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50.xml" ContentType="application/vnd.openxmlformats-officedocument.presentationml.slide+xml"/>
  <Override PartName="/ppt/slides/slide18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60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70.xml" ContentType="application/vnd.openxmlformats-officedocument.presentationml.slide+xml"/>
  <Override PartName="/ppt/slides/slide9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Default Extension="vml" ContentType="application/vnd.openxmlformats-officedocument.vmlDrawing"/>
  <Override PartName="/ppt/slides/slide66.xml" ContentType="application/vnd.openxmlformats-officedocument.presentationml.slide+xml"/>
  <Override PartName="/ppt/theme/theme1.xml" ContentType="application/vnd.openxmlformats-officedocument.them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13.bin" ContentType="application/vnd.openxmlformats-officedocument.oleObject"/>
  <Override PartName="/ppt/embeddings/oleObject23.bin" ContentType="application/vnd.openxmlformats-officedocument.oleObject"/>
  <Override PartName="/ppt/embeddings/oleObject33.bin" ContentType="application/vnd.openxmlformats-officedocument.oleObject"/>
  <Default Extension="jpeg" ContentType="image/jpeg"/>
  <Override PartName="/ppt/notesSlides/notesSlide11.xml" ContentType="application/vnd.openxmlformats-officedocument.presentationml.notesSlide+xml"/>
  <Override PartName="/ppt/slides/slide13.xml" ContentType="application/vnd.openxmlformats-officedocument.presentationml.slide+xml"/>
  <Override PartName="/ppt/embeddings/oleObject42.bin" ContentType="application/vnd.openxmlformats-officedocument.oleObject"/>
  <Override PartName="/ppt/notesSlides/notesSlide21.xml" ContentType="application/vnd.openxmlformats-officedocument.presentationml.notesSlide+xml"/>
  <Override PartName="/ppt/embeddings/oleObject7.bin" ContentType="application/vnd.openxmlformats-officedocument.oleObject"/>
  <Override PartName="/ppt/slides/slide23.xml" ContentType="application/vnd.openxmlformats-officedocument.presentationml.slide+xml"/>
  <Override PartName="/ppt/embeddings/oleObject19.bin" ContentType="application/vnd.openxmlformats-officedocument.oleObject"/>
  <Override PartName="/ppt/notesSlides/notesSlide31.xml" ContentType="application/vnd.openxmlformats-officedocument.presentationml.notesSlide+xml"/>
  <Override PartName="/ppt/slides/slide32.xml" ContentType="application/vnd.openxmlformats-officedocument.presentationml.slide+xml"/>
  <Override PartName="/ppt/embeddings/oleObject29.bin" ContentType="application/vnd.openxmlformats-officedocument.oleObject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40.xml" ContentType="application/vnd.openxmlformats-officedocument.presentationml.notesSlide+xml"/>
  <Override PartName="/ppt/slides/slide42.xml" ContentType="application/vnd.openxmlformats-officedocument.presentationml.slide+xml"/>
  <Override PartName="/ppt/embeddings/oleObject38.bin" ContentType="application/vnd.openxmlformats-officedocument.oleObject"/>
  <Override PartName="/ppt/notesSlides/notesSlide17.xml" ContentType="application/vnd.openxmlformats-officedocument.presentationml.notesSlide+xml"/>
  <Override PartName="/ppt/slides/slide51.xml" ContentType="application/vnd.openxmlformats-officedocument.presentationml.slide+xml"/>
  <Override PartName="/ppt/slides/slide19.xml" ContentType="application/vnd.openxmlformats-officedocument.presentationml.slide+xml"/>
  <Override PartName="/ppt/notesSlides/notesSlide27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61.xml" ContentType="application/vnd.openxmlformats-officedocument.presentationml.slide+xml"/>
  <Override PartName="/ppt/slides/slide29.xml" ContentType="application/vnd.openxmlformats-officedocument.presentationml.slide+xml"/>
  <Override PartName="/ppt/notesSlides/notesSlide36.xml" ContentType="application/vnd.openxmlformats-officedocument.presentationml.notesSlide+xml"/>
  <Override PartName="/ppt/slides/slide38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7.xml" ContentType="application/vnd.openxmlformats-officedocument.presentationml.slide+xml"/>
  <Override PartName="/ppt/theme/theme2.xml" ContentType="application/vnd.openxmlformats-officedocument.theme+xml"/>
  <Override PartName="/ppt/notesSlides/notesSlide3.xml" ContentType="application/vnd.openxmlformats-officedocument.presentationml.notesSlide+xml"/>
  <Default Extension="emf" ContentType="image/x-emf"/>
  <Override PartName="/ppt/embeddings/oleObject2.bin" ContentType="application/vnd.openxmlformats-officedocument.oleObject"/>
  <Override PartName="/ppt/embeddings/oleObject14.bin" ContentType="application/vnd.openxmlformats-officedocument.oleObject"/>
  <Override PartName="/ppt/embeddings/oleObject24.bin" ContentType="application/vnd.openxmlformats-officedocument.oleObject"/>
  <Override PartName="/ppt/notesSlides/notesSlide8.xml" ContentType="application/vnd.openxmlformats-officedocument.presentationml.notesSlide+xml"/>
  <Override PartName="/ppt/embeddings/oleObject34.bin" ContentType="application/vnd.openxmlformats-officedocument.oleObject"/>
  <Override PartName="/ppt/notesSlides/notesSlide12.xml" ContentType="application/vnd.openxmlformats-officedocument.presentationml.notesSlide+xml"/>
  <Override PartName="/ppt/slides/slide14.xml" ContentType="application/vnd.openxmlformats-officedocument.presentationml.slide+xml"/>
  <Override PartName="/ppt/embeddings/oleObject43.bin" ContentType="application/vnd.openxmlformats-officedocument.oleObject"/>
  <Override PartName="/ppt/notesSlides/notesSlide22.xml" ContentType="application/vnd.openxmlformats-officedocument.presentationml.notesSlide+xml"/>
  <Override PartName="/ppt/embeddings/oleObject8.bin" ContentType="application/vnd.openxmlformats-officedocument.oleObject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notesSlides/notesSlide32.xml" ContentType="application/vnd.openxmlformats-officedocument.presentationml.notesSlide+xml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slideLayouts/slideLayout6.xml" ContentType="application/vnd.openxmlformats-officedocument.presentationml.slideLayout+xml"/>
  <Override PartName="/ppt/tableStyles.xml" ContentType="application/vnd.openxmlformats-officedocument.presentationml.tableStyles+xml"/>
  <Override PartName="/ppt/slides/slide43.xml" ContentType="application/vnd.openxmlformats-officedocument.presentationml.slide+xml"/>
  <Override PartName="/ppt/embeddings/oleObject39.bin" ContentType="application/vnd.openxmlformats-officedocument.oleObject"/>
  <Override PartName="/ppt/notesSlides/notesSlide18.xml" ContentType="application/vnd.openxmlformats-officedocument.presentationml.notesSlide+xml"/>
  <Override PartName="/ppt/notesSlides/notesSlide41.xml" ContentType="application/vnd.openxmlformats-officedocument.presentationml.notesSlide+xml"/>
  <Override PartName="/ppt/slides/slide52.xml" ContentType="application/vnd.openxmlformats-officedocument.presentationml.slide+xml"/>
  <Override PartName="/ppt/notesSlides/notesSlide28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s/slide62.xml" ContentType="application/vnd.openxmlformats-officedocument.presentationml.slide+xml"/>
  <Override PartName="/ppt/notesSlides/notesSlide37.xml" ContentType="application/vnd.openxmlformats-officedocument.presentationml.notesSlide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slides/slide49.xml" ContentType="application/vnd.openxmlformats-officedocument.presentationml.slide+xml"/>
  <Override PartName="/ppt/embeddings/oleObject10.bin" ContentType="application/vnd.openxmlformats-officedocument.oleObject"/>
  <Override PartName="/ppt/slides/slide58.xml" ContentType="application/vnd.openxmlformats-officedocument.presentationml.slide+xml"/>
  <Override PartName="/docProps/core.xml" ContentType="application/vnd.openxmlformats-package.core-properties+xml"/>
  <Override PartName="/ppt/slides/slide68.xml" ContentType="application/vnd.openxmlformats-officedocument.presentationml.slide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embeddings/oleObject3.bin" ContentType="application/vnd.openxmlformats-officedocument.oleObject"/>
  <Override PartName="/ppt/embeddings/oleObject15.bin" ContentType="application/vnd.openxmlformats-officedocument.oleObject"/>
  <Override PartName="/ppt/embeddings/oleObject25.bin" ContentType="application/vnd.openxmlformats-officedocument.oleObject"/>
  <Override PartName="/ppt/slideLayouts/slideLayout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embeddings/oleObject35.bin" ContentType="application/vnd.openxmlformats-officedocument.oleObject"/>
  <Default Extension="gif" ContentType="image/gif"/>
  <Override PartName="/ppt/slides/slide15.xml" ContentType="application/vnd.openxmlformats-officedocument.presentationml.slide+xml"/>
  <Override PartName="/ppt/embeddings/oleObject44.bin" ContentType="application/vnd.openxmlformats-officedocument.oleObject"/>
  <Override PartName="/ppt/notesSlides/notesSlide23.xml" ContentType="application/vnd.openxmlformats-officedocument.presentationml.notesSlide+xml"/>
  <Override PartName="/ppt/embeddings/oleObject9.bin" ContentType="application/vnd.openxmlformats-officedocument.oleObject"/>
  <Override PartName="/customXml/itemProps1.xml" ContentType="application/vnd.openxmlformats-officedocument.customXmlProperties+xml"/>
  <Override PartName="/ppt/slides/slide25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34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s/slide44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53.xml" ContentType="application/vnd.openxmlformats-officedocument.presentationml.slide+xml"/>
  <Override PartName="/ppt/notesSlides/notesSlide29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3.xml" ContentType="application/vnd.openxmlformats-officedocument.presentationml.slide+xml"/>
  <Override PartName="/ppt/notesSlides/notesSlide38.xml" ContentType="application/vnd.openxmlformats-officedocument.presentationml.notesSlide+xml"/>
  <Override PartName="/ppt/embeddings/oleObject11.bin" ContentType="application/vnd.openxmlformats-officedocument.oleObject"/>
  <Override PartName="/ppt/slides/slide59.xml" ContentType="application/vnd.openxmlformats-officedocument.presentationml.slide+xml"/>
  <Override PartName="/ppt/embeddings/oleObject20.bin" ContentType="application/vnd.openxmlformats-officedocument.oleObject"/>
  <Override PartName="/ppt/slides/slide69.xml" ContentType="application/vnd.openxmlformats-officedocument.presentationml.slide+xml"/>
  <Override PartName="/ppt/embeddings/oleObject30.bin" ContentType="application/vnd.openxmlformats-officedocument.oleObject"/>
  <Override PartName="/ppt/notesSlides/notesSlide5.xml" ContentType="application/vnd.openxmlformats-officedocument.presentationml.notes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embeddings/oleObject4.bin" ContentType="application/vnd.openxmlformats-officedocument.oleObject"/>
  <Override PartName="/ppt/embeddings/oleObject16.bin" ContentType="application/vnd.openxmlformats-officedocument.oleObject"/>
  <Override PartName="/ppt/slides/slide20.xml" ContentType="application/vnd.openxmlformats-officedocument.presentationml.slide+xml"/>
  <Override PartName="/ppt/embeddings/oleObject26.bin" ContentType="application/vnd.openxmlformats-officedocument.oleObject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embeddings/oleObject36.bin" ContentType="application/vnd.openxmlformats-officedocument.oleObject"/>
  <Override PartName="/ppt/notesSlides/notesSlide14.xml" ContentType="application/vnd.openxmlformats-officedocument.presentationml.notesSlide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notesSlides/notesSlide24.xml" ContentType="application/vnd.openxmlformats-officedocument.presentationml.notesSlide+xml"/>
  <Override PartName="/customXml/itemProps2.xml" ContentType="application/vnd.openxmlformats-officedocument.customXmlProperties+xml"/>
  <Override PartName="/ppt/slides/slide26.xml" ContentType="application/vnd.openxmlformats-officedocument.presentationml.slide+xml"/>
  <Default Extension="rels" ContentType="application/vnd.openxmlformats-package.relationships+xml"/>
  <Override PartName="/ppt/notesSlides/notesSlide34.xml" ContentType="application/vnd.openxmlformats-officedocument.presentationml.notesSlide+xml"/>
  <Default Extension="wmf" ContentType="image/x-wmf"/>
  <Override PartName="/ppt/slides/slide7.xml" ContentType="application/vnd.openxmlformats-officedocument.presentationml.slide+xml"/>
  <Override PartName="/ppt/slides/slide3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presentation.xml" ContentType="application/vnd.openxmlformats-officedocument.presentationml.presentation.main+xml"/>
  <Override PartName="/ppt/embeddings/oleObject12.bin" ContentType="application/vnd.openxmlformats-officedocument.oleObject"/>
  <Override PartName="/ppt/embeddings/oleObject21.bin" ContentType="application/vnd.openxmlformats-officedocument.oleObject"/>
  <Override PartName="/ppt/embeddings/oleObject31.bin" ContentType="application/vnd.openxmlformats-officedocument.oleObject"/>
  <Override PartName="/ppt/notesSlides/notesSlide6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embeddings/oleObject40.bin" ContentType="application/vnd.openxmlformats-officedocument.oleObject"/>
  <Override PartName="/ppt/embeddings/oleObject5.bin" ContentType="application/vnd.openxmlformats-officedocument.oleObject"/>
  <Override PartName="/ppt/embeddings/oleObject17.bin" ContentType="application/vnd.openxmlformats-officedocument.oleObject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embeddings/oleObject27.bin" ContentType="application/vnd.openxmlformats-officedocument.oleObject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embeddings/oleObject37.bin" ContentType="application/vnd.openxmlformats-officedocument.oleObject"/>
  <Override PartName="/ppt/notesSlides/notesSlide15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25.xml" ContentType="application/vnd.openxmlformats-officedocument.presentationml.notesSlide+xml"/>
  <Override PartName="/customXml/itemProps3.xml" ContentType="application/vnd.openxmlformats-officedocument.customXmlProperties+xml"/>
  <Override PartName="/ppt/slides/slide27.xml" ContentType="application/vnd.openxmlformats-officedocument.presentationml.slide+xml"/>
  <Override PartName="/ppt/notesSlides/notesSlide35.xml" ContentType="application/vnd.openxmlformats-officedocument.presentationml.notesSlide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Default Extension="pdf" ContentType="application/pdf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5.xml" ContentType="application/vnd.openxmlformats-officedocument.presentationml.slide+xml"/>
  <Override PartName="/ppt/notesSlides/notesSlide1.xml" ContentType="application/vnd.openxmlformats-officedocument.presentationml.notesSlide+xml"/>
  <Override PartName="/ppt/embeddings/oleObject22.bin" ContentType="application/vnd.openxmlformats-officedocument.oleObject"/>
  <Override PartName="/ppt/embeddings/oleObject32.bin" ContentType="application/vnd.openxmlformats-officedocument.oleObject"/>
  <Override PartName="/ppt/notesSlides/notesSlide7.xml" ContentType="application/vnd.openxmlformats-officedocument.presentationml.notesSlide+xml"/>
  <Override PartName="/ppt/slides/slide12.xml" ContentType="application/vnd.openxmlformats-officedocument.presentationml.slide+xml"/>
  <Override PartName="/ppt/embeddings/oleObject41.bin" ContentType="application/vnd.openxmlformats-officedocument.oleObject"/>
  <Override PartName="/ppt/notesSlides/notesSlide20.xml" ContentType="application/vnd.openxmlformats-officedocument.presentationml.notesSlide+xml"/>
  <Override PartName="/ppt/embeddings/oleObject6.bin" ContentType="application/vnd.openxmlformats-officedocument.oleObject"/>
  <Override PartName="/ppt/embeddings/oleObject18.bin" ContentType="application/vnd.openxmlformats-officedocument.oleObject"/>
  <Override PartName="/ppt/slides/slide2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31.xml" ContentType="application/vnd.openxmlformats-officedocument.presentationml.slide+xml"/>
  <Override PartName="/ppt/embeddings/oleObject28.bin" ContentType="application/vnd.openxmlformats-officedocument.oleObject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trictFirstAndLastChars="0" saveSubsetFonts="1" autoCompressPictures="0">
  <p:sldMasterIdLst>
    <p:sldMasterId r:id="rId4"/>
  </p:sldMasterIdLst>
  <p:notesMasterIdLst>
    <p:notesMasterId r:id="rId75"/>
  </p:notesMasterIdLst>
  <p:handoutMasterIdLst>
    <p:handoutMasterId r:id="rId76"/>
  </p:handoutMasterIdLst>
  <p:sldIdLst>
    <p:sldId id="2499" r:id="rId5"/>
    <p:sldId id="3117" r:id="rId6"/>
    <p:sldId id="3122" r:id="rId7"/>
    <p:sldId id="3123" r:id="rId8"/>
    <p:sldId id="3124" r:id="rId9"/>
    <p:sldId id="3125" r:id="rId10"/>
    <p:sldId id="3126" r:id="rId11"/>
    <p:sldId id="3214" r:id="rId12"/>
    <p:sldId id="3172" r:id="rId13"/>
    <p:sldId id="3118" r:id="rId14"/>
    <p:sldId id="3216" r:id="rId15"/>
    <p:sldId id="3121" r:id="rId16"/>
    <p:sldId id="3174" r:id="rId17"/>
    <p:sldId id="3175" r:id="rId18"/>
    <p:sldId id="3176" r:id="rId19"/>
    <p:sldId id="3177" r:id="rId20"/>
    <p:sldId id="3178" r:id="rId21"/>
    <p:sldId id="3179" r:id="rId22"/>
    <p:sldId id="3180" r:id="rId23"/>
    <p:sldId id="3128" r:id="rId24"/>
    <p:sldId id="3241" r:id="rId25"/>
    <p:sldId id="3140" r:id="rId26"/>
    <p:sldId id="3141" r:id="rId27"/>
    <p:sldId id="3143" r:id="rId28"/>
    <p:sldId id="3144" r:id="rId29"/>
    <p:sldId id="3146" r:id="rId30"/>
    <p:sldId id="3147" r:id="rId31"/>
    <p:sldId id="3148" r:id="rId32"/>
    <p:sldId id="3149" r:id="rId33"/>
    <p:sldId id="3150" r:id="rId34"/>
    <p:sldId id="3151" r:id="rId35"/>
    <p:sldId id="3152" r:id="rId36"/>
    <p:sldId id="3153" r:id="rId37"/>
    <p:sldId id="3154" r:id="rId38"/>
    <p:sldId id="3155" r:id="rId39"/>
    <p:sldId id="3156" r:id="rId40"/>
    <p:sldId id="3205" r:id="rId41"/>
    <p:sldId id="3206" r:id="rId42"/>
    <p:sldId id="3168" r:id="rId43"/>
    <p:sldId id="3207" r:id="rId44"/>
    <p:sldId id="3208" r:id="rId45"/>
    <p:sldId id="3246" r:id="rId46"/>
    <p:sldId id="3221" r:id="rId47"/>
    <p:sldId id="3170" r:id="rId48"/>
    <p:sldId id="3171" r:id="rId49"/>
    <p:sldId id="3224" r:id="rId50"/>
    <p:sldId id="3069" r:id="rId51"/>
    <p:sldId id="2991" r:id="rId52"/>
    <p:sldId id="3066" r:id="rId53"/>
    <p:sldId id="3229" r:id="rId54"/>
    <p:sldId id="3072" r:id="rId55"/>
    <p:sldId id="3194" r:id="rId56"/>
    <p:sldId id="3232" r:id="rId57"/>
    <p:sldId id="3233" r:id="rId58"/>
    <p:sldId id="3234" r:id="rId59"/>
    <p:sldId id="3235" r:id="rId60"/>
    <p:sldId id="3236" r:id="rId61"/>
    <p:sldId id="3240" r:id="rId62"/>
    <p:sldId id="3244" r:id="rId63"/>
    <p:sldId id="3243" r:id="rId64"/>
    <p:sldId id="3245" r:id="rId65"/>
    <p:sldId id="3226" r:id="rId66"/>
    <p:sldId id="3016" r:id="rId67"/>
    <p:sldId id="3238" r:id="rId68"/>
    <p:sldId id="3061" r:id="rId69"/>
    <p:sldId id="3062" r:id="rId70"/>
    <p:sldId id="3239" r:id="rId71"/>
    <p:sldId id="3119" r:id="rId72"/>
    <p:sldId id="3227" r:id="rId73"/>
    <p:sldId id="3228" r:id="rId7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3E38"/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6523" autoAdjust="0"/>
    <p:restoredTop sz="93357" autoAdjust="0"/>
  </p:normalViewPr>
  <p:slideViewPr>
    <p:cSldViewPr>
      <p:cViewPr>
        <p:scale>
          <a:sx n="100" d="100"/>
          <a:sy n="100" d="100"/>
        </p:scale>
        <p:origin x="-54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16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80" Type="http://schemas.openxmlformats.org/officeDocument/2006/relationships/viewProps" Target="viewProps.xml"/><Relationship Id="rId81" Type="http://schemas.openxmlformats.org/officeDocument/2006/relationships/theme" Target="theme/theme1.xml"/><Relationship Id="rId82" Type="http://schemas.openxmlformats.org/officeDocument/2006/relationships/tableStyles" Target="tableStyles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73" Type="http://schemas.openxmlformats.org/officeDocument/2006/relationships/slide" Target="slides/slide69.xml"/><Relationship Id="rId74" Type="http://schemas.openxmlformats.org/officeDocument/2006/relationships/slide" Target="slides/slide70.xml"/><Relationship Id="rId75" Type="http://schemas.openxmlformats.org/officeDocument/2006/relationships/notesMaster" Target="notesMasters/notesMaster1.xml"/><Relationship Id="rId76" Type="http://schemas.openxmlformats.org/officeDocument/2006/relationships/handoutMaster" Target="handoutMasters/handoutMaster1.xml"/><Relationship Id="rId77" Type="http://schemas.openxmlformats.org/officeDocument/2006/relationships/printerSettings" Target="printerSettings/printerSettings1.bin"/><Relationship Id="rId78" Type="http://schemas.openxmlformats.org/officeDocument/2006/relationships/commentAuthors" Target="commentAuthors.xml"/><Relationship Id="rId79" Type="http://schemas.openxmlformats.org/officeDocument/2006/relationships/presProps" Target="presProps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3.xml"/><Relationship Id="rId2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38.png"/><Relationship Id="rId20" Type="http://schemas.openxmlformats.org/officeDocument/2006/relationships/image" Target="../media/image49.png"/><Relationship Id="rId21" Type="http://schemas.openxmlformats.org/officeDocument/2006/relationships/image" Target="../media/image50.png"/><Relationship Id="rId22" Type="http://schemas.openxmlformats.org/officeDocument/2006/relationships/image" Target="../media/image51.png"/><Relationship Id="rId23" Type="http://schemas.openxmlformats.org/officeDocument/2006/relationships/image" Target="../media/image52.png"/><Relationship Id="rId24" Type="http://schemas.openxmlformats.org/officeDocument/2006/relationships/image" Target="../media/image53.png"/><Relationship Id="rId25" Type="http://schemas.openxmlformats.org/officeDocument/2006/relationships/image" Target="../media/image54.png"/><Relationship Id="rId10" Type="http://schemas.openxmlformats.org/officeDocument/2006/relationships/image" Target="../media/image39.png"/><Relationship Id="rId11" Type="http://schemas.openxmlformats.org/officeDocument/2006/relationships/image" Target="../media/image40.png"/><Relationship Id="rId12" Type="http://schemas.openxmlformats.org/officeDocument/2006/relationships/image" Target="../media/image41.png"/><Relationship Id="rId13" Type="http://schemas.openxmlformats.org/officeDocument/2006/relationships/image" Target="../media/image42.png"/><Relationship Id="rId14" Type="http://schemas.openxmlformats.org/officeDocument/2006/relationships/image" Target="../media/image43.png"/><Relationship Id="rId15" Type="http://schemas.openxmlformats.org/officeDocument/2006/relationships/image" Target="../media/image44.png"/><Relationship Id="rId16" Type="http://schemas.openxmlformats.org/officeDocument/2006/relationships/image" Target="../media/image45.png"/><Relationship Id="rId17" Type="http://schemas.openxmlformats.org/officeDocument/2006/relationships/image" Target="../media/image46.png"/><Relationship Id="rId18" Type="http://schemas.openxmlformats.org/officeDocument/2006/relationships/image" Target="../media/image47.png"/><Relationship Id="rId19" Type="http://schemas.openxmlformats.org/officeDocument/2006/relationships/image" Target="../media/image48.png"/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479C2D-025B-9141-8D16-E3BAEEAD1EBF}" type="slidenum">
              <a:rPr lang="fr-FR"/>
              <a:pPr/>
              <a:t>0</a:t>
            </a:fld>
            <a:endParaRPr lang="fr-FR" dirty="0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182074-06D9-6E43-89EB-CC03FCC3C001}" type="slidenum">
              <a:rPr lang="fr-FR"/>
              <a:pPr/>
              <a:t>9</a:t>
            </a:fld>
            <a:endParaRPr lang="fr-FR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/>
              <a:t>.999999991 % speed of light 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At near light-speed, a proton in a beam will make 11 245 turns per second. A beam might circulate for 10 hours, traveling more than 10 billion kilometers – far enough to get to the planet Neptune and back again.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82CEA2-01C8-FF41-AC92-52994F3C8DD3}" type="slidenum">
              <a:rPr lang="en-US"/>
              <a:pPr/>
              <a:t>10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9649AF-04B5-6648-A291-6E18F881D1A4}" type="slidenum">
              <a:rPr lang="fr-FR"/>
              <a:pPr/>
              <a:t>12</a:t>
            </a:fld>
            <a:endParaRPr lang="fr-FR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695"/>
            <a:ext cx="5487042" cy="4113916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668964-E703-6E4C-8A05-8EB7595F4310}" type="slidenum">
              <a:rPr lang="fr-FR"/>
              <a:pPr/>
              <a:t>13</a:t>
            </a:fld>
            <a:endParaRPr lang="fr-FR"/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4916" y="8687390"/>
            <a:ext cx="2973084" cy="45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48" tIns="45624" rIns="91248" bIns="45624" anchor="b">
            <a:prstTxWarp prst="textNoShape">
              <a:avLst/>
            </a:prstTxWarp>
          </a:bodyPr>
          <a:lstStyle/>
          <a:p>
            <a:pPr algn="r" defTabSz="912813" eaLnBrk="0" hangingPunct="0"/>
            <a:fld id="{774BE69D-9C5B-5040-8D69-62100992D0CE}" type="slidenum">
              <a:rPr lang="en-US" sz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 algn="r" defTabSz="912813" eaLnBrk="0" hangingPunct="0"/>
              <a:t>13</a:t>
            </a:fld>
            <a:endParaRPr lang="en-US" sz="12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6"/>
            <a:ext cx="5027916" cy="4115389"/>
          </a:xfrm>
          <a:noFill/>
          <a:ln>
            <a:solidFill>
              <a:srgbClr val="000000"/>
            </a:solidFill>
          </a:ln>
        </p:spPr>
        <p:txBody>
          <a:bodyPr lIns="91248" tIns="45624" rIns="91248" bIns="45624"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4BE83F-5338-274B-B3A5-07746FDE5EC3}" type="slidenum">
              <a:rPr lang="fr-FR"/>
              <a:pPr/>
              <a:t>14</a:t>
            </a:fld>
            <a:endParaRPr lang="fr-FR"/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84916" y="8687390"/>
            <a:ext cx="2973084" cy="45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48" tIns="45624" rIns="91248" bIns="45624" anchor="b">
            <a:prstTxWarp prst="textNoShape">
              <a:avLst/>
            </a:prstTxWarp>
          </a:bodyPr>
          <a:lstStyle/>
          <a:p>
            <a:pPr algn="r" defTabSz="912813" eaLnBrk="0" hangingPunct="0"/>
            <a:fld id="{FBD9CA3C-04F3-2847-9214-E5B683BF0809}" type="slidenum">
              <a:rPr lang="en-US" sz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 algn="r" defTabSz="912813" eaLnBrk="0" hangingPunct="0"/>
              <a:t>14</a:t>
            </a:fld>
            <a:endParaRPr lang="en-US" sz="12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6"/>
            <a:ext cx="5027916" cy="4115389"/>
          </a:xfrm>
          <a:noFill/>
          <a:ln>
            <a:solidFill>
              <a:srgbClr val="000000"/>
            </a:solidFill>
          </a:ln>
        </p:spPr>
        <p:txBody>
          <a:bodyPr lIns="91248" tIns="45624" rIns="91248" bIns="45624"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5705C2-A17F-8941-9425-6326498208E3}" type="slidenum">
              <a:rPr lang="fr-FR"/>
              <a:pPr/>
              <a:t>15</a:t>
            </a:fld>
            <a:endParaRPr lang="fr-FR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7C077A-9C65-DC4F-8EF4-1512978FD4E2}" type="slidenum">
              <a:rPr lang="fr-FR"/>
              <a:pPr/>
              <a:t>16</a:t>
            </a:fld>
            <a:endParaRPr lang="fr-FR"/>
          </a:p>
        </p:txBody>
      </p:sp>
      <p:sp>
        <p:nvSpPr>
          <p:cNvPr id="3789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695"/>
            <a:ext cx="5487042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9856A-FEB1-6E43-897D-1C7176C6351C}" type="slidenum">
              <a:rPr lang="fr-FR"/>
              <a:pPr/>
              <a:t>18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4F2B4C-BD4C-7B4E-8DBA-0974B12A7B8E}" type="slidenum">
              <a:rPr lang="fr-FR"/>
              <a:pPr/>
              <a:t>20</a:t>
            </a:fld>
            <a:endParaRPr lang="fr-FR"/>
          </a:p>
        </p:txBody>
      </p:sp>
      <p:sp>
        <p:nvSpPr>
          <p:cNvPr id="968706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870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438" y="4342222"/>
            <a:ext cx="5031126" cy="411538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FD6FD2-A88C-1646-9D09-D10FF154890B}" type="slidenum">
              <a:rPr lang="fr-FR"/>
              <a:pPr/>
              <a:t>24</a:t>
            </a:fld>
            <a:endParaRPr lang="fr-FR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71B06C-6B81-4676-A62A-EB403ED94248}" type="slidenum">
              <a:rPr lang="en-US"/>
              <a:pPr/>
              <a:t>25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z="180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6FE38-C142-A14B-A4E4-F8BB31BE436C}" type="slidenum">
              <a:rPr lang="fr-FR"/>
              <a:pPr/>
              <a:t>26</a:t>
            </a:fld>
            <a:endParaRPr lang="fr-FR"/>
          </a:p>
        </p:txBody>
      </p:sp>
      <p:sp>
        <p:nvSpPr>
          <p:cNvPr id="1024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00B266-5F5E-2D4C-ABCD-56065474BE2A}" type="slidenum">
              <a:rPr lang="fr-FR"/>
              <a:pPr/>
              <a:t>27</a:t>
            </a:fld>
            <a:endParaRPr lang="fr-FR"/>
          </a:p>
        </p:txBody>
      </p:sp>
      <p:sp>
        <p:nvSpPr>
          <p:cNvPr id="10445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01E018-412B-2F40-BE91-B01F9F450B49}" type="slidenum">
              <a:rPr lang="fr-FR"/>
              <a:pPr/>
              <a:t>30</a:t>
            </a:fld>
            <a:endParaRPr lang="fr-FR"/>
          </a:p>
        </p:txBody>
      </p:sp>
      <p:sp>
        <p:nvSpPr>
          <p:cNvPr id="1064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99E5F-4D87-924A-AC45-544A1C905046}" type="slidenum">
              <a:rPr lang="fr-FR"/>
              <a:pPr/>
              <a:t>31</a:t>
            </a:fld>
            <a:endParaRPr lang="fr-FR"/>
          </a:p>
        </p:txBody>
      </p:sp>
      <p:sp>
        <p:nvSpPr>
          <p:cNvPr id="11059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20D9D-477D-9245-A697-0F013909245F}" type="slidenum">
              <a:rPr lang="fr-FR"/>
              <a:pPr/>
              <a:t>32</a:t>
            </a:fld>
            <a:endParaRPr lang="fr-FR"/>
          </a:p>
        </p:txBody>
      </p:sp>
      <p:sp>
        <p:nvSpPr>
          <p:cNvPr id="1085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37D66B-D317-7345-B7CC-4451CA6CE2B3}" type="slidenum">
              <a:rPr lang="fr-FR"/>
              <a:pPr/>
              <a:t>34</a:t>
            </a:fld>
            <a:endParaRPr lang="fr-FR"/>
          </a:p>
        </p:txBody>
      </p:sp>
      <p:sp>
        <p:nvSpPr>
          <p:cNvPr id="11469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B03DA1-28DA-8E45-BA6E-EC79B5ABB8AF}" type="slidenum">
              <a:rPr lang="fr-FR"/>
              <a:pPr/>
              <a:t>35</a:t>
            </a:fld>
            <a:endParaRPr lang="fr-FR"/>
          </a:p>
        </p:txBody>
      </p:sp>
      <p:sp>
        <p:nvSpPr>
          <p:cNvPr id="11673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6198E7-6CE0-5143-B0BE-1A6B5D532EE1}" type="slidenum">
              <a:rPr lang="en-US"/>
              <a:pPr/>
              <a:t>37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40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79063C-CD66-2D4E-A2CC-96EEDF72A040}" type="slidenum">
              <a:rPr lang="fr-FR"/>
              <a:pPr/>
              <a:t>2</a:t>
            </a:fld>
            <a:endParaRPr lang="fr-FR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46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eaLnBrk="0" hangingPunct="0"/>
            <a:fld id="{EF8D4E0B-4F63-B444-BCF0-980A6CD5F8E4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</a:rPr>
              <a:pPr algn="r" eaLnBrk="0" hangingPunct="0"/>
              <a:t>46</a:t>
            </a:fld>
            <a:endParaRPr lang="en-GB" sz="1200" dirty="0">
              <a:solidFill>
                <a:prstClr val="black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98A55-457D-124F-ADD6-AB82381CF517}" type="slidenum">
              <a:rPr lang="fr-FR"/>
              <a:pPr/>
              <a:t>47</a:t>
            </a:fld>
            <a:endParaRPr lang="fr-FR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4" y="4350021"/>
            <a:ext cx="4740978" cy="351232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C5A9CF-340D-984E-80C8-01B155D5A641}" type="slidenum">
              <a:rPr lang="fr-FR"/>
              <a:pPr/>
              <a:t>49</a:t>
            </a:fld>
            <a:endParaRPr lang="fr-FR"/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87A97F3-CB2D-4398-8134-2DF368015350}" type="slidenum">
              <a:rPr lang="en-US">
                <a:solidFill>
                  <a:prstClr val="white"/>
                </a:solidFill>
              </a:rPr>
              <a:pPr/>
              <a:t>50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198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98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477" y="4344468"/>
            <a:ext cx="5487049" cy="4111781"/>
          </a:xfrm>
          <a:prstGeom prst="rect">
            <a:avLst/>
          </a:prstGeom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C17A76-848C-E648-BBC8-04E2B650BAA1}" type="slidenum">
              <a:rPr lang="fr-FR"/>
              <a:pPr/>
              <a:t>53</a:t>
            </a:fld>
            <a:endParaRPr lang="fr-FR"/>
          </a:p>
        </p:txBody>
      </p:sp>
      <p:sp>
        <p:nvSpPr>
          <p:cNvPr id="9113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438" y="4343695"/>
            <a:ext cx="5031126" cy="4113916"/>
          </a:xfrm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CAC7C5-F090-C34E-A580-F8A473075D79}" type="slidenum">
              <a:rPr lang="fr-FR"/>
              <a:pPr/>
              <a:t>57</a:t>
            </a:fld>
            <a:endParaRPr lang="fr-FR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7840C3-9BDD-034B-BF43-022F98495CE1}" type="slidenum">
              <a:rPr lang="fr-FR"/>
              <a:pPr/>
              <a:t>58</a:t>
            </a:fld>
            <a:endParaRPr lang="fr-FR"/>
          </a:p>
        </p:txBody>
      </p:sp>
      <p:sp>
        <p:nvSpPr>
          <p:cNvPr id="131075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131076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6203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59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6203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59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B209C0-6CE4-7E4D-A44D-8C1EB4A1EA38}" type="slidenum">
              <a:rPr lang="fr-FR"/>
              <a:pPr/>
              <a:t>60</a:t>
            </a:fld>
            <a:endParaRPr lang="fr-FR"/>
          </a:p>
        </p:txBody>
      </p:sp>
      <p:sp>
        <p:nvSpPr>
          <p:cNvPr id="13619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65A74E-44B9-394B-84F4-F392643B6CD1}" type="slidenum">
              <a:rPr lang="en-US">
                <a:ea typeface="ＭＳ Ｐゴシック" charset="-128"/>
                <a:cs typeface="ＭＳ Ｐゴシック" charset="-128"/>
              </a:rPr>
              <a:pPr/>
              <a:t>3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3AA9-A32C-441E-8638-8740F8CD1F23}" type="slidenum">
              <a:rPr lang="en-GB" smtClean="0">
                <a:solidFill>
                  <a:prstClr val="black"/>
                </a:solidFill>
              </a:rPr>
              <a:pPr/>
              <a:t>63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1683884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6C762F-1725-674B-A9C1-D51DA004BBEE}" type="slidenum">
              <a:rPr lang="fr-FR"/>
              <a:pPr/>
              <a:t>67</a:t>
            </a:fld>
            <a:endParaRPr lang="fr-FR"/>
          </a:p>
        </p:txBody>
      </p:sp>
      <p:sp>
        <p:nvSpPr>
          <p:cNvPr id="440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A5C555-D0BD-E940-9904-236DCEA3F59F}" type="slidenum">
              <a:rPr lang="fr-FR"/>
              <a:pPr/>
              <a:t>4</a:t>
            </a:fld>
            <a:endParaRPr lang="fr-FR"/>
          </a:p>
        </p:txBody>
      </p:sp>
      <p:sp>
        <p:nvSpPr>
          <p:cNvPr id="29699" name="Rectangle 7"/>
          <p:cNvSpPr txBox="1">
            <a:spLocks noGrp="1" noChangeArrowheads="1"/>
          </p:cNvSpPr>
          <p:nvPr/>
        </p:nvSpPr>
        <p:spPr bwMode="auto">
          <a:xfrm>
            <a:off x="3883311" y="8685917"/>
            <a:ext cx="2973084" cy="45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86" tIns="45893" rIns="91786" bIns="45893" anchor="b">
            <a:prstTxWarp prst="textNoShape">
              <a:avLst/>
            </a:prstTxWarp>
          </a:bodyPr>
          <a:lstStyle/>
          <a:p>
            <a:pPr algn="r"/>
            <a:fld id="{4796243B-5827-B94D-A3EC-3BE47ED31177}" type="slidenum">
              <a:rPr lang="en-US" sz="1200">
                <a:solidFill>
                  <a:schemeClr val="tx1"/>
                </a:solidFill>
                <a:latin typeface="Arial" charset="0"/>
              </a:rPr>
              <a:pPr algn="r"/>
              <a:t>4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695"/>
            <a:ext cx="5487042" cy="4113916"/>
          </a:xfrm>
          <a:noFill/>
          <a:ln>
            <a:solidFill>
              <a:srgbClr val="000000"/>
            </a:solidFill>
          </a:ln>
        </p:spPr>
        <p:txBody>
          <a:bodyPr lIns="91786" tIns="45893" rIns="91786" bIns="45893"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25E45-C31D-2F41-A1D2-6CEB148D3004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882650"/>
            <a:fld id="{A5A10270-EB55-B748-8A19-F59CAAD14F6C}" type="slidenum">
              <a:rPr lang="en-US">
                <a:latin typeface="Arial" charset="0"/>
              </a:rPr>
              <a:pPr defTabSz="882650"/>
              <a:t>6</a:t>
            </a:fld>
            <a:endParaRPr lang="en-US">
              <a:latin typeface="Arial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BBB64-73AC-D740-BCF1-0F87CD99456C}" type="slidenum">
              <a:rPr lang="en-US">
                <a:ea typeface="ＭＳ Ｐゴシック" charset="-128"/>
                <a:cs typeface="ＭＳ Ｐゴシック" charset="-128"/>
              </a:rPr>
              <a:pPr/>
              <a:t>7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eaLnBrk="0" hangingPunct="0"/>
            <a:fld id="{EF8D4E0B-4F63-B444-BCF0-980A6CD5F8E4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</a:rPr>
              <a:pPr algn="r" eaLnBrk="0" hangingPunct="0"/>
              <a:t>8</a:t>
            </a:fld>
            <a:endParaRPr lang="en-GB" sz="1200" dirty="0">
              <a:solidFill>
                <a:prstClr val="black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900" y="6281738"/>
            <a:ext cx="19177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C87F899-DFAB-B641-97F2-9233F4B6C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4016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76200"/>
            <a:ext cx="8382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jpeg"/><Relationship Id="rId3" Type="http://schemas.openxmlformats.org/officeDocument/2006/relationships/image" Target="../media/image26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46" Type="http://schemas.openxmlformats.org/officeDocument/2006/relationships/image" Target="../media/image56.jpeg"/><Relationship Id="rId47" Type="http://schemas.openxmlformats.org/officeDocument/2006/relationships/image" Target="../media/image57.jpeg"/><Relationship Id="rId48" Type="http://schemas.openxmlformats.org/officeDocument/2006/relationships/image" Target="../media/image58.jpeg"/><Relationship Id="rId20" Type="http://schemas.openxmlformats.org/officeDocument/2006/relationships/oleObject" Target="../embeddings/oleObject17.bin"/><Relationship Id="rId21" Type="http://schemas.openxmlformats.org/officeDocument/2006/relationships/oleObject" Target="../embeddings/oleObject18.bin"/><Relationship Id="rId22" Type="http://schemas.openxmlformats.org/officeDocument/2006/relationships/oleObject" Target="../embeddings/oleObject19.bin"/><Relationship Id="rId23" Type="http://schemas.openxmlformats.org/officeDocument/2006/relationships/oleObject" Target="../embeddings/oleObject20.bin"/><Relationship Id="rId24" Type="http://schemas.openxmlformats.org/officeDocument/2006/relationships/oleObject" Target="../embeddings/oleObject21.bin"/><Relationship Id="rId25" Type="http://schemas.openxmlformats.org/officeDocument/2006/relationships/oleObject" Target="../embeddings/oleObject22.bin"/><Relationship Id="rId26" Type="http://schemas.openxmlformats.org/officeDocument/2006/relationships/oleObject" Target="../embeddings/oleObject23.bin"/><Relationship Id="rId27" Type="http://schemas.openxmlformats.org/officeDocument/2006/relationships/oleObject" Target="../embeddings/oleObject24.bin"/><Relationship Id="rId28" Type="http://schemas.openxmlformats.org/officeDocument/2006/relationships/oleObject" Target="../embeddings/oleObject25.bin"/><Relationship Id="rId29" Type="http://schemas.openxmlformats.org/officeDocument/2006/relationships/oleObject" Target="../embeddings/oleObject26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4.x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oleObject2.bin"/><Relationship Id="rId30" Type="http://schemas.openxmlformats.org/officeDocument/2006/relationships/oleObject" Target="../embeddings/oleObject27.bin"/><Relationship Id="rId31" Type="http://schemas.openxmlformats.org/officeDocument/2006/relationships/oleObject" Target="../embeddings/oleObject28.bin"/><Relationship Id="rId32" Type="http://schemas.openxmlformats.org/officeDocument/2006/relationships/oleObject" Target="../embeddings/oleObject29.bin"/><Relationship Id="rId9" Type="http://schemas.openxmlformats.org/officeDocument/2006/relationships/oleObject" Target="../embeddings/oleObject6.bin"/><Relationship Id="rId6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8" Type="http://schemas.openxmlformats.org/officeDocument/2006/relationships/oleObject" Target="../embeddings/oleObject5.bin"/><Relationship Id="rId33" Type="http://schemas.openxmlformats.org/officeDocument/2006/relationships/oleObject" Target="../embeddings/oleObject30.bin"/><Relationship Id="rId34" Type="http://schemas.openxmlformats.org/officeDocument/2006/relationships/oleObject" Target="../embeddings/oleObject31.bin"/><Relationship Id="rId35" Type="http://schemas.openxmlformats.org/officeDocument/2006/relationships/oleObject" Target="../embeddings/oleObject32.bin"/><Relationship Id="rId36" Type="http://schemas.openxmlformats.org/officeDocument/2006/relationships/oleObject" Target="../embeddings/oleObject33.bin"/><Relationship Id="rId10" Type="http://schemas.openxmlformats.org/officeDocument/2006/relationships/oleObject" Target="../embeddings/oleObject7.bin"/><Relationship Id="rId11" Type="http://schemas.openxmlformats.org/officeDocument/2006/relationships/oleObject" Target="../embeddings/oleObject8.bin"/><Relationship Id="rId12" Type="http://schemas.openxmlformats.org/officeDocument/2006/relationships/oleObject" Target="../embeddings/oleObject9.bin"/><Relationship Id="rId13" Type="http://schemas.openxmlformats.org/officeDocument/2006/relationships/oleObject" Target="../embeddings/oleObject10.bin"/><Relationship Id="rId14" Type="http://schemas.openxmlformats.org/officeDocument/2006/relationships/oleObject" Target="../embeddings/oleObject11.bin"/><Relationship Id="rId15" Type="http://schemas.openxmlformats.org/officeDocument/2006/relationships/oleObject" Target="../embeddings/oleObject12.bin"/><Relationship Id="rId16" Type="http://schemas.openxmlformats.org/officeDocument/2006/relationships/oleObject" Target="../embeddings/oleObject13.bin"/><Relationship Id="rId17" Type="http://schemas.openxmlformats.org/officeDocument/2006/relationships/oleObject" Target="../embeddings/oleObject14.bin"/><Relationship Id="rId18" Type="http://schemas.openxmlformats.org/officeDocument/2006/relationships/oleObject" Target="../embeddings/oleObject15.bin"/><Relationship Id="rId19" Type="http://schemas.openxmlformats.org/officeDocument/2006/relationships/oleObject" Target="../embeddings/oleObject16.bin"/><Relationship Id="rId37" Type="http://schemas.openxmlformats.org/officeDocument/2006/relationships/oleObject" Target="../embeddings/oleObject34.bin"/><Relationship Id="rId38" Type="http://schemas.openxmlformats.org/officeDocument/2006/relationships/oleObject" Target="../embeddings/oleObject35.bin"/><Relationship Id="rId39" Type="http://schemas.openxmlformats.org/officeDocument/2006/relationships/oleObject" Target="../embeddings/oleObject36.bin"/><Relationship Id="rId40" Type="http://schemas.openxmlformats.org/officeDocument/2006/relationships/oleObject" Target="../embeddings/oleObject37.bin"/><Relationship Id="rId41" Type="http://schemas.openxmlformats.org/officeDocument/2006/relationships/oleObject" Target="../embeddings/oleObject38.bin"/><Relationship Id="rId42" Type="http://schemas.openxmlformats.org/officeDocument/2006/relationships/oleObject" Target="../embeddings/oleObject39.bin"/><Relationship Id="rId43" Type="http://schemas.openxmlformats.org/officeDocument/2006/relationships/oleObject" Target="../embeddings/oleObject40.bin"/><Relationship Id="rId44" Type="http://schemas.openxmlformats.org/officeDocument/2006/relationships/oleObject" Target="../embeddings/oleObject41.bin"/><Relationship Id="rId45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gif"/><Relationship Id="rId8" Type="http://schemas.openxmlformats.org/officeDocument/2006/relationships/image" Target="../media/image64.png"/><Relationship Id="rId9" Type="http://schemas.openxmlformats.org/officeDocument/2006/relationships/image" Target="../media/image65.png"/><Relationship Id="rId10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jpeg"/><Relationship Id="rId6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image" Target="../media/image72.png"/><Relationship Id="rId1" Type="http://schemas.openxmlformats.org/officeDocument/2006/relationships/video" Target="ATLAS-Intro_hi.mov" TargetMode="Externa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4" Type="http://schemas.openxmlformats.org/officeDocument/2006/relationships/image" Target="../media/image75.jpeg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8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6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4" Type="http://schemas.openxmlformats.org/officeDocument/2006/relationships/image" Target="../media/image87.png"/><Relationship Id="rId5" Type="http://schemas.openxmlformats.org/officeDocument/2006/relationships/image" Target="../media/image88.pdf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8" Type="http://schemas.openxmlformats.org/officeDocument/2006/relationships/image" Target="../media/image91.png"/><Relationship Id="rId9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6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png"/><Relationship Id="rId3" Type="http://schemas.openxmlformats.org/officeDocument/2006/relationships/image" Target="../media/image10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4" Type="http://schemas.openxmlformats.org/officeDocument/2006/relationships/image" Target="../media/image105.png"/><Relationship Id="rId5" Type="http://schemas.openxmlformats.org/officeDocument/2006/relationships/oleObject" Target="../embeddings/oleObject4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oleObject" Target="../embeddings/oleObject43.bin"/><Relationship Id="rId5" Type="http://schemas.openxmlformats.org/officeDocument/2006/relationships/image" Target="../media/image107.jpeg"/><Relationship Id="rId6" Type="http://schemas.openxmlformats.org/officeDocument/2006/relationships/image" Target="../media/image87.png"/><Relationship Id="rId7" Type="http://schemas.openxmlformats.org/officeDocument/2006/relationships/image" Target="../media/image108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0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4" Type="http://schemas.openxmlformats.org/officeDocument/2006/relationships/image" Target="../media/image112.png"/><Relationship Id="rId5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2.png"/><Relationship Id="rId1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14.png"/><Relationship Id="rId4" Type="http://schemas.openxmlformats.org/officeDocument/2006/relationships/image" Target="../media/image115.png"/><Relationship Id="rId5" Type="http://schemas.openxmlformats.org/officeDocument/2006/relationships/image" Target="../media/image116.png"/><Relationship Id="rId6" Type="http://schemas.openxmlformats.org/officeDocument/2006/relationships/image" Target="../media/image117.png"/><Relationship Id="rId7" Type="http://schemas.openxmlformats.org/officeDocument/2006/relationships/image" Target="../media/image118.png"/><Relationship Id="rId8" Type="http://schemas.openxmlformats.org/officeDocument/2006/relationships/image" Target="../media/image119.pdf"/><Relationship Id="rId9" Type="http://schemas.openxmlformats.org/officeDocument/2006/relationships/image" Target="../media/image120.png"/><Relationship Id="rId10" Type="http://schemas.openxmlformats.org/officeDocument/2006/relationships/image" Target="../media/image12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4" Type="http://schemas.openxmlformats.org/officeDocument/2006/relationships/image" Target="../media/image124.png"/><Relationship Id="rId1" Type="http://schemas.openxmlformats.org/officeDocument/2006/relationships/video" Target="file://localhost/Users/Albert/Downloads/Run146511_Event504867308_4Muons_Rotation_Download.mov" TargetMode="External"/><Relationship Id="rId2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4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4" Type="http://schemas.openxmlformats.org/officeDocument/2006/relationships/image" Target="../media/image131.emf"/><Relationship Id="rId5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4.png"/><Relationship Id="rId5" Type="http://schemas.openxmlformats.org/officeDocument/2006/relationships/image" Target="../media/image135.png"/><Relationship Id="rId6" Type="http://schemas.openxmlformats.org/officeDocument/2006/relationships/image" Target="../media/image136.png"/><Relationship Id="rId7" Type="http://schemas.openxmlformats.org/officeDocument/2006/relationships/image" Target="../media/image137.png"/><Relationship Id="rId8" Type="http://schemas.openxmlformats.org/officeDocument/2006/relationships/image" Target="../media/image13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4" Type="http://schemas.openxmlformats.org/officeDocument/2006/relationships/image" Target="../media/image141.png"/><Relationship Id="rId5" Type="http://schemas.openxmlformats.org/officeDocument/2006/relationships/image" Target="../media/image13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9.png"/></Relationships>
</file>

<file path=ppt/slides/_rels/slide4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1.png"/><Relationship Id="rId12" Type="http://schemas.openxmlformats.org/officeDocument/2006/relationships/image" Target="../media/image15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2.png"/><Relationship Id="rId3" Type="http://schemas.openxmlformats.org/officeDocument/2006/relationships/image" Target="../media/image143.png"/><Relationship Id="rId4" Type="http://schemas.openxmlformats.org/officeDocument/2006/relationships/image" Target="../media/image144.png"/><Relationship Id="rId5" Type="http://schemas.openxmlformats.org/officeDocument/2006/relationships/image" Target="../media/image145.png"/><Relationship Id="rId6" Type="http://schemas.openxmlformats.org/officeDocument/2006/relationships/image" Target="../media/image146.png"/><Relationship Id="rId7" Type="http://schemas.openxmlformats.org/officeDocument/2006/relationships/image" Target="../media/image147.png"/><Relationship Id="rId8" Type="http://schemas.openxmlformats.org/officeDocument/2006/relationships/image" Target="../media/image148.png"/><Relationship Id="rId9" Type="http://schemas.openxmlformats.org/officeDocument/2006/relationships/image" Target="../media/image149.png"/><Relationship Id="rId10" Type="http://schemas.openxmlformats.org/officeDocument/2006/relationships/image" Target="../media/image15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df"/><Relationship Id="rId4" Type="http://schemas.openxmlformats.org/officeDocument/2006/relationships/image" Target="../media/image1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5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df"/><Relationship Id="rId4" Type="http://schemas.openxmlformats.org/officeDocument/2006/relationships/image" Target="../media/image8.pn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5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4" Type="http://schemas.openxmlformats.org/officeDocument/2006/relationships/image" Target="../media/image160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0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1.png"/><Relationship Id="rId3" Type="http://schemas.openxmlformats.org/officeDocument/2006/relationships/image" Target="../media/image16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jpeg"/><Relationship Id="rId4" Type="http://schemas.openxmlformats.org/officeDocument/2006/relationships/image" Target="../media/image164.jpeg"/><Relationship Id="rId5" Type="http://schemas.openxmlformats.org/officeDocument/2006/relationships/image" Target="../media/image16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4" Type="http://schemas.openxmlformats.org/officeDocument/2006/relationships/image" Target="../media/image1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6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9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0.png"/><Relationship Id="rId3" Type="http://schemas.openxmlformats.org/officeDocument/2006/relationships/image" Target="../media/image171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72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df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6" Type="http://schemas.openxmlformats.org/officeDocument/2006/relationships/image" Target="../media/image176.jpeg"/><Relationship Id="rId7" Type="http://schemas.openxmlformats.org/officeDocument/2006/relationships/image" Target="../media/image177.png"/><Relationship Id="rId8" Type="http://schemas.openxmlformats.org/officeDocument/2006/relationships/image" Target="../media/image178.png"/><Relationship Id="rId9" Type="http://schemas.openxmlformats.org/officeDocument/2006/relationships/image" Target="../media/image17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80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81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2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83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4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4" Type="http://schemas.openxmlformats.org/officeDocument/2006/relationships/oleObject" Target="../embeddings/oleObject44.bin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wmf"/></Relationships>
</file>

<file path=ppt/slides/_rels/slide7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4.png"/><Relationship Id="rId20" Type="http://schemas.openxmlformats.org/officeDocument/2006/relationships/image" Target="../media/image205.png"/><Relationship Id="rId10" Type="http://schemas.openxmlformats.org/officeDocument/2006/relationships/image" Target="../media/image195.png"/><Relationship Id="rId11" Type="http://schemas.openxmlformats.org/officeDocument/2006/relationships/image" Target="../media/image196.png"/><Relationship Id="rId12" Type="http://schemas.openxmlformats.org/officeDocument/2006/relationships/image" Target="../media/image197.png"/><Relationship Id="rId13" Type="http://schemas.openxmlformats.org/officeDocument/2006/relationships/image" Target="../media/image198.png"/><Relationship Id="rId14" Type="http://schemas.openxmlformats.org/officeDocument/2006/relationships/image" Target="../media/image199.png"/><Relationship Id="rId15" Type="http://schemas.openxmlformats.org/officeDocument/2006/relationships/image" Target="../media/image200.png"/><Relationship Id="rId16" Type="http://schemas.openxmlformats.org/officeDocument/2006/relationships/image" Target="../media/image201.png"/><Relationship Id="rId17" Type="http://schemas.openxmlformats.org/officeDocument/2006/relationships/image" Target="../media/image202.png"/><Relationship Id="rId18" Type="http://schemas.openxmlformats.org/officeDocument/2006/relationships/image" Target="../media/image203.png"/><Relationship Id="rId19" Type="http://schemas.openxmlformats.org/officeDocument/2006/relationships/image" Target="../media/image20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7.png"/><Relationship Id="rId3" Type="http://schemas.openxmlformats.org/officeDocument/2006/relationships/image" Target="../media/image188.png"/><Relationship Id="rId4" Type="http://schemas.openxmlformats.org/officeDocument/2006/relationships/image" Target="../media/image189.png"/><Relationship Id="rId5" Type="http://schemas.openxmlformats.org/officeDocument/2006/relationships/image" Target="../media/image190.png"/><Relationship Id="rId6" Type="http://schemas.openxmlformats.org/officeDocument/2006/relationships/image" Target="../media/image191.png"/><Relationship Id="rId7" Type="http://schemas.openxmlformats.org/officeDocument/2006/relationships/image" Target="../media/image192.png"/><Relationship Id="rId8" Type="http://schemas.openxmlformats.org/officeDocument/2006/relationships/image" Target="../media/image19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 dirty="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0" y="505361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</a:t>
            </a:r>
            <a:r>
              <a:rPr lang="en-GB" sz="4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The Future of Particle Physics</a:t>
            </a:r>
            <a:endParaRPr lang="en-GB" sz="4600" b="1" i="1" dirty="0" smtClean="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  <a:p>
            <a:pPr eaLnBrk="0" hangingPunct="0">
              <a:defRPr/>
            </a:pP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</a:t>
            </a: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The </a:t>
            </a: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High Energy Frontier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         </a:t>
            </a: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23851" y="2996386"/>
            <a:ext cx="4080464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Roeck</a:t>
            </a:r>
          </a:p>
          <a:p>
            <a:pPr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Switzerland</a:t>
            </a: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Davis University USA</a:t>
            </a:r>
          </a:p>
          <a:p>
            <a:pPr eaLnBrk="0" hangingPunct="0">
              <a:defRPr/>
            </a:pPr>
            <a:endParaRPr lang="en-US" sz="24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July 25</a:t>
            </a:r>
            <a:r>
              <a:rPr lang="en-US" sz="2400" baseline="300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 2012</a:t>
            </a: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Image 8" descr="Screen shot 2012-07-22 at 5.56.0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5795754"/>
            <a:ext cx="4953000" cy="1062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2" descr="276332S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6200"/>
            <a:ext cx="9144000" cy="711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7" name="Picture 3" descr="seedlogo-fin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29600" y="6400800"/>
            <a:ext cx="660889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8" name="Text Box 4"/>
          <p:cNvSpPr txBox="1">
            <a:spLocks noChangeArrowheads="1"/>
          </p:cNvSpPr>
          <p:nvPr/>
        </p:nvSpPr>
        <p:spPr bwMode="auto">
          <a:xfrm>
            <a:off x="70339" y="66675"/>
            <a:ext cx="8498040" cy="52322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  <a:latin typeface="Arial" charset="0"/>
              </a:rPr>
              <a:t>The Large </a:t>
            </a:r>
            <a:r>
              <a:rPr lang="en-US" sz="2800" dirty="0" err="1">
                <a:solidFill>
                  <a:srgbClr val="0000CC"/>
                </a:solidFill>
                <a:latin typeface="Arial" charset="0"/>
              </a:rPr>
              <a:t>Hadron</a:t>
            </a:r>
            <a:r>
              <a:rPr lang="en-US" sz="2800" dirty="0">
                <a:solidFill>
                  <a:srgbClr val="0000CC"/>
                </a:solidFill>
                <a:latin typeface="Arial" charset="0"/>
              </a:rPr>
              <a:t> Collider = a proton proton collider</a:t>
            </a:r>
          </a:p>
        </p:txBody>
      </p:sp>
      <p:sp>
        <p:nvSpPr>
          <p:cNvPr id="69639" name="Text Box 5"/>
          <p:cNvSpPr txBox="1">
            <a:spLocks noChangeArrowheads="1"/>
          </p:cNvSpPr>
          <p:nvPr/>
        </p:nvSpPr>
        <p:spPr bwMode="auto">
          <a:xfrm>
            <a:off x="5181600" y="3405189"/>
            <a:ext cx="3987390" cy="233910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600">
                <a:solidFill>
                  <a:srgbClr val="FF0000"/>
                </a:solidFill>
              </a:rPr>
              <a:t> </a:t>
            </a:r>
            <a:r>
              <a:rPr lang="en-US" sz="2600">
                <a:solidFill>
                  <a:srgbClr val="FF0000"/>
                </a:solidFill>
                <a:latin typeface="Arial" charset="0"/>
              </a:rPr>
              <a:t>Primary physics targets</a:t>
            </a:r>
            <a:endParaRPr lang="en-US" sz="2400">
              <a:solidFill>
                <a:srgbClr val="0000CC"/>
              </a:solidFill>
              <a:latin typeface="Arial" charset="0"/>
            </a:endParaRPr>
          </a:p>
          <a:p>
            <a:pPr>
              <a:buFont typeface="Symbol" charset="2"/>
              <a:buNone/>
            </a:pPr>
            <a:r>
              <a:rPr lang="en-US" sz="2400">
                <a:solidFill>
                  <a:srgbClr val="0000CC"/>
                </a:solidFill>
                <a:latin typeface="Arial" charset="0"/>
                <a:sym typeface="Symbol" charset="2"/>
              </a:rPr>
              <a:t> </a:t>
            </a:r>
            <a:r>
              <a:rPr lang="en-US" sz="2400">
                <a:solidFill>
                  <a:srgbClr val="0000CC"/>
                </a:solidFill>
                <a:latin typeface="Arial" charset="0"/>
              </a:rPr>
              <a:t>Origin of mass</a:t>
            </a:r>
          </a:p>
          <a:p>
            <a:pPr>
              <a:buFont typeface="Symbol" charset="2"/>
              <a:buNone/>
            </a:pPr>
            <a:r>
              <a:rPr lang="en-US" sz="2400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>
                <a:solidFill>
                  <a:srgbClr val="0000CC"/>
                </a:solidFill>
                <a:latin typeface="Arial" charset="0"/>
              </a:rPr>
              <a:t> Nature of </a:t>
            </a:r>
            <a:r>
              <a:rPr lang="en-US" sz="2400">
                <a:solidFill>
                  <a:srgbClr val="FF0000"/>
                </a:solidFill>
                <a:latin typeface="Arial" charset="0"/>
              </a:rPr>
              <a:t>Dark Matter</a:t>
            </a:r>
          </a:p>
          <a:p>
            <a:r>
              <a:rPr lang="en-US" sz="2400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>
                <a:solidFill>
                  <a:srgbClr val="0000CC"/>
                </a:solidFill>
                <a:latin typeface="Arial" charset="0"/>
              </a:rPr>
              <a:t> Understanding space time</a:t>
            </a:r>
          </a:p>
          <a:p>
            <a:pPr>
              <a:buFont typeface="Symbol" charset="2"/>
              <a:buNone/>
            </a:pPr>
            <a:r>
              <a:rPr lang="en-US" sz="2400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>
                <a:solidFill>
                  <a:srgbClr val="0000CC"/>
                </a:solidFill>
                <a:latin typeface="Arial" charset="0"/>
              </a:rPr>
              <a:t> Matter versus antimatter</a:t>
            </a:r>
          </a:p>
          <a:p>
            <a:r>
              <a:rPr lang="en-US" sz="2400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>
                <a:solidFill>
                  <a:srgbClr val="0000CC"/>
                </a:solidFill>
                <a:latin typeface="Arial" charset="0"/>
              </a:rPr>
              <a:t> Primordial plasma</a:t>
            </a:r>
          </a:p>
        </p:txBody>
      </p:sp>
      <p:sp>
        <p:nvSpPr>
          <p:cNvPr id="69640" name="Text Box 10"/>
          <p:cNvSpPr txBox="1">
            <a:spLocks noChangeArrowheads="1"/>
          </p:cNvSpPr>
          <p:nvPr/>
        </p:nvSpPr>
        <p:spPr bwMode="auto">
          <a:xfrm>
            <a:off x="5867400" y="2454276"/>
            <a:ext cx="3356608" cy="707886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 Unicode MS" charset="0"/>
              </a:rPr>
              <a:t>1 TeV = 1 Tera electron volt</a:t>
            </a:r>
          </a:p>
          <a:p>
            <a:r>
              <a:rPr lang="en-US">
                <a:latin typeface="Arial Unicode MS" charset="0"/>
              </a:rPr>
              <a:t>         =   10</a:t>
            </a:r>
            <a:r>
              <a:rPr lang="en-US" baseline="30000">
                <a:latin typeface="Arial Unicode MS" charset="0"/>
              </a:rPr>
              <a:t>12     </a:t>
            </a:r>
            <a:r>
              <a:rPr lang="en-US">
                <a:latin typeface="Arial Unicode MS" charset="0"/>
              </a:rPr>
              <a:t>electron volt</a:t>
            </a:r>
            <a:endParaRPr lang="en-US" baseline="30000">
              <a:latin typeface="Arial Unicode MS" charset="0"/>
            </a:endParaRPr>
          </a:p>
        </p:txBody>
      </p:sp>
      <p:sp>
        <p:nvSpPr>
          <p:cNvPr id="69641" name="Text Box 11"/>
          <p:cNvSpPr txBox="1">
            <a:spLocks noChangeArrowheads="1"/>
          </p:cNvSpPr>
          <p:nvPr/>
        </p:nvSpPr>
        <p:spPr bwMode="auto">
          <a:xfrm>
            <a:off x="76200" y="5953126"/>
            <a:ext cx="9148208" cy="830997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CC"/>
                </a:solidFill>
                <a:latin typeface="Arial" charset="0"/>
              </a:rPr>
              <a:t>                        The LHC is </a:t>
            </a:r>
            <a:r>
              <a:rPr lang="en-US" sz="2400" dirty="0">
                <a:solidFill>
                  <a:srgbClr val="CC0000"/>
                </a:solidFill>
                <a:latin typeface="Arial" charset="0"/>
              </a:rPr>
              <a:t>a Discovery Machine</a:t>
            </a:r>
            <a:endParaRPr lang="en-US" sz="2400" dirty="0">
              <a:solidFill>
                <a:srgbClr val="0000CC"/>
              </a:solidFill>
              <a:latin typeface="Arial" charset="0"/>
            </a:endParaRPr>
          </a:p>
          <a:p>
            <a:r>
              <a:rPr lang="en-US" sz="2400" dirty="0">
                <a:solidFill>
                  <a:srgbClr val="0000CC"/>
                </a:solidFill>
                <a:latin typeface="Arial" charset="0"/>
              </a:rPr>
              <a:t>The LHC will determine the Future course of High Energy Physics</a:t>
            </a:r>
          </a:p>
        </p:txBody>
      </p:sp>
      <p:sp>
        <p:nvSpPr>
          <p:cNvPr id="69642" name="Text Box 7"/>
          <p:cNvSpPr txBox="1">
            <a:spLocks noChangeArrowheads="1"/>
          </p:cNvSpPr>
          <p:nvPr/>
        </p:nvSpPr>
        <p:spPr bwMode="auto">
          <a:xfrm>
            <a:off x="6019800" y="914400"/>
            <a:ext cx="3053863" cy="1015663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  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       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7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+ 7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endParaRPr lang="en-US" dirty="0" smtClean="0">
              <a:solidFill>
                <a:srgbClr val="0000CC"/>
              </a:solidFill>
              <a:latin typeface="Arial" charset="0"/>
            </a:endParaRPr>
          </a:p>
          <a:p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  (3.5/4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+ 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3.5/4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)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69643" name="AutoShape 8"/>
          <p:cNvSpPr>
            <a:spLocks noChangeArrowheads="1"/>
          </p:cNvSpPr>
          <p:nvPr/>
        </p:nvSpPr>
        <p:spPr bwMode="auto">
          <a:xfrm>
            <a:off x="6858000" y="1600201"/>
            <a:ext cx="619857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644" name="AutoShape 9"/>
          <p:cNvSpPr>
            <a:spLocks noChangeArrowheads="1"/>
          </p:cNvSpPr>
          <p:nvPr/>
        </p:nvSpPr>
        <p:spPr bwMode="auto">
          <a:xfrm rot="10800000">
            <a:off x="7772400" y="1600200"/>
            <a:ext cx="619857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0" descr="Magne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635" y="-104775"/>
            <a:ext cx="9180635" cy="69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2400" y="1"/>
            <a:ext cx="7511466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800" dirty="0" err="1"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US" sz="2800" dirty="0" err="1">
                <a:latin typeface="Times New Roman" charset="0"/>
              </a:rPr>
              <a:t>Several</a:t>
            </a:r>
            <a:r>
              <a:rPr lang="en-US" sz="2800" dirty="0">
                <a:latin typeface="Times New Roman" charset="0"/>
              </a:rPr>
              <a:t> thousand billion protons </a:t>
            </a:r>
          </a:p>
          <a:p>
            <a:pPr eaLnBrk="0" hangingPunct="0">
              <a:defRPr/>
            </a:pPr>
            <a:r>
              <a:rPr lang="en-US" sz="2800" dirty="0" err="1"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US" sz="2800" dirty="0" err="1">
                <a:latin typeface="Times New Roman" charset="0"/>
              </a:rPr>
              <a:t>Each</a:t>
            </a:r>
            <a:r>
              <a:rPr lang="en-US" sz="2800" dirty="0">
                <a:latin typeface="Times New Roman" charset="0"/>
              </a:rPr>
              <a:t> with the energy of a fly </a:t>
            </a:r>
          </a:p>
          <a:p>
            <a:pPr eaLnBrk="0" hangingPunct="0">
              <a:defRPr/>
            </a:pPr>
            <a:r>
              <a:rPr lang="en-US" sz="2800" dirty="0"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US" sz="2800" dirty="0">
                <a:latin typeface="Times New Roman" charset="0"/>
              </a:rPr>
              <a:t>99.9999991% of light speed </a:t>
            </a:r>
          </a:p>
          <a:p>
            <a:pPr eaLnBrk="0" hangingPunct="0">
              <a:defRPr/>
            </a:pPr>
            <a:r>
              <a:rPr lang="en-US" sz="2800" dirty="0" err="1"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US" sz="2800" dirty="0" err="1">
                <a:latin typeface="Times New Roman" charset="0"/>
              </a:rPr>
              <a:t>They</a:t>
            </a:r>
            <a:r>
              <a:rPr lang="en-US" sz="2800" dirty="0" smtClean="0">
                <a:latin typeface="Times New Roman" charset="0"/>
              </a:rPr>
              <a:t> orbit </a:t>
            </a:r>
            <a:r>
              <a:rPr lang="en-US" sz="2800" dirty="0">
                <a:latin typeface="Times New Roman" charset="0"/>
              </a:rPr>
              <a:t>a 27km ring 11 000 times/</a:t>
            </a:r>
            <a:r>
              <a:rPr lang="en-US" sz="2800" dirty="0" smtClean="0">
                <a:latin typeface="Times New Roman" charset="0"/>
              </a:rPr>
              <a:t>second</a:t>
            </a:r>
          </a:p>
          <a:p>
            <a:pPr>
              <a:defRPr/>
            </a:pPr>
            <a:r>
              <a:rPr lang="en-US" sz="2800" dirty="0" err="1" smtClean="0"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US" sz="2800" dirty="0" err="1" smtClean="0">
                <a:latin typeface="Times New Roman" charset="0"/>
              </a:rPr>
              <a:t>The</a:t>
            </a:r>
            <a:r>
              <a:rPr lang="en-US" sz="2800" dirty="0" smtClean="0">
                <a:latin typeface="Times New Roman" charset="0"/>
              </a:rPr>
              <a:t> machine/experiments are 100m underground</a:t>
            </a:r>
            <a:endParaRPr lang="en-US" sz="2800" dirty="0" smtClean="0">
              <a:latin typeface="Times New Roman" charset="0"/>
            </a:endParaRPr>
          </a:p>
          <a:p>
            <a:pPr eaLnBrk="0" hangingPunct="0">
              <a:defRPr/>
            </a:pPr>
            <a:r>
              <a:rPr lang="en-US" sz="2800" dirty="0"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US" sz="2800" dirty="0">
                <a:latin typeface="Times New Roman" charset="0"/>
              </a:rPr>
              <a:t>A billion collisions a second in the experiments</a:t>
            </a:r>
            <a:endParaRPr lang="en-GB" sz="2800" dirty="0">
              <a:latin typeface="Times New Roman" charset="0"/>
            </a:endParaRPr>
          </a:p>
        </p:txBody>
      </p:sp>
      <p:pic>
        <p:nvPicPr>
          <p:cNvPr id="5" name="Picture 12" descr="accel_pi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2514600"/>
            <a:ext cx="1676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accel_aiman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31951" y="3962400"/>
            <a:ext cx="171204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le 2"/>
          <p:cNvSpPr>
            <a:spLocks noGrp="1"/>
          </p:cNvSpPr>
          <p:nvPr>
            <p:ph type="title"/>
          </p:nvPr>
        </p:nvSpPr>
        <p:spPr>
          <a:xfrm>
            <a:off x="685800" y="76200"/>
            <a:ext cx="8153400" cy="554038"/>
          </a:xfrm>
        </p:spPr>
        <p:txBody>
          <a:bodyPr>
            <a:noAutofit/>
          </a:bodyPr>
          <a:lstStyle/>
          <a:p>
            <a:r>
              <a:rPr lang="en-US" sz="3600" b="1" dirty="0">
                <a:effectLst/>
                <a:latin typeface="Arial" charset="0"/>
                <a:ea typeface="Arial" charset="0"/>
                <a:cs typeface="Arial" charset="0"/>
              </a:rPr>
              <a:t>CERN’s</a:t>
            </a:r>
            <a:r>
              <a:rPr lang="en-US" sz="3600" b="1" dirty="0" smtClean="0">
                <a:effectLst/>
                <a:latin typeface="Arial" charset="0"/>
                <a:ea typeface="Arial" charset="0"/>
                <a:cs typeface="Arial" charset="0"/>
              </a:rPr>
              <a:t> Particle </a:t>
            </a:r>
            <a:r>
              <a:rPr lang="en-US" sz="3600" dirty="0">
                <a:effectLst/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sz="3600" b="1" dirty="0" smtClean="0">
                <a:effectLst/>
                <a:latin typeface="Arial" charset="0"/>
                <a:ea typeface="Arial" charset="0"/>
                <a:cs typeface="Arial" charset="0"/>
              </a:rPr>
              <a:t>ccelerator </a:t>
            </a:r>
            <a:r>
              <a:rPr lang="en-US" sz="3600" dirty="0">
                <a:effectLst/>
                <a:latin typeface="Arial" charset="0"/>
                <a:ea typeface="Arial" charset="0"/>
                <a:cs typeface="Arial" charset="0"/>
              </a:rPr>
              <a:t>C</a:t>
            </a:r>
            <a:r>
              <a:rPr lang="en-US" sz="3600" b="1" dirty="0" smtClean="0">
                <a:effectLst/>
                <a:latin typeface="Arial" charset="0"/>
                <a:ea typeface="Arial" charset="0"/>
                <a:cs typeface="Arial" charset="0"/>
              </a:rPr>
              <a:t>hain</a:t>
            </a:r>
            <a:endParaRPr lang="en-US" sz="3600" b="1" dirty="0">
              <a:effectLst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 descr="Cern_complex.jpg"/>
          <p:cNvPicPr>
            <a:picLocks noChangeAspect="1"/>
          </p:cNvPicPr>
          <p:nvPr/>
        </p:nvPicPr>
        <p:blipFill>
          <a:blip r:embed="rId2"/>
          <a:srcRect l="14166" t="10608" r="10001" b="23386"/>
          <a:stretch>
            <a:fillRect/>
          </a:stretch>
        </p:blipFill>
        <p:spPr bwMode="auto">
          <a:xfrm>
            <a:off x="533400" y="1044575"/>
            <a:ext cx="829627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ern_complex.jpg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rcRect l="14166" t="80151" r="10001" b="2168"/>
          <a:stretch>
            <a:fillRect/>
          </a:stretch>
        </p:blipFill>
        <p:spPr bwMode="auto">
          <a:xfrm>
            <a:off x="2057400" y="6126163"/>
            <a:ext cx="52578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4191000" y="5387975"/>
            <a:ext cx="76200" cy="762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194175" y="5387975"/>
            <a:ext cx="73025" cy="730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11" name="Picture 11" descr="MCDD00942_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6700" y="3163888"/>
            <a:ext cx="87630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 13"/>
          <p:cNvSpPr/>
          <p:nvPr/>
        </p:nvSpPr>
        <p:spPr>
          <a:xfrm>
            <a:off x="8991600" y="3846513"/>
            <a:ext cx="152400" cy="1524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76200" y="3167063"/>
            <a:ext cx="152400" cy="1524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C 0.00486 -0.01041 0.00972 -0.02083 0.01458 -0.0294 C 0.01944 -0.0375 0.02291 -0.04259 0.02916 -0.05 C 0.03524 -0.05764 0.04548 -0.06875 0.05191 -0.075 C 0.05868 -0.08125 0.06198 -0.08426 0.06875 -0.08703 C 0.07517 -0.08981 0.08333 -0.09028 0.09114 -0.09213 C 0.09896 -0.09398 0.10902 -0.0956 0.11441 -0.09815 C 0.11996 -0.10069 0.12309 -0.10416 0.12361 -0.10694 C 0.12448 -0.10972 0.12257 -0.11203 0.11875 -0.11435 C 0.11475 -0.11666 0.10902 -0.11991 0.10104 -0.12129 C 0.09305 -0.12268 0.07951 -0.12315 0.07083 -0.12222 C 0.06198 -0.12129 0.0533 -0.11852 0.0493 -0.11574 C 0.04496 -0.11296 0.04357 -0.10926 0.04461 -0.10555 C 0.046 -0.10208 0.04896 -0.09768 0.05659 -0.09537 C 0.06389 -0.09305 0.0809 -0.09166 0.09097 -0.09213 C 0.10104 -0.09259 0.11198 -0.09514 0.11736 -0.09815 C 0.12257 -0.10116 0.12361 -0.10648 0.12257 -0.10972 C 0.12118 -0.11296 0.11805 -0.11597 0.11076 -0.11805 C 0.10347 -0.12014 0.08871 -0.12268 0.07951 -0.12268 C 0.07014 -0.12268 0.05989 -0.12083 0.05416 -0.11805 C 0.04826 -0.11528 0.04357 -0.10926 0.04409 -0.10555 C 0.04409 -0.10185 0.04948 -0.09768 0.05659 -0.09537 C 0.06354 -0.09305 0.08003 -0.09236 0.0868 -0.09213 C 0.09357 -0.0919 0.09392 -0.09491 0.09739 -0.09352 C 0.10086 -0.09213 0.10173 -0.08588 0.10659 -0.08333 C 0.11146 -0.08078 0.11875 -0.07986 0.12621 -0.0787 C 0.13402 -0.07754 0.14566 -0.07708 0.15243 -0.07592 C 0.1592 -0.07477 0.16267 -0.07338 0.16649 -0.07222 C 0.17048 -0.07106 0.17291 -0.06967 0.17569 -0.06852 C 0.17812 -0.06736 0.17274 -0.06666 0.18194 -0.06481 C 0.19114 -0.06296 0.2184 -0.06065 0.2309 -0.05787 C 0.24375 -0.05509 0.25139 -0.05278 0.25868 -0.04861 C 0.26597 -0.04444 0.27187 -0.03727 0.275 -0.03333 C 0.27812 -0.0294 0.27916 -0.02893 0.27777 -0.02453 C 0.27639 -0.02037 0.27534 -0.01227 0.26632 -0.00648 C 0.25729 -0.00069 0.23836 0.00648 0.22378 0.01019 C 0.20937 0.01389 0.19427 0.01482 0.17968 0.01505 C 0.1651 0.01574 0.14965 0.01435 0.13646 0.0125 C 0.12309 0.01065 0.10902 0.00834 0.09896 0.00417 C 0.08871 -2.22222E-6 0.07951 -0.00671 0.075 -0.0125 C 0.07014 -0.01828 0.06961 -0.02616 0.06979 -0.03055 C 0.06979 -0.03518 0.07083 -0.03634 0.07639 -0.04028 C 0.08194 -0.04421 0.09166 -0.05069 0.10277 -0.05463 C 0.11389 -0.05856 0.12847 -0.0618 0.14288 -0.06342 C 0.15746 -0.06504 0.17569 -0.06528 0.19027 -0.06435 C 0.20451 -0.06342 0.21753 -0.06134 0.22916 -0.05833 C 0.2408 -0.05532 0.25139 -0.05116 0.26007 -0.04629 C 0.26788 -0.04143 0.27378 -0.03472 0.27639 -0.02963 C 0.27899 -0.02453 0.27986 -0.02153 0.27534 -0.0162 C 0.27083 -0.01088 0.26041 -0.00208 0.24896 0.00278 C 0.23732 0.00764 0.22048 0.01088 0.20642 0.01297 C 0.19236 0.01505 0.17864 0.01597 0.16354 0.01505 C 0.14809 0.01459 0.12656 0.01134 0.11336 0.00834 C 0.09982 0.00533 0.09062 0.00255 0.08333 -0.00278 C 0.07569 -0.0081 0.06909 -0.01713 0.0684 -0.02361 C 0.06771 -0.03009 0.07257 -0.0368 0.07899 -0.04213 C 0.08576 -0.04745 0.096 -0.05254 0.10764 -0.05602 C 0.11927 -0.05949 0.1342 -0.06203 0.14861 -0.06342 C 0.16284 -0.06481 0.17968 -0.06597 0.19409 -0.06481 C 0.20833 -0.06366 0.22291 -0.05995 0.23437 -0.05694 C 0.24514 -0.05393 0.25434 -0.05069 0.26111 -0.04676 C 0.26788 -0.04282 0.27326 -0.03842 0.27534 -0.03287 C 0.27743 -0.02778 0.27986 -0.02106 0.27326 -0.01458 C 0.26666 -0.00764 0.24982 0.00232 0.23576 0.00695 C 0.2217 0.01158 0.20399 0.01273 0.18836 0.01389 C 0.17291 0.01505 0.15781 0.01574 0.14271 0.01389 C 0.12743 0.01181 0.10798 0.00718 0.09652 0.00278 C 0.08472 -0.00162 0.08003 -0.0081 0.07413 -0.0125 C 0.0684 -0.0169 0.06736 -0.01944 0.0625 -0.02361 C 0.05729 -0.02778 0.05121 -0.03379 0.04548 -0.0375 C 0.03975 -0.0412 0.03524 -0.04259 0.0276 -0.04537 C 0.02031 -0.04815 0.01527 -0.05162 0.00104 -0.05416 C -0.0132 -0.05671 -0.04011 -0.05741 -0.05764 -0.06065 C -0.07518 -0.06412 -0.09219 -0.06991 -0.104 -0.07546 C -0.11563 -0.08125 -0.12049 -0.08565 -0.12726 -0.09444 C -0.13368 -0.10324 -0.14011 -0.11597 -0.14393 -0.12778 C -0.14809 -0.13958 -0.14983 -0.15254 -0.15104 -0.16528 C -0.15243 -0.17801 -0.15295 -0.18819 -0.15209 -0.20463 C -0.15174 -0.22106 -0.14931 -0.24722 -0.14809 -0.26389 C -0.14688 -0.28055 -0.14566 -0.29143 -0.14323 -0.30416 C -0.14063 -0.3169 -0.14011 -0.32986 -0.13351 -0.34028 C -0.12691 -0.35069 -0.11459 -0.35995 -0.1033 -0.36713 C -0.09184 -0.3743 -0.08108 -0.37847 -0.06563 -0.38333 C -0.05018 -0.38819 -0.03073 -0.39259 -0.01042 -0.39583 C 0.00989 -0.39907 0.03333 -0.40208 0.05607 -0.40278 C 0.07882 -0.40347 0.10364 -0.40185 0.12552 -0.39953 C 0.14739 -0.39722 0.16892 -0.39305 0.18646 -0.38842 C 0.20347 -0.38379 0.21736 -0.37847 0.23021 -0.37176 C 0.24271 -0.36504 0.25573 -0.35694 0.26319 -0.34861 C 0.27066 -0.34028 0.27343 -0.3287 0.275 -0.32222 C 0.27656 -0.31574 0.27656 -0.31528 0.27291 -0.30879 C 0.26927 -0.30231 0.26284 -0.29051 0.25295 -0.28333 C 0.24323 -0.27616 0.22673 -0.27037 0.21458 -0.26528 C 0.20208 -0.26018 0.19566 -0.25625 0.18003 -0.25278 C 0.16423 -0.2493 0.13593 -0.24653 0.11979 -0.24444 C 0.10347 -0.24236 0.09878 -0.24051 0.08194 -0.24028 C 0.06493 -0.24004 0.03732 -0.24166 0.01944 -0.24305 C 0.00139 -0.24444 -0.01007 -0.24583 -0.02604 -0.24907 C -0.04202 -0.25231 -0.06337 -0.25787 -0.07674 -0.2625 C -0.09011 -0.26713 -0.09757 -0.27129 -0.10643 -0.27685 C -0.11511 -0.28241 -0.12361 -0.28842 -0.12917 -0.29583 C -0.1349 -0.30324 -0.14063 -0.31273 -0.14098 -0.32083 C -0.1415 -0.32893 -0.1382 -0.33634 -0.13229 -0.34398 C -0.12657 -0.35162 -0.11459 -0.36065 -0.10643 -0.3662 C -0.09792 -0.37176 -0.09497 -0.37245 -0.08229 -0.37685 C -0.06962 -0.38125 -0.04792 -0.38912 -0.03021 -0.39305 C -0.0125 -0.39699 0.00764 -0.39838 0.02396 -0.4 C 0.04027 -0.40162 0.05173 -0.40231 0.06771 -0.40231 C 0.08333 -0.40231 0.10416 -0.40139 0.11996 -0.4 C 0.13524 -0.39861 0.14861 -0.39629 0.16111 -0.39398 C 0.17326 -0.39166 0.18194 -0.38889 0.19288 -0.38565 C 0.20399 -0.38241 0.21649 -0.3794 0.22673 -0.37407 C 0.23836 -0.36875 0.25034 -0.36157 0.25833 -0.3537 C 0.26632 -0.34583 0.27291 -0.33449 0.275 -0.32639 C 0.27708 -0.31852 0.27482 -0.31157 0.27118 -0.30463 C 0.26753 -0.29768 0.2651 -0.29259 0.25295 -0.28472 C 0.24114 -0.27685 0.21649 -0.26319 0.19965 -0.25694 C 0.18264 -0.25069 0.16944 -0.25 0.15104 -0.24722 C 0.13177 -0.24444 0.10416 -0.24143 0.08611 -0.24028 C 0.0684 -0.23912 0.05729 -0.24028 0.04271 -0.24028 C 0.0276 -0.24028 0.01527 -0.24028 -0.00313 -0.24028 C -0.02153 -0.24028 -0.05018 -0.24028 -0.06771 -0.24028 C -0.08525 -0.24028 -0.09983 -0.24028 -0.10834 -0.24028 C -0.11736 -0.24028 -0.11528 -0.2419 -0.11997 -0.24028 C -0.12448 -0.23866 -0.12778 -0.23449 -0.13611 -0.23055 C -0.14462 -0.22662 -0.15782 -0.2206 -0.16945 -0.21713 C -0.18125 -0.21366 -0.19289 -0.20995 -0.20695 -0.21018 C -0.22101 -0.21041 -0.23993 -0.21319 -0.25348 -0.21852 C -0.26702 -0.22384 -0.27934 -0.23403 -0.28854 -0.24166 C -0.29775 -0.2493 -0.30157 -0.25393 -0.30834 -0.26389 C -0.31511 -0.27384 -0.32379 -0.28889 -0.32952 -0.30139 C -0.33525 -0.31389 -0.33872 -0.32708 -0.34236 -0.33842 C -0.34601 -0.34977 -0.34931 -0.35972 -0.35174 -0.36991 C -0.35417 -0.38009 -0.35591 -0.3912 -0.35729 -0.39953 C -0.35868 -0.40787 -0.3599 -0.41065 -0.36042 -0.41944 C -0.36094 -0.42824 -0.3625 -0.44236 -0.36042 -0.45278 C -0.35834 -0.46319 -0.35799 -0.46991 -0.34792 -0.48194 C -0.33785 -0.49398 -0.32188 -0.51134 -0.3 -0.525 C -0.27813 -0.53866 -0.24705 -0.55347 -0.21667 -0.56389 C -0.18629 -0.5743 -0.14514 -0.58194 -0.11754 -0.58703 C -0.08993 -0.59213 -0.07778 -0.59259 -0.05104 -0.59444 C -0.02431 -0.59629 0.01354 -0.59884 0.04271 -0.59861 C 0.0717 -0.59838 0.09253 -0.59768 0.1243 -0.59352 C 0.1559 -0.58935 0.20573 -0.5787 0.23194 -0.57315 C 0.25816 -0.56759 0.26232 -0.56736 0.28125 -0.55972 C 0.30017 -0.55208 0.32847 -0.53773 0.34514 -0.52778 C 0.3618 -0.51782 0.37152 -0.50949 0.38125 -0.5 C 0.39097 -0.49051 0.39809 -0.47986 0.40312 -0.47083 C 0.40816 -0.4618 0.41007 -0.45278 0.41146 -0.44583 C 0.41284 -0.43889 0.41354 -0.43773 0.41146 -0.42916 C 0.40937 -0.4206 0.4059 -0.40555 0.39896 -0.39444 C 0.39201 -0.38333 0.38489 -0.37338 0.37014 -0.36203 C 0.35538 -0.35069 0.32795 -0.33565 0.31076 -0.32685 C 0.29357 -0.31805 0.28455 -0.31528 0.26666 -0.30972 C 0.24861 -0.30416 0.2217 -0.29745 0.20295 -0.29305 C 0.18368 -0.28866 0.17048 -0.28565 0.15243 -0.28287 C 0.1342 -0.28009 0.11701 -0.27778 0.09444 -0.27639 C 0.0717 -0.275 0.04652 -0.27338 0.01701 -0.27407 C -0.0125 -0.27477 -0.05278 -0.27708 -0.08299 -0.28055 C -0.1132 -0.28403 -0.13889 -0.28819 -0.16493 -0.29444 C -0.19063 -0.30069 -0.21754 -0.30995 -0.23854 -0.31805 C -0.25955 -0.32616 -0.27448 -0.33264 -0.29098 -0.34259 C -0.30747 -0.35254 -0.32604 -0.36597 -0.3375 -0.37778 C -0.34896 -0.38958 -0.35556 -0.40393 -0.35973 -0.41389 C -0.36389 -0.42384 -0.36302 -0.42847 -0.3625 -0.4375 C -0.36198 -0.44653 -0.36268 -0.45694 -0.35625 -0.46852 C -0.34983 -0.48009 -0.33854 -0.49467 -0.32396 -0.50694 C -0.30938 -0.51921 -0.28907 -0.53241 -0.26875 -0.54259 C -0.24844 -0.55278 -0.22622 -0.56134 -0.20209 -0.56852 C -0.17795 -0.57569 -0.14705 -0.58171 -0.12414 -0.58611 C -0.10104 -0.59051 -0.08698 -0.59236 -0.0632 -0.59444 C -0.03941 -0.59653 -0.00452 -0.59791 0.01875 -0.59861 C 0.04201 -0.5993 0.05191 -0.60046 0.07604 -0.59861 C 0.09982 -0.59676 0.13889 -0.5919 0.16371 -0.58796 C 0.18889 -0.58403 0.20382 -0.58102 0.22621 -0.575 C 0.24861 -0.56898 0.27691 -0.56041 0.29791 -0.55185 C 0.31892 -0.54328 0.33698 -0.5331 0.35208 -0.52315 C 0.36718 -0.51319 0.37882 -0.50278 0.38819 -0.49259 C 0.39757 -0.48241 0.40434 -0.47176 0.40833 -0.4625 C 0.41232 -0.45324 0.41267 -0.44629 0.4125 -0.4375 C 0.41232 -0.4287 0.41128 -0.41991 0.40694 -0.41018 C 0.4026 -0.40046 0.39375 -0.38819 0.38646 -0.37916 C 0.37916 -0.37014 0.38125 -0.36736 0.36319 -0.35648 C 0.34514 -0.3456 0.30312 -0.32361 0.27847 -0.31342 C 0.25382 -0.30324 0.24461 -0.30185 0.2151 -0.29583 C 0.18559 -0.28981 0.13368 -0.28055 0.10173 -0.27685 C 0.06961 -0.27315 0.0533 -0.27315 0.02291 -0.27361 C -0.00747 -0.27407 -0.04723 -0.27616 -0.08021 -0.28009 C -0.1132 -0.28403 -0.14688 -0.29004 -0.175 -0.29722 C -0.20348 -0.3044 -0.22848 -0.31389 -0.25104 -0.32361 C -0.27361 -0.33333 -0.2941 -0.34398 -0.31042 -0.35555 C -0.32674 -0.36713 -0.34063 -0.38125 -0.34931 -0.39352 C -0.35799 -0.40578 -0.36233 -0.41504 -0.3625 -0.42916 C -0.36268 -0.44328 -0.36354 -0.46111 -0.3507 -0.4787 C -0.33785 -0.49629 -0.30851 -0.52014 -0.28542 -0.53472 C -0.26233 -0.5493 -0.23941 -0.55694 -0.21181 -0.56574 C -0.1842 -0.57453 -0.14809 -0.5831 -0.12014 -0.58796 C -0.09219 -0.59282 -0.06841 -0.59259 -0.04375 -0.59444 C -0.0191 -0.59629 0.00538 -0.59815 0.02812 -0.59861 C 0.05086 -0.59907 0.06979 -0.59861 0.09201 -0.59722 C 0.11493 -0.59583 0.13784 -0.59467 0.16354 -0.59028 C 0.18923 -0.58588 0.22378 -0.57731 0.24652 -0.57083 C 0.26996 -0.56435 0.28593 -0.55833 0.30208 -0.55139 C 0.31823 -0.54444 0.33003 -0.53796 0.34375 -0.5287 C 0.35746 -0.51944 0.37326 -0.50972 0.38437 -0.49583 C 0.39548 -0.48194 0.40659 -0.45995 0.41041 -0.44583 C 0.41423 -0.43171 0.41093 -0.42153 0.40764 -0.41111 C 0.40434 -0.40069 0.39896 -0.39282 0.39062 -0.38333 C 0.38229 -0.37384 0.36961 -0.36342 0.35764 -0.35463 C 0.34566 -0.34583 0.3335 -0.33842 0.31875 -0.33055 C 0.30399 -0.32268 0.28993 -0.31366 0.26875 -0.30694 C 0.24757 -0.30023 0.21701 -0.29514 0.19166 -0.29028 C 0.16614 -0.28541 0.13663 -0.28078 0.1158 -0.27824 C 0.09496 -0.27569 0.08246 -0.27616 0.06736 -0.27546 C 0.05191 -0.27477 0.03333 -0.2743 0.0243 -0.27407 " pathEditMode="relative" rAng="0" ptsTypes="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6" dur="15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-29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7 -0.00092 C 0.0026 -0.00833 0.00607 -0.01551 0.01041 -0.02315 C 0.01475 -0.03078 0.01961 -0.03912 0.02569 -0.04722 C 0.03177 -0.05532 0.03993 -0.06458 0.04687 -0.07129 C 0.05434 -0.07801 0.06128 -0.08356 0.06805 -0.08703 C 0.07448 -0.09051 0.07986 -0.09028 0.0868 -0.09166 C 0.09357 -0.09305 0.10243 -0.09421 0.10833 -0.09537 C 0.11389 -0.09653 0.11753 -0.09745 0.12014 -0.09907 C 0.12274 -0.10069 0.12291 -0.10347 0.12343 -0.10555 C 0.12413 -0.10764 0.12465 -0.10903 0.12343 -0.11111 C 0.12205 -0.11319 0.12031 -0.11574 0.11666 -0.11759 C 0.11267 -0.11944 0.10538 -0.12129 0.0993 -0.12222 C 0.09323 -0.12315 0.08819 -0.12407 0.07986 -0.12315 C 0.07152 -0.12222 0.05555 -0.11921 0.04965 -0.11666 C 0.04375 -0.11412 0.04461 -0.11134 0.04392 -0.10833 C 0.04392 -0.10532 0.04496 -0.10208 0.0493 -0.09907 C 0.0533 -0.09606 0.06215 -0.09143 0.06979 -0.09074 C 0.07812 -0.09004 0.08906 -0.09328 0.09722 -0.09444 C 0.10521 -0.0956 0.11371 -0.09606 0.11805 -0.09815 C 0.12205 -0.10023 0.12291 -0.1037 0.12343 -0.10648 C 0.12378 -0.10926 0.12465 -0.11203 0.11944 -0.11481 C 0.11406 -0.11759 0.09878 -0.12199 0.09097 -0.12315 C 0.08316 -0.1243 0.07951 -0.12315 0.07257 -0.12222 C 0.06614 -0.12129 0.05607 -0.11967 0.05121 -0.11759 C 0.04635 -0.11551 0.04479 -0.1118 0.04375 -0.10926 C 0.04271 -0.10671 0.04305 -0.10486 0.04514 -0.10278 C 0.04687 -0.10069 0.05 -0.09815 0.05416 -0.09629 C 0.05798 -0.09444 0.06406 -0.09236 0.06944 -0.09166 C 0.07448 -0.09097 0.08177 -0.09166 0.0868 -0.09166 C 0.09149 -0.09166 0.09531 -0.09236 0.09791 -0.09166 C 0.10017 -0.09097 0.10017 -0.08958 0.10243 -0.08796 C 0.10486 -0.08634 0.10659 -0.08403 0.11093 -0.08241 C 0.11545 -0.08078 0.12309 -0.07986 0.12916 -0.0787 C 0.13524 -0.07754 0.14271 -0.07662 0.14774 -0.07592 C 0.15277 -0.07523 0.15503 -0.07569 0.15937 -0.07453 C 0.16371 -0.07338 0.16718 -0.07153 0.17361 -0.06944 C 0.18003 -0.06736 0.19027 -0.06366 0.19843 -0.06203 C 0.20659 -0.06041 0.21389 -0.06041 0.22152 -0.05926 C 0.22864 -0.0581 0.23316 -0.05787 0.24062 -0.05463 C 0.24861 -0.05139 0.26267 -0.04398 0.26875 -0.03981 C 0.27482 -0.03565 0.27569 -0.03287 0.27708 -0.02963 C 0.27847 -0.02639 0.27864 -0.02407 0.27708 -0.02037 C 0.27552 -0.01666 0.27465 -0.01227 0.26736 -0.00741 C 0.26007 -0.00254 0.24409 0.00579 0.23333 0.00926 C 0.22239 0.01273 0.21371 0.01297 0.20173 0.01389 C 0.18975 0.01482 0.17552 0.01551 0.1618 0.01482 C 0.14791 0.01412 0.13159 0.01181 0.11944 0.00926 C 0.10729 0.00672 0.09705 0.00324 0.08871 -0.00092 C 0.08073 -0.00509 0.07378 -0.01018 0.07083 -0.01574 C 0.06771 -0.02129 0.06909 -0.0294 0.07152 -0.03426 C 0.07378 -0.03912 0.07934 -0.0419 0.08541 -0.04537 C 0.09149 -0.04884 0.09878 -0.05254 0.10833 -0.05555 C 0.11771 -0.05856 0.13073 -0.06134 0.14305 -0.06296 C 0.15503 -0.06458 0.16927 -0.06597 0.1809 -0.06574 C 0.19271 -0.06551 0.20104 -0.06412 0.2125 -0.06203 C 0.22396 -0.05995 0.24045 -0.05648 0.25 -0.05278 C 0.25955 -0.04907 0.26545 -0.04421 0.27014 -0.03981 C 0.27482 -0.03541 0.27708 -0.03125 0.27777 -0.02685 C 0.27847 -0.02245 0.27951 -0.01805 0.2743 -0.01296 C 0.26909 -0.00787 0.25607 -0.00046 0.24635 0.00371 C 0.23646 0.00787 0.22795 0.00996 0.21597 0.01204 C 0.20399 0.01412 0.18836 0.01574 0.1743 0.01574 C 0.15989 0.01574 0.14305 0.01459 0.12951 0.01204 C 0.11666 0.00949 0.10451 0.00486 0.09514 0.00093 C 0.08559 -0.00301 0.07795 -0.00694 0.07343 -0.01111 C 0.06892 -0.01528 0.06771 -0.01921 0.06857 -0.02407 C 0.06927 -0.02893 0.07205 -0.03541 0.07777 -0.04074 C 0.0835 -0.04606 0.09184 -0.05162 0.10277 -0.05555 C 0.11371 -0.05949 0.13055 -0.06227 0.14305 -0.06389 C 0.15555 -0.06551 0.16527 -0.0662 0.17777 -0.06574 C 0.19027 -0.06528 0.20538 -0.06366 0.21788 -0.06111 C 0.23073 -0.05856 0.24409 -0.05393 0.25347 -0.05 C 0.26267 -0.04606 0.26979 -0.0412 0.27361 -0.03703 C 0.27743 -0.03287 0.27777 -0.0294 0.27708 -0.025 C 0.27639 -0.0206 0.27552 -0.01551 0.26944 -0.01018 C 0.26336 -0.00486 0.25173 0.00255 0.23993 0.00648 C 0.22882 0.01042 0.21475 0.01227 0.20034 0.01389 C 0.18663 0.01551 0.16944 0.01667 0.15538 0.01574 C 0.14132 0.01482 0.12708 0.01181 0.11545 0.0088 C 0.10382 0.00579 0.09305 0.00185 0.08541 -0.00278 C 0.07777 -0.00741 0.07448 -0.01389 0.06944 -0.01852 C 0.06441 -0.02315 0.06232 -0.02569 0.05555 -0.03055 C 0.04843 -0.03541 0.03593 -0.04328 0.02621 -0.04722 C 0.01684 -0.05116 0.00746 -0.05278 -0.00209 -0.05463 C -0.01164 -0.05648 -0.01615 -0.05578 -0.03056 -0.05833 C -0.04497 -0.06088 -0.07379 -0.06458 -0.08889 -0.06944 C -0.104 -0.0743 -0.11198 -0.0787 -0.12101 -0.08796 C -0.12986 -0.09722 -0.13681 -0.11273 -0.14167 -0.125 C -0.1467 -0.13727 -0.14861 -0.14907 -0.15 -0.16203 C -0.15174 -0.175 -0.15261 -0.18541 -0.15226 -0.20278 C -0.15209 -0.22014 -0.14983 -0.24745 -0.14792 -0.26666 C -0.14601 -0.28588 -0.14427 -0.30509 -0.14115 -0.31852 C -0.13802 -0.33194 -0.13716 -0.33819 -0.12917 -0.34722 C -0.12153 -0.35625 -0.10625 -0.36643 -0.09375 -0.37315 C -0.08143 -0.37986 -0.07049 -0.3831 -0.05556 -0.38703 C -0.04063 -0.39097 -0.01858 -0.39491 -0.00417 -0.39722 C 0.01024 -0.39953 0.01736 -0.40023 0.03055 -0.40092 C 0.04375 -0.40162 0.05885 -0.40208 0.07482 -0.40185 C 0.09097 -0.40162 0.10659 -0.40254 0.12639 -0.4 C 0.14618 -0.39745 0.1743 -0.3919 0.19427 -0.38611 C 0.21389 -0.38032 0.23385 -0.37222 0.24635 -0.36481 C 0.2592 -0.35741 0.26597 -0.34977 0.27083 -0.34166 C 0.27569 -0.33356 0.27639 -0.32477 0.275 -0.31666 C 0.27361 -0.30856 0.27413 -0.30208 0.2625 -0.29259 C 0.25086 -0.2831 0.22586 -0.26736 0.20538 -0.25926 C 0.18489 -0.25116 0.16666 -0.24745 0.13958 -0.24444 C 0.11215 -0.24143 0.06857 -0.24004 0.04236 -0.24074 C 0.01614 -0.24143 0.00382 -0.24398 -0.01736 -0.24815 C -0.03854 -0.25231 -0.06615 -0.25787 -0.08473 -0.26574 C -0.10365 -0.27361 -0.1191 -0.28565 -0.12848 -0.29537 C -0.13802 -0.30509 -0.14393 -0.31227 -0.14115 -0.32407 C -0.13802 -0.33588 -0.12622 -0.35486 -0.11042 -0.36574 C -0.09462 -0.37662 -0.06702 -0.38403 -0.04584 -0.38981 C -0.02466 -0.3956 -0.00122 -0.39768 0.01736 -0.4 C 0.03593 -0.40231 0.0493 -0.40347 0.06597 -0.4037 C 0.08264 -0.40393 0.10017 -0.40393 0.11736 -0.40185 C 0.13437 -0.39977 0.15416 -0.39467 0.16875 -0.39166 C 0.18264 -0.38866 0.19166 -0.38403 0.20295 -0.38333 C 0.21423 -0.38264 0.22708 -0.38727 0.23611 -0.38703 C 0.24496 -0.3868 0.25121 -0.38495 0.25764 -0.38148 C 0.26389 -0.37801 0.26875 -0.3706 0.27361 -0.36666 C 0.27847 -0.36273 0.28125 -0.35949 0.2868 -0.35741 C 0.29236 -0.35532 0.29948 -0.3544 0.30694 -0.3537 C 0.31441 -0.35301 0.32413 -0.35347 0.33194 -0.3537 C 0.33975 -0.35393 0.34705 -0.35393 0.35347 -0.35555 C 0.35989 -0.35717 0.36562 -0.35926 0.37083 -0.36296 C 0.37604 -0.36666 0.38073 -0.37315 0.38472 -0.37778 C 0.38871 -0.38241 0.38975 -0.38148 0.39444 -0.39074 C 0.39913 -0.4 0.4125 -0.41898 0.41319 -0.43333 C 0.41389 -0.44768 0.40295 -0.4669 0.39861 -0.47685 C 0.39427 -0.4868 0.38993 -0.48842 0.3868 -0.49259 C 0.38368 -0.49676 0.38507 -0.49722 0.37986 -0.50185 C 0.37465 -0.50648 0.36475 -0.51458 0.35555 -0.52037 C 0.34635 -0.52616 0.33923 -0.52986 0.325 -0.53703 C 0.31076 -0.54421 0.29652 -0.55486 0.27014 -0.56296 C 0.24357 -0.57106 0.20364 -0.58032 0.16632 -0.58611 C 0.12951 -0.5919 0.08316 -0.59653 0.04757 -0.59815 C 0.01267 -0.59977 -0.0132 -0.59884 -0.04445 -0.59629 C -0.0757 -0.59375 -0.11129 -0.58866 -0.13976 -0.58333 C -0.16789 -0.57801 -0.18872 -0.57291 -0.21459 -0.56389 C -0.24045 -0.55486 -0.27552 -0.53958 -0.29514 -0.5287 C -0.31476 -0.51782 -0.32292 -0.50741 -0.33264 -0.49815 C -0.34236 -0.48889 -0.34844 -0.48356 -0.35348 -0.47315 C -0.35851 -0.46273 -0.36302 -0.44791 -0.3632 -0.43611 C -0.36337 -0.4243 -0.35973 -0.41273 -0.35417 -0.40185 C -0.34861 -0.39097 -0.34393 -0.3831 -0.32986 -0.37129 C -0.3158 -0.35949 -0.29202 -0.34213 -0.26945 -0.33055 C -0.24688 -0.31898 -0.22275 -0.30972 -0.19445 -0.30185 C -0.16615 -0.29398 -0.13299 -0.28773 -0.1 -0.28333 C -0.06702 -0.27893 -0.02657 -0.27662 0.00347 -0.275 C 0.0335 -0.27338 0.05416 -0.27268 0.07986 -0.27407 C 0.10555 -0.27546 0.13316 -0.2794 0.15746 -0.28333 C 0.18177 -0.28727 0.20364 -0.29097 0.22604 -0.29722 C 0.24896 -0.30347 0.27048 -0.30995 0.29375 -0.32037 C 0.31701 -0.33078 0.34982 -0.34861 0.36597 -0.35926 C 0.38211 -0.36991 0.38264 -0.37384 0.39027 -0.38426 C 0.39791 -0.39467 0.40798 -0.41227 0.4118 -0.42222 C 0.41562 -0.43217 0.41371 -0.43727 0.41319 -0.44352 C 0.41267 -0.44977 0.41146 -0.45301 0.40833 -0.46018 C 0.40521 -0.46736 0.40017 -0.47847 0.39444 -0.48611 C 0.38871 -0.49375 0.38541 -0.49768 0.37361 -0.50648 C 0.3618 -0.51528 0.3408 -0.52986 0.32361 -0.53889 C 0.30642 -0.54791 0.29479 -0.55254 0.27014 -0.56018 C 0.24531 -0.56782 0.20659 -0.57847 0.17552 -0.58426 C 0.14427 -0.59004 0.11302 -0.59305 0.08402 -0.59537 C 0.05486 -0.59768 0.02934 -0.59907 0.00069 -0.59815 C -0.02795 -0.59722 -0.05955 -0.59328 -0.0882 -0.58981 C -0.11684 -0.58634 -0.14236 -0.58495 -0.17153 -0.57778 C -0.2007 -0.5706 -0.23629 -0.55949 -0.2632 -0.54629 C -0.29011 -0.5331 -0.31684 -0.51481 -0.33334 -0.49815 C -0.34983 -0.48148 -0.35816 -0.46065 -0.3625 -0.44629 C -0.36684 -0.43194 -0.36598 -0.42616 -0.35903 -0.41203 C -0.35209 -0.39791 -0.33542 -0.37477 -0.32084 -0.36111 C -0.30625 -0.34745 -0.29358 -0.34004 -0.27153 -0.32963 C -0.24948 -0.31921 -0.21493 -0.30671 -0.1882 -0.29907 C -0.16146 -0.29143 -0.13438 -0.2868 -0.11129 -0.28333 C -0.08785 -0.27986 -0.07153 -0.27916 -0.04861 -0.27778 C -0.0257 -0.27639 -0.00365 -0.2743 0.02621 -0.275 C 0.05607 -0.27569 0.096 -0.27731 0.13125 -0.28148 C 0.16632 -0.28565 0.2059 -0.2912 0.23767 -0.3 C 0.27031 -0.30879 0.30052 -0.32268 0.32361 -0.33426 C 0.3467 -0.34583 0.3625 -0.3581 0.37569 -0.36944 C 0.38889 -0.38078 0.39652 -0.39097 0.40277 -0.40278 C 0.40902 -0.41458 0.41302 -0.42986 0.41319 -0.44074 C 0.41336 -0.45162 0.4092 -0.4581 0.40347 -0.46852 C 0.39774 -0.47893 0.39774 -0.48912 0.37847 -0.5037 C 0.3592 -0.51828 0.32517 -0.54143 0.2875 -0.55555 C 0.24982 -0.56967 0.19392 -0.58102 0.15208 -0.58796 C 0.11024 -0.59491 0.07708 -0.59699 0.0368 -0.59722 C -0.00365 -0.59745 -0.05209 -0.59467 -0.09098 -0.58981 C -0.12986 -0.58495 -0.16598 -0.57662 -0.19653 -0.56852 C -0.22743 -0.56041 -0.25539 -0.55046 -0.27639 -0.54074 C -0.2974 -0.53102 -0.3092 -0.52153 -0.32223 -0.51018 C -0.33525 -0.49884 -0.34809 -0.48657 -0.35486 -0.47315 C -0.36164 -0.45972 -0.36511 -0.44398 -0.3632 -0.42963 C -0.36129 -0.41528 -0.35295 -0.40023 -0.34375 -0.38703 C -0.33455 -0.37384 -0.32587 -0.3625 -0.30834 -0.35092 C -0.2908 -0.33935 -0.26302 -0.32731 -0.2382 -0.31759 C -0.21337 -0.30787 -0.18403 -0.29861 -0.15903 -0.29259 C -0.13403 -0.28657 -0.1099 -0.28403 -0.0882 -0.28148 C -0.0665 -0.27893 -0.04792 -0.27801 -0.02917 -0.27685 C -0.01042 -0.27569 0.00694 -0.275 0.0243 -0.27407 " pathEditMode="relative" rAng="0" ptsTypes="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8" dur="12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-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1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6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600"/>
                            </p:stCondLst>
                            <p:childTnLst>
                              <p:par>
                                <p:cTn id="31" presetID="1" presetClass="entr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60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50468 -0.05509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-28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0.47084 0.04421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6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Oval 2"/>
          <p:cNvSpPr>
            <a:spLocks noChangeArrowheads="1"/>
          </p:cNvSpPr>
          <p:nvPr/>
        </p:nvSpPr>
        <p:spPr bwMode="auto">
          <a:xfrm>
            <a:off x="2133600" y="3581400"/>
            <a:ext cx="914400" cy="914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49108" y="3505200"/>
            <a:ext cx="914400" cy="889000"/>
            <a:chOff x="4128" y="2032"/>
            <a:chExt cx="576" cy="560"/>
          </a:xfrm>
        </p:grpSpPr>
        <p:sp>
          <p:nvSpPr>
            <p:cNvPr id="36878" name="Oval 4"/>
            <p:cNvSpPr>
              <a:spLocks noChangeArrowheads="1"/>
            </p:cNvSpPr>
            <p:nvPr/>
          </p:nvSpPr>
          <p:spPr bwMode="auto">
            <a:xfrm>
              <a:off x="4128" y="2208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79" name="Oval 5"/>
            <p:cNvSpPr>
              <a:spLocks noChangeArrowheads="1"/>
            </p:cNvSpPr>
            <p:nvPr/>
          </p:nvSpPr>
          <p:spPr bwMode="auto">
            <a:xfrm>
              <a:off x="4224" y="2032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80" name="Oval 6"/>
            <p:cNvSpPr>
              <a:spLocks noChangeArrowheads="1"/>
            </p:cNvSpPr>
            <p:nvPr/>
          </p:nvSpPr>
          <p:spPr bwMode="auto">
            <a:xfrm>
              <a:off x="4272" y="2352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81" name="Oval 7"/>
            <p:cNvSpPr>
              <a:spLocks noChangeArrowheads="1"/>
            </p:cNvSpPr>
            <p:nvPr/>
          </p:nvSpPr>
          <p:spPr bwMode="auto">
            <a:xfrm>
              <a:off x="4416" y="2064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82" name="Oval 8"/>
            <p:cNvSpPr>
              <a:spLocks noChangeArrowheads="1"/>
            </p:cNvSpPr>
            <p:nvPr/>
          </p:nvSpPr>
          <p:spPr bwMode="auto">
            <a:xfrm>
              <a:off x="4320" y="2224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83" name="Oval 9"/>
            <p:cNvSpPr>
              <a:spLocks noChangeArrowheads="1"/>
            </p:cNvSpPr>
            <p:nvPr/>
          </p:nvSpPr>
          <p:spPr bwMode="auto">
            <a:xfrm>
              <a:off x="4464" y="2256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6870" name="Text Box 10"/>
          <p:cNvSpPr txBox="1">
            <a:spLocks noChangeArrowheads="1"/>
          </p:cNvSpPr>
          <p:nvPr/>
        </p:nvSpPr>
        <p:spPr bwMode="auto">
          <a:xfrm>
            <a:off x="0" y="762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Accelerators are Powerful </a:t>
            </a:r>
            <a:r>
              <a:rPr lang="en-US" sz="3600" b="1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Microscopes</a:t>
            </a:r>
            <a:endParaRPr lang="en-US" sz="3600" b="1" dirty="0">
              <a:solidFill>
                <a:schemeClr val="bg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71" name="Text Box 11"/>
          <p:cNvSpPr txBox="1">
            <a:spLocks noChangeArrowheads="1"/>
          </p:cNvSpPr>
          <p:nvPr/>
        </p:nvSpPr>
        <p:spPr bwMode="auto">
          <a:xfrm>
            <a:off x="-609600" y="990600"/>
            <a:ext cx="777972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They make high energy particle beams 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that allow us to see small things.</a:t>
            </a:r>
          </a:p>
        </p:txBody>
      </p:sp>
      <p:sp>
        <p:nvSpPr>
          <p:cNvPr id="36872" name="Text Box 12"/>
          <p:cNvSpPr txBox="1">
            <a:spLocks noChangeArrowheads="1"/>
          </p:cNvSpPr>
          <p:nvPr/>
        </p:nvSpPr>
        <p:spPr bwMode="auto">
          <a:xfrm>
            <a:off x="4881196" y="4716464"/>
            <a:ext cx="357700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seen 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by </a:t>
            </a:r>
            <a:r>
              <a:rPr lang="en-US" sz="28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high </a:t>
            </a:r>
            <a:r>
              <a:rPr lang="en-US" sz="28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energy 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beam of particles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(better resolution)</a:t>
            </a:r>
          </a:p>
        </p:txBody>
      </p:sp>
      <p:sp>
        <p:nvSpPr>
          <p:cNvPr id="36873" name="Text Box 13"/>
          <p:cNvSpPr txBox="1">
            <a:spLocks noChangeArrowheads="1"/>
          </p:cNvSpPr>
          <p:nvPr/>
        </p:nvSpPr>
        <p:spPr bwMode="auto">
          <a:xfrm>
            <a:off x="910004" y="4738689"/>
            <a:ext cx="33528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seen 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by </a:t>
            </a:r>
            <a:r>
              <a:rPr lang="en-US" sz="28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low </a:t>
            </a:r>
            <a:r>
              <a:rPr lang="en-US" sz="28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energy 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beam of particles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(poorer resolution)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6638192" y="1074737"/>
            <a:ext cx="1058008" cy="830263"/>
            <a:chOff x="196" y="2321"/>
            <a:chExt cx="666" cy="523"/>
          </a:xfrm>
        </p:grpSpPr>
        <p:sp>
          <p:nvSpPr>
            <p:cNvPr id="36875" name="Text Box 15"/>
            <p:cNvSpPr txBox="1">
              <a:spLocks noChangeArrowheads="1"/>
            </p:cNvSpPr>
            <p:nvPr/>
          </p:nvSpPr>
          <p:spPr bwMode="auto">
            <a:xfrm>
              <a:off x="196" y="2454"/>
              <a:ext cx="39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  <a:latin typeface="Symbol" charset="2"/>
                  <a:ea typeface="ＭＳ Ｐゴシック" charset="-128"/>
                  <a:cs typeface="ＭＳ Ｐゴシック" charset="-128"/>
                  <a:sym typeface="Symbol" charset="2"/>
                </a:rPr>
                <a:t></a:t>
              </a:r>
              <a:r>
                <a:rPr lang="en-US" sz="24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=</a:t>
              </a:r>
            </a:p>
          </p:txBody>
        </p:sp>
        <p:sp>
          <p:nvSpPr>
            <p:cNvPr id="36876" name="Text Box 16"/>
            <p:cNvSpPr txBox="1">
              <a:spLocks noChangeArrowheads="1"/>
            </p:cNvSpPr>
            <p:nvPr/>
          </p:nvSpPr>
          <p:spPr bwMode="auto">
            <a:xfrm>
              <a:off x="610" y="2321"/>
              <a:ext cx="224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h</a:t>
              </a:r>
            </a:p>
            <a:p>
              <a:pPr algn="ctr"/>
              <a:r>
                <a:rPr lang="en-US" sz="24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</a:t>
              </a:r>
            </a:p>
          </p:txBody>
        </p:sp>
        <p:sp>
          <p:nvSpPr>
            <p:cNvPr id="36877" name="Line 17"/>
            <p:cNvSpPr>
              <a:spLocks noChangeShapeType="1"/>
            </p:cNvSpPr>
            <p:nvPr/>
          </p:nvSpPr>
          <p:spPr bwMode="auto">
            <a:xfrm>
              <a:off x="596" y="2592"/>
              <a:ext cx="26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20" name="Image 19" descr="Screen shot 2011-08-27 at 10.25.4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362200"/>
            <a:ext cx="1981200" cy="1116458"/>
          </a:xfrm>
          <a:prstGeom prst="rect">
            <a:avLst/>
          </a:prstGeom>
        </p:spPr>
      </p:pic>
      <p:pic>
        <p:nvPicPr>
          <p:cNvPr id="21" name="Image 20" descr="Screen shot 2011-08-27 at 10.25.4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862" y="2286000"/>
            <a:ext cx="912169" cy="1143000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7696200" y="990600"/>
            <a:ext cx="1510806" cy="3231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500" dirty="0" smtClean="0"/>
              <a:t>Planck constant</a:t>
            </a:r>
            <a:endParaRPr lang="en-GB" sz="1500" dirty="0"/>
          </a:p>
        </p:txBody>
      </p:sp>
      <p:sp>
        <p:nvSpPr>
          <p:cNvPr id="23" name="ZoneTexte 22"/>
          <p:cNvSpPr txBox="1"/>
          <p:nvPr/>
        </p:nvSpPr>
        <p:spPr>
          <a:xfrm>
            <a:off x="7851050" y="1579602"/>
            <a:ext cx="1153888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500" dirty="0" smtClean="0"/>
              <a:t>momentum</a:t>
            </a:r>
          </a:p>
          <a:p>
            <a:r>
              <a:rPr lang="en-GB" sz="1500" dirty="0" smtClean="0"/>
              <a:t>~</a:t>
            </a:r>
            <a:r>
              <a:rPr lang="en-GB" sz="1500" dirty="0" smtClean="0"/>
              <a:t> energy</a:t>
            </a:r>
            <a:endParaRPr lang="en-GB" sz="1500" dirty="0"/>
          </a:p>
        </p:txBody>
      </p:sp>
      <p:sp>
        <p:nvSpPr>
          <p:cNvPr id="24" name="ZoneTexte 23"/>
          <p:cNvSpPr txBox="1"/>
          <p:nvPr/>
        </p:nvSpPr>
        <p:spPr>
          <a:xfrm>
            <a:off x="6096000" y="1752600"/>
            <a:ext cx="1151352" cy="3231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500" dirty="0" smtClean="0"/>
              <a:t>wavelength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3276381" y="3928408"/>
            <a:ext cx="4801397" cy="193899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Two beams of protons collide and generate, in a very tiny space, temperatures over a billion times higher than those prevailing at the center of the Sun.</a:t>
            </a:r>
          </a:p>
        </p:txBody>
      </p:sp>
      <p:pic>
        <p:nvPicPr>
          <p:cNvPr id="38920" name="Picture 9" descr="Einstein_EM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981200"/>
            <a:ext cx="1981200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 rot="20307148">
            <a:off x="69770" y="686453"/>
            <a:ext cx="3481048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We can create particles </a:t>
            </a:r>
          </a:p>
          <a:p>
            <a:pPr algn="ctr">
              <a:defRPr/>
            </a:pPr>
            <a:r>
              <a:rPr lang="en-US" sz="240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from energy</a:t>
            </a:r>
          </a:p>
        </p:txBody>
      </p:sp>
      <p:pic>
        <p:nvPicPr>
          <p:cNvPr id="38924" name="Picture 4" descr="Picture 14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1" y="1600200"/>
            <a:ext cx="629382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3"/>
          <p:cNvGraphicFramePr>
            <a:graphicFrameLocks noChangeAspect="1"/>
          </p:cNvGraphicFramePr>
          <p:nvPr/>
        </p:nvGraphicFramePr>
        <p:xfrm>
          <a:off x="6122378" y="5349876"/>
          <a:ext cx="1597269" cy="1096963"/>
        </p:xfrm>
        <a:graphic>
          <a:graphicData uri="http://schemas.openxmlformats.org/presentationml/2006/ole">
            <p:oleObj spid="_x0000_s2260994" name="Bitmap Image" r:id="rId4" imgW="4505954" imgH="2857899" progId="">
              <p:embed/>
            </p:oleObj>
          </a:graphicData>
        </a:graphic>
      </p:graphicFrame>
      <p:graphicFrame>
        <p:nvGraphicFramePr>
          <p:cNvPr id="40963" name="Object 4"/>
          <p:cNvGraphicFramePr>
            <a:graphicFrameLocks noChangeAspect="1"/>
          </p:cNvGraphicFramePr>
          <p:nvPr/>
        </p:nvGraphicFramePr>
        <p:xfrm>
          <a:off x="3175489" y="1089026"/>
          <a:ext cx="634511" cy="479425"/>
        </p:xfrm>
        <a:graphic>
          <a:graphicData uri="http://schemas.openxmlformats.org/presentationml/2006/ole">
            <p:oleObj spid="_x0000_s2260995" name="Bitmap Image" r:id="rId5" imgW="3153215" imgH="2200582" progId="">
              <p:embed/>
            </p:oleObj>
          </a:graphicData>
        </a:graphic>
      </p:graphicFrame>
      <p:graphicFrame>
        <p:nvGraphicFramePr>
          <p:cNvPr id="40964" name="Object 5"/>
          <p:cNvGraphicFramePr>
            <a:graphicFrameLocks noChangeAspect="1"/>
          </p:cNvGraphicFramePr>
          <p:nvPr/>
        </p:nvGraphicFramePr>
        <p:xfrm>
          <a:off x="766397" y="3635376"/>
          <a:ext cx="1216269" cy="936625"/>
        </p:xfrm>
        <a:graphic>
          <a:graphicData uri="http://schemas.openxmlformats.org/presentationml/2006/ole">
            <p:oleObj spid="_x0000_s2260996" name="Bitmap Image" r:id="rId6" imgW="3362794" imgH="2390476" progId="">
              <p:embed/>
            </p:oleObj>
          </a:graphicData>
        </a:graphic>
      </p:graphicFrame>
      <p:graphicFrame>
        <p:nvGraphicFramePr>
          <p:cNvPr id="40965" name="Object 6"/>
          <p:cNvGraphicFramePr>
            <a:graphicFrameLocks noChangeAspect="1"/>
          </p:cNvGraphicFramePr>
          <p:nvPr/>
        </p:nvGraphicFramePr>
        <p:xfrm>
          <a:off x="1943100" y="4778375"/>
          <a:ext cx="685800" cy="515938"/>
        </p:xfrm>
        <a:graphic>
          <a:graphicData uri="http://schemas.openxmlformats.org/presentationml/2006/ole">
            <p:oleObj spid="_x0000_s2260997" name="Bitmap Image" r:id="rId7" imgW="2647619" imgH="1838095" progId="">
              <p:embed/>
            </p:oleObj>
          </a:graphicData>
        </a:graphic>
      </p:graphicFrame>
      <p:graphicFrame>
        <p:nvGraphicFramePr>
          <p:cNvPr id="40966" name="Object 7"/>
          <p:cNvGraphicFramePr>
            <a:graphicFrameLocks noChangeAspect="1"/>
          </p:cNvGraphicFramePr>
          <p:nvPr/>
        </p:nvGraphicFramePr>
        <p:xfrm>
          <a:off x="694593" y="4664076"/>
          <a:ext cx="619858" cy="557213"/>
        </p:xfrm>
        <a:graphic>
          <a:graphicData uri="http://schemas.openxmlformats.org/presentationml/2006/ole">
            <p:oleObj spid="_x0000_s2260998" name="Bitmap Image" r:id="rId8" imgW="1790476" imgH="1486107" progId="">
              <p:embed/>
            </p:oleObj>
          </a:graphicData>
        </a:graphic>
      </p:graphicFrame>
      <p:graphicFrame>
        <p:nvGraphicFramePr>
          <p:cNvPr id="40967" name="Object 8"/>
          <p:cNvGraphicFramePr>
            <a:graphicFrameLocks noChangeAspect="1"/>
          </p:cNvGraphicFramePr>
          <p:nvPr/>
        </p:nvGraphicFramePr>
        <p:xfrm>
          <a:off x="1425820" y="6092826"/>
          <a:ext cx="671146" cy="441325"/>
        </p:xfrm>
        <a:graphic>
          <a:graphicData uri="http://schemas.openxmlformats.org/presentationml/2006/ole">
            <p:oleObj spid="_x0000_s2260999" name="Bitmap Image" r:id="rId9" imgW="2085714" imgH="1267002" progId="">
              <p:embed/>
            </p:oleObj>
          </a:graphicData>
        </a:graphic>
      </p:graphicFrame>
      <p:graphicFrame>
        <p:nvGraphicFramePr>
          <p:cNvPr id="40968" name="Object 9"/>
          <p:cNvGraphicFramePr>
            <a:graphicFrameLocks noChangeAspect="1"/>
          </p:cNvGraphicFramePr>
          <p:nvPr/>
        </p:nvGraphicFramePr>
        <p:xfrm>
          <a:off x="2812074" y="6207125"/>
          <a:ext cx="587619" cy="412750"/>
        </p:xfrm>
        <a:graphic>
          <a:graphicData uri="http://schemas.openxmlformats.org/presentationml/2006/ole">
            <p:oleObj spid="_x0000_s2261000" name="Bitmap Image" r:id="rId10" imgW="1542857" imgH="1000000" progId="">
              <p:embed/>
            </p:oleObj>
          </a:graphicData>
        </a:graphic>
      </p:graphicFrame>
      <p:graphicFrame>
        <p:nvGraphicFramePr>
          <p:cNvPr id="40969" name="Object 10"/>
          <p:cNvGraphicFramePr>
            <a:graphicFrameLocks noChangeAspect="1"/>
          </p:cNvGraphicFramePr>
          <p:nvPr/>
        </p:nvGraphicFramePr>
        <p:xfrm>
          <a:off x="1362808" y="5178425"/>
          <a:ext cx="753208" cy="654050"/>
        </p:xfrm>
        <a:graphic>
          <a:graphicData uri="http://schemas.openxmlformats.org/presentationml/2006/ole">
            <p:oleObj spid="_x0000_s2261001" name="Bitmap Image" r:id="rId11" imgW="2019048" imgH="1619476" progId="">
              <p:embed/>
            </p:oleObj>
          </a:graphicData>
        </a:graphic>
      </p:graphicFrame>
      <p:graphicFrame>
        <p:nvGraphicFramePr>
          <p:cNvPr id="40970" name="Object 11"/>
          <p:cNvGraphicFramePr>
            <a:graphicFrameLocks noChangeAspect="1"/>
          </p:cNvGraphicFramePr>
          <p:nvPr/>
        </p:nvGraphicFramePr>
        <p:xfrm>
          <a:off x="3134458" y="5521325"/>
          <a:ext cx="402980" cy="514350"/>
        </p:xfrm>
        <a:graphic>
          <a:graphicData uri="http://schemas.openxmlformats.org/presentationml/2006/ole">
            <p:oleObj spid="_x0000_s2261002" name="Bitmap Image" r:id="rId12" imgW="1561905" imgH="1838095" progId="">
              <p:embed/>
            </p:oleObj>
          </a:graphicData>
        </a:graphic>
      </p:graphicFrame>
      <p:graphicFrame>
        <p:nvGraphicFramePr>
          <p:cNvPr id="40971" name="Object 12"/>
          <p:cNvGraphicFramePr>
            <a:graphicFrameLocks noChangeAspect="1"/>
          </p:cNvGraphicFramePr>
          <p:nvPr/>
        </p:nvGraphicFramePr>
        <p:xfrm>
          <a:off x="7608277" y="4664075"/>
          <a:ext cx="633046" cy="509588"/>
        </p:xfrm>
        <a:graphic>
          <a:graphicData uri="http://schemas.openxmlformats.org/presentationml/2006/ole">
            <p:oleObj spid="_x0000_s2261003" name="Bitmap Image" r:id="rId13" imgW="2514286" imgH="1867161" progId="">
              <p:embed/>
            </p:oleObj>
          </a:graphicData>
        </a:graphic>
      </p:graphicFrame>
      <p:graphicFrame>
        <p:nvGraphicFramePr>
          <p:cNvPr id="40972" name="Object 13"/>
          <p:cNvGraphicFramePr>
            <a:graphicFrameLocks noChangeAspect="1"/>
          </p:cNvGraphicFramePr>
          <p:nvPr/>
        </p:nvGraphicFramePr>
        <p:xfrm>
          <a:off x="6056435" y="3521076"/>
          <a:ext cx="792773" cy="544513"/>
        </p:xfrm>
        <a:graphic>
          <a:graphicData uri="http://schemas.openxmlformats.org/presentationml/2006/ole">
            <p:oleObj spid="_x0000_s2261004" name="Bitmap Image" r:id="rId14" imgW="2809524" imgH="1781424" progId="">
              <p:embed/>
            </p:oleObj>
          </a:graphicData>
        </a:graphic>
      </p:graphicFrame>
      <p:graphicFrame>
        <p:nvGraphicFramePr>
          <p:cNvPr id="40973" name="Object 14"/>
          <p:cNvGraphicFramePr>
            <a:graphicFrameLocks noChangeAspect="1"/>
          </p:cNvGraphicFramePr>
          <p:nvPr/>
        </p:nvGraphicFramePr>
        <p:xfrm>
          <a:off x="7929197" y="4321176"/>
          <a:ext cx="448408" cy="258763"/>
        </p:xfrm>
        <a:graphic>
          <a:graphicData uri="http://schemas.openxmlformats.org/presentationml/2006/ole">
            <p:oleObj spid="_x0000_s2261005" name="Bitmap Image" r:id="rId15" imgW="2971429" imgH="1580952" progId="">
              <p:embed/>
            </p:oleObj>
          </a:graphicData>
        </a:graphic>
      </p:graphicFrame>
      <p:graphicFrame>
        <p:nvGraphicFramePr>
          <p:cNvPr id="40974" name="Object 15"/>
          <p:cNvGraphicFramePr>
            <a:graphicFrameLocks noChangeAspect="1"/>
          </p:cNvGraphicFramePr>
          <p:nvPr/>
        </p:nvGraphicFramePr>
        <p:xfrm>
          <a:off x="2680190" y="3749676"/>
          <a:ext cx="300403" cy="149225"/>
        </p:xfrm>
        <a:graphic>
          <a:graphicData uri="http://schemas.openxmlformats.org/presentationml/2006/ole">
            <p:oleObj spid="_x0000_s2261006" name="Bitmap Image" r:id="rId16" imgW="2847619" imgH="1305107" progId="">
              <p:embed/>
            </p:oleObj>
          </a:graphicData>
        </a:graphic>
      </p:graphicFrame>
      <p:graphicFrame>
        <p:nvGraphicFramePr>
          <p:cNvPr id="40975" name="Object 16"/>
          <p:cNvGraphicFramePr>
            <a:graphicFrameLocks noChangeAspect="1"/>
          </p:cNvGraphicFramePr>
          <p:nvPr/>
        </p:nvGraphicFramePr>
        <p:xfrm>
          <a:off x="2788627" y="3921126"/>
          <a:ext cx="316523" cy="157163"/>
        </p:xfrm>
        <a:graphic>
          <a:graphicData uri="http://schemas.openxmlformats.org/presentationml/2006/ole">
            <p:oleObj spid="_x0000_s2261007" name="Bitmap Image" r:id="rId17" imgW="2847619" imgH="1305107" progId="">
              <p:embed/>
            </p:oleObj>
          </a:graphicData>
        </a:graphic>
      </p:graphicFrame>
      <p:graphicFrame>
        <p:nvGraphicFramePr>
          <p:cNvPr id="40976" name="Object 17"/>
          <p:cNvGraphicFramePr>
            <a:graphicFrameLocks noChangeAspect="1"/>
          </p:cNvGraphicFramePr>
          <p:nvPr/>
        </p:nvGraphicFramePr>
        <p:xfrm>
          <a:off x="2562958" y="6000751"/>
          <a:ext cx="262303" cy="130175"/>
        </p:xfrm>
        <a:graphic>
          <a:graphicData uri="http://schemas.openxmlformats.org/presentationml/2006/ole">
            <p:oleObj spid="_x0000_s2261008" name="Bitmap Image" r:id="rId18" imgW="2847619" imgH="1305107" progId="">
              <p:embed/>
            </p:oleObj>
          </a:graphicData>
        </a:graphic>
      </p:graphicFrame>
      <p:graphicFrame>
        <p:nvGraphicFramePr>
          <p:cNvPr id="40977" name="Object 18"/>
          <p:cNvGraphicFramePr>
            <a:graphicFrameLocks noChangeAspect="1"/>
          </p:cNvGraphicFramePr>
          <p:nvPr/>
        </p:nvGraphicFramePr>
        <p:xfrm>
          <a:off x="1765790" y="4606926"/>
          <a:ext cx="300403" cy="149225"/>
        </p:xfrm>
        <a:graphic>
          <a:graphicData uri="http://schemas.openxmlformats.org/presentationml/2006/ole">
            <p:oleObj spid="_x0000_s2261009" name="Bitmap Image" r:id="rId19" imgW="2847619" imgH="1305107" progId="">
              <p:embed/>
            </p:oleObj>
          </a:graphicData>
        </a:graphic>
      </p:graphicFrame>
      <p:graphicFrame>
        <p:nvGraphicFramePr>
          <p:cNvPr id="40978" name="Object 19"/>
          <p:cNvGraphicFramePr>
            <a:graphicFrameLocks noChangeAspect="1"/>
          </p:cNvGraphicFramePr>
          <p:nvPr/>
        </p:nvGraphicFramePr>
        <p:xfrm>
          <a:off x="7479323" y="3863976"/>
          <a:ext cx="351692" cy="174625"/>
        </p:xfrm>
        <a:graphic>
          <a:graphicData uri="http://schemas.openxmlformats.org/presentationml/2006/ole">
            <p:oleObj spid="_x0000_s2261010" name="Bitmap Image" r:id="rId20" imgW="2847619" imgH="1305107" progId="">
              <p:embed/>
            </p:oleObj>
          </a:graphicData>
        </a:graphic>
      </p:graphicFrame>
      <p:graphicFrame>
        <p:nvGraphicFramePr>
          <p:cNvPr id="40979" name="Object 20"/>
          <p:cNvGraphicFramePr>
            <a:graphicFrameLocks noChangeAspect="1"/>
          </p:cNvGraphicFramePr>
          <p:nvPr/>
        </p:nvGraphicFramePr>
        <p:xfrm>
          <a:off x="6922477" y="5178425"/>
          <a:ext cx="246185" cy="122238"/>
        </p:xfrm>
        <a:graphic>
          <a:graphicData uri="http://schemas.openxmlformats.org/presentationml/2006/ole">
            <p:oleObj spid="_x0000_s2261011" name="Bitmap Image" r:id="rId21" imgW="2847619" imgH="1305107" progId="">
              <p:embed/>
            </p:oleObj>
          </a:graphicData>
        </a:graphic>
      </p:graphicFrame>
      <p:graphicFrame>
        <p:nvGraphicFramePr>
          <p:cNvPr id="40980" name="Object 21"/>
          <p:cNvGraphicFramePr>
            <a:graphicFrameLocks noChangeAspect="1"/>
          </p:cNvGraphicFramePr>
          <p:nvPr/>
        </p:nvGraphicFramePr>
        <p:xfrm>
          <a:off x="4007827" y="5864226"/>
          <a:ext cx="316523" cy="157163"/>
        </p:xfrm>
        <a:graphic>
          <a:graphicData uri="http://schemas.openxmlformats.org/presentationml/2006/ole">
            <p:oleObj spid="_x0000_s2261012" name="Bitmap Image" r:id="rId22" imgW="2847619" imgH="1305107" progId="">
              <p:embed/>
            </p:oleObj>
          </a:graphicData>
        </a:graphic>
      </p:graphicFrame>
      <p:graphicFrame>
        <p:nvGraphicFramePr>
          <p:cNvPr id="40981" name="Object 22"/>
          <p:cNvGraphicFramePr>
            <a:graphicFrameLocks noChangeAspect="1"/>
          </p:cNvGraphicFramePr>
          <p:nvPr/>
        </p:nvGraphicFramePr>
        <p:xfrm>
          <a:off x="3272205" y="3521075"/>
          <a:ext cx="266700" cy="241300"/>
        </p:xfrm>
        <a:graphic>
          <a:graphicData uri="http://schemas.openxmlformats.org/presentationml/2006/ole">
            <p:oleObj spid="_x0000_s2261013" name="Bitmap Image" r:id="rId23" imgW="923810" imgH="771429" progId="">
              <p:embed/>
            </p:oleObj>
          </a:graphicData>
        </a:graphic>
      </p:graphicFrame>
      <p:graphicFrame>
        <p:nvGraphicFramePr>
          <p:cNvPr id="40982" name="Object 23"/>
          <p:cNvGraphicFramePr>
            <a:graphicFrameLocks noChangeAspect="1"/>
          </p:cNvGraphicFramePr>
          <p:nvPr/>
        </p:nvGraphicFramePr>
        <p:xfrm>
          <a:off x="7234605" y="4149725"/>
          <a:ext cx="266700" cy="241300"/>
        </p:xfrm>
        <a:graphic>
          <a:graphicData uri="http://schemas.openxmlformats.org/presentationml/2006/ole">
            <p:oleObj spid="_x0000_s2261014" name="Bitmap Image" r:id="rId24" imgW="923810" imgH="771429" progId="">
              <p:embed/>
            </p:oleObj>
          </a:graphicData>
        </a:graphic>
      </p:graphicFrame>
      <p:graphicFrame>
        <p:nvGraphicFramePr>
          <p:cNvPr id="40983" name="Object 24"/>
          <p:cNvGraphicFramePr>
            <a:graphicFrameLocks noChangeAspect="1"/>
          </p:cNvGraphicFramePr>
          <p:nvPr/>
        </p:nvGraphicFramePr>
        <p:xfrm>
          <a:off x="3755781" y="6035675"/>
          <a:ext cx="211015" cy="190500"/>
        </p:xfrm>
        <a:graphic>
          <a:graphicData uri="http://schemas.openxmlformats.org/presentationml/2006/ole">
            <p:oleObj spid="_x0000_s2261015" name="Bitmap Image" r:id="rId25" imgW="923810" imgH="771429" progId="">
              <p:embed/>
            </p:oleObj>
          </a:graphicData>
        </a:graphic>
      </p:graphicFrame>
      <p:graphicFrame>
        <p:nvGraphicFramePr>
          <p:cNvPr id="40984" name="Object 25"/>
          <p:cNvGraphicFramePr>
            <a:graphicFrameLocks noChangeAspect="1"/>
          </p:cNvGraphicFramePr>
          <p:nvPr/>
        </p:nvGraphicFramePr>
        <p:xfrm>
          <a:off x="6493120" y="4092575"/>
          <a:ext cx="202223" cy="228600"/>
        </p:xfrm>
        <a:graphic>
          <a:graphicData uri="http://schemas.openxmlformats.org/presentationml/2006/ole">
            <p:oleObj spid="_x0000_s2261016" name="Bitmap Image" r:id="rId26" imgW="876190" imgH="914286" progId="">
              <p:embed/>
            </p:oleObj>
          </a:graphicData>
        </a:graphic>
      </p:graphicFrame>
      <p:graphicFrame>
        <p:nvGraphicFramePr>
          <p:cNvPr id="40985" name="Object 26"/>
          <p:cNvGraphicFramePr>
            <a:graphicFrameLocks noChangeAspect="1"/>
          </p:cNvGraphicFramePr>
          <p:nvPr/>
        </p:nvGraphicFramePr>
        <p:xfrm>
          <a:off x="5876193" y="6149975"/>
          <a:ext cx="202223" cy="228600"/>
        </p:xfrm>
        <a:graphic>
          <a:graphicData uri="http://schemas.openxmlformats.org/presentationml/2006/ole">
            <p:oleObj spid="_x0000_s2261017" name="Bitmap Image" r:id="rId27" imgW="876190" imgH="914286" progId="">
              <p:embed/>
            </p:oleObj>
          </a:graphicData>
        </a:graphic>
      </p:graphicFrame>
      <p:graphicFrame>
        <p:nvGraphicFramePr>
          <p:cNvPr id="40986" name="Object 27"/>
          <p:cNvGraphicFramePr>
            <a:graphicFrameLocks noChangeAspect="1"/>
          </p:cNvGraphicFramePr>
          <p:nvPr/>
        </p:nvGraphicFramePr>
        <p:xfrm>
          <a:off x="2530720" y="4378325"/>
          <a:ext cx="202223" cy="228600"/>
        </p:xfrm>
        <a:graphic>
          <a:graphicData uri="http://schemas.openxmlformats.org/presentationml/2006/ole">
            <p:oleObj spid="_x0000_s2261018" name="Bitmap Image" r:id="rId28" imgW="876190" imgH="914286" progId="">
              <p:embed/>
            </p:oleObj>
          </a:graphicData>
        </a:graphic>
      </p:graphicFrame>
      <p:graphicFrame>
        <p:nvGraphicFramePr>
          <p:cNvPr id="40987" name="Object 28"/>
          <p:cNvGraphicFramePr>
            <a:graphicFrameLocks noChangeAspect="1"/>
          </p:cNvGraphicFramePr>
          <p:nvPr/>
        </p:nvGraphicFramePr>
        <p:xfrm>
          <a:off x="2631831" y="5521325"/>
          <a:ext cx="202223" cy="228600"/>
        </p:xfrm>
        <a:graphic>
          <a:graphicData uri="http://schemas.openxmlformats.org/presentationml/2006/ole">
            <p:oleObj spid="_x0000_s2261019" name="Bitmap Image" r:id="rId29" imgW="876190" imgH="914286" progId="">
              <p:embed/>
            </p:oleObj>
          </a:graphicData>
        </a:graphic>
      </p:graphicFrame>
      <p:graphicFrame>
        <p:nvGraphicFramePr>
          <p:cNvPr id="40988" name="Object 29"/>
          <p:cNvGraphicFramePr>
            <a:graphicFrameLocks noChangeAspect="1"/>
          </p:cNvGraphicFramePr>
          <p:nvPr/>
        </p:nvGraphicFramePr>
        <p:xfrm>
          <a:off x="1210408" y="5864225"/>
          <a:ext cx="202223" cy="228600"/>
        </p:xfrm>
        <a:graphic>
          <a:graphicData uri="http://schemas.openxmlformats.org/presentationml/2006/ole">
            <p:oleObj spid="_x0000_s2261020" name="Bitmap Image" r:id="rId30" imgW="876190" imgH="914286" progId="">
              <p:embed/>
            </p:oleObj>
          </a:graphicData>
        </a:graphic>
      </p:graphicFrame>
      <p:graphicFrame>
        <p:nvGraphicFramePr>
          <p:cNvPr id="40989" name="Object 30"/>
          <p:cNvGraphicFramePr>
            <a:graphicFrameLocks noChangeAspect="1"/>
          </p:cNvGraphicFramePr>
          <p:nvPr/>
        </p:nvGraphicFramePr>
        <p:xfrm>
          <a:off x="552451" y="5292726"/>
          <a:ext cx="316523" cy="250825"/>
        </p:xfrm>
        <a:graphic>
          <a:graphicData uri="http://schemas.openxmlformats.org/presentationml/2006/ole">
            <p:oleObj spid="_x0000_s2261021" name="Bitmap Image" r:id="rId31" imgW="2895238" imgH="2114845" progId="">
              <p:embed/>
            </p:oleObj>
          </a:graphicData>
        </a:graphic>
      </p:graphicFrame>
      <p:graphicFrame>
        <p:nvGraphicFramePr>
          <p:cNvPr id="40990" name="Object 31"/>
          <p:cNvGraphicFramePr>
            <a:graphicFrameLocks noChangeAspect="1"/>
          </p:cNvGraphicFramePr>
          <p:nvPr/>
        </p:nvGraphicFramePr>
        <p:xfrm>
          <a:off x="732692" y="5635625"/>
          <a:ext cx="265235" cy="209550"/>
        </p:xfrm>
        <a:graphic>
          <a:graphicData uri="http://schemas.openxmlformats.org/presentationml/2006/ole">
            <p:oleObj spid="_x0000_s2261022" name="Bitmap Image" r:id="rId32" imgW="2895238" imgH="2114845" progId="">
              <p:embed/>
            </p:oleObj>
          </a:graphicData>
        </a:graphic>
      </p:graphicFrame>
      <p:graphicFrame>
        <p:nvGraphicFramePr>
          <p:cNvPr id="40991" name="Object 32"/>
          <p:cNvGraphicFramePr>
            <a:graphicFrameLocks noChangeAspect="1"/>
          </p:cNvGraphicFramePr>
          <p:nvPr/>
        </p:nvGraphicFramePr>
        <p:xfrm>
          <a:off x="2129205" y="3635375"/>
          <a:ext cx="211015" cy="166688"/>
        </p:xfrm>
        <a:graphic>
          <a:graphicData uri="http://schemas.openxmlformats.org/presentationml/2006/ole">
            <p:oleObj spid="_x0000_s2261023" name="Bitmap Image" r:id="rId33" imgW="2895238" imgH="2114845" progId="">
              <p:embed/>
            </p:oleObj>
          </a:graphicData>
        </a:graphic>
      </p:graphicFrame>
      <p:graphicFrame>
        <p:nvGraphicFramePr>
          <p:cNvPr id="40992" name="Object 33"/>
          <p:cNvGraphicFramePr>
            <a:graphicFrameLocks noChangeAspect="1"/>
          </p:cNvGraphicFramePr>
          <p:nvPr/>
        </p:nvGraphicFramePr>
        <p:xfrm>
          <a:off x="6803781" y="4378325"/>
          <a:ext cx="211015" cy="166688"/>
        </p:xfrm>
        <a:graphic>
          <a:graphicData uri="http://schemas.openxmlformats.org/presentationml/2006/ole">
            <p:oleObj spid="_x0000_s2261024" name="Bitmap Image" r:id="rId34" imgW="2895238" imgH="2114845" progId="">
              <p:embed/>
            </p:oleObj>
          </a:graphicData>
        </a:graphic>
      </p:graphicFrame>
      <p:graphicFrame>
        <p:nvGraphicFramePr>
          <p:cNvPr id="40993" name="Object 34"/>
          <p:cNvGraphicFramePr>
            <a:graphicFrameLocks noChangeAspect="1"/>
          </p:cNvGraphicFramePr>
          <p:nvPr/>
        </p:nvGraphicFramePr>
        <p:xfrm>
          <a:off x="6625005" y="4721225"/>
          <a:ext cx="265234" cy="209550"/>
        </p:xfrm>
        <a:graphic>
          <a:graphicData uri="http://schemas.openxmlformats.org/presentationml/2006/ole">
            <p:oleObj spid="_x0000_s2261025" name="Bitmap Image" r:id="rId35" imgW="2895238" imgH="2114845" progId="">
              <p:embed/>
            </p:oleObj>
          </a:graphicData>
        </a:graphic>
      </p:graphicFrame>
      <p:graphicFrame>
        <p:nvGraphicFramePr>
          <p:cNvPr id="40994" name="Object 35"/>
          <p:cNvGraphicFramePr>
            <a:graphicFrameLocks noChangeAspect="1"/>
          </p:cNvGraphicFramePr>
          <p:nvPr/>
        </p:nvGraphicFramePr>
        <p:xfrm>
          <a:off x="7562851" y="6149976"/>
          <a:ext cx="316523" cy="250825"/>
        </p:xfrm>
        <a:graphic>
          <a:graphicData uri="http://schemas.openxmlformats.org/presentationml/2006/ole">
            <p:oleObj spid="_x0000_s2261026" name="Bitmap Image" r:id="rId36" imgW="2895238" imgH="2114845" progId="">
              <p:embed/>
            </p:oleObj>
          </a:graphicData>
        </a:graphic>
      </p:graphicFrame>
      <p:graphicFrame>
        <p:nvGraphicFramePr>
          <p:cNvPr id="40995" name="Object 36"/>
          <p:cNvGraphicFramePr>
            <a:graphicFrameLocks noChangeAspect="1"/>
          </p:cNvGraphicFramePr>
          <p:nvPr/>
        </p:nvGraphicFramePr>
        <p:xfrm>
          <a:off x="276958" y="6035676"/>
          <a:ext cx="596411" cy="257175"/>
        </p:xfrm>
        <a:graphic>
          <a:graphicData uri="http://schemas.openxmlformats.org/presentationml/2006/ole">
            <p:oleObj spid="_x0000_s2261027" name="Bitmap Image" r:id="rId37" imgW="4161905" imgH="1657581" progId="">
              <p:embed/>
            </p:oleObj>
          </a:graphicData>
        </a:graphic>
      </p:graphicFrame>
      <p:graphicFrame>
        <p:nvGraphicFramePr>
          <p:cNvPr id="40996" name="Object 37"/>
          <p:cNvGraphicFramePr>
            <a:graphicFrameLocks noChangeAspect="1"/>
          </p:cNvGraphicFramePr>
          <p:nvPr/>
        </p:nvGraphicFramePr>
        <p:xfrm>
          <a:off x="2510204" y="4606925"/>
          <a:ext cx="367811" cy="171450"/>
        </p:xfrm>
        <a:graphic>
          <a:graphicData uri="http://schemas.openxmlformats.org/presentationml/2006/ole">
            <p:oleObj spid="_x0000_s2261028" name="Bitmap Image" r:id="rId38" imgW="3591426" imgH="1542857" progId="">
              <p:embed/>
            </p:oleObj>
          </a:graphicData>
        </a:graphic>
      </p:graphicFrame>
      <p:graphicFrame>
        <p:nvGraphicFramePr>
          <p:cNvPr id="40997" name="Object 38"/>
          <p:cNvGraphicFramePr>
            <a:graphicFrameLocks noChangeAspect="1"/>
          </p:cNvGraphicFramePr>
          <p:nvPr/>
        </p:nvGraphicFramePr>
        <p:xfrm>
          <a:off x="5958254" y="4435475"/>
          <a:ext cx="580292" cy="192088"/>
        </p:xfrm>
        <a:graphic>
          <a:graphicData uri="http://schemas.openxmlformats.org/presentationml/2006/ole">
            <p:oleObj spid="_x0000_s2261029" name="Bitmap Image" r:id="rId39" imgW="4266667" imgH="1305107" progId="">
              <p:embed/>
            </p:oleObj>
          </a:graphicData>
        </a:graphic>
      </p:graphicFrame>
      <p:graphicFrame>
        <p:nvGraphicFramePr>
          <p:cNvPr id="40998" name="Object 39"/>
          <p:cNvGraphicFramePr>
            <a:graphicFrameLocks noChangeAspect="1"/>
          </p:cNvGraphicFramePr>
          <p:nvPr/>
        </p:nvGraphicFramePr>
        <p:xfrm>
          <a:off x="6909289" y="6321425"/>
          <a:ext cx="811823" cy="139700"/>
        </p:xfrm>
        <a:graphic>
          <a:graphicData uri="http://schemas.openxmlformats.org/presentationml/2006/ole">
            <p:oleObj spid="_x0000_s2261030" name="Bitmap Image" r:id="rId40" imgW="4266667" imgH="1305107" progId="">
              <p:embed/>
            </p:oleObj>
          </a:graphicData>
        </a:graphic>
      </p:graphicFrame>
      <p:graphicFrame>
        <p:nvGraphicFramePr>
          <p:cNvPr id="40999" name="Object 40"/>
          <p:cNvGraphicFramePr>
            <a:graphicFrameLocks noChangeAspect="1"/>
          </p:cNvGraphicFramePr>
          <p:nvPr/>
        </p:nvGraphicFramePr>
        <p:xfrm>
          <a:off x="4299439" y="3349625"/>
          <a:ext cx="942243" cy="985838"/>
        </p:xfrm>
        <a:graphic>
          <a:graphicData uri="http://schemas.openxmlformats.org/presentationml/2006/ole">
            <p:oleObj spid="_x0000_s2261031" name="Bitmap Image" r:id="rId41" imgW="4704762" imgH="4544059" progId="">
              <p:embed/>
            </p:oleObj>
          </a:graphicData>
        </a:graphic>
      </p:graphicFrame>
      <p:graphicFrame>
        <p:nvGraphicFramePr>
          <p:cNvPr id="41000" name="Object 41"/>
          <p:cNvGraphicFramePr>
            <a:graphicFrameLocks noChangeAspect="1"/>
          </p:cNvGraphicFramePr>
          <p:nvPr/>
        </p:nvGraphicFramePr>
        <p:xfrm>
          <a:off x="3732335" y="1692276"/>
          <a:ext cx="1478573" cy="1458913"/>
        </p:xfrm>
        <a:graphic>
          <a:graphicData uri="http://schemas.openxmlformats.org/presentationml/2006/ole">
            <p:oleObj spid="_x0000_s2261032" name="Bitmap Image" r:id="rId42" imgW="5971429" imgH="5439534" progId="">
              <p:embed/>
            </p:oleObj>
          </a:graphicData>
        </a:graphic>
      </p:graphicFrame>
      <p:graphicFrame>
        <p:nvGraphicFramePr>
          <p:cNvPr id="41001" name="Object 42"/>
          <p:cNvGraphicFramePr>
            <a:graphicFrameLocks noChangeAspect="1"/>
          </p:cNvGraphicFramePr>
          <p:nvPr/>
        </p:nvGraphicFramePr>
        <p:xfrm>
          <a:off x="939312" y="3000376"/>
          <a:ext cx="7214088" cy="3656013"/>
        </p:xfrm>
        <a:graphic>
          <a:graphicData uri="http://schemas.openxmlformats.org/presentationml/2006/ole">
            <p:oleObj spid="_x0000_s2261033" name="Bitmap Image" r:id="rId43" imgW="5971429" imgH="5439534" progId="">
              <p:embed/>
            </p:oleObj>
          </a:graphicData>
        </a:graphic>
      </p:graphicFrame>
      <p:sp>
        <p:nvSpPr>
          <p:cNvPr id="41006" name="AutoShape 43"/>
          <p:cNvSpPr>
            <a:spLocks noChangeArrowheads="1"/>
          </p:cNvSpPr>
          <p:nvPr/>
        </p:nvSpPr>
        <p:spPr bwMode="auto">
          <a:xfrm>
            <a:off x="4267200" y="1577975"/>
            <a:ext cx="405912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4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41002" name="Object 44"/>
          <p:cNvGraphicFramePr>
            <a:graphicFrameLocks noChangeAspect="1"/>
          </p:cNvGraphicFramePr>
          <p:nvPr/>
        </p:nvGraphicFramePr>
        <p:xfrm>
          <a:off x="4724400" y="5464175"/>
          <a:ext cx="767862" cy="1289050"/>
        </p:xfrm>
        <a:graphic>
          <a:graphicData uri="http://schemas.openxmlformats.org/presentationml/2006/ole">
            <p:oleObj spid="_x0000_s2261034" name="Bitmap Image" r:id="rId44" imgW="3990476" imgH="6180952" progId="">
              <p:embed/>
            </p:oleObj>
          </a:graphicData>
        </a:graphic>
      </p:graphicFrame>
      <p:sp>
        <p:nvSpPr>
          <p:cNvPr id="41007" name="Text Box 46"/>
          <p:cNvSpPr txBox="1">
            <a:spLocks noChangeArrowheads="1"/>
          </p:cNvSpPr>
          <p:nvPr/>
        </p:nvSpPr>
        <p:spPr bwMode="auto">
          <a:xfrm>
            <a:off x="3962400" y="2178051"/>
            <a:ext cx="12192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E=mc</a:t>
            </a:r>
            <a:r>
              <a:rPr lang="en-GB" sz="2400" b="1" baseline="3000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2</a:t>
            </a:r>
          </a:p>
        </p:txBody>
      </p:sp>
      <p:sp>
        <p:nvSpPr>
          <p:cNvPr id="41008" name="AutoShape 47"/>
          <p:cNvSpPr>
            <a:spLocks noChangeArrowheads="1"/>
          </p:cNvSpPr>
          <p:nvPr/>
        </p:nvSpPr>
        <p:spPr bwMode="auto">
          <a:xfrm>
            <a:off x="4267200" y="1600200"/>
            <a:ext cx="405912" cy="1714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4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1009" name="AutoShape 48"/>
          <p:cNvSpPr>
            <a:spLocks noChangeArrowheads="1"/>
          </p:cNvSpPr>
          <p:nvPr/>
        </p:nvSpPr>
        <p:spPr bwMode="auto">
          <a:xfrm>
            <a:off x="4267200" y="2971800"/>
            <a:ext cx="405912" cy="1714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4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3265" name="Text Box 49"/>
          <p:cNvSpPr txBox="1">
            <a:spLocks noChangeArrowheads="1"/>
          </p:cNvSpPr>
          <p:nvPr/>
        </p:nvSpPr>
        <p:spPr bwMode="auto">
          <a:xfrm>
            <a:off x="7238781" y="1663006"/>
            <a:ext cx="1905330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BE" sz="2400" dirty="0">
                <a:solidFill>
                  <a:srgbClr val="FFFFFF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‘</a:t>
            </a:r>
            <a:r>
              <a:rPr lang="fr-BE" sz="2400" dirty="0" smtClean="0">
                <a:solidFill>
                  <a:srgbClr val="FFFFFF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extinct’ since </a:t>
            </a:r>
            <a:r>
              <a:rPr lang="fr-BE" sz="2400" dirty="0">
                <a:solidFill>
                  <a:srgbClr val="FFFFFF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Big Bang</a:t>
            </a:r>
            <a:endParaRPr lang="fr-FR" sz="2400" dirty="0">
              <a:solidFill>
                <a:srgbClr val="FFFFFF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3266" name="Text Box 50"/>
          <p:cNvSpPr txBox="1">
            <a:spLocks noChangeArrowheads="1"/>
          </p:cNvSpPr>
          <p:nvPr/>
        </p:nvSpPr>
        <p:spPr bwMode="auto">
          <a:xfrm>
            <a:off x="7239002" y="600076"/>
            <a:ext cx="1981200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400">
                <a:solidFill>
                  <a:schemeClr val="bg1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Hypothetical</a:t>
            </a:r>
          </a:p>
        </p:txBody>
      </p:sp>
      <p:sp>
        <p:nvSpPr>
          <p:cNvPr id="41016" name="Oval 51"/>
          <p:cNvSpPr>
            <a:spLocks noChangeArrowheads="1"/>
          </p:cNvSpPr>
          <p:nvPr/>
        </p:nvSpPr>
        <p:spPr bwMode="auto">
          <a:xfrm>
            <a:off x="6019800" y="5216525"/>
            <a:ext cx="1800958" cy="1295400"/>
          </a:xfrm>
          <a:prstGeom prst="ellips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4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1017" name="Oval 52"/>
          <p:cNvSpPr>
            <a:spLocks noChangeArrowheads="1"/>
          </p:cNvSpPr>
          <p:nvPr/>
        </p:nvSpPr>
        <p:spPr bwMode="auto">
          <a:xfrm>
            <a:off x="4555881" y="5476876"/>
            <a:ext cx="1096108" cy="1381125"/>
          </a:xfrm>
          <a:prstGeom prst="ellipse">
            <a:avLst/>
          </a:prstGeom>
          <a:noFill/>
          <a:ln w="9525">
            <a:solidFill>
              <a:srgbClr val="66FF33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4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1018" name="Oval 53"/>
          <p:cNvSpPr>
            <a:spLocks noChangeArrowheads="1"/>
          </p:cNvSpPr>
          <p:nvPr/>
        </p:nvSpPr>
        <p:spPr bwMode="auto">
          <a:xfrm>
            <a:off x="615462" y="3397250"/>
            <a:ext cx="1534258" cy="1295400"/>
          </a:xfrm>
          <a:prstGeom prst="ellips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4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3270" name="Text Box 54"/>
          <p:cNvSpPr txBox="1">
            <a:spLocks noChangeArrowheads="1"/>
          </p:cNvSpPr>
          <p:nvPr/>
        </p:nvSpPr>
        <p:spPr bwMode="auto">
          <a:xfrm>
            <a:off x="7238731" y="1138536"/>
            <a:ext cx="1961820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400">
                <a:solidFill>
                  <a:schemeClr val="bg1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Unsuspected ?</a:t>
            </a:r>
          </a:p>
        </p:txBody>
      </p:sp>
      <p:sp>
        <p:nvSpPr>
          <p:cNvPr id="41022" name="Oval 55"/>
          <p:cNvSpPr>
            <a:spLocks noChangeArrowheads="1"/>
          </p:cNvSpPr>
          <p:nvPr/>
        </p:nvSpPr>
        <p:spPr bwMode="auto">
          <a:xfrm>
            <a:off x="4267200" y="3152776"/>
            <a:ext cx="1096108" cy="13811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4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1023" name="Text Box 56"/>
          <p:cNvSpPr txBox="1">
            <a:spLocks noChangeArrowheads="1"/>
          </p:cNvSpPr>
          <p:nvPr/>
        </p:nvSpPr>
        <p:spPr bwMode="auto">
          <a:xfrm>
            <a:off x="5435112" y="6400801"/>
            <a:ext cx="1562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BE" sz="1800">
                <a:solidFill>
                  <a:srgbClr val="66FF33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SUSY</a:t>
            </a:r>
            <a:r>
              <a:rPr lang="fr-BE" sz="18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endParaRPr lang="fr-FR" sz="18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3274" name="Text Box 58"/>
          <p:cNvSpPr txBox="1">
            <a:spLocks noChangeArrowheads="1"/>
          </p:cNvSpPr>
          <p:nvPr/>
        </p:nvSpPr>
        <p:spPr bwMode="auto">
          <a:xfrm>
            <a:off x="6781536" y="71736"/>
            <a:ext cx="2409486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400">
                <a:solidFill>
                  <a:schemeClr val="bg1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Highly Expected</a:t>
            </a:r>
          </a:p>
        </p:txBody>
      </p:sp>
      <p:pic>
        <p:nvPicPr>
          <p:cNvPr id="41027" name="Picture 59"/>
          <p:cNvPicPr>
            <a:picLocks noChangeAspect="1" noChangeArrowheads="1"/>
          </p:cNvPicPr>
          <p:nvPr/>
        </p:nvPicPr>
        <p:blipFill>
          <a:blip r:embed="rId45"/>
          <a:srcRect/>
          <a:stretch>
            <a:fillRect/>
          </a:stretch>
        </p:blipFill>
        <p:spPr bwMode="auto">
          <a:xfrm>
            <a:off x="5067300" y="1089026"/>
            <a:ext cx="687266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2" name="Text Box 60"/>
          <p:cNvSpPr txBox="1">
            <a:spLocks noChangeArrowheads="1"/>
          </p:cNvSpPr>
          <p:nvPr/>
        </p:nvSpPr>
        <p:spPr bwMode="auto">
          <a:xfrm rot="20129964">
            <a:off x="-72519" y="944377"/>
            <a:ext cx="4340371" cy="457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40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Illustrating the experiment</a:t>
            </a:r>
          </a:p>
        </p:txBody>
      </p:sp>
      <p:sp>
        <p:nvSpPr>
          <p:cNvPr id="41031" name="AutoShape 61"/>
          <p:cNvSpPr>
            <a:spLocks noChangeArrowheads="1"/>
          </p:cNvSpPr>
          <p:nvPr/>
        </p:nvSpPr>
        <p:spPr bwMode="auto">
          <a:xfrm rot="-5400000">
            <a:off x="3890963" y="1214072"/>
            <a:ext cx="219075" cy="257908"/>
          </a:xfrm>
          <a:prstGeom prst="downArrow">
            <a:avLst>
              <a:gd name="adj1" fmla="val 50000"/>
              <a:gd name="adj2" fmla="val 31884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 sz="24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1032" name="AutoShape 62"/>
          <p:cNvSpPr>
            <a:spLocks noChangeArrowheads="1"/>
          </p:cNvSpPr>
          <p:nvPr/>
        </p:nvSpPr>
        <p:spPr bwMode="auto">
          <a:xfrm rot="5400000">
            <a:off x="4748213" y="1223597"/>
            <a:ext cx="219075" cy="257908"/>
          </a:xfrm>
          <a:prstGeom prst="downArrow">
            <a:avLst>
              <a:gd name="adj1" fmla="val 50000"/>
              <a:gd name="adj2" fmla="val 31884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endParaRPr lang="en-US" sz="24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205" name="Picture 63" descr="http://datastore.rediff.com/images/briefcase/6B64592768646F655F63/v8xbfgeh7tpkw59e.D0.jadoo.jpg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2971800" y="2667001"/>
            <a:ext cx="907074" cy="906463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6206" name="Picture 65" descr="http://hindi.punt.nl/upload/20051029/jadoo1.jpg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 bwMode="auto">
          <a:xfrm>
            <a:off x="5562600" y="2667001"/>
            <a:ext cx="609600" cy="517525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41035" name="Picture 65" descr="http://img.geocaching.com/track/e42221b3-735e-445b-846f-2f1dec334286.jpg"/>
          <p:cNvPicPr>
            <a:picLocks noChangeAspect="1" noChangeArrowheads="1"/>
          </p:cNvPicPr>
          <p:nvPr/>
        </p:nvPicPr>
        <p:blipFill>
          <a:blip r:embed="rId48"/>
          <a:srcRect/>
          <a:stretch>
            <a:fillRect/>
          </a:stretch>
        </p:blipFill>
        <p:spPr bwMode="auto">
          <a:xfrm>
            <a:off x="3657600" y="4876801"/>
            <a:ext cx="15240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773723" y="3352800"/>
            <a:ext cx="7737231" cy="762000"/>
          </a:xfrm>
        </p:spPr>
        <p:txBody>
          <a:bodyPr/>
          <a:lstStyle/>
          <a:p>
            <a:pPr eaLnBrk="1" hangingPunct="1"/>
            <a:r>
              <a:rPr lang="en-US" sz="4400">
                <a:latin typeface="Arial" charset="0"/>
              </a:rPr>
              <a:t>Experiments at the LHC</a:t>
            </a:r>
          </a:p>
        </p:txBody>
      </p:sp>
      <p:pic>
        <p:nvPicPr>
          <p:cNvPr id="79875" name="Picture 7" descr="ATLAS_Black_600x720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6092" y="4495800"/>
            <a:ext cx="146538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6" name="Picture 8" descr="alice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7839" y="4543426"/>
            <a:ext cx="149176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7" name="Picture 9" descr="cms_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04185" y="1143001"/>
            <a:ext cx="1556238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8" name="Picture 10" descr="lhcb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4062" y="838201"/>
            <a:ext cx="118696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9" name="Picture 11" descr="moedal-anim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90646" y="4419600"/>
            <a:ext cx="140676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0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3200" y="1447800"/>
            <a:ext cx="716574" cy="11430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pic>
        <p:nvPicPr>
          <p:cNvPr id="79881" name="Image 13" descr="Screen shot 2010-08-30 at 3.53.46 PM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31324" y="1676400"/>
            <a:ext cx="1532792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2" name="Image 11" descr="Screen shot 2010-08-30 at 6.38.01 PM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90647" y="4265614"/>
            <a:ext cx="1370135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Picture 18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1938" y="3810000"/>
            <a:ext cx="3511062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 descr="Picture 18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886200"/>
            <a:ext cx="3987312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ATLA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838200"/>
            <a:ext cx="4191000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Picture 187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5400" y="838200"/>
            <a:ext cx="365760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3412881" y="914400"/>
            <a:ext cx="911628" cy="3693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ATLAS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7772400" y="4114800"/>
            <a:ext cx="774822" cy="3693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LHCb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838200" y="4038600"/>
            <a:ext cx="864627" cy="3693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ALICE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6629400" y="914400"/>
            <a:ext cx="697614" cy="3693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CMS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152400"/>
            <a:ext cx="8229600" cy="9048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The Four Central Experiments</a:t>
            </a:r>
            <a:endParaRPr lang="en-US" sz="4000" dirty="0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153400" cy="904875"/>
          </a:xfrm>
        </p:spPr>
        <p:txBody>
          <a:bodyPr/>
          <a:lstStyle/>
          <a:p>
            <a:r>
              <a:rPr lang="en-US" dirty="0" smtClean="0"/>
              <a:t>Schematic of a LHC Detector</a:t>
            </a:r>
          </a:p>
        </p:txBody>
      </p:sp>
      <p:sp>
        <p:nvSpPr>
          <p:cNvPr id="5632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Drexel'11tsv</a:t>
            </a:r>
          </a:p>
        </p:txBody>
      </p:sp>
      <p:sp>
        <p:nvSpPr>
          <p:cNvPr id="56325" name="Text Box 9"/>
          <p:cNvSpPr txBox="1">
            <a:spLocks noChangeArrowheads="1"/>
          </p:cNvSpPr>
          <p:nvPr/>
        </p:nvSpPr>
        <p:spPr bwMode="auto">
          <a:xfrm>
            <a:off x="352425" y="990600"/>
            <a:ext cx="8243888" cy="227139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b="1" dirty="0">
                <a:solidFill>
                  <a:srgbClr val="FF0000"/>
                </a:solidFill>
                <a:latin typeface="Arial"/>
              </a:rPr>
              <a:t>Physics requirements drive the </a:t>
            </a:r>
            <a:r>
              <a:rPr lang="en-US" b="1" dirty="0" smtClean="0">
                <a:solidFill>
                  <a:srgbClr val="FF0000"/>
                </a:solidFill>
                <a:latin typeface="Arial"/>
              </a:rPr>
              <a:t>design!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</a:rPr>
              <a:t> </a:t>
            </a:r>
            <a:endParaRPr lang="en-US" sz="2400" b="1" dirty="0">
              <a:solidFill>
                <a:srgbClr val="FF0000"/>
              </a:solidFill>
              <a:latin typeface="Arial"/>
            </a:endParaRPr>
          </a:p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b="1" dirty="0">
                <a:solidFill>
                  <a:schemeClr val="accent2"/>
                </a:solidFill>
                <a:latin typeface="Arial"/>
              </a:rPr>
              <a:t>Analogy with a cylindrical onion:</a:t>
            </a:r>
            <a:endParaRPr lang="en-US" dirty="0">
              <a:solidFill>
                <a:schemeClr val="accent2"/>
              </a:solidFill>
              <a:latin typeface="Arial"/>
            </a:endParaRPr>
          </a:p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dirty="0">
                <a:solidFill>
                  <a:schemeClr val="accent2"/>
                </a:solidFill>
                <a:latin typeface="Arial"/>
              </a:rPr>
              <a:t>Technologically advanced detectors comprising many layers, each designed to perform a specific task. </a:t>
            </a:r>
            <a:br>
              <a:rPr lang="en-US" dirty="0">
                <a:solidFill>
                  <a:schemeClr val="accent2"/>
                </a:solidFill>
                <a:latin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</a:rPr>
              <a:t>Together these layers allow us to identify and precisely measure the energies and directions of all the particles produced in collisions.</a:t>
            </a:r>
            <a:endParaRPr lang="en-US" b="1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56326" name="Picture 9" descr="Anydetect.jpg"/>
          <p:cNvPicPr>
            <a:picLocks noChangeAspect="1"/>
          </p:cNvPicPr>
          <p:nvPr/>
        </p:nvPicPr>
        <p:blipFill>
          <a:blip r:embed="rId2"/>
          <a:srcRect l="5481" r="6264"/>
          <a:stretch>
            <a:fillRect/>
          </a:stretch>
        </p:blipFill>
        <p:spPr bwMode="auto">
          <a:xfrm>
            <a:off x="2959100" y="3395663"/>
            <a:ext cx="4965700" cy="346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53906" y="4927937"/>
            <a:ext cx="2441694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Such an experiment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has ~ 100 Million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read-out channels!!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71685" name="Picture 5" descr="/Users/Albert/Documents/mess user/fwo/ATLAS-Intro_hi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20615" y="381000"/>
            <a:ext cx="7504235" cy="609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11" fill="hold"/>
                                        <p:tgtEl>
                                          <p:spTgt spid="716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168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16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16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68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18200" y="381000"/>
            <a:ext cx="29845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343400" y="1295400"/>
            <a:ext cx="4800600" cy="6406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chemeClr val="bg1"/>
                </a:solidFill>
              </a:rPr>
              <a:t>Introduction </a:t>
            </a: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chemeClr val="bg1"/>
                </a:solidFill>
              </a:rPr>
              <a:t>The Large </a:t>
            </a:r>
            <a:r>
              <a:rPr lang="en-GB" sz="2800" dirty="0" err="1" smtClean="0">
                <a:solidFill>
                  <a:schemeClr val="bg1"/>
                </a:solidFill>
              </a:rPr>
              <a:t>Hadron</a:t>
            </a:r>
            <a:r>
              <a:rPr lang="en-GB" sz="2800" dirty="0" smtClean="0">
                <a:solidFill>
                  <a:schemeClr val="bg1"/>
                </a:solidFill>
              </a:rPr>
              <a:t> Collider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 </a:t>
            </a:r>
            <a:r>
              <a:rPr lang="en-GB" sz="2800" dirty="0" smtClean="0">
                <a:solidFill>
                  <a:schemeClr val="bg1"/>
                </a:solidFill>
              </a:rPr>
              <a:t>and the experiments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Physics </a:t>
            </a:r>
            <a:r>
              <a:rPr lang="en-GB" sz="2800" dirty="0" smtClean="0">
                <a:solidFill>
                  <a:schemeClr val="bg1"/>
                </a:solidFill>
              </a:rPr>
              <a:t>results from the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LHC and impact on </a:t>
            </a:r>
            <a:r>
              <a:rPr lang="en-GB" sz="2800" dirty="0" smtClean="0">
                <a:solidFill>
                  <a:schemeClr val="bg1"/>
                </a:solidFill>
              </a:rPr>
              <a:t>the field</a:t>
            </a:r>
            <a:r>
              <a:rPr lang="en-GB" sz="2800" dirty="0" smtClean="0">
                <a:solidFill>
                  <a:schemeClr val="bg1"/>
                </a:solidFill>
              </a:rPr>
              <a:t>  </a:t>
            </a:r>
          </a:p>
          <a:p>
            <a:pPr lvl="1"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accent3"/>
                </a:solidFill>
              </a:rPr>
              <a:t> Searches </a:t>
            </a:r>
            <a:r>
              <a:rPr lang="en-GB" sz="2800" dirty="0" smtClean="0">
                <a:solidFill>
                  <a:schemeClr val="accent3"/>
                </a:solidFill>
              </a:rPr>
              <a:t>for Physics  </a:t>
            </a:r>
          </a:p>
          <a:p>
            <a:pPr lvl="1">
              <a:spcBef>
                <a:spcPts val="200"/>
              </a:spcBef>
            </a:pPr>
            <a:r>
              <a:rPr lang="en-GB" sz="2800" dirty="0" smtClean="0">
                <a:solidFill>
                  <a:schemeClr val="accent3"/>
                </a:solidFill>
              </a:rPr>
              <a:t> </a:t>
            </a:r>
            <a:r>
              <a:rPr lang="en-GB" sz="2800" dirty="0" smtClean="0">
                <a:solidFill>
                  <a:schemeClr val="accent3"/>
                </a:solidFill>
              </a:rPr>
              <a:t> Beyond </a:t>
            </a:r>
            <a:r>
              <a:rPr lang="en-GB" sz="2800" dirty="0" smtClean="0">
                <a:solidFill>
                  <a:schemeClr val="accent3"/>
                </a:solidFill>
              </a:rPr>
              <a:t>the Standard </a:t>
            </a:r>
          </a:p>
          <a:p>
            <a:pPr lvl="1">
              <a:spcBef>
                <a:spcPts val="200"/>
              </a:spcBef>
            </a:pPr>
            <a:r>
              <a:rPr lang="en-GB" sz="2800" dirty="0" smtClean="0">
                <a:solidFill>
                  <a:schemeClr val="accent3"/>
                </a:solidFill>
              </a:rPr>
              <a:t> </a:t>
            </a:r>
            <a:r>
              <a:rPr lang="en-GB" sz="2800" dirty="0" smtClean="0">
                <a:solidFill>
                  <a:schemeClr val="accent3"/>
                </a:solidFill>
              </a:rPr>
              <a:t> Model  </a:t>
            </a:r>
            <a:endParaRPr lang="en-GB" sz="2800" dirty="0" smtClean="0">
              <a:solidFill>
                <a:schemeClr val="bg1"/>
              </a:solidFill>
            </a:endParaRPr>
          </a:p>
          <a:p>
            <a:pPr lvl="1"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rgbClr val="FFFF00"/>
                </a:solidFill>
              </a:rPr>
              <a:t>The Discovery of a 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endParaRPr lang="en-GB" sz="2800" dirty="0" smtClean="0">
              <a:solidFill>
                <a:srgbClr val="FFFF00"/>
              </a:solidFill>
            </a:endParaRPr>
          </a:p>
          <a:p>
            <a:pPr lvl="1">
              <a:spcBef>
                <a:spcPts val="200"/>
              </a:spcBef>
            </a:pP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smtClean="0">
                <a:solidFill>
                  <a:srgbClr val="FFFF00"/>
                </a:solidFill>
              </a:rPr>
              <a:t> Higgs-Like  </a:t>
            </a:r>
            <a:r>
              <a:rPr lang="en-GB" sz="2800" dirty="0" smtClean="0">
                <a:solidFill>
                  <a:srgbClr val="FFFF00"/>
                </a:solidFill>
              </a:rPr>
              <a:t>Boson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chemeClr val="accent3"/>
                </a:solidFill>
              </a:rPr>
              <a:t>Future Colliders in HEP</a:t>
            </a:r>
            <a:endParaRPr lang="en-GB" sz="2800" dirty="0" smtClean="0">
              <a:solidFill>
                <a:schemeClr val="accent3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ispy-run139779-evt4994190-v1.pn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l="2295" t="626" b="1060"/>
          <a:stretch>
            <a:fillRect/>
          </a:stretch>
        </p:blipFill>
        <p:spPr bwMode="auto">
          <a:xfrm>
            <a:off x="91313" y="990600"/>
            <a:ext cx="4252087" cy="32004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152400" y="4267200"/>
            <a:ext cx="397476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 proton-proton collision at 7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00FF"/>
                </a:solidFill>
                <a:effectLst/>
              </a:rPr>
              <a:t>CMS Collaboration June 27, 2012</a:t>
            </a:r>
            <a:endParaRPr lang="en-US" sz="3600" dirty="0">
              <a:solidFill>
                <a:srgbClr val="0000FF"/>
              </a:solidFill>
              <a:effectLst/>
            </a:endParaRPr>
          </a:p>
        </p:txBody>
      </p:sp>
      <p:pic>
        <p:nvPicPr>
          <p:cNvPr id="7" name="Content Placeholder 6" descr="CMScollaboration_20120627_0139light.jp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5659" b="5659"/>
          <a:stretch>
            <a:fillRect/>
          </a:stretch>
        </p:blipFill>
        <p:spPr>
          <a:xfrm>
            <a:off x="1" y="971551"/>
            <a:ext cx="9177704" cy="5876925"/>
          </a:xfr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73015" y="838200"/>
            <a:ext cx="8018585" cy="609600"/>
          </a:xfrm>
          <a:prstGeom prst="rect">
            <a:avLst/>
          </a:prstGeom>
          <a:solidFill>
            <a:schemeClr val="accent3"/>
          </a:solidFill>
        </p:spPr>
        <p:txBody>
          <a:bodyPr wrap="none" lIns="91407" tIns="45704" rIns="91407" bIns="45704" anchor="ctr">
            <a:prstTxWarp prst="textNoShape">
              <a:avLst/>
            </a:prstTxWarp>
          </a:bodyPr>
          <a:lstStyle/>
          <a:p>
            <a:r>
              <a:rPr lang="en-US" sz="2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Arial" charset="0"/>
                <a:cs typeface="Arial" charset="0"/>
              </a:rPr>
              <a:t>The CMS Collaboration: &gt;3200 scientists and engineers, </a:t>
            </a:r>
          </a:p>
          <a:p>
            <a:r>
              <a:rPr lang="en-US" sz="2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Arial" charset="0"/>
                <a:cs typeface="Arial" charset="0"/>
              </a:rPr>
              <a:t>&gt;800 students  from </a:t>
            </a:r>
            <a:r>
              <a:rPr lang="en-US" sz="2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Arial" charset="0"/>
                <a:cs typeface="Arial" charset="0"/>
              </a:rPr>
              <a:t> ~190 </a:t>
            </a:r>
            <a:r>
              <a:rPr lang="en-US" sz="2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Arial" charset="0"/>
                <a:cs typeface="Arial" charset="0"/>
              </a:rPr>
              <a:t>Institutions in</a:t>
            </a:r>
            <a:r>
              <a:rPr lang="en-US" sz="2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Arial" charset="0"/>
                <a:cs typeface="Arial" charset="0"/>
              </a:rPr>
              <a:t> 41 </a:t>
            </a:r>
            <a:r>
              <a:rPr lang="en-US" sz="22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Arial" charset="0"/>
                <a:cs typeface="Arial" charset="0"/>
              </a:rPr>
              <a:t>countries 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035734" y="5997714"/>
            <a:ext cx="4108266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Latest accepted member: </a:t>
            </a:r>
            <a:r>
              <a:rPr lang="en-GB" dirty="0" smtClean="0">
                <a:solidFill>
                  <a:srgbClr val="FF0000"/>
                </a:solidFill>
              </a:rPr>
              <a:t>Thailand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Accepted on 29/6/2012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934200" y="1752600"/>
            <a:ext cx="2280342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About 1/5th of the </a:t>
            </a:r>
          </a:p>
          <a:p>
            <a:r>
              <a:rPr lang="en-GB" dirty="0" smtClean="0"/>
              <a:t>collaboration</a:t>
            </a:r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7963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</p:spPr>
        <p:txBody>
          <a:bodyPr/>
          <a:lstStyle/>
          <a:p>
            <a:r>
              <a:rPr lang="fr-CH" dirty="0" smtClean="0"/>
              <a:t> </a:t>
            </a:r>
            <a:endParaRPr lang="fr-FR" dirty="0"/>
          </a:p>
        </p:txBody>
      </p:sp>
      <p:sp>
        <p:nvSpPr>
          <p:cNvPr id="96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8593015" cy="514350"/>
          </a:xfrm>
        </p:spPr>
        <p:txBody>
          <a:bodyPr/>
          <a:lstStyle/>
          <a:p>
            <a:r>
              <a:rPr lang="en-US" sz="3400" dirty="0">
                <a:latin typeface="Arial" charset="0"/>
              </a:rPr>
              <a:t>The LHC Detectors are Major Challenges</a:t>
            </a:r>
            <a:r>
              <a:rPr lang="en-US" sz="3400" dirty="0"/>
              <a:t> </a:t>
            </a:r>
          </a:p>
        </p:txBody>
      </p:sp>
      <p:pic>
        <p:nvPicPr>
          <p:cNvPr id="967683" name="Picture 3" descr="ide_pix_1206_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338" y="4519613"/>
            <a:ext cx="2883877" cy="2093912"/>
          </a:xfrm>
          <a:prstGeom prst="rect">
            <a:avLst/>
          </a:prstGeom>
          <a:noFill/>
        </p:spPr>
      </p:pic>
      <p:pic>
        <p:nvPicPr>
          <p:cNvPr id="967684" name="Picture 4" descr="0610026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24554" y="4538664"/>
            <a:ext cx="2883877" cy="2090737"/>
          </a:xfrm>
          <a:prstGeom prst="rect">
            <a:avLst/>
          </a:prstGeom>
          <a:noFill/>
        </p:spPr>
      </p:pic>
      <p:pic>
        <p:nvPicPr>
          <p:cNvPr id="967685" name="Picture 5" descr="trivi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8431" y="4572000"/>
            <a:ext cx="3472962" cy="2020888"/>
          </a:xfrm>
          <a:prstGeom prst="rect">
            <a:avLst/>
          </a:prstGeom>
          <a:noFill/>
        </p:spPr>
      </p:pic>
      <p:sp>
        <p:nvSpPr>
          <p:cNvPr id="967686" name="Text Box 6"/>
          <p:cNvSpPr txBox="1">
            <a:spLocks noChangeArrowheads="1"/>
          </p:cNvSpPr>
          <p:nvPr/>
        </p:nvSpPr>
        <p:spPr bwMode="auto">
          <a:xfrm>
            <a:off x="281354" y="874714"/>
            <a:ext cx="8955584" cy="3139321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 dirty="0" err="1">
                <a:solidFill>
                  <a:srgbClr val="0000CC"/>
                </a:solidFill>
                <a:sym typeface="Symbol" charset="2"/>
              </a:rPr>
              <a:t></a:t>
            </a:r>
            <a:r>
              <a:rPr lang="en-US" dirty="0">
                <a:solidFill>
                  <a:srgbClr val="0000CC"/>
                </a:solidFill>
                <a:sym typeface="Symbol" charset="2"/>
              </a:rPr>
              <a:t> </a:t>
            </a:r>
            <a:r>
              <a:rPr lang="en-US" sz="2200" dirty="0">
                <a:solidFill>
                  <a:srgbClr val="0000CC"/>
                </a:solidFill>
                <a:latin typeface="Arial" charset="0"/>
              </a:rPr>
              <a:t>CMS/ATLAS detectors have about 100 million read-out channels </a:t>
            </a:r>
          </a:p>
          <a:p>
            <a:r>
              <a:rPr lang="en-US" sz="22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200" dirty="0">
                <a:solidFill>
                  <a:srgbClr val="0000CC"/>
                </a:solidFill>
                <a:latin typeface="Arial" charset="0"/>
              </a:rPr>
              <a:t> Collisions in the detectors happen every 25 nanoseconds</a:t>
            </a:r>
          </a:p>
          <a:p>
            <a:r>
              <a:rPr lang="en-US" sz="22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200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US" sz="2200" dirty="0" smtClean="0">
                <a:solidFill>
                  <a:srgbClr val="0000CC"/>
                </a:solidFill>
                <a:latin typeface="Arial" charset="0"/>
              </a:rPr>
              <a:t>ATLAS/CMS </a:t>
            </a:r>
            <a:r>
              <a:rPr lang="en-US" sz="2200" dirty="0">
                <a:solidFill>
                  <a:srgbClr val="0000CC"/>
                </a:solidFill>
                <a:latin typeface="Arial" charset="0"/>
              </a:rPr>
              <a:t>uses over 3000 km of cables in the experiment</a:t>
            </a:r>
          </a:p>
          <a:p>
            <a:pPr>
              <a:buFont typeface="Symbol" charset="2"/>
              <a:buNone/>
            </a:pPr>
            <a:r>
              <a:rPr lang="en-US" sz="2200" dirty="0" err="1">
                <a:solidFill>
                  <a:schemeClr val="accent2"/>
                </a:solidFill>
                <a:latin typeface="Arial" charset="0"/>
                <a:sym typeface="Symbol" charset="2"/>
              </a:rPr>
              <a:t></a:t>
            </a:r>
            <a:r>
              <a:rPr lang="en-US" sz="2200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sz="2200" dirty="0">
                <a:latin typeface="Arial" charset="0"/>
              </a:rPr>
              <a:t>The data volume recorded at the front-end in CMS  is 1 TB/second </a:t>
            </a:r>
          </a:p>
          <a:p>
            <a:pPr>
              <a:buFont typeface="Symbol" charset="2"/>
              <a:buNone/>
            </a:pPr>
            <a:r>
              <a:rPr lang="en-US" sz="2200" dirty="0">
                <a:latin typeface="Arial" charset="0"/>
              </a:rPr>
              <a:t>   which is equivalent to the world wide communication network traffic</a:t>
            </a:r>
          </a:p>
          <a:p>
            <a:r>
              <a:rPr lang="en-US" sz="22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200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US" sz="2200" dirty="0">
                <a:solidFill>
                  <a:srgbClr val="CC0000"/>
                </a:solidFill>
                <a:latin typeface="Arial" charset="0"/>
              </a:rPr>
              <a:t>Data recorded during the 10-20 years of LHC life will be about all the</a:t>
            </a:r>
          </a:p>
          <a:p>
            <a:r>
              <a:rPr lang="en-US" sz="2200" dirty="0">
                <a:solidFill>
                  <a:srgbClr val="CC0000"/>
                </a:solidFill>
                <a:latin typeface="Arial" charset="0"/>
              </a:rPr>
              <a:t>  words spoken by mankind since its appearance on earth</a:t>
            </a:r>
          </a:p>
          <a:p>
            <a:pPr>
              <a:buFont typeface="Symbol" charset="2"/>
              <a:buNone/>
            </a:pPr>
            <a:r>
              <a:rPr lang="en-GB" sz="2200" dirty="0" err="1">
                <a:latin typeface="Arial" charset="0"/>
                <a:sym typeface="Symbol" charset="2"/>
              </a:rPr>
              <a:t></a:t>
            </a:r>
            <a:r>
              <a:rPr lang="en-GB" sz="2200" dirty="0">
                <a:latin typeface="Arial" charset="0"/>
              </a:rPr>
              <a:t> A worry for the detectors: the kinetic energy of the beam is that of</a:t>
            </a:r>
            <a:r>
              <a:rPr lang="en-GB" sz="2200" dirty="0">
                <a:solidFill>
                  <a:srgbClr val="CC0000"/>
                </a:solidFill>
                <a:latin typeface="Arial" charset="0"/>
              </a:rPr>
              <a:t> </a:t>
            </a:r>
          </a:p>
          <a:p>
            <a:pPr>
              <a:buFont typeface="Symbol" charset="2"/>
              <a:buNone/>
            </a:pPr>
            <a:r>
              <a:rPr lang="en-GB" sz="2200" dirty="0">
                <a:solidFill>
                  <a:srgbClr val="CC0000"/>
                </a:solidFill>
                <a:latin typeface="Arial" charset="0"/>
              </a:rPr>
              <a:t>  </a:t>
            </a:r>
            <a:r>
              <a:rPr lang="en-GB" sz="2200" dirty="0">
                <a:latin typeface="Arial" charset="0"/>
              </a:rPr>
              <a:t>a small aircraft carrier of </a:t>
            </a:r>
            <a:r>
              <a:rPr lang="en-GB" sz="2200" dirty="0">
                <a:solidFill>
                  <a:srgbClr val="CC0000"/>
                </a:solidFill>
                <a:latin typeface="Arial" charset="0"/>
              </a:rPr>
              <a:t>10</a:t>
            </a:r>
            <a:r>
              <a:rPr lang="en-GB" sz="2200" b="1" baseline="30000" dirty="0">
                <a:solidFill>
                  <a:srgbClr val="CC0000"/>
                </a:solidFill>
                <a:latin typeface="Arial" charset="0"/>
              </a:rPr>
              <a:t>4</a:t>
            </a:r>
            <a:r>
              <a:rPr lang="en-GB" sz="2200" dirty="0">
                <a:latin typeface="Arial" charset="0"/>
              </a:rPr>
              <a:t> tons going </a:t>
            </a:r>
            <a:r>
              <a:rPr lang="en-GB" sz="2200" dirty="0">
                <a:solidFill>
                  <a:srgbClr val="CC0000"/>
                </a:solidFill>
                <a:latin typeface="Arial" charset="0"/>
              </a:rPr>
              <a:t>20</a:t>
            </a:r>
            <a:r>
              <a:rPr lang="en-GB" sz="2200" dirty="0">
                <a:latin typeface="Arial" charset="0"/>
              </a:rPr>
              <a:t> miles/ hour</a:t>
            </a:r>
            <a:endParaRPr lang="en-US" sz="22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67687" name="Text Box 7"/>
          <p:cNvSpPr txBox="1">
            <a:spLocks noChangeArrowheads="1"/>
          </p:cNvSpPr>
          <p:nvPr/>
        </p:nvSpPr>
        <p:spPr bwMode="auto">
          <a:xfrm>
            <a:off x="126024" y="6378576"/>
            <a:ext cx="2595582" cy="40011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ATLAS pixel detector</a:t>
            </a:r>
          </a:p>
        </p:txBody>
      </p:sp>
      <p:sp>
        <p:nvSpPr>
          <p:cNvPr id="967688" name="Text Box 8"/>
          <p:cNvSpPr txBox="1">
            <a:spLocks noChangeArrowheads="1"/>
          </p:cNvSpPr>
          <p:nvPr/>
        </p:nvSpPr>
        <p:spPr bwMode="auto">
          <a:xfrm>
            <a:off x="3080239" y="6378576"/>
            <a:ext cx="2403222" cy="40011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CMS silicon tracker</a:t>
            </a:r>
          </a:p>
        </p:txBody>
      </p:sp>
      <p:sp>
        <p:nvSpPr>
          <p:cNvPr id="967689" name="Text Box 9"/>
          <p:cNvSpPr txBox="1">
            <a:spLocks noChangeArrowheads="1"/>
          </p:cNvSpPr>
          <p:nvPr/>
        </p:nvSpPr>
        <p:spPr bwMode="auto">
          <a:xfrm>
            <a:off x="3009900" y="4430714"/>
            <a:ext cx="2211504" cy="40011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&gt;200 m</a:t>
            </a:r>
            <a:r>
              <a:rPr lang="en-US" b="1" baseline="30000">
                <a:solidFill>
                  <a:srgbClr val="0000CC"/>
                </a:solidFill>
                <a:latin typeface="Arial" charset="0"/>
              </a:rPr>
              <a:t>2</a:t>
            </a:r>
            <a:r>
              <a:rPr lang="en-US">
                <a:solidFill>
                  <a:srgbClr val="0000CC"/>
                </a:solidFill>
                <a:latin typeface="Arial" charset="0"/>
              </a:rPr>
              <a:t> of silicon</a:t>
            </a:r>
          </a:p>
        </p:txBody>
      </p:sp>
      <p:sp>
        <p:nvSpPr>
          <p:cNvPr id="967690" name="Rectangle 10"/>
          <p:cNvSpPr>
            <a:spLocks noChangeArrowheads="1"/>
          </p:cNvSpPr>
          <p:nvPr/>
        </p:nvSpPr>
        <p:spPr bwMode="auto">
          <a:xfrm>
            <a:off x="6049108" y="6096000"/>
            <a:ext cx="492369" cy="2286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67691" name="Rectangle 11"/>
          <p:cNvSpPr>
            <a:spLocks noChangeArrowheads="1"/>
          </p:cNvSpPr>
          <p:nvPr/>
        </p:nvSpPr>
        <p:spPr bwMode="auto">
          <a:xfrm>
            <a:off x="6049108" y="5638800"/>
            <a:ext cx="984738" cy="3048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7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676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76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676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676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676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676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676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676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819400"/>
            <a:ext cx="7239000" cy="904875"/>
          </a:xfrm>
        </p:spPr>
        <p:txBody>
          <a:bodyPr/>
          <a:lstStyle/>
          <a:p>
            <a:r>
              <a:rPr lang="en-GB" dirty="0" smtClean="0"/>
              <a:t> Physics Results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r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346831" cy="1428750"/>
          </a:xfrm>
        </p:spPr>
        <p:txBody>
          <a:bodyPr/>
          <a:lstStyle/>
          <a:p>
            <a:r>
              <a:rPr lang="en-GB" sz="3400" dirty="0" smtClean="0">
                <a:latin typeface="Arial" charset="0"/>
              </a:rPr>
              <a:t>The Physics Program at LHC</a:t>
            </a:r>
            <a:br>
              <a:rPr lang="en-GB" sz="3400" dirty="0" smtClean="0">
                <a:latin typeface="Arial" charset="0"/>
              </a:rPr>
            </a:br>
            <a:r>
              <a:rPr lang="en-GB" sz="3400" dirty="0" smtClean="0">
                <a:latin typeface="Arial" charset="0"/>
              </a:rPr>
              <a:t/>
            </a:r>
            <a:br>
              <a:rPr lang="en-GB" sz="3400" dirty="0" smtClean="0">
                <a:latin typeface="Arial" charset="0"/>
              </a:rPr>
            </a:br>
            <a:r>
              <a:rPr lang="en-GB" sz="3400" dirty="0" smtClean="0">
                <a:latin typeface="Arial" charset="0"/>
              </a:rPr>
              <a:t>I will give a few examples</a:t>
            </a:r>
            <a:r>
              <a:rPr lang="en-GB" sz="3400" baseline="30000" dirty="0" smtClean="0">
                <a:solidFill>
                  <a:schemeClr val="accent4"/>
                </a:solidFill>
                <a:latin typeface="Arial" charset="0"/>
              </a:rPr>
              <a:t>(*)</a:t>
            </a:r>
            <a:r>
              <a:rPr lang="en-GB" sz="3400" dirty="0" smtClean="0">
                <a:latin typeface="Arial" charset="0"/>
              </a:rPr>
              <a:t> but we have now more than 100 results from LHC</a:t>
            </a:r>
            <a:br>
              <a:rPr lang="en-GB" sz="3400" dirty="0" smtClean="0">
                <a:latin typeface="Arial" charset="0"/>
              </a:rPr>
            </a:br>
            <a:endParaRPr lang="en-GB" sz="3400" dirty="0" smtClean="0">
              <a:latin typeface="Arial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107683" y="3238143"/>
            <a:ext cx="7198117" cy="2400657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3000" b="1" dirty="0" smtClean="0">
                <a:solidFill>
                  <a:srgbClr val="FF0000"/>
                </a:solidFill>
                <a:latin typeface="Arial" charset="0"/>
              </a:rPr>
              <a:t>-Are quarks the elementary particles?</a:t>
            </a:r>
            <a:br>
              <a:rPr lang="en-GB" sz="3000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en-GB" sz="3000" b="1" dirty="0" smtClean="0">
                <a:solidFill>
                  <a:srgbClr val="FF0000"/>
                </a:solidFill>
                <a:latin typeface="Arial" charset="0"/>
              </a:rPr>
              <a:t>-Do we see </a:t>
            </a:r>
            <a:r>
              <a:rPr lang="en-GB" sz="3000" b="1" dirty="0" err="1" smtClean="0">
                <a:solidFill>
                  <a:srgbClr val="FF0000"/>
                </a:solidFill>
                <a:latin typeface="Arial" charset="0"/>
              </a:rPr>
              <a:t>supersymmetric</a:t>
            </a:r>
            <a:r>
              <a:rPr lang="en-GB" sz="3000" b="1" dirty="0" smtClean="0">
                <a:solidFill>
                  <a:srgbClr val="FF0000"/>
                </a:solidFill>
                <a:latin typeface="Arial" charset="0"/>
              </a:rPr>
              <a:t> particles?</a:t>
            </a:r>
            <a:br>
              <a:rPr lang="en-GB" sz="3000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en-GB" sz="3000" b="1" dirty="0" smtClean="0">
                <a:solidFill>
                  <a:srgbClr val="FF0000"/>
                </a:solidFill>
                <a:latin typeface="Arial" charset="0"/>
              </a:rPr>
              <a:t>-Do we see extra space dimensions?</a:t>
            </a:r>
            <a:br>
              <a:rPr lang="en-GB" sz="3000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en-GB" sz="3000" b="1" dirty="0" smtClean="0">
                <a:solidFill>
                  <a:srgbClr val="FF0000"/>
                </a:solidFill>
                <a:latin typeface="Arial" charset="0"/>
              </a:rPr>
              <a:t>-Do we see micro-black holes?</a:t>
            </a:r>
          </a:p>
          <a:p>
            <a:r>
              <a:rPr lang="en-GB" sz="3000" b="1" dirty="0" smtClean="0">
                <a:solidFill>
                  <a:srgbClr val="0000FF"/>
                </a:solidFill>
                <a:latin typeface="Arial" charset="0"/>
              </a:rPr>
              <a:t>-The News on the Higgs Boson </a:t>
            </a:r>
            <a:br>
              <a:rPr lang="en-GB" sz="3000" b="1" dirty="0" smtClean="0">
                <a:solidFill>
                  <a:srgbClr val="0000FF"/>
                </a:solidFill>
                <a:latin typeface="Arial" charset="0"/>
              </a:rPr>
            </a:br>
            <a:endParaRPr lang="en-GB" sz="30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2400" y="6248400"/>
            <a:ext cx="891532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/>
              <a:t>(*) Many papers on measurements of the electroweak and strong force not discussed here</a:t>
            </a:r>
            <a:endParaRPr lang="en-GB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4800" y="-76200"/>
            <a:ext cx="8534400" cy="914400"/>
          </a:xfrm>
        </p:spPr>
        <p:txBody>
          <a:bodyPr>
            <a:normAutofit/>
          </a:bodyPr>
          <a:lstStyle/>
          <a:p>
            <a:r>
              <a:rPr lang="fr-FR" dirty="0" smtClean="0">
                <a:effectLst/>
              </a:rPr>
              <a:t>Are Quarks </a:t>
            </a:r>
            <a:r>
              <a:rPr lang="fr-FR" dirty="0" err="1" smtClean="0">
                <a:effectLst/>
              </a:rPr>
              <a:t>Elementary</a:t>
            </a:r>
            <a:r>
              <a:rPr lang="fr-FR" dirty="0" smtClean="0">
                <a:effectLst/>
              </a:rPr>
              <a:t> </a:t>
            </a:r>
            <a:r>
              <a:rPr lang="fr-FR" dirty="0" err="1" smtClean="0">
                <a:effectLst/>
              </a:rPr>
              <a:t>Particles</a:t>
            </a:r>
            <a:r>
              <a:rPr lang="fr-FR" dirty="0" smtClean="0">
                <a:effectLst/>
              </a:rPr>
              <a:t>?</a:t>
            </a:r>
            <a:endParaRPr lang="fr-FR" dirty="0">
              <a:effectLst/>
            </a:endParaRPr>
          </a:p>
        </p:txBody>
      </p:sp>
      <p:pic>
        <p:nvPicPr>
          <p:cNvPr id="6" name="Picture 15" descr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2889737" cy="16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Picture 1a.png"/>
          <p:cNvPicPr>
            <a:picLocks noChangeAspect="1"/>
          </p:cNvPicPr>
          <p:nvPr/>
        </p:nvPicPr>
        <p:blipFill>
          <a:blip r:embed="rId3">
            <a:lum bright="14000"/>
          </a:blip>
          <a:srcRect/>
          <a:stretch>
            <a:fillRect/>
          </a:stretch>
        </p:blipFill>
        <p:spPr bwMode="auto">
          <a:xfrm>
            <a:off x="3064311" y="914400"/>
            <a:ext cx="1812489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81000" y="6243935"/>
            <a:ext cx="8174033" cy="46166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Quarks remain elementary particles after these first results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191000" y="2667000"/>
            <a:ext cx="4876800" cy="1015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Measurement of the production angle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of the jet with respect to the beam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&gt; High Energy Rutherford Experiment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" name="Espace réservé du contenu 5" descr="Screen shot 2010-09-17 at 4.55.45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75738" y="838199"/>
            <a:ext cx="3892062" cy="181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Espace réservé du contenu 15" descr="Screen shot 2011-08-26 at 2.06.43 PM.pn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346028" y="3776420"/>
            <a:ext cx="4874172" cy="2395780"/>
          </a:xfrm>
        </p:spPr>
      </p:pic>
      <p:sp>
        <p:nvSpPr>
          <p:cNvPr id="17" name="AutoShape 7"/>
          <p:cNvSpPr>
            <a:spLocks noChangeArrowheads="1"/>
          </p:cNvSpPr>
          <p:nvPr/>
        </p:nvSpPr>
        <p:spPr bwMode="auto">
          <a:xfrm rot="16200000">
            <a:off x="3692953" y="4460447"/>
            <a:ext cx="448408" cy="671513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Image 11" descr="Screen shot 2011-08-25 at 12.57.54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2819400"/>
            <a:ext cx="3505200" cy="3367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2"/>
          <p:cNvSpPr txBox="1">
            <a:spLocks noChangeArrowheads="1"/>
          </p:cNvSpPr>
          <p:nvPr/>
        </p:nvSpPr>
        <p:spPr bwMode="auto">
          <a:xfrm>
            <a:off x="2945423" y="-30163"/>
            <a:ext cx="34962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Beyond the Higgs Boson </a:t>
            </a:r>
          </a:p>
        </p:txBody>
      </p:sp>
      <p:pic>
        <p:nvPicPr>
          <p:cNvPr id="63493" name="Picture 3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4" name="Rectangle 4"/>
          <p:cNvSpPr>
            <a:spLocks noChangeArrowheads="1"/>
          </p:cNvSpPr>
          <p:nvPr/>
        </p:nvSpPr>
        <p:spPr bwMode="auto">
          <a:xfrm>
            <a:off x="7025054" y="6553200"/>
            <a:ext cx="22236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Picture from Marusa Bradac</a:t>
            </a:r>
            <a:endParaRPr lang="en-US" sz="2400">
              <a:solidFill>
                <a:schemeClr val="tx1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3822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9138" y="1676400"/>
            <a:ext cx="5275385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7" name="Text Box 7"/>
          <p:cNvSpPr txBox="1">
            <a:spLocks noChangeArrowheads="1"/>
          </p:cNvSpPr>
          <p:nvPr/>
        </p:nvSpPr>
        <p:spPr bwMode="auto">
          <a:xfrm>
            <a:off x="0" y="304800"/>
            <a:ext cx="9292402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dirty="0" err="1">
                <a:solidFill>
                  <a:srgbClr val="0000CC"/>
                </a:solidFill>
                <a:latin typeface="Arial" charset="0"/>
              </a:rPr>
              <a:t>Supersymmetry</a:t>
            </a:r>
            <a:r>
              <a:rPr lang="en-US" sz="3600" dirty="0">
                <a:solidFill>
                  <a:srgbClr val="0000CC"/>
                </a:solidFill>
                <a:latin typeface="Arial" charset="0"/>
              </a:rPr>
              <a:t>: a new symmetry in </a:t>
            </a:r>
            <a:r>
              <a:rPr lang="en-US" sz="3600" dirty="0" smtClean="0">
                <a:solidFill>
                  <a:srgbClr val="0000CC"/>
                </a:solidFill>
                <a:latin typeface="Arial" charset="0"/>
              </a:rPr>
              <a:t>Nature? </a:t>
            </a:r>
            <a:endParaRPr lang="en-US" sz="3600" dirty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3382280" name="Picture 8" descr="x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369" y="4191000"/>
            <a:ext cx="4079631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281" name="Text Box 9"/>
          <p:cNvSpPr txBox="1">
            <a:spLocks noChangeArrowheads="1"/>
          </p:cNvSpPr>
          <p:nvPr/>
        </p:nvSpPr>
        <p:spPr bwMode="auto">
          <a:xfrm>
            <a:off x="603738" y="6562726"/>
            <a:ext cx="3927014" cy="36933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Arial" charset="0"/>
              </a:rPr>
              <a:t>SUSY particle production at the LHC</a:t>
            </a:r>
          </a:p>
        </p:txBody>
      </p:sp>
      <p:sp>
        <p:nvSpPr>
          <p:cNvPr id="3382282" name="Oval 10"/>
          <p:cNvSpPr>
            <a:spLocks noChangeArrowheads="1"/>
          </p:cNvSpPr>
          <p:nvPr/>
        </p:nvSpPr>
        <p:spPr bwMode="auto">
          <a:xfrm>
            <a:off x="2672861" y="41148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3" name="Oval 11"/>
          <p:cNvSpPr>
            <a:spLocks noChangeArrowheads="1"/>
          </p:cNvSpPr>
          <p:nvPr/>
        </p:nvSpPr>
        <p:spPr bwMode="auto">
          <a:xfrm>
            <a:off x="2672861" y="51816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4" name="Line 12"/>
          <p:cNvSpPr>
            <a:spLocks noChangeShapeType="1"/>
          </p:cNvSpPr>
          <p:nvPr/>
        </p:nvSpPr>
        <p:spPr bwMode="auto">
          <a:xfrm>
            <a:off x="3094892" y="4343400"/>
            <a:ext cx="2250831" cy="4572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5" name="Line 13"/>
          <p:cNvSpPr>
            <a:spLocks noChangeShapeType="1"/>
          </p:cNvSpPr>
          <p:nvPr/>
        </p:nvSpPr>
        <p:spPr bwMode="auto">
          <a:xfrm flipV="1">
            <a:off x="3024554" y="4800600"/>
            <a:ext cx="2321169" cy="609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6" name="Text Box 14"/>
          <p:cNvSpPr txBox="1">
            <a:spLocks noChangeArrowheads="1"/>
          </p:cNvSpPr>
          <p:nvPr/>
        </p:nvSpPr>
        <p:spPr bwMode="auto">
          <a:xfrm>
            <a:off x="5064369" y="4337051"/>
            <a:ext cx="4161741" cy="707886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Candidate particles for Dark Matter</a:t>
            </a:r>
          </a:p>
          <a:p>
            <a:r>
              <a:rPr lang="en-US">
                <a:solidFill>
                  <a:srgbClr val="CC0000"/>
                </a:solidFill>
                <a:latin typeface="Arial" charset="0"/>
                <a:sym typeface="Symbol" charset="2"/>
              </a:rPr>
              <a:t> Produce Dark Matter in the lab</a:t>
            </a:r>
          </a:p>
        </p:txBody>
      </p:sp>
      <p:pic>
        <p:nvPicPr>
          <p:cNvPr id="3382287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04185" y="5276850"/>
            <a:ext cx="1828800" cy="1504950"/>
          </a:xfrm>
          <a:prstGeom prst="rect">
            <a:avLst/>
          </a:prstGeom>
          <a:noFill/>
          <a:ln w="47625">
            <a:solidFill>
              <a:srgbClr val="FFFF66"/>
            </a:solidFill>
            <a:miter lim="800000"/>
            <a:headEnd/>
            <a:tailEnd/>
          </a:ln>
        </p:spPr>
      </p:pic>
      <p:sp>
        <p:nvSpPr>
          <p:cNvPr id="3382288" name="Rectangle 16"/>
          <p:cNvSpPr>
            <a:spLocks noChangeArrowheads="1"/>
          </p:cNvSpPr>
          <p:nvPr/>
        </p:nvSpPr>
        <p:spPr bwMode="auto">
          <a:xfrm>
            <a:off x="4572000" y="1676400"/>
            <a:ext cx="2602523" cy="22860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382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8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82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8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8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8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8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8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382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82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281" grpId="0" animBg="1"/>
      <p:bldP spid="3382282" grpId="0" animBg="1"/>
      <p:bldP spid="3382283" grpId="0" animBg="1"/>
      <p:bldP spid="3382284" grpId="0" animBg="1"/>
      <p:bldP spid="3382285" grpId="0" animBg="1"/>
      <p:bldP spid="3382286" grpId="0" animBg="1"/>
      <p:bldP spid="3382288" grpId="0" animBg="1"/>
      <p:bldP spid="3382288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CMS_SUSY_2011Limits_tanb10.pdf"/>
          <p:cNvPicPr>
            <a:picLocks noChangeAspect="1"/>
          </p:cNvPicPr>
          <p:nvPr/>
        </p:nvPicPr>
        <p:blipFill>
          <a:blip r:embed="rId3"/>
          <a:srcRect l="1607" r="3564"/>
          <a:stretch>
            <a:fillRect/>
          </a:stretch>
        </p:blipFill>
        <p:spPr bwMode="auto">
          <a:xfrm>
            <a:off x="76200" y="762000"/>
            <a:ext cx="588691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 bwMode="auto">
          <a:xfrm>
            <a:off x="1294773" y="2201613"/>
            <a:ext cx="526001" cy="2787757"/>
          </a:xfrm>
          <a:custGeom>
            <a:avLst/>
            <a:gdLst>
              <a:gd name="connsiteX0" fmla="*/ 614855 w 614855"/>
              <a:gd name="connsiteY0" fmla="*/ 0 h 3074276"/>
              <a:gd name="connsiteX1" fmla="*/ 0 w 614855"/>
              <a:gd name="connsiteY1" fmla="*/ 3074276 h 307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4855" h="3074276">
                <a:moveTo>
                  <a:pt x="614855" y="0"/>
                </a:moveTo>
                <a:lnTo>
                  <a:pt x="0" y="3074276"/>
                </a:lnTo>
              </a:path>
            </a:pathLst>
          </a:custGeom>
          <a:solidFill>
            <a:srgbClr val="4C19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0165" tIns="40083" rIns="80165" bIns="40083" numCol="1" rtlCol="0" anchor="t" anchorCtr="0" compatLnSpc="1">
            <a:prstTxWarp prst="textNoShape">
              <a:avLst/>
            </a:prstTxWarp>
          </a:bodyPr>
          <a:lstStyle/>
          <a:p>
            <a:pPr defTabSz="801654" eaLnBrk="1" hangingPunct="1"/>
            <a:endParaRPr lang="en-US" sz="2100" dirty="0">
              <a:solidFill>
                <a:srgbClr val="000000"/>
              </a:solidFill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914400" y="2209800"/>
            <a:ext cx="4876800" cy="2514600"/>
          </a:xfrm>
          <a:custGeom>
            <a:avLst/>
            <a:gdLst>
              <a:gd name="connsiteX0" fmla="*/ 7972746 w 7993294"/>
              <a:gd name="connsiteY0" fmla="*/ 1982913 h 3904180"/>
              <a:gd name="connsiteX1" fmla="*/ 7551506 w 7993294"/>
              <a:gd name="connsiteY1" fmla="*/ 1890445 h 3904180"/>
              <a:gd name="connsiteX2" fmla="*/ 7356297 w 7993294"/>
              <a:gd name="connsiteY2" fmla="*/ 1818526 h 3904180"/>
              <a:gd name="connsiteX3" fmla="*/ 6256962 w 7993294"/>
              <a:gd name="connsiteY3" fmla="*/ 1458931 h 3904180"/>
              <a:gd name="connsiteX4" fmla="*/ 5907640 w 7993294"/>
              <a:gd name="connsiteY4" fmla="*/ 1356189 h 3904180"/>
              <a:gd name="connsiteX5" fmla="*/ 5907640 w 7993294"/>
              <a:gd name="connsiteY5" fmla="*/ 1325367 h 3904180"/>
              <a:gd name="connsiteX6" fmla="*/ 5907640 w 7993294"/>
              <a:gd name="connsiteY6" fmla="*/ 1325367 h 3904180"/>
              <a:gd name="connsiteX7" fmla="*/ 5517222 w 7993294"/>
              <a:gd name="connsiteY7" fmla="*/ 1058238 h 3904180"/>
              <a:gd name="connsiteX8" fmla="*/ 5137079 w 7993294"/>
              <a:gd name="connsiteY8" fmla="*/ 832207 h 3904180"/>
              <a:gd name="connsiteX9" fmla="*/ 4654193 w 7993294"/>
              <a:gd name="connsiteY9" fmla="*/ 595901 h 3904180"/>
              <a:gd name="connsiteX10" fmla="*/ 4140485 w 7993294"/>
              <a:gd name="connsiteY10" fmla="*/ 410967 h 3904180"/>
              <a:gd name="connsiteX11" fmla="*/ 3565133 w 7993294"/>
              <a:gd name="connsiteY11" fmla="*/ 277403 h 3904180"/>
              <a:gd name="connsiteX12" fmla="*/ 2897312 w 7993294"/>
              <a:gd name="connsiteY12" fmla="*/ 133564 h 3904180"/>
              <a:gd name="connsiteX13" fmla="*/ 2291137 w 7993294"/>
              <a:gd name="connsiteY13" fmla="*/ 61645 h 3904180"/>
              <a:gd name="connsiteX14" fmla="*/ 1715784 w 7993294"/>
              <a:gd name="connsiteY14" fmla="*/ 30823 h 3904180"/>
              <a:gd name="connsiteX15" fmla="*/ 1181528 w 7993294"/>
              <a:gd name="connsiteY15" fmla="*/ 30823 h 3904180"/>
              <a:gd name="connsiteX16" fmla="*/ 801384 w 7993294"/>
              <a:gd name="connsiteY16" fmla="*/ 30823 h 3904180"/>
              <a:gd name="connsiteX17" fmla="*/ 616449 w 7993294"/>
              <a:gd name="connsiteY17" fmla="*/ 0 h 3904180"/>
              <a:gd name="connsiteX18" fmla="*/ 410966 w 7993294"/>
              <a:gd name="connsiteY18" fmla="*/ 1037690 h 3904180"/>
              <a:gd name="connsiteX19" fmla="*/ 205483 w 7993294"/>
              <a:gd name="connsiteY19" fmla="*/ 2095928 h 3904180"/>
              <a:gd name="connsiteX20" fmla="*/ 0 w 7993294"/>
              <a:gd name="connsiteY20" fmla="*/ 3030877 h 3904180"/>
              <a:gd name="connsiteX21" fmla="*/ 164386 w 7993294"/>
              <a:gd name="connsiteY21" fmla="*/ 3226086 h 3904180"/>
              <a:gd name="connsiteX22" fmla="*/ 195209 w 7993294"/>
              <a:gd name="connsiteY22" fmla="*/ 3308279 h 3904180"/>
              <a:gd name="connsiteX23" fmla="*/ 256854 w 7993294"/>
              <a:gd name="connsiteY23" fmla="*/ 3411021 h 3904180"/>
              <a:gd name="connsiteX24" fmla="*/ 308225 w 7993294"/>
              <a:gd name="connsiteY24" fmla="*/ 3513762 h 3904180"/>
              <a:gd name="connsiteX25" fmla="*/ 369870 w 7993294"/>
              <a:gd name="connsiteY25" fmla="*/ 3678149 h 3904180"/>
              <a:gd name="connsiteX26" fmla="*/ 657546 w 7993294"/>
              <a:gd name="connsiteY26" fmla="*/ 3719245 h 3904180"/>
              <a:gd name="connsiteX27" fmla="*/ 1006867 w 7993294"/>
              <a:gd name="connsiteY27" fmla="*/ 3780890 h 3904180"/>
              <a:gd name="connsiteX28" fmla="*/ 1181528 w 7993294"/>
              <a:gd name="connsiteY28" fmla="*/ 3791164 h 3904180"/>
              <a:gd name="connsiteX29" fmla="*/ 7993294 w 7993294"/>
              <a:gd name="connsiteY29" fmla="*/ 3904180 h 3904180"/>
              <a:gd name="connsiteX30" fmla="*/ 7972746 w 7993294"/>
              <a:gd name="connsiteY30" fmla="*/ 1982913 h 3904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993294" h="3904180">
                <a:moveTo>
                  <a:pt x="7972746" y="1982913"/>
                </a:moveTo>
                <a:lnTo>
                  <a:pt x="7551506" y="1890445"/>
                </a:lnTo>
                <a:lnTo>
                  <a:pt x="7356297" y="1818526"/>
                </a:lnTo>
                <a:lnTo>
                  <a:pt x="6256962" y="1458931"/>
                </a:lnTo>
                <a:lnTo>
                  <a:pt x="5907640" y="1356189"/>
                </a:lnTo>
                <a:lnTo>
                  <a:pt x="5907640" y="1325367"/>
                </a:lnTo>
                <a:lnTo>
                  <a:pt x="5907640" y="1325367"/>
                </a:lnTo>
                <a:lnTo>
                  <a:pt x="5517222" y="1058238"/>
                </a:lnTo>
                <a:lnTo>
                  <a:pt x="5137079" y="832207"/>
                </a:lnTo>
                <a:lnTo>
                  <a:pt x="4654193" y="595901"/>
                </a:lnTo>
                <a:lnTo>
                  <a:pt x="4140485" y="410967"/>
                </a:lnTo>
                <a:lnTo>
                  <a:pt x="3565133" y="277403"/>
                </a:lnTo>
                <a:lnTo>
                  <a:pt x="2897312" y="133564"/>
                </a:lnTo>
                <a:lnTo>
                  <a:pt x="2291137" y="61645"/>
                </a:lnTo>
                <a:lnTo>
                  <a:pt x="1715784" y="30823"/>
                </a:lnTo>
                <a:lnTo>
                  <a:pt x="1181528" y="30823"/>
                </a:lnTo>
                <a:lnTo>
                  <a:pt x="801384" y="30823"/>
                </a:lnTo>
                <a:lnTo>
                  <a:pt x="616449" y="0"/>
                </a:lnTo>
                <a:lnTo>
                  <a:pt x="410966" y="1037690"/>
                </a:lnTo>
                <a:lnTo>
                  <a:pt x="205483" y="2095928"/>
                </a:lnTo>
                <a:lnTo>
                  <a:pt x="0" y="3030877"/>
                </a:lnTo>
                <a:lnTo>
                  <a:pt x="164386" y="3226086"/>
                </a:lnTo>
                <a:lnTo>
                  <a:pt x="195209" y="3308279"/>
                </a:lnTo>
                <a:lnTo>
                  <a:pt x="256854" y="3411021"/>
                </a:lnTo>
                <a:lnTo>
                  <a:pt x="308225" y="3513762"/>
                </a:lnTo>
                <a:lnTo>
                  <a:pt x="369870" y="3678149"/>
                </a:lnTo>
                <a:lnTo>
                  <a:pt x="657546" y="3719245"/>
                </a:lnTo>
                <a:lnTo>
                  <a:pt x="1006867" y="3780890"/>
                </a:lnTo>
                <a:lnTo>
                  <a:pt x="1181528" y="3791164"/>
                </a:lnTo>
                <a:lnTo>
                  <a:pt x="7993294" y="3904180"/>
                </a:lnTo>
                <a:cubicBezTo>
                  <a:pt x="7989869" y="3256908"/>
                  <a:pt x="7986445" y="2609636"/>
                  <a:pt x="7972746" y="1982913"/>
                </a:cubicBezTo>
                <a:close/>
              </a:path>
            </a:pathLst>
          </a:custGeom>
          <a:solidFill>
            <a:srgbClr val="0F08FF">
              <a:alpha val="83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0165" tIns="40083" rIns="80165" bIns="40083" numCol="1" rtlCol="0" anchor="t" anchorCtr="0" compatLnSpc="1">
            <a:prstTxWarp prst="textNoShape">
              <a:avLst/>
            </a:prstTxWarp>
          </a:bodyPr>
          <a:lstStyle/>
          <a:p>
            <a:pPr defTabSz="801654" eaLnBrk="1" hangingPunct="1"/>
            <a:endParaRPr lang="en-US" sz="2100" dirty="0">
              <a:solidFill>
                <a:srgbClr val="000000"/>
              </a:solidFill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018633" y="1143000"/>
            <a:ext cx="3201567" cy="3170099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So</a:t>
            </a:r>
            <a:r>
              <a:rPr lang="en-GB" dirty="0" smtClean="0">
                <a:solidFill>
                  <a:srgbClr val="0000FF"/>
                </a:solidFill>
              </a:rPr>
              <a:t> far </a:t>
            </a:r>
            <a:r>
              <a:rPr lang="en-GB" dirty="0" smtClean="0">
                <a:solidFill>
                  <a:srgbClr val="FF0000"/>
                </a:solidFill>
              </a:rPr>
              <a:t>NO</a:t>
            </a:r>
            <a:r>
              <a:rPr lang="en-GB" dirty="0" smtClean="0">
                <a:solidFill>
                  <a:srgbClr val="0000FF"/>
                </a:solidFill>
              </a:rPr>
              <a:t> clear signal of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supersymmetric</a:t>
            </a:r>
            <a:r>
              <a:rPr lang="en-GB" dirty="0" smtClean="0">
                <a:solidFill>
                  <a:srgbClr val="FF0000"/>
                </a:solidFill>
              </a:rPr>
              <a:t> particles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has been found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We</a:t>
            </a:r>
            <a:r>
              <a:rPr lang="en-GB" dirty="0" smtClean="0">
                <a:solidFill>
                  <a:srgbClr val="0000FF"/>
                </a:solidFill>
              </a:rPr>
              <a:t> can exclude regions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where the new particles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could exist.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Searches</a:t>
            </a:r>
            <a:r>
              <a:rPr lang="en-GB" dirty="0" smtClean="0">
                <a:solidFill>
                  <a:srgbClr val="0000FF"/>
                </a:solidFill>
              </a:rPr>
              <a:t> will continue for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the </a:t>
            </a:r>
            <a:r>
              <a:rPr lang="en-GB" dirty="0" smtClean="0">
                <a:solidFill>
                  <a:srgbClr val="FF0000"/>
                </a:solidFill>
              </a:rPr>
              <a:t>next years</a:t>
            </a:r>
          </a:p>
          <a:p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84558" y="5486400"/>
            <a:ext cx="8655084" cy="12311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600" dirty="0" smtClean="0">
                <a:solidFill>
                  <a:srgbClr val="FF0000"/>
                </a:solidFill>
                <a:latin typeface="Arial"/>
              </a:rPr>
              <a:t>Masses of SUSY particles are larger than 1000 </a:t>
            </a:r>
            <a:r>
              <a:rPr lang="en-US" sz="2600" dirty="0" err="1" smtClean="0">
                <a:solidFill>
                  <a:srgbClr val="FF0000"/>
                </a:solidFill>
                <a:latin typeface="Arial"/>
              </a:rPr>
              <a:t>GeV</a:t>
            </a:r>
            <a:r>
              <a:rPr lang="en-US" sz="2600" dirty="0" smtClean="0">
                <a:solidFill>
                  <a:srgbClr val="FF0000"/>
                </a:solidFill>
                <a:latin typeface="Arial"/>
              </a:rPr>
              <a:t>!!!</a:t>
            </a:r>
          </a:p>
          <a:p>
            <a:pPr>
              <a:defRPr/>
            </a:pPr>
            <a:r>
              <a:rPr lang="en-US" sz="2600" dirty="0" smtClean="0">
                <a:solidFill>
                  <a:srgbClr val="0000FF"/>
                </a:solidFill>
                <a:latin typeface="Arial"/>
              </a:rPr>
              <a:t>So these particles are heavier than 1000 times the proton</a:t>
            </a:r>
          </a:p>
          <a:p>
            <a:pPr>
              <a:defRPr/>
            </a:pPr>
            <a:r>
              <a:rPr lang="en-US" sz="2200" dirty="0" smtClean="0">
                <a:solidFill>
                  <a:srgbClr val="0000FF"/>
                </a:solidFill>
                <a:latin typeface="Arial"/>
              </a:rPr>
              <a:t>     Explore other than the simplest/constrained SUSY models</a:t>
            </a:r>
            <a:endParaRPr lang="en-US" sz="22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534400" cy="914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3600" dirty="0" smtClean="0">
                <a:effectLst/>
              </a:rPr>
              <a:t>Do </a:t>
            </a:r>
            <a:r>
              <a:rPr lang="fr-FR" sz="3600" dirty="0" err="1" smtClean="0">
                <a:effectLst/>
              </a:rPr>
              <a:t>we</a:t>
            </a:r>
            <a:r>
              <a:rPr lang="fr-FR" sz="3600" dirty="0" smtClean="0">
                <a:effectLst/>
              </a:rPr>
              <a:t> </a:t>
            </a:r>
            <a:r>
              <a:rPr lang="fr-FR" sz="3600" dirty="0" err="1" smtClean="0">
                <a:effectLst/>
              </a:rPr>
              <a:t>see</a:t>
            </a:r>
            <a:r>
              <a:rPr lang="fr-FR" sz="3600" dirty="0" smtClean="0">
                <a:effectLst/>
              </a:rPr>
              <a:t> </a:t>
            </a:r>
            <a:r>
              <a:rPr lang="fr-FR" sz="3600" dirty="0" err="1" smtClean="0">
                <a:effectLst/>
              </a:rPr>
              <a:t>Supersymmetric</a:t>
            </a:r>
            <a:r>
              <a:rPr lang="fr-FR" sz="3600" dirty="0" smtClean="0">
                <a:effectLst/>
              </a:rPr>
              <a:t> </a:t>
            </a:r>
            <a:r>
              <a:rPr lang="fr-FR" sz="3600" dirty="0" err="1" smtClean="0">
                <a:effectLst/>
              </a:rPr>
              <a:t>Particles</a:t>
            </a:r>
            <a:r>
              <a:rPr lang="fr-FR" sz="3600" dirty="0" smtClean="0">
                <a:effectLst/>
              </a:rPr>
              <a:t>?</a:t>
            </a:r>
            <a:endParaRPr lang="fr-FR" sz="3600" dirty="0">
              <a:effectLst/>
              <a:latin typeface="Arial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096000" y="4648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</a:t>
            </a:r>
            <a:r>
              <a:rPr lang="en-GB" baseline="-25000" dirty="0" smtClean="0"/>
              <a:t>0</a:t>
            </a:r>
            <a:r>
              <a:rPr lang="en-GB" dirty="0" smtClean="0"/>
              <a:t> and m</a:t>
            </a:r>
            <a:r>
              <a:rPr lang="en-GB" baseline="-25000" dirty="0" smtClean="0"/>
              <a:t>1/2</a:t>
            </a:r>
            <a:r>
              <a:rPr lang="en-GB" dirty="0" smtClean="0"/>
              <a:t> are SUSY</a:t>
            </a:r>
          </a:p>
          <a:p>
            <a:r>
              <a:rPr lang="en-GB" dirty="0" smtClean="0"/>
              <a:t>parameters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013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01382" name="Picture 4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3" name="Picture 5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4" name="Rectangle 6"/>
          <p:cNvSpPr>
            <a:spLocks noChangeArrowheads="1"/>
          </p:cNvSpPr>
          <p:nvPr/>
        </p:nvSpPr>
        <p:spPr bwMode="auto">
          <a:xfrm>
            <a:off x="1055077" y="228600"/>
            <a:ext cx="7244862" cy="7620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b="1" dirty="0"/>
              <a:t> </a:t>
            </a:r>
            <a:r>
              <a:rPr lang="en-US" sz="4000" b="1" dirty="0">
                <a:solidFill>
                  <a:srgbClr val="0000FF"/>
                </a:solidFill>
                <a:latin typeface="Arial" charset="0"/>
              </a:rPr>
              <a:t>Extra Space Dimensions</a:t>
            </a:r>
          </a:p>
        </p:txBody>
      </p:sp>
      <p:pic>
        <p:nvPicPr>
          <p:cNvPr id="2853896" name="Picture 8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677" y="3105150"/>
            <a:ext cx="2782766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53897" name="Picture 9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3094892" y="2819400"/>
            <a:ext cx="3165231" cy="33083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sp>
        <p:nvSpPr>
          <p:cNvPr id="2853898" name="Text Box 10"/>
          <p:cNvSpPr txBox="1">
            <a:spLocks noChangeArrowheads="1"/>
          </p:cNvSpPr>
          <p:nvPr/>
        </p:nvSpPr>
        <p:spPr bwMode="auto">
          <a:xfrm>
            <a:off x="1063869" y="6324600"/>
            <a:ext cx="4991270" cy="461665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CC0000"/>
                </a:solidFill>
                <a:latin typeface="Arial" charset="0"/>
              </a:rPr>
              <a:t>The Gravity force  becomes strong!</a:t>
            </a:r>
          </a:p>
        </p:txBody>
      </p:sp>
      <p:pic>
        <p:nvPicPr>
          <p:cNvPr id="2853899" name="Picture 11" descr="Plank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52492" y="3267076"/>
            <a:ext cx="2602523" cy="2371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853900" name="AutoShape 12"/>
          <p:cNvSpPr>
            <a:spLocks noChangeArrowheads="1"/>
          </p:cNvSpPr>
          <p:nvPr/>
        </p:nvSpPr>
        <p:spPr bwMode="auto">
          <a:xfrm>
            <a:off x="6062296" y="4314826"/>
            <a:ext cx="690196" cy="485775"/>
          </a:xfrm>
          <a:prstGeom prst="rightArrow">
            <a:avLst>
              <a:gd name="adj1" fmla="val 50000"/>
              <a:gd name="adj2" fmla="val 38480"/>
            </a:avLst>
          </a:prstGeom>
          <a:solidFill>
            <a:srgbClr val="FFFF66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53901" name="Rectangle 13"/>
          <p:cNvSpPr>
            <a:spLocks noChangeArrowheads="1"/>
          </p:cNvSpPr>
          <p:nvPr/>
        </p:nvSpPr>
        <p:spPr bwMode="auto">
          <a:xfrm>
            <a:off x="3094892" y="2057400"/>
            <a:ext cx="281354" cy="3048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53902" name="Rectangle 14"/>
          <p:cNvSpPr>
            <a:spLocks noChangeArrowheads="1"/>
          </p:cNvSpPr>
          <p:nvPr/>
        </p:nvSpPr>
        <p:spPr bwMode="auto">
          <a:xfrm>
            <a:off x="3094892" y="3657600"/>
            <a:ext cx="281354" cy="3048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1392" name="Picture 15" descr="bh4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80492" y="1862138"/>
            <a:ext cx="3024554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93" name="Picture 16" descr="bh4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49108" y="1863726"/>
            <a:ext cx="344658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4" name="Text Box 17"/>
          <p:cNvSpPr txBox="1">
            <a:spLocks noChangeArrowheads="1"/>
          </p:cNvSpPr>
          <p:nvPr/>
        </p:nvSpPr>
        <p:spPr bwMode="auto">
          <a:xfrm>
            <a:off x="140677" y="1873250"/>
            <a:ext cx="2032002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>
                <a:latin typeface="Arial" charset="0"/>
              </a:rPr>
              <a:t>Problem:</a:t>
            </a:r>
          </a:p>
        </p:txBody>
      </p:sp>
      <p:sp>
        <p:nvSpPr>
          <p:cNvPr id="101395" name="AutoShape 18"/>
          <p:cNvSpPr>
            <a:spLocks noChangeArrowheads="1"/>
          </p:cNvSpPr>
          <p:nvPr/>
        </p:nvSpPr>
        <p:spPr bwMode="auto">
          <a:xfrm>
            <a:off x="5209443" y="1828800"/>
            <a:ext cx="839665" cy="794802"/>
          </a:xfrm>
          <a:prstGeom prst="leftRightArrow">
            <a:avLst>
              <a:gd name="adj1" fmla="val 50000"/>
              <a:gd name="adj2" fmla="val 37451"/>
            </a:avLst>
          </a:prstGeom>
          <a:solidFill>
            <a:srgbClr val="0000FF"/>
          </a:solidFill>
          <a:ln w="4762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3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53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53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53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53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3898" grpId="0" animBg="1"/>
      <p:bldP spid="2853900" grpId="0" animBg="1"/>
      <p:bldP spid="2853901" grpId="0" animBg="1"/>
      <p:bldP spid="285390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Extra </a:t>
            </a:r>
            <a:r>
              <a:rPr lang="en-US" dirty="0">
                <a:latin typeface="Arial" charset="0"/>
              </a:rPr>
              <a:t>Dimensions at the LHC</a:t>
            </a:r>
          </a:p>
        </p:txBody>
      </p:sp>
      <p:pic>
        <p:nvPicPr>
          <p:cNvPr id="10343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495800"/>
            <a:ext cx="2391508" cy="148272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103431" name="Text Box 5"/>
          <p:cNvSpPr txBox="1">
            <a:spLocks noChangeArrowheads="1"/>
          </p:cNvSpPr>
          <p:nvPr/>
        </p:nvSpPr>
        <p:spPr bwMode="auto">
          <a:xfrm>
            <a:off x="407377" y="925514"/>
            <a:ext cx="6175388" cy="1015663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charset="0"/>
              </a:rPr>
              <a:t>Main detection modes at the experiments</a:t>
            </a:r>
          </a:p>
          <a:p>
            <a:r>
              <a:rPr lang="en-US" dirty="0">
                <a:solidFill>
                  <a:srgbClr val="0000CC"/>
                </a:solidFill>
                <a:latin typeface="Arial" charset="0"/>
                <a:sym typeface="Symbol" charset="2"/>
              </a:rPr>
              <a:t>  </a:t>
            </a:r>
            <a:r>
              <a:rPr lang="en-US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dirty="0" smtClean="0">
                <a:solidFill>
                  <a:srgbClr val="0000CC"/>
                </a:solidFill>
                <a:latin typeface="Arial" charset="0"/>
                <a:sym typeface="Symbol" charset="2"/>
              </a:rPr>
              <a:t> Collisions  with 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Large 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missing (transverse) energy</a:t>
            </a:r>
          </a:p>
          <a:p>
            <a:r>
              <a:rPr lang="en-US" dirty="0">
                <a:solidFill>
                  <a:srgbClr val="0000CC"/>
                </a:solidFill>
                <a:latin typeface="Arial" charset="0"/>
                <a:sym typeface="Symbol" charset="2"/>
              </a:rPr>
              <a:t>  </a:t>
            </a:r>
            <a:r>
              <a:rPr lang="en-US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dirty="0">
                <a:solidFill>
                  <a:srgbClr val="0000CC"/>
                </a:solidFill>
                <a:latin typeface="Arial" charset="0"/>
                <a:sym typeface="Symbol" charset="2"/>
              </a:rPr>
              <a:t> 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Resonance 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production in two particle distributions</a:t>
            </a:r>
            <a:endParaRPr lang="en-US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03433" name="AutoShape 7"/>
          <p:cNvSpPr>
            <a:spLocks noChangeArrowheads="1"/>
          </p:cNvSpPr>
          <p:nvPr/>
        </p:nvSpPr>
        <p:spPr bwMode="auto">
          <a:xfrm rot="16200000">
            <a:off x="2778552" y="2707847"/>
            <a:ext cx="448408" cy="671513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0472" name="Text Box 8"/>
          <p:cNvSpPr txBox="1">
            <a:spLocks noChangeArrowheads="1"/>
          </p:cNvSpPr>
          <p:nvPr/>
        </p:nvSpPr>
        <p:spPr bwMode="auto">
          <a:xfrm>
            <a:off x="577362" y="6396335"/>
            <a:ext cx="8356524" cy="461665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00CC"/>
                </a:solidFill>
                <a:latin typeface="Arial" charset="0"/>
              </a:rPr>
              <a:t>LHC can detect extra dimensions for scales </a:t>
            </a:r>
            <a:r>
              <a:rPr lang="en-US" sz="2400">
                <a:solidFill>
                  <a:srgbClr val="CC0000"/>
                </a:solidFill>
                <a:latin typeface="Arial" charset="0"/>
              </a:rPr>
              <a:t>up to 5 to 9 TeV</a:t>
            </a:r>
          </a:p>
        </p:txBody>
      </p:sp>
      <p:pic>
        <p:nvPicPr>
          <p:cNvPr id="11" name="Image 10" descr="Screen shot 2011-07-27 at 10.06.54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2057400"/>
            <a:ext cx="2438400" cy="2039389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6858000" y="30480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6" name="ZoneTexte 15"/>
          <p:cNvSpPr txBox="1"/>
          <p:nvPr/>
        </p:nvSpPr>
        <p:spPr>
          <a:xfrm>
            <a:off x="6704986" y="3200400"/>
            <a:ext cx="2439014" cy="1631216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No signal yet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If extra dimensions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exist then the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Planck scale is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larger than 2-3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 rot="16200000">
            <a:off x="2854752" y="4841448"/>
            <a:ext cx="448408" cy="671513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" name="Image 19" descr="Screen shot 2011-08-26 at 12.21.45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4242741"/>
            <a:ext cx="2590800" cy="2174992"/>
          </a:xfrm>
          <a:prstGeom prst="rect">
            <a:avLst/>
          </a:prstGeom>
        </p:spPr>
      </p:pic>
      <p:pic>
        <p:nvPicPr>
          <p:cNvPr id="14" name="Image 13" descr="Screen shot 2012-07-01 at 1.28.11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7600" y="1981200"/>
            <a:ext cx="2369139" cy="227016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9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047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Dark Matter Connection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533400" y="914400"/>
            <a:ext cx="798527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Searches for mono-jets and mono-photons can be used to search for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Dark Matter (DM)</a:t>
            </a:r>
          </a:p>
          <a:p>
            <a:endParaRPr lang="en-GB" dirty="0"/>
          </a:p>
        </p:txBody>
      </p:sp>
      <p:pic>
        <p:nvPicPr>
          <p:cNvPr id="6" name="Image 5" descr="Screen shot 2012-04-28 at 12.47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981200"/>
            <a:ext cx="3146636" cy="3124200"/>
          </a:xfrm>
          <a:prstGeom prst="rect">
            <a:avLst/>
          </a:prstGeom>
        </p:spPr>
      </p:pic>
      <p:pic>
        <p:nvPicPr>
          <p:cNvPr id="7" name="Image 6" descr="Screen shot 2012-04-28 at 12.56.4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454" y="1600200"/>
            <a:ext cx="2754192" cy="1663700"/>
          </a:xfrm>
          <a:prstGeom prst="rect">
            <a:avLst/>
          </a:prstGeom>
        </p:spPr>
      </p:pic>
      <p:pic>
        <p:nvPicPr>
          <p:cNvPr id="8" name="Image 7" descr="Screen shot 2012-04-28 at 12.56.4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600200"/>
            <a:ext cx="2730340" cy="1676400"/>
          </a:xfrm>
          <a:prstGeom prst="rect">
            <a:avLst/>
          </a:prstGeom>
        </p:spPr>
      </p:pic>
      <p:pic>
        <p:nvPicPr>
          <p:cNvPr id="9" name="Image 8" descr="Screen shot 2012-04-28 at 12.57.0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00" y="3276600"/>
            <a:ext cx="2688860" cy="1665182"/>
          </a:xfrm>
          <a:prstGeom prst="rect">
            <a:avLst/>
          </a:prstGeom>
        </p:spPr>
      </p:pic>
      <p:pic>
        <p:nvPicPr>
          <p:cNvPr id="10" name="Image 9" descr="Screen shot 2012-04-28 at 8.12.09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3700" y="4994839"/>
            <a:ext cx="6134100" cy="18631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2" descr="StarryNigh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0" y="0"/>
            <a:ext cx="1013753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6331" y="228600"/>
            <a:ext cx="5715000" cy="3733800"/>
            <a:chOff x="288" y="288"/>
            <a:chExt cx="3600" cy="2352"/>
          </a:xfrm>
        </p:grpSpPr>
        <p:sp>
          <p:nvSpPr>
            <p:cNvPr id="24582" name="AutoShape 4"/>
            <p:cNvSpPr>
              <a:spLocks noChangeArrowheads="1"/>
            </p:cNvSpPr>
            <p:nvPr/>
          </p:nvSpPr>
          <p:spPr bwMode="auto">
            <a:xfrm>
              <a:off x="288" y="288"/>
              <a:ext cx="3600" cy="2352"/>
            </a:xfrm>
            <a:prstGeom prst="cloudCallout">
              <a:avLst>
                <a:gd name="adj1" fmla="val 59389"/>
                <a:gd name="adj2" fmla="val 3265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 sz="18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4583" name="Text Box 5"/>
            <p:cNvSpPr txBox="1">
              <a:spLocks noChangeArrowheads="1"/>
            </p:cNvSpPr>
            <p:nvPr/>
          </p:nvSpPr>
          <p:spPr bwMode="auto">
            <a:xfrm>
              <a:off x="615" y="960"/>
              <a:ext cx="3247" cy="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8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What is the world made of?</a:t>
              </a:r>
            </a:p>
            <a:p>
              <a:pPr algn="ctr" eaLnBrk="0" hangingPunct="0"/>
              <a:r>
                <a:rPr lang="en-US" sz="28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What holds the world together?</a:t>
              </a:r>
            </a:p>
            <a:p>
              <a:pPr algn="ctr" eaLnBrk="0" hangingPunct="0"/>
              <a:r>
                <a:rPr lang="en-US" sz="28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Where did we come from?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52400" y="5486226"/>
            <a:ext cx="7848600" cy="1295400"/>
            <a:chOff x="771" y="1288"/>
            <a:chExt cx="5038" cy="878"/>
          </a:xfrm>
        </p:grpSpPr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771" y="1288"/>
              <a:ext cx="5038" cy="878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2400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816" y="1343"/>
              <a:ext cx="4944" cy="772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400" b="1" dirty="0">
                  <a:solidFill>
                    <a:srgbClr val="0000FF"/>
                  </a:solidFill>
                  <a:latin typeface="Arial"/>
                </a:rPr>
                <a:t>Particle physics is a modern name for centuries old effort to understand the laws of</a:t>
              </a:r>
              <a:r>
                <a:rPr lang="en-US" sz="2400" b="1" dirty="0" smtClean="0">
                  <a:solidFill>
                    <a:srgbClr val="0000FF"/>
                  </a:solidFill>
                  <a:latin typeface="Arial"/>
                </a:rPr>
                <a:t> Nature </a:t>
              </a:r>
            </a:p>
            <a:p>
              <a:pPr algn="ctr" eaLnBrk="0" hangingPunct="0"/>
              <a:r>
                <a:rPr lang="en-US" b="1" dirty="0" smtClean="0">
                  <a:latin typeface="Arial"/>
                </a:rPr>
                <a:t>E</a:t>
              </a:r>
              <a:r>
                <a:rPr lang="en-US" b="1" dirty="0">
                  <a:latin typeface="Arial"/>
                </a:rPr>
                <a:t>. </a:t>
              </a:r>
              <a:r>
                <a:rPr lang="en-US" b="1" dirty="0" smtClean="0">
                  <a:latin typeface="Arial"/>
                </a:rPr>
                <a:t>Witten (String Theorist)</a:t>
              </a:r>
              <a:endParaRPr lang="en-US" b="1" dirty="0">
                <a:latin typeface="Arial"/>
              </a:endParaRPr>
            </a:p>
          </p:txBody>
        </p:sp>
      </p:grpSp>
    </p:spTree>
  </p:cSld>
  <p:clrMapOvr>
    <a:masterClrMapping/>
  </p:clrMapOvr>
  <p:transition advTm="347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The Dark Matter Connection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457200" y="914400"/>
            <a:ext cx="8200933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Results for direct searches and collider searches for Dark Matter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-&gt; Spin dependent and spin independent cross sections of Dark Matter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with ordinary matter 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676400" y="6167735"/>
            <a:ext cx="5534087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Collider searches are very competitive!! 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0" name="Image 9" descr="Screen shot 2012-07-10 at 8.20.4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5101"/>
            <a:ext cx="9144000" cy="4207099"/>
          </a:xfrm>
          <a:prstGeom prst="rect">
            <a:avLst/>
          </a:prstGeom>
        </p:spPr>
      </p:pic>
      <p:pic>
        <p:nvPicPr>
          <p:cNvPr id="12" name="Image 11" descr="Screen shot 2012-07-11 at 3.25.3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1904999"/>
            <a:ext cx="5867400" cy="4402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599" cy="51435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Quantum Black Holes at the LHC?</a:t>
            </a:r>
            <a:r>
              <a:rPr lang="en-US" dirty="0"/>
              <a:t> </a:t>
            </a:r>
          </a:p>
        </p:txBody>
      </p:sp>
      <p:pic>
        <p:nvPicPr>
          <p:cNvPr id="105478" name="Picture 3" descr="bh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1139" y="914400"/>
            <a:ext cx="16705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9" name="Text Box 4"/>
          <p:cNvSpPr txBox="1">
            <a:spLocks noChangeArrowheads="1"/>
          </p:cNvSpPr>
          <p:nvPr/>
        </p:nvSpPr>
        <p:spPr bwMode="auto">
          <a:xfrm>
            <a:off x="422031" y="984251"/>
            <a:ext cx="5525922" cy="707886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Black Holes are a direct prediction of Einstein’s</a:t>
            </a:r>
          </a:p>
          <a:p>
            <a:r>
              <a:rPr lang="en-US">
                <a:latin typeface="Arial" charset="0"/>
              </a:rPr>
              <a:t>general theory on relativity</a:t>
            </a:r>
          </a:p>
        </p:txBody>
      </p:sp>
      <p:sp>
        <p:nvSpPr>
          <p:cNvPr id="105480" name="Text Box 5"/>
          <p:cNvSpPr txBox="1">
            <a:spLocks noChangeArrowheads="1"/>
          </p:cNvSpPr>
          <p:nvPr/>
        </p:nvSpPr>
        <p:spPr bwMode="auto">
          <a:xfrm>
            <a:off x="492369" y="1974851"/>
            <a:ext cx="5117532" cy="707886"/>
          </a:xfrm>
          <a:prstGeom prst="rect">
            <a:avLst/>
          </a:prstGeom>
          <a:solidFill>
            <a:srgbClr val="FFFF66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If the Planck scale is in ~TeV region: </a:t>
            </a:r>
          </a:p>
          <a:p>
            <a:r>
              <a:rPr lang="en-US">
                <a:solidFill>
                  <a:srgbClr val="0000CC"/>
                </a:solidFill>
                <a:latin typeface="Arial" charset="0"/>
              </a:rPr>
              <a:t>can expect Quantum Black Hole production</a:t>
            </a:r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>
            <p:ph idx="1"/>
          </p:nvPr>
        </p:nvGraphicFramePr>
        <p:xfrm>
          <a:off x="351692" y="3025776"/>
          <a:ext cx="4214446" cy="3222625"/>
        </p:xfrm>
        <a:graphic>
          <a:graphicData uri="http://schemas.openxmlformats.org/presentationml/2006/ole">
            <p:oleObj spid="_x0000_s2222082" name="CorelPhotoPaint.Image.10" r:id="rId5" imgW="9752381" imgH="6882540" progId="">
              <p:embed/>
            </p:oleObj>
          </a:graphicData>
        </a:graphic>
      </p:graphicFrame>
      <p:sp>
        <p:nvSpPr>
          <p:cNvPr id="105481" name="Text Box 7"/>
          <p:cNvSpPr txBox="1">
            <a:spLocks noChangeArrowheads="1"/>
          </p:cNvSpPr>
          <p:nvPr/>
        </p:nvSpPr>
        <p:spPr bwMode="auto">
          <a:xfrm>
            <a:off x="422031" y="6232525"/>
            <a:ext cx="4521453" cy="40011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tx2"/>
                </a:solidFill>
                <a:latin typeface="Arial" charset="0"/>
              </a:rPr>
              <a:t>Simulation of a Quantum Black Hole event</a:t>
            </a:r>
            <a:r>
              <a:rPr lang="en-US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105482" name="Text Box 8"/>
          <p:cNvSpPr txBox="1">
            <a:spLocks noChangeArrowheads="1"/>
          </p:cNvSpPr>
          <p:nvPr/>
        </p:nvSpPr>
        <p:spPr bwMode="auto">
          <a:xfrm>
            <a:off x="5682761" y="3903663"/>
            <a:ext cx="184666" cy="40011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CC"/>
              </a:solidFill>
            </a:endParaRPr>
          </a:p>
        </p:txBody>
      </p:sp>
      <p:sp>
        <p:nvSpPr>
          <p:cNvPr id="105483" name="Rectangle 9"/>
          <p:cNvSpPr>
            <a:spLocks noChangeArrowheads="1"/>
          </p:cNvSpPr>
          <p:nvPr/>
        </p:nvSpPr>
        <p:spPr bwMode="auto">
          <a:xfrm>
            <a:off x="5416062" y="3581401"/>
            <a:ext cx="3516923" cy="1631216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Quantum Black Holes are harmless for the environment: they will decay within </a:t>
            </a:r>
            <a:r>
              <a:rPr lang="en-US">
                <a:solidFill>
                  <a:srgbClr val="006600"/>
                </a:solidFill>
                <a:latin typeface="Arial" charset="0"/>
              </a:rPr>
              <a:t>less than 10</a:t>
            </a:r>
            <a:r>
              <a:rPr lang="en-US" b="1" baseline="30000">
                <a:solidFill>
                  <a:srgbClr val="006600"/>
                </a:solidFill>
                <a:latin typeface="Arial" charset="0"/>
              </a:rPr>
              <a:t>-27</a:t>
            </a:r>
            <a:r>
              <a:rPr lang="en-US">
                <a:solidFill>
                  <a:srgbClr val="006600"/>
                </a:solidFill>
                <a:latin typeface="Arial" charset="0"/>
              </a:rPr>
              <a:t> seconds  </a:t>
            </a:r>
            <a:r>
              <a:rPr lang="en-US">
                <a:solidFill>
                  <a:srgbClr val="CC0000"/>
                </a:solidFill>
                <a:latin typeface="Arial" charset="0"/>
                <a:sym typeface="Symbol" charset="2"/>
              </a:rPr>
              <a:t> SAFE!</a:t>
            </a:r>
            <a:endParaRPr lang="en-US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3392522" name="Text Box 10"/>
          <p:cNvSpPr txBox="1">
            <a:spLocks noChangeArrowheads="1"/>
          </p:cNvSpPr>
          <p:nvPr/>
        </p:nvSpPr>
        <p:spPr bwMode="auto">
          <a:xfrm>
            <a:off x="5029200" y="5303838"/>
            <a:ext cx="4089694" cy="110799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>
                <a:solidFill>
                  <a:srgbClr val="CC0000"/>
                </a:solidFill>
                <a:latin typeface="Arial" charset="0"/>
              </a:rPr>
              <a:t>Quantum Black Holes open the</a:t>
            </a:r>
          </a:p>
          <a:p>
            <a:r>
              <a:rPr lang="en-US" sz="2200">
                <a:solidFill>
                  <a:srgbClr val="CC0000"/>
                </a:solidFill>
                <a:latin typeface="Arial" charset="0"/>
              </a:rPr>
              <a:t>exciting perspective to study</a:t>
            </a:r>
          </a:p>
          <a:p>
            <a:r>
              <a:rPr lang="en-US" sz="2200">
                <a:solidFill>
                  <a:srgbClr val="CC0000"/>
                </a:solidFill>
                <a:latin typeface="Arial" charset="0"/>
              </a:rPr>
              <a:t>Quantum Gravity in the lab!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92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252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AutoShape 6"/>
          <p:cNvSpPr>
            <a:spLocks noChangeAspect="1" noChangeArrowheads="1"/>
          </p:cNvSpPr>
          <p:nvPr/>
        </p:nvSpPr>
        <p:spPr bwMode="auto">
          <a:xfrm>
            <a:off x="2570285" y="2362200"/>
            <a:ext cx="155331" cy="312738"/>
          </a:xfrm>
          <a:prstGeom prst="downArrow">
            <a:avLst>
              <a:gd name="adj1" fmla="val 50000"/>
              <a:gd name="adj2" fmla="val 46462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953000" y="1066800"/>
            <a:ext cx="4402015" cy="1905000"/>
            <a:chOff x="2784" y="1494"/>
            <a:chExt cx="2684" cy="1018"/>
          </a:xfrm>
        </p:grpSpPr>
        <p:graphicFrame>
          <p:nvGraphicFramePr>
            <p:cNvPr id="109570" name="Object 2"/>
            <p:cNvGraphicFramePr>
              <a:graphicFrameLocks noChangeAspect="1"/>
            </p:cNvGraphicFramePr>
            <p:nvPr/>
          </p:nvGraphicFramePr>
          <p:xfrm>
            <a:off x="2784" y="1494"/>
            <a:ext cx="2684" cy="1018"/>
          </p:xfrm>
          <a:graphic>
            <a:graphicData uri="http://schemas.openxmlformats.org/presentationml/2006/ole">
              <p:oleObj spid="_x0000_s2224130" name="CorelPhotoPaint.Image.10" r:id="rId4" imgW="5320635" imgH="2019048" progId="">
                <p:embed/>
              </p:oleObj>
            </a:graphicData>
          </a:graphic>
        </p:graphicFrame>
        <p:sp>
          <p:nvSpPr>
            <p:cNvPr id="109587" name="Rectangle 10"/>
            <p:cNvSpPr>
              <a:spLocks noChangeArrowheads="1"/>
            </p:cNvSpPr>
            <p:nvPr/>
          </p:nvSpPr>
          <p:spPr bwMode="auto">
            <a:xfrm>
              <a:off x="4752" y="1872"/>
              <a:ext cx="144" cy="1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588" name="Text Box 11"/>
            <p:cNvSpPr txBox="1">
              <a:spLocks noChangeArrowheads="1"/>
            </p:cNvSpPr>
            <p:nvPr/>
          </p:nvSpPr>
          <p:spPr bwMode="auto">
            <a:xfrm>
              <a:off x="4656" y="1905"/>
              <a:ext cx="27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 b="1">
                  <a:solidFill>
                    <a:srgbClr val="CC0000"/>
                  </a:solidFill>
                </a:rPr>
                <a:t>R</a:t>
              </a:r>
              <a:r>
                <a:rPr lang="en-US" sz="1800" b="1" baseline="-25000">
                  <a:solidFill>
                    <a:srgbClr val="CC0000"/>
                  </a:solidFill>
                </a:rPr>
                <a:t>S</a:t>
              </a:r>
            </a:p>
          </p:txBody>
        </p:sp>
      </p:grpSp>
      <p:sp>
        <p:nvSpPr>
          <p:cNvPr id="109573" name="Text Box 19"/>
          <p:cNvSpPr txBox="1">
            <a:spLocks noChangeArrowheads="1"/>
          </p:cNvSpPr>
          <p:nvPr/>
        </p:nvSpPr>
        <p:spPr bwMode="auto">
          <a:xfrm>
            <a:off x="633046" y="381000"/>
            <a:ext cx="984738" cy="40005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3051545" name="Picture 25" descr="event26-blackHole3000-Y-wireframe-rot-more-blueTrack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838201"/>
            <a:ext cx="2250831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51551" name="Text Box 31"/>
          <p:cNvSpPr txBox="1">
            <a:spLocks noChangeArrowheads="1"/>
          </p:cNvSpPr>
          <p:nvPr/>
        </p:nvSpPr>
        <p:spPr bwMode="auto">
          <a:xfrm>
            <a:off x="6358305" y="3028950"/>
            <a:ext cx="2827032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Evaporates in 10</a:t>
            </a:r>
            <a:r>
              <a:rPr lang="en-US" baseline="30000">
                <a:latin typeface="Arial" charset="0"/>
              </a:rPr>
              <a:t>-27</a:t>
            </a:r>
            <a:r>
              <a:rPr lang="en-US">
                <a:latin typeface="Arial" charset="0"/>
              </a:rPr>
              <a:t> sec</a:t>
            </a:r>
          </a:p>
        </p:txBody>
      </p:sp>
      <p:pic>
        <p:nvPicPr>
          <p:cNvPr id="109576" name="Picture 8" descr="ed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914400"/>
            <a:ext cx="2590800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77" name="Flèche vers la droite 16"/>
          <p:cNvSpPr>
            <a:spLocks noChangeArrowheads="1"/>
          </p:cNvSpPr>
          <p:nvPr/>
        </p:nvSpPr>
        <p:spPr bwMode="auto">
          <a:xfrm>
            <a:off x="3276600" y="1600200"/>
            <a:ext cx="1143000" cy="762000"/>
          </a:xfrm>
          <a:prstGeom prst="right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GB">
              <a:solidFill>
                <a:schemeClr val="tx1"/>
              </a:solidFill>
              <a:latin typeface="Tahoma" charset="0"/>
            </a:endParaRPr>
          </a:p>
        </p:txBody>
      </p:sp>
      <p:sp>
        <p:nvSpPr>
          <p:cNvPr id="109578" name="ZoneTexte 17"/>
          <p:cNvSpPr txBox="1">
            <a:spLocks noChangeArrowheads="1"/>
          </p:cNvSpPr>
          <p:nvPr/>
        </p:nvSpPr>
        <p:spPr bwMode="auto">
          <a:xfrm>
            <a:off x="2514600" y="1066801"/>
            <a:ext cx="2681894" cy="461665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400" dirty="0">
                <a:solidFill>
                  <a:srgbClr val="0000FF"/>
                </a:solidFill>
                <a:latin typeface="Arial" charset="0"/>
              </a:rPr>
              <a:t>Extra Dimensions!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125402" y="3657600"/>
            <a:ext cx="3217998" cy="9694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fr-FR" sz="1900" dirty="0" smtClean="0">
                <a:solidFill>
                  <a:srgbClr val="FF0000"/>
                </a:solidFill>
                <a:latin typeface="Arial" charset="0"/>
              </a:rPr>
              <a:t>No </a:t>
            </a:r>
            <a:r>
              <a:rPr lang="fr-FR" sz="1900" dirty="0" err="1" smtClean="0">
                <a:solidFill>
                  <a:srgbClr val="FF0000"/>
                </a:solidFill>
                <a:latin typeface="Arial" charset="0"/>
              </a:rPr>
              <a:t>evidence</a:t>
            </a:r>
            <a:r>
              <a:rPr lang="fr-FR" sz="19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fr-FR" sz="1900" dirty="0" smtClean="0">
                <a:solidFill>
                  <a:srgbClr val="0000FF"/>
                </a:solidFill>
                <a:latin typeface="Arial" charset="0"/>
              </a:rPr>
              <a:t>for micro black </a:t>
            </a:r>
          </a:p>
          <a:p>
            <a:pPr>
              <a:defRPr/>
            </a:pPr>
            <a:r>
              <a:rPr lang="fr-FR" sz="1900" dirty="0" err="1" smtClean="0">
                <a:solidFill>
                  <a:srgbClr val="0000FF"/>
                </a:solidFill>
                <a:latin typeface="Arial" charset="0"/>
              </a:rPr>
              <a:t>holes</a:t>
            </a:r>
            <a:r>
              <a:rPr lang="fr-FR" sz="19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fr-FR" sz="1900" dirty="0" err="1" smtClean="0">
                <a:solidFill>
                  <a:srgbClr val="0000FF"/>
                </a:solidFill>
                <a:latin typeface="Arial" charset="0"/>
              </a:rPr>
              <a:t>was</a:t>
            </a:r>
            <a:r>
              <a:rPr lang="fr-FR" sz="19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fr-FR" sz="1900" dirty="0" err="1" smtClean="0">
                <a:solidFill>
                  <a:srgbClr val="0000FF"/>
                </a:solidFill>
                <a:latin typeface="Arial" charset="0"/>
              </a:rPr>
              <a:t>found</a:t>
            </a:r>
            <a:r>
              <a:rPr lang="fr-FR" sz="1900" dirty="0" smtClean="0">
                <a:solidFill>
                  <a:srgbClr val="0000FF"/>
                </a:solidFill>
                <a:latin typeface="Arial" charset="0"/>
              </a:rPr>
              <a:t> in the data </a:t>
            </a:r>
          </a:p>
          <a:p>
            <a:pPr>
              <a:defRPr/>
            </a:pPr>
            <a:r>
              <a:rPr lang="fr-FR" sz="1900" dirty="0" err="1" smtClean="0">
                <a:solidFill>
                  <a:srgbClr val="0000FF"/>
                </a:solidFill>
                <a:latin typeface="Arial" charset="0"/>
              </a:rPr>
              <a:t>so</a:t>
            </a:r>
            <a:r>
              <a:rPr lang="fr-FR" sz="1900" dirty="0" smtClean="0">
                <a:solidFill>
                  <a:srgbClr val="0000FF"/>
                </a:solidFill>
                <a:latin typeface="Arial" charset="0"/>
              </a:rPr>
              <a:t> far   </a:t>
            </a:r>
            <a:r>
              <a:rPr lang="fr-FR" sz="1900" baseline="-25000" dirty="0" smtClean="0">
                <a:solidFill>
                  <a:srgbClr val="0000FF"/>
                </a:solidFill>
                <a:latin typeface="Arial" charset="0"/>
              </a:rPr>
              <a:t> </a:t>
            </a:r>
            <a:endParaRPr lang="fr-FR" sz="1900" baseline="-250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9583" name="ZoneTexte 22"/>
          <p:cNvSpPr txBox="1">
            <a:spLocks noChangeArrowheads="1"/>
          </p:cNvSpPr>
          <p:nvPr/>
        </p:nvSpPr>
        <p:spPr bwMode="auto">
          <a:xfrm>
            <a:off x="2895600" y="2362200"/>
            <a:ext cx="1838389" cy="707886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dirty="0">
                <a:solidFill>
                  <a:srgbClr val="0000FF"/>
                </a:solidFill>
                <a:latin typeface="Arial" charset="0"/>
              </a:rPr>
              <a:t>Planck </a:t>
            </a:r>
            <a:r>
              <a:rPr lang="fr-FR" dirty="0" err="1">
                <a:solidFill>
                  <a:srgbClr val="0000FF"/>
                </a:solidFill>
                <a:latin typeface="Arial" charset="0"/>
              </a:rPr>
              <a:t>scale</a:t>
            </a:r>
            <a:r>
              <a:rPr lang="fr-FR" dirty="0">
                <a:solidFill>
                  <a:srgbClr val="0000FF"/>
                </a:solidFill>
                <a:latin typeface="Arial" charset="0"/>
              </a:rPr>
              <a:t> a</a:t>
            </a:r>
            <a:r>
              <a:rPr lang="fr-FR" dirty="0" smtClean="0">
                <a:solidFill>
                  <a:srgbClr val="0000FF"/>
                </a:solidFill>
                <a:latin typeface="Arial" charset="0"/>
              </a:rPr>
              <a:t> </a:t>
            </a:r>
          </a:p>
          <a:p>
            <a:r>
              <a:rPr lang="fr-FR" dirty="0" smtClean="0">
                <a:solidFill>
                  <a:srgbClr val="0000FF"/>
                </a:solidFill>
                <a:latin typeface="Arial" charset="0"/>
              </a:rPr>
              <a:t>few </a:t>
            </a:r>
            <a:r>
              <a:rPr lang="fr-FR" dirty="0" err="1">
                <a:solidFill>
                  <a:srgbClr val="0000FF"/>
                </a:solidFill>
                <a:latin typeface="Arial" charset="0"/>
              </a:rPr>
              <a:t>TeV</a:t>
            </a:r>
            <a:r>
              <a:rPr lang="fr-FR" dirty="0">
                <a:solidFill>
                  <a:srgbClr val="0000FF"/>
                </a:solidFill>
                <a:latin typeface="Arial" charset="0"/>
              </a:rPr>
              <a:t>? 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76745" y="6381751"/>
            <a:ext cx="8562585" cy="430887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200" dirty="0" smtClean="0">
                <a:solidFill>
                  <a:srgbClr val="FF0000"/>
                </a:solidFill>
                <a:latin typeface="Arial" charset="0"/>
              </a:rPr>
              <a:t>Black holes with mass of up to 5 </a:t>
            </a:r>
            <a:r>
              <a:rPr lang="en-GB" sz="2200" dirty="0" err="1" smtClean="0">
                <a:solidFill>
                  <a:srgbClr val="FF0000"/>
                </a:solidFill>
                <a:latin typeface="Arial" charset="0"/>
              </a:rPr>
              <a:t>TeV</a:t>
            </a:r>
            <a:r>
              <a:rPr lang="en-GB" sz="2200" dirty="0" smtClean="0">
                <a:solidFill>
                  <a:srgbClr val="FF0000"/>
                </a:solidFill>
                <a:latin typeface="Arial" charset="0"/>
              </a:rPr>
              <a:t> are excluded  </a:t>
            </a:r>
            <a:r>
              <a:rPr lang="en-GB" sz="1800" dirty="0" smtClean="0">
                <a:solidFill>
                  <a:srgbClr val="FF0000"/>
                </a:solidFill>
                <a:latin typeface="Arial" charset="0"/>
              </a:rPr>
              <a:t>(model dependent)</a:t>
            </a:r>
            <a:endParaRPr lang="en-GB" sz="18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71879" y="5029200"/>
            <a:ext cx="4851784" cy="707886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But some do see some interesting events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These could be background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26" name="Espace réservé du contenu 5" descr="Screen shot 2011-07-21 at 10.29.36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5334000" y="3657600"/>
            <a:ext cx="3657600" cy="2640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762000" y="-1524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Search for Micro-black Holes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51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51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5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2" descr="hawkin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1692" y="-249238"/>
            <a:ext cx="9566031" cy="756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5" name="Rectangle 3"/>
          <p:cNvSpPr>
            <a:spLocks noGrp="1" noChangeArrowheads="1"/>
          </p:cNvSpPr>
          <p:nvPr>
            <p:ph type="title"/>
          </p:nvPr>
        </p:nvSpPr>
        <p:spPr>
          <a:xfrm>
            <a:off x="6260123" y="0"/>
            <a:ext cx="3024554" cy="838200"/>
          </a:xfrm>
        </p:spPr>
        <p:txBody>
          <a:bodyPr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Black Holes Hunters </a:t>
            </a:r>
            <a:br>
              <a:rPr lang="en-US" sz="2400" dirty="0">
                <a:solidFill>
                  <a:srgbClr val="FFFF00"/>
                </a:solidFill>
                <a:latin typeface="Arial" charset="0"/>
              </a:rPr>
            </a:br>
            <a:r>
              <a:rPr lang="en-US" sz="2400" dirty="0">
                <a:solidFill>
                  <a:srgbClr val="FFFF00"/>
                </a:solidFill>
                <a:latin typeface="Arial" charset="0"/>
              </a:rPr>
              <a:t>at the LHC…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The Higgs Boson</a:t>
            </a:r>
            <a:endParaRPr lang="en-GB" dirty="0"/>
          </a:p>
        </p:txBody>
      </p:sp>
      <p:pic>
        <p:nvPicPr>
          <p:cNvPr id="4" name="Espace réservé du contenu 3" descr="Screen shot 2012-04-05 at 5.24.27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447800"/>
            <a:ext cx="6172200" cy="5322905"/>
          </a:xfrm>
        </p:spPr>
      </p:pic>
      <p:pic>
        <p:nvPicPr>
          <p:cNvPr id="5" name="Image 4" descr="Screen shot 2012-04-05 at 5.24.5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762000"/>
            <a:ext cx="2590800" cy="669290"/>
          </a:xfrm>
          <a:prstGeom prst="rect">
            <a:avLst/>
          </a:prstGeom>
        </p:spPr>
      </p:pic>
      <p:pic>
        <p:nvPicPr>
          <p:cNvPr id="8" name="Picture 8" descr="higg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1828800"/>
            <a:ext cx="2239108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6858000" y="1828800"/>
            <a:ext cx="1478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Peter Higgs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4267200" y="914400"/>
            <a:ext cx="2682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.. A few</a:t>
            </a:r>
            <a:r>
              <a:rPr lang="en-GB" dirty="0" smtClean="0"/>
              <a:t> </a:t>
            </a:r>
            <a:r>
              <a:rPr lang="en-GB" dirty="0" smtClean="0"/>
              <a:t>months </a:t>
            </a:r>
            <a:r>
              <a:rPr lang="en-GB" dirty="0" smtClean="0"/>
              <a:t>ago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6781800" y="4038600"/>
            <a:ext cx="2066566" cy="2246769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Predicted a new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kind of particle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in 1964, </a:t>
            </a:r>
            <a:r>
              <a:rPr lang="en-GB" dirty="0" err="1" smtClean="0">
                <a:solidFill>
                  <a:srgbClr val="0000FF"/>
                </a:solidFill>
              </a:rPr>
              <a:t>ie</a:t>
            </a:r>
            <a:r>
              <a:rPr lang="en-GB" dirty="0" smtClean="0">
                <a:solidFill>
                  <a:srgbClr val="0000FF"/>
                </a:solidFill>
              </a:rPr>
              <a:t> 48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years ago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What makes this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such a special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Particle?</a:t>
            </a: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13667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A919C9D4-5679-3B44-B812-D138AB9C6241}" type="slidenum">
              <a:rPr lang="fr-CH" smtClean="0"/>
              <a:pPr/>
              <a:t>34</a:t>
            </a:fld>
            <a:r>
              <a:rPr lang="fr-CH" smtClean="0"/>
              <a:t> </a:t>
            </a:r>
            <a:endParaRPr lang="fr-FR" smtClean="0"/>
          </a:p>
        </p:txBody>
      </p:sp>
      <p:sp>
        <p:nvSpPr>
          <p:cNvPr id="1136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113669" name="Picture 4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0" name="Rectangle 6"/>
          <p:cNvSpPr>
            <a:spLocks noChangeArrowheads="1"/>
          </p:cNvSpPr>
          <p:nvPr/>
        </p:nvSpPr>
        <p:spPr bwMode="auto">
          <a:xfrm>
            <a:off x="914400" y="228600"/>
            <a:ext cx="7244862" cy="7620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b="1" dirty="0" smtClean="0">
                <a:solidFill>
                  <a:srgbClr val="0000CC"/>
                </a:solidFill>
              </a:rPr>
              <a:t> </a:t>
            </a:r>
            <a:r>
              <a:rPr lang="en-US" sz="4000" b="1" dirty="0" smtClean="0">
                <a:solidFill>
                  <a:srgbClr val="0000CC"/>
                </a:solidFill>
                <a:latin typeface="Arial" charset="0"/>
              </a:rPr>
              <a:t>The Hunt for the Higgs </a:t>
            </a:r>
            <a:endParaRPr lang="en-US" sz="4000" b="1" dirty="0">
              <a:solidFill>
                <a:srgbClr val="0000CC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" y="1235075"/>
            <a:ext cx="4191003" cy="822325"/>
            <a:chOff x="2160" y="960"/>
            <a:chExt cx="2640" cy="518"/>
          </a:xfrm>
        </p:grpSpPr>
        <p:sp>
          <p:nvSpPr>
            <p:cNvPr id="113685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640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686" name="Rectangle 11"/>
            <p:cNvSpPr>
              <a:spLocks noChangeArrowheads="1"/>
            </p:cNvSpPr>
            <p:nvPr/>
          </p:nvSpPr>
          <p:spPr bwMode="auto">
            <a:xfrm>
              <a:off x="2218" y="1002"/>
              <a:ext cx="51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Where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7" name="Rectangle 12"/>
            <p:cNvSpPr>
              <a:spLocks noChangeArrowheads="1"/>
            </p:cNvSpPr>
            <p:nvPr/>
          </p:nvSpPr>
          <p:spPr bwMode="auto">
            <a:xfrm>
              <a:off x="2778" y="1002"/>
              <a:ext cx="194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do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8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23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the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9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816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masses  of 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90" name="Rectangle 15"/>
            <p:cNvSpPr>
              <a:spLocks noChangeArrowheads="1"/>
            </p:cNvSpPr>
            <p:nvPr/>
          </p:nvSpPr>
          <p:spPr bwMode="auto">
            <a:xfrm>
              <a:off x="2218" y="1232"/>
              <a:ext cx="2546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elementary particles come from?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91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 smtClean="0">
                <a:solidFill>
                  <a:srgbClr val="FFFF0C"/>
                </a:solidFill>
                <a:latin typeface="Times" charset="0"/>
              </a:endParaRPr>
            </a:p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6096000" y="1219200"/>
            <a:ext cx="3048000" cy="822325"/>
            <a:chOff x="2160" y="960"/>
            <a:chExt cx="1920" cy="518"/>
          </a:xfrm>
        </p:grpSpPr>
        <p:sp>
          <p:nvSpPr>
            <p:cNvPr id="113678" name="Rectangle 25"/>
            <p:cNvSpPr>
              <a:spLocks noChangeArrowheads="1"/>
            </p:cNvSpPr>
            <p:nvPr/>
          </p:nvSpPr>
          <p:spPr bwMode="auto">
            <a:xfrm>
              <a:off x="2160" y="960"/>
              <a:ext cx="1920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679" name="Rectangle 26"/>
            <p:cNvSpPr>
              <a:spLocks noChangeArrowheads="1"/>
            </p:cNvSpPr>
            <p:nvPr/>
          </p:nvSpPr>
          <p:spPr bwMode="auto">
            <a:xfrm>
              <a:off x="2218" y="1002"/>
              <a:ext cx="1438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The key  question: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0" name="Rectangle 27"/>
            <p:cNvSpPr>
              <a:spLocks noChangeArrowheads="1"/>
            </p:cNvSpPr>
            <p:nvPr/>
          </p:nvSpPr>
          <p:spPr bwMode="auto">
            <a:xfrm>
              <a:off x="277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1" name="Rectangle 28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2" name="Rectangle 29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3" name="Rectangle 30"/>
            <p:cNvSpPr>
              <a:spLocks noChangeArrowheads="1"/>
            </p:cNvSpPr>
            <p:nvPr/>
          </p:nvSpPr>
          <p:spPr bwMode="auto">
            <a:xfrm>
              <a:off x="2218" y="1232"/>
              <a:ext cx="157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Where is the Higgs?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4" name="Rectangle 31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pic>
        <p:nvPicPr>
          <p:cNvPr id="28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79800"/>
            <a:ext cx="4152900" cy="2692400"/>
          </a:xfrm>
          <a:prstGeom prst="rect">
            <a:avLst/>
          </a:prstGeom>
        </p:spPr>
      </p:pic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28600" y="5959475"/>
            <a:ext cx="3054350" cy="822325"/>
            <a:chOff x="2160" y="960"/>
            <a:chExt cx="1924" cy="518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1920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2218" y="1015"/>
              <a:ext cx="1866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Scalar field with at least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2218" y="1232"/>
              <a:ext cx="141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one scalar particle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5181600" y="2209800"/>
            <a:ext cx="3352455" cy="822325"/>
            <a:chOff x="2160" y="960"/>
            <a:chExt cx="2033" cy="518"/>
          </a:xfrm>
        </p:grpSpPr>
        <p:sp>
          <p:nvSpPr>
            <p:cNvPr id="38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033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2208" y="960"/>
              <a:ext cx="1939" cy="46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We do not know the </a:t>
              </a:r>
            </a:p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mass of the Higgs Boson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>
              <a:off x="277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4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 smtClean="0">
                <a:solidFill>
                  <a:srgbClr val="FFFF0C"/>
                </a:solidFill>
                <a:latin typeface="Times" charset="0"/>
              </a:endParaRPr>
            </a:p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5638801" y="4714875"/>
            <a:ext cx="3048003" cy="1822450"/>
            <a:chOff x="2448" y="1002"/>
            <a:chExt cx="1920" cy="1148"/>
          </a:xfrm>
        </p:grpSpPr>
        <p:sp>
          <p:nvSpPr>
            <p:cNvPr id="46" name="Rectangle 10"/>
            <p:cNvSpPr>
              <a:spLocks noChangeArrowheads="1"/>
            </p:cNvSpPr>
            <p:nvPr/>
          </p:nvSpPr>
          <p:spPr bwMode="auto">
            <a:xfrm>
              <a:off x="2448" y="1632"/>
              <a:ext cx="1920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Rectangle 11"/>
            <p:cNvSpPr>
              <a:spLocks noChangeArrowheads="1"/>
            </p:cNvSpPr>
            <p:nvPr/>
          </p:nvSpPr>
          <p:spPr bwMode="auto">
            <a:xfrm>
              <a:off x="2544" y="1680"/>
              <a:ext cx="1659" cy="46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It could be anywhere</a:t>
              </a:r>
            </a:p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from 114 to 700 </a:t>
              </a:r>
              <a:r>
                <a:rPr lang="en-US" sz="2400" dirty="0" err="1" smtClean="0">
                  <a:solidFill>
                    <a:srgbClr val="FFFF0C"/>
                  </a:solidFill>
                  <a:latin typeface="Times" charset="0"/>
                </a:rPr>
                <a:t>GeV</a:t>
              </a:r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8" name="Rectangle 12"/>
            <p:cNvSpPr>
              <a:spLocks noChangeArrowheads="1"/>
            </p:cNvSpPr>
            <p:nvPr/>
          </p:nvSpPr>
          <p:spPr bwMode="auto">
            <a:xfrm>
              <a:off x="277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9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1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 smtClean="0">
                <a:solidFill>
                  <a:srgbClr val="FFFF0C"/>
                </a:solidFill>
                <a:latin typeface="Times" charset="0"/>
              </a:endParaRPr>
            </a:p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52401" y="2362200"/>
            <a:ext cx="4648204" cy="822325"/>
            <a:chOff x="2160" y="960"/>
            <a:chExt cx="2928" cy="518"/>
          </a:xfrm>
        </p:grpSpPr>
        <p:sp>
          <p:nvSpPr>
            <p:cNvPr id="55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928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Rectangle 11"/>
            <p:cNvSpPr>
              <a:spLocks noChangeArrowheads="1"/>
            </p:cNvSpPr>
            <p:nvPr/>
          </p:nvSpPr>
          <p:spPr bwMode="auto">
            <a:xfrm>
              <a:off x="2218" y="1015"/>
              <a:ext cx="2848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err="1" smtClean="0">
                  <a:solidFill>
                    <a:srgbClr val="FFFF0C"/>
                  </a:solidFill>
                  <a:latin typeface="Times" charset="0"/>
                </a:rPr>
                <a:t>Massless</a:t>
              </a:r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particles move at the speed 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7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8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" name="Rectangle 15"/>
            <p:cNvSpPr>
              <a:spLocks noChangeArrowheads="1"/>
            </p:cNvSpPr>
            <p:nvPr/>
          </p:nvSpPr>
          <p:spPr bwMode="auto">
            <a:xfrm>
              <a:off x="2218" y="1232"/>
              <a:ext cx="245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FFFF0C"/>
                  </a:solidFill>
                  <a:latin typeface="Times" charset="0"/>
                </a:rPr>
                <a:t>of light  -&gt; no atom formation!!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0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pic>
        <p:nvPicPr>
          <p:cNvPr id="61" name="Image 60" descr="Screen shot 2012-07-11 at 3.33.0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6083" y="3270250"/>
            <a:ext cx="2433517" cy="21399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2"/>
          <p:cNvSpPr>
            <a:spLocks noGrp="1" noChangeArrowheads="1"/>
          </p:cNvSpPr>
          <p:nvPr>
            <p:ph type="title"/>
          </p:nvPr>
        </p:nvSpPr>
        <p:spPr>
          <a:xfrm>
            <a:off x="422031" y="95250"/>
            <a:ext cx="8440615" cy="51435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Higgs Boson Searches</a:t>
            </a:r>
            <a:endParaRPr lang="en-US" dirty="0"/>
          </a:p>
        </p:txBody>
      </p:sp>
      <p:pic>
        <p:nvPicPr>
          <p:cNvPr id="1157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5416" y="1109664"/>
            <a:ext cx="1635369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370" y="2582864"/>
            <a:ext cx="2448658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4959350"/>
            <a:ext cx="1899138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20" name="Picture 6" descr="fig7"/>
          <p:cNvPicPr>
            <a:picLocks noChangeAspect="1" noChangeArrowheads="1"/>
          </p:cNvPicPr>
          <p:nvPr/>
        </p:nvPicPr>
        <p:blipFill>
          <a:blip r:embed="rId6"/>
          <a:srcRect t="50909" r="12549"/>
          <a:stretch>
            <a:fillRect/>
          </a:stretch>
        </p:blipFill>
        <p:spPr bwMode="auto">
          <a:xfrm>
            <a:off x="3446585" y="2590800"/>
            <a:ext cx="281353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2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90646" y="1066801"/>
            <a:ext cx="1332035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22" name="Picture 8" descr="Picture1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/>
              <a:stretch>
                <a:fillRect/>
              </a:stretch>
            </p:blipFill>
          </mc:Choice>
          <mc:Fallback>
            <p:blipFill>
              <a:blip r:embed="rId9"/>
              <a:srcRect/>
              <a:stretch>
                <a:fillRect/>
              </a:stretch>
            </p:blipFill>
          </mc:Fallback>
        </mc:AlternateContent>
        <p:spPr bwMode="auto">
          <a:xfrm>
            <a:off x="4009293" y="4751388"/>
            <a:ext cx="2039815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23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15201" y="1104900"/>
            <a:ext cx="132763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24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52493" y="2667001"/>
            <a:ext cx="22288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25" name="Picture 1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33846" y="4876800"/>
            <a:ext cx="196947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26" name="Text Box 12"/>
          <p:cNvSpPr txBox="1">
            <a:spLocks noChangeArrowheads="1"/>
          </p:cNvSpPr>
          <p:nvPr/>
        </p:nvSpPr>
        <p:spPr bwMode="auto">
          <a:xfrm>
            <a:off x="759070" y="727076"/>
            <a:ext cx="2432201" cy="369332"/>
          </a:xfrm>
          <a:prstGeom prst="rect">
            <a:avLst/>
          </a:prstGeom>
          <a:solidFill>
            <a:srgbClr val="FFFF66"/>
          </a:solidFill>
          <a:ln w="381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Low M</a:t>
            </a:r>
            <a:r>
              <a:rPr lang="en-US" sz="1800" b="1" baseline="-25000"/>
              <a:t>H</a:t>
            </a:r>
            <a:r>
              <a:rPr lang="en-US" sz="1800"/>
              <a:t> &lt; 140 GeV/c</a:t>
            </a:r>
            <a:r>
              <a:rPr lang="en-US" sz="1800" b="1" baseline="30000"/>
              <a:t>2</a:t>
            </a:r>
          </a:p>
        </p:txBody>
      </p:sp>
      <p:sp>
        <p:nvSpPr>
          <p:cNvPr id="115727" name="Text Box 13"/>
          <p:cNvSpPr txBox="1">
            <a:spLocks noChangeArrowheads="1"/>
          </p:cNvSpPr>
          <p:nvPr/>
        </p:nvSpPr>
        <p:spPr bwMode="auto">
          <a:xfrm>
            <a:off x="3376247" y="700088"/>
            <a:ext cx="3224673" cy="369332"/>
          </a:xfrm>
          <a:prstGeom prst="rect">
            <a:avLst/>
          </a:prstGeom>
          <a:solidFill>
            <a:srgbClr val="FFFF66"/>
          </a:solidFill>
          <a:ln w="381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Medium 130&lt;M</a:t>
            </a:r>
            <a:r>
              <a:rPr lang="en-US" sz="1800" b="1" baseline="-25000"/>
              <a:t>H</a:t>
            </a:r>
            <a:r>
              <a:rPr lang="en-US" sz="1800"/>
              <a:t>&lt;500 GeV/c</a:t>
            </a:r>
            <a:r>
              <a:rPr lang="en-US" sz="1800" b="1" baseline="30000"/>
              <a:t>2</a:t>
            </a:r>
          </a:p>
        </p:txBody>
      </p:sp>
      <p:sp>
        <p:nvSpPr>
          <p:cNvPr id="115728" name="Text Box 14"/>
          <p:cNvSpPr txBox="1">
            <a:spLocks noChangeArrowheads="1"/>
          </p:cNvSpPr>
          <p:nvPr/>
        </p:nvSpPr>
        <p:spPr bwMode="auto">
          <a:xfrm>
            <a:off x="6608885" y="685801"/>
            <a:ext cx="2653566" cy="369332"/>
          </a:xfrm>
          <a:prstGeom prst="rect">
            <a:avLst/>
          </a:prstGeom>
          <a:solidFill>
            <a:srgbClr val="FFFF66"/>
          </a:solidFill>
          <a:ln w="381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High M</a:t>
            </a:r>
            <a:r>
              <a:rPr lang="en-US" sz="1800" b="1" baseline="-25000"/>
              <a:t>H</a:t>
            </a:r>
            <a:r>
              <a:rPr lang="en-US" sz="1800"/>
              <a:t> &gt; ~500 GeV/c</a:t>
            </a:r>
            <a:r>
              <a:rPr lang="en-US" sz="1800" b="1" baseline="30000"/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6"/>
          <p:cNvSpPr txBox="1">
            <a:spLocks noChangeArrowheads="1"/>
          </p:cNvSpPr>
          <p:nvPr/>
        </p:nvSpPr>
        <p:spPr bwMode="auto">
          <a:xfrm>
            <a:off x="422031" y="-228600"/>
            <a:ext cx="872196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endParaRPr lang="en-US" sz="3900" b="1" dirty="0">
              <a:solidFill>
                <a:srgbClr val="184B8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797169" y="76200"/>
            <a:ext cx="7737231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kumimoji="0" lang="en-US" sz="3600" b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Searches</a:t>
            </a:r>
            <a:r>
              <a:rPr kumimoji="0" lang="en-US" sz="3600" b="1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for the Higgs Particle</a:t>
            </a:r>
            <a:endParaRPr kumimoji="0" lang="en-US" sz="3600" b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334000" y="2161163"/>
            <a:ext cx="3581400" cy="187743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But two Z bosons can also be produced in LHC collisions, without involving a Higgs!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We cannot say for on event by event </a:t>
            </a:r>
            <a:r>
              <a:rPr lang="en-GB" sz="1600" dirty="0" smtClean="0">
                <a:solidFill>
                  <a:srgbClr val="FF0000"/>
                </a:solidFill>
              </a:rPr>
              <a:t>(we can use the total  invariant mass of the 4 </a:t>
            </a:r>
            <a:r>
              <a:rPr lang="en-GB" sz="1600" dirty="0" err="1" smtClean="0">
                <a:solidFill>
                  <a:srgbClr val="FF0000"/>
                </a:solidFill>
              </a:rPr>
              <a:t>muons</a:t>
            </a:r>
            <a:r>
              <a:rPr lang="en-GB" sz="1600" dirty="0" smtClean="0">
                <a:solidFill>
                  <a:srgbClr val="FF0000"/>
                </a:solidFill>
              </a:rPr>
              <a:t>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28600" y="1524000"/>
            <a:ext cx="8735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Example: Higgs(?) decays into </a:t>
            </a:r>
            <a:r>
              <a:rPr lang="en-US" b="1" dirty="0" smtClean="0">
                <a:solidFill>
                  <a:srgbClr val="0000FF"/>
                </a:solidFill>
                <a:latin typeface="Arial"/>
              </a:rPr>
              <a:t> ZZ </a:t>
            </a:r>
            <a:r>
              <a:rPr lang="en-US" b="1" dirty="0" smtClean="0">
                <a:solidFill>
                  <a:srgbClr val="0000FF"/>
                </a:solidFill>
                <a:latin typeface="Arial"/>
                <a:sym typeface="Symbol"/>
              </a:rPr>
              <a:t>and each Z boson decays into </a:t>
            </a:r>
            <a:r>
              <a:rPr lang="en-US" b="1" dirty="0" err="1" smtClean="0">
                <a:solidFill>
                  <a:srgbClr val="0000FF"/>
                </a:solidFill>
                <a:latin typeface="Arial"/>
              </a:rPr>
              <a:t>μμ</a:t>
            </a:r>
            <a:r>
              <a:rPr lang="en-US" b="1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en-US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</a:p>
          <a:p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875879" y="816114"/>
            <a:ext cx="7353721" cy="707886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 Higgs particle will decay immediately,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in two heavy quarks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or two  heavy (W,Z) bosons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914400" y="2286000"/>
            <a:ext cx="2944461" cy="707886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So we look for 4 </a:t>
            </a:r>
            <a:r>
              <a:rPr lang="en-GB" dirty="0" err="1" smtClean="0">
                <a:solidFill>
                  <a:srgbClr val="FF0000"/>
                </a:solidFill>
              </a:rPr>
              <a:t>muons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in the detector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4267200"/>
            <a:ext cx="1980837" cy="2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Run146511_Event504867308_4Muons_Rotation_Download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 bwMode="auto">
          <a:xfrm>
            <a:off x="0" y="3352800"/>
            <a:ext cx="5105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64" y="914400"/>
            <a:ext cx="7304636" cy="544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34254" y="5064126"/>
            <a:ext cx="1846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sz="2400">
              <a:solidFill>
                <a:srgbClr val="184B81"/>
              </a:solidFill>
              <a:latin typeface="Arial" charset="0"/>
            </a:endParaRPr>
          </a:p>
          <a:p>
            <a:pPr eaLnBrk="1" hangingPunct="1"/>
            <a:endParaRPr lang="en-US" sz="2400">
              <a:solidFill>
                <a:srgbClr val="184B81"/>
              </a:solidFill>
              <a:latin typeface="Arial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97169" y="76200"/>
            <a:ext cx="7737231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n-US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A Collision with two Photons</a:t>
            </a:r>
            <a:endParaRPr kumimoji="0" lang="en-US" sz="3600" b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6231" y="2100263"/>
            <a:ext cx="1635369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7252995" y="4267200"/>
            <a:ext cx="1967205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 Higgs 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 ‘background’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process without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 Higgs?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July 4</a:t>
            </a:r>
            <a:r>
              <a:rPr lang="en-GB" baseline="30000" dirty="0" smtClean="0"/>
              <a:t>th</a:t>
            </a:r>
            <a:r>
              <a:rPr lang="en-GB" dirty="0" smtClean="0"/>
              <a:t>  2012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20574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Official announcement of the discovery of a Higgs-like particle with mass of 125-126 </a:t>
            </a:r>
            <a:r>
              <a:rPr lang="en-GB" sz="2400" dirty="0" err="1" smtClean="0">
                <a:solidFill>
                  <a:srgbClr val="FF0000"/>
                </a:solidFill>
              </a:rPr>
              <a:t>GeV</a:t>
            </a:r>
            <a:r>
              <a:rPr lang="en-GB" sz="2400" dirty="0" smtClean="0">
                <a:solidFill>
                  <a:srgbClr val="FF0000"/>
                </a:solidFill>
              </a:rPr>
              <a:t> by CMS and ATLAS.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Historic seminar at CERN with simultaneous transmission and live link at the large particle physics conference of 2012 </a:t>
            </a:r>
            <a:r>
              <a:rPr lang="en-GB" sz="2400" dirty="0" smtClean="0">
                <a:solidFill>
                  <a:srgbClr val="FF0000"/>
                </a:solidFill>
              </a:rPr>
              <a:t>in Melbourne, Australia  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5" name="Image 4" descr="Screen shot 2012-07-12 at 6.12.4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542" y="3276600"/>
            <a:ext cx="3042458" cy="3200400"/>
          </a:xfrm>
          <a:prstGeom prst="rect">
            <a:avLst/>
          </a:prstGeom>
        </p:spPr>
      </p:pic>
      <p:pic>
        <p:nvPicPr>
          <p:cNvPr id="6" name="Image 5" descr="Screen shot 2012-07-12 at 3.32.1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3703" y="3251200"/>
            <a:ext cx="3502298" cy="1930400"/>
          </a:xfrm>
          <a:prstGeom prst="rect">
            <a:avLst/>
          </a:prstGeom>
        </p:spPr>
      </p:pic>
      <p:pic>
        <p:nvPicPr>
          <p:cNvPr id="7" name="Image 6" descr="Screen shot 2012-07-12 at 1.24.1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85799" y="4191000"/>
            <a:ext cx="3356122" cy="22606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066800" y="3505200"/>
            <a:ext cx="81296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CERN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257800" y="5715000"/>
            <a:ext cx="137038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Melbourne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US" dirty="0" smtClean="0">
                <a:effectLst/>
              </a:rPr>
              <a:t>The “Standard Model”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230188" y="3352800"/>
            <a:ext cx="4270375" cy="3124200"/>
            <a:chOff x="1373" y="1920"/>
            <a:chExt cx="3272" cy="2288"/>
          </a:xfrm>
        </p:grpSpPr>
        <p:pic>
          <p:nvPicPr>
            <p:cNvPr id="26634" name="Picture 4" descr="QUarks_leptons etc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28" y="1920"/>
              <a:ext cx="2563" cy="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5" name="Rectangle 33"/>
            <p:cNvSpPr>
              <a:spLocks noChangeArrowheads="1"/>
            </p:cNvSpPr>
            <p:nvPr/>
          </p:nvSpPr>
          <p:spPr bwMode="auto">
            <a:xfrm rot="-5400000">
              <a:off x="649" y="2867"/>
              <a:ext cx="1801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rgbClr val="FF0000"/>
                  </a:solidFill>
                </a:rPr>
                <a:t>Matter particles</a:t>
              </a:r>
            </a:p>
          </p:txBody>
        </p:sp>
        <p:sp>
          <p:nvSpPr>
            <p:cNvPr id="26636" name="Rectangle 34"/>
            <p:cNvSpPr>
              <a:spLocks noChangeArrowheads="1"/>
            </p:cNvSpPr>
            <p:nvPr/>
          </p:nvSpPr>
          <p:spPr bwMode="auto">
            <a:xfrm rot="5400000">
              <a:off x="3598" y="2836"/>
              <a:ext cx="1739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chemeClr val="tx2"/>
                  </a:solidFill>
                </a:rPr>
                <a:t>Force particles</a:t>
              </a:r>
            </a:p>
          </p:txBody>
        </p:sp>
      </p:grpSp>
      <p:sp>
        <p:nvSpPr>
          <p:cNvPr id="11" name="Rectangle 1028"/>
          <p:cNvSpPr>
            <a:spLocks noChangeArrowheads="1"/>
          </p:cNvSpPr>
          <p:nvPr/>
        </p:nvSpPr>
        <p:spPr bwMode="auto">
          <a:xfrm>
            <a:off x="4800600" y="3962400"/>
            <a:ext cx="4267200" cy="25545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US" b="1" dirty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The SM has been tested thousands of times, to excellent precision. Yet, its most basic mechanism, that of granting mass to </a:t>
            </a:r>
            <a:r>
              <a:rPr lang="en-US" b="1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particles </a:t>
            </a:r>
          </a:p>
          <a:p>
            <a:pPr algn="ctr" eaLnBrk="0" hangingPunct="0">
              <a:defRPr/>
            </a:pPr>
            <a:r>
              <a:rPr lang="en-US" b="1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A major step forward was made this month with the discovery of a particle that could be the long-sought Higgs boson!!</a:t>
            </a:r>
            <a:endParaRPr lang="en-US" b="1" dirty="0">
              <a:solidFill>
                <a:srgbClr val="FF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30" name="Text Box 14"/>
          <p:cNvSpPr txBox="1">
            <a:spLocks noChangeArrowheads="1"/>
          </p:cNvSpPr>
          <p:nvPr/>
        </p:nvSpPr>
        <p:spPr bwMode="auto">
          <a:xfrm>
            <a:off x="204788" y="914400"/>
            <a:ext cx="871061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400">
                <a:solidFill>
                  <a:schemeClr val="accent2"/>
                </a:solidFill>
              </a:rPr>
              <a:t>Over the last 100 years:</a:t>
            </a:r>
            <a:r>
              <a:rPr lang="el-GR" sz="2400">
                <a:solidFill>
                  <a:schemeClr val="accent2"/>
                </a:solidFill>
              </a:rPr>
              <a:t> </a:t>
            </a:r>
            <a:r>
              <a:rPr lang="en-US" sz="2400">
                <a:solidFill>
                  <a:schemeClr val="accent2"/>
                </a:solidFill>
              </a:rPr>
              <a:t>combination of </a:t>
            </a:r>
          </a:p>
          <a:p>
            <a:pPr algn="ctr" eaLnBrk="0" hangingPunct="0"/>
            <a:r>
              <a:rPr lang="en-US" sz="2400" b="1">
                <a:solidFill>
                  <a:srgbClr val="FF0000"/>
                </a:solidFill>
              </a:rPr>
              <a:t>Quantum Mechanics and Special Theory of relativity</a:t>
            </a:r>
            <a:r>
              <a:rPr lang="en-US" sz="2400">
                <a:solidFill>
                  <a:srgbClr val="FF0000"/>
                </a:solidFill>
              </a:rPr>
              <a:t> </a:t>
            </a:r>
          </a:p>
          <a:p>
            <a:pPr algn="ctr" eaLnBrk="0" hangingPunct="0"/>
            <a:r>
              <a:rPr lang="en-US" sz="2400">
                <a:solidFill>
                  <a:srgbClr val="3333CC"/>
                </a:solidFill>
              </a:rPr>
              <a:t>along with all new particles discovered has led to the </a:t>
            </a:r>
          </a:p>
          <a:p>
            <a:pPr algn="ctr" eaLnBrk="0" hangingPunct="0"/>
            <a:r>
              <a:rPr lang="en-US" sz="2400" b="1">
                <a:solidFill>
                  <a:srgbClr val="FF0000"/>
                </a:solidFill>
              </a:rPr>
              <a:t>Standard Model of Particle Physics.</a:t>
            </a:r>
          </a:p>
          <a:p>
            <a:pPr algn="ctr" eaLnBrk="0" hangingPunct="0"/>
            <a:r>
              <a:rPr lang="en-US" sz="2400" b="1">
                <a:solidFill>
                  <a:srgbClr val="FF0000"/>
                </a:solidFill>
              </a:rPr>
              <a:t>The new (final?) “Periodic Table” of fundamental elements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76800" y="3132137"/>
            <a:ext cx="4038600" cy="8302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400" b="1" dirty="0">
                <a:solidFill>
                  <a:srgbClr val="3333CC"/>
                </a:solidFill>
              </a:rPr>
              <a:t>A crowning achievement of 20</a:t>
            </a:r>
            <a:r>
              <a:rPr lang="en-US" sz="2400" b="1" baseline="30000" dirty="0">
                <a:solidFill>
                  <a:srgbClr val="3333CC"/>
                </a:solidFill>
              </a:rPr>
              <a:t>th</a:t>
            </a:r>
            <a:r>
              <a:rPr lang="en-US" sz="2400" b="1" dirty="0">
                <a:solidFill>
                  <a:srgbClr val="3333CC"/>
                </a:solidFill>
              </a:rPr>
              <a:t> Century Science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7848600" cy="904875"/>
          </a:xfrm>
        </p:spPr>
        <p:txBody>
          <a:bodyPr/>
          <a:lstStyle/>
          <a:p>
            <a:r>
              <a:rPr lang="en-GB" dirty="0" smtClean="0"/>
              <a:t>Results from the Experiments 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457200" y="762000"/>
            <a:ext cx="252304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Higgs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2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photons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!!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286000" y="10668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3429000" y="762000"/>
            <a:ext cx="312930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Higgs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2 Z 4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leptons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!!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553201" y="1219200"/>
            <a:ext cx="2590800" cy="470898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 clear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“excess”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of events seen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in both experiments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round</a:t>
            </a:r>
            <a:r>
              <a:rPr lang="en-GB" dirty="0" smtClean="0">
                <a:solidFill>
                  <a:srgbClr val="0000FF"/>
                </a:solidFill>
              </a:rPr>
              <a:t> 125-126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It </a:t>
            </a:r>
            <a:r>
              <a:rPr lang="en-GB" dirty="0" smtClean="0">
                <a:solidFill>
                  <a:srgbClr val="FF0000"/>
                </a:solidFill>
              </a:rPr>
              <a:t>became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very </a:t>
            </a:r>
            <a:r>
              <a:rPr lang="en-GB" dirty="0" smtClean="0">
                <a:solidFill>
                  <a:srgbClr val="FF0000"/>
                </a:solidFill>
              </a:rPr>
              <a:t>significant in 2012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ophisticated 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Statistical Methods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have used to fully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analyse this.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And the result is…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1371600" y="1981200"/>
            <a:ext cx="609600" cy="4572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3" name="Ellipse 12"/>
          <p:cNvSpPr/>
          <p:nvPr/>
        </p:nvSpPr>
        <p:spPr bwMode="auto">
          <a:xfrm>
            <a:off x="4038600" y="2514600"/>
            <a:ext cx="609600" cy="9144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4495800" y="5181600"/>
            <a:ext cx="457200" cy="6858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6" name="Image 15" descr="Screen shot 2012-07-21 at 11.28.1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25" y="4114800"/>
            <a:ext cx="3129675" cy="2794950"/>
          </a:xfrm>
          <a:prstGeom prst="rect">
            <a:avLst/>
          </a:prstGeom>
        </p:spPr>
      </p:pic>
      <p:pic>
        <p:nvPicPr>
          <p:cNvPr id="17" name="Espace réservé du contenu 4" descr="Screen shot 2012-07-16 at 11.26.04 PM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219200"/>
            <a:ext cx="3352800" cy="2895600"/>
          </a:xfrm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lc="http://schemas.openxmlformats.org/drawingml/2006/lockedCanvas"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502" t="3540" r="5051" b="967"/>
          <a:stretch/>
        </p:blipFill>
        <p:spPr bwMode="auto">
          <a:xfrm>
            <a:off x="3352800" y="4038137"/>
            <a:ext cx="2819435" cy="2819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lc="http://schemas.openxmlformats.org/drawingml/2006/lockedCanvas"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 descr="Untitled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352800" y="1219200"/>
            <a:ext cx="3091191" cy="286061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mu95_zoom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62000"/>
            <a:ext cx="2822622" cy="2708123"/>
          </a:xfrm>
          <a:prstGeom prst="rect">
            <a:avLst/>
          </a:prstGeom>
        </p:spPr>
      </p:pic>
      <p:pic>
        <p:nvPicPr>
          <p:cNvPr id="15" name="Espace réservé du contenu 4" descr="Screen shot 2012-07-18 at 1.06.1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6200" y="3124200"/>
            <a:ext cx="2895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muhat_zoom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600" y="914400"/>
            <a:ext cx="2859181" cy="2286000"/>
          </a:xfrm>
          <a:prstGeom prst="rect">
            <a:avLst/>
          </a:prstGeom>
        </p:spPr>
      </p:pic>
      <p:pic>
        <p:nvPicPr>
          <p:cNvPr id="17" name="Image 16" descr="Screen shot 2012-07-18 at 1.06.45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1800" y="3200400"/>
            <a:ext cx="2743199" cy="23622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304800" y="5780782"/>
            <a:ext cx="8001000" cy="107721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                                   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Results</a:t>
            </a:r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We </a:t>
            </a:r>
            <a:r>
              <a:rPr lang="en-GB" dirty="0" smtClean="0">
                <a:solidFill>
                  <a:srgbClr val="0000FF"/>
                </a:solidFill>
              </a:rPr>
              <a:t>see an excess</a:t>
            </a:r>
            <a:r>
              <a:rPr lang="en-GB" dirty="0" smtClean="0">
                <a:solidFill>
                  <a:srgbClr val="0000FF"/>
                </a:solidFill>
              </a:rPr>
              <a:t> of 5 standard </a:t>
            </a:r>
            <a:r>
              <a:rPr lang="en-GB" dirty="0" smtClean="0">
                <a:solidFill>
                  <a:srgbClr val="0000FF"/>
                </a:solidFill>
              </a:rPr>
              <a:t>deviations (5σ) at 125-126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-&gt; The observation (Discovery) of a new particle!!!</a:t>
            </a: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25" name="Titre 1"/>
          <p:cNvSpPr txBox="1">
            <a:spLocks/>
          </p:cNvSpPr>
          <p:nvPr/>
        </p:nvSpPr>
        <p:spPr bwMode="auto">
          <a:xfrm>
            <a:off x="762000" y="-152400"/>
            <a:ext cx="7848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Results from the Experiments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7" name="Picture 8" descr="Untitled4.png"/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715000" y="3276600"/>
            <a:ext cx="2591131" cy="218224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8" name="Picture 5" descr="pvalue_FermiBose.pd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5000" y="914400"/>
            <a:ext cx="2541494" cy="2362200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6629400" y="2679680"/>
            <a:ext cx="2630949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CMS</a:t>
            </a:r>
            <a:r>
              <a:rPr lang="en-GB" sz="2400" dirty="0" smtClean="0">
                <a:solidFill>
                  <a:srgbClr val="0000FF"/>
                </a:solidFill>
              </a:rPr>
              <a:t> and ATLAS observe </a:t>
            </a:r>
            <a:r>
              <a:rPr lang="en-GB" sz="2400" dirty="0" smtClean="0">
                <a:solidFill>
                  <a:srgbClr val="0000FF"/>
                </a:solidFill>
              </a:rPr>
              <a:t>a</a:t>
            </a:r>
            <a:r>
              <a:rPr lang="en-GB" sz="2400" dirty="0" smtClean="0">
                <a:solidFill>
                  <a:srgbClr val="0000FF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new </a:t>
            </a:r>
            <a:r>
              <a:rPr lang="en-GB" sz="2400" dirty="0" smtClean="0">
                <a:solidFill>
                  <a:srgbClr val="FF0000"/>
                </a:solidFill>
              </a:rPr>
              <a:t>boson </a:t>
            </a:r>
            <a:r>
              <a:rPr lang="en-GB" sz="2400" dirty="0" smtClean="0">
                <a:solidFill>
                  <a:srgbClr val="0000FF"/>
                </a:solidFill>
              </a:rPr>
              <a:t>with</a:t>
            </a:r>
            <a:r>
              <a:rPr lang="en-GB" sz="2400" dirty="0" smtClean="0">
                <a:solidFill>
                  <a:srgbClr val="0000FF"/>
                </a:solidFill>
              </a:rPr>
              <a:t> </a:t>
            </a:r>
            <a:r>
              <a:rPr lang="en-GB" sz="2400" dirty="0" smtClean="0">
                <a:solidFill>
                  <a:srgbClr val="0000FF"/>
                </a:solidFill>
              </a:rPr>
              <a:t>a </a:t>
            </a:r>
            <a:r>
              <a:rPr lang="en-GB" sz="2400" dirty="0" smtClean="0">
                <a:solidFill>
                  <a:srgbClr val="0000FF"/>
                </a:solidFill>
              </a:rPr>
              <a:t>significance of </a:t>
            </a:r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FF0000"/>
                </a:solidFill>
              </a:rPr>
              <a:t>about </a:t>
            </a:r>
            <a:r>
              <a:rPr lang="en-GB" sz="2400" dirty="0" smtClean="0">
                <a:solidFill>
                  <a:srgbClr val="FF0000"/>
                </a:solidFill>
              </a:rPr>
              <a:t>5 sigma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 The particle is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consistent with a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Higgs-like boson </a:t>
            </a:r>
          </a:p>
          <a:p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01752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5466" y="292586"/>
            <a:ext cx="4791571" cy="44627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23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Evolution of the excess with time </a:t>
            </a:r>
          </a:p>
        </p:txBody>
      </p:sp>
      <p:pic>
        <p:nvPicPr>
          <p:cNvPr id="5" name="Picture 4" descr="Untitled1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94185" y="980728"/>
            <a:ext cx="6254079" cy="517333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 descr="Untitled2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83568" y="980728"/>
            <a:ext cx="6324538" cy="525658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Untitled3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83568" y="980728"/>
            <a:ext cx="6381850" cy="543970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 descr="Untitled4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85800" y="990600"/>
            <a:ext cx="6400800" cy="539073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7481216" y="3140968"/>
            <a:ext cx="1411264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Energy-scale </a:t>
            </a:r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systematics</a:t>
            </a:r>
          </a:p>
          <a:p>
            <a:pPr eaLnBrk="0" hangingPunct="0"/>
            <a:r>
              <a:rPr lang="en-US" sz="16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n</a:t>
            </a:r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ot included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4267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77724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The Press…</a:t>
            </a:r>
            <a:endParaRPr lang="en-US" dirty="0">
              <a:effectLst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09600" y="914400"/>
            <a:ext cx="8030864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The discovery of the Higgs made the headlines worldwide</a:t>
            </a:r>
            <a:endParaRPr lang="en-GB" sz="2400" dirty="0">
              <a:solidFill>
                <a:srgbClr val="0000FF"/>
              </a:solidFill>
            </a:endParaRPr>
          </a:p>
        </p:txBody>
      </p:sp>
      <p:pic>
        <p:nvPicPr>
          <p:cNvPr id="7" name="Image 6" descr="Screen shot 2012-07-05 at 7.58.4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2286000"/>
            <a:ext cx="2668204" cy="2590799"/>
          </a:xfrm>
          <a:prstGeom prst="rect">
            <a:avLst/>
          </a:prstGeom>
        </p:spPr>
      </p:pic>
      <p:pic>
        <p:nvPicPr>
          <p:cNvPr id="8" name="Image 7" descr="Screen shot 2012-07-05 at 9.01.2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418309"/>
            <a:ext cx="4025900" cy="562891"/>
          </a:xfrm>
          <a:prstGeom prst="rect">
            <a:avLst/>
          </a:prstGeom>
        </p:spPr>
      </p:pic>
      <p:pic>
        <p:nvPicPr>
          <p:cNvPr id="9" name="Image 8" descr="Screen shot 2012-07-12 at 3.33.1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7352" y="2667000"/>
            <a:ext cx="3001047" cy="3124200"/>
          </a:xfrm>
          <a:prstGeom prst="rect">
            <a:avLst/>
          </a:prstGeom>
        </p:spPr>
      </p:pic>
      <p:pic>
        <p:nvPicPr>
          <p:cNvPr id="10" name="Image 9" descr="Screen shot 2012-07-12 at 3.38.52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1371600"/>
            <a:ext cx="3530600" cy="779764"/>
          </a:xfrm>
          <a:prstGeom prst="rect">
            <a:avLst/>
          </a:prstGeom>
        </p:spPr>
      </p:pic>
      <p:pic>
        <p:nvPicPr>
          <p:cNvPr id="11" name="Image 10" descr="Screen shot 2012-07-12 at 3.39.54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4724400"/>
            <a:ext cx="3487280" cy="882650"/>
          </a:xfrm>
          <a:prstGeom prst="rect">
            <a:avLst/>
          </a:prstGeom>
        </p:spPr>
      </p:pic>
      <p:pic>
        <p:nvPicPr>
          <p:cNvPr id="12" name="Image 11" descr="Screen shot 2012-07-12 at 3.40.35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575331"/>
            <a:ext cx="2838450" cy="853669"/>
          </a:xfrm>
          <a:prstGeom prst="rect">
            <a:avLst/>
          </a:prstGeom>
        </p:spPr>
      </p:pic>
      <p:pic>
        <p:nvPicPr>
          <p:cNvPr id="13" name="Image 12" descr="Screen shot 2012-07-12 at 3.42.51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581400"/>
            <a:ext cx="3451469" cy="438460"/>
          </a:xfrm>
          <a:prstGeom prst="rect">
            <a:avLst/>
          </a:prstGeom>
        </p:spPr>
      </p:pic>
      <p:pic>
        <p:nvPicPr>
          <p:cNvPr id="14" name="Image 13" descr="Screen shot 2012-07-12 at 3.43.58 P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114800"/>
            <a:ext cx="3247643" cy="546741"/>
          </a:xfrm>
          <a:prstGeom prst="rect">
            <a:avLst/>
          </a:prstGeom>
        </p:spPr>
      </p:pic>
      <p:pic>
        <p:nvPicPr>
          <p:cNvPr id="15" name="Image 14" descr="Screen shot 2012-07-12 at 3.44.30 P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62600" y="5410200"/>
            <a:ext cx="3403600" cy="1225550"/>
          </a:xfrm>
          <a:prstGeom prst="rect">
            <a:avLst/>
          </a:prstGeom>
        </p:spPr>
      </p:pic>
      <p:pic>
        <p:nvPicPr>
          <p:cNvPr id="16" name="Image 15" descr="Screen shot 2012-07-12 at 3.45.24 PM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5867400"/>
            <a:ext cx="5251450" cy="727760"/>
          </a:xfrm>
          <a:prstGeom prst="rect">
            <a:avLst/>
          </a:prstGeom>
        </p:spPr>
      </p:pic>
      <p:pic>
        <p:nvPicPr>
          <p:cNvPr id="17" name="Image 16" descr="Screen shot 2012-07-12 at 3.45.58 PM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4800" y="2099949"/>
            <a:ext cx="3759200" cy="490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1-10-03 at 1.43.5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38200"/>
            <a:ext cx="8117420" cy="544528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-762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The </a:t>
            </a:r>
            <a:r>
              <a:rPr lang="en-US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Future…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686800" cy="904875"/>
          </a:xfrm>
        </p:spPr>
        <p:txBody>
          <a:bodyPr/>
          <a:lstStyle/>
          <a:p>
            <a:r>
              <a:rPr lang="en-GB" sz="3600" dirty="0" smtClean="0"/>
              <a:t>Discovery of a new Particle at 125 </a:t>
            </a:r>
            <a:r>
              <a:rPr lang="en-GB" sz="3600" dirty="0" err="1" smtClean="0"/>
              <a:t>GeV</a:t>
            </a:r>
            <a:r>
              <a:rPr lang="en-GB" sz="3600" dirty="0" smtClean="0"/>
              <a:t> </a:t>
            </a:r>
            <a:endParaRPr lang="en-GB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105400"/>
          </a:xfrm>
          <a:solidFill>
            <a:schemeClr val="accent3"/>
          </a:solidFill>
        </p:spPr>
        <p:txBody>
          <a:bodyPr/>
          <a:lstStyle/>
          <a:p>
            <a:r>
              <a:rPr lang="en-GB" sz="2600" dirty="0" smtClean="0">
                <a:solidFill>
                  <a:srgbClr val="0000FF"/>
                </a:solidFill>
              </a:rPr>
              <a:t>CMS (and ATLAS) discovered </a:t>
            </a:r>
            <a:r>
              <a:rPr lang="en-GB" sz="2600" dirty="0" smtClean="0">
                <a:solidFill>
                  <a:srgbClr val="FF0000"/>
                </a:solidFill>
              </a:rPr>
              <a:t>a brand new heavy particle</a:t>
            </a:r>
            <a:r>
              <a:rPr lang="en-GB" sz="2600" dirty="0" smtClean="0">
                <a:solidFill>
                  <a:srgbClr val="0000FF"/>
                </a:solidFill>
              </a:rPr>
              <a:t> with a mass of about 125 (126) </a:t>
            </a:r>
            <a:r>
              <a:rPr lang="en-GB" sz="2600" dirty="0" err="1" smtClean="0">
                <a:solidFill>
                  <a:srgbClr val="0000FF"/>
                </a:solidFill>
              </a:rPr>
              <a:t>GeV</a:t>
            </a:r>
            <a:endParaRPr lang="en-GB" sz="2600" dirty="0" smtClean="0">
              <a:solidFill>
                <a:srgbClr val="0000FF"/>
              </a:solidFill>
            </a:endParaRPr>
          </a:p>
          <a:p>
            <a:r>
              <a:rPr lang="en-GB" sz="2600" dirty="0" smtClean="0">
                <a:solidFill>
                  <a:srgbClr val="0000FF"/>
                </a:solidFill>
              </a:rPr>
              <a:t>The production rate of the new particle is consistent with that expected for </a:t>
            </a:r>
            <a:r>
              <a:rPr lang="en-GB" sz="2600" dirty="0" smtClean="0">
                <a:solidFill>
                  <a:srgbClr val="FF0000"/>
                </a:solidFill>
              </a:rPr>
              <a:t>a Higgs-like boson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It will tell us how elementary particles got there mass and why we are here.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It may tell us much more, </a:t>
            </a:r>
            <a:r>
              <a:rPr lang="en-GB" sz="2600" dirty="0" err="1" smtClean="0">
                <a:solidFill>
                  <a:srgbClr val="0000FF"/>
                </a:solidFill>
              </a:rPr>
              <a:t>eg</a:t>
            </a:r>
            <a:r>
              <a:rPr lang="en-GB" sz="2600" dirty="0" smtClean="0">
                <a:solidFill>
                  <a:srgbClr val="0000FF"/>
                </a:solidFill>
              </a:rPr>
              <a:t> what is the </a:t>
            </a:r>
            <a:r>
              <a:rPr lang="en-GB" sz="2600" dirty="0" smtClean="0">
                <a:solidFill>
                  <a:srgbClr val="FF0000"/>
                </a:solidFill>
              </a:rPr>
              <a:t>physics beyond to the Standard Model.</a:t>
            </a:r>
          </a:p>
          <a:p>
            <a:r>
              <a:rPr lang="en-GB" sz="2600" dirty="0" smtClean="0">
                <a:solidFill>
                  <a:srgbClr val="FF0000"/>
                </a:solidFill>
              </a:rPr>
              <a:t>This new particle will be important for the future of High Energy Physics!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5" name="Picture 4" descr="champag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4462" y="4876800"/>
            <a:ext cx="2751138" cy="1847593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6477000" y="4767323"/>
            <a:ext cx="2417763" cy="209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763000" cy="904875"/>
          </a:xfrm>
        </p:spPr>
        <p:txBody>
          <a:bodyPr/>
          <a:lstStyle/>
          <a:p>
            <a:r>
              <a:rPr lang="en-GB" dirty="0" smtClean="0"/>
              <a:t>Quo </a:t>
            </a:r>
            <a:r>
              <a:rPr lang="en-GB" dirty="0" err="1" smtClean="0"/>
              <a:t>Vadis</a:t>
            </a:r>
            <a:r>
              <a:rPr lang="en-GB" dirty="0" smtClean="0"/>
              <a:t>: where do we go next?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5" name="ZoneTexte 4"/>
          <p:cNvSpPr txBox="1"/>
          <p:nvPr/>
        </p:nvSpPr>
        <p:spPr>
          <a:xfrm>
            <a:off x="304800" y="762000"/>
            <a:ext cx="8686800" cy="64017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600" dirty="0" smtClean="0">
                <a:solidFill>
                  <a:srgbClr val="FF0000"/>
                </a:solidFill>
              </a:rPr>
              <a:t>Now we need more data to study this new particle</a:t>
            </a:r>
          </a:p>
          <a:p>
            <a:pPr>
              <a:buFontTx/>
              <a:buChar char="-"/>
            </a:pPr>
            <a:r>
              <a:rPr lang="en-GB" sz="2600" dirty="0" smtClean="0">
                <a:solidFill>
                  <a:srgbClr val="0000FF"/>
                </a:solidFill>
              </a:rPr>
              <a:t>Spin and CP studies?</a:t>
            </a:r>
          </a:p>
          <a:p>
            <a:pPr>
              <a:buFontTx/>
              <a:buChar char="-"/>
            </a:pPr>
            <a:r>
              <a:rPr lang="en-GB" sz="2600" dirty="0" smtClean="0">
                <a:solidFill>
                  <a:srgbClr val="0000FF"/>
                </a:solidFill>
              </a:rPr>
              <a:t>Couplings: measure as many production/decay channels?</a:t>
            </a:r>
          </a:p>
          <a:p>
            <a:pPr>
              <a:buFontTx/>
              <a:buChar char="-"/>
            </a:pPr>
            <a:r>
              <a:rPr lang="en-GB" sz="2600" dirty="0" smtClean="0">
                <a:solidFill>
                  <a:srgbClr val="0000FF"/>
                </a:solidFill>
              </a:rPr>
              <a:t>Deviations from Standard Model? Composite?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 Look also for “non-standard” decays?</a:t>
            </a:r>
          </a:p>
          <a:p>
            <a:pPr>
              <a:buFontTx/>
              <a:buChar char="-"/>
            </a:pPr>
            <a:r>
              <a:rPr lang="en-GB" sz="2600" dirty="0" smtClean="0">
                <a:solidFill>
                  <a:srgbClr val="0000FF"/>
                </a:solidFill>
              </a:rPr>
              <a:t>Is it alone or accompanied</a:t>
            </a:r>
            <a:r>
              <a:rPr lang="en-GB" sz="2600" dirty="0" smtClean="0">
                <a:solidFill>
                  <a:srgbClr val="0000FF"/>
                </a:solidFill>
              </a:rPr>
              <a:t>?</a:t>
            </a:r>
          </a:p>
          <a:p>
            <a:r>
              <a:rPr lang="en-GB" sz="2600" dirty="0" smtClean="0">
                <a:solidFill>
                  <a:srgbClr val="FF0000"/>
                </a:solidFill>
              </a:rPr>
              <a:t>Will it shows us that there is physics beyond the </a:t>
            </a:r>
            <a:r>
              <a:rPr lang="en-GB" sz="2600" dirty="0" err="1" smtClean="0">
                <a:solidFill>
                  <a:srgbClr val="FF0000"/>
                </a:solidFill>
              </a:rPr>
              <a:t>Standar</a:t>
            </a:r>
            <a:r>
              <a:rPr lang="en-GB" sz="2600" dirty="0" smtClean="0">
                <a:solidFill>
                  <a:srgbClr val="FF0000"/>
                </a:solidFill>
              </a:rPr>
              <a:t> Model?   </a:t>
            </a:r>
            <a:endParaRPr lang="en-GB" sz="2600" dirty="0" smtClean="0">
              <a:solidFill>
                <a:srgbClr val="FF0000"/>
              </a:solidFill>
            </a:endParaRPr>
          </a:p>
          <a:p>
            <a:endParaRPr lang="en-GB" sz="2600" dirty="0" smtClean="0">
              <a:solidFill>
                <a:srgbClr val="0000FF"/>
              </a:solidFill>
            </a:endParaRPr>
          </a:p>
          <a:p>
            <a:r>
              <a:rPr lang="en-GB" sz="2600" dirty="0" smtClean="0">
                <a:solidFill>
                  <a:srgbClr val="0000FF"/>
                </a:solidFill>
              </a:rPr>
              <a:t>We have now analysed </a:t>
            </a:r>
            <a:r>
              <a:rPr lang="en-GB" sz="2600" dirty="0" smtClean="0">
                <a:solidFill>
                  <a:srgbClr val="FF0000"/>
                </a:solidFill>
              </a:rPr>
              <a:t>10 fb</a:t>
            </a:r>
            <a:r>
              <a:rPr lang="en-GB" sz="2600" baseline="30000" dirty="0" smtClean="0">
                <a:solidFill>
                  <a:srgbClr val="FF0000"/>
                </a:solidFill>
              </a:rPr>
              <a:t>-1</a:t>
            </a:r>
            <a:r>
              <a:rPr lang="en-GB" sz="2600" dirty="0" smtClean="0">
                <a:solidFill>
                  <a:srgbClr val="FF0000"/>
                </a:solidFill>
              </a:rPr>
              <a:t> </a:t>
            </a:r>
            <a:r>
              <a:rPr lang="en-GB" sz="2600" dirty="0" smtClean="0">
                <a:solidFill>
                  <a:srgbClr val="0000FF"/>
                </a:solidFill>
              </a:rPr>
              <a:t>of data</a:t>
            </a:r>
            <a:endParaRPr lang="en-GB" sz="2600" dirty="0" smtClean="0">
              <a:solidFill>
                <a:srgbClr val="0000FF"/>
              </a:solidFill>
            </a:endParaRPr>
          </a:p>
          <a:p>
            <a:r>
              <a:rPr lang="en-GB" sz="2600" dirty="0" smtClean="0">
                <a:solidFill>
                  <a:srgbClr val="0000FF"/>
                </a:solidFill>
              </a:rPr>
              <a:t>Another </a:t>
            </a:r>
            <a:r>
              <a:rPr lang="en-GB" sz="2600" dirty="0" smtClean="0">
                <a:solidFill>
                  <a:srgbClr val="FF0000"/>
                </a:solidFill>
              </a:rPr>
              <a:t>10-20 fb</a:t>
            </a:r>
            <a:r>
              <a:rPr lang="en-GB" sz="2600" baseline="30000" dirty="0" smtClean="0">
                <a:solidFill>
                  <a:srgbClr val="FF0000"/>
                </a:solidFill>
              </a:rPr>
              <a:t>-1</a:t>
            </a:r>
            <a:r>
              <a:rPr lang="en-GB" sz="2600" dirty="0" smtClean="0">
                <a:solidFill>
                  <a:srgbClr val="FF0000"/>
                </a:solidFill>
              </a:rPr>
              <a:t> </a:t>
            </a:r>
            <a:r>
              <a:rPr lang="en-GB" sz="2600" dirty="0" smtClean="0">
                <a:solidFill>
                  <a:srgbClr val="0000FF"/>
                </a:solidFill>
              </a:rPr>
              <a:t>at 8 </a:t>
            </a:r>
            <a:r>
              <a:rPr lang="en-GB" sz="2600" dirty="0" err="1" smtClean="0">
                <a:solidFill>
                  <a:srgbClr val="0000FF"/>
                </a:solidFill>
              </a:rPr>
              <a:t>TeV</a:t>
            </a:r>
            <a:r>
              <a:rPr lang="en-GB" sz="2600" dirty="0" smtClean="0">
                <a:solidFill>
                  <a:srgbClr val="0000FF"/>
                </a:solidFill>
              </a:rPr>
              <a:t> will </a:t>
            </a:r>
            <a:r>
              <a:rPr lang="en-GB" sz="2600" dirty="0" smtClean="0">
                <a:solidFill>
                  <a:srgbClr val="0000FF"/>
                </a:solidFill>
              </a:rPr>
              <a:t>help</a:t>
            </a:r>
            <a:r>
              <a:rPr lang="en-GB" sz="2600" dirty="0" smtClean="0">
                <a:solidFill>
                  <a:srgbClr val="0000FF"/>
                </a:solidFill>
              </a:rPr>
              <a:t> (by end of 2012)!!</a:t>
            </a:r>
            <a:endParaRPr lang="en-GB" sz="2600" dirty="0" smtClean="0">
              <a:solidFill>
                <a:srgbClr val="0000FF"/>
              </a:solidFill>
            </a:endParaRPr>
          </a:p>
          <a:p>
            <a:r>
              <a:rPr lang="en-GB" sz="2600" dirty="0" smtClean="0">
                <a:solidFill>
                  <a:srgbClr val="0000FF"/>
                </a:solidFill>
              </a:rPr>
              <a:t>Then we will have </a:t>
            </a:r>
            <a:r>
              <a:rPr lang="en-GB" sz="2600" dirty="0" smtClean="0">
                <a:solidFill>
                  <a:srgbClr val="FF0000"/>
                </a:solidFill>
              </a:rPr>
              <a:t>300 fb</a:t>
            </a:r>
            <a:r>
              <a:rPr lang="en-GB" sz="2600" baseline="30000" dirty="0" smtClean="0">
                <a:solidFill>
                  <a:srgbClr val="FF0000"/>
                </a:solidFill>
              </a:rPr>
              <a:t>-1</a:t>
            </a:r>
            <a:r>
              <a:rPr lang="en-GB" sz="2600" dirty="0" smtClean="0">
                <a:solidFill>
                  <a:srgbClr val="FF0000"/>
                </a:solidFill>
              </a:rPr>
              <a:t> </a:t>
            </a:r>
            <a:r>
              <a:rPr lang="en-GB" sz="2600" dirty="0" smtClean="0">
                <a:solidFill>
                  <a:srgbClr val="0000FF"/>
                </a:solidFill>
              </a:rPr>
              <a:t>with LHC by end of 2020</a:t>
            </a:r>
          </a:p>
          <a:p>
            <a:endParaRPr lang="en-GB" sz="2600" dirty="0" smtClean="0">
              <a:solidFill>
                <a:srgbClr val="0000FF"/>
              </a:solidFill>
            </a:endParaRPr>
          </a:p>
          <a:p>
            <a:r>
              <a:rPr lang="en-GB" sz="2600" dirty="0" smtClean="0">
                <a:solidFill>
                  <a:srgbClr val="0000FF"/>
                </a:solidFill>
              </a:rPr>
              <a:t>Future possible new colliders have a new target: </a:t>
            </a:r>
            <a:r>
              <a:rPr lang="en-GB" sz="2600" dirty="0" smtClean="0">
                <a:solidFill>
                  <a:srgbClr val="FF0000"/>
                </a:solidFill>
              </a:rPr>
              <a:t>a brand</a:t>
            </a:r>
          </a:p>
          <a:p>
            <a:r>
              <a:rPr lang="en-GB" sz="2600" dirty="0" smtClean="0">
                <a:solidFill>
                  <a:srgbClr val="FF0000"/>
                </a:solidFill>
              </a:rPr>
              <a:t>New Particle to study. Maybe the LHC will discover more…  </a:t>
            </a:r>
            <a:r>
              <a:rPr lang="en-GB" sz="2000" dirty="0" smtClean="0">
                <a:solidFill>
                  <a:srgbClr val="0000FF"/>
                </a:solidFill>
              </a:rPr>
              <a:t/>
            </a:r>
            <a:br>
              <a:rPr lang="en-GB" sz="2000" dirty="0" smtClean="0">
                <a:solidFill>
                  <a:srgbClr val="0000FF"/>
                </a:solidFill>
              </a:rPr>
            </a:br>
            <a:r>
              <a:rPr lang="en-GB" sz="2000" dirty="0" smtClean="0">
                <a:solidFill>
                  <a:srgbClr val="0000FF"/>
                </a:solidFill>
              </a:rPr>
              <a:t> </a:t>
            </a:r>
          </a:p>
          <a:p>
            <a:endParaRPr lang="en-GB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 lIns="91410" tIns="45706" rIns="91410" bIns="45706"/>
          <a:lstStyle/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46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390" tIns="45696" rIns="91390" bIns="45696" anchor="ctr">
            <a:prstTxWarp prst="textNoShape">
              <a:avLst/>
            </a:prstTxWarp>
          </a:bodyPr>
          <a:lstStyle/>
          <a:p>
            <a:pPr eaLnBrk="0" hangingPunct="0"/>
            <a:endParaRPr lang="en-US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227"/>
            <a:ext cx="9144000" cy="126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390" tIns="45696" rIns="91390" bIns="45696">
            <a:prstTxWarp prst="textNoShape">
              <a:avLst/>
            </a:prstTxWarp>
            <a:spAutoFit/>
          </a:bodyPr>
          <a:lstStyle/>
          <a:p>
            <a:pPr marL="742555" indent="-742555" eaLnBrk="0" hangingPunct="0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                    beyond LHC ?</a:t>
            </a:r>
          </a:p>
          <a:p>
            <a:pPr marL="742555" indent="-742555" eaLnBrk="0" hangingPunct="0"/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 pitchFamily="-112" charset="0"/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244862" cy="762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" charset="0"/>
              </a:rPr>
              <a:t>Future Options</a:t>
            </a:r>
            <a:endParaRPr lang="en-US" sz="3600" dirty="0" smtClean="0">
              <a:latin typeface="Arial" charset="0"/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7772400" cy="4343400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Luminosity and Energy upgrade 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scenario for the LHC 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machine and other projects</a:t>
            </a:r>
          </a:p>
          <a:p>
            <a:pPr lvl="1" eaLnBrk="1" hangingPunct="1"/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High 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Luminosity LHC:   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HL-LHC</a:t>
            </a:r>
          </a:p>
          <a:p>
            <a:pPr lvl="1" eaLnBrk="1" hangingPunct="1"/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Higher 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Energy LHC:     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HE-LHC</a:t>
            </a:r>
          </a:p>
          <a:p>
            <a:pPr lvl="1" eaLnBrk="1" hangingPunct="1"/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Electron–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proton LHC:   </a:t>
            </a:r>
            <a:r>
              <a:rPr lang="en-US" sz="2400" dirty="0" err="1" smtClean="0">
                <a:solidFill>
                  <a:srgbClr val="0000CC"/>
                </a:solidFill>
                <a:latin typeface="Arial" charset="0"/>
              </a:rPr>
              <a:t>LHeC</a:t>
            </a:r>
            <a:endParaRPr lang="en-US" sz="2400" dirty="0" smtClean="0">
              <a:solidFill>
                <a:srgbClr val="0000CC"/>
              </a:solidFill>
              <a:latin typeface="Arial" charset="0"/>
            </a:endParaRPr>
          </a:p>
          <a:p>
            <a:pPr lvl="1" eaLnBrk="1" hangingPunct="1"/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Special Higgs Factories (“LEP3”)</a:t>
            </a:r>
          </a:p>
          <a:p>
            <a:pPr lvl="1" eaLnBrk="1" hangingPunct="1"/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Linear </a:t>
            </a:r>
            <a:r>
              <a:rPr lang="en-US" sz="2400" dirty="0" err="1" smtClean="0">
                <a:solidFill>
                  <a:srgbClr val="0000CC"/>
                </a:solidFill>
                <a:latin typeface="Arial" charset="0"/>
              </a:rPr>
              <a:t>e+e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- Collider</a:t>
            </a:r>
          </a:p>
          <a:p>
            <a:pPr lvl="1" eaLnBrk="1" hangingPunct="1"/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B- physics factories (super-B)</a:t>
            </a:r>
          </a:p>
          <a:p>
            <a:pPr lvl="1" eaLnBrk="1" hangingPunct="1"/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Neutrino factories?</a:t>
            </a:r>
          </a:p>
          <a:p>
            <a:pPr lvl="1" eaLnBrk="1" hangingPunct="1"/>
            <a:r>
              <a:rPr lang="en-US" sz="2400" dirty="0" err="1" smtClean="0">
                <a:solidFill>
                  <a:srgbClr val="0000CC"/>
                </a:solidFill>
                <a:latin typeface="Arial" charset="0"/>
              </a:rPr>
              <a:t>Muon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 Colliders?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91435" y="5257800"/>
            <a:ext cx="8471565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Right now there are “strategy” meetings in all world regions</a:t>
            </a:r>
          </a:p>
          <a:p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: September 2012: The European strategy meeting in Krakow (</a:t>
            </a:r>
            <a:r>
              <a:rPr lang="en-GB" dirty="0" smtClean="0">
                <a:solidFill>
                  <a:srgbClr val="0000FF"/>
                </a:solidFill>
              </a:rPr>
              <a:t>P</a:t>
            </a:r>
            <a:r>
              <a:rPr lang="en-GB" dirty="0" smtClean="0">
                <a:solidFill>
                  <a:srgbClr val="0000FF"/>
                </a:solidFill>
              </a:rPr>
              <a:t>oland)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9323" y="6096000"/>
            <a:ext cx="8898477" cy="49244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rgbClr val="FF0000"/>
                </a:solidFill>
              </a:rPr>
              <a:t>Clearly High Energy Physics has a bright and long future!!</a:t>
            </a:r>
            <a:endParaRPr lang="en-GB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27040" y="53"/>
            <a:ext cx="8111520" cy="806485"/>
          </a:xfrm>
          <a:ln/>
        </p:spPr>
        <p:txBody>
          <a:bodyPr tIns="5483"/>
          <a:lstStyle/>
          <a:p>
            <a:pPr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  <a:tab pos="5907396" algn="l"/>
                <a:tab pos="6563775" algn="l"/>
                <a:tab pos="7220152" algn="l"/>
                <a:tab pos="7876529" algn="l"/>
              </a:tabLst>
            </a:pPr>
            <a:r>
              <a:rPr lang="en-GB" sz="3200" dirty="0" smtClean="0"/>
              <a:t> The predictable future: LHC Time</a:t>
            </a:r>
            <a:r>
              <a:rPr lang="en-GB" sz="3200" dirty="0"/>
              <a:t>-line</a:t>
            </a:r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712801" y="1261573"/>
            <a:ext cx="1440" cy="898654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11681" y="4817308"/>
            <a:ext cx="871200" cy="2318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</a:tabLst>
            </a:pPr>
            <a:r>
              <a:rPr lang="en-GB" dirty="0" smtClean="0">
                <a:solidFill>
                  <a:srgbClr val="000080"/>
                </a:solidFill>
              </a:rPr>
              <a:t>  ~20</a:t>
            </a:r>
            <a:r>
              <a:rPr lang="en-GB" b="1" dirty="0" smtClean="0">
                <a:solidFill>
                  <a:srgbClr val="000080"/>
                </a:solidFill>
              </a:rPr>
              <a:t>22</a:t>
            </a:r>
            <a:endParaRPr lang="en-GB" b="1" dirty="0">
              <a:solidFill>
                <a:srgbClr val="000080"/>
              </a:solidFill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04480" y="3485172"/>
            <a:ext cx="992160" cy="2318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</a:tabLst>
            </a:pPr>
            <a:r>
              <a:rPr lang="en-GB" dirty="0" smtClean="0">
                <a:solidFill>
                  <a:srgbClr val="000080"/>
                </a:solidFill>
              </a:rPr>
              <a:t>    20</a:t>
            </a:r>
            <a:r>
              <a:rPr lang="en-GB" b="1" dirty="0" smtClean="0">
                <a:solidFill>
                  <a:srgbClr val="000080"/>
                </a:solidFill>
              </a:rPr>
              <a:t>18</a:t>
            </a:r>
            <a:endParaRPr lang="en-GB" b="1" dirty="0">
              <a:solidFill>
                <a:srgbClr val="000080"/>
              </a:solidFill>
            </a:endParaRP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63841" y="3920147"/>
            <a:ext cx="1440" cy="877053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75841" y="2197728"/>
            <a:ext cx="750240" cy="2318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</a:tabLst>
            </a:pPr>
            <a:r>
              <a:rPr lang="en-GB" dirty="0">
                <a:solidFill>
                  <a:srgbClr val="000080"/>
                </a:solidFill>
              </a:rPr>
              <a:t>2013/14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99681" y="940420"/>
            <a:ext cx="462240" cy="2318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dirty="0">
                <a:solidFill>
                  <a:srgbClr val="000080"/>
                </a:solidFill>
              </a:rPr>
              <a:t>2009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686880" y="2501543"/>
            <a:ext cx="4320" cy="892894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319040" y="884253"/>
            <a:ext cx="1480320" cy="380200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algn="ctr" defTabSz="407357" hangingPunct="0">
              <a:lnSpc>
                <a:spcPct val="93000"/>
              </a:lnSpc>
              <a:spcBef>
                <a:spcPts val="771"/>
              </a:spcBef>
              <a:spcAft>
                <a:spcPts val="771"/>
              </a:spcAft>
              <a:buClr>
                <a:srgbClr val="000000"/>
              </a:buClr>
              <a:buSzPct val="100000"/>
              <a:tabLst>
                <a:tab pos="656378" algn="l"/>
                <a:tab pos="1312751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Start of LHC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537922" y="1324998"/>
            <a:ext cx="5015278" cy="63942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Run 1: </a:t>
            </a:r>
            <a:r>
              <a:rPr lang="en-GB" sz="1500" dirty="0" smtClean="0">
                <a:solidFill>
                  <a:srgbClr val="000080"/>
                </a:solidFill>
              </a:rPr>
              <a:t>7 and 8 </a:t>
            </a:r>
            <a:r>
              <a:rPr lang="en-GB" sz="1500" dirty="0" err="1">
                <a:solidFill>
                  <a:srgbClr val="000080"/>
                </a:solidFill>
              </a:rPr>
              <a:t>TeV</a:t>
            </a:r>
            <a:r>
              <a:rPr lang="en-GB" sz="1500" dirty="0">
                <a:solidFill>
                  <a:srgbClr val="000080"/>
                </a:solidFill>
              </a:rPr>
              <a:t> centre of mass energy,  luminosity  ramping up to few 10</a:t>
            </a:r>
            <a:r>
              <a:rPr lang="en-GB" sz="1500" baseline="33000" dirty="0">
                <a:solidFill>
                  <a:srgbClr val="000080"/>
                </a:solidFill>
              </a:rPr>
              <a:t>33</a:t>
            </a:r>
            <a:r>
              <a:rPr lang="en-GB" sz="1500" dirty="0">
                <a:solidFill>
                  <a:srgbClr val="000080"/>
                </a:solidFill>
              </a:rPr>
              <a:t> cm</a:t>
            </a:r>
            <a:r>
              <a:rPr lang="en-GB" sz="1500" baseline="33000" dirty="0">
                <a:solidFill>
                  <a:srgbClr val="000080"/>
                </a:solidFill>
              </a:rPr>
              <a:t>-2</a:t>
            </a:r>
            <a:r>
              <a:rPr lang="en-GB" sz="1500" dirty="0">
                <a:solidFill>
                  <a:srgbClr val="000080"/>
                </a:solidFill>
              </a:rPr>
              <a:t> s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  <a:r>
              <a:rPr lang="en-GB" sz="1500" dirty="0">
                <a:solidFill>
                  <a:srgbClr val="000080"/>
                </a:solidFill>
              </a:rPr>
              <a:t>, few fb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  <a:r>
              <a:rPr lang="en-GB" sz="1500" dirty="0">
                <a:solidFill>
                  <a:srgbClr val="000080"/>
                </a:solidFill>
              </a:rPr>
              <a:t> delivered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688320" y="5158622"/>
            <a:ext cx="1440" cy="898654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56481" y="6123580"/>
            <a:ext cx="462240" cy="2318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dirty="0">
                <a:solidFill>
                  <a:srgbClr val="000080"/>
                </a:solidFill>
              </a:rPr>
              <a:t>2030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371600" y="6096000"/>
            <a:ext cx="2362200" cy="380200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</a:tabLst>
            </a:pPr>
            <a:r>
              <a:rPr lang="en-GB" sz="1500" dirty="0" smtClean="0">
                <a:solidFill>
                  <a:srgbClr val="000080"/>
                </a:solidFill>
              </a:rPr>
              <a:t> Start Higher Energy LHC?</a:t>
            </a:r>
            <a:endParaRPr lang="en-GB" sz="1500" dirty="0">
              <a:solidFill>
                <a:srgbClr val="000080"/>
              </a:solidFill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418400" y="4741038"/>
            <a:ext cx="5690880" cy="542937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Phase-II: High-luminosity LHC. New focussing magnets and CRAB cavities for very high luminosity with levelling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416960" y="3531123"/>
            <a:ext cx="5593440" cy="431277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Injector and LHC Phase-I upgrades to go to ultimate luminosity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1342080" y="2016264"/>
            <a:ext cx="4060800" cy="748879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spcBef>
                <a:spcPts val="771"/>
              </a:spcBef>
              <a:spcAft>
                <a:spcPts val="771"/>
              </a:spcAft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LHC shut-down to prepare machine for design energy and nominal luminosity </a:t>
            </a:r>
            <a:r>
              <a:rPr lang="en-GB" sz="1500" dirty="0" smtClean="0">
                <a:solidFill>
                  <a:srgbClr val="000080"/>
                </a:solidFill>
              </a:rPr>
              <a:t> </a:t>
            </a:r>
            <a:endParaRPr lang="en-GB" sz="1500" dirty="0">
              <a:solidFill>
                <a:srgbClr val="000080"/>
              </a:solidFill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600200" y="5410200"/>
            <a:ext cx="3276600" cy="561659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Run 4: Collect data until &gt; </a:t>
            </a:r>
            <a:r>
              <a:rPr lang="en-GB" sz="1500" dirty="0">
                <a:solidFill>
                  <a:srgbClr val="FF0000"/>
                </a:solidFill>
              </a:rPr>
              <a:t>3000 fb</a:t>
            </a:r>
            <a:r>
              <a:rPr lang="en-GB" sz="1500" baseline="33000" dirty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1624320" y="4006558"/>
            <a:ext cx="5866560" cy="63942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Run 3: Ramp up luminosity to 2.2 </a:t>
            </a:r>
            <a:r>
              <a:rPr lang="en-GB" sz="1500" dirty="0" err="1">
                <a:solidFill>
                  <a:srgbClr val="000080"/>
                </a:solidFill>
              </a:rPr>
              <a:t>x</a:t>
            </a:r>
            <a:r>
              <a:rPr lang="en-GB" sz="1500" dirty="0">
                <a:solidFill>
                  <a:srgbClr val="000080"/>
                </a:solidFill>
              </a:rPr>
              <a:t> nominal, reaching ~100 fb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  <a:r>
              <a:rPr lang="en-GB" sz="1500" dirty="0">
                <a:solidFill>
                  <a:srgbClr val="000080"/>
                </a:solidFill>
              </a:rPr>
              <a:t> / year accumulate few hundred fb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  <a:r>
              <a:rPr lang="en-GB" sz="1500" dirty="0">
                <a:solidFill>
                  <a:srgbClr val="000080"/>
                </a:solidFill>
              </a:rPr>
              <a:t> 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1584002" y="2949490"/>
            <a:ext cx="5810400" cy="55571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Run 2: Ramp up luminosity to nominal (10</a:t>
            </a:r>
            <a:r>
              <a:rPr lang="en-GB" sz="1500" baseline="33000" dirty="0">
                <a:solidFill>
                  <a:srgbClr val="000080"/>
                </a:solidFill>
              </a:rPr>
              <a:t>34</a:t>
            </a:r>
            <a:r>
              <a:rPr lang="en-GB" sz="1500" dirty="0">
                <a:solidFill>
                  <a:srgbClr val="000080"/>
                </a:solidFill>
              </a:rPr>
              <a:t> cm</a:t>
            </a:r>
            <a:r>
              <a:rPr lang="en-GB" sz="1500" baseline="33000" dirty="0">
                <a:solidFill>
                  <a:srgbClr val="000080"/>
                </a:solidFill>
              </a:rPr>
              <a:t>-2</a:t>
            </a:r>
            <a:r>
              <a:rPr lang="en-GB" sz="1500" dirty="0">
                <a:solidFill>
                  <a:srgbClr val="000080"/>
                </a:solidFill>
              </a:rPr>
              <a:t> s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  <a:r>
              <a:rPr lang="en-GB" sz="1500" dirty="0">
                <a:solidFill>
                  <a:srgbClr val="000080"/>
                </a:solidFill>
              </a:rPr>
              <a:t>), ~50 to 100 fb</a:t>
            </a:r>
            <a:r>
              <a:rPr lang="en-GB" sz="1500" baseline="33000" dirty="0">
                <a:solidFill>
                  <a:srgbClr val="000080"/>
                </a:solidFill>
              </a:rPr>
              <a:t>-</a:t>
            </a:r>
            <a:r>
              <a:rPr lang="en-GB" sz="1500" baseline="33000" dirty="0" smtClean="0">
                <a:solidFill>
                  <a:srgbClr val="000080"/>
                </a:solidFill>
              </a:rPr>
              <a:t>1   </a:t>
            </a:r>
            <a:r>
              <a:rPr lang="en-GB" sz="1500" dirty="0" smtClean="0">
                <a:solidFill>
                  <a:srgbClr val="000080"/>
                </a:solidFill>
              </a:rPr>
              <a:t> Energy of the </a:t>
            </a:r>
            <a:r>
              <a:rPr lang="en-GB" sz="1500" dirty="0" smtClean="0">
                <a:solidFill>
                  <a:srgbClr val="FF0000"/>
                </a:solidFill>
              </a:rPr>
              <a:t>LHC 13-14 </a:t>
            </a:r>
            <a:r>
              <a:rPr lang="en-GB" sz="1500" dirty="0" err="1" smtClean="0">
                <a:solidFill>
                  <a:srgbClr val="FF0000"/>
                </a:solidFill>
              </a:rPr>
              <a:t>TeV</a:t>
            </a:r>
            <a:endParaRPr lang="en-GB" sz="1500" dirty="0">
              <a:solidFill>
                <a:srgbClr val="FF0000"/>
              </a:solidFill>
            </a:endParaRPr>
          </a:p>
        </p:txBody>
      </p:sp>
      <p:pic>
        <p:nvPicPr>
          <p:cNvPr id="8212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4560" y="809365"/>
            <a:ext cx="1818720" cy="20565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 rot="19949332">
            <a:off x="2149798" y="3507719"/>
            <a:ext cx="5029200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Study of the properties of the Higgs Boson</a:t>
            </a:r>
          </a:p>
          <a:p>
            <a:pPr algn="ctr"/>
            <a:r>
              <a:rPr lang="en-US" sz="2000" dirty="0" smtClean="0"/>
              <a:t> or</a:t>
            </a:r>
          </a:p>
          <a:p>
            <a:pPr algn="ctr"/>
            <a:r>
              <a:rPr lang="en-US" sz="2000" dirty="0"/>
              <a:t>o</a:t>
            </a:r>
            <a:r>
              <a:rPr lang="en-US" sz="2000" dirty="0" smtClean="0"/>
              <a:t>ther </a:t>
            </a:r>
            <a:r>
              <a:rPr lang="en-US" sz="2000" dirty="0" err="1" smtClean="0"/>
              <a:t>ew</a:t>
            </a:r>
            <a:r>
              <a:rPr lang="en-US" sz="2000" dirty="0" smtClean="0"/>
              <a:t> symmetry breaking mechanism    and</a:t>
            </a:r>
          </a:p>
          <a:p>
            <a:pPr algn="ctr"/>
            <a:r>
              <a:rPr lang="en-US" sz="2000" dirty="0" smtClean="0"/>
              <a:t>Physics beyond the Standard Model</a:t>
            </a:r>
            <a:endParaRPr 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 txBox="1">
            <a:spLocks noGrp="1"/>
          </p:cNvSpPr>
          <p:nvPr/>
        </p:nvSpPr>
        <p:spPr bwMode="auto">
          <a:xfrm>
            <a:off x="6553200" y="6356351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46E540D-1354-584B-8501-DE13058BB2F6}" type="slidenum">
              <a:rPr lang="en-US" sz="1200">
                <a:solidFill>
                  <a:srgbClr val="898989"/>
                </a:solidFill>
                <a:latin typeface="Arial" charset="0"/>
              </a:rPr>
              <a:pPr algn="r"/>
              <a:t>4</a:t>
            </a:fld>
            <a:endParaRPr lang="en-US" sz="1200">
              <a:solidFill>
                <a:srgbClr val="898989"/>
              </a:solidFill>
              <a:latin typeface="Arial" charset="0"/>
            </a:endParaRP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562708" y="3009900"/>
            <a:ext cx="4185138" cy="3848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767861" y="914401"/>
            <a:ext cx="55525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A most basic question is why particles (and</a:t>
            </a:r>
          </a:p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matter) have masses (and so different masses</a:t>
            </a:r>
            <a:r>
              <a:rPr lang="en-US" dirty="0">
                <a:latin typeface="Arial" charset="0"/>
              </a:rPr>
              <a:t>)</a:t>
            </a:r>
          </a:p>
        </p:txBody>
      </p:sp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1143000" y="5029200"/>
            <a:ext cx="1828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8678" name="Picture 8" descr="higg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744538"/>
            <a:ext cx="2239108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1" y="1736726"/>
            <a:ext cx="6959313" cy="96949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900" dirty="0">
                <a:latin typeface="Arial" charset="0"/>
              </a:rPr>
              <a:t>The mass mystery could be solved with the ‘Higgs mechanism’</a:t>
            </a:r>
          </a:p>
          <a:p>
            <a:r>
              <a:rPr lang="en-US" sz="1900" dirty="0">
                <a:latin typeface="Arial" charset="0"/>
              </a:rPr>
              <a:t>which predicts the existence of a new elementary particle, the</a:t>
            </a:r>
          </a:p>
          <a:p>
            <a:r>
              <a:rPr lang="en-US" sz="1900" dirty="0">
                <a:latin typeface="Arial" charset="0"/>
              </a:rPr>
              <a:t>‘Higgs’ particle (theory 1964, P. Higgs, R. </a:t>
            </a:r>
            <a:r>
              <a:rPr lang="en-US" sz="1900" dirty="0" err="1">
                <a:latin typeface="Arial" charset="0"/>
              </a:rPr>
              <a:t>Brout</a:t>
            </a:r>
            <a:r>
              <a:rPr lang="en-US" sz="1900" dirty="0">
                <a:latin typeface="Arial" charset="0"/>
              </a:rPr>
              <a:t> and F. </a:t>
            </a:r>
            <a:r>
              <a:rPr lang="en-US" sz="1900" dirty="0" err="1">
                <a:latin typeface="Arial" charset="0"/>
              </a:rPr>
              <a:t>Englert</a:t>
            </a:r>
            <a:r>
              <a:rPr lang="en-US" sz="1900" dirty="0">
                <a:latin typeface="Arial" charset="0"/>
              </a:rPr>
              <a:t>)</a:t>
            </a:r>
            <a:r>
              <a:rPr lang="en-US" sz="1900" b="1" dirty="0">
                <a:solidFill>
                  <a:srgbClr val="008000"/>
                </a:solidFill>
                <a:latin typeface="Arial" charset="0"/>
              </a:rPr>
              <a:t> </a:t>
            </a:r>
          </a:p>
        </p:txBody>
      </p:sp>
      <p:sp>
        <p:nvSpPr>
          <p:cNvPr id="28680" name="Text Box 10"/>
          <p:cNvSpPr txBox="1">
            <a:spLocks noChangeArrowheads="1"/>
          </p:cNvSpPr>
          <p:nvPr/>
        </p:nvSpPr>
        <p:spPr bwMode="auto">
          <a:xfrm>
            <a:off x="7877908" y="914400"/>
            <a:ext cx="11823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C00000"/>
                </a:solidFill>
                <a:latin typeface="Arial" charset="0"/>
              </a:rPr>
              <a:t>Peter Higgs</a:t>
            </a:r>
          </a:p>
        </p:txBody>
      </p:sp>
      <p:sp>
        <p:nvSpPr>
          <p:cNvPr id="28681" name="Text Box 11"/>
          <p:cNvSpPr txBox="1">
            <a:spLocks noChangeArrowheads="1"/>
          </p:cNvSpPr>
          <p:nvPr/>
        </p:nvSpPr>
        <p:spPr bwMode="auto">
          <a:xfrm>
            <a:off x="4876800" y="2970073"/>
            <a:ext cx="3962400" cy="1754327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  <a:latin typeface="Arial" charset="0"/>
              </a:rPr>
              <a:t>The Higgs (H) particle has been searched for since decades at </a:t>
            </a: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accelerators</a:t>
            </a: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.</a:t>
            </a: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 </a:t>
            </a:r>
            <a:endParaRPr lang="en-US" sz="1800" dirty="0">
              <a:solidFill>
                <a:srgbClr val="0000FF"/>
              </a:solidFill>
              <a:latin typeface="Arial" charset="0"/>
            </a:endParaRPr>
          </a:p>
          <a:p>
            <a:endParaRPr lang="en-US" sz="1800" dirty="0">
              <a:solidFill>
                <a:srgbClr val="0000FF"/>
              </a:solidFill>
              <a:latin typeface="Arial" charset="0"/>
            </a:endParaRPr>
          </a:p>
          <a:p>
            <a:r>
              <a:rPr lang="en-US" sz="1800" dirty="0">
                <a:solidFill>
                  <a:srgbClr val="0000FF"/>
                </a:solidFill>
                <a:latin typeface="Arial" charset="0"/>
              </a:rPr>
              <a:t>The </a:t>
            </a: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LHC was always considered </a:t>
            </a:r>
            <a:r>
              <a:rPr lang="en-US" sz="1800" dirty="0" smtClean="0">
                <a:solidFill>
                  <a:srgbClr val="FF0000"/>
                </a:solidFill>
                <a:latin typeface="Arial" charset="0"/>
              </a:rPr>
              <a:t>THE machine </a:t>
            </a: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to solve this question!</a:t>
            </a:r>
            <a:endParaRPr lang="en-US" sz="1800" dirty="0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28682" name="Picture 9" descr="Englert.0712006_01-A4-at-144-dpi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9866" y="4876800"/>
            <a:ext cx="2665534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3" name="Text Box 10"/>
          <p:cNvSpPr txBox="1">
            <a:spLocks noChangeArrowheads="1"/>
          </p:cNvSpPr>
          <p:nvPr/>
        </p:nvSpPr>
        <p:spPr bwMode="auto">
          <a:xfrm>
            <a:off x="5334000" y="6172201"/>
            <a:ext cx="9329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C00000"/>
                </a:solidFill>
                <a:latin typeface="Arial" charset="0"/>
              </a:rPr>
              <a:t>Francois</a:t>
            </a:r>
          </a:p>
          <a:p>
            <a:r>
              <a:rPr lang="en-US" sz="1400" b="1">
                <a:solidFill>
                  <a:srgbClr val="C00000"/>
                </a:solidFill>
                <a:latin typeface="Arial" charset="0"/>
              </a:rPr>
              <a:t>Englert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574431" y="152400"/>
            <a:ext cx="8721969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1" kern="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Origin of Particle Masses</a:t>
            </a:r>
            <a:endParaRPr kumimoji="0" 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711AAA66-178A-D745-8C5F-C56A9A83724A}" type="slidenum">
              <a:rPr lang="fr-CH" smtClean="0"/>
              <a:pPr/>
              <a:t>49</a:t>
            </a:fld>
            <a:r>
              <a:rPr lang="fr-CH" smtClean="0"/>
              <a:t> </a:t>
            </a:r>
            <a:endParaRPr lang="fr-FR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351693" y="152400"/>
            <a:ext cx="8440615" cy="533400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Arial" charset="0"/>
              </a:rPr>
              <a:t> Physics Studies for the LHC upgrade</a:t>
            </a:r>
          </a:p>
        </p:txBody>
      </p:sp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351693" y="936625"/>
            <a:ext cx="8440615" cy="5940088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buFontTx/>
              <a:buChar char="•"/>
            </a:pPr>
            <a:r>
              <a:rPr kumimoji="1" lang="en-GB" altLang="ja-JP" b="1" dirty="0">
                <a:solidFill>
                  <a:schemeClr val="accent2"/>
                </a:solidFill>
                <a:latin typeface="Helvetica" charset="0"/>
                <a:ea typeface="Osaka" charset="-128"/>
                <a:cs typeface="Osaka" charset="-128"/>
              </a:rPr>
              <a:t> </a:t>
            </a:r>
            <a:r>
              <a:rPr kumimoji="1" lang="en-GB" altLang="ja-JP" dirty="0">
                <a:solidFill>
                  <a:schemeClr val="accent2"/>
                </a:solidFill>
                <a:latin typeface="Arial" charset="0"/>
                <a:ea typeface="Osaka" charset="-128"/>
                <a:cs typeface="Osaka" charset="-128"/>
              </a:rPr>
              <a:t>Electroweak Physics</a:t>
            </a:r>
          </a:p>
          <a:p>
            <a:pPr lvl="1" eaLnBrk="0" hangingPunct="0">
              <a:buFontTx/>
              <a:buChar char="•"/>
            </a:pP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Production of multiple gauge bosons (</a:t>
            </a:r>
            <a:r>
              <a:rPr kumimoji="1" lang="en-GB" altLang="ja-JP" dirty="0" err="1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n</a:t>
            </a:r>
            <a:r>
              <a:rPr kumimoji="1" lang="en-GB" altLang="ja-JP" b="1" baseline="-25000" dirty="0" err="1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V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</a:t>
            </a:r>
            <a:r>
              <a:rPr kumimoji="1" lang="en-GB" altLang="ja-JP" dirty="0" err="1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  <a:sym typeface="Symbol" charset="2"/>
              </a:rPr>
              <a:t>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3)</a:t>
            </a:r>
          </a:p>
          <a:p>
            <a:pPr lvl="2" eaLnBrk="0" hangingPunct="0">
              <a:buFontTx/>
              <a:buChar char="•"/>
            </a:pP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triple and </a:t>
            </a:r>
            <a:r>
              <a:rPr kumimoji="1" lang="en-GB" altLang="ja-JP" dirty="0" err="1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quartic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gauge boson couplings</a:t>
            </a:r>
          </a:p>
          <a:p>
            <a:pPr lvl="1" eaLnBrk="0" hangingPunct="0">
              <a:buFontTx/>
              <a:buChar char="•"/>
            </a:pP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Top quarks/rare decays</a:t>
            </a:r>
          </a:p>
          <a:p>
            <a:pPr eaLnBrk="0" hangingPunct="0">
              <a:buFontTx/>
              <a:buChar char="•"/>
            </a:pPr>
            <a:r>
              <a:rPr kumimoji="1" lang="en-GB" altLang="ja-JP" b="1" dirty="0">
                <a:solidFill>
                  <a:schemeClr val="accent2"/>
                </a:solidFill>
                <a:latin typeface="Arial" charset="0"/>
                <a:ea typeface="Osaka" charset="-128"/>
                <a:cs typeface="Osaka" charset="-128"/>
              </a:rPr>
              <a:t> </a:t>
            </a:r>
            <a:r>
              <a:rPr kumimoji="1" lang="en-GB" altLang="ja-JP" dirty="0">
                <a:solidFill>
                  <a:schemeClr val="accent2"/>
                </a:solidFill>
                <a:latin typeface="Arial" charset="0"/>
                <a:ea typeface="Osaka" charset="-128"/>
                <a:cs typeface="Osaka" charset="-128"/>
              </a:rPr>
              <a:t>Higgs physics</a:t>
            </a:r>
          </a:p>
          <a:p>
            <a:pPr lvl="1" eaLnBrk="0" hangingPunct="0">
              <a:buFontTx/>
              <a:buChar char="•"/>
            </a:pP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Rare decay modes</a:t>
            </a:r>
          </a:p>
          <a:p>
            <a:pPr lvl="1" eaLnBrk="0" hangingPunct="0">
              <a:buFontTx/>
              <a:buChar char="•"/>
            </a:pP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Higgs couplings to fermions and bosons</a:t>
            </a:r>
          </a:p>
          <a:p>
            <a:pPr lvl="1" eaLnBrk="0" hangingPunct="0">
              <a:buFontTx/>
              <a:buChar char="•"/>
            </a:pP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Higgs self-couplings</a:t>
            </a:r>
          </a:p>
          <a:p>
            <a:pPr lvl="1" eaLnBrk="0" hangingPunct="0">
              <a:buFontTx/>
              <a:buChar char="•"/>
            </a:pP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Heavy Higgs bosons of the MSSM</a:t>
            </a:r>
          </a:p>
          <a:p>
            <a:pPr eaLnBrk="0" hangingPunct="0">
              <a:buFontTx/>
              <a:buChar char="•"/>
            </a:pPr>
            <a:r>
              <a:rPr kumimoji="1" lang="en-GB" altLang="ja-JP" b="1" dirty="0">
                <a:solidFill>
                  <a:schemeClr val="accent2"/>
                </a:solidFill>
                <a:latin typeface="Arial" charset="0"/>
                <a:ea typeface="Osaka" charset="-128"/>
                <a:cs typeface="Osaka" charset="-128"/>
              </a:rPr>
              <a:t> </a:t>
            </a:r>
            <a:r>
              <a:rPr kumimoji="1" lang="en-GB" altLang="ja-JP" dirty="0" err="1">
                <a:solidFill>
                  <a:schemeClr val="accent2"/>
                </a:solidFill>
                <a:latin typeface="Arial" charset="0"/>
                <a:ea typeface="Osaka" charset="-128"/>
                <a:cs typeface="Osaka" charset="-128"/>
              </a:rPr>
              <a:t>Supersymmetry</a:t>
            </a:r>
            <a:endParaRPr kumimoji="1" lang="en-GB" altLang="ja-JP" dirty="0">
              <a:solidFill>
                <a:schemeClr val="accent2"/>
              </a:solidFill>
              <a:latin typeface="Arial" charset="0"/>
              <a:ea typeface="Osaka" charset="-128"/>
              <a:cs typeface="Osaka" charset="-128"/>
            </a:endParaRPr>
          </a:p>
          <a:p>
            <a:pPr eaLnBrk="0" hangingPunct="0">
              <a:buFontTx/>
              <a:buChar char="•"/>
            </a:pPr>
            <a:r>
              <a:rPr kumimoji="1" lang="en-GB" altLang="ja-JP" dirty="0">
                <a:solidFill>
                  <a:schemeClr val="accent2"/>
                </a:solidFill>
                <a:latin typeface="Arial" charset="0"/>
                <a:ea typeface="Osaka" charset="-128"/>
                <a:cs typeface="Osaka" charset="-128"/>
              </a:rPr>
              <a:t> Extra Dimensions</a:t>
            </a:r>
          </a:p>
          <a:p>
            <a:pPr lvl="1" eaLnBrk="0" hangingPunct="0">
              <a:buFontTx/>
              <a:buChar char="•"/>
            </a:pP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Direct graviton production in ADD models</a:t>
            </a:r>
          </a:p>
          <a:p>
            <a:pPr lvl="1" eaLnBrk="0" hangingPunct="0">
              <a:buFontTx/>
              <a:buChar char="•"/>
            </a:pP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Resonance production in Randall-</a:t>
            </a:r>
            <a:r>
              <a:rPr kumimoji="1" lang="en-GB" altLang="ja-JP" dirty="0" err="1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Sundrum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models TeV</a:t>
            </a:r>
            <a:r>
              <a:rPr kumimoji="1" lang="en-GB" altLang="ja-JP" b="1" baseline="30000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-1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scale models</a:t>
            </a:r>
          </a:p>
          <a:p>
            <a:pPr lvl="1" eaLnBrk="0" hangingPunct="0">
              <a:buFontTx/>
              <a:buChar char="•"/>
            </a:pP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Black Hole production</a:t>
            </a:r>
          </a:p>
          <a:p>
            <a:pPr eaLnBrk="0" hangingPunct="0">
              <a:buFontTx/>
              <a:buChar char="•"/>
            </a:pPr>
            <a:r>
              <a:rPr kumimoji="1" lang="en-GB" altLang="ja-JP" b="1" dirty="0">
                <a:solidFill>
                  <a:schemeClr val="accent2"/>
                </a:solidFill>
                <a:latin typeface="Arial" charset="0"/>
                <a:ea typeface="Osaka" charset="-128"/>
                <a:cs typeface="Osaka" charset="-128"/>
              </a:rPr>
              <a:t> </a:t>
            </a:r>
            <a:r>
              <a:rPr kumimoji="1" lang="en-GB" altLang="ja-JP" dirty="0">
                <a:solidFill>
                  <a:schemeClr val="accent2"/>
                </a:solidFill>
                <a:latin typeface="Arial" charset="0"/>
                <a:ea typeface="Osaka" charset="-128"/>
                <a:cs typeface="Osaka" charset="-128"/>
              </a:rPr>
              <a:t>Quark substructure</a:t>
            </a:r>
          </a:p>
          <a:p>
            <a:pPr eaLnBrk="0" hangingPunct="0">
              <a:buFontTx/>
              <a:buChar char="•"/>
            </a:pPr>
            <a:r>
              <a:rPr kumimoji="1" lang="en-GB" altLang="ja-JP" dirty="0">
                <a:solidFill>
                  <a:schemeClr val="accent2"/>
                </a:solidFill>
                <a:latin typeface="Arial" charset="0"/>
                <a:ea typeface="Osaka" charset="-128"/>
                <a:cs typeface="Osaka" charset="-128"/>
              </a:rPr>
              <a:t> Strongly-coupled vector boson system</a:t>
            </a:r>
          </a:p>
          <a:p>
            <a:pPr lvl="1" eaLnBrk="0" hangingPunct="0">
              <a:buFontTx/>
              <a:buChar char="•"/>
            </a:pP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W</a:t>
            </a:r>
            <a:r>
              <a:rPr kumimoji="1" lang="en-GB" altLang="ja-JP" baseline="-25000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L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Z</a:t>
            </a:r>
            <a:r>
              <a:rPr kumimoji="1" lang="en-GB" altLang="ja-JP" baseline="-25000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L </a:t>
            </a:r>
            <a:r>
              <a:rPr kumimoji="1" lang="en-GB" altLang="ja-JP" dirty="0" err="1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g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W</a:t>
            </a:r>
            <a:r>
              <a:rPr kumimoji="1" lang="en-GB" altLang="ja-JP" baseline="-25000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L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Z</a:t>
            </a:r>
            <a:r>
              <a:rPr kumimoji="1" lang="en-GB" altLang="ja-JP" baseline="-25000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L 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, Z</a:t>
            </a:r>
            <a:r>
              <a:rPr kumimoji="1" lang="en-GB" altLang="ja-JP" baseline="-25000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L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Z</a:t>
            </a:r>
            <a:r>
              <a:rPr kumimoji="1" lang="en-GB" altLang="ja-JP" baseline="-25000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L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scalar resonance, W</a:t>
            </a:r>
            <a:r>
              <a:rPr kumimoji="1" lang="en-GB" altLang="ja-JP" baseline="30000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+</a:t>
            </a:r>
            <a:r>
              <a:rPr kumimoji="1" lang="en-GB" altLang="ja-JP" baseline="-25000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L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W </a:t>
            </a:r>
            <a:r>
              <a:rPr kumimoji="1" lang="en-GB" altLang="ja-JP" baseline="30000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+</a:t>
            </a:r>
            <a:r>
              <a:rPr kumimoji="1" lang="en-GB" altLang="ja-JP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 </a:t>
            </a:r>
            <a:r>
              <a:rPr kumimoji="1" lang="en-GB" altLang="ja-JP" baseline="-25000" dirty="0">
                <a:solidFill>
                  <a:schemeClr val="tx1"/>
                </a:solidFill>
                <a:latin typeface="Arial" charset="0"/>
                <a:ea typeface="Osaka" charset="-128"/>
                <a:cs typeface="Osaka" charset="-128"/>
              </a:rPr>
              <a:t>L</a:t>
            </a:r>
            <a:endParaRPr kumimoji="1" lang="en-GB" altLang="ja-JP" b="1" dirty="0">
              <a:solidFill>
                <a:schemeClr val="accent2"/>
              </a:solidFill>
              <a:latin typeface="Arial" charset="0"/>
              <a:ea typeface="Osaka" charset="-128"/>
              <a:cs typeface="Osaka" charset="-128"/>
            </a:endParaRPr>
          </a:p>
          <a:p>
            <a:pPr eaLnBrk="0" hangingPunct="0">
              <a:buFontTx/>
              <a:buChar char="•"/>
            </a:pPr>
            <a:r>
              <a:rPr kumimoji="1" lang="en-GB" altLang="ja-JP" b="1" dirty="0">
                <a:solidFill>
                  <a:schemeClr val="accent2"/>
                </a:solidFill>
                <a:latin typeface="Arial" charset="0"/>
                <a:ea typeface="Osaka" charset="-128"/>
                <a:cs typeface="Osaka" charset="-128"/>
              </a:rPr>
              <a:t> </a:t>
            </a:r>
            <a:r>
              <a:rPr kumimoji="1" lang="en-GB" altLang="ja-JP" dirty="0">
                <a:solidFill>
                  <a:schemeClr val="accent2"/>
                </a:solidFill>
                <a:latin typeface="Arial" charset="0"/>
                <a:ea typeface="Osaka" charset="-128"/>
                <a:cs typeface="Osaka" charset="-128"/>
              </a:rPr>
              <a:t>New Gauge Bosons</a:t>
            </a:r>
          </a:p>
        </p:txBody>
      </p:sp>
      <p:sp>
        <p:nvSpPr>
          <p:cNvPr id="51205" name="Text Box 4"/>
          <p:cNvSpPr txBox="1">
            <a:spLocks noChangeArrowheads="1"/>
          </p:cNvSpPr>
          <p:nvPr/>
        </p:nvSpPr>
        <p:spPr bwMode="auto">
          <a:xfrm>
            <a:off x="6541477" y="1143001"/>
            <a:ext cx="2209083" cy="707886"/>
          </a:xfrm>
          <a:prstGeom prst="rect">
            <a:avLst/>
          </a:prstGeom>
          <a:solidFill>
            <a:srgbClr val="FFFF99"/>
          </a:solidFill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Examples studied</a:t>
            </a:r>
          </a:p>
          <a:p>
            <a:r>
              <a:rPr lang="en-US">
                <a:latin typeface="Arial" charset="0"/>
              </a:rPr>
              <a:t>in some detail</a:t>
            </a:r>
          </a:p>
        </p:txBody>
      </p:sp>
      <p:pic>
        <p:nvPicPr>
          <p:cNvPr id="5120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5723" y="2057401"/>
            <a:ext cx="3798277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7" name="AutoShape 6"/>
          <p:cNvSpPr>
            <a:spLocks noChangeArrowheads="1"/>
          </p:cNvSpPr>
          <p:nvPr/>
        </p:nvSpPr>
        <p:spPr bwMode="auto">
          <a:xfrm>
            <a:off x="7244862" y="1905001"/>
            <a:ext cx="448408" cy="465892"/>
          </a:xfrm>
          <a:prstGeom prst="downArrow">
            <a:avLst>
              <a:gd name="adj1" fmla="val 50000"/>
              <a:gd name="adj2" fmla="val 30637"/>
            </a:avLst>
          </a:prstGeom>
          <a:solidFill>
            <a:srgbClr val="FF0000"/>
          </a:solidFill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1208" name="Text Box 7"/>
          <p:cNvSpPr txBox="1">
            <a:spLocks noChangeArrowheads="1"/>
          </p:cNvSpPr>
          <p:nvPr/>
        </p:nvSpPr>
        <p:spPr bwMode="auto">
          <a:xfrm>
            <a:off x="6112120" y="4038600"/>
            <a:ext cx="3164498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Include pile up, detector…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6822831" y="5181600"/>
            <a:ext cx="2060555" cy="400110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hep-ph/0204087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6368796" y="5562600"/>
            <a:ext cx="2927604" cy="49244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600" dirty="0">
                <a:solidFill>
                  <a:srgbClr val="FF0000"/>
                </a:solidFill>
                <a:latin typeface="Arial" charset="0"/>
              </a:rPr>
              <a:t>10 years already!!!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1113"/>
            <a:ext cx="8839200" cy="708026"/>
          </a:xfrm>
          <a:ln/>
        </p:spPr>
        <p:txBody>
          <a:bodyPr tIns="22050"/>
          <a:lstStyle/>
          <a:p>
            <a:pPr>
              <a:tabLst>
                <a:tab pos="0" algn="l"/>
                <a:tab pos="725488" algn="l"/>
                <a:tab pos="1452563" algn="l"/>
                <a:tab pos="2179638" algn="l"/>
                <a:tab pos="2906713" algn="l"/>
                <a:tab pos="3633788" algn="l"/>
                <a:tab pos="4360863" algn="l"/>
                <a:tab pos="5087938" algn="l"/>
                <a:tab pos="5815013" algn="l"/>
                <a:tab pos="6542088" algn="l"/>
                <a:tab pos="7269163" algn="l"/>
                <a:tab pos="7996238" algn="l"/>
                <a:tab pos="8723313" algn="l"/>
                <a:tab pos="9450388" algn="l"/>
                <a:tab pos="10177463" algn="l"/>
                <a:tab pos="10904538" algn="l"/>
              </a:tabLst>
            </a:pPr>
            <a:r>
              <a:rPr lang="en-US" sz="3400" dirty="0" smtClean="0"/>
              <a:t>Long</a:t>
            </a:r>
            <a:r>
              <a:rPr lang="en-US" sz="3400" dirty="0"/>
              <a:t>-Term</a:t>
            </a:r>
            <a:r>
              <a:rPr lang="en-US" sz="3400" dirty="0" smtClean="0"/>
              <a:t> </a:t>
            </a:r>
            <a:r>
              <a:rPr lang="en-US" sz="3400" dirty="0" smtClean="0"/>
              <a:t>Future</a:t>
            </a:r>
            <a:r>
              <a:rPr lang="en-US" sz="3400" dirty="0" smtClean="0"/>
              <a:t>: </a:t>
            </a:r>
            <a:r>
              <a:rPr lang="en-US" sz="3400" dirty="0" smtClean="0"/>
              <a:t>High</a:t>
            </a:r>
            <a:r>
              <a:rPr lang="en-US" sz="3400" dirty="0"/>
              <a:t>-Energy LHC </a:t>
            </a:r>
          </a:p>
        </p:txBody>
      </p:sp>
      <p:sp>
        <p:nvSpPr>
          <p:cNvPr id="57347" name="AutoShape 3"/>
          <p:cNvSpPr>
            <a:spLocks noChangeArrowheads="1"/>
          </p:cNvSpPr>
          <p:nvPr/>
        </p:nvSpPr>
        <p:spPr bwMode="auto">
          <a:xfrm>
            <a:off x="6323013" y="3048000"/>
            <a:ext cx="484187" cy="131763"/>
          </a:xfrm>
          <a:custGeom>
            <a:avLst/>
            <a:gdLst>
              <a:gd name="G0" fmla="*/ 1348 1 2"/>
              <a:gd name="G1" fmla="*/ 1 35987 55552"/>
              <a:gd name="G2" fmla="*/ G1 13024 1"/>
              <a:gd name="G3" fmla="*/ G2 1 52096"/>
              <a:gd name="G4" fmla="cos G0 G3"/>
              <a:gd name="G5" fmla="*/ 368 1 2"/>
              <a:gd name="G6" fmla="*/ 1 35987 55552"/>
              <a:gd name="G7" fmla="*/ G6 13024 1"/>
              <a:gd name="G8" fmla="*/ G7 1 52096"/>
              <a:gd name="G9" fmla="sin G5 G8"/>
              <a:gd name="G10" fmla="*/ 1348 1 2"/>
              <a:gd name="G11" fmla="+- G10 0 G4"/>
              <a:gd name="G12" fmla="+- G10 G4 0"/>
              <a:gd name="G13" fmla="*/ 1 0 0"/>
              <a:gd name="G14" fmla="+- G12 0 G13"/>
              <a:gd name="G15" fmla="*/ 368 1 2"/>
              <a:gd name="G16" fmla="+- G15 0 G9"/>
              <a:gd name="G17" fmla="+- G15 G9 0"/>
              <a:gd name="G18" fmla="*/ 1 0 0"/>
              <a:gd name="G19" fmla="+- G17 0 G18"/>
              <a:gd name="G20" fmla="+- 368 0 0"/>
              <a:gd name="G21" fmla="+- 1348 0 0"/>
              <a:gd name="G22" fmla="+- 180 0 0"/>
              <a:gd name="G23" fmla="+- 90 0 0"/>
              <a:gd name="G24" fmla="+- 270 0 0"/>
              <a:gd name="G25" fmla="+- 90 0 0"/>
              <a:gd name="G26" fmla="*/ 1 0 0"/>
              <a:gd name="G27" fmla="+- 90 0 0"/>
              <a:gd name="G28" fmla="+- 90 0 0"/>
              <a:gd name="G29" fmla="+- 90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84"/>
                </a:moveTo>
                <a:close/>
              </a:path>
            </a:pathLst>
          </a:custGeom>
          <a:noFill/>
          <a:ln w="3816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7348" name="AutoShape 4"/>
          <p:cNvSpPr>
            <a:spLocks noChangeArrowheads="1"/>
          </p:cNvSpPr>
          <p:nvPr/>
        </p:nvSpPr>
        <p:spPr bwMode="auto">
          <a:xfrm>
            <a:off x="6467475" y="2782888"/>
            <a:ext cx="1766888" cy="365125"/>
          </a:xfrm>
          <a:custGeom>
            <a:avLst/>
            <a:gdLst>
              <a:gd name="G0" fmla="*/ 4911 1 2"/>
              <a:gd name="G1" fmla="*/ 1014 1 2"/>
              <a:gd name="G2" fmla="+- 1014 0 0"/>
              <a:gd name="G3" fmla="+- 4911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4911" y="0"/>
                </a:lnTo>
                <a:lnTo>
                  <a:pt x="4911" y="1014"/>
                </a:lnTo>
                <a:lnTo>
                  <a:pt x="0" y="1014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/>
          <a:p>
            <a:pPr defTabSz="449263" eaLnBrk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2-GeV Booster</a:t>
            </a:r>
          </a:p>
        </p:txBody>
      </p:sp>
      <p:sp>
        <p:nvSpPr>
          <p:cNvPr id="57349" name="AutoShape 5"/>
          <p:cNvSpPr>
            <a:spLocks noChangeArrowheads="1"/>
          </p:cNvSpPr>
          <p:nvPr/>
        </p:nvSpPr>
        <p:spPr bwMode="auto">
          <a:xfrm>
            <a:off x="5368925" y="3224213"/>
            <a:ext cx="904875" cy="365125"/>
          </a:xfrm>
          <a:custGeom>
            <a:avLst/>
            <a:gdLst>
              <a:gd name="G0" fmla="*/ 2515 1 2"/>
              <a:gd name="G1" fmla="*/ 1014 1 2"/>
              <a:gd name="G2" fmla="+- 1014 0 0"/>
              <a:gd name="G3" fmla="+- 2515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2515" y="0"/>
                </a:lnTo>
                <a:lnTo>
                  <a:pt x="2515" y="1014"/>
                </a:lnTo>
                <a:lnTo>
                  <a:pt x="0" y="1014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/>
          <a:p>
            <a:pPr defTabSz="449263" eaLnBrk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smtClean="0">
                <a:solidFill>
                  <a:srgbClr val="FF0000"/>
                </a:solidFill>
                <a:latin typeface="Calibri" pitchFamily="34" charset="0"/>
              </a:rPr>
              <a:t>Linac4</a:t>
            </a:r>
          </a:p>
        </p:txBody>
      </p:sp>
      <p:sp>
        <p:nvSpPr>
          <p:cNvPr id="57350" name="AutoShape 6"/>
          <p:cNvSpPr>
            <a:spLocks noChangeArrowheads="1"/>
          </p:cNvSpPr>
          <p:nvPr/>
        </p:nvSpPr>
        <p:spPr bwMode="auto">
          <a:xfrm>
            <a:off x="5353050" y="1857375"/>
            <a:ext cx="2249488" cy="660400"/>
          </a:xfrm>
          <a:custGeom>
            <a:avLst/>
            <a:gdLst>
              <a:gd name="G0" fmla="*/ 6248 1 2"/>
              <a:gd name="G1" fmla="*/ 1 35987 55552"/>
              <a:gd name="G2" fmla="*/ G1 13024 1"/>
              <a:gd name="G3" fmla="*/ G2 1 52096"/>
              <a:gd name="G4" fmla="cos G0 G3"/>
              <a:gd name="G5" fmla="*/ 1837 1 2"/>
              <a:gd name="G6" fmla="*/ 1 35987 55552"/>
              <a:gd name="G7" fmla="*/ G6 13024 1"/>
              <a:gd name="G8" fmla="*/ G7 1 52096"/>
              <a:gd name="G9" fmla="sin G5 G8"/>
              <a:gd name="G10" fmla="*/ 6248 1 2"/>
              <a:gd name="G11" fmla="+- G10 0 G4"/>
              <a:gd name="G12" fmla="+- G10 G4 0"/>
              <a:gd name="G13" fmla="*/ 1 0 0"/>
              <a:gd name="G14" fmla="+- G12 0 G13"/>
              <a:gd name="G15" fmla="*/ 1837 1 2"/>
              <a:gd name="G16" fmla="+- G15 0 G9"/>
              <a:gd name="G17" fmla="+- G15 G9 0"/>
              <a:gd name="G18" fmla="*/ 1 0 0"/>
              <a:gd name="G19" fmla="+- G17 0 G18"/>
              <a:gd name="G20" fmla="+- 1837 0 0"/>
              <a:gd name="G21" fmla="+- 6248 0 0"/>
              <a:gd name="G22" fmla="+- 180 0 0"/>
              <a:gd name="G23" fmla="+- 90 0 0"/>
              <a:gd name="G24" fmla="+- 270 0 0"/>
              <a:gd name="G25" fmla="+- 90 0 0"/>
              <a:gd name="G26" fmla="*/ 1 0 0"/>
              <a:gd name="G27" fmla="+- 90 0 0"/>
              <a:gd name="G28" fmla="+- 90 0 0"/>
              <a:gd name="G29" fmla="+- 90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919"/>
                </a:moveTo>
                <a:close/>
              </a:path>
            </a:pathLst>
          </a:custGeom>
          <a:noFill/>
          <a:ln w="7632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7351" name="AutoShape 7"/>
          <p:cNvSpPr>
            <a:spLocks noChangeArrowheads="1"/>
          </p:cNvSpPr>
          <p:nvPr/>
        </p:nvSpPr>
        <p:spPr bwMode="auto">
          <a:xfrm>
            <a:off x="6638925" y="1328738"/>
            <a:ext cx="1944688" cy="639762"/>
          </a:xfrm>
          <a:custGeom>
            <a:avLst/>
            <a:gdLst>
              <a:gd name="G0" fmla="*/ 5402 1 2"/>
              <a:gd name="G1" fmla="*/ 1776 1 2"/>
              <a:gd name="G2" fmla="+- 1776 0 0"/>
              <a:gd name="G3" fmla="+- 5402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5402" y="0"/>
                </a:lnTo>
                <a:lnTo>
                  <a:pt x="5402" y="1776"/>
                </a:lnTo>
                <a:lnTo>
                  <a:pt x="0" y="1776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/>
          <a:p>
            <a:pPr defTabSz="449263" eaLnBrk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SPS+,</a:t>
            </a:r>
          </a:p>
          <a:p>
            <a:pPr defTabSz="449263" eaLnBrk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1.3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TeV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7352" name="AutoShape 8"/>
          <p:cNvSpPr>
            <a:spLocks noChangeArrowheads="1"/>
          </p:cNvSpPr>
          <p:nvPr/>
        </p:nvSpPr>
        <p:spPr bwMode="auto">
          <a:xfrm>
            <a:off x="5926138" y="974725"/>
            <a:ext cx="528637" cy="220663"/>
          </a:xfrm>
          <a:custGeom>
            <a:avLst/>
            <a:gdLst>
              <a:gd name="G0" fmla="*/ 1470 1 2"/>
              <a:gd name="G1" fmla="*/ 613 1 2"/>
              <a:gd name="G2" fmla="+- 613 0 0"/>
              <a:gd name="G3" fmla="+- 1470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470" y="0"/>
                </a:lnTo>
                <a:lnTo>
                  <a:pt x="1470" y="613"/>
                </a:lnTo>
                <a:lnTo>
                  <a:pt x="0" y="613"/>
                </a:lnTo>
                <a:close/>
              </a:path>
            </a:pathLst>
          </a:custGeom>
          <a:solidFill>
            <a:srgbClr val="FF0000"/>
          </a:solidFill>
          <a:ln w="2556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7353" name="AutoShape 9"/>
          <p:cNvSpPr>
            <a:spLocks noChangeArrowheads="1"/>
          </p:cNvSpPr>
          <p:nvPr/>
        </p:nvSpPr>
        <p:spPr bwMode="auto">
          <a:xfrm>
            <a:off x="6013450" y="2343150"/>
            <a:ext cx="528638" cy="220663"/>
          </a:xfrm>
          <a:custGeom>
            <a:avLst/>
            <a:gdLst>
              <a:gd name="G0" fmla="*/ 1471 1 2"/>
              <a:gd name="G1" fmla="*/ 612 1 2"/>
              <a:gd name="G2" fmla="+- 612 0 0"/>
              <a:gd name="G3" fmla="+- 1471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471" y="0"/>
                </a:lnTo>
                <a:lnTo>
                  <a:pt x="1471" y="612"/>
                </a:lnTo>
                <a:lnTo>
                  <a:pt x="0" y="612"/>
                </a:lnTo>
                <a:close/>
              </a:path>
            </a:pathLst>
          </a:custGeom>
          <a:solidFill>
            <a:srgbClr val="FF0000"/>
          </a:solidFill>
          <a:ln w="2556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7354" name="AutoShape 10"/>
          <p:cNvSpPr>
            <a:spLocks noChangeArrowheads="1"/>
          </p:cNvSpPr>
          <p:nvPr/>
        </p:nvSpPr>
        <p:spPr bwMode="auto">
          <a:xfrm>
            <a:off x="4073525" y="1019175"/>
            <a:ext cx="4321175" cy="1366838"/>
          </a:xfrm>
          <a:custGeom>
            <a:avLst/>
            <a:gdLst>
              <a:gd name="G0" fmla="*/ 12004 1 2"/>
              <a:gd name="G1" fmla="*/ 1 35987 55552"/>
              <a:gd name="G2" fmla="*/ G1 13024 1"/>
              <a:gd name="G3" fmla="*/ G2 1 52096"/>
              <a:gd name="G4" fmla="cos G0 G3"/>
              <a:gd name="G5" fmla="*/ 3798 1 2"/>
              <a:gd name="G6" fmla="*/ 1 35987 55552"/>
              <a:gd name="G7" fmla="*/ G6 13024 1"/>
              <a:gd name="G8" fmla="*/ G7 1 52096"/>
              <a:gd name="G9" fmla="sin G5 G8"/>
              <a:gd name="G10" fmla="*/ 12004 1 2"/>
              <a:gd name="G11" fmla="+- G10 0 G4"/>
              <a:gd name="G12" fmla="+- G10 G4 0"/>
              <a:gd name="G13" fmla="*/ 1 0 0"/>
              <a:gd name="G14" fmla="+- G12 0 G13"/>
              <a:gd name="G15" fmla="*/ 3798 1 2"/>
              <a:gd name="G16" fmla="+- G15 0 G9"/>
              <a:gd name="G17" fmla="+- G15 G9 0"/>
              <a:gd name="G18" fmla="*/ 1 0 0"/>
              <a:gd name="G19" fmla="+- G17 0 G18"/>
              <a:gd name="G20" fmla="+- 3798 0 0"/>
              <a:gd name="G21" fmla="+- 12004 0 0"/>
              <a:gd name="G22" fmla="+- 180 0 0"/>
              <a:gd name="G23" fmla="+- 90 0 0"/>
              <a:gd name="G24" fmla="+- 270 0 0"/>
              <a:gd name="G25" fmla="+- 90 0 0"/>
              <a:gd name="G26" fmla="*/ 1 0 0"/>
              <a:gd name="G27" fmla="+- 90 0 0"/>
              <a:gd name="G28" fmla="+- 90 0 0"/>
              <a:gd name="G29" fmla="+- 90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899"/>
                </a:moveTo>
                <a:close/>
              </a:path>
            </a:pathLst>
          </a:custGeom>
          <a:noFill/>
          <a:ln w="7632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03642"/>
            <a:ext cx="8610600" cy="5954357"/>
          </a:xfrm>
          <a:solidFill>
            <a:schemeClr val="accent3"/>
          </a:solidFill>
          <a:ln/>
        </p:spPr>
        <p:txBody>
          <a:bodyPr/>
          <a:lstStyle/>
          <a:p>
            <a:pPr marL="341313" indent="-341313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dirty="0">
                <a:solidFill>
                  <a:srgbClr val="0000FF"/>
                </a:solidFill>
              </a:rPr>
              <a:t>HE-</a:t>
            </a:r>
            <a:r>
              <a:rPr lang="en-US" dirty="0" smtClean="0">
                <a:solidFill>
                  <a:srgbClr val="0000FF"/>
                </a:solidFill>
              </a:rPr>
              <a:t>LHC: The Energy Upgrade</a:t>
            </a:r>
          </a:p>
          <a:p>
            <a:pPr marL="341313" indent="-341313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US" dirty="0">
              <a:solidFill>
                <a:srgbClr val="0000FF"/>
              </a:solidFill>
            </a:endParaRPr>
          </a:p>
          <a:p>
            <a:pPr marL="341313" indent="-341313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US" sz="2000" dirty="0">
              <a:solidFill>
                <a:srgbClr val="0000FF"/>
              </a:solidFill>
            </a:endParaRPr>
          </a:p>
          <a:p>
            <a:pPr marL="341313" indent="-341313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US" dirty="0">
              <a:solidFill>
                <a:srgbClr val="0000FF"/>
              </a:solidFill>
            </a:endParaRPr>
          </a:p>
          <a:p>
            <a:pPr marL="341313" indent="-341313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US" dirty="0">
              <a:solidFill>
                <a:srgbClr val="0000FF"/>
              </a:solidFill>
            </a:endParaRPr>
          </a:p>
          <a:p>
            <a:pPr marL="341313" indent="-341313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US" dirty="0">
              <a:solidFill>
                <a:srgbClr val="0000FF"/>
              </a:solidFill>
            </a:endParaRPr>
          </a:p>
          <a:p>
            <a:pPr marL="341313" indent="-341313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US" dirty="0" smtClean="0">
              <a:solidFill>
                <a:srgbClr val="0000FF"/>
              </a:solidFill>
            </a:endParaRPr>
          </a:p>
          <a:p>
            <a:pPr marL="341313" indent="-341313">
              <a:lnSpc>
                <a:spcPts val="2063"/>
              </a:lnSpc>
              <a:buSzPct val="45000"/>
              <a:buFont typeface="Times New Roman" pitchFamily="18" charset="0"/>
              <a:buBlip>
                <a:blip r:embed="rId3"/>
              </a:buBlip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sz="2000" dirty="0" smtClean="0">
                <a:solidFill>
                  <a:srgbClr val="0000FF"/>
                </a:solidFill>
              </a:rPr>
              <a:t>Replace all current LHC magnets with High</a:t>
            </a:r>
            <a:r>
              <a:rPr lang="en-US" sz="2000" dirty="0">
                <a:solidFill>
                  <a:srgbClr val="0000FF"/>
                </a:solidFill>
              </a:rPr>
              <a:t>-field 20T dipole magnets based on Nb</a:t>
            </a:r>
            <a:r>
              <a:rPr lang="en-US" sz="2000" baseline="-33000" dirty="0">
                <a:solidFill>
                  <a:srgbClr val="0000FF"/>
                </a:solidFill>
              </a:rPr>
              <a:t>3</a:t>
            </a:r>
            <a:r>
              <a:rPr lang="en-US" sz="2000" dirty="0">
                <a:solidFill>
                  <a:srgbClr val="0000FF"/>
                </a:solidFill>
              </a:rPr>
              <a:t>Sn, Nb</a:t>
            </a:r>
            <a:r>
              <a:rPr lang="en-US" sz="2000" baseline="-33000" dirty="0">
                <a:solidFill>
                  <a:srgbClr val="0000FF"/>
                </a:solidFill>
              </a:rPr>
              <a:t>3</a:t>
            </a:r>
            <a:r>
              <a:rPr lang="en-US" sz="2000" dirty="0">
                <a:solidFill>
                  <a:srgbClr val="0000FF"/>
                </a:solidFill>
              </a:rPr>
              <a:t>Al, and </a:t>
            </a:r>
            <a:r>
              <a:rPr lang="en-US" sz="2000" dirty="0" smtClean="0">
                <a:solidFill>
                  <a:srgbClr val="0000FF"/>
                </a:solidFill>
              </a:rPr>
              <a:t>High Temperature Super </a:t>
            </a:r>
            <a:r>
              <a:rPr lang="en-US" sz="2000" dirty="0" err="1" smtClean="0">
                <a:solidFill>
                  <a:srgbClr val="0000FF"/>
                </a:solidFill>
              </a:rPr>
              <a:t>conducters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341313" indent="-341313">
              <a:lnSpc>
                <a:spcPts val="2063"/>
              </a:lnSpc>
              <a:buSzPct val="45000"/>
              <a:buFont typeface="Times New Roman" pitchFamily="18" charset="0"/>
              <a:buBlip>
                <a:blip r:embed="rId3"/>
              </a:buBlip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sz="2000" dirty="0" smtClean="0">
                <a:solidFill>
                  <a:srgbClr val="0000FF"/>
                </a:solidFill>
              </a:rPr>
              <a:t>Fast </a:t>
            </a:r>
            <a:r>
              <a:rPr lang="en-US" sz="2000" dirty="0">
                <a:solidFill>
                  <a:srgbClr val="0000FF"/>
                </a:solidFill>
              </a:rPr>
              <a:t>cycling </a:t>
            </a:r>
            <a:r>
              <a:rPr lang="en-US" sz="2000" dirty="0" smtClean="0">
                <a:solidFill>
                  <a:srgbClr val="0000FF"/>
                </a:solidFill>
              </a:rPr>
              <a:t>Super Conducting </a:t>
            </a:r>
            <a:r>
              <a:rPr lang="en-US" sz="2000" dirty="0">
                <a:solidFill>
                  <a:srgbClr val="0000FF"/>
                </a:solidFill>
              </a:rPr>
              <a:t>magnets for ~1.3 </a:t>
            </a:r>
            <a:r>
              <a:rPr lang="en-US" sz="2000" dirty="0" err="1">
                <a:solidFill>
                  <a:srgbClr val="0000FF"/>
                </a:solidFill>
              </a:rPr>
              <a:t>TeV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injector (SPS)</a:t>
            </a:r>
          </a:p>
          <a:p>
            <a:pPr marL="341313" indent="-341313">
              <a:lnSpc>
                <a:spcPts val="2063"/>
              </a:lnSpc>
              <a:buSzPct val="45000"/>
              <a:buFont typeface="Times New Roman" pitchFamily="18" charset="0"/>
              <a:buBlip>
                <a:blip r:embed="rId3"/>
              </a:buBlip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sz="2000" dirty="0" smtClean="0">
                <a:solidFill>
                  <a:srgbClr val="0000FF"/>
                </a:solidFill>
              </a:rPr>
              <a:t>Main work  is </a:t>
            </a:r>
            <a:r>
              <a:rPr lang="en-US" sz="2000" dirty="0" smtClean="0">
                <a:solidFill>
                  <a:srgbClr val="0000FF"/>
                </a:solidFill>
              </a:rPr>
              <a:t>o</a:t>
            </a:r>
            <a:r>
              <a:rPr lang="en-US" sz="2000" dirty="0" smtClean="0">
                <a:solidFill>
                  <a:srgbClr val="0000FF"/>
                </a:solidFill>
              </a:rPr>
              <a:t>n research and development of the magnets right now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</a:p>
          <a:p>
            <a:pPr marL="341313" indent="-341313">
              <a:lnSpc>
                <a:spcPts val="2063"/>
              </a:lnSpc>
              <a:buSzPct val="45000"/>
              <a:buFont typeface="Times New Roman" pitchFamily="18" charset="0"/>
              <a:buBlip>
                <a:blip r:embed="rId3"/>
              </a:buBlip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sz="2000" dirty="0" smtClean="0">
                <a:solidFill>
                  <a:srgbClr val="FF0000"/>
                </a:solidFill>
              </a:rPr>
              <a:t>A project for 2030 and afterwards (?)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41313" indent="-341313">
              <a:lnSpc>
                <a:spcPts val="2063"/>
              </a:lnSpc>
              <a:buSzPct val="45000"/>
              <a:buFont typeface="Times New Roman" pitchFamily="18" charset="0"/>
              <a:buBlip>
                <a:blip r:embed="rId3"/>
              </a:buBlip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93837"/>
            <a:ext cx="4911725" cy="330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6400800" y="2057400"/>
            <a:ext cx="2411087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Energy upgrade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o</a:t>
            </a:r>
            <a:r>
              <a:rPr lang="en-GB" sz="2400" dirty="0" smtClean="0">
                <a:solidFill>
                  <a:srgbClr val="FF0000"/>
                </a:solidFill>
              </a:rPr>
              <a:t>f the LHC!?!</a:t>
            </a: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err="1" smtClean="0">
                <a:solidFill>
                  <a:srgbClr val="FF0000"/>
                </a:solidFill>
              </a:rPr>
              <a:t>Collisons</a:t>
            </a:r>
            <a:r>
              <a:rPr lang="en-GB" sz="2400" dirty="0" smtClean="0">
                <a:solidFill>
                  <a:srgbClr val="FF0000"/>
                </a:solidFill>
              </a:rPr>
              <a:t> at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33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c</a:t>
            </a:r>
            <a:r>
              <a:rPr lang="en-GB" sz="2400" dirty="0" err="1" smtClean="0">
                <a:solidFill>
                  <a:srgbClr val="FF0000"/>
                </a:solidFill>
              </a:rPr>
              <a:t>enter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of mass energy?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670108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3" descr="CERNcomplex-cropp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848457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381000" y="1524000"/>
            <a:ext cx="7391400" cy="24384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461738" y="1143000"/>
            <a:ext cx="1685077" cy="2616101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Calibri" charset="0"/>
              </a:rPr>
              <a:t>RR LHeC:</a:t>
            </a:r>
          </a:p>
          <a:p>
            <a:r>
              <a:rPr lang="en-US" sz="2800" b="1">
                <a:solidFill>
                  <a:srgbClr val="00B050"/>
                </a:solidFill>
                <a:latin typeface="Calibri" charset="0"/>
              </a:rPr>
              <a:t>2020-21, </a:t>
            </a:r>
          </a:p>
          <a:p>
            <a:r>
              <a:rPr lang="en-US" b="1">
                <a:solidFill>
                  <a:srgbClr val="00B050"/>
                </a:solidFill>
                <a:latin typeface="Calibri" charset="0"/>
              </a:rPr>
              <a:t>new ring </a:t>
            </a:r>
          </a:p>
          <a:p>
            <a:r>
              <a:rPr lang="en-US" b="1">
                <a:solidFill>
                  <a:srgbClr val="00B050"/>
                </a:solidFill>
                <a:latin typeface="Calibri" charset="0"/>
              </a:rPr>
              <a:t>in LHC tunnel,</a:t>
            </a:r>
          </a:p>
          <a:p>
            <a:r>
              <a:rPr lang="en-US" b="1">
                <a:solidFill>
                  <a:srgbClr val="00B050"/>
                </a:solidFill>
                <a:latin typeface="Calibri" charset="0"/>
              </a:rPr>
              <a:t>with bypasses</a:t>
            </a:r>
          </a:p>
          <a:p>
            <a:r>
              <a:rPr lang="en-US" b="1">
                <a:solidFill>
                  <a:srgbClr val="00B050"/>
                </a:solidFill>
                <a:latin typeface="Calibri" charset="0"/>
              </a:rPr>
              <a:t>around </a:t>
            </a:r>
          </a:p>
          <a:p>
            <a:r>
              <a:rPr lang="en-US" b="1">
                <a:solidFill>
                  <a:srgbClr val="00B050"/>
                </a:solidFill>
                <a:latin typeface="Calibri" charset="0"/>
              </a:rPr>
              <a:t>experiments</a:t>
            </a:r>
            <a:endParaRPr lang="en-US" sz="2800" b="1">
              <a:solidFill>
                <a:srgbClr val="00B050"/>
              </a:solidFill>
              <a:latin typeface="Calibri" charset="0"/>
            </a:endParaRPr>
          </a:p>
          <a:p>
            <a:endParaRPr lang="en-US" sz="2800" b="1">
              <a:solidFill>
                <a:srgbClr val="00B050"/>
              </a:solidFill>
              <a:latin typeface="Calibri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562600" y="4114800"/>
            <a:ext cx="1371600" cy="6096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940062" y="3962401"/>
            <a:ext cx="2210862" cy="2123658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Calibri" charset="0"/>
              </a:rPr>
              <a:t>RR LHeC</a:t>
            </a:r>
          </a:p>
          <a:p>
            <a:r>
              <a:rPr lang="en-US" sz="2800" b="1">
                <a:solidFill>
                  <a:srgbClr val="00B050"/>
                </a:solidFill>
                <a:latin typeface="Calibri" charset="0"/>
              </a:rPr>
              <a:t>e-/e+ injector</a:t>
            </a:r>
          </a:p>
          <a:p>
            <a:r>
              <a:rPr lang="en-US" sz="2800" b="1">
                <a:solidFill>
                  <a:srgbClr val="00B050"/>
                </a:solidFill>
                <a:latin typeface="Calibri" charset="0"/>
              </a:rPr>
              <a:t>2020-21, </a:t>
            </a:r>
          </a:p>
          <a:p>
            <a:r>
              <a:rPr lang="en-US" b="1">
                <a:solidFill>
                  <a:srgbClr val="00B050"/>
                </a:solidFill>
                <a:latin typeface="Calibri" charset="0"/>
              </a:rPr>
              <a:t>10 GeV,</a:t>
            </a:r>
          </a:p>
          <a:p>
            <a:r>
              <a:rPr lang="en-US" b="1">
                <a:solidFill>
                  <a:srgbClr val="00B050"/>
                </a:solidFill>
                <a:latin typeface="Calibri" charset="0"/>
              </a:rPr>
              <a:t>10 min. filling time</a:t>
            </a:r>
            <a:endParaRPr lang="en-US" sz="2800" b="1">
              <a:solidFill>
                <a:srgbClr val="00B050"/>
              </a:solidFill>
              <a:latin typeface="Calibri" charset="0"/>
            </a:endParaRPr>
          </a:p>
          <a:p>
            <a:endParaRPr lang="en-US" sz="2800" b="1">
              <a:solidFill>
                <a:srgbClr val="00B050"/>
              </a:solidFill>
              <a:latin typeface="Calibri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019800" y="4114800"/>
            <a:ext cx="1828800" cy="4572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190500" y="3009900"/>
            <a:ext cx="9144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4" idx="2"/>
          </p:cNvCxnSpPr>
          <p:nvPr/>
        </p:nvCxnSpPr>
        <p:spPr>
          <a:xfrm rot="16200000" flipH="1">
            <a:off x="1200150" y="2990850"/>
            <a:ext cx="8763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381000" y="26670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Arc 19"/>
          <p:cNvSpPr/>
          <p:nvPr/>
        </p:nvSpPr>
        <p:spPr>
          <a:xfrm flipH="1">
            <a:off x="381000" y="26670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Arc 22"/>
          <p:cNvSpPr/>
          <p:nvPr/>
        </p:nvSpPr>
        <p:spPr>
          <a:xfrm flipH="1" flipV="1">
            <a:off x="914400" y="35052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Arc 23"/>
          <p:cNvSpPr/>
          <p:nvPr/>
        </p:nvSpPr>
        <p:spPr>
          <a:xfrm flipV="1">
            <a:off x="914400" y="35052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0" y="3933825"/>
            <a:ext cx="1503887" cy="2616101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charset="0"/>
              </a:rPr>
              <a:t>LR LHeC:</a:t>
            </a:r>
          </a:p>
          <a:p>
            <a:r>
              <a:rPr lang="en-US" sz="2800" b="1">
                <a:solidFill>
                  <a:srgbClr val="FF0000"/>
                </a:solidFill>
                <a:latin typeface="Calibri" charset="0"/>
              </a:rPr>
              <a:t>2020-21, </a:t>
            </a:r>
          </a:p>
          <a:p>
            <a:r>
              <a:rPr lang="en-US" b="1">
                <a:solidFill>
                  <a:srgbClr val="FF0000"/>
                </a:solidFill>
                <a:latin typeface="Calibri" charset="0"/>
              </a:rPr>
              <a:t>recirculating</a:t>
            </a:r>
          </a:p>
          <a:p>
            <a:r>
              <a:rPr lang="en-US" b="1">
                <a:solidFill>
                  <a:srgbClr val="FF0000"/>
                </a:solidFill>
                <a:latin typeface="Calibri" charset="0"/>
              </a:rPr>
              <a:t>linac with</a:t>
            </a:r>
          </a:p>
          <a:p>
            <a:r>
              <a:rPr lang="en-US" b="1">
                <a:solidFill>
                  <a:srgbClr val="FF0000"/>
                </a:solidFill>
                <a:latin typeface="Calibri" charset="0"/>
              </a:rPr>
              <a:t>energy </a:t>
            </a:r>
          </a:p>
          <a:p>
            <a:r>
              <a:rPr lang="en-US" b="1">
                <a:solidFill>
                  <a:srgbClr val="FF0000"/>
                </a:solidFill>
                <a:latin typeface="Calibri" charset="0"/>
              </a:rPr>
              <a:t>recovery</a:t>
            </a:r>
          </a:p>
          <a:p>
            <a:endParaRPr lang="en-US" sz="2800" b="1">
              <a:solidFill>
                <a:srgbClr val="FF0000"/>
              </a:solidFill>
              <a:latin typeface="Calibri" charset="0"/>
            </a:endParaRPr>
          </a:p>
          <a:p>
            <a:endParaRPr lang="en-US" sz="2800" b="1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96271" name="Title 1"/>
          <p:cNvSpPr txBox="1">
            <a:spLocks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4400" b="1" dirty="0" smtClean="0">
                <a:solidFill>
                  <a:srgbClr val="0000FF"/>
                </a:solidFill>
                <a:latin typeface="Calibri" charset="0"/>
              </a:rPr>
              <a:t>A</a:t>
            </a:r>
            <a:r>
              <a:rPr lang="en-US" sz="4400" b="1" dirty="0" smtClean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sz="4400" b="1" dirty="0" err="1">
                <a:solidFill>
                  <a:srgbClr val="0000FF"/>
                </a:solidFill>
                <a:latin typeface="Calibri" charset="0"/>
              </a:rPr>
              <a:t>Hadron</a:t>
            </a:r>
            <a:r>
              <a:rPr lang="en-US" sz="4400" b="1" dirty="0">
                <a:solidFill>
                  <a:srgbClr val="0000FF"/>
                </a:solidFill>
                <a:latin typeface="Calibri" charset="0"/>
              </a:rPr>
              <a:t> electron </a:t>
            </a:r>
            <a:r>
              <a:rPr lang="en-US" sz="4400" b="1" dirty="0" smtClean="0">
                <a:solidFill>
                  <a:srgbClr val="0000FF"/>
                </a:solidFill>
                <a:latin typeface="Calibri" charset="0"/>
              </a:rPr>
              <a:t>Collider?</a:t>
            </a:r>
            <a:endParaRPr lang="en-US" sz="4400" b="1" dirty="0">
              <a:solidFill>
                <a:srgbClr val="0000FF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Text Box 6"/>
          <p:cNvSpPr txBox="1">
            <a:spLocks noChangeArrowheads="1"/>
          </p:cNvSpPr>
          <p:nvPr/>
        </p:nvSpPr>
        <p:spPr bwMode="auto">
          <a:xfrm>
            <a:off x="2602523" y="1752600"/>
            <a:ext cx="2339102" cy="400110"/>
          </a:xfrm>
          <a:prstGeom prst="rect">
            <a:avLst/>
          </a:prstGeom>
          <a:solidFill>
            <a:srgbClr val="CCFFCC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~31 km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   500 GeV </a:t>
            </a:r>
          </a:p>
        </p:txBody>
      </p:sp>
      <p:pic>
        <p:nvPicPr>
          <p:cNvPr id="8909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312" y="2438400"/>
            <a:ext cx="5210908" cy="1733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89093" name="Text Box 10"/>
          <p:cNvSpPr txBox="1">
            <a:spLocks noChangeArrowheads="1"/>
          </p:cNvSpPr>
          <p:nvPr/>
        </p:nvSpPr>
        <p:spPr bwMode="auto">
          <a:xfrm>
            <a:off x="211015" y="1355726"/>
            <a:ext cx="1987251" cy="707886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   Luminosity</a:t>
            </a:r>
          </a:p>
          <a:p>
            <a:r>
              <a:rPr lang="en-US">
                <a:latin typeface="Arial" charset="0"/>
              </a:rPr>
              <a:t>~ 2</a:t>
            </a:r>
            <a:r>
              <a:rPr lang="en-US">
                <a:latin typeface="Arial" charset="0"/>
                <a:sym typeface="Symbol" charset="2"/>
              </a:rPr>
              <a:t>10</a:t>
            </a:r>
            <a:r>
              <a:rPr lang="en-US" baseline="30000">
                <a:latin typeface="Arial" charset="0"/>
                <a:sym typeface="Symbol" charset="2"/>
              </a:rPr>
              <a:t>34</a:t>
            </a:r>
            <a:r>
              <a:rPr lang="en-US">
                <a:latin typeface="Arial" charset="0"/>
                <a:sym typeface="Symbol" charset="2"/>
              </a:rPr>
              <a:t> cm</a:t>
            </a:r>
            <a:r>
              <a:rPr lang="en-US" baseline="30000">
                <a:latin typeface="Arial" charset="0"/>
                <a:sym typeface="Symbol" charset="2"/>
              </a:rPr>
              <a:t>-2</a:t>
            </a:r>
            <a:r>
              <a:rPr lang="en-US">
                <a:latin typeface="Arial" charset="0"/>
                <a:sym typeface="Symbol" charset="2"/>
              </a:rPr>
              <a:t>s</a:t>
            </a:r>
            <a:r>
              <a:rPr lang="en-US" baseline="30000">
                <a:latin typeface="Arial" charset="0"/>
                <a:sym typeface="Symbol" charset="2"/>
              </a:rPr>
              <a:t>-1</a:t>
            </a:r>
          </a:p>
        </p:txBody>
      </p:sp>
      <p:pic>
        <p:nvPicPr>
          <p:cNvPr id="89094" name="Picture 4" descr="alam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8138" y="1828801"/>
            <a:ext cx="3815862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773724" y="4495800"/>
            <a:ext cx="4183783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200" dirty="0">
                <a:latin typeface="Arial"/>
              </a:rPr>
              <a:t>TDR under preparation for 2013</a:t>
            </a:r>
          </a:p>
          <a:p>
            <a:pPr>
              <a:defRPr/>
            </a:pPr>
            <a:r>
              <a:rPr lang="en-GB" sz="2200" dirty="0">
                <a:solidFill>
                  <a:srgbClr val="FF0000"/>
                </a:solidFill>
                <a:latin typeface="Arial"/>
              </a:rPr>
              <a:t>Technology essentially ready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13" name="ZoneTexte 12"/>
          <p:cNvSpPr txBox="1"/>
          <p:nvPr/>
        </p:nvSpPr>
        <p:spPr>
          <a:xfrm>
            <a:off x="5486400" y="4572000"/>
            <a:ext cx="3634403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200" dirty="0">
                <a:latin typeface="Arial"/>
              </a:rPr>
              <a:t>CDR completed (Feb 2012)</a:t>
            </a:r>
          </a:p>
          <a:p>
            <a:pPr>
              <a:defRPr/>
            </a:pPr>
            <a:r>
              <a:rPr lang="en-GB" sz="2200" dirty="0">
                <a:solidFill>
                  <a:srgbClr val="FF0000"/>
                </a:solidFill>
                <a:latin typeface="Arial"/>
              </a:rPr>
              <a:t>Technology still in R&amp;D</a:t>
            </a:r>
          </a:p>
        </p:txBody>
      </p:sp>
      <p:sp>
        <p:nvSpPr>
          <p:cNvPr id="89097" name="Text Box 6"/>
          <p:cNvSpPr txBox="1">
            <a:spLocks noChangeArrowheads="1"/>
          </p:cNvSpPr>
          <p:nvPr/>
        </p:nvSpPr>
        <p:spPr bwMode="auto">
          <a:xfrm>
            <a:off x="7174523" y="1276350"/>
            <a:ext cx="1903085" cy="400110"/>
          </a:xfrm>
          <a:prstGeom prst="rect">
            <a:avLst/>
          </a:prstGeom>
          <a:solidFill>
            <a:srgbClr val="CCFFCC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~40 km  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3 TeV </a:t>
            </a:r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5304693" y="1219201"/>
            <a:ext cx="1915992" cy="707886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   Luminosity</a:t>
            </a:r>
          </a:p>
          <a:p>
            <a:r>
              <a:rPr lang="en-US">
                <a:latin typeface="Arial" charset="0"/>
              </a:rPr>
              <a:t>~6</a:t>
            </a:r>
            <a:r>
              <a:rPr lang="en-US">
                <a:latin typeface="Arial" charset="0"/>
                <a:sym typeface="Symbol" charset="2"/>
              </a:rPr>
              <a:t>10</a:t>
            </a:r>
            <a:r>
              <a:rPr lang="en-US" baseline="30000">
                <a:latin typeface="Arial" charset="0"/>
                <a:sym typeface="Symbol" charset="2"/>
              </a:rPr>
              <a:t>34</a:t>
            </a:r>
            <a:r>
              <a:rPr lang="en-US">
                <a:latin typeface="Arial" charset="0"/>
                <a:sym typeface="Symbol" charset="2"/>
              </a:rPr>
              <a:t> cm</a:t>
            </a:r>
            <a:r>
              <a:rPr lang="en-US" baseline="30000">
                <a:latin typeface="Arial" charset="0"/>
                <a:sym typeface="Symbol" charset="2"/>
              </a:rPr>
              <a:t>-2</a:t>
            </a:r>
            <a:r>
              <a:rPr lang="en-US">
                <a:latin typeface="Arial" charset="0"/>
                <a:sym typeface="Symbol" charset="2"/>
              </a:rPr>
              <a:t>s</a:t>
            </a:r>
            <a:r>
              <a:rPr lang="en-US" baseline="30000">
                <a:latin typeface="Arial" charset="0"/>
                <a:sym typeface="Symbol" charset="2"/>
              </a:rPr>
              <a:t>-1</a:t>
            </a:r>
          </a:p>
        </p:txBody>
      </p:sp>
      <p:sp>
        <p:nvSpPr>
          <p:cNvPr id="89099" name="Rectangle 2"/>
          <p:cNvSpPr txBox="1">
            <a:spLocks noChangeArrowheads="1"/>
          </p:cNvSpPr>
          <p:nvPr/>
        </p:nvSpPr>
        <p:spPr bwMode="auto">
          <a:xfrm>
            <a:off x="281354" y="76200"/>
            <a:ext cx="844061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3200" b="1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Next Accelerator: A Linear </a:t>
            </a:r>
            <a:r>
              <a:rPr lang="en-US" sz="3200" b="1" dirty="0" err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e+e</a:t>
            </a:r>
            <a:r>
              <a:rPr lang="en-US" sz="3200" b="1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- Collider? </a:t>
            </a:r>
          </a:p>
        </p:txBody>
      </p:sp>
      <p:sp>
        <p:nvSpPr>
          <p:cNvPr id="89100" name="ZoneTexte 16"/>
          <p:cNvSpPr txBox="1">
            <a:spLocks noChangeArrowheads="1"/>
          </p:cNvSpPr>
          <p:nvPr/>
        </p:nvSpPr>
        <p:spPr bwMode="auto">
          <a:xfrm>
            <a:off x="-76200" y="5943601"/>
            <a:ext cx="9295984" cy="430887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200" dirty="0">
                <a:solidFill>
                  <a:srgbClr val="0000FF"/>
                </a:solidFill>
                <a:latin typeface="Arial" charset="0"/>
              </a:rPr>
              <a:t>Discussion at the European Strategy Meeting September  2012 (Krakow)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2" descr="hhh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3724" y="1066800"/>
            <a:ext cx="3843704" cy="383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6" name="Text Box 3"/>
          <p:cNvSpPr txBox="1">
            <a:spLocks noChangeArrowheads="1"/>
          </p:cNvSpPr>
          <p:nvPr/>
        </p:nvSpPr>
        <p:spPr bwMode="auto">
          <a:xfrm>
            <a:off x="70338" y="5089525"/>
            <a:ext cx="4853354" cy="707886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99"/>
                </a:solidFill>
                <a:latin typeface="Arial" charset="0"/>
              </a:rPr>
              <a:t>Fully </a:t>
            </a:r>
            <a:r>
              <a:rPr lang="en-US" dirty="0" err="1">
                <a:solidFill>
                  <a:srgbClr val="000099"/>
                </a:solidFill>
                <a:latin typeface="Arial" charset="0"/>
              </a:rPr>
              <a:t>simulated+reconstructed</a:t>
            </a:r>
            <a:r>
              <a:rPr lang="en-US" dirty="0">
                <a:solidFill>
                  <a:srgbClr val="000099"/>
                </a:solidFill>
                <a:latin typeface="Arial" charset="0"/>
              </a:rPr>
              <a:t> HZ event </a:t>
            </a:r>
          </a:p>
          <a:p>
            <a:r>
              <a:rPr lang="en-US" dirty="0">
                <a:solidFill>
                  <a:srgbClr val="000099"/>
                </a:solidFill>
                <a:latin typeface="Arial" charset="0"/>
              </a:rPr>
              <a:t>Very clean compared to events at  LHC</a:t>
            </a:r>
            <a:endParaRPr lang="de-DE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90117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34046" cy="6096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Higgs studies at an </a:t>
            </a:r>
            <a:r>
              <a:rPr lang="en-US" sz="3600" dirty="0" err="1">
                <a:latin typeface="Arial" charset="0"/>
              </a:rPr>
              <a:t>e+e</a:t>
            </a:r>
            <a:r>
              <a:rPr lang="en-US" sz="3600" dirty="0">
                <a:latin typeface="Arial" charset="0"/>
              </a:rPr>
              <a:t>- linear Collider</a:t>
            </a:r>
          </a:p>
        </p:txBody>
      </p:sp>
      <p:pic>
        <p:nvPicPr>
          <p:cNvPr id="90118" name="Picture 5" descr="graph_hz"/>
          <p:cNvPicPr>
            <a:picLocks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111262" y="1169988"/>
            <a:ext cx="1594338" cy="1116012"/>
          </a:xfrm>
          <a:noFill/>
        </p:spPr>
      </p:pic>
      <p:pic>
        <p:nvPicPr>
          <p:cNvPr id="90119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5369169" y="2590800"/>
            <a:ext cx="2602523" cy="2789238"/>
          </a:xfrm>
          <a:noFill/>
        </p:spPr>
      </p:pic>
      <p:sp>
        <p:nvSpPr>
          <p:cNvPr id="90120" name="Text Box 7"/>
          <p:cNvSpPr txBox="1">
            <a:spLocks noChangeArrowheads="1"/>
          </p:cNvSpPr>
          <p:nvPr/>
        </p:nvSpPr>
        <p:spPr bwMode="auto">
          <a:xfrm>
            <a:off x="6878516" y="1389063"/>
            <a:ext cx="2351475" cy="1015663"/>
          </a:xfrm>
          <a:prstGeom prst="rect">
            <a:avLst/>
          </a:prstGeom>
          <a:solidFill>
            <a:schemeClr val="accent3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99"/>
                </a:solidFill>
                <a:latin typeface="Arial" charset="0"/>
              </a:rPr>
              <a:t>Can detect the </a:t>
            </a:r>
          </a:p>
          <a:p>
            <a:r>
              <a:rPr lang="en-US" dirty="0">
                <a:solidFill>
                  <a:srgbClr val="000099"/>
                </a:solidFill>
                <a:latin typeface="Arial" charset="0"/>
              </a:rPr>
              <a:t>Higgs via the recoil</a:t>
            </a:r>
          </a:p>
          <a:p>
            <a:r>
              <a:rPr lang="en-US" dirty="0">
                <a:solidFill>
                  <a:srgbClr val="000099"/>
                </a:solidFill>
                <a:latin typeface="Arial" charset="0"/>
              </a:rPr>
              <a:t>to the Z</a:t>
            </a:r>
          </a:p>
        </p:txBody>
      </p:sp>
      <p:sp>
        <p:nvSpPr>
          <p:cNvPr id="90121" name="AutoShape 8"/>
          <p:cNvSpPr>
            <a:spLocks noChangeArrowheads="1"/>
          </p:cNvSpPr>
          <p:nvPr/>
        </p:nvSpPr>
        <p:spPr bwMode="auto">
          <a:xfrm rot="10800000">
            <a:off x="7983539" y="2271982"/>
            <a:ext cx="681157" cy="1352014"/>
          </a:xfrm>
          <a:custGeom>
            <a:avLst/>
            <a:gdLst>
              <a:gd name="T0" fmla="*/ 21502030 w 21600"/>
              <a:gd name="T1" fmla="*/ 0 h 21600"/>
              <a:gd name="T2" fmla="*/ 21502030 w 21600"/>
              <a:gd name="T3" fmla="*/ 19577959 h 21600"/>
              <a:gd name="T4" fmla="*/ 4601481 w 21600"/>
              <a:gd name="T5" fmla="*/ 34782357 h 21600"/>
              <a:gd name="T6" fmla="*/ 30704991 w 21600"/>
              <a:gd name="T7" fmla="*/ 978898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0000"/>
          </a:solidFill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0122" name="Text Box 9"/>
          <p:cNvSpPr txBox="1">
            <a:spLocks noChangeArrowheads="1"/>
          </p:cNvSpPr>
          <p:nvPr/>
        </p:nvSpPr>
        <p:spPr bwMode="auto">
          <a:xfrm>
            <a:off x="4994031" y="5410201"/>
            <a:ext cx="4149969" cy="1446550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Symbol" charset="2"/>
              <a:buNone/>
            </a:pPr>
            <a:r>
              <a:rPr lang="en-US" sz="2200">
                <a:solidFill>
                  <a:srgbClr val="000099"/>
                </a:solidFill>
                <a:latin typeface="Arial" charset="0"/>
                <a:sym typeface="Symbol" charset="2"/>
              </a:rPr>
              <a:t>Observation of the Higgs independent of decay modes</a:t>
            </a:r>
          </a:p>
          <a:p>
            <a:pPr>
              <a:buFont typeface="Symbol" charset="2"/>
              <a:buNone/>
            </a:pPr>
            <a:r>
              <a:rPr lang="en-US" sz="2200">
                <a:solidFill>
                  <a:srgbClr val="000099"/>
                </a:solidFill>
                <a:latin typeface="Arial" charset="0"/>
                <a:sym typeface="Symbol" charset="2"/>
              </a:rPr>
              <a:t>Precise determination of couplings</a:t>
            </a:r>
          </a:p>
        </p:txBody>
      </p:sp>
      <p:sp>
        <p:nvSpPr>
          <p:cNvPr id="90123" name="Text Box 10"/>
          <p:cNvSpPr txBox="1">
            <a:spLocks noChangeArrowheads="1"/>
          </p:cNvSpPr>
          <p:nvPr/>
        </p:nvSpPr>
        <p:spPr bwMode="auto">
          <a:xfrm>
            <a:off x="1143000" y="6076146"/>
            <a:ext cx="3801754" cy="477054"/>
          </a:xfrm>
          <a:prstGeom prst="rect">
            <a:avLst/>
          </a:prstGeom>
          <a:solidFill>
            <a:srgbClr val="FFFF99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500">
                <a:solidFill>
                  <a:srgbClr val="000099"/>
                </a:solidFill>
                <a:latin typeface="Arial" charset="0"/>
              </a:rPr>
              <a:t>Precision measurements!</a:t>
            </a:r>
          </a:p>
        </p:txBody>
      </p:sp>
      <p:sp>
        <p:nvSpPr>
          <p:cNvPr id="90124" name="AutoShape 11"/>
          <p:cNvSpPr>
            <a:spLocks noChangeArrowheads="1"/>
          </p:cNvSpPr>
          <p:nvPr/>
        </p:nvSpPr>
        <p:spPr bwMode="auto">
          <a:xfrm>
            <a:off x="562708" y="5943601"/>
            <a:ext cx="479181" cy="794802"/>
          </a:xfrm>
          <a:prstGeom prst="rightArrow">
            <a:avLst>
              <a:gd name="adj1" fmla="val 50000"/>
              <a:gd name="adj2" fmla="val 26716"/>
            </a:avLst>
          </a:prstGeom>
          <a:solidFill>
            <a:srgbClr val="FF0000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34B0CBAD-CBC0-F543-AED4-12EAC0BBEB9B}" type="slidenum">
              <a:rPr lang="fr-CH"/>
              <a:pPr/>
              <a:t>54</a:t>
            </a:fld>
            <a:r>
              <a:rPr lang="fr-CH"/>
              <a:t> </a:t>
            </a:r>
            <a:endParaRPr lang="fr-FR"/>
          </a:p>
        </p:txBody>
      </p:sp>
      <p:sp>
        <p:nvSpPr>
          <p:cNvPr id="9216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"/>
            <a:ext cx="7244862" cy="6096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A LC is a Precision Instrument</a:t>
            </a:r>
          </a:p>
        </p:txBody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23" y="685800"/>
            <a:ext cx="9284677" cy="3200400"/>
          </a:xfrm>
          <a:solidFill>
            <a:schemeClr val="accent3"/>
          </a:solidFill>
        </p:spPr>
        <p:txBody>
          <a:bodyPr/>
          <a:lstStyle/>
          <a:p>
            <a:r>
              <a:rPr lang="en-US" sz="2100" dirty="0">
                <a:solidFill>
                  <a:srgbClr val="FF0000"/>
                </a:solidFill>
                <a:latin typeface="Arial" charset="0"/>
              </a:rPr>
              <a:t>Clean </a:t>
            </a:r>
            <a:r>
              <a:rPr lang="en-US" sz="2100" dirty="0" err="1">
                <a:solidFill>
                  <a:srgbClr val="FF0000"/>
                </a:solidFill>
                <a:latin typeface="Arial" charset="0"/>
              </a:rPr>
              <a:t>e+e</a:t>
            </a:r>
            <a:r>
              <a:rPr lang="en-US" sz="2100" dirty="0">
                <a:solidFill>
                  <a:srgbClr val="FF0000"/>
                </a:solidFill>
                <a:latin typeface="Arial" charset="0"/>
              </a:rPr>
              <a:t>- (polarized </a:t>
            </a:r>
            <a:r>
              <a:rPr lang="en-US" sz="2100" dirty="0" err="1">
                <a:solidFill>
                  <a:srgbClr val="FF0000"/>
                </a:solidFill>
                <a:latin typeface="Arial" charset="0"/>
              </a:rPr>
              <a:t>intial</a:t>
            </a:r>
            <a:r>
              <a:rPr lang="en-US" sz="2100" dirty="0">
                <a:solidFill>
                  <a:srgbClr val="FF0000"/>
                </a:solidFill>
                <a:latin typeface="Arial" charset="0"/>
              </a:rPr>
              <a:t> state, controllable </a:t>
            </a:r>
            <a:r>
              <a:rPr lang="en-US" sz="2100" dirty="0" err="1">
                <a:solidFill>
                  <a:srgbClr val="FF0000"/>
                </a:solidFill>
                <a:latin typeface="Arial" charset="0"/>
                <a:sym typeface="Symbol" charset="2"/>
              </a:rPr>
              <a:t>s</a:t>
            </a:r>
            <a:r>
              <a:rPr lang="en-US" sz="2100" dirty="0">
                <a:solidFill>
                  <a:srgbClr val="FF0000"/>
                </a:solidFill>
                <a:latin typeface="Arial" charset="0"/>
                <a:sym typeface="Symbol" charset="2"/>
              </a:rPr>
              <a:t> for hard scattering)</a:t>
            </a:r>
          </a:p>
          <a:p>
            <a:r>
              <a:rPr lang="en-US" sz="2100" dirty="0">
                <a:solidFill>
                  <a:srgbClr val="000099"/>
                </a:solidFill>
                <a:latin typeface="Arial" charset="0"/>
              </a:rPr>
              <a:t>Detailed study of the properties of Higgs particles</a:t>
            </a:r>
          </a:p>
          <a:p>
            <a:pPr>
              <a:buFontTx/>
              <a:buNone/>
            </a:pPr>
            <a:r>
              <a:rPr lang="en-US" sz="2100" dirty="0">
                <a:solidFill>
                  <a:srgbClr val="000099"/>
                </a:solidFill>
                <a:latin typeface="Arial" charset="0"/>
              </a:rPr>
              <a:t>    </a:t>
            </a:r>
            <a:r>
              <a:rPr lang="en-US" sz="2100" dirty="0">
                <a:solidFill>
                  <a:srgbClr val="FF0000"/>
                </a:solidFill>
                <a:latin typeface="Arial" charset="0"/>
              </a:rPr>
              <a:t>mass to 0.03%, couplings to 1-3%, spin &amp; CP structure, total width (6%)  factor 2-5 better than LHC</a:t>
            </a:r>
            <a:r>
              <a:rPr lang="en-US" sz="2100" dirty="0">
                <a:solidFill>
                  <a:srgbClr val="000099"/>
                </a:solidFill>
                <a:latin typeface="Arial" charset="0"/>
              </a:rPr>
              <a:t>/measure couplings in model </a:t>
            </a:r>
            <a:r>
              <a:rPr lang="en-US" sz="2100" dirty="0" err="1">
                <a:solidFill>
                  <a:srgbClr val="000099"/>
                </a:solidFill>
                <a:latin typeface="Arial" charset="0"/>
              </a:rPr>
              <a:t>indep</a:t>
            </a:r>
            <a:r>
              <a:rPr lang="en-US" sz="2100" dirty="0">
                <a:solidFill>
                  <a:srgbClr val="000099"/>
                </a:solidFill>
                <a:latin typeface="Arial" charset="0"/>
              </a:rPr>
              <a:t>. way    </a:t>
            </a:r>
          </a:p>
          <a:p>
            <a:r>
              <a:rPr lang="en-US" sz="2100" dirty="0">
                <a:solidFill>
                  <a:srgbClr val="000099"/>
                </a:solidFill>
                <a:latin typeface="Arial" charset="0"/>
              </a:rPr>
              <a:t>Precision measurements of SUSY particles properties, i.e. </a:t>
            </a:r>
            <a:r>
              <a:rPr lang="en-US" sz="2100" dirty="0" err="1">
                <a:solidFill>
                  <a:srgbClr val="CC0000"/>
                </a:solidFill>
                <a:latin typeface="Arial" charset="0"/>
              </a:rPr>
              <a:t>slepton</a:t>
            </a:r>
            <a:r>
              <a:rPr lang="en-US" sz="2100" dirty="0">
                <a:solidFill>
                  <a:srgbClr val="CC0000"/>
                </a:solidFill>
                <a:latin typeface="Arial" charset="0"/>
              </a:rPr>
              <a:t> masses to better than 1%</a:t>
            </a:r>
            <a:r>
              <a:rPr lang="en-US" sz="2100" dirty="0">
                <a:solidFill>
                  <a:srgbClr val="000099"/>
                </a:solidFill>
                <a:latin typeface="Arial" charset="0"/>
              </a:rPr>
              <a:t>, </a:t>
            </a:r>
            <a:r>
              <a:rPr lang="en-US" sz="2100" dirty="0">
                <a:solidFill>
                  <a:srgbClr val="006600"/>
                </a:solidFill>
                <a:latin typeface="Arial" charset="0"/>
              </a:rPr>
              <a:t>if within reach</a:t>
            </a:r>
          </a:p>
          <a:p>
            <a:r>
              <a:rPr lang="en-US" sz="2100" dirty="0">
                <a:solidFill>
                  <a:srgbClr val="000099"/>
                </a:solidFill>
                <a:latin typeface="Arial" charset="0"/>
              </a:rPr>
              <a:t>Precision measurements a la LEP (</a:t>
            </a:r>
            <a:r>
              <a:rPr lang="en-US" sz="2100" dirty="0" err="1">
                <a:solidFill>
                  <a:srgbClr val="CC0000"/>
                </a:solidFill>
                <a:latin typeface="Arial" charset="0"/>
              </a:rPr>
              <a:t>TGC’s</a:t>
            </a:r>
            <a:r>
              <a:rPr lang="en-US" sz="2100" dirty="0">
                <a:solidFill>
                  <a:srgbClr val="CC0000"/>
                </a:solidFill>
                <a:latin typeface="Arial" charset="0"/>
              </a:rPr>
              <a:t>, Top and W mass</a:t>
            </a:r>
            <a:r>
              <a:rPr lang="en-US" sz="2100" dirty="0">
                <a:solidFill>
                  <a:srgbClr val="000099"/>
                </a:solidFill>
                <a:latin typeface="Arial" charset="0"/>
              </a:rPr>
              <a:t>)</a:t>
            </a:r>
          </a:p>
          <a:p>
            <a:r>
              <a:rPr lang="en-US" sz="2100" dirty="0">
                <a:solidFill>
                  <a:srgbClr val="000099"/>
                </a:solidFill>
                <a:latin typeface="Arial" charset="0"/>
              </a:rPr>
              <a:t>Large indirect sensitivity to new phenomena (</a:t>
            </a:r>
            <a:r>
              <a:rPr lang="en-US" sz="2100" dirty="0" err="1">
                <a:solidFill>
                  <a:srgbClr val="FF0000"/>
                </a:solidFill>
                <a:latin typeface="Arial" charset="0"/>
              </a:rPr>
              <a:t>eg</a:t>
            </a:r>
            <a:r>
              <a:rPr lang="en-US" sz="2100" dirty="0">
                <a:solidFill>
                  <a:srgbClr val="FF0000"/>
                </a:solidFill>
                <a:latin typeface="Arial" charset="0"/>
              </a:rPr>
              <a:t> W</a:t>
            </a:r>
            <a:r>
              <a:rPr lang="en-US" sz="2100" b="1" baseline="-25000" dirty="0">
                <a:solidFill>
                  <a:srgbClr val="FF0000"/>
                </a:solidFill>
                <a:latin typeface="Arial" charset="0"/>
              </a:rPr>
              <a:t>L</a:t>
            </a:r>
            <a:r>
              <a:rPr lang="en-US" sz="2100" dirty="0">
                <a:solidFill>
                  <a:srgbClr val="FF0000"/>
                </a:solidFill>
                <a:latin typeface="Arial" charset="0"/>
              </a:rPr>
              <a:t>W</a:t>
            </a:r>
            <a:r>
              <a:rPr lang="en-US" sz="2100" b="1" baseline="-25000" dirty="0">
                <a:solidFill>
                  <a:srgbClr val="FF0000"/>
                </a:solidFill>
                <a:latin typeface="Arial" charset="0"/>
              </a:rPr>
              <a:t>L</a:t>
            </a:r>
            <a:r>
              <a:rPr lang="en-US" sz="2100" dirty="0">
                <a:solidFill>
                  <a:srgbClr val="FF0000"/>
                </a:solidFill>
                <a:latin typeface="Arial" charset="0"/>
              </a:rPr>
              <a:t> scattering</a:t>
            </a:r>
            <a:r>
              <a:rPr lang="en-US" sz="2100" dirty="0">
                <a:solidFill>
                  <a:srgbClr val="000099"/>
                </a:solidFill>
                <a:latin typeface="Arial" charset="0"/>
              </a:rPr>
              <a:t>)</a:t>
            </a:r>
            <a:endParaRPr lang="en-US" sz="2100" dirty="0">
              <a:solidFill>
                <a:srgbClr val="CC0000"/>
              </a:solidFill>
              <a:latin typeface="Arial" charset="0"/>
            </a:endParaRPr>
          </a:p>
          <a:p>
            <a:pPr>
              <a:buFontTx/>
              <a:buNone/>
            </a:pPr>
            <a:endParaRPr lang="en-US" sz="2100" dirty="0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en-US" sz="2100" dirty="0">
              <a:solidFill>
                <a:srgbClr val="CC0000"/>
              </a:solidFill>
            </a:endParaRPr>
          </a:p>
        </p:txBody>
      </p:sp>
      <p:pic>
        <p:nvPicPr>
          <p:cNvPr id="92165" name="Picture 4" descr="w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2708" y="4449764"/>
            <a:ext cx="2510204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6" name="Picture 5" descr="w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569" y="4267200"/>
            <a:ext cx="2583474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7" name="Picture 6" descr="w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49108" y="4398964"/>
            <a:ext cx="2765181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8" name="Text Box 7"/>
          <p:cNvSpPr txBox="1">
            <a:spLocks noChangeArrowheads="1"/>
          </p:cNvSpPr>
          <p:nvPr/>
        </p:nvSpPr>
        <p:spPr bwMode="auto">
          <a:xfrm>
            <a:off x="152400" y="3990976"/>
            <a:ext cx="8897481" cy="415498"/>
          </a:xfrm>
          <a:prstGeom prst="rect">
            <a:avLst/>
          </a:prstGeom>
          <a:solidFill>
            <a:srgbClr val="FFFF99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100">
                <a:solidFill>
                  <a:srgbClr val="000099"/>
                </a:solidFill>
                <a:latin typeface="Arial" charset="0"/>
              </a:rPr>
              <a:t>LC could  play an important role to disentangle the underlying new theory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Collider Proposals</a:t>
            </a:r>
            <a:endParaRPr lang="en-GB" dirty="0"/>
          </a:p>
        </p:txBody>
      </p:sp>
      <p:pic>
        <p:nvPicPr>
          <p:cNvPr id="5" name="Espace réservé du contenu 4" descr="Screen shot 2012-07-23 at 9.37.0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990600"/>
            <a:ext cx="8534400" cy="5050515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6" name="ZoneTexte 5"/>
          <p:cNvSpPr txBox="1"/>
          <p:nvPr/>
        </p:nvSpPr>
        <p:spPr>
          <a:xfrm>
            <a:off x="1905000" y="6324600"/>
            <a:ext cx="4583982" cy="49244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rgbClr val="FF0000"/>
                </a:solidFill>
              </a:rPr>
              <a:t>Select your </a:t>
            </a:r>
            <a:r>
              <a:rPr lang="en-GB" sz="2600" dirty="0" err="1" smtClean="0">
                <a:solidFill>
                  <a:srgbClr val="FF0000"/>
                </a:solidFill>
              </a:rPr>
              <a:t>favorit</a:t>
            </a:r>
            <a:r>
              <a:rPr lang="en-GB" sz="2600" dirty="0" smtClean="0">
                <a:solidFill>
                  <a:srgbClr val="FF0000"/>
                </a:solidFill>
              </a:rPr>
              <a:t> machine!! </a:t>
            </a:r>
            <a:endParaRPr lang="en-GB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>
                <a:latin typeface="Arial" charset="0"/>
              </a:rPr>
              <a:t>LEP3?</a:t>
            </a:r>
          </a:p>
        </p:txBody>
      </p:sp>
      <p:pic>
        <p:nvPicPr>
          <p:cNvPr id="101379" name="Espace réservé du contenu 4" descr="Screen shot 2012-01-01 at 10.35.36 P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838200"/>
            <a:ext cx="2602523" cy="3048000"/>
          </a:xfrm>
        </p:spPr>
      </p:pic>
      <p:sp>
        <p:nvSpPr>
          <p:cNvPr id="101380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8CD49E83-4BB7-C348-8F84-26C7A52C6904}" type="slidenum">
              <a:rPr lang="fr-CH" smtClean="0"/>
              <a:pPr/>
              <a:t>56</a:t>
            </a:fld>
            <a:r>
              <a:rPr lang="fr-CH" smtClean="0"/>
              <a:t> </a:t>
            </a:r>
            <a:endParaRPr lang="fr-FR" smtClean="0"/>
          </a:p>
        </p:txBody>
      </p:sp>
      <p:pic>
        <p:nvPicPr>
          <p:cNvPr id="101381" name="Image 5" descr="Screen shot 2012-01-01 at 10.35.50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897314"/>
            <a:ext cx="5556738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391508" y="898526"/>
            <a:ext cx="6660472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  <a:latin typeface="Arial"/>
              </a:rPr>
              <a:t>The Higgs-like boson has a mass of  125 </a:t>
            </a:r>
            <a:r>
              <a:rPr lang="en-GB" dirty="0" err="1">
                <a:solidFill>
                  <a:srgbClr val="FF0000"/>
                </a:solidFill>
                <a:latin typeface="Arial"/>
              </a:rPr>
              <a:t>GeV</a:t>
            </a:r>
            <a:r>
              <a:rPr lang="en-GB" dirty="0">
                <a:solidFill>
                  <a:srgbClr val="FF0000"/>
                </a:solidFill>
                <a:latin typeface="Arial"/>
              </a:rPr>
              <a:t>?</a:t>
            </a:r>
          </a:p>
          <a:p>
            <a:pPr>
              <a:defRPr/>
            </a:pPr>
            <a:r>
              <a:rPr lang="en-GB" dirty="0">
                <a:solidFill>
                  <a:srgbClr val="0000FF"/>
                </a:solidFill>
                <a:latin typeface="Arial"/>
              </a:rPr>
              <a:t>Do we need a Linear Collider for a Higgs factory?</a:t>
            </a:r>
          </a:p>
          <a:p>
            <a:pPr>
              <a:defRPr/>
            </a:pPr>
            <a:endParaRPr lang="en-GB" dirty="0">
              <a:latin typeface="Arial"/>
            </a:endParaRPr>
          </a:p>
          <a:p>
            <a:pPr>
              <a:defRPr/>
            </a:pPr>
            <a:r>
              <a:rPr lang="en-GB" dirty="0">
                <a:solidFill>
                  <a:schemeClr val="accent4"/>
                </a:solidFill>
                <a:latin typeface="Arial"/>
              </a:rPr>
              <a:t>A. </a:t>
            </a:r>
            <a:r>
              <a:rPr lang="en-GB" dirty="0" err="1">
                <a:solidFill>
                  <a:schemeClr val="accent4"/>
                </a:solidFill>
                <a:latin typeface="Arial"/>
              </a:rPr>
              <a:t>Blondel</a:t>
            </a:r>
            <a:r>
              <a:rPr lang="en-GB" dirty="0">
                <a:solidFill>
                  <a:schemeClr val="accent4"/>
                </a:solidFill>
                <a:latin typeface="Arial"/>
              </a:rPr>
              <a:t> and F. Zimmerman: LEP3? </a:t>
            </a:r>
            <a:r>
              <a:rPr lang="fr-FR" dirty="0">
                <a:solidFill>
                  <a:schemeClr val="accent4"/>
                </a:solidFill>
                <a:latin typeface="Arial"/>
              </a:rPr>
              <a:t>arXiv:1112.2518v1 </a:t>
            </a:r>
            <a:endParaRPr lang="en-GB" dirty="0">
              <a:solidFill>
                <a:schemeClr val="accent4"/>
              </a:solidFill>
              <a:latin typeface="Arial"/>
            </a:endParaRPr>
          </a:p>
          <a:p>
            <a:pPr>
              <a:defRPr/>
            </a:pPr>
            <a:r>
              <a:rPr lang="en-GB" dirty="0">
                <a:solidFill>
                  <a:srgbClr val="FF0000"/>
                </a:solidFill>
                <a:latin typeface="Arial"/>
              </a:rPr>
              <a:t>Proposal:</a:t>
            </a:r>
            <a:r>
              <a:rPr lang="en-GB" dirty="0">
                <a:latin typeface="Arial"/>
              </a:rPr>
              <a:t> </a:t>
            </a:r>
            <a:r>
              <a:rPr lang="en-GB" dirty="0">
                <a:solidFill>
                  <a:srgbClr val="0000FF"/>
                </a:solidFill>
                <a:latin typeface="Arial"/>
              </a:rPr>
              <a:t>Reinstall an </a:t>
            </a:r>
            <a:r>
              <a:rPr lang="en-GB" dirty="0" err="1">
                <a:solidFill>
                  <a:srgbClr val="0000FF"/>
                </a:solidFill>
                <a:latin typeface="Arial"/>
              </a:rPr>
              <a:t>e+e</a:t>
            </a:r>
            <a:r>
              <a:rPr lang="en-GB" dirty="0">
                <a:solidFill>
                  <a:srgbClr val="0000FF"/>
                </a:solidFill>
                <a:latin typeface="Arial"/>
              </a:rPr>
              <a:t>- collider in the LHC tunnel</a:t>
            </a:r>
          </a:p>
          <a:p>
            <a:pPr>
              <a:defRPr/>
            </a:pPr>
            <a:r>
              <a:rPr lang="en-GB" dirty="0">
                <a:solidFill>
                  <a:srgbClr val="0000FF"/>
                </a:solidFill>
                <a:latin typeface="Arial"/>
              </a:rPr>
              <a:t>With LC RF to make up for the energy loss of 7 </a:t>
            </a:r>
            <a:r>
              <a:rPr lang="en-GB" dirty="0" err="1">
                <a:solidFill>
                  <a:srgbClr val="0000FF"/>
                </a:solidFill>
                <a:latin typeface="Arial"/>
              </a:rPr>
              <a:t>GeV</a:t>
            </a:r>
            <a:r>
              <a:rPr lang="en-GB" dirty="0">
                <a:solidFill>
                  <a:srgbClr val="0000FF"/>
                </a:solidFill>
                <a:latin typeface="Arial"/>
              </a:rPr>
              <a:t> for </a:t>
            </a:r>
          </a:p>
          <a:p>
            <a:pPr>
              <a:defRPr/>
            </a:pPr>
            <a:r>
              <a:rPr lang="en-GB" dirty="0">
                <a:solidFill>
                  <a:srgbClr val="0000FF"/>
                </a:solidFill>
                <a:latin typeface="Arial"/>
              </a:rPr>
              <a:t>a 120 </a:t>
            </a:r>
            <a:r>
              <a:rPr lang="en-GB" dirty="0" err="1">
                <a:solidFill>
                  <a:srgbClr val="0000FF"/>
                </a:solidFill>
                <a:latin typeface="Arial"/>
              </a:rPr>
              <a:t>GeV</a:t>
            </a:r>
            <a:r>
              <a:rPr lang="en-GB" dirty="0">
                <a:solidFill>
                  <a:srgbClr val="0000FF"/>
                </a:solidFill>
                <a:latin typeface="Arial"/>
              </a:rPr>
              <a:t>/beam</a:t>
            </a:r>
          </a:p>
          <a:p>
            <a:pPr>
              <a:defRPr/>
            </a:pPr>
            <a:r>
              <a:rPr lang="en-GB" dirty="0">
                <a:latin typeface="Arial"/>
              </a:rPr>
              <a:t> </a:t>
            </a:r>
          </a:p>
          <a:p>
            <a:pPr>
              <a:defRPr/>
            </a:pPr>
            <a:r>
              <a:rPr lang="en-GB" dirty="0">
                <a:solidFill>
                  <a:srgbClr val="FF0000"/>
                </a:solidFill>
                <a:latin typeface="Arial"/>
              </a:rPr>
              <a:t>Note:</a:t>
            </a:r>
            <a:r>
              <a:rPr lang="en-GB" dirty="0">
                <a:latin typeface="Arial"/>
              </a:rPr>
              <a:t> </a:t>
            </a:r>
            <a:r>
              <a:rPr lang="en-GB" dirty="0">
                <a:solidFill>
                  <a:srgbClr val="0000FF"/>
                </a:solidFill>
                <a:latin typeface="Arial"/>
              </a:rPr>
              <a:t>beam lifetime ~ 12 minutes. Needs top-up ring</a:t>
            </a:r>
          </a:p>
        </p:txBody>
      </p:sp>
      <p:sp>
        <p:nvSpPr>
          <p:cNvPr id="101383" name="ZoneTexte 7"/>
          <p:cNvSpPr txBox="1">
            <a:spLocks noChangeArrowheads="1"/>
          </p:cNvSpPr>
          <p:nvPr/>
        </p:nvSpPr>
        <p:spPr bwMode="auto">
          <a:xfrm>
            <a:off x="1" y="6400800"/>
            <a:ext cx="6327724" cy="40011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Also mentioned DLEP: a 52 km tunnel nearby CERN? </a:t>
            </a:r>
          </a:p>
        </p:txBody>
      </p:sp>
      <p:sp>
        <p:nvSpPr>
          <p:cNvPr id="101384" name="ZoneTexte 7"/>
          <p:cNvSpPr txBox="1">
            <a:spLocks noChangeArrowheads="1"/>
          </p:cNvSpPr>
          <p:nvPr/>
        </p:nvSpPr>
        <p:spPr bwMode="auto">
          <a:xfrm>
            <a:off x="0" y="4191001"/>
            <a:ext cx="2807955" cy="70788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Arial" charset="0"/>
              </a:rPr>
              <a:t>Expected Higgs events </a:t>
            </a:r>
          </a:p>
          <a:p>
            <a:r>
              <a:rPr lang="en-GB" dirty="0">
                <a:solidFill>
                  <a:srgbClr val="FF0000"/>
                </a:solidFill>
                <a:latin typeface="Arial" charset="0"/>
              </a:rPr>
              <a:t>~ 20 K/year</a:t>
            </a:r>
          </a:p>
          <a:p>
            <a:endParaRPr lang="en-GB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 smtClean="0"/>
          </a:p>
        </p:txBody>
      </p:sp>
      <p:pic>
        <p:nvPicPr>
          <p:cNvPr id="83973" name="Picture 3" descr="hiresLHCfromair"/>
          <p:cNvPicPr>
            <a:picLocks noChangeAspect="1" noChangeArrowheads="1"/>
          </p:cNvPicPr>
          <p:nvPr/>
        </p:nvPicPr>
        <p:blipFill>
          <a:blip r:embed="rId3">
            <a:lum bright="-20000" contrast="6000"/>
          </a:blip>
          <a:srcRect/>
          <a:stretch>
            <a:fillRect/>
          </a:stretch>
        </p:blipFill>
        <p:spPr bwMode="auto">
          <a:xfrm>
            <a:off x="0" y="-1219200"/>
            <a:ext cx="9144000" cy="851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482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1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The LHC operates at an energy and precision that takes us far beyond our current understanding, into a new regime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The </a:t>
            </a:r>
            <a:r>
              <a:rPr lang="en-US" sz="24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LHC will reveal the origin of mass of </a:t>
            </a: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particles.</a:t>
            </a: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2400" b="1" dirty="0" smtClean="0">
                <a:solidFill>
                  <a:srgbClr val="FF3E38"/>
                </a:solidFill>
                <a:latin typeface="Arial" charset="0"/>
              </a:rPr>
              <a:t> </a:t>
            </a:r>
            <a:r>
              <a:rPr lang="en-US" sz="2400" b="1" dirty="0" smtClean="0">
                <a:solidFill>
                  <a:srgbClr val="FF3E38"/>
                </a:solidFill>
                <a:latin typeface="Arial" charset="0"/>
              </a:rPr>
              <a:t>T</a:t>
            </a:r>
            <a:r>
              <a:rPr lang="en-US" sz="2400" b="1" dirty="0" smtClean="0">
                <a:solidFill>
                  <a:srgbClr val="FF3E38"/>
                </a:solidFill>
                <a:latin typeface="Arial" charset="0"/>
              </a:rPr>
              <a:t>wo weeks ago discovery </a:t>
            </a:r>
            <a:r>
              <a:rPr lang="en-US" sz="2400" b="1" dirty="0" smtClean="0">
                <a:solidFill>
                  <a:srgbClr val="FF3E38"/>
                </a:solidFill>
                <a:latin typeface="Arial" charset="0"/>
              </a:rPr>
              <a:t>of a new particle was announced with properties of a Higgs </a:t>
            </a:r>
            <a:r>
              <a:rPr lang="en-US" sz="2400" b="1" dirty="0" smtClean="0">
                <a:solidFill>
                  <a:srgbClr val="FF3E38"/>
                </a:solidFill>
                <a:latin typeface="Arial" charset="0"/>
              </a:rPr>
              <a:t>Boson!!</a:t>
            </a:r>
            <a:endParaRPr lang="en-US" sz="2400" dirty="0" smtClean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Arial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LHC </a:t>
            </a:r>
            <a:r>
              <a:rPr lang="en-US" sz="24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will very likely reveal much more …. </a:t>
            </a:r>
            <a:endParaRPr lang="en-US" sz="2400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Arial" charset="0"/>
            </a:endParaRP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There is mounting evidence, from neutrino mass to dark matter and dark</a:t>
            </a: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matter</a:t>
            </a: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observations, that there is something profound that we do not yet </a:t>
            </a: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understand. Is </a:t>
            </a:r>
            <a:r>
              <a:rPr lang="en-US" sz="24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it </a:t>
            </a:r>
            <a:r>
              <a:rPr lang="en-US" sz="2400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supersymmetry</a:t>
            </a:r>
            <a:r>
              <a:rPr lang="en-US" sz="24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, extra dimensions, other…</a:t>
            </a: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? First LHC </a:t>
            </a: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results do not yet show signatures for new physics but </a:t>
            </a:r>
            <a:r>
              <a:rPr lang="en-US" sz="2400" dirty="0" smtClean="0">
                <a:solidFill>
                  <a:srgbClr val="FF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these can come now any day</a:t>
            </a:r>
            <a:r>
              <a:rPr lang="en-US" sz="24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!</a:t>
            </a:r>
          </a:p>
          <a:p>
            <a:pPr>
              <a:defRPr/>
            </a:pPr>
            <a:endParaRPr lang="en-US" sz="2400" b="1" dirty="0" smtClean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Arial" charset="0"/>
            </a:endParaRPr>
          </a:p>
          <a:p>
            <a:pPr>
              <a:defRPr/>
            </a:pPr>
            <a:r>
              <a:rPr lang="en-US" sz="2400" b="1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The results of the LHC will determine the future of HEP!!!</a:t>
            </a:r>
            <a:r>
              <a:rPr lang="en-US" sz="2400" b="1" dirty="0" smtClean="0">
                <a:solidFill>
                  <a:srgbClr val="FF3E38"/>
                </a:solidFill>
                <a:latin typeface="Arial" charset="0"/>
              </a:rPr>
              <a:t> </a:t>
            </a:r>
            <a:endParaRPr lang="en-US" sz="2400" dirty="0" smtClean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Arial" charset="0"/>
            </a:endParaRPr>
          </a:p>
          <a:p>
            <a:pPr>
              <a:defRPr/>
            </a:pPr>
            <a:endParaRPr lang="en-US" sz="2400" dirty="0" smtClean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Arial" charset="0"/>
            </a:endParaRPr>
          </a:p>
          <a:p>
            <a:pPr>
              <a:defRPr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We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are on the verge of a revolution in our understanding of the Universe and our place within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it.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African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scientists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and students  can take part in this science revolution</a:t>
            </a:r>
          </a:p>
          <a:p>
            <a:pPr>
              <a:defRPr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                        </a:t>
            </a: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spcBef>
                <a:spcPct val="50000"/>
              </a:spcBef>
              <a:defRPr/>
            </a:pPr>
            <a:endParaRPr lang="en-US" sz="2600" dirty="0">
              <a:solidFill>
                <a:srgbClr val="FFC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7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74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48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6465277" y="3810000"/>
            <a:ext cx="2209800" cy="2057400"/>
            <a:chOff x="2928" y="1248"/>
            <a:chExt cx="2409" cy="2568"/>
          </a:xfrm>
        </p:grpSpPr>
        <p:pic>
          <p:nvPicPr>
            <p:cNvPr id="130063" name="Picture 1027"/>
            <p:cNvPicPr>
              <a:picLocks noChangeAspect="1"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/>
                <a:stretch>
                  <a:fillRect/>
                </a:stretch>
              </p:blipFill>
            </mc:Choice>
            <mc:Fallback>
              <p:blipFill>
                <a:blip r:embed="rId4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2928" y="1248"/>
              <a:ext cx="1303" cy="2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0064" name="Picture 102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12" y="2736"/>
              <a:ext cx="825" cy="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0065" name="Rectangle 1029"/>
            <p:cNvSpPr>
              <a:spLocks noChangeArrowheads="1"/>
            </p:cNvSpPr>
            <p:nvPr/>
          </p:nvSpPr>
          <p:spPr bwMode="auto">
            <a:xfrm>
              <a:off x="3840" y="3024"/>
              <a:ext cx="336" cy="432"/>
            </a:xfrm>
            <a:prstGeom prst="rect">
              <a:avLst/>
            </a:prstGeom>
            <a:noFill/>
            <a:ln w="28575">
              <a:solidFill>
                <a:srgbClr val="FF505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066" name="Line 1030"/>
            <p:cNvSpPr>
              <a:spLocks noChangeShapeType="1"/>
            </p:cNvSpPr>
            <p:nvPr/>
          </p:nvSpPr>
          <p:spPr bwMode="auto">
            <a:xfrm flipV="1">
              <a:off x="4176" y="2736"/>
              <a:ext cx="336" cy="288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067" name="Line 1031"/>
            <p:cNvSpPr>
              <a:spLocks noChangeShapeType="1"/>
            </p:cNvSpPr>
            <p:nvPr/>
          </p:nvSpPr>
          <p:spPr bwMode="auto">
            <a:xfrm>
              <a:off x="4176" y="3456"/>
              <a:ext cx="336" cy="336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30054" name="Text Box 1033"/>
          <p:cNvSpPr txBox="1">
            <a:spLocks noChangeArrowheads="1"/>
          </p:cNvSpPr>
          <p:nvPr/>
        </p:nvSpPr>
        <p:spPr bwMode="auto">
          <a:xfrm>
            <a:off x="35169" y="2708276"/>
            <a:ext cx="3565281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Silicon detector for a Compton camera in nuclear medical imaging</a:t>
            </a:r>
          </a:p>
        </p:txBody>
      </p:sp>
      <p:pic>
        <p:nvPicPr>
          <p:cNvPr id="130055" name="Picture 103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20259" y="2168525"/>
            <a:ext cx="175992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6" name="Text Box 1035"/>
          <p:cNvSpPr txBox="1">
            <a:spLocks noChangeArrowheads="1"/>
          </p:cNvSpPr>
          <p:nvPr/>
        </p:nvSpPr>
        <p:spPr bwMode="auto">
          <a:xfrm rot="1512">
            <a:off x="3420208" y="4908608"/>
            <a:ext cx="2557097" cy="539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Thin films by sputtering or evaporation</a:t>
            </a:r>
          </a:p>
        </p:txBody>
      </p:sp>
      <p:sp>
        <p:nvSpPr>
          <p:cNvPr id="130057" name="Text Box 1036"/>
          <p:cNvSpPr txBox="1">
            <a:spLocks noChangeArrowheads="1"/>
          </p:cNvSpPr>
          <p:nvPr/>
        </p:nvSpPr>
        <p:spPr bwMode="auto">
          <a:xfrm>
            <a:off x="108438" y="6216651"/>
            <a:ext cx="428478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GB" sz="1600" b="1" dirty="0" err="1">
                <a:solidFill>
                  <a:srgbClr val="0000FF"/>
                </a:solidFill>
                <a:latin typeface="Arial" charset="0"/>
              </a:rPr>
              <a:t>Medipix</a:t>
            </a:r>
            <a:r>
              <a:rPr lang="en-GB" sz="1600" b="1" dirty="0">
                <a:solidFill>
                  <a:srgbClr val="0000FF"/>
                </a:solidFill>
                <a:latin typeface="Arial" charset="0"/>
              </a:rPr>
              <a:t>: Medical X-ray diagnosis with contrast enhancement and dose reduction</a:t>
            </a:r>
            <a:r>
              <a:rPr lang="en-GB" sz="1600" dirty="0">
                <a:solidFill>
                  <a:srgbClr val="0000FF"/>
                </a:solidFill>
                <a:latin typeface="Arial" charset="0"/>
              </a:rPr>
              <a:t> </a:t>
            </a:r>
            <a:endParaRPr lang="en-US" sz="16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30058" name="Text Box 1037"/>
          <p:cNvSpPr txBox="1">
            <a:spLocks noChangeArrowheads="1"/>
          </p:cNvSpPr>
          <p:nvPr/>
        </p:nvSpPr>
        <p:spPr bwMode="auto">
          <a:xfrm rot="-6793">
            <a:off x="5789735" y="2971801"/>
            <a:ext cx="3200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GB" sz="1600" b="1" dirty="0">
                <a:solidFill>
                  <a:srgbClr val="0000FF"/>
                </a:solidFill>
                <a:latin typeface="Arial" charset="0"/>
              </a:rPr>
              <a:t>Radio-isotope production for medical applications</a:t>
            </a:r>
            <a:r>
              <a:rPr lang="en-GB" sz="1600" dirty="0">
                <a:solidFill>
                  <a:srgbClr val="0000FF"/>
                </a:solidFill>
                <a:latin typeface="Arial" charset="0"/>
              </a:rPr>
              <a:t> </a:t>
            </a:r>
            <a:endParaRPr lang="en-US" sz="16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30059" name="Text Box 1038"/>
          <p:cNvSpPr txBox="1">
            <a:spLocks noChangeArrowheads="1"/>
          </p:cNvSpPr>
          <p:nvPr/>
        </p:nvSpPr>
        <p:spPr bwMode="auto">
          <a:xfrm>
            <a:off x="5896708" y="5972176"/>
            <a:ext cx="3138854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Radiography of a bat, recorded with a GEM detector</a:t>
            </a:r>
          </a:p>
        </p:txBody>
      </p:sp>
      <p:pic>
        <p:nvPicPr>
          <p:cNvPr id="130060" name="Picture 1039" descr="Medipix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8039" y="3355976"/>
            <a:ext cx="248529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61" name="Picture 1040" descr="nTO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25258" y="682626"/>
            <a:ext cx="338064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62" name="Picture 104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81" y="681039"/>
            <a:ext cx="314325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itre 19"/>
          <p:cNvSpPr>
            <a:spLocks noGrp="1"/>
          </p:cNvSpPr>
          <p:nvPr>
            <p:ph type="title"/>
          </p:nvPr>
        </p:nvSpPr>
        <p:spPr>
          <a:xfrm>
            <a:off x="76200" y="-228600"/>
            <a:ext cx="8915400" cy="904875"/>
          </a:xfrm>
        </p:spPr>
        <p:txBody>
          <a:bodyPr/>
          <a:lstStyle/>
          <a:p>
            <a:r>
              <a:rPr lang="en-GB" sz="3600" dirty="0" smtClean="0"/>
              <a:t>CERN/HEP </a:t>
            </a:r>
            <a:r>
              <a:rPr lang="en-GB" sz="3600" dirty="0" smtClean="0"/>
              <a:t>is also: Technology Transfer</a:t>
            </a:r>
            <a:endParaRPr lang="en-GB" sz="3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3429000" y="1295400"/>
            <a:ext cx="2172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GRID Computing!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9749A-2C7F-1B41-870B-5AED54A60183}" type="slidenum">
              <a:rPr lang="en-US"/>
              <a:pPr/>
              <a:t>5</a:t>
            </a:fld>
            <a:endParaRPr lang="en-US"/>
          </a:p>
        </p:txBody>
      </p:sp>
      <p:pic>
        <p:nvPicPr>
          <p:cNvPr id="13317" name="Picture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9550" y="0"/>
            <a:ext cx="9463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970463"/>
            <a:ext cx="3276600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0" descr="zwick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740275"/>
            <a:ext cx="289560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1981200" y="6400800"/>
            <a:ext cx="1595438" cy="2746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F. Zwicky 1898-1974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7200" y="457200"/>
            <a:ext cx="6019800" cy="76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200" b="1" dirty="0"/>
              <a:t>Dark Matter in the Universe</a:t>
            </a:r>
          </a:p>
        </p:txBody>
      </p:sp>
      <p:sp>
        <p:nvSpPr>
          <p:cNvPr id="13322" name="Text Box 3"/>
          <p:cNvSpPr txBox="1">
            <a:spLocks noChangeArrowheads="1"/>
          </p:cNvSpPr>
          <p:nvPr/>
        </p:nvSpPr>
        <p:spPr bwMode="auto">
          <a:xfrm>
            <a:off x="457200" y="1298574"/>
            <a:ext cx="3048000" cy="1673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ea typeface="ＭＳ Ｐゴシック" charset="-128"/>
                <a:cs typeface="ＭＳ Ｐゴシック" charset="-128"/>
              </a:rPr>
              <a:t>Astronomers found that most of the matter in the Universe must be invisible Dark Matter </a:t>
            </a:r>
          </a:p>
        </p:txBody>
      </p:sp>
      <p:sp>
        <p:nvSpPr>
          <p:cNvPr id="13323" name="Text Box 4"/>
          <p:cNvSpPr txBox="1">
            <a:spLocks noChangeArrowheads="1"/>
          </p:cNvSpPr>
          <p:nvPr/>
        </p:nvSpPr>
        <p:spPr bwMode="auto">
          <a:xfrm>
            <a:off x="3657601" y="4357688"/>
            <a:ext cx="5486400" cy="5191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‘</a:t>
            </a:r>
            <a:r>
              <a:rPr lang="en-US" sz="2800" b="1" dirty="0" err="1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Supersymmetric</a:t>
            </a:r>
            <a:r>
              <a:rPr lang="en-US" sz="2800" b="1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’ particles ?</a:t>
            </a:r>
          </a:p>
        </p:txBody>
      </p:sp>
      <p:sp>
        <p:nvSpPr>
          <p:cNvPr id="13324" name="Text Box 11"/>
          <p:cNvSpPr txBox="1">
            <a:spLocks noChangeArrowheads="1"/>
          </p:cNvSpPr>
          <p:nvPr/>
        </p:nvSpPr>
        <p:spPr bwMode="auto">
          <a:xfrm>
            <a:off x="7315200" y="3686175"/>
            <a:ext cx="1458913" cy="2762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Vera Rubin ~ 1970</a:t>
            </a:r>
          </a:p>
        </p:txBody>
      </p:sp>
      <p:pic>
        <p:nvPicPr>
          <p:cNvPr id="13325" name="Picture 13" descr="rubin_00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20574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124200" y="5029200"/>
            <a:ext cx="2417348" cy="1015663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We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b="1" dirty="0" smtClean="0">
                <a:latin typeface="Arial" charset="0"/>
                <a:ea typeface="ＭＳ Ｐゴシック" charset="-128"/>
                <a:cs typeface="ＭＳ Ｐゴシック" charset="-128"/>
              </a:rPr>
              <a:t>are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looking </a:t>
            </a:r>
            <a:r>
              <a:rPr lang="en-US" b="1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for 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them with the 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LHC!!</a:t>
            </a:r>
            <a:endParaRPr lang="en-US" b="1" dirty="0">
              <a:solidFill>
                <a:srgbClr val="FFFF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24825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</a:t>
            </a:r>
            <a:r>
              <a:rPr lang="en-GB" sz="3200" dirty="0" smtClean="0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Science is getting more and more global</a:t>
            </a:r>
            <a:endParaRPr lang="en-GB" sz="3200" dirty="0">
              <a:solidFill>
                <a:srgbClr val="0000FF"/>
              </a:solidFill>
              <a:effectLst>
                <a:outerShdw blurRad="38100" dist="38100" dir="2700000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1026" name="Picture 2" descr="G:\Workspaces\d\Directorate\General\Resources for presentations\Images\World_users_by_Inst_2012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l="199" t="-6930" r="3399" b="9964"/>
          <a:stretch/>
        </p:blipFill>
        <p:spPr bwMode="auto">
          <a:xfrm>
            <a:off x="683568" y="476672"/>
            <a:ext cx="8348503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6"/>
          <p:cNvGrpSpPr/>
          <p:nvPr/>
        </p:nvGrpSpPr>
        <p:grpSpPr>
          <a:xfrm>
            <a:off x="1907705" y="4960592"/>
            <a:ext cx="1988155" cy="484632"/>
            <a:chOff x="2286000" y="4343400"/>
            <a:chExt cx="1923058" cy="484632"/>
          </a:xfrm>
        </p:grpSpPr>
        <p:sp>
          <p:nvSpPr>
            <p:cNvPr id="5" name="Left Arrow 4"/>
            <p:cNvSpPr/>
            <p:nvPr/>
          </p:nvSpPr>
          <p:spPr bwMode="auto">
            <a:xfrm>
              <a:off x="2286000" y="4343400"/>
              <a:ext cx="1858298" cy="484632"/>
            </a:xfrm>
            <a:prstGeom prst="leftArrow">
              <a:avLst/>
            </a:prstGeom>
            <a:solidFill>
              <a:srgbClr val="0087CB"/>
            </a:solidFill>
            <a:ln w="9525" cap="flat" cmpd="sng" algn="ctr">
              <a:solidFill>
                <a:srgbClr val="0087CB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/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34576" y="4407205"/>
              <a:ext cx="18744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accent1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rPr>
                <a:t>+ 229 staff, 27 fellows</a:t>
              </a:r>
              <a:endParaRPr lang="en-GB" sz="1400" dirty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0018712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135171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254B4C4-BA86-7A40-8C66-2C07B4362893}" type="slidenum">
              <a:rPr lang="fr-CH"/>
              <a:pPr/>
              <a:t>60</a:t>
            </a:fld>
            <a:r>
              <a:rPr lang="fr-CH"/>
              <a:t> </a:t>
            </a:r>
            <a:endParaRPr lang="fr-FR"/>
          </a:p>
        </p:txBody>
      </p:sp>
      <p:pic>
        <p:nvPicPr>
          <p:cNvPr id="135172" name="Picture 2" descr="fac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2035" y="692151"/>
            <a:ext cx="6553200" cy="603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Rectangle 3"/>
          <p:cNvSpPr>
            <a:spLocks noGrp="1" noChangeArrowheads="1"/>
          </p:cNvSpPr>
          <p:nvPr>
            <p:ph type="title"/>
          </p:nvPr>
        </p:nvSpPr>
        <p:spPr>
          <a:xfrm>
            <a:off x="756138" y="0"/>
            <a:ext cx="7772400" cy="692150"/>
          </a:xfrm>
        </p:spPr>
        <p:txBody>
          <a:bodyPr/>
          <a:lstStyle/>
          <a:p>
            <a:r>
              <a:rPr lang="en-US" smtClean="0">
                <a:solidFill>
                  <a:schemeClr val="accent2"/>
                </a:solidFill>
                <a:latin typeface="Arial" charset="0"/>
              </a:rPr>
              <a:t>Bringing the Nations Together</a:t>
            </a:r>
          </a:p>
        </p:txBody>
      </p:sp>
      <p:sp>
        <p:nvSpPr>
          <p:cNvPr id="135174" name="Text Box 4"/>
          <p:cNvSpPr txBox="1">
            <a:spLocks noChangeArrowheads="1"/>
          </p:cNvSpPr>
          <p:nvPr/>
        </p:nvSpPr>
        <p:spPr bwMode="auto">
          <a:xfrm>
            <a:off x="1186961" y="3284538"/>
            <a:ext cx="64828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400" b="1">
                <a:solidFill>
                  <a:schemeClr val="bg2"/>
                </a:solidFill>
                <a:latin typeface="Arial" charset="0"/>
              </a:rPr>
              <a:t>“…the promotion of contacts between, and </a:t>
            </a:r>
            <a:br>
              <a:rPr lang="en-GB" sz="2400" b="1">
                <a:solidFill>
                  <a:schemeClr val="bg2"/>
                </a:solidFill>
                <a:latin typeface="Arial" charset="0"/>
              </a:rPr>
            </a:br>
            <a:r>
              <a:rPr lang="en-GB" sz="2400" b="1">
                <a:solidFill>
                  <a:schemeClr val="bg2"/>
                </a:solidFill>
                <a:latin typeface="Arial" charset="0"/>
              </a:rPr>
              <a:t>the interchange of, scientists…”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2133600"/>
            <a:ext cx="7772400" cy="914400"/>
          </a:xfrm>
        </p:spPr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r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244862" cy="609600"/>
          </a:xfrm>
        </p:spPr>
        <p:txBody>
          <a:bodyPr/>
          <a:lstStyle/>
          <a:p>
            <a:r>
              <a:rPr lang="en-GB" sz="4000" smtClean="0">
                <a:latin typeface="Arial" charset="0"/>
              </a:rPr>
              <a:t>HE-LHC</a:t>
            </a:r>
          </a:p>
        </p:txBody>
      </p:sp>
      <p:sp>
        <p:nvSpPr>
          <p:cNvPr id="47107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812B248-9220-BE4E-AA19-42B91A0F7A46}" type="slidenum">
              <a:rPr lang="fr-CH" smtClean="0"/>
              <a:pPr/>
              <a:t>62</a:t>
            </a:fld>
            <a:r>
              <a:rPr lang="fr-CH" smtClean="0"/>
              <a:t> </a:t>
            </a:r>
            <a:endParaRPr lang="fr-FR" smtClean="0"/>
          </a:p>
        </p:txBody>
      </p:sp>
      <p:pic>
        <p:nvPicPr>
          <p:cNvPr id="47108" name="Image 3" descr="Screen shot 2011-10-30 at 6.49.56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5077" y="906463"/>
            <a:ext cx="7074877" cy="572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2863" y="61913"/>
            <a:ext cx="9058275" cy="673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7873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Options:</a:t>
            </a:r>
            <a:endParaRPr lang="en-US" dirty="0">
              <a:effectLst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914400"/>
            <a:ext cx="8382000" cy="5715000"/>
          </a:xfrm>
          <a:solidFill>
            <a:schemeClr val="accent3"/>
          </a:solidFill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Conventional super-beams: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Wide-band, long baseline: e.g. LBNE, LBNO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&lt;</a:t>
            </a:r>
            <a:r>
              <a:rPr lang="en-US" i="1" dirty="0" smtClean="0">
                <a:solidFill>
                  <a:srgbClr val="0000FF"/>
                </a:solidFill>
              </a:rPr>
              <a:t>E</a:t>
            </a:r>
            <a:r>
              <a:rPr lang="en-US" i="1" baseline="-25000" dirty="0" smtClean="0">
                <a:solidFill>
                  <a:srgbClr val="0000FF"/>
                </a:solidFill>
              </a:rPr>
              <a:t>μ</a:t>
            </a:r>
            <a:r>
              <a:rPr lang="en-US" i="1" dirty="0" smtClean="0">
                <a:solidFill>
                  <a:srgbClr val="0000FF"/>
                </a:solidFill>
              </a:rPr>
              <a:t>&gt; ~ </a:t>
            </a:r>
            <a:r>
              <a:rPr lang="en-US" dirty="0" smtClean="0">
                <a:solidFill>
                  <a:srgbClr val="0000FF"/>
                </a:solidFill>
              </a:rPr>
              <a:t>2—3 GeV; matched to LAr or </a:t>
            </a:r>
            <a:r>
              <a:rPr lang="en-US" dirty="0" err="1" smtClean="0">
                <a:solidFill>
                  <a:srgbClr val="0000FF"/>
                </a:solidFill>
              </a:rPr>
              <a:t>magn.Fe</a:t>
            </a:r>
            <a:r>
              <a:rPr lang="en-US" dirty="0" smtClean="0">
                <a:solidFill>
                  <a:srgbClr val="0000FF"/>
                </a:solidFill>
              </a:rPr>
              <a:t> calorimeter;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Long-baseline allows observation of first and second maximum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Near detector exploited to reduce systematic errors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Narrow-band, short baseline: e.g. T2HK, SPL</a:t>
            </a:r>
          </a:p>
          <a:p>
            <a:pPr lvl="2"/>
            <a:r>
              <a:rPr lang="en-US" dirty="0">
                <a:solidFill>
                  <a:srgbClr val="0000FF"/>
                </a:solidFill>
              </a:rPr>
              <a:t>&lt;</a:t>
            </a:r>
            <a:r>
              <a:rPr lang="en-US" i="1" dirty="0">
                <a:solidFill>
                  <a:srgbClr val="0000FF"/>
                </a:solidFill>
              </a:rPr>
              <a:t>E</a:t>
            </a:r>
            <a:r>
              <a:rPr lang="en-US" i="1" baseline="-25000" dirty="0">
                <a:solidFill>
                  <a:srgbClr val="0000FF"/>
                </a:solidFill>
              </a:rPr>
              <a:t>μ</a:t>
            </a:r>
            <a:r>
              <a:rPr lang="en-US" i="1" dirty="0">
                <a:solidFill>
                  <a:srgbClr val="0000FF"/>
                </a:solidFill>
              </a:rPr>
              <a:t>&gt; ~ </a:t>
            </a:r>
            <a:r>
              <a:rPr lang="en-US" dirty="0" smtClean="0">
                <a:solidFill>
                  <a:srgbClr val="0000FF"/>
                </a:solidFill>
              </a:rPr>
              <a:t>0.5 </a:t>
            </a:r>
            <a:r>
              <a:rPr lang="en-US" dirty="0">
                <a:solidFill>
                  <a:srgbClr val="0000FF"/>
                </a:solidFill>
              </a:rPr>
              <a:t>GeV; matched to </a:t>
            </a:r>
            <a:r>
              <a:rPr lang="en-US" dirty="0" smtClean="0">
                <a:solidFill>
                  <a:srgbClr val="0000FF"/>
                </a:solidFill>
              </a:rPr>
              <a:t>H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0 Cherenkov;</a:t>
            </a:r>
            <a:endParaRPr lang="en-US" dirty="0">
              <a:solidFill>
                <a:srgbClr val="0000FF"/>
              </a:solidFill>
            </a:endParaRP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Short-baseline </a:t>
            </a:r>
            <a:r>
              <a:rPr lang="en-US" dirty="0">
                <a:solidFill>
                  <a:srgbClr val="0000FF"/>
                </a:solidFill>
              </a:rPr>
              <a:t>allows observation of first </a:t>
            </a:r>
            <a:r>
              <a:rPr lang="en-US" dirty="0" smtClean="0">
                <a:solidFill>
                  <a:srgbClr val="0000FF"/>
                </a:solidFill>
              </a:rPr>
              <a:t>maximum</a:t>
            </a:r>
            <a:endParaRPr lang="en-US" dirty="0">
              <a:solidFill>
                <a:srgbClr val="0000FF"/>
              </a:solidFill>
            </a:endParaRPr>
          </a:p>
          <a:p>
            <a:pPr lvl="2"/>
            <a:r>
              <a:rPr lang="en-US" dirty="0">
                <a:solidFill>
                  <a:srgbClr val="0000FF"/>
                </a:solidFill>
              </a:rPr>
              <a:t>Near detector exploited to reduce systematic errors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Beta-beam, short baseline: </a:t>
            </a:r>
          </a:p>
          <a:p>
            <a:pPr lvl="1"/>
            <a:r>
              <a:rPr lang="en-US" sz="2800" dirty="0">
                <a:solidFill>
                  <a:srgbClr val="0000FF"/>
                </a:solidFill>
              </a:rPr>
              <a:t>&lt;</a:t>
            </a:r>
            <a:r>
              <a:rPr lang="en-US" sz="2800" i="1" dirty="0">
                <a:solidFill>
                  <a:srgbClr val="0000FF"/>
                </a:solidFill>
              </a:rPr>
              <a:t>E</a:t>
            </a:r>
            <a:r>
              <a:rPr lang="en-US" sz="2800" i="1" baseline="-25000" dirty="0">
                <a:solidFill>
                  <a:srgbClr val="0000FF"/>
                </a:solidFill>
              </a:rPr>
              <a:t>μ</a:t>
            </a:r>
            <a:r>
              <a:rPr lang="en-US" sz="2800" i="1" dirty="0">
                <a:solidFill>
                  <a:srgbClr val="0000FF"/>
                </a:solidFill>
              </a:rPr>
              <a:t>&gt; ~ </a:t>
            </a:r>
            <a:r>
              <a:rPr lang="en-US" sz="2800" dirty="0">
                <a:solidFill>
                  <a:srgbClr val="0000FF"/>
                </a:solidFill>
              </a:rPr>
              <a:t>0.5 GeV; matched to H</a:t>
            </a:r>
            <a:r>
              <a:rPr lang="en-US" sz="2800" baseline="-25000" dirty="0">
                <a:solidFill>
                  <a:srgbClr val="0000FF"/>
                </a:solidFill>
              </a:rPr>
              <a:t>2</a:t>
            </a:r>
            <a:r>
              <a:rPr lang="en-US" sz="2800" dirty="0">
                <a:solidFill>
                  <a:srgbClr val="0000FF"/>
                </a:solidFill>
              </a:rPr>
              <a:t>0 Cherenkov;</a:t>
            </a:r>
          </a:p>
          <a:p>
            <a:pPr lvl="1"/>
            <a:r>
              <a:rPr lang="en-US" sz="2800" dirty="0">
                <a:solidFill>
                  <a:srgbClr val="0000FF"/>
                </a:solidFill>
              </a:rPr>
              <a:t>Short-baseline allows observation of first maximum</a:t>
            </a:r>
          </a:p>
          <a:p>
            <a:pPr lvl="1"/>
            <a:r>
              <a:rPr lang="en-US" sz="2800" dirty="0" smtClean="0">
                <a:solidFill>
                  <a:srgbClr val="0000FF"/>
                </a:solidFill>
              </a:rPr>
              <a:t>Requires short-baseline super-beam to deliver competitive performance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0" y="6248400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</a:rPr>
              <a:t>K</a:t>
            </a:r>
            <a:r>
              <a:rPr lang="en-US" sz="2000" dirty="0" err="1" smtClean="0">
                <a:solidFill>
                  <a:schemeClr val="bg1"/>
                </a:solidFill>
                <a:effectLst/>
              </a:rPr>
              <a:t>.Long</a:t>
            </a:r>
            <a:endParaRPr lang="en-GB" sz="2000" dirty="0" smtClean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7769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Neutrino Factory: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143644"/>
          </a:xfrm>
          <a:solidFill>
            <a:schemeClr val="accent3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Optimise discovery potential for CP and MH:</a:t>
            </a:r>
          </a:p>
          <a:p>
            <a:pPr marL="622300" lvl="1"/>
            <a:r>
              <a:rPr lang="en-GB" dirty="0" smtClean="0">
                <a:solidFill>
                  <a:srgbClr val="0000FF"/>
                </a:solidFill>
              </a:rPr>
              <a:t>Requirements:</a:t>
            </a:r>
          </a:p>
          <a:p>
            <a:pPr marL="722313" lvl="2"/>
            <a:r>
              <a:rPr lang="en-GB" dirty="0" smtClean="0">
                <a:solidFill>
                  <a:srgbClr val="0000FF"/>
                </a:solidFill>
              </a:rPr>
              <a:t>Large </a:t>
            </a:r>
            <a:r>
              <a:rPr lang="el-GR" dirty="0" smtClean="0">
                <a:solidFill>
                  <a:srgbClr val="0000FF"/>
                </a:solidFill>
              </a:rPr>
              <a:t>ν</a:t>
            </a:r>
            <a:r>
              <a:rPr lang="en-GB" baseline="-25000" dirty="0" smtClean="0">
                <a:solidFill>
                  <a:srgbClr val="0000FF"/>
                </a:solidFill>
              </a:rPr>
              <a:t>e</a:t>
            </a:r>
            <a:r>
              <a:rPr lang="en-GB" dirty="0" smtClean="0">
                <a:solidFill>
                  <a:srgbClr val="0000FF"/>
                </a:solidFill>
              </a:rPr>
              <a:t> (</a:t>
            </a:r>
            <a:r>
              <a:rPr lang="el-GR" dirty="0" smtClean="0">
                <a:solidFill>
                  <a:srgbClr val="0000FF"/>
                </a:solidFill>
              </a:rPr>
              <a:t>ν</a:t>
            </a:r>
            <a:r>
              <a:rPr lang="en-GB" baseline="-25000" dirty="0" smtClean="0">
                <a:solidFill>
                  <a:srgbClr val="0000FF"/>
                </a:solidFill>
              </a:rPr>
              <a:t>e</a:t>
            </a:r>
            <a:r>
              <a:rPr lang="en-GB" dirty="0" smtClean="0">
                <a:solidFill>
                  <a:srgbClr val="0000FF"/>
                </a:solidFill>
              </a:rPr>
              <a:t>) flux</a:t>
            </a:r>
          </a:p>
          <a:p>
            <a:pPr marL="901700" lvl="3"/>
            <a:r>
              <a:rPr lang="en-GB" dirty="0" smtClean="0">
                <a:solidFill>
                  <a:srgbClr val="0000FF"/>
                </a:solidFill>
              </a:rPr>
              <a:t>Detailed study of 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sub-leading effects</a:t>
            </a:r>
          </a:p>
          <a:p>
            <a:pPr marL="722313" lvl="2"/>
            <a:endParaRPr lang="en-GB" dirty="0" smtClean="0">
              <a:solidFill>
                <a:srgbClr val="0000FF"/>
              </a:solidFill>
            </a:endParaRPr>
          </a:p>
          <a:p>
            <a:pPr lvl="0"/>
            <a:r>
              <a:rPr lang="en-GB" dirty="0" smtClean="0">
                <a:solidFill>
                  <a:srgbClr val="FF0000"/>
                </a:solidFill>
              </a:rPr>
              <a:t>Unique:</a:t>
            </a:r>
          </a:p>
          <a:p>
            <a:pPr marL="722313" lvl="2"/>
            <a:r>
              <a:rPr lang="en-GB" dirty="0" smtClean="0">
                <a:solidFill>
                  <a:srgbClr val="0000FF"/>
                </a:solidFill>
              </a:rPr>
              <a:t>(Large) high-energy 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l-GR" dirty="0" smtClean="0">
                <a:solidFill>
                  <a:srgbClr val="0000FF"/>
                </a:solidFill>
              </a:rPr>
              <a:t>ν</a:t>
            </a:r>
            <a:r>
              <a:rPr lang="en-GB" baseline="-25000" dirty="0" smtClean="0">
                <a:solidFill>
                  <a:srgbClr val="0000FF"/>
                </a:solidFill>
              </a:rPr>
              <a:t>e</a:t>
            </a:r>
            <a:r>
              <a:rPr lang="en-GB" dirty="0" smtClean="0">
                <a:solidFill>
                  <a:srgbClr val="0000FF"/>
                </a:solidFill>
              </a:rPr>
              <a:t> (</a:t>
            </a:r>
            <a:r>
              <a:rPr lang="el-GR" dirty="0" smtClean="0">
                <a:solidFill>
                  <a:srgbClr val="0000FF"/>
                </a:solidFill>
              </a:rPr>
              <a:t>ν</a:t>
            </a:r>
            <a:r>
              <a:rPr lang="en-GB" baseline="-25000" dirty="0" smtClean="0">
                <a:solidFill>
                  <a:srgbClr val="0000FF"/>
                </a:solidFill>
              </a:rPr>
              <a:t>e</a:t>
            </a:r>
            <a:r>
              <a:rPr lang="en-GB" dirty="0" smtClean="0">
                <a:solidFill>
                  <a:srgbClr val="0000FF"/>
                </a:solidFill>
              </a:rPr>
              <a:t>) flux</a:t>
            </a:r>
          </a:p>
          <a:p>
            <a:pPr marL="901700" lvl="3"/>
            <a:r>
              <a:rPr lang="en-GB" dirty="0" smtClean="0">
                <a:solidFill>
                  <a:srgbClr val="0000FF"/>
                </a:solidFill>
              </a:rPr>
              <a:t>Optimise event rate at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fixed </a:t>
            </a:r>
            <a:r>
              <a:rPr lang="en-GB" i="1" dirty="0" smtClean="0">
                <a:solidFill>
                  <a:srgbClr val="0000FF"/>
                </a:solidFill>
              </a:rPr>
              <a:t>L/E</a:t>
            </a:r>
            <a:endParaRPr lang="en-GB" dirty="0" smtClean="0">
              <a:solidFill>
                <a:srgbClr val="0000FF"/>
              </a:solidFill>
            </a:endParaRPr>
          </a:p>
          <a:p>
            <a:pPr marL="901700" lvl="3"/>
            <a:r>
              <a:rPr lang="en-GB" dirty="0" smtClean="0">
                <a:solidFill>
                  <a:srgbClr val="0000FF"/>
                </a:solidFill>
              </a:rPr>
              <a:t>Optimise MH sensitivity</a:t>
            </a:r>
          </a:p>
          <a:p>
            <a:pPr marL="901700" lvl="3"/>
            <a:r>
              <a:rPr lang="en-GB" dirty="0" smtClean="0">
                <a:solidFill>
                  <a:srgbClr val="0000FF"/>
                </a:solidFill>
              </a:rPr>
              <a:t>Optimise CP sensitivity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283521" y="4653136"/>
            <a:ext cx="178567" cy="0"/>
          </a:xfrm>
          <a:prstGeom prst="line">
            <a:avLst/>
          </a:prstGeom>
          <a:ln w="28575"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153653" y="1988840"/>
            <a:ext cx="156410" cy="0"/>
          </a:xfrm>
          <a:prstGeom prst="line">
            <a:avLst/>
          </a:prstGeom>
          <a:ln w="38100"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tretch>
            <a:fillRect/>
          </a:stretch>
        </p:blipFill>
        <p:spPr>
          <a:xfrm>
            <a:off x="4139952" y="1556792"/>
            <a:ext cx="4905963" cy="475252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7620000" y="6436858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chemeClr val="accent4"/>
                </a:solidFill>
              </a:rPr>
              <a:t>K</a:t>
            </a:r>
            <a:r>
              <a:rPr lang="en-US" sz="2000" dirty="0" err="1" smtClean="0">
                <a:solidFill>
                  <a:schemeClr val="accent4"/>
                </a:solidFill>
                <a:effectLst/>
              </a:rPr>
              <a:t>.Long</a:t>
            </a:r>
            <a:endParaRPr lang="en-GB" sz="2000" dirty="0" smtClean="0"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7823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>
                <a:latin typeface="Arial" charset="0"/>
              </a:rPr>
              <a:t>Summary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369" y="838200"/>
            <a:ext cx="8299938" cy="57912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en-GB" sz="2600" dirty="0" smtClean="0">
                <a:solidFill>
                  <a:srgbClr val="0000FF"/>
                </a:solidFill>
                <a:latin typeface="Arial" charset="0"/>
              </a:rPr>
              <a:t>Detector upgrade preparations in the experiments are well under way, making use of 3 foreseen long shutdowns.</a:t>
            </a:r>
          </a:p>
          <a:p>
            <a:pPr>
              <a:defRPr/>
            </a:pPr>
            <a:r>
              <a:rPr lang="en-GB" sz="2600" dirty="0" smtClean="0">
                <a:solidFill>
                  <a:srgbClr val="0000FF"/>
                </a:solidFill>
                <a:latin typeface="Arial" charset="0"/>
              </a:rPr>
              <a:t>HL-LHC: High Luminosity operation expected to start around 2022. </a:t>
            </a:r>
            <a:r>
              <a:rPr lang="en-GB" sz="2600" dirty="0" smtClean="0">
                <a:solidFill>
                  <a:srgbClr val="FF0000"/>
                </a:solidFill>
                <a:latin typeface="Arial" charset="0"/>
              </a:rPr>
              <a:t>Expect ~ 3 ab</a:t>
            </a:r>
            <a:r>
              <a:rPr lang="en-GB" sz="2600" baseline="30000" dirty="0" smtClean="0">
                <a:solidFill>
                  <a:srgbClr val="FF0000"/>
                </a:solidFill>
                <a:latin typeface="Arial" charset="0"/>
              </a:rPr>
              <a:t>-1</a:t>
            </a:r>
            <a:r>
              <a:rPr lang="en-GB" sz="2600" dirty="0" smtClean="0">
                <a:solidFill>
                  <a:srgbClr val="FF0000"/>
                </a:solidFill>
                <a:latin typeface="Arial" charset="0"/>
              </a:rPr>
              <a:t>/exp or more by 2030</a:t>
            </a:r>
            <a:r>
              <a:rPr lang="en-GB" sz="2600" dirty="0" smtClean="0">
                <a:solidFill>
                  <a:srgbClr val="0000FF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lang="en-GB" sz="2600" dirty="0" smtClean="0">
                <a:solidFill>
                  <a:srgbClr val="0000FF"/>
                </a:solidFill>
                <a:latin typeface="Arial" charset="0"/>
              </a:rPr>
              <a:t>HE-LHC: </a:t>
            </a:r>
            <a:r>
              <a:rPr lang="en-GB" sz="2600" dirty="0" smtClean="0">
                <a:solidFill>
                  <a:srgbClr val="FF0000"/>
                </a:solidFill>
                <a:latin typeface="Arial" charset="0"/>
              </a:rPr>
              <a:t>CM Energy discussed now 33 </a:t>
            </a:r>
            <a:r>
              <a:rPr lang="en-GB" sz="2600" dirty="0" err="1" smtClean="0">
                <a:solidFill>
                  <a:srgbClr val="FF0000"/>
                </a:solidFill>
                <a:latin typeface="Arial" charset="0"/>
              </a:rPr>
              <a:t>TeV</a:t>
            </a:r>
            <a:r>
              <a:rPr lang="en-GB" sz="2600" dirty="0" smtClean="0">
                <a:solidFill>
                  <a:srgbClr val="0000FF"/>
                </a:solidFill>
                <a:latin typeface="Arial" charset="0"/>
              </a:rPr>
              <a:t>, but magnets still in R&amp;D. Not starting before well into the 2030’s, according to present planning...</a:t>
            </a:r>
          </a:p>
          <a:p>
            <a:pPr>
              <a:defRPr/>
            </a:pPr>
            <a:r>
              <a:rPr lang="en-GB" sz="2600" dirty="0" err="1" smtClean="0">
                <a:solidFill>
                  <a:srgbClr val="0000FF"/>
                </a:solidFill>
                <a:latin typeface="Arial" charset="0"/>
              </a:rPr>
              <a:t>LHeC</a:t>
            </a:r>
            <a:r>
              <a:rPr lang="en-GB" sz="2600" dirty="0" smtClean="0">
                <a:solidFill>
                  <a:srgbClr val="0000FF"/>
                </a:solidFill>
                <a:latin typeface="Arial" charset="0"/>
              </a:rPr>
              <a:t>: Technically feasible. CDR in review</a:t>
            </a:r>
          </a:p>
          <a:p>
            <a:pPr>
              <a:defRPr/>
            </a:pPr>
            <a:r>
              <a:rPr lang="en-GB" sz="2600" dirty="0" smtClean="0">
                <a:solidFill>
                  <a:srgbClr val="FF0000"/>
                </a:solidFill>
                <a:latin typeface="Arial" charset="0"/>
              </a:rPr>
              <a:t>Physics case for the HL-LHC and HE-LHC have not been revisited since quite some time. Maybe something to think about for 2013-14…     </a:t>
            </a:r>
          </a:p>
        </p:txBody>
      </p:sp>
      <p:sp>
        <p:nvSpPr>
          <p:cNvPr id="103428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25FBCC88-8948-7A43-A0BF-20E5C18613A4}" type="slidenum">
              <a:rPr lang="fr-CH" smtClean="0"/>
              <a:pPr/>
              <a:t>66</a:t>
            </a:fld>
            <a:r>
              <a:rPr lang="fr-CH" smtClean="0"/>
              <a:t> </a:t>
            </a:r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43012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83B79EB-2C7E-8A46-88DB-41C0D05B0384}" type="slidenum">
              <a:rPr lang="fr-CH" smtClean="0"/>
              <a:pPr/>
              <a:t>67</a:t>
            </a:fld>
            <a:r>
              <a:rPr lang="fr-CH" smtClean="0"/>
              <a:t> </a:t>
            </a:r>
            <a:endParaRPr lang="fr-FR" smtClean="0"/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0" y="0"/>
          <a:ext cx="9146931" cy="6916738"/>
        </p:xfrm>
        <a:graphic>
          <a:graphicData uri="http://schemas.openxmlformats.org/presentationml/2006/ole">
            <p:oleObj spid="_x0000_s2167810" name="Image" r:id="rId4" imgW="16888104" imgH="12770914" progId="">
              <p:embed/>
            </p:oleObj>
          </a:graphicData>
        </a:graphic>
      </p:graphicFrame>
      <p:sp>
        <p:nvSpPr>
          <p:cNvPr id="3261443" name="Text Box 3"/>
          <p:cNvSpPr txBox="1">
            <a:spLocks noChangeArrowheads="1"/>
          </p:cNvSpPr>
          <p:nvPr/>
        </p:nvSpPr>
        <p:spPr bwMode="auto">
          <a:xfrm>
            <a:off x="1969477" y="152401"/>
            <a:ext cx="5410200" cy="49212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6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</a:rPr>
              <a:t>The LHC Machine and Experiments</a:t>
            </a:r>
          </a:p>
        </p:txBody>
      </p:sp>
      <p:sp>
        <p:nvSpPr>
          <p:cNvPr id="3261444" name="Text Box 4"/>
          <p:cNvSpPr txBox="1">
            <a:spLocks noChangeArrowheads="1"/>
          </p:cNvSpPr>
          <p:nvPr/>
        </p:nvSpPr>
        <p:spPr bwMode="auto">
          <a:xfrm>
            <a:off x="0" y="760414"/>
            <a:ext cx="5638800" cy="2400657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 charset="0"/>
              </a:rPr>
              <a:t>LHC is </a:t>
            </a:r>
            <a:r>
              <a:rPr lang="en-US" dirty="0">
                <a:solidFill>
                  <a:srgbClr val="CC0000"/>
                </a:solidFill>
                <a:latin typeface="Arial" charset="0"/>
              </a:rPr>
              <a:t>100m</a:t>
            </a:r>
            <a:r>
              <a:rPr lang="en-US" dirty="0">
                <a:latin typeface="Arial" charset="0"/>
              </a:rPr>
              <a:t> underground</a:t>
            </a:r>
          </a:p>
          <a:p>
            <a:r>
              <a:rPr lang="en-US" dirty="0">
                <a:latin typeface="Arial" charset="0"/>
              </a:rPr>
              <a:t>LHC is </a:t>
            </a:r>
            <a:r>
              <a:rPr lang="en-US" dirty="0">
                <a:solidFill>
                  <a:srgbClr val="CC0000"/>
                </a:solidFill>
                <a:latin typeface="Arial" charset="0"/>
              </a:rPr>
              <a:t>27 km</a:t>
            </a:r>
            <a:r>
              <a:rPr lang="en-US" dirty="0">
                <a:latin typeface="Arial" charset="0"/>
              </a:rPr>
              <a:t> long</a:t>
            </a:r>
          </a:p>
          <a:p>
            <a:r>
              <a:rPr lang="en-US" sz="1800" dirty="0">
                <a:latin typeface="Arial" charset="0"/>
              </a:rPr>
              <a:t>Magnet Temperature is </a:t>
            </a:r>
            <a:r>
              <a:rPr lang="en-US" sz="1800" dirty="0">
                <a:solidFill>
                  <a:srgbClr val="CC0000"/>
                </a:solidFill>
                <a:latin typeface="Arial" charset="0"/>
              </a:rPr>
              <a:t>1.9 Kelvin</a:t>
            </a:r>
            <a:r>
              <a:rPr lang="en-US" sz="1800" dirty="0">
                <a:latin typeface="Arial" charset="0"/>
              </a:rPr>
              <a:t> = -271 Celsius</a:t>
            </a:r>
          </a:p>
          <a:p>
            <a:r>
              <a:rPr lang="en-US" sz="1800" dirty="0">
                <a:latin typeface="Arial" charset="0"/>
              </a:rPr>
              <a:t>LHC has ~ </a:t>
            </a:r>
            <a:r>
              <a:rPr lang="en-US" sz="1800" dirty="0">
                <a:solidFill>
                  <a:srgbClr val="CC0000"/>
                </a:solidFill>
                <a:latin typeface="Arial" charset="0"/>
              </a:rPr>
              <a:t>9000 magnets</a:t>
            </a:r>
            <a:endParaRPr lang="en-US" sz="1800" dirty="0">
              <a:latin typeface="Arial" charset="0"/>
            </a:endParaRPr>
          </a:p>
          <a:p>
            <a:r>
              <a:rPr lang="en-US" sz="1800" dirty="0">
                <a:latin typeface="Arial" charset="0"/>
              </a:rPr>
              <a:t>LHC: </a:t>
            </a:r>
            <a:r>
              <a:rPr lang="en-US" sz="1800" dirty="0">
                <a:solidFill>
                  <a:srgbClr val="CC0000"/>
                </a:solidFill>
                <a:latin typeface="Arial" charset="0"/>
              </a:rPr>
              <a:t>40 million</a:t>
            </a:r>
            <a:r>
              <a:rPr lang="en-US" sz="1800" dirty="0">
                <a:latin typeface="Arial" charset="0"/>
              </a:rPr>
              <a:t> proton-proton collisions per second</a:t>
            </a:r>
          </a:p>
          <a:p>
            <a:r>
              <a:rPr lang="en-US" sz="1800" dirty="0">
                <a:latin typeface="Arial" charset="0"/>
              </a:rPr>
              <a:t>LHC: Luminosity </a:t>
            </a:r>
            <a:r>
              <a:rPr lang="en-US" sz="1800" dirty="0">
                <a:solidFill>
                  <a:srgbClr val="CC0000"/>
                </a:solidFill>
                <a:latin typeface="Arial" charset="0"/>
              </a:rPr>
              <a:t>10-100 fb</a:t>
            </a:r>
            <a:r>
              <a:rPr lang="en-US" sz="1800" baseline="30000" dirty="0">
                <a:solidFill>
                  <a:srgbClr val="CC0000"/>
                </a:solidFill>
                <a:latin typeface="Arial" charset="0"/>
              </a:rPr>
              <a:t>-1</a:t>
            </a:r>
            <a:r>
              <a:rPr lang="en-US" sz="1800" dirty="0">
                <a:solidFill>
                  <a:srgbClr val="CC0000"/>
                </a:solidFill>
                <a:latin typeface="Arial" charset="0"/>
              </a:rPr>
              <a:t>/year</a:t>
            </a:r>
            <a:r>
              <a:rPr lang="en-US" sz="1800" dirty="0">
                <a:latin typeface="Arial" charset="0"/>
              </a:rPr>
              <a:t> (after start-up phase</a:t>
            </a:r>
            <a:r>
              <a:rPr lang="en-US" sz="1800" dirty="0" smtClean="0">
                <a:latin typeface="Arial" charset="0"/>
              </a:rPr>
              <a:t>)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CM system energy: 7/8 </a:t>
            </a:r>
            <a:r>
              <a:rPr lang="en-US" dirty="0" err="1" smtClean="0">
                <a:solidFill>
                  <a:srgbClr val="FF0000"/>
                </a:solidFill>
                <a:latin typeface="Arial" charset="0"/>
              </a:rPr>
              <a:t>TeV</a:t>
            </a: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 (13-14 </a:t>
            </a:r>
            <a:r>
              <a:rPr lang="en-US" dirty="0" err="1" smtClean="0">
                <a:solidFill>
                  <a:srgbClr val="FF0000"/>
                </a:solidFill>
                <a:latin typeface="Arial" charset="0"/>
              </a:rPr>
              <a:t>TeV</a:t>
            </a: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 in 2014)</a:t>
            </a:r>
            <a:r>
              <a:rPr lang="en-US" dirty="0" smtClean="0">
                <a:latin typeface="Arial" charset="0"/>
              </a:rPr>
              <a:t> 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3015" name="Text Box 5"/>
          <p:cNvSpPr txBox="1">
            <a:spLocks noChangeArrowheads="1"/>
          </p:cNvSpPr>
          <p:nvPr/>
        </p:nvSpPr>
        <p:spPr bwMode="auto">
          <a:xfrm>
            <a:off x="5064370" y="4443413"/>
            <a:ext cx="860632" cy="338554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chemeClr val="tx2"/>
                </a:solidFill>
              </a:rPr>
              <a:t>(LHCf)</a:t>
            </a:r>
          </a:p>
        </p:txBody>
      </p:sp>
      <p:sp>
        <p:nvSpPr>
          <p:cNvPr id="43016" name="Text Box 6"/>
          <p:cNvSpPr txBox="1">
            <a:spLocks noChangeArrowheads="1"/>
          </p:cNvSpPr>
          <p:nvPr/>
        </p:nvSpPr>
        <p:spPr bwMode="auto">
          <a:xfrm>
            <a:off x="1899138" y="5715001"/>
            <a:ext cx="876149" cy="3693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chemeClr val="tx2"/>
                </a:solidFill>
              </a:rPr>
              <a:t>totem</a:t>
            </a:r>
          </a:p>
        </p:txBody>
      </p:sp>
      <p:sp>
        <p:nvSpPr>
          <p:cNvPr id="43017" name="Text Box 7"/>
          <p:cNvSpPr txBox="1">
            <a:spLocks noChangeArrowheads="1"/>
          </p:cNvSpPr>
          <p:nvPr/>
        </p:nvSpPr>
        <p:spPr bwMode="auto">
          <a:xfrm>
            <a:off x="3635620" y="4516438"/>
            <a:ext cx="1037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800" b="1">
                <a:solidFill>
                  <a:schemeClr val="tx2"/>
                </a:solidFill>
              </a:rPr>
              <a:t>moedal</a:t>
            </a:r>
            <a:endParaRPr kumimoji="1" lang="en-US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61448" name="Text Box 8"/>
          <p:cNvSpPr txBox="1">
            <a:spLocks noChangeArrowheads="1"/>
          </p:cNvSpPr>
          <p:nvPr/>
        </p:nvSpPr>
        <p:spPr bwMode="auto">
          <a:xfrm>
            <a:off x="228600" y="5943600"/>
            <a:ext cx="8950762" cy="769441"/>
          </a:xfrm>
          <a:prstGeom prst="rect">
            <a:avLst/>
          </a:prstGeom>
          <a:solidFill>
            <a:srgbClr val="FFFF66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200" dirty="0" err="1">
                <a:latin typeface="Arial" charset="0"/>
                <a:sym typeface="Symbol" charset="2"/>
              </a:rPr>
              <a:t></a:t>
            </a:r>
            <a:r>
              <a:rPr lang="en-US" sz="2200" dirty="0" err="1">
                <a:solidFill>
                  <a:srgbClr val="CC0000"/>
                </a:solidFill>
                <a:latin typeface="Arial" charset="0"/>
              </a:rPr>
              <a:t>High</a:t>
            </a:r>
            <a:r>
              <a:rPr lang="en-US" sz="2200" dirty="0">
                <a:solidFill>
                  <a:srgbClr val="CC0000"/>
                </a:solidFill>
                <a:latin typeface="Arial" charset="0"/>
              </a:rPr>
              <a:t> Energy</a:t>
            </a:r>
            <a:r>
              <a:rPr lang="en-US" sz="2200" dirty="0">
                <a:latin typeface="Arial" charset="0"/>
              </a:rPr>
              <a:t>     </a:t>
            </a:r>
            <a:r>
              <a:rPr lang="en-US" sz="2200" dirty="0" smtClean="0">
                <a:latin typeface="Arial" charset="0"/>
              </a:rPr>
              <a:t>   </a:t>
            </a:r>
            <a:r>
              <a:rPr lang="en-US" sz="2200" dirty="0" err="1" smtClean="0">
                <a:latin typeface="Arial" charset="0"/>
                <a:sym typeface="Symbol" charset="2"/>
              </a:rPr>
              <a:t></a:t>
            </a:r>
            <a:r>
              <a:rPr lang="en-US" sz="2200" dirty="0" smtClean="0">
                <a:latin typeface="Arial" charset="0"/>
                <a:sym typeface="Symbol" charset="2"/>
              </a:rPr>
              <a:t> factor 3.5-7 </a:t>
            </a:r>
            <a:r>
              <a:rPr lang="en-US" sz="2200" dirty="0">
                <a:latin typeface="Arial" charset="0"/>
                <a:sym typeface="Symbol" charset="2"/>
              </a:rPr>
              <a:t>increase </a:t>
            </a:r>
            <a:r>
              <a:rPr lang="en-US" sz="2200" dirty="0" err="1">
                <a:latin typeface="Arial" charset="0"/>
                <a:sym typeface="Symbol" charset="2"/>
              </a:rPr>
              <a:t>w.r.t</a:t>
            </a:r>
            <a:r>
              <a:rPr lang="en-US" sz="2200" dirty="0">
                <a:latin typeface="Arial" charset="0"/>
                <a:sym typeface="Symbol" charset="2"/>
              </a:rPr>
              <a:t>. present accelerators</a:t>
            </a:r>
            <a:r>
              <a:rPr lang="en-US" sz="2200" dirty="0">
                <a:solidFill>
                  <a:schemeClr val="tx1"/>
                </a:solidFill>
                <a:latin typeface="Arial" charset="0"/>
                <a:sym typeface="Symbol" charset="2"/>
              </a:rPr>
              <a:t> </a:t>
            </a:r>
          </a:p>
          <a:p>
            <a:pPr eaLnBrk="0" hangingPunct="0"/>
            <a:r>
              <a:rPr lang="en-US" sz="2200" dirty="0" err="1">
                <a:latin typeface="Arial" charset="0"/>
                <a:sym typeface="Symbol" charset="2"/>
              </a:rPr>
              <a:t></a:t>
            </a:r>
            <a:r>
              <a:rPr lang="en-US" sz="2200" dirty="0" err="1">
                <a:solidFill>
                  <a:srgbClr val="CC0000"/>
                </a:solidFill>
                <a:latin typeface="Arial" charset="0"/>
                <a:sym typeface="Symbol" charset="2"/>
              </a:rPr>
              <a:t>High</a:t>
            </a:r>
            <a:r>
              <a:rPr lang="en-US" sz="2200" dirty="0">
                <a:solidFill>
                  <a:srgbClr val="CC0000"/>
                </a:solidFill>
                <a:latin typeface="Arial" charset="0"/>
                <a:sym typeface="Symbol" charset="2"/>
              </a:rPr>
              <a:t> Luminosity</a:t>
            </a:r>
            <a:r>
              <a:rPr lang="en-US" sz="2200" dirty="0">
                <a:latin typeface="Arial" charset="0"/>
                <a:sym typeface="Symbol" charset="2"/>
              </a:rPr>
              <a:t> (# events/cross section/time) </a:t>
            </a:r>
            <a:r>
              <a:rPr lang="en-US" sz="2200" dirty="0" err="1">
                <a:latin typeface="Arial" charset="0"/>
                <a:sym typeface="Symbol" charset="2"/>
              </a:rPr>
              <a:t></a:t>
            </a:r>
            <a:r>
              <a:rPr lang="en-US" sz="2200" dirty="0">
                <a:latin typeface="Arial" charset="0"/>
                <a:sym typeface="Symbol" charset="2"/>
              </a:rPr>
              <a:t> factor 100 increase</a:t>
            </a:r>
          </a:p>
        </p:txBody>
      </p:sp>
      <p:pic>
        <p:nvPicPr>
          <p:cNvPr id="50187" name="Picture 12" descr="accel_pi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67754" y="838200"/>
            <a:ext cx="1482969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8" name="Picture 11" descr="accel_aiman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1305" y="762000"/>
            <a:ext cx="1642696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1444" grpId="0" animBg="1"/>
      <p:bldP spid="3261448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7-17 at 1.52.5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1168" y="1066800"/>
            <a:ext cx="7666463" cy="5715000"/>
          </a:xfrm>
        </p:spPr>
      </p:pic>
      <p:sp>
        <p:nvSpPr>
          <p:cNvPr id="6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Theorists…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400800" y="838200"/>
            <a:ext cx="275848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Pomarol</a:t>
            </a:r>
            <a:r>
              <a:rPr lang="en-GB" dirty="0" smtClean="0"/>
              <a:t> ICHEP2012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52400" y="762000"/>
            <a:ext cx="4724400" cy="70788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pp physics at the LHC corresponds</a:t>
            </a:r>
          </a:p>
          <a:p>
            <a:r>
              <a:rPr lang="en-US" b="1" dirty="0">
                <a:solidFill>
                  <a:schemeClr val="bg1"/>
                </a:solidFill>
              </a:rPr>
              <a:t>to conditions around here</a:t>
            </a:r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2667000" y="1447800"/>
            <a:ext cx="609600" cy="381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H="1" flipV="1">
            <a:off x="3962400" y="4267200"/>
            <a:ext cx="838200" cy="1676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47" name="Text Box 5"/>
          <p:cNvSpPr txBox="1">
            <a:spLocks noChangeArrowheads="1"/>
          </p:cNvSpPr>
          <p:nvPr/>
        </p:nvSpPr>
        <p:spPr bwMode="auto">
          <a:xfrm>
            <a:off x="3200400" y="5938838"/>
            <a:ext cx="2741613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HI physics at the LHC corresponds</a:t>
            </a:r>
          </a:p>
          <a:p>
            <a:r>
              <a:rPr lang="en-US" sz="1200" b="1">
                <a:solidFill>
                  <a:schemeClr val="bg1"/>
                </a:solidFill>
              </a:rPr>
              <a:t>to conditions around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7-20 at 8.21.4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9100" y="1331049"/>
            <a:ext cx="4914900" cy="421551"/>
          </a:xfr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-76200"/>
            <a:ext cx="83058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The Community (The day after…)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2-07-20 at 8.21.0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213" y="3429000"/>
            <a:ext cx="3203787" cy="419100"/>
          </a:xfrm>
          <a:prstGeom prst="rect">
            <a:avLst/>
          </a:prstGeom>
        </p:spPr>
      </p:pic>
      <p:pic>
        <p:nvPicPr>
          <p:cNvPr id="7" name="Image 6" descr="Screen shot 2012-07-20 at 8.17.1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71800"/>
            <a:ext cx="7772400" cy="419144"/>
          </a:xfrm>
          <a:prstGeom prst="rect">
            <a:avLst/>
          </a:prstGeom>
        </p:spPr>
      </p:pic>
      <p:pic>
        <p:nvPicPr>
          <p:cNvPr id="8" name="Image 7" descr="Screen shot 2012-07-20 at 8.15.2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4350289"/>
            <a:ext cx="4514850" cy="374111"/>
          </a:xfrm>
          <a:prstGeom prst="rect">
            <a:avLst/>
          </a:prstGeom>
        </p:spPr>
      </p:pic>
      <p:pic>
        <p:nvPicPr>
          <p:cNvPr id="9" name="Image 8" descr="Screen shot 2012-07-20 at 8.15.17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248400"/>
            <a:ext cx="4851400" cy="384354"/>
          </a:xfrm>
          <a:prstGeom prst="rect">
            <a:avLst/>
          </a:prstGeom>
        </p:spPr>
      </p:pic>
      <p:pic>
        <p:nvPicPr>
          <p:cNvPr id="10" name="Image 9" descr="Screen shot 2012-07-20 at 8.15.05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000" y="3810000"/>
            <a:ext cx="3873500" cy="422053"/>
          </a:xfrm>
          <a:prstGeom prst="rect">
            <a:avLst/>
          </a:prstGeom>
        </p:spPr>
      </p:pic>
      <p:pic>
        <p:nvPicPr>
          <p:cNvPr id="11" name="Image 10" descr="Screen shot 2012-07-20 at 8.13.32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429000"/>
            <a:ext cx="5981700" cy="444237"/>
          </a:xfrm>
          <a:prstGeom prst="rect">
            <a:avLst/>
          </a:prstGeom>
        </p:spPr>
      </p:pic>
      <p:pic>
        <p:nvPicPr>
          <p:cNvPr id="12" name="Image 11" descr="Screen shot 2012-07-20 at 8.13.19 P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724400"/>
            <a:ext cx="5676900" cy="370853"/>
          </a:xfrm>
          <a:prstGeom prst="rect">
            <a:avLst/>
          </a:prstGeom>
        </p:spPr>
      </p:pic>
      <p:pic>
        <p:nvPicPr>
          <p:cNvPr id="13" name="Image 12" descr="Screen shot 2012-07-20 at 8.11.10 P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3886200"/>
            <a:ext cx="5346700" cy="379921"/>
          </a:xfrm>
          <a:prstGeom prst="rect">
            <a:avLst/>
          </a:prstGeom>
        </p:spPr>
      </p:pic>
      <p:pic>
        <p:nvPicPr>
          <p:cNvPr id="14" name="Image 13" descr="Screen shot 2012-07-20 at 8.09.57 PM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752600"/>
            <a:ext cx="9144000" cy="438607"/>
          </a:xfrm>
          <a:prstGeom prst="rect">
            <a:avLst/>
          </a:prstGeom>
        </p:spPr>
      </p:pic>
      <p:pic>
        <p:nvPicPr>
          <p:cNvPr id="15" name="Image 14" descr="Screen shot 2012-07-20 at 8.09.43 PM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00600" y="6241066"/>
            <a:ext cx="5410200" cy="388334"/>
          </a:xfrm>
          <a:prstGeom prst="rect">
            <a:avLst/>
          </a:prstGeom>
        </p:spPr>
      </p:pic>
      <p:pic>
        <p:nvPicPr>
          <p:cNvPr id="16" name="Image 15" descr="Screen shot 2012-07-20 at 8.09.32 PM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267200"/>
            <a:ext cx="4787900" cy="431922"/>
          </a:xfrm>
          <a:prstGeom prst="rect">
            <a:avLst/>
          </a:prstGeom>
        </p:spPr>
      </p:pic>
      <p:pic>
        <p:nvPicPr>
          <p:cNvPr id="17" name="Image 16" descr="Screen shot 2012-07-20 at 8.08.38 PM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5105400"/>
            <a:ext cx="7620000" cy="412603"/>
          </a:xfrm>
          <a:prstGeom prst="rect">
            <a:avLst/>
          </a:prstGeom>
        </p:spPr>
      </p:pic>
      <p:pic>
        <p:nvPicPr>
          <p:cNvPr id="18" name="Image 17" descr="Screen shot 2012-07-20 at 8.08.26 PM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5486400"/>
            <a:ext cx="5473700" cy="437896"/>
          </a:xfrm>
          <a:prstGeom prst="rect">
            <a:avLst/>
          </a:prstGeom>
        </p:spPr>
      </p:pic>
      <p:pic>
        <p:nvPicPr>
          <p:cNvPr id="19" name="Image 18" descr="Screen shot 2012-07-20 at 8.08.15 PM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5943600"/>
            <a:ext cx="4914900" cy="334522"/>
          </a:xfrm>
          <a:prstGeom prst="rect">
            <a:avLst/>
          </a:prstGeom>
        </p:spPr>
      </p:pic>
      <p:pic>
        <p:nvPicPr>
          <p:cNvPr id="20" name="Image 19" descr="Screen shot 2012-07-20 at 8.07.03 PM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2514600"/>
            <a:ext cx="7543800" cy="408825"/>
          </a:xfrm>
          <a:prstGeom prst="rect">
            <a:avLst/>
          </a:prstGeom>
        </p:spPr>
      </p:pic>
      <p:pic>
        <p:nvPicPr>
          <p:cNvPr id="21" name="Image 20" descr="Screen shot 2012-07-20 at 8.06.52 PM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2133600"/>
            <a:ext cx="7315200" cy="404310"/>
          </a:xfrm>
          <a:prstGeom prst="rect">
            <a:avLst/>
          </a:prstGeom>
        </p:spPr>
      </p:pic>
      <p:pic>
        <p:nvPicPr>
          <p:cNvPr id="22" name="Image 21" descr="Screen shot 2012-07-20 at 8.06.38 PM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0" y="1295400"/>
            <a:ext cx="4318000" cy="471626"/>
          </a:xfrm>
          <a:prstGeom prst="rect">
            <a:avLst/>
          </a:prstGeom>
        </p:spPr>
      </p:pic>
      <p:pic>
        <p:nvPicPr>
          <p:cNvPr id="23" name="Image 22" descr="Screen shot 2012-07-20 at 8.06.25 PM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914400"/>
            <a:ext cx="9144000" cy="403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US" dirty="0">
                <a:effectLst/>
              </a:rPr>
              <a:t>This Study Requires…….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-1055688" y="1066800"/>
            <a:ext cx="10275893" cy="3749675"/>
            <a:chOff x="-816" y="672"/>
            <a:chExt cx="7012" cy="2362"/>
          </a:xfrm>
        </p:grpSpPr>
        <p:sp>
          <p:nvSpPr>
            <p:cNvPr id="36879" name="Rectangle 5"/>
            <p:cNvSpPr>
              <a:spLocks noChangeArrowheads="1"/>
            </p:cNvSpPr>
            <p:nvPr/>
          </p:nvSpPr>
          <p:spPr bwMode="auto">
            <a:xfrm>
              <a:off x="3076" y="672"/>
              <a:ext cx="3120" cy="826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FR" b="1" dirty="0">
                  <a:solidFill>
                    <a:srgbClr val="FF0000"/>
                  </a:solidFill>
                </a:rPr>
                <a:t>1. </a:t>
              </a:r>
              <a:r>
                <a:rPr lang="en-GB" b="1" dirty="0">
                  <a:solidFill>
                    <a:srgbClr val="FF0000"/>
                  </a:solidFill>
                </a:rPr>
                <a:t>Accelerators :</a:t>
              </a:r>
              <a:r>
                <a:rPr lang="en-GB" dirty="0"/>
                <a:t> </a:t>
              </a:r>
              <a:r>
                <a:rPr lang="en-GB" dirty="0">
                  <a:solidFill>
                    <a:schemeClr val="accent2"/>
                  </a:solidFill>
                </a:rPr>
                <a:t>powerful machines that accelerate particles to extremely high energies and bring them into collision with other particles</a:t>
              </a:r>
              <a:endParaRPr lang="fr-FR" dirty="0">
                <a:solidFill>
                  <a:schemeClr val="accent2"/>
                </a:solidFill>
              </a:endParaRPr>
            </a:p>
          </p:txBody>
        </p:sp>
        <p:pic>
          <p:nvPicPr>
            <p:cNvPr id="36880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816" y="672"/>
              <a:ext cx="3853" cy="2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0" y="1600200"/>
            <a:ext cx="9144492" cy="3714750"/>
            <a:chOff x="-144" y="1344"/>
            <a:chExt cx="6240" cy="2340"/>
          </a:xfrm>
          <a:solidFill>
            <a:schemeClr val="accent3"/>
          </a:solidFill>
        </p:grpSpPr>
        <p:sp>
          <p:nvSpPr>
            <p:cNvPr id="36877" name="Text Box 4"/>
            <p:cNvSpPr txBox="1">
              <a:spLocks noChangeArrowheads="1"/>
            </p:cNvSpPr>
            <p:nvPr/>
          </p:nvSpPr>
          <p:spPr bwMode="auto">
            <a:xfrm>
              <a:off x="3024" y="1872"/>
              <a:ext cx="3072" cy="83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FR" b="1" dirty="0">
                  <a:solidFill>
                    <a:srgbClr val="FF0000"/>
                  </a:solidFill>
                </a:rPr>
                <a:t>2. </a:t>
              </a:r>
              <a:r>
                <a:rPr lang="en-GB" b="1" dirty="0">
                  <a:solidFill>
                    <a:srgbClr val="FF0000"/>
                  </a:solidFill>
                </a:rPr>
                <a:t>Detectors :</a:t>
              </a:r>
              <a:r>
                <a:rPr lang="en-GB" dirty="0"/>
                <a:t> </a:t>
              </a:r>
              <a:r>
                <a:rPr lang="en-GB" dirty="0">
                  <a:solidFill>
                    <a:schemeClr val="accent2"/>
                  </a:solidFill>
                </a:rPr>
                <a:t>gigantic instruments that record the resulting particles as they “stream” out from the point of collision.</a:t>
              </a:r>
              <a:endParaRPr lang="en-US" sz="1800" dirty="0"/>
            </a:p>
          </p:txBody>
        </p:sp>
        <p:pic>
          <p:nvPicPr>
            <p:cNvPr id="36878" name="Picture 10" descr="05_May_backup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144" y="1344"/>
              <a:ext cx="3120" cy="234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2133600"/>
            <a:ext cx="9143279" cy="3052763"/>
            <a:chOff x="0" y="1344"/>
            <a:chExt cx="6239" cy="1923"/>
          </a:xfrm>
        </p:grpSpPr>
        <p:sp>
          <p:nvSpPr>
            <p:cNvPr id="36875" name="Text Box 6"/>
            <p:cNvSpPr txBox="1">
              <a:spLocks noChangeArrowheads="1"/>
            </p:cNvSpPr>
            <p:nvPr/>
          </p:nvSpPr>
          <p:spPr bwMode="auto">
            <a:xfrm>
              <a:off x="3168" y="2400"/>
              <a:ext cx="3071" cy="834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fr-FR" b="1" dirty="0">
                  <a:solidFill>
                    <a:srgbClr val="FF0000"/>
                  </a:solidFill>
                </a:rPr>
                <a:t>3. </a:t>
              </a:r>
              <a:r>
                <a:rPr lang="en-GB" b="1" dirty="0">
                  <a:solidFill>
                    <a:srgbClr val="FF0000"/>
                  </a:solidFill>
                </a:rPr>
                <a:t>Computing :</a:t>
              </a:r>
              <a:r>
                <a:rPr lang="en-GB" dirty="0"/>
                <a:t> </a:t>
              </a:r>
              <a:r>
                <a:rPr lang="en-GB" dirty="0">
                  <a:solidFill>
                    <a:schemeClr val="accent2"/>
                  </a:solidFill>
                </a:rPr>
                <a:t>to collect, store, distribute and analyse the vast amount of data produced by these detectors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pic>
          <p:nvPicPr>
            <p:cNvPr id="36876" name="Picture 14" descr="grid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1344"/>
              <a:ext cx="3064" cy="1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0" y="2286000"/>
            <a:ext cx="9355138" cy="4495800"/>
            <a:chOff x="0" y="1440"/>
            <a:chExt cx="6384" cy="2832"/>
          </a:xfrm>
        </p:grpSpPr>
        <p:pic>
          <p:nvPicPr>
            <p:cNvPr id="36873" name="Picture 7" descr="col_gen_0106_00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1440"/>
              <a:ext cx="3120" cy="2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4" name="Text Box 8"/>
            <p:cNvSpPr txBox="1">
              <a:spLocks noChangeArrowheads="1"/>
            </p:cNvSpPr>
            <p:nvPr/>
          </p:nvSpPr>
          <p:spPr bwMode="auto">
            <a:xfrm>
              <a:off x="3168" y="3244"/>
              <a:ext cx="3216" cy="1028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fr-FR" b="1" dirty="0">
                  <a:solidFill>
                    <a:srgbClr val="FF0000"/>
                  </a:solidFill>
                </a:rPr>
                <a:t>4. </a:t>
              </a:r>
              <a:r>
                <a:rPr lang="en-GB" b="1" dirty="0">
                  <a:solidFill>
                    <a:srgbClr val="FF0000"/>
                  </a:solidFill>
                </a:rPr>
                <a:t>Collaborative Science on Worldwide scale :</a:t>
              </a:r>
              <a:r>
                <a:rPr lang="en-GB" dirty="0"/>
                <a:t> </a:t>
              </a:r>
              <a:r>
                <a:rPr lang="en-GB" dirty="0">
                  <a:solidFill>
                    <a:schemeClr val="accent2"/>
                  </a:solidFill>
                </a:rPr>
                <a:t>thousands of scientists, engineers, technicians and support staff to design, build and operate these complex “machines”.</a:t>
              </a:r>
              <a:endParaRPr lang="en-U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 lIns="91410" tIns="45706" rIns="91410" bIns="45706"/>
          <a:lstStyle/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8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390" tIns="45696" rIns="91390" bIns="45696" anchor="ctr">
            <a:prstTxWarp prst="textNoShape">
              <a:avLst/>
            </a:prstTxWarp>
          </a:bodyPr>
          <a:lstStyle/>
          <a:p>
            <a:pPr eaLnBrk="0" hangingPunct="0"/>
            <a:endParaRPr lang="en-US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152400" y="2643227"/>
            <a:ext cx="9144000" cy="132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390" tIns="45696" rIns="91390" bIns="45696">
            <a:prstTxWarp prst="textNoShape">
              <a:avLst/>
            </a:prstTxWarp>
            <a:spAutoFit/>
          </a:bodyPr>
          <a:lstStyle/>
          <a:p>
            <a:pPr marL="742555" indent="-742555" eaLnBrk="0" hangingPunct="0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     The Large </a:t>
            </a:r>
            <a:r>
              <a:rPr lang="en-US" sz="4000" dirty="0" err="1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Hadron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 Collider LHC </a:t>
            </a:r>
          </a:p>
          <a:p>
            <a:pPr marL="742555" indent="-742555" eaLnBrk="0" hangingPunct="0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         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     The Future 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Begins!</a:t>
            </a:r>
          </a:p>
          <a:p>
            <a:pPr marL="742555" indent="-742555" eaLnBrk="0" hangingPunct="0"/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 pitchFamily="-112" charset="0"/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121600</TotalTime>
  <Words>3996</Words>
  <Application>Microsoft PowerPoint</Application>
  <PresentationFormat>Présentation à l'écran (4:3)</PresentationFormat>
  <Paragraphs>633</Paragraphs>
  <Slides>70</Slides>
  <Notes>41</Notes>
  <HiddenSlides>0</HiddenSlides>
  <MMClips>2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70</vt:i4>
      </vt:variant>
    </vt:vector>
  </HeadingPairs>
  <TitlesOfParts>
    <vt:vector size="74" baseType="lpstr">
      <vt:lpstr>Reunion_17_01_03</vt:lpstr>
      <vt:lpstr>Image</vt:lpstr>
      <vt:lpstr>Bitmap Image</vt:lpstr>
      <vt:lpstr>CorelPhotoPaint.Image.10</vt:lpstr>
      <vt:lpstr>Diapositive 0</vt:lpstr>
      <vt:lpstr>Outline</vt:lpstr>
      <vt:lpstr>Diapositive 2</vt:lpstr>
      <vt:lpstr>The “Standard Model”</vt:lpstr>
      <vt:lpstr>Diapositive 4</vt:lpstr>
      <vt:lpstr>Diapositive 5</vt:lpstr>
      <vt:lpstr>Diapositive 6</vt:lpstr>
      <vt:lpstr>This Study Requires…….</vt:lpstr>
      <vt:lpstr>Diapositive 8</vt:lpstr>
      <vt:lpstr>Diapositive 9</vt:lpstr>
      <vt:lpstr>Diapositive 10</vt:lpstr>
      <vt:lpstr>CERN’s Particle Accelerator Chain</vt:lpstr>
      <vt:lpstr>Diapositive 12</vt:lpstr>
      <vt:lpstr>Diapositive 13</vt:lpstr>
      <vt:lpstr>Diapositive 14</vt:lpstr>
      <vt:lpstr>Experiments at the LHC</vt:lpstr>
      <vt:lpstr>The Four Central Experiments</vt:lpstr>
      <vt:lpstr>Schematic of a LHC Detector</vt:lpstr>
      <vt:lpstr>Diapositive 18</vt:lpstr>
      <vt:lpstr>CMS Collaboration June 27, 2012</vt:lpstr>
      <vt:lpstr>The LHC Detectors are Major Challenges </vt:lpstr>
      <vt:lpstr> Physics Results</vt:lpstr>
      <vt:lpstr>The Physics Program at LHC  I will give a few examples(*) but we have now more than 100 results from LHC </vt:lpstr>
      <vt:lpstr>Are Quarks Elementary Particles?</vt:lpstr>
      <vt:lpstr>Diapositive 24</vt:lpstr>
      <vt:lpstr>Do we see Supersymmetric Particles?</vt:lpstr>
      <vt:lpstr>Diapositive 26</vt:lpstr>
      <vt:lpstr>Extra Dimensions at the LHC</vt:lpstr>
      <vt:lpstr>The Dark Matter Connection</vt:lpstr>
      <vt:lpstr>The Dark Matter Connection</vt:lpstr>
      <vt:lpstr>Quantum Black Holes at the LHC? </vt:lpstr>
      <vt:lpstr>Diapositive 31</vt:lpstr>
      <vt:lpstr>Black Holes Hunters  at the LHC…</vt:lpstr>
      <vt:lpstr>The Higgs Boson</vt:lpstr>
      <vt:lpstr>Diapositive 34</vt:lpstr>
      <vt:lpstr>Higgs Boson Searches</vt:lpstr>
      <vt:lpstr>Diapositive 36</vt:lpstr>
      <vt:lpstr>Diapositive 37</vt:lpstr>
      <vt:lpstr>July 4th  2012 </vt:lpstr>
      <vt:lpstr>Results from the Experiments </vt:lpstr>
      <vt:lpstr>Diapositive 40</vt:lpstr>
      <vt:lpstr>Diapositive 41</vt:lpstr>
      <vt:lpstr>The Press…</vt:lpstr>
      <vt:lpstr>Diapositive 43</vt:lpstr>
      <vt:lpstr>Discovery of a new Particle at 125 GeV </vt:lpstr>
      <vt:lpstr>Quo Vadis: where do we go next?</vt:lpstr>
      <vt:lpstr>Diapositive 46</vt:lpstr>
      <vt:lpstr>Future Options</vt:lpstr>
      <vt:lpstr> The predictable future: LHC Time-line</vt:lpstr>
      <vt:lpstr> Physics Studies for the LHC upgrade</vt:lpstr>
      <vt:lpstr>Long-Term Future: High-Energy LHC </vt:lpstr>
      <vt:lpstr>Diapositive 51</vt:lpstr>
      <vt:lpstr>Diapositive 52</vt:lpstr>
      <vt:lpstr>Higgs studies at an e+e- linear Collider</vt:lpstr>
      <vt:lpstr>A LC is a Precision Instrument</vt:lpstr>
      <vt:lpstr>Future Collider Proposals</vt:lpstr>
      <vt:lpstr>LEP3?</vt:lpstr>
      <vt:lpstr>Diapositive 57</vt:lpstr>
      <vt:lpstr>CERN/HEP is also: Technology Transfer</vt:lpstr>
      <vt:lpstr>Diapositive 59</vt:lpstr>
      <vt:lpstr>Bringing the Nations Together</vt:lpstr>
      <vt:lpstr>Backup</vt:lpstr>
      <vt:lpstr>HE-LHC</vt:lpstr>
      <vt:lpstr>Diapositive 63</vt:lpstr>
      <vt:lpstr>Options:</vt:lpstr>
      <vt:lpstr>Neutrino Factory:</vt:lpstr>
      <vt:lpstr>Summary</vt:lpstr>
      <vt:lpstr>Diapositive 67</vt:lpstr>
      <vt:lpstr>Diapositive 68</vt:lpstr>
      <vt:lpstr>The Community (The day after…)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4612</cp:revision>
  <cp:lastPrinted>2011-08-01T07:19:52Z</cp:lastPrinted>
  <dcterms:created xsi:type="dcterms:W3CDTF">2012-07-23T12:47:46Z</dcterms:created>
  <dcterms:modified xsi:type="dcterms:W3CDTF">2012-07-25T15:13:13Z</dcterms:modified>
</cp:coreProperties>
</file>