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embeddings/Microsoft_Equation7.bin" ContentType="application/vnd.openxmlformats-officedocument.oleObject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embeddings/Microsoft_Equation3.bin" ContentType="application/vnd.openxmlformats-officedocument.oleObject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Microsoft_Equation8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embeddings/Microsoft_Equation4.bin" ContentType="application/vnd.openxmlformats-officedocument.oleObject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Default Extension="pdf" ContentType="application/pdf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embeddings/Microsoft_Equation5.bin" ContentType="application/vnd.openxmlformats-officedocument.oleObject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embeddings/Microsoft_Equation1.bin" ContentType="application/vnd.openxmlformats-officedocument.oleObject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embeddings/Microsoft_Equation6.bin" ContentType="application/vnd.openxmlformats-officedocument.oleObject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483" r:id="rId3"/>
    <p:sldId id="458" r:id="rId4"/>
    <p:sldId id="459" r:id="rId5"/>
    <p:sldId id="472" r:id="rId6"/>
    <p:sldId id="477" r:id="rId7"/>
    <p:sldId id="412" r:id="rId8"/>
    <p:sldId id="484" r:id="rId9"/>
    <p:sldId id="490" r:id="rId10"/>
    <p:sldId id="460" r:id="rId11"/>
    <p:sldId id="469" r:id="rId12"/>
    <p:sldId id="468" r:id="rId13"/>
    <p:sldId id="485" r:id="rId14"/>
    <p:sldId id="470" r:id="rId15"/>
    <p:sldId id="453" r:id="rId16"/>
    <p:sldId id="462" r:id="rId17"/>
    <p:sldId id="498" r:id="rId18"/>
    <p:sldId id="495" r:id="rId19"/>
    <p:sldId id="494" r:id="rId20"/>
    <p:sldId id="471" r:id="rId21"/>
    <p:sldId id="496" r:id="rId22"/>
    <p:sldId id="452" r:id="rId23"/>
    <p:sldId id="454" r:id="rId24"/>
    <p:sldId id="478" r:id="rId25"/>
    <p:sldId id="487" r:id="rId26"/>
    <p:sldId id="480" r:id="rId27"/>
    <p:sldId id="481" r:id="rId28"/>
    <p:sldId id="482" r:id="rId29"/>
    <p:sldId id="497" r:id="rId30"/>
    <p:sldId id="479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horzBarState="maximized">
    <p:restoredLeft sz="15781" autoAdjust="0"/>
    <p:restoredTop sz="94660"/>
  </p:normalViewPr>
  <p:slideViewPr>
    <p:cSldViewPr snapToObjects="1">
      <p:cViewPr>
        <p:scale>
          <a:sx n="100" d="100"/>
          <a:sy n="100" d="100"/>
        </p:scale>
        <p:origin x="-576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1" Type="http://schemas.openxmlformats.org/officeDocument/2006/relationships/image" Target="../media/image4.wmf"/><Relationship Id="rId2" Type="http://schemas.openxmlformats.org/officeDocument/2006/relationships/image" Target="../media/image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5F08-BF35-C84B-8E3E-8261DEB4346D}" type="datetimeFigureOut">
              <a:rPr lang="en-US" smtClean="0"/>
              <a:pPr/>
              <a:t>7/13/12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7BF63-151A-AD48-8783-D6609CCBEC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881E2-7B08-DD49-A6FB-7AABB3232958}" type="datetimeFigureOut">
              <a:rPr lang="en-US" smtClean="0"/>
              <a:pPr/>
              <a:t>7/13/12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ADE16-447A-DB44-B65B-31857D027F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ADE16-447A-DB44-B65B-31857D027FC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ADE16-447A-DB44-B65B-31857D027FC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0EA47A-183E-BB4E-84AE-26ED0481C188}" type="slidenum">
              <a:rPr lang="en-US"/>
              <a:pPr/>
              <a:t>5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8975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43400"/>
            <a:ext cx="5026025" cy="411162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68E3FE-A7E6-6B41-B8B6-3076443EBE85}" type="slidenum">
              <a:rPr lang="fi-FI"/>
              <a:pPr/>
              <a:t>16</a:t>
            </a:fld>
            <a:endParaRPr lang="fi-FI"/>
          </a:p>
        </p:txBody>
      </p:sp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67BFE-305B-4C4F-BEAE-EA3CBD09825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67BFE-305B-4C4F-BEAE-EA3CBD09825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ADE16-447A-DB44-B65B-31857D027FCD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3675D-B4CF-0141-8B2C-5BBEB0ABA5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3675D-B4CF-0141-8B2C-5BBEB0ABA5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July 12,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Idaykis</a:t>
            </a:r>
            <a:r>
              <a:rPr lang="en-US" dirty="0"/>
              <a:t> Rodriguez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fld id="{3F9E2579-0AD2-1A45-BE87-AAEC8FEDC4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3675D-B4CF-0141-8B2C-5BBEB0ABA5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3675D-B4CF-0141-8B2C-5BBEB0ABA5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3675D-B4CF-0141-8B2C-5BBEB0ABA5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JLab_logo_white2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924800" y="6504039"/>
            <a:ext cx="1219200" cy="35396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52400" y="6504039"/>
            <a:ext cx="2312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i="1" dirty="0" smtClean="0">
                <a:solidFill>
                  <a:schemeClr val="tx1"/>
                </a:solidFill>
              </a:rPr>
              <a:t>African Summer School 2012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oleObject" Target="../embeddings/Microsoft_Equation8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df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df"/><Relationship Id="rId3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jpeg"/><Relationship Id="rId3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jpeg"/><Relationship Id="rId3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df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6" Type="http://schemas.openxmlformats.org/officeDocument/2006/relationships/oleObject" Target="../embeddings/Microsoft_Equation4.bin"/><Relationship Id="rId7" Type="http://schemas.openxmlformats.org/officeDocument/2006/relationships/oleObject" Target="../embeddings/Microsoft_Equation5.bin"/><Relationship Id="rId8" Type="http://schemas.openxmlformats.org/officeDocument/2006/relationships/oleObject" Target="../embeddings/Microsoft_Equation6.bin"/><Relationship Id="rId9" Type="http://schemas.openxmlformats.org/officeDocument/2006/relationships/oleObject" Target="../embeddings/Microsoft_Equation7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d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ucleonimage_hir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8800"/>
            <a:ext cx="9144000" cy="1870458"/>
          </a:xfrm>
        </p:spPr>
        <p:txBody>
          <a:bodyPr>
            <a:normAutofit/>
          </a:bodyPr>
          <a:lstStyle/>
          <a:p>
            <a:pPr algn="ctr"/>
            <a:r>
              <a:rPr lang="en-US" sz="4889" dirty="0" smtClean="0">
                <a:solidFill>
                  <a:schemeClr val="bg1"/>
                </a:solidFill>
              </a:rPr>
              <a:t>Connecting the SRC &amp; EMC Effects</a:t>
            </a:r>
            <a:endParaRPr lang="en-US" sz="2667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5903152"/>
            <a:ext cx="3657600" cy="954848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by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Classic (</a:t>
            </a:r>
            <a:r>
              <a:rPr lang="en-US" dirty="0" err="1" smtClean="0"/>
              <a:t>e,e’p</a:t>
            </a:r>
            <a:r>
              <a:rPr lang="en-US" dirty="0" smtClean="0"/>
              <a:t>) Results</a:t>
            </a:r>
          </a:p>
        </p:txBody>
      </p:sp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0363" y="1143000"/>
            <a:ext cx="3455987" cy="4953000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</p:spPr>
      </p:pic>
      <p:sp>
        <p:nvSpPr>
          <p:cNvPr id="5" name="Rectangle 4"/>
          <p:cNvSpPr/>
          <p:nvPr/>
        </p:nvSpPr>
        <p:spPr>
          <a:xfrm flipH="1">
            <a:off x="5097463" y="971550"/>
            <a:ext cx="68580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442913" y="1676400"/>
            <a:ext cx="41529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>
                <a:solidFill>
                  <a:srgbClr val="FF0000"/>
                </a:solidFill>
                <a:latin typeface="Calibri" charset="0"/>
                <a:ea typeface="msmincho" charset="0"/>
                <a:cs typeface="msmincho" charset="0"/>
              </a:rPr>
              <a:t>Independent-Particle Shell-Model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is based upon the assumption that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each nucleon moves independently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in an average potential (mean field)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induced by the surrounding nucleons</a:t>
            </a:r>
            <a:endParaRPr lang="en-US" sz="2000">
              <a:latin typeface="Calibri" charset="0"/>
            </a:endParaRP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442913" y="3657600"/>
            <a:ext cx="41529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The (e,e'p) data for knockout of valence and deeply bound orbits in nuclei gives spectroscopic factors that are </a:t>
            </a:r>
            <a:r>
              <a:rPr lang="en-GB" sz="2000">
                <a:solidFill>
                  <a:srgbClr val="FF0000"/>
                </a:solidFill>
                <a:latin typeface="Calibri" charset="0"/>
                <a:ea typeface="msmincho" charset="0"/>
                <a:cs typeface="msmincho" charset="0"/>
              </a:rPr>
              <a:t>60 – 70%</a:t>
            </a:r>
            <a:r>
              <a:rPr lang="en-GB" sz="2000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 of the mean field prediction.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6781800" y="6019800"/>
            <a:ext cx="1304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723900" algn="l"/>
                <a:tab pos="1447800" algn="l"/>
              </a:tabLst>
            </a:pPr>
            <a:r>
              <a:rPr lang="en-GB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Target Mass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 rot="-5400000">
            <a:off x="3871119" y="3182144"/>
            <a:ext cx="2770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SPECTROSCOPIC STRENGTH</a:t>
            </a:r>
          </a:p>
        </p:txBody>
      </p:sp>
      <p:sp>
        <p:nvSpPr>
          <p:cNvPr id="18441" name="TextBox 8"/>
          <p:cNvSpPr txBox="1">
            <a:spLocks noChangeArrowheads="1"/>
          </p:cNvSpPr>
          <p:nvPr/>
        </p:nvSpPr>
        <p:spPr bwMode="auto">
          <a:xfrm>
            <a:off x="509588" y="849313"/>
            <a:ext cx="43672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L. Lapikas, Nucl. Phys. A553 (1993) 297. </a:t>
            </a:r>
          </a:p>
        </p:txBody>
      </p:sp>
      <p:sp>
        <p:nvSpPr>
          <p:cNvPr id="18442" name="TextBox 9"/>
          <p:cNvSpPr txBox="1">
            <a:spLocks noChangeArrowheads="1"/>
          </p:cNvSpPr>
          <p:nvPr/>
        </p:nvSpPr>
        <p:spPr bwMode="auto">
          <a:xfrm>
            <a:off x="457200" y="5726113"/>
            <a:ext cx="41088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Solution: Correlations Between Nucleons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Realistic Momentum Distribution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066800"/>
            <a:ext cx="3811587" cy="5395912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</p:spPr>
      </p:pic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3276600" y="762000"/>
            <a:ext cx="3267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Calibri" charset="0"/>
              </a:rPr>
              <a:t>Benhar</a:t>
            </a:r>
            <a:r>
              <a:rPr lang="en-US" sz="1400" dirty="0">
                <a:latin typeface="Calibri" charset="0"/>
              </a:rPr>
              <a:t> et al., Phys. </a:t>
            </a:r>
            <a:r>
              <a:rPr lang="en-US" sz="1400" dirty="0" err="1">
                <a:latin typeface="Calibri" charset="0"/>
              </a:rPr>
              <a:t>Lett</a:t>
            </a:r>
            <a:r>
              <a:rPr lang="en-US" sz="1400" dirty="0">
                <a:latin typeface="Calibri" charset="0"/>
              </a:rPr>
              <a:t>. </a:t>
            </a:r>
            <a:r>
              <a:rPr lang="en-US" sz="1400" b="1" dirty="0">
                <a:latin typeface="Calibri" charset="0"/>
              </a:rPr>
              <a:t>B</a:t>
            </a:r>
            <a:r>
              <a:rPr lang="en-US" sz="1400" dirty="0">
                <a:latin typeface="Calibri" charset="0"/>
              </a:rPr>
              <a:t> 177 (1986) 135.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863600"/>
          </a:xfrm>
        </p:spPr>
        <p:txBody>
          <a:bodyPr>
            <a:normAutofit/>
          </a:bodyPr>
          <a:lstStyle/>
          <a:p>
            <a:r>
              <a:rPr lang="en-US" dirty="0" smtClean="0"/>
              <a:t>A Toy Model Momentum Distribution</a:t>
            </a:r>
          </a:p>
        </p:txBody>
      </p:sp>
      <p:pic>
        <p:nvPicPr>
          <p:cNvPr id="20483" name="Picture 2" descr="Momentum-Distribution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863600"/>
            <a:ext cx="54102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831850" y="6092825"/>
            <a:ext cx="7480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solidFill>
                  <a:srgbClr val="0000FF"/>
                </a:solidFill>
              </a:rPr>
              <a:t>By Uncertainty Principle High Momentum Region Dominated by Short Distance Phenomena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  Momentum Distributions </a:t>
            </a:r>
          </a:p>
        </p:txBody>
      </p:sp>
      <p:pic>
        <p:nvPicPr>
          <p:cNvPr id="26627" name="Content Placeholder 3" descr="Untitled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41" r="-17941"/>
          <a:stretch>
            <a:fillRect/>
          </a:stretch>
        </p:blipFill>
        <p:spPr>
          <a:xfrm>
            <a:off x="228600" y="1066800"/>
            <a:ext cx="8729663" cy="4800600"/>
          </a:xfrm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81000" y="685800"/>
            <a:ext cx="655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C. </a:t>
            </a:r>
            <a:r>
              <a:rPr lang="en-GB" dirty="0" err="1">
                <a:solidFill>
                  <a:srgbClr val="000000"/>
                </a:solidFill>
                <a:ea typeface="msmincho" charset="0"/>
                <a:cs typeface="msmincho" charset="0"/>
              </a:rPr>
              <a:t>Ciofi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ea typeface="msmincho" charset="0"/>
                <a:cs typeface="msmincho" charset="0"/>
              </a:rPr>
              <a:t>degli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ea typeface="msmincho" charset="0"/>
                <a:cs typeface="msmincho" charset="0"/>
              </a:rPr>
              <a:t>Att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 and S. </a:t>
            </a:r>
            <a:r>
              <a:rPr lang="en-GB" dirty="0" err="1">
                <a:solidFill>
                  <a:srgbClr val="000000"/>
                </a:solidFill>
                <a:ea typeface="msmincho" charset="0"/>
                <a:cs typeface="msmincho" charset="0"/>
              </a:rPr>
              <a:t>Simula</a:t>
            </a:r>
            <a:r>
              <a:rPr lang="en-GB" i="1" dirty="0">
                <a:solidFill>
                  <a:srgbClr val="000000"/>
                </a:solidFill>
                <a:ea typeface="msmincho" charset="0"/>
                <a:cs typeface="msmincho" charset="0"/>
              </a:rPr>
              <a:t>, 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Phys. Rev. C </a:t>
            </a: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 53 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(1996) 1689.</a:t>
            </a:r>
          </a:p>
        </p:txBody>
      </p:sp>
      <p:sp>
        <p:nvSpPr>
          <p:cNvPr id="26629" name="TextBox 4"/>
          <p:cNvSpPr txBox="1">
            <a:spLocks noChangeArrowheads="1"/>
          </p:cNvSpPr>
          <p:nvPr/>
        </p:nvSpPr>
        <p:spPr bwMode="auto">
          <a:xfrm>
            <a:off x="1752600" y="5862935"/>
            <a:ext cx="55906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At high initial momentums </a:t>
            </a:r>
            <a:r>
              <a:rPr lang="en-US" sz="2400" b="1" dirty="0" err="1" smtClean="0"/>
              <a:t>n</a:t>
            </a:r>
            <a:r>
              <a:rPr lang="en-US" sz="2400" b="1" baseline="-25000" dirty="0" err="1" smtClean="0"/>
              <a:t>A</a:t>
            </a:r>
            <a:r>
              <a:rPr lang="en-US" sz="2400" b="1" dirty="0" err="1" smtClean="0"/>
              <a:t>(p</a:t>
            </a:r>
            <a:r>
              <a:rPr lang="en-US" sz="2400" b="1" dirty="0" smtClean="0"/>
              <a:t>) </a:t>
            </a:r>
            <a:r>
              <a:rPr lang="en-US" sz="2400" b="1" dirty="0"/>
              <a:t>=</a:t>
            </a:r>
            <a:r>
              <a:rPr lang="en-US" sz="2400" b="1" dirty="0" smtClean="0"/>
              <a:t> a</a:t>
            </a:r>
            <a:r>
              <a:rPr lang="en-US" sz="2400" b="1" baseline="-25000" dirty="0" smtClean="0"/>
              <a:t>2n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</a:t>
            </a:r>
            <a:r>
              <a:rPr lang="en-US" sz="2400" b="1" baseline="-25000" dirty="0" err="1" smtClean="0"/>
              <a:t>D</a:t>
            </a:r>
            <a:r>
              <a:rPr lang="en-US" sz="2400" b="1" dirty="0" err="1" smtClean="0"/>
              <a:t>(p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0" y="914400"/>
            <a:ext cx="6400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I. </a:t>
            </a:r>
            <a:r>
              <a:rPr lang="en-US" sz="2000" dirty="0" err="1"/>
              <a:t>Passchier</a:t>
            </a:r>
            <a:r>
              <a:rPr lang="en-US" sz="2000" dirty="0"/>
              <a:t> </a:t>
            </a:r>
            <a:r>
              <a:rPr lang="en-US" sz="2000" i="1" dirty="0"/>
              <a:t>et al</a:t>
            </a:r>
            <a:r>
              <a:rPr lang="en-US" sz="2000" dirty="0"/>
              <a:t>., Phys. Rev. </a:t>
            </a:r>
            <a:r>
              <a:rPr lang="en-US" sz="2000" dirty="0" err="1"/>
              <a:t>Lett</a:t>
            </a:r>
            <a:r>
              <a:rPr lang="en-US" sz="2000" dirty="0"/>
              <a:t>. </a:t>
            </a:r>
            <a:r>
              <a:rPr lang="en-US" sz="2000" b="1" dirty="0"/>
              <a:t>88</a:t>
            </a:r>
            <a:r>
              <a:rPr lang="en-US" sz="2000" dirty="0"/>
              <a:t> (2002)102302.</a:t>
            </a:r>
          </a:p>
        </p:txBody>
      </p:sp>
      <p:pic>
        <p:nvPicPr>
          <p:cNvPr id="33796" name="Picture 4" descr="~AUT0080"/>
          <p:cNvPicPr>
            <a:picLocks noChangeAspect="1" noChangeArrowheads="1"/>
          </p:cNvPicPr>
          <p:nvPr/>
        </p:nvPicPr>
        <p:blipFill>
          <a:blip r:embed="rId3"/>
          <a:srcRect b="36850"/>
          <a:stretch>
            <a:fillRect/>
          </a:stretch>
        </p:blipFill>
        <p:spPr bwMode="auto">
          <a:xfrm>
            <a:off x="1676400" y="1482725"/>
            <a:ext cx="57912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381000" y="1676400"/>
          <a:ext cx="1981200" cy="738187"/>
        </p:xfrm>
        <a:graphic>
          <a:graphicData uri="http://schemas.openxmlformats.org/presentationml/2006/ole">
            <p:oleObj spid="_x0000_s55298" name="Equation" r:id="rId4" imgW="647640" imgH="241200" progId="Equation.3">
              <p:embed/>
            </p:oleObj>
          </a:graphicData>
        </a:graphic>
      </p:graphicFrame>
      <p:sp>
        <p:nvSpPr>
          <p:cNvPr id="33797" name="Title 8"/>
          <p:cNvSpPr>
            <a:spLocks noGrp="1"/>
          </p:cNvSpPr>
          <p:nvPr>
            <p:ph type="title"/>
          </p:nvPr>
        </p:nvSpPr>
        <p:spPr>
          <a:xfrm>
            <a:off x="381000" y="76200"/>
            <a:ext cx="6781800" cy="914400"/>
          </a:xfrm>
        </p:spPr>
        <p:txBody>
          <a:bodyPr>
            <a:noAutofit/>
          </a:bodyPr>
          <a:lstStyle/>
          <a:p>
            <a:r>
              <a:rPr lang="en-US" dirty="0" smtClean="0"/>
              <a:t>Deuteron Asymmetry Data</a:t>
            </a:r>
          </a:p>
        </p:txBody>
      </p:sp>
      <p:sp>
        <p:nvSpPr>
          <p:cNvPr id="33798" name="TextBox 7"/>
          <p:cNvSpPr txBox="1">
            <a:spLocks noChangeArrowheads="1"/>
          </p:cNvSpPr>
          <p:nvPr/>
        </p:nvSpPr>
        <p:spPr bwMode="auto">
          <a:xfrm>
            <a:off x="7010400" y="2814935"/>
            <a:ext cx="19969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Q</a:t>
            </a:r>
            <a:r>
              <a:rPr lang="en-US" sz="2400" baseline="30000" dirty="0"/>
              <a:t>2</a:t>
            </a:r>
            <a:r>
              <a:rPr lang="en-US" sz="2400" dirty="0"/>
              <a:t> = 0.2 </a:t>
            </a:r>
            <a:r>
              <a:rPr lang="en-US" sz="2400" dirty="0" err="1"/>
              <a:t>GeV/c</a:t>
            </a:r>
            <a:endParaRPr lang="en-US" sz="2400" dirty="0"/>
          </a:p>
        </p:txBody>
      </p:sp>
      <p:sp>
        <p:nvSpPr>
          <p:cNvPr id="33799" name="TextBox 9"/>
          <p:cNvSpPr txBox="1">
            <a:spLocks noChangeArrowheads="1"/>
          </p:cNvSpPr>
          <p:nvPr/>
        </p:nvSpPr>
        <p:spPr bwMode="auto">
          <a:xfrm>
            <a:off x="7122985" y="3424535"/>
            <a:ext cx="8780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err="1"/>
              <a:t>x</a:t>
            </a:r>
            <a:r>
              <a:rPr lang="en-US" sz="2400" baseline="-25000" dirty="0" err="1"/>
              <a:t>B</a:t>
            </a:r>
            <a:r>
              <a:rPr lang="en-US" sz="2400" dirty="0"/>
              <a:t>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Example of Nuclear Scaling Plateaus</a:t>
            </a:r>
          </a:p>
        </p:txBody>
      </p:sp>
      <p:pic>
        <p:nvPicPr>
          <p:cNvPr id="3482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9625" y="1077913"/>
            <a:ext cx="4396975" cy="5322887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</p:spPr>
      </p:pic>
      <p:sp>
        <p:nvSpPr>
          <p:cNvPr id="34823" name="Rectangle 3"/>
          <p:cNvSpPr>
            <a:spLocks noChangeArrowheads="1"/>
          </p:cNvSpPr>
          <p:nvPr/>
        </p:nvSpPr>
        <p:spPr bwMode="auto">
          <a:xfrm>
            <a:off x="228600" y="762000"/>
            <a:ext cx="594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K. Sh. Egiyan </a:t>
            </a:r>
            <a:r>
              <a:rPr lang="en-GB" i="1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et al., </a:t>
            </a:r>
            <a:r>
              <a:rPr lang="en-GB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Phys. Rev. C </a:t>
            </a:r>
            <a:r>
              <a:rPr lang="en-GB" b="1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 68 </a:t>
            </a:r>
            <a:r>
              <a:rPr lang="en-GB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(2003) 014313.</a:t>
            </a:r>
          </a:p>
        </p:txBody>
      </p:sp>
      <p:sp>
        <p:nvSpPr>
          <p:cNvPr id="34824" name="Rectangle 4"/>
          <p:cNvSpPr>
            <a:spLocks noChangeArrowheads="1"/>
          </p:cNvSpPr>
          <p:nvPr/>
        </p:nvSpPr>
        <p:spPr bwMode="auto">
          <a:xfrm>
            <a:off x="685800" y="1066800"/>
            <a:ext cx="822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Originally done with SLAC data by D.B. Day </a:t>
            </a:r>
            <a:r>
              <a:rPr lang="en-GB" i="1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et al.</a:t>
            </a:r>
            <a:r>
              <a:rPr lang="en-GB">
                <a:solidFill>
                  <a:srgbClr val="000000"/>
                </a:solidFill>
                <a:latin typeface="Calibri" charset="0"/>
                <a:ea typeface="msmincho" charset="0"/>
                <a:cs typeface="msmincho" charset="0"/>
              </a:rPr>
              <a:t>, Phys. Rev. Lett. 59 (1987) 427.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252000" y="5762"/>
            <a:ext cx="8892000" cy="812966"/>
          </a:xfrm>
          <a:ln/>
        </p:spPr>
        <p:txBody>
          <a:bodyPr tIns="35203">
            <a:norm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fi-FI" dirty="0" err="1"/>
              <a:t>Preliminary</a:t>
            </a:r>
            <a:r>
              <a:rPr lang="fi-FI" dirty="0"/>
              <a:t> </a:t>
            </a:r>
            <a:r>
              <a:rPr lang="fi-FI" dirty="0" err="1"/>
              <a:t>Results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JLab</a:t>
            </a:r>
            <a:r>
              <a:rPr lang="fi-FI" dirty="0"/>
              <a:t> </a:t>
            </a:r>
            <a:r>
              <a:rPr lang="fi-FI" dirty="0" err="1"/>
              <a:t>Hall-C</a:t>
            </a:r>
            <a:endParaRPr lang="fi-FI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 l="9055" t="7057" r="16365" b="10587"/>
          <a:stretch>
            <a:fillRect/>
          </a:stretch>
        </p:blipFill>
        <p:spPr bwMode="auto">
          <a:xfrm>
            <a:off x="533400" y="1066800"/>
            <a:ext cx="6477000" cy="5504456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</p:pic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6858000" y="3220979"/>
            <a:ext cx="2183040" cy="58902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1639" tIns="60021" rIns="81639" bIns="40820" anchor="ctr">
            <a:prstTxWarp prst="textNoShape">
              <a:avLst/>
            </a:prstTxWarp>
          </a:bodyPr>
          <a:lstStyle/>
          <a:p>
            <a:pPr algn="ctr">
              <a:tabLst>
                <a:tab pos="656650" algn="l"/>
                <a:tab pos="1313299" algn="l"/>
                <a:tab pos="1969949" algn="l"/>
              </a:tabLst>
            </a:pPr>
            <a:r>
              <a:rPr lang="fi-FI" sz="22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Q</a:t>
            </a:r>
            <a:r>
              <a:rPr lang="fi-FI" sz="2200" baseline="33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2</a:t>
            </a:r>
            <a:r>
              <a:rPr lang="fi-FI" sz="22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=2.5 [GeV/c]</a:t>
            </a:r>
            <a:r>
              <a:rPr lang="fi-FI" sz="2200" baseline="33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2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414719" y="818727"/>
            <a:ext cx="8424481" cy="393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39" tIns="42452" rIns="81639" bIns="42452">
            <a:prstTxWarp prst="textNoShape">
              <a:avLst/>
            </a:prstTxWarp>
            <a:spAutoFit/>
          </a:bodyPr>
          <a:lstStyle/>
          <a:p>
            <a:pPr>
              <a:spcBef>
                <a:spcPts val="1020"/>
              </a:spcBef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2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N. </a:t>
            </a:r>
            <a:r>
              <a:rPr lang="en-US" sz="20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Fomin</a:t>
            </a:r>
            <a:r>
              <a:rPr lang="en-US" sz="2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Ph.D</a:t>
            </a:r>
            <a:r>
              <a:rPr lang="en-US" sz="20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 Thesis </a:t>
            </a:r>
            <a:r>
              <a:rPr lang="en-US" sz="20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(2008) [</a:t>
            </a:r>
            <a:r>
              <a:rPr lang="en-US" sz="2000" dirty="0" err="1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Goto</a:t>
            </a:r>
            <a:r>
              <a:rPr lang="en-US" sz="20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 APS Meeting Session E2 for details!]</a:t>
            </a:r>
            <a:endParaRPr lang="en-US" sz="20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12</a:t>
            </a:r>
            <a:r>
              <a:rPr lang="en-US" dirty="0" smtClean="0"/>
              <a:t>C(e,e’pN) Measurement</a:t>
            </a:r>
            <a:endParaRPr lang="en-US" dirty="0"/>
          </a:p>
        </p:txBody>
      </p:sp>
      <p:pic>
        <p:nvPicPr>
          <p:cNvPr id="5" name="Picture 4" descr="1156675fig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09999" y="1066800"/>
            <a:ext cx="5334001" cy="47312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486400"/>
            <a:ext cx="4343400" cy="9906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high Q2 to minimize MEC  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x&gt;1 to suppress isobar contributions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parallel kinematics to suppress FSI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7620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study nucleon pairs at close proximity and their contributions to the large momentum tail of nucleons in nuclei.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819400"/>
            <a:ext cx="4876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A pair with “large” relative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momentum between the nucleons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and small center of mass momentum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SRC Pair Factions</a:t>
            </a:r>
            <a:endParaRPr lang="en-US" dirty="0"/>
          </a:p>
        </p:txBody>
      </p:sp>
      <p:pic>
        <p:nvPicPr>
          <p:cNvPr id="3" name="Picture 2" descr="1156675fig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57250" y="1295400"/>
            <a:ext cx="7429500" cy="511451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600" y="762001"/>
            <a:ext cx="8534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R. Subedi </a:t>
            </a:r>
            <a:r>
              <a:rPr lang="en-US" sz="1600" i="1" dirty="0" smtClean="0"/>
              <a:t>et al</a:t>
            </a:r>
            <a:r>
              <a:rPr lang="en-US" sz="1600" dirty="0" smtClean="0"/>
              <a:t>., Science </a:t>
            </a:r>
            <a:r>
              <a:rPr lang="en-US" sz="1600" b="1" dirty="0" smtClean="0"/>
              <a:t>320</a:t>
            </a:r>
            <a:r>
              <a:rPr lang="en-US" sz="1600" dirty="0" smtClean="0"/>
              <a:t> (2008) 1476.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Neutrino Example</a:t>
            </a:r>
            <a:endParaRPr lang="en-US" dirty="0"/>
          </a:p>
        </p:txBody>
      </p:sp>
      <p:pic>
        <p:nvPicPr>
          <p:cNvPr id="5" name="Content Placeholder 4" descr="zeller-image.png"/>
          <p:cNvPicPr>
            <a:picLocks noGrp="1" noChangeAspect="1"/>
          </p:cNvPicPr>
          <p:nvPr>
            <p:ph idx="1"/>
          </p:nvPr>
        </p:nvPicPr>
        <p:blipFill>
          <a:blip r:embed="rId2"/>
          <a:srcRect t="-6397" b="-6397"/>
          <a:stretch>
            <a:fillRect/>
          </a:stretch>
        </p:blipFill>
        <p:spPr>
          <a:xfrm>
            <a:off x="457200" y="1295400"/>
            <a:ext cx="8229600" cy="5029200"/>
          </a:xfrm>
        </p:spPr>
      </p:pic>
      <p:sp>
        <p:nvSpPr>
          <p:cNvPr id="6" name="TextBox 5"/>
          <p:cNvSpPr txBox="1"/>
          <p:nvPr/>
        </p:nvSpPr>
        <p:spPr>
          <a:xfrm>
            <a:off x="228600" y="762000"/>
            <a:ext cx="5776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Correlations Effecting The Result of Neutrino Scattering Data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04800" y="1295400"/>
            <a:ext cx="8458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4800" y="6248400"/>
            <a:ext cx="8458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atypus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342900"/>
            <a:ext cx="5388429" cy="3771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343400"/>
            <a:ext cx="9144000" cy="187045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667" dirty="0" smtClean="0"/>
              <a:t>“When the explore returned from Australia, the good people of England, having seen all the animals in the world, demanded to know if it was a duck or a beaver.  They were asking the wrong question!”</a:t>
            </a:r>
            <a:br>
              <a:rPr lang="en-US" sz="2667" dirty="0" smtClean="0"/>
            </a:br>
            <a:r>
              <a:rPr lang="en-US" sz="2667" dirty="0" smtClean="0"/>
              <a:t> – Rolf G. Winter, Introduction to Quantum Physics </a:t>
            </a:r>
            <a:endParaRPr lang="en-US" sz="2667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So How These “Nuclear” Results                                Relate To The “Deep Inelastic” EMC Effect Results?!</a:t>
            </a:r>
            <a:br>
              <a:rPr lang="en-US" sz="3600" b="1" dirty="0" smtClean="0">
                <a:solidFill>
                  <a:srgbClr val="000000"/>
                </a:solidFill>
              </a:rPr>
            </a:br>
            <a:endParaRPr lang="en-US" sz="3600" b="1" dirty="0" smtClean="0">
              <a:solidFill>
                <a:srgbClr val="000000"/>
              </a:solidFill>
            </a:endParaRPr>
          </a:p>
        </p:txBody>
      </p:sp>
      <p:pic>
        <p:nvPicPr>
          <p:cNvPr id="5" name="Picture 4" descr="red-apple-free-vector-download-23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463800"/>
            <a:ext cx="3060700" cy="3175000"/>
          </a:xfrm>
          <a:prstGeom prst="rect">
            <a:avLst/>
          </a:prstGeom>
        </p:spPr>
      </p:pic>
      <p:pic>
        <p:nvPicPr>
          <p:cNvPr id="6" name="Picture 5" descr="11949861801973459319orange_simple.svg.m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2667000"/>
            <a:ext cx="2561830" cy="2493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So How These “Nuclear” Results                                Relate To The “Deep Inelastic” EMC Effect Results?!</a:t>
            </a:r>
            <a:br>
              <a:rPr lang="en-US" sz="3600" b="1" dirty="0" smtClean="0">
                <a:solidFill>
                  <a:srgbClr val="000000"/>
                </a:solidFill>
              </a:rPr>
            </a:br>
            <a:endParaRPr lang="en-US" sz="3600" b="1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 descr="Anas_platyrhynchos_male_female_quadr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003424"/>
            <a:ext cx="3955457" cy="3955457"/>
          </a:xfrm>
          <a:prstGeom prst="rect">
            <a:avLst/>
          </a:prstGeom>
        </p:spPr>
      </p:pic>
      <p:pic>
        <p:nvPicPr>
          <p:cNvPr id="8" name="Picture 7" descr="American_Beav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669" y="1981199"/>
            <a:ext cx="3961131" cy="3977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LowQ2_FullRange_Fit_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1" y="990600"/>
            <a:ext cx="8077199" cy="450713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838200"/>
          </a:xfrm>
        </p:spPr>
        <p:txBody>
          <a:bodyPr>
            <a:noAutofit/>
          </a:bodyPr>
          <a:lstStyle/>
          <a:p>
            <a:r>
              <a:rPr lang="en-US" dirty="0" smtClean="0">
                <a:cs typeface="Arial" pitchFamily="34" charset="0"/>
              </a:rPr>
              <a:t> Holistic View of the EMC &amp; SRC Data</a:t>
            </a:r>
            <a:endParaRPr lang="en-US" dirty="0"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685800"/>
            <a:ext cx="4269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D. Higinbotham </a:t>
            </a:r>
            <a:r>
              <a:rPr lang="en-US" sz="2000" i="1" dirty="0" smtClean="0"/>
              <a:t>et al.</a:t>
            </a:r>
            <a:r>
              <a:rPr lang="en-US" sz="2000" dirty="0" smtClean="0"/>
              <a:t>, arXiv:1003.4497.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2209800" y="1447800"/>
            <a:ext cx="1938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 2.5 [GeV/c]</a:t>
            </a:r>
            <a:r>
              <a:rPr lang="en-US" sz="2000" baseline="30000" dirty="0" smtClean="0"/>
              <a:t>2</a:t>
            </a:r>
            <a:endParaRPr lang="en-US" sz="20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3810000"/>
            <a:ext cx="1124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819B8"/>
                </a:solidFill>
              </a:rPr>
              <a:t>dR</a:t>
            </a:r>
            <a:r>
              <a:rPr lang="en-US" sz="2000" baseline="-25000" dirty="0" err="1" smtClean="0">
                <a:solidFill>
                  <a:srgbClr val="0819B8"/>
                </a:solidFill>
              </a:rPr>
              <a:t>EMC</a:t>
            </a:r>
            <a:r>
              <a:rPr lang="en-US" sz="2000" dirty="0" smtClean="0">
                <a:solidFill>
                  <a:srgbClr val="0819B8"/>
                </a:solidFill>
              </a:rPr>
              <a:t>/</a:t>
            </a:r>
            <a:r>
              <a:rPr lang="en-US" sz="2000" dirty="0" err="1" smtClean="0">
                <a:solidFill>
                  <a:srgbClr val="0819B8"/>
                </a:solidFill>
              </a:rPr>
              <a:t>dx</a:t>
            </a:r>
            <a:endParaRPr lang="en-US" sz="2000" dirty="0">
              <a:solidFill>
                <a:srgbClr val="0819B8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82043" y="2057400"/>
            <a:ext cx="504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</a:t>
            </a:r>
            <a:r>
              <a:rPr lang="en-US" sz="2000" baseline="-25000" dirty="0" smtClean="0">
                <a:solidFill>
                  <a:srgbClr val="FF0000"/>
                </a:solidFill>
              </a:rPr>
              <a:t>2N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247382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Arial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Scaling plateaus (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00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 are due to proton-nucleon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local density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correlations 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n-US" sz="1600" dirty="0" smtClean="0">
                <a:cs typeface="Arial" pitchFamily="34" charset="0"/>
              </a:rPr>
              <a:t>R. </a:t>
            </a:r>
            <a:r>
              <a:rPr lang="en-US" sz="1600" dirty="0" err="1" smtClean="0">
                <a:cs typeface="Arial" pitchFamily="34" charset="0"/>
              </a:rPr>
              <a:t>Subedi</a:t>
            </a:r>
            <a:r>
              <a:rPr lang="en-US" sz="1600" dirty="0" smtClean="0">
                <a:cs typeface="Arial" pitchFamily="34" charset="0"/>
              </a:rPr>
              <a:t> </a:t>
            </a:r>
            <a:r>
              <a:rPr lang="en-US" sz="1600" i="1" dirty="0" smtClean="0">
                <a:cs typeface="Arial" pitchFamily="34" charset="0"/>
              </a:rPr>
              <a:t>et al.</a:t>
            </a:r>
            <a:r>
              <a:rPr lang="en-US" sz="1600" dirty="0" smtClean="0">
                <a:cs typeface="Arial" pitchFamily="34" charset="0"/>
              </a:rPr>
              <a:t>, Science </a:t>
            </a:r>
            <a:r>
              <a:rPr lang="en-US" sz="1600" b="1" dirty="0" smtClean="0">
                <a:cs typeface="Arial" pitchFamily="34" charset="0"/>
              </a:rPr>
              <a:t>320</a:t>
            </a:r>
            <a:r>
              <a:rPr lang="en-US" sz="1600" dirty="0" smtClean="0">
                <a:cs typeface="Arial" pitchFamily="34" charset="0"/>
              </a:rPr>
              <a:t> (2008) 1476-1478.</a:t>
            </a:r>
          </a:p>
          <a:p>
            <a:pPr>
              <a:spcAft>
                <a:spcPts val="1200"/>
              </a:spcAft>
              <a:buClr>
                <a:srgbClr val="FF0000"/>
              </a:buClr>
              <a:buFont typeface="Arial"/>
              <a:buChar char="•"/>
            </a:pPr>
            <a:r>
              <a:rPr lang="en-US" sz="2000" dirty="0" smtClean="0">
                <a:solidFill>
                  <a:srgbClr val="0819B8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So are the </a:t>
            </a:r>
            <a:r>
              <a:rPr lang="en-US" sz="2000" dirty="0" smtClean="0">
                <a:latin typeface="Arial"/>
                <a:cs typeface="Arial"/>
              </a:rPr>
              <a:t>EMC slopes (</a:t>
            </a:r>
            <a:r>
              <a:rPr lang="en-US" sz="2000" dirty="0" err="1" smtClean="0">
                <a:latin typeface="Arial"/>
                <a:cs typeface="Arial"/>
              </a:rPr>
              <a:t>x</a:t>
            </a:r>
            <a:r>
              <a:rPr lang="en-US" sz="2000" baseline="-25000" dirty="0" err="1" smtClean="0">
                <a:latin typeface="Arial"/>
                <a:cs typeface="Arial"/>
              </a:rPr>
              <a:t>B</a:t>
            </a:r>
            <a:r>
              <a:rPr lang="en-US" sz="2000" dirty="0" smtClean="0">
                <a:latin typeface="Arial"/>
                <a:cs typeface="Arial"/>
              </a:rPr>
              <a:t>&lt;0.7) and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lang="en-US" sz="2000" baseline="-25000" dirty="0" smtClean="0">
                <a:solidFill>
                  <a:srgbClr val="FF0000"/>
                </a:solidFill>
                <a:latin typeface="Arial"/>
                <a:cs typeface="Arial"/>
              </a:rPr>
              <a:t>2N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(</a:t>
            </a:r>
            <a:r>
              <a:rPr lang="en-US" sz="2000" dirty="0" err="1" smtClean="0">
                <a:latin typeface="Arial"/>
                <a:cs typeface="Arial"/>
              </a:rPr>
              <a:t>x</a:t>
            </a:r>
            <a:r>
              <a:rPr lang="en-US" sz="2000" baseline="-25000" dirty="0" err="1" smtClean="0">
                <a:latin typeface="Arial"/>
                <a:cs typeface="Arial"/>
              </a:rPr>
              <a:t>B</a:t>
            </a:r>
            <a:r>
              <a:rPr lang="en-US" sz="2000" dirty="0" smtClean="0">
                <a:latin typeface="Arial"/>
                <a:cs typeface="Arial"/>
              </a:rPr>
              <a:t>&gt;1.5) correlated?!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838200"/>
          </a:xfrm>
        </p:spPr>
        <p:txBody>
          <a:bodyPr>
            <a:noAutofit/>
          </a:bodyPr>
          <a:lstStyle/>
          <a:p>
            <a:r>
              <a:rPr lang="en-US" dirty="0" smtClean="0">
                <a:cs typeface="Arial" pitchFamily="34" charset="0"/>
              </a:rPr>
              <a:t>SRC and EMC Correlation</a:t>
            </a:r>
            <a:endParaRPr lang="en-US" dirty="0">
              <a:cs typeface="Arial" pitchFamily="34" charset="0"/>
            </a:endParaRPr>
          </a:p>
        </p:txBody>
      </p:sp>
      <p:pic>
        <p:nvPicPr>
          <p:cNvPr id="13" name="Picture 12" descr="emc-sr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-76200" y="1219200"/>
            <a:ext cx="9266794" cy="51318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04800" y="828121"/>
            <a:ext cx="57824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L. Weinstein </a:t>
            </a:r>
            <a:r>
              <a:rPr lang="en-US" sz="2000" i="1" dirty="0" smtClean="0"/>
              <a:t>et al.</a:t>
            </a:r>
            <a:r>
              <a:rPr lang="en-US" sz="2000" dirty="0" smtClean="0"/>
              <a:t>, Phys. Rev. </a:t>
            </a:r>
            <a:r>
              <a:rPr lang="en-US" sz="2000" dirty="0" err="1" smtClean="0"/>
              <a:t>Lett</a:t>
            </a:r>
            <a:r>
              <a:rPr lang="en-US" sz="2000" dirty="0" smtClean="0"/>
              <a:t>. </a:t>
            </a:r>
            <a:r>
              <a:rPr lang="en-US" sz="2000" b="1" dirty="0" smtClean="0"/>
              <a:t>106</a:t>
            </a:r>
            <a:r>
              <a:rPr lang="en-US" sz="2000" dirty="0" smtClean="0"/>
              <a:t> (2011) 052301.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ea typeface="ＭＳ Ｐゴシック" pitchFamily="-107" charset="-128"/>
                <a:cs typeface="Calibri"/>
              </a:rPr>
              <a:t>EMC Slopes &amp; SRC Plateaus</a:t>
            </a:r>
          </a:p>
        </p:txBody>
      </p:sp>
      <p:pic>
        <p:nvPicPr>
          <p:cNvPr id="65539" name="Content Placeholder 3" descr="EMC_a2_A_lin_a3.gif"/>
          <p:cNvPicPr>
            <a:picLocks noGrp="1" noChangeAspect="1"/>
          </p:cNvPicPr>
          <p:nvPr>
            <p:ph idx="1"/>
          </p:nvPr>
        </p:nvPicPr>
        <p:blipFill>
          <a:blip r:embed="rId2"/>
          <a:srcRect t="-615" b="-615"/>
          <a:stretch>
            <a:fillRect/>
          </a:stretch>
        </p:blipFill>
        <p:spPr>
          <a:xfrm>
            <a:off x="76200" y="1219200"/>
            <a:ext cx="9005888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Revisiting the bag model.</a:t>
            </a:r>
            <a:endParaRPr lang="en-US" dirty="0"/>
          </a:p>
        </p:txBody>
      </p:sp>
      <p:pic>
        <p:nvPicPr>
          <p:cNvPr id="4" name="Picture 3" descr="nucleonimage_hi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314450"/>
            <a:ext cx="6477000" cy="4857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773668"/>
            <a:ext cx="6835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Work of A. Kerman </a:t>
            </a:r>
            <a:r>
              <a:rPr lang="en-US" i="1" dirty="0" smtClean="0"/>
              <a:t>et al. </a:t>
            </a:r>
            <a:r>
              <a:rPr lang="en-US" dirty="0" smtClean="0"/>
              <a:t>with artwork by Joanne </a:t>
            </a:r>
            <a:r>
              <a:rPr lang="en-US" dirty="0" err="1" smtClean="0"/>
              <a:t>Griffen</a:t>
            </a:r>
            <a:r>
              <a:rPr lang="en-US" dirty="0" smtClean="0"/>
              <a:t> (Jefferson Lab)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Quark State of Overlapping Nucleons</a:t>
            </a:r>
            <a:endParaRPr lang="en-US" dirty="0"/>
          </a:p>
        </p:txBody>
      </p:sp>
      <p:pic>
        <p:nvPicPr>
          <p:cNvPr id="4" name="Content Placeholder 3" descr="quarks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228" b="-228"/>
              <a:stretch>
                <a:fillRect/>
              </a:stretch>
            </p:blipFill>
          </mc:Choice>
          <mc:Fallback>
            <p:blipFill>
              <a:blip r:embed="rId3"/>
              <a:srcRect t="-228" b="-228"/>
              <a:stretch>
                <a:fillRect/>
              </a:stretch>
            </p:blipFill>
          </mc:Fallback>
        </mc:AlternateContent>
        <p:spPr/>
      </p:pic>
      <p:sp>
        <p:nvSpPr>
          <p:cNvPr id="5" name="TextBox 4"/>
          <p:cNvSpPr txBox="1"/>
          <p:nvPr/>
        </p:nvSpPr>
        <p:spPr>
          <a:xfrm>
            <a:off x="2111727" y="4419600"/>
            <a:ext cx="521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 =0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81800" y="2286000"/>
            <a:ext cx="469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</a:t>
            </a:r>
            <a:r>
              <a:rPr lang="en-US" dirty="0" smtClean="0"/>
              <a:t>=1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729615" y="4419600"/>
            <a:ext cx="521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l</a:t>
            </a:r>
            <a:r>
              <a:rPr lang="en-US" dirty="0" smtClean="0"/>
              <a:t> =0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SRC &amp; EMC to get </a:t>
            </a:r>
            <a:r>
              <a:rPr lang="en-US" dirty="0" err="1" smtClean="0"/>
              <a:t>d/u</a:t>
            </a:r>
            <a:r>
              <a:rPr lang="en-US" dirty="0" smtClean="0"/>
              <a:t> ratios!</a:t>
            </a:r>
            <a:endParaRPr lang="en-US" dirty="0"/>
          </a:p>
        </p:txBody>
      </p:sp>
      <p:pic>
        <p:nvPicPr>
          <p:cNvPr id="4" name="Content Placeholder 3" descr="IMC_fig3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4723" b="-4723"/>
              <a:stretch>
                <a:fillRect/>
              </a:stretch>
            </p:blipFill>
          </mc:Choice>
          <mc:Fallback>
            <p:blipFill>
              <a:blip r:embed="rId3"/>
              <a:srcRect t="-4723" b="-4723"/>
              <a:stretch>
                <a:fillRect/>
              </a:stretch>
            </p:blipFill>
          </mc:Fallback>
        </mc:AlternateContent>
        <p:spPr>
          <a:xfrm>
            <a:off x="457200" y="1143000"/>
            <a:ext cx="8458200" cy="5168900"/>
          </a:xfrm>
        </p:spPr>
      </p:pic>
      <p:sp>
        <p:nvSpPr>
          <p:cNvPr id="5" name="TextBox 4"/>
          <p:cNvSpPr txBox="1"/>
          <p:nvPr/>
        </p:nvSpPr>
        <p:spPr>
          <a:xfrm>
            <a:off x="381000" y="762000"/>
            <a:ext cx="7023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CTEQ-Jefferson Lab (CJ): A. </a:t>
            </a:r>
            <a:r>
              <a:rPr lang="en-US" dirty="0" err="1" smtClean="0"/>
              <a:t>Accardi</a:t>
            </a:r>
            <a:r>
              <a:rPr lang="en-US" dirty="0" smtClean="0"/>
              <a:t> </a:t>
            </a:r>
            <a:r>
              <a:rPr lang="en-US" i="1" dirty="0" smtClean="0"/>
              <a:t>et al</a:t>
            </a:r>
            <a:r>
              <a:rPr lang="en-US" dirty="0" smtClean="0"/>
              <a:t>., Phys. Rev. D 84, 014008 (2011). </a:t>
            </a:r>
          </a:p>
          <a:p>
            <a:r>
              <a:rPr lang="en-US" dirty="0" smtClean="0"/>
              <a:t>In-Medium Correction (IMC): O. Hen </a:t>
            </a:r>
            <a:r>
              <a:rPr lang="en-US" i="1" dirty="0" smtClean="0"/>
              <a:t>et al</a:t>
            </a:r>
            <a:r>
              <a:rPr lang="en-US" dirty="0" smtClean="0"/>
              <a:t>., Phys. Rev. D </a:t>
            </a:r>
            <a:r>
              <a:rPr lang="en-US" b="1" dirty="0" smtClean="0"/>
              <a:t>84</a:t>
            </a:r>
            <a:r>
              <a:rPr lang="en-US" dirty="0" smtClean="0"/>
              <a:t> (2012) 117501.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031468"/>
            <a:ext cx="8942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 is between the SU(6) symmetry limit of ½ and the scalar </a:t>
            </a:r>
            <a:r>
              <a:rPr lang="en-US" dirty="0" err="1" smtClean="0"/>
              <a:t>di</a:t>
            </a:r>
            <a:r>
              <a:rPr lang="en-US" dirty="0" smtClean="0"/>
              <a:t>-quark dominance limit of 0.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2578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New data points to EMC effect being a local density effect.</a:t>
            </a:r>
          </a:p>
          <a:p>
            <a:pPr>
              <a:spcAft>
                <a:spcPts val="600"/>
              </a:spcAft>
            </a:pPr>
            <a:r>
              <a:rPr lang="en-US" sz="2400" dirty="0" err="1" smtClean="0"/>
              <a:t>x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&gt;1 nuclear scaling plateaus are likely a local density effect.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Data shows the two effects to be strongly correlated.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Open Questions 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 </a:t>
            </a:r>
            <a:r>
              <a:rPr lang="en-US" sz="2162" dirty="0" smtClean="0"/>
              <a:t>What exactly is this </a:t>
            </a:r>
            <a:r>
              <a:rPr lang="en-US" sz="2162" b="1" i="1" dirty="0" smtClean="0"/>
              <a:t>UNIVERSAL</a:t>
            </a:r>
            <a:r>
              <a:rPr lang="en-US" sz="2162" dirty="0" smtClean="0"/>
              <a:t> high momentum tail?! </a:t>
            </a:r>
          </a:p>
          <a:p>
            <a:pPr lvl="1">
              <a:spcAft>
                <a:spcPts val="600"/>
              </a:spcAft>
              <a:buNone/>
            </a:pPr>
            <a:r>
              <a:rPr lang="en-US" sz="2162" dirty="0" smtClean="0"/>
              <a:t>     ( </a:t>
            </a:r>
            <a:r>
              <a:rPr lang="en-US" sz="2000" dirty="0" smtClean="0"/>
              <a:t>i.e. for </a:t>
            </a:r>
            <a:r>
              <a:rPr lang="en-US" sz="2000" dirty="0" err="1" smtClean="0"/>
              <a:t>k</a:t>
            </a:r>
            <a:r>
              <a:rPr lang="en-US" sz="2000" dirty="0" smtClean="0"/>
              <a:t> &gt; </a:t>
            </a:r>
            <a:r>
              <a:rPr lang="en-US" sz="2000" dirty="0" err="1" smtClean="0"/>
              <a:t>k</a:t>
            </a:r>
            <a:r>
              <a:rPr lang="en-US" sz="2000" baseline="-25000" dirty="0" err="1" smtClean="0"/>
              <a:t>fermi</a:t>
            </a:r>
            <a:r>
              <a:rPr lang="en-US" sz="2000" dirty="0" smtClean="0"/>
              <a:t> 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A</a:t>
            </a:r>
            <a:r>
              <a:rPr lang="en-US" sz="2000" dirty="0" err="1" smtClean="0"/>
              <a:t>(k</a:t>
            </a:r>
            <a:r>
              <a:rPr lang="en-US" sz="2000" dirty="0" smtClean="0"/>
              <a:t>) = N *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D</a:t>
            </a:r>
            <a:r>
              <a:rPr lang="en-US" sz="2000" dirty="0" err="1" smtClean="0"/>
              <a:t>(k</a:t>
            </a:r>
            <a:r>
              <a:rPr lang="en-US" sz="2000" dirty="0" smtClean="0"/>
              <a:t>) )</a:t>
            </a:r>
          </a:p>
          <a:p>
            <a:pPr lvl="1">
              <a:spcAft>
                <a:spcPts val="600"/>
              </a:spcAft>
            </a:pPr>
            <a:r>
              <a:rPr lang="en-US" sz="2162" dirty="0" smtClean="0"/>
              <a:t> Is it </a:t>
            </a:r>
            <a:r>
              <a:rPr lang="en-US" sz="2162" dirty="0" err="1" smtClean="0"/>
              <a:t>hadronic</a:t>
            </a:r>
            <a:r>
              <a:rPr lang="en-US" sz="2162" dirty="0" smtClean="0"/>
              <a:t>, </a:t>
            </a:r>
            <a:r>
              <a:rPr lang="en-US" sz="2162" dirty="0" err="1" smtClean="0"/>
              <a:t>partonic</a:t>
            </a:r>
            <a:r>
              <a:rPr lang="en-US" sz="2162" dirty="0" smtClean="0"/>
              <a:t> , or some combination both?!</a:t>
            </a:r>
          </a:p>
          <a:p>
            <a:pPr lvl="1">
              <a:spcAft>
                <a:spcPts val="600"/>
              </a:spcAft>
            </a:pPr>
            <a:r>
              <a:rPr lang="en-US" sz="2162" dirty="0" smtClean="0"/>
              <a:t>Can we use this correlation to make even more insights?!</a:t>
            </a:r>
          </a:p>
          <a:p>
            <a:pPr>
              <a:spcAft>
                <a:spcPts val="600"/>
              </a:spcAft>
            </a:pPr>
            <a:r>
              <a:rPr lang="en-US" sz="2562" b="1" dirty="0" smtClean="0"/>
              <a:t>Many New EMC (</a:t>
            </a:r>
            <a:r>
              <a:rPr lang="en-US" sz="2562" b="1" dirty="0" err="1" smtClean="0"/>
              <a:t>x</a:t>
            </a:r>
            <a:r>
              <a:rPr lang="en-US" sz="2562" b="1" dirty="0" smtClean="0"/>
              <a:t>&lt;1) and SRC (</a:t>
            </a:r>
            <a:r>
              <a:rPr lang="en-US" sz="2562" b="1" dirty="0" err="1" smtClean="0"/>
              <a:t>x</a:t>
            </a:r>
            <a:r>
              <a:rPr lang="en-US" sz="2562" b="1" dirty="0" smtClean="0"/>
              <a:t>&gt;1) Experiments Coming with 12GeV Jefferson Lab, including </a:t>
            </a:r>
            <a:r>
              <a:rPr lang="en-US" sz="2562" b="1" baseline="30000" dirty="0" smtClean="0"/>
              <a:t>3</a:t>
            </a:r>
            <a:r>
              <a:rPr lang="en-US" sz="2562" b="1" dirty="0" smtClean="0"/>
              <a:t>H &amp; </a:t>
            </a:r>
            <a:r>
              <a:rPr lang="en-US" sz="2562" b="1" baseline="30000" dirty="0" smtClean="0"/>
              <a:t>3</a:t>
            </a:r>
            <a:r>
              <a:rPr lang="en-US" sz="2562" b="1" dirty="0" smtClean="0"/>
              <a:t>He. </a:t>
            </a:r>
          </a:p>
          <a:p>
            <a:pPr lvl="1">
              <a:spcAft>
                <a:spcPts val="600"/>
              </a:spcAft>
              <a:buNone/>
            </a:pPr>
            <a:endParaRPr lang="en-US" sz="2162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atypus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342900"/>
            <a:ext cx="5388429" cy="3771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682742"/>
            <a:ext cx="9144000" cy="1870458"/>
          </a:xfrm>
        </p:spPr>
        <p:txBody>
          <a:bodyPr>
            <a:normAutofit/>
          </a:bodyPr>
          <a:lstStyle/>
          <a:p>
            <a:pPr algn="ctr"/>
            <a:r>
              <a:rPr lang="en-US" sz="2667" dirty="0" smtClean="0"/>
              <a:t>So the good experimentalists and theorists finally agreed it wasn’t just protons and a neutrons.  It was a nucleus!</a:t>
            </a:r>
            <a:br>
              <a:rPr lang="en-US" sz="2667" dirty="0" smtClean="0"/>
            </a:br>
            <a:r>
              <a:rPr lang="en-US" sz="2667" dirty="0" smtClean="0"/>
              <a:t/>
            </a:r>
            <a:br>
              <a:rPr lang="en-US" sz="2667" dirty="0" smtClean="0"/>
            </a:br>
            <a:endParaRPr lang="en-US" sz="2667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3"/>
          <p:cNvSpPr>
            <a:spLocks noChangeArrowheads="1"/>
          </p:cNvSpPr>
          <p:nvPr/>
        </p:nvSpPr>
        <p:spPr bwMode="auto">
          <a:xfrm>
            <a:off x="1524000" y="1524000"/>
            <a:ext cx="4343400" cy="1524000"/>
          </a:xfrm>
          <a:prstGeom prst="parallelogram">
            <a:avLst>
              <a:gd name="adj" fmla="val 71250"/>
            </a:avLst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>
            <a:off x="5029200" y="1066800"/>
            <a:ext cx="1981200" cy="2819400"/>
          </a:xfrm>
          <a:prstGeom prst="parallelogram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 flipV="1">
            <a:off x="1981200" y="2133600"/>
            <a:ext cx="1066800" cy="6858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9" name="Line 6"/>
          <p:cNvSpPr>
            <a:spLocks noChangeShapeType="1"/>
          </p:cNvSpPr>
          <p:nvPr/>
        </p:nvSpPr>
        <p:spPr bwMode="auto">
          <a:xfrm flipH="1" flipV="1">
            <a:off x="2667000" y="1600200"/>
            <a:ext cx="304800" cy="5334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 flipV="1">
            <a:off x="2971800" y="2133600"/>
            <a:ext cx="2362200" cy="304800"/>
            <a:chOff x="480" y="2304"/>
            <a:chExt cx="3360" cy="1824"/>
          </a:xfrm>
        </p:grpSpPr>
        <p:sp>
          <p:nvSpPr>
            <p:cNvPr id="16440" name="Freeform 8"/>
            <p:cNvSpPr>
              <a:spLocks/>
            </p:cNvSpPr>
            <p:nvPr/>
          </p:nvSpPr>
          <p:spPr bwMode="auto">
            <a:xfrm>
              <a:off x="864" y="2304"/>
              <a:ext cx="2592" cy="1824"/>
            </a:xfrm>
            <a:custGeom>
              <a:avLst/>
              <a:gdLst>
                <a:gd name="T0" fmla="*/ 0 w 2304"/>
                <a:gd name="T1" fmla="*/ 912 h 1680"/>
                <a:gd name="T2" fmla="*/ 108 w 2304"/>
                <a:gd name="T3" fmla="*/ 130 h 1680"/>
                <a:gd name="T4" fmla="*/ 324 w 2304"/>
                <a:gd name="T5" fmla="*/ 1694 h 1680"/>
                <a:gd name="T6" fmla="*/ 540 w 2304"/>
                <a:gd name="T7" fmla="*/ 130 h 1680"/>
                <a:gd name="T8" fmla="*/ 756 w 2304"/>
                <a:gd name="T9" fmla="*/ 1694 h 1680"/>
                <a:gd name="T10" fmla="*/ 972 w 2304"/>
                <a:gd name="T11" fmla="*/ 130 h 1680"/>
                <a:gd name="T12" fmla="*/ 1188 w 2304"/>
                <a:gd name="T13" fmla="*/ 1694 h 1680"/>
                <a:gd name="T14" fmla="*/ 1404 w 2304"/>
                <a:gd name="T15" fmla="*/ 130 h 1680"/>
                <a:gd name="T16" fmla="*/ 1620 w 2304"/>
                <a:gd name="T17" fmla="*/ 1694 h 1680"/>
                <a:gd name="T18" fmla="*/ 1836 w 2304"/>
                <a:gd name="T19" fmla="*/ 130 h 1680"/>
                <a:gd name="T20" fmla="*/ 2052 w 2304"/>
                <a:gd name="T21" fmla="*/ 1694 h 1680"/>
                <a:gd name="T22" fmla="*/ 2268 w 2304"/>
                <a:gd name="T23" fmla="*/ 130 h 1680"/>
                <a:gd name="T24" fmla="*/ 2484 w 2304"/>
                <a:gd name="T25" fmla="*/ 1694 h 1680"/>
                <a:gd name="T26" fmla="*/ 2592 w 2304"/>
                <a:gd name="T27" fmla="*/ 912 h 16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04"/>
                <a:gd name="T43" fmla="*/ 0 h 1680"/>
                <a:gd name="T44" fmla="*/ 2304 w 2304"/>
                <a:gd name="T45" fmla="*/ 1680 h 16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04" h="1680">
                  <a:moveTo>
                    <a:pt x="0" y="840"/>
                  </a:moveTo>
                  <a:cubicBezTo>
                    <a:pt x="24" y="420"/>
                    <a:pt x="48" y="0"/>
                    <a:pt x="96" y="120"/>
                  </a:cubicBezTo>
                  <a:cubicBezTo>
                    <a:pt x="144" y="240"/>
                    <a:pt x="224" y="1560"/>
                    <a:pt x="288" y="1560"/>
                  </a:cubicBezTo>
                  <a:cubicBezTo>
                    <a:pt x="352" y="1560"/>
                    <a:pt x="416" y="120"/>
                    <a:pt x="480" y="120"/>
                  </a:cubicBezTo>
                  <a:cubicBezTo>
                    <a:pt x="544" y="120"/>
                    <a:pt x="608" y="1560"/>
                    <a:pt x="672" y="1560"/>
                  </a:cubicBezTo>
                  <a:cubicBezTo>
                    <a:pt x="736" y="1560"/>
                    <a:pt x="800" y="120"/>
                    <a:pt x="864" y="120"/>
                  </a:cubicBezTo>
                  <a:cubicBezTo>
                    <a:pt x="928" y="120"/>
                    <a:pt x="992" y="1560"/>
                    <a:pt x="1056" y="1560"/>
                  </a:cubicBezTo>
                  <a:cubicBezTo>
                    <a:pt x="1120" y="1560"/>
                    <a:pt x="1184" y="120"/>
                    <a:pt x="1248" y="120"/>
                  </a:cubicBezTo>
                  <a:cubicBezTo>
                    <a:pt x="1312" y="120"/>
                    <a:pt x="1376" y="1560"/>
                    <a:pt x="1440" y="1560"/>
                  </a:cubicBezTo>
                  <a:cubicBezTo>
                    <a:pt x="1504" y="1560"/>
                    <a:pt x="1568" y="120"/>
                    <a:pt x="1632" y="120"/>
                  </a:cubicBezTo>
                  <a:cubicBezTo>
                    <a:pt x="1696" y="120"/>
                    <a:pt x="1760" y="1560"/>
                    <a:pt x="1824" y="1560"/>
                  </a:cubicBezTo>
                  <a:cubicBezTo>
                    <a:pt x="1888" y="1560"/>
                    <a:pt x="1952" y="120"/>
                    <a:pt x="2016" y="120"/>
                  </a:cubicBezTo>
                  <a:cubicBezTo>
                    <a:pt x="2080" y="120"/>
                    <a:pt x="2160" y="1440"/>
                    <a:pt x="2208" y="1560"/>
                  </a:cubicBezTo>
                  <a:cubicBezTo>
                    <a:pt x="2256" y="1680"/>
                    <a:pt x="2280" y="1260"/>
                    <a:pt x="2304" y="840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1" name="Line 9"/>
            <p:cNvSpPr>
              <a:spLocks noChangeShapeType="1"/>
            </p:cNvSpPr>
            <p:nvPr/>
          </p:nvSpPr>
          <p:spPr bwMode="auto">
            <a:xfrm>
              <a:off x="480" y="3168"/>
              <a:ext cx="38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2" name="Line 10"/>
            <p:cNvSpPr>
              <a:spLocks noChangeShapeType="1"/>
            </p:cNvSpPr>
            <p:nvPr/>
          </p:nvSpPr>
          <p:spPr bwMode="auto">
            <a:xfrm>
              <a:off x="3456" y="3216"/>
              <a:ext cx="38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391" name="Line 11"/>
          <p:cNvSpPr>
            <a:spLocks noChangeShapeType="1"/>
          </p:cNvSpPr>
          <p:nvPr/>
        </p:nvSpPr>
        <p:spPr bwMode="auto">
          <a:xfrm flipV="1">
            <a:off x="5334000" y="1295400"/>
            <a:ext cx="1066800" cy="103187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Line 12"/>
          <p:cNvSpPr>
            <a:spLocks noChangeShapeType="1"/>
          </p:cNvSpPr>
          <p:nvPr/>
        </p:nvSpPr>
        <p:spPr bwMode="auto">
          <a:xfrm>
            <a:off x="5334000" y="2362200"/>
            <a:ext cx="1066800" cy="609600"/>
          </a:xfrm>
          <a:prstGeom prst="line">
            <a:avLst/>
          </a:prstGeom>
          <a:noFill/>
          <a:ln w="28575">
            <a:solidFill>
              <a:srgbClr val="FF6600"/>
            </a:solidFill>
            <a:prstDash val="sysDot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3" name="Line 13"/>
          <p:cNvSpPr>
            <a:spLocks noChangeShapeType="1"/>
          </p:cNvSpPr>
          <p:nvPr/>
        </p:nvSpPr>
        <p:spPr bwMode="auto">
          <a:xfrm>
            <a:off x="5334000" y="2362200"/>
            <a:ext cx="1600200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4" name="Text Box 14"/>
          <p:cNvSpPr txBox="1">
            <a:spLocks noChangeArrowheads="1"/>
          </p:cNvSpPr>
          <p:nvPr/>
        </p:nvSpPr>
        <p:spPr bwMode="auto">
          <a:xfrm>
            <a:off x="2286000" y="2514600"/>
            <a:ext cx="45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i="1">
                <a:solidFill>
                  <a:srgbClr val="000099"/>
                </a:solidFill>
                <a:latin typeface="Times New Roman" charset="0"/>
              </a:rPr>
              <a:t>e</a:t>
            </a:r>
          </a:p>
        </p:txBody>
      </p:sp>
      <p:sp>
        <p:nvSpPr>
          <p:cNvPr id="16395" name="Text Box 15"/>
          <p:cNvSpPr txBox="1">
            <a:spLocks noChangeArrowheads="1"/>
          </p:cNvSpPr>
          <p:nvPr/>
        </p:nvSpPr>
        <p:spPr bwMode="auto">
          <a:xfrm>
            <a:off x="2819400" y="1524000"/>
            <a:ext cx="45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i="1">
                <a:solidFill>
                  <a:srgbClr val="000099"/>
                </a:solidFill>
                <a:latin typeface="Times New Roman" charset="0"/>
              </a:rPr>
              <a:t>e</a:t>
            </a:r>
            <a:r>
              <a:rPr lang="en-US" sz="2800" i="1">
                <a:solidFill>
                  <a:srgbClr val="000099"/>
                </a:solidFill>
                <a:latin typeface="Times New Roman" charset="0"/>
                <a:ea typeface="Times New Roman" charset="0"/>
                <a:cs typeface="Times New Roman" charset="0"/>
              </a:rPr>
              <a:t>'</a:t>
            </a:r>
            <a:endParaRPr lang="en-US" sz="2800" i="1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6396" name="Text Box 16"/>
          <p:cNvSpPr txBox="1">
            <a:spLocks noChangeArrowheads="1"/>
          </p:cNvSpPr>
          <p:nvPr/>
        </p:nvSpPr>
        <p:spPr bwMode="auto">
          <a:xfrm>
            <a:off x="4648200" y="304800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000099"/>
                </a:solidFill>
                <a:latin typeface="Times New Roman" charset="0"/>
                <a:sym typeface="Symbol" charset="2"/>
              </a:rPr>
              <a:t></a:t>
            </a:r>
            <a:r>
              <a:rPr lang="en-US" sz="2800" baseline="-25000">
                <a:solidFill>
                  <a:srgbClr val="000099"/>
                </a:solidFill>
                <a:latin typeface="Times New Roman" charset="0"/>
                <a:sym typeface="Symbol" charset="2"/>
              </a:rPr>
              <a:t>x</a:t>
            </a:r>
            <a:endParaRPr lang="en-US" sz="2800" baseline="-2500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6397" name="Text Box 17"/>
          <p:cNvSpPr txBox="1">
            <a:spLocks noChangeArrowheads="1"/>
          </p:cNvSpPr>
          <p:nvPr/>
        </p:nvSpPr>
        <p:spPr bwMode="auto">
          <a:xfrm>
            <a:off x="5486400" y="2667000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i="1">
                <a:solidFill>
                  <a:srgbClr val="000099"/>
                </a:solidFill>
                <a:latin typeface="Times New Roman" charset="0"/>
              </a:rPr>
              <a:t>p</a:t>
            </a:r>
            <a:r>
              <a:rPr lang="en-US" sz="2800" baseline="-25000">
                <a:solidFill>
                  <a:srgbClr val="000099"/>
                </a:solidFill>
                <a:latin typeface="Times New Roman" charset="0"/>
              </a:rPr>
              <a:t>A</a:t>
            </a:r>
            <a:r>
              <a:rPr lang="en-US" sz="2800" baseline="-25000">
                <a:solidFill>
                  <a:srgbClr val="000099"/>
                </a:solidFill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en-US" sz="2800" baseline="-25000">
                <a:solidFill>
                  <a:srgbClr val="000099"/>
                </a:solidFill>
                <a:latin typeface="Times New Roman" charset="0"/>
              </a:rPr>
              <a:t>1</a:t>
            </a:r>
          </a:p>
        </p:txBody>
      </p:sp>
      <p:sp>
        <p:nvSpPr>
          <p:cNvPr id="16398" name="Text Box 18"/>
          <p:cNvSpPr txBox="1">
            <a:spLocks noChangeArrowheads="1"/>
          </p:cNvSpPr>
          <p:nvPr/>
        </p:nvSpPr>
        <p:spPr bwMode="auto">
          <a:xfrm>
            <a:off x="6172200" y="1676400"/>
            <a:ext cx="83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000099"/>
                </a:solidFill>
                <a:latin typeface="Times New Roman" charset="0"/>
                <a:sym typeface="Symbol" charset="2"/>
              </a:rPr>
              <a:t></a:t>
            </a:r>
            <a:r>
              <a:rPr lang="en-US" sz="2800" baseline="-25000">
                <a:solidFill>
                  <a:srgbClr val="000099"/>
                </a:solidFill>
                <a:latin typeface="Times New Roman" charset="0"/>
                <a:sym typeface="Symbol" charset="2"/>
              </a:rPr>
              <a:t>pq</a:t>
            </a:r>
            <a:endParaRPr lang="en-US" sz="2800" baseline="-2500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6399" name="Text Box 19"/>
          <p:cNvSpPr txBox="1">
            <a:spLocks noChangeArrowheads="1"/>
          </p:cNvSpPr>
          <p:nvPr/>
        </p:nvSpPr>
        <p:spPr bwMode="auto">
          <a:xfrm>
            <a:off x="5715000" y="12192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i="1">
                <a:solidFill>
                  <a:srgbClr val="000099"/>
                </a:solidFill>
                <a:latin typeface="Times New Roman" charset="0"/>
              </a:rPr>
              <a:t>p</a:t>
            </a:r>
          </a:p>
        </p:txBody>
      </p:sp>
      <p:sp>
        <p:nvSpPr>
          <p:cNvPr id="16400" name="Arc 20"/>
          <p:cNvSpPr>
            <a:spLocks/>
          </p:cNvSpPr>
          <p:nvPr/>
        </p:nvSpPr>
        <p:spPr bwMode="auto">
          <a:xfrm rot="10089417">
            <a:off x="4886325" y="2741613"/>
            <a:ext cx="295275" cy="377825"/>
          </a:xfrm>
          <a:custGeom>
            <a:avLst/>
            <a:gdLst>
              <a:gd name="T0" fmla="*/ 341446 w 20951"/>
              <a:gd name="T1" fmla="*/ 0 h 21531"/>
              <a:gd name="T2" fmla="*/ 4161488 w 20951"/>
              <a:gd name="T3" fmla="*/ 5012503 h 21531"/>
              <a:gd name="T4" fmla="*/ 0 w 20951"/>
              <a:gd name="T5" fmla="*/ 6630056 h 21531"/>
              <a:gd name="T6" fmla="*/ 0 60000 65536"/>
              <a:gd name="T7" fmla="*/ 0 60000 65536"/>
              <a:gd name="T8" fmla="*/ 0 60000 65536"/>
              <a:gd name="T9" fmla="*/ 0 w 20951"/>
              <a:gd name="T10" fmla="*/ 0 h 21531"/>
              <a:gd name="T11" fmla="*/ 20951 w 20951"/>
              <a:gd name="T12" fmla="*/ 21531 h 215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951" h="21531" fill="none" extrusionOk="0">
                <a:moveTo>
                  <a:pt x="1719" y="-1"/>
                </a:moveTo>
                <a:cubicBezTo>
                  <a:pt x="10958" y="737"/>
                  <a:pt x="18697" y="7287"/>
                  <a:pt x="20951" y="16277"/>
                </a:cubicBezTo>
              </a:path>
              <a:path w="20951" h="21531" stroke="0" extrusionOk="0">
                <a:moveTo>
                  <a:pt x="1719" y="-1"/>
                </a:moveTo>
                <a:cubicBezTo>
                  <a:pt x="10958" y="737"/>
                  <a:pt x="18697" y="7287"/>
                  <a:pt x="20951" y="16277"/>
                </a:cubicBezTo>
                <a:lnTo>
                  <a:pt x="0" y="21531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20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6401" name="Arc 21"/>
          <p:cNvSpPr>
            <a:spLocks/>
          </p:cNvSpPr>
          <p:nvPr/>
        </p:nvSpPr>
        <p:spPr bwMode="auto">
          <a:xfrm>
            <a:off x="5943600" y="1754188"/>
            <a:ext cx="228600" cy="619125"/>
          </a:xfrm>
          <a:custGeom>
            <a:avLst/>
            <a:gdLst>
              <a:gd name="T0" fmla="*/ 0 w 21600"/>
              <a:gd name="T1" fmla="*/ 0 h 25406"/>
              <a:gd name="T2" fmla="*/ 2381493 w 21600"/>
              <a:gd name="T3" fmla="*/ 15087608 h 25406"/>
              <a:gd name="T4" fmla="*/ 0 w 21600"/>
              <a:gd name="T5" fmla="*/ 12827385 h 25406"/>
              <a:gd name="T6" fmla="*/ 0 60000 65536"/>
              <a:gd name="T7" fmla="*/ 0 60000 65536"/>
              <a:gd name="T8" fmla="*/ 0 60000 65536"/>
              <a:gd name="T9" fmla="*/ 0 w 21600"/>
              <a:gd name="T10" fmla="*/ 0 h 25406"/>
              <a:gd name="T11" fmla="*/ 21600 w 21600"/>
              <a:gd name="T12" fmla="*/ 25406 h 2540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406" fill="none" extrusionOk="0">
                <a:moveTo>
                  <a:pt x="0" y="-1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76"/>
                  <a:pt x="21486" y="24149"/>
                  <a:pt x="21262" y="25406"/>
                </a:cubicBezTo>
              </a:path>
              <a:path w="21600" h="25406" stroke="0" extrusionOk="0">
                <a:moveTo>
                  <a:pt x="0" y="-1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76"/>
                  <a:pt x="21486" y="24149"/>
                  <a:pt x="21262" y="25406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2" name="Text Box 22"/>
          <p:cNvSpPr txBox="1">
            <a:spLocks noChangeArrowheads="1"/>
          </p:cNvSpPr>
          <p:nvPr/>
        </p:nvSpPr>
        <p:spPr bwMode="auto">
          <a:xfrm>
            <a:off x="3429000" y="2438400"/>
            <a:ext cx="106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i="1">
                <a:solidFill>
                  <a:srgbClr val="000099"/>
                </a:solidFill>
                <a:latin typeface="Times New Roman" charset="0"/>
              </a:rPr>
              <a:t>(</a:t>
            </a:r>
            <a:r>
              <a:rPr lang="en-US" sz="2800" i="1">
                <a:solidFill>
                  <a:srgbClr val="000099"/>
                </a:solidFill>
                <a:latin typeface="Times New Roman" charset="0"/>
                <a:sym typeface="Symbol" charset="2"/>
              </a:rPr>
              <a:t>,</a:t>
            </a:r>
            <a:r>
              <a:rPr lang="en-US" sz="2800" b="1" i="1">
                <a:solidFill>
                  <a:srgbClr val="000099"/>
                </a:solidFill>
                <a:latin typeface="Times New Roman" charset="0"/>
                <a:sym typeface="Symbol" charset="2"/>
              </a:rPr>
              <a:t>q</a:t>
            </a:r>
            <a:r>
              <a:rPr lang="en-US" sz="2800" i="1">
                <a:solidFill>
                  <a:srgbClr val="000099"/>
                </a:solidFill>
                <a:latin typeface="Times New Roman" charset="0"/>
                <a:sym typeface="Symbol" charset="2"/>
              </a:rPr>
              <a:t>)</a:t>
            </a:r>
            <a:endParaRPr lang="en-US" sz="2800" i="1">
              <a:solidFill>
                <a:srgbClr val="000099"/>
              </a:solidFill>
              <a:latin typeface="Times New Roman" charset="0"/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971800" y="2133600"/>
            <a:ext cx="2336800" cy="393700"/>
            <a:chOff x="1008" y="1392"/>
            <a:chExt cx="1968" cy="192"/>
          </a:xfrm>
        </p:grpSpPr>
        <p:grpSp>
          <p:nvGrpSpPr>
            <p:cNvPr id="4" name="Group 24"/>
            <p:cNvGrpSpPr>
              <a:grpSpLocks/>
            </p:cNvGrpSpPr>
            <p:nvPr/>
          </p:nvGrpSpPr>
          <p:grpSpPr bwMode="auto">
            <a:xfrm>
              <a:off x="1738" y="1392"/>
              <a:ext cx="730" cy="192"/>
              <a:chOff x="2112" y="3744"/>
              <a:chExt cx="2304" cy="432"/>
            </a:xfrm>
          </p:grpSpPr>
          <p:grpSp>
            <p:nvGrpSpPr>
              <p:cNvPr id="5" name="Group 25"/>
              <p:cNvGrpSpPr>
                <a:grpSpLocks/>
              </p:cNvGrpSpPr>
              <p:nvPr/>
            </p:nvGrpSpPr>
            <p:grpSpPr bwMode="auto">
              <a:xfrm>
                <a:off x="3264" y="3744"/>
                <a:ext cx="1152" cy="432"/>
                <a:chOff x="2016" y="3648"/>
                <a:chExt cx="1152" cy="432"/>
              </a:xfrm>
            </p:grpSpPr>
            <p:grpSp>
              <p:nvGrpSpPr>
                <p:cNvPr id="6" name="Group 26"/>
                <p:cNvGrpSpPr>
                  <a:grpSpLocks/>
                </p:cNvGrpSpPr>
                <p:nvPr/>
              </p:nvGrpSpPr>
              <p:grpSpPr bwMode="auto">
                <a:xfrm flipV="1">
                  <a:off x="2592" y="3648"/>
                  <a:ext cx="576" cy="432"/>
                  <a:chOff x="1920" y="3552"/>
                  <a:chExt cx="576" cy="432"/>
                </a:xfrm>
              </p:grpSpPr>
              <p:sp>
                <p:nvSpPr>
                  <p:cNvPr id="16438" name="Arc 27"/>
                  <p:cNvSpPr>
                    <a:spLocks/>
                  </p:cNvSpPr>
                  <p:nvPr/>
                </p:nvSpPr>
                <p:spPr bwMode="auto">
                  <a:xfrm>
                    <a:off x="1920" y="3552"/>
                    <a:ext cx="288" cy="24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4 w 21600"/>
                      <a:gd name="T3" fmla="*/ 3 h 21600"/>
                      <a:gd name="T4" fmla="*/ 0 w 21600"/>
                      <a:gd name="T5" fmla="*/ 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439" name="Arc 28"/>
                  <p:cNvSpPr>
                    <a:spLocks/>
                  </p:cNvSpPr>
                  <p:nvPr/>
                </p:nvSpPr>
                <p:spPr bwMode="auto">
                  <a:xfrm flipH="1" flipV="1">
                    <a:off x="2208" y="3744"/>
                    <a:ext cx="288" cy="24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4 w 21600"/>
                      <a:gd name="T3" fmla="*/ 3 h 21600"/>
                      <a:gd name="T4" fmla="*/ 0 w 21600"/>
                      <a:gd name="T5" fmla="*/ 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" name="Group 29"/>
                <p:cNvGrpSpPr>
                  <a:grpSpLocks/>
                </p:cNvGrpSpPr>
                <p:nvPr/>
              </p:nvGrpSpPr>
              <p:grpSpPr bwMode="auto">
                <a:xfrm>
                  <a:off x="2016" y="3648"/>
                  <a:ext cx="576" cy="432"/>
                  <a:chOff x="1920" y="3552"/>
                  <a:chExt cx="576" cy="432"/>
                </a:xfrm>
              </p:grpSpPr>
              <p:sp>
                <p:nvSpPr>
                  <p:cNvPr id="16436" name="Arc 30"/>
                  <p:cNvSpPr>
                    <a:spLocks/>
                  </p:cNvSpPr>
                  <p:nvPr/>
                </p:nvSpPr>
                <p:spPr bwMode="auto">
                  <a:xfrm>
                    <a:off x="1920" y="3552"/>
                    <a:ext cx="288" cy="24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4 w 21600"/>
                      <a:gd name="T3" fmla="*/ 3 h 21600"/>
                      <a:gd name="T4" fmla="*/ 0 w 21600"/>
                      <a:gd name="T5" fmla="*/ 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437" name="Arc 31"/>
                  <p:cNvSpPr>
                    <a:spLocks/>
                  </p:cNvSpPr>
                  <p:nvPr/>
                </p:nvSpPr>
                <p:spPr bwMode="auto">
                  <a:xfrm flipH="1" flipV="1">
                    <a:off x="2208" y="3744"/>
                    <a:ext cx="288" cy="24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4 w 21600"/>
                      <a:gd name="T3" fmla="*/ 3 h 21600"/>
                      <a:gd name="T4" fmla="*/ 0 w 21600"/>
                      <a:gd name="T5" fmla="*/ 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2112" y="3744"/>
                <a:ext cx="1152" cy="432"/>
                <a:chOff x="2016" y="3648"/>
                <a:chExt cx="1152" cy="432"/>
              </a:xfrm>
            </p:grpSpPr>
            <p:grpSp>
              <p:nvGrpSpPr>
                <p:cNvPr id="9" name="Group 33"/>
                <p:cNvGrpSpPr>
                  <a:grpSpLocks/>
                </p:cNvGrpSpPr>
                <p:nvPr/>
              </p:nvGrpSpPr>
              <p:grpSpPr bwMode="auto">
                <a:xfrm flipV="1">
                  <a:off x="2592" y="3648"/>
                  <a:ext cx="576" cy="432"/>
                  <a:chOff x="1920" y="3552"/>
                  <a:chExt cx="576" cy="432"/>
                </a:xfrm>
              </p:grpSpPr>
              <p:sp>
                <p:nvSpPr>
                  <p:cNvPr id="16432" name="Arc 34"/>
                  <p:cNvSpPr>
                    <a:spLocks/>
                  </p:cNvSpPr>
                  <p:nvPr/>
                </p:nvSpPr>
                <p:spPr bwMode="auto">
                  <a:xfrm>
                    <a:off x="1920" y="3552"/>
                    <a:ext cx="288" cy="24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4 w 21600"/>
                      <a:gd name="T3" fmla="*/ 3 h 21600"/>
                      <a:gd name="T4" fmla="*/ 0 w 21600"/>
                      <a:gd name="T5" fmla="*/ 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433" name="Arc 35"/>
                  <p:cNvSpPr>
                    <a:spLocks/>
                  </p:cNvSpPr>
                  <p:nvPr/>
                </p:nvSpPr>
                <p:spPr bwMode="auto">
                  <a:xfrm flipH="1" flipV="1">
                    <a:off x="2208" y="3744"/>
                    <a:ext cx="288" cy="24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4 w 21600"/>
                      <a:gd name="T3" fmla="*/ 3 h 21600"/>
                      <a:gd name="T4" fmla="*/ 0 w 21600"/>
                      <a:gd name="T5" fmla="*/ 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" name="Group 36"/>
                <p:cNvGrpSpPr>
                  <a:grpSpLocks/>
                </p:cNvGrpSpPr>
                <p:nvPr/>
              </p:nvGrpSpPr>
              <p:grpSpPr bwMode="auto">
                <a:xfrm>
                  <a:off x="2016" y="3648"/>
                  <a:ext cx="576" cy="432"/>
                  <a:chOff x="1920" y="3552"/>
                  <a:chExt cx="576" cy="432"/>
                </a:xfrm>
              </p:grpSpPr>
              <p:sp>
                <p:nvSpPr>
                  <p:cNvPr id="16430" name="Arc 37"/>
                  <p:cNvSpPr>
                    <a:spLocks/>
                  </p:cNvSpPr>
                  <p:nvPr/>
                </p:nvSpPr>
                <p:spPr bwMode="auto">
                  <a:xfrm>
                    <a:off x="1920" y="3552"/>
                    <a:ext cx="288" cy="24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4 w 21600"/>
                      <a:gd name="T3" fmla="*/ 3 h 21600"/>
                      <a:gd name="T4" fmla="*/ 0 w 21600"/>
                      <a:gd name="T5" fmla="*/ 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431" name="Arc 38"/>
                  <p:cNvSpPr>
                    <a:spLocks/>
                  </p:cNvSpPr>
                  <p:nvPr/>
                </p:nvSpPr>
                <p:spPr bwMode="auto">
                  <a:xfrm flipH="1" flipV="1">
                    <a:off x="2208" y="3744"/>
                    <a:ext cx="288" cy="24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4 w 21600"/>
                      <a:gd name="T3" fmla="*/ 3 h 21600"/>
                      <a:gd name="T4" fmla="*/ 0 w 21600"/>
                      <a:gd name="T5" fmla="*/ 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1373" y="1392"/>
              <a:ext cx="365" cy="192"/>
              <a:chOff x="2016" y="3648"/>
              <a:chExt cx="1152" cy="432"/>
            </a:xfrm>
          </p:grpSpPr>
          <p:grpSp>
            <p:nvGrpSpPr>
              <p:cNvPr id="12" name="Group 40"/>
              <p:cNvGrpSpPr>
                <a:grpSpLocks/>
              </p:cNvGrpSpPr>
              <p:nvPr/>
            </p:nvGrpSpPr>
            <p:grpSpPr bwMode="auto">
              <a:xfrm flipV="1">
                <a:off x="2592" y="3648"/>
                <a:ext cx="576" cy="432"/>
                <a:chOff x="1920" y="3552"/>
                <a:chExt cx="576" cy="432"/>
              </a:xfrm>
            </p:grpSpPr>
            <p:sp>
              <p:nvSpPr>
                <p:cNvPr id="16424" name="Arc 41"/>
                <p:cNvSpPr>
                  <a:spLocks/>
                </p:cNvSpPr>
                <p:nvPr/>
              </p:nvSpPr>
              <p:spPr bwMode="auto">
                <a:xfrm>
                  <a:off x="1920" y="3552"/>
                  <a:ext cx="288" cy="240"/>
                </a:xfrm>
                <a:custGeom>
                  <a:avLst/>
                  <a:gdLst>
                    <a:gd name="T0" fmla="*/ 0 w 21600"/>
                    <a:gd name="T1" fmla="*/ 0 h 21600"/>
                    <a:gd name="T2" fmla="*/ 4 w 21600"/>
                    <a:gd name="T3" fmla="*/ 3 h 21600"/>
                    <a:gd name="T4" fmla="*/ 0 w 21600"/>
                    <a:gd name="T5" fmla="*/ 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25" name="Arc 42"/>
                <p:cNvSpPr>
                  <a:spLocks/>
                </p:cNvSpPr>
                <p:nvPr/>
              </p:nvSpPr>
              <p:spPr bwMode="auto">
                <a:xfrm flipH="1" flipV="1">
                  <a:off x="2208" y="3744"/>
                  <a:ext cx="288" cy="240"/>
                </a:xfrm>
                <a:custGeom>
                  <a:avLst/>
                  <a:gdLst>
                    <a:gd name="T0" fmla="*/ 0 w 21600"/>
                    <a:gd name="T1" fmla="*/ 0 h 21600"/>
                    <a:gd name="T2" fmla="*/ 4 w 21600"/>
                    <a:gd name="T3" fmla="*/ 3 h 21600"/>
                    <a:gd name="T4" fmla="*/ 0 w 21600"/>
                    <a:gd name="T5" fmla="*/ 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43"/>
              <p:cNvGrpSpPr>
                <a:grpSpLocks/>
              </p:cNvGrpSpPr>
              <p:nvPr/>
            </p:nvGrpSpPr>
            <p:grpSpPr bwMode="auto">
              <a:xfrm>
                <a:off x="2016" y="3648"/>
                <a:ext cx="576" cy="432"/>
                <a:chOff x="1920" y="3552"/>
                <a:chExt cx="576" cy="432"/>
              </a:xfrm>
            </p:grpSpPr>
            <p:sp>
              <p:nvSpPr>
                <p:cNvPr id="16422" name="Arc 44"/>
                <p:cNvSpPr>
                  <a:spLocks/>
                </p:cNvSpPr>
                <p:nvPr/>
              </p:nvSpPr>
              <p:spPr bwMode="auto">
                <a:xfrm>
                  <a:off x="1920" y="3552"/>
                  <a:ext cx="288" cy="240"/>
                </a:xfrm>
                <a:custGeom>
                  <a:avLst/>
                  <a:gdLst>
                    <a:gd name="T0" fmla="*/ 0 w 21600"/>
                    <a:gd name="T1" fmla="*/ 0 h 21600"/>
                    <a:gd name="T2" fmla="*/ 4 w 21600"/>
                    <a:gd name="T3" fmla="*/ 3 h 21600"/>
                    <a:gd name="T4" fmla="*/ 0 w 21600"/>
                    <a:gd name="T5" fmla="*/ 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23" name="Arc 45"/>
                <p:cNvSpPr>
                  <a:spLocks/>
                </p:cNvSpPr>
                <p:nvPr/>
              </p:nvSpPr>
              <p:spPr bwMode="auto">
                <a:xfrm flipH="1" flipV="1">
                  <a:off x="2208" y="3744"/>
                  <a:ext cx="288" cy="240"/>
                </a:xfrm>
                <a:custGeom>
                  <a:avLst/>
                  <a:gdLst>
                    <a:gd name="T0" fmla="*/ 0 w 21600"/>
                    <a:gd name="T1" fmla="*/ 0 h 21600"/>
                    <a:gd name="T2" fmla="*/ 4 w 21600"/>
                    <a:gd name="T3" fmla="*/ 3 h 21600"/>
                    <a:gd name="T4" fmla="*/ 0 w 21600"/>
                    <a:gd name="T5" fmla="*/ 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4" name="Group 46"/>
            <p:cNvGrpSpPr>
              <a:grpSpLocks/>
            </p:cNvGrpSpPr>
            <p:nvPr/>
          </p:nvGrpSpPr>
          <p:grpSpPr bwMode="auto">
            <a:xfrm flipV="1">
              <a:off x="1191" y="1392"/>
              <a:ext cx="182" cy="192"/>
              <a:chOff x="1920" y="3552"/>
              <a:chExt cx="576" cy="432"/>
            </a:xfrm>
          </p:grpSpPr>
          <p:sp>
            <p:nvSpPr>
              <p:cNvPr id="16418" name="Arc 47"/>
              <p:cNvSpPr>
                <a:spLocks/>
              </p:cNvSpPr>
              <p:nvPr/>
            </p:nvSpPr>
            <p:spPr bwMode="auto">
              <a:xfrm>
                <a:off x="1920" y="3552"/>
                <a:ext cx="288" cy="240"/>
              </a:xfrm>
              <a:custGeom>
                <a:avLst/>
                <a:gdLst>
                  <a:gd name="T0" fmla="*/ 0 w 21600"/>
                  <a:gd name="T1" fmla="*/ 0 h 21600"/>
                  <a:gd name="T2" fmla="*/ 4 w 21600"/>
                  <a:gd name="T3" fmla="*/ 3 h 21600"/>
                  <a:gd name="T4" fmla="*/ 0 w 21600"/>
                  <a:gd name="T5" fmla="*/ 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19" name="Arc 48"/>
              <p:cNvSpPr>
                <a:spLocks/>
              </p:cNvSpPr>
              <p:nvPr/>
            </p:nvSpPr>
            <p:spPr bwMode="auto">
              <a:xfrm flipH="1" flipV="1">
                <a:off x="2208" y="3744"/>
                <a:ext cx="288" cy="240"/>
              </a:xfrm>
              <a:custGeom>
                <a:avLst/>
                <a:gdLst>
                  <a:gd name="T0" fmla="*/ 0 w 21600"/>
                  <a:gd name="T1" fmla="*/ 0 h 21600"/>
                  <a:gd name="T2" fmla="*/ 4 w 21600"/>
                  <a:gd name="T3" fmla="*/ 3 h 21600"/>
                  <a:gd name="T4" fmla="*/ 0 w 21600"/>
                  <a:gd name="T5" fmla="*/ 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49"/>
            <p:cNvGrpSpPr>
              <a:grpSpLocks/>
            </p:cNvGrpSpPr>
            <p:nvPr/>
          </p:nvGrpSpPr>
          <p:grpSpPr bwMode="auto">
            <a:xfrm>
              <a:off x="1008" y="1392"/>
              <a:ext cx="183" cy="192"/>
              <a:chOff x="1920" y="3552"/>
              <a:chExt cx="576" cy="432"/>
            </a:xfrm>
          </p:grpSpPr>
          <p:sp>
            <p:nvSpPr>
              <p:cNvPr id="16416" name="Arc 50"/>
              <p:cNvSpPr>
                <a:spLocks/>
              </p:cNvSpPr>
              <p:nvPr/>
            </p:nvSpPr>
            <p:spPr bwMode="auto">
              <a:xfrm>
                <a:off x="1920" y="3552"/>
                <a:ext cx="288" cy="240"/>
              </a:xfrm>
              <a:custGeom>
                <a:avLst/>
                <a:gdLst>
                  <a:gd name="T0" fmla="*/ 0 w 21600"/>
                  <a:gd name="T1" fmla="*/ 0 h 21600"/>
                  <a:gd name="T2" fmla="*/ 4 w 21600"/>
                  <a:gd name="T3" fmla="*/ 3 h 21600"/>
                  <a:gd name="T4" fmla="*/ 0 w 21600"/>
                  <a:gd name="T5" fmla="*/ 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17" name="Arc 51"/>
              <p:cNvSpPr>
                <a:spLocks/>
              </p:cNvSpPr>
              <p:nvPr/>
            </p:nvSpPr>
            <p:spPr bwMode="auto">
              <a:xfrm flipH="1" flipV="1">
                <a:off x="2208" y="3744"/>
                <a:ext cx="288" cy="240"/>
              </a:xfrm>
              <a:custGeom>
                <a:avLst/>
                <a:gdLst>
                  <a:gd name="T0" fmla="*/ 0 w 21600"/>
                  <a:gd name="T1" fmla="*/ 0 h 21600"/>
                  <a:gd name="T2" fmla="*/ 4 w 21600"/>
                  <a:gd name="T3" fmla="*/ 3 h 21600"/>
                  <a:gd name="T4" fmla="*/ 0 w 21600"/>
                  <a:gd name="T5" fmla="*/ 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414" name="Arc 52"/>
            <p:cNvSpPr>
              <a:spLocks/>
            </p:cNvSpPr>
            <p:nvPr/>
          </p:nvSpPr>
          <p:spPr bwMode="auto">
            <a:xfrm>
              <a:off x="2468" y="1392"/>
              <a:ext cx="64" cy="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5" name="Line 53"/>
            <p:cNvSpPr>
              <a:spLocks noChangeShapeType="1"/>
            </p:cNvSpPr>
            <p:nvPr/>
          </p:nvSpPr>
          <p:spPr bwMode="auto">
            <a:xfrm>
              <a:off x="2532" y="1488"/>
              <a:ext cx="4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404" name="Text Box 54"/>
          <p:cNvSpPr txBox="1">
            <a:spLocks noChangeArrowheads="1"/>
          </p:cNvSpPr>
          <p:nvPr/>
        </p:nvSpPr>
        <p:spPr bwMode="auto">
          <a:xfrm>
            <a:off x="755650" y="4252913"/>
            <a:ext cx="805180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Four-momentum transfer:    </a:t>
            </a:r>
            <a:r>
              <a:rPr lang="en-US" sz="2400" i="1" dirty="0">
                <a:solidFill>
                  <a:srgbClr val="000099"/>
                </a:solidFill>
              </a:rPr>
              <a:t>Q</a:t>
            </a:r>
            <a:r>
              <a:rPr lang="en-US" sz="2400" baseline="30000" dirty="0">
                <a:solidFill>
                  <a:srgbClr val="000099"/>
                </a:solidFill>
              </a:rPr>
              <a:t>2 </a:t>
            </a:r>
            <a:r>
              <a:rPr lang="en-US" sz="2400" dirty="0" err="1">
                <a:solidFill>
                  <a:srgbClr val="000099"/>
                </a:solidFill>
                <a:sym typeface="Symbol" charset="2"/>
              </a:rPr>
              <a:t></a:t>
            </a:r>
            <a:r>
              <a:rPr lang="en-US" sz="2400" dirty="0">
                <a:solidFill>
                  <a:srgbClr val="000099"/>
                </a:solidFill>
              </a:rPr>
              <a:t> </a:t>
            </a:r>
            <a:r>
              <a:rPr lang="en-US" sz="24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400" dirty="0">
                <a:solidFill>
                  <a:srgbClr val="000099"/>
                </a:solidFill>
              </a:rPr>
              <a:t> </a:t>
            </a:r>
            <a:r>
              <a:rPr lang="en-US" sz="2400" i="1" dirty="0" err="1">
                <a:solidFill>
                  <a:srgbClr val="000099"/>
                </a:solidFill>
              </a:rPr>
              <a:t>q</a:t>
            </a:r>
            <a:r>
              <a:rPr lang="en-US" sz="2400" baseline="-25000" dirty="0" err="1">
                <a:solidFill>
                  <a:srgbClr val="000099"/>
                </a:solidFill>
                <a:sym typeface="Symbol" charset="2"/>
              </a:rPr>
              <a:t></a:t>
            </a:r>
            <a:r>
              <a:rPr lang="en-US" sz="2400" i="1" dirty="0" err="1">
                <a:solidFill>
                  <a:srgbClr val="000099"/>
                </a:solidFill>
                <a:sym typeface="Symbol" charset="2"/>
              </a:rPr>
              <a:t>q</a:t>
            </a:r>
            <a:r>
              <a:rPr lang="en-US" sz="2400" baseline="30000" dirty="0">
                <a:solidFill>
                  <a:srgbClr val="000099"/>
                </a:solidFill>
                <a:sym typeface="Symbol" charset="2"/>
              </a:rPr>
              <a:t> </a:t>
            </a:r>
            <a:r>
              <a:rPr lang="en-US" sz="2400" baseline="30000" dirty="0" err="1">
                <a:solidFill>
                  <a:srgbClr val="000099"/>
                </a:solidFill>
                <a:sym typeface="Symbol" charset="2"/>
              </a:rPr>
              <a:t></a:t>
            </a:r>
            <a:r>
              <a:rPr lang="en-US" sz="2400" baseline="30000" dirty="0">
                <a:solidFill>
                  <a:srgbClr val="000099"/>
                </a:solidFill>
                <a:sym typeface="Symbol" charset="2"/>
              </a:rPr>
              <a:t> </a:t>
            </a:r>
            <a:r>
              <a:rPr lang="en-US" sz="2400" dirty="0">
                <a:solidFill>
                  <a:srgbClr val="000099"/>
                </a:solidFill>
                <a:sym typeface="Symbol" charset="2"/>
              </a:rPr>
              <a:t>= </a:t>
            </a:r>
            <a:r>
              <a:rPr lang="en-US" sz="2400" b="1" i="1" dirty="0">
                <a:solidFill>
                  <a:srgbClr val="000099"/>
                </a:solidFill>
                <a:sym typeface="Symbol" charset="2"/>
              </a:rPr>
              <a:t>q</a:t>
            </a:r>
            <a:r>
              <a:rPr lang="en-US" sz="2400" baseline="30000" dirty="0">
                <a:solidFill>
                  <a:srgbClr val="000099"/>
                </a:solidFill>
              </a:rPr>
              <a:t>2 </a:t>
            </a:r>
            <a:r>
              <a:rPr lang="en-US" sz="24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400" i="1" dirty="0" err="1">
                <a:solidFill>
                  <a:srgbClr val="000099"/>
                </a:solidFill>
                <a:sym typeface="Symbol" charset="2"/>
              </a:rPr>
              <a:t></a:t>
            </a:r>
            <a:r>
              <a:rPr lang="en-US" sz="2400" i="1" dirty="0">
                <a:solidFill>
                  <a:srgbClr val="000099"/>
                </a:solidFill>
                <a:sym typeface="Symbol" charset="2"/>
              </a:rPr>
              <a:t> </a:t>
            </a:r>
            <a:r>
              <a:rPr lang="en-US" sz="2400" baseline="30000" dirty="0">
                <a:solidFill>
                  <a:srgbClr val="000099"/>
                </a:solidFill>
              </a:rPr>
              <a:t>2 </a:t>
            </a:r>
            <a:endParaRPr lang="en-US" sz="2400" dirty="0">
              <a:solidFill>
                <a:srgbClr val="000099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US" sz="2400" dirty="0"/>
              <a:t>Missing momentum:</a:t>
            </a:r>
            <a:r>
              <a:rPr lang="en-US" sz="2400" b="1" i="1" dirty="0"/>
              <a:t>            </a:t>
            </a:r>
            <a:r>
              <a:rPr lang="en-US" sz="2400" b="1" i="1" dirty="0" smtClean="0"/>
              <a:t>  </a:t>
            </a:r>
            <a:r>
              <a:rPr lang="en-US" sz="2400" b="1" i="1" dirty="0" smtClean="0">
                <a:solidFill>
                  <a:srgbClr val="000099"/>
                </a:solidFill>
              </a:rPr>
              <a:t>p</a:t>
            </a:r>
            <a:r>
              <a:rPr lang="en-US" sz="2400" baseline="-25000" dirty="0" smtClean="0">
                <a:solidFill>
                  <a:srgbClr val="000099"/>
                </a:solidFill>
              </a:rPr>
              <a:t>m </a:t>
            </a:r>
            <a:r>
              <a:rPr lang="en-US" sz="2400" dirty="0">
                <a:solidFill>
                  <a:srgbClr val="000099"/>
                </a:solidFill>
              </a:rPr>
              <a:t>= </a:t>
            </a:r>
            <a:r>
              <a:rPr lang="en-US" sz="2400" b="1" i="1" dirty="0" err="1">
                <a:solidFill>
                  <a:srgbClr val="000099"/>
                </a:solidFill>
              </a:rPr>
              <a:t>q</a:t>
            </a:r>
            <a:r>
              <a:rPr lang="en-US" sz="2400" dirty="0">
                <a:solidFill>
                  <a:srgbClr val="000099"/>
                </a:solidFill>
              </a:rPr>
              <a:t> </a:t>
            </a:r>
            <a:r>
              <a:rPr lang="en-US" sz="24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400" dirty="0">
                <a:solidFill>
                  <a:srgbClr val="000099"/>
                </a:solidFill>
              </a:rPr>
              <a:t> </a:t>
            </a:r>
            <a:r>
              <a:rPr lang="en-US" sz="2400" b="1" i="1" dirty="0" err="1">
                <a:solidFill>
                  <a:srgbClr val="000099"/>
                </a:solidFill>
              </a:rPr>
              <a:t>p</a:t>
            </a:r>
            <a:r>
              <a:rPr lang="en-US" sz="2400" b="1" i="1" dirty="0">
                <a:solidFill>
                  <a:srgbClr val="000099"/>
                </a:solidFill>
              </a:rPr>
              <a:t>  = </a:t>
            </a:r>
            <a:r>
              <a:rPr lang="en-US" sz="2400" b="1" i="1" dirty="0" err="1">
                <a:solidFill>
                  <a:srgbClr val="000099"/>
                </a:solidFill>
              </a:rPr>
              <a:t>p</a:t>
            </a:r>
            <a:r>
              <a:rPr lang="en-US" sz="2400" baseline="-25000" dirty="0" err="1">
                <a:solidFill>
                  <a:srgbClr val="000099"/>
                </a:solidFill>
              </a:rPr>
              <a:t>A</a:t>
            </a:r>
            <a:r>
              <a:rPr lang="en-US" sz="2400" baseline="-250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400" baseline="-25000" dirty="0">
                <a:solidFill>
                  <a:srgbClr val="000099"/>
                </a:solidFill>
              </a:rPr>
              <a:t>1</a:t>
            </a:r>
            <a:endParaRPr lang="en-US" sz="2400" i="1" baseline="-25000" dirty="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400" dirty="0"/>
              <a:t>Missing energy:                   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99"/>
                </a:solidFill>
                <a:sym typeface="Symbol" charset="2"/>
              </a:rPr>
              <a:t>  </a:t>
            </a:r>
            <a:r>
              <a:rPr lang="en-US" sz="2400" i="1" dirty="0" err="1" smtClean="0">
                <a:solidFill>
                  <a:srgbClr val="000099"/>
                </a:solidFill>
                <a:sym typeface="Symbol" charset="2"/>
              </a:rPr>
              <a:t></a:t>
            </a:r>
            <a:r>
              <a:rPr lang="en-US" sz="2400" i="1" dirty="0" smtClean="0">
                <a:solidFill>
                  <a:srgbClr val="000099"/>
                </a:solidFill>
                <a:sym typeface="Symbol" charset="2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ea typeface="Times New Roman" charset="0"/>
                <a:cs typeface="Times New Roman" charset="0"/>
                <a:sym typeface="Symbol" charset="2"/>
              </a:rPr>
              <a:t> = </a:t>
            </a:r>
            <a:r>
              <a:rPr lang="en-US" sz="2400" dirty="0" err="1" smtClean="0">
                <a:solidFill>
                  <a:srgbClr val="000099"/>
                </a:solidFill>
                <a:ea typeface="Times New Roman" charset="0"/>
                <a:cs typeface="Times New Roman" charset="0"/>
                <a:sym typeface="Symbol" charset="2"/>
              </a:rPr>
              <a:t>e</a:t>
            </a:r>
            <a:r>
              <a:rPr lang="en-US" sz="2400" dirty="0" smtClean="0">
                <a:solidFill>
                  <a:srgbClr val="000099"/>
                </a:solidFill>
                <a:ea typeface="Times New Roman" charset="0"/>
                <a:cs typeface="Times New Roman" charset="0"/>
                <a:sym typeface="Symbol" charset="2"/>
              </a:rPr>
              <a:t> – </a:t>
            </a:r>
            <a:r>
              <a:rPr lang="en-US" sz="2400" dirty="0" err="1" smtClean="0">
                <a:solidFill>
                  <a:srgbClr val="000099"/>
                </a:solidFill>
                <a:ea typeface="Times New Roman" charset="0"/>
                <a:cs typeface="Times New Roman" charset="0"/>
                <a:sym typeface="Symbol" charset="2"/>
              </a:rPr>
              <a:t>e</a:t>
            </a:r>
            <a:r>
              <a:rPr lang="en-US" sz="2400" dirty="0" smtClean="0">
                <a:solidFill>
                  <a:srgbClr val="000099"/>
                </a:solidFill>
                <a:ea typeface="Times New Roman" charset="0"/>
                <a:cs typeface="Times New Roman" charset="0"/>
                <a:sym typeface="Symbol" charset="2"/>
              </a:rPr>
              <a:t>’</a:t>
            </a:r>
            <a:endParaRPr lang="en-US" sz="2400" baseline="-25000" dirty="0" smtClean="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400" b="1" dirty="0" err="1"/>
              <a:t>Bjorken</a:t>
            </a:r>
            <a:r>
              <a:rPr lang="en-US" sz="2400" b="1" dirty="0"/>
              <a:t> </a:t>
            </a:r>
            <a:r>
              <a:rPr lang="en-US" sz="2400" b="1" dirty="0" err="1"/>
              <a:t>x</a:t>
            </a:r>
            <a:r>
              <a:rPr lang="en-US" sz="2400" b="1" dirty="0"/>
              <a:t>:                           </a:t>
            </a:r>
            <a:r>
              <a:rPr lang="en-US" sz="2400" b="1" dirty="0" smtClean="0"/>
              <a:t>     </a:t>
            </a:r>
            <a:r>
              <a:rPr lang="en-US" sz="2400" dirty="0" err="1" smtClean="0">
                <a:solidFill>
                  <a:srgbClr val="000099"/>
                </a:solidFill>
                <a:sym typeface="Symbol" charset="2"/>
              </a:rPr>
              <a:t>x</a:t>
            </a:r>
            <a:r>
              <a:rPr lang="en-US" sz="2400" baseline="-25000" dirty="0" err="1" smtClean="0">
                <a:solidFill>
                  <a:srgbClr val="000099"/>
                </a:solidFill>
                <a:sym typeface="Symbol" charset="2"/>
              </a:rPr>
              <a:t>B</a:t>
            </a:r>
            <a:r>
              <a:rPr lang="en-US" sz="2400" baseline="-25000" dirty="0" smtClean="0">
                <a:solidFill>
                  <a:srgbClr val="000099"/>
                </a:solidFill>
                <a:sym typeface="Symbol" charset="2"/>
              </a:rPr>
              <a:t> </a:t>
            </a:r>
            <a:r>
              <a:rPr lang="en-US" sz="2400" dirty="0">
                <a:solidFill>
                  <a:srgbClr val="000099"/>
                </a:solidFill>
              </a:rPr>
              <a:t>=  </a:t>
            </a:r>
            <a:r>
              <a:rPr lang="en-US" sz="2400" i="1" dirty="0">
                <a:solidFill>
                  <a:srgbClr val="000099"/>
                </a:solidFill>
              </a:rPr>
              <a:t>Q</a:t>
            </a:r>
            <a:r>
              <a:rPr lang="en-US" sz="2400" baseline="30000" dirty="0">
                <a:solidFill>
                  <a:srgbClr val="000099"/>
                </a:solidFill>
              </a:rPr>
              <a:t>2</a:t>
            </a:r>
            <a:r>
              <a:rPr lang="en-US" sz="2400" dirty="0">
                <a:solidFill>
                  <a:srgbClr val="000099"/>
                </a:solidFill>
              </a:rPr>
              <a:t>/2m</a:t>
            </a:r>
            <a:r>
              <a:rPr lang="en-US" sz="2400" i="1" dirty="0">
                <a:solidFill>
                  <a:srgbClr val="000099"/>
                </a:solidFill>
                <a:sym typeface="Symbol" charset="2"/>
              </a:rPr>
              <a:t> </a:t>
            </a:r>
            <a:r>
              <a:rPr lang="en-US" sz="2000" b="1" i="1" dirty="0">
                <a:solidFill>
                  <a:srgbClr val="000099"/>
                </a:solidFill>
                <a:sym typeface="Symbol" charset="2"/>
              </a:rPr>
              <a:t>(just kinematics!)</a:t>
            </a:r>
            <a:endParaRPr lang="en-US" sz="2000" b="1" baseline="-25000" dirty="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</a:pPr>
            <a:endParaRPr lang="en-US" sz="2800" baseline="-25000" dirty="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</a:pPr>
            <a:endParaRPr lang="en-US" sz="2800" baseline="-25000" dirty="0">
              <a:solidFill>
                <a:srgbClr val="000099"/>
              </a:solidFill>
            </a:endParaRPr>
          </a:p>
        </p:txBody>
      </p:sp>
      <p:sp>
        <p:nvSpPr>
          <p:cNvPr id="16405" name="Text Box 55"/>
          <p:cNvSpPr txBox="1">
            <a:spLocks noChangeArrowheads="1"/>
          </p:cNvSpPr>
          <p:nvPr/>
        </p:nvSpPr>
        <p:spPr bwMode="auto">
          <a:xfrm>
            <a:off x="533400" y="1600200"/>
            <a:ext cx="1905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accent2"/>
                </a:solidFill>
              </a:rPr>
              <a:t>scattering plane</a:t>
            </a:r>
          </a:p>
        </p:txBody>
      </p:sp>
      <p:sp>
        <p:nvSpPr>
          <p:cNvPr id="16406" name="Text Box 56"/>
          <p:cNvSpPr txBox="1">
            <a:spLocks noChangeArrowheads="1"/>
          </p:cNvSpPr>
          <p:nvPr/>
        </p:nvSpPr>
        <p:spPr bwMode="auto">
          <a:xfrm>
            <a:off x="685800" y="3505200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“out-of-plane” angle</a:t>
            </a:r>
          </a:p>
        </p:txBody>
      </p:sp>
      <p:sp>
        <p:nvSpPr>
          <p:cNvPr id="16407" name="Line 57"/>
          <p:cNvSpPr>
            <a:spLocks noChangeShapeType="1"/>
          </p:cNvSpPr>
          <p:nvPr/>
        </p:nvSpPr>
        <p:spPr bwMode="auto">
          <a:xfrm flipV="1">
            <a:off x="3048000" y="3429000"/>
            <a:ext cx="1524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8" name="Text Box 58"/>
          <p:cNvSpPr txBox="1">
            <a:spLocks noChangeArrowheads="1"/>
          </p:cNvSpPr>
          <p:nvPr/>
        </p:nvSpPr>
        <p:spPr bwMode="auto">
          <a:xfrm>
            <a:off x="7086600" y="2057400"/>
            <a:ext cx="1676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reaction plane</a:t>
            </a:r>
          </a:p>
        </p:txBody>
      </p:sp>
      <p:sp>
        <p:nvSpPr>
          <p:cNvPr id="16409" name="Title 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Scattering Kinematics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ucleonimage_hi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7" name="Line 3"/>
          <p:cNvSpPr>
            <a:spLocks noChangeShapeType="1"/>
          </p:cNvSpPr>
          <p:nvPr/>
        </p:nvSpPr>
        <p:spPr bwMode="auto">
          <a:xfrm flipV="1">
            <a:off x="2254250" y="990600"/>
            <a:ext cx="0" cy="1843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8" name="Line 4"/>
          <p:cNvSpPr>
            <a:spLocks noChangeShapeType="1"/>
          </p:cNvSpPr>
          <p:nvPr/>
        </p:nvSpPr>
        <p:spPr bwMode="auto">
          <a:xfrm>
            <a:off x="2254250" y="2833688"/>
            <a:ext cx="5373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9" name="Freeform 6"/>
          <p:cNvSpPr>
            <a:spLocks/>
          </p:cNvSpPr>
          <p:nvPr/>
        </p:nvSpPr>
        <p:spPr bwMode="auto">
          <a:xfrm>
            <a:off x="2708275" y="1446213"/>
            <a:ext cx="5184775" cy="1524000"/>
          </a:xfrm>
          <a:custGeom>
            <a:avLst/>
            <a:gdLst>
              <a:gd name="T0" fmla="*/ 0 w 3266"/>
              <a:gd name="T1" fmla="*/ 2147483647 h 960"/>
              <a:gd name="T2" fmla="*/ 2147483647 w 3266"/>
              <a:gd name="T3" fmla="*/ 2147483647 h 960"/>
              <a:gd name="T4" fmla="*/ 2147483647 w 3266"/>
              <a:gd name="T5" fmla="*/ 2147483647 h 960"/>
              <a:gd name="T6" fmla="*/ 2147483647 w 3266"/>
              <a:gd name="T7" fmla="*/ 2147483647 h 960"/>
              <a:gd name="T8" fmla="*/ 2147483647 w 3266"/>
              <a:gd name="T9" fmla="*/ 2147483647 h 960"/>
              <a:gd name="T10" fmla="*/ 2147483647 w 3266"/>
              <a:gd name="T11" fmla="*/ 2147483647 h 960"/>
              <a:gd name="T12" fmla="*/ 2147483647 w 3266"/>
              <a:gd name="T13" fmla="*/ 2147483647 h 960"/>
              <a:gd name="T14" fmla="*/ 2147483647 w 3266"/>
              <a:gd name="T15" fmla="*/ 2147483647 h 960"/>
              <a:gd name="T16" fmla="*/ 2147483647 w 3266"/>
              <a:gd name="T17" fmla="*/ 2147483647 h 960"/>
              <a:gd name="T18" fmla="*/ 2147483647 w 3266"/>
              <a:gd name="T19" fmla="*/ 2147483647 h 960"/>
              <a:gd name="T20" fmla="*/ 2147483647 w 3266"/>
              <a:gd name="T21" fmla="*/ 2147483647 h 960"/>
              <a:gd name="T22" fmla="*/ 2147483647 w 3266"/>
              <a:gd name="T23" fmla="*/ 2147483647 h 960"/>
              <a:gd name="T24" fmla="*/ 2147483647 w 3266"/>
              <a:gd name="T25" fmla="*/ 2147483647 h 960"/>
              <a:gd name="T26" fmla="*/ 2147483647 w 3266"/>
              <a:gd name="T27" fmla="*/ 2147483647 h 960"/>
              <a:gd name="T28" fmla="*/ 2147483647 w 3266"/>
              <a:gd name="T29" fmla="*/ 2147483647 h 960"/>
              <a:gd name="T30" fmla="*/ 2147483647 w 3266"/>
              <a:gd name="T31" fmla="*/ 2147483647 h 960"/>
              <a:gd name="T32" fmla="*/ 2147483647 w 3266"/>
              <a:gd name="T33" fmla="*/ 2147483647 h 960"/>
              <a:gd name="T34" fmla="*/ 2147483647 w 3266"/>
              <a:gd name="T35" fmla="*/ 2147483647 h 960"/>
              <a:gd name="T36" fmla="*/ 2147483647 w 3266"/>
              <a:gd name="T37" fmla="*/ 2147483647 h 960"/>
              <a:gd name="T38" fmla="*/ 2147483647 w 3266"/>
              <a:gd name="T39" fmla="*/ 2147483647 h 960"/>
              <a:gd name="T40" fmla="*/ 2147483647 w 3266"/>
              <a:gd name="T41" fmla="*/ 2147483647 h 960"/>
              <a:gd name="T42" fmla="*/ 2147483647 w 3266"/>
              <a:gd name="T43" fmla="*/ 2147483647 h 960"/>
              <a:gd name="T44" fmla="*/ 2147483647 w 3266"/>
              <a:gd name="T45" fmla="*/ 2147483647 h 960"/>
              <a:gd name="T46" fmla="*/ 2147483647 w 3266"/>
              <a:gd name="T47" fmla="*/ 2147483647 h 960"/>
              <a:gd name="T48" fmla="*/ 2147483647 w 3266"/>
              <a:gd name="T49" fmla="*/ 2147483647 h 960"/>
              <a:gd name="T50" fmla="*/ 2147483647 w 3266"/>
              <a:gd name="T51" fmla="*/ 2147483647 h 960"/>
              <a:gd name="T52" fmla="*/ 2147483647 w 3266"/>
              <a:gd name="T53" fmla="*/ 2147483647 h 960"/>
              <a:gd name="T54" fmla="*/ 2147483647 w 3266"/>
              <a:gd name="T55" fmla="*/ 2147483647 h 960"/>
              <a:gd name="T56" fmla="*/ 2147483647 w 3266"/>
              <a:gd name="T57" fmla="*/ 2147483647 h 960"/>
              <a:gd name="T58" fmla="*/ 2147483647 w 3266"/>
              <a:gd name="T59" fmla="*/ 2147483647 h 960"/>
              <a:gd name="T60" fmla="*/ 2147483647 w 3266"/>
              <a:gd name="T61" fmla="*/ 2147483647 h 960"/>
              <a:gd name="T62" fmla="*/ 2147483647 w 3266"/>
              <a:gd name="T63" fmla="*/ 2147483647 h 960"/>
              <a:gd name="T64" fmla="*/ 2147483647 w 3266"/>
              <a:gd name="T65" fmla="*/ 2147483647 h 960"/>
              <a:gd name="T66" fmla="*/ 2147483647 w 3266"/>
              <a:gd name="T67" fmla="*/ 2147483647 h 960"/>
              <a:gd name="T68" fmla="*/ 2147483647 w 3266"/>
              <a:gd name="T69" fmla="*/ 2147483647 h 960"/>
              <a:gd name="T70" fmla="*/ 2147483647 w 3266"/>
              <a:gd name="T71" fmla="*/ 2147483647 h 960"/>
              <a:gd name="T72" fmla="*/ 2147483647 w 3266"/>
              <a:gd name="T73" fmla="*/ 2147483647 h 960"/>
              <a:gd name="T74" fmla="*/ 2147483647 w 3266"/>
              <a:gd name="T75" fmla="*/ 2147483647 h 960"/>
              <a:gd name="T76" fmla="*/ 2147483647 w 3266"/>
              <a:gd name="T77" fmla="*/ 2147483647 h 960"/>
              <a:gd name="T78" fmla="*/ 2147483647 w 3266"/>
              <a:gd name="T79" fmla="*/ 2147483647 h 960"/>
              <a:gd name="T80" fmla="*/ 2147483647 w 3266"/>
              <a:gd name="T81" fmla="*/ 2147483647 h 960"/>
              <a:gd name="T82" fmla="*/ 2147483647 w 3266"/>
              <a:gd name="T83" fmla="*/ 2147483647 h 960"/>
              <a:gd name="T84" fmla="*/ 2147483647 w 3266"/>
              <a:gd name="T85" fmla="*/ 2147483647 h 960"/>
              <a:gd name="T86" fmla="*/ 2147483647 w 3266"/>
              <a:gd name="T87" fmla="*/ 2147483647 h 960"/>
              <a:gd name="T88" fmla="*/ 2147483647 w 3266"/>
              <a:gd name="T89" fmla="*/ 2147483647 h 960"/>
              <a:gd name="T90" fmla="*/ 2147483647 w 3266"/>
              <a:gd name="T91" fmla="*/ 2147483647 h 96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266"/>
              <a:gd name="T139" fmla="*/ 0 h 960"/>
              <a:gd name="T140" fmla="*/ 3266 w 3266"/>
              <a:gd name="T141" fmla="*/ 960 h 96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266" h="960">
                <a:moveTo>
                  <a:pt x="0" y="874"/>
                </a:moveTo>
                <a:cubicBezTo>
                  <a:pt x="14" y="440"/>
                  <a:pt x="27" y="7"/>
                  <a:pt x="41" y="3"/>
                </a:cubicBezTo>
                <a:cubicBezTo>
                  <a:pt x="54" y="0"/>
                  <a:pt x="68" y="746"/>
                  <a:pt x="82" y="853"/>
                </a:cubicBezTo>
                <a:cubicBezTo>
                  <a:pt x="95" y="960"/>
                  <a:pt x="109" y="649"/>
                  <a:pt x="122" y="646"/>
                </a:cubicBezTo>
                <a:cubicBezTo>
                  <a:pt x="136" y="642"/>
                  <a:pt x="149" y="808"/>
                  <a:pt x="163" y="832"/>
                </a:cubicBezTo>
                <a:cubicBezTo>
                  <a:pt x="177" y="856"/>
                  <a:pt x="190" y="791"/>
                  <a:pt x="204" y="791"/>
                </a:cubicBezTo>
                <a:cubicBezTo>
                  <a:pt x="217" y="791"/>
                  <a:pt x="231" y="836"/>
                  <a:pt x="245" y="832"/>
                </a:cubicBezTo>
                <a:cubicBezTo>
                  <a:pt x="258" y="829"/>
                  <a:pt x="279" y="767"/>
                  <a:pt x="285" y="770"/>
                </a:cubicBezTo>
                <a:cubicBezTo>
                  <a:pt x="292" y="774"/>
                  <a:pt x="279" y="849"/>
                  <a:pt x="285" y="853"/>
                </a:cubicBezTo>
                <a:cubicBezTo>
                  <a:pt x="292" y="856"/>
                  <a:pt x="313" y="794"/>
                  <a:pt x="326" y="791"/>
                </a:cubicBezTo>
                <a:cubicBezTo>
                  <a:pt x="340" y="787"/>
                  <a:pt x="347" y="843"/>
                  <a:pt x="367" y="832"/>
                </a:cubicBezTo>
                <a:cubicBezTo>
                  <a:pt x="387" y="822"/>
                  <a:pt x="428" y="753"/>
                  <a:pt x="448" y="729"/>
                </a:cubicBezTo>
                <a:cubicBezTo>
                  <a:pt x="469" y="704"/>
                  <a:pt x="478" y="686"/>
                  <a:pt x="492" y="686"/>
                </a:cubicBezTo>
                <a:cubicBezTo>
                  <a:pt x="505" y="686"/>
                  <a:pt x="516" y="725"/>
                  <a:pt x="530" y="729"/>
                </a:cubicBezTo>
                <a:cubicBezTo>
                  <a:pt x="544" y="732"/>
                  <a:pt x="557" y="708"/>
                  <a:pt x="571" y="708"/>
                </a:cubicBezTo>
                <a:cubicBezTo>
                  <a:pt x="584" y="708"/>
                  <a:pt x="598" y="718"/>
                  <a:pt x="612" y="729"/>
                </a:cubicBezTo>
                <a:cubicBezTo>
                  <a:pt x="625" y="739"/>
                  <a:pt x="639" y="767"/>
                  <a:pt x="652" y="770"/>
                </a:cubicBezTo>
                <a:cubicBezTo>
                  <a:pt x="666" y="774"/>
                  <a:pt x="680" y="763"/>
                  <a:pt x="693" y="749"/>
                </a:cubicBezTo>
                <a:cubicBezTo>
                  <a:pt x="707" y="736"/>
                  <a:pt x="720" y="708"/>
                  <a:pt x="734" y="687"/>
                </a:cubicBezTo>
                <a:cubicBezTo>
                  <a:pt x="747" y="666"/>
                  <a:pt x="760" y="643"/>
                  <a:pt x="775" y="625"/>
                </a:cubicBezTo>
                <a:cubicBezTo>
                  <a:pt x="789" y="607"/>
                  <a:pt x="798" y="593"/>
                  <a:pt x="821" y="579"/>
                </a:cubicBezTo>
                <a:cubicBezTo>
                  <a:pt x="844" y="566"/>
                  <a:pt x="885" y="546"/>
                  <a:pt x="911" y="544"/>
                </a:cubicBezTo>
                <a:cubicBezTo>
                  <a:pt x="938" y="542"/>
                  <a:pt x="962" y="555"/>
                  <a:pt x="981" y="569"/>
                </a:cubicBezTo>
                <a:cubicBezTo>
                  <a:pt x="1001" y="584"/>
                  <a:pt x="1018" y="611"/>
                  <a:pt x="1031" y="630"/>
                </a:cubicBezTo>
                <a:cubicBezTo>
                  <a:pt x="1045" y="650"/>
                  <a:pt x="1041" y="667"/>
                  <a:pt x="1061" y="686"/>
                </a:cubicBezTo>
                <a:cubicBezTo>
                  <a:pt x="1080" y="704"/>
                  <a:pt x="1117" y="731"/>
                  <a:pt x="1151" y="742"/>
                </a:cubicBezTo>
                <a:cubicBezTo>
                  <a:pt x="1185" y="752"/>
                  <a:pt x="1232" y="755"/>
                  <a:pt x="1264" y="749"/>
                </a:cubicBezTo>
                <a:cubicBezTo>
                  <a:pt x="1296" y="744"/>
                  <a:pt x="1319" y="721"/>
                  <a:pt x="1345" y="708"/>
                </a:cubicBezTo>
                <a:cubicBezTo>
                  <a:pt x="1372" y="695"/>
                  <a:pt x="1398" y="688"/>
                  <a:pt x="1420" y="671"/>
                </a:cubicBezTo>
                <a:cubicBezTo>
                  <a:pt x="1442" y="654"/>
                  <a:pt x="1459" y="629"/>
                  <a:pt x="1481" y="605"/>
                </a:cubicBezTo>
                <a:cubicBezTo>
                  <a:pt x="1502" y="580"/>
                  <a:pt x="1522" y="545"/>
                  <a:pt x="1550" y="524"/>
                </a:cubicBezTo>
                <a:cubicBezTo>
                  <a:pt x="1578" y="502"/>
                  <a:pt x="1614" y="474"/>
                  <a:pt x="1650" y="478"/>
                </a:cubicBezTo>
                <a:cubicBezTo>
                  <a:pt x="1687" y="481"/>
                  <a:pt x="1740" y="519"/>
                  <a:pt x="1770" y="544"/>
                </a:cubicBezTo>
                <a:cubicBezTo>
                  <a:pt x="1801" y="568"/>
                  <a:pt x="1810" y="601"/>
                  <a:pt x="1835" y="625"/>
                </a:cubicBezTo>
                <a:cubicBezTo>
                  <a:pt x="1859" y="649"/>
                  <a:pt x="1889" y="680"/>
                  <a:pt x="1916" y="687"/>
                </a:cubicBezTo>
                <a:cubicBezTo>
                  <a:pt x="1943" y="694"/>
                  <a:pt x="1972" y="677"/>
                  <a:pt x="1998" y="666"/>
                </a:cubicBezTo>
                <a:cubicBezTo>
                  <a:pt x="2023" y="656"/>
                  <a:pt x="2049" y="632"/>
                  <a:pt x="2069" y="625"/>
                </a:cubicBezTo>
                <a:cubicBezTo>
                  <a:pt x="2090" y="618"/>
                  <a:pt x="2105" y="618"/>
                  <a:pt x="2120" y="625"/>
                </a:cubicBezTo>
                <a:cubicBezTo>
                  <a:pt x="2135" y="632"/>
                  <a:pt x="2141" y="663"/>
                  <a:pt x="2161" y="666"/>
                </a:cubicBezTo>
                <a:cubicBezTo>
                  <a:pt x="2181" y="670"/>
                  <a:pt x="2208" y="660"/>
                  <a:pt x="2242" y="646"/>
                </a:cubicBezTo>
                <a:cubicBezTo>
                  <a:pt x="2276" y="632"/>
                  <a:pt x="2310" y="604"/>
                  <a:pt x="2365" y="584"/>
                </a:cubicBezTo>
                <a:cubicBezTo>
                  <a:pt x="2419" y="563"/>
                  <a:pt x="2503" y="534"/>
                  <a:pt x="2569" y="521"/>
                </a:cubicBezTo>
                <a:cubicBezTo>
                  <a:pt x="2634" y="509"/>
                  <a:pt x="2697" y="513"/>
                  <a:pt x="2758" y="508"/>
                </a:cubicBezTo>
                <a:cubicBezTo>
                  <a:pt x="2819" y="503"/>
                  <a:pt x="2878" y="491"/>
                  <a:pt x="2937" y="488"/>
                </a:cubicBezTo>
                <a:cubicBezTo>
                  <a:pt x="2996" y="485"/>
                  <a:pt x="3059" y="490"/>
                  <a:pt x="3114" y="488"/>
                </a:cubicBezTo>
                <a:cubicBezTo>
                  <a:pt x="3169" y="486"/>
                  <a:pt x="3234" y="479"/>
                  <a:pt x="3266" y="476"/>
                </a:cubicBezTo>
              </a:path>
            </a:pathLst>
          </a:custGeom>
          <a:noFill/>
          <a:ln w="3810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914400" y="1066800"/>
          <a:ext cx="1143000" cy="973138"/>
        </p:xfrm>
        <a:graphic>
          <a:graphicData uri="http://schemas.openxmlformats.org/presentationml/2006/ole">
            <p:oleObj spid="_x0000_s35842" name="Equation" r:id="rId3" imgW="444240" imgH="419040" progId="Equation.3">
              <p:embed/>
            </p:oleObj>
          </a:graphicData>
        </a:graphic>
      </p:graphicFrame>
      <p:sp>
        <p:nvSpPr>
          <p:cNvPr id="17420" name="Text Box 8"/>
          <p:cNvSpPr txBox="1">
            <a:spLocks noChangeArrowheads="1"/>
          </p:cNvSpPr>
          <p:nvPr/>
        </p:nvSpPr>
        <p:spPr bwMode="auto">
          <a:xfrm>
            <a:off x="7239000" y="2913063"/>
            <a:ext cx="711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alibri" charset="0"/>
                <a:sym typeface="Symbol" charset="2"/>
              </a:rPr>
              <a:t></a:t>
            </a:r>
            <a:endParaRPr lang="en-US">
              <a:latin typeface="Calibri" charset="0"/>
            </a:endParaRPr>
          </a:p>
        </p:txBody>
      </p:sp>
      <p:sp>
        <p:nvSpPr>
          <p:cNvPr id="17421" name="Text Box 9"/>
          <p:cNvSpPr txBox="1">
            <a:spLocks noChangeArrowheads="1"/>
          </p:cNvSpPr>
          <p:nvPr/>
        </p:nvSpPr>
        <p:spPr bwMode="auto">
          <a:xfrm>
            <a:off x="2286000" y="1119188"/>
            <a:ext cx="116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alibri" charset="0"/>
              </a:rPr>
              <a:t>Elastic</a:t>
            </a:r>
          </a:p>
        </p:txBody>
      </p:sp>
      <p:sp>
        <p:nvSpPr>
          <p:cNvPr id="17422" name="Text Box 10"/>
          <p:cNvSpPr txBox="1">
            <a:spLocks noChangeArrowheads="1"/>
          </p:cNvSpPr>
          <p:nvPr/>
        </p:nvSpPr>
        <p:spPr bwMode="auto">
          <a:xfrm>
            <a:off x="3429000" y="1952625"/>
            <a:ext cx="168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alibri" charset="0"/>
              </a:rPr>
              <a:t>Quasielastic</a:t>
            </a:r>
          </a:p>
        </p:txBody>
      </p:sp>
      <p:sp>
        <p:nvSpPr>
          <p:cNvPr id="17423" name="Text Box 11"/>
          <p:cNvSpPr txBox="1">
            <a:spLocks noChangeArrowheads="1"/>
          </p:cNvSpPr>
          <p:nvPr/>
        </p:nvSpPr>
        <p:spPr bwMode="auto">
          <a:xfrm>
            <a:off x="4953000" y="1758950"/>
            <a:ext cx="776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alibri" charset="0"/>
                <a:sym typeface="Symbol" charset="2"/>
              </a:rPr>
              <a:t></a:t>
            </a:r>
            <a:endParaRPr lang="en-US">
              <a:latin typeface="Calibri" charset="0"/>
            </a:endParaRPr>
          </a:p>
        </p:txBody>
      </p:sp>
      <p:sp>
        <p:nvSpPr>
          <p:cNvPr id="17424" name="Text Box 12"/>
          <p:cNvSpPr txBox="1">
            <a:spLocks noChangeArrowheads="1"/>
          </p:cNvSpPr>
          <p:nvPr/>
        </p:nvSpPr>
        <p:spPr bwMode="auto">
          <a:xfrm>
            <a:off x="5791200" y="1952625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alibri" charset="0"/>
              </a:rPr>
              <a:t>N</a:t>
            </a:r>
            <a:r>
              <a:rPr lang="en-US" baseline="30000">
                <a:latin typeface="Calibri" charset="0"/>
              </a:rPr>
              <a:t>*</a:t>
            </a:r>
            <a:endParaRPr lang="en-US">
              <a:latin typeface="Calibri" charset="0"/>
            </a:endParaRPr>
          </a:p>
        </p:txBody>
      </p:sp>
      <p:sp>
        <p:nvSpPr>
          <p:cNvPr id="17425" name="Text Box 13"/>
          <p:cNvSpPr txBox="1">
            <a:spLocks noChangeArrowheads="1"/>
          </p:cNvSpPr>
          <p:nvPr/>
        </p:nvSpPr>
        <p:spPr bwMode="auto">
          <a:xfrm>
            <a:off x="6400800" y="1447800"/>
            <a:ext cx="1423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alibri" charset="0"/>
              </a:rPr>
              <a:t>Deep Inelastic</a:t>
            </a: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2316163" y="2833688"/>
          <a:ext cx="914400" cy="554037"/>
        </p:xfrm>
        <a:graphic>
          <a:graphicData uri="http://schemas.openxmlformats.org/presentationml/2006/ole">
            <p:oleObj spid="_x0000_s35843" name="Equation" r:id="rId4" imgW="279400" imgH="393700" progId="Equation.3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3810000" y="2913063"/>
          <a:ext cx="846138" cy="539750"/>
        </p:xfrm>
        <a:graphic>
          <a:graphicData uri="http://schemas.openxmlformats.org/presentationml/2006/ole">
            <p:oleObj spid="_x0000_s35844" name="Equation" r:id="rId5" imgW="266400" imgH="419040" progId="Equation.3">
              <p:embed/>
            </p:oleObj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4876800" y="2913063"/>
          <a:ext cx="1962150" cy="592137"/>
        </p:xfrm>
        <a:graphic>
          <a:graphicData uri="http://schemas.openxmlformats.org/presentationml/2006/ole">
            <p:oleObj spid="_x0000_s35845" name="Equation" r:id="rId6" imgW="952200" imgH="419040" progId="Equation.3">
              <p:embed/>
            </p:oleObj>
          </a:graphicData>
        </a:graphic>
      </p:graphicFrame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2773363" y="2767013"/>
            <a:ext cx="0" cy="9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4132263" y="2767013"/>
            <a:ext cx="0" cy="13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5362575" y="2767013"/>
            <a:ext cx="0" cy="13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9" name="Text Box 43"/>
          <p:cNvSpPr txBox="1">
            <a:spLocks noChangeArrowheads="1"/>
          </p:cNvSpPr>
          <p:nvPr/>
        </p:nvSpPr>
        <p:spPr bwMode="auto">
          <a:xfrm>
            <a:off x="228600" y="2898775"/>
            <a:ext cx="152400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  <a:latin typeface="Calibri" charset="0"/>
              </a:rPr>
              <a:t>Nucleus</a:t>
            </a:r>
          </a:p>
        </p:txBody>
      </p:sp>
      <p:sp>
        <p:nvSpPr>
          <p:cNvPr id="17430" name="Line 24"/>
          <p:cNvSpPr>
            <a:spLocks noChangeShapeType="1"/>
          </p:cNvSpPr>
          <p:nvPr/>
        </p:nvSpPr>
        <p:spPr bwMode="auto">
          <a:xfrm flipV="1">
            <a:off x="2254250" y="3810000"/>
            <a:ext cx="0" cy="2009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1" name="Line 25"/>
          <p:cNvSpPr>
            <a:spLocks noChangeShapeType="1"/>
          </p:cNvSpPr>
          <p:nvPr/>
        </p:nvSpPr>
        <p:spPr bwMode="auto">
          <a:xfrm>
            <a:off x="2254250" y="5819775"/>
            <a:ext cx="5373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2" name="Text Box 28"/>
          <p:cNvSpPr txBox="1">
            <a:spLocks noChangeArrowheads="1"/>
          </p:cNvSpPr>
          <p:nvPr/>
        </p:nvSpPr>
        <p:spPr bwMode="auto">
          <a:xfrm>
            <a:off x="7239000" y="5907088"/>
            <a:ext cx="711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alibri" charset="0"/>
                <a:sym typeface="Symbol" charset="2"/>
              </a:rPr>
              <a:t></a:t>
            </a:r>
            <a:endParaRPr lang="en-US">
              <a:latin typeface="Calibri" charset="0"/>
            </a:endParaRPr>
          </a:p>
        </p:txBody>
      </p:sp>
      <p:sp>
        <p:nvSpPr>
          <p:cNvPr id="17433" name="Text Box 29"/>
          <p:cNvSpPr txBox="1">
            <a:spLocks noChangeArrowheads="1"/>
          </p:cNvSpPr>
          <p:nvPr/>
        </p:nvSpPr>
        <p:spPr bwMode="auto">
          <a:xfrm>
            <a:off x="3505200" y="4159250"/>
            <a:ext cx="116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alibri" charset="0"/>
              </a:rPr>
              <a:t>Elastic</a:t>
            </a:r>
          </a:p>
        </p:txBody>
      </p:sp>
      <p:sp>
        <p:nvSpPr>
          <p:cNvPr id="17434" name="Text Box 31"/>
          <p:cNvSpPr txBox="1">
            <a:spLocks noChangeArrowheads="1"/>
          </p:cNvSpPr>
          <p:nvPr/>
        </p:nvSpPr>
        <p:spPr bwMode="auto">
          <a:xfrm>
            <a:off x="4953000" y="4438650"/>
            <a:ext cx="776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alibri" charset="0"/>
                <a:sym typeface="Symbol" charset="2"/>
              </a:rPr>
              <a:t></a:t>
            </a:r>
            <a:endParaRPr lang="en-US">
              <a:latin typeface="Calibri" charset="0"/>
            </a:endParaRPr>
          </a:p>
        </p:txBody>
      </p:sp>
      <p:sp>
        <p:nvSpPr>
          <p:cNvPr id="17435" name="Text Box 32"/>
          <p:cNvSpPr txBox="1">
            <a:spLocks noChangeArrowheads="1"/>
          </p:cNvSpPr>
          <p:nvPr/>
        </p:nvSpPr>
        <p:spPr bwMode="auto">
          <a:xfrm>
            <a:off x="5867400" y="4789488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alibri" charset="0"/>
              </a:rPr>
              <a:t>N</a:t>
            </a:r>
            <a:r>
              <a:rPr lang="en-US" baseline="30000">
                <a:latin typeface="Calibri" charset="0"/>
              </a:rPr>
              <a:t>*</a:t>
            </a:r>
            <a:endParaRPr lang="en-US">
              <a:latin typeface="Calibri" charset="0"/>
            </a:endParaRPr>
          </a:p>
        </p:txBody>
      </p:sp>
      <p:sp>
        <p:nvSpPr>
          <p:cNvPr id="17436" name="Text Box 33"/>
          <p:cNvSpPr txBox="1">
            <a:spLocks noChangeArrowheads="1"/>
          </p:cNvSpPr>
          <p:nvPr/>
        </p:nvSpPr>
        <p:spPr bwMode="auto">
          <a:xfrm>
            <a:off x="6781800" y="4368800"/>
            <a:ext cx="1423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alibri" charset="0"/>
              </a:rPr>
              <a:t>Deep Inelastic</a:t>
            </a:r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3810000" y="5907088"/>
          <a:ext cx="846138" cy="588962"/>
        </p:xfrm>
        <a:graphic>
          <a:graphicData uri="http://schemas.openxmlformats.org/presentationml/2006/ole">
            <p:oleObj spid="_x0000_s35846" name="Equation" r:id="rId7" imgW="266400" imgH="419040" progId="Equation.3">
              <p:embed/>
            </p:oleObj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4876800" y="5907088"/>
          <a:ext cx="1962150" cy="646112"/>
        </p:xfrm>
        <a:graphic>
          <a:graphicData uri="http://schemas.openxmlformats.org/presentationml/2006/ole">
            <p:oleObj spid="_x0000_s35847" name="Equation" r:id="rId8" imgW="952200" imgH="419040" progId="Equation.3">
              <p:embed/>
            </p:oleObj>
          </a:graphicData>
        </a:graphic>
      </p:graphicFrame>
      <p:sp>
        <p:nvSpPr>
          <p:cNvPr id="17437" name="Line 38"/>
          <p:cNvSpPr>
            <a:spLocks noChangeShapeType="1"/>
          </p:cNvSpPr>
          <p:nvPr/>
        </p:nvSpPr>
        <p:spPr bwMode="auto">
          <a:xfrm>
            <a:off x="2773363" y="5748338"/>
            <a:ext cx="0" cy="106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8" name="Line 39"/>
          <p:cNvSpPr>
            <a:spLocks noChangeShapeType="1"/>
          </p:cNvSpPr>
          <p:nvPr/>
        </p:nvSpPr>
        <p:spPr bwMode="auto">
          <a:xfrm>
            <a:off x="4132263" y="5748338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9" name="Line 40"/>
          <p:cNvSpPr>
            <a:spLocks noChangeShapeType="1"/>
          </p:cNvSpPr>
          <p:nvPr/>
        </p:nvSpPr>
        <p:spPr bwMode="auto">
          <a:xfrm>
            <a:off x="5362575" y="5748338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40" name="Freeform 42"/>
          <p:cNvSpPr>
            <a:spLocks/>
          </p:cNvSpPr>
          <p:nvPr/>
        </p:nvSpPr>
        <p:spPr bwMode="auto">
          <a:xfrm>
            <a:off x="4038600" y="4529138"/>
            <a:ext cx="3892550" cy="1308100"/>
          </a:xfrm>
          <a:custGeom>
            <a:avLst/>
            <a:gdLst>
              <a:gd name="T0" fmla="*/ 0 w 2452"/>
              <a:gd name="T1" fmla="*/ 2147483647 h 824"/>
              <a:gd name="T2" fmla="*/ 2147483647 w 2452"/>
              <a:gd name="T3" fmla="*/ 2147483647 h 824"/>
              <a:gd name="T4" fmla="*/ 2147483647 w 2452"/>
              <a:gd name="T5" fmla="*/ 0 h 824"/>
              <a:gd name="T6" fmla="*/ 2147483647 w 2452"/>
              <a:gd name="T7" fmla="*/ 2147483647 h 824"/>
              <a:gd name="T8" fmla="*/ 2147483647 w 2452"/>
              <a:gd name="T9" fmla="*/ 2147483647 h 824"/>
              <a:gd name="T10" fmla="*/ 2147483647 w 2452"/>
              <a:gd name="T11" fmla="*/ 2147483647 h 824"/>
              <a:gd name="T12" fmla="*/ 2147483647 w 2452"/>
              <a:gd name="T13" fmla="*/ 2147483647 h 824"/>
              <a:gd name="T14" fmla="*/ 2147483647 w 2452"/>
              <a:gd name="T15" fmla="*/ 2147483647 h 824"/>
              <a:gd name="T16" fmla="*/ 2147483647 w 2452"/>
              <a:gd name="T17" fmla="*/ 2147483647 h 824"/>
              <a:gd name="T18" fmla="*/ 2147483647 w 2452"/>
              <a:gd name="T19" fmla="*/ 2147483647 h 824"/>
              <a:gd name="T20" fmla="*/ 2147483647 w 2452"/>
              <a:gd name="T21" fmla="*/ 2147483647 h 824"/>
              <a:gd name="T22" fmla="*/ 2147483647 w 2452"/>
              <a:gd name="T23" fmla="*/ 2147483647 h 824"/>
              <a:gd name="T24" fmla="*/ 2147483647 w 2452"/>
              <a:gd name="T25" fmla="*/ 2147483647 h 824"/>
              <a:gd name="T26" fmla="*/ 2147483647 w 2452"/>
              <a:gd name="T27" fmla="*/ 2147483647 h 824"/>
              <a:gd name="T28" fmla="*/ 2147483647 w 2452"/>
              <a:gd name="T29" fmla="*/ 2147483647 h 824"/>
              <a:gd name="T30" fmla="*/ 2147483647 w 2452"/>
              <a:gd name="T31" fmla="*/ 2147483647 h 824"/>
              <a:gd name="T32" fmla="*/ 2147483647 w 2452"/>
              <a:gd name="T33" fmla="*/ 2147483647 h 824"/>
              <a:gd name="T34" fmla="*/ 2147483647 w 2452"/>
              <a:gd name="T35" fmla="*/ 2147483647 h 824"/>
              <a:gd name="T36" fmla="*/ 2147483647 w 2452"/>
              <a:gd name="T37" fmla="*/ 2147483647 h 824"/>
              <a:gd name="T38" fmla="*/ 2147483647 w 2452"/>
              <a:gd name="T39" fmla="*/ 2147483647 h 824"/>
              <a:gd name="T40" fmla="*/ 2147483647 w 2452"/>
              <a:gd name="T41" fmla="*/ 2147483647 h 824"/>
              <a:gd name="T42" fmla="*/ 2147483647 w 2452"/>
              <a:gd name="T43" fmla="*/ 2147483647 h 824"/>
              <a:gd name="T44" fmla="*/ 2147483647 w 2452"/>
              <a:gd name="T45" fmla="*/ 2147483647 h 824"/>
              <a:gd name="T46" fmla="*/ 2147483647 w 2452"/>
              <a:gd name="T47" fmla="*/ 2147483647 h 824"/>
              <a:gd name="T48" fmla="*/ 2147483647 w 2452"/>
              <a:gd name="T49" fmla="*/ 2147483647 h 824"/>
              <a:gd name="T50" fmla="*/ 2147483647 w 2452"/>
              <a:gd name="T51" fmla="*/ 2147483647 h 824"/>
              <a:gd name="T52" fmla="*/ 2147483647 w 2452"/>
              <a:gd name="T53" fmla="*/ 2147483647 h 824"/>
              <a:gd name="T54" fmla="*/ 2147483647 w 2452"/>
              <a:gd name="T55" fmla="*/ 2147483647 h 824"/>
              <a:gd name="T56" fmla="*/ 2147483647 w 2452"/>
              <a:gd name="T57" fmla="*/ 2147483647 h 824"/>
              <a:gd name="T58" fmla="*/ 2147483647 w 2452"/>
              <a:gd name="T59" fmla="*/ 2147483647 h 82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452"/>
              <a:gd name="T91" fmla="*/ 0 h 824"/>
              <a:gd name="T92" fmla="*/ 2452 w 2452"/>
              <a:gd name="T93" fmla="*/ 824 h 824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452" h="824">
                <a:moveTo>
                  <a:pt x="0" y="824"/>
                </a:moveTo>
                <a:lnTo>
                  <a:pt x="19" y="323"/>
                </a:lnTo>
                <a:lnTo>
                  <a:pt x="54" y="0"/>
                </a:lnTo>
                <a:lnTo>
                  <a:pt x="77" y="345"/>
                </a:lnTo>
                <a:lnTo>
                  <a:pt x="101" y="679"/>
                </a:lnTo>
                <a:lnTo>
                  <a:pt x="242" y="755"/>
                </a:lnTo>
                <a:lnTo>
                  <a:pt x="407" y="765"/>
                </a:lnTo>
                <a:lnTo>
                  <a:pt x="618" y="722"/>
                </a:lnTo>
                <a:lnTo>
                  <a:pt x="665" y="603"/>
                </a:lnTo>
                <a:lnTo>
                  <a:pt x="689" y="497"/>
                </a:lnTo>
                <a:lnTo>
                  <a:pt x="736" y="344"/>
                </a:lnTo>
                <a:lnTo>
                  <a:pt x="783" y="274"/>
                </a:lnTo>
                <a:lnTo>
                  <a:pt x="853" y="286"/>
                </a:lnTo>
                <a:lnTo>
                  <a:pt x="912" y="333"/>
                </a:lnTo>
                <a:lnTo>
                  <a:pt x="959" y="420"/>
                </a:lnTo>
                <a:lnTo>
                  <a:pt x="1006" y="496"/>
                </a:lnTo>
                <a:lnTo>
                  <a:pt x="1065" y="615"/>
                </a:lnTo>
                <a:lnTo>
                  <a:pt x="1135" y="539"/>
                </a:lnTo>
                <a:lnTo>
                  <a:pt x="1171" y="485"/>
                </a:lnTo>
                <a:lnTo>
                  <a:pt x="1218" y="485"/>
                </a:lnTo>
                <a:lnTo>
                  <a:pt x="1300" y="561"/>
                </a:lnTo>
                <a:lnTo>
                  <a:pt x="1370" y="496"/>
                </a:lnTo>
                <a:lnTo>
                  <a:pt x="1464" y="452"/>
                </a:lnTo>
                <a:lnTo>
                  <a:pt x="1570" y="496"/>
                </a:lnTo>
                <a:lnTo>
                  <a:pt x="1653" y="561"/>
                </a:lnTo>
                <a:lnTo>
                  <a:pt x="1864" y="518"/>
                </a:lnTo>
                <a:lnTo>
                  <a:pt x="2005" y="462"/>
                </a:lnTo>
                <a:lnTo>
                  <a:pt x="2123" y="388"/>
                </a:lnTo>
                <a:lnTo>
                  <a:pt x="2287" y="356"/>
                </a:lnTo>
                <a:lnTo>
                  <a:pt x="2452" y="356"/>
                </a:lnTo>
              </a:path>
            </a:pathLst>
          </a:custGeom>
          <a:noFill/>
          <a:ln w="3810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7441" name="Text Box 44"/>
          <p:cNvSpPr txBox="1">
            <a:spLocks noChangeArrowheads="1"/>
          </p:cNvSpPr>
          <p:nvPr/>
        </p:nvSpPr>
        <p:spPr bwMode="auto">
          <a:xfrm>
            <a:off x="228600" y="5891213"/>
            <a:ext cx="1524000" cy="46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  <a:latin typeface="Calibri" charset="0"/>
              </a:rPr>
              <a:t>Proton</a:t>
            </a:r>
          </a:p>
        </p:txBody>
      </p:sp>
      <p:sp>
        <p:nvSpPr>
          <p:cNvPr id="17442" name="Line 47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990600" y="3962400"/>
          <a:ext cx="1143000" cy="973138"/>
        </p:xfrm>
        <a:graphic>
          <a:graphicData uri="http://schemas.openxmlformats.org/presentationml/2006/ole">
            <p:oleObj spid="_x0000_s35848" name="Equation" r:id="rId9" imgW="444240" imgH="419040" progId="Equation.3">
              <p:embed/>
            </p:oleObj>
          </a:graphicData>
        </a:graphic>
      </p:graphicFrame>
      <p:sp>
        <p:nvSpPr>
          <p:cNvPr id="17443" name="Title 35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err="1" smtClean="0"/>
              <a:t>A(e,e</a:t>
            </a:r>
            <a:r>
              <a:rPr lang="en-US" dirty="0" smtClean="0"/>
              <a:t>’) at Fixed Q</a:t>
            </a:r>
            <a:r>
              <a:rPr lang="en-US" baseline="30000" dirty="0" smtClean="0"/>
              <a:t>2 </a:t>
            </a:r>
            <a:r>
              <a:rPr lang="en-US" dirty="0" smtClean="0"/>
              <a:t>vs. </a:t>
            </a:r>
            <a:r>
              <a:rPr lang="en-US" dirty="0" err="1" smtClean="0">
                <a:ea typeface="Lucida Grande"/>
                <a:cs typeface="Lucida Grande"/>
              </a:rPr>
              <a:t>ω</a:t>
            </a:r>
            <a:endParaRPr lang="en-US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What is the EMC Effect?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14438"/>
            <a:ext cx="4360863" cy="4271962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sz="2000" b="1" dirty="0" smtClean="0">
                <a:solidFill>
                  <a:srgbClr val="000000"/>
                </a:solidFill>
              </a:rPr>
              <a:t>EMC effect is simply the fact the ratio of DIS cross sections is not one</a:t>
            </a:r>
            <a:endParaRPr lang="en-US" sz="1600" b="1" dirty="0" smtClean="0">
              <a:solidFill>
                <a:srgbClr val="000000"/>
              </a:solidFill>
            </a:endParaRP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J.J. </a:t>
            </a:r>
            <a:r>
              <a:rPr lang="en-US" sz="1800" dirty="0" err="1" smtClean="0">
                <a:solidFill>
                  <a:srgbClr val="0000FF"/>
                </a:solidFill>
              </a:rPr>
              <a:t>Aubert</a:t>
            </a:r>
            <a:r>
              <a:rPr lang="en-US" sz="1800" dirty="0" smtClean="0">
                <a:solidFill>
                  <a:srgbClr val="0000FF"/>
                </a:solidFill>
              </a:rPr>
              <a:t> et al. PLB 123 (1983) 275.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Simple Parton Counting Expects One</a:t>
            </a:r>
          </a:p>
          <a:p>
            <a:pPr lvl="1"/>
            <a:r>
              <a:rPr lang="en-US" sz="2000" b="1" dirty="0" smtClean="0">
                <a:solidFill>
                  <a:srgbClr val="0000FF"/>
                </a:solidFill>
              </a:rPr>
              <a:t>MANY Explanations</a:t>
            </a:r>
          </a:p>
          <a:p>
            <a:r>
              <a:rPr lang="en-US" sz="2000" b="1" dirty="0" smtClean="0">
                <a:solidFill>
                  <a:srgbClr val="000000"/>
                </a:solidFill>
              </a:rPr>
              <a:t>SLAC E139 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J. Gomez et al., PRD 49 (1994) 4348.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Precise large-</a:t>
            </a:r>
            <a:r>
              <a:rPr lang="en-US" sz="1800" dirty="0" err="1" smtClean="0">
                <a:solidFill>
                  <a:srgbClr val="0000FF"/>
                </a:solidFill>
              </a:rPr>
              <a:t>x</a:t>
            </a:r>
            <a:r>
              <a:rPr lang="en-US" sz="1800" dirty="0" smtClean="0">
                <a:solidFill>
                  <a:srgbClr val="0000FF"/>
                </a:solidFill>
              </a:rPr>
              <a:t> data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Nuclei from A=4 to 197</a:t>
            </a:r>
          </a:p>
          <a:p>
            <a:r>
              <a:rPr lang="en-US" sz="2000" b="1" dirty="0" smtClean="0">
                <a:solidFill>
                  <a:srgbClr val="000000"/>
                </a:solidFill>
              </a:rPr>
              <a:t>Conclusions from SLAC data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Q</a:t>
            </a:r>
            <a:r>
              <a:rPr lang="en-US" sz="1800" baseline="30000" dirty="0" smtClean="0">
                <a:solidFill>
                  <a:srgbClr val="0000FF"/>
                </a:solidFill>
              </a:rPr>
              <a:t>2</a:t>
            </a:r>
            <a:r>
              <a:rPr lang="en-US" sz="1800" dirty="0" smtClean="0">
                <a:solidFill>
                  <a:srgbClr val="0000FF"/>
                </a:solidFill>
              </a:rPr>
              <a:t>-independent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Universal </a:t>
            </a:r>
            <a:r>
              <a:rPr lang="en-US" sz="1800" dirty="0" err="1" smtClean="0">
                <a:solidFill>
                  <a:srgbClr val="0000FF"/>
                </a:solidFill>
              </a:rPr>
              <a:t>x</a:t>
            </a:r>
            <a:r>
              <a:rPr lang="en-US" sz="1800" dirty="0" smtClean="0">
                <a:solidFill>
                  <a:srgbClr val="0000FF"/>
                </a:solidFill>
              </a:rPr>
              <a:t>-dependence</a:t>
            </a:r>
            <a:r>
              <a:rPr lang="en-US" sz="1800" dirty="0" smtClean="0"/>
              <a:t> (shape)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Magnitude varies with A 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Average Nuclear Density Effect</a:t>
            </a:r>
          </a:p>
        </p:txBody>
      </p:sp>
      <p:pic>
        <p:nvPicPr>
          <p:cNvPr id="58372" name="Picture 4" descr="e139_alltar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7063" y="914400"/>
            <a:ext cx="4554537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>
            <a:off x="5029200" y="914400"/>
            <a:ext cx="3962400" cy="1588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dirty="0" smtClean="0"/>
              <a:t>New Jefferson Lab EMC Effect Data </a:t>
            </a:r>
            <a:endParaRPr lang="en-US" dirty="0"/>
          </a:p>
        </p:txBody>
      </p:sp>
      <p:sp>
        <p:nvSpPr>
          <p:cNvPr id="6146" name="Rectangle 2"/>
          <p:cNvSpPr>
            <a:spLocks/>
          </p:cNvSpPr>
          <p:nvPr/>
        </p:nvSpPr>
        <p:spPr bwMode="auto">
          <a:xfrm>
            <a:off x="389334" y="741164"/>
            <a:ext cx="5325666" cy="47803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J. </a:t>
            </a:r>
            <a:r>
              <a:rPr lang="en-US" sz="2000" dirty="0" err="1" smtClean="0">
                <a:latin typeface="Times New Roman"/>
                <a:cs typeface="Times New Roman"/>
              </a:rPr>
              <a:t>Seely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i="1" dirty="0" smtClean="0">
                <a:latin typeface="Times New Roman"/>
                <a:cs typeface="Times New Roman"/>
              </a:rPr>
              <a:t>et al</a:t>
            </a:r>
            <a:r>
              <a:rPr lang="en-US" sz="2000" dirty="0" smtClean="0">
                <a:latin typeface="Times New Roman"/>
                <a:cs typeface="Times New Roman"/>
              </a:rPr>
              <a:t>., Phy</a:t>
            </a:r>
            <a:r>
              <a:rPr lang="en-US" sz="2000" dirty="0" smtClean="0">
                <a:latin typeface="Times New Roman"/>
                <a:ea typeface="Palatino" charset="0"/>
                <a:cs typeface="Times New Roman"/>
                <a:sym typeface="Palatino" charset="0"/>
              </a:rPr>
              <a:t>s, Rev. </a:t>
            </a:r>
            <a:r>
              <a:rPr lang="en-US" sz="2000" dirty="0" err="1" smtClean="0">
                <a:latin typeface="Times New Roman"/>
                <a:ea typeface="Palatino" charset="0"/>
                <a:cs typeface="Times New Roman"/>
                <a:sym typeface="Palatino" charset="0"/>
              </a:rPr>
              <a:t>Lett</a:t>
            </a:r>
            <a:r>
              <a:rPr lang="en-US" sz="2000" dirty="0" smtClean="0">
                <a:latin typeface="Times New Roman"/>
                <a:ea typeface="Palatino" charset="0"/>
                <a:cs typeface="Times New Roman"/>
                <a:sym typeface="Palatino" charset="0"/>
              </a:rPr>
              <a:t>. </a:t>
            </a:r>
            <a:r>
              <a:rPr lang="en-US" sz="2000" b="1" dirty="0" smtClean="0">
                <a:latin typeface="Times New Roman"/>
                <a:ea typeface="Palatino" charset="0"/>
                <a:cs typeface="Times New Roman"/>
                <a:sym typeface="Palatino" charset="0"/>
              </a:rPr>
              <a:t>103 </a:t>
            </a:r>
            <a:r>
              <a:rPr lang="en-US" sz="2000" dirty="0" smtClean="0">
                <a:latin typeface="Times New Roman"/>
                <a:ea typeface="Palatino" charset="0"/>
                <a:cs typeface="Times New Roman"/>
                <a:sym typeface="Palatino" charset="0"/>
              </a:rPr>
              <a:t>(2009) 202301.</a:t>
            </a:r>
            <a:endParaRPr lang="en-US" sz="2000" dirty="0">
              <a:latin typeface="Times New Roman"/>
              <a:ea typeface="Palatino" charset="0"/>
              <a:cs typeface="Times New Roman"/>
              <a:sym typeface="Palatino" charset="0"/>
            </a:endParaRPr>
          </a:p>
        </p:txBody>
      </p:sp>
      <p:pic>
        <p:nvPicPr>
          <p:cNvPr id="7" name="Picture 6" descr="q2dep_04_28_2009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85800" y="1219200"/>
            <a:ext cx="7391400" cy="519707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dirty="0" smtClean="0"/>
              <a:t>New Jefferson Lab EMC Effect Data </a:t>
            </a:r>
            <a:endParaRPr lang="en-US" dirty="0"/>
          </a:p>
        </p:txBody>
      </p:sp>
      <p:sp>
        <p:nvSpPr>
          <p:cNvPr id="6146" name="Rectangle 2"/>
          <p:cNvSpPr>
            <a:spLocks/>
          </p:cNvSpPr>
          <p:nvPr/>
        </p:nvSpPr>
        <p:spPr bwMode="auto">
          <a:xfrm>
            <a:off x="389334" y="741164"/>
            <a:ext cx="5325666" cy="47803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J. </a:t>
            </a:r>
            <a:r>
              <a:rPr lang="en-US" sz="2000" dirty="0" err="1" smtClean="0">
                <a:latin typeface="Times New Roman"/>
                <a:cs typeface="Times New Roman"/>
              </a:rPr>
              <a:t>Seely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i="1" dirty="0" smtClean="0">
                <a:latin typeface="Times New Roman"/>
                <a:cs typeface="Times New Roman"/>
              </a:rPr>
              <a:t>et al</a:t>
            </a:r>
            <a:r>
              <a:rPr lang="en-US" sz="2000" dirty="0" smtClean="0">
                <a:latin typeface="Times New Roman"/>
                <a:cs typeface="Times New Roman"/>
              </a:rPr>
              <a:t>., Phy</a:t>
            </a:r>
            <a:r>
              <a:rPr lang="en-US" sz="2000" dirty="0" smtClean="0">
                <a:latin typeface="Times New Roman"/>
                <a:ea typeface="Palatino" charset="0"/>
                <a:cs typeface="Times New Roman"/>
                <a:sym typeface="Palatino" charset="0"/>
              </a:rPr>
              <a:t>s, Rev. </a:t>
            </a:r>
            <a:r>
              <a:rPr lang="en-US" sz="2000" dirty="0" err="1" smtClean="0">
                <a:latin typeface="Times New Roman"/>
                <a:ea typeface="Palatino" charset="0"/>
                <a:cs typeface="Times New Roman"/>
                <a:sym typeface="Palatino" charset="0"/>
              </a:rPr>
              <a:t>Lett</a:t>
            </a:r>
            <a:r>
              <a:rPr lang="en-US" sz="2000" dirty="0" smtClean="0">
                <a:latin typeface="Times New Roman"/>
                <a:ea typeface="Palatino" charset="0"/>
                <a:cs typeface="Times New Roman"/>
                <a:sym typeface="Palatino" charset="0"/>
              </a:rPr>
              <a:t>. </a:t>
            </a:r>
            <a:r>
              <a:rPr lang="en-US" sz="2000" b="1" dirty="0" smtClean="0">
                <a:latin typeface="Times New Roman"/>
                <a:ea typeface="Palatino" charset="0"/>
                <a:cs typeface="Times New Roman"/>
                <a:sym typeface="Palatino" charset="0"/>
              </a:rPr>
              <a:t>103 </a:t>
            </a:r>
            <a:r>
              <a:rPr lang="en-US" sz="2000" dirty="0" smtClean="0">
                <a:latin typeface="Times New Roman"/>
                <a:ea typeface="Palatino" charset="0"/>
                <a:cs typeface="Times New Roman"/>
                <a:sym typeface="Palatino" charset="0"/>
              </a:rPr>
              <a:t>(2009) 202301.</a:t>
            </a:r>
            <a:endParaRPr lang="en-US" sz="2000" dirty="0">
              <a:latin typeface="Times New Roman"/>
              <a:ea typeface="Palatino" charset="0"/>
              <a:cs typeface="Times New Roman"/>
              <a:sym typeface="Palatino" charset="0"/>
            </a:endParaRPr>
          </a:p>
        </p:txBody>
      </p:sp>
      <p:sp>
        <p:nvSpPr>
          <p:cNvPr id="6149" name="Rectangle 5"/>
          <p:cNvSpPr>
            <a:spLocks/>
          </p:cNvSpPr>
          <p:nvPr/>
        </p:nvSpPr>
        <p:spPr bwMode="auto">
          <a:xfrm>
            <a:off x="533400" y="5368528"/>
            <a:ext cx="7924800" cy="148947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252255" indent="-252255">
              <a:spcAft>
                <a:spcPts val="600"/>
              </a:spcAft>
              <a:buClr>
                <a:srgbClr val="0E002D"/>
              </a:buClr>
              <a:buSzPct val="80000"/>
              <a:buFont typeface="Palatino" charset="0"/>
              <a:buChar char="•"/>
            </a:pPr>
            <a:r>
              <a:rPr lang="en-US" sz="2400" dirty="0">
                <a:solidFill>
                  <a:srgbClr val="0E002D"/>
                </a:solidFill>
                <a:latin typeface="Times New Roman"/>
                <a:ea typeface="Palatino" charset="0"/>
                <a:cs typeface="Times New Roman"/>
                <a:sym typeface="Palatino" charset="0"/>
              </a:rPr>
              <a:t>Plot shows slope of ratio </a:t>
            </a:r>
            <a:r>
              <a:rPr lang="en-US" sz="2400" i="1" dirty="0">
                <a:solidFill>
                  <a:srgbClr val="0E002D"/>
                </a:solidFill>
                <a:latin typeface="Times New Roman"/>
                <a:ea typeface="Times" charset="0"/>
                <a:cs typeface="Times New Roman"/>
                <a:sym typeface="Palatino" charset="0"/>
              </a:rPr>
              <a:t>σ</a:t>
            </a:r>
            <a:r>
              <a:rPr lang="en-US" sz="2400" baseline="-6000" dirty="0">
                <a:solidFill>
                  <a:srgbClr val="0E002D"/>
                </a:solidFill>
                <a:latin typeface="Times New Roman"/>
                <a:ea typeface="Palatino" charset="0"/>
                <a:cs typeface="Times New Roman"/>
                <a:sym typeface="Palatino" charset="0"/>
              </a:rPr>
              <a:t>A</a:t>
            </a:r>
            <a:r>
              <a:rPr lang="en-US" sz="2400" dirty="0">
                <a:solidFill>
                  <a:srgbClr val="0E002D"/>
                </a:solidFill>
                <a:latin typeface="Times New Roman"/>
                <a:ea typeface="Palatino" charset="0"/>
                <a:cs typeface="Times New Roman"/>
                <a:sym typeface="Palatino" charset="0"/>
              </a:rPr>
              <a:t>/</a:t>
            </a:r>
            <a:r>
              <a:rPr lang="en-US" sz="2400" i="1" dirty="0">
                <a:solidFill>
                  <a:srgbClr val="0E002D"/>
                </a:solidFill>
                <a:latin typeface="Times New Roman"/>
                <a:ea typeface="Times" charset="0"/>
                <a:cs typeface="Times New Roman"/>
                <a:sym typeface="Palatino" charset="0"/>
              </a:rPr>
              <a:t>σ</a:t>
            </a:r>
            <a:r>
              <a:rPr lang="en-US" sz="2400" baseline="-6000" dirty="0">
                <a:solidFill>
                  <a:srgbClr val="0E002D"/>
                </a:solidFill>
                <a:latin typeface="Times New Roman"/>
                <a:ea typeface="Palatino" charset="0"/>
                <a:cs typeface="Times New Roman"/>
                <a:sym typeface="Palatino" charset="0"/>
              </a:rPr>
              <a:t>D</a:t>
            </a:r>
            <a:r>
              <a:rPr lang="en-US" sz="2400" dirty="0">
                <a:solidFill>
                  <a:srgbClr val="0E002D"/>
                </a:solidFill>
                <a:latin typeface="Times New Roman"/>
                <a:ea typeface="Palatino" charset="0"/>
                <a:cs typeface="Times New Roman"/>
                <a:sym typeface="Palatino" charset="0"/>
              </a:rPr>
              <a:t> at EMC region.</a:t>
            </a:r>
          </a:p>
          <a:p>
            <a:pPr marL="252255" indent="-252255">
              <a:spcAft>
                <a:spcPts val="600"/>
              </a:spcAft>
              <a:buClr>
                <a:srgbClr val="0E002D"/>
              </a:buClr>
              <a:buSzPct val="80000"/>
              <a:buFont typeface="Palatino" charset="0"/>
              <a:buChar char="•"/>
            </a:pPr>
            <a:r>
              <a:rPr lang="en-US" sz="2400" dirty="0">
                <a:solidFill>
                  <a:srgbClr val="0E002D"/>
                </a:solidFill>
                <a:latin typeface="Times New Roman"/>
                <a:ea typeface="Palatino" charset="0"/>
                <a:cs typeface="Times New Roman"/>
                <a:sym typeface="Palatino" charset="0"/>
              </a:rPr>
              <a:t>EMC effect correlated </a:t>
            </a:r>
            <a:r>
              <a:rPr lang="en-US" sz="2400" dirty="0" smtClean="0">
                <a:solidFill>
                  <a:srgbClr val="0E002D"/>
                </a:solidFill>
                <a:latin typeface="Times New Roman"/>
                <a:ea typeface="Palatino" charset="0"/>
                <a:cs typeface="Times New Roman"/>
                <a:sym typeface="Palatino" charset="0"/>
              </a:rPr>
              <a:t>with </a:t>
            </a:r>
            <a:r>
              <a:rPr lang="en-US" sz="2400" b="1" dirty="0" smtClean="0">
                <a:solidFill>
                  <a:srgbClr val="0E002D"/>
                </a:solidFill>
                <a:latin typeface="Times New Roman"/>
                <a:ea typeface="Palatino" charset="0"/>
                <a:cs typeface="Times New Roman"/>
                <a:sym typeface="Palatino" charset="0"/>
              </a:rPr>
              <a:t>local densit</a:t>
            </a:r>
            <a:r>
              <a:rPr lang="en-US" sz="2400" dirty="0" smtClean="0">
                <a:solidFill>
                  <a:srgbClr val="0E002D"/>
                </a:solidFill>
                <a:latin typeface="Times New Roman"/>
                <a:ea typeface="Palatino" charset="0"/>
                <a:cs typeface="Times New Roman"/>
                <a:sym typeface="Palatino" charset="0"/>
              </a:rPr>
              <a:t>y not average density.</a:t>
            </a:r>
            <a:endParaRPr lang="en-US" sz="2400" dirty="0">
              <a:solidFill>
                <a:srgbClr val="0E002D"/>
              </a:solidFill>
              <a:latin typeface="Times New Roman"/>
              <a:ea typeface="Palatino" charset="0"/>
              <a:cs typeface="Times New Roman"/>
              <a:sym typeface="Palatino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50678" y="1447800"/>
            <a:ext cx="2540922" cy="25146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8" name="Picture 7" descr="PRL_slope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34158" y="1155700"/>
            <a:ext cx="6342842" cy="41021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38623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If the EMC effect is a local density effect, then it seems reasonable to look for connections to other local density effects.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4625" y="812800"/>
            <a:ext cx="5613975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305800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Nuclear </a:t>
            </a:r>
            <a:r>
              <a:rPr lang="en-US" dirty="0" smtClean="0"/>
              <a:t>Charge Distributions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746125" y="1101725"/>
            <a:ext cx="1841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04800" y="685800"/>
            <a:ext cx="8458200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00"/>
                </a:solidFill>
              </a:rPr>
              <a:t>In ‘70s large data set was acquired on elastic electron scattering (mainly at </a:t>
            </a:r>
            <a:r>
              <a:rPr lang="en-US" sz="1600" b="1" dirty="0" err="1">
                <a:solidFill>
                  <a:srgbClr val="000000"/>
                </a:solidFill>
              </a:rPr>
              <a:t>Saclay</a:t>
            </a:r>
            <a:r>
              <a:rPr lang="en-US" sz="1600" b="1" dirty="0">
                <a:solidFill>
                  <a:srgbClr val="000000"/>
                </a:solidFill>
              </a:rPr>
              <a:t>) over large Q</a:t>
            </a:r>
            <a:r>
              <a:rPr lang="en-US" sz="1600" b="1" baseline="30000" dirty="0">
                <a:solidFill>
                  <a:srgbClr val="000000"/>
                </a:solidFill>
              </a:rPr>
              <a:t>2</a:t>
            </a:r>
            <a:r>
              <a:rPr lang="en-US" sz="1600" b="1" dirty="0">
                <a:solidFill>
                  <a:srgbClr val="000000"/>
                </a:solidFill>
              </a:rPr>
              <a:t>-range and for variety of </a:t>
            </a:r>
            <a:r>
              <a:rPr lang="en-US" sz="1600" b="1" dirty="0" smtClean="0">
                <a:solidFill>
                  <a:srgbClr val="000000"/>
                </a:solidFill>
              </a:rPr>
              <a:t>nuclei</a:t>
            </a:r>
            <a:r>
              <a:rPr lang="en-US" sz="800" b="1" dirty="0">
                <a:solidFill>
                  <a:srgbClr val="000000"/>
                </a:solidFill>
              </a:rPr>
              <a:t>.</a:t>
            </a:r>
            <a:endParaRPr lang="en-US" sz="16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3727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20825</TotalTime>
  <Words>1192</Words>
  <Application>Microsoft Macintosh PowerPoint</Application>
  <PresentationFormat>On-screen Show (4:3)</PresentationFormat>
  <Paragraphs>136</Paragraphs>
  <Slides>30</Slides>
  <Notes>7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Equation</vt:lpstr>
      <vt:lpstr>Connecting the SRC &amp; EMC Effects</vt:lpstr>
      <vt:lpstr>“When the explore returned from Australia, the good people of England, having seen all the animals in the world, demanded to know if it was a duck or a beaver.  They were asking the wrong question!”  – Rolf G. Winter, Introduction to Quantum Physics </vt:lpstr>
      <vt:lpstr>Electron Scattering Kinematics </vt:lpstr>
      <vt:lpstr>A(e,e’) at Fixed Q2 vs. ω</vt:lpstr>
      <vt:lpstr>What is the EMC Effect?</vt:lpstr>
      <vt:lpstr>New Jefferson Lab EMC Effect Data </vt:lpstr>
      <vt:lpstr>New Jefferson Lab EMC Effect Data </vt:lpstr>
      <vt:lpstr>If the EMC effect is a local density effect, then it seems reasonable to look for connections to other local density effects. </vt:lpstr>
      <vt:lpstr>Nuclear Charge Distributions</vt:lpstr>
      <vt:lpstr>Classic (e,e’p) Results</vt:lpstr>
      <vt:lpstr>Realistic Momentum Distribution</vt:lpstr>
      <vt:lpstr>A Toy Model Momentum Distribution</vt:lpstr>
      <vt:lpstr>  Momentum Distributions </vt:lpstr>
      <vt:lpstr>Deuteron Asymmetry Data</vt:lpstr>
      <vt:lpstr>Example of Nuclear Scaling Plateaus</vt:lpstr>
      <vt:lpstr>Preliminary Results From JLab Hall-C</vt:lpstr>
      <vt:lpstr>12C(e,e’pN) Measurement</vt:lpstr>
      <vt:lpstr>SRC Pair Factions</vt:lpstr>
      <vt:lpstr>Modern Neutrino Example</vt:lpstr>
      <vt:lpstr>So How These “Nuclear” Results                                Relate To The “Deep Inelastic” EMC Effect Results?! </vt:lpstr>
      <vt:lpstr>So How These “Nuclear” Results                                Relate To The “Deep Inelastic” EMC Effect Results?! </vt:lpstr>
      <vt:lpstr> Holistic View of the EMC &amp; SRC Data</vt:lpstr>
      <vt:lpstr>SRC and EMC Correlation</vt:lpstr>
      <vt:lpstr>EMC Slopes &amp; SRC Plateaus</vt:lpstr>
      <vt:lpstr>Revisiting the bag model.</vt:lpstr>
      <vt:lpstr>Quark State of Overlapping Nucleons</vt:lpstr>
      <vt:lpstr>Using SRC &amp; EMC to get d/u ratios!</vt:lpstr>
      <vt:lpstr>Summary</vt:lpstr>
      <vt:lpstr>So the good experimentalists and theorists finally agreed it wasn’t just protons and a neutrons.  It was a nucleus!  </vt:lpstr>
      <vt:lpstr>Slide 30</vt:lpstr>
    </vt:vector>
  </TitlesOfParts>
  <Company>Jefferson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Douglas Higinbotham</dc:creator>
  <cp:lastModifiedBy>Ketevi Assamagan</cp:lastModifiedBy>
  <cp:revision>335</cp:revision>
  <cp:lastPrinted>2012-07-10T16:29:02Z</cp:lastPrinted>
  <dcterms:created xsi:type="dcterms:W3CDTF">2012-07-13T09:33:07Z</dcterms:created>
  <dcterms:modified xsi:type="dcterms:W3CDTF">2012-07-13T09:33:40Z</dcterms:modified>
</cp:coreProperties>
</file>