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embeddings/Microsoft_Equation3.bin" ContentType="application/vnd.openxmlformats-officedocument.oleObject"/>
  <Override PartName="/ppt/embeddings/Microsoft_Equation14.bin" ContentType="application/vnd.openxmlformats-officedocument.oleObject"/>
  <Override PartName="/ppt/presProps.xml" ContentType="application/vnd.openxmlformats-officedocument.presentationml.presProps+xml"/>
  <Default Extension="pict" ContentType="image/pict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Microsoft_Equation9.bin" ContentType="application/vnd.openxmlformats-officedocument.oleObject"/>
  <Override PartName="/ppt/notesSlides/notesSlide5.xml" ContentType="application/vnd.openxmlformats-officedocument.presentationml.notesSlide+xml"/>
  <Override PartName="/ppt/embeddings/Microsoft_Equation13.bin" ContentType="application/vnd.openxmlformats-officedocument.oleObject"/>
  <Override PartName="/ppt/embeddings/Microsoft_Equation2.bin" ContentType="application/vnd.openxmlformats-officedocument.oleObject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embeddings/Microsoft_Equation8.bin" ContentType="application/vnd.openxmlformats-officedocument.oleObject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2.bin" ContentType="application/vnd.openxmlformats-officedocument.oleObject"/>
  <Override PartName="/ppt/embeddings/Microsoft_Equation1.bin" ContentType="application/vnd.openxmlformats-officedocument.oleObject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Microsoft_Equation7.bin" ContentType="application/vnd.openxmlformats-officedocument.oleObject"/>
  <Override PartName="/ppt/notesSlides/notesSlide3.xml" ContentType="application/vnd.openxmlformats-officedocument.presentationml.notesSlide+xml"/>
  <Override PartName="/ppt/embeddings/Microsoft_Equation11.bin" ContentType="application/vnd.openxmlformats-officedocument.oleObject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Microsoft_Equation6.bin" ContentType="application/vnd.openxmlformats-officedocument.oleObject"/>
  <Override PartName="/ppt/notesSlides/notesSlide2.xml" ContentType="application/vnd.openxmlformats-officedocument.presentationml.notesSlide+xml"/>
  <Override PartName="/ppt/embeddings/Microsoft_Equation10.bin" ContentType="application/vnd.openxmlformats-officedocument.oleObject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7" r:id="rId2"/>
    <p:sldId id="418" r:id="rId3"/>
    <p:sldId id="419" r:id="rId4"/>
    <p:sldId id="453" r:id="rId5"/>
    <p:sldId id="457" r:id="rId6"/>
    <p:sldId id="454" r:id="rId7"/>
    <p:sldId id="456" r:id="rId8"/>
    <p:sldId id="455" r:id="rId9"/>
    <p:sldId id="275" r:id="rId10"/>
    <p:sldId id="370" r:id="rId11"/>
    <p:sldId id="431" r:id="rId12"/>
    <p:sldId id="432" r:id="rId13"/>
    <p:sldId id="459" r:id="rId14"/>
    <p:sldId id="422" r:id="rId15"/>
    <p:sldId id="423" r:id="rId16"/>
    <p:sldId id="450" r:id="rId17"/>
    <p:sldId id="451" r:id="rId18"/>
    <p:sldId id="274" r:id="rId19"/>
    <p:sldId id="447" r:id="rId20"/>
    <p:sldId id="279" r:id="rId21"/>
    <p:sldId id="420" r:id="rId22"/>
    <p:sldId id="430" r:id="rId23"/>
    <p:sldId id="265" r:id="rId24"/>
    <p:sldId id="287" r:id="rId25"/>
    <p:sldId id="334" r:id="rId26"/>
    <p:sldId id="266" r:id="rId27"/>
    <p:sldId id="433" r:id="rId28"/>
    <p:sldId id="435" r:id="rId29"/>
    <p:sldId id="436" r:id="rId30"/>
    <p:sldId id="373" r:id="rId31"/>
    <p:sldId id="437" r:id="rId32"/>
    <p:sldId id="438" r:id="rId33"/>
    <p:sldId id="273" r:id="rId34"/>
    <p:sldId id="278" r:id="rId35"/>
    <p:sldId id="263" r:id="rId36"/>
    <p:sldId id="421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5781" autoAdjust="0"/>
    <p:restoredTop sz="94660"/>
  </p:normalViewPr>
  <p:slideViewPr>
    <p:cSldViewPr snapToObjects="1">
      <p:cViewPr>
        <p:scale>
          <a:sx n="100" d="100"/>
          <a:sy n="100" d="100"/>
        </p:scale>
        <p:origin x="-576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1" Type="http://schemas.openxmlformats.org/officeDocument/2006/relationships/image" Target="../media/image2.wmf"/><Relationship Id="rId2" Type="http://schemas.openxmlformats.org/officeDocument/2006/relationships/image" Target="../media/image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Relationship Id="rId2" Type="http://schemas.openxmlformats.org/officeDocument/2006/relationships/image" Target="../media/image25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5F08-BF35-C84B-8E3E-8261DEB4346D}" type="datetimeFigureOut">
              <a:rPr lang="en-US" smtClean="0"/>
              <a:pPr/>
              <a:t>7/13/12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7BF63-151A-AD48-8783-D6609CCBEC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881E2-7B08-DD49-A6FB-7AABB3232958}" type="datetimeFigureOut">
              <a:rPr lang="en-US" smtClean="0"/>
              <a:pPr/>
              <a:t>7/13/12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ADE16-447A-DB44-B65B-31857D027F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ADE16-447A-DB44-B65B-31857D027FC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38263" y="914400"/>
            <a:ext cx="4179887" cy="31353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350" y="4352637"/>
            <a:ext cx="4770904" cy="34795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38263" y="914400"/>
            <a:ext cx="4179887" cy="31353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350" y="4352637"/>
            <a:ext cx="4770904" cy="34795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38263" y="914400"/>
            <a:ext cx="4179887" cy="31353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350" y="4352637"/>
            <a:ext cx="4770904" cy="34795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38263" y="914400"/>
            <a:ext cx="4179887" cy="31353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350" y="4352637"/>
            <a:ext cx="4770904" cy="34795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38263" y="914400"/>
            <a:ext cx="4179887" cy="31353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350" y="4352637"/>
            <a:ext cx="4770904" cy="34795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ADE16-447A-DB44-B65B-31857D027FCD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July 12,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Idaykis</a:t>
            </a:r>
            <a:r>
              <a:rPr lang="en-US" dirty="0"/>
              <a:t> Rodriguez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3F9E2579-0AD2-1A45-BE87-AAEC8FEDC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080" y="67688"/>
            <a:ext cx="8673120" cy="6567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17440" y="807926"/>
            <a:ext cx="4289760" cy="56007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5440" y="807926"/>
            <a:ext cx="4291200" cy="560074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437671"/>
            <a:ext cx="4038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Trieste 2008: Short-Range Structure of Nuclei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73675D-B4CF-0141-8B2C-5BBEB0ABA5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4772" y="6400800"/>
            <a:ext cx="2887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African Summer School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oleObject" Target="../embeddings/Microsoft_Equation12.bin"/><Relationship Id="rId5" Type="http://schemas.openxmlformats.org/officeDocument/2006/relationships/oleObject" Target="../embeddings/Microsoft_Equation13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oleObject" Target="../embeddings/Microsoft_Equation14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df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df"/><Relationship Id="rId3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df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7" Type="http://schemas.openxmlformats.org/officeDocument/2006/relationships/oleObject" Target="../embeddings/Microsoft_Equation5.bin"/><Relationship Id="rId8" Type="http://schemas.openxmlformats.org/officeDocument/2006/relationships/oleObject" Target="../embeddings/Microsoft_Equation6.bin"/><Relationship Id="rId9" Type="http://schemas.openxmlformats.org/officeDocument/2006/relationships/oleObject" Target="../embeddings/Microsoft_Equation7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1.png"/><Relationship Id="rId4" Type="http://schemas.openxmlformats.org/officeDocument/2006/relationships/image" Target="../media/image41.pdf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Relationship Id="rId3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df"/><Relationship Id="rId3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df"/><Relationship Id="rId3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oleObject" Target="../embeddings/Microsoft_Equation9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10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1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56675Art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228600"/>
            <a:ext cx="8610600" cy="62087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4343400"/>
            <a:ext cx="60579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25400" dist="88900" dir="2700000" algn="br">
                    <a:srgbClr val="000000">
                      <a:alpha val="43000"/>
                    </a:srgbClr>
                  </a:outerShdw>
                </a:effectLst>
              </a:rPr>
              <a:t>Short-Distance Structure of Nuclei</a:t>
            </a:r>
            <a:endParaRPr lang="en-US" sz="3600" dirty="0">
              <a:solidFill>
                <a:schemeClr val="bg1"/>
              </a:solidFill>
              <a:effectLst>
                <a:outerShdw blurRad="25400" dist="88900" dir="2700000" algn="b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5181600"/>
            <a:ext cx="4343400" cy="106831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Short-Range Correlations</a:t>
            </a:r>
            <a:endParaRPr lang="en-US" dirty="0"/>
          </a:p>
        </p:txBody>
      </p:sp>
      <p:sp>
        <p:nvSpPr>
          <p:cNvPr id="4" name="Oval 2"/>
          <p:cNvSpPr>
            <a:spLocks/>
          </p:cNvSpPr>
          <p:nvPr/>
        </p:nvSpPr>
        <p:spPr bwMode="auto">
          <a:xfrm>
            <a:off x="3886200" y="1898650"/>
            <a:ext cx="3170238" cy="3587750"/>
          </a:xfrm>
          <a:prstGeom prst="ellipse">
            <a:avLst/>
          </a:prstGeom>
          <a:noFill/>
          <a:ln w="1908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Oval 3"/>
          <p:cNvSpPr>
            <a:spLocks/>
          </p:cNvSpPr>
          <p:nvPr/>
        </p:nvSpPr>
        <p:spPr bwMode="auto">
          <a:xfrm>
            <a:off x="4800600" y="2246313"/>
            <a:ext cx="925513" cy="954087"/>
          </a:xfrm>
          <a:prstGeom prst="ellipse">
            <a:avLst/>
          </a:prstGeom>
          <a:solidFill>
            <a:srgbClr val="0000FF">
              <a:alpha val="51999"/>
            </a:srgbClr>
          </a:solidFill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Oval 4"/>
          <p:cNvSpPr>
            <a:spLocks/>
          </p:cNvSpPr>
          <p:nvPr/>
        </p:nvSpPr>
        <p:spPr bwMode="auto">
          <a:xfrm>
            <a:off x="4800600" y="2924175"/>
            <a:ext cx="963613" cy="963613"/>
          </a:xfrm>
          <a:prstGeom prst="ellipse">
            <a:avLst/>
          </a:prstGeom>
          <a:solidFill>
            <a:srgbClr val="00CC00">
              <a:alpha val="50000"/>
            </a:srgbClr>
          </a:solidFill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4964113" y="4476750"/>
            <a:ext cx="979487" cy="1009650"/>
          </a:xfrm>
          <a:prstGeom prst="ellipse">
            <a:avLst/>
          </a:prstGeom>
          <a:solidFill>
            <a:srgbClr val="0000FF">
              <a:alpha val="50000"/>
            </a:srgbClr>
          </a:solidFill>
          <a:ln w="9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5937250" y="2600325"/>
            <a:ext cx="920750" cy="1057275"/>
          </a:xfrm>
          <a:prstGeom prst="ellipse">
            <a:avLst/>
          </a:prstGeom>
          <a:solidFill>
            <a:srgbClr val="0000FF">
              <a:alpha val="50000"/>
            </a:srgbClr>
          </a:solidFill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4046538" y="3810000"/>
            <a:ext cx="982662" cy="992188"/>
          </a:xfrm>
          <a:prstGeom prst="ellipse">
            <a:avLst/>
          </a:prstGeom>
          <a:solidFill>
            <a:srgbClr val="00CC00">
              <a:alpha val="50000"/>
            </a:srgbClr>
          </a:solidFill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Oval 8"/>
          <p:cNvSpPr>
            <a:spLocks/>
          </p:cNvSpPr>
          <p:nvPr/>
        </p:nvSpPr>
        <p:spPr bwMode="auto">
          <a:xfrm>
            <a:off x="5943600" y="3886200"/>
            <a:ext cx="914400" cy="930275"/>
          </a:xfrm>
          <a:prstGeom prst="ellipse">
            <a:avLst/>
          </a:prstGeom>
          <a:solidFill>
            <a:srgbClr val="00CC00">
              <a:alpha val="50000"/>
            </a:srgbClr>
          </a:solidFill>
          <a:ln w="9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7156450" y="5510213"/>
            <a:ext cx="1201738" cy="465137"/>
          </a:xfrm>
          <a:prstGeom prst="roundRect">
            <a:avLst>
              <a:gd name="adj" fmla="val 338"/>
            </a:avLst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tabLst>
                <a:tab pos="723900" algn="l"/>
              </a:tabLst>
            </a:pPr>
            <a:r>
              <a:rPr lang="en-GB" sz="1800" b="1" dirty="0">
                <a:solidFill>
                  <a:srgbClr val="000000"/>
                </a:solidFill>
                <a:ea typeface="msmincho" charset="0"/>
                <a:cs typeface="msmincho" charset="0"/>
              </a:rPr>
              <a:t>Nucleons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 flipV="1">
            <a:off x="6632575" y="4621213"/>
            <a:ext cx="554038" cy="981075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 flipV="1">
            <a:off x="5394325" y="5110163"/>
            <a:ext cx="1793875" cy="655637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Oval 12"/>
          <p:cNvSpPr>
            <a:spLocks/>
          </p:cNvSpPr>
          <p:nvPr/>
        </p:nvSpPr>
        <p:spPr bwMode="auto">
          <a:xfrm>
            <a:off x="4676775" y="2057400"/>
            <a:ext cx="1268413" cy="2057400"/>
          </a:xfrm>
          <a:prstGeom prst="ellipse">
            <a:avLst/>
          </a:prstGeom>
          <a:noFill/>
          <a:ln w="1908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092575" y="1665288"/>
            <a:ext cx="773113" cy="1012825"/>
          </a:xfrm>
          <a:prstGeom prst="line">
            <a:avLst/>
          </a:prstGeom>
          <a:noFill/>
          <a:ln w="1908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3436938" y="1003300"/>
            <a:ext cx="1033462" cy="420688"/>
          </a:xfrm>
          <a:prstGeom prst="roundRect">
            <a:avLst>
              <a:gd name="adj" fmla="val 375"/>
            </a:avLst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6359525" y="3124200"/>
            <a:ext cx="1790700" cy="1588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7289800" y="3573463"/>
            <a:ext cx="1393825" cy="474662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</a:tabLst>
            </a:pPr>
            <a:r>
              <a:rPr lang="en-GB" sz="1800" b="1" dirty="0">
                <a:solidFill>
                  <a:srgbClr val="000000"/>
                </a:solidFill>
                <a:ea typeface="msmincho" charset="0"/>
                <a:cs typeface="msmincho" charset="0"/>
              </a:rPr>
              <a:t>1.7fermi</a:t>
            </a:r>
          </a:p>
          <a:p>
            <a:pPr>
              <a:tabLst>
                <a:tab pos="723900" algn="l"/>
              </a:tabLst>
            </a:pPr>
            <a:endParaRPr lang="en-GB" sz="900" b="1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7599363" y="4102100"/>
            <a:ext cx="1587" cy="327025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7599363" y="3121025"/>
            <a:ext cx="1587" cy="330200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6634163" y="4429125"/>
            <a:ext cx="1790700" cy="1588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AutoShape 20"/>
          <p:cNvSpPr>
            <a:spLocks noChangeArrowheads="1"/>
          </p:cNvSpPr>
          <p:nvPr/>
        </p:nvSpPr>
        <p:spPr bwMode="auto">
          <a:xfrm>
            <a:off x="985838" y="5408613"/>
            <a:ext cx="3128962" cy="534987"/>
          </a:xfrm>
          <a:prstGeom prst="roundRect">
            <a:avLst>
              <a:gd name="adj" fmla="val 29463"/>
            </a:avLst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AutoShape 21"/>
          <p:cNvSpPr>
            <a:spLocks noChangeArrowheads="1"/>
          </p:cNvSpPr>
          <p:nvPr/>
        </p:nvSpPr>
        <p:spPr bwMode="auto">
          <a:xfrm>
            <a:off x="5257800" y="1003300"/>
            <a:ext cx="1263650" cy="623888"/>
          </a:xfrm>
          <a:prstGeom prst="roundRect">
            <a:avLst>
              <a:gd name="adj" fmla="val 255"/>
            </a:avLst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H="1">
            <a:off x="5343525" y="1830388"/>
            <a:ext cx="830263" cy="1141412"/>
          </a:xfrm>
          <a:prstGeom prst="line">
            <a:avLst/>
          </a:prstGeom>
          <a:noFill/>
          <a:ln w="2844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2743200" y="3298825"/>
            <a:ext cx="1377950" cy="817563"/>
          </a:xfrm>
          <a:prstGeom prst="line">
            <a:avLst/>
          </a:prstGeom>
          <a:noFill/>
          <a:ln w="2844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416300" y="1323975"/>
            <a:ext cx="811213" cy="254000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</a:tabLst>
            </a:pPr>
            <a:r>
              <a:rPr lang="en-GB" sz="1800" b="1" dirty="0">
                <a:solidFill>
                  <a:srgbClr val="FF0000"/>
                </a:solidFill>
                <a:ea typeface="msmincho" charset="0"/>
                <a:cs typeface="msmincho" charset="0"/>
              </a:rPr>
              <a:t>2N-SRC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6189663" y="1371600"/>
            <a:ext cx="898525" cy="276999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</a:tabLst>
            </a:pPr>
            <a:r>
              <a:rPr lang="en-GB" b="1" dirty="0">
                <a:solidFill>
                  <a:srgbClr val="FF0000"/>
                </a:solidFill>
                <a:latin typeface="Symbol" charset="2"/>
                <a:ea typeface="msmincho" charset="0"/>
                <a:cs typeface="msmincho" charset="0"/>
              </a:rPr>
              <a:t></a:t>
            </a:r>
            <a:r>
              <a:rPr lang="en-GB" b="1" dirty="0">
                <a:solidFill>
                  <a:srgbClr val="FF0000"/>
                </a:solidFill>
                <a:ea typeface="msmincho" charset="0"/>
                <a:cs typeface="msmincho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Symbol" charset="2"/>
                <a:ea typeface="msmincho" charset="0"/>
                <a:cs typeface="msmincho" charset="0"/>
              </a:rPr>
              <a:t></a:t>
            </a:r>
            <a:r>
              <a:rPr lang="en-GB" b="1" dirty="0">
                <a:solidFill>
                  <a:srgbClr val="FF0000"/>
                </a:solidFill>
                <a:ea typeface="msmincho" charset="0"/>
                <a:cs typeface="msmincho" charset="0"/>
              </a:rPr>
              <a:t> 5</a:t>
            </a:r>
            <a:r>
              <a:rPr lang="en-GB" b="1" dirty="0">
                <a:solidFill>
                  <a:srgbClr val="FF0000"/>
                </a:solidFill>
                <a:latin typeface="Symbol" charset="2"/>
                <a:ea typeface="msmincho" charset="0"/>
                <a:cs typeface="msmincho" charset="0"/>
              </a:rPr>
              <a:t></a:t>
            </a:r>
            <a:r>
              <a:rPr lang="en-GB" b="1" baseline="-25000" dirty="0">
                <a:solidFill>
                  <a:srgbClr val="FF0000"/>
                </a:solidFill>
                <a:ea typeface="msmincho" charset="0"/>
                <a:cs typeface="msmincho" charset="0"/>
              </a:rPr>
              <a:t>o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757238" y="4149725"/>
            <a:ext cx="2671762" cy="276999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GB" b="1" dirty="0">
                <a:solidFill>
                  <a:srgbClr val="000000"/>
                </a:solidFill>
                <a:latin typeface="Symbol" charset="2"/>
                <a:ea typeface="msmincho" charset="0"/>
                <a:cs typeface="msmincho" charset="0"/>
              </a:rPr>
              <a:t></a:t>
            </a:r>
            <a:r>
              <a:rPr lang="en-GB" b="1" baseline="-25000" dirty="0">
                <a:solidFill>
                  <a:srgbClr val="000000"/>
                </a:solidFill>
                <a:ea typeface="msmincho" charset="0"/>
                <a:cs typeface="msmincho" charset="0"/>
              </a:rPr>
              <a:t>o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 = 0.17 GeV/fermi</a:t>
            </a:r>
            <a:r>
              <a:rPr lang="en-GB" b="1" baseline="30000" dirty="0">
                <a:solidFill>
                  <a:srgbClr val="000000"/>
                </a:solidFill>
                <a:ea typeface="msmincho" charset="0"/>
                <a:cs typeface="msmincho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8768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fraction of the momentum distribution is due to 2N-SRC?</a:t>
            </a:r>
          </a:p>
          <a:p>
            <a:r>
              <a:rPr lang="en-US" sz="2400" dirty="0" smtClean="0"/>
              <a:t>What is the relative momentum between the nucleons in the pair?</a:t>
            </a:r>
          </a:p>
          <a:p>
            <a:r>
              <a:rPr lang="en-US" sz="2400" dirty="0" smtClean="0"/>
              <a:t>What is the ratio of pp to pn pairs?</a:t>
            </a:r>
          </a:p>
          <a:p>
            <a:r>
              <a:rPr lang="en-US" sz="2400" dirty="0" smtClean="0"/>
              <a:t>Are these nucleons different from free nucleons (e.g. size)?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4956" y="931277"/>
            <a:ext cx="3811405" cy="5396432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638800" y="762000"/>
            <a:ext cx="326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Benhar et al., Phys. Lett. </a:t>
            </a:r>
            <a:r>
              <a:rPr lang="en-US" sz="1400" b="1" dirty="0" smtClean="0"/>
              <a:t>B</a:t>
            </a:r>
            <a:r>
              <a:rPr lang="en-US" sz="1400" dirty="0" smtClean="0"/>
              <a:t> 177 (1986) 135.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8600" y="1219200"/>
            <a:ext cx="4876800" cy="2040523"/>
          </a:xfrm>
          <a:prstGeom prst="roundRect">
            <a:avLst/>
          </a:prstGeom>
          <a:solidFill>
            <a:srgbClr val="FFFF00">
              <a:alpha val="7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8768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fraction of the momentum distribution is due to 2N-SRC?</a:t>
            </a:r>
          </a:p>
          <a:p>
            <a:r>
              <a:rPr lang="en-US" sz="2400" dirty="0" smtClean="0"/>
              <a:t>What is the relative momentum between the nucleons in the pair?</a:t>
            </a:r>
          </a:p>
          <a:p>
            <a:r>
              <a:rPr lang="en-US" sz="2400" dirty="0" smtClean="0"/>
              <a:t>What is the ratio of pp to pn pairs?</a:t>
            </a:r>
          </a:p>
          <a:p>
            <a:r>
              <a:rPr lang="en-US" sz="2400" dirty="0" smtClean="0"/>
              <a:t>Are these nucleons different from free nucleons (e.g. size)?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4956" y="931277"/>
            <a:ext cx="3811405" cy="5396432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638800" y="762000"/>
            <a:ext cx="326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Benhar et al., Phys. Lett. </a:t>
            </a:r>
            <a:r>
              <a:rPr lang="en-US" sz="1400" b="1" dirty="0" smtClean="0"/>
              <a:t>B</a:t>
            </a:r>
            <a:r>
              <a:rPr lang="en-US" sz="1400" dirty="0" smtClean="0"/>
              <a:t> 177 (1986) 135.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8600" y="1219200"/>
            <a:ext cx="4876800" cy="2040523"/>
          </a:xfrm>
          <a:prstGeom prst="roundRect">
            <a:avLst/>
          </a:prstGeom>
          <a:solidFill>
            <a:srgbClr val="FFFF00">
              <a:alpha val="7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876800" cy="3429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fraction of the momentum distribution is due to 2N-SRC?</a:t>
            </a:r>
          </a:p>
          <a:p>
            <a:r>
              <a:rPr lang="en-US" sz="2400" dirty="0" smtClean="0"/>
              <a:t>What is the relative momentum between the nucleons in the pair?</a:t>
            </a:r>
          </a:p>
          <a:p>
            <a:r>
              <a:rPr lang="en-US" sz="2400" dirty="0" smtClean="0"/>
              <a:t>What is the ratio of pp to pn pairs?</a:t>
            </a:r>
          </a:p>
          <a:p>
            <a:r>
              <a:rPr lang="en-US" sz="2400" dirty="0" smtClean="0"/>
              <a:t>Are these nucleons different from free nucleons (e.g. size)?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4956" y="931277"/>
            <a:ext cx="3811405" cy="5396432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638800" y="762000"/>
            <a:ext cx="326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Benhar et al., Phys. Lett. </a:t>
            </a:r>
            <a:r>
              <a:rPr lang="en-US" sz="1400" b="1" dirty="0" smtClean="0"/>
              <a:t>B</a:t>
            </a:r>
            <a:r>
              <a:rPr lang="en-US" sz="1400" dirty="0" smtClean="0"/>
              <a:t> 177 (1986) 135.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228600" y="5352365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BUT  Other Effects Such As A Final State </a:t>
            </a:r>
            <a:r>
              <a:rPr lang="en-US" b="1" dirty="0" err="1" smtClean="0">
                <a:solidFill>
                  <a:srgbClr val="0000FF"/>
                </a:solidFill>
              </a:rPr>
              <a:t>Rescattering</a:t>
            </a:r>
            <a:endParaRPr lang="en-US" b="1" dirty="0" smtClean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 Can Mask The Signal…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26080" y="67688"/>
            <a:ext cx="8674560" cy="769441"/>
          </a:xfrm>
          <a:ln/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GB" dirty="0"/>
              <a:t>Jefferson Lab </a:t>
            </a:r>
            <a:r>
              <a:rPr lang="en-GB" dirty="0" smtClean="0"/>
              <a:t>CEBAF  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8640" y="1504959"/>
            <a:ext cx="4680000" cy="4553758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400" y="4523516"/>
            <a:ext cx="2327040" cy="1915401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360" y="789203"/>
            <a:ext cx="2759040" cy="1775707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5600" y="862651"/>
            <a:ext cx="1895040" cy="322593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762000"/>
          </a:xfrm>
        </p:spPr>
        <p:txBody>
          <a:bodyPr/>
          <a:lstStyle/>
          <a:p>
            <a:r>
              <a:rPr lang="en-US" dirty="0" smtClean="0"/>
              <a:t>CEBAF: </a:t>
            </a:r>
            <a:r>
              <a:rPr lang="en-US" sz="2800" dirty="0" smtClean="0"/>
              <a:t>Continuous Electron Beam Accelerator Facility</a:t>
            </a:r>
            <a:endParaRPr lang="en-US" sz="2800" dirty="0"/>
          </a:p>
        </p:txBody>
      </p:sp>
      <p:sp>
        <p:nvSpPr>
          <p:cNvPr id="377858" name="Rectangle 2"/>
          <p:cNvSpPr>
            <a:spLocks noChangeArrowheads="1"/>
          </p:cNvSpPr>
          <p:nvPr/>
        </p:nvSpPr>
        <p:spPr bwMode="auto">
          <a:xfrm rot="-12618297">
            <a:off x="4644159" y="3346451"/>
            <a:ext cx="1404216" cy="5175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7859" name="Rectangle 3"/>
          <p:cNvSpPr>
            <a:spLocks noChangeArrowheads="1"/>
          </p:cNvSpPr>
          <p:nvPr/>
        </p:nvSpPr>
        <p:spPr bwMode="auto">
          <a:xfrm rot="10800000">
            <a:off x="5589444" y="3467100"/>
            <a:ext cx="2381250" cy="952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7860" name="AutoShape 4"/>
          <p:cNvSpPr>
            <a:spLocks noChangeArrowheads="1"/>
          </p:cNvSpPr>
          <p:nvPr/>
        </p:nvSpPr>
        <p:spPr bwMode="auto">
          <a:xfrm rot="5400000">
            <a:off x="3848605" y="2506743"/>
            <a:ext cx="595313" cy="801529"/>
          </a:xfrm>
          <a:prstGeom prst="parallelogram">
            <a:avLst>
              <a:gd name="adj" fmla="val 45188"/>
            </a:avLst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77861" name="Picture 5" descr="6_GeV_Racetr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4238"/>
            <a:ext cx="7983682" cy="5645150"/>
          </a:xfrm>
          <a:prstGeom prst="rect">
            <a:avLst/>
          </a:prstGeom>
          <a:noFill/>
        </p:spPr>
      </p:pic>
      <p:sp>
        <p:nvSpPr>
          <p:cNvPr id="377865" name="Text Box 9"/>
          <p:cNvSpPr txBox="1">
            <a:spLocks noChangeArrowheads="1"/>
          </p:cNvSpPr>
          <p:nvPr/>
        </p:nvSpPr>
        <p:spPr bwMode="auto">
          <a:xfrm>
            <a:off x="3937000" y="2159001"/>
            <a:ext cx="1384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0" dirty="0">
                <a:solidFill>
                  <a:srgbClr val="000000"/>
                </a:solidFill>
              </a:rPr>
              <a:t>accelerating</a:t>
            </a:r>
          </a:p>
        </p:txBody>
      </p:sp>
      <p:sp>
        <p:nvSpPr>
          <p:cNvPr id="377866" name="Text Box 10"/>
          <p:cNvSpPr txBox="1">
            <a:spLocks noChangeArrowheads="1"/>
          </p:cNvSpPr>
          <p:nvPr/>
        </p:nvSpPr>
        <p:spPr bwMode="auto">
          <a:xfrm>
            <a:off x="4572000" y="2355851"/>
            <a:ext cx="1384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0" dirty="0">
                <a:solidFill>
                  <a:srgbClr val="000000"/>
                </a:solidFill>
              </a:rPr>
              <a:t>structures</a:t>
            </a:r>
          </a:p>
        </p:txBody>
      </p:sp>
      <p:sp>
        <p:nvSpPr>
          <p:cNvPr id="377867" name="Text Box 11"/>
          <p:cNvSpPr txBox="1">
            <a:spLocks noChangeArrowheads="1"/>
          </p:cNvSpPr>
          <p:nvPr/>
        </p:nvSpPr>
        <p:spPr bwMode="auto">
          <a:xfrm>
            <a:off x="3714750" y="2601914"/>
            <a:ext cx="844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0" dirty="0">
                <a:solidFill>
                  <a:schemeClr val="bg1"/>
                </a:solidFill>
              </a:rPr>
              <a:t>CHL</a:t>
            </a:r>
          </a:p>
        </p:txBody>
      </p:sp>
      <p:sp>
        <p:nvSpPr>
          <p:cNvPr id="377868" name="Rectangle 12"/>
          <p:cNvSpPr>
            <a:spLocks noChangeArrowheads="1"/>
          </p:cNvSpPr>
          <p:nvPr/>
        </p:nvSpPr>
        <p:spPr bwMode="auto">
          <a:xfrm rot="-23511185">
            <a:off x="2189307" y="1879601"/>
            <a:ext cx="1470602" cy="67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7869" name="Rectangle 13"/>
          <p:cNvSpPr>
            <a:spLocks noChangeArrowheads="1"/>
          </p:cNvSpPr>
          <p:nvPr/>
        </p:nvSpPr>
        <p:spPr bwMode="auto">
          <a:xfrm>
            <a:off x="1154546" y="1822451"/>
            <a:ext cx="1469159" cy="67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7870" name="Rectangle 14"/>
          <p:cNvSpPr>
            <a:spLocks noChangeArrowheads="1"/>
          </p:cNvSpPr>
          <p:nvPr/>
        </p:nvSpPr>
        <p:spPr bwMode="auto">
          <a:xfrm>
            <a:off x="5882410" y="3429001"/>
            <a:ext cx="2180648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7871" name="Rectangle 15"/>
          <p:cNvSpPr>
            <a:spLocks noChangeArrowheads="1"/>
          </p:cNvSpPr>
          <p:nvPr/>
        </p:nvSpPr>
        <p:spPr bwMode="auto">
          <a:xfrm rot="-1766508">
            <a:off x="4551796" y="3117850"/>
            <a:ext cx="2180648" cy="7318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77872" name="Picture 16" descr="ACC_50"/>
          <p:cNvPicPr>
            <a:picLocks noChangeAspect="1" noChangeArrowheads="1"/>
          </p:cNvPicPr>
          <p:nvPr/>
        </p:nvPicPr>
        <p:blipFill>
          <a:blip r:embed="rId3"/>
          <a:srcRect l="1042" t="14372" b="6462"/>
          <a:stretch>
            <a:fillRect/>
          </a:stretch>
        </p:blipFill>
        <p:spPr bwMode="auto">
          <a:xfrm>
            <a:off x="4769716" y="3606801"/>
            <a:ext cx="4374284" cy="2976563"/>
          </a:xfrm>
          <a:prstGeom prst="rect">
            <a:avLst/>
          </a:prstGeom>
          <a:noFill/>
        </p:spPr>
      </p:pic>
      <p:sp>
        <p:nvSpPr>
          <p:cNvPr id="377873" name="Text Box 17"/>
          <p:cNvSpPr txBox="1">
            <a:spLocks noChangeArrowheads="1"/>
          </p:cNvSpPr>
          <p:nvPr/>
        </p:nvSpPr>
        <p:spPr bwMode="auto">
          <a:xfrm>
            <a:off x="2998932" y="4254500"/>
            <a:ext cx="120505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0" dirty="0">
                <a:solidFill>
                  <a:srgbClr val="000000"/>
                </a:solidFill>
              </a:rPr>
              <a:t>RF separators</a:t>
            </a:r>
          </a:p>
        </p:txBody>
      </p:sp>
      <p:sp>
        <p:nvSpPr>
          <p:cNvPr id="377874" name="Text Box 18"/>
          <p:cNvSpPr txBox="1">
            <a:spLocks noChangeArrowheads="1"/>
          </p:cNvSpPr>
          <p:nvPr/>
        </p:nvSpPr>
        <p:spPr bwMode="auto">
          <a:xfrm>
            <a:off x="103909" y="812801"/>
            <a:ext cx="2519796" cy="181588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400" dirty="0"/>
              <a:t>Properties</a:t>
            </a:r>
          </a:p>
          <a:p>
            <a:pPr>
              <a:spcBef>
                <a:spcPct val="10000"/>
              </a:spcBef>
            </a:pPr>
            <a:r>
              <a:rPr lang="en-US" sz="2000" dirty="0"/>
              <a:t>  </a:t>
            </a:r>
            <a:r>
              <a:rPr lang="en-US" sz="2000" dirty="0" err="1"/>
              <a:t>E</a:t>
            </a:r>
            <a:r>
              <a:rPr lang="en-US" sz="2000" baseline="-25000" dirty="0" err="1"/>
              <a:t>max</a:t>
            </a:r>
            <a:r>
              <a:rPr lang="en-US" sz="2000" baseline="-25000" dirty="0" smtClean="0"/>
              <a:t>	</a:t>
            </a:r>
            <a:r>
              <a:rPr lang="en-US" sz="2000" dirty="0" smtClean="0"/>
              <a:t>5.8 </a:t>
            </a:r>
            <a:r>
              <a:rPr lang="en-US" sz="2000" dirty="0" err="1"/>
              <a:t>GeV</a:t>
            </a:r>
            <a:endParaRPr lang="en-US" sz="2000" dirty="0"/>
          </a:p>
          <a:p>
            <a:pPr>
              <a:spcBef>
                <a:spcPct val="10000"/>
              </a:spcBef>
            </a:pPr>
            <a:r>
              <a:rPr lang="en-US" sz="2000" dirty="0"/>
              <a:t>  I</a:t>
            </a:r>
            <a:r>
              <a:rPr lang="en-US" sz="2000" baseline="-25000" dirty="0"/>
              <a:t>max</a:t>
            </a:r>
            <a:r>
              <a:rPr lang="en-US" sz="2400" baseline="-25000" dirty="0"/>
              <a:t>	</a:t>
            </a:r>
            <a:r>
              <a:rPr lang="en-US" sz="2000" dirty="0"/>
              <a:t>200</a:t>
            </a:r>
            <a:r>
              <a:rPr lang="en-US" sz="2000" dirty="0">
                <a:latin typeface="Symbol" charset="2"/>
              </a:rPr>
              <a:t>m</a:t>
            </a:r>
            <a:r>
              <a:rPr lang="en-US" sz="2000" dirty="0"/>
              <a:t>A</a:t>
            </a:r>
          </a:p>
          <a:p>
            <a:pPr>
              <a:spcBef>
                <a:spcPct val="10000"/>
              </a:spcBef>
            </a:pPr>
            <a:r>
              <a:rPr lang="en-US" sz="2000" dirty="0"/>
              <a:t>  </a:t>
            </a:r>
            <a:r>
              <a:rPr lang="en-US" sz="2000" dirty="0" err="1"/>
              <a:t>P</a:t>
            </a:r>
            <a:r>
              <a:rPr lang="en-US" sz="2000" baseline="-25000" dirty="0" err="1"/>
              <a:t>e</a:t>
            </a:r>
            <a:r>
              <a:rPr lang="en-US" sz="2000" baseline="-25000" dirty="0" smtClean="0"/>
              <a:t>	            </a:t>
            </a:r>
            <a:r>
              <a:rPr lang="en-US" sz="2000" dirty="0" smtClean="0"/>
              <a:t>85</a:t>
            </a:r>
            <a:r>
              <a:rPr lang="en-US" sz="2000" dirty="0"/>
              <a:t>%</a:t>
            </a:r>
          </a:p>
          <a:p>
            <a:pPr>
              <a:spcBef>
                <a:spcPct val="10000"/>
              </a:spcBef>
            </a:pPr>
            <a:r>
              <a:rPr lang="en-US" sz="2000" dirty="0"/>
              <a:t> </a:t>
            </a:r>
            <a:r>
              <a:rPr lang="en-US" sz="2000" dirty="0" smtClean="0"/>
              <a:t> Beam To 3 Halls</a:t>
            </a:r>
            <a:endParaRPr lang="en-US" sz="2000" dirty="0"/>
          </a:p>
        </p:txBody>
      </p:sp>
      <p:pic>
        <p:nvPicPr>
          <p:cNvPr id="377863" name="Picture 7" descr="ACC_51r"/>
          <p:cNvPicPr>
            <a:picLocks noChangeAspect="1" noChangeArrowheads="1"/>
          </p:cNvPicPr>
          <p:nvPr/>
        </p:nvPicPr>
        <p:blipFill>
          <a:blip r:embed="rId4"/>
          <a:srcRect l="-2667" t="7994" r="19572" b="7057"/>
          <a:stretch>
            <a:fillRect/>
          </a:stretch>
        </p:blipFill>
        <p:spPr bwMode="auto">
          <a:xfrm>
            <a:off x="6941705" y="746126"/>
            <a:ext cx="2202295" cy="2847975"/>
          </a:xfrm>
          <a:prstGeom prst="rect">
            <a:avLst/>
          </a:prstGeom>
          <a:noFill/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6309592" y="712788"/>
            <a:ext cx="148647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0" dirty="0" err="1"/>
              <a:t>recirculating</a:t>
            </a:r>
            <a:r>
              <a:rPr lang="en-US" sz="1800" i="0" dirty="0"/>
              <a:t> arcs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226080" y="67688"/>
            <a:ext cx="8674560" cy="769441"/>
          </a:xfrm>
          <a:ln/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GB" dirty="0"/>
              <a:t>E89-044 </a:t>
            </a:r>
            <a:r>
              <a:rPr lang="en-GB" baseline="33000" dirty="0"/>
              <a:t>3</a:t>
            </a:r>
            <a:r>
              <a:rPr lang="en-GB" dirty="0"/>
              <a:t>He(e,e'p)pn </a:t>
            </a:r>
            <a:r>
              <a:rPr lang="en-GB" dirty="0" smtClean="0"/>
              <a:t>Results (</a:t>
            </a:r>
            <a:r>
              <a:rPr lang="en-GB" dirty="0" err="1" smtClean="0"/>
              <a:t>HallA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50560" y="724397"/>
            <a:ext cx="5128019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F.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Benmokhtar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 </a:t>
            </a:r>
            <a:r>
              <a:rPr lang="en-GB" i="1" dirty="0">
                <a:solidFill>
                  <a:srgbClr val="000000"/>
                </a:solidFill>
                <a:ea typeface="msmincho" charset="0"/>
                <a:cs typeface="msmincho" charset="0"/>
              </a:rPr>
              <a:t>et al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., Phys. Rev.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Lett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. 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94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 (2005) 082305.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5760" y="1114678"/>
            <a:ext cx="2491200" cy="5361683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0800" y="1644653"/>
            <a:ext cx="4191840" cy="4425585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305800" cy="736600"/>
          </a:xfrm>
        </p:spPr>
        <p:txBody>
          <a:bodyPr>
            <a:normAutofit fontScale="90000"/>
          </a:bodyPr>
          <a:lstStyle/>
          <a:p>
            <a:r>
              <a:rPr lang="en-US"/>
              <a:t>Inclusive scattering at large x</a:t>
            </a:r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95400"/>
            <a:ext cx="4365625" cy="4065588"/>
          </a:xfrm>
          <a:prstGeom prst="rect">
            <a:avLst/>
          </a:prstGeom>
          <a:noFill/>
        </p:spPr>
      </p:pic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152400" y="1295400"/>
            <a:ext cx="4321175" cy="3906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95263" indent="-195263">
              <a:spcBef>
                <a:spcPct val="50000"/>
              </a:spcBef>
            </a:pPr>
            <a:r>
              <a:rPr lang="en-US"/>
              <a:t>Define y as the x</a:t>
            </a:r>
            <a:r>
              <a:rPr lang="en-US" baseline="-25000"/>
              <a:t>B</a:t>
            </a:r>
            <a:r>
              <a:rPr lang="en-US"/>
              <a:t>-value at which the minimum p</a:t>
            </a:r>
            <a:r>
              <a:rPr lang="en-US" baseline="-25000"/>
              <a:t>miss</a:t>
            </a:r>
            <a:r>
              <a:rPr lang="en-US"/>
              <a:t> exceeds p</a:t>
            </a:r>
            <a:r>
              <a:rPr lang="en-US" baseline="-25000"/>
              <a:t>Fermi</a:t>
            </a:r>
            <a:endParaRPr lang="en-US"/>
          </a:p>
          <a:p>
            <a:pPr marL="195263" indent="-195263"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SRC model predicts:</a:t>
            </a:r>
            <a:endParaRPr lang="en-US"/>
          </a:p>
          <a:p>
            <a:pPr marL="195263" indent="-195263"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r>
              <a:rPr lang="en-US"/>
              <a:t>Scaling for x</a:t>
            </a:r>
            <a:r>
              <a:rPr lang="en-US" baseline="-25000"/>
              <a:t>B</a:t>
            </a:r>
            <a:r>
              <a:rPr lang="en-US"/>
              <a:t> &gt; y and Q</a:t>
            </a:r>
            <a:r>
              <a:rPr lang="en-US" baseline="30000"/>
              <a:t>2</a:t>
            </a:r>
            <a:r>
              <a:rPr lang="en-US"/>
              <a:t> &gt; 1.5 GeV</a:t>
            </a:r>
            <a:r>
              <a:rPr lang="en-US" baseline="30000"/>
              <a:t>2</a:t>
            </a:r>
            <a:endParaRPr lang="en-US"/>
          </a:p>
          <a:p>
            <a:pPr marL="195263" indent="-195263"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r>
              <a:rPr lang="en-US"/>
              <a:t>No scaling for Q</a:t>
            </a:r>
            <a:r>
              <a:rPr lang="en-US" baseline="30000"/>
              <a:t>2</a:t>
            </a:r>
            <a:r>
              <a:rPr lang="en-US"/>
              <a:t> &lt; 1 GeV</a:t>
            </a:r>
            <a:r>
              <a:rPr lang="en-US" baseline="30000"/>
              <a:t>2</a:t>
            </a:r>
            <a:endParaRPr lang="en-US"/>
          </a:p>
          <a:p>
            <a:pPr marL="195263" indent="-195263"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r>
              <a:rPr lang="en-US"/>
              <a:t>In scaling regime ratio Q</a:t>
            </a:r>
            <a:r>
              <a:rPr lang="en-US" baseline="30000"/>
              <a:t>2</a:t>
            </a:r>
            <a:r>
              <a:rPr lang="en-US"/>
              <a:t>-independent and only weakly A-dependent</a:t>
            </a:r>
          </a:p>
          <a:p>
            <a:pPr marL="195263" indent="-195263"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Glauber Approximation predicts:</a:t>
            </a:r>
          </a:p>
          <a:p>
            <a:pPr marL="195263" indent="-195263"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r>
              <a:rPr lang="en-US"/>
              <a:t>No scaling for x</a:t>
            </a:r>
            <a:r>
              <a:rPr lang="en-US" baseline="-25000"/>
              <a:t>B</a:t>
            </a:r>
            <a:r>
              <a:rPr lang="en-US"/>
              <a:t> &lt; 2 and Q</a:t>
            </a:r>
            <a:r>
              <a:rPr lang="en-US" baseline="30000"/>
              <a:t>2</a:t>
            </a:r>
            <a:r>
              <a:rPr lang="en-US"/>
              <a:t> &gt; 1 GeV</a:t>
            </a:r>
            <a:r>
              <a:rPr lang="en-US" baseline="30000"/>
              <a:t>2</a:t>
            </a:r>
          </a:p>
          <a:p>
            <a:pPr marL="195263" indent="-195263"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r>
              <a:rPr lang="en-US"/>
              <a:t>Nuclear ratios should vary with A and Q</a:t>
            </a:r>
            <a:r>
              <a:rPr lang="en-US" baseline="30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035176"/>
            <a:ext cx="4343400" cy="16986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 A(e,e’) Data </a:t>
            </a:r>
            <a:endParaRPr lang="en-US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77354"/>
            <a:ext cx="4482689" cy="5428245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28600" y="762001"/>
            <a:ext cx="59436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K. Sh. Egiyan </a:t>
            </a:r>
            <a:r>
              <a:rPr lang="en-GB" i="1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et al., 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Phys. Rev. C </a:t>
            </a:r>
            <a:r>
              <a:rPr lang="en-GB" b="1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 68 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(2003) 014313.</a:t>
            </a:r>
            <a:endParaRPr lang="en-GB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1143001"/>
            <a:ext cx="8229600" cy="380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Originally done with SLAC data by D.B. Day </a:t>
            </a:r>
            <a:r>
              <a:rPr lang="en-GB" i="1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et al.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, Phys. Rev. Lett. 59 (1987) 427.</a:t>
            </a:r>
            <a:endParaRPr lang="en-GB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4114800"/>
            <a:ext cx="434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The observed </a:t>
            </a:r>
            <a:r>
              <a:rPr lang="en-GB" sz="2000" i="1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scaling</a:t>
            </a: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 means that the electrons probe the high-momentum nucleons in the 2N-SRC phase, and the scaling factors determine the per-nucleon probability of the 2N-SRC phase in nuclei with A&gt;3 relative to </a:t>
            </a:r>
            <a:r>
              <a:rPr lang="en-GB" sz="2000" baseline="30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3</a:t>
            </a: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He</a:t>
            </a:r>
            <a:endParaRPr lang="en-US" sz="2000" dirty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549916" y="2035176"/>
          <a:ext cx="1487487" cy="647700"/>
        </p:xfrm>
        <a:graphic>
          <a:graphicData uri="http://schemas.openxmlformats.org/presentationml/2006/ole">
            <p:oleObj spid="_x0000_s31746" name="Equation" r:id="rId4" imgW="965200" imgH="3937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98708" y="2153206"/>
            <a:ext cx="53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636498" y="2208213"/>
          <a:ext cx="1741488" cy="314325"/>
        </p:xfrm>
        <a:graphic>
          <a:graphicData uri="http://schemas.openxmlformats.org/presentationml/2006/ole">
            <p:oleObj spid="_x0000_s31748" name="Equation" r:id="rId5" imgW="1130300" imgH="190500" progId="Equation.3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1148403" y="3143806"/>
            <a:ext cx="2528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r(A,</a:t>
            </a:r>
            <a:r>
              <a:rPr lang="en-GB" baseline="33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3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He) = a</a:t>
            </a:r>
            <a:r>
              <a:rPr lang="en-GB" baseline="-33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2n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(A)/a</a:t>
            </a:r>
            <a:r>
              <a:rPr lang="en-GB" baseline="-33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2n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(</a:t>
            </a:r>
            <a:r>
              <a:rPr lang="en-GB" baseline="33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3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He)</a:t>
            </a:r>
            <a:endParaRPr lang="en-GB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8708" y="2682876"/>
            <a:ext cx="61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81000" y="5867400"/>
            <a:ext cx="640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I. Passchier </a:t>
            </a:r>
            <a:r>
              <a:rPr lang="en-US" sz="2000" i="1" dirty="0"/>
              <a:t>et al</a:t>
            </a:r>
            <a:r>
              <a:rPr lang="en-US" sz="2000" dirty="0"/>
              <a:t>., Phys. Rev. Lett. </a:t>
            </a:r>
            <a:r>
              <a:rPr lang="en-US" sz="2000" b="1" dirty="0"/>
              <a:t>88</a:t>
            </a:r>
            <a:r>
              <a:rPr lang="en-US" sz="2000" dirty="0"/>
              <a:t>, 102302 (2002).</a:t>
            </a:r>
          </a:p>
        </p:txBody>
      </p:sp>
      <p:pic>
        <p:nvPicPr>
          <p:cNvPr id="53252" name="Picture 4" descr="~AUT0080"/>
          <p:cNvPicPr>
            <a:picLocks noChangeAspect="1" noChangeArrowheads="1"/>
          </p:cNvPicPr>
          <p:nvPr/>
        </p:nvPicPr>
        <p:blipFill>
          <a:blip r:embed="rId3"/>
          <a:srcRect b="36850"/>
          <a:stretch>
            <a:fillRect/>
          </a:stretch>
        </p:blipFill>
        <p:spPr bwMode="auto">
          <a:xfrm>
            <a:off x="1295400" y="1981200"/>
            <a:ext cx="4648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2667000" y="1128713"/>
          <a:ext cx="2209800" cy="823913"/>
        </p:xfrm>
        <a:graphic>
          <a:graphicData uri="http://schemas.openxmlformats.org/presentationml/2006/ole">
            <p:oleObj spid="_x0000_s194562" name="Equation" r:id="rId4" imgW="647640" imgH="241200" progId="Equation.3">
              <p:embed/>
            </p:oleObj>
          </a:graphicData>
        </a:graphic>
      </p:graphicFrame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6172200" y="2133600"/>
            <a:ext cx="2133600" cy="1022350"/>
          </a:xfrm>
          <a:prstGeom prst="rect">
            <a:avLst/>
          </a:prstGeom>
          <a:noFill/>
          <a:ln w="76200" cmpd="tri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000099"/>
                </a:solidFill>
              </a:rPr>
              <a:t>Sensitive to</a:t>
            </a:r>
            <a:r>
              <a:rPr lang="en-US" sz="2800" b="1" i="1" dirty="0">
                <a:solidFill>
                  <a:srgbClr val="000099"/>
                </a:solidFill>
              </a:rPr>
              <a:t> </a:t>
            </a:r>
            <a:r>
              <a:rPr lang="en-US" sz="2800" i="1" dirty="0">
                <a:solidFill>
                  <a:srgbClr val="000099"/>
                </a:solidFill>
              </a:rPr>
              <a:t>D</a:t>
            </a:r>
            <a:r>
              <a:rPr lang="en-US" sz="2800" dirty="0">
                <a:solidFill>
                  <a:srgbClr val="000099"/>
                </a:solidFill>
              </a:rPr>
              <a:t>-state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400800" y="3657600"/>
            <a:ext cx="205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AmPS NIKHEF-K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Deuteron Asymmetry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762000"/>
            <a:ext cx="57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Observables: We Measure Cross Sections and Asymmetries.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1524000" y="1524000"/>
            <a:ext cx="4343400" cy="1524000"/>
          </a:xfrm>
          <a:prstGeom prst="parallelogram">
            <a:avLst>
              <a:gd name="adj" fmla="val 71250"/>
            </a:avLst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5029200" y="1066800"/>
            <a:ext cx="1981200" cy="2819400"/>
          </a:xfrm>
          <a:prstGeom prst="parallelogram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1981200" y="2133600"/>
            <a:ext cx="1066800" cy="6858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 flipV="1">
            <a:off x="2667000" y="1600200"/>
            <a:ext cx="304800" cy="533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flipV="1">
            <a:off x="2971800" y="2133600"/>
            <a:ext cx="2362200" cy="304800"/>
            <a:chOff x="480" y="2304"/>
            <a:chExt cx="3360" cy="1824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864" y="2304"/>
              <a:ext cx="2592" cy="1824"/>
            </a:xfrm>
            <a:custGeom>
              <a:avLst/>
              <a:gdLst/>
              <a:ahLst/>
              <a:cxnLst>
                <a:cxn ang="0">
                  <a:pos x="0" y="840"/>
                </a:cxn>
                <a:cxn ang="0">
                  <a:pos x="96" y="120"/>
                </a:cxn>
                <a:cxn ang="0">
                  <a:pos x="288" y="1560"/>
                </a:cxn>
                <a:cxn ang="0">
                  <a:pos x="480" y="120"/>
                </a:cxn>
                <a:cxn ang="0">
                  <a:pos x="672" y="1560"/>
                </a:cxn>
                <a:cxn ang="0">
                  <a:pos x="864" y="120"/>
                </a:cxn>
                <a:cxn ang="0">
                  <a:pos x="1056" y="1560"/>
                </a:cxn>
                <a:cxn ang="0">
                  <a:pos x="1248" y="120"/>
                </a:cxn>
                <a:cxn ang="0">
                  <a:pos x="1440" y="1560"/>
                </a:cxn>
                <a:cxn ang="0">
                  <a:pos x="1632" y="120"/>
                </a:cxn>
                <a:cxn ang="0">
                  <a:pos x="1824" y="1560"/>
                </a:cxn>
                <a:cxn ang="0">
                  <a:pos x="2016" y="120"/>
                </a:cxn>
                <a:cxn ang="0">
                  <a:pos x="2208" y="1560"/>
                </a:cxn>
                <a:cxn ang="0">
                  <a:pos x="2304" y="840"/>
                </a:cxn>
              </a:cxnLst>
              <a:rect l="0" t="0" r="r" b="b"/>
              <a:pathLst>
                <a:path w="2304" h="1680">
                  <a:moveTo>
                    <a:pt x="0" y="840"/>
                  </a:moveTo>
                  <a:cubicBezTo>
                    <a:pt x="24" y="420"/>
                    <a:pt x="48" y="0"/>
                    <a:pt x="96" y="120"/>
                  </a:cubicBezTo>
                  <a:cubicBezTo>
                    <a:pt x="144" y="240"/>
                    <a:pt x="224" y="1560"/>
                    <a:pt x="288" y="1560"/>
                  </a:cubicBezTo>
                  <a:cubicBezTo>
                    <a:pt x="352" y="1560"/>
                    <a:pt x="416" y="120"/>
                    <a:pt x="480" y="120"/>
                  </a:cubicBezTo>
                  <a:cubicBezTo>
                    <a:pt x="544" y="120"/>
                    <a:pt x="608" y="1560"/>
                    <a:pt x="672" y="1560"/>
                  </a:cubicBezTo>
                  <a:cubicBezTo>
                    <a:pt x="736" y="1560"/>
                    <a:pt x="800" y="120"/>
                    <a:pt x="864" y="120"/>
                  </a:cubicBezTo>
                  <a:cubicBezTo>
                    <a:pt x="928" y="120"/>
                    <a:pt x="992" y="1560"/>
                    <a:pt x="1056" y="1560"/>
                  </a:cubicBezTo>
                  <a:cubicBezTo>
                    <a:pt x="1120" y="1560"/>
                    <a:pt x="1184" y="120"/>
                    <a:pt x="1248" y="120"/>
                  </a:cubicBezTo>
                  <a:cubicBezTo>
                    <a:pt x="1312" y="120"/>
                    <a:pt x="1376" y="1560"/>
                    <a:pt x="1440" y="1560"/>
                  </a:cubicBezTo>
                  <a:cubicBezTo>
                    <a:pt x="1504" y="1560"/>
                    <a:pt x="1568" y="120"/>
                    <a:pt x="1632" y="120"/>
                  </a:cubicBezTo>
                  <a:cubicBezTo>
                    <a:pt x="1696" y="120"/>
                    <a:pt x="1760" y="1560"/>
                    <a:pt x="1824" y="1560"/>
                  </a:cubicBezTo>
                  <a:cubicBezTo>
                    <a:pt x="1888" y="1560"/>
                    <a:pt x="1952" y="120"/>
                    <a:pt x="2016" y="120"/>
                  </a:cubicBezTo>
                  <a:cubicBezTo>
                    <a:pt x="2080" y="120"/>
                    <a:pt x="2160" y="1440"/>
                    <a:pt x="2208" y="1560"/>
                  </a:cubicBezTo>
                  <a:cubicBezTo>
                    <a:pt x="2256" y="1680"/>
                    <a:pt x="2280" y="1260"/>
                    <a:pt x="2304" y="840"/>
                  </a:cubicBezTo>
                </a:path>
              </a:pathLst>
            </a:custGeom>
            <a:noFill/>
            <a:ln w="381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>
              <a:off x="480" y="3168"/>
              <a:ext cx="38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>
              <a:off x="3456" y="3216"/>
              <a:ext cx="38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5334000" y="1295400"/>
            <a:ext cx="1066800" cy="10318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334000" y="2362200"/>
            <a:ext cx="1066800" cy="609600"/>
          </a:xfrm>
          <a:prstGeom prst="line">
            <a:avLst/>
          </a:prstGeom>
          <a:noFill/>
          <a:ln w="28575">
            <a:solidFill>
              <a:srgbClr val="FF6600"/>
            </a:solidFill>
            <a:prstDash val="sysDot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5334000" y="2362200"/>
            <a:ext cx="1600200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286000" y="2514600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e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819400" y="1524000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e</a:t>
            </a:r>
            <a:r>
              <a:rPr lang="en-US" sz="2800" i="1">
                <a:solidFill>
                  <a:srgbClr val="000099"/>
                </a:solidFill>
                <a:latin typeface="Times New Roman" charset="0"/>
                <a:ea typeface="Times New Roman" charset="0"/>
                <a:cs typeface="Times New Roman" charset="0"/>
              </a:rPr>
              <a:t>'</a:t>
            </a:r>
            <a:endParaRPr lang="en-US" sz="2800" i="1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648200" y="30480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Times New Roman" charset="0"/>
                <a:sym typeface="Symbol" charset="2"/>
              </a:rPr>
              <a:t>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  <a:sym typeface="Symbol" charset="2"/>
              </a:rPr>
              <a:t>x</a:t>
            </a:r>
            <a:endParaRPr lang="en-US" sz="2800" baseline="-2500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5486400" y="26670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p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</a:rPr>
              <a:t>A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</a:rPr>
              <a:t>1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6172200" y="16764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Times New Roman" charset="0"/>
                <a:sym typeface="Symbol" charset="2"/>
              </a:rPr>
              <a:t></a:t>
            </a:r>
            <a:r>
              <a:rPr lang="en-US" sz="2800" baseline="-25000">
                <a:solidFill>
                  <a:srgbClr val="000099"/>
                </a:solidFill>
                <a:latin typeface="Times New Roman" charset="0"/>
                <a:sym typeface="Symbol" charset="2"/>
              </a:rPr>
              <a:t>pq</a:t>
            </a:r>
            <a:endParaRPr lang="en-US" sz="2800" baseline="-2500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5715000" y="12192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p</a:t>
            </a:r>
          </a:p>
        </p:txBody>
      </p:sp>
      <p:sp>
        <p:nvSpPr>
          <p:cNvPr id="7188" name="Arc 20"/>
          <p:cNvSpPr>
            <a:spLocks/>
          </p:cNvSpPr>
          <p:nvPr/>
        </p:nvSpPr>
        <p:spPr bwMode="auto">
          <a:xfrm rot="-11510583">
            <a:off x="4886325" y="2741613"/>
            <a:ext cx="295275" cy="377825"/>
          </a:xfrm>
          <a:custGeom>
            <a:avLst/>
            <a:gdLst>
              <a:gd name="G0" fmla="+- 0 0 0"/>
              <a:gd name="G1" fmla="+- 21531 0 0"/>
              <a:gd name="G2" fmla="+- 21600 0 0"/>
              <a:gd name="T0" fmla="*/ 1719 w 20951"/>
              <a:gd name="T1" fmla="*/ 0 h 21531"/>
              <a:gd name="T2" fmla="*/ 20951 w 20951"/>
              <a:gd name="T3" fmla="*/ 16278 h 21531"/>
              <a:gd name="T4" fmla="*/ 0 w 20951"/>
              <a:gd name="T5" fmla="*/ 21531 h 2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51" h="21531" fill="none" extrusionOk="0">
                <a:moveTo>
                  <a:pt x="1719" y="-1"/>
                </a:moveTo>
                <a:cubicBezTo>
                  <a:pt x="10958" y="737"/>
                  <a:pt x="18697" y="7287"/>
                  <a:pt x="20951" y="16277"/>
                </a:cubicBezTo>
              </a:path>
              <a:path w="20951" h="21531" stroke="0" extrusionOk="0">
                <a:moveTo>
                  <a:pt x="1719" y="-1"/>
                </a:moveTo>
                <a:cubicBezTo>
                  <a:pt x="10958" y="737"/>
                  <a:pt x="18697" y="7287"/>
                  <a:pt x="20951" y="16277"/>
                </a:cubicBezTo>
                <a:lnTo>
                  <a:pt x="0" y="21531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20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7189" name="Arc 21"/>
          <p:cNvSpPr>
            <a:spLocks/>
          </p:cNvSpPr>
          <p:nvPr/>
        </p:nvSpPr>
        <p:spPr bwMode="auto">
          <a:xfrm>
            <a:off x="5943600" y="1754188"/>
            <a:ext cx="228600" cy="6191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5406"/>
              <a:gd name="T2" fmla="*/ 21262 w 21600"/>
              <a:gd name="T3" fmla="*/ 25406 h 25406"/>
              <a:gd name="T4" fmla="*/ 0 w 21600"/>
              <a:gd name="T5" fmla="*/ 21600 h 25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406" fill="none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6"/>
                  <a:pt x="21486" y="24149"/>
                  <a:pt x="21262" y="25406"/>
                </a:cubicBezTo>
              </a:path>
              <a:path w="21600" h="25406" stroke="0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6"/>
                  <a:pt x="21486" y="24149"/>
                  <a:pt x="21262" y="25406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3429000" y="2438400"/>
            <a:ext cx="106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i="1">
                <a:solidFill>
                  <a:srgbClr val="000099"/>
                </a:solidFill>
                <a:latin typeface="Times New Roman" charset="0"/>
              </a:rPr>
              <a:t>(</a:t>
            </a:r>
            <a:r>
              <a:rPr lang="en-US" sz="2800" i="1">
                <a:solidFill>
                  <a:srgbClr val="000099"/>
                </a:solidFill>
                <a:latin typeface="Times New Roman" charset="0"/>
                <a:sym typeface="Symbol" charset="2"/>
              </a:rPr>
              <a:t>,</a:t>
            </a:r>
            <a:r>
              <a:rPr lang="en-US" sz="2800" b="1" i="1">
                <a:solidFill>
                  <a:srgbClr val="000099"/>
                </a:solidFill>
                <a:latin typeface="Times New Roman" charset="0"/>
                <a:sym typeface="Symbol" charset="2"/>
              </a:rPr>
              <a:t>q</a:t>
            </a:r>
            <a:r>
              <a:rPr lang="en-US" sz="2800" i="1">
                <a:solidFill>
                  <a:srgbClr val="000099"/>
                </a:solidFill>
                <a:latin typeface="Times New Roman" charset="0"/>
                <a:sym typeface="Symbol" charset="2"/>
              </a:rPr>
              <a:t>)</a:t>
            </a:r>
            <a:endParaRPr lang="en-US" sz="2800" i="1">
              <a:solidFill>
                <a:srgbClr val="000099"/>
              </a:solidFill>
              <a:latin typeface="Times New Roman" charset="0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971800" y="2133600"/>
            <a:ext cx="2336800" cy="393700"/>
            <a:chOff x="1008" y="1392"/>
            <a:chExt cx="1968" cy="192"/>
          </a:xfrm>
        </p:grpSpPr>
        <p:grpSp>
          <p:nvGrpSpPr>
            <p:cNvPr id="4" name="Group 24"/>
            <p:cNvGrpSpPr>
              <a:grpSpLocks/>
            </p:cNvGrpSpPr>
            <p:nvPr/>
          </p:nvGrpSpPr>
          <p:grpSpPr bwMode="auto">
            <a:xfrm>
              <a:off x="1738" y="1392"/>
              <a:ext cx="730" cy="192"/>
              <a:chOff x="2112" y="3744"/>
              <a:chExt cx="2304" cy="432"/>
            </a:xfrm>
          </p:grpSpPr>
          <p:grpSp>
            <p:nvGrpSpPr>
              <p:cNvPr id="5" name="Group 25"/>
              <p:cNvGrpSpPr>
                <a:grpSpLocks/>
              </p:cNvGrpSpPr>
              <p:nvPr/>
            </p:nvGrpSpPr>
            <p:grpSpPr bwMode="auto">
              <a:xfrm>
                <a:off x="3264" y="3744"/>
                <a:ext cx="1152" cy="432"/>
                <a:chOff x="2016" y="3648"/>
                <a:chExt cx="1152" cy="432"/>
              </a:xfrm>
            </p:grpSpPr>
            <p:grpSp>
              <p:nvGrpSpPr>
                <p:cNvPr id="6" name="Group 26"/>
                <p:cNvGrpSpPr>
                  <a:grpSpLocks/>
                </p:cNvGrpSpPr>
                <p:nvPr/>
              </p:nvGrpSpPr>
              <p:grpSpPr bwMode="auto">
                <a:xfrm flipV="1">
                  <a:off x="2592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7195" name="Arc 27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96" name="Arc 28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" name="Group 29"/>
                <p:cNvGrpSpPr>
                  <a:grpSpLocks/>
                </p:cNvGrpSpPr>
                <p:nvPr/>
              </p:nvGrpSpPr>
              <p:grpSpPr bwMode="auto">
                <a:xfrm>
                  <a:off x="2016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7198" name="Arc 30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99" name="Arc 31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2112" y="3744"/>
                <a:ext cx="1152" cy="432"/>
                <a:chOff x="2016" y="3648"/>
                <a:chExt cx="1152" cy="432"/>
              </a:xfrm>
            </p:grpSpPr>
            <p:grpSp>
              <p:nvGrpSpPr>
                <p:cNvPr id="9" name="Group 33"/>
                <p:cNvGrpSpPr>
                  <a:grpSpLocks/>
                </p:cNvGrpSpPr>
                <p:nvPr/>
              </p:nvGrpSpPr>
              <p:grpSpPr bwMode="auto">
                <a:xfrm flipV="1">
                  <a:off x="2592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7202" name="Arc 34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03" name="Arc 35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36"/>
                <p:cNvGrpSpPr>
                  <a:grpSpLocks/>
                </p:cNvGrpSpPr>
                <p:nvPr/>
              </p:nvGrpSpPr>
              <p:grpSpPr bwMode="auto">
                <a:xfrm>
                  <a:off x="2016" y="3648"/>
                  <a:ext cx="576" cy="432"/>
                  <a:chOff x="1920" y="3552"/>
                  <a:chExt cx="576" cy="432"/>
                </a:xfrm>
              </p:grpSpPr>
              <p:sp>
                <p:nvSpPr>
                  <p:cNvPr id="7205" name="Arc 37"/>
                  <p:cNvSpPr>
                    <a:spLocks/>
                  </p:cNvSpPr>
                  <p:nvPr/>
                </p:nvSpPr>
                <p:spPr bwMode="auto">
                  <a:xfrm>
                    <a:off x="1920" y="3552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06" name="Arc 38"/>
                  <p:cNvSpPr>
                    <a:spLocks/>
                  </p:cNvSpPr>
                  <p:nvPr/>
                </p:nvSpPr>
                <p:spPr bwMode="auto">
                  <a:xfrm flipH="1" flipV="1">
                    <a:off x="2208" y="3744"/>
                    <a:ext cx="288" cy="24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373" y="1392"/>
              <a:ext cx="365" cy="192"/>
              <a:chOff x="2016" y="3648"/>
              <a:chExt cx="1152" cy="432"/>
            </a:xfrm>
          </p:grpSpPr>
          <p:grpSp>
            <p:nvGrpSpPr>
              <p:cNvPr id="12" name="Group 40"/>
              <p:cNvGrpSpPr>
                <a:grpSpLocks/>
              </p:cNvGrpSpPr>
              <p:nvPr/>
            </p:nvGrpSpPr>
            <p:grpSpPr bwMode="auto">
              <a:xfrm flipV="1">
                <a:off x="2592" y="3648"/>
                <a:ext cx="576" cy="432"/>
                <a:chOff x="1920" y="3552"/>
                <a:chExt cx="576" cy="432"/>
              </a:xfrm>
            </p:grpSpPr>
            <p:sp>
              <p:nvSpPr>
                <p:cNvPr id="7209" name="Arc 41"/>
                <p:cNvSpPr>
                  <a:spLocks/>
                </p:cNvSpPr>
                <p:nvPr/>
              </p:nvSpPr>
              <p:spPr bwMode="auto">
                <a:xfrm>
                  <a:off x="1920" y="3552"/>
                  <a:ext cx="288" cy="2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10" name="Arc 42"/>
                <p:cNvSpPr>
                  <a:spLocks/>
                </p:cNvSpPr>
                <p:nvPr/>
              </p:nvSpPr>
              <p:spPr bwMode="auto">
                <a:xfrm flipH="1" flipV="1">
                  <a:off x="2208" y="3744"/>
                  <a:ext cx="288" cy="2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43"/>
              <p:cNvGrpSpPr>
                <a:grpSpLocks/>
              </p:cNvGrpSpPr>
              <p:nvPr/>
            </p:nvGrpSpPr>
            <p:grpSpPr bwMode="auto">
              <a:xfrm>
                <a:off x="2016" y="3648"/>
                <a:ext cx="576" cy="432"/>
                <a:chOff x="1920" y="3552"/>
                <a:chExt cx="576" cy="432"/>
              </a:xfrm>
            </p:grpSpPr>
            <p:sp>
              <p:nvSpPr>
                <p:cNvPr id="7212" name="Arc 44"/>
                <p:cNvSpPr>
                  <a:spLocks/>
                </p:cNvSpPr>
                <p:nvPr/>
              </p:nvSpPr>
              <p:spPr bwMode="auto">
                <a:xfrm>
                  <a:off x="1920" y="3552"/>
                  <a:ext cx="288" cy="2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13" name="Arc 45"/>
                <p:cNvSpPr>
                  <a:spLocks/>
                </p:cNvSpPr>
                <p:nvPr/>
              </p:nvSpPr>
              <p:spPr bwMode="auto">
                <a:xfrm flipH="1" flipV="1">
                  <a:off x="2208" y="3744"/>
                  <a:ext cx="288" cy="240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46"/>
            <p:cNvGrpSpPr>
              <a:grpSpLocks/>
            </p:cNvGrpSpPr>
            <p:nvPr/>
          </p:nvGrpSpPr>
          <p:grpSpPr bwMode="auto">
            <a:xfrm flipV="1">
              <a:off x="1191" y="1392"/>
              <a:ext cx="182" cy="192"/>
              <a:chOff x="1920" y="3552"/>
              <a:chExt cx="576" cy="432"/>
            </a:xfrm>
          </p:grpSpPr>
          <p:sp>
            <p:nvSpPr>
              <p:cNvPr id="7215" name="Arc 47"/>
              <p:cNvSpPr>
                <a:spLocks/>
              </p:cNvSpPr>
              <p:nvPr/>
            </p:nvSpPr>
            <p:spPr bwMode="auto">
              <a:xfrm>
                <a:off x="1920" y="3552"/>
                <a:ext cx="288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6" name="Arc 48"/>
              <p:cNvSpPr>
                <a:spLocks/>
              </p:cNvSpPr>
              <p:nvPr/>
            </p:nvSpPr>
            <p:spPr bwMode="auto">
              <a:xfrm flipH="1" flipV="1">
                <a:off x="2208" y="3744"/>
                <a:ext cx="288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49"/>
            <p:cNvGrpSpPr>
              <a:grpSpLocks/>
            </p:cNvGrpSpPr>
            <p:nvPr/>
          </p:nvGrpSpPr>
          <p:grpSpPr bwMode="auto">
            <a:xfrm>
              <a:off x="1008" y="1392"/>
              <a:ext cx="183" cy="192"/>
              <a:chOff x="1920" y="3552"/>
              <a:chExt cx="576" cy="432"/>
            </a:xfrm>
          </p:grpSpPr>
          <p:sp>
            <p:nvSpPr>
              <p:cNvPr id="7218" name="Arc 50"/>
              <p:cNvSpPr>
                <a:spLocks/>
              </p:cNvSpPr>
              <p:nvPr/>
            </p:nvSpPr>
            <p:spPr bwMode="auto">
              <a:xfrm>
                <a:off x="1920" y="3552"/>
                <a:ext cx="288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9" name="Arc 51"/>
              <p:cNvSpPr>
                <a:spLocks/>
              </p:cNvSpPr>
              <p:nvPr/>
            </p:nvSpPr>
            <p:spPr bwMode="auto">
              <a:xfrm flipH="1" flipV="1">
                <a:off x="2208" y="3744"/>
                <a:ext cx="288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220" name="Arc 52"/>
            <p:cNvSpPr>
              <a:spLocks/>
            </p:cNvSpPr>
            <p:nvPr/>
          </p:nvSpPr>
          <p:spPr bwMode="auto">
            <a:xfrm>
              <a:off x="2468" y="1392"/>
              <a:ext cx="64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1" name="Line 53"/>
            <p:cNvSpPr>
              <a:spLocks noChangeShapeType="1"/>
            </p:cNvSpPr>
            <p:nvPr/>
          </p:nvSpPr>
          <p:spPr bwMode="auto">
            <a:xfrm>
              <a:off x="2532" y="1488"/>
              <a:ext cx="4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0" y="441960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Four-momentum transfer: </a:t>
            </a:r>
            <a:r>
              <a:rPr lang="en-US" sz="2800" i="1" dirty="0" smtClean="0">
                <a:solidFill>
                  <a:srgbClr val="000099"/>
                </a:solidFill>
              </a:rPr>
              <a:t>Q</a:t>
            </a:r>
            <a:r>
              <a:rPr lang="en-US" sz="2800" baseline="30000" dirty="0" smtClean="0">
                <a:solidFill>
                  <a:srgbClr val="000099"/>
                </a:solidFill>
              </a:rPr>
              <a:t>2 </a:t>
            </a:r>
            <a:r>
              <a:rPr lang="en-US" sz="2800" dirty="0" err="1">
                <a:solidFill>
                  <a:srgbClr val="000099"/>
                </a:solidFill>
                <a:sym typeface="Symbol" charset="2"/>
              </a:rPr>
              <a:t></a:t>
            </a:r>
            <a:r>
              <a:rPr lang="en-US" sz="2800" dirty="0">
                <a:solidFill>
                  <a:srgbClr val="000099"/>
                </a:solidFill>
              </a:rPr>
              <a:t> 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dirty="0">
                <a:solidFill>
                  <a:srgbClr val="000099"/>
                </a:solidFill>
              </a:rPr>
              <a:t> </a:t>
            </a:r>
            <a:r>
              <a:rPr lang="en-US" sz="2800" i="1" dirty="0" err="1">
                <a:solidFill>
                  <a:srgbClr val="000099"/>
                </a:solidFill>
              </a:rPr>
              <a:t>q</a:t>
            </a:r>
            <a:r>
              <a:rPr lang="en-US" sz="2800" baseline="-25000" dirty="0" err="1">
                <a:solidFill>
                  <a:srgbClr val="000099"/>
                </a:solidFill>
                <a:sym typeface="Symbol" charset="2"/>
              </a:rPr>
              <a:t></a:t>
            </a:r>
            <a:r>
              <a:rPr lang="en-US" sz="2800" i="1" dirty="0" err="1">
                <a:solidFill>
                  <a:srgbClr val="000099"/>
                </a:solidFill>
                <a:sym typeface="Symbol" charset="2"/>
              </a:rPr>
              <a:t>q</a:t>
            </a:r>
            <a:r>
              <a:rPr lang="en-US" sz="2800" baseline="30000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800" baseline="30000" dirty="0" err="1">
                <a:solidFill>
                  <a:srgbClr val="000099"/>
                </a:solidFill>
                <a:sym typeface="Symbol" charset="2"/>
              </a:rPr>
              <a:t></a:t>
            </a:r>
            <a:r>
              <a:rPr lang="en-US" sz="2800" baseline="30000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800" dirty="0">
                <a:solidFill>
                  <a:srgbClr val="000099"/>
                </a:solidFill>
                <a:sym typeface="Symbol" charset="2"/>
              </a:rPr>
              <a:t>= </a:t>
            </a:r>
            <a:r>
              <a:rPr lang="en-US" sz="2800" b="1" i="1" dirty="0">
                <a:solidFill>
                  <a:srgbClr val="000099"/>
                </a:solidFill>
                <a:sym typeface="Symbol" charset="2"/>
              </a:rPr>
              <a:t>q</a:t>
            </a:r>
            <a:r>
              <a:rPr lang="en-US" sz="2800" baseline="30000" dirty="0">
                <a:solidFill>
                  <a:srgbClr val="000099"/>
                </a:solidFill>
              </a:rPr>
              <a:t>2 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i="1" dirty="0" err="1">
                <a:solidFill>
                  <a:srgbClr val="000099"/>
                </a:solidFill>
                <a:sym typeface="Symbol" charset="2"/>
              </a:rPr>
              <a:t></a:t>
            </a:r>
            <a:r>
              <a:rPr lang="en-US" sz="2800" i="1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800" baseline="30000" dirty="0">
                <a:solidFill>
                  <a:srgbClr val="000099"/>
                </a:solidFill>
              </a:rPr>
              <a:t>2 </a:t>
            </a:r>
            <a:r>
              <a:rPr lang="en-US" sz="2800" dirty="0">
                <a:solidFill>
                  <a:srgbClr val="000099"/>
                </a:solidFill>
                <a:sym typeface="Symbol" charset="2"/>
              </a:rPr>
              <a:t>= 4</a:t>
            </a:r>
            <a:r>
              <a:rPr lang="en-US" sz="2800" i="1" dirty="0">
                <a:solidFill>
                  <a:srgbClr val="000099"/>
                </a:solidFill>
                <a:sym typeface="Symbol" charset="2"/>
              </a:rPr>
              <a:t>ee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  <a:sym typeface="Symbol" charset="2"/>
              </a:rPr>
              <a:t>' sin</a:t>
            </a:r>
            <a:r>
              <a:rPr lang="en-US" sz="2800" baseline="30000" dirty="0">
                <a:solidFill>
                  <a:srgbClr val="000099"/>
                </a:solidFill>
              </a:rPr>
              <a:t>2</a:t>
            </a:r>
            <a:r>
              <a:rPr lang="en-US" sz="2800" dirty="0">
                <a:solidFill>
                  <a:srgbClr val="000099"/>
                </a:solidFill>
                <a:sym typeface="Symbol" charset="2"/>
              </a:rPr>
              <a:t>/2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Missing momentum:</a:t>
            </a:r>
            <a:r>
              <a:rPr lang="en-US" sz="2800" b="1" i="1" dirty="0"/>
              <a:t>    </a:t>
            </a:r>
            <a:r>
              <a:rPr lang="en-US" sz="2800" b="1" i="1" dirty="0" smtClean="0"/>
              <a:t>                </a:t>
            </a:r>
            <a:r>
              <a:rPr lang="en-US" sz="2800" b="1" i="1" dirty="0">
                <a:solidFill>
                  <a:srgbClr val="000099"/>
                </a:solidFill>
              </a:rPr>
              <a:t>p</a:t>
            </a:r>
            <a:r>
              <a:rPr lang="en-US" sz="2800" baseline="-25000" dirty="0">
                <a:solidFill>
                  <a:srgbClr val="000099"/>
                </a:solidFill>
              </a:rPr>
              <a:t>m </a:t>
            </a:r>
            <a:r>
              <a:rPr lang="en-US" sz="2800" dirty="0">
                <a:solidFill>
                  <a:srgbClr val="000099"/>
                </a:solidFill>
              </a:rPr>
              <a:t>= </a:t>
            </a:r>
            <a:r>
              <a:rPr lang="en-US" sz="2800" b="1" i="1" dirty="0" err="1">
                <a:solidFill>
                  <a:srgbClr val="000099"/>
                </a:solidFill>
              </a:rPr>
              <a:t>q</a:t>
            </a:r>
            <a:r>
              <a:rPr lang="en-US" sz="2800" dirty="0">
                <a:solidFill>
                  <a:srgbClr val="000099"/>
                </a:solidFill>
              </a:rPr>
              <a:t> 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dirty="0">
                <a:solidFill>
                  <a:srgbClr val="000099"/>
                </a:solidFill>
              </a:rPr>
              <a:t> </a:t>
            </a:r>
            <a:r>
              <a:rPr lang="en-US" sz="2800" b="1" i="1" dirty="0" err="1">
                <a:solidFill>
                  <a:srgbClr val="000099"/>
                </a:solidFill>
              </a:rPr>
              <a:t>p</a:t>
            </a:r>
            <a:r>
              <a:rPr lang="en-US" sz="2800" b="1" i="1" dirty="0">
                <a:solidFill>
                  <a:srgbClr val="000099"/>
                </a:solidFill>
              </a:rPr>
              <a:t>  = </a:t>
            </a:r>
            <a:r>
              <a:rPr lang="en-US" sz="2800" b="1" i="1" dirty="0" err="1">
                <a:solidFill>
                  <a:srgbClr val="000099"/>
                </a:solidFill>
              </a:rPr>
              <a:t>p</a:t>
            </a:r>
            <a:r>
              <a:rPr lang="en-US" sz="2800" baseline="-25000" dirty="0" err="1">
                <a:solidFill>
                  <a:srgbClr val="000099"/>
                </a:solidFill>
              </a:rPr>
              <a:t>A</a:t>
            </a:r>
            <a:r>
              <a:rPr lang="en-US" sz="2800" baseline="-250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baseline="-25000" dirty="0">
                <a:solidFill>
                  <a:srgbClr val="000099"/>
                </a:solidFill>
              </a:rPr>
              <a:t>1</a:t>
            </a:r>
            <a:r>
              <a:rPr lang="en-US" sz="2800" dirty="0">
                <a:solidFill>
                  <a:srgbClr val="000099"/>
                </a:solidFill>
              </a:rPr>
              <a:t>= 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dirty="0">
                <a:solidFill>
                  <a:srgbClr val="000099"/>
                </a:solidFill>
              </a:rPr>
              <a:t> </a:t>
            </a:r>
            <a:r>
              <a:rPr lang="en-US" sz="2800" b="1" i="1" dirty="0">
                <a:solidFill>
                  <a:srgbClr val="000099"/>
                </a:solidFill>
              </a:rPr>
              <a:t>p</a:t>
            </a:r>
            <a:r>
              <a:rPr lang="en-US" sz="2800" i="1" baseline="-25000" dirty="0">
                <a:solidFill>
                  <a:srgbClr val="000099"/>
                </a:solidFill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Missing</a:t>
            </a:r>
            <a:r>
              <a:rPr lang="en-US" sz="2800" dirty="0" smtClean="0"/>
              <a:t> energy:                                  </a:t>
            </a:r>
            <a:r>
              <a:rPr lang="en-US" sz="2800" dirty="0" err="1">
                <a:solidFill>
                  <a:srgbClr val="000099"/>
                </a:solidFill>
                <a:sym typeface="Symbol" charset="2"/>
              </a:rPr>
              <a:t></a:t>
            </a:r>
            <a:r>
              <a:rPr lang="en-US" sz="2800" baseline="-25000" dirty="0" err="1">
                <a:solidFill>
                  <a:srgbClr val="000099"/>
                </a:solidFill>
                <a:sym typeface="Symbol" charset="2"/>
              </a:rPr>
              <a:t>m</a:t>
            </a:r>
            <a:r>
              <a:rPr lang="en-US" sz="2800" baseline="-25000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800" dirty="0">
                <a:solidFill>
                  <a:srgbClr val="000099"/>
                </a:solidFill>
              </a:rPr>
              <a:t>= </a:t>
            </a:r>
            <a:r>
              <a:rPr lang="en-US" sz="2800" i="1" dirty="0" err="1">
                <a:solidFill>
                  <a:srgbClr val="000099"/>
                </a:solidFill>
                <a:sym typeface="Symbol" charset="2"/>
              </a:rPr>
              <a:t></a:t>
            </a:r>
            <a:r>
              <a:rPr lang="en-US" sz="2800" i="1" dirty="0">
                <a:solidFill>
                  <a:srgbClr val="000099"/>
                </a:solidFill>
                <a:sym typeface="Symbol" charset="2"/>
              </a:rPr>
              <a:t> 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i="1" dirty="0" err="1">
                <a:solidFill>
                  <a:srgbClr val="000099"/>
                </a:solidFill>
                <a:ea typeface="Times New Roman" charset="0"/>
                <a:cs typeface="Times New Roman" charset="0"/>
              </a:rPr>
              <a:t>T</a:t>
            </a:r>
            <a:r>
              <a:rPr lang="en-US" sz="2800" i="1" baseline="-25000" dirty="0" err="1">
                <a:solidFill>
                  <a:srgbClr val="000099"/>
                </a:solidFill>
                <a:ea typeface="Times New Roman" charset="0"/>
                <a:cs typeface="Times New Roman" charset="0"/>
              </a:rPr>
              <a:t>p</a:t>
            </a:r>
            <a:r>
              <a:rPr lang="en-US" sz="2800" i="1" baseline="-250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28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 </a:t>
            </a:r>
            <a:r>
              <a:rPr lang="en-US" sz="2800" i="1" dirty="0">
                <a:solidFill>
                  <a:srgbClr val="000099"/>
                </a:solidFill>
              </a:rPr>
              <a:t>T</a:t>
            </a:r>
            <a:r>
              <a:rPr lang="en-US" sz="2800" baseline="-25000" dirty="0">
                <a:solidFill>
                  <a:srgbClr val="000099"/>
                </a:solidFill>
              </a:rPr>
              <a:t>A</a:t>
            </a:r>
            <a:r>
              <a:rPr lang="en-US" sz="2800" baseline="-25000" dirty="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2800" baseline="-25000" dirty="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533400" y="1600200"/>
            <a:ext cx="190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accent2"/>
                </a:solidFill>
              </a:rPr>
              <a:t>scattering plane</a:t>
            </a:r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685800" y="3505200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“out-of-plane” angle</a:t>
            </a:r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 flipV="1">
            <a:off x="3048000" y="3429000"/>
            <a:ext cx="1524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7086600" y="2057400"/>
            <a:ext cx="1676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reaction plane</a:t>
            </a:r>
          </a:p>
        </p:txBody>
      </p:sp>
      <p:sp>
        <p:nvSpPr>
          <p:cNvPr id="7237" name="Freeform 69"/>
          <p:cNvSpPr>
            <a:spLocks/>
          </p:cNvSpPr>
          <p:nvPr/>
        </p:nvSpPr>
        <p:spPr bwMode="auto">
          <a:xfrm>
            <a:off x="7162800" y="5410200"/>
            <a:ext cx="533400" cy="381000"/>
          </a:xfrm>
          <a:custGeom>
            <a:avLst/>
            <a:gdLst/>
            <a:ahLst/>
            <a:cxnLst>
              <a:cxn ang="0">
                <a:pos x="336" y="240"/>
              </a:cxn>
              <a:cxn ang="0">
                <a:pos x="0" y="240"/>
              </a:cxn>
              <a:cxn ang="0">
                <a:pos x="0" y="0"/>
              </a:cxn>
            </a:cxnLst>
            <a:rect l="0" t="0" r="r" b="b"/>
            <a:pathLst>
              <a:path w="336" h="240">
                <a:moveTo>
                  <a:pt x="336" y="240"/>
                </a:moveTo>
                <a:lnTo>
                  <a:pt x="0" y="24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7772400" y="56388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PWIA</a:t>
            </a:r>
          </a:p>
        </p:txBody>
      </p:sp>
      <p:sp>
        <p:nvSpPr>
          <p:cNvPr id="61" name="Title 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Kinematics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Estimate of </a:t>
            </a:r>
            <a:r>
              <a:rPr lang="en-US" sz="3600" baseline="30000" dirty="0" smtClean="0"/>
              <a:t>12</a:t>
            </a:r>
            <a:r>
              <a:rPr lang="en-US" sz="3600" dirty="0" smtClean="0"/>
              <a:t>C Two and Three Nucleon SRC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4267200" cy="449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K. Egiyan </a:t>
            </a:r>
            <a:r>
              <a:rPr lang="en-US" sz="2400" i="1" dirty="0" smtClean="0"/>
              <a:t>et al</a:t>
            </a:r>
            <a:r>
              <a:rPr lang="en-US" sz="2400" dirty="0" smtClean="0"/>
              <a:t>. related the known correlations in deuterium and previous r(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He,D) results to find:</a:t>
            </a:r>
          </a:p>
          <a:p>
            <a:r>
              <a:rPr lang="en-US" sz="2400" baseline="30000" dirty="0" smtClean="0"/>
              <a:t>12</a:t>
            </a:r>
            <a:r>
              <a:rPr lang="en-US" sz="2400" dirty="0" smtClean="0"/>
              <a:t>C 20% two nucleon SRC </a:t>
            </a:r>
          </a:p>
          <a:p>
            <a:r>
              <a:rPr lang="en-US" sz="2400" baseline="30000" dirty="0" smtClean="0"/>
              <a:t>12</a:t>
            </a:r>
            <a:r>
              <a:rPr lang="en-US" sz="2400" dirty="0" smtClean="0"/>
              <a:t>C &lt;1% three nucleon SRC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667434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K. Sh. Egiyan </a:t>
            </a:r>
            <a:r>
              <a:rPr lang="en-GB" i="1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et al., 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Phys. Rev. Lett. </a:t>
            </a:r>
            <a:r>
              <a:rPr lang="en-GB" b="1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 96 </a:t>
            </a: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(2006) 082501.</a:t>
            </a:r>
            <a:endParaRPr lang="en-GB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pic>
        <p:nvPicPr>
          <p:cNvPr id="7" name="Picture 6" descr="fch_ratios_x3_bl_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94143" y="762000"/>
            <a:ext cx="4449857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From the </a:t>
            </a:r>
            <a:r>
              <a:rPr lang="en-US" sz="3600" dirty="0" smtClean="0">
                <a:solidFill>
                  <a:srgbClr val="FF0000"/>
                </a:solidFill>
              </a:rPr>
              <a:t>(e,e’)</a:t>
            </a:r>
            <a:r>
              <a:rPr lang="en-US" sz="3600" dirty="0" smtClean="0"/>
              <a:t> and </a:t>
            </a:r>
            <a:r>
              <a:rPr lang="en-US" sz="3600" dirty="0" smtClean="0">
                <a:solidFill>
                  <a:srgbClr val="FF0000"/>
                </a:solidFill>
              </a:rPr>
              <a:t>(e,e’p)</a:t>
            </a:r>
            <a:r>
              <a:rPr lang="en-US" sz="3600" dirty="0" smtClean="0"/>
              <a:t>, and Results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01720"/>
            <a:ext cx="8915400" cy="5029200"/>
          </a:xfrm>
        </p:spPr>
        <p:txBody>
          <a:bodyPr/>
          <a:lstStyle/>
          <a:p>
            <a:r>
              <a:rPr lang="en-US" sz="2800" dirty="0" smtClean="0"/>
              <a:t>80 +/- 5% single particles moving in an average potential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60 – 70% </a:t>
            </a:r>
            <a:r>
              <a:rPr lang="en-US" sz="2400" dirty="0" smtClean="0"/>
              <a:t>independent single particle in a shell model potential </a:t>
            </a:r>
          </a:p>
          <a:p>
            <a:pPr lvl="1"/>
            <a:r>
              <a:rPr lang="en-US" sz="2400" dirty="0" smtClean="0"/>
              <a:t>10 – 20% shell model long range correlations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20 +/- 5% </a:t>
            </a:r>
            <a:r>
              <a:rPr lang="en-US" sz="2800" dirty="0" smtClean="0"/>
              <a:t>two-nucleon short-range correlations</a:t>
            </a:r>
          </a:p>
          <a:p>
            <a:r>
              <a:rPr lang="en-US" sz="2800" dirty="0" smtClean="0"/>
              <a:t>Less than 1% multi-nucleon correlations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26080" y="67688"/>
            <a:ext cx="8674560" cy="769441"/>
          </a:xfrm>
          <a:ln/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GB" dirty="0"/>
              <a:t>Brookhaven EVA Collaboration Result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35520" y="1296136"/>
            <a:ext cx="2907360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GB" b="1" baseline="33000" dirty="0">
                <a:solidFill>
                  <a:srgbClr val="000000"/>
                </a:solidFill>
                <a:ea typeface="msmincho" charset="0"/>
                <a:cs typeface="msmincho" charset="0"/>
              </a:rPr>
              <a:t>12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C(p,2p+n) Reaction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4240" y="1152121"/>
            <a:ext cx="5598720" cy="522630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39041" y="2237995"/>
            <a:ext cx="1131840" cy="1499198"/>
            <a:chOff x="791" y="1554"/>
            <a:chExt cx="786" cy="1041"/>
          </a:xfrm>
        </p:grpSpPr>
        <p:sp>
          <p:nvSpPr>
            <p:cNvPr id="7173" name="Oval 5"/>
            <p:cNvSpPr>
              <a:spLocks noChangeArrowheads="1"/>
            </p:cNvSpPr>
            <p:nvPr/>
          </p:nvSpPr>
          <p:spPr bwMode="auto">
            <a:xfrm>
              <a:off x="1053" y="1979"/>
              <a:ext cx="114" cy="133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4" name="Oval 6"/>
            <p:cNvSpPr>
              <a:spLocks noChangeArrowheads="1"/>
            </p:cNvSpPr>
            <p:nvPr/>
          </p:nvSpPr>
          <p:spPr bwMode="auto">
            <a:xfrm>
              <a:off x="985" y="2111"/>
              <a:ext cx="114" cy="13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5" name="Freeform 7"/>
            <p:cNvSpPr>
              <a:spLocks noChangeArrowheads="1"/>
            </p:cNvSpPr>
            <p:nvPr/>
          </p:nvSpPr>
          <p:spPr bwMode="auto">
            <a:xfrm>
              <a:off x="791" y="2217"/>
              <a:ext cx="223" cy="302"/>
            </a:xfrm>
            <a:custGeom>
              <a:avLst/>
              <a:gdLst/>
              <a:ahLst/>
              <a:cxnLst>
                <a:cxn ang="0">
                  <a:pos x="983" y="149"/>
                </a:cxn>
                <a:cxn ang="0">
                  <a:pos x="303" y="1088"/>
                </a:cxn>
                <a:cxn ang="0">
                  <a:pos x="376" y="1160"/>
                </a:cxn>
                <a:cxn ang="0">
                  <a:pos x="0" y="1329"/>
                </a:cxn>
                <a:cxn ang="0">
                  <a:pos x="70" y="858"/>
                </a:cxn>
                <a:cxn ang="0">
                  <a:pos x="149" y="939"/>
                </a:cxn>
                <a:cxn ang="0">
                  <a:pos x="830" y="0"/>
                </a:cxn>
                <a:cxn ang="0">
                  <a:pos x="983" y="149"/>
                </a:cxn>
              </a:cxnLst>
              <a:rect l="0" t="0" r="r" b="b"/>
              <a:pathLst>
                <a:path w="984" h="1330">
                  <a:moveTo>
                    <a:pt x="983" y="149"/>
                  </a:moveTo>
                  <a:lnTo>
                    <a:pt x="303" y="1088"/>
                  </a:lnTo>
                  <a:lnTo>
                    <a:pt x="376" y="1160"/>
                  </a:lnTo>
                  <a:lnTo>
                    <a:pt x="0" y="1329"/>
                  </a:lnTo>
                  <a:lnTo>
                    <a:pt x="70" y="858"/>
                  </a:lnTo>
                  <a:lnTo>
                    <a:pt x="149" y="939"/>
                  </a:lnTo>
                  <a:lnTo>
                    <a:pt x="830" y="0"/>
                  </a:lnTo>
                  <a:lnTo>
                    <a:pt x="983" y="149"/>
                  </a:lnTo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6" name="Freeform 8"/>
            <p:cNvSpPr>
              <a:spLocks noChangeArrowheads="1"/>
            </p:cNvSpPr>
            <p:nvPr/>
          </p:nvSpPr>
          <p:spPr bwMode="auto">
            <a:xfrm>
              <a:off x="1146" y="1696"/>
              <a:ext cx="207" cy="315"/>
            </a:xfrm>
            <a:custGeom>
              <a:avLst/>
              <a:gdLst/>
              <a:ahLst/>
              <a:cxnLst>
                <a:cxn ang="0">
                  <a:pos x="0" y="1249"/>
                </a:cxn>
                <a:cxn ang="0">
                  <a:pos x="624" y="260"/>
                </a:cxn>
                <a:cxn ang="0">
                  <a:pos x="543" y="192"/>
                </a:cxn>
                <a:cxn ang="0">
                  <a:pos x="913" y="0"/>
                </a:cxn>
                <a:cxn ang="0">
                  <a:pos x="867" y="469"/>
                </a:cxn>
                <a:cxn ang="0">
                  <a:pos x="786" y="399"/>
                </a:cxn>
                <a:cxn ang="0">
                  <a:pos x="160" y="1389"/>
                </a:cxn>
                <a:cxn ang="0">
                  <a:pos x="0" y="1249"/>
                </a:cxn>
              </a:cxnLst>
              <a:rect l="0" t="0" r="r" b="b"/>
              <a:pathLst>
                <a:path w="914" h="1390">
                  <a:moveTo>
                    <a:pt x="0" y="1249"/>
                  </a:moveTo>
                  <a:lnTo>
                    <a:pt x="624" y="260"/>
                  </a:lnTo>
                  <a:lnTo>
                    <a:pt x="543" y="192"/>
                  </a:lnTo>
                  <a:lnTo>
                    <a:pt x="913" y="0"/>
                  </a:lnTo>
                  <a:lnTo>
                    <a:pt x="867" y="469"/>
                  </a:lnTo>
                  <a:lnTo>
                    <a:pt x="786" y="399"/>
                  </a:lnTo>
                  <a:lnTo>
                    <a:pt x="160" y="1389"/>
                  </a:lnTo>
                  <a:lnTo>
                    <a:pt x="0" y="1249"/>
                  </a:lnTo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875" y="1929"/>
              <a:ext cx="403" cy="448"/>
              <a:chOff x="875" y="1929"/>
              <a:chExt cx="403" cy="448"/>
            </a:xfrm>
          </p:grpSpPr>
          <p:sp>
            <p:nvSpPr>
              <p:cNvPr id="7178" name="AutoShape 10"/>
              <p:cNvSpPr>
                <a:spLocks noChangeArrowheads="1"/>
              </p:cNvSpPr>
              <p:nvPr/>
            </p:nvSpPr>
            <p:spPr bwMode="auto">
              <a:xfrm rot="5040000">
                <a:off x="876" y="1963"/>
                <a:ext cx="401" cy="368"/>
              </a:xfrm>
              <a:prstGeom prst="roundRect">
                <a:avLst>
                  <a:gd name="adj" fmla="val 269"/>
                </a:avLst>
              </a:prstGeom>
              <a:noFill/>
              <a:ln w="38160">
                <a:noFill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909" y="1932"/>
                <a:ext cx="338" cy="421"/>
              </a:xfrm>
              <a:custGeom>
                <a:avLst/>
                <a:gdLst/>
                <a:ahLst/>
                <a:cxnLst>
                  <a:cxn ang="0">
                    <a:pos x="0" y="1710"/>
                  </a:cxn>
                  <a:cxn ang="0">
                    <a:pos x="51" y="1741"/>
                  </a:cxn>
                  <a:cxn ang="0">
                    <a:pos x="104" y="1769"/>
                  </a:cxn>
                  <a:cxn ang="0">
                    <a:pos x="158" y="1793"/>
                  </a:cxn>
                  <a:cxn ang="0">
                    <a:pos x="212" y="1814"/>
                  </a:cxn>
                  <a:cxn ang="0">
                    <a:pos x="267" y="1830"/>
                  </a:cxn>
                  <a:cxn ang="0">
                    <a:pos x="322" y="1842"/>
                  </a:cxn>
                  <a:cxn ang="0">
                    <a:pos x="378" y="1851"/>
                  </a:cxn>
                  <a:cxn ang="0">
                    <a:pos x="433" y="1856"/>
                  </a:cxn>
                  <a:cxn ang="0">
                    <a:pos x="489" y="1857"/>
                  </a:cxn>
                  <a:cxn ang="0">
                    <a:pos x="544" y="1854"/>
                  </a:cxn>
                  <a:cxn ang="0">
                    <a:pos x="598" y="1846"/>
                  </a:cxn>
                  <a:cxn ang="0">
                    <a:pos x="652" y="1836"/>
                  </a:cxn>
                  <a:cxn ang="0">
                    <a:pos x="706" y="1821"/>
                  </a:cxn>
                  <a:cxn ang="0">
                    <a:pos x="759" y="1803"/>
                  </a:cxn>
                  <a:cxn ang="0">
                    <a:pos x="811" y="1780"/>
                  </a:cxn>
                  <a:cxn ang="0">
                    <a:pos x="861" y="1754"/>
                  </a:cxn>
                  <a:cxn ang="0">
                    <a:pos x="911" y="1724"/>
                  </a:cxn>
                  <a:cxn ang="0">
                    <a:pos x="960" y="1690"/>
                  </a:cxn>
                  <a:cxn ang="0">
                    <a:pos x="1006" y="1654"/>
                  </a:cxn>
                  <a:cxn ang="0">
                    <a:pos x="1052" y="1614"/>
                  </a:cxn>
                  <a:cxn ang="0">
                    <a:pos x="1096" y="1570"/>
                  </a:cxn>
                  <a:cxn ang="0">
                    <a:pos x="1137" y="1523"/>
                  </a:cxn>
                  <a:cxn ang="0">
                    <a:pos x="1177" y="1473"/>
                  </a:cxn>
                  <a:cxn ang="0">
                    <a:pos x="1215" y="1420"/>
                  </a:cxn>
                  <a:cxn ang="0">
                    <a:pos x="1250" y="1366"/>
                  </a:cxn>
                  <a:cxn ang="0">
                    <a:pos x="1284" y="1307"/>
                  </a:cxn>
                  <a:cxn ang="0">
                    <a:pos x="1315" y="1246"/>
                  </a:cxn>
                  <a:cxn ang="0">
                    <a:pos x="1344" y="1183"/>
                  </a:cxn>
                  <a:cxn ang="0">
                    <a:pos x="1371" y="1118"/>
                  </a:cxn>
                  <a:cxn ang="0">
                    <a:pos x="1394" y="1050"/>
                  </a:cxn>
                  <a:cxn ang="0">
                    <a:pos x="1416" y="982"/>
                  </a:cxn>
                  <a:cxn ang="0">
                    <a:pos x="1435" y="910"/>
                  </a:cxn>
                  <a:cxn ang="0">
                    <a:pos x="1451" y="838"/>
                  </a:cxn>
                  <a:cxn ang="0">
                    <a:pos x="1464" y="765"/>
                  </a:cxn>
                  <a:cxn ang="0">
                    <a:pos x="1474" y="689"/>
                  </a:cxn>
                  <a:cxn ang="0">
                    <a:pos x="1482" y="614"/>
                  </a:cxn>
                  <a:cxn ang="0">
                    <a:pos x="1488" y="537"/>
                  </a:cxn>
                  <a:cxn ang="0">
                    <a:pos x="1490" y="461"/>
                  </a:cxn>
                  <a:cxn ang="0">
                    <a:pos x="1489" y="384"/>
                  </a:cxn>
                  <a:cxn ang="0">
                    <a:pos x="1486" y="306"/>
                  </a:cxn>
                  <a:cxn ang="0">
                    <a:pos x="1480" y="230"/>
                  </a:cxn>
                  <a:cxn ang="0">
                    <a:pos x="1471" y="152"/>
                  </a:cxn>
                  <a:cxn ang="0">
                    <a:pos x="1459" y="76"/>
                  </a:cxn>
                  <a:cxn ang="0">
                    <a:pos x="1444" y="0"/>
                  </a:cxn>
                </a:cxnLst>
                <a:rect l="0" t="0" r="r" b="b"/>
                <a:pathLst>
                  <a:path w="1491" h="1858">
                    <a:moveTo>
                      <a:pt x="0" y="1710"/>
                    </a:moveTo>
                    <a:lnTo>
                      <a:pt x="51" y="1741"/>
                    </a:lnTo>
                    <a:lnTo>
                      <a:pt x="104" y="1769"/>
                    </a:lnTo>
                    <a:lnTo>
                      <a:pt x="158" y="1793"/>
                    </a:lnTo>
                    <a:lnTo>
                      <a:pt x="212" y="1814"/>
                    </a:lnTo>
                    <a:lnTo>
                      <a:pt x="267" y="1830"/>
                    </a:lnTo>
                    <a:lnTo>
                      <a:pt x="322" y="1842"/>
                    </a:lnTo>
                    <a:lnTo>
                      <a:pt x="378" y="1851"/>
                    </a:lnTo>
                    <a:lnTo>
                      <a:pt x="433" y="1856"/>
                    </a:lnTo>
                    <a:lnTo>
                      <a:pt x="489" y="1857"/>
                    </a:lnTo>
                    <a:lnTo>
                      <a:pt x="544" y="1854"/>
                    </a:lnTo>
                    <a:lnTo>
                      <a:pt x="598" y="1846"/>
                    </a:lnTo>
                    <a:lnTo>
                      <a:pt x="652" y="1836"/>
                    </a:lnTo>
                    <a:lnTo>
                      <a:pt x="706" y="1821"/>
                    </a:lnTo>
                    <a:lnTo>
                      <a:pt x="759" y="1803"/>
                    </a:lnTo>
                    <a:lnTo>
                      <a:pt x="811" y="1780"/>
                    </a:lnTo>
                    <a:lnTo>
                      <a:pt x="861" y="1754"/>
                    </a:lnTo>
                    <a:lnTo>
                      <a:pt x="911" y="1724"/>
                    </a:lnTo>
                    <a:lnTo>
                      <a:pt x="960" y="1690"/>
                    </a:lnTo>
                    <a:lnTo>
                      <a:pt x="1006" y="1654"/>
                    </a:lnTo>
                    <a:lnTo>
                      <a:pt x="1052" y="1614"/>
                    </a:lnTo>
                    <a:lnTo>
                      <a:pt x="1096" y="1570"/>
                    </a:lnTo>
                    <a:lnTo>
                      <a:pt x="1137" y="1523"/>
                    </a:lnTo>
                    <a:lnTo>
                      <a:pt x="1177" y="1473"/>
                    </a:lnTo>
                    <a:lnTo>
                      <a:pt x="1215" y="1420"/>
                    </a:lnTo>
                    <a:lnTo>
                      <a:pt x="1250" y="1366"/>
                    </a:lnTo>
                    <a:lnTo>
                      <a:pt x="1284" y="1307"/>
                    </a:lnTo>
                    <a:lnTo>
                      <a:pt x="1315" y="1246"/>
                    </a:lnTo>
                    <a:lnTo>
                      <a:pt x="1344" y="1183"/>
                    </a:lnTo>
                    <a:lnTo>
                      <a:pt x="1371" y="1118"/>
                    </a:lnTo>
                    <a:lnTo>
                      <a:pt x="1394" y="1050"/>
                    </a:lnTo>
                    <a:lnTo>
                      <a:pt x="1416" y="982"/>
                    </a:lnTo>
                    <a:lnTo>
                      <a:pt x="1435" y="910"/>
                    </a:lnTo>
                    <a:lnTo>
                      <a:pt x="1451" y="838"/>
                    </a:lnTo>
                    <a:lnTo>
                      <a:pt x="1464" y="765"/>
                    </a:lnTo>
                    <a:lnTo>
                      <a:pt x="1474" y="689"/>
                    </a:lnTo>
                    <a:lnTo>
                      <a:pt x="1482" y="614"/>
                    </a:lnTo>
                    <a:lnTo>
                      <a:pt x="1488" y="537"/>
                    </a:lnTo>
                    <a:lnTo>
                      <a:pt x="1490" y="461"/>
                    </a:lnTo>
                    <a:lnTo>
                      <a:pt x="1489" y="384"/>
                    </a:lnTo>
                    <a:lnTo>
                      <a:pt x="1486" y="306"/>
                    </a:lnTo>
                    <a:lnTo>
                      <a:pt x="1480" y="230"/>
                    </a:lnTo>
                    <a:lnTo>
                      <a:pt x="1471" y="152"/>
                    </a:lnTo>
                    <a:lnTo>
                      <a:pt x="1459" y="76"/>
                    </a:lnTo>
                    <a:lnTo>
                      <a:pt x="1444" y="0"/>
                    </a:lnTo>
                  </a:path>
                </a:pathLst>
              </a:custGeom>
              <a:noFill/>
              <a:ln w="38160">
                <a:solidFill>
                  <a:srgbClr val="000000"/>
                </a:solidFill>
                <a:round/>
                <a:headEnd type="triangle" w="med" len="med"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180" name="AutoShape 12"/>
            <p:cNvSpPr>
              <a:spLocks noChangeArrowheads="1"/>
            </p:cNvSpPr>
            <p:nvPr/>
          </p:nvSpPr>
          <p:spPr bwMode="auto">
            <a:xfrm>
              <a:off x="1075" y="2076"/>
              <a:ext cx="503" cy="519"/>
            </a:xfrm>
            <a:prstGeom prst="roundRect">
              <a:avLst>
                <a:gd name="adj" fmla="val 199"/>
              </a:avLst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prstTxWarp prst="textNoShape">
                <a:avLst/>
              </a:prstTxWarp>
            </a:bodyPr>
            <a:lstStyle/>
            <a:p>
              <a:pPr algn="ctr" rtl="1">
                <a:tabLst>
                  <a:tab pos="656650" algn="l"/>
                </a:tabLst>
              </a:pPr>
              <a:r>
                <a:rPr lang="en-GB" sz="4400" dirty="0" err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γ</a:t>
              </a:r>
              <a:endParaRPr lang="en-GB" sz="4400" dirty="0">
                <a:solidFill>
                  <a:srgbClr val="000000"/>
                </a:solidFill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1236" y="1554"/>
              <a:ext cx="204" cy="291"/>
              <a:chOff x="1236" y="1554"/>
              <a:chExt cx="204" cy="291"/>
            </a:xfrm>
          </p:grpSpPr>
          <p:sp>
            <p:nvSpPr>
              <p:cNvPr id="7182" name="AutoShape 14"/>
              <p:cNvSpPr>
                <a:spLocks noChangeArrowheads="1"/>
              </p:cNvSpPr>
              <p:nvPr/>
            </p:nvSpPr>
            <p:spPr bwMode="auto">
              <a:xfrm>
                <a:off x="1236" y="1554"/>
                <a:ext cx="205" cy="292"/>
              </a:xfrm>
              <a:prstGeom prst="roundRect">
                <a:avLst>
                  <a:gd name="adj" fmla="val 486"/>
                </a:avLst>
              </a:prstGeom>
              <a:noFill/>
              <a:ln w="38160">
                <a:noFill/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1236" y="1554"/>
                <a:ext cx="205" cy="295"/>
              </a:xfrm>
              <a:custGeom>
                <a:avLst/>
                <a:gdLst/>
                <a:ahLst/>
                <a:cxnLst>
                  <a:cxn ang="0">
                    <a:pos x="904" y="1299"/>
                  </a:cxn>
                  <a:cxn ang="0">
                    <a:pos x="903" y="1233"/>
                  </a:cxn>
                  <a:cxn ang="0">
                    <a:pos x="900" y="1168"/>
                  </a:cxn>
                  <a:cxn ang="0">
                    <a:pos x="895" y="1103"/>
                  </a:cxn>
                  <a:cxn ang="0">
                    <a:pos x="887" y="1038"/>
                  </a:cxn>
                  <a:cxn ang="0">
                    <a:pos x="877" y="974"/>
                  </a:cxn>
                  <a:cxn ang="0">
                    <a:pos x="865" y="911"/>
                  </a:cxn>
                  <a:cxn ang="0">
                    <a:pos x="850" y="849"/>
                  </a:cxn>
                  <a:cxn ang="0">
                    <a:pos x="833" y="788"/>
                  </a:cxn>
                  <a:cxn ang="0">
                    <a:pos x="814" y="728"/>
                  </a:cxn>
                  <a:cxn ang="0">
                    <a:pos x="793" y="670"/>
                  </a:cxn>
                  <a:cxn ang="0">
                    <a:pos x="770" y="613"/>
                  </a:cxn>
                  <a:cxn ang="0">
                    <a:pos x="745" y="558"/>
                  </a:cxn>
                  <a:cxn ang="0">
                    <a:pos x="718" y="505"/>
                  </a:cxn>
                  <a:cxn ang="0">
                    <a:pos x="689" y="454"/>
                  </a:cxn>
                  <a:cxn ang="0">
                    <a:pos x="658" y="405"/>
                  </a:cxn>
                  <a:cxn ang="0">
                    <a:pos x="626" y="358"/>
                  </a:cxn>
                  <a:cxn ang="0">
                    <a:pos x="592" y="314"/>
                  </a:cxn>
                  <a:cxn ang="0">
                    <a:pos x="556" y="272"/>
                  </a:cxn>
                  <a:cxn ang="0">
                    <a:pos x="519" y="233"/>
                  </a:cxn>
                  <a:cxn ang="0">
                    <a:pos x="481" y="197"/>
                  </a:cxn>
                  <a:cxn ang="0">
                    <a:pos x="441" y="164"/>
                  </a:cxn>
                  <a:cxn ang="0">
                    <a:pos x="400" y="133"/>
                  </a:cxn>
                  <a:cxn ang="0">
                    <a:pos x="359" y="106"/>
                  </a:cxn>
                  <a:cxn ang="0">
                    <a:pos x="316" y="81"/>
                  </a:cxn>
                  <a:cxn ang="0">
                    <a:pos x="272" y="60"/>
                  </a:cxn>
                  <a:cxn ang="0">
                    <a:pos x="228" y="42"/>
                  </a:cxn>
                  <a:cxn ang="0">
                    <a:pos x="183" y="27"/>
                  </a:cxn>
                  <a:cxn ang="0">
                    <a:pos x="138" y="15"/>
                  </a:cxn>
                  <a:cxn ang="0">
                    <a:pos x="92" y="7"/>
                  </a:cxn>
                  <a:cxn ang="0">
                    <a:pos x="46" y="2"/>
                  </a:cxn>
                  <a:cxn ang="0">
                    <a:pos x="0" y="0"/>
                  </a:cxn>
                </a:cxnLst>
                <a:rect l="0" t="0" r="r" b="b"/>
                <a:pathLst>
                  <a:path w="905" h="1300">
                    <a:moveTo>
                      <a:pt x="904" y="1299"/>
                    </a:moveTo>
                    <a:lnTo>
                      <a:pt x="903" y="1233"/>
                    </a:lnTo>
                    <a:lnTo>
                      <a:pt x="900" y="1168"/>
                    </a:lnTo>
                    <a:lnTo>
                      <a:pt x="895" y="1103"/>
                    </a:lnTo>
                    <a:lnTo>
                      <a:pt x="887" y="1038"/>
                    </a:lnTo>
                    <a:lnTo>
                      <a:pt x="877" y="974"/>
                    </a:lnTo>
                    <a:lnTo>
                      <a:pt x="865" y="911"/>
                    </a:lnTo>
                    <a:lnTo>
                      <a:pt x="850" y="849"/>
                    </a:lnTo>
                    <a:lnTo>
                      <a:pt x="833" y="788"/>
                    </a:lnTo>
                    <a:lnTo>
                      <a:pt x="814" y="728"/>
                    </a:lnTo>
                    <a:lnTo>
                      <a:pt x="793" y="670"/>
                    </a:lnTo>
                    <a:lnTo>
                      <a:pt x="770" y="613"/>
                    </a:lnTo>
                    <a:lnTo>
                      <a:pt x="745" y="558"/>
                    </a:lnTo>
                    <a:lnTo>
                      <a:pt x="718" y="505"/>
                    </a:lnTo>
                    <a:lnTo>
                      <a:pt x="689" y="454"/>
                    </a:lnTo>
                    <a:lnTo>
                      <a:pt x="658" y="405"/>
                    </a:lnTo>
                    <a:lnTo>
                      <a:pt x="626" y="358"/>
                    </a:lnTo>
                    <a:lnTo>
                      <a:pt x="592" y="314"/>
                    </a:lnTo>
                    <a:lnTo>
                      <a:pt x="556" y="272"/>
                    </a:lnTo>
                    <a:lnTo>
                      <a:pt x="519" y="233"/>
                    </a:lnTo>
                    <a:lnTo>
                      <a:pt x="481" y="197"/>
                    </a:lnTo>
                    <a:lnTo>
                      <a:pt x="441" y="164"/>
                    </a:lnTo>
                    <a:lnTo>
                      <a:pt x="400" y="133"/>
                    </a:lnTo>
                    <a:lnTo>
                      <a:pt x="359" y="106"/>
                    </a:lnTo>
                    <a:lnTo>
                      <a:pt x="316" y="81"/>
                    </a:lnTo>
                    <a:lnTo>
                      <a:pt x="272" y="60"/>
                    </a:lnTo>
                    <a:lnTo>
                      <a:pt x="228" y="42"/>
                    </a:lnTo>
                    <a:lnTo>
                      <a:pt x="183" y="27"/>
                    </a:lnTo>
                    <a:lnTo>
                      <a:pt x="138" y="15"/>
                    </a:lnTo>
                    <a:lnTo>
                      <a:pt x="92" y="7"/>
                    </a:lnTo>
                    <a:lnTo>
                      <a:pt x="46" y="2"/>
                    </a:lnTo>
                    <a:lnTo>
                      <a:pt x="0" y="0"/>
                    </a:lnTo>
                  </a:path>
                </a:pathLst>
              </a:custGeom>
              <a:noFill/>
              <a:ln w="38160">
                <a:solidFill>
                  <a:srgbClr val="333399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832320" y="3562934"/>
            <a:ext cx="411840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ts val="1361"/>
              </a:spcBef>
            </a:pPr>
            <a:r>
              <a:rPr lang="en-GB" b="1" dirty="0" err="1">
                <a:solidFill>
                  <a:srgbClr val="FF0000"/>
                </a:solidFill>
                <a:ea typeface="msmincho" charset="0"/>
                <a:cs typeface="msmincho" charset="0"/>
              </a:rPr>
              <a:t>p</a:t>
            </a:r>
            <a:r>
              <a:rPr lang="en-GB" b="1" baseline="-33000" dirty="0" err="1">
                <a:solidFill>
                  <a:srgbClr val="FF0000"/>
                </a:solidFill>
                <a:ea typeface="msmincho" charset="0"/>
                <a:cs typeface="msmincho" charset="0"/>
              </a:rPr>
              <a:t>n</a:t>
            </a:r>
            <a:endParaRPr lang="en-GB" b="1" baseline="-33000" dirty="0">
              <a:solidFill>
                <a:srgbClr val="FF0000"/>
              </a:solidFill>
              <a:ea typeface="msmincho" charset="0"/>
              <a:cs typeface="msmincho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069281" y="2011892"/>
            <a:ext cx="365760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ts val="1361"/>
              </a:spcBef>
            </a:pPr>
            <a:r>
              <a:rPr lang="en-GB" b="1" dirty="0" err="1">
                <a:solidFill>
                  <a:srgbClr val="000080"/>
                </a:solidFill>
                <a:ea typeface="msmincho" charset="0"/>
                <a:cs typeface="msmincho" charset="0"/>
              </a:rPr>
              <a:t>p</a:t>
            </a:r>
            <a:r>
              <a:rPr lang="en-GB" b="1" baseline="-33000" dirty="0" err="1">
                <a:solidFill>
                  <a:srgbClr val="000080"/>
                </a:solidFill>
                <a:ea typeface="msmincho" charset="0"/>
                <a:cs typeface="msmincho" charset="0"/>
              </a:rPr>
              <a:t>f</a:t>
            </a:r>
            <a:endParaRPr lang="en-GB" b="1" baseline="-33000" dirty="0">
              <a:solidFill>
                <a:srgbClr val="000080"/>
              </a:solidFill>
              <a:ea typeface="msmincho" charset="0"/>
              <a:cs typeface="msmincho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342721" y="4651689"/>
            <a:ext cx="2602080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ts val="1361"/>
              </a:spcBef>
              <a:tabLst>
                <a:tab pos="656650" algn="l"/>
                <a:tab pos="1313299" algn="l"/>
                <a:tab pos="1969949" algn="l"/>
              </a:tabLst>
            </a:pPr>
            <a:r>
              <a:rPr lang="en-GB" b="1" dirty="0" err="1">
                <a:solidFill>
                  <a:srgbClr val="000080"/>
                </a:solidFill>
                <a:ea typeface="msmincho" charset="0"/>
                <a:cs typeface="msmincho" charset="0"/>
              </a:rPr>
              <a:t>p</a:t>
            </a:r>
            <a:r>
              <a:rPr lang="en-GB" b="1" baseline="-33000" dirty="0" err="1">
                <a:solidFill>
                  <a:srgbClr val="000080"/>
                </a:solidFill>
                <a:ea typeface="msmincho" charset="0"/>
                <a:cs typeface="msmincho" charset="0"/>
              </a:rPr>
              <a:t>f</a:t>
            </a:r>
            <a:r>
              <a:rPr lang="en-GB" b="1" baseline="-33000" dirty="0">
                <a:solidFill>
                  <a:srgbClr val="000080"/>
                </a:solidFill>
                <a:ea typeface="msmincho" charset="0"/>
                <a:cs typeface="msmincho" charset="0"/>
              </a:rPr>
              <a:t> 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= p</a:t>
            </a:r>
            <a:r>
              <a:rPr lang="en-GB" b="1" baseline="-33000" dirty="0">
                <a:solidFill>
                  <a:srgbClr val="000000"/>
                </a:solidFill>
                <a:ea typeface="msmincho" charset="0"/>
                <a:cs typeface="msmincho" charset="0"/>
              </a:rPr>
              <a:t>1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 + p</a:t>
            </a:r>
            <a:r>
              <a:rPr lang="en-GB" b="1" baseline="-33000" dirty="0">
                <a:solidFill>
                  <a:srgbClr val="000000"/>
                </a:solidFill>
                <a:ea typeface="msmincho" charset="0"/>
                <a:cs typeface="msmincho" charset="0"/>
              </a:rPr>
              <a:t>2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 - p</a:t>
            </a:r>
            <a:r>
              <a:rPr lang="en-GB" b="1" baseline="-33000" dirty="0">
                <a:solidFill>
                  <a:srgbClr val="000000"/>
                </a:solidFill>
                <a:ea typeface="msmincho" charset="0"/>
                <a:cs typeface="msmincho" charset="0"/>
              </a:rPr>
              <a:t>0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35520" y="5088055"/>
            <a:ext cx="3000960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ts val="1361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p</a:t>
            </a:r>
            <a:r>
              <a:rPr lang="en-GB" b="1" baseline="-33000" dirty="0">
                <a:solidFill>
                  <a:srgbClr val="000000"/>
                </a:solidFill>
                <a:ea typeface="msmincho" charset="0"/>
                <a:cs typeface="msmincho" charset="0"/>
              </a:rPr>
              <a:t>0 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= incident proton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335521" y="5472575"/>
            <a:ext cx="3065760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ts val="1361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p1 and p2 are detected</a:t>
            </a:r>
            <a:r>
              <a:rPr lang="en-GB" b="1" baseline="-33000" dirty="0">
                <a:solidFill>
                  <a:srgbClr val="000000"/>
                </a:solidFill>
                <a:ea typeface="msmincho" charset="0"/>
                <a:cs typeface="msmincho" charset="0"/>
              </a:rPr>
              <a:t> 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79361" y="734477"/>
            <a:ext cx="4456148" cy="27699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A. Tang </a:t>
            </a:r>
            <a:r>
              <a:rPr lang="en-GB" i="1" dirty="0">
                <a:solidFill>
                  <a:srgbClr val="000000"/>
                </a:solidFill>
                <a:ea typeface="msmincho" charset="0"/>
                <a:cs typeface="msmincho" charset="0"/>
              </a:rPr>
              <a:t>et al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., Phys. Rev. </a:t>
            </a:r>
            <a:r>
              <a:rPr lang="en-GB" dirty="0" err="1">
                <a:solidFill>
                  <a:srgbClr val="000000"/>
                </a:solidFill>
                <a:ea typeface="msmincho" charset="0"/>
                <a:cs typeface="msmincho" charset="0"/>
              </a:rPr>
              <a:t>Lett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. </a:t>
            </a:r>
            <a:r>
              <a:rPr lang="en-GB" b="1" dirty="0">
                <a:solidFill>
                  <a:srgbClr val="000000"/>
                </a:solidFill>
                <a:ea typeface="msmincho" charset="0"/>
                <a:cs typeface="msmincho" charset="0"/>
              </a:rPr>
              <a:t>90</a:t>
            </a:r>
            <a:r>
              <a:rPr lang="en-GB" dirty="0">
                <a:solidFill>
                  <a:srgbClr val="000000"/>
                </a:solidFill>
                <a:ea typeface="msmincho" charset="0"/>
                <a:cs typeface="msmincho" charset="0"/>
              </a:rPr>
              <a:t> (2003) 042301.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1226880" y="2295601"/>
            <a:ext cx="28800" cy="306753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lIns="82945" tIns="41473" rIns="82945" bIns="41473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1932480" y="1709460"/>
            <a:ext cx="28800" cy="306752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lIns="82945" tIns="41473" rIns="82945" bIns="41473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Customized (e,e’pN) Measurement</a:t>
            </a:r>
            <a:endParaRPr lang="en-US" dirty="0"/>
          </a:p>
        </p:txBody>
      </p:sp>
      <p:pic>
        <p:nvPicPr>
          <p:cNvPr id="5" name="Picture 4" descr="1156675fig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09999" y="1066800"/>
            <a:ext cx="5334001" cy="47312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486400"/>
            <a:ext cx="4343400" cy="9906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high Q2 to minimize MEC  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x&gt;1 to suppress isobar contributions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parallel kinematics to suppress FSI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762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study nucleon pairs at close proximity and their contributions to the large momentum tail of nucleons in nuclei.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819400"/>
            <a:ext cx="4876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A pair with “large” relative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momentum between the nucleons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and small center of mass momentum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Kinematics</a:t>
            </a:r>
            <a:endParaRPr lang="en-US" dirty="0"/>
          </a:p>
        </p:txBody>
      </p:sp>
      <p:pic>
        <p:nvPicPr>
          <p:cNvPr id="3" name="Picture 2" descr="triple-fig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65760" y="914400"/>
            <a:ext cx="8092440" cy="4800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3600" y="5715000"/>
            <a:ext cx="2137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Helvetica"/>
                <a:cs typeface="Helvetica"/>
              </a:rPr>
              <a:t>and </a:t>
            </a:r>
          </a:p>
          <a:p>
            <a:pPr algn="ctr"/>
            <a:r>
              <a:rPr lang="en-US" sz="2000" dirty="0" smtClean="0">
                <a:latin typeface="Helvetica"/>
                <a:cs typeface="Helvetica"/>
              </a:rPr>
              <a:t>Neutron Detector</a:t>
            </a:r>
            <a:endParaRPr lang="en-US" sz="2000" dirty="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226080" y="0"/>
            <a:ext cx="4955520" cy="769441"/>
          </a:xfrm>
          <a:ln/>
        </p:spPr>
        <p:txBody>
          <a:bodyPr wrap="square"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GB" dirty="0"/>
              <a:t>Jefferson </a:t>
            </a:r>
            <a:r>
              <a:rPr lang="en-GB" dirty="0" smtClean="0"/>
              <a:t>Lab’s Hall A</a:t>
            </a:r>
            <a:endParaRPr lang="en-GB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160" y="718636"/>
            <a:ext cx="8608320" cy="5674196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Jefferson Lab’s Hall A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8475061" cy="5457825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762000"/>
            <a:ext cx="7162800" cy="5598949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Equipment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81" y="105132"/>
            <a:ext cx="8650080" cy="769441"/>
          </a:xfrm>
          <a:ln/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GB" dirty="0" smtClean="0"/>
              <a:t>HAND </a:t>
            </a:r>
            <a:endParaRPr lang="en-GB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7440" y="773362"/>
            <a:ext cx="4734720" cy="2086725"/>
          </a:xfrm>
          <a:ln/>
        </p:spPr>
        <p:txBody>
          <a:bodyPr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400" dirty="0">
                <a:solidFill>
                  <a:srgbClr val="0000FF"/>
                </a:solidFill>
              </a:rPr>
              <a:t>H</a:t>
            </a:r>
            <a:r>
              <a:rPr lang="en-GB" sz="2400" dirty="0"/>
              <a:t>all </a:t>
            </a:r>
            <a:r>
              <a:rPr lang="en-GB" sz="2400" dirty="0">
                <a:solidFill>
                  <a:srgbClr val="0000FF"/>
                </a:solidFill>
              </a:rPr>
              <a:t>A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00FF"/>
                </a:solidFill>
              </a:rPr>
              <a:t>N</a:t>
            </a:r>
            <a:r>
              <a:rPr lang="en-GB" sz="2400" dirty="0"/>
              <a:t>eutron </a:t>
            </a:r>
            <a:r>
              <a:rPr lang="en-GB" sz="2400" dirty="0">
                <a:solidFill>
                  <a:srgbClr val="0000FF"/>
                </a:solidFill>
              </a:rPr>
              <a:t>D</a:t>
            </a:r>
            <a:r>
              <a:rPr lang="en-GB" sz="2400" dirty="0"/>
              <a:t>etector 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400" dirty="0"/>
              <a:t>First Neutron Detector in Hall A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400" dirty="0"/>
              <a:t>Measuring </a:t>
            </a:r>
            <a:r>
              <a:rPr lang="en-GB" sz="2400" dirty="0" err="1"/>
              <a:t>D(e,e'p</a:t>
            </a:r>
            <a:r>
              <a:rPr lang="en-GB" sz="2400" dirty="0"/>
              <a:t>) and detecting the neutron, the detector was tested and calibrated.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7040" y="836728"/>
            <a:ext cx="3886560" cy="5501378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560" y="2950870"/>
            <a:ext cx="4466880" cy="3387236"/>
          </a:xfrm>
          <a:prstGeom prst="rect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(e,e’n): Absolute Neutron Detector Efficiency</a:t>
            </a:r>
            <a:endParaRPr lang="en-US" sz="3200" dirty="0"/>
          </a:p>
        </p:txBody>
      </p:sp>
      <p:pic>
        <p:nvPicPr>
          <p:cNvPr id="3" name="Picture 2" descr="Eff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19200" y="2209800"/>
            <a:ext cx="6705600" cy="439944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029200"/>
          </a:xfrm>
        </p:spPr>
        <p:txBody>
          <a:bodyPr/>
          <a:lstStyle/>
          <a:p>
            <a:r>
              <a:rPr lang="en-US" sz="2400" dirty="0" smtClean="0"/>
              <a:t>Used HRS quasi-elastic D(e,e’p)n to tag neutrons</a:t>
            </a:r>
          </a:p>
          <a:p>
            <a:r>
              <a:rPr lang="en-US" sz="2400" dirty="0" smtClean="0"/>
              <a:t>Tested Result Against Neutron Efficiency Code</a:t>
            </a:r>
          </a:p>
          <a:p>
            <a:pPr lvl="1"/>
            <a:r>
              <a:rPr lang="en-US" sz="2000" dirty="0" smtClean="0"/>
              <a:t>R. A. Cecil, B. D. Anderson, R. Madey, Nucl. Instrum. Meth. 161 (1979) 430.</a:t>
            </a:r>
          </a:p>
          <a:p>
            <a:pPr lvl="1"/>
            <a:r>
              <a:rPr lang="en-US" sz="2000" dirty="0" smtClean="0"/>
              <a:t>Blue data using 2.3 GeV beam, Green data with 4.6 GeV beam</a:t>
            </a:r>
            <a:endParaRPr lang="en-US" sz="18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Line 3"/>
          <p:cNvSpPr>
            <a:spLocks noChangeShapeType="1"/>
          </p:cNvSpPr>
          <p:nvPr/>
        </p:nvSpPr>
        <p:spPr bwMode="auto">
          <a:xfrm flipV="1">
            <a:off x="2254250" y="990600"/>
            <a:ext cx="0" cy="1843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2254250" y="2833688"/>
            <a:ext cx="5373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708275" y="1446213"/>
            <a:ext cx="5184775" cy="1524000"/>
          </a:xfrm>
          <a:custGeom>
            <a:avLst/>
            <a:gdLst/>
            <a:ahLst/>
            <a:cxnLst>
              <a:cxn ang="0">
                <a:pos x="0" y="874"/>
              </a:cxn>
              <a:cxn ang="0">
                <a:pos x="41" y="3"/>
              </a:cxn>
              <a:cxn ang="0">
                <a:pos x="82" y="853"/>
              </a:cxn>
              <a:cxn ang="0">
                <a:pos x="122" y="646"/>
              </a:cxn>
              <a:cxn ang="0">
                <a:pos x="163" y="832"/>
              </a:cxn>
              <a:cxn ang="0">
                <a:pos x="204" y="791"/>
              </a:cxn>
              <a:cxn ang="0">
                <a:pos x="245" y="832"/>
              </a:cxn>
              <a:cxn ang="0">
                <a:pos x="285" y="770"/>
              </a:cxn>
              <a:cxn ang="0">
                <a:pos x="285" y="853"/>
              </a:cxn>
              <a:cxn ang="0">
                <a:pos x="326" y="791"/>
              </a:cxn>
              <a:cxn ang="0">
                <a:pos x="367" y="832"/>
              </a:cxn>
              <a:cxn ang="0">
                <a:pos x="448" y="729"/>
              </a:cxn>
              <a:cxn ang="0">
                <a:pos x="492" y="686"/>
              </a:cxn>
              <a:cxn ang="0">
                <a:pos x="530" y="729"/>
              </a:cxn>
              <a:cxn ang="0">
                <a:pos x="571" y="708"/>
              </a:cxn>
              <a:cxn ang="0">
                <a:pos x="612" y="729"/>
              </a:cxn>
              <a:cxn ang="0">
                <a:pos x="652" y="770"/>
              </a:cxn>
              <a:cxn ang="0">
                <a:pos x="693" y="749"/>
              </a:cxn>
              <a:cxn ang="0">
                <a:pos x="734" y="687"/>
              </a:cxn>
              <a:cxn ang="0">
                <a:pos x="775" y="625"/>
              </a:cxn>
              <a:cxn ang="0">
                <a:pos x="821" y="579"/>
              </a:cxn>
              <a:cxn ang="0">
                <a:pos x="911" y="544"/>
              </a:cxn>
              <a:cxn ang="0">
                <a:pos x="981" y="569"/>
              </a:cxn>
              <a:cxn ang="0">
                <a:pos x="1031" y="630"/>
              </a:cxn>
              <a:cxn ang="0">
                <a:pos x="1061" y="686"/>
              </a:cxn>
              <a:cxn ang="0">
                <a:pos x="1151" y="742"/>
              </a:cxn>
              <a:cxn ang="0">
                <a:pos x="1264" y="749"/>
              </a:cxn>
              <a:cxn ang="0">
                <a:pos x="1345" y="708"/>
              </a:cxn>
              <a:cxn ang="0">
                <a:pos x="1420" y="671"/>
              </a:cxn>
              <a:cxn ang="0">
                <a:pos x="1481" y="605"/>
              </a:cxn>
              <a:cxn ang="0">
                <a:pos x="1550" y="524"/>
              </a:cxn>
              <a:cxn ang="0">
                <a:pos x="1650" y="478"/>
              </a:cxn>
              <a:cxn ang="0">
                <a:pos x="1770" y="544"/>
              </a:cxn>
              <a:cxn ang="0">
                <a:pos x="1835" y="625"/>
              </a:cxn>
              <a:cxn ang="0">
                <a:pos x="1916" y="687"/>
              </a:cxn>
              <a:cxn ang="0">
                <a:pos x="1998" y="666"/>
              </a:cxn>
              <a:cxn ang="0">
                <a:pos x="2069" y="625"/>
              </a:cxn>
              <a:cxn ang="0">
                <a:pos x="2120" y="625"/>
              </a:cxn>
              <a:cxn ang="0">
                <a:pos x="2161" y="666"/>
              </a:cxn>
              <a:cxn ang="0">
                <a:pos x="2242" y="646"/>
              </a:cxn>
              <a:cxn ang="0">
                <a:pos x="2365" y="584"/>
              </a:cxn>
              <a:cxn ang="0">
                <a:pos x="2569" y="521"/>
              </a:cxn>
              <a:cxn ang="0">
                <a:pos x="2758" y="508"/>
              </a:cxn>
              <a:cxn ang="0">
                <a:pos x="2937" y="488"/>
              </a:cxn>
              <a:cxn ang="0">
                <a:pos x="3114" y="488"/>
              </a:cxn>
              <a:cxn ang="0">
                <a:pos x="3266" y="476"/>
              </a:cxn>
            </a:cxnLst>
            <a:rect l="0" t="0" r="r" b="b"/>
            <a:pathLst>
              <a:path w="3266" h="960">
                <a:moveTo>
                  <a:pt x="0" y="874"/>
                </a:moveTo>
                <a:cubicBezTo>
                  <a:pt x="14" y="440"/>
                  <a:pt x="27" y="7"/>
                  <a:pt x="41" y="3"/>
                </a:cubicBezTo>
                <a:cubicBezTo>
                  <a:pt x="54" y="0"/>
                  <a:pt x="68" y="746"/>
                  <a:pt x="82" y="853"/>
                </a:cubicBezTo>
                <a:cubicBezTo>
                  <a:pt x="95" y="960"/>
                  <a:pt x="109" y="649"/>
                  <a:pt x="122" y="646"/>
                </a:cubicBezTo>
                <a:cubicBezTo>
                  <a:pt x="136" y="642"/>
                  <a:pt x="149" y="808"/>
                  <a:pt x="163" y="832"/>
                </a:cubicBezTo>
                <a:cubicBezTo>
                  <a:pt x="177" y="856"/>
                  <a:pt x="190" y="791"/>
                  <a:pt x="204" y="791"/>
                </a:cubicBezTo>
                <a:cubicBezTo>
                  <a:pt x="217" y="791"/>
                  <a:pt x="231" y="836"/>
                  <a:pt x="245" y="832"/>
                </a:cubicBezTo>
                <a:cubicBezTo>
                  <a:pt x="258" y="829"/>
                  <a:pt x="279" y="767"/>
                  <a:pt x="285" y="770"/>
                </a:cubicBezTo>
                <a:cubicBezTo>
                  <a:pt x="292" y="774"/>
                  <a:pt x="279" y="849"/>
                  <a:pt x="285" y="853"/>
                </a:cubicBezTo>
                <a:cubicBezTo>
                  <a:pt x="292" y="856"/>
                  <a:pt x="313" y="794"/>
                  <a:pt x="326" y="791"/>
                </a:cubicBezTo>
                <a:cubicBezTo>
                  <a:pt x="340" y="787"/>
                  <a:pt x="347" y="843"/>
                  <a:pt x="367" y="832"/>
                </a:cubicBezTo>
                <a:cubicBezTo>
                  <a:pt x="387" y="822"/>
                  <a:pt x="428" y="753"/>
                  <a:pt x="448" y="729"/>
                </a:cubicBezTo>
                <a:cubicBezTo>
                  <a:pt x="469" y="704"/>
                  <a:pt x="478" y="686"/>
                  <a:pt x="492" y="686"/>
                </a:cubicBezTo>
                <a:cubicBezTo>
                  <a:pt x="505" y="686"/>
                  <a:pt x="516" y="725"/>
                  <a:pt x="530" y="729"/>
                </a:cubicBezTo>
                <a:cubicBezTo>
                  <a:pt x="544" y="732"/>
                  <a:pt x="557" y="708"/>
                  <a:pt x="571" y="708"/>
                </a:cubicBezTo>
                <a:cubicBezTo>
                  <a:pt x="584" y="708"/>
                  <a:pt x="598" y="718"/>
                  <a:pt x="612" y="729"/>
                </a:cubicBezTo>
                <a:cubicBezTo>
                  <a:pt x="625" y="739"/>
                  <a:pt x="639" y="767"/>
                  <a:pt x="652" y="770"/>
                </a:cubicBezTo>
                <a:cubicBezTo>
                  <a:pt x="666" y="774"/>
                  <a:pt x="680" y="763"/>
                  <a:pt x="693" y="749"/>
                </a:cubicBezTo>
                <a:cubicBezTo>
                  <a:pt x="707" y="736"/>
                  <a:pt x="720" y="708"/>
                  <a:pt x="734" y="687"/>
                </a:cubicBezTo>
                <a:cubicBezTo>
                  <a:pt x="747" y="666"/>
                  <a:pt x="760" y="643"/>
                  <a:pt x="775" y="625"/>
                </a:cubicBezTo>
                <a:cubicBezTo>
                  <a:pt x="789" y="607"/>
                  <a:pt x="798" y="593"/>
                  <a:pt x="821" y="579"/>
                </a:cubicBezTo>
                <a:cubicBezTo>
                  <a:pt x="844" y="566"/>
                  <a:pt x="885" y="546"/>
                  <a:pt x="911" y="544"/>
                </a:cubicBezTo>
                <a:cubicBezTo>
                  <a:pt x="938" y="542"/>
                  <a:pt x="962" y="555"/>
                  <a:pt x="981" y="569"/>
                </a:cubicBezTo>
                <a:cubicBezTo>
                  <a:pt x="1001" y="584"/>
                  <a:pt x="1018" y="611"/>
                  <a:pt x="1031" y="630"/>
                </a:cubicBezTo>
                <a:cubicBezTo>
                  <a:pt x="1045" y="650"/>
                  <a:pt x="1041" y="667"/>
                  <a:pt x="1061" y="686"/>
                </a:cubicBezTo>
                <a:cubicBezTo>
                  <a:pt x="1080" y="704"/>
                  <a:pt x="1117" y="731"/>
                  <a:pt x="1151" y="742"/>
                </a:cubicBezTo>
                <a:cubicBezTo>
                  <a:pt x="1185" y="752"/>
                  <a:pt x="1232" y="755"/>
                  <a:pt x="1264" y="749"/>
                </a:cubicBezTo>
                <a:cubicBezTo>
                  <a:pt x="1296" y="744"/>
                  <a:pt x="1319" y="721"/>
                  <a:pt x="1345" y="708"/>
                </a:cubicBezTo>
                <a:cubicBezTo>
                  <a:pt x="1372" y="695"/>
                  <a:pt x="1398" y="688"/>
                  <a:pt x="1420" y="671"/>
                </a:cubicBezTo>
                <a:cubicBezTo>
                  <a:pt x="1442" y="654"/>
                  <a:pt x="1459" y="629"/>
                  <a:pt x="1481" y="605"/>
                </a:cubicBezTo>
                <a:cubicBezTo>
                  <a:pt x="1502" y="580"/>
                  <a:pt x="1522" y="545"/>
                  <a:pt x="1550" y="524"/>
                </a:cubicBezTo>
                <a:cubicBezTo>
                  <a:pt x="1578" y="502"/>
                  <a:pt x="1614" y="474"/>
                  <a:pt x="1650" y="478"/>
                </a:cubicBezTo>
                <a:cubicBezTo>
                  <a:pt x="1687" y="481"/>
                  <a:pt x="1740" y="519"/>
                  <a:pt x="1770" y="544"/>
                </a:cubicBezTo>
                <a:cubicBezTo>
                  <a:pt x="1801" y="568"/>
                  <a:pt x="1810" y="601"/>
                  <a:pt x="1835" y="625"/>
                </a:cubicBezTo>
                <a:cubicBezTo>
                  <a:pt x="1859" y="649"/>
                  <a:pt x="1889" y="680"/>
                  <a:pt x="1916" y="687"/>
                </a:cubicBezTo>
                <a:cubicBezTo>
                  <a:pt x="1943" y="694"/>
                  <a:pt x="1972" y="677"/>
                  <a:pt x="1998" y="666"/>
                </a:cubicBezTo>
                <a:cubicBezTo>
                  <a:pt x="2023" y="656"/>
                  <a:pt x="2049" y="632"/>
                  <a:pt x="2069" y="625"/>
                </a:cubicBezTo>
                <a:cubicBezTo>
                  <a:pt x="2090" y="618"/>
                  <a:pt x="2105" y="618"/>
                  <a:pt x="2120" y="625"/>
                </a:cubicBezTo>
                <a:cubicBezTo>
                  <a:pt x="2135" y="632"/>
                  <a:pt x="2141" y="663"/>
                  <a:pt x="2161" y="666"/>
                </a:cubicBezTo>
                <a:cubicBezTo>
                  <a:pt x="2181" y="670"/>
                  <a:pt x="2208" y="660"/>
                  <a:pt x="2242" y="646"/>
                </a:cubicBezTo>
                <a:cubicBezTo>
                  <a:pt x="2276" y="632"/>
                  <a:pt x="2310" y="604"/>
                  <a:pt x="2365" y="584"/>
                </a:cubicBezTo>
                <a:cubicBezTo>
                  <a:pt x="2419" y="563"/>
                  <a:pt x="2503" y="534"/>
                  <a:pt x="2569" y="521"/>
                </a:cubicBezTo>
                <a:cubicBezTo>
                  <a:pt x="2634" y="509"/>
                  <a:pt x="2697" y="513"/>
                  <a:pt x="2758" y="508"/>
                </a:cubicBezTo>
                <a:cubicBezTo>
                  <a:pt x="2819" y="503"/>
                  <a:pt x="2878" y="491"/>
                  <a:pt x="2937" y="488"/>
                </a:cubicBezTo>
                <a:cubicBezTo>
                  <a:pt x="2996" y="485"/>
                  <a:pt x="3059" y="490"/>
                  <a:pt x="3114" y="488"/>
                </a:cubicBezTo>
                <a:cubicBezTo>
                  <a:pt x="3169" y="486"/>
                  <a:pt x="3234" y="479"/>
                  <a:pt x="3266" y="476"/>
                </a:cubicBezTo>
              </a:path>
            </a:pathLst>
          </a:custGeom>
          <a:noFill/>
          <a:ln w="38100" cmpd="sng">
            <a:solidFill>
              <a:srgbClr val="0000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914400" y="1066800"/>
          <a:ext cx="1143000" cy="973138"/>
        </p:xfrm>
        <a:graphic>
          <a:graphicData uri="http://schemas.openxmlformats.org/presentationml/2006/ole">
            <p:oleObj spid="_x0000_s136194" name="Equation" r:id="rId3" imgW="444240" imgH="419040" progId="Equation.3">
              <p:embed/>
            </p:oleObj>
          </a:graphicData>
        </a:graphic>
      </p:graphicFrame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7239000" y="2913063"/>
            <a:ext cx="71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 smtClean="0">
                <a:sym typeface="Symbol" charset="2"/>
              </a:rPr>
              <a:t></a:t>
            </a:r>
            <a:endParaRPr lang="en-US" dirty="0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286000" y="1119188"/>
            <a:ext cx="116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Elastic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429000" y="1952625"/>
            <a:ext cx="168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Quasielastic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4953000" y="1758950"/>
            <a:ext cx="77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ym typeface="Symbol" charset="2"/>
              </a:rPr>
              <a:t></a:t>
            </a:r>
            <a:endParaRPr lang="en-US"/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5791200" y="1952625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</a:t>
            </a:r>
            <a:r>
              <a:rPr lang="en-US" baseline="30000"/>
              <a:t>*</a:t>
            </a:r>
            <a:endParaRPr lang="en-US"/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6400800" y="1447800"/>
            <a:ext cx="1423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Deep Inelastic</a:t>
            </a:r>
          </a:p>
        </p:txBody>
      </p:sp>
      <p:graphicFrame>
        <p:nvGraphicFramePr>
          <p:cNvPr id="38926" name="Object 14"/>
          <p:cNvGraphicFramePr>
            <a:graphicFrameLocks noChangeAspect="1"/>
          </p:cNvGraphicFramePr>
          <p:nvPr/>
        </p:nvGraphicFramePr>
        <p:xfrm>
          <a:off x="2316891" y="2833688"/>
          <a:ext cx="912944" cy="554038"/>
        </p:xfrm>
        <a:graphic>
          <a:graphicData uri="http://schemas.openxmlformats.org/presentationml/2006/ole">
            <p:oleObj spid="_x0000_s136195" name="Equation" r:id="rId4" imgW="279400" imgH="393700" progId="Equation.3">
              <p:embed/>
            </p:oleObj>
          </a:graphicData>
        </a:graphic>
      </p:graphicFrame>
      <p:graphicFrame>
        <p:nvGraphicFramePr>
          <p:cNvPr id="38927" name="Object 15"/>
          <p:cNvGraphicFramePr>
            <a:graphicFrameLocks noChangeAspect="1"/>
          </p:cNvGraphicFramePr>
          <p:nvPr/>
        </p:nvGraphicFramePr>
        <p:xfrm>
          <a:off x="3810000" y="2913063"/>
          <a:ext cx="846138" cy="539750"/>
        </p:xfrm>
        <a:graphic>
          <a:graphicData uri="http://schemas.openxmlformats.org/presentationml/2006/ole">
            <p:oleObj spid="_x0000_s136196" name="Equation" r:id="rId5" imgW="266400" imgH="419040" progId="Equation.3">
              <p:embed/>
            </p:oleObj>
          </a:graphicData>
        </a:graphic>
      </p:graphicFrame>
      <p:graphicFrame>
        <p:nvGraphicFramePr>
          <p:cNvPr id="38928" name="Object 16"/>
          <p:cNvGraphicFramePr>
            <a:graphicFrameLocks noChangeAspect="1"/>
          </p:cNvGraphicFramePr>
          <p:nvPr/>
        </p:nvGraphicFramePr>
        <p:xfrm>
          <a:off x="4876800" y="2913063"/>
          <a:ext cx="1962150" cy="592137"/>
        </p:xfrm>
        <a:graphic>
          <a:graphicData uri="http://schemas.openxmlformats.org/presentationml/2006/ole">
            <p:oleObj spid="_x0000_s136197" name="Equation" r:id="rId6" imgW="952200" imgH="419040" progId="Equation.3">
              <p:embed/>
            </p:oleObj>
          </a:graphicData>
        </a:graphic>
      </p:graphicFrame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2773363" y="2767013"/>
            <a:ext cx="0" cy="9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4132263" y="2767013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>
            <a:off x="5362575" y="2767013"/>
            <a:ext cx="0" cy="13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228600" y="2898775"/>
            <a:ext cx="152400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Nucleus</a:t>
            </a:r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 flipV="1">
            <a:off x="2254250" y="3810000"/>
            <a:ext cx="0" cy="2009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7" name="Line 25"/>
          <p:cNvSpPr>
            <a:spLocks noChangeShapeType="1"/>
          </p:cNvSpPr>
          <p:nvPr/>
        </p:nvSpPr>
        <p:spPr bwMode="auto">
          <a:xfrm>
            <a:off x="2254250" y="5819775"/>
            <a:ext cx="5373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40" name="Text Box 28"/>
          <p:cNvSpPr txBox="1">
            <a:spLocks noChangeArrowheads="1"/>
          </p:cNvSpPr>
          <p:nvPr/>
        </p:nvSpPr>
        <p:spPr bwMode="auto">
          <a:xfrm>
            <a:off x="7239000" y="5907088"/>
            <a:ext cx="711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ym typeface="Symbol" charset="2"/>
              </a:rPr>
              <a:t></a:t>
            </a:r>
            <a:endParaRPr lang="en-US"/>
          </a:p>
        </p:txBody>
      </p:sp>
      <p:sp>
        <p:nvSpPr>
          <p:cNvPr id="38941" name="Text Box 29"/>
          <p:cNvSpPr txBox="1">
            <a:spLocks noChangeArrowheads="1"/>
          </p:cNvSpPr>
          <p:nvPr/>
        </p:nvSpPr>
        <p:spPr bwMode="auto">
          <a:xfrm>
            <a:off x="3505200" y="4159250"/>
            <a:ext cx="1165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Elastic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4953000" y="4438650"/>
            <a:ext cx="77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ym typeface="Symbol" charset="2"/>
              </a:rPr>
              <a:t></a:t>
            </a:r>
            <a:endParaRPr lang="en-US"/>
          </a:p>
        </p:txBody>
      </p:sp>
      <p:sp>
        <p:nvSpPr>
          <p:cNvPr id="38944" name="Text Box 32"/>
          <p:cNvSpPr txBox="1">
            <a:spLocks noChangeArrowheads="1"/>
          </p:cNvSpPr>
          <p:nvPr/>
        </p:nvSpPr>
        <p:spPr bwMode="auto">
          <a:xfrm>
            <a:off x="5867400" y="4789488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</a:t>
            </a:r>
            <a:r>
              <a:rPr lang="en-US" baseline="30000"/>
              <a:t>*</a:t>
            </a:r>
            <a:endParaRPr lang="en-US"/>
          </a:p>
        </p:txBody>
      </p:sp>
      <p:sp>
        <p:nvSpPr>
          <p:cNvPr id="38945" name="Text Box 33"/>
          <p:cNvSpPr txBox="1">
            <a:spLocks noChangeArrowheads="1"/>
          </p:cNvSpPr>
          <p:nvPr/>
        </p:nvSpPr>
        <p:spPr bwMode="auto">
          <a:xfrm>
            <a:off x="6781800" y="4368800"/>
            <a:ext cx="1423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Deep Inelastic</a:t>
            </a:r>
          </a:p>
        </p:txBody>
      </p:sp>
      <p:graphicFrame>
        <p:nvGraphicFramePr>
          <p:cNvPr id="38947" name="Object 35"/>
          <p:cNvGraphicFramePr>
            <a:graphicFrameLocks noChangeAspect="1"/>
          </p:cNvGraphicFramePr>
          <p:nvPr/>
        </p:nvGraphicFramePr>
        <p:xfrm>
          <a:off x="3810000" y="5907088"/>
          <a:ext cx="846138" cy="588962"/>
        </p:xfrm>
        <a:graphic>
          <a:graphicData uri="http://schemas.openxmlformats.org/presentationml/2006/ole">
            <p:oleObj spid="_x0000_s136198" name="Equation" r:id="rId7" imgW="266400" imgH="419040" progId="Equation.3">
              <p:embed/>
            </p:oleObj>
          </a:graphicData>
        </a:graphic>
      </p:graphicFrame>
      <p:graphicFrame>
        <p:nvGraphicFramePr>
          <p:cNvPr id="38948" name="Object 36"/>
          <p:cNvGraphicFramePr>
            <a:graphicFrameLocks noChangeAspect="1"/>
          </p:cNvGraphicFramePr>
          <p:nvPr/>
        </p:nvGraphicFramePr>
        <p:xfrm>
          <a:off x="4876800" y="5907088"/>
          <a:ext cx="1962150" cy="646112"/>
        </p:xfrm>
        <a:graphic>
          <a:graphicData uri="http://schemas.openxmlformats.org/presentationml/2006/ole">
            <p:oleObj spid="_x0000_s136199" name="Equation" r:id="rId8" imgW="952200" imgH="419040" progId="Equation.3">
              <p:embed/>
            </p:oleObj>
          </a:graphicData>
        </a:graphic>
      </p:graphicFrame>
      <p:sp>
        <p:nvSpPr>
          <p:cNvPr id="38950" name="Line 38"/>
          <p:cNvSpPr>
            <a:spLocks noChangeShapeType="1"/>
          </p:cNvSpPr>
          <p:nvPr/>
        </p:nvSpPr>
        <p:spPr bwMode="auto">
          <a:xfrm>
            <a:off x="2773363" y="5748338"/>
            <a:ext cx="0" cy="106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51" name="Line 39"/>
          <p:cNvSpPr>
            <a:spLocks noChangeShapeType="1"/>
          </p:cNvSpPr>
          <p:nvPr/>
        </p:nvSpPr>
        <p:spPr bwMode="auto">
          <a:xfrm>
            <a:off x="4132263" y="5748338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52" name="Line 40"/>
          <p:cNvSpPr>
            <a:spLocks noChangeShapeType="1"/>
          </p:cNvSpPr>
          <p:nvPr/>
        </p:nvSpPr>
        <p:spPr bwMode="auto">
          <a:xfrm>
            <a:off x="5362575" y="5748338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54" name="Freeform 42"/>
          <p:cNvSpPr>
            <a:spLocks/>
          </p:cNvSpPr>
          <p:nvPr/>
        </p:nvSpPr>
        <p:spPr bwMode="auto">
          <a:xfrm>
            <a:off x="4038600" y="4529138"/>
            <a:ext cx="3892550" cy="1308100"/>
          </a:xfrm>
          <a:custGeom>
            <a:avLst/>
            <a:gdLst/>
            <a:ahLst/>
            <a:cxnLst>
              <a:cxn ang="0">
                <a:pos x="0" y="824"/>
              </a:cxn>
              <a:cxn ang="0">
                <a:pos x="19" y="323"/>
              </a:cxn>
              <a:cxn ang="0">
                <a:pos x="54" y="0"/>
              </a:cxn>
              <a:cxn ang="0">
                <a:pos x="77" y="345"/>
              </a:cxn>
              <a:cxn ang="0">
                <a:pos x="101" y="679"/>
              </a:cxn>
              <a:cxn ang="0">
                <a:pos x="242" y="755"/>
              </a:cxn>
              <a:cxn ang="0">
                <a:pos x="407" y="765"/>
              </a:cxn>
              <a:cxn ang="0">
                <a:pos x="618" y="722"/>
              </a:cxn>
              <a:cxn ang="0">
                <a:pos x="665" y="603"/>
              </a:cxn>
              <a:cxn ang="0">
                <a:pos x="689" y="497"/>
              </a:cxn>
              <a:cxn ang="0">
                <a:pos x="736" y="344"/>
              </a:cxn>
              <a:cxn ang="0">
                <a:pos x="783" y="274"/>
              </a:cxn>
              <a:cxn ang="0">
                <a:pos x="853" y="286"/>
              </a:cxn>
              <a:cxn ang="0">
                <a:pos x="912" y="333"/>
              </a:cxn>
              <a:cxn ang="0">
                <a:pos x="959" y="420"/>
              </a:cxn>
              <a:cxn ang="0">
                <a:pos x="1006" y="496"/>
              </a:cxn>
              <a:cxn ang="0">
                <a:pos x="1065" y="615"/>
              </a:cxn>
              <a:cxn ang="0">
                <a:pos x="1135" y="539"/>
              </a:cxn>
              <a:cxn ang="0">
                <a:pos x="1171" y="485"/>
              </a:cxn>
              <a:cxn ang="0">
                <a:pos x="1218" y="485"/>
              </a:cxn>
              <a:cxn ang="0">
                <a:pos x="1300" y="561"/>
              </a:cxn>
              <a:cxn ang="0">
                <a:pos x="1370" y="496"/>
              </a:cxn>
              <a:cxn ang="0">
                <a:pos x="1464" y="452"/>
              </a:cxn>
              <a:cxn ang="0">
                <a:pos x="1570" y="496"/>
              </a:cxn>
              <a:cxn ang="0">
                <a:pos x="1653" y="561"/>
              </a:cxn>
              <a:cxn ang="0">
                <a:pos x="1864" y="518"/>
              </a:cxn>
              <a:cxn ang="0">
                <a:pos x="2005" y="462"/>
              </a:cxn>
              <a:cxn ang="0">
                <a:pos x="2123" y="388"/>
              </a:cxn>
              <a:cxn ang="0">
                <a:pos x="2287" y="356"/>
              </a:cxn>
              <a:cxn ang="0">
                <a:pos x="2452" y="356"/>
              </a:cxn>
            </a:cxnLst>
            <a:rect l="0" t="0" r="r" b="b"/>
            <a:pathLst>
              <a:path w="2452" h="824">
                <a:moveTo>
                  <a:pt x="0" y="824"/>
                </a:moveTo>
                <a:lnTo>
                  <a:pt x="19" y="323"/>
                </a:lnTo>
                <a:lnTo>
                  <a:pt x="54" y="0"/>
                </a:lnTo>
                <a:lnTo>
                  <a:pt x="77" y="345"/>
                </a:lnTo>
                <a:lnTo>
                  <a:pt x="101" y="679"/>
                </a:lnTo>
                <a:lnTo>
                  <a:pt x="242" y="755"/>
                </a:lnTo>
                <a:lnTo>
                  <a:pt x="407" y="765"/>
                </a:lnTo>
                <a:lnTo>
                  <a:pt x="618" y="722"/>
                </a:lnTo>
                <a:lnTo>
                  <a:pt x="665" y="603"/>
                </a:lnTo>
                <a:lnTo>
                  <a:pt x="689" y="497"/>
                </a:lnTo>
                <a:lnTo>
                  <a:pt x="736" y="344"/>
                </a:lnTo>
                <a:lnTo>
                  <a:pt x="783" y="274"/>
                </a:lnTo>
                <a:lnTo>
                  <a:pt x="853" y="286"/>
                </a:lnTo>
                <a:lnTo>
                  <a:pt x="912" y="333"/>
                </a:lnTo>
                <a:lnTo>
                  <a:pt x="959" y="420"/>
                </a:lnTo>
                <a:lnTo>
                  <a:pt x="1006" y="496"/>
                </a:lnTo>
                <a:lnTo>
                  <a:pt x="1065" y="615"/>
                </a:lnTo>
                <a:lnTo>
                  <a:pt x="1135" y="539"/>
                </a:lnTo>
                <a:lnTo>
                  <a:pt x="1171" y="485"/>
                </a:lnTo>
                <a:lnTo>
                  <a:pt x="1218" y="485"/>
                </a:lnTo>
                <a:lnTo>
                  <a:pt x="1300" y="561"/>
                </a:lnTo>
                <a:lnTo>
                  <a:pt x="1370" y="496"/>
                </a:lnTo>
                <a:lnTo>
                  <a:pt x="1464" y="452"/>
                </a:lnTo>
                <a:lnTo>
                  <a:pt x="1570" y="496"/>
                </a:lnTo>
                <a:lnTo>
                  <a:pt x="1653" y="561"/>
                </a:lnTo>
                <a:lnTo>
                  <a:pt x="1864" y="518"/>
                </a:lnTo>
                <a:lnTo>
                  <a:pt x="2005" y="462"/>
                </a:lnTo>
                <a:lnTo>
                  <a:pt x="2123" y="388"/>
                </a:lnTo>
                <a:lnTo>
                  <a:pt x="2287" y="356"/>
                </a:lnTo>
                <a:lnTo>
                  <a:pt x="2452" y="356"/>
                </a:lnTo>
              </a:path>
            </a:pathLst>
          </a:custGeom>
          <a:noFill/>
          <a:ln w="38100" cmpd="sng">
            <a:solidFill>
              <a:srgbClr val="0000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228600" y="5891213"/>
            <a:ext cx="152400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38959" name="Line 47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8962" name="Object 50"/>
          <p:cNvGraphicFramePr>
            <a:graphicFrameLocks noChangeAspect="1"/>
          </p:cNvGraphicFramePr>
          <p:nvPr/>
        </p:nvGraphicFramePr>
        <p:xfrm>
          <a:off x="990600" y="3962400"/>
          <a:ext cx="1143000" cy="973138"/>
        </p:xfrm>
        <a:graphic>
          <a:graphicData uri="http://schemas.openxmlformats.org/presentationml/2006/ole">
            <p:oleObj spid="_x0000_s136200" name="Equation" r:id="rId9" imgW="444240" imgH="419040" progId="Equation.3">
              <p:embed/>
            </p:oleObj>
          </a:graphicData>
        </a:graphic>
      </p:graphicFrame>
      <p:sp>
        <p:nvSpPr>
          <p:cNvPr id="36" name="Title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Scattering at Fixed Q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BigBite</a:t>
            </a:r>
            <a:r>
              <a:rPr lang="en-US" dirty="0" smtClean="0"/>
              <a:t> and Neutron Detector</a:t>
            </a:r>
            <a:endParaRPr lang="en-US" dirty="0"/>
          </a:p>
        </p:txBody>
      </p:sp>
      <p:pic>
        <p:nvPicPr>
          <p:cNvPr id="4" name="Content Placeholder 3" descr="tw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3" r="-113"/>
          <a:stretch>
            <a:fillRect/>
          </a:stretch>
        </p:blipFill>
        <p:spPr>
          <a:xfrm>
            <a:off x="1007985" y="914400"/>
            <a:ext cx="712803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(e,e’p) &amp; (e,e’pp) Data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5339574"/>
            <a:ext cx="8229600" cy="1061226"/>
          </a:xfrm>
        </p:spPr>
        <p:txBody>
          <a:bodyPr>
            <a:noAutofit/>
          </a:bodyPr>
          <a:lstStyle/>
          <a:p>
            <a:r>
              <a:rPr lang="en-US" sz="1800" baseline="30000" dirty="0" smtClean="0"/>
              <a:t>12</a:t>
            </a:r>
            <a:r>
              <a:rPr lang="en-US" sz="1800" dirty="0" smtClean="0"/>
              <a:t>C(e,e’p) </a:t>
            </a:r>
          </a:p>
          <a:p>
            <a:r>
              <a:rPr lang="en-US" sz="1800" dirty="0" smtClean="0"/>
              <a:t>Quasi-Elastic Shaded In Blue </a:t>
            </a:r>
          </a:p>
          <a:p>
            <a:r>
              <a:rPr lang="en-US" sz="1800" dirty="0" smtClean="0"/>
              <a:t>Resonance Even at x</a:t>
            </a:r>
            <a:r>
              <a:rPr lang="en-US" sz="1800" baseline="-25000" dirty="0" smtClean="0"/>
              <a:t>B</a:t>
            </a:r>
            <a:r>
              <a:rPr lang="en-US" sz="1800" dirty="0" smtClean="0"/>
              <a:t>&gt;1</a:t>
            </a:r>
            <a:endParaRPr lang="en-US" sz="1800" dirty="0"/>
          </a:p>
        </p:txBody>
      </p:sp>
      <p:pic>
        <p:nvPicPr>
          <p:cNvPr id="4" name="Picture 3" descr="triple-fig3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43400" y="1905000"/>
            <a:ext cx="4800600" cy="2852121"/>
          </a:xfrm>
          <a:prstGeom prst="rect">
            <a:avLst/>
          </a:prstGeom>
        </p:spPr>
      </p:pic>
      <p:pic>
        <p:nvPicPr>
          <p:cNvPr id="3" name="Picture 2" descr="triple-fig2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546623"/>
            <a:ext cx="4343400" cy="37929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818485"/>
            <a:ext cx="5051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R. Shneor </a:t>
            </a:r>
            <a:r>
              <a:rPr lang="en-US" i="1" dirty="0" smtClean="0"/>
              <a:t>et al</a:t>
            </a:r>
            <a:r>
              <a:rPr lang="en-US" dirty="0" smtClean="0"/>
              <a:t>., Phys. Rev. Lett. </a:t>
            </a:r>
            <a:r>
              <a:rPr lang="en-US" b="1" dirty="0" smtClean="0"/>
              <a:t>99</a:t>
            </a:r>
            <a:r>
              <a:rPr lang="en-US" dirty="0" smtClean="0"/>
              <a:t> (2007) 072501.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2089666"/>
            <a:ext cx="826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(e,e’pp)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124200"/>
            <a:ext cx="78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(e,e’p)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8958" y="4757121"/>
            <a:ext cx="319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 back-to-back correlation!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of </a:t>
            </a:r>
            <a:r>
              <a:rPr lang="en-US" baseline="30000" dirty="0" smtClean="0"/>
              <a:t>12</a:t>
            </a:r>
            <a:r>
              <a:rPr lang="en-US" dirty="0" smtClean="0"/>
              <a:t>C(e,e’pp) to </a:t>
            </a:r>
            <a:r>
              <a:rPr lang="en-US" baseline="30000" dirty="0" smtClean="0"/>
              <a:t>12</a:t>
            </a:r>
            <a:r>
              <a:rPr lang="en-US" dirty="0" smtClean="0"/>
              <a:t>C(e,e’p)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4572000" cy="5029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Top plot shows the raw measured ratio</a:t>
            </a:r>
          </a:p>
          <a:p>
            <a:r>
              <a:rPr lang="en-US" sz="2400" dirty="0" smtClean="0"/>
              <a:t>Bottom plot shows the extrapolated where the finite acceptance of BigBite and pair center of mass motion has been taken into account.</a:t>
            </a:r>
          </a:p>
          <a:p>
            <a:r>
              <a:rPr lang="en-US" sz="2400" dirty="0" smtClean="0"/>
              <a:t>Determined pair cm motion to be 136+/-20 </a:t>
            </a:r>
            <a:r>
              <a:rPr lang="en-US" sz="2400" dirty="0" err="1" smtClean="0"/>
              <a:t>MeV/c</a:t>
            </a:r>
            <a:r>
              <a:rPr lang="en-US" sz="2400" dirty="0" smtClean="0"/>
              <a:t> and blue band indication two-sigma around this value.</a:t>
            </a:r>
          </a:p>
          <a:p>
            <a:r>
              <a:rPr lang="en-US" sz="2400" dirty="0" smtClean="0"/>
              <a:t>Note Brookhaven found 143+/-17 </a:t>
            </a:r>
            <a:r>
              <a:rPr lang="en-US" sz="2400" dirty="0" err="1" smtClean="0"/>
              <a:t>MeV/c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3" name="Picture 2" descr="triple-fig4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00600" y="914401"/>
            <a:ext cx="4588389" cy="5410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" y="76200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R. Shneor </a:t>
            </a:r>
            <a:r>
              <a:rPr lang="en-US" i="1" dirty="0" smtClean="0"/>
              <a:t>et al</a:t>
            </a:r>
            <a:r>
              <a:rPr lang="en-US" dirty="0" smtClean="0"/>
              <a:t>., Phys. Rev. Lett. </a:t>
            </a:r>
            <a:r>
              <a:rPr lang="en-US" b="1" dirty="0" smtClean="0"/>
              <a:t>99</a:t>
            </a:r>
            <a:r>
              <a:rPr lang="en-US" dirty="0" smtClean="0"/>
              <a:t> (2007) 072501.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SRC Pair Factions</a:t>
            </a:r>
            <a:endParaRPr lang="en-US" dirty="0"/>
          </a:p>
        </p:txBody>
      </p:sp>
      <p:pic>
        <p:nvPicPr>
          <p:cNvPr id="3" name="Picture 2" descr="1156675fig2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57250" y="1295400"/>
            <a:ext cx="7429500" cy="51145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762001"/>
            <a:ext cx="8534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R. Subedi </a:t>
            </a:r>
            <a:r>
              <a:rPr lang="en-US" sz="1600" i="1" dirty="0" smtClean="0"/>
              <a:t>et al</a:t>
            </a:r>
            <a:r>
              <a:rPr lang="en-US" sz="1600" dirty="0" smtClean="0"/>
              <a:t>., Science </a:t>
            </a:r>
            <a:r>
              <a:rPr lang="en-US" sz="1600" b="1" dirty="0" smtClean="0"/>
              <a:t>320</a:t>
            </a:r>
            <a:r>
              <a:rPr lang="en-US" sz="1600" dirty="0" smtClean="0"/>
              <a:t>, 1476 (2008), published online 29 May 2008 (0.1126/science.1156675).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From the (e,e’), (e,e’p), and </a:t>
            </a:r>
            <a:r>
              <a:rPr lang="en-US" sz="3600" dirty="0" smtClean="0">
                <a:solidFill>
                  <a:srgbClr val="FF0000"/>
                </a:solidFill>
              </a:rPr>
              <a:t>(e,e’pN)</a:t>
            </a:r>
            <a:r>
              <a:rPr lang="en-US" sz="3600" dirty="0" smtClean="0"/>
              <a:t> Results</a:t>
            </a:r>
            <a:endParaRPr lang="en-US" sz="3600" dirty="0"/>
          </a:p>
        </p:txBody>
      </p:sp>
      <p:pic>
        <p:nvPicPr>
          <p:cNvPr id="5" name="Picture 4" descr="1156675fig3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05400" y="2464858"/>
            <a:ext cx="4038600" cy="398250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01720"/>
            <a:ext cx="7924800" cy="34416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80 +/- 5% single particles moving in an average potential</a:t>
            </a:r>
          </a:p>
          <a:p>
            <a:pPr lvl="1"/>
            <a:r>
              <a:rPr lang="en-US" sz="2000" dirty="0" smtClean="0"/>
              <a:t>60 – 70% independent single particle in a shell model potential </a:t>
            </a:r>
          </a:p>
          <a:p>
            <a:pPr lvl="1"/>
            <a:r>
              <a:rPr lang="en-US" sz="2000" dirty="0" smtClean="0"/>
              <a:t>10 – 20% shell model long range correlations</a:t>
            </a:r>
          </a:p>
          <a:p>
            <a:r>
              <a:rPr lang="en-US" sz="2000" dirty="0" smtClean="0"/>
              <a:t>20 +/- 5% two-nucleon short-range correlations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18% np pairs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1% np pairs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1% nn pairs </a:t>
            </a:r>
            <a:r>
              <a:rPr lang="en-US" sz="2000" dirty="0" smtClean="0"/>
              <a:t>(from isospin symmetry)</a:t>
            </a:r>
          </a:p>
          <a:p>
            <a:r>
              <a:rPr lang="en-US" sz="2000" dirty="0" smtClean="0"/>
              <a:t>Less than 1% multi-nucleon correlations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Importance of Tensor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5029200"/>
            <a:ext cx="8915400" cy="129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R. Schiavilla et al., Phys. Rev. Lett. 98 (2007) 132501. </a:t>
            </a:r>
            <a:r>
              <a:rPr lang="en-US" sz="2000" dirty="0" smtClean="0">
                <a:solidFill>
                  <a:srgbClr val="0000FF"/>
                </a:solidFill>
              </a:rPr>
              <a:t>[shown above]</a:t>
            </a:r>
          </a:p>
          <a:p>
            <a:r>
              <a:rPr lang="en-US" sz="2000" dirty="0" smtClean="0"/>
              <a:t>M. Sargsian et al., Phys. Rev. C (2005) 044615.</a:t>
            </a:r>
          </a:p>
          <a:p>
            <a:r>
              <a:rPr lang="en-US" sz="2000" dirty="0" smtClean="0"/>
              <a:t>M. Alvioli, C. Ciofi degli Atti, and H. Morita, Phys. Rev. Lett. 100 (2008) 162503.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730951"/>
            <a:ext cx="6019800" cy="42982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2228672"/>
            <a:ext cx="508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np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3424534"/>
            <a:ext cx="508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pp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56675Art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228600"/>
            <a:ext cx="8610600" cy="620878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5182359"/>
            <a:ext cx="4343400" cy="106831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904874" y="685800"/>
            <a:ext cx="75533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F0000"/>
                </a:solidFill>
              </a:rPr>
              <a:t>Plane Wave Impulse Approximation (PWIA)</a:t>
            </a:r>
          </a:p>
        </p:txBody>
      </p:sp>
      <p:grpSp>
        <p:nvGrpSpPr>
          <p:cNvPr id="2" name="Group 90"/>
          <p:cNvGrpSpPr>
            <a:grpSpLocks/>
          </p:cNvGrpSpPr>
          <p:nvPr/>
        </p:nvGrpSpPr>
        <p:grpSpPr bwMode="auto">
          <a:xfrm>
            <a:off x="457200" y="1905000"/>
            <a:ext cx="3352800" cy="3627438"/>
            <a:chOff x="288" y="1200"/>
            <a:chExt cx="2112" cy="2285"/>
          </a:xfrm>
        </p:grpSpPr>
        <p:sp>
          <p:nvSpPr>
            <p:cNvPr id="21529" name="Text Box 25"/>
            <p:cNvSpPr txBox="1">
              <a:spLocks noChangeArrowheads="1"/>
            </p:cNvSpPr>
            <p:nvPr/>
          </p:nvSpPr>
          <p:spPr bwMode="auto">
            <a:xfrm>
              <a:off x="1357" y="2365"/>
              <a:ext cx="24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endParaRPr lang="en-US" sz="4000" i="1">
                <a:solidFill>
                  <a:schemeClr val="bg1"/>
                </a:solidFill>
              </a:endParaRPr>
            </a:p>
          </p:txBody>
        </p:sp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1920" y="2688"/>
              <a:ext cx="133" cy="413"/>
              <a:chOff x="1344" y="3936"/>
              <a:chExt cx="288" cy="1008"/>
            </a:xfrm>
          </p:grpSpPr>
          <p:sp>
            <p:nvSpPr>
              <p:cNvPr id="21552" name="Line 48"/>
              <p:cNvSpPr>
                <a:spLocks noChangeShapeType="1"/>
              </p:cNvSpPr>
              <p:nvPr/>
            </p:nvSpPr>
            <p:spPr bwMode="auto">
              <a:xfrm flipV="1">
                <a:off x="1440" y="4080"/>
                <a:ext cx="0" cy="8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53" name="Line 49"/>
              <p:cNvSpPr>
                <a:spLocks noChangeShapeType="1"/>
              </p:cNvSpPr>
              <p:nvPr/>
            </p:nvSpPr>
            <p:spPr bwMode="auto">
              <a:xfrm flipV="1">
                <a:off x="1536" y="4080"/>
                <a:ext cx="0" cy="8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54" name="Line 50"/>
              <p:cNvSpPr>
                <a:spLocks noChangeShapeType="1"/>
              </p:cNvSpPr>
              <p:nvPr/>
            </p:nvSpPr>
            <p:spPr bwMode="auto">
              <a:xfrm flipH="1">
                <a:off x="1344" y="3936"/>
                <a:ext cx="144" cy="19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55" name="Line 51"/>
              <p:cNvSpPr>
                <a:spLocks noChangeShapeType="1"/>
              </p:cNvSpPr>
              <p:nvPr/>
            </p:nvSpPr>
            <p:spPr bwMode="auto">
              <a:xfrm>
                <a:off x="1488" y="3936"/>
                <a:ext cx="144" cy="19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531" name="Oval 27"/>
            <p:cNvSpPr>
              <a:spLocks noChangeArrowheads="1"/>
            </p:cNvSpPr>
            <p:nvPr/>
          </p:nvSpPr>
          <p:spPr bwMode="auto">
            <a:xfrm>
              <a:off x="1570" y="2212"/>
              <a:ext cx="578" cy="247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3" name="Text Box 29"/>
            <p:cNvSpPr txBox="1">
              <a:spLocks noChangeArrowheads="1"/>
            </p:cNvSpPr>
            <p:nvPr/>
          </p:nvSpPr>
          <p:spPr bwMode="auto">
            <a:xfrm>
              <a:off x="432" y="2688"/>
              <a:ext cx="33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4000" i="1">
                  <a:solidFill>
                    <a:schemeClr val="accent2"/>
                  </a:solidFill>
                </a:rPr>
                <a:t>e</a:t>
              </a:r>
              <a:endParaRPr lang="en-US" sz="4000">
                <a:solidFill>
                  <a:schemeClr val="accent2"/>
                </a:solidFill>
              </a:endParaRPr>
            </a:p>
          </p:txBody>
        </p:sp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528" y="2160"/>
              <a:ext cx="1056" cy="335"/>
              <a:chOff x="480" y="2304"/>
              <a:chExt cx="3360" cy="1824"/>
            </a:xfrm>
          </p:grpSpPr>
          <p:sp>
            <p:nvSpPr>
              <p:cNvPr id="21535" name="Freeform 31"/>
              <p:cNvSpPr>
                <a:spLocks/>
              </p:cNvSpPr>
              <p:nvPr/>
            </p:nvSpPr>
            <p:spPr bwMode="auto">
              <a:xfrm>
                <a:off x="864" y="2304"/>
                <a:ext cx="2592" cy="1824"/>
              </a:xfrm>
              <a:custGeom>
                <a:avLst/>
                <a:gdLst/>
                <a:ahLst/>
                <a:cxnLst>
                  <a:cxn ang="0">
                    <a:pos x="0" y="840"/>
                  </a:cxn>
                  <a:cxn ang="0">
                    <a:pos x="96" y="120"/>
                  </a:cxn>
                  <a:cxn ang="0">
                    <a:pos x="288" y="1560"/>
                  </a:cxn>
                  <a:cxn ang="0">
                    <a:pos x="480" y="120"/>
                  </a:cxn>
                  <a:cxn ang="0">
                    <a:pos x="672" y="1560"/>
                  </a:cxn>
                  <a:cxn ang="0">
                    <a:pos x="864" y="120"/>
                  </a:cxn>
                  <a:cxn ang="0">
                    <a:pos x="1056" y="1560"/>
                  </a:cxn>
                  <a:cxn ang="0">
                    <a:pos x="1248" y="120"/>
                  </a:cxn>
                  <a:cxn ang="0">
                    <a:pos x="1440" y="1560"/>
                  </a:cxn>
                  <a:cxn ang="0">
                    <a:pos x="1632" y="120"/>
                  </a:cxn>
                  <a:cxn ang="0">
                    <a:pos x="1824" y="1560"/>
                  </a:cxn>
                  <a:cxn ang="0">
                    <a:pos x="2016" y="120"/>
                  </a:cxn>
                  <a:cxn ang="0">
                    <a:pos x="2208" y="1560"/>
                  </a:cxn>
                  <a:cxn ang="0">
                    <a:pos x="2304" y="840"/>
                  </a:cxn>
                </a:cxnLst>
                <a:rect l="0" t="0" r="r" b="b"/>
                <a:pathLst>
                  <a:path w="2304" h="1680">
                    <a:moveTo>
                      <a:pt x="0" y="840"/>
                    </a:moveTo>
                    <a:cubicBezTo>
                      <a:pt x="24" y="420"/>
                      <a:pt x="48" y="0"/>
                      <a:pt x="96" y="120"/>
                    </a:cubicBezTo>
                    <a:cubicBezTo>
                      <a:pt x="144" y="240"/>
                      <a:pt x="224" y="1560"/>
                      <a:pt x="288" y="1560"/>
                    </a:cubicBezTo>
                    <a:cubicBezTo>
                      <a:pt x="352" y="1560"/>
                      <a:pt x="416" y="120"/>
                      <a:pt x="480" y="120"/>
                    </a:cubicBezTo>
                    <a:cubicBezTo>
                      <a:pt x="544" y="120"/>
                      <a:pt x="608" y="1560"/>
                      <a:pt x="672" y="1560"/>
                    </a:cubicBezTo>
                    <a:cubicBezTo>
                      <a:pt x="736" y="1560"/>
                      <a:pt x="800" y="120"/>
                      <a:pt x="864" y="120"/>
                    </a:cubicBezTo>
                    <a:cubicBezTo>
                      <a:pt x="928" y="120"/>
                      <a:pt x="992" y="1560"/>
                      <a:pt x="1056" y="1560"/>
                    </a:cubicBezTo>
                    <a:cubicBezTo>
                      <a:pt x="1120" y="1560"/>
                      <a:pt x="1184" y="120"/>
                      <a:pt x="1248" y="120"/>
                    </a:cubicBezTo>
                    <a:cubicBezTo>
                      <a:pt x="1312" y="120"/>
                      <a:pt x="1376" y="1560"/>
                      <a:pt x="1440" y="1560"/>
                    </a:cubicBezTo>
                    <a:cubicBezTo>
                      <a:pt x="1504" y="1560"/>
                      <a:pt x="1568" y="120"/>
                      <a:pt x="1632" y="120"/>
                    </a:cubicBezTo>
                    <a:cubicBezTo>
                      <a:pt x="1696" y="120"/>
                      <a:pt x="1760" y="1560"/>
                      <a:pt x="1824" y="1560"/>
                    </a:cubicBezTo>
                    <a:cubicBezTo>
                      <a:pt x="1888" y="1560"/>
                      <a:pt x="1952" y="120"/>
                      <a:pt x="2016" y="120"/>
                    </a:cubicBezTo>
                    <a:cubicBezTo>
                      <a:pt x="2080" y="120"/>
                      <a:pt x="2160" y="1440"/>
                      <a:pt x="2208" y="1560"/>
                    </a:cubicBezTo>
                    <a:cubicBezTo>
                      <a:pt x="2256" y="1680"/>
                      <a:pt x="2280" y="1260"/>
                      <a:pt x="2304" y="84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Line 32"/>
              <p:cNvSpPr>
                <a:spLocks noChangeShapeType="1"/>
              </p:cNvSpPr>
              <p:nvPr/>
            </p:nvSpPr>
            <p:spPr bwMode="auto">
              <a:xfrm>
                <a:off x="480" y="3168"/>
                <a:ext cx="3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7" name="Line 33"/>
              <p:cNvSpPr>
                <a:spLocks noChangeShapeType="1"/>
              </p:cNvSpPr>
              <p:nvPr/>
            </p:nvSpPr>
            <p:spPr bwMode="auto">
              <a:xfrm>
                <a:off x="3456" y="3216"/>
                <a:ext cx="3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538" name="Line 34"/>
            <p:cNvSpPr>
              <a:spLocks noChangeShapeType="1"/>
            </p:cNvSpPr>
            <p:nvPr/>
          </p:nvSpPr>
          <p:spPr bwMode="auto">
            <a:xfrm flipV="1">
              <a:off x="432" y="2256"/>
              <a:ext cx="64" cy="72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9" name="Line 35"/>
            <p:cNvSpPr>
              <a:spLocks noChangeShapeType="1"/>
            </p:cNvSpPr>
            <p:nvPr/>
          </p:nvSpPr>
          <p:spPr bwMode="auto">
            <a:xfrm flipH="1" flipV="1">
              <a:off x="288" y="1632"/>
              <a:ext cx="208" cy="6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0" name="Text Box 36"/>
            <p:cNvSpPr txBox="1">
              <a:spLocks noChangeArrowheads="1"/>
            </p:cNvSpPr>
            <p:nvPr/>
          </p:nvSpPr>
          <p:spPr bwMode="auto">
            <a:xfrm>
              <a:off x="384" y="1440"/>
              <a:ext cx="45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/>
              <a:r>
                <a:rPr lang="en-US" sz="4000" i="1">
                  <a:solidFill>
                    <a:schemeClr val="accent2"/>
                  </a:solidFill>
                </a:rPr>
                <a:t>e</a:t>
              </a:r>
              <a:r>
                <a:rPr lang="en-US" sz="4000">
                  <a:solidFill>
                    <a:schemeClr val="accent2"/>
                  </a:solidFill>
                  <a:ea typeface="Times New Roman" charset="0"/>
                  <a:cs typeface="Times New Roman" charset="0"/>
                </a:rPr>
                <a:t>'</a:t>
              </a:r>
              <a:endParaRPr lang="en-US" sz="4000">
                <a:solidFill>
                  <a:schemeClr val="accent2"/>
                </a:solidFill>
              </a:endParaRPr>
            </a:p>
          </p:txBody>
        </p:sp>
        <p:sp>
          <p:nvSpPr>
            <p:cNvPr id="21541" name="Text Box 37"/>
            <p:cNvSpPr txBox="1">
              <a:spLocks noChangeArrowheads="1"/>
            </p:cNvSpPr>
            <p:nvPr/>
          </p:nvSpPr>
          <p:spPr bwMode="auto">
            <a:xfrm>
              <a:off x="864" y="2352"/>
              <a:ext cx="41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4000" i="1">
                  <a:solidFill>
                    <a:schemeClr val="accent2"/>
                  </a:solidFill>
                </a:rPr>
                <a:t>q</a:t>
              </a:r>
            </a:p>
          </p:txBody>
        </p:sp>
        <p:sp>
          <p:nvSpPr>
            <p:cNvPr id="21544" name="Text Box 40"/>
            <p:cNvSpPr txBox="1">
              <a:spLocks noChangeArrowheads="1"/>
            </p:cNvSpPr>
            <p:nvPr/>
          </p:nvSpPr>
          <p:spPr bwMode="auto">
            <a:xfrm>
              <a:off x="1392" y="1440"/>
              <a:ext cx="48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4000" i="1">
                  <a:solidFill>
                    <a:schemeClr val="accent2"/>
                  </a:solidFill>
                </a:rPr>
                <a:t>p</a:t>
              </a:r>
            </a:p>
          </p:txBody>
        </p:sp>
        <p:sp>
          <p:nvSpPr>
            <p:cNvPr id="21548" name="Line 44"/>
            <p:cNvSpPr>
              <a:spLocks noChangeShapeType="1"/>
            </p:cNvSpPr>
            <p:nvPr/>
          </p:nvSpPr>
          <p:spPr bwMode="auto">
            <a:xfrm flipH="1" flipV="1">
              <a:off x="1658" y="2294"/>
              <a:ext cx="280" cy="39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0" name="Text Box 46"/>
            <p:cNvSpPr txBox="1">
              <a:spLocks noChangeArrowheads="1"/>
            </p:cNvSpPr>
            <p:nvPr/>
          </p:nvSpPr>
          <p:spPr bwMode="auto">
            <a:xfrm>
              <a:off x="1488" y="2400"/>
              <a:ext cx="45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4000" i="1">
                  <a:solidFill>
                    <a:schemeClr val="accent2"/>
                  </a:solidFill>
                </a:rPr>
                <a:t>p</a:t>
              </a:r>
              <a:r>
                <a:rPr lang="en-US" sz="4000" i="1" baseline="-25000">
                  <a:solidFill>
                    <a:schemeClr val="accent2"/>
                  </a:solidFill>
                </a:rPr>
                <a:t>0</a:t>
              </a:r>
            </a:p>
          </p:txBody>
        </p:sp>
        <p:sp>
          <p:nvSpPr>
            <p:cNvPr id="21556" name="Line 52"/>
            <p:cNvSpPr>
              <a:spLocks noChangeShapeType="1"/>
            </p:cNvSpPr>
            <p:nvPr/>
          </p:nvSpPr>
          <p:spPr bwMode="auto">
            <a:xfrm flipV="1">
              <a:off x="2034" y="1536"/>
              <a:ext cx="0" cy="115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7" name="Line 53"/>
            <p:cNvSpPr>
              <a:spLocks noChangeShapeType="1"/>
            </p:cNvSpPr>
            <p:nvPr/>
          </p:nvSpPr>
          <p:spPr bwMode="auto">
            <a:xfrm flipH="1" flipV="1">
              <a:off x="1698" y="1488"/>
              <a:ext cx="0" cy="8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0" name="Text Box 76"/>
            <p:cNvSpPr txBox="1">
              <a:spLocks noChangeArrowheads="1"/>
            </p:cNvSpPr>
            <p:nvPr/>
          </p:nvSpPr>
          <p:spPr bwMode="auto">
            <a:xfrm>
              <a:off x="1824" y="3120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3200">
                  <a:solidFill>
                    <a:schemeClr val="accent2"/>
                  </a:solidFill>
                </a:rPr>
                <a:t>A</a:t>
              </a:r>
            </a:p>
          </p:txBody>
        </p:sp>
        <p:sp>
          <p:nvSpPr>
            <p:cNvPr id="21581" name="Text Box 77"/>
            <p:cNvSpPr txBox="1">
              <a:spLocks noChangeArrowheads="1"/>
            </p:cNvSpPr>
            <p:nvPr/>
          </p:nvSpPr>
          <p:spPr bwMode="auto">
            <a:xfrm>
              <a:off x="1728" y="1200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3200">
                  <a:solidFill>
                    <a:schemeClr val="accent2"/>
                  </a:solidFill>
                </a:rPr>
                <a:t>A</a:t>
              </a:r>
              <a:r>
                <a:rPr lang="en-US" sz="3200">
                  <a:solidFill>
                    <a:schemeClr val="accent2"/>
                  </a:solidFill>
                  <a:ea typeface="Times New Roman" charset="0"/>
                  <a:cs typeface="Times New Roman" charset="0"/>
                </a:rPr>
                <a:t>–1</a:t>
              </a:r>
              <a:endParaRPr lang="en-US" sz="3200">
                <a:solidFill>
                  <a:schemeClr val="accent2"/>
                </a:solidFill>
              </a:endParaRPr>
            </a:p>
          </p:txBody>
        </p:sp>
      </p:grpSp>
      <p:sp>
        <p:nvSpPr>
          <p:cNvPr id="21560" name="Text Box 56"/>
          <p:cNvSpPr txBox="1">
            <a:spLocks noChangeArrowheads="1"/>
          </p:cNvSpPr>
          <p:nvPr/>
        </p:nvSpPr>
        <p:spPr bwMode="auto">
          <a:xfrm>
            <a:off x="6781800" y="2895600"/>
            <a:ext cx="420688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4000" i="1">
              <a:solidFill>
                <a:schemeClr val="bg1"/>
              </a:solidFill>
            </a:endParaRPr>
          </a:p>
        </p:txBody>
      </p:sp>
      <p:sp>
        <p:nvSpPr>
          <p:cNvPr id="21562" name="Oval 58" descr="White marble"/>
          <p:cNvSpPr>
            <a:spLocks noChangeArrowheads="1"/>
          </p:cNvSpPr>
          <p:nvPr/>
        </p:nvSpPr>
        <p:spPr bwMode="auto">
          <a:xfrm>
            <a:off x="5943600" y="2667000"/>
            <a:ext cx="1663700" cy="178435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8" name="Text Box 64"/>
          <p:cNvSpPr txBox="1">
            <a:spLocks noChangeArrowheads="1"/>
          </p:cNvSpPr>
          <p:nvPr/>
        </p:nvSpPr>
        <p:spPr bwMode="auto">
          <a:xfrm>
            <a:off x="6629400" y="3581400"/>
            <a:ext cx="1257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3200">
                <a:solidFill>
                  <a:srgbClr val="000000"/>
                </a:solidFill>
              </a:rPr>
              <a:t>A-1</a:t>
            </a:r>
          </a:p>
        </p:txBody>
      </p:sp>
      <p:sp>
        <p:nvSpPr>
          <p:cNvPr id="21574" name="Text Box 70"/>
          <p:cNvSpPr txBox="1">
            <a:spLocks noChangeArrowheads="1"/>
          </p:cNvSpPr>
          <p:nvPr/>
        </p:nvSpPr>
        <p:spPr bwMode="auto">
          <a:xfrm>
            <a:off x="7086600" y="1752600"/>
            <a:ext cx="16764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spectator</a:t>
            </a:r>
          </a:p>
        </p:txBody>
      </p:sp>
      <p:sp>
        <p:nvSpPr>
          <p:cNvPr id="21575" name="Line 71"/>
          <p:cNvSpPr>
            <a:spLocks noChangeShapeType="1"/>
          </p:cNvSpPr>
          <p:nvPr/>
        </p:nvSpPr>
        <p:spPr bwMode="auto">
          <a:xfrm flipH="1">
            <a:off x="7315200" y="2286000"/>
            <a:ext cx="533400" cy="1371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77" name="Line 73"/>
          <p:cNvSpPr>
            <a:spLocks noChangeShapeType="1"/>
          </p:cNvSpPr>
          <p:nvPr/>
        </p:nvSpPr>
        <p:spPr bwMode="auto">
          <a:xfrm flipH="1" flipV="1">
            <a:off x="6019800" y="2362200"/>
            <a:ext cx="38100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80"/>
          <p:cNvGrpSpPr>
            <a:grpSpLocks/>
          </p:cNvGrpSpPr>
          <p:nvPr/>
        </p:nvGrpSpPr>
        <p:grpSpPr bwMode="auto">
          <a:xfrm>
            <a:off x="4572000" y="2971800"/>
            <a:ext cx="1612900" cy="609600"/>
            <a:chOff x="480" y="2304"/>
            <a:chExt cx="3360" cy="1824"/>
          </a:xfrm>
        </p:grpSpPr>
        <p:sp>
          <p:nvSpPr>
            <p:cNvPr id="21585" name="Freeform 81"/>
            <p:cNvSpPr>
              <a:spLocks/>
            </p:cNvSpPr>
            <p:nvPr/>
          </p:nvSpPr>
          <p:spPr bwMode="auto">
            <a:xfrm>
              <a:off x="864" y="2304"/>
              <a:ext cx="2592" cy="1824"/>
            </a:xfrm>
            <a:custGeom>
              <a:avLst/>
              <a:gdLst/>
              <a:ahLst/>
              <a:cxnLst>
                <a:cxn ang="0">
                  <a:pos x="0" y="840"/>
                </a:cxn>
                <a:cxn ang="0">
                  <a:pos x="96" y="120"/>
                </a:cxn>
                <a:cxn ang="0">
                  <a:pos x="288" y="1560"/>
                </a:cxn>
                <a:cxn ang="0">
                  <a:pos x="480" y="120"/>
                </a:cxn>
                <a:cxn ang="0">
                  <a:pos x="672" y="1560"/>
                </a:cxn>
                <a:cxn ang="0">
                  <a:pos x="864" y="120"/>
                </a:cxn>
                <a:cxn ang="0">
                  <a:pos x="1056" y="1560"/>
                </a:cxn>
                <a:cxn ang="0">
                  <a:pos x="1248" y="120"/>
                </a:cxn>
                <a:cxn ang="0">
                  <a:pos x="1440" y="1560"/>
                </a:cxn>
                <a:cxn ang="0">
                  <a:pos x="1632" y="120"/>
                </a:cxn>
                <a:cxn ang="0">
                  <a:pos x="1824" y="1560"/>
                </a:cxn>
                <a:cxn ang="0">
                  <a:pos x="2016" y="120"/>
                </a:cxn>
                <a:cxn ang="0">
                  <a:pos x="2208" y="1560"/>
                </a:cxn>
                <a:cxn ang="0">
                  <a:pos x="2304" y="840"/>
                </a:cxn>
              </a:cxnLst>
              <a:rect l="0" t="0" r="r" b="b"/>
              <a:pathLst>
                <a:path w="2304" h="1680">
                  <a:moveTo>
                    <a:pt x="0" y="840"/>
                  </a:moveTo>
                  <a:cubicBezTo>
                    <a:pt x="24" y="420"/>
                    <a:pt x="48" y="0"/>
                    <a:pt x="96" y="120"/>
                  </a:cubicBezTo>
                  <a:cubicBezTo>
                    <a:pt x="144" y="240"/>
                    <a:pt x="224" y="1560"/>
                    <a:pt x="288" y="1560"/>
                  </a:cubicBezTo>
                  <a:cubicBezTo>
                    <a:pt x="352" y="1560"/>
                    <a:pt x="416" y="120"/>
                    <a:pt x="480" y="120"/>
                  </a:cubicBezTo>
                  <a:cubicBezTo>
                    <a:pt x="544" y="120"/>
                    <a:pt x="608" y="1560"/>
                    <a:pt x="672" y="1560"/>
                  </a:cubicBezTo>
                  <a:cubicBezTo>
                    <a:pt x="736" y="1560"/>
                    <a:pt x="800" y="120"/>
                    <a:pt x="864" y="120"/>
                  </a:cubicBezTo>
                  <a:cubicBezTo>
                    <a:pt x="928" y="120"/>
                    <a:pt x="992" y="1560"/>
                    <a:pt x="1056" y="1560"/>
                  </a:cubicBezTo>
                  <a:cubicBezTo>
                    <a:pt x="1120" y="1560"/>
                    <a:pt x="1184" y="120"/>
                    <a:pt x="1248" y="120"/>
                  </a:cubicBezTo>
                  <a:cubicBezTo>
                    <a:pt x="1312" y="120"/>
                    <a:pt x="1376" y="1560"/>
                    <a:pt x="1440" y="1560"/>
                  </a:cubicBezTo>
                  <a:cubicBezTo>
                    <a:pt x="1504" y="1560"/>
                    <a:pt x="1568" y="120"/>
                    <a:pt x="1632" y="120"/>
                  </a:cubicBezTo>
                  <a:cubicBezTo>
                    <a:pt x="1696" y="120"/>
                    <a:pt x="1760" y="1560"/>
                    <a:pt x="1824" y="1560"/>
                  </a:cubicBezTo>
                  <a:cubicBezTo>
                    <a:pt x="1888" y="1560"/>
                    <a:pt x="1952" y="120"/>
                    <a:pt x="2016" y="120"/>
                  </a:cubicBezTo>
                  <a:cubicBezTo>
                    <a:pt x="2080" y="120"/>
                    <a:pt x="2160" y="1440"/>
                    <a:pt x="2208" y="1560"/>
                  </a:cubicBezTo>
                  <a:cubicBezTo>
                    <a:pt x="2256" y="1680"/>
                    <a:pt x="2280" y="1260"/>
                    <a:pt x="2304" y="84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6" name="Line 82"/>
            <p:cNvSpPr>
              <a:spLocks noChangeShapeType="1"/>
            </p:cNvSpPr>
            <p:nvPr/>
          </p:nvSpPr>
          <p:spPr bwMode="auto">
            <a:xfrm>
              <a:off x="480" y="3168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7" name="Line 83"/>
            <p:cNvSpPr>
              <a:spLocks noChangeShapeType="1"/>
            </p:cNvSpPr>
            <p:nvPr/>
          </p:nvSpPr>
          <p:spPr bwMode="auto">
            <a:xfrm>
              <a:off x="3456" y="321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86"/>
          <p:cNvGrpSpPr>
            <a:grpSpLocks/>
          </p:cNvGrpSpPr>
          <p:nvPr/>
        </p:nvGrpSpPr>
        <p:grpSpPr bwMode="auto">
          <a:xfrm>
            <a:off x="6248400" y="2819400"/>
            <a:ext cx="803275" cy="838200"/>
            <a:chOff x="2832" y="2352"/>
            <a:chExt cx="506" cy="528"/>
          </a:xfrm>
        </p:grpSpPr>
        <p:sp>
          <p:nvSpPr>
            <p:cNvPr id="21564" name="Oval 60"/>
            <p:cNvSpPr>
              <a:spLocks noChangeArrowheads="1"/>
            </p:cNvSpPr>
            <p:nvPr/>
          </p:nvSpPr>
          <p:spPr bwMode="auto">
            <a:xfrm>
              <a:off x="2832" y="2400"/>
              <a:ext cx="463" cy="480"/>
            </a:xfrm>
            <a:prstGeom prst="ellipse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9" name="Text Box 85"/>
            <p:cNvSpPr txBox="1">
              <a:spLocks noChangeArrowheads="1"/>
            </p:cNvSpPr>
            <p:nvPr/>
          </p:nvSpPr>
          <p:spPr bwMode="auto">
            <a:xfrm>
              <a:off x="2880" y="2352"/>
              <a:ext cx="45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4000" i="1">
                  <a:solidFill>
                    <a:schemeClr val="accent2"/>
                  </a:solidFill>
                </a:rPr>
                <a:t>p</a:t>
              </a:r>
              <a:r>
                <a:rPr lang="en-US" sz="4000" i="1" baseline="-25000">
                  <a:solidFill>
                    <a:schemeClr val="accent2"/>
                  </a:solidFill>
                </a:rPr>
                <a:t>0</a:t>
              </a:r>
            </a:p>
          </p:txBody>
        </p:sp>
      </p:grpSp>
      <p:sp>
        <p:nvSpPr>
          <p:cNvPr id="21591" name="Line 87"/>
          <p:cNvSpPr>
            <a:spLocks noChangeShapeType="1"/>
          </p:cNvSpPr>
          <p:nvPr/>
        </p:nvSpPr>
        <p:spPr bwMode="auto">
          <a:xfrm>
            <a:off x="7239000" y="4267200"/>
            <a:ext cx="38100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92" name="Text Box 88"/>
          <p:cNvSpPr txBox="1">
            <a:spLocks noChangeArrowheads="1"/>
          </p:cNvSpPr>
          <p:nvPr/>
        </p:nvSpPr>
        <p:spPr bwMode="auto">
          <a:xfrm>
            <a:off x="4419600" y="525780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b="1" i="1">
                <a:solidFill>
                  <a:schemeClr val="accent2"/>
                </a:solidFill>
              </a:rPr>
              <a:t>q </a:t>
            </a:r>
            <a:r>
              <a:rPr lang="en-US" sz="32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– </a:t>
            </a:r>
            <a:r>
              <a:rPr lang="en-US" sz="3200" b="1" i="1">
                <a:solidFill>
                  <a:schemeClr val="accent2"/>
                </a:solidFill>
                <a:ea typeface="Times New Roman" charset="0"/>
                <a:cs typeface="Times New Roman" charset="0"/>
              </a:rPr>
              <a:t>p </a:t>
            </a:r>
            <a:r>
              <a:rPr lang="en-US" sz="32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= </a:t>
            </a:r>
            <a:r>
              <a:rPr lang="en-US" sz="3200" b="1" i="1">
                <a:solidFill>
                  <a:schemeClr val="accent2"/>
                </a:solidFill>
                <a:ea typeface="Times New Roman" charset="0"/>
                <a:cs typeface="Times New Roman" charset="0"/>
              </a:rPr>
              <a:t>p</a:t>
            </a:r>
            <a:r>
              <a:rPr lang="en-US" sz="3200" baseline="-250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A-1</a:t>
            </a:r>
            <a:r>
              <a:rPr lang="en-US" sz="32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= </a:t>
            </a:r>
            <a:r>
              <a:rPr lang="en-US" sz="3200" b="1" i="1">
                <a:solidFill>
                  <a:schemeClr val="accent2"/>
                </a:solidFill>
                <a:ea typeface="Times New Roman" charset="0"/>
                <a:cs typeface="Times New Roman" charset="0"/>
              </a:rPr>
              <a:t>p</a:t>
            </a:r>
            <a:r>
              <a:rPr lang="en-US" sz="3200" baseline="-250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m</a:t>
            </a:r>
            <a:r>
              <a:rPr lang="en-US" sz="32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= – </a:t>
            </a:r>
            <a:r>
              <a:rPr lang="en-US" sz="3200" b="1" i="1">
                <a:solidFill>
                  <a:schemeClr val="accent2"/>
                </a:solidFill>
                <a:ea typeface="Times New Roman" charset="0"/>
                <a:cs typeface="Times New Roman" charset="0"/>
              </a:rPr>
              <a:t>p</a:t>
            </a:r>
            <a:r>
              <a:rPr lang="en-US" sz="3200" b="1" i="1" baseline="-2500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21595" name="Line 91"/>
          <p:cNvSpPr>
            <a:spLocks noChangeShapeType="1"/>
          </p:cNvSpPr>
          <p:nvPr/>
        </p:nvSpPr>
        <p:spPr bwMode="auto">
          <a:xfrm>
            <a:off x="4038600" y="1676400"/>
            <a:ext cx="0" cy="48768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itle 42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762000"/>
          </a:xfrm>
        </p:spPr>
        <p:txBody>
          <a:bodyPr/>
          <a:lstStyle/>
          <a:p>
            <a:r>
              <a:rPr lang="en-US" dirty="0" smtClean="0"/>
              <a:t>Simple Theory Of Nucleon Knock-out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562600" y="2057400"/>
            <a:ext cx="16764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953000" y="2057400"/>
            <a:ext cx="6096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400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668838" y="2459038"/>
            <a:ext cx="390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4000" i="1">
              <a:solidFill>
                <a:schemeClr val="bg1"/>
              </a:solidFill>
            </a:endParaRPr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1828800" y="1676400"/>
          <a:ext cx="5373688" cy="1223963"/>
        </p:xfrm>
        <a:graphic>
          <a:graphicData uri="http://schemas.openxmlformats.org/presentationml/2006/ole">
            <p:oleObj spid="_x0000_s206850" name="Equation" r:id="rId3" imgW="2031840" imgH="469800" progId="Equation.3">
              <p:embed/>
            </p:oleObj>
          </a:graphicData>
        </a:graphic>
      </p:graphicFrame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715000" y="3581400"/>
            <a:ext cx="3048000" cy="3762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</a:rPr>
              <a:t>nuclear spectral function</a:t>
            </a:r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6324600" y="2590800"/>
            <a:ext cx="609600" cy="990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 flipV="1">
            <a:off x="3810000" y="2590800"/>
            <a:ext cx="1524000" cy="914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533400" y="1143000"/>
            <a:ext cx="419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In nonrelativistic PWIA: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715000" y="5638800"/>
            <a:ext cx="1447800" cy="609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447800" y="5383213"/>
          <a:ext cx="5705475" cy="1225550"/>
        </p:xfrm>
        <a:graphic>
          <a:graphicData uri="http://schemas.openxmlformats.org/presentationml/2006/ole">
            <p:oleObj spid="_x0000_s206851" name="Equation" r:id="rId4" imgW="2158920" imgH="469800" progId="Equation.3">
              <p:embed/>
            </p:oleObj>
          </a:graphicData>
        </a:graphic>
      </p:graphicFrame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533400" y="4343400"/>
            <a:ext cx="510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For bound state of recoil system: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5257800" y="4724400"/>
            <a:ext cx="3505200" cy="3762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</a:rPr>
              <a:t>proton momentum distribution</a:t>
            </a: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H="1">
            <a:off x="6553200" y="5105400"/>
            <a:ext cx="60960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0" y="4191000"/>
            <a:ext cx="914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1524000" y="3505200"/>
            <a:ext cx="2590800" cy="40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e-p cross section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Spectral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2209800" y="5486400"/>
          <a:ext cx="4502150" cy="874713"/>
        </p:xfrm>
        <a:graphic>
          <a:graphicData uri="http://schemas.openxmlformats.org/presentationml/2006/ole">
            <p:oleObj spid="_x0000_s203778" name="Equation" r:id="rId3" imgW="1079280" imgH="228600" progId="Equation.3">
              <p:embed/>
            </p:oleObj>
          </a:graphicData>
        </a:graphic>
      </p:graphicFrame>
      <p:sp>
        <p:nvSpPr>
          <p:cNvPr id="25609" name="Oval 9" descr="Light upward diagonal"/>
          <p:cNvSpPr>
            <a:spLocks noChangeArrowheads="1"/>
          </p:cNvSpPr>
          <p:nvPr/>
        </p:nvSpPr>
        <p:spPr bwMode="auto">
          <a:xfrm>
            <a:off x="6019800" y="2613025"/>
            <a:ext cx="685800" cy="588963"/>
          </a:xfrm>
          <a:prstGeom prst="ellipse">
            <a:avLst/>
          </a:prstGeom>
          <a:pattFill prst="ltUpDiag">
            <a:fgClr>
              <a:srgbClr val="00CCFF"/>
            </a:fgClr>
            <a:bgClr>
              <a:srgbClr val="FFFFFF"/>
            </a:bgClr>
          </a:patt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5715000" y="3462338"/>
            <a:ext cx="990600" cy="588962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514600" y="3910013"/>
            <a:ext cx="571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 i="1">
                <a:solidFill>
                  <a:srgbClr val="000099"/>
                </a:solidFill>
              </a:rPr>
              <a:t>e</a:t>
            </a:r>
            <a:endParaRPr lang="en-US" sz="4000">
              <a:solidFill>
                <a:srgbClr val="000099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505200" y="3517900"/>
            <a:ext cx="2316163" cy="274638"/>
            <a:chOff x="480" y="2304"/>
            <a:chExt cx="3360" cy="1824"/>
          </a:xfrm>
        </p:grpSpPr>
        <p:sp>
          <p:nvSpPr>
            <p:cNvPr id="25613" name="Freeform 13"/>
            <p:cNvSpPr>
              <a:spLocks/>
            </p:cNvSpPr>
            <p:nvPr/>
          </p:nvSpPr>
          <p:spPr bwMode="auto">
            <a:xfrm>
              <a:off x="864" y="2304"/>
              <a:ext cx="2592" cy="1824"/>
            </a:xfrm>
            <a:custGeom>
              <a:avLst/>
              <a:gdLst/>
              <a:ahLst/>
              <a:cxnLst>
                <a:cxn ang="0">
                  <a:pos x="0" y="840"/>
                </a:cxn>
                <a:cxn ang="0">
                  <a:pos x="96" y="120"/>
                </a:cxn>
                <a:cxn ang="0">
                  <a:pos x="288" y="1560"/>
                </a:cxn>
                <a:cxn ang="0">
                  <a:pos x="480" y="120"/>
                </a:cxn>
                <a:cxn ang="0">
                  <a:pos x="672" y="1560"/>
                </a:cxn>
                <a:cxn ang="0">
                  <a:pos x="864" y="120"/>
                </a:cxn>
                <a:cxn ang="0">
                  <a:pos x="1056" y="1560"/>
                </a:cxn>
                <a:cxn ang="0">
                  <a:pos x="1248" y="120"/>
                </a:cxn>
                <a:cxn ang="0">
                  <a:pos x="1440" y="1560"/>
                </a:cxn>
                <a:cxn ang="0">
                  <a:pos x="1632" y="120"/>
                </a:cxn>
                <a:cxn ang="0">
                  <a:pos x="1824" y="1560"/>
                </a:cxn>
                <a:cxn ang="0">
                  <a:pos x="2016" y="120"/>
                </a:cxn>
                <a:cxn ang="0">
                  <a:pos x="2208" y="1560"/>
                </a:cxn>
                <a:cxn ang="0">
                  <a:pos x="2304" y="840"/>
                </a:cxn>
              </a:cxnLst>
              <a:rect l="0" t="0" r="r" b="b"/>
              <a:pathLst>
                <a:path w="2304" h="1680">
                  <a:moveTo>
                    <a:pt x="0" y="840"/>
                  </a:moveTo>
                  <a:cubicBezTo>
                    <a:pt x="24" y="420"/>
                    <a:pt x="48" y="0"/>
                    <a:pt x="96" y="120"/>
                  </a:cubicBezTo>
                  <a:cubicBezTo>
                    <a:pt x="144" y="240"/>
                    <a:pt x="224" y="1560"/>
                    <a:pt x="288" y="1560"/>
                  </a:cubicBezTo>
                  <a:cubicBezTo>
                    <a:pt x="352" y="1560"/>
                    <a:pt x="416" y="120"/>
                    <a:pt x="480" y="120"/>
                  </a:cubicBezTo>
                  <a:cubicBezTo>
                    <a:pt x="544" y="120"/>
                    <a:pt x="608" y="1560"/>
                    <a:pt x="672" y="1560"/>
                  </a:cubicBezTo>
                  <a:cubicBezTo>
                    <a:pt x="736" y="1560"/>
                    <a:pt x="800" y="120"/>
                    <a:pt x="864" y="120"/>
                  </a:cubicBezTo>
                  <a:cubicBezTo>
                    <a:pt x="928" y="120"/>
                    <a:pt x="992" y="1560"/>
                    <a:pt x="1056" y="1560"/>
                  </a:cubicBezTo>
                  <a:cubicBezTo>
                    <a:pt x="1120" y="1560"/>
                    <a:pt x="1184" y="120"/>
                    <a:pt x="1248" y="120"/>
                  </a:cubicBezTo>
                  <a:cubicBezTo>
                    <a:pt x="1312" y="120"/>
                    <a:pt x="1376" y="1560"/>
                    <a:pt x="1440" y="1560"/>
                  </a:cubicBezTo>
                  <a:cubicBezTo>
                    <a:pt x="1504" y="1560"/>
                    <a:pt x="1568" y="120"/>
                    <a:pt x="1632" y="120"/>
                  </a:cubicBezTo>
                  <a:cubicBezTo>
                    <a:pt x="1696" y="120"/>
                    <a:pt x="1760" y="1560"/>
                    <a:pt x="1824" y="1560"/>
                  </a:cubicBezTo>
                  <a:cubicBezTo>
                    <a:pt x="1888" y="1560"/>
                    <a:pt x="1952" y="120"/>
                    <a:pt x="2016" y="120"/>
                  </a:cubicBezTo>
                  <a:cubicBezTo>
                    <a:pt x="2080" y="120"/>
                    <a:pt x="2160" y="1440"/>
                    <a:pt x="2208" y="1560"/>
                  </a:cubicBezTo>
                  <a:cubicBezTo>
                    <a:pt x="2256" y="1680"/>
                    <a:pt x="2280" y="1260"/>
                    <a:pt x="2304" y="84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>
              <a:off x="480" y="3168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>
              <a:off x="3456" y="321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16" name="Line 16"/>
          <p:cNvSpPr>
            <a:spLocks noChangeShapeType="1"/>
          </p:cNvSpPr>
          <p:nvPr/>
        </p:nvSpPr>
        <p:spPr bwMode="auto">
          <a:xfrm flipV="1">
            <a:off x="2895600" y="3662363"/>
            <a:ext cx="650875" cy="50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 flipH="1" flipV="1">
            <a:off x="2928938" y="2962275"/>
            <a:ext cx="617537" cy="700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2438400" y="2514600"/>
            <a:ext cx="7858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4000" i="1">
                <a:solidFill>
                  <a:srgbClr val="000099"/>
                </a:solidFill>
              </a:rPr>
              <a:t>e</a:t>
            </a:r>
            <a:r>
              <a:rPr lang="en-US" sz="4000">
                <a:solidFill>
                  <a:srgbClr val="000099"/>
                </a:solidFill>
                <a:ea typeface="Times New Roman" charset="0"/>
                <a:cs typeface="Times New Roman" charset="0"/>
              </a:rPr>
              <a:t>'</a:t>
            </a:r>
            <a:endParaRPr lang="en-US" sz="4000">
              <a:solidFill>
                <a:srgbClr val="000099"/>
              </a:solidFill>
            </a:endParaRP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4114800" y="3724275"/>
            <a:ext cx="714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 i="1">
                <a:solidFill>
                  <a:srgbClr val="000099"/>
                </a:solidFill>
              </a:rPr>
              <a:t>q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5486400" y="1371600"/>
            <a:ext cx="3571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 i="1">
                <a:solidFill>
                  <a:srgbClr val="000099"/>
                </a:solidFill>
              </a:rPr>
              <a:t>p</a:t>
            </a:r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 flipH="1" flipV="1">
            <a:off x="5867400" y="3659188"/>
            <a:ext cx="457200" cy="104616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flipV="1">
            <a:off x="6477000" y="2744788"/>
            <a:ext cx="0" cy="18938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 flipV="1">
            <a:off x="5867400" y="2744788"/>
            <a:ext cx="533400" cy="914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flipH="1" flipV="1">
            <a:off x="5867400" y="1893888"/>
            <a:ext cx="457200" cy="850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 flipV="1">
            <a:off x="6477000" y="1893888"/>
            <a:ext cx="304800" cy="8509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5486400" y="3919538"/>
            <a:ext cx="76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 i="1">
                <a:solidFill>
                  <a:srgbClr val="000099"/>
                </a:solidFill>
              </a:rPr>
              <a:t>p</a:t>
            </a:r>
            <a:r>
              <a:rPr lang="en-US" sz="4000" i="1" baseline="-25000">
                <a:solidFill>
                  <a:srgbClr val="000099"/>
                </a:solidFill>
              </a:rPr>
              <a:t>0</a:t>
            </a:r>
            <a:endParaRPr lang="en-US" sz="4000" i="1">
              <a:solidFill>
                <a:srgbClr val="000099"/>
              </a:solidFill>
            </a:endParaRP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2133600" y="1501775"/>
            <a:ext cx="9906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>
                <a:solidFill>
                  <a:srgbClr val="000000"/>
                </a:solidFill>
              </a:rPr>
              <a:t>FSI</a:t>
            </a:r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>
            <a:off x="3124200" y="1893888"/>
            <a:ext cx="2971800" cy="85090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6324600" y="4638675"/>
            <a:ext cx="228600" cy="523875"/>
            <a:chOff x="1344" y="3936"/>
            <a:chExt cx="288" cy="1008"/>
          </a:xfrm>
        </p:grpSpPr>
        <p:sp>
          <p:nvSpPr>
            <p:cNvPr id="25632" name="Line 32"/>
            <p:cNvSpPr>
              <a:spLocks noChangeShapeType="1"/>
            </p:cNvSpPr>
            <p:nvPr/>
          </p:nvSpPr>
          <p:spPr bwMode="auto">
            <a:xfrm flipV="1">
              <a:off x="1440" y="4080"/>
              <a:ext cx="0" cy="86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 flipV="1">
              <a:off x="1536" y="4080"/>
              <a:ext cx="0" cy="86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 flipH="1">
              <a:off x="1344" y="3936"/>
              <a:ext cx="144" cy="192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5" name="Line 35"/>
            <p:cNvSpPr>
              <a:spLocks noChangeShapeType="1"/>
            </p:cNvSpPr>
            <p:nvPr/>
          </p:nvSpPr>
          <p:spPr bwMode="auto">
            <a:xfrm>
              <a:off x="1488" y="3936"/>
              <a:ext cx="144" cy="192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36" name="Text Box 36"/>
          <p:cNvSpPr txBox="1">
            <a:spLocks noChangeArrowheads="1"/>
          </p:cNvSpPr>
          <p:nvPr/>
        </p:nvSpPr>
        <p:spPr bwMode="auto">
          <a:xfrm>
            <a:off x="6629400" y="143668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>
                <a:solidFill>
                  <a:srgbClr val="000099"/>
                </a:solidFill>
              </a:rPr>
              <a:t>A</a:t>
            </a:r>
            <a:r>
              <a:rPr lang="en-US" sz="3200">
                <a:solidFill>
                  <a:srgbClr val="000099"/>
                </a:solidFill>
                <a:ea typeface="Times New Roman" charset="0"/>
                <a:cs typeface="Times New Roman" charset="0"/>
              </a:rPr>
              <a:t>–</a:t>
            </a:r>
            <a:r>
              <a:rPr lang="en-US" sz="320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5637" name="Text Box 37"/>
          <p:cNvSpPr txBox="1">
            <a:spLocks noChangeArrowheads="1"/>
          </p:cNvSpPr>
          <p:nvPr/>
        </p:nvSpPr>
        <p:spPr bwMode="auto">
          <a:xfrm>
            <a:off x="6629400" y="470535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>
                <a:solidFill>
                  <a:srgbClr val="000099"/>
                </a:solidFill>
              </a:rPr>
              <a:t>A</a:t>
            </a:r>
          </a:p>
        </p:txBody>
      </p:sp>
      <p:sp>
        <p:nvSpPr>
          <p:cNvPr id="25638" name="Text Box 38"/>
          <p:cNvSpPr txBox="1">
            <a:spLocks noChangeArrowheads="1"/>
          </p:cNvSpPr>
          <p:nvPr/>
        </p:nvSpPr>
        <p:spPr bwMode="auto">
          <a:xfrm>
            <a:off x="5410200" y="2678113"/>
            <a:ext cx="76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4000" i="1">
                <a:solidFill>
                  <a:srgbClr val="000099"/>
                </a:solidFill>
              </a:rPr>
              <a:t>p</a:t>
            </a:r>
            <a:r>
              <a:rPr lang="en-US" sz="4000" i="1" baseline="-25000">
                <a:solidFill>
                  <a:srgbClr val="000099"/>
                </a:solidFill>
              </a:rPr>
              <a:t>0</a:t>
            </a:r>
            <a:r>
              <a:rPr lang="en-US" sz="4000" i="1" baseline="-25000">
                <a:solidFill>
                  <a:srgbClr val="000099"/>
                </a:solidFill>
                <a:ea typeface="Times New Roman" charset="0"/>
                <a:cs typeface="Times New Roman" charset="0"/>
              </a:rPr>
              <a:t>'</a:t>
            </a:r>
            <a:endParaRPr lang="en-US" sz="4000" i="1" baseline="-25000">
              <a:solidFill>
                <a:srgbClr val="000099"/>
              </a:solidFill>
            </a:endParaRPr>
          </a:p>
        </p:txBody>
      </p:sp>
      <p:sp>
        <p:nvSpPr>
          <p:cNvPr id="25640" name="Text Box 40"/>
          <p:cNvSpPr txBox="1">
            <a:spLocks noChangeArrowheads="1"/>
          </p:cNvSpPr>
          <p:nvPr/>
        </p:nvSpPr>
        <p:spPr bwMode="auto">
          <a:xfrm>
            <a:off x="762000" y="730250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>
                <a:solidFill>
                  <a:srgbClr val="FF0000"/>
                </a:solidFill>
              </a:rPr>
              <a:t>Example: Final </a:t>
            </a:r>
            <a:r>
              <a:rPr lang="en-US" sz="3600" dirty="0">
                <a:solidFill>
                  <a:srgbClr val="FF0000"/>
                </a:solidFill>
              </a:rPr>
              <a:t>State Interactions (FSI)</a:t>
            </a: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Mechanisms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334000" y="2886075"/>
            <a:ext cx="2438400" cy="533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28600" y="827782"/>
            <a:ext cx="87630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FF0000"/>
                </a:solidFill>
              </a:rPr>
              <a:t>Distorted Wave Impulse Approximation (DWIA)</a:t>
            </a:r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1658938" y="2581275"/>
          <a:ext cx="6045200" cy="1223963"/>
        </p:xfrm>
        <a:graphic>
          <a:graphicData uri="http://schemas.openxmlformats.org/presentationml/2006/ole">
            <p:oleObj spid="_x0000_s205826" name="Equation" r:id="rId3" imgW="2286000" imgH="469800" progId="Equation.3">
              <p:embed/>
            </p:oleObj>
          </a:graphicData>
        </a:graphic>
      </p:graphicFrame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14400" y="4105275"/>
            <a:ext cx="434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“Distorted” spectral function</a:t>
            </a: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5257800" y="3571875"/>
            <a:ext cx="990600" cy="762000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624" y="480"/>
              </a:cxn>
              <a:cxn ang="0">
                <a:pos x="624" y="0"/>
              </a:cxn>
            </a:cxnLst>
            <a:rect l="0" t="0" r="r" b="b"/>
            <a:pathLst>
              <a:path w="624" h="480">
                <a:moveTo>
                  <a:pt x="0" y="480"/>
                </a:moveTo>
                <a:lnTo>
                  <a:pt x="624" y="480"/>
                </a:lnTo>
                <a:lnTo>
                  <a:pt x="624" y="0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 Theory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~AUT0022"/>
          <p:cNvPicPr>
            <a:picLocks noChangeAspect="1" noChangeArrowheads="1"/>
          </p:cNvPicPr>
          <p:nvPr/>
        </p:nvPicPr>
        <p:blipFill>
          <a:blip r:embed="rId2"/>
          <a:srcRect l="15524" r="15524" b="11925"/>
          <a:stretch>
            <a:fillRect/>
          </a:stretch>
        </p:blipFill>
        <p:spPr bwMode="auto">
          <a:xfrm>
            <a:off x="836613" y="304800"/>
            <a:ext cx="48863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65163" y="6132513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G. van der Steenhoven, </a:t>
            </a:r>
            <a:r>
              <a:rPr lang="en-US" sz="2000" i="1"/>
              <a:t>et al.,</a:t>
            </a:r>
            <a:r>
              <a:rPr lang="en-US" sz="2000"/>
              <a:t> Nucl. Phys. </a:t>
            </a:r>
            <a:r>
              <a:rPr lang="en-US" sz="2000" b="1"/>
              <a:t>A480</a:t>
            </a:r>
            <a:r>
              <a:rPr lang="en-US" sz="2000"/>
              <a:t>, 547 (1988).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172200" y="52578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NIKHEF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019800" y="457200"/>
            <a:ext cx="2514600" cy="528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aseline="30000">
                <a:solidFill>
                  <a:srgbClr val="FF0000"/>
                </a:solidFill>
              </a:rPr>
              <a:t>12</a:t>
            </a:r>
            <a:r>
              <a:rPr lang="en-US" sz="2800">
                <a:solidFill>
                  <a:srgbClr val="FF0000"/>
                </a:solidFill>
              </a:rPr>
              <a:t>C(e,e</a:t>
            </a:r>
            <a:r>
              <a:rPr lang="en-US" sz="2800">
                <a:solidFill>
                  <a:srgbClr val="FF0000"/>
                </a:solidFill>
                <a:ea typeface="Times New Roman" charset="0"/>
                <a:cs typeface="Times New Roman" charset="0"/>
              </a:rPr>
              <a:t>'</a:t>
            </a:r>
            <a:r>
              <a:rPr lang="en-US" sz="2800">
                <a:solidFill>
                  <a:srgbClr val="FF0000"/>
                </a:solidFill>
              </a:rPr>
              <a:t>p)</a:t>
            </a:r>
            <a:r>
              <a:rPr lang="en-US" sz="2800" baseline="30000">
                <a:solidFill>
                  <a:srgbClr val="FF0000"/>
                </a:solidFill>
              </a:rPr>
              <a:t>11</a:t>
            </a:r>
            <a:r>
              <a:rPr lang="en-US" sz="280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943600" y="2133600"/>
            <a:ext cx="2590800" cy="1844675"/>
          </a:xfrm>
          <a:prstGeom prst="rect">
            <a:avLst/>
          </a:prstGeom>
          <a:noFill/>
          <a:ln w="76200" cmpd="tri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000099"/>
                </a:solidFill>
              </a:rPr>
              <a:t>DWIA calculations give correct shapes, but: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0099"/>
                </a:solidFill>
              </a:rPr>
              <a:t>Missing strength observed.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 rot="-5400000">
            <a:off x="-342900" y="2628900"/>
            <a:ext cx="2819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sym typeface="Symbol" charset="2"/>
              </a:rPr>
              <a:t>(p</a:t>
            </a:r>
            <a:r>
              <a:rPr lang="en-US" b="1" baseline="-25000">
                <a:solidFill>
                  <a:schemeClr val="accent2"/>
                </a:solidFill>
                <a:sym typeface="Symbol" charset="2"/>
              </a:rPr>
              <a:t>m</a:t>
            </a:r>
            <a:r>
              <a:rPr lang="en-US" b="1">
                <a:solidFill>
                  <a:schemeClr val="accent2"/>
                </a:solidFill>
                <a:sym typeface="Symbol" charset="2"/>
              </a:rPr>
              <a:t>) [(MeV/c)</a:t>
            </a:r>
            <a:r>
              <a:rPr lang="en-US" b="1" baseline="30000">
                <a:solidFill>
                  <a:schemeClr val="accent2"/>
                </a:solidFill>
                <a:sym typeface="Symbol" charset="2"/>
              </a:rPr>
              <a:t>3</a:t>
            </a:r>
            <a:r>
              <a:rPr lang="en-US" b="1">
                <a:solidFill>
                  <a:schemeClr val="accent2"/>
                </a:solidFill>
                <a:sym typeface="Symbol" charset="2"/>
              </a:rPr>
              <a:t>]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505200" y="5734050"/>
            <a:ext cx="1143000" cy="209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532063" y="56769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p</a:t>
            </a:r>
            <a:r>
              <a:rPr lang="en-US" b="1" baseline="-25000">
                <a:solidFill>
                  <a:schemeClr val="accent2"/>
                </a:solidFill>
              </a:rPr>
              <a:t>m</a:t>
            </a:r>
            <a:r>
              <a:rPr lang="en-US" b="1">
                <a:solidFill>
                  <a:schemeClr val="accent2"/>
                </a:solidFill>
              </a:rPr>
              <a:t> [MeV/c]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362200" y="496888"/>
            <a:ext cx="28194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1p knockout from </a:t>
            </a:r>
            <a:r>
              <a:rPr lang="en-US" sz="2000" b="1" baseline="30000">
                <a:solidFill>
                  <a:srgbClr val="FF0000"/>
                </a:solidFill>
              </a:rPr>
              <a:t>12</a:t>
            </a:r>
            <a:r>
              <a:rPr lang="en-US" sz="2000" b="1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(e,e’p) Measurements</a:t>
            </a:r>
            <a:endParaRPr 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0696" y="1066800"/>
            <a:ext cx="3455653" cy="4953000"/>
          </a:xfrm>
          <a:prstGeom prst="rect">
            <a:avLst/>
          </a:prstGeom>
          <a:noFill/>
          <a:ln w="18360">
            <a:noFill/>
            <a:round/>
            <a:headEnd/>
            <a:tailEnd type="triangle" w="med" len="med"/>
          </a:ln>
          <a:effectLst/>
        </p:spPr>
      </p:pic>
      <p:sp>
        <p:nvSpPr>
          <p:cNvPr id="5" name="Rectangle 4"/>
          <p:cNvSpPr/>
          <p:nvPr/>
        </p:nvSpPr>
        <p:spPr>
          <a:xfrm flipH="1">
            <a:off x="5097796" y="971550"/>
            <a:ext cx="68580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447800"/>
            <a:ext cx="41529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 dirty="0" smtClean="0">
                <a:solidFill>
                  <a:srgbClr val="FF0000"/>
                </a:solidFill>
                <a:ea typeface="msmincho" charset="0"/>
                <a:cs typeface="msmincho" charset="0"/>
              </a:rPr>
              <a:t>Independent-Particle Shell-Model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is based upon the assumption that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each nucleon moves independently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in an average potential (mean field)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induced by the surrounding nucleons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457200" y="3935626"/>
            <a:ext cx="41529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The (e,e'p) data for knockout of valence and deeply bound orbits in nuclei gives spectroscopic factors that are </a:t>
            </a:r>
            <a:r>
              <a:rPr lang="en-GB" sz="2000" dirty="0" smtClean="0">
                <a:solidFill>
                  <a:srgbClr val="FF0000"/>
                </a:solidFill>
                <a:ea typeface="msmincho" charset="0"/>
                <a:cs typeface="msmincho" charset="0"/>
              </a:rPr>
              <a:t>60 – 70%</a:t>
            </a:r>
            <a:r>
              <a:rPr lang="en-GB" sz="2000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 of the mean field prediction.</a:t>
            </a:r>
            <a:endParaRPr lang="en-GB" sz="2000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1800" y="6019800"/>
            <a:ext cx="1305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723900" algn="l"/>
                <a:tab pos="1447800" algn="l"/>
              </a:tabLst>
            </a:pPr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Target Mass</a:t>
            </a:r>
            <a:endParaRPr lang="en-GB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3871013" y="3181551"/>
            <a:ext cx="2770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ea typeface="msmincho" charset="0"/>
                <a:cs typeface="msmincho" charset="0"/>
              </a:rPr>
              <a:t>SPECTROSCOPIC STRENGTH</a:t>
            </a:r>
            <a:endParaRPr lang="en-GB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11028</TotalTime>
  <Words>1622</Words>
  <Application>Microsoft Macintosh PowerPoint</Application>
  <PresentationFormat>On-screen Show (4:3)</PresentationFormat>
  <Paragraphs>218</Paragraphs>
  <Slides>36</Slides>
  <Notes>7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Equation</vt:lpstr>
      <vt:lpstr>Short-Distance Structure of Nuclei</vt:lpstr>
      <vt:lpstr>Kinematics</vt:lpstr>
      <vt:lpstr>Electron Scattering at Fixed Q2</vt:lpstr>
      <vt:lpstr>Simple Theory Of Nucleon Knock-out</vt:lpstr>
      <vt:lpstr>Spectral Function</vt:lpstr>
      <vt:lpstr>Reaction Mechanisms</vt:lpstr>
      <vt:lpstr>Improve Theory</vt:lpstr>
      <vt:lpstr>Slide 8</vt:lpstr>
      <vt:lpstr>Results from (e,e’p) Measurements</vt:lpstr>
      <vt:lpstr>Short-Range Correlations</vt:lpstr>
      <vt:lpstr>Questions</vt:lpstr>
      <vt:lpstr>Questions</vt:lpstr>
      <vt:lpstr>Questions</vt:lpstr>
      <vt:lpstr>Jefferson Lab CEBAF  </vt:lpstr>
      <vt:lpstr>CEBAF: Continuous Electron Beam Accelerator Facility</vt:lpstr>
      <vt:lpstr>E89-044 3He(e,e'p)pn Results (HallA)</vt:lpstr>
      <vt:lpstr>Inclusive scattering at large x</vt:lpstr>
      <vt:lpstr>CLAS A(e,e’) Data </vt:lpstr>
      <vt:lpstr>Deuteron Asymmetry Data</vt:lpstr>
      <vt:lpstr>Estimate of 12C Two and Three Nucleon SRC</vt:lpstr>
      <vt:lpstr>From the (e,e’) and (e,e’p), and Results</vt:lpstr>
      <vt:lpstr>Brookhaven EVA Collaboration Result</vt:lpstr>
      <vt:lpstr>Customized (e,e’pN) Measurement</vt:lpstr>
      <vt:lpstr>Kinematics</vt:lpstr>
      <vt:lpstr>Jefferson Lab’s Hall A</vt:lpstr>
      <vt:lpstr>Jefferson Lab’s Hall A</vt:lpstr>
      <vt:lpstr>New Equipment</vt:lpstr>
      <vt:lpstr>HAND </vt:lpstr>
      <vt:lpstr>(e,e’n): Absolute Neutron Detector Efficiency</vt:lpstr>
      <vt:lpstr>BigBite and Neutron Detector</vt:lpstr>
      <vt:lpstr>(e,e’p) &amp; (e,e’pp) Data</vt:lpstr>
      <vt:lpstr>Ratio of 12C(e,e’pp) to 12C(e,e’p)</vt:lpstr>
      <vt:lpstr>SRC Pair Factions</vt:lpstr>
      <vt:lpstr>From the (e,e’), (e,e’p), and (e,e’pN) Results</vt:lpstr>
      <vt:lpstr>Importance of Tensor Correlations</vt:lpstr>
      <vt:lpstr>Slide 36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Douglas Higinbotham</dc:creator>
  <cp:lastModifiedBy>Ketevi Assamagan</cp:lastModifiedBy>
  <cp:revision>245</cp:revision>
  <cp:lastPrinted>2009-02-10T13:42:21Z</cp:lastPrinted>
  <dcterms:created xsi:type="dcterms:W3CDTF">2012-07-13T09:26:47Z</dcterms:created>
  <dcterms:modified xsi:type="dcterms:W3CDTF">2012-07-13T09:31:17Z</dcterms:modified>
</cp:coreProperties>
</file>