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embeddings/Microsoft_Equation5.bin" ContentType="application/vnd.openxmlformats-officedocument.oleObject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embeddings/Microsoft_Equation3.bin" ContentType="application/vnd.openxmlformats-officedocument.oleObject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embeddings/Microsoft_Equation2.bin" ContentType="application/vnd.openxmlformats-officedocument.oleObject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embeddings/Microsoft_Equation8.bin" ContentType="application/vnd.openxmlformats-officedocument.oleObject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Microsoft_Equation7.bin" ContentType="application/vnd.openxmlformats-officedocument.oleObject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Microsoft_Equation6.bin" ContentType="application/vnd.openxmlformats-officedocument.oleObject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Default Extension="gif" ContentType="image/gif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86" r:id="rId2"/>
    <p:sldId id="398" r:id="rId3"/>
    <p:sldId id="403" r:id="rId4"/>
    <p:sldId id="453" r:id="rId5"/>
    <p:sldId id="454" r:id="rId6"/>
    <p:sldId id="304" r:id="rId7"/>
    <p:sldId id="406" r:id="rId8"/>
    <p:sldId id="407" r:id="rId9"/>
    <p:sldId id="455" r:id="rId10"/>
    <p:sldId id="456" r:id="rId11"/>
    <p:sldId id="457" r:id="rId12"/>
    <p:sldId id="458" r:id="rId13"/>
    <p:sldId id="412" r:id="rId14"/>
    <p:sldId id="413" r:id="rId15"/>
    <p:sldId id="470" r:id="rId16"/>
    <p:sldId id="472" r:id="rId17"/>
    <p:sldId id="485" r:id="rId18"/>
    <p:sldId id="484" r:id="rId19"/>
    <p:sldId id="325" r:id="rId20"/>
    <p:sldId id="366" r:id="rId21"/>
    <p:sldId id="475" r:id="rId22"/>
    <p:sldId id="462" r:id="rId23"/>
    <p:sldId id="480" r:id="rId24"/>
    <p:sldId id="476" r:id="rId25"/>
    <p:sldId id="477" r:id="rId26"/>
    <p:sldId id="487" r:id="rId27"/>
    <p:sldId id="467" r:id="rId28"/>
    <p:sldId id="488" r:id="rId29"/>
    <p:sldId id="489" r:id="rId30"/>
    <p:sldId id="468" r:id="rId31"/>
    <p:sldId id="490" r:id="rId32"/>
    <p:sldId id="482" r:id="rId33"/>
    <p:sldId id="483" r:id="rId34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FF99"/>
    <a:srgbClr val="996600"/>
    <a:srgbClr val="FF00FF"/>
    <a:srgbClr val="006600"/>
    <a:srgbClr val="800080"/>
    <a:srgbClr val="A50021"/>
    <a:srgbClr val="FF0000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4" Type="http://schemas.openxmlformats.org/officeDocument/2006/relationships/image" Target="../media/image16.wmf"/><Relationship Id="rId5" Type="http://schemas.openxmlformats.org/officeDocument/2006/relationships/image" Target="../media/image17.wmf"/><Relationship Id="rId6" Type="http://schemas.openxmlformats.org/officeDocument/2006/relationships/image" Target="../media/image18.wmf"/><Relationship Id="rId7" Type="http://schemas.openxmlformats.org/officeDocument/2006/relationships/image" Target="../media/image19.wmf"/><Relationship Id="rId8" Type="http://schemas.openxmlformats.org/officeDocument/2006/relationships/image" Target="../media/image20.wmf"/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5565C3C2-3FCC-9D4C-AFF2-F0EB4CBFAF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86263"/>
            <a:ext cx="50863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B026EEF4-AC75-F041-93E7-9D71DA9EA8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40D58F-093B-A044-B811-3B729460F166}" type="slidenum">
              <a:rPr lang="en-US"/>
              <a:pPr/>
              <a:t>7</a:t>
            </a:fld>
            <a:endParaRPr lang="en-US"/>
          </a:p>
        </p:txBody>
      </p:sp>
      <p:sp>
        <p:nvSpPr>
          <p:cNvPr id="216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6263"/>
            <a:ext cx="5546725" cy="41544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BC1723-EE6E-1F49-8542-B187B8AAE369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6C7FF7-6267-1548-9251-F39FC3069CAC}" type="slidenum">
              <a:rPr lang="en-US"/>
              <a:pPr/>
              <a:t>8</a:t>
            </a:fld>
            <a:endParaRPr lang="en-US"/>
          </a:p>
        </p:txBody>
      </p:sp>
      <p:sp>
        <p:nvSpPr>
          <p:cNvPr id="218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6263"/>
            <a:ext cx="5546725" cy="41544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A593B-25BF-524C-9325-CE03B02965B3}" type="slidenum">
              <a:rPr lang="en-US"/>
              <a:pPr/>
              <a:t>9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92150"/>
            <a:ext cx="4613275" cy="34607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6570" tIns="43284" rIns="86570" bIns="43284"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3C5462-5493-B048-ACD9-15F947C39534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D4770B-F31B-2244-8A7E-5117A41688EF}" type="slidenum">
              <a:rPr lang="en-US"/>
              <a:pPr/>
              <a:t>14</a:t>
            </a:fld>
            <a:endParaRPr lang="en-US"/>
          </a:p>
        </p:txBody>
      </p:sp>
      <p:sp>
        <p:nvSpPr>
          <p:cNvPr id="2263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506413"/>
            <a:ext cx="4616450" cy="3462337"/>
          </a:xfrm>
          <a:ln/>
        </p:spPr>
      </p:sp>
      <p:sp>
        <p:nvSpPr>
          <p:cNvPr id="226307" name="Rectangle 3"/>
          <p:cNvSpPr>
            <a:spLocks noChangeArrowheads="1"/>
          </p:cNvSpPr>
          <p:nvPr/>
        </p:nvSpPr>
        <p:spPr bwMode="auto">
          <a:xfrm>
            <a:off x="285750" y="4151313"/>
            <a:ext cx="6316663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514" tIns="46257" rIns="92514" bIns="46257">
            <a:prstTxWarp prst="textNoShape">
              <a:avLst/>
            </a:prstTxWarp>
          </a:bodyPr>
          <a:lstStyle/>
          <a:p>
            <a:pPr defTabSz="900113" eaLnBrk="0" hangingPunct="0"/>
            <a:r>
              <a:rPr lang="en-US"/>
              <a:t>RECO [Slide 1]</a:t>
            </a:r>
          </a:p>
          <a:p>
            <a:pPr marL="280988" lvl="1" indent="-168275" defTabSz="900113" eaLnBrk="0" hangingPunct="0"/>
            <a:r>
              <a:rPr lang="en-US"/>
              <a:t>Very briefly mention RECO version used.</a:t>
            </a:r>
          </a:p>
          <a:p>
            <a:pPr marL="280988" lvl="1" indent="-168275" defTabSz="900113" eaLnBrk="0" hangingPunct="0"/>
            <a:r>
              <a:rPr lang="en-US"/>
              <a:t>Mention that these are fixed-cone jets of R=0.7 found by iterative algorithm, Et is the scalar Et sum of the towers.</a:t>
            </a:r>
          </a:p>
          <a:p>
            <a:pPr marL="280988" lvl="1" indent="-168275" defTabSz="900113" eaLnBrk="0" hangingPunct="0"/>
            <a:r>
              <a:rPr lang="en-US"/>
              <a:t>List corrections we apply (basically) to RECO. No more is needed for AIDA restoration or Ht-revertexing at this point, but following three slides will be about eta bias -- so just briefly prepare listeners for this!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The Tier 0 centre at CERN stores the primary copy of all the data.  A second copy is distributed between the 11 so-called Tier 1 centres.  These are large computer centres in different geographical regions of the world, that also have a responsibility for long term guardianship of the data.  The data is sent from CERN to the Tier 1s in real time over dedicated network connections.  </a:t>
            </a:r>
          </a:p>
          <a:p>
            <a:endParaRPr lang="en-GB" dirty="0" smtClean="0">
              <a:latin typeface="Arial" pitchFamily="34" charset="0"/>
            </a:endParaRPr>
          </a:p>
          <a:p>
            <a:r>
              <a:rPr lang="en-GB" dirty="0" smtClean="0">
                <a:latin typeface="Arial" pitchFamily="34" charset="0"/>
              </a:rPr>
              <a:t>In order to keep up with the data coming from the experiments this transfer must be capable of running at around 1.3 GB/s continuously.  This is equivalent to a full DVD every 3 seconds.</a:t>
            </a:r>
          </a:p>
          <a:p>
            <a:endParaRPr lang="en-GB" dirty="0" smtClean="0">
              <a:latin typeface="Arial" pitchFamily="34" charset="0"/>
            </a:endParaRPr>
          </a:p>
          <a:p>
            <a:r>
              <a:rPr lang="en-GB" dirty="0" smtClean="0">
                <a:latin typeface="Arial" pitchFamily="34" charset="0"/>
              </a:rPr>
              <a:t>The Tier 1 sites also provide the second level of data processing and produce data sets which can be used to perform the physics analysis.  These data sets are sent from the Tier 1 sites to the around 130 Tier 2 sites.</a:t>
            </a:r>
          </a:p>
          <a:p>
            <a:endParaRPr lang="en-GB" dirty="0" smtClean="0">
              <a:latin typeface="Arial" pitchFamily="34" charset="0"/>
            </a:endParaRPr>
          </a:p>
          <a:p>
            <a:r>
              <a:rPr lang="en-GB" dirty="0" smtClean="0">
                <a:latin typeface="Arial" pitchFamily="34" charset="0"/>
              </a:rPr>
              <a:t>A Tier 2 is typically a university department or physics laboratories and are located all over the world in most of the countries that participate in the LHC experiments.  Often, Tier 2s are associated to a Tier 1 site in their region.  It is at the Tier 2s that the real physics analysis is performed.</a:t>
            </a: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710A16-D0A4-47CF-9644-AA934EF90934}" type="slidenum">
              <a:rPr lang="en-GB">
                <a:solidFill>
                  <a:srgbClr val="000000"/>
                </a:solidFill>
              </a:rPr>
              <a:pPr/>
              <a:t>22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E15FA-3CF4-374F-A473-D07CA2164A23}" type="slidenum">
              <a:rPr lang="en-US"/>
              <a:pPr/>
              <a:t>23</a:t>
            </a:fld>
            <a:endParaRPr lang="en-US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582213-B89E-F94A-A649-AA4BFBBCE198}" type="slidenum">
              <a:rPr lang="en-US"/>
              <a:pPr/>
              <a:t>24</a:t>
            </a:fld>
            <a:endParaRPr lang="en-US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BC1723-EE6E-1F49-8542-B187B8AAE369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6A10D05-8F1C-864A-828C-6D27B0385F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01F373-F188-CD45-8B28-1A38EEFBB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B3A2BFC-8B94-9244-AB40-3CA72A02B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8BEA47D7-0FD2-BE42-ACC0-56F21AD0CD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CFBE53C7-FB2C-E242-A4A4-3E06A80896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69DC5A0B-511F-E444-9BE0-FC1E91F068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0EA35E4E-16FB-4C4F-901A-0AE6EBDBED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429000" cy="457200"/>
          </a:xfrm>
        </p:spPr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5137D098-20AC-0D42-A928-2E18D6A08F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304800" y="1143000"/>
            <a:ext cx="8610600" cy="5181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>
              <a:solidFill>
                <a:schemeClr val="tx1"/>
              </a:solidFill>
              <a:latin typeface="Times New Roman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05120-33FF-9C42-97F7-6C543C10E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44B8E0E-964B-794E-8353-549C41335F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A271555-B5FB-D74F-B48B-BE1D1D1E4F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B205404-9C53-0141-9E10-CFD39FCBD2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44BD6F3-505E-9440-B361-1C105462CF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CEA7D29-34CB-4E4E-8023-4D9553A393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4EA4C1B-B278-5648-BD25-0244FE8F93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D875DA9-C0D4-794D-A86C-8037AA893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Times New Roman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FBAC906-22DF-0945-A26C-DC5E7C8E1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248400"/>
            <a:ext cx="34290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0000"/>
                </a:solidFill>
                <a:latin typeface="Monotype Corsiva" pitchFamily="-84" charset="0"/>
              </a:defRPr>
            </a:lvl1pPr>
          </a:lstStyle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FF"/>
                </a:solidFill>
                <a:latin typeface="+mn-lt"/>
              </a:defRPr>
            </a:lvl1pPr>
          </a:lstStyle>
          <a:p>
            <a:fld id="{5EAD6629-1663-9644-A2E3-2713127DF2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-8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800080"/>
          </a:solidFill>
          <a:latin typeface="+mn-lt"/>
          <a:ea typeface="ＭＳ Ｐゴシック" pitchFamily="-8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  <a:ea typeface="ＭＳ Ｐゴシック" pitchFamily="-8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  <a:ea typeface="ＭＳ Ｐゴシック" pitchFamily="-8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996600"/>
          </a:solidFill>
          <a:latin typeface="+mn-lt"/>
          <a:ea typeface="ＭＳ Ｐゴシック" pitchFamily="-8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hyperlink" Target="http://www-d0online.fnal.gov/www/shift/event_pix.html" TargetMode="External"/><Relationship Id="rId12" Type="http://schemas.openxmlformats.org/officeDocument/2006/relationships/image" Target="../media/image21.wmf"/><Relationship Id="rId13" Type="http://schemas.openxmlformats.org/officeDocument/2006/relationships/oleObject" Target="../embeddings/Microsoft_Equation8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2.bin"/><Relationship Id="rId6" Type="http://schemas.openxmlformats.org/officeDocument/2006/relationships/oleObject" Target="../embeddings/Microsoft_Equation3.bin"/><Relationship Id="rId7" Type="http://schemas.openxmlformats.org/officeDocument/2006/relationships/oleObject" Target="../embeddings/Microsoft_Equation4.bin"/><Relationship Id="rId8" Type="http://schemas.openxmlformats.org/officeDocument/2006/relationships/oleObject" Target="../embeddings/Microsoft_Equation5.bin"/><Relationship Id="rId9" Type="http://schemas.openxmlformats.org/officeDocument/2006/relationships/oleObject" Target="../embeddings/Microsoft_Equation6.bin"/><Relationship Id="rId10" Type="http://schemas.openxmlformats.org/officeDocument/2006/relationships/oleObject" Target="../embeddings/Microsoft_Equation7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jpeg"/><Relationship Id="rId6" Type="http://schemas.openxmlformats.org/officeDocument/2006/relationships/image" Target="../media/image31.jpe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848600" cy="762000"/>
          </a:xfrm>
          <a:noFill/>
          <a:ln/>
        </p:spPr>
        <p:txBody>
          <a:bodyPr lIns="92075" tIns="46038" rIns="92075" bIns="46038" anchor="b"/>
          <a:lstStyle/>
          <a:p>
            <a:r>
              <a:rPr lang="en-US" sz="4800" b="1" u="sng" dirty="0" smtClean="0"/>
              <a:t>Use of Computing Grid in HEP</a:t>
            </a:r>
            <a:endParaRPr lang="en-US" sz="4800" b="1" u="sng" dirty="0">
              <a:solidFill>
                <a:srgbClr val="00990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705600" cy="27432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80000"/>
              </a:lnSpc>
            </a:pPr>
            <a:endParaRPr lang="en-US" sz="2800" dirty="0" smtClean="0">
              <a:solidFill>
                <a:srgbClr val="008000"/>
              </a:solidFill>
              <a:latin typeface="Monotype Corsiva" pitchFamily="-84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6600CC"/>
                </a:solidFill>
                <a:latin typeface="Monotype Corsiva" pitchFamily="-84" charset="0"/>
              </a:rPr>
              <a:t>ASP12 Grid School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6600CC"/>
                </a:solidFill>
                <a:latin typeface="Monotype Corsiva" pitchFamily="-84" charset="0"/>
              </a:rPr>
              <a:t>KNUST, Kumasi, Ghana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6600CC"/>
                </a:solidFill>
                <a:latin typeface="Monotype Corsiva" pitchFamily="-84" charset="0"/>
              </a:rPr>
              <a:t>Aug. 6, 2012</a:t>
            </a:r>
          </a:p>
          <a:p>
            <a:pPr>
              <a:lnSpc>
                <a:spcPct val="80000"/>
              </a:lnSpc>
            </a:pPr>
            <a:endParaRPr lang="en-US" sz="2400" dirty="0">
              <a:solidFill>
                <a:srgbClr val="800080"/>
              </a:solidFill>
              <a:latin typeface="Monotype Corsiva" pitchFamily="-84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A50021"/>
                </a:solidFill>
                <a:latin typeface="Monotype Corsiva" pitchFamily="-84" charset="0"/>
              </a:rPr>
              <a:t>Jae</a:t>
            </a:r>
            <a:r>
              <a:rPr lang="en-US" sz="2400" dirty="0">
                <a:latin typeface="Monotype Corsiva" pitchFamily="-84" charset="0"/>
              </a:rPr>
              <a:t>hoon </a:t>
            </a:r>
            <a:r>
              <a:rPr lang="en-US" sz="2400" dirty="0">
                <a:solidFill>
                  <a:srgbClr val="A50021"/>
                </a:solidFill>
                <a:latin typeface="Monotype Corsiva" pitchFamily="-84" charset="0"/>
              </a:rPr>
              <a:t>Yu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Monotype Corsiva" pitchFamily="-84" charset="0"/>
              </a:rPr>
              <a:t>University of Texas at Arlington</a:t>
            </a:r>
            <a:endParaRPr lang="en-US" sz="2400" dirty="0">
              <a:solidFill>
                <a:srgbClr val="000099"/>
              </a:solidFill>
              <a:latin typeface="Monotype Corsiva" pitchFamily="-84" charset="0"/>
            </a:endParaRPr>
          </a:p>
        </p:txBody>
      </p:sp>
      <p:grpSp>
        <p:nvGrpSpPr>
          <p:cNvPr id="53268" name="Group 20"/>
          <p:cNvGrpSpPr>
            <a:grpSpLocks/>
          </p:cNvGrpSpPr>
          <p:nvPr/>
        </p:nvGrpSpPr>
        <p:grpSpPr bwMode="auto">
          <a:xfrm>
            <a:off x="914400" y="1752600"/>
            <a:ext cx="7542212" cy="3429000"/>
            <a:chOff x="528" y="864"/>
            <a:chExt cx="4751" cy="2448"/>
          </a:xfrm>
        </p:grpSpPr>
        <p:grpSp>
          <p:nvGrpSpPr>
            <p:cNvPr id="53252" name="Group 4"/>
            <p:cNvGrpSpPr>
              <a:grpSpLocks/>
            </p:cNvGrpSpPr>
            <p:nvPr/>
          </p:nvGrpSpPr>
          <p:grpSpPr bwMode="auto">
            <a:xfrm>
              <a:off x="528" y="864"/>
              <a:ext cx="4751" cy="2112"/>
              <a:chOff x="529" y="1441"/>
              <a:chExt cx="4751" cy="2112"/>
            </a:xfrm>
          </p:grpSpPr>
          <p:sp>
            <p:nvSpPr>
              <p:cNvPr id="53253" name="Arc 5"/>
              <p:cNvSpPr>
                <a:spLocks/>
              </p:cNvSpPr>
              <p:nvPr/>
            </p:nvSpPr>
            <p:spPr bwMode="auto">
              <a:xfrm>
                <a:off x="2783" y="1441"/>
                <a:ext cx="2497" cy="1056"/>
              </a:xfrm>
              <a:custGeom>
                <a:avLst/>
                <a:gdLst>
                  <a:gd name="G0" fmla="+- 9 0 0"/>
                  <a:gd name="G1" fmla="+- 21600 0 0"/>
                  <a:gd name="G2" fmla="+- 21600 0 0"/>
                  <a:gd name="T0" fmla="*/ 0 w 21609"/>
                  <a:gd name="T1" fmla="*/ 0 h 21600"/>
                  <a:gd name="T2" fmla="*/ 21609 w 21609"/>
                  <a:gd name="T3" fmla="*/ 21600 h 21600"/>
                  <a:gd name="T4" fmla="*/ 9 w 2160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9" h="21600" fill="none" extrusionOk="0">
                    <a:moveTo>
                      <a:pt x="0" y="0"/>
                    </a:moveTo>
                    <a:cubicBezTo>
                      <a:pt x="3" y="0"/>
                      <a:pt x="6" y="-1"/>
                      <a:pt x="9" y="-1"/>
                    </a:cubicBezTo>
                    <a:cubicBezTo>
                      <a:pt x="11938" y="-1"/>
                      <a:pt x="21609" y="9670"/>
                      <a:pt x="21609" y="21600"/>
                    </a:cubicBezTo>
                  </a:path>
                  <a:path w="21609" h="21600" stroke="0" extrusionOk="0">
                    <a:moveTo>
                      <a:pt x="0" y="0"/>
                    </a:moveTo>
                    <a:cubicBezTo>
                      <a:pt x="3" y="0"/>
                      <a:pt x="6" y="-1"/>
                      <a:pt x="9" y="-1"/>
                    </a:cubicBezTo>
                    <a:cubicBezTo>
                      <a:pt x="11938" y="-1"/>
                      <a:pt x="21609" y="9670"/>
                      <a:pt x="21609" y="21600"/>
                    </a:cubicBezTo>
                    <a:lnTo>
                      <a:pt x="9" y="21600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CC33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3254" name="Group 6"/>
              <p:cNvGrpSpPr>
                <a:grpSpLocks/>
              </p:cNvGrpSpPr>
              <p:nvPr/>
            </p:nvGrpSpPr>
            <p:grpSpPr bwMode="auto">
              <a:xfrm>
                <a:off x="529" y="1441"/>
                <a:ext cx="4751" cy="2112"/>
                <a:chOff x="529" y="1441"/>
                <a:chExt cx="4751" cy="2112"/>
              </a:xfrm>
            </p:grpSpPr>
            <p:grpSp>
              <p:nvGrpSpPr>
                <p:cNvPr id="53255" name="Group 7"/>
                <p:cNvGrpSpPr>
                  <a:grpSpLocks/>
                </p:cNvGrpSpPr>
                <p:nvPr/>
              </p:nvGrpSpPr>
              <p:grpSpPr bwMode="auto">
                <a:xfrm>
                  <a:off x="529" y="1441"/>
                  <a:ext cx="2304" cy="2112"/>
                  <a:chOff x="529" y="1441"/>
                  <a:chExt cx="2304" cy="2112"/>
                </a:xfrm>
              </p:grpSpPr>
              <p:sp>
                <p:nvSpPr>
                  <p:cNvPr id="53256" name="Arc 8"/>
                  <p:cNvSpPr>
                    <a:spLocks/>
                  </p:cNvSpPr>
                  <p:nvPr/>
                </p:nvSpPr>
                <p:spPr bwMode="auto">
                  <a:xfrm>
                    <a:off x="529" y="1441"/>
                    <a:ext cx="2112" cy="755"/>
                  </a:xfrm>
                  <a:custGeom>
                    <a:avLst/>
                    <a:gdLst>
                      <a:gd name="G0" fmla="+- 21600 0 0"/>
                      <a:gd name="G1" fmla="+- 21600 0 0"/>
                      <a:gd name="G2" fmla="+- 21600 0 0"/>
                      <a:gd name="T0" fmla="*/ 0 w 21600"/>
                      <a:gd name="T1" fmla="*/ 21571 h 21600"/>
                      <a:gd name="T2" fmla="*/ 21590 w 21600"/>
                      <a:gd name="T3" fmla="*/ 0 h 21600"/>
                      <a:gd name="T4" fmla="*/ 2160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21571"/>
                        </a:moveTo>
                        <a:cubicBezTo>
                          <a:pt x="16" y="9656"/>
                          <a:pt x="9675" y="5"/>
                          <a:pt x="21590" y="0"/>
                        </a:cubicBezTo>
                      </a:path>
                      <a:path w="21600" h="21600" stroke="0" extrusionOk="0">
                        <a:moveTo>
                          <a:pt x="0" y="21571"/>
                        </a:moveTo>
                        <a:cubicBezTo>
                          <a:pt x="16" y="9656"/>
                          <a:pt x="9675" y="5"/>
                          <a:pt x="21590" y="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66FFFF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257" name="Arc 9"/>
                  <p:cNvSpPr>
                    <a:spLocks/>
                  </p:cNvSpPr>
                  <p:nvPr/>
                </p:nvSpPr>
                <p:spPr bwMode="auto">
                  <a:xfrm>
                    <a:off x="529" y="2194"/>
                    <a:ext cx="2304" cy="1359"/>
                  </a:xfrm>
                  <a:custGeom>
                    <a:avLst/>
                    <a:gdLst>
                      <a:gd name="G0" fmla="+- 21600 0 0"/>
                      <a:gd name="G1" fmla="+- 16 0 0"/>
                      <a:gd name="G2" fmla="+- 21600 0 0"/>
                      <a:gd name="T0" fmla="*/ 21600 w 21600"/>
                      <a:gd name="T1" fmla="*/ 21616 h 21616"/>
                      <a:gd name="T2" fmla="*/ 0 w 21600"/>
                      <a:gd name="T3" fmla="*/ 0 h 21616"/>
                      <a:gd name="T4" fmla="*/ 21600 w 21600"/>
                      <a:gd name="T5" fmla="*/ 16 h 216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16" fill="none" extrusionOk="0">
                        <a:moveTo>
                          <a:pt x="21600" y="21615"/>
                        </a:moveTo>
                        <a:cubicBezTo>
                          <a:pt x="9670" y="21616"/>
                          <a:pt x="0" y="11945"/>
                          <a:pt x="0" y="16"/>
                        </a:cubicBezTo>
                        <a:cubicBezTo>
                          <a:pt x="0" y="10"/>
                          <a:pt x="0" y="5"/>
                          <a:pt x="0" y="0"/>
                        </a:cubicBezTo>
                      </a:path>
                      <a:path w="21600" h="21616" stroke="0" extrusionOk="0">
                        <a:moveTo>
                          <a:pt x="21600" y="21615"/>
                        </a:moveTo>
                        <a:cubicBezTo>
                          <a:pt x="9670" y="21616"/>
                          <a:pt x="0" y="11945"/>
                          <a:pt x="0" y="16"/>
                        </a:cubicBezTo>
                        <a:cubicBezTo>
                          <a:pt x="0" y="10"/>
                          <a:pt x="0" y="5"/>
                          <a:pt x="0" y="0"/>
                        </a:cubicBezTo>
                        <a:lnTo>
                          <a:pt x="21600" y="16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66FFFF"/>
                    </a:solidFill>
                    <a:round/>
                    <a:headEnd type="stealth" w="med" len="med"/>
                    <a:tailEnd type="none" w="sm" len="sm"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3258" name="Arc 10"/>
                <p:cNvSpPr>
                  <a:spLocks/>
                </p:cNvSpPr>
                <p:nvPr/>
              </p:nvSpPr>
              <p:spPr bwMode="auto">
                <a:xfrm>
                  <a:off x="2928" y="2496"/>
                  <a:ext cx="2352" cy="105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rgbClr val="CC3300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53259" name="Line 11"/>
            <p:cNvSpPr>
              <a:spLocks noChangeShapeType="1"/>
            </p:cNvSpPr>
            <p:nvPr/>
          </p:nvSpPr>
          <p:spPr bwMode="auto">
            <a:xfrm flipH="1">
              <a:off x="2448" y="2976"/>
              <a:ext cx="432" cy="2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0" name="Line 12"/>
            <p:cNvSpPr>
              <a:spLocks noChangeShapeType="1"/>
            </p:cNvSpPr>
            <p:nvPr/>
          </p:nvSpPr>
          <p:spPr bwMode="auto">
            <a:xfrm>
              <a:off x="2880" y="2976"/>
              <a:ext cx="1344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1" name="Line 13"/>
            <p:cNvSpPr>
              <a:spLocks noChangeShapeType="1"/>
            </p:cNvSpPr>
            <p:nvPr/>
          </p:nvSpPr>
          <p:spPr bwMode="auto">
            <a:xfrm flipH="1" flipV="1">
              <a:off x="2400" y="2880"/>
              <a:ext cx="480" cy="9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2" name="Line 14"/>
            <p:cNvSpPr>
              <a:spLocks noChangeShapeType="1"/>
            </p:cNvSpPr>
            <p:nvPr/>
          </p:nvSpPr>
          <p:spPr bwMode="auto">
            <a:xfrm flipV="1">
              <a:off x="2880" y="2880"/>
              <a:ext cx="528" cy="96"/>
            </a:xfrm>
            <a:prstGeom prst="line">
              <a:avLst/>
            </a:prstGeom>
            <a:noFill/>
            <a:ln w="25400">
              <a:solidFill>
                <a:srgbClr val="66FFFF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>
              <a:off x="2928" y="2976"/>
              <a:ext cx="528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stealth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4" name="Line 16"/>
            <p:cNvSpPr>
              <a:spLocks noChangeShapeType="1"/>
            </p:cNvSpPr>
            <p:nvPr/>
          </p:nvSpPr>
          <p:spPr bwMode="auto">
            <a:xfrm>
              <a:off x="2928" y="2976"/>
              <a:ext cx="1008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stealth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265" name="AutoShape 17"/>
          <p:cNvSpPr>
            <a:spLocks noChangeAspect="1" noChangeArrowheads="1"/>
          </p:cNvSpPr>
          <p:nvPr/>
        </p:nvSpPr>
        <p:spPr bwMode="auto">
          <a:xfrm>
            <a:off x="685800" y="-1600200"/>
            <a:ext cx="7772400" cy="10058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3267" name="Picture 19" descr="kinetic_energ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84713"/>
            <a:ext cx="3529013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8/6/2012</a:t>
            </a:r>
            <a:endParaRPr lang="en-US"/>
          </a:p>
        </p:txBody>
      </p:sp>
      <p:pic>
        <p:nvPicPr>
          <p:cNvPr id="28677" name="Picture 2" descr="lhc-aerial-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LHC @ CERN Aerial View</a:t>
            </a:r>
          </a:p>
        </p:txBody>
      </p:sp>
      <p:sp>
        <p:nvSpPr>
          <p:cNvPr id="28679" name="Text Box 4"/>
          <p:cNvSpPr txBox="1">
            <a:spLocks noChangeArrowheads="1"/>
          </p:cNvSpPr>
          <p:nvPr/>
        </p:nvSpPr>
        <p:spPr bwMode="auto">
          <a:xfrm>
            <a:off x="8061325" y="3092450"/>
            <a:ext cx="1082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Geneva Airport</a:t>
            </a:r>
          </a:p>
        </p:txBody>
      </p:sp>
      <p:sp>
        <p:nvSpPr>
          <p:cNvPr id="28680" name="Text Box 5"/>
          <p:cNvSpPr txBox="1">
            <a:spLocks noChangeArrowheads="1"/>
          </p:cNvSpPr>
          <p:nvPr/>
        </p:nvSpPr>
        <p:spPr bwMode="auto">
          <a:xfrm>
            <a:off x="5013325" y="4814888"/>
            <a:ext cx="1082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ATLAS</a:t>
            </a:r>
          </a:p>
        </p:txBody>
      </p:sp>
      <p:sp>
        <p:nvSpPr>
          <p:cNvPr id="28681" name="Text Box 6"/>
          <p:cNvSpPr txBox="1">
            <a:spLocks noChangeArrowheads="1"/>
          </p:cNvSpPr>
          <p:nvPr/>
        </p:nvSpPr>
        <p:spPr bwMode="auto">
          <a:xfrm>
            <a:off x="4953000" y="1905000"/>
            <a:ext cx="70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CMS</a:t>
            </a:r>
          </a:p>
        </p:txBody>
      </p:sp>
      <p:sp>
        <p:nvSpPr>
          <p:cNvPr id="28682" name="Text Box 7"/>
          <p:cNvSpPr txBox="1">
            <a:spLocks noChangeArrowheads="1"/>
          </p:cNvSpPr>
          <p:nvPr/>
        </p:nvSpPr>
        <p:spPr bwMode="auto">
          <a:xfrm>
            <a:off x="3048000" y="2895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France</a:t>
            </a:r>
          </a:p>
        </p:txBody>
      </p:sp>
      <p:sp>
        <p:nvSpPr>
          <p:cNvPr id="28683" name="Text Box 8"/>
          <p:cNvSpPr txBox="1">
            <a:spLocks noChangeArrowheads="1"/>
          </p:cNvSpPr>
          <p:nvPr/>
        </p:nvSpPr>
        <p:spPr bwMode="auto">
          <a:xfrm>
            <a:off x="6629400" y="4738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Swizerland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33896-855B-7B4D-A097-2D12E2068F9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 descr="02_ATLA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4953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31752" name="Rectangle 13"/>
          <p:cNvSpPr>
            <a:spLocks noChangeArrowheads="1"/>
          </p:cNvSpPr>
          <p:nvPr/>
        </p:nvSpPr>
        <p:spPr bwMode="auto">
          <a:xfrm>
            <a:off x="7620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dirty="0" smtClean="0">
                <a:solidFill>
                  <a:srgbClr val="CC0000"/>
                </a:solidFill>
                <a:latin typeface="Arial" charset="0"/>
              </a:rPr>
              <a:t>The ATLAS and CMS Detectors</a:t>
            </a:r>
            <a:endParaRPr lang="en-US" sz="4000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09600" y="4114800"/>
            <a:ext cx="8305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solidFill>
                  <a:srgbClr val="CC0000"/>
                </a:solidFill>
                <a:latin typeface="+mn-lt"/>
              </a:rPr>
              <a:t>Fully multi-purpose </a:t>
            </a:r>
            <a:r>
              <a:rPr lang="en-US" sz="2000" b="1" dirty="0" smtClean="0">
                <a:solidFill>
                  <a:srgbClr val="CC0000"/>
                </a:solidFill>
                <a:latin typeface="+mn-lt"/>
              </a:rPr>
              <a:t>detectors </a:t>
            </a:r>
            <a:r>
              <a:rPr lang="en-US" sz="2000" b="1" dirty="0" smtClean="0">
                <a:solidFill>
                  <a:srgbClr val="CC0000"/>
                </a:solidFill>
                <a:latin typeface="+mn-lt"/>
              </a:rPr>
              <a:t>with emphasis on lepton ID &amp; precision E &amp; 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solidFill>
                  <a:srgbClr val="CC0000"/>
                </a:solidFill>
                <a:latin typeface="+mn-lt"/>
              </a:rPr>
              <a:t>Weighs 7000 tons and 10 story tall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Records </a:t>
            </a:r>
            <a:r>
              <a:rPr lang="en-US" sz="2000" b="1" dirty="0" smtClean="0">
                <a:solidFill>
                  <a:srgbClr val="CC0000"/>
                </a:solidFill>
                <a:latin typeface="+mn-lt"/>
              </a:rPr>
              <a:t>200 – 400 collisions/second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Records approximately </a:t>
            </a:r>
            <a:r>
              <a:rPr lang="en-US" sz="2000" b="1" dirty="0" smtClean="0">
                <a:solidFill>
                  <a:srgbClr val="CC0000"/>
                </a:solidFill>
                <a:latin typeface="+mn-lt"/>
              </a:rPr>
              <a:t>350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 MB/second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Record over 2 PB per year</a:t>
            </a:r>
            <a:r>
              <a:rPr lang="en-US" sz="2000" b="1" dirty="0" smtClean="0">
                <a:solidFill>
                  <a:srgbClr val="CC0000"/>
                </a:solidFill>
                <a:latin typeface="+mn-lt"/>
              </a:rPr>
              <a:t> </a:t>
            </a:r>
            <a:r>
              <a:rPr lang="en-US" sz="2000" b="1" dirty="0" err="1" smtClean="0">
                <a:solidFill>
                  <a:srgbClr val="CC0000"/>
                </a:solidFill>
                <a:latin typeface="+mn-lt"/>
                <a:sym typeface="Wingdings"/>
              </a:rPr>
              <a:t></a:t>
            </a:r>
            <a:r>
              <a:rPr lang="en-US" sz="2000" b="1" dirty="0" smtClean="0">
                <a:solidFill>
                  <a:srgbClr val="CC0000"/>
                </a:solidFill>
                <a:latin typeface="+mn-lt"/>
                <a:sym typeface="Wingdings"/>
              </a:rPr>
              <a:t> 200*Printed material of the US Lib. of Congress</a:t>
            </a:r>
            <a:endParaRPr lang="en-US" sz="2000" dirty="0" smtClean="0">
              <a:solidFill>
                <a:schemeClr val="accent2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8/6/2012</a:t>
            </a:r>
            <a:endParaRPr lang="en-US"/>
          </a:p>
        </p:txBody>
      </p:sp>
      <p:pic>
        <p:nvPicPr>
          <p:cNvPr id="8" name="Picture 7" descr="cms_3d_detector_5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22722"/>
            <a:ext cx="4572000" cy="3292078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aa-ilc-cartoo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940" b="-2940"/>
          <a:stretch>
            <a:fillRect/>
          </a:stretch>
        </p:blipFill>
        <p:spPr>
          <a:xfrm>
            <a:off x="228600" y="2819400"/>
            <a:ext cx="8763000" cy="3657600"/>
          </a:xfrm>
        </p:spPr>
      </p:pic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8/6/2012</a:t>
            </a:r>
            <a:endParaRPr lang="en-US" dirty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800000"/>
                </a:solidFill>
              </a:rPr>
              <a:t>What next? Future Linear Collider</a:t>
            </a:r>
          </a:p>
        </p:txBody>
      </p:sp>
      <p:sp>
        <p:nvSpPr>
          <p:cNvPr id="197635" name="Rectangle 3"/>
          <p:cNvSpPr>
            <a:spLocks noChangeArrowheads="1"/>
          </p:cNvSpPr>
          <p:nvPr/>
        </p:nvSpPr>
        <p:spPr bwMode="auto">
          <a:xfrm>
            <a:off x="457200" y="609600"/>
            <a:ext cx="838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0066"/>
                </a:solidFill>
                <a:latin typeface="Arial Narrow" charset="0"/>
              </a:rPr>
              <a:t>Now that we have found a new boson, precision measurement of the particle’s properties becomes important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0066"/>
                </a:solidFill>
                <a:latin typeface="Arial Narrow" charset="0"/>
              </a:rPr>
              <a:t>An </a:t>
            </a:r>
            <a:r>
              <a:rPr lang="en-US" dirty="0">
                <a:solidFill>
                  <a:srgbClr val="000066"/>
                </a:solidFill>
                <a:latin typeface="Arial Narrow" charset="0"/>
              </a:rPr>
              <a:t>electron-positron collider on a straight line for precision measurements</a:t>
            </a:r>
            <a:endParaRPr lang="en-US" dirty="0" smtClean="0">
              <a:solidFill>
                <a:srgbClr val="000066"/>
              </a:solidFill>
              <a:latin typeface="Arial Narrow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0066"/>
                </a:solidFill>
                <a:latin typeface="Arial Narrow" charset="0"/>
              </a:rPr>
              <a:t>10</a:t>
            </a:r>
            <a:r>
              <a:rPr lang="en-US" dirty="0">
                <a:solidFill>
                  <a:srgbClr val="000066"/>
                </a:solidFill>
                <a:latin typeface="Arial Narrow" charset="0"/>
              </a:rPr>
              <a:t>~15 years from </a:t>
            </a:r>
            <a:r>
              <a:rPr lang="en-US" dirty="0" smtClean="0">
                <a:solidFill>
                  <a:srgbClr val="000066"/>
                </a:solidFill>
                <a:latin typeface="Arial Narrow" charset="0"/>
              </a:rPr>
              <a:t>now (In Dec. 2011, Japanese PM announced that they would bid for a LC in Japan)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000066"/>
                </a:solidFill>
                <a:latin typeface="Arial Narrow" charset="0"/>
              </a:rPr>
              <a:t>Takes 10 years to </a:t>
            </a:r>
            <a:r>
              <a:rPr lang="en-US" dirty="0" smtClean="0">
                <a:solidFill>
                  <a:srgbClr val="000066"/>
                </a:solidFill>
                <a:latin typeface="Arial Narrow" charset="0"/>
              </a:rPr>
              <a:t>build </a:t>
            </a:r>
            <a:r>
              <a:rPr lang="en-US" dirty="0">
                <a:solidFill>
                  <a:srgbClr val="000066"/>
                </a:solidFill>
                <a:latin typeface="Arial Narrow" charset="0"/>
              </a:rPr>
              <a:t>the detector</a:t>
            </a:r>
          </a:p>
        </p:txBody>
      </p:sp>
      <p:sp>
        <p:nvSpPr>
          <p:cNvPr id="197637" name="Rectangle 5"/>
          <p:cNvSpPr>
            <a:spLocks noChangeArrowheads="1"/>
          </p:cNvSpPr>
          <p:nvPr/>
        </p:nvSpPr>
        <p:spPr bwMode="auto">
          <a:xfrm>
            <a:off x="3733800" y="3429000"/>
            <a:ext cx="1371600" cy="381000"/>
          </a:xfrm>
          <a:prstGeom prst="rect">
            <a:avLst/>
          </a:prstGeom>
          <a:solidFill>
            <a:srgbClr val="FFFF99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CC0000"/>
                </a:solidFill>
                <a:latin typeface="Arial Narrow" charset="0"/>
              </a:rPr>
              <a:t>L~31km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0CF869-50F8-B74A-A95A-C3143390E05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4114800" y="4953000"/>
            <a:ext cx="1371600" cy="381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b="1">
                <a:solidFill>
                  <a:srgbClr val="CC0000"/>
                </a:solidFill>
                <a:latin typeface="Arial Narrow" charset="0"/>
              </a:rPr>
              <a:t>Circumference ~6.6km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315200" y="5181600"/>
            <a:ext cx="1371600" cy="381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b="1">
                <a:solidFill>
                  <a:srgbClr val="CC0000"/>
                </a:solidFill>
                <a:latin typeface="Arial Narrow" charset="0"/>
              </a:rPr>
              <a:t>~300 soccer fields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7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5" grpId="0" build="p"/>
      <p:bldP spid="197637" grpId="0" animBg="1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17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18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F54B-3922-AA4B-80A5-9945FE9A1879}" type="slidenum">
              <a:rPr lang="en-US"/>
              <a:pPr/>
              <a:t>13</a:t>
            </a:fld>
            <a:endParaRPr 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81000" y="-152400"/>
            <a:ext cx="8229600" cy="914400"/>
          </a:xfrm>
        </p:spPr>
        <p:txBody>
          <a:bodyPr/>
          <a:lstStyle/>
          <a:p>
            <a:r>
              <a:rPr lang="en-US" sz="4000">
                <a:solidFill>
                  <a:schemeClr val="bg1"/>
                </a:solidFill>
              </a:rPr>
              <a:t>Computers put together a picture</a:t>
            </a:r>
          </a:p>
        </p:txBody>
      </p:sp>
      <p:pic>
        <p:nvPicPr>
          <p:cNvPr id="2242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2971800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24260" name="AutoShape 4"/>
          <p:cNvSpPr>
            <a:spLocks noChangeArrowheads="1"/>
          </p:cNvSpPr>
          <p:nvPr/>
        </p:nvSpPr>
        <p:spPr bwMode="auto">
          <a:xfrm>
            <a:off x="3124200" y="1371600"/>
            <a:ext cx="1676400" cy="1066800"/>
          </a:xfrm>
          <a:prstGeom prst="rightArrow">
            <a:avLst>
              <a:gd name="adj1" fmla="val 50000"/>
              <a:gd name="adj2" fmla="val 39286"/>
            </a:avLst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1335" tIns="45667" rIns="91335" bIns="45667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Arial Narrow" pitchFamily="-84" charset="0"/>
              </a:rPr>
              <a:t>Digital data</a:t>
            </a:r>
          </a:p>
        </p:txBody>
      </p:sp>
      <p:grpSp>
        <p:nvGrpSpPr>
          <p:cNvPr id="224261" name="Group 5"/>
          <p:cNvGrpSpPr>
            <a:grpSpLocks/>
          </p:cNvGrpSpPr>
          <p:nvPr/>
        </p:nvGrpSpPr>
        <p:grpSpPr bwMode="auto">
          <a:xfrm>
            <a:off x="4572000" y="3886200"/>
            <a:ext cx="2895600" cy="1905000"/>
            <a:chOff x="2880" y="2448"/>
            <a:chExt cx="1824" cy="1200"/>
          </a:xfrm>
        </p:grpSpPr>
        <p:sp>
          <p:nvSpPr>
            <p:cNvPr id="224262" name="AutoShape 6"/>
            <p:cNvSpPr>
              <a:spLocks noChangeArrowheads="1"/>
            </p:cNvSpPr>
            <p:nvPr/>
          </p:nvSpPr>
          <p:spPr bwMode="auto">
            <a:xfrm>
              <a:off x="2880" y="2448"/>
              <a:ext cx="1824" cy="120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lIns="91335" tIns="45667" rIns="91335" bIns="45667" anchor="ctr">
              <a:prstTxWarp prst="textNoShape">
                <a:avLst/>
              </a:prstTxWarp>
            </a:bodyPr>
            <a:lstStyle/>
            <a:p>
              <a:pPr algn="ctr"/>
              <a:endParaRPr lang="en-US" b="1">
                <a:solidFill>
                  <a:srgbClr val="FF0000"/>
                </a:solidFill>
              </a:endParaRPr>
            </a:p>
            <a:p>
              <a:pPr algn="ctr"/>
              <a:endParaRPr lang="en-US"/>
            </a:p>
          </p:txBody>
        </p:sp>
        <p:sp>
          <p:nvSpPr>
            <p:cNvPr id="224263" name="Text Box 7"/>
            <p:cNvSpPr txBox="1">
              <a:spLocks noChangeArrowheads="1"/>
            </p:cNvSpPr>
            <p:nvPr/>
          </p:nvSpPr>
          <p:spPr bwMode="auto">
            <a:xfrm>
              <a:off x="3065" y="3197"/>
              <a:ext cx="13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335" tIns="45667" rIns="91335" bIns="45667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 Narrow" pitchFamily="-84" charset="0"/>
                </a:rPr>
                <a:t>Data Reconstruction</a:t>
              </a:r>
              <a:endParaRPr lang="en-US" sz="2000">
                <a:latin typeface="Arial Narrow" pitchFamily="-84" charset="0"/>
              </a:endParaRPr>
            </a:p>
          </p:txBody>
        </p:sp>
      </p:grpSp>
      <p:grpSp>
        <p:nvGrpSpPr>
          <p:cNvPr id="224264" name="Group 8"/>
          <p:cNvGrpSpPr>
            <a:grpSpLocks/>
          </p:cNvGrpSpPr>
          <p:nvPr/>
        </p:nvGrpSpPr>
        <p:grpSpPr bwMode="auto">
          <a:xfrm>
            <a:off x="1752600" y="1600200"/>
            <a:ext cx="1123950" cy="396875"/>
            <a:chOff x="1104" y="1008"/>
            <a:chExt cx="708" cy="250"/>
          </a:xfrm>
        </p:grpSpPr>
        <p:sp>
          <p:nvSpPr>
            <p:cNvPr id="224265" name="Line 9"/>
            <p:cNvSpPr>
              <a:spLocks noChangeShapeType="1"/>
            </p:cNvSpPr>
            <p:nvPr/>
          </p:nvSpPr>
          <p:spPr bwMode="auto">
            <a:xfrm flipH="1">
              <a:off x="1104" y="1152"/>
              <a:ext cx="52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266" name="Rectangle 10"/>
            <p:cNvSpPr>
              <a:spLocks noChangeArrowheads="1"/>
            </p:cNvSpPr>
            <p:nvPr/>
          </p:nvSpPr>
          <p:spPr bwMode="auto">
            <a:xfrm>
              <a:off x="1536" y="1008"/>
              <a:ext cx="2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335" tIns="45667" rIns="91335" bIns="45667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Symbol" pitchFamily="-84" charset="2"/>
                  <a:sym typeface="Symbol" pitchFamily="-84" charset="2"/>
                </a:rPr>
                <a:t>`</a:t>
              </a:r>
              <a:r>
                <a:rPr lang="en-US" sz="2000" b="1">
                  <a:solidFill>
                    <a:srgbClr val="FF0000"/>
                  </a:solidFill>
                  <a:latin typeface="Arial Narrow" pitchFamily="-84" charset="0"/>
                  <a:sym typeface="Symbol" pitchFamily="-84" charset="2"/>
                </a:rPr>
                <a:t>p</a:t>
              </a:r>
            </a:p>
          </p:txBody>
        </p:sp>
      </p:grpSp>
      <p:grpSp>
        <p:nvGrpSpPr>
          <p:cNvPr id="224267" name="Group 11"/>
          <p:cNvGrpSpPr>
            <a:grpSpLocks/>
          </p:cNvGrpSpPr>
          <p:nvPr/>
        </p:nvGrpSpPr>
        <p:grpSpPr bwMode="auto">
          <a:xfrm>
            <a:off x="457200" y="1584325"/>
            <a:ext cx="1219200" cy="396875"/>
            <a:chOff x="288" y="998"/>
            <a:chExt cx="768" cy="250"/>
          </a:xfrm>
        </p:grpSpPr>
        <p:sp>
          <p:nvSpPr>
            <p:cNvPr id="224268" name="Line 12"/>
            <p:cNvSpPr>
              <a:spLocks noChangeShapeType="1"/>
            </p:cNvSpPr>
            <p:nvPr/>
          </p:nvSpPr>
          <p:spPr bwMode="auto">
            <a:xfrm>
              <a:off x="480" y="1152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269" name="Text Box 13"/>
            <p:cNvSpPr txBox="1">
              <a:spLocks noChangeArrowheads="1"/>
            </p:cNvSpPr>
            <p:nvPr/>
          </p:nvSpPr>
          <p:spPr bwMode="auto">
            <a:xfrm>
              <a:off x="288" y="998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335" tIns="45667" rIns="91335" bIns="45667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 Narrow" pitchFamily="-84" charset="0"/>
                </a:rPr>
                <a:t>p</a:t>
              </a:r>
            </a:p>
          </p:txBody>
        </p:sp>
      </p:grpSp>
      <p:pic>
        <p:nvPicPr>
          <p:cNvPr id="224270" name="Picture 14" descr="FNAL 235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381000"/>
            <a:ext cx="3983037" cy="2987675"/>
          </a:xfrm>
          <a:noFill/>
          <a:ln/>
        </p:spPr>
      </p:pic>
      <p:pic>
        <p:nvPicPr>
          <p:cNvPr id="224271" name="Picture 15" descr="FNAL 2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352800"/>
            <a:ext cx="3619500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4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4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4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4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24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4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10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1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D867-117B-CA4C-BA3F-9BB64B613951}" type="slidenum">
              <a:rPr lang="en-US"/>
              <a:pPr/>
              <a:t>14</a:t>
            </a:fld>
            <a:endParaRPr lang="en-US"/>
          </a:p>
        </p:txBody>
      </p:sp>
      <p:grpSp>
        <p:nvGrpSpPr>
          <p:cNvPr id="225282" name="Group 2"/>
          <p:cNvGrpSpPr>
            <a:grpSpLocks/>
          </p:cNvGrpSpPr>
          <p:nvPr/>
        </p:nvGrpSpPr>
        <p:grpSpPr bwMode="auto">
          <a:xfrm>
            <a:off x="-77788" y="676275"/>
            <a:ext cx="3344863" cy="5956300"/>
            <a:chOff x="-41" y="426"/>
            <a:chExt cx="2107" cy="3752"/>
          </a:xfrm>
        </p:grpSpPr>
        <p:graphicFrame>
          <p:nvGraphicFramePr>
            <p:cNvPr id="225283" name="Object 3"/>
            <p:cNvGraphicFramePr>
              <a:graphicFrameLocks noChangeAspect="1"/>
            </p:cNvGraphicFramePr>
            <p:nvPr/>
          </p:nvGraphicFramePr>
          <p:xfrm>
            <a:off x="1388" y="3958"/>
            <a:ext cx="162" cy="220"/>
          </p:xfrm>
          <a:graphic>
            <a:graphicData uri="http://schemas.openxmlformats.org/presentationml/2006/ole">
              <p:oleObj spid="_x0000_s225283" name="Equation" r:id="rId4" imgW="139680" imgH="190440" progId="Equation.3">
                <p:embed/>
              </p:oleObj>
            </a:graphicData>
          </a:graphic>
        </p:graphicFrame>
        <p:sp>
          <p:nvSpPr>
            <p:cNvPr id="225284" name="Freeform 4"/>
            <p:cNvSpPr>
              <a:spLocks noChangeAspect="1"/>
            </p:cNvSpPr>
            <p:nvPr/>
          </p:nvSpPr>
          <p:spPr bwMode="auto">
            <a:xfrm>
              <a:off x="1850" y="1217"/>
              <a:ext cx="1" cy="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974"/>
                </a:cxn>
              </a:cxnLst>
              <a:rect l="0" t="0" r="r" b="b"/>
              <a:pathLst>
                <a:path w="1" h="1974">
                  <a:moveTo>
                    <a:pt x="0" y="0"/>
                  </a:moveTo>
                  <a:lnTo>
                    <a:pt x="1" y="1974"/>
                  </a:lnTo>
                </a:path>
              </a:pathLst>
            </a:custGeom>
            <a:noFill/>
            <a:ln w="12700" cap="sq">
              <a:solidFill>
                <a:srgbClr val="FF6600"/>
              </a:solidFill>
              <a:round/>
              <a:headEnd type="stealth" w="med" len="lg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85" name="Text Box 5"/>
            <p:cNvSpPr txBox="1">
              <a:spLocks noChangeAspect="1" noChangeArrowheads="1"/>
            </p:cNvSpPr>
            <p:nvPr/>
          </p:nvSpPr>
          <p:spPr bwMode="auto">
            <a:xfrm rot="5400000" flipH="1">
              <a:off x="1741" y="2149"/>
              <a:ext cx="420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b="1" i="1">
                  <a:solidFill>
                    <a:srgbClr val="FF6600"/>
                  </a:solidFill>
                </a:rPr>
                <a:t>Time</a:t>
              </a:r>
              <a:endParaRPr lang="en-US" sz="1800"/>
            </a:p>
          </p:txBody>
        </p:sp>
        <p:sp>
          <p:nvSpPr>
            <p:cNvPr id="225286" name="Line 6"/>
            <p:cNvSpPr>
              <a:spLocks noChangeAspect="1" noChangeShapeType="1"/>
            </p:cNvSpPr>
            <p:nvPr/>
          </p:nvSpPr>
          <p:spPr bwMode="auto">
            <a:xfrm>
              <a:off x="153" y="2665"/>
              <a:ext cx="1610" cy="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87" name="Line 7"/>
            <p:cNvSpPr>
              <a:spLocks noChangeAspect="1" noChangeShapeType="1"/>
            </p:cNvSpPr>
            <p:nvPr/>
          </p:nvSpPr>
          <p:spPr bwMode="auto">
            <a:xfrm rot="-584934" flipH="1" flipV="1">
              <a:off x="676" y="1942"/>
              <a:ext cx="93" cy="684"/>
            </a:xfrm>
            <a:prstGeom prst="line">
              <a:avLst/>
            </a:prstGeom>
            <a:noFill/>
            <a:ln w="9525" cap="sq">
              <a:solidFill>
                <a:srgbClr val="74021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88" name="Line 8"/>
            <p:cNvSpPr>
              <a:spLocks noChangeAspect="1" noChangeShapeType="1"/>
            </p:cNvSpPr>
            <p:nvPr/>
          </p:nvSpPr>
          <p:spPr bwMode="auto">
            <a:xfrm rot="21015066" flipV="1">
              <a:off x="812" y="1801"/>
              <a:ext cx="61" cy="776"/>
            </a:xfrm>
            <a:prstGeom prst="line">
              <a:avLst/>
            </a:prstGeom>
            <a:noFill/>
            <a:ln w="19050" cap="sq">
              <a:solidFill>
                <a:srgbClr val="74021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89" name="Line 9"/>
            <p:cNvSpPr>
              <a:spLocks noChangeAspect="1" noChangeShapeType="1"/>
            </p:cNvSpPr>
            <p:nvPr/>
          </p:nvSpPr>
          <p:spPr bwMode="auto">
            <a:xfrm rot="21015066" flipV="1">
              <a:off x="892" y="1720"/>
              <a:ext cx="212" cy="861"/>
            </a:xfrm>
            <a:prstGeom prst="line">
              <a:avLst/>
            </a:prstGeom>
            <a:noFill/>
            <a:ln w="28575" cap="sq">
              <a:solidFill>
                <a:srgbClr val="74021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0" name="Line 10"/>
            <p:cNvSpPr>
              <a:spLocks noChangeAspect="1" noChangeShapeType="1"/>
            </p:cNvSpPr>
            <p:nvPr/>
          </p:nvSpPr>
          <p:spPr bwMode="auto">
            <a:xfrm rot="21015066" flipV="1">
              <a:off x="975" y="1821"/>
              <a:ext cx="492" cy="730"/>
            </a:xfrm>
            <a:prstGeom prst="line">
              <a:avLst/>
            </a:prstGeom>
            <a:noFill/>
            <a:ln w="19050" cap="sq">
              <a:solidFill>
                <a:srgbClr val="74021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1" name="Line 11"/>
            <p:cNvSpPr>
              <a:spLocks noChangeAspect="1" noChangeShapeType="1"/>
            </p:cNvSpPr>
            <p:nvPr/>
          </p:nvSpPr>
          <p:spPr bwMode="auto">
            <a:xfrm rot="21015066" flipV="1">
              <a:off x="836" y="1592"/>
              <a:ext cx="192" cy="1004"/>
            </a:xfrm>
            <a:prstGeom prst="line">
              <a:avLst/>
            </a:prstGeom>
            <a:noFill/>
            <a:ln w="38100" cap="sq">
              <a:solidFill>
                <a:srgbClr val="74021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2" name="Line 12"/>
            <p:cNvSpPr>
              <a:spLocks noChangeAspect="1" noChangeShapeType="1"/>
            </p:cNvSpPr>
            <p:nvPr/>
          </p:nvSpPr>
          <p:spPr bwMode="auto">
            <a:xfrm rot="-584934" flipH="1" flipV="1">
              <a:off x="773" y="1716"/>
              <a:ext cx="4" cy="907"/>
            </a:xfrm>
            <a:prstGeom prst="line">
              <a:avLst/>
            </a:prstGeom>
            <a:noFill/>
            <a:ln w="38100" cap="sq">
              <a:solidFill>
                <a:srgbClr val="74021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3" name="Line 13"/>
            <p:cNvSpPr>
              <a:spLocks noChangeAspect="1" noChangeShapeType="1"/>
            </p:cNvSpPr>
            <p:nvPr/>
          </p:nvSpPr>
          <p:spPr bwMode="auto">
            <a:xfrm rot="21015066" flipV="1">
              <a:off x="940" y="1738"/>
              <a:ext cx="407" cy="818"/>
            </a:xfrm>
            <a:prstGeom prst="line">
              <a:avLst/>
            </a:prstGeom>
            <a:noFill/>
            <a:ln w="28575" cap="sq">
              <a:solidFill>
                <a:srgbClr val="74021D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4" name="AutoShape 14"/>
            <p:cNvSpPr>
              <a:spLocks noChangeAspect="1" noChangeArrowheads="1"/>
            </p:cNvSpPr>
            <p:nvPr/>
          </p:nvSpPr>
          <p:spPr bwMode="auto">
            <a:xfrm>
              <a:off x="286" y="2956"/>
              <a:ext cx="1284" cy="1079"/>
            </a:xfrm>
            <a:prstGeom prst="irregularSeal1">
              <a:avLst/>
            </a:prstGeom>
            <a:solidFill>
              <a:srgbClr val="00CCFF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225295" name="Object 15"/>
            <p:cNvGraphicFramePr>
              <a:graphicFrameLocks noChangeAspect="1"/>
            </p:cNvGraphicFramePr>
            <p:nvPr/>
          </p:nvGraphicFramePr>
          <p:xfrm>
            <a:off x="-41" y="3593"/>
            <a:ext cx="247" cy="266"/>
          </p:xfrm>
          <a:graphic>
            <a:graphicData uri="http://schemas.openxmlformats.org/presentationml/2006/ole">
              <p:oleObj spid="_x0000_s225295" name="Equation" r:id="rId5" imgW="152280" imgH="164880" progId="Equation.3">
                <p:embed/>
              </p:oleObj>
            </a:graphicData>
          </a:graphic>
        </p:graphicFrame>
        <p:sp>
          <p:nvSpPr>
            <p:cNvPr id="225296" name="AutoShape 16"/>
            <p:cNvSpPr>
              <a:spLocks noChangeAspect="1" noChangeArrowheads="1"/>
            </p:cNvSpPr>
            <p:nvPr/>
          </p:nvSpPr>
          <p:spPr bwMode="auto">
            <a:xfrm>
              <a:off x="23" y="3465"/>
              <a:ext cx="738" cy="167"/>
            </a:xfrm>
            <a:prstGeom prst="rightArrow">
              <a:avLst>
                <a:gd name="adj1" fmla="val 50000"/>
                <a:gd name="adj2" fmla="val 110479"/>
              </a:avLst>
            </a:prstGeom>
            <a:solidFill>
              <a:srgbClr val="CC3300"/>
            </a:solidFill>
            <a:ln w="9525" cap="sq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225297" name="Object 17"/>
            <p:cNvGraphicFramePr>
              <a:graphicFrameLocks noChangeAspect="1"/>
            </p:cNvGraphicFramePr>
            <p:nvPr/>
          </p:nvGraphicFramePr>
          <p:xfrm flipH="1">
            <a:off x="1525" y="3568"/>
            <a:ext cx="224" cy="283"/>
          </p:xfrm>
          <a:graphic>
            <a:graphicData uri="http://schemas.openxmlformats.org/presentationml/2006/ole">
              <p:oleObj spid="_x0000_s225297" name="Equation" r:id="rId6" imgW="152280" imgH="190440" progId="Equation.3">
                <p:embed/>
              </p:oleObj>
            </a:graphicData>
          </a:graphic>
        </p:graphicFrame>
        <p:sp>
          <p:nvSpPr>
            <p:cNvPr id="225298" name="AutoShape 18"/>
            <p:cNvSpPr>
              <a:spLocks noChangeAspect="1" noChangeArrowheads="1"/>
            </p:cNvSpPr>
            <p:nvPr/>
          </p:nvSpPr>
          <p:spPr bwMode="auto">
            <a:xfrm flipH="1">
              <a:off x="1014" y="3463"/>
              <a:ext cx="671" cy="152"/>
            </a:xfrm>
            <a:prstGeom prst="rightArrow">
              <a:avLst>
                <a:gd name="adj1" fmla="val 50000"/>
                <a:gd name="adj2" fmla="val 110362"/>
              </a:avLst>
            </a:prstGeom>
            <a:solidFill>
              <a:srgbClr val="D60093"/>
            </a:solidFill>
            <a:ln w="9525" cap="sq">
              <a:solidFill>
                <a:srgbClr val="9900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9" name="Line 19"/>
            <p:cNvSpPr>
              <a:spLocks noChangeAspect="1" noChangeShapeType="1"/>
            </p:cNvSpPr>
            <p:nvPr/>
          </p:nvSpPr>
          <p:spPr bwMode="auto">
            <a:xfrm flipV="1">
              <a:off x="841" y="2723"/>
              <a:ext cx="50" cy="758"/>
            </a:xfrm>
            <a:prstGeom prst="line">
              <a:avLst/>
            </a:prstGeom>
            <a:noFill/>
            <a:ln w="28575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00" name="Line 20"/>
            <p:cNvSpPr>
              <a:spLocks noChangeAspect="1" noChangeShapeType="1"/>
            </p:cNvSpPr>
            <p:nvPr/>
          </p:nvSpPr>
          <p:spPr bwMode="auto">
            <a:xfrm>
              <a:off x="891" y="3657"/>
              <a:ext cx="468" cy="398"/>
            </a:xfrm>
            <a:prstGeom prst="line">
              <a:avLst/>
            </a:prstGeom>
            <a:noFill/>
            <a:ln w="28575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01" name="Freeform 21"/>
            <p:cNvSpPr>
              <a:spLocks noChangeAspect="1"/>
            </p:cNvSpPr>
            <p:nvPr/>
          </p:nvSpPr>
          <p:spPr bwMode="auto">
            <a:xfrm rot="17089772" flipH="1" flipV="1">
              <a:off x="899" y="3012"/>
              <a:ext cx="107" cy="90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9" y="210"/>
                </a:cxn>
                <a:cxn ang="0">
                  <a:pos x="198" y="126"/>
                </a:cxn>
                <a:cxn ang="0">
                  <a:pos x="207" y="99"/>
                </a:cxn>
                <a:cxn ang="0">
                  <a:pos x="210" y="90"/>
                </a:cxn>
                <a:cxn ang="0">
                  <a:pos x="207" y="48"/>
                </a:cxn>
                <a:cxn ang="0">
                  <a:pos x="135" y="0"/>
                </a:cxn>
                <a:cxn ang="0">
                  <a:pos x="51" y="51"/>
                </a:cxn>
                <a:cxn ang="0">
                  <a:pos x="60" y="174"/>
                </a:cxn>
                <a:cxn ang="0">
                  <a:pos x="87" y="210"/>
                </a:cxn>
                <a:cxn ang="0">
                  <a:pos x="105" y="222"/>
                </a:cxn>
                <a:cxn ang="0">
                  <a:pos x="228" y="273"/>
                </a:cxn>
              </a:cxnLst>
              <a:rect l="0" t="0" r="r" b="b"/>
              <a:pathLst>
                <a:path w="228" h="298">
                  <a:moveTo>
                    <a:pt x="0" y="276"/>
                  </a:moveTo>
                  <a:cubicBezTo>
                    <a:pt x="66" y="298"/>
                    <a:pt x="112" y="241"/>
                    <a:pt x="159" y="210"/>
                  </a:cubicBezTo>
                  <a:cubicBezTo>
                    <a:pt x="169" y="181"/>
                    <a:pt x="186" y="154"/>
                    <a:pt x="198" y="126"/>
                  </a:cubicBezTo>
                  <a:cubicBezTo>
                    <a:pt x="198" y="126"/>
                    <a:pt x="205" y="104"/>
                    <a:pt x="207" y="99"/>
                  </a:cubicBezTo>
                  <a:cubicBezTo>
                    <a:pt x="208" y="96"/>
                    <a:pt x="210" y="90"/>
                    <a:pt x="210" y="90"/>
                  </a:cubicBezTo>
                  <a:cubicBezTo>
                    <a:pt x="209" y="76"/>
                    <a:pt x="209" y="62"/>
                    <a:pt x="207" y="48"/>
                  </a:cubicBezTo>
                  <a:cubicBezTo>
                    <a:pt x="203" y="15"/>
                    <a:pt x="161" y="4"/>
                    <a:pt x="135" y="0"/>
                  </a:cubicBezTo>
                  <a:cubicBezTo>
                    <a:pt x="82" y="4"/>
                    <a:pt x="79" y="9"/>
                    <a:pt x="51" y="51"/>
                  </a:cubicBezTo>
                  <a:cubicBezTo>
                    <a:pt x="45" y="87"/>
                    <a:pt x="38" y="141"/>
                    <a:pt x="60" y="174"/>
                  </a:cubicBezTo>
                  <a:cubicBezTo>
                    <a:pt x="68" y="186"/>
                    <a:pt x="75" y="201"/>
                    <a:pt x="87" y="210"/>
                  </a:cubicBezTo>
                  <a:cubicBezTo>
                    <a:pt x="93" y="214"/>
                    <a:pt x="105" y="222"/>
                    <a:pt x="105" y="222"/>
                  </a:cubicBezTo>
                  <a:cubicBezTo>
                    <a:pt x="117" y="258"/>
                    <a:pt x="198" y="273"/>
                    <a:pt x="228" y="273"/>
                  </a:cubicBezTo>
                </a:path>
              </a:pathLst>
            </a:custGeom>
            <a:noFill/>
            <a:ln w="1905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02" name="Freeform 22"/>
            <p:cNvSpPr>
              <a:spLocks noChangeAspect="1"/>
            </p:cNvSpPr>
            <p:nvPr/>
          </p:nvSpPr>
          <p:spPr bwMode="auto">
            <a:xfrm rot="17089772" flipH="1" flipV="1">
              <a:off x="874" y="3116"/>
              <a:ext cx="107" cy="90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9" y="210"/>
                </a:cxn>
                <a:cxn ang="0">
                  <a:pos x="198" y="126"/>
                </a:cxn>
                <a:cxn ang="0">
                  <a:pos x="207" y="99"/>
                </a:cxn>
                <a:cxn ang="0">
                  <a:pos x="210" y="90"/>
                </a:cxn>
                <a:cxn ang="0">
                  <a:pos x="207" y="48"/>
                </a:cxn>
                <a:cxn ang="0">
                  <a:pos x="135" y="0"/>
                </a:cxn>
                <a:cxn ang="0">
                  <a:pos x="51" y="51"/>
                </a:cxn>
                <a:cxn ang="0">
                  <a:pos x="60" y="174"/>
                </a:cxn>
                <a:cxn ang="0">
                  <a:pos x="87" y="210"/>
                </a:cxn>
                <a:cxn ang="0">
                  <a:pos x="105" y="222"/>
                </a:cxn>
                <a:cxn ang="0">
                  <a:pos x="228" y="273"/>
                </a:cxn>
              </a:cxnLst>
              <a:rect l="0" t="0" r="r" b="b"/>
              <a:pathLst>
                <a:path w="228" h="298">
                  <a:moveTo>
                    <a:pt x="0" y="276"/>
                  </a:moveTo>
                  <a:cubicBezTo>
                    <a:pt x="66" y="298"/>
                    <a:pt x="112" y="241"/>
                    <a:pt x="159" y="210"/>
                  </a:cubicBezTo>
                  <a:cubicBezTo>
                    <a:pt x="169" y="181"/>
                    <a:pt x="186" y="154"/>
                    <a:pt x="198" y="126"/>
                  </a:cubicBezTo>
                  <a:cubicBezTo>
                    <a:pt x="198" y="126"/>
                    <a:pt x="205" y="104"/>
                    <a:pt x="207" y="99"/>
                  </a:cubicBezTo>
                  <a:cubicBezTo>
                    <a:pt x="208" y="96"/>
                    <a:pt x="210" y="90"/>
                    <a:pt x="210" y="90"/>
                  </a:cubicBezTo>
                  <a:cubicBezTo>
                    <a:pt x="209" y="76"/>
                    <a:pt x="209" y="62"/>
                    <a:pt x="207" y="48"/>
                  </a:cubicBezTo>
                  <a:cubicBezTo>
                    <a:pt x="203" y="15"/>
                    <a:pt x="161" y="4"/>
                    <a:pt x="135" y="0"/>
                  </a:cubicBezTo>
                  <a:cubicBezTo>
                    <a:pt x="82" y="4"/>
                    <a:pt x="79" y="9"/>
                    <a:pt x="51" y="51"/>
                  </a:cubicBezTo>
                  <a:cubicBezTo>
                    <a:pt x="45" y="87"/>
                    <a:pt x="38" y="141"/>
                    <a:pt x="60" y="174"/>
                  </a:cubicBezTo>
                  <a:cubicBezTo>
                    <a:pt x="68" y="186"/>
                    <a:pt x="75" y="201"/>
                    <a:pt x="87" y="210"/>
                  </a:cubicBezTo>
                  <a:cubicBezTo>
                    <a:pt x="93" y="214"/>
                    <a:pt x="105" y="222"/>
                    <a:pt x="105" y="222"/>
                  </a:cubicBezTo>
                  <a:cubicBezTo>
                    <a:pt x="117" y="258"/>
                    <a:pt x="198" y="273"/>
                    <a:pt x="228" y="273"/>
                  </a:cubicBezTo>
                </a:path>
              </a:pathLst>
            </a:custGeom>
            <a:noFill/>
            <a:ln w="1905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03" name="Freeform 23"/>
            <p:cNvSpPr>
              <a:spLocks noChangeAspect="1"/>
            </p:cNvSpPr>
            <p:nvPr/>
          </p:nvSpPr>
          <p:spPr bwMode="auto">
            <a:xfrm rot="17089772" flipH="1" flipV="1">
              <a:off x="849" y="3218"/>
              <a:ext cx="106" cy="90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9" y="210"/>
                </a:cxn>
                <a:cxn ang="0">
                  <a:pos x="198" y="126"/>
                </a:cxn>
                <a:cxn ang="0">
                  <a:pos x="207" y="99"/>
                </a:cxn>
                <a:cxn ang="0">
                  <a:pos x="210" y="90"/>
                </a:cxn>
                <a:cxn ang="0">
                  <a:pos x="207" y="48"/>
                </a:cxn>
                <a:cxn ang="0">
                  <a:pos x="135" y="0"/>
                </a:cxn>
                <a:cxn ang="0">
                  <a:pos x="51" y="51"/>
                </a:cxn>
                <a:cxn ang="0">
                  <a:pos x="60" y="174"/>
                </a:cxn>
                <a:cxn ang="0">
                  <a:pos x="87" y="210"/>
                </a:cxn>
                <a:cxn ang="0">
                  <a:pos x="105" y="222"/>
                </a:cxn>
                <a:cxn ang="0">
                  <a:pos x="228" y="273"/>
                </a:cxn>
              </a:cxnLst>
              <a:rect l="0" t="0" r="r" b="b"/>
              <a:pathLst>
                <a:path w="228" h="298">
                  <a:moveTo>
                    <a:pt x="0" y="276"/>
                  </a:moveTo>
                  <a:cubicBezTo>
                    <a:pt x="66" y="298"/>
                    <a:pt x="112" y="241"/>
                    <a:pt x="159" y="210"/>
                  </a:cubicBezTo>
                  <a:cubicBezTo>
                    <a:pt x="169" y="181"/>
                    <a:pt x="186" y="154"/>
                    <a:pt x="198" y="126"/>
                  </a:cubicBezTo>
                  <a:cubicBezTo>
                    <a:pt x="198" y="126"/>
                    <a:pt x="205" y="104"/>
                    <a:pt x="207" y="99"/>
                  </a:cubicBezTo>
                  <a:cubicBezTo>
                    <a:pt x="208" y="96"/>
                    <a:pt x="210" y="90"/>
                    <a:pt x="210" y="90"/>
                  </a:cubicBezTo>
                  <a:cubicBezTo>
                    <a:pt x="209" y="76"/>
                    <a:pt x="209" y="62"/>
                    <a:pt x="207" y="48"/>
                  </a:cubicBezTo>
                  <a:cubicBezTo>
                    <a:pt x="203" y="15"/>
                    <a:pt x="161" y="4"/>
                    <a:pt x="135" y="0"/>
                  </a:cubicBezTo>
                  <a:cubicBezTo>
                    <a:pt x="82" y="4"/>
                    <a:pt x="79" y="9"/>
                    <a:pt x="51" y="51"/>
                  </a:cubicBezTo>
                  <a:cubicBezTo>
                    <a:pt x="45" y="87"/>
                    <a:pt x="38" y="141"/>
                    <a:pt x="60" y="174"/>
                  </a:cubicBezTo>
                  <a:cubicBezTo>
                    <a:pt x="68" y="186"/>
                    <a:pt x="75" y="201"/>
                    <a:pt x="87" y="210"/>
                  </a:cubicBezTo>
                  <a:cubicBezTo>
                    <a:pt x="93" y="214"/>
                    <a:pt x="105" y="222"/>
                    <a:pt x="105" y="222"/>
                  </a:cubicBezTo>
                  <a:cubicBezTo>
                    <a:pt x="117" y="258"/>
                    <a:pt x="198" y="273"/>
                    <a:pt x="228" y="273"/>
                  </a:cubicBezTo>
                </a:path>
              </a:pathLst>
            </a:custGeom>
            <a:noFill/>
            <a:ln w="1905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04" name="Freeform 24"/>
            <p:cNvSpPr>
              <a:spLocks noChangeAspect="1"/>
            </p:cNvSpPr>
            <p:nvPr/>
          </p:nvSpPr>
          <p:spPr bwMode="auto">
            <a:xfrm rot="17089772" flipH="1" flipV="1">
              <a:off x="971" y="2705"/>
              <a:ext cx="107" cy="90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9" y="210"/>
                </a:cxn>
                <a:cxn ang="0">
                  <a:pos x="198" y="126"/>
                </a:cxn>
                <a:cxn ang="0">
                  <a:pos x="207" y="99"/>
                </a:cxn>
                <a:cxn ang="0">
                  <a:pos x="210" y="90"/>
                </a:cxn>
                <a:cxn ang="0">
                  <a:pos x="207" y="48"/>
                </a:cxn>
                <a:cxn ang="0">
                  <a:pos x="135" y="0"/>
                </a:cxn>
                <a:cxn ang="0">
                  <a:pos x="51" y="51"/>
                </a:cxn>
                <a:cxn ang="0">
                  <a:pos x="60" y="174"/>
                </a:cxn>
                <a:cxn ang="0">
                  <a:pos x="87" y="210"/>
                </a:cxn>
                <a:cxn ang="0">
                  <a:pos x="105" y="222"/>
                </a:cxn>
                <a:cxn ang="0">
                  <a:pos x="228" y="273"/>
                </a:cxn>
              </a:cxnLst>
              <a:rect l="0" t="0" r="r" b="b"/>
              <a:pathLst>
                <a:path w="228" h="298">
                  <a:moveTo>
                    <a:pt x="0" y="276"/>
                  </a:moveTo>
                  <a:cubicBezTo>
                    <a:pt x="66" y="298"/>
                    <a:pt x="112" y="241"/>
                    <a:pt x="159" y="210"/>
                  </a:cubicBezTo>
                  <a:cubicBezTo>
                    <a:pt x="169" y="181"/>
                    <a:pt x="186" y="154"/>
                    <a:pt x="198" y="126"/>
                  </a:cubicBezTo>
                  <a:cubicBezTo>
                    <a:pt x="198" y="126"/>
                    <a:pt x="205" y="104"/>
                    <a:pt x="207" y="99"/>
                  </a:cubicBezTo>
                  <a:cubicBezTo>
                    <a:pt x="208" y="96"/>
                    <a:pt x="210" y="90"/>
                    <a:pt x="210" y="90"/>
                  </a:cubicBezTo>
                  <a:cubicBezTo>
                    <a:pt x="209" y="76"/>
                    <a:pt x="209" y="62"/>
                    <a:pt x="207" y="48"/>
                  </a:cubicBezTo>
                  <a:cubicBezTo>
                    <a:pt x="203" y="15"/>
                    <a:pt x="161" y="4"/>
                    <a:pt x="135" y="0"/>
                  </a:cubicBezTo>
                  <a:cubicBezTo>
                    <a:pt x="82" y="4"/>
                    <a:pt x="79" y="9"/>
                    <a:pt x="51" y="51"/>
                  </a:cubicBezTo>
                  <a:cubicBezTo>
                    <a:pt x="45" y="87"/>
                    <a:pt x="38" y="141"/>
                    <a:pt x="60" y="174"/>
                  </a:cubicBezTo>
                  <a:cubicBezTo>
                    <a:pt x="68" y="186"/>
                    <a:pt x="75" y="201"/>
                    <a:pt x="87" y="210"/>
                  </a:cubicBezTo>
                  <a:cubicBezTo>
                    <a:pt x="93" y="214"/>
                    <a:pt x="105" y="222"/>
                    <a:pt x="105" y="222"/>
                  </a:cubicBezTo>
                  <a:cubicBezTo>
                    <a:pt x="117" y="258"/>
                    <a:pt x="198" y="273"/>
                    <a:pt x="228" y="273"/>
                  </a:cubicBezTo>
                </a:path>
              </a:pathLst>
            </a:custGeom>
            <a:noFill/>
            <a:ln w="1905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05" name="Freeform 25"/>
            <p:cNvSpPr>
              <a:spLocks noChangeAspect="1"/>
            </p:cNvSpPr>
            <p:nvPr/>
          </p:nvSpPr>
          <p:spPr bwMode="auto">
            <a:xfrm rot="17089772" flipH="1" flipV="1">
              <a:off x="946" y="2809"/>
              <a:ext cx="108" cy="90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9" y="210"/>
                </a:cxn>
                <a:cxn ang="0">
                  <a:pos x="198" y="126"/>
                </a:cxn>
                <a:cxn ang="0">
                  <a:pos x="207" y="99"/>
                </a:cxn>
                <a:cxn ang="0">
                  <a:pos x="210" y="90"/>
                </a:cxn>
                <a:cxn ang="0">
                  <a:pos x="207" y="48"/>
                </a:cxn>
                <a:cxn ang="0">
                  <a:pos x="135" y="0"/>
                </a:cxn>
                <a:cxn ang="0">
                  <a:pos x="51" y="51"/>
                </a:cxn>
                <a:cxn ang="0">
                  <a:pos x="60" y="174"/>
                </a:cxn>
                <a:cxn ang="0">
                  <a:pos x="87" y="210"/>
                </a:cxn>
                <a:cxn ang="0">
                  <a:pos x="105" y="222"/>
                </a:cxn>
                <a:cxn ang="0">
                  <a:pos x="228" y="273"/>
                </a:cxn>
              </a:cxnLst>
              <a:rect l="0" t="0" r="r" b="b"/>
              <a:pathLst>
                <a:path w="228" h="298">
                  <a:moveTo>
                    <a:pt x="0" y="276"/>
                  </a:moveTo>
                  <a:cubicBezTo>
                    <a:pt x="66" y="298"/>
                    <a:pt x="112" y="241"/>
                    <a:pt x="159" y="210"/>
                  </a:cubicBezTo>
                  <a:cubicBezTo>
                    <a:pt x="169" y="181"/>
                    <a:pt x="186" y="154"/>
                    <a:pt x="198" y="126"/>
                  </a:cubicBezTo>
                  <a:cubicBezTo>
                    <a:pt x="198" y="126"/>
                    <a:pt x="205" y="104"/>
                    <a:pt x="207" y="99"/>
                  </a:cubicBezTo>
                  <a:cubicBezTo>
                    <a:pt x="208" y="96"/>
                    <a:pt x="210" y="90"/>
                    <a:pt x="210" y="90"/>
                  </a:cubicBezTo>
                  <a:cubicBezTo>
                    <a:pt x="209" y="76"/>
                    <a:pt x="209" y="62"/>
                    <a:pt x="207" y="48"/>
                  </a:cubicBezTo>
                  <a:cubicBezTo>
                    <a:pt x="203" y="15"/>
                    <a:pt x="161" y="4"/>
                    <a:pt x="135" y="0"/>
                  </a:cubicBezTo>
                  <a:cubicBezTo>
                    <a:pt x="82" y="4"/>
                    <a:pt x="79" y="9"/>
                    <a:pt x="51" y="51"/>
                  </a:cubicBezTo>
                  <a:cubicBezTo>
                    <a:pt x="45" y="87"/>
                    <a:pt x="38" y="141"/>
                    <a:pt x="60" y="174"/>
                  </a:cubicBezTo>
                  <a:cubicBezTo>
                    <a:pt x="68" y="186"/>
                    <a:pt x="75" y="201"/>
                    <a:pt x="87" y="210"/>
                  </a:cubicBezTo>
                  <a:cubicBezTo>
                    <a:pt x="93" y="214"/>
                    <a:pt x="105" y="222"/>
                    <a:pt x="105" y="222"/>
                  </a:cubicBezTo>
                  <a:cubicBezTo>
                    <a:pt x="117" y="258"/>
                    <a:pt x="198" y="273"/>
                    <a:pt x="228" y="273"/>
                  </a:cubicBezTo>
                </a:path>
              </a:pathLst>
            </a:custGeom>
            <a:noFill/>
            <a:ln w="1905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06" name="Freeform 26"/>
            <p:cNvSpPr>
              <a:spLocks noChangeAspect="1"/>
            </p:cNvSpPr>
            <p:nvPr/>
          </p:nvSpPr>
          <p:spPr bwMode="auto">
            <a:xfrm rot="17089772" flipH="1" flipV="1">
              <a:off x="920" y="2912"/>
              <a:ext cx="107" cy="90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9" y="210"/>
                </a:cxn>
                <a:cxn ang="0">
                  <a:pos x="198" y="126"/>
                </a:cxn>
                <a:cxn ang="0">
                  <a:pos x="207" y="99"/>
                </a:cxn>
                <a:cxn ang="0">
                  <a:pos x="210" y="90"/>
                </a:cxn>
                <a:cxn ang="0">
                  <a:pos x="207" y="48"/>
                </a:cxn>
                <a:cxn ang="0">
                  <a:pos x="135" y="0"/>
                </a:cxn>
                <a:cxn ang="0">
                  <a:pos x="51" y="51"/>
                </a:cxn>
                <a:cxn ang="0">
                  <a:pos x="60" y="174"/>
                </a:cxn>
                <a:cxn ang="0">
                  <a:pos x="87" y="210"/>
                </a:cxn>
                <a:cxn ang="0">
                  <a:pos x="105" y="222"/>
                </a:cxn>
                <a:cxn ang="0">
                  <a:pos x="228" y="273"/>
                </a:cxn>
              </a:cxnLst>
              <a:rect l="0" t="0" r="r" b="b"/>
              <a:pathLst>
                <a:path w="228" h="298">
                  <a:moveTo>
                    <a:pt x="0" y="276"/>
                  </a:moveTo>
                  <a:cubicBezTo>
                    <a:pt x="66" y="298"/>
                    <a:pt x="112" y="241"/>
                    <a:pt x="159" y="210"/>
                  </a:cubicBezTo>
                  <a:cubicBezTo>
                    <a:pt x="169" y="181"/>
                    <a:pt x="186" y="154"/>
                    <a:pt x="198" y="126"/>
                  </a:cubicBezTo>
                  <a:cubicBezTo>
                    <a:pt x="198" y="126"/>
                    <a:pt x="205" y="104"/>
                    <a:pt x="207" y="99"/>
                  </a:cubicBezTo>
                  <a:cubicBezTo>
                    <a:pt x="208" y="96"/>
                    <a:pt x="210" y="90"/>
                    <a:pt x="210" y="90"/>
                  </a:cubicBezTo>
                  <a:cubicBezTo>
                    <a:pt x="209" y="76"/>
                    <a:pt x="209" y="62"/>
                    <a:pt x="207" y="48"/>
                  </a:cubicBezTo>
                  <a:cubicBezTo>
                    <a:pt x="203" y="15"/>
                    <a:pt x="161" y="4"/>
                    <a:pt x="135" y="0"/>
                  </a:cubicBezTo>
                  <a:cubicBezTo>
                    <a:pt x="82" y="4"/>
                    <a:pt x="79" y="9"/>
                    <a:pt x="51" y="51"/>
                  </a:cubicBezTo>
                  <a:cubicBezTo>
                    <a:pt x="45" y="87"/>
                    <a:pt x="38" y="141"/>
                    <a:pt x="60" y="174"/>
                  </a:cubicBezTo>
                  <a:cubicBezTo>
                    <a:pt x="68" y="186"/>
                    <a:pt x="75" y="201"/>
                    <a:pt x="87" y="210"/>
                  </a:cubicBezTo>
                  <a:cubicBezTo>
                    <a:pt x="93" y="214"/>
                    <a:pt x="105" y="222"/>
                    <a:pt x="105" y="222"/>
                  </a:cubicBezTo>
                  <a:cubicBezTo>
                    <a:pt x="117" y="258"/>
                    <a:pt x="198" y="273"/>
                    <a:pt x="228" y="273"/>
                  </a:cubicBezTo>
                </a:path>
              </a:pathLst>
            </a:custGeom>
            <a:noFill/>
            <a:ln w="1905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225307" name="Object 27"/>
            <p:cNvGraphicFramePr>
              <a:graphicFrameLocks noChangeAspect="1"/>
            </p:cNvGraphicFramePr>
            <p:nvPr/>
          </p:nvGraphicFramePr>
          <p:xfrm>
            <a:off x="689" y="2802"/>
            <a:ext cx="145" cy="189"/>
          </p:xfrm>
          <a:graphic>
            <a:graphicData uri="http://schemas.openxmlformats.org/presentationml/2006/ole">
              <p:oleObj spid="_x0000_s225307" name="Equation" r:id="rId7" imgW="126720" imgH="164880" progId="Equation.3">
                <p:embed/>
              </p:oleObj>
            </a:graphicData>
          </a:graphic>
        </p:graphicFrame>
        <p:graphicFrame>
          <p:nvGraphicFramePr>
            <p:cNvPr id="225308" name="Object 28"/>
            <p:cNvGraphicFramePr>
              <a:graphicFrameLocks noChangeAspect="1"/>
            </p:cNvGraphicFramePr>
            <p:nvPr/>
          </p:nvGraphicFramePr>
          <p:xfrm>
            <a:off x="1071" y="2768"/>
            <a:ext cx="161" cy="189"/>
          </p:xfrm>
          <a:graphic>
            <a:graphicData uri="http://schemas.openxmlformats.org/presentationml/2006/ole">
              <p:oleObj spid="_x0000_s225308" name="Equation" r:id="rId8" imgW="139680" imgH="164880" progId="Equation.3">
                <p:embed/>
              </p:oleObj>
            </a:graphicData>
          </a:graphic>
        </p:graphicFrame>
        <p:graphicFrame>
          <p:nvGraphicFramePr>
            <p:cNvPr id="225309" name="Object 29"/>
            <p:cNvGraphicFramePr>
              <a:graphicFrameLocks noChangeAspect="1"/>
            </p:cNvGraphicFramePr>
            <p:nvPr/>
          </p:nvGraphicFramePr>
          <p:xfrm>
            <a:off x="703" y="1661"/>
            <a:ext cx="174" cy="162"/>
          </p:xfrm>
          <a:graphic>
            <a:graphicData uri="http://schemas.openxmlformats.org/presentationml/2006/ole">
              <p:oleObj spid="_x0000_s225309" name="Equation" r:id="rId9" imgW="152280" imgH="139680" progId="Equation.3">
                <p:embed/>
              </p:oleObj>
            </a:graphicData>
          </a:graphic>
        </p:graphicFrame>
        <p:graphicFrame>
          <p:nvGraphicFramePr>
            <p:cNvPr id="225310" name="Object 30"/>
            <p:cNvGraphicFramePr>
              <a:graphicFrameLocks noChangeAspect="1"/>
            </p:cNvGraphicFramePr>
            <p:nvPr/>
          </p:nvGraphicFramePr>
          <p:xfrm>
            <a:off x="1058" y="1721"/>
            <a:ext cx="203" cy="190"/>
          </p:xfrm>
          <a:graphic>
            <a:graphicData uri="http://schemas.openxmlformats.org/presentationml/2006/ole">
              <p:oleObj spid="_x0000_s225310" name="Equation" r:id="rId10" imgW="177480" imgH="164880" progId="Equation.3">
                <p:embed/>
              </p:oleObj>
            </a:graphicData>
          </a:graphic>
        </p:graphicFrame>
        <p:sp>
          <p:nvSpPr>
            <p:cNvPr id="225311" name="Text Box 31"/>
            <p:cNvSpPr txBox="1">
              <a:spLocks noChangeAspect="1" noChangeArrowheads="1"/>
            </p:cNvSpPr>
            <p:nvPr/>
          </p:nvSpPr>
          <p:spPr bwMode="auto">
            <a:xfrm rot="-5400000">
              <a:off x="-293" y="2968"/>
              <a:ext cx="910" cy="25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b="1" i="1">
                  <a:solidFill>
                    <a:schemeClr val="accent2"/>
                  </a:solidFill>
                </a:rPr>
                <a:t>“parton jet”</a:t>
              </a:r>
              <a:endParaRPr lang="en-US" sz="2000"/>
            </a:p>
          </p:txBody>
        </p:sp>
        <p:sp>
          <p:nvSpPr>
            <p:cNvPr id="225312" name="Text Box 32"/>
            <p:cNvSpPr txBox="1">
              <a:spLocks noChangeAspect="1" noChangeArrowheads="1"/>
            </p:cNvSpPr>
            <p:nvPr/>
          </p:nvSpPr>
          <p:spPr bwMode="auto">
            <a:xfrm rot="-5400000">
              <a:off x="-324" y="2041"/>
              <a:ext cx="971" cy="25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b="1" i="1">
                  <a:solidFill>
                    <a:srgbClr val="993366"/>
                  </a:solidFill>
                </a:rPr>
                <a:t>“particle jet”</a:t>
              </a:r>
              <a:endParaRPr lang="en-US" sz="2000"/>
            </a:p>
          </p:txBody>
        </p:sp>
        <p:sp>
          <p:nvSpPr>
            <p:cNvPr id="225313" name="Text Box 33"/>
            <p:cNvSpPr txBox="1">
              <a:spLocks noChangeAspect="1" noChangeArrowheads="1"/>
            </p:cNvSpPr>
            <p:nvPr/>
          </p:nvSpPr>
          <p:spPr bwMode="auto">
            <a:xfrm rot="-5400000">
              <a:off x="-452" y="915"/>
              <a:ext cx="1228" cy="25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b="1" i="1">
                  <a:solidFill>
                    <a:schemeClr val="bg2"/>
                  </a:solidFill>
                </a:rPr>
                <a:t>“calorimeter jet”</a:t>
              </a:r>
              <a:endParaRPr lang="en-US" sz="2000" i="1"/>
            </a:p>
          </p:txBody>
        </p:sp>
        <p:sp>
          <p:nvSpPr>
            <p:cNvPr id="225314" name="Rectangle 34"/>
            <p:cNvSpPr>
              <a:spLocks noChangeAspect="1" noChangeArrowheads="1"/>
            </p:cNvSpPr>
            <p:nvPr/>
          </p:nvSpPr>
          <p:spPr bwMode="auto">
            <a:xfrm>
              <a:off x="434" y="630"/>
              <a:ext cx="235" cy="322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15" name="Rectangle 35"/>
            <p:cNvSpPr>
              <a:spLocks noChangeAspect="1" noChangeArrowheads="1"/>
            </p:cNvSpPr>
            <p:nvPr/>
          </p:nvSpPr>
          <p:spPr bwMode="auto">
            <a:xfrm>
              <a:off x="669" y="630"/>
              <a:ext cx="234" cy="322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16" name="Rectangle 36"/>
            <p:cNvSpPr>
              <a:spLocks noChangeAspect="1" noChangeArrowheads="1"/>
            </p:cNvSpPr>
            <p:nvPr/>
          </p:nvSpPr>
          <p:spPr bwMode="auto">
            <a:xfrm>
              <a:off x="903" y="630"/>
              <a:ext cx="234" cy="322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17" name="Rectangle 37"/>
            <p:cNvSpPr>
              <a:spLocks noChangeAspect="1" noChangeArrowheads="1"/>
            </p:cNvSpPr>
            <p:nvPr/>
          </p:nvSpPr>
          <p:spPr bwMode="auto">
            <a:xfrm>
              <a:off x="1137" y="630"/>
              <a:ext cx="235" cy="322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18" name="Rectangle 38"/>
            <p:cNvSpPr>
              <a:spLocks noChangeAspect="1" noChangeArrowheads="1"/>
            </p:cNvSpPr>
            <p:nvPr/>
          </p:nvSpPr>
          <p:spPr bwMode="auto">
            <a:xfrm>
              <a:off x="1372" y="630"/>
              <a:ext cx="234" cy="322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19" name="Rectangle 39"/>
            <p:cNvSpPr>
              <a:spLocks noChangeAspect="1" noChangeArrowheads="1"/>
            </p:cNvSpPr>
            <p:nvPr/>
          </p:nvSpPr>
          <p:spPr bwMode="auto">
            <a:xfrm>
              <a:off x="1606" y="630"/>
              <a:ext cx="234" cy="322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0" name="Rectangle 40"/>
            <p:cNvSpPr>
              <a:spLocks noChangeAspect="1" noChangeArrowheads="1"/>
            </p:cNvSpPr>
            <p:nvPr/>
          </p:nvSpPr>
          <p:spPr bwMode="auto">
            <a:xfrm>
              <a:off x="434" y="954"/>
              <a:ext cx="219" cy="163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1" name="Rectangle 41"/>
            <p:cNvSpPr>
              <a:spLocks noChangeAspect="1" noChangeArrowheads="1"/>
            </p:cNvSpPr>
            <p:nvPr/>
          </p:nvSpPr>
          <p:spPr bwMode="auto">
            <a:xfrm>
              <a:off x="653" y="954"/>
              <a:ext cx="219" cy="163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2" name="Rectangle 42"/>
            <p:cNvSpPr>
              <a:spLocks noChangeAspect="1" noChangeArrowheads="1"/>
            </p:cNvSpPr>
            <p:nvPr/>
          </p:nvSpPr>
          <p:spPr bwMode="auto">
            <a:xfrm>
              <a:off x="872" y="954"/>
              <a:ext cx="219" cy="163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3" name="Rectangle 43"/>
            <p:cNvSpPr>
              <a:spLocks noChangeAspect="1" noChangeArrowheads="1"/>
            </p:cNvSpPr>
            <p:nvPr/>
          </p:nvSpPr>
          <p:spPr bwMode="auto">
            <a:xfrm>
              <a:off x="1091" y="954"/>
              <a:ext cx="219" cy="163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4" name="Rectangle 44"/>
            <p:cNvSpPr>
              <a:spLocks noChangeAspect="1" noChangeArrowheads="1"/>
            </p:cNvSpPr>
            <p:nvPr/>
          </p:nvSpPr>
          <p:spPr bwMode="auto">
            <a:xfrm>
              <a:off x="1310" y="954"/>
              <a:ext cx="219" cy="163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5" name="Rectangle 45"/>
            <p:cNvSpPr>
              <a:spLocks noChangeAspect="1" noChangeArrowheads="1"/>
            </p:cNvSpPr>
            <p:nvPr/>
          </p:nvSpPr>
          <p:spPr bwMode="auto">
            <a:xfrm>
              <a:off x="1529" y="954"/>
              <a:ext cx="219" cy="163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6" name="Rectangle 46"/>
            <p:cNvSpPr>
              <a:spLocks noChangeAspect="1" noChangeArrowheads="1"/>
            </p:cNvSpPr>
            <p:nvPr/>
          </p:nvSpPr>
          <p:spPr bwMode="auto">
            <a:xfrm>
              <a:off x="434" y="1117"/>
              <a:ext cx="210" cy="128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7" name="Rectangle 47"/>
            <p:cNvSpPr>
              <a:spLocks noChangeAspect="1" noChangeArrowheads="1"/>
            </p:cNvSpPr>
            <p:nvPr/>
          </p:nvSpPr>
          <p:spPr bwMode="auto">
            <a:xfrm>
              <a:off x="644" y="1117"/>
              <a:ext cx="209" cy="128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8" name="Rectangle 48"/>
            <p:cNvSpPr>
              <a:spLocks noChangeAspect="1" noChangeArrowheads="1"/>
            </p:cNvSpPr>
            <p:nvPr/>
          </p:nvSpPr>
          <p:spPr bwMode="auto">
            <a:xfrm>
              <a:off x="853" y="1117"/>
              <a:ext cx="209" cy="128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9" name="Rectangle 49"/>
            <p:cNvSpPr>
              <a:spLocks noChangeAspect="1" noChangeArrowheads="1"/>
            </p:cNvSpPr>
            <p:nvPr/>
          </p:nvSpPr>
          <p:spPr bwMode="auto">
            <a:xfrm>
              <a:off x="1062" y="1117"/>
              <a:ext cx="210" cy="128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0" name="Rectangle 50"/>
            <p:cNvSpPr>
              <a:spLocks noChangeAspect="1" noChangeArrowheads="1"/>
            </p:cNvSpPr>
            <p:nvPr/>
          </p:nvSpPr>
          <p:spPr bwMode="auto">
            <a:xfrm>
              <a:off x="1272" y="1117"/>
              <a:ext cx="209" cy="128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1" name="Rectangle 51"/>
            <p:cNvSpPr>
              <a:spLocks noChangeAspect="1" noChangeArrowheads="1"/>
            </p:cNvSpPr>
            <p:nvPr/>
          </p:nvSpPr>
          <p:spPr bwMode="auto">
            <a:xfrm>
              <a:off x="1481" y="1117"/>
              <a:ext cx="210" cy="128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2" name="Rectangle 52"/>
            <p:cNvSpPr>
              <a:spLocks noChangeAspect="1" noChangeArrowheads="1"/>
            </p:cNvSpPr>
            <p:nvPr/>
          </p:nvSpPr>
          <p:spPr bwMode="auto">
            <a:xfrm>
              <a:off x="434" y="1243"/>
              <a:ext cx="199" cy="13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3" name="Rectangle 53"/>
            <p:cNvSpPr>
              <a:spLocks noChangeAspect="1" noChangeArrowheads="1"/>
            </p:cNvSpPr>
            <p:nvPr/>
          </p:nvSpPr>
          <p:spPr bwMode="auto">
            <a:xfrm>
              <a:off x="635" y="1243"/>
              <a:ext cx="199" cy="13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4" name="Rectangle 54"/>
            <p:cNvSpPr>
              <a:spLocks noChangeAspect="1" noChangeArrowheads="1"/>
            </p:cNvSpPr>
            <p:nvPr/>
          </p:nvSpPr>
          <p:spPr bwMode="auto">
            <a:xfrm>
              <a:off x="833" y="1243"/>
              <a:ext cx="199" cy="13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5" name="Rectangle 55"/>
            <p:cNvSpPr>
              <a:spLocks noChangeAspect="1" noChangeArrowheads="1"/>
            </p:cNvSpPr>
            <p:nvPr/>
          </p:nvSpPr>
          <p:spPr bwMode="auto">
            <a:xfrm>
              <a:off x="1032" y="1243"/>
              <a:ext cx="198" cy="13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6" name="Rectangle 56"/>
            <p:cNvSpPr>
              <a:spLocks noChangeAspect="1" noChangeArrowheads="1"/>
            </p:cNvSpPr>
            <p:nvPr/>
          </p:nvSpPr>
          <p:spPr bwMode="auto">
            <a:xfrm>
              <a:off x="1231" y="1243"/>
              <a:ext cx="199" cy="13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7" name="Rectangle 57"/>
            <p:cNvSpPr>
              <a:spLocks noChangeAspect="1" noChangeArrowheads="1"/>
            </p:cNvSpPr>
            <p:nvPr/>
          </p:nvSpPr>
          <p:spPr bwMode="auto">
            <a:xfrm>
              <a:off x="1428" y="1243"/>
              <a:ext cx="199" cy="13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8" name="Rectangle 58"/>
            <p:cNvSpPr>
              <a:spLocks noChangeAspect="1" noChangeArrowheads="1"/>
            </p:cNvSpPr>
            <p:nvPr/>
          </p:nvSpPr>
          <p:spPr bwMode="auto">
            <a:xfrm>
              <a:off x="434" y="1380"/>
              <a:ext cx="187" cy="81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39" name="Rectangle 59"/>
            <p:cNvSpPr>
              <a:spLocks noChangeAspect="1" noChangeArrowheads="1"/>
            </p:cNvSpPr>
            <p:nvPr/>
          </p:nvSpPr>
          <p:spPr bwMode="auto">
            <a:xfrm>
              <a:off x="621" y="1380"/>
              <a:ext cx="186" cy="81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0" name="Rectangle 60"/>
            <p:cNvSpPr>
              <a:spLocks noChangeAspect="1" noChangeArrowheads="1"/>
            </p:cNvSpPr>
            <p:nvPr/>
          </p:nvSpPr>
          <p:spPr bwMode="auto">
            <a:xfrm>
              <a:off x="807" y="1380"/>
              <a:ext cx="186" cy="81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1" name="Rectangle 61"/>
            <p:cNvSpPr>
              <a:spLocks noChangeAspect="1" noChangeArrowheads="1"/>
            </p:cNvSpPr>
            <p:nvPr/>
          </p:nvSpPr>
          <p:spPr bwMode="auto">
            <a:xfrm>
              <a:off x="993" y="1380"/>
              <a:ext cx="187" cy="81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2" name="Rectangle 62"/>
            <p:cNvSpPr>
              <a:spLocks noChangeAspect="1" noChangeArrowheads="1"/>
            </p:cNvSpPr>
            <p:nvPr/>
          </p:nvSpPr>
          <p:spPr bwMode="auto">
            <a:xfrm>
              <a:off x="1180" y="1380"/>
              <a:ext cx="186" cy="81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3" name="Rectangle 63"/>
            <p:cNvSpPr>
              <a:spLocks noChangeAspect="1" noChangeArrowheads="1"/>
            </p:cNvSpPr>
            <p:nvPr/>
          </p:nvSpPr>
          <p:spPr bwMode="auto">
            <a:xfrm>
              <a:off x="1366" y="1380"/>
              <a:ext cx="186" cy="81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4" name="Rectangle 64"/>
            <p:cNvSpPr>
              <a:spLocks noChangeAspect="1" noChangeArrowheads="1"/>
            </p:cNvSpPr>
            <p:nvPr/>
          </p:nvSpPr>
          <p:spPr bwMode="auto">
            <a:xfrm>
              <a:off x="434" y="1465"/>
              <a:ext cx="174" cy="5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5" name="Line 65"/>
            <p:cNvSpPr>
              <a:spLocks noChangeAspect="1" noChangeShapeType="1"/>
            </p:cNvSpPr>
            <p:nvPr/>
          </p:nvSpPr>
          <p:spPr bwMode="auto">
            <a:xfrm>
              <a:off x="522" y="1467"/>
              <a:ext cx="0" cy="55"/>
            </a:xfrm>
            <a:prstGeom prst="line">
              <a:avLst/>
            </a:prstGeom>
            <a:noFill/>
            <a:ln w="63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6" name="Rectangle 66"/>
            <p:cNvSpPr>
              <a:spLocks noChangeAspect="1" noChangeArrowheads="1"/>
            </p:cNvSpPr>
            <p:nvPr/>
          </p:nvSpPr>
          <p:spPr bwMode="auto">
            <a:xfrm>
              <a:off x="608" y="1465"/>
              <a:ext cx="174" cy="5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7" name="Line 67"/>
            <p:cNvSpPr>
              <a:spLocks noChangeAspect="1" noChangeShapeType="1"/>
            </p:cNvSpPr>
            <p:nvPr/>
          </p:nvSpPr>
          <p:spPr bwMode="auto">
            <a:xfrm>
              <a:off x="696" y="1467"/>
              <a:ext cx="0" cy="55"/>
            </a:xfrm>
            <a:prstGeom prst="line">
              <a:avLst/>
            </a:prstGeom>
            <a:noFill/>
            <a:ln w="63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8" name="Rectangle 68"/>
            <p:cNvSpPr>
              <a:spLocks noChangeAspect="1" noChangeArrowheads="1"/>
            </p:cNvSpPr>
            <p:nvPr/>
          </p:nvSpPr>
          <p:spPr bwMode="auto">
            <a:xfrm>
              <a:off x="782" y="1465"/>
              <a:ext cx="174" cy="5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9" name="Line 69"/>
            <p:cNvSpPr>
              <a:spLocks noChangeAspect="1" noChangeShapeType="1"/>
            </p:cNvSpPr>
            <p:nvPr/>
          </p:nvSpPr>
          <p:spPr bwMode="auto">
            <a:xfrm>
              <a:off x="869" y="1467"/>
              <a:ext cx="0" cy="55"/>
            </a:xfrm>
            <a:prstGeom prst="line">
              <a:avLst/>
            </a:prstGeom>
            <a:noFill/>
            <a:ln w="63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50" name="Rectangle 70"/>
            <p:cNvSpPr>
              <a:spLocks noChangeAspect="1" noChangeArrowheads="1"/>
            </p:cNvSpPr>
            <p:nvPr/>
          </p:nvSpPr>
          <p:spPr bwMode="auto">
            <a:xfrm>
              <a:off x="956" y="1465"/>
              <a:ext cx="174" cy="5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51" name="Line 71"/>
            <p:cNvSpPr>
              <a:spLocks noChangeAspect="1" noChangeShapeType="1"/>
            </p:cNvSpPr>
            <p:nvPr/>
          </p:nvSpPr>
          <p:spPr bwMode="auto">
            <a:xfrm>
              <a:off x="1043" y="1467"/>
              <a:ext cx="0" cy="55"/>
            </a:xfrm>
            <a:prstGeom prst="line">
              <a:avLst/>
            </a:prstGeom>
            <a:noFill/>
            <a:ln w="63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52" name="Rectangle 72"/>
            <p:cNvSpPr>
              <a:spLocks noChangeAspect="1" noChangeArrowheads="1"/>
            </p:cNvSpPr>
            <p:nvPr/>
          </p:nvSpPr>
          <p:spPr bwMode="auto">
            <a:xfrm>
              <a:off x="1130" y="1465"/>
              <a:ext cx="173" cy="5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53" name="Line 73"/>
            <p:cNvSpPr>
              <a:spLocks noChangeAspect="1" noChangeShapeType="1"/>
            </p:cNvSpPr>
            <p:nvPr/>
          </p:nvSpPr>
          <p:spPr bwMode="auto">
            <a:xfrm>
              <a:off x="1217" y="1467"/>
              <a:ext cx="0" cy="55"/>
            </a:xfrm>
            <a:prstGeom prst="line">
              <a:avLst/>
            </a:prstGeom>
            <a:noFill/>
            <a:ln w="63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54" name="Rectangle 74"/>
            <p:cNvSpPr>
              <a:spLocks noChangeAspect="1" noChangeArrowheads="1"/>
            </p:cNvSpPr>
            <p:nvPr/>
          </p:nvSpPr>
          <p:spPr bwMode="auto">
            <a:xfrm>
              <a:off x="1303" y="1465"/>
              <a:ext cx="174" cy="57"/>
            </a:xfrm>
            <a:prstGeom prst="rect">
              <a:avLst/>
            </a:prstGeom>
            <a:noFill/>
            <a:ln w="952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55" name="Line 75"/>
            <p:cNvSpPr>
              <a:spLocks noChangeAspect="1" noChangeShapeType="1"/>
            </p:cNvSpPr>
            <p:nvPr/>
          </p:nvSpPr>
          <p:spPr bwMode="auto">
            <a:xfrm>
              <a:off x="1391" y="1467"/>
              <a:ext cx="0" cy="55"/>
            </a:xfrm>
            <a:prstGeom prst="line">
              <a:avLst/>
            </a:prstGeom>
            <a:noFill/>
            <a:ln w="63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5356" name="Group 76"/>
            <p:cNvGrpSpPr>
              <a:grpSpLocks noChangeAspect="1"/>
            </p:cNvGrpSpPr>
            <p:nvPr/>
          </p:nvGrpSpPr>
          <p:grpSpPr bwMode="auto">
            <a:xfrm>
              <a:off x="434" y="1522"/>
              <a:ext cx="990" cy="54"/>
              <a:chOff x="936" y="1537"/>
              <a:chExt cx="1030" cy="56"/>
            </a:xfrm>
          </p:grpSpPr>
          <p:sp>
            <p:nvSpPr>
              <p:cNvPr id="225357" name="Rectangle 77"/>
              <p:cNvSpPr>
                <a:spLocks noChangeAspect="1" noChangeArrowheads="1"/>
              </p:cNvSpPr>
              <p:nvPr/>
            </p:nvSpPr>
            <p:spPr bwMode="auto">
              <a:xfrm>
                <a:off x="936" y="1537"/>
                <a:ext cx="172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58" name="Rectangle 78"/>
              <p:cNvSpPr>
                <a:spLocks noChangeAspect="1" noChangeArrowheads="1"/>
              </p:cNvSpPr>
              <p:nvPr/>
            </p:nvSpPr>
            <p:spPr bwMode="auto">
              <a:xfrm>
                <a:off x="1108" y="1537"/>
                <a:ext cx="172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59" name="Rectangle 79"/>
              <p:cNvSpPr>
                <a:spLocks noChangeAspect="1" noChangeArrowheads="1"/>
              </p:cNvSpPr>
              <p:nvPr/>
            </p:nvSpPr>
            <p:spPr bwMode="auto">
              <a:xfrm>
                <a:off x="1280" y="1537"/>
                <a:ext cx="172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0" name="Rectangle 80"/>
              <p:cNvSpPr>
                <a:spLocks noChangeAspect="1" noChangeArrowheads="1"/>
              </p:cNvSpPr>
              <p:nvPr/>
            </p:nvSpPr>
            <p:spPr bwMode="auto">
              <a:xfrm>
                <a:off x="1452" y="1537"/>
                <a:ext cx="172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1" name="Rectangle 81"/>
              <p:cNvSpPr>
                <a:spLocks noChangeAspect="1" noChangeArrowheads="1"/>
              </p:cNvSpPr>
              <p:nvPr/>
            </p:nvSpPr>
            <p:spPr bwMode="auto">
              <a:xfrm>
                <a:off x="1624" y="1537"/>
                <a:ext cx="172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2" name="Rectangle 82"/>
              <p:cNvSpPr>
                <a:spLocks noChangeAspect="1" noChangeArrowheads="1"/>
              </p:cNvSpPr>
              <p:nvPr/>
            </p:nvSpPr>
            <p:spPr bwMode="auto">
              <a:xfrm>
                <a:off x="1794" y="1537"/>
                <a:ext cx="172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5363" name="Group 83"/>
            <p:cNvGrpSpPr>
              <a:grpSpLocks noChangeAspect="1"/>
            </p:cNvGrpSpPr>
            <p:nvPr/>
          </p:nvGrpSpPr>
          <p:grpSpPr bwMode="auto">
            <a:xfrm>
              <a:off x="434" y="1573"/>
              <a:ext cx="957" cy="54"/>
              <a:chOff x="936" y="1590"/>
              <a:chExt cx="996" cy="56"/>
            </a:xfrm>
          </p:grpSpPr>
          <p:sp>
            <p:nvSpPr>
              <p:cNvPr id="225364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936" y="1590"/>
                <a:ext cx="166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5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1102" y="1590"/>
                <a:ext cx="166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6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1268" y="1590"/>
                <a:ext cx="166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7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1434" y="1590"/>
                <a:ext cx="166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8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1600" y="1590"/>
                <a:ext cx="166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69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1766" y="1590"/>
                <a:ext cx="166" cy="56"/>
              </a:xfrm>
              <a:prstGeom prst="rect">
                <a:avLst/>
              </a:prstGeom>
              <a:solidFill>
                <a:srgbClr val="FFFFFF"/>
              </a:solidFill>
              <a:ln w="9525" cap="sq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5370" name="Freeform 90"/>
            <p:cNvSpPr>
              <a:spLocks noChangeAspect="1"/>
            </p:cNvSpPr>
            <p:nvPr/>
          </p:nvSpPr>
          <p:spPr bwMode="auto">
            <a:xfrm>
              <a:off x="1073" y="1399"/>
              <a:ext cx="209" cy="219"/>
            </a:xfrm>
            <a:custGeom>
              <a:avLst/>
              <a:gdLst/>
              <a:ahLst/>
              <a:cxnLst>
                <a:cxn ang="0">
                  <a:pos x="0" y="264"/>
                </a:cxn>
                <a:cxn ang="0">
                  <a:pos x="6" y="196"/>
                </a:cxn>
                <a:cxn ang="0">
                  <a:pos x="16" y="134"/>
                </a:cxn>
                <a:cxn ang="0">
                  <a:pos x="50" y="58"/>
                </a:cxn>
                <a:cxn ang="0">
                  <a:pos x="76" y="44"/>
                </a:cxn>
                <a:cxn ang="0">
                  <a:pos x="108" y="28"/>
                </a:cxn>
                <a:cxn ang="0">
                  <a:pos x="178" y="4"/>
                </a:cxn>
                <a:cxn ang="0">
                  <a:pos x="204" y="2"/>
                </a:cxn>
                <a:cxn ang="0">
                  <a:pos x="214" y="38"/>
                </a:cxn>
                <a:cxn ang="0">
                  <a:pos x="218" y="62"/>
                </a:cxn>
                <a:cxn ang="0">
                  <a:pos x="216" y="106"/>
                </a:cxn>
                <a:cxn ang="0">
                  <a:pos x="198" y="136"/>
                </a:cxn>
                <a:cxn ang="0">
                  <a:pos x="146" y="188"/>
                </a:cxn>
                <a:cxn ang="0">
                  <a:pos x="120" y="200"/>
                </a:cxn>
                <a:cxn ang="0">
                  <a:pos x="64" y="222"/>
                </a:cxn>
                <a:cxn ang="0">
                  <a:pos x="34" y="238"/>
                </a:cxn>
                <a:cxn ang="0">
                  <a:pos x="16" y="244"/>
                </a:cxn>
                <a:cxn ang="0">
                  <a:pos x="6" y="262"/>
                </a:cxn>
                <a:cxn ang="0">
                  <a:pos x="0" y="264"/>
                </a:cxn>
              </a:cxnLst>
              <a:rect l="0" t="0" r="r" b="b"/>
              <a:pathLst>
                <a:path w="218" h="264">
                  <a:moveTo>
                    <a:pt x="0" y="264"/>
                  </a:moveTo>
                  <a:cubicBezTo>
                    <a:pt x="10" y="233"/>
                    <a:pt x="2" y="262"/>
                    <a:pt x="6" y="196"/>
                  </a:cubicBezTo>
                  <a:cubicBezTo>
                    <a:pt x="7" y="176"/>
                    <a:pt x="13" y="154"/>
                    <a:pt x="16" y="134"/>
                  </a:cubicBezTo>
                  <a:cubicBezTo>
                    <a:pt x="10" y="104"/>
                    <a:pt x="15" y="67"/>
                    <a:pt x="50" y="58"/>
                  </a:cubicBezTo>
                  <a:cubicBezTo>
                    <a:pt x="60" y="51"/>
                    <a:pt x="65" y="47"/>
                    <a:pt x="76" y="44"/>
                  </a:cubicBezTo>
                  <a:cubicBezTo>
                    <a:pt x="85" y="38"/>
                    <a:pt x="97" y="32"/>
                    <a:pt x="108" y="28"/>
                  </a:cubicBezTo>
                  <a:cubicBezTo>
                    <a:pt x="128" y="13"/>
                    <a:pt x="153" y="6"/>
                    <a:pt x="178" y="4"/>
                  </a:cubicBezTo>
                  <a:cubicBezTo>
                    <a:pt x="189" y="2"/>
                    <a:pt x="193" y="0"/>
                    <a:pt x="204" y="2"/>
                  </a:cubicBezTo>
                  <a:cubicBezTo>
                    <a:pt x="207" y="15"/>
                    <a:pt x="211" y="24"/>
                    <a:pt x="214" y="38"/>
                  </a:cubicBezTo>
                  <a:cubicBezTo>
                    <a:pt x="216" y="46"/>
                    <a:pt x="218" y="62"/>
                    <a:pt x="218" y="62"/>
                  </a:cubicBezTo>
                  <a:cubicBezTo>
                    <a:pt x="217" y="77"/>
                    <a:pt x="217" y="91"/>
                    <a:pt x="216" y="106"/>
                  </a:cubicBezTo>
                  <a:cubicBezTo>
                    <a:pt x="215" y="116"/>
                    <a:pt x="204" y="127"/>
                    <a:pt x="198" y="136"/>
                  </a:cubicBezTo>
                  <a:cubicBezTo>
                    <a:pt x="182" y="160"/>
                    <a:pt x="177" y="184"/>
                    <a:pt x="146" y="188"/>
                  </a:cubicBezTo>
                  <a:cubicBezTo>
                    <a:pt x="136" y="191"/>
                    <a:pt x="130" y="196"/>
                    <a:pt x="120" y="200"/>
                  </a:cubicBezTo>
                  <a:cubicBezTo>
                    <a:pt x="101" y="207"/>
                    <a:pt x="82" y="211"/>
                    <a:pt x="64" y="222"/>
                  </a:cubicBezTo>
                  <a:cubicBezTo>
                    <a:pt x="52" y="229"/>
                    <a:pt x="47" y="234"/>
                    <a:pt x="34" y="238"/>
                  </a:cubicBezTo>
                  <a:cubicBezTo>
                    <a:pt x="28" y="240"/>
                    <a:pt x="16" y="244"/>
                    <a:pt x="16" y="244"/>
                  </a:cubicBezTo>
                  <a:cubicBezTo>
                    <a:pt x="12" y="255"/>
                    <a:pt x="15" y="248"/>
                    <a:pt x="6" y="262"/>
                  </a:cubicBezTo>
                  <a:cubicBezTo>
                    <a:pt x="5" y="264"/>
                    <a:pt x="0" y="264"/>
                    <a:pt x="0" y="264"/>
                  </a:cubicBezTo>
                  <a:close/>
                </a:path>
              </a:pathLst>
            </a:custGeom>
            <a:solidFill>
              <a:srgbClr val="CCFF33"/>
            </a:solidFill>
            <a:ln w="9525" cap="sq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1" name="Freeform 91"/>
            <p:cNvSpPr>
              <a:spLocks noChangeAspect="1"/>
            </p:cNvSpPr>
            <p:nvPr/>
          </p:nvSpPr>
          <p:spPr bwMode="auto">
            <a:xfrm>
              <a:off x="605" y="1082"/>
              <a:ext cx="437" cy="529"/>
            </a:xfrm>
            <a:custGeom>
              <a:avLst/>
              <a:gdLst/>
              <a:ahLst/>
              <a:cxnLst>
                <a:cxn ang="0">
                  <a:pos x="185" y="542"/>
                </a:cxn>
                <a:cxn ang="0">
                  <a:pos x="177" y="522"/>
                </a:cxn>
                <a:cxn ang="0">
                  <a:pos x="183" y="498"/>
                </a:cxn>
                <a:cxn ang="0">
                  <a:pos x="151" y="464"/>
                </a:cxn>
                <a:cxn ang="0">
                  <a:pos x="135" y="446"/>
                </a:cxn>
                <a:cxn ang="0">
                  <a:pos x="123" y="428"/>
                </a:cxn>
                <a:cxn ang="0">
                  <a:pos x="115" y="408"/>
                </a:cxn>
                <a:cxn ang="0">
                  <a:pos x="87" y="364"/>
                </a:cxn>
                <a:cxn ang="0">
                  <a:pos x="71" y="344"/>
                </a:cxn>
                <a:cxn ang="0">
                  <a:pos x="51" y="316"/>
                </a:cxn>
                <a:cxn ang="0">
                  <a:pos x="13" y="248"/>
                </a:cxn>
                <a:cxn ang="0">
                  <a:pos x="1" y="206"/>
                </a:cxn>
                <a:cxn ang="0">
                  <a:pos x="9" y="134"/>
                </a:cxn>
                <a:cxn ang="0">
                  <a:pos x="111" y="40"/>
                </a:cxn>
                <a:cxn ang="0">
                  <a:pos x="151" y="24"/>
                </a:cxn>
                <a:cxn ang="0">
                  <a:pos x="239" y="0"/>
                </a:cxn>
                <a:cxn ang="0">
                  <a:pos x="279" y="10"/>
                </a:cxn>
                <a:cxn ang="0">
                  <a:pos x="323" y="80"/>
                </a:cxn>
                <a:cxn ang="0">
                  <a:pos x="337" y="112"/>
                </a:cxn>
                <a:cxn ang="0">
                  <a:pos x="347" y="142"/>
                </a:cxn>
                <a:cxn ang="0">
                  <a:pos x="373" y="240"/>
                </a:cxn>
                <a:cxn ang="0">
                  <a:pos x="393" y="288"/>
                </a:cxn>
                <a:cxn ang="0">
                  <a:pos x="409" y="340"/>
                </a:cxn>
                <a:cxn ang="0">
                  <a:pos x="455" y="388"/>
                </a:cxn>
                <a:cxn ang="0">
                  <a:pos x="371" y="438"/>
                </a:cxn>
                <a:cxn ang="0">
                  <a:pos x="341" y="458"/>
                </a:cxn>
                <a:cxn ang="0">
                  <a:pos x="313" y="478"/>
                </a:cxn>
                <a:cxn ang="0">
                  <a:pos x="297" y="482"/>
                </a:cxn>
                <a:cxn ang="0">
                  <a:pos x="235" y="506"/>
                </a:cxn>
                <a:cxn ang="0">
                  <a:pos x="213" y="522"/>
                </a:cxn>
                <a:cxn ang="0">
                  <a:pos x="201" y="534"/>
                </a:cxn>
                <a:cxn ang="0">
                  <a:pos x="189" y="550"/>
                </a:cxn>
                <a:cxn ang="0">
                  <a:pos x="179" y="500"/>
                </a:cxn>
              </a:cxnLst>
              <a:rect l="0" t="0" r="r" b="b"/>
              <a:pathLst>
                <a:path w="455" h="550">
                  <a:moveTo>
                    <a:pt x="185" y="542"/>
                  </a:moveTo>
                  <a:cubicBezTo>
                    <a:pt x="185" y="539"/>
                    <a:pt x="177" y="529"/>
                    <a:pt x="177" y="522"/>
                  </a:cubicBezTo>
                  <a:cubicBezTo>
                    <a:pt x="177" y="515"/>
                    <a:pt x="187" y="508"/>
                    <a:pt x="183" y="498"/>
                  </a:cubicBezTo>
                  <a:cubicBezTo>
                    <a:pt x="182" y="487"/>
                    <a:pt x="158" y="473"/>
                    <a:pt x="151" y="464"/>
                  </a:cubicBezTo>
                  <a:cubicBezTo>
                    <a:pt x="146" y="458"/>
                    <a:pt x="140" y="452"/>
                    <a:pt x="135" y="446"/>
                  </a:cubicBezTo>
                  <a:cubicBezTo>
                    <a:pt x="131" y="440"/>
                    <a:pt x="123" y="428"/>
                    <a:pt x="123" y="428"/>
                  </a:cubicBezTo>
                  <a:cubicBezTo>
                    <a:pt x="121" y="420"/>
                    <a:pt x="120" y="415"/>
                    <a:pt x="115" y="408"/>
                  </a:cubicBezTo>
                  <a:cubicBezTo>
                    <a:pt x="110" y="389"/>
                    <a:pt x="101" y="378"/>
                    <a:pt x="87" y="364"/>
                  </a:cubicBezTo>
                  <a:cubicBezTo>
                    <a:pt x="81" y="358"/>
                    <a:pt x="71" y="344"/>
                    <a:pt x="71" y="344"/>
                  </a:cubicBezTo>
                  <a:cubicBezTo>
                    <a:pt x="67" y="332"/>
                    <a:pt x="58" y="326"/>
                    <a:pt x="51" y="316"/>
                  </a:cubicBezTo>
                  <a:cubicBezTo>
                    <a:pt x="36" y="295"/>
                    <a:pt x="29" y="269"/>
                    <a:pt x="13" y="248"/>
                  </a:cubicBezTo>
                  <a:cubicBezTo>
                    <a:pt x="9" y="234"/>
                    <a:pt x="3" y="221"/>
                    <a:pt x="1" y="206"/>
                  </a:cubicBezTo>
                  <a:cubicBezTo>
                    <a:pt x="1" y="201"/>
                    <a:pt x="0" y="148"/>
                    <a:pt x="9" y="134"/>
                  </a:cubicBezTo>
                  <a:cubicBezTo>
                    <a:pt x="34" y="96"/>
                    <a:pt x="63" y="50"/>
                    <a:pt x="111" y="40"/>
                  </a:cubicBezTo>
                  <a:cubicBezTo>
                    <a:pt x="127" y="29"/>
                    <a:pt x="132" y="27"/>
                    <a:pt x="151" y="24"/>
                  </a:cubicBezTo>
                  <a:cubicBezTo>
                    <a:pt x="178" y="11"/>
                    <a:pt x="209" y="5"/>
                    <a:pt x="239" y="0"/>
                  </a:cubicBezTo>
                  <a:cubicBezTo>
                    <a:pt x="266" y="2"/>
                    <a:pt x="260" y="4"/>
                    <a:pt x="279" y="10"/>
                  </a:cubicBezTo>
                  <a:cubicBezTo>
                    <a:pt x="297" y="28"/>
                    <a:pt x="307" y="59"/>
                    <a:pt x="323" y="80"/>
                  </a:cubicBezTo>
                  <a:cubicBezTo>
                    <a:pt x="327" y="91"/>
                    <a:pt x="333" y="101"/>
                    <a:pt x="337" y="112"/>
                  </a:cubicBezTo>
                  <a:cubicBezTo>
                    <a:pt x="341" y="123"/>
                    <a:pt x="341" y="132"/>
                    <a:pt x="347" y="142"/>
                  </a:cubicBezTo>
                  <a:cubicBezTo>
                    <a:pt x="355" y="174"/>
                    <a:pt x="363" y="209"/>
                    <a:pt x="373" y="240"/>
                  </a:cubicBezTo>
                  <a:cubicBezTo>
                    <a:pt x="376" y="258"/>
                    <a:pt x="383" y="273"/>
                    <a:pt x="393" y="288"/>
                  </a:cubicBezTo>
                  <a:cubicBezTo>
                    <a:pt x="396" y="299"/>
                    <a:pt x="404" y="332"/>
                    <a:pt x="409" y="340"/>
                  </a:cubicBezTo>
                  <a:cubicBezTo>
                    <a:pt x="420" y="359"/>
                    <a:pt x="443" y="369"/>
                    <a:pt x="455" y="388"/>
                  </a:cubicBezTo>
                  <a:cubicBezTo>
                    <a:pt x="449" y="418"/>
                    <a:pt x="398" y="433"/>
                    <a:pt x="371" y="438"/>
                  </a:cubicBezTo>
                  <a:cubicBezTo>
                    <a:pt x="361" y="445"/>
                    <a:pt x="351" y="451"/>
                    <a:pt x="341" y="458"/>
                  </a:cubicBezTo>
                  <a:cubicBezTo>
                    <a:pt x="334" y="469"/>
                    <a:pt x="326" y="475"/>
                    <a:pt x="313" y="478"/>
                  </a:cubicBezTo>
                  <a:cubicBezTo>
                    <a:pt x="308" y="479"/>
                    <a:pt x="297" y="482"/>
                    <a:pt x="297" y="482"/>
                  </a:cubicBezTo>
                  <a:cubicBezTo>
                    <a:pt x="278" y="494"/>
                    <a:pt x="254" y="494"/>
                    <a:pt x="235" y="506"/>
                  </a:cubicBezTo>
                  <a:cubicBezTo>
                    <a:pt x="229" y="515"/>
                    <a:pt x="222" y="513"/>
                    <a:pt x="213" y="522"/>
                  </a:cubicBezTo>
                  <a:cubicBezTo>
                    <a:pt x="209" y="526"/>
                    <a:pt x="201" y="534"/>
                    <a:pt x="201" y="534"/>
                  </a:cubicBezTo>
                  <a:cubicBezTo>
                    <a:pt x="198" y="542"/>
                    <a:pt x="196" y="545"/>
                    <a:pt x="189" y="550"/>
                  </a:cubicBezTo>
                  <a:cubicBezTo>
                    <a:pt x="174" y="540"/>
                    <a:pt x="179" y="515"/>
                    <a:pt x="179" y="500"/>
                  </a:cubicBezTo>
                </a:path>
              </a:pathLst>
            </a:custGeom>
            <a:solidFill>
              <a:srgbClr val="339933"/>
            </a:solidFill>
            <a:ln w="9525" cap="sq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2" name="Freeform 92"/>
            <p:cNvSpPr>
              <a:spLocks noChangeAspect="1"/>
            </p:cNvSpPr>
            <p:nvPr/>
          </p:nvSpPr>
          <p:spPr bwMode="auto">
            <a:xfrm>
              <a:off x="723" y="898"/>
              <a:ext cx="465" cy="484"/>
            </a:xfrm>
            <a:custGeom>
              <a:avLst/>
              <a:gdLst/>
              <a:ahLst/>
              <a:cxnLst>
                <a:cxn ang="0">
                  <a:pos x="206" y="8"/>
                </a:cxn>
                <a:cxn ang="0">
                  <a:pos x="192" y="8"/>
                </a:cxn>
                <a:cxn ang="0">
                  <a:pos x="150" y="18"/>
                </a:cxn>
                <a:cxn ang="0">
                  <a:pos x="106" y="50"/>
                </a:cxn>
                <a:cxn ang="0">
                  <a:pos x="60" y="84"/>
                </a:cxn>
                <a:cxn ang="0">
                  <a:pos x="40" y="110"/>
                </a:cxn>
                <a:cxn ang="0">
                  <a:pos x="24" y="124"/>
                </a:cxn>
                <a:cxn ang="0">
                  <a:pos x="14" y="142"/>
                </a:cxn>
                <a:cxn ang="0">
                  <a:pos x="0" y="216"/>
                </a:cxn>
                <a:cxn ang="0">
                  <a:pos x="6" y="314"/>
                </a:cxn>
                <a:cxn ang="0">
                  <a:pos x="46" y="390"/>
                </a:cxn>
                <a:cxn ang="0">
                  <a:pos x="94" y="460"/>
                </a:cxn>
                <a:cxn ang="0">
                  <a:pos x="110" y="484"/>
                </a:cxn>
                <a:cxn ang="0">
                  <a:pos x="168" y="504"/>
                </a:cxn>
                <a:cxn ang="0">
                  <a:pos x="326" y="488"/>
                </a:cxn>
                <a:cxn ang="0">
                  <a:pos x="366" y="464"/>
                </a:cxn>
                <a:cxn ang="0">
                  <a:pos x="410" y="442"/>
                </a:cxn>
                <a:cxn ang="0">
                  <a:pos x="464" y="346"/>
                </a:cxn>
                <a:cxn ang="0">
                  <a:pos x="468" y="336"/>
                </a:cxn>
                <a:cxn ang="0">
                  <a:pos x="472" y="316"/>
                </a:cxn>
                <a:cxn ang="0">
                  <a:pos x="476" y="296"/>
                </a:cxn>
                <a:cxn ang="0">
                  <a:pos x="466" y="172"/>
                </a:cxn>
                <a:cxn ang="0">
                  <a:pos x="444" y="130"/>
                </a:cxn>
                <a:cxn ang="0">
                  <a:pos x="426" y="106"/>
                </a:cxn>
                <a:cxn ang="0">
                  <a:pos x="388" y="58"/>
                </a:cxn>
                <a:cxn ang="0">
                  <a:pos x="332" y="12"/>
                </a:cxn>
                <a:cxn ang="0">
                  <a:pos x="280" y="0"/>
                </a:cxn>
                <a:cxn ang="0">
                  <a:pos x="192" y="2"/>
                </a:cxn>
                <a:cxn ang="0">
                  <a:pos x="180" y="6"/>
                </a:cxn>
              </a:cxnLst>
              <a:rect l="0" t="0" r="r" b="b"/>
              <a:pathLst>
                <a:path w="484" h="504">
                  <a:moveTo>
                    <a:pt x="206" y="8"/>
                  </a:moveTo>
                  <a:cubicBezTo>
                    <a:pt x="203" y="8"/>
                    <a:pt x="201" y="6"/>
                    <a:pt x="192" y="8"/>
                  </a:cubicBezTo>
                  <a:cubicBezTo>
                    <a:pt x="183" y="10"/>
                    <a:pt x="164" y="11"/>
                    <a:pt x="150" y="18"/>
                  </a:cubicBezTo>
                  <a:cubicBezTo>
                    <a:pt x="134" y="26"/>
                    <a:pt x="124" y="45"/>
                    <a:pt x="106" y="50"/>
                  </a:cubicBezTo>
                  <a:cubicBezTo>
                    <a:pt x="89" y="61"/>
                    <a:pt x="80" y="77"/>
                    <a:pt x="60" y="84"/>
                  </a:cubicBezTo>
                  <a:cubicBezTo>
                    <a:pt x="49" y="95"/>
                    <a:pt x="46" y="103"/>
                    <a:pt x="40" y="110"/>
                  </a:cubicBezTo>
                  <a:cubicBezTo>
                    <a:pt x="34" y="117"/>
                    <a:pt x="28" y="119"/>
                    <a:pt x="24" y="124"/>
                  </a:cubicBezTo>
                  <a:cubicBezTo>
                    <a:pt x="20" y="130"/>
                    <a:pt x="18" y="136"/>
                    <a:pt x="14" y="142"/>
                  </a:cubicBezTo>
                  <a:cubicBezTo>
                    <a:pt x="8" y="167"/>
                    <a:pt x="4" y="191"/>
                    <a:pt x="0" y="216"/>
                  </a:cubicBezTo>
                  <a:cubicBezTo>
                    <a:pt x="1" y="241"/>
                    <a:pt x="2" y="282"/>
                    <a:pt x="6" y="314"/>
                  </a:cubicBezTo>
                  <a:cubicBezTo>
                    <a:pt x="18" y="346"/>
                    <a:pt x="20" y="371"/>
                    <a:pt x="46" y="390"/>
                  </a:cubicBezTo>
                  <a:cubicBezTo>
                    <a:pt x="55" y="418"/>
                    <a:pt x="75" y="438"/>
                    <a:pt x="94" y="460"/>
                  </a:cubicBezTo>
                  <a:cubicBezTo>
                    <a:pt x="101" y="468"/>
                    <a:pt x="101" y="477"/>
                    <a:pt x="110" y="484"/>
                  </a:cubicBezTo>
                  <a:cubicBezTo>
                    <a:pt x="124" y="496"/>
                    <a:pt x="150" y="502"/>
                    <a:pt x="168" y="504"/>
                  </a:cubicBezTo>
                  <a:cubicBezTo>
                    <a:pt x="226" y="501"/>
                    <a:pt x="272" y="497"/>
                    <a:pt x="326" y="488"/>
                  </a:cubicBezTo>
                  <a:cubicBezTo>
                    <a:pt x="339" y="475"/>
                    <a:pt x="353" y="474"/>
                    <a:pt x="366" y="464"/>
                  </a:cubicBezTo>
                  <a:cubicBezTo>
                    <a:pt x="397" y="439"/>
                    <a:pt x="364" y="452"/>
                    <a:pt x="410" y="442"/>
                  </a:cubicBezTo>
                  <a:cubicBezTo>
                    <a:pt x="437" y="419"/>
                    <a:pt x="454" y="379"/>
                    <a:pt x="464" y="346"/>
                  </a:cubicBezTo>
                  <a:cubicBezTo>
                    <a:pt x="465" y="343"/>
                    <a:pt x="467" y="339"/>
                    <a:pt x="468" y="336"/>
                  </a:cubicBezTo>
                  <a:cubicBezTo>
                    <a:pt x="470" y="329"/>
                    <a:pt x="471" y="323"/>
                    <a:pt x="472" y="316"/>
                  </a:cubicBezTo>
                  <a:cubicBezTo>
                    <a:pt x="473" y="309"/>
                    <a:pt x="476" y="296"/>
                    <a:pt x="476" y="296"/>
                  </a:cubicBezTo>
                  <a:cubicBezTo>
                    <a:pt x="478" y="268"/>
                    <a:pt x="484" y="199"/>
                    <a:pt x="466" y="172"/>
                  </a:cubicBezTo>
                  <a:cubicBezTo>
                    <a:pt x="457" y="159"/>
                    <a:pt x="453" y="143"/>
                    <a:pt x="444" y="130"/>
                  </a:cubicBezTo>
                  <a:cubicBezTo>
                    <a:pt x="438" y="122"/>
                    <a:pt x="426" y="106"/>
                    <a:pt x="426" y="106"/>
                  </a:cubicBezTo>
                  <a:cubicBezTo>
                    <a:pt x="418" y="82"/>
                    <a:pt x="404" y="76"/>
                    <a:pt x="388" y="58"/>
                  </a:cubicBezTo>
                  <a:cubicBezTo>
                    <a:pt x="373" y="40"/>
                    <a:pt x="356" y="19"/>
                    <a:pt x="332" y="12"/>
                  </a:cubicBezTo>
                  <a:cubicBezTo>
                    <a:pt x="315" y="7"/>
                    <a:pt x="297" y="6"/>
                    <a:pt x="280" y="0"/>
                  </a:cubicBezTo>
                  <a:cubicBezTo>
                    <a:pt x="251" y="1"/>
                    <a:pt x="221" y="0"/>
                    <a:pt x="192" y="2"/>
                  </a:cubicBezTo>
                  <a:cubicBezTo>
                    <a:pt x="188" y="2"/>
                    <a:pt x="180" y="6"/>
                    <a:pt x="180" y="6"/>
                  </a:cubicBezTo>
                </a:path>
              </a:pathLst>
            </a:custGeom>
            <a:solidFill>
              <a:srgbClr val="666699"/>
            </a:solidFill>
            <a:ln w="9525" cap="sq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3" name="Freeform 93"/>
            <p:cNvSpPr>
              <a:spLocks noChangeAspect="1"/>
            </p:cNvSpPr>
            <p:nvPr/>
          </p:nvSpPr>
          <p:spPr bwMode="auto">
            <a:xfrm rot="-197762">
              <a:off x="811" y="674"/>
              <a:ext cx="594" cy="926"/>
            </a:xfrm>
            <a:custGeom>
              <a:avLst/>
              <a:gdLst/>
              <a:ahLst/>
              <a:cxnLst>
                <a:cxn ang="0">
                  <a:pos x="61" y="1010"/>
                </a:cxn>
                <a:cxn ang="0">
                  <a:pos x="33" y="992"/>
                </a:cxn>
                <a:cxn ang="0">
                  <a:pos x="13" y="924"/>
                </a:cxn>
                <a:cxn ang="0">
                  <a:pos x="1" y="790"/>
                </a:cxn>
                <a:cxn ang="0">
                  <a:pos x="9" y="718"/>
                </a:cxn>
                <a:cxn ang="0">
                  <a:pos x="19" y="696"/>
                </a:cxn>
                <a:cxn ang="0">
                  <a:pos x="23" y="684"/>
                </a:cxn>
                <a:cxn ang="0">
                  <a:pos x="27" y="676"/>
                </a:cxn>
                <a:cxn ang="0">
                  <a:pos x="31" y="670"/>
                </a:cxn>
                <a:cxn ang="0">
                  <a:pos x="39" y="620"/>
                </a:cxn>
                <a:cxn ang="0">
                  <a:pos x="45" y="568"/>
                </a:cxn>
                <a:cxn ang="0">
                  <a:pos x="73" y="530"/>
                </a:cxn>
                <a:cxn ang="0">
                  <a:pos x="91" y="472"/>
                </a:cxn>
                <a:cxn ang="0">
                  <a:pos x="115" y="430"/>
                </a:cxn>
                <a:cxn ang="0">
                  <a:pos x="113" y="300"/>
                </a:cxn>
                <a:cxn ang="0">
                  <a:pos x="75" y="166"/>
                </a:cxn>
                <a:cxn ang="0">
                  <a:pos x="79" y="136"/>
                </a:cxn>
                <a:cxn ang="0">
                  <a:pos x="165" y="72"/>
                </a:cxn>
                <a:cxn ang="0">
                  <a:pos x="217" y="32"/>
                </a:cxn>
                <a:cxn ang="0">
                  <a:pos x="319" y="20"/>
                </a:cxn>
                <a:cxn ang="0">
                  <a:pos x="357" y="14"/>
                </a:cxn>
                <a:cxn ang="0">
                  <a:pos x="399" y="8"/>
                </a:cxn>
                <a:cxn ang="0">
                  <a:pos x="447" y="0"/>
                </a:cxn>
                <a:cxn ang="0">
                  <a:pos x="523" y="8"/>
                </a:cxn>
                <a:cxn ang="0">
                  <a:pos x="599" y="44"/>
                </a:cxn>
                <a:cxn ang="0">
                  <a:pos x="685" y="214"/>
                </a:cxn>
                <a:cxn ang="0">
                  <a:pos x="683" y="326"/>
                </a:cxn>
                <a:cxn ang="0">
                  <a:pos x="643" y="442"/>
                </a:cxn>
                <a:cxn ang="0">
                  <a:pos x="621" y="534"/>
                </a:cxn>
                <a:cxn ang="0">
                  <a:pos x="601" y="578"/>
                </a:cxn>
                <a:cxn ang="0">
                  <a:pos x="525" y="708"/>
                </a:cxn>
                <a:cxn ang="0">
                  <a:pos x="467" y="750"/>
                </a:cxn>
                <a:cxn ang="0">
                  <a:pos x="393" y="834"/>
                </a:cxn>
                <a:cxn ang="0">
                  <a:pos x="343" y="882"/>
                </a:cxn>
                <a:cxn ang="0">
                  <a:pos x="321" y="900"/>
                </a:cxn>
                <a:cxn ang="0">
                  <a:pos x="291" y="946"/>
                </a:cxn>
                <a:cxn ang="0">
                  <a:pos x="273" y="980"/>
                </a:cxn>
                <a:cxn ang="0">
                  <a:pos x="197" y="1008"/>
                </a:cxn>
                <a:cxn ang="0">
                  <a:pos x="149" y="1026"/>
                </a:cxn>
                <a:cxn ang="0">
                  <a:pos x="105" y="1024"/>
                </a:cxn>
                <a:cxn ang="0">
                  <a:pos x="47" y="1002"/>
                </a:cxn>
                <a:cxn ang="0">
                  <a:pos x="35" y="996"/>
                </a:cxn>
              </a:cxnLst>
              <a:rect l="0" t="0" r="r" b="b"/>
              <a:pathLst>
                <a:path w="685" h="1026">
                  <a:moveTo>
                    <a:pt x="61" y="1010"/>
                  </a:moveTo>
                  <a:cubicBezTo>
                    <a:pt x="48" y="1008"/>
                    <a:pt x="46" y="995"/>
                    <a:pt x="33" y="992"/>
                  </a:cubicBezTo>
                  <a:cubicBezTo>
                    <a:pt x="27" y="968"/>
                    <a:pt x="21" y="947"/>
                    <a:pt x="13" y="924"/>
                  </a:cubicBezTo>
                  <a:cubicBezTo>
                    <a:pt x="7" y="879"/>
                    <a:pt x="12" y="834"/>
                    <a:pt x="1" y="790"/>
                  </a:cubicBezTo>
                  <a:cubicBezTo>
                    <a:pt x="2" y="769"/>
                    <a:pt x="0" y="739"/>
                    <a:pt x="9" y="718"/>
                  </a:cubicBezTo>
                  <a:cubicBezTo>
                    <a:pt x="12" y="711"/>
                    <a:pt x="16" y="703"/>
                    <a:pt x="19" y="696"/>
                  </a:cubicBezTo>
                  <a:cubicBezTo>
                    <a:pt x="21" y="692"/>
                    <a:pt x="23" y="684"/>
                    <a:pt x="23" y="684"/>
                  </a:cubicBezTo>
                  <a:cubicBezTo>
                    <a:pt x="23" y="680"/>
                    <a:pt x="26" y="678"/>
                    <a:pt x="27" y="676"/>
                  </a:cubicBezTo>
                  <a:cubicBezTo>
                    <a:pt x="28" y="674"/>
                    <a:pt x="29" y="679"/>
                    <a:pt x="31" y="670"/>
                  </a:cubicBezTo>
                  <a:cubicBezTo>
                    <a:pt x="50" y="657"/>
                    <a:pt x="40" y="648"/>
                    <a:pt x="39" y="620"/>
                  </a:cubicBezTo>
                  <a:cubicBezTo>
                    <a:pt x="39" y="617"/>
                    <a:pt x="40" y="573"/>
                    <a:pt x="45" y="568"/>
                  </a:cubicBezTo>
                  <a:cubicBezTo>
                    <a:pt x="54" y="559"/>
                    <a:pt x="69" y="541"/>
                    <a:pt x="73" y="530"/>
                  </a:cubicBezTo>
                  <a:cubicBezTo>
                    <a:pt x="79" y="511"/>
                    <a:pt x="81" y="489"/>
                    <a:pt x="91" y="472"/>
                  </a:cubicBezTo>
                  <a:cubicBezTo>
                    <a:pt x="99" y="458"/>
                    <a:pt x="110" y="446"/>
                    <a:pt x="115" y="430"/>
                  </a:cubicBezTo>
                  <a:cubicBezTo>
                    <a:pt x="114" y="387"/>
                    <a:pt x="114" y="343"/>
                    <a:pt x="113" y="300"/>
                  </a:cubicBezTo>
                  <a:cubicBezTo>
                    <a:pt x="112" y="252"/>
                    <a:pt x="86" y="211"/>
                    <a:pt x="75" y="166"/>
                  </a:cubicBezTo>
                  <a:cubicBezTo>
                    <a:pt x="75" y="164"/>
                    <a:pt x="75" y="143"/>
                    <a:pt x="79" y="136"/>
                  </a:cubicBezTo>
                  <a:cubicBezTo>
                    <a:pt x="97" y="103"/>
                    <a:pt x="138" y="95"/>
                    <a:pt x="165" y="72"/>
                  </a:cubicBezTo>
                  <a:cubicBezTo>
                    <a:pt x="178" y="61"/>
                    <a:pt x="200" y="38"/>
                    <a:pt x="217" y="32"/>
                  </a:cubicBezTo>
                  <a:cubicBezTo>
                    <a:pt x="248" y="22"/>
                    <a:pt x="287" y="24"/>
                    <a:pt x="319" y="20"/>
                  </a:cubicBezTo>
                  <a:cubicBezTo>
                    <a:pt x="332" y="16"/>
                    <a:pt x="342" y="15"/>
                    <a:pt x="357" y="14"/>
                  </a:cubicBezTo>
                  <a:cubicBezTo>
                    <a:pt x="371" y="10"/>
                    <a:pt x="384" y="9"/>
                    <a:pt x="399" y="8"/>
                  </a:cubicBezTo>
                  <a:cubicBezTo>
                    <a:pt x="415" y="4"/>
                    <a:pt x="431" y="4"/>
                    <a:pt x="447" y="0"/>
                  </a:cubicBezTo>
                  <a:cubicBezTo>
                    <a:pt x="497" y="2"/>
                    <a:pt x="492" y="0"/>
                    <a:pt x="523" y="8"/>
                  </a:cubicBezTo>
                  <a:cubicBezTo>
                    <a:pt x="546" y="23"/>
                    <a:pt x="572" y="37"/>
                    <a:pt x="599" y="44"/>
                  </a:cubicBezTo>
                  <a:cubicBezTo>
                    <a:pt x="651" y="79"/>
                    <a:pt x="675" y="154"/>
                    <a:pt x="685" y="214"/>
                  </a:cubicBezTo>
                  <a:cubicBezTo>
                    <a:pt x="684" y="251"/>
                    <a:pt x="684" y="289"/>
                    <a:pt x="683" y="326"/>
                  </a:cubicBezTo>
                  <a:cubicBezTo>
                    <a:pt x="682" y="368"/>
                    <a:pt x="652" y="402"/>
                    <a:pt x="643" y="442"/>
                  </a:cubicBezTo>
                  <a:cubicBezTo>
                    <a:pt x="637" y="470"/>
                    <a:pt x="637" y="510"/>
                    <a:pt x="621" y="534"/>
                  </a:cubicBezTo>
                  <a:cubicBezTo>
                    <a:pt x="617" y="550"/>
                    <a:pt x="607" y="563"/>
                    <a:pt x="601" y="578"/>
                  </a:cubicBezTo>
                  <a:cubicBezTo>
                    <a:pt x="579" y="628"/>
                    <a:pt x="574" y="675"/>
                    <a:pt x="525" y="708"/>
                  </a:cubicBezTo>
                  <a:cubicBezTo>
                    <a:pt x="517" y="721"/>
                    <a:pt x="482" y="738"/>
                    <a:pt x="467" y="750"/>
                  </a:cubicBezTo>
                  <a:cubicBezTo>
                    <a:pt x="437" y="775"/>
                    <a:pt x="418" y="805"/>
                    <a:pt x="393" y="834"/>
                  </a:cubicBezTo>
                  <a:cubicBezTo>
                    <a:pt x="378" y="851"/>
                    <a:pt x="359" y="866"/>
                    <a:pt x="343" y="882"/>
                  </a:cubicBezTo>
                  <a:cubicBezTo>
                    <a:pt x="336" y="889"/>
                    <a:pt x="321" y="900"/>
                    <a:pt x="321" y="900"/>
                  </a:cubicBezTo>
                  <a:cubicBezTo>
                    <a:pt x="311" y="914"/>
                    <a:pt x="297" y="929"/>
                    <a:pt x="291" y="946"/>
                  </a:cubicBezTo>
                  <a:cubicBezTo>
                    <a:pt x="286" y="958"/>
                    <a:pt x="284" y="971"/>
                    <a:pt x="273" y="980"/>
                  </a:cubicBezTo>
                  <a:cubicBezTo>
                    <a:pt x="253" y="997"/>
                    <a:pt x="221" y="1000"/>
                    <a:pt x="197" y="1008"/>
                  </a:cubicBezTo>
                  <a:cubicBezTo>
                    <a:pt x="186" y="1019"/>
                    <a:pt x="165" y="1024"/>
                    <a:pt x="149" y="1026"/>
                  </a:cubicBezTo>
                  <a:cubicBezTo>
                    <a:pt x="134" y="1025"/>
                    <a:pt x="120" y="1025"/>
                    <a:pt x="105" y="1024"/>
                  </a:cubicBezTo>
                  <a:cubicBezTo>
                    <a:pt x="81" y="1022"/>
                    <a:pt x="68" y="1011"/>
                    <a:pt x="47" y="1002"/>
                  </a:cubicBezTo>
                  <a:cubicBezTo>
                    <a:pt x="34" y="996"/>
                    <a:pt x="35" y="1002"/>
                    <a:pt x="35" y="996"/>
                  </a:cubicBezTo>
                </a:path>
              </a:pathLst>
            </a:custGeom>
            <a:solidFill>
              <a:srgbClr val="969696"/>
            </a:solidFill>
            <a:ln w="9525" cap="sq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4" name="Text Box 94"/>
            <p:cNvSpPr txBox="1">
              <a:spLocks noChangeAspect="1" noChangeArrowheads="1"/>
            </p:cNvSpPr>
            <p:nvPr/>
          </p:nvSpPr>
          <p:spPr bwMode="auto">
            <a:xfrm>
              <a:off x="733" y="981"/>
              <a:ext cx="648" cy="231"/>
            </a:xfrm>
            <a:prstGeom prst="rect">
              <a:avLst/>
            </a:prstGeom>
            <a:noFill/>
            <a:ln w="9525" cap="sq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>
                  <a:solidFill>
                    <a:srgbClr val="FFFF00"/>
                  </a:solidFill>
                  <a:latin typeface="Comic Sans MS" pitchFamily="-84" charset="0"/>
                </a:rPr>
                <a:t>hadrons</a:t>
              </a:r>
            </a:p>
          </p:txBody>
        </p:sp>
        <p:sp>
          <p:nvSpPr>
            <p:cNvPr id="225375" name="Text Box 95"/>
            <p:cNvSpPr txBox="1">
              <a:spLocks noChangeAspect="1" noChangeArrowheads="1"/>
            </p:cNvSpPr>
            <p:nvPr/>
          </p:nvSpPr>
          <p:spPr bwMode="auto">
            <a:xfrm>
              <a:off x="1105" y="1311"/>
              <a:ext cx="195" cy="288"/>
            </a:xfrm>
            <a:prstGeom prst="rect">
              <a:avLst/>
            </a:prstGeom>
            <a:noFill/>
            <a:ln w="9525" cap="sq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CC3300"/>
                  </a:solidFill>
                  <a:sym typeface="Symbol" pitchFamily="-84" charset="2"/>
                </a:rPr>
                <a:t></a:t>
              </a:r>
              <a:endParaRPr lang="en-US">
                <a:solidFill>
                  <a:srgbClr val="CC3300"/>
                </a:solidFill>
              </a:endParaRPr>
            </a:p>
          </p:txBody>
        </p:sp>
        <p:sp>
          <p:nvSpPr>
            <p:cNvPr id="225376" name="Text Box 96"/>
            <p:cNvSpPr txBox="1">
              <a:spLocks noChangeAspect="1" noChangeArrowheads="1"/>
            </p:cNvSpPr>
            <p:nvPr/>
          </p:nvSpPr>
          <p:spPr bwMode="auto">
            <a:xfrm>
              <a:off x="224" y="690"/>
              <a:ext cx="227" cy="154"/>
            </a:xfrm>
            <a:prstGeom prst="rect">
              <a:avLst/>
            </a:prstGeom>
            <a:noFill/>
            <a:ln w="9525" cap="sq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>
                  <a:latin typeface="Times New Roman MT Extra Bold" pitchFamily="18" charset="0"/>
                </a:rPr>
                <a:t>CH</a:t>
              </a:r>
            </a:p>
          </p:txBody>
        </p:sp>
        <p:sp>
          <p:nvSpPr>
            <p:cNvPr id="225377" name="Text Box 97"/>
            <p:cNvSpPr txBox="1">
              <a:spLocks noChangeAspect="1" noChangeArrowheads="1"/>
            </p:cNvSpPr>
            <p:nvPr/>
          </p:nvSpPr>
          <p:spPr bwMode="auto">
            <a:xfrm>
              <a:off x="230" y="1147"/>
              <a:ext cx="218" cy="154"/>
            </a:xfrm>
            <a:prstGeom prst="rect">
              <a:avLst/>
            </a:prstGeom>
            <a:noFill/>
            <a:ln w="9525" cap="sq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>
                  <a:latin typeface="Times New Roman MT Extra Bold" pitchFamily="18" charset="0"/>
                </a:rPr>
                <a:t>FH</a:t>
              </a:r>
            </a:p>
          </p:txBody>
        </p:sp>
        <p:sp>
          <p:nvSpPr>
            <p:cNvPr id="225378" name="Text Box 98"/>
            <p:cNvSpPr txBox="1">
              <a:spLocks noChangeAspect="1" noChangeArrowheads="1"/>
            </p:cNvSpPr>
            <p:nvPr/>
          </p:nvSpPr>
          <p:spPr bwMode="auto">
            <a:xfrm>
              <a:off x="214" y="1458"/>
              <a:ext cx="236" cy="154"/>
            </a:xfrm>
            <a:prstGeom prst="rect">
              <a:avLst/>
            </a:prstGeom>
            <a:noFill/>
            <a:ln w="9525" cap="sq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>
                  <a:latin typeface="Times New Roman MT Extra Bold" pitchFamily="18" charset="0"/>
                </a:rPr>
                <a:t>EM</a:t>
              </a:r>
            </a:p>
          </p:txBody>
        </p:sp>
        <p:sp>
          <p:nvSpPr>
            <p:cNvPr id="225379" name="Line 99"/>
            <p:cNvSpPr>
              <a:spLocks noChangeAspect="1" noChangeShapeType="1"/>
            </p:cNvSpPr>
            <p:nvPr/>
          </p:nvSpPr>
          <p:spPr bwMode="auto">
            <a:xfrm flipH="1">
              <a:off x="1098" y="581"/>
              <a:ext cx="634" cy="2784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0" name="Line 100"/>
            <p:cNvSpPr>
              <a:spLocks noChangeAspect="1" noChangeShapeType="1"/>
            </p:cNvSpPr>
            <p:nvPr/>
          </p:nvSpPr>
          <p:spPr bwMode="auto">
            <a:xfrm>
              <a:off x="481" y="581"/>
              <a:ext cx="202" cy="275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1" name="Line 101"/>
            <p:cNvSpPr>
              <a:spLocks noChangeAspect="1" noChangeShapeType="1"/>
            </p:cNvSpPr>
            <p:nvPr/>
          </p:nvSpPr>
          <p:spPr bwMode="auto">
            <a:xfrm>
              <a:off x="159" y="1662"/>
              <a:ext cx="1609" cy="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2" name="Oval 102"/>
            <p:cNvSpPr>
              <a:spLocks noChangeAspect="1" noChangeArrowheads="1"/>
            </p:cNvSpPr>
            <p:nvPr/>
          </p:nvSpPr>
          <p:spPr bwMode="auto">
            <a:xfrm rot="208979">
              <a:off x="500" y="661"/>
              <a:ext cx="1172" cy="189"/>
            </a:xfrm>
            <a:prstGeom prst="ellipse">
              <a:avLst/>
            </a:prstGeom>
            <a:noFill/>
            <a:ln w="28575">
              <a:solidFill>
                <a:srgbClr val="990033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5383" name="Group 103"/>
          <p:cNvGrpSpPr>
            <a:grpSpLocks/>
          </p:cNvGrpSpPr>
          <p:nvPr/>
        </p:nvGrpSpPr>
        <p:grpSpPr bwMode="auto">
          <a:xfrm>
            <a:off x="3200400" y="838200"/>
            <a:ext cx="5840413" cy="5194300"/>
            <a:chOff x="2041" y="472"/>
            <a:chExt cx="3679" cy="2125"/>
          </a:xfrm>
        </p:grpSpPr>
        <p:pic>
          <p:nvPicPr>
            <p:cNvPr id="225384" name="Picture 104" descr="pix_87288_22409_caltks_r-z_view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/>
            <a:srcRect r="6288"/>
            <a:stretch>
              <a:fillRect/>
            </a:stretch>
          </p:blipFill>
          <p:spPr bwMode="auto">
            <a:xfrm>
              <a:off x="2041" y="472"/>
              <a:ext cx="3679" cy="2125"/>
            </a:xfrm>
            <a:prstGeom prst="rect">
              <a:avLst/>
            </a:prstGeom>
            <a:noFill/>
            <a:ln w="38100">
              <a:solidFill>
                <a:srgbClr val="006600"/>
              </a:solidFill>
              <a:miter lim="800000"/>
              <a:headEnd/>
              <a:tailEnd/>
            </a:ln>
            <a:effectLst/>
          </p:spPr>
        </p:pic>
        <p:sp>
          <p:nvSpPr>
            <p:cNvPr id="225385" name="Text Box 105"/>
            <p:cNvSpPr txBox="1">
              <a:spLocks noChangeArrowheads="1"/>
            </p:cNvSpPr>
            <p:nvPr/>
          </p:nvSpPr>
          <p:spPr bwMode="auto">
            <a:xfrm>
              <a:off x="2534" y="576"/>
              <a:ext cx="2410" cy="16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>
              <a:outerShdw blurRad="63500" dist="17961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0000"/>
                  </a:solidFill>
                  <a:latin typeface="Comic Sans MS" pitchFamily="-84" charset="0"/>
                </a:rPr>
                <a:t>Highest E</a:t>
              </a:r>
              <a:r>
                <a:rPr lang="en-US" sz="2000" b="1" baseline="-25000">
                  <a:solidFill>
                    <a:srgbClr val="FF0000"/>
                  </a:solidFill>
                  <a:latin typeface="Comic Sans MS" pitchFamily="-84" charset="0"/>
                </a:rPr>
                <a:t>T</a:t>
              </a:r>
              <a:r>
                <a:rPr lang="en-US" sz="2000" b="1">
                  <a:solidFill>
                    <a:srgbClr val="FF0000"/>
                  </a:solidFill>
                  <a:latin typeface="Comic Sans MS" pitchFamily="-84" charset="0"/>
                </a:rPr>
                <a:t> dijet event at DØ</a:t>
              </a:r>
              <a:endParaRPr lang="en-US" sz="2000">
                <a:latin typeface="Comic Sans MS" pitchFamily="-84" charset="0"/>
              </a:endParaRPr>
            </a:p>
          </p:txBody>
        </p:sp>
        <p:graphicFrame>
          <p:nvGraphicFramePr>
            <p:cNvPr id="225386" name="Object 106"/>
            <p:cNvGraphicFramePr>
              <a:graphicFrameLocks noChangeAspect="1"/>
            </p:cNvGraphicFramePr>
            <p:nvPr/>
          </p:nvGraphicFramePr>
          <p:xfrm>
            <a:off x="3063" y="2234"/>
            <a:ext cx="1955" cy="356"/>
          </p:xfrm>
          <a:graphic>
            <a:graphicData uri="http://schemas.openxmlformats.org/presentationml/2006/ole">
              <p:oleObj spid="_x0000_s225386" name="Equation" r:id="rId13" imgW="1701720" imgH="482400" progId="Equation.3">
                <p:embed/>
              </p:oleObj>
            </a:graphicData>
          </a:graphic>
        </p:graphicFrame>
      </p:grpSp>
      <p:sp>
        <p:nvSpPr>
          <p:cNvPr id="225387" name="Text Box 10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 b="1" u="sng">
                <a:solidFill>
                  <a:srgbClr val="800000"/>
                </a:solidFill>
                <a:latin typeface="Arial Narrow" pitchFamily="-84" charset="0"/>
              </a:rPr>
              <a:t>How does an Event Look in a HEP Detector?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2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35E44-9857-7B44-9025-98B26824A60B}" type="slidenum">
              <a:rPr lang="en-US"/>
              <a:pPr/>
              <a:t>15</a:t>
            </a:fld>
            <a:endParaRPr 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53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Detectors are complicated and large </a:t>
            </a:r>
            <a:r>
              <a:rPr lang="en-US" dirty="0" err="1" smtClean="0">
                <a:ea typeface="ＭＳ Ｐゴシック" pitchFamily="-84" charset="-128"/>
                <a:cs typeface="ＭＳ Ｐゴシック" pitchFamily="-84" charset="-128"/>
                <a:sym typeface="Wingdings"/>
              </a:rPr>
              <a:t>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/>
              </a:rPr>
              <a:t> Need large number of collaborators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/>
              </a:rPr>
              <a:t>They are scattered all over the world!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96200" cy="990600"/>
          </a:xfrm>
          <a:noFill/>
        </p:spPr>
        <p:txBody>
          <a:bodyPr/>
          <a:lstStyle/>
          <a:p>
            <a:pPr eaLnBrk="1" hangingPunct="1"/>
            <a:r>
              <a:rPr lang="en-US">
                <a:ea typeface="ＭＳ Ｐゴシック" pitchFamily="-84" charset="-128"/>
                <a:cs typeface="ＭＳ Ｐゴシック" pitchFamily="-84" charset="-128"/>
              </a:rPr>
              <a:t>The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6308-FBF9-3F4E-A114-D1264A78CF43}" type="slidenum">
              <a:rPr lang="en-US"/>
              <a:pPr/>
              <a:t>16</a:t>
            </a:fld>
            <a:endParaRPr lang="en-US"/>
          </a:p>
        </p:txBody>
      </p:sp>
      <p:sp>
        <p:nvSpPr>
          <p:cNvPr id="51205" name="Rectangle 2"/>
          <p:cNvSpPr>
            <a:spLocks noChangeArrowheads="1"/>
          </p:cNvSpPr>
          <p:nvPr/>
        </p:nvSpPr>
        <p:spPr bwMode="auto">
          <a:xfrm>
            <a:off x="1104900" y="1841500"/>
            <a:ext cx="3173413" cy="4543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endParaRPr lang="en-US" sz="2000" b="1">
              <a:solidFill>
                <a:srgbClr val="3912C8"/>
              </a:solidFill>
              <a:latin typeface="Tahoma" pitchFamily="-8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endParaRPr lang="en-US" sz="2000" b="1">
              <a:solidFill>
                <a:srgbClr val="3912C8"/>
              </a:solidFill>
              <a:latin typeface="Tahoma" pitchFamily="-84" charset="0"/>
            </a:endParaRPr>
          </a:p>
        </p:txBody>
      </p:sp>
      <p:sp>
        <p:nvSpPr>
          <p:cNvPr id="51206" name="Text Box 3"/>
          <p:cNvSpPr txBox="1">
            <a:spLocks noChangeArrowheads="1"/>
          </p:cNvSpPr>
          <p:nvPr/>
        </p:nvSpPr>
        <p:spPr bwMode="auto">
          <a:xfrm>
            <a:off x="1600200" y="1069975"/>
            <a:ext cx="1214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912549"/>
                </a:solidFill>
                <a:latin typeface="Tahoma" pitchFamily="-84" charset="0"/>
              </a:rPr>
              <a:t>ATLAS</a:t>
            </a:r>
          </a:p>
        </p:txBody>
      </p:sp>
      <p:sp>
        <p:nvSpPr>
          <p:cNvPr id="51207" name="Text Box 4"/>
          <p:cNvSpPr txBox="1">
            <a:spLocks noChangeArrowheads="1"/>
          </p:cNvSpPr>
          <p:nvPr/>
        </p:nvSpPr>
        <p:spPr bwMode="auto">
          <a:xfrm>
            <a:off x="6189663" y="1069975"/>
            <a:ext cx="890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912549"/>
                </a:solidFill>
                <a:latin typeface="Tahoma" pitchFamily="-84" charset="0"/>
              </a:rPr>
              <a:t>CMS</a:t>
            </a:r>
          </a:p>
        </p:txBody>
      </p:sp>
      <p:sp>
        <p:nvSpPr>
          <p:cNvPr id="51208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pPr eaLnBrk="1" hangingPunct="1"/>
            <a:r>
              <a:rPr lang="en-US" sz="4800" smtClean="0">
                <a:ea typeface="ＭＳ Ｐゴシック" pitchFamily="-84" charset="-128"/>
                <a:cs typeface="ＭＳ Ｐゴシック" pitchFamily="-84" charset="-128"/>
              </a:rPr>
              <a:t>LHC Collaborations</a:t>
            </a:r>
          </a:p>
        </p:txBody>
      </p:sp>
      <p:pic>
        <p:nvPicPr>
          <p:cNvPr id="51209" name="Picture 6" descr="pie1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60350" y="1530350"/>
            <a:ext cx="3889375" cy="3006725"/>
          </a:xfrm>
          <a:noFill/>
        </p:spPr>
      </p:pic>
      <p:sp>
        <p:nvSpPr>
          <p:cNvPr id="51210" name="Text Box 8"/>
          <p:cNvSpPr txBox="1">
            <a:spLocks noChangeArrowheads="1"/>
          </p:cNvSpPr>
          <p:nvPr/>
        </p:nvSpPr>
        <p:spPr bwMode="auto">
          <a:xfrm>
            <a:off x="811213" y="6257925"/>
            <a:ext cx="3338512" cy="33655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>
              <a:lnSpc>
                <a:spcPct val="80000"/>
              </a:lnSpc>
              <a:spcBef>
                <a:spcPct val="50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r>
              <a:rPr lang="en-US" sz="2000" b="1">
                <a:solidFill>
                  <a:srgbClr val="3912C8"/>
                </a:solidFill>
                <a:latin typeface="Tahoma" pitchFamily="-84" charset="0"/>
              </a:rPr>
              <a:t>                                              </a:t>
            </a:r>
          </a:p>
        </p:txBody>
      </p:sp>
      <p:pic>
        <p:nvPicPr>
          <p:cNvPr id="51211" name="Picture 9" descr="collaboration_pie"/>
          <p:cNvPicPr>
            <a:picLocks noChangeAspect="1" noChangeArrowheads="1"/>
          </p:cNvPicPr>
          <p:nvPr/>
        </p:nvPicPr>
        <p:blipFill>
          <a:blip r:embed="rId3"/>
          <a:srcRect l="35413" t="3807" r="3320" b="15230"/>
          <a:stretch>
            <a:fillRect/>
          </a:stretch>
        </p:blipFill>
        <p:spPr bwMode="auto">
          <a:xfrm>
            <a:off x="3657600" y="1524000"/>
            <a:ext cx="5181600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2" name="Text Box 10"/>
          <p:cNvSpPr txBox="1">
            <a:spLocks noChangeArrowheads="1"/>
          </p:cNvSpPr>
          <p:nvPr/>
        </p:nvSpPr>
        <p:spPr bwMode="auto">
          <a:xfrm>
            <a:off x="1905000" y="5568950"/>
            <a:ext cx="5943600" cy="679450"/>
          </a:xfrm>
          <a:prstGeom prst="rect">
            <a:avLst/>
          </a:prstGeom>
          <a:solidFill>
            <a:srgbClr val="FFFFCC"/>
          </a:solidFill>
          <a:ln w="22225">
            <a:solidFill>
              <a:srgbClr val="8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r>
              <a:rPr lang="en-US" sz="2000" b="1" dirty="0">
                <a:solidFill>
                  <a:srgbClr val="800000"/>
                </a:solidFill>
                <a:latin typeface="Tahoma" pitchFamily="-84" charset="0"/>
              </a:rPr>
              <a:t>ATLAS+CMS</a:t>
            </a:r>
            <a:r>
              <a:rPr lang="en-US" sz="2000" b="1" dirty="0" smtClean="0">
                <a:solidFill>
                  <a:srgbClr val="800000"/>
                </a:solidFill>
                <a:latin typeface="Tahoma" pitchFamily="-84" charset="0"/>
              </a:rPr>
              <a:t> 6000 </a:t>
            </a:r>
            <a:r>
              <a:rPr lang="en-US" sz="2000" b="1" dirty="0">
                <a:solidFill>
                  <a:srgbClr val="800000"/>
                </a:solidFill>
                <a:latin typeface="Tahoma" pitchFamily="-84" charset="0"/>
              </a:rPr>
              <a:t>Physicists and Engineers</a:t>
            </a:r>
            <a:endParaRPr lang="en-US" sz="2000" b="1" dirty="0" smtClean="0">
              <a:solidFill>
                <a:srgbClr val="800000"/>
              </a:solidFill>
              <a:latin typeface="Tahoma" pitchFamily="-84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5000"/>
              </a:spcBef>
              <a:buClr>
                <a:srgbClr val="D90040"/>
              </a:buClr>
              <a:buSzPct val="80000"/>
              <a:buFont typeface="Wingdings" pitchFamily="-84" charset="2"/>
              <a:buNone/>
            </a:pPr>
            <a:r>
              <a:rPr lang="en-US" sz="2000" b="1" dirty="0" smtClean="0">
                <a:solidFill>
                  <a:srgbClr val="800000"/>
                </a:solidFill>
                <a:latin typeface="Tahoma" pitchFamily="-84" charset="0"/>
              </a:rPr>
              <a:t>Over 60 </a:t>
            </a:r>
            <a:r>
              <a:rPr lang="en-US" sz="2000" b="1" dirty="0">
                <a:solidFill>
                  <a:srgbClr val="800000"/>
                </a:solidFill>
                <a:latin typeface="Tahoma" pitchFamily="-84" charset="0"/>
              </a:rPr>
              <a:t>Countries,  250 Institutions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35E44-9857-7B44-9025-98B26824A60B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534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Detectors are complicated and large </a:t>
            </a:r>
            <a:r>
              <a:rPr lang="en-US" dirty="0" err="1" smtClean="0">
                <a:ea typeface="ＭＳ Ｐゴシック" pitchFamily="-84" charset="-128"/>
                <a:cs typeface="ＭＳ Ｐゴシック" pitchFamily="-84" charset="-128"/>
                <a:sym typeface="Wingdings"/>
              </a:rPr>
              <a:t>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/>
              </a:rPr>
              <a:t> Need large number of collaborators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/>
              </a:rPr>
              <a:t>They are scattered all over the world!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/>
              </a:rPr>
              <a:t>How do we get them communicate quickly and efficiently?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/>
              </a:rPr>
              <a:t>How do we leverage collaborators’ capabilities?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/>
              </a:rPr>
              <a:t>How do we get all the </a:t>
            </a:r>
            <a:r>
              <a:rPr lang="en-US" dirty="0" smtClean="0">
                <a:cs typeface="ＭＳ Ｐゴシック" pitchFamily="-84" charset="-128"/>
                <a:sym typeface="Wingdings"/>
              </a:rPr>
              <a:t>compute resources?</a:t>
            </a:r>
            <a:endParaRPr lang="en-US" dirty="0" smtClean="0"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Data size is large ~ Few PB per year for raw data only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 pitchFamily="-84" charset="2"/>
              </a:rPr>
              <a:t>Entire data set 15+PB already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 pitchFamily="-84" charset="2"/>
              </a:rPr>
              <a:t>Where and how to store the large amount of data?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allow collaborators scattered all over the world to access data in an efficient fashion?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96200" cy="990600"/>
          </a:xfrm>
          <a:noFill/>
        </p:spPr>
        <p:txBody>
          <a:bodyPr/>
          <a:lstStyle/>
          <a:p>
            <a:pPr eaLnBrk="1" hangingPunct="1"/>
            <a:r>
              <a:rPr lang="en-US">
                <a:ea typeface="ＭＳ Ｐゴシック" pitchFamily="-84" charset="-128"/>
                <a:cs typeface="ＭＳ Ｐゴシック" pitchFamily="-84" charset="-128"/>
              </a:rPr>
              <a:t>The Problem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029200" y="4038600"/>
            <a:ext cx="4025900" cy="2715399"/>
            <a:chOff x="5029200" y="4038600"/>
            <a:chExt cx="4025900" cy="2715399"/>
          </a:xfrm>
        </p:grpSpPr>
        <p:pic>
          <p:nvPicPr>
            <p:cNvPr id="7" name="Picture 6" descr="Screen shot 2012-07-09 at 10.34.32 A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029200" y="4101420"/>
              <a:ext cx="4025900" cy="265257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791200" y="4038600"/>
              <a:ext cx="276084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ATLAS Data at CERN 2010-Jun 2012</a:t>
              </a:r>
              <a:endParaRPr lang="en-US" sz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045542" y="4340423"/>
            <a:ext cx="1736508" cy="307777"/>
            <a:chOff x="7045542" y="4312622"/>
            <a:chExt cx="1736508" cy="307777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8153400" y="4467999"/>
              <a:ext cx="62865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045542" y="4312622"/>
              <a:ext cx="1107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15+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PBytes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3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35E44-9857-7B44-9025-98B26824A60B}" type="slidenum">
              <a:rPr lang="en-US"/>
              <a:pPr/>
              <a:t>18</a:t>
            </a:fld>
            <a:endParaRPr 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15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allow people’s analysis jobs to access data and make progress rapidly and securely?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 pitchFamily="-84" charset="2"/>
              </a:rPr>
              <a:t>What is the most efficient way to get jobs’ requirements matched with resources?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 pitchFamily="-84" charset="2"/>
              </a:rPr>
              <a:t>Should jobs go to data or data go to jobs?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What level of security </a:t>
            </a:r>
            <a:r>
              <a:rPr lang="en-US" dirty="0" smtClean="0">
                <a:cs typeface="ＭＳ Ｐゴシック" pitchFamily="-84" charset="-128"/>
                <a:sym typeface="Wingdings" pitchFamily="-84" charset="2"/>
              </a:rPr>
              <a:t>should there be?</a:t>
            </a:r>
            <a:endParaRPr lang="en-US" dirty="0" smtClean="0"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allow experiments to reconstruct data and generate the large amount of simulated events quickly?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ＭＳ Ｐゴシック" pitchFamily="-84" charset="-128"/>
                <a:sym typeface="Wingdings" pitchFamily="-84" charset="2"/>
              </a:rPr>
              <a:t>How do we garner the necessary compute and storage resources?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What network capabilities do we need in the world?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How do we get people to analyze at their desktops?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96200" cy="762000"/>
          </a:xfrm>
          <a:noFill/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The 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Problem, cont’d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3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3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417F3-F90E-1740-898A-47EB3B3513F6}" type="slidenum">
              <a:rPr lang="en-US"/>
              <a:pPr/>
              <a:t>19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0800"/>
            <a:ext cx="7772400" cy="558800"/>
          </a:xfrm>
        </p:spPr>
        <p:txBody>
          <a:bodyPr/>
          <a:lstStyle/>
          <a:p>
            <a:r>
              <a:rPr lang="en-US" sz="4000"/>
              <a:t>What is a Computing Grid?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686800" cy="1676400"/>
          </a:xfrm>
        </p:spPr>
        <p:txBody>
          <a:bodyPr/>
          <a:lstStyle/>
          <a:p>
            <a:pPr marL="228600" indent="-228600">
              <a:lnSpc>
                <a:spcPct val="90000"/>
              </a:lnSpc>
              <a:tabLst>
                <a:tab pos="1616075" algn="l"/>
              </a:tabLst>
            </a:pPr>
            <a:r>
              <a:rPr lang="en-US" sz="2800" dirty="0"/>
              <a:t>Grid: </a:t>
            </a:r>
            <a:r>
              <a:rPr lang="en-US" sz="2800" dirty="0">
                <a:solidFill>
                  <a:srgbClr val="FF0000"/>
                </a:solidFill>
              </a:rPr>
              <a:t>Geographically distributed computing resources configured for coordinated use</a:t>
            </a:r>
          </a:p>
          <a:p>
            <a:pPr marL="228600" indent="-228600">
              <a:lnSpc>
                <a:spcPct val="90000"/>
              </a:lnSpc>
              <a:tabLst>
                <a:tab pos="1616075" algn="l"/>
              </a:tabLst>
            </a:pPr>
            <a:r>
              <a:rPr lang="en-US" sz="2800" dirty="0"/>
              <a:t>Physical resources &amp;</a:t>
            </a:r>
            <a:r>
              <a:rPr lang="en-US" sz="2800" dirty="0" smtClean="0"/>
              <a:t> good network </a:t>
            </a:r>
            <a:r>
              <a:rPr lang="en-US" sz="2800" dirty="0"/>
              <a:t>provide hardware capability</a:t>
            </a:r>
            <a:endParaRPr lang="en-US" sz="2800" dirty="0" smtClean="0"/>
          </a:p>
          <a:p>
            <a:pPr marL="228600" indent="-228600">
              <a:lnSpc>
                <a:spcPct val="90000"/>
              </a:lnSpc>
              <a:tabLst>
                <a:tab pos="1616075" algn="l"/>
              </a:tabLst>
            </a:pPr>
            <a:r>
              <a:rPr lang="en-US" sz="2800" dirty="0" smtClean="0"/>
              <a:t>The “</a:t>
            </a:r>
            <a:r>
              <a:rPr lang="en-US" sz="2800" dirty="0"/>
              <a:t>Middleware” software ties it together</a:t>
            </a:r>
          </a:p>
        </p:txBody>
      </p:sp>
      <p:pic>
        <p:nvPicPr>
          <p:cNvPr id="103428" name="Picture 4" descr="grid_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867" y="2528887"/>
            <a:ext cx="6201733" cy="4176713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17856" y="3810000"/>
            <a:ext cx="194994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104758" y="4648200"/>
            <a:ext cx="19846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I.Foster</a:t>
            </a:r>
            <a:r>
              <a:rPr lang="en-US" sz="1400" b="1" dirty="0" smtClean="0">
                <a:solidFill>
                  <a:schemeClr val="bg1"/>
                </a:solidFill>
                <a:latin typeface="Arial Narrow"/>
                <a:cs typeface="Arial Narrow"/>
              </a:rPr>
              <a:t> and </a:t>
            </a:r>
            <a:r>
              <a:rPr lang="en-US" sz="1400" b="1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C.Kesselman</a:t>
            </a:r>
            <a:r>
              <a:rPr lang="en-US" sz="1400" b="1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456B-19B8-0640-ADC8-D389F7F9227E}" type="slidenum">
              <a:rPr lang="en-US"/>
              <a:pPr/>
              <a:t>2</a:t>
            </a:fld>
            <a:endParaRPr 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2000"/>
          </a:xfrm>
        </p:spPr>
        <p:txBody>
          <a:bodyPr/>
          <a:lstStyle/>
          <a:p>
            <a:r>
              <a:rPr lang="en-US" sz="7200" b="1" dirty="0"/>
              <a:t>Outline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467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dirty="0"/>
              <a:t>What is High Energy Physics?</a:t>
            </a:r>
          </a:p>
          <a:p>
            <a:pPr>
              <a:lnSpc>
                <a:spcPct val="90000"/>
              </a:lnSpc>
            </a:pPr>
            <a:r>
              <a:rPr lang="en-US" sz="4000" dirty="0"/>
              <a:t>The problem</a:t>
            </a:r>
          </a:p>
          <a:p>
            <a:pPr>
              <a:lnSpc>
                <a:spcPct val="90000"/>
              </a:lnSpc>
            </a:pPr>
            <a:r>
              <a:rPr lang="en-US" sz="4000" dirty="0"/>
              <a:t>A solution, the Grid Computing</a:t>
            </a:r>
            <a:endParaRPr lang="en-US" sz="4000" dirty="0" smtClean="0"/>
          </a:p>
          <a:p>
            <a:pPr>
              <a:lnSpc>
                <a:spcPct val="90000"/>
              </a:lnSpc>
            </a:pPr>
            <a:r>
              <a:rPr lang="en-US" sz="4000" dirty="0" smtClean="0"/>
              <a:t>The little grid that could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Conclusions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What are we going to learn?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0" grpId="0"/>
      <p:bldP spid="20685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E3E6-E4AC-644E-94D7-A5FF364614EA}" type="slidenum">
              <a:rPr lang="en-US"/>
              <a:pPr/>
              <a:t>20</a:t>
            </a:fld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4572000" y="1790700"/>
            <a:ext cx="4038600" cy="339090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4419600" y="1638300"/>
            <a:ext cx="4038600" cy="339090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/>
              <a:t>How does a computing Grid work?</a:t>
            </a:r>
          </a:p>
        </p:txBody>
      </p:sp>
      <p:grpSp>
        <p:nvGrpSpPr>
          <p:cNvPr id="174085" name="Group 5"/>
          <p:cNvGrpSpPr>
            <a:grpSpLocks/>
          </p:cNvGrpSpPr>
          <p:nvPr/>
        </p:nvGrpSpPr>
        <p:grpSpPr bwMode="auto">
          <a:xfrm>
            <a:off x="228600" y="1066800"/>
            <a:ext cx="1201738" cy="1246188"/>
            <a:chOff x="278" y="672"/>
            <a:chExt cx="757" cy="785"/>
          </a:xfrm>
        </p:grpSpPr>
        <p:sp>
          <p:nvSpPr>
            <p:cNvPr id="174086" name="computr3"/>
            <p:cNvSpPr>
              <a:spLocks noEditPoints="1" noChangeArrowheads="1"/>
            </p:cNvSpPr>
            <p:nvPr/>
          </p:nvSpPr>
          <p:spPr bwMode="auto">
            <a:xfrm>
              <a:off x="336" y="672"/>
              <a:ext cx="624" cy="480"/>
            </a:xfrm>
            <a:custGeom>
              <a:avLst/>
              <a:gdLst>
                <a:gd name="T0" fmla="*/ 0 w 21600"/>
                <a:gd name="T1" fmla="*/ 10800 h 21600"/>
                <a:gd name="T2" fmla="*/ 10800 w 21600"/>
                <a:gd name="T3" fmla="*/ 0 h 21600"/>
                <a:gd name="T4" fmla="*/ 10800 w 21600"/>
                <a:gd name="T5" fmla="*/ 21600 h 21600"/>
                <a:gd name="T6" fmla="*/ 18135 w 21600"/>
                <a:gd name="T7" fmla="*/ 10800 h 21600"/>
                <a:gd name="T8" fmla="*/ 7811 w 21600"/>
                <a:gd name="T9" fmla="*/ 2584 h 21600"/>
                <a:gd name="T10" fmla="*/ 16359 w 21600"/>
                <a:gd name="T11" fmla="*/ 117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8250" y="17743"/>
                  </a:moveTo>
                  <a:lnTo>
                    <a:pt x="17557" y="16971"/>
                  </a:lnTo>
                  <a:lnTo>
                    <a:pt x="5429" y="16971"/>
                  </a:lnTo>
                  <a:lnTo>
                    <a:pt x="4736" y="17743"/>
                  </a:lnTo>
                  <a:lnTo>
                    <a:pt x="18250" y="17743"/>
                  </a:lnTo>
                  <a:close/>
                </a:path>
                <a:path w="21600" h="21600" extrusionOk="0">
                  <a:moveTo>
                    <a:pt x="18250" y="17743"/>
                  </a:moveTo>
                  <a:moveTo>
                    <a:pt x="19405" y="19131"/>
                  </a:moveTo>
                  <a:lnTo>
                    <a:pt x="18712" y="18360"/>
                  </a:lnTo>
                  <a:lnTo>
                    <a:pt x="4274" y="18360"/>
                  </a:lnTo>
                  <a:lnTo>
                    <a:pt x="3581" y="19131"/>
                  </a:lnTo>
                  <a:lnTo>
                    <a:pt x="19405" y="19131"/>
                  </a:lnTo>
                  <a:close/>
                </a:path>
                <a:path w="21600" h="21600" extrusionOk="0">
                  <a:moveTo>
                    <a:pt x="19405" y="19131"/>
                  </a:moveTo>
                  <a:moveTo>
                    <a:pt x="20560" y="20520"/>
                  </a:moveTo>
                  <a:lnTo>
                    <a:pt x="19867" y="19749"/>
                  </a:lnTo>
                  <a:lnTo>
                    <a:pt x="3119" y="19749"/>
                  </a:lnTo>
                  <a:lnTo>
                    <a:pt x="2426" y="20520"/>
                  </a:lnTo>
                  <a:lnTo>
                    <a:pt x="20560" y="20520"/>
                  </a:lnTo>
                  <a:close/>
                </a:path>
                <a:path w="21600" h="21600" extrusionOk="0">
                  <a:moveTo>
                    <a:pt x="20560" y="20520"/>
                  </a:moveTo>
                  <a:moveTo>
                    <a:pt x="4620" y="16971"/>
                  </a:moveTo>
                  <a:lnTo>
                    <a:pt x="5313" y="16200"/>
                  </a:lnTo>
                  <a:lnTo>
                    <a:pt x="7624" y="16200"/>
                  </a:lnTo>
                  <a:lnTo>
                    <a:pt x="7624" y="14194"/>
                  </a:lnTo>
                  <a:lnTo>
                    <a:pt x="5891" y="14194"/>
                  </a:lnTo>
                  <a:lnTo>
                    <a:pt x="5891" y="0"/>
                  </a:lnTo>
                  <a:lnTo>
                    <a:pt x="12013" y="0"/>
                  </a:lnTo>
                  <a:lnTo>
                    <a:pt x="18135" y="0"/>
                  </a:lnTo>
                  <a:lnTo>
                    <a:pt x="18135" y="10800"/>
                  </a:lnTo>
                  <a:lnTo>
                    <a:pt x="18135" y="14194"/>
                  </a:lnTo>
                  <a:lnTo>
                    <a:pt x="16402" y="14194"/>
                  </a:lnTo>
                  <a:lnTo>
                    <a:pt x="16402" y="16200"/>
                  </a:lnTo>
                  <a:lnTo>
                    <a:pt x="17788" y="16200"/>
                  </a:lnTo>
                  <a:lnTo>
                    <a:pt x="19059" y="17743"/>
                  </a:lnTo>
                  <a:lnTo>
                    <a:pt x="21022" y="19903"/>
                  </a:lnTo>
                  <a:lnTo>
                    <a:pt x="21253" y="20057"/>
                  </a:lnTo>
                  <a:lnTo>
                    <a:pt x="21369" y="20366"/>
                  </a:lnTo>
                  <a:lnTo>
                    <a:pt x="21600" y="20674"/>
                  </a:lnTo>
                  <a:lnTo>
                    <a:pt x="21600" y="20829"/>
                  </a:lnTo>
                  <a:lnTo>
                    <a:pt x="21600" y="20983"/>
                  </a:lnTo>
                  <a:lnTo>
                    <a:pt x="21600" y="21137"/>
                  </a:lnTo>
                  <a:lnTo>
                    <a:pt x="21600" y="21291"/>
                  </a:lnTo>
                  <a:lnTo>
                    <a:pt x="21484" y="21446"/>
                  </a:lnTo>
                  <a:lnTo>
                    <a:pt x="21369" y="21446"/>
                  </a:lnTo>
                  <a:lnTo>
                    <a:pt x="21138" y="21600"/>
                  </a:lnTo>
                  <a:lnTo>
                    <a:pt x="21022" y="21600"/>
                  </a:lnTo>
                  <a:lnTo>
                    <a:pt x="10973" y="21600"/>
                  </a:lnTo>
                  <a:lnTo>
                    <a:pt x="2079" y="21600"/>
                  </a:lnTo>
                  <a:lnTo>
                    <a:pt x="1848" y="21600"/>
                  </a:lnTo>
                  <a:lnTo>
                    <a:pt x="1733" y="21446"/>
                  </a:lnTo>
                  <a:lnTo>
                    <a:pt x="1617" y="21446"/>
                  </a:lnTo>
                  <a:lnTo>
                    <a:pt x="1502" y="21291"/>
                  </a:lnTo>
                  <a:lnTo>
                    <a:pt x="1386" y="21291"/>
                  </a:lnTo>
                  <a:lnTo>
                    <a:pt x="1386" y="21137"/>
                  </a:lnTo>
                  <a:lnTo>
                    <a:pt x="1386" y="20983"/>
                  </a:lnTo>
                  <a:lnTo>
                    <a:pt x="1386" y="20829"/>
                  </a:lnTo>
                  <a:lnTo>
                    <a:pt x="1502" y="20674"/>
                  </a:lnTo>
                  <a:lnTo>
                    <a:pt x="1617" y="20366"/>
                  </a:lnTo>
                  <a:lnTo>
                    <a:pt x="1733" y="20057"/>
                  </a:lnTo>
                  <a:lnTo>
                    <a:pt x="1964" y="19903"/>
                  </a:lnTo>
                  <a:lnTo>
                    <a:pt x="0" y="19903"/>
                  </a:lnTo>
                  <a:lnTo>
                    <a:pt x="0" y="10800"/>
                  </a:lnTo>
                  <a:lnTo>
                    <a:pt x="0" y="2777"/>
                  </a:lnTo>
                  <a:lnTo>
                    <a:pt x="4620" y="2777"/>
                  </a:lnTo>
                  <a:lnTo>
                    <a:pt x="4620" y="16971"/>
                  </a:lnTo>
                  <a:moveTo>
                    <a:pt x="4620" y="16971"/>
                  </a:moveTo>
                  <a:moveTo>
                    <a:pt x="4620" y="16971"/>
                  </a:moveTo>
                  <a:lnTo>
                    <a:pt x="4158" y="17434"/>
                  </a:lnTo>
                  <a:lnTo>
                    <a:pt x="2541" y="19286"/>
                  </a:lnTo>
                  <a:lnTo>
                    <a:pt x="1964" y="19903"/>
                  </a:lnTo>
                  <a:lnTo>
                    <a:pt x="4620" y="16971"/>
                  </a:lnTo>
                  <a:close/>
                </a:path>
                <a:path w="21600" h="21600" extrusionOk="0">
                  <a:moveTo>
                    <a:pt x="7624" y="2314"/>
                  </a:moveTo>
                  <a:moveTo>
                    <a:pt x="16402" y="2314"/>
                  </a:moveTo>
                  <a:lnTo>
                    <a:pt x="16402" y="11880"/>
                  </a:lnTo>
                  <a:lnTo>
                    <a:pt x="7624" y="11880"/>
                  </a:lnTo>
                  <a:lnTo>
                    <a:pt x="7624" y="2314"/>
                  </a:lnTo>
                  <a:close/>
                </a:path>
                <a:path w="21600" h="21600" extrusionOk="0">
                  <a:moveTo>
                    <a:pt x="578" y="4011"/>
                  </a:moveTo>
                  <a:moveTo>
                    <a:pt x="4043" y="4011"/>
                  </a:moveTo>
                  <a:lnTo>
                    <a:pt x="4043" y="4320"/>
                  </a:lnTo>
                  <a:lnTo>
                    <a:pt x="578" y="4320"/>
                  </a:lnTo>
                  <a:lnTo>
                    <a:pt x="578" y="4011"/>
                  </a:lnTo>
                  <a:close/>
                  <a:moveTo>
                    <a:pt x="7624" y="14194"/>
                  </a:moveTo>
                  <a:lnTo>
                    <a:pt x="16402" y="14194"/>
                  </a:lnTo>
                  <a:lnTo>
                    <a:pt x="16402" y="16200"/>
                  </a:lnTo>
                  <a:lnTo>
                    <a:pt x="7624" y="16200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087" name="Text Box 7"/>
            <p:cNvSpPr txBox="1">
              <a:spLocks noChangeArrowheads="1"/>
            </p:cNvSpPr>
            <p:nvPr/>
          </p:nvSpPr>
          <p:spPr bwMode="auto">
            <a:xfrm>
              <a:off x="278" y="1207"/>
              <a:ext cx="7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006600"/>
                  </a:solidFill>
                  <a:latin typeface="Arial Narrow" pitchFamily="-84" charset="0"/>
                </a:rPr>
                <a:t>Client Site</a:t>
              </a:r>
            </a:p>
          </p:txBody>
        </p:sp>
      </p:grpSp>
      <p:sp>
        <p:nvSpPr>
          <p:cNvPr id="174088" name="AutoShape 8"/>
          <p:cNvSpPr>
            <a:spLocks noChangeArrowheads="1"/>
          </p:cNvSpPr>
          <p:nvPr/>
        </p:nvSpPr>
        <p:spPr bwMode="auto">
          <a:xfrm>
            <a:off x="2133600" y="914400"/>
            <a:ext cx="6705600" cy="5486400"/>
          </a:xfrm>
          <a:prstGeom prst="wedgeRoundRectCallout">
            <a:avLst>
              <a:gd name="adj1" fmla="val -61176"/>
              <a:gd name="adj2" fmla="val -41954"/>
              <a:gd name="adj3" fmla="val 16667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4089" name="Text Box 9"/>
          <p:cNvSpPr txBox="1">
            <a:spLocks noChangeArrowheads="1"/>
          </p:cNvSpPr>
          <p:nvPr/>
        </p:nvSpPr>
        <p:spPr bwMode="auto">
          <a:xfrm>
            <a:off x="1981200" y="1012825"/>
            <a:ext cx="685800" cy="434975"/>
          </a:xfrm>
          <a:prstGeom prst="rect">
            <a:avLst/>
          </a:prstGeom>
          <a:solidFill>
            <a:srgbClr val="FFFF99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6600"/>
                </a:solidFill>
                <a:latin typeface="Arial Narrow" pitchFamily="-84" charset="0"/>
              </a:rPr>
              <a:t>Grid</a:t>
            </a:r>
          </a:p>
        </p:txBody>
      </p:sp>
      <p:grpSp>
        <p:nvGrpSpPr>
          <p:cNvPr id="174090" name="Group 10"/>
          <p:cNvGrpSpPr>
            <a:grpSpLocks/>
          </p:cNvGrpSpPr>
          <p:nvPr/>
        </p:nvGrpSpPr>
        <p:grpSpPr bwMode="auto">
          <a:xfrm>
            <a:off x="1365250" y="1355725"/>
            <a:ext cx="2139950" cy="1730375"/>
            <a:chOff x="860" y="854"/>
            <a:chExt cx="1348" cy="1090"/>
          </a:xfrm>
        </p:grpSpPr>
        <p:grpSp>
          <p:nvGrpSpPr>
            <p:cNvPr id="174091" name="Group 11"/>
            <p:cNvGrpSpPr>
              <a:grpSpLocks/>
            </p:cNvGrpSpPr>
            <p:nvPr/>
          </p:nvGrpSpPr>
          <p:grpSpPr bwMode="auto">
            <a:xfrm>
              <a:off x="1488" y="1152"/>
              <a:ext cx="720" cy="792"/>
              <a:chOff x="1440" y="1248"/>
              <a:chExt cx="720" cy="792"/>
            </a:xfrm>
          </p:grpSpPr>
          <p:sp>
            <p:nvSpPr>
              <p:cNvPr id="174092" name="computr3"/>
              <p:cNvSpPr>
                <a:spLocks noEditPoints="1" noChangeArrowheads="1"/>
              </p:cNvSpPr>
              <p:nvPr/>
            </p:nvSpPr>
            <p:spPr bwMode="auto">
              <a:xfrm>
                <a:off x="1440" y="1248"/>
                <a:ext cx="528" cy="336"/>
              </a:xfrm>
              <a:custGeom>
                <a:avLst/>
                <a:gdLst>
                  <a:gd name="T0" fmla="*/ 0 w 21600"/>
                  <a:gd name="T1" fmla="*/ 10800 h 21600"/>
                  <a:gd name="T2" fmla="*/ 10800 w 21600"/>
                  <a:gd name="T3" fmla="*/ 0 h 21600"/>
                  <a:gd name="T4" fmla="*/ 10800 w 21600"/>
                  <a:gd name="T5" fmla="*/ 21600 h 21600"/>
                  <a:gd name="T6" fmla="*/ 18135 w 21600"/>
                  <a:gd name="T7" fmla="*/ 10800 h 21600"/>
                  <a:gd name="T8" fmla="*/ 7811 w 21600"/>
                  <a:gd name="T9" fmla="*/ 2584 h 21600"/>
                  <a:gd name="T10" fmla="*/ 16359 w 21600"/>
                  <a:gd name="T11" fmla="*/ 117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8250" y="17743"/>
                    </a:moveTo>
                    <a:lnTo>
                      <a:pt x="17557" y="16971"/>
                    </a:lnTo>
                    <a:lnTo>
                      <a:pt x="5429" y="16971"/>
                    </a:lnTo>
                    <a:lnTo>
                      <a:pt x="4736" y="17743"/>
                    </a:lnTo>
                    <a:lnTo>
                      <a:pt x="18250" y="17743"/>
                    </a:lnTo>
                    <a:close/>
                  </a:path>
                  <a:path w="21600" h="21600" extrusionOk="0">
                    <a:moveTo>
                      <a:pt x="18250" y="17743"/>
                    </a:moveTo>
                    <a:moveTo>
                      <a:pt x="19405" y="19131"/>
                    </a:moveTo>
                    <a:lnTo>
                      <a:pt x="18712" y="18360"/>
                    </a:lnTo>
                    <a:lnTo>
                      <a:pt x="4274" y="18360"/>
                    </a:lnTo>
                    <a:lnTo>
                      <a:pt x="3581" y="19131"/>
                    </a:lnTo>
                    <a:lnTo>
                      <a:pt x="19405" y="19131"/>
                    </a:lnTo>
                    <a:close/>
                  </a:path>
                  <a:path w="21600" h="21600" extrusionOk="0">
                    <a:moveTo>
                      <a:pt x="19405" y="19131"/>
                    </a:moveTo>
                    <a:moveTo>
                      <a:pt x="20560" y="20520"/>
                    </a:moveTo>
                    <a:lnTo>
                      <a:pt x="19867" y="19749"/>
                    </a:lnTo>
                    <a:lnTo>
                      <a:pt x="3119" y="19749"/>
                    </a:lnTo>
                    <a:lnTo>
                      <a:pt x="2426" y="20520"/>
                    </a:lnTo>
                    <a:lnTo>
                      <a:pt x="20560" y="20520"/>
                    </a:lnTo>
                    <a:close/>
                  </a:path>
                  <a:path w="21600" h="21600" extrusionOk="0">
                    <a:moveTo>
                      <a:pt x="20560" y="20520"/>
                    </a:moveTo>
                    <a:moveTo>
                      <a:pt x="4620" y="16971"/>
                    </a:moveTo>
                    <a:lnTo>
                      <a:pt x="5313" y="16200"/>
                    </a:lnTo>
                    <a:lnTo>
                      <a:pt x="7624" y="16200"/>
                    </a:lnTo>
                    <a:lnTo>
                      <a:pt x="7624" y="14194"/>
                    </a:lnTo>
                    <a:lnTo>
                      <a:pt x="5891" y="14194"/>
                    </a:lnTo>
                    <a:lnTo>
                      <a:pt x="5891" y="0"/>
                    </a:lnTo>
                    <a:lnTo>
                      <a:pt x="12013" y="0"/>
                    </a:lnTo>
                    <a:lnTo>
                      <a:pt x="18135" y="0"/>
                    </a:lnTo>
                    <a:lnTo>
                      <a:pt x="18135" y="10800"/>
                    </a:lnTo>
                    <a:lnTo>
                      <a:pt x="18135" y="14194"/>
                    </a:ln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17788" y="16200"/>
                    </a:lnTo>
                    <a:lnTo>
                      <a:pt x="19059" y="17743"/>
                    </a:lnTo>
                    <a:lnTo>
                      <a:pt x="21022" y="19903"/>
                    </a:lnTo>
                    <a:lnTo>
                      <a:pt x="21253" y="20057"/>
                    </a:lnTo>
                    <a:lnTo>
                      <a:pt x="21369" y="20366"/>
                    </a:lnTo>
                    <a:lnTo>
                      <a:pt x="21600" y="20674"/>
                    </a:lnTo>
                    <a:lnTo>
                      <a:pt x="21600" y="20829"/>
                    </a:lnTo>
                    <a:lnTo>
                      <a:pt x="21600" y="20983"/>
                    </a:lnTo>
                    <a:lnTo>
                      <a:pt x="21600" y="21137"/>
                    </a:lnTo>
                    <a:lnTo>
                      <a:pt x="21600" y="21291"/>
                    </a:lnTo>
                    <a:lnTo>
                      <a:pt x="21484" y="21446"/>
                    </a:lnTo>
                    <a:lnTo>
                      <a:pt x="21369" y="21446"/>
                    </a:lnTo>
                    <a:lnTo>
                      <a:pt x="21138" y="21600"/>
                    </a:lnTo>
                    <a:lnTo>
                      <a:pt x="21022" y="21600"/>
                    </a:lnTo>
                    <a:lnTo>
                      <a:pt x="10973" y="21600"/>
                    </a:lnTo>
                    <a:lnTo>
                      <a:pt x="2079" y="21600"/>
                    </a:lnTo>
                    <a:lnTo>
                      <a:pt x="1848" y="21600"/>
                    </a:lnTo>
                    <a:lnTo>
                      <a:pt x="1733" y="21446"/>
                    </a:lnTo>
                    <a:lnTo>
                      <a:pt x="1617" y="21446"/>
                    </a:lnTo>
                    <a:lnTo>
                      <a:pt x="1502" y="21291"/>
                    </a:lnTo>
                    <a:lnTo>
                      <a:pt x="1386" y="21291"/>
                    </a:lnTo>
                    <a:lnTo>
                      <a:pt x="1386" y="21137"/>
                    </a:lnTo>
                    <a:lnTo>
                      <a:pt x="1386" y="20983"/>
                    </a:lnTo>
                    <a:lnTo>
                      <a:pt x="1386" y="20829"/>
                    </a:lnTo>
                    <a:lnTo>
                      <a:pt x="1502" y="20674"/>
                    </a:lnTo>
                    <a:lnTo>
                      <a:pt x="1617" y="20366"/>
                    </a:lnTo>
                    <a:lnTo>
                      <a:pt x="1733" y="20057"/>
                    </a:lnTo>
                    <a:lnTo>
                      <a:pt x="1964" y="19903"/>
                    </a:lnTo>
                    <a:lnTo>
                      <a:pt x="0" y="19903"/>
                    </a:lnTo>
                    <a:lnTo>
                      <a:pt x="0" y="10800"/>
                    </a:lnTo>
                    <a:lnTo>
                      <a:pt x="0" y="2777"/>
                    </a:lnTo>
                    <a:lnTo>
                      <a:pt x="4620" y="2777"/>
                    </a:lnTo>
                    <a:lnTo>
                      <a:pt x="4620" y="16971"/>
                    </a:lnTo>
                    <a:moveTo>
                      <a:pt x="4620" y="16971"/>
                    </a:moveTo>
                    <a:moveTo>
                      <a:pt x="4620" y="16971"/>
                    </a:moveTo>
                    <a:lnTo>
                      <a:pt x="4158" y="17434"/>
                    </a:lnTo>
                    <a:lnTo>
                      <a:pt x="2541" y="19286"/>
                    </a:lnTo>
                    <a:lnTo>
                      <a:pt x="1964" y="19903"/>
                    </a:lnTo>
                    <a:lnTo>
                      <a:pt x="4620" y="16971"/>
                    </a:lnTo>
                    <a:close/>
                  </a:path>
                  <a:path w="21600" h="21600" extrusionOk="0">
                    <a:moveTo>
                      <a:pt x="7624" y="2314"/>
                    </a:moveTo>
                    <a:moveTo>
                      <a:pt x="16402" y="2314"/>
                    </a:moveTo>
                    <a:lnTo>
                      <a:pt x="16402" y="11880"/>
                    </a:lnTo>
                    <a:lnTo>
                      <a:pt x="7624" y="11880"/>
                    </a:lnTo>
                    <a:lnTo>
                      <a:pt x="7624" y="2314"/>
                    </a:lnTo>
                    <a:close/>
                  </a:path>
                  <a:path w="21600" h="21600" extrusionOk="0">
                    <a:moveTo>
                      <a:pt x="578" y="4011"/>
                    </a:moveTo>
                    <a:moveTo>
                      <a:pt x="4043" y="4011"/>
                    </a:moveTo>
                    <a:lnTo>
                      <a:pt x="4043" y="4320"/>
                    </a:lnTo>
                    <a:lnTo>
                      <a:pt x="578" y="4320"/>
                    </a:lnTo>
                    <a:lnTo>
                      <a:pt x="578" y="4011"/>
                    </a:lnTo>
                    <a:close/>
                    <a:moveTo>
                      <a:pt x="7624" y="14194"/>
                    </a:move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7624" y="16200"/>
                    </a:lnTo>
                  </a:path>
                </a:pathLst>
              </a:custGeom>
              <a:solidFill>
                <a:srgbClr val="FF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 b="1">
                  <a:solidFill>
                    <a:srgbClr val="006600"/>
                  </a:solidFill>
                  <a:latin typeface="Arial Narrow" pitchFamily="-84" charset="0"/>
                </a:endParaRPr>
              </a:p>
            </p:txBody>
          </p:sp>
          <p:sp>
            <p:nvSpPr>
              <p:cNvPr id="174093" name="computr3"/>
              <p:cNvSpPr>
                <a:spLocks noEditPoints="1" noChangeArrowheads="1"/>
              </p:cNvSpPr>
              <p:nvPr/>
            </p:nvSpPr>
            <p:spPr bwMode="auto">
              <a:xfrm>
                <a:off x="1536" y="1344"/>
                <a:ext cx="528" cy="336"/>
              </a:xfrm>
              <a:custGeom>
                <a:avLst/>
                <a:gdLst>
                  <a:gd name="T0" fmla="*/ 0 w 21600"/>
                  <a:gd name="T1" fmla="*/ 10800 h 21600"/>
                  <a:gd name="T2" fmla="*/ 10800 w 21600"/>
                  <a:gd name="T3" fmla="*/ 0 h 21600"/>
                  <a:gd name="T4" fmla="*/ 10800 w 21600"/>
                  <a:gd name="T5" fmla="*/ 21600 h 21600"/>
                  <a:gd name="T6" fmla="*/ 18135 w 21600"/>
                  <a:gd name="T7" fmla="*/ 10800 h 21600"/>
                  <a:gd name="T8" fmla="*/ 7811 w 21600"/>
                  <a:gd name="T9" fmla="*/ 2584 h 21600"/>
                  <a:gd name="T10" fmla="*/ 16359 w 21600"/>
                  <a:gd name="T11" fmla="*/ 117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8250" y="17743"/>
                    </a:moveTo>
                    <a:lnTo>
                      <a:pt x="17557" y="16971"/>
                    </a:lnTo>
                    <a:lnTo>
                      <a:pt x="5429" y="16971"/>
                    </a:lnTo>
                    <a:lnTo>
                      <a:pt x="4736" y="17743"/>
                    </a:lnTo>
                    <a:lnTo>
                      <a:pt x="18250" y="17743"/>
                    </a:lnTo>
                    <a:close/>
                  </a:path>
                  <a:path w="21600" h="21600" extrusionOk="0">
                    <a:moveTo>
                      <a:pt x="18250" y="17743"/>
                    </a:moveTo>
                    <a:moveTo>
                      <a:pt x="19405" y="19131"/>
                    </a:moveTo>
                    <a:lnTo>
                      <a:pt x="18712" y="18360"/>
                    </a:lnTo>
                    <a:lnTo>
                      <a:pt x="4274" y="18360"/>
                    </a:lnTo>
                    <a:lnTo>
                      <a:pt x="3581" y="19131"/>
                    </a:lnTo>
                    <a:lnTo>
                      <a:pt x="19405" y="19131"/>
                    </a:lnTo>
                    <a:close/>
                  </a:path>
                  <a:path w="21600" h="21600" extrusionOk="0">
                    <a:moveTo>
                      <a:pt x="19405" y="19131"/>
                    </a:moveTo>
                    <a:moveTo>
                      <a:pt x="20560" y="20520"/>
                    </a:moveTo>
                    <a:lnTo>
                      <a:pt x="19867" y="19749"/>
                    </a:lnTo>
                    <a:lnTo>
                      <a:pt x="3119" y="19749"/>
                    </a:lnTo>
                    <a:lnTo>
                      <a:pt x="2426" y="20520"/>
                    </a:lnTo>
                    <a:lnTo>
                      <a:pt x="20560" y="20520"/>
                    </a:lnTo>
                    <a:close/>
                  </a:path>
                  <a:path w="21600" h="21600" extrusionOk="0">
                    <a:moveTo>
                      <a:pt x="20560" y="20520"/>
                    </a:moveTo>
                    <a:moveTo>
                      <a:pt x="4620" y="16971"/>
                    </a:moveTo>
                    <a:lnTo>
                      <a:pt x="5313" y="16200"/>
                    </a:lnTo>
                    <a:lnTo>
                      <a:pt x="7624" y="16200"/>
                    </a:lnTo>
                    <a:lnTo>
                      <a:pt x="7624" y="14194"/>
                    </a:lnTo>
                    <a:lnTo>
                      <a:pt x="5891" y="14194"/>
                    </a:lnTo>
                    <a:lnTo>
                      <a:pt x="5891" y="0"/>
                    </a:lnTo>
                    <a:lnTo>
                      <a:pt x="12013" y="0"/>
                    </a:lnTo>
                    <a:lnTo>
                      <a:pt x="18135" y="0"/>
                    </a:lnTo>
                    <a:lnTo>
                      <a:pt x="18135" y="10800"/>
                    </a:lnTo>
                    <a:lnTo>
                      <a:pt x="18135" y="14194"/>
                    </a:ln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17788" y="16200"/>
                    </a:lnTo>
                    <a:lnTo>
                      <a:pt x="19059" y="17743"/>
                    </a:lnTo>
                    <a:lnTo>
                      <a:pt x="21022" y="19903"/>
                    </a:lnTo>
                    <a:lnTo>
                      <a:pt x="21253" y="20057"/>
                    </a:lnTo>
                    <a:lnTo>
                      <a:pt x="21369" y="20366"/>
                    </a:lnTo>
                    <a:lnTo>
                      <a:pt x="21600" y="20674"/>
                    </a:lnTo>
                    <a:lnTo>
                      <a:pt x="21600" y="20829"/>
                    </a:lnTo>
                    <a:lnTo>
                      <a:pt x="21600" y="20983"/>
                    </a:lnTo>
                    <a:lnTo>
                      <a:pt x="21600" y="21137"/>
                    </a:lnTo>
                    <a:lnTo>
                      <a:pt x="21600" y="21291"/>
                    </a:lnTo>
                    <a:lnTo>
                      <a:pt x="21484" y="21446"/>
                    </a:lnTo>
                    <a:lnTo>
                      <a:pt x="21369" y="21446"/>
                    </a:lnTo>
                    <a:lnTo>
                      <a:pt x="21138" y="21600"/>
                    </a:lnTo>
                    <a:lnTo>
                      <a:pt x="21022" y="21600"/>
                    </a:lnTo>
                    <a:lnTo>
                      <a:pt x="10973" y="21600"/>
                    </a:lnTo>
                    <a:lnTo>
                      <a:pt x="2079" y="21600"/>
                    </a:lnTo>
                    <a:lnTo>
                      <a:pt x="1848" y="21600"/>
                    </a:lnTo>
                    <a:lnTo>
                      <a:pt x="1733" y="21446"/>
                    </a:lnTo>
                    <a:lnTo>
                      <a:pt x="1617" y="21446"/>
                    </a:lnTo>
                    <a:lnTo>
                      <a:pt x="1502" y="21291"/>
                    </a:lnTo>
                    <a:lnTo>
                      <a:pt x="1386" y="21291"/>
                    </a:lnTo>
                    <a:lnTo>
                      <a:pt x="1386" y="21137"/>
                    </a:lnTo>
                    <a:lnTo>
                      <a:pt x="1386" y="20983"/>
                    </a:lnTo>
                    <a:lnTo>
                      <a:pt x="1386" y="20829"/>
                    </a:lnTo>
                    <a:lnTo>
                      <a:pt x="1502" y="20674"/>
                    </a:lnTo>
                    <a:lnTo>
                      <a:pt x="1617" y="20366"/>
                    </a:lnTo>
                    <a:lnTo>
                      <a:pt x="1733" y="20057"/>
                    </a:lnTo>
                    <a:lnTo>
                      <a:pt x="1964" y="19903"/>
                    </a:lnTo>
                    <a:lnTo>
                      <a:pt x="0" y="19903"/>
                    </a:lnTo>
                    <a:lnTo>
                      <a:pt x="0" y="10800"/>
                    </a:lnTo>
                    <a:lnTo>
                      <a:pt x="0" y="2777"/>
                    </a:lnTo>
                    <a:lnTo>
                      <a:pt x="4620" y="2777"/>
                    </a:lnTo>
                    <a:lnTo>
                      <a:pt x="4620" y="16971"/>
                    </a:lnTo>
                    <a:moveTo>
                      <a:pt x="4620" y="16971"/>
                    </a:moveTo>
                    <a:moveTo>
                      <a:pt x="4620" y="16971"/>
                    </a:moveTo>
                    <a:lnTo>
                      <a:pt x="4158" y="17434"/>
                    </a:lnTo>
                    <a:lnTo>
                      <a:pt x="2541" y="19286"/>
                    </a:lnTo>
                    <a:lnTo>
                      <a:pt x="1964" y="19903"/>
                    </a:lnTo>
                    <a:lnTo>
                      <a:pt x="4620" y="16971"/>
                    </a:lnTo>
                    <a:close/>
                  </a:path>
                  <a:path w="21600" h="21600" extrusionOk="0">
                    <a:moveTo>
                      <a:pt x="7624" y="2314"/>
                    </a:moveTo>
                    <a:moveTo>
                      <a:pt x="16402" y="2314"/>
                    </a:moveTo>
                    <a:lnTo>
                      <a:pt x="16402" y="11880"/>
                    </a:lnTo>
                    <a:lnTo>
                      <a:pt x="7624" y="11880"/>
                    </a:lnTo>
                    <a:lnTo>
                      <a:pt x="7624" y="2314"/>
                    </a:lnTo>
                    <a:close/>
                  </a:path>
                  <a:path w="21600" h="21600" extrusionOk="0">
                    <a:moveTo>
                      <a:pt x="578" y="4011"/>
                    </a:moveTo>
                    <a:moveTo>
                      <a:pt x="4043" y="4011"/>
                    </a:moveTo>
                    <a:lnTo>
                      <a:pt x="4043" y="4320"/>
                    </a:lnTo>
                    <a:lnTo>
                      <a:pt x="578" y="4320"/>
                    </a:lnTo>
                    <a:lnTo>
                      <a:pt x="578" y="4011"/>
                    </a:lnTo>
                    <a:close/>
                    <a:moveTo>
                      <a:pt x="7624" y="14194"/>
                    </a:move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7624" y="16200"/>
                    </a:lnTo>
                  </a:path>
                </a:pathLst>
              </a:custGeom>
              <a:solidFill>
                <a:srgbClr val="FF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 b="1">
                  <a:solidFill>
                    <a:srgbClr val="006600"/>
                  </a:solidFill>
                  <a:latin typeface="Arial Narrow" pitchFamily="-84" charset="0"/>
                </a:endParaRPr>
              </a:p>
            </p:txBody>
          </p:sp>
          <p:sp>
            <p:nvSpPr>
              <p:cNvPr id="174094" name="computr3"/>
              <p:cNvSpPr>
                <a:spLocks noEditPoints="1" noChangeArrowheads="1"/>
              </p:cNvSpPr>
              <p:nvPr/>
            </p:nvSpPr>
            <p:spPr bwMode="auto">
              <a:xfrm>
                <a:off x="1632" y="1440"/>
                <a:ext cx="528" cy="336"/>
              </a:xfrm>
              <a:custGeom>
                <a:avLst/>
                <a:gdLst>
                  <a:gd name="T0" fmla="*/ 0 w 21600"/>
                  <a:gd name="T1" fmla="*/ 10800 h 21600"/>
                  <a:gd name="T2" fmla="*/ 10800 w 21600"/>
                  <a:gd name="T3" fmla="*/ 0 h 21600"/>
                  <a:gd name="T4" fmla="*/ 10800 w 21600"/>
                  <a:gd name="T5" fmla="*/ 21600 h 21600"/>
                  <a:gd name="T6" fmla="*/ 18135 w 21600"/>
                  <a:gd name="T7" fmla="*/ 10800 h 21600"/>
                  <a:gd name="T8" fmla="*/ 7811 w 21600"/>
                  <a:gd name="T9" fmla="*/ 2584 h 21600"/>
                  <a:gd name="T10" fmla="*/ 16359 w 21600"/>
                  <a:gd name="T11" fmla="*/ 117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8250" y="17743"/>
                    </a:moveTo>
                    <a:lnTo>
                      <a:pt x="17557" y="16971"/>
                    </a:lnTo>
                    <a:lnTo>
                      <a:pt x="5429" y="16971"/>
                    </a:lnTo>
                    <a:lnTo>
                      <a:pt x="4736" y="17743"/>
                    </a:lnTo>
                    <a:lnTo>
                      <a:pt x="18250" y="17743"/>
                    </a:lnTo>
                    <a:close/>
                  </a:path>
                  <a:path w="21600" h="21600" extrusionOk="0">
                    <a:moveTo>
                      <a:pt x="18250" y="17743"/>
                    </a:moveTo>
                    <a:moveTo>
                      <a:pt x="19405" y="19131"/>
                    </a:moveTo>
                    <a:lnTo>
                      <a:pt x="18712" y="18360"/>
                    </a:lnTo>
                    <a:lnTo>
                      <a:pt x="4274" y="18360"/>
                    </a:lnTo>
                    <a:lnTo>
                      <a:pt x="3581" y="19131"/>
                    </a:lnTo>
                    <a:lnTo>
                      <a:pt x="19405" y="19131"/>
                    </a:lnTo>
                    <a:close/>
                  </a:path>
                  <a:path w="21600" h="21600" extrusionOk="0">
                    <a:moveTo>
                      <a:pt x="19405" y="19131"/>
                    </a:moveTo>
                    <a:moveTo>
                      <a:pt x="20560" y="20520"/>
                    </a:moveTo>
                    <a:lnTo>
                      <a:pt x="19867" y="19749"/>
                    </a:lnTo>
                    <a:lnTo>
                      <a:pt x="3119" y="19749"/>
                    </a:lnTo>
                    <a:lnTo>
                      <a:pt x="2426" y="20520"/>
                    </a:lnTo>
                    <a:lnTo>
                      <a:pt x="20560" y="20520"/>
                    </a:lnTo>
                    <a:close/>
                  </a:path>
                  <a:path w="21600" h="21600" extrusionOk="0">
                    <a:moveTo>
                      <a:pt x="20560" y="20520"/>
                    </a:moveTo>
                    <a:moveTo>
                      <a:pt x="4620" y="16971"/>
                    </a:moveTo>
                    <a:lnTo>
                      <a:pt x="5313" y="16200"/>
                    </a:lnTo>
                    <a:lnTo>
                      <a:pt x="7624" y="16200"/>
                    </a:lnTo>
                    <a:lnTo>
                      <a:pt x="7624" y="14194"/>
                    </a:lnTo>
                    <a:lnTo>
                      <a:pt x="5891" y="14194"/>
                    </a:lnTo>
                    <a:lnTo>
                      <a:pt x="5891" y="0"/>
                    </a:lnTo>
                    <a:lnTo>
                      <a:pt x="12013" y="0"/>
                    </a:lnTo>
                    <a:lnTo>
                      <a:pt x="18135" y="0"/>
                    </a:lnTo>
                    <a:lnTo>
                      <a:pt x="18135" y="10800"/>
                    </a:lnTo>
                    <a:lnTo>
                      <a:pt x="18135" y="14194"/>
                    </a:ln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17788" y="16200"/>
                    </a:lnTo>
                    <a:lnTo>
                      <a:pt x="19059" y="17743"/>
                    </a:lnTo>
                    <a:lnTo>
                      <a:pt x="21022" y="19903"/>
                    </a:lnTo>
                    <a:lnTo>
                      <a:pt x="21253" y="20057"/>
                    </a:lnTo>
                    <a:lnTo>
                      <a:pt x="21369" y="20366"/>
                    </a:lnTo>
                    <a:lnTo>
                      <a:pt x="21600" y="20674"/>
                    </a:lnTo>
                    <a:lnTo>
                      <a:pt x="21600" y="20829"/>
                    </a:lnTo>
                    <a:lnTo>
                      <a:pt x="21600" y="20983"/>
                    </a:lnTo>
                    <a:lnTo>
                      <a:pt x="21600" y="21137"/>
                    </a:lnTo>
                    <a:lnTo>
                      <a:pt x="21600" y="21291"/>
                    </a:lnTo>
                    <a:lnTo>
                      <a:pt x="21484" y="21446"/>
                    </a:lnTo>
                    <a:lnTo>
                      <a:pt x="21369" y="21446"/>
                    </a:lnTo>
                    <a:lnTo>
                      <a:pt x="21138" y="21600"/>
                    </a:lnTo>
                    <a:lnTo>
                      <a:pt x="21022" y="21600"/>
                    </a:lnTo>
                    <a:lnTo>
                      <a:pt x="10973" y="21600"/>
                    </a:lnTo>
                    <a:lnTo>
                      <a:pt x="2079" y="21600"/>
                    </a:lnTo>
                    <a:lnTo>
                      <a:pt x="1848" y="21600"/>
                    </a:lnTo>
                    <a:lnTo>
                      <a:pt x="1733" y="21446"/>
                    </a:lnTo>
                    <a:lnTo>
                      <a:pt x="1617" y="21446"/>
                    </a:lnTo>
                    <a:lnTo>
                      <a:pt x="1502" y="21291"/>
                    </a:lnTo>
                    <a:lnTo>
                      <a:pt x="1386" y="21291"/>
                    </a:lnTo>
                    <a:lnTo>
                      <a:pt x="1386" y="21137"/>
                    </a:lnTo>
                    <a:lnTo>
                      <a:pt x="1386" y="20983"/>
                    </a:lnTo>
                    <a:lnTo>
                      <a:pt x="1386" y="20829"/>
                    </a:lnTo>
                    <a:lnTo>
                      <a:pt x="1502" y="20674"/>
                    </a:lnTo>
                    <a:lnTo>
                      <a:pt x="1617" y="20366"/>
                    </a:lnTo>
                    <a:lnTo>
                      <a:pt x="1733" y="20057"/>
                    </a:lnTo>
                    <a:lnTo>
                      <a:pt x="1964" y="19903"/>
                    </a:lnTo>
                    <a:lnTo>
                      <a:pt x="0" y="19903"/>
                    </a:lnTo>
                    <a:lnTo>
                      <a:pt x="0" y="10800"/>
                    </a:lnTo>
                    <a:lnTo>
                      <a:pt x="0" y="2777"/>
                    </a:lnTo>
                    <a:lnTo>
                      <a:pt x="4620" y="2777"/>
                    </a:lnTo>
                    <a:lnTo>
                      <a:pt x="4620" y="16971"/>
                    </a:lnTo>
                    <a:moveTo>
                      <a:pt x="4620" y="16971"/>
                    </a:moveTo>
                    <a:moveTo>
                      <a:pt x="4620" y="16971"/>
                    </a:moveTo>
                    <a:lnTo>
                      <a:pt x="4158" y="17434"/>
                    </a:lnTo>
                    <a:lnTo>
                      <a:pt x="2541" y="19286"/>
                    </a:lnTo>
                    <a:lnTo>
                      <a:pt x="1964" y="19903"/>
                    </a:lnTo>
                    <a:lnTo>
                      <a:pt x="4620" y="16971"/>
                    </a:lnTo>
                    <a:close/>
                  </a:path>
                  <a:path w="21600" h="21600" extrusionOk="0">
                    <a:moveTo>
                      <a:pt x="7624" y="2314"/>
                    </a:moveTo>
                    <a:moveTo>
                      <a:pt x="16402" y="2314"/>
                    </a:moveTo>
                    <a:lnTo>
                      <a:pt x="16402" y="11880"/>
                    </a:lnTo>
                    <a:lnTo>
                      <a:pt x="7624" y="11880"/>
                    </a:lnTo>
                    <a:lnTo>
                      <a:pt x="7624" y="2314"/>
                    </a:lnTo>
                    <a:close/>
                  </a:path>
                  <a:path w="21600" h="21600" extrusionOk="0">
                    <a:moveTo>
                      <a:pt x="578" y="4011"/>
                    </a:moveTo>
                    <a:moveTo>
                      <a:pt x="4043" y="4011"/>
                    </a:moveTo>
                    <a:lnTo>
                      <a:pt x="4043" y="4320"/>
                    </a:lnTo>
                    <a:lnTo>
                      <a:pt x="578" y="4320"/>
                    </a:lnTo>
                    <a:lnTo>
                      <a:pt x="578" y="4011"/>
                    </a:lnTo>
                    <a:close/>
                    <a:moveTo>
                      <a:pt x="7624" y="14194"/>
                    </a:moveTo>
                    <a:lnTo>
                      <a:pt x="16402" y="14194"/>
                    </a:lnTo>
                    <a:lnTo>
                      <a:pt x="16402" y="16200"/>
                    </a:lnTo>
                    <a:lnTo>
                      <a:pt x="7624" y="16200"/>
                    </a:lnTo>
                  </a:path>
                </a:pathLst>
              </a:custGeom>
              <a:solidFill>
                <a:srgbClr val="FF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 b="1">
                  <a:solidFill>
                    <a:srgbClr val="006600"/>
                  </a:solidFill>
                  <a:latin typeface="Arial Narrow" pitchFamily="-84" charset="0"/>
                </a:endParaRPr>
              </a:p>
            </p:txBody>
          </p:sp>
          <p:sp>
            <p:nvSpPr>
              <p:cNvPr id="174095" name="Text Box 15"/>
              <p:cNvSpPr txBox="1">
                <a:spLocks noChangeArrowheads="1"/>
              </p:cNvSpPr>
              <p:nvPr/>
            </p:nvSpPr>
            <p:spPr bwMode="auto">
              <a:xfrm>
                <a:off x="1527" y="1824"/>
                <a:ext cx="585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006600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006600"/>
                    </a:solidFill>
                    <a:latin typeface="Arial Narrow" pitchFamily="-84" charset="0"/>
                  </a:rPr>
                  <a:t>Sub. Sites</a:t>
                </a:r>
              </a:p>
            </p:txBody>
          </p:sp>
        </p:grpSp>
        <p:cxnSp>
          <p:nvCxnSpPr>
            <p:cNvPr id="174096" name="AutoShape 16"/>
            <p:cNvCxnSpPr>
              <a:cxnSpLocks noChangeShapeType="1"/>
              <a:stCxn id="174088" idx="4"/>
              <a:endCxn id="174092" idx="0"/>
            </p:cNvCxnSpPr>
            <p:nvPr/>
          </p:nvCxnSpPr>
          <p:spPr bwMode="auto">
            <a:xfrm>
              <a:off x="860" y="854"/>
              <a:ext cx="628" cy="466"/>
            </a:xfrm>
            <a:prstGeom prst="straightConnector1">
              <a:avLst/>
            </a:prstGeom>
            <a:noFill/>
            <a:ln w="5715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74097" name="Rectangle 17"/>
          <p:cNvSpPr>
            <a:spLocks noChangeArrowheads="1"/>
          </p:cNvSpPr>
          <p:nvPr/>
        </p:nvSpPr>
        <p:spPr bwMode="auto">
          <a:xfrm>
            <a:off x="4267200" y="1447800"/>
            <a:ext cx="4038600" cy="339090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98" name="Text Box 18"/>
          <p:cNvSpPr txBox="1">
            <a:spLocks noChangeArrowheads="1"/>
          </p:cNvSpPr>
          <p:nvPr/>
        </p:nvSpPr>
        <p:spPr bwMode="auto">
          <a:xfrm>
            <a:off x="6248400" y="5334000"/>
            <a:ext cx="1273175" cy="434975"/>
          </a:xfrm>
          <a:prstGeom prst="rect">
            <a:avLst/>
          </a:prstGeom>
          <a:solidFill>
            <a:srgbClr val="FFFF99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6600"/>
                </a:solidFill>
                <a:latin typeface="Arial Narrow" pitchFamily="-84" charset="0"/>
              </a:rPr>
              <a:t>Reg. Grids</a:t>
            </a:r>
          </a:p>
        </p:txBody>
      </p:sp>
      <p:sp>
        <p:nvSpPr>
          <p:cNvPr id="174099" name="Text Box 19"/>
          <p:cNvSpPr txBox="1">
            <a:spLocks noChangeArrowheads="1"/>
          </p:cNvSpPr>
          <p:nvPr/>
        </p:nvSpPr>
        <p:spPr bwMode="auto">
          <a:xfrm>
            <a:off x="6172200" y="3810000"/>
            <a:ext cx="912813" cy="342900"/>
          </a:xfrm>
          <a:prstGeom prst="rect">
            <a:avLst/>
          </a:prstGeom>
          <a:solidFill>
            <a:srgbClr val="FFFF99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6600"/>
                </a:solidFill>
                <a:latin typeface="Arial Narrow" pitchFamily="-84" charset="0"/>
              </a:rPr>
              <a:t>Exe. Sites</a:t>
            </a:r>
          </a:p>
        </p:txBody>
      </p:sp>
      <p:grpSp>
        <p:nvGrpSpPr>
          <p:cNvPr id="174100" name="Group 20"/>
          <p:cNvGrpSpPr>
            <a:grpSpLocks/>
          </p:cNvGrpSpPr>
          <p:nvPr/>
        </p:nvGrpSpPr>
        <p:grpSpPr bwMode="auto">
          <a:xfrm>
            <a:off x="6705600" y="1638300"/>
            <a:ext cx="1524000" cy="1943100"/>
            <a:chOff x="4224" y="1032"/>
            <a:chExt cx="960" cy="1224"/>
          </a:xfrm>
        </p:grpSpPr>
        <p:grpSp>
          <p:nvGrpSpPr>
            <p:cNvPr id="174101" name="Group 21"/>
            <p:cNvGrpSpPr>
              <a:grpSpLocks/>
            </p:cNvGrpSpPr>
            <p:nvPr/>
          </p:nvGrpSpPr>
          <p:grpSpPr bwMode="auto">
            <a:xfrm>
              <a:off x="4224" y="1032"/>
              <a:ext cx="816" cy="792"/>
              <a:chOff x="4224" y="1032"/>
              <a:chExt cx="816" cy="792"/>
            </a:xfrm>
          </p:grpSpPr>
          <p:grpSp>
            <p:nvGrpSpPr>
              <p:cNvPr id="174102" name="Group 22"/>
              <p:cNvGrpSpPr>
                <a:grpSpLocks/>
              </p:cNvGrpSpPr>
              <p:nvPr/>
            </p:nvGrpSpPr>
            <p:grpSpPr bwMode="auto">
              <a:xfrm>
                <a:off x="4272" y="1248"/>
                <a:ext cx="720" cy="528"/>
                <a:chOff x="4224" y="1344"/>
                <a:chExt cx="720" cy="528"/>
              </a:xfrm>
            </p:grpSpPr>
            <p:sp>
              <p:nvSpPr>
                <p:cNvPr id="174103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224" y="1344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04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320" y="1440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05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416" y="1536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</p:grpSp>
          <p:sp>
            <p:nvSpPr>
              <p:cNvPr id="174106" name="Rectangle 26"/>
              <p:cNvSpPr>
                <a:spLocks noChangeArrowheads="1"/>
              </p:cNvSpPr>
              <p:nvPr/>
            </p:nvSpPr>
            <p:spPr bwMode="auto">
              <a:xfrm>
                <a:off x="4224" y="1200"/>
                <a:ext cx="816" cy="624"/>
              </a:xfrm>
              <a:prstGeom prst="rect">
                <a:avLst/>
              </a:prstGeom>
              <a:noFill/>
              <a:ln w="28575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07" name="Text Box 27"/>
              <p:cNvSpPr txBox="1">
                <a:spLocks noChangeArrowheads="1"/>
              </p:cNvSpPr>
              <p:nvPr/>
            </p:nvSpPr>
            <p:spPr bwMode="auto">
              <a:xfrm>
                <a:off x="4238" y="1032"/>
                <a:ext cx="754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Desktop. Clst.</a:t>
                </a:r>
              </a:p>
            </p:txBody>
          </p:sp>
        </p:grpSp>
        <p:grpSp>
          <p:nvGrpSpPr>
            <p:cNvPr id="174108" name="Group 28"/>
            <p:cNvGrpSpPr>
              <a:grpSpLocks/>
            </p:cNvGrpSpPr>
            <p:nvPr/>
          </p:nvGrpSpPr>
          <p:grpSpPr bwMode="auto">
            <a:xfrm>
              <a:off x="4368" y="1464"/>
              <a:ext cx="816" cy="792"/>
              <a:chOff x="4224" y="1032"/>
              <a:chExt cx="816" cy="792"/>
            </a:xfrm>
          </p:grpSpPr>
          <p:grpSp>
            <p:nvGrpSpPr>
              <p:cNvPr id="174109" name="Group 29"/>
              <p:cNvGrpSpPr>
                <a:grpSpLocks/>
              </p:cNvGrpSpPr>
              <p:nvPr/>
            </p:nvGrpSpPr>
            <p:grpSpPr bwMode="auto">
              <a:xfrm>
                <a:off x="4272" y="1248"/>
                <a:ext cx="720" cy="528"/>
                <a:chOff x="4224" y="1344"/>
                <a:chExt cx="720" cy="528"/>
              </a:xfrm>
            </p:grpSpPr>
            <p:sp>
              <p:nvSpPr>
                <p:cNvPr id="174110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224" y="1344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11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320" y="1440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  <p:sp>
              <p:nvSpPr>
                <p:cNvPr id="174112" name="computr3"/>
                <p:cNvSpPr>
                  <a:spLocks noEditPoints="1" noChangeArrowheads="1"/>
                </p:cNvSpPr>
                <p:nvPr/>
              </p:nvSpPr>
              <p:spPr bwMode="auto">
                <a:xfrm>
                  <a:off x="4416" y="1536"/>
                  <a:ext cx="528" cy="336"/>
                </a:xfrm>
                <a:custGeom>
                  <a:avLst/>
                  <a:gdLst>
                    <a:gd name="T0" fmla="*/ 0 w 21600"/>
                    <a:gd name="T1" fmla="*/ 10800 h 21600"/>
                    <a:gd name="T2" fmla="*/ 10800 w 21600"/>
                    <a:gd name="T3" fmla="*/ 0 h 21600"/>
                    <a:gd name="T4" fmla="*/ 10800 w 21600"/>
                    <a:gd name="T5" fmla="*/ 21600 h 21600"/>
                    <a:gd name="T6" fmla="*/ 18135 w 21600"/>
                    <a:gd name="T7" fmla="*/ 10800 h 21600"/>
                    <a:gd name="T8" fmla="*/ 7811 w 21600"/>
                    <a:gd name="T9" fmla="*/ 2584 h 21600"/>
                    <a:gd name="T10" fmla="*/ 16359 w 21600"/>
                    <a:gd name="T11" fmla="*/ 11764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 extrusionOk="0">
                      <a:moveTo>
                        <a:pt x="18250" y="17743"/>
                      </a:moveTo>
                      <a:lnTo>
                        <a:pt x="17557" y="16971"/>
                      </a:lnTo>
                      <a:lnTo>
                        <a:pt x="5429" y="16971"/>
                      </a:lnTo>
                      <a:lnTo>
                        <a:pt x="4736" y="17743"/>
                      </a:lnTo>
                      <a:lnTo>
                        <a:pt x="18250" y="17743"/>
                      </a:lnTo>
                      <a:close/>
                    </a:path>
                    <a:path w="21600" h="21600" extrusionOk="0">
                      <a:moveTo>
                        <a:pt x="18250" y="17743"/>
                      </a:moveTo>
                      <a:moveTo>
                        <a:pt x="19405" y="19131"/>
                      </a:moveTo>
                      <a:lnTo>
                        <a:pt x="18712" y="18360"/>
                      </a:lnTo>
                      <a:lnTo>
                        <a:pt x="4274" y="18360"/>
                      </a:lnTo>
                      <a:lnTo>
                        <a:pt x="3581" y="19131"/>
                      </a:lnTo>
                      <a:lnTo>
                        <a:pt x="19405" y="19131"/>
                      </a:lnTo>
                      <a:close/>
                    </a:path>
                    <a:path w="21600" h="21600" extrusionOk="0">
                      <a:moveTo>
                        <a:pt x="19405" y="19131"/>
                      </a:moveTo>
                      <a:moveTo>
                        <a:pt x="20560" y="20520"/>
                      </a:moveTo>
                      <a:lnTo>
                        <a:pt x="19867" y="19749"/>
                      </a:lnTo>
                      <a:lnTo>
                        <a:pt x="3119" y="19749"/>
                      </a:lnTo>
                      <a:lnTo>
                        <a:pt x="2426" y="20520"/>
                      </a:lnTo>
                      <a:lnTo>
                        <a:pt x="20560" y="20520"/>
                      </a:lnTo>
                      <a:close/>
                    </a:path>
                    <a:path w="21600" h="21600" extrusionOk="0">
                      <a:moveTo>
                        <a:pt x="20560" y="20520"/>
                      </a:moveTo>
                      <a:moveTo>
                        <a:pt x="4620" y="16971"/>
                      </a:moveTo>
                      <a:lnTo>
                        <a:pt x="5313" y="16200"/>
                      </a:lnTo>
                      <a:lnTo>
                        <a:pt x="7624" y="16200"/>
                      </a:lnTo>
                      <a:lnTo>
                        <a:pt x="7624" y="14194"/>
                      </a:lnTo>
                      <a:lnTo>
                        <a:pt x="5891" y="14194"/>
                      </a:lnTo>
                      <a:lnTo>
                        <a:pt x="5891" y="0"/>
                      </a:lnTo>
                      <a:lnTo>
                        <a:pt x="12013" y="0"/>
                      </a:lnTo>
                      <a:lnTo>
                        <a:pt x="18135" y="0"/>
                      </a:lnTo>
                      <a:lnTo>
                        <a:pt x="18135" y="10800"/>
                      </a:lnTo>
                      <a:lnTo>
                        <a:pt x="18135" y="14194"/>
                      </a:ln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17788" y="16200"/>
                      </a:lnTo>
                      <a:lnTo>
                        <a:pt x="19059" y="17743"/>
                      </a:lnTo>
                      <a:lnTo>
                        <a:pt x="21022" y="19903"/>
                      </a:lnTo>
                      <a:lnTo>
                        <a:pt x="21253" y="20057"/>
                      </a:lnTo>
                      <a:lnTo>
                        <a:pt x="21369" y="20366"/>
                      </a:lnTo>
                      <a:lnTo>
                        <a:pt x="21600" y="20674"/>
                      </a:lnTo>
                      <a:lnTo>
                        <a:pt x="21600" y="20829"/>
                      </a:lnTo>
                      <a:lnTo>
                        <a:pt x="21600" y="20983"/>
                      </a:lnTo>
                      <a:lnTo>
                        <a:pt x="21600" y="21137"/>
                      </a:lnTo>
                      <a:lnTo>
                        <a:pt x="21600" y="21291"/>
                      </a:lnTo>
                      <a:lnTo>
                        <a:pt x="21484" y="21446"/>
                      </a:lnTo>
                      <a:lnTo>
                        <a:pt x="21369" y="21446"/>
                      </a:lnTo>
                      <a:lnTo>
                        <a:pt x="21138" y="21600"/>
                      </a:lnTo>
                      <a:lnTo>
                        <a:pt x="21022" y="21600"/>
                      </a:lnTo>
                      <a:lnTo>
                        <a:pt x="10973" y="21600"/>
                      </a:lnTo>
                      <a:lnTo>
                        <a:pt x="2079" y="21600"/>
                      </a:lnTo>
                      <a:lnTo>
                        <a:pt x="1848" y="21600"/>
                      </a:lnTo>
                      <a:lnTo>
                        <a:pt x="1733" y="21446"/>
                      </a:lnTo>
                      <a:lnTo>
                        <a:pt x="1617" y="21446"/>
                      </a:lnTo>
                      <a:lnTo>
                        <a:pt x="1502" y="21291"/>
                      </a:lnTo>
                      <a:lnTo>
                        <a:pt x="1386" y="21291"/>
                      </a:lnTo>
                      <a:lnTo>
                        <a:pt x="1386" y="21137"/>
                      </a:lnTo>
                      <a:lnTo>
                        <a:pt x="1386" y="20983"/>
                      </a:lnTo>
                      <a:lnTo>
                        <a:pt x="1386" y="20829"/>
                      </a:lnTo>
                      <a:lnTo>
                        <a:pt x="1502" y="20674"/>
                      </a:lnTo>
                      <a:lnTo>
                        <a:pt x="1617" y="20366"/>
                      </a:lnTo>
                      <a:lnTo>
                        <a:pt x="1733" y="20057"/>
                      </a:lnTo>
                      <a:lnTo>
                        <a:pt x="1964" y="19903"/>
                      </a:lnTo>
                      <a:lnTo>
                        <a:pt x="0" y="19903"/>
                      </a:lnTo>
                      <a:lnTo>
                        <a:pt x="0" y="10800"/>
                      </a:lnTo>
                      <a:lnTo>
                        <a:pt x="0" y="2777"/>
                      </a:lnTo>
                      <a:lnTo>
                        <a:pt x="4620" y="2777"/>
                      </a:lnTo>
                      <a:lnTo>
                        <a:pt x="4620" y="16971"/>
                      </a:lnTo>
                      <a:moveTo>
                        <a:pt x="4620" y="16971"/>
                      </a:moveTo>
                      <a:moveTo>
                        <a:pt x="4620" y="16971"/>
                      </a:moveTo>
                      <a:lnTo>
                        <a:pt x="4158" y="17434"/>
                      </a:lnTo>
                      <a:lnTo>
                        <a:pt x="2541" y="19286"/>
                      </a:lnTo>
                      <a:lnTo>
                        <a:pt x="1964" y="19903"/>
                      </a:lnTo>
                      <a:lnTo>
                        <a:pt x="4620" y="16971"/>
                      </a:lnTo>
                      <a:close/>
                    </a:path>
                    <a:path w="21600" h="21600" extrusionOk="0">
                      <a:moveTo>
                        <a:pt x="7624" y="2314"/>
                      </a:moveTo>
                      <a:moveTo>
                        <a:pt x="16402" y="2314"/>
                      </a:moveTo>
                      <a:lnTo>
                        <a:pt x="16402" y="11880"/>
                      </a:lnTo>
                      <a:lnTo>
                        <a:pt x="7624" y="11880"/>
                      </a:lnTo>
                      <a:lnTo>
                        <a:pt x="7624" y="2314"/>
                      </a:lnTo>
                      <a:close/>
                    </a:path>
                    <a:path w="21600" h="21600" extrusionOk="0">
                      <a:moveTo>
                        <a:pt x="578" y="4011"/>
                      </a:moveTo>
                      <a:moveTo>
                        <a:pt x="4043" y="4011"/>
                      </a:moveTo>
                      <a:lnTo>
                        <a:pt x="4043" y="4320"/>
                      </a:lnTo>
                      <a:lnTo>
                        <a:pt x="578" y="4320"/>
                      </a:lnTo>
                      <a:lnTo>
                        <a:pt x="578" y="4011"/>
                      </a:lnTo>
                      <a:close/>
                      <a:moveTo>
                        <a:pt x="7624" y="14194"/>
                      </a:moveTo>
                      <a:lnTo>
                        <a:pt x="16402" y="14194"/>
                      </a:lnTo>
                      <a:lnTo>
                        <a:pt x="16402" y="16200"/>
                      </a:lnTo>
                      <a:lnTo>
                        <a:pt x="7624" y="16200"/>
                      </a:lnTo>
                    </a:path>
                  </a:pathLst>
                </a:custGeom>
                <a:solidFill>
                  <a:srgbClr val="FF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200" b="1">
                    <a:solidFill>
                      <a:srgbClr val="006600"/>
                    </a:solidFill>
                    <a:latin typeface="Arial Narrow" pitchFamily="-84" charset="0"/>
                  </a:endParaRPr>
                </a:p>
              </p:txBody>
            </p:sp>
          </p:grpSp>
          <p:sp>
            <p:nvSpPr>
              <p:cNvPr id="174113" name="Rectangle 33"/>
              <p:cNvSpPr>
                <a:spLocks noChangeArrowheads="1"/>
              </p:cNvSpPr>
              <p:nvPr/>
            </p:nvSpPr>
            <p:spPr bwMode="auto">
              <a:xfrm>
                <a:off x="4224" y="1200"/>
                <a:ext cx="816" cy="624"/>
              </a:xfrm>
              <a:prstGeom prst="rect">
                <a:avLst/>
              </a:prstGeom>
              <a:noFill/>
              <a:ln w="28575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14" name="Text Box 34"/>
              <p:cNvSpPr txBox="1">
                <a:spLocks noChangeArrowheads="1"/>
              </p:cNvSpPr>
              <p:nvPr/>
            </p:nvSpPr>
            <p:spPr bwMode="auto">
              <a:xfrm>
                <a:off x="4238" y="1032"/>
                <a:ext cx="754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Desktop. Clst.</a:t>
                </a:r>
              </a:p>
            </p:txBody>
          </p:sp>
        </p:grpSp>
      </p:grpSp>
      <p:grpSp>
        <p:nvGrpSpPr>
          <p:cNvPr id="174115" name="Group 35"/>
          <p:cNvGrpSpPr>
            <a:grpSpLocks/>
          </p:cNvGrpSpPr>
          <p:nvPr/>
        </p:nvGrpSpPr>
        <p:grpSpPr bwMode="auto">
          <a:xfrm>
            <a:off x="3370263" y="1524000"/>
            <a:ext cx="3259137" cy="2057400"/>
            <a:chOff x="2123" y="960"/>
            <a:chExt cx="2053" cy="1296"/>
          </a:xfrm>
        </p:grpSpPr>
        <p:grpSp>
          <p:nvGrpSpPr>
            <p:cNvPr id="174116" name="Group 36"/>
            <p:cNvGrpSpPr>
              <a:grpSpLocks/>
            </p:cNvGrpSpPr>
            <p:nvPr/>
          </p:nvGrpSpPr>
          <p:grpSpPr bwMode="auto">
            <a:xfrm>
              <a:off x="3083" y="960"/>
              <a:ext cx="997" cy="960"/>
              <a:chOff x="3083" y="960"/>
              <a:chExt cx="997" cy="960"/>
            </a:xfrm>
          </p:grpSpPr>
          <p:grpSp>
            <p:nvGrpSpPr>
              <p:cNvPr id="174117" name="Group 37"/>
              <p:cNvGrpSpPr>
                <a:grpSpLocks/>
              </p:cNvGrpSpPr>
              <p:nvPr/>
            </p:nvGrpSpPr>
            <p:grpSpPr bwMode="auto">
              <a:xfrm>
                <a:off x="3168" y="1008"/>
                <a:ext cx="912" cy="912"/>
                <a:chOff x="3168" y="1008"/>
                <a:chExt cx="912" cy="912"/>
              </a:xfrm>
            </p:grpSpPr>
            <p:grpSp>
              <p:nvGrpSpPr>
                <p:cNvPr id="174118" name="Group 38"/>
                <p:cNvGrpSpPr>
                  <a:grpSpLocks/>
                </p:cNvGrpSpPr>
                <p:nvPr/>
              </p:nvGrpSpPr>
              <p:grpSpPr bwMode="auto">
                <a:xfrm>
                  <a:off x="3264" y="1056"/>
                  <a:ext cx="742" cy="816"/>
                  <a:chOff x="3264" y="1056"/>
                  <a:chExt cx="742" cy="816"/>
                </a:xfrm>
              </p:grpSpPr>
              <p:pic>
                <p:nvPicPr>
                  <p:cNvPr id="174119" name="Picture 39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264" y="1056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0" name="Picture 40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360" y="1152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1" name="Picture 41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456" y="1248"/>
                    <a:ext cx="550" cy="624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174122" name="Rectangle 42"/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912" cy="912"/>
                </a:xfrm>
                <a:prstGeom prst="rect">
                  <a:avLst/>
                </a:prstGeom>
                <a:noFill/>
                <a:ln w="28575">
                  <a:solidFill>
                    <a:srgbClr val="A5002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74123" name="Text Box 43"/>
              <p:cNvSpPr txBox="1">
                <a:spLocks noChangeArrowheads="1"/>
              </p:cNvSpPr>
              <p:nvPr/>
            </p:nvSpPr>
            <p:spPr bwMode="auto">
              <a:xfrm>
                <a:off x="3083" y="960"/>
                <a:ext cx="565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Ded. Clst.</a:t>
                </a:r>
              </a:p>
            </p:txBody>
          </p:sp>
        </p:grpSp>
        <p:grpSp>
          <p:nvGrpSpPr>
            <p:cNvPr id="174124" name="Group 44"/>
            <p:cNvGrpSpPr>
              <a:grpSpLocks/>
            </p:cNvGrpSpPr>
            <p:nvPr/>
          </p:nvGrpSpPr>
          <p:grpSpPr bwMode="auto">
            <a:xfrm>
              <a:off x="3179" y="1296"/>
              <a:ext cx="997" cy="960"/>
              <a:chOff x="3083" y="960"/>
              <a:chExt cx="997" cy="960"/>
            </a:xfrm>
          </p:grpSpPr>
          <p:grpSp>
            <p:nvGrpSpPr>
              <p:cNvPr id="174125" name="Group 45"/>
              <p:cNvGrpSpPr>
                <a:grpSpLocks/>
              </p:cNvGrpSpPr>
              <p:nvPr/>
            </p:nvGrpSpPr>
            <p:grpSpPr bwMode="auto">
              <a:xfrm>
                <a:off x="3168" y="1008"/>
                <a:ext cx="912" cy="912"/>
                <a:chOff x="3168" y="1008"/>
                <a:chExt cx="912" cy="912"/>
              </a:xfrm>
            </p:grpSpPr>
            <p:grpSp>
              <p:nvGrpSpPr>
                <p:cNvPr id="174126" name="Group 46"/>
                <p:cNvGrpSpPr>
                  <a:grpSpLocks/>
                </p:cNvGrpSpPr>
                <p:nvPr/>
              </p:nvGrpSpPr>
              <p:grpSpPr bwMode="auto">
                <a:xfrm>
                  <a:off x="3264" y="1056"/>
                  <a:ext cx="742" cy="816"/>
                  <a:chOff x="3264" y="1056"/>
                  <a:chExt cx="742" cy="816"/>
                </a:xfrm>
              </p:grpSpPr>
              <p:pic>
                <p:nvPicPr>
                  <p:cNvPr id="174127" name="Picture 47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264" y="1056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8" name="Picture 48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360" y="1152"/>
                    <a:ext cx="550" cy="624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74129" name="Picture 49" descr="expansion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/>
                  <a:stretch>
                    <a:fillRect/>
                  </a:stretch>
                </p:blipFill>
                <p:spPr bwMode="auto">
                  <a:xfrm>
                    <a:off x="3456" y="1248"/>
                    <a:ext cx="550" cy="624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174130" name="Rectangle 50"/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912" cy="912"/>
                </a:xfrm>
                <a:prstGeom prst="rect">
                  <a:avLst/>
                </a:prstGeom>
                <a:noFill/>
                <a:ln w="28575">
                  <a:solidFill>
                    <a:srgbClr val="A5002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74131" name="Text Box 51"/>
              <p:cNvSpPr txBox="1">
                <a:spLocks noChangeArrowheads="1"/>
              </p:cNvSpPr>
              <p:nvPr/>
            </p:nvSpPr>
            <p:spPr bwMode="auto">
              <a:xfrm>
                <a:off x="3083" y="960"/>
                <a:ext cx="565" cy="216"/>
              </a:xfrm>
              <a:prstGeom prst="rect">
                <a:avLst/>
              </a:prstGeom>
              <a:solidFill>
                <a:srgbClr val="FFFF99"/>
              </a:solidFill>
              <a:ln w="38100">
                <a:solidFill>
                  <a:srgbClr val="A5002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>
                    <a:solidFill>
                      <a:srgbClr val="A50021"/>
                    </a:solidFill>
                    <a:latin typeface="Arial Narrow" pitchFamily="-84" charset="0"/>
                  </a:rPr>
                  <a:t>Ded. Clst.</a:t>
                </a:r>
              </a:p>
            </p:txBody>
          </p:sp>
        </p:grpSp>
        <p:cxnSp>
          <p:nvCxnSpPr>
            <p:cNvPr id="174132" name="AutoShape 52"/>
            <p:cNvCxnSpPr>
              <a:cxnSpLocks noChangeShapeType="1"/>
              <a:stCxn id="174094" idx="3"/>
              <a:endCxn id="174130" idx="1"/>
            </p:cNvCxnSpPr>
            <p:nvPr/>
          </p:nvCxnSpPr>
          <p:spPr bwMode="auto">
            <a:xfrm>
              <a:off x="2123" y="1512"/>
              <a:ext cx="1132" cy="288"/>
            </a:xfrm>
            <a:prstGeom prst="straightConnector1">
              <a:avLst/>
            </a:prstGeom>
            <a:noFill/>
            <a:ln w="5715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</p:cxnSp>
      </p:grpSp>
      <p:cxnSp>
        <p:nvCxnSpPr>
          <p:cNvPr id="174133" name="AutoShape 53"/>
          <p:cNvCxnSpPr>
            <a:cxnSpLocks noChangeShapeType="1"/>
            <a:stCxn id="174099" idx="1"/>
            <a:endCxn id="174135" idx="3"/>
          </p:cNvCxnSpPr>
          <p:nvPr/>
        </p:nvCxnSpPr>
        <p:spPr bwMode="auto">
          <a:xfrm rot="10800000" flipV="1">
            <a:off x="3495675" y="3981450"/>
            <a:ext cx="2657475" cy="1500188"/>
          </a:xfrm>
          <a:prstGeom prst="curvedConnector3">
            <a:avLst>
              <a:gd name="adj1" fmla="val 49644"/>
            </a:avLst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/>
        </p:spPr>
      </p:cxnSp>
      <p:grpSp>
        <p:nvGrpSpPr>
          <p:cNvPr id="174134" name="Group 54"/>
          <p:cNvGrpSpPr>
            <a:grpSpLocks/>
          </p:cNvGrpSpPr>
          <p:nvPr/>
        </p:nvGrpSpPr>
        <p:grpSpPr bwMode="auto">
          <a:xfrm>
            <a:off x="2590800" y="5029200"/>
            <a:ext cx="1382713" cy="1120775"/>
            <a:chOff x="1632" y="3168"/>
            <a:chExt cx="871" cy="706"/>
          </a:xfrm>
        </p:grpSpPr>
        <p:sp>
          <p:nvSpPr>
            <p:cNvPr id="174135" name="mainfrm"/>
            <p:cNvSpPr>
              <a:spLocks noEditPoints="1" noChangeArrowheads="1"/>
            </p:cNvSpPr>
            <p:nvPr/>
          </p:nvSpPr>
          <p:spPr bwMode="auto">
            <a:xfrm>
              <a:off x="1632" y="3168"/>
              <a:ext cx="570" cy="570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0603 w 21600"/>
                <a:gd name="T9" fmla="*/ 21600 h 21600"/>
                <a:gd name="T10" fmla="*/ 10800 w 21600"/>
                <a:gd name="T11" fmla="*/ 21600 h 21600"/>
                <a:gd name="T12" fmla="*/ 1163 w 21600"/>
                <a:gd name="T13" fmla="*/ 21600 h 21600"/>
                <a:gd name="T14" fmla="*/ 0 w 21600"/>
                <a:gd name="T15" fmla="*/ 10800 h 21600"/>
                <a:gd name="T16" fmla="*/ 332 w 21600"/>
                <a:gd name="T17" fmla="*/ 22174 h 21600"/>
                <a:gd name="T18" fmla="*/ 21579 w 21600"/>
                <a:gd name="T19" fmla="*/ 279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21600" y="10885"/>
                  </a:moveTo>
                  <a:lnTo>
                    <a:pt x="21600" y="0"/>
                  </a:lnTo>
                  <a:lnTo>
                    <a:pt x="10634" y="0"/>
                  </a:lnTo>
                  <a:lnTo>
                    <a:pt x="0" y="0"/>
                  </a:lnTo>
                  <a:lnTo>
                    <a:pt x="0" y="10885"/>
                  </a:lnTo>
                  <a:lnTo>
                    <a:pt x="0" y="19729"/>
                  </a:lnTo>
                  <a:lnTo>
                    <a:pt x="1163" y="19729"/>
                  </a:lnTo>
                  <a:lnTo>
                    <a:pt x="1163" y="21600"/>
                  </a:lnTo>
                  <a:lnTo>
                    <a:pt x="10800" y="21600"/>
                  </a:lnTo>
                  <a:lnTo>
                    <a:pt x="20603" y="21600"/>
                  </a:lnTo>
                  <a:lnTo>
                    <a:pt x="20603" y="19729"/>
                  </a:lnTo>
                  <a:lnTo>
                    <a:pt x="21600" y="19729"/>
                  </a:lnTo>
                  <a:lnTo>
                    <a:pt x="21600" y="10885"/>
                  </a:lnTo>
                  <a:close/>
                </a:path>
                <a:path w="21600" h="21600" extrusionOk="0">
                  <a:moveTo>
                    <a:pt x="1163" y="19729"/>
                  </a:moveTo>
                  <a:lnTo>
                    <a:pt x="4320" y="19729"/>
                  </a:lnTo>
                  <a:lnTo>
                    <a:pt x="16449" y="19729"/>
                  </a:lnTo>
                  <a:lnTo>
                    <a:pt x="20603" y="19729"/>
                  </a:lnTo>
                  <a:lnTo>
                    <a:pt x="1163" y="19729"/>
                  </a:lnTo>
                  <a:moveTo>
                    <a:pt x="1495" y="2381"/>
                  </a:moveTo>
                  <a:lnTo>
                    <a:pt x="2160" y="2381"/>
                  </a:lnTo>
                  <a:lnTo>
                    <a:pt x="4985" y="2381"/>
                  </a:lnTo>
                  <a:lnTo>
                    <a:pt x="5982" y="2381"/>
                  </a:lnTo>
                  <a:lnTo>
                    <a:pt x="1495" y="2381"/>
                  </a:lnTo>
                  <a:lnTo>
                    <a:pt x="1495" y="3402"/>
                  </a:lnTo>
                  <a:lnTo>
                    <a:pt x="2160" y="3402"/>
                  </a:lnTo>
                  <a:lnTo>
                    <a:pt x="4985" y="3402"/>
                  </a:lnTo>
                  <a:lnTo>
                    <a:pt x="5982" y="3402"/>
                  </a:lnTo>
                  <a:lnTo>
                    <a:pt x="1495" y="3402"/>
                  </a:lnTo>
                  <a:lnTo>
                    <a:pt x="1495" y="4422"/>
                  </a:lnTo>
                  <a:lnTo>
                    <a:pt x="2160" y="4422"/>
                  </a:lnTo>
                  <a:lnTo>
                    <a:pt x="4985" y="4422"/>
                  </a:lnTo>
                  <a:lnTo>
                    <a:pt x="5982" y="4422"/>
                  </a:lnTo>
                  <a:lnTo>
                    <a:pt x="1495" y="4422"/>
                  </a:lnTo>
                  <a:lnTo>
                    <a:pt x="1495" y="5443"/>
                  </a:lnTo>
                  <a:lnTo>
                    <a:pt x="2160" y="5443"/>
                  </a:lnTo>
                  <a:lnTo>
                    <a:pt x="4985" y="5443"/>
                  </a:lnTo>
                  <a:lnTo>
                    <a:pt x="5982" y="5443"/>
                  </a:lnTo>
                  <a:lnTo>
                    <a:pt x="1495" y="5443"/>
                  </a:lnTo>
                  <a:lnTo>
                    <a:pt x="1495" y="6463"/>
                  </a:lnTo>
                  <a:lnTo>
                    <a:pt x="2160" y="6463"/>
                  </a:lnTo>
                  <a:lnTo>
                    <a:pt x="4985" y="6463"/>
                  </a:lnTo>
                  <a:lnTo>
                    <a:pt x="5982" y="6463"/>
                  </a:lnTo>
                  <a:lnTo>
                    <a:pt x="1495" y="6463"/>
                  </a:lnTo>
                  <a:lnTo>
                    <a:pt x="1495" y="7483"/>
                  </a:lnTo>
                  <a:lnTo>
                    <a:pt x="2160" y="7483"/>
                  </a:lnTo>
                  <a:lnTo>
                    <a:pt x="4985" y="7483"/>
                  </a:lnTo>
                  <a:lnTo>
                    <a:pt x="5982" y="7483"/>
                  </a:lnTo>
                  <a:lnTo>
                    <a:pt x="1495" y="7483"/>
                  </a:lnTo>
                  <a:lnTo>
                    <a:pt x="1495" y="8504"/>
                  </a:lnTo>
                  <a:lnTo>
                    <a:pt x="2160" y="8504"/>
                  </a:lnTo>
                  <a:lnTo>
                    <a:pt x="4985" y="8504"/>
                  </a:lnTo>
                  <a:lnTo>
                    <a:pt x="5982" y="8504"/>
                  </a:lnTo>
                  <a:lnTo>
                    <a:pt x="1495" y="8504"/>
                  </a:lnTo>
                  <a:lnTo>
                    <a:pt x="1495" y="9524"/>
                  </a:lnTo>
                  <a:lnTo>
                    <a:pt x="2160" y="9524"/>
                  </a:lnTo>
                  <a:lnTo>
                    <a:pt x="4985" y="9524"/>
                  </a:lnTo>
                  <a:lnTo>
                    <a:pt x="5982" y="9524"/>
                  </a:lnTo>
                  <a:lnTo>
                    <a:pt x="1495" y="9524"/>
                  </a:lnTo>
                  <a:lnTo>
                    <a:pt x="1495" y="10545"/>
                  </a:lnTo>
                  <a:lnTo>
                    <a:pt x="2160" y="10545"/>
                  </a:lnTo>
                  <a:lnTo>
                    <a:pt x="4985" y="10545"/>
                  </a:lnTo>
                  <a:lnTo>
                    <a:pt x="5982" y="10545"/>
                  </a:lnTo>
                  <a:lnTo>
                    <a:pt x="1495" y="10545"/>
                  </a:lnTo>
                  <a:lnTo>
                    <a:pt x="1495" y="11565"/>
                  </a:lnTo>
                  <a:lnTo>
                    <a:pt x="2160" y="11565"/>
                  </a:lnTo>
                  <a:lnTo>
                    <a:pt x="4985" y="11565"/>
                  </a:lnTo>
                  <a:lnTo>
                    <a:pt x="5982" y="11565"/>
                  </a:lnTo>
                  <a:lnTo>
                    <a:pt x="1495" y="11565"/>
                  </a:lnTo>
                  <a:lnTo>
                    <a:pt x="1495" y="12586"/>
                  </a:lnTo>
                  <a:lnTo>
                    <a:pt x="2160" y="12586"/>
                  </a:lnTo>
                  <a:lnTo>
                    <a:pt x="4985" y="12586"/>
                  </a:lnTo>
                  <a:lnTo>
                    <a:pt x="5982" y="12586"/>
                  </a:lnTo>
                  <a:lnTo>
                    <a:pt x="1495" y="12586"/>
                  </a:lnTo>
                  <a:lnTo>
                    <a:pt x="1495" y="13606"/>
                  </a:lnTo>
                  <a:lnTo>
                    <a:pt x="2160" y="13606"/>
                  </a:lnTo>
                  <a:lnTo>
                    <a:pt x="4985" y="13606"/>
                  </a:lnTo>
                  <a:lnTo>
                    <a:pt x="5982" y="13606"/>
                  </a:lnTo>
                  <a:lnTo>
                    <a:pt x="1495" y="13606"/>
                  </a:lnTo>
                  <a:lnTo>
                    <a:pt x="1495" y="14627"/>
                  </a:lnTo>
                  <a:lnTo>
                    <a:pt x="2160" y="14627"/>
                  </a:lnTo>
                  <a:lnTo>
                    <a:pt x="4985" y="14627"/>
                  </a:lnTo>
                  <a:lnTo>
                    <a:pt x="5982" y="14627"/>
                  </a:lnTo>
                  <a:lnTo>
                    <a:pt x="1495" y="14627"/>
                  </a:lnTo>
                  <a:lnTo>
                    <a:pt x="1495" y="15647"/>
                  </a:lnTo>
                  <a:lnTo>
                    <a:pt x="2160" y="15647"/>
                  </a:lnTo>
                  <a:lnTo>
                    <a:pt x="4985" y="15647"/>
                  </a:lnTo>
                  <a:lnTo>
                    <a:pt x="5982" y="15647"/>
                  </a:lnTo>
                  <a:lnTo>
                    <a:pt x="1495" y="15647"/>
                  </a:lnTo>
                  <a:lnTo>
                    <a:pt x="1495" y="16668"/>
                  </a:lnTo>
                  <a:lnTo>
                    <a:pt x="2160" y="16668"/>
                  </a:lnTo>
                  <a:lnTo>
                    <a:pt x="4985" y="16668"/>
                  </a:lnTo>
                  <a:lnTo>
                    <a:pt x="5982" y="16668"/>
                  </a:lnTo>
                  <a:lnTo>
                    <a:pt x="1495" y="16668"/>
                  </a:lnTo>
                  <a:lnTo>
                    <a:pt x="1495" y="17688"/>
                  </a:lnTo>
                  <a:lnTo>
                    <a:pt x="2160" y="17688"/>
                  </a:lnTo>
                  <a:lnTo>
                    <a:pt x="4985" y="17688"/>
                  </a:lnTo>
                  <a:lnTo>
                    <a:pt x="5982" y="17688"/>
                  </a:lnTo>
                  <a:lnTo>
                    <a:pt x="1495" y="17688"/>
                  </a:lnTo>
                  <a:moveTo>
                    <a:pt x="1994" y="19729"/>
                  </a:moveTo>
                  <a:lnTo>
                    <a:pt x="1994" y="20069"/>
                  </a:lnTo>
                  <a:lnTo>
                    <a:pt x="1994" y="21260"/>
                  </a:lnTo>
                  <a:lnTo>
                    <a:pt x="1994" y="21600"/>
                  </a:lnTo>
                  <a:lnTo>
                    <a:pt x="1994" y="19729"/>
                  </a:lnTo>
                  <a:lnTo>
                    <a:pt x="2658" y="19729"/>
                  </a:lnTo>
                  <a:lnTo>
                    <a:pt x="2658" y="20069"/>
                  </a:lnTo>
                  <a:lnTo>
                    <a:pt x="2658" y="21260"/>
                  </a:lnTo>
                  <a:lnTo>
                    <a:pt x="2658" y="21600"/>
                  </a:lnTo>
                  <a:lnTo>
                    <a:pt x="2658" y="19729"/>
                  </a:lnTo>
                  <a:lnTo>
                    <a:pt x="3489" y="19729"/>
                  </a:lnTo>
                  <a:lnTo>
                    <a:pt x="3489" y="20069"/>
                  </a:lnTo>
                  <a:lnTo>
                    <a:pt x="3489" y="21260"/>
                  </a:lnTo>
                  <a:lnTo>
                    <a:pt x="3489" y="21600"/>
                  </a:lnTo>
                  <a:lnTo>
                    <a:pt x="3489" y="19729"/>
                  </a:lnTo>
                  <a:lnTo>
                    <a:pt x="4320" y="19729"/>
                  </a:lnTo>
                  <a:lnTo>
                    <a:pt x="4320" y="20069"/>
                  </a:lnTo>
                  <a:lnTo>
                    <a:pt x="4320" y="21260"/>
                  </a:lnTo>
                  <a:lnTo>
                    <a:pt x="4320" y="21600"/>
                  </a:lnTo>
                  <a:lnTo>
                    <a:pt x="4320" y="19729"/>
                  </a:lnTo>
                  <a:lnTo>
                    <a:pt x="5151" y="19729"/>
                  </a:lnTo>
                  <a:lnTo>
                    <a:pt x="5151" y="20069"/>
                  </a:lnTo>
                  <a:lnTo>
                    <a:pt x="5151" y="21260"/>
                  </a:lnTo>
                  <a:lnTo>
                    <a:pt x="5151" y="21600"/>
                  </a:lnTo>
                  <a:lnTo>
                    <a:pt x="5151" y="19729"/>
                  </a:lnTo>
                  <a:lnTo>
                    <a:pt x="5982" y="19729"/>
                  </a:lnTo>
                  <a:lnTo>
                    <a:pt x="5982" y="20069"/>
                  </a:lnTo>
                  <a:lnTo>
                    <a:pt x="5982" y="21260"/>
                  </a:lnTo>
                  <a:lnTo>
                    <a:pt x="5982" y="21600"/>
                  </a:lnTo>
                  <a:lnTo>
                    <a:pt x="5982" y="19729"/>
                  </a:lnTo>
                  <a:lnTo>
                    <a:pt x="6812" y="19729"/>
                  </a:lnTo>
                  <a:lnTo>
                    <a:pt x="6812" y="20069"/>
                  </a:lnTo>
                  <a:lnTo>
                    <a:pt x="6812" y="21260"/>
                  </a:lnTo>
                  <a:lnTo>
                    <a:pt x="6812" y="21600"/>
                  </a:lnTo>
                  <a:lnTo>
                    <a:pt x="6812" y="19729"/>
                  </a:lnTo>
                  <a:lnTo>
                    <a:pt x="7643" y="19729"/>
                  </a:lnTo>
                  <a:lnTo>
                    <a:pt x="7643" y="20069"/>
                  </a:lnTo>
                  <a:lnTo>
                    <a:pt x="7643" y="21260"/>
                  </a:lnTo>
                  <a:lnTo>
                    <a:pt x="7643" y="21600"/>
                  </a:lnTo>
                  <a:lnTo>
                    <a:pt x="7643" y="19729"/>
                  </a:lnTo>
                  <a:lnTo>
                    <a:pt x="8474" y="19729"/>
                  </a:lnTo>
                  <a:lnTo>
                    <a:pt x="8474" y="20069"/>
                  </a:lnTo>
                  <a:lnTo>
                    <a:pt x="8474" y="21260"/>
                  </a:lnTo>
                  <a:lnTo>
                    <a:pt x="8474" y="21600"/>
                  </a:lnTo>
                  <a:lnTo>
                    <a:pt x="8474" y="19729"/>
                  </a:lnTo>
                  <a:lnTo>
                    <a:pt x="9305" y="19729"/>
                  </a:lnTo>
                  <a:lnTo>
                    <a:pt x="9305" y="20069"/>
                  </a:lnTo>
                  <a:lnTo>
                    <a:pt x="9305" y="21260"/>
                  </a:lnTo>
                  <a:lnTo>
                    <a:pt x="9305" y="21600"/>
                  </a:lnTo>
                  <a:lnTo>
                    <a:pt x="9305" y="19729"/>
                  </a:lnTo>
                  <a:lnTo>
                    <a:pt x="10135" y="19729"/>
                  </a:lnTo>
                  <a:lnTo>
                    <a:pt x="10135" y="20069"/>
                  </a:lnTo>
                  <a:lnTo>
                    <a:pt x="10135" y="21260"/>
                  </a:lnTo>
                  <a:lnTo>
                    <a:pt x="10135" y="21600"/>
                  </a:lnTo>
                  <a:lnTo>
                    <a:pt x="10135" y="19729"/>
                  </a:lnTo>
                  <a:lnTo>
                    <a:pt x="10966" y="19729"/>
                  </a:lnTo>
                  <a:lnTo>
                    <a:pt x="10966" y="20069"/>
                  </a:lnTo>
                  <a:lnTo>
                    <a:pt x="10966" y="21260"/>
                  </a:lnTo>
                  <a:lnTo>
                    <a:pt x="10966" y="21600"/>
                  </a:lnTo>
                  <a:lnTo>
                    <a:pt x="10966" y="19729"/>
                  </a:lnTo>
                  <a:lnTo>
                    <a:pt x="11797" y="19729"/>
                  </a:lnTo>
                  <a:lnTo>
                    <a:pt x="11797" y="20069"/>
                  </a:lnTo>
                  <a:lnTo>
                    <a:pt x="11797" y="21260"/>
                  </a:lnTo>
                  <a:lnTo>
                    <a:pt x="11797" y="21600"/>
                  </a:lnTo>
                  <a:lnTo>
                    <a:pt x="11797" y="19729"/>
                  </a:lnTo>
                  <a:lnTo>
                    <a:pt x="12462" y="19729"/>
                  </a:lnTo>
                  <a:lnTo>
                    <a:pt x="12462" y="20069"/>
                  </a:lnTo>
                  <a:lnTo>
                    <a:pt x="12462" y="21260"/>
                  </a:lnTo>
                  <a:lnTo>
                    <a:pt x="12462" y="21600"/>
                  </a:lnTo>
                  <a:lnTo>
                    <a:pt x="12462" y="19729"/>
                  </a:lnTo>
                  <a:lnTo>
                    <a:pt x="13292" y="19729"/>
                  </a:lnTo>
                  <a:lnTo>
                    <a:pt x="13292" y="20069"/>
                  </a:lnTo>
                  <a:lnTo>
                    <a:pt x="13292" y="21260"/>
                  </a:lnTo>
                  <a:lnTo>
                    <a:pt x="13292" y="21600"/>
                  </a:lnTo>
                  <a:lnTo>
                    <a:pt x="13292" y="19729"/>
                  </a:lnTo>
                  <a:lnTo>
                    <a:pt x="14123" y="19729"/>
                  </a:lnTo>
                  <a:lnTo>
                    <a:pt x="14123" y="20069"/>
                  </a:lnTo>
                  <a:lnTo>
                    <a:pt x="14123" y="21260"/>
                  </a:lnTo>
                  <a:lnTo>
                    <a:pt x="14123" y="21600"/>
                  </a:lnTo>
                  <a:lnTo>
                    <a:pt x="14123" y="19729"/>
                  </a:lnTo>
                  <a:lnTo>
                    <a:pt x="14954" y="19729"/>
                  </a:lnTo>
                  <a:lnTo>
                    <a:pt x="14954" y="20069"/>
                  </a:lnTo>
                  <a:lnTo>
                    <a:pt x="14954" y="21260"/>
                  </a:lnTo>
                  <a:lnTo>
                    <a:pt x="14954" y="21600"/>
                  </a:lnTo>
                  <a:lnTo>
                    <a:pt x="14954" y="19729"/>
                  </a:lnTo>
                  <a:lnTo>
                    <a:pt x="15785" y="19729"/>
                  </a:lnTo>
                  <a:lnTo>
                    <a:pt x="15785" y="20069"/>
                  </a:lnTo>
                  <a:lnTo>
                    <a:pt x="15785" y="21260"/>
                  </a:lnTo>
                  <a:lnTo>
                    <a:pt x="15785" y="21600"/>
                  </a:lnTo>
                  <a:lnTo>
                    <a:pt x="15785" y="19729"/>
                  </a:lnTo>
                  <a:lnTo>
                    <a:pt x="16615" y="19729"/>
                  </a:lnTo>
                  <a:lnTo>
                    <a:pt x="16615" y="20069"/>
                  </a:lnTo>
                  <a:lnTo>
                    <a:pt x="16615" y="21260"/>
                  </a:lnTo>
                  <a:lnTo>
                    <a:pt x="16615" y="21600"/>
                  </a:lnTo>
                  <a:lnTo>
                    <a:pt x="16615" y="19729"/>
                  </a:lnTo>
                  <a:lnTo>
                    <a:pt x="17446" y="19729"/>
                  </a:lnTo>
                  <a:lnTo>
                    <a:pt x="17446" y="20069"/>
                  </a:lnTo>
                  <a:lnTo>
                    <a:pt x="17446" y="21260"/>
                  </a:lnTo>
                  <a:lnTo>
                    <a:pt x="17446" y="21600"/>
                  </a:lnTo>
                  <a:lnTo>
                    <a:pt x="17446" y="19729"/>
                  </a:lnTo>
                  <a:lnTo>
                    <a:pt x="18277" y="19729"/>
                  </a:lnTo>
                  <a:lnTo>
                    <a:pt x="18277" y="20069"/>
                  </a:lnTo>
                  <a:lnTo>
                    <a:pt x="18277" y="21260"/>
                  </a:lnTo>
                  <a:lnTo>
                    <a:pt x="18277" y="21600"/>
                  </a:lnTo>
                  <a:lnTo>
                    <a:pt x="18277" y="19729"/>
                  </a:lnTo>
                  <a:lnTo>
                    <a:pt x="19108" y="19729"/>
                  </a:lnTo>
                  <a:lnTo>
                    <a:pt x="19108" y="20069"/>
                  </a:lnTo>
                  <a:lnTo>
                    <a:pt x="19108" y="21260"/>
                  </a:lnTo>
                  <a:lnTo>
                    <a:pt x="19108" y="21600"/>
                  </a:lnTo>
                  <a:lnTo>
                    <a:pt x="19108" y="19729"/>
                  </a:lnTo>
                  <a:lnTo>
                    <a:pt x="19938" y="19729"/>
                  </a:lnTo>
                  <a:lnTo>
                    <a:pt x="19938" y="20069"/>
                  </a:lnTo>
                  <a:lnTo>
                    <a:pt x="19938" y="21260"/>
                  </a:lnTo>
                  <a:lnTo>
                    <a:pt x="19938" y="21600"/>
                  </a:lnTo>
                  <a:lnTo>
                    <a:pt x="19938" y="19729"/>
                  </a:lnTo>
                  <a:moveTo>
                    <a:pt x="1495" y="1531"/>
                  </a:moveTo>
                  <a:lnTo>
                    <a:pt x="5982" y="1531"/>
                  </a:lnTo>
                  <a:lnTo>
                    <a:pt x="5982" y="18539"/>
                  </a:lnTo>
                  <a:lnTo>
                    <a:pt x="1495" y="18539"/>
                  </a:lnTo>
                  <a:lnTo>
                    <a:pt x="1495" y="1531"/>
                  </a:lnTo>
                  <a:moveTo>
                    <a:pt x="7311" y="1531"/>
                  </a:moveTo>
                  <a:lnTo>
                    <a:pt x="7975" y="1531"/>
                  </a:lnTo>
                  <a:lnTo>
                    <a:pt x="7975" y="8334"/>
                  </a:lnTo>
                  <a:lnTo>
                    <a:pt x="7311" y="8334"/>
                  </a:lnTo>
                  <a:lnTo>
                    <a:pt x="7311" y="1531"/>
                  </a:lnTo>
                  <a:moveTo>
                    <a:pt x="7145" y="9865"/>
                  </a:moveTo>
                  <a:lnTo>
                    <a:pt x="8142" y="9865"/>
                  </a:lnTo>
                  <a:lnTo>
                    <a:pt x="8142" y="10715"/>
                  </a:lnTo>
                  <a:lnTo>
                    <a:pt x="7145" y="10715"/>
                  </a:lnTo>
                  <a:lnTo>
                    <a:pt x="7145" y="9865"/>
                  </a:lnTo>
                  <a:moveTo>
                    <a:pt x="8972" y="1531"/>
                  </a:moveTo>
                  <a:lnTo>
                    <a:pt x="12462" y="1531"/>
                  </a:lnTo>
                  <a:lnTo>
                    <a:pt x="12462" y="5443"/>
                  </a:lnTo>
                  <a:lnTo>
                    <a:pt x="8972" y="5443"/>
                  </a:lnTo>
                  <a:lnTo>
                    <a:pt x="8972" y="1531"/>
                  </a:lnTo>
                  <a:moveTo>
                    <a:pt x="13625" y="1531"/>
                  </a:moveTo>
                  <a:lnTo>
                    <a:pt x="20271" y="1531"/>
                  </a:lnTo>
                  <a:lnTo>
                    <a:pt x="20271" y="5443"/>
                  </a:lnTo>
                  <a:lnTo>
                    <a:pt x="13625" y="5443"/>
                  </a:lnTo>
                  <a:lnTo>
                    <a:pt x="13625" y="1531"/>
                  </a:lnTo>
                  <a:moveTo>
                    <a:pt x="18609" y="6463"/>
                  </a:moveTo>
                  <a:lnTo>
                    <a:pt x="20437" y="6463"/>
                  </a:lnTo>
                  <a:lnTo>
                    <a:pt x="20437" y="10885"/>
                  </a:lnTo>
                  <a:lnTo>
                    <a:pt x="18609" y="10885"/>
                  </a:lnTo>
                  <a:lnTo>
                    <a:pt x="18609" y="6463"/>
                  </a:lnTo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36" name="Text Box 56"/>
            <p:cNvSpPr txBox="1">
              <a:spLocks noChangeArrowheads="1"/>
            </p:cNvSpPr>
            <p:nvPr/>
          </p:nvSpPr>
          <p:spPr bwMode="auto">
            <a:xfrm>
              <a:off x="2064" y="3600"/>
              <a:ext cx="439" cy="274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rgbClr val="006600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006600"/>
                  </a:solidFill>
                  <a:latin typeface="Arial Narrow" pitchFamily="-84" charset="0"/>
                </a:rPr>
                <a:t>DDM</a:t>
              </a:r>
            </a:p>
          </p:txBody>
        </p:sp>
      </p:grpSp>
      <p:sp>
        <p:nvSpPr>
          <p:cNvPr id="174137" name="Text Box 57"/>
          <p:cNvSpPr txBox="1">
            <a:spLocks noChangeArrowheads="1"/>
          </p:cNvSpPr>
          <p:nvPr/>
        </p:nvSpPr>
        <p:spPr bwMode="auto">
          <a:xfrm>
            <a:off x="1143000" y="1081088"/>
            <a:ext cx="538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6600"/>
                </a:solidFill>
                <a:latin typeface="Arial Narrow" pitchFamily="-84" charset="0"/>
              </a:rPr>
              <a:t>JDL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4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4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4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7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 animBg="1"/>
      <p:bldP spid="174083" grpId="0" animBg="1"/>
      <p:bldP spid="174088" grpId="0" animBg="1"/>
      <p:bldP spid="174089" grpId="0" animBg="1"/>
      <p:bldP spid="174097" grpId="0" animBg="1"/>
      <p:bldP spid="174098" grpId="0" animBg="1"/>
      <p:bldP spid="174099" grpId="0" animBg="1"/>
      <p:bldP spid="1741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734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A13FC-A6D6-4B4C-8064-9649D18EC7D9}" type="slidenum">
              <a:rPr lang="en-US"/>
              <a:pPr/>
              <a:t>21</a:t>
            </a:fld>
            <a:endParaRPr lang="en-US"/>
          </a:p>
        </p:txBody>
      </p:sp>
      <p:sp>
        <p:nvSpPr>
          <p:cNvPr id="57349" name="Text Box 2"/>
          <p:cNvSpPr txBox="1">
            <a:spLocks noChangeArrowheads="1"/>
          </p:cNvSpPr>
          <p:nvPr/>
        </p:nvSpPr>
        <p:spPr bwMode="auto">
          <a:xfrm>
            <a:off x="203200" y="5334000"/>
            <a:ext cx="99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660066"/>
                </a:solidFill>
                <a:latin typeface="Arial Narrow" pitchFamily="-84" charset="0"/>
              </a:rPr>
              <a:t>Tier 3 Centers</a:t>
            </a:r>
          </a:p>
        </p:txBody>
      </p:sp>
      <p:sp>
        <p:nvSpPr>
          <p:cNvPr id="57350" name="Text Box 3"/>
          <p:cNvSpPr txBox="1">
            <a:spLocks noChangeArrowheads="1"/>
          </p:cNvSpPr>
          <p:nvPr/>
        </p:nvSpPr>
        <p:spPr bwMode="auto">
          <a:xfrm>
            <a:off x="228600" y="4175125"/>
            <a:ext cx="109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D60093"/>
                </a:solidFill>
                <a:latin typeface="Arial Narrow" pitchFamily="-84" charset="0"/>
              </a:rPr>
              <a:t>Tier 2 Centers</a:t>
            </a:r>
          </a:p>
        </p:txBody>
      </p:sp>
      <p:sp>
        <p:nvSpPr>
          <p:cNvPr id="57351" name="Text Box 4"/>
          <p:cNvSpPr txBox="1">
            <a:spLocks noChangeArrowheads="1"/>
          </p:cNvSpPr>
          <p:nvPr/>
        </p:nvSpPr>
        <p:spPr bwMode="auto">
          <a:xfrm>
            <a:off x="228600" y="2727325"/>
            <a:ext cx="106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6600"/>
                </a:solidFill>
                <a:latin typeface="Arial Narrow" pitchFamily="-84" charset="0"/>
              </a:rPr>
              <a:t>Tier 1 Centers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00200" y="914400"/>
            <a:ext cx="7239000" cy="5281613"/>
            <a:chOff x="1008" y="576"/>
            <a:chExt cx="4560" cy="3327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40" y="751"/>
              <a:ext cx="1728" cy="593"/>
              <a:chOff x="2880" y="314"/>
              <a:chExt cx="1296" cy="790"/>
            </a:xfrm>
          </p:grpSpPr>
          <p:sp>
            <p:nvSpPr>
              <p:cNvPr id="57389" name="Rectangle 7"/>
              <p:cNvSpPr>
                <a:spLocks noChangeArrowheads="1"/>
              </p:cNvSpPr>
              <p:nvPr/>
            </p:nvSpPr>
            <p:spPr bwMode="auto">
              <a:xfrm>
                <a:off x="2880" y="314"/>
                <a:ext cx="1296" cy="790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CC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57390" name="AutoShape 8"/>
              <p:cNvCxnSpPr>
                <a:cxnSpLocks noChangeShapeType="1"/>
              </p:cNvCxnSpPr>
              <p:nvPr/>
            </p:nvCxnSpPr>
            <p:spPr bwMode="auto">
              <a:xfrm flipH="1">
                <a:off x="2928" y="528"/>
                <a:ext cx="341" cy="0"/>
              </a:xfrm>
              <a:prstGeom prst="straightConnector1">
                <a:avLst/>
              </a:prstGeom>
              <a:noFill/>
              <a:ln w="28575">
                <a:solidFill>
                  <a:srgbClr val="006600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91" name="AutoShape 9"/>
              <p:cNvCxnSpPr>
                <a:cxnSpLocks noChangeShapeType="1"/>
              </p:cNvCxnSpPr>
              <p:nvPr/>
            </p:nvCxnSpPr>
            <p:spPr bwMode="auto">
              <a:xfrm flipH="1">
                <a:off x="2928" y="864"/>
                <a:ext cx="341" cy="0"/>
              </a:xfrm>
              <a:prstGeom prst="straightConnector1">
                <a:avLst/>
              </a:prstGeom>
              <a:noFill/>
              <a:ln w="28575">
                <a:solidFill>
                  <a:srgbClr val="006600"/>
                </a:solidFill>
                <a:prstDash val="sysDot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92" name="Text Box 10"/>
              <p:cNvSpPr txBox="1">
                <a:spLocks noChangeArrowheads="1"/>
              </p:cNvSpPr>
              <p:nvPr/>
            </p:nvSpPr>
            <p:spPr bwMode="auto">
              <a:xfrm>
                <a:off x="3260" y="385"/>
                <a:ext cx="637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latin typeface="Arial Narrow" pitchFamily="-84" charset="0"/>
                  </a:rPr>
                  <a:t>Normal Interaction</a:t>
                </a:r>
              </a:p>
              <a:p>
                <a:r>
                  <a:rPr lang="en-US" sz="1200">
                    <a:latin typeface="Arial Narrow" pitchFamily="-84" charset="0"/>
                  </a:rPr>
                  <a:t>Communication Path</a:t>
                </a:r>
              </a:p>
            </p:txBody>
          </p:sp>
          <p:sp>
            <p:nvSpPr>
              <p:cNvPr id="57393" name="Text Box 11"/>
              <p:cNvSpPr txBox="1">
                <a:spLocks noChangeArrowheads="1"/>
              </p:cNvSpPr>
              <p:nvPr/>
            </p:nvSpPr>
            <p:spPr bwMode="auto">
              <a:xfrm>
                <a:off x="3260" y="720"/>
                <a:ext cx="687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latin typeface="Arial Narrow" pitchFamily="-84" charset="0"/>
                  </a:rPr>
                  <a:t>Occasional Interaction </a:t>
                </a:r>
              </a:p>
              <a:p>
                <a:r>
                  <a:rPr lang="en-US" sz="1200">
                    <a:latin typeface="Arial Narrow" pitchFamily="-84" charset="0"/>
                  </a:rPr>
                  <a:t>Communication Path</a:t>
                </a: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1008" y="576"/>
              <a:ext cx="3984" cy="3327"/>
              <a:chOff x="758" y="240"/>
              <a:chExt cx="3130" cy="5359"/>
            </a:xfrm>
          </p:grpSpPr>
          <p:sp>
            <p:nvSpPr>
              <p:cNvPr id="239629" name="Oval 13"/>
              <p:cNvSpPr>
                <a:spLocks noChangeArrowheads="1"/>
              </p:cNvSpPr>
              <p:nvPr/>
            </p:nvSpPr>
            <p:spPr bwMode="auto">
              <a:xfrm>
                <a:off x="1508" y="240"/>
                <a:ext cx="1298" cy="1076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3600" b="1">
                    <a:solidFill>
                      <a:schemeClr val="bg1"/>
                    </a:solidFill>
                    <a:latin typeface="Arial Narrow" pitchFamily="-84" charset="0"/>
                  </a:rPr>
                  <a:t>Tier 0</a:t>
                </a:r>
              </a:p>
            </p:txBody>
          </p:sp>
          <p:sp>
            <p:nvSpPr>
              <p:cNvPr id="239630" name="Oval 14"/>
              <p:cNvSpPr>
                <a:spLocks noChangeArrowheads="1"/>
              </p:cNvSpPr>
              <p:nvPr/>
            </p:nvSpPr>
            <p:spPr bwMode="auto">
              <a:xfrm>
                <a:off x="1152" y="5071"/>
                <a:ext cx="478" cy="44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239631" name="Oval 15"/>
              <p:cNvSpPr>
                <a:spLocks noChangeArrowheads="1"/>
              </p:cNvSpPr>
              <p:nvPr/>
            </p:nvSpPr>
            <p:spPr bwMode="auto">
              <a:xfrm>
                <a:off x="1952" y="5071"/>
                <a:ext cx="453" cy="44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57365" name="Text Box 16"/>
              <p:cNvSpPr txBox="1">
                <a:spLocks noChangeArrowheads="1"/>
              </p:cNvSpPr>
              <p:nvPr/>
            </p:nvSpPr>
            <p:spPr bwMode="auto">
              <a:xfrm>
                <a:off x="1584" y="5011"/>
                <a:ext cx="301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200">
                    <a:solidFill>
                      <a:schemeClr val="bg1"/>
                    </a:solidFill>
                    <a:latin typeface="Arial Narrow" pitchFamily="-84" charset="0"/>
                  </a:rPr>
                  <a:t>….</a:t>
                </a:r>
              </a:p>
            </p:txBody>
          </p:sp>
          <p:cxnSp>
            <p:nvCxnSpPr>
              <p:cNvPr id="57366" name="AutoShape 17"/>
              <p:cNvCxnSpPr>
                <a:cxnSpLocks noChangeShapeType="1"/>
                <a:stCxn id="57382" idx="4"/>
                <a:endCxn id="239630" idx="0"/>
              </p:cNvCxnSpPr>
              <p:nvPr/>
            </p:nvCxnSpPr>
            <p:spPr bwMode="auto">
              <a:xfrm flipH="1">
                <a:off x="1392" y="4361"/>
                <a:ext cx="436" cy="710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67" name="AutoShape 18"/>
              <p:cNvCxnSpPr>
                <a:cxnSpLocks noChangeShapeType="1"/>
                <a:stCxn id="57382" idx="4"/>
                <a:endCxn id="239631" idx="0"/>
              </p:cNvCxnSpPr>
              <p:nvPr/>
            </p:nvCxnSpPr>
            <p:spPr bwMode="auto">
              <a:xfrm>
                <a:off x="1828" y="4361"/>
                <a:ext cx="351" cy="710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239635" name="Oval 19"/>
              <p:cNvSpPr>
                <a:spLocks noChangeArrowheads="1"/>
              </p:cNvSpPr>
              <p:nvPr/>
            </p:nvSpPr>
            <p:spPr bwMode="auto">
              <a:xfrm>
                <a:off x="2725" y="5071"/>
                <a:ext cx="431" cy="44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239636" name="Oval 20"/>
              <p:cNvSpPr>
                <a:spLocks noChangeArrowheads="1"/>
              </p:cNvSpPr>
              <p:nvPr/>
            </p:nvSpPr>
            <p:spPr bwMode="auto">
              <a:xfrm>
                <a:off x="3476" y="5071"/>
                <a:ext cx="412" cy="44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b="1">
                    <a:solidFill>
                      <a:schemeClr val="bg1"/>
                    </a:solidFill>
                    <a:latin typeface="Arial Narrow" pitchFamily="-84" charset="0"/>
                  </a:rPr>
                  <a:t>Tier 3</a:t>
                </a:r>
              </a:p>
            </p:txBody>
          </p:sp>
          <p:sp>
            <p:nvSpPr>
              <p:cNvPr id="57370" name="Text Box 21"/>
              <p:cNvSpPr txBox="1">
                <a:spLocks noChangeArrowheads="1"/>
              </p:cNvSpPr>
              <p:nvPr/>
            </p:nvSpPr>
            <p:spPr bwMode="auto">
              <a:xfrm>
                <a:off x="3120" y="5011"/>
                <a:ext cx="301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200">
                    <a:solidFill>
                      <a:schemeClr val="bg1"/>
                    </a:solidFill>
                    <a:latin typeface="Arial Narrow" pitchFamily="-84" charset="0"/>
                  </a:rPr>
                  <a:t>….</a:t>
                </a:r>
              </a:p>
            </p:txBody>
          </p:sp>
          <p:cxnSp>
            <p:nvCxnSpPr>
              <p:cNvPr id="57371" name="AutoShape 22"/>
              <p:cNvCxnSpPr>
                <a:cxnSpLocks noChangeShapeType="1"/>
                <a:stCxn id="57378" idx="4"/>
                <a:endCxn id="239635" idx="0"/>
              </p:cNvCxnSpPr>
              <p:nvPr/>
            </p:nvCxnSpPr>
            <p:spPr bwMode="auto">
              <a:xfrm flipH="1">
                <a:off x="2941" y="4360"/>
                <a:ext cx="413" cy="711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72" name="AutoShape 23"/>
              <p:cNvCxnSpPr>
                <a:cxnSpLocks noChangeShapeType="1"/>
                <a:stCxn id="57378" idx="4"/>
                <a:endCxn id="239636" idx="0"/>
              </p:cNvCxnSpPr>
              <p:nvPr/>
            </p:nvCxnSpPr>
            <p:spPr bwMode="auto">
              <a:xfrm>
                <a:off x="3354" y="4360"/>
                <a:ext cx="328" cy="711"/>
              </a:xfrm>
              <a:prstGeom prst="straightConnector1">
                <a:avLst/>
              </a:prstGeom>
              <a:noFill/>
              <a:ln w="38100">
                <a:solidFill>
                  <a:srgbClr val="660066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73" name="Oval 24"/>
              <p:cNvSpPr>
                <a:spLocks noChangeArrowheads="1"/>
              </p:cNvSpPr>
              <p:nvPr/>
            </p:nvSpPr>
            <p:spPr bwMode="auto">
              <a:xfrm>
                <a:off x="758" y="3731"/>
                <a:ext cx="586" cy="634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sp>
            <p:nvSpPr>
              <p:cNvPr id="57374" name="Text Box 25"/>
              <p:cNvSpPr txBox="1">
                <a:spLocks noChangeArrowheads="1"/>
              </p:cNvSpPr>
              <p:nvPr/>
            </p:nvSpPr>
            <p:spPr bwMode="auto">
              <a:xfrm>
                <a:off x="1245" y="3507"/>
                <a:ext cx="247" cy="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600">
                    <a:solidFill>
                      <a:schemeClr val="bg1"/>
                    </a:solidFill>
                    <a:latin typeface="Arial Narrow" pitchFamily="-84" charset="0"/>
                  </a:rPr>
                  <a:t>...</a:t>
                </a:r>
              </a:p>
            </p:txBody>
          </p:sp>
          <p:cxnSp>
            <p:nvCxnSpPr>
              <p:cNvPr id="57375" name="AutoShape 26"/>
              <p:cNvCxnSpPr>
                <a:cxnSpLocks noChangeShapeType="1"/>
                <a:stCxn id="57384" idx="4"/>
                <a:endCxn id="57382" idx="0"/>
              </p:cNvCxnSpPr>
              <p:nvPr/>
            </p:nvCxnSpPr>
            <p:spPr bwMode="auto">
              <a:xfrm>
                <a:off x="1363" y="2936"/>
                <a:ext cx="465" cy="798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76" name="AutoShape 27"/>
              <p:cNvCxnSpPr>
                <a:cxnSpLocks noChangeShapeType="1"/>
                <a:stCxn id="57384" idx="4"/>
                <a:endCxn id="57373" idx="0"/>
              </p:cNvCxnSpPr>
              <p:nvPr/>
            </p:nvCxnSpPr>
            <p:spPr bwMode="auto">
              <a:xfrm flipH="1">
                <a:off x="1051" y="2936"/>
                <a:ext cx="312" cy="795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77" name="Oval 28"/>
              <p:cNvSpPr>
                <a:spLocks noChangeArrowheads="1"/>
              </p:cNvSpPr>
              <p:nvPr/>
            </p:nvSpPr>
            <p:spPr bwMode="auto">
              <a:xfrm>
                <a:off x="2311" y="3735"/>
                <a:ext cx="558" cy="625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sp>
            <p:nvSpPr>
              <p:cNvPr id="57378" name="Oval 29"/>
              <p:cNvSpPr>
                <a:spLocks noChangeArrowheads="1"/>
              </p:cNvSpPr>
              <p:nvPr/>
            </p:nvSpPr>
            <p:spPr bwMode="auto">
              <a:xfrm>
                <a:off x="3059" y="3735"/>
                <a:ext cx="589" cy="625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sp>
            <p:nvSpPr>
              <p:cNvPr id="57379" name="Text Box 30"/>
              <p:cNvSpPr txBox="1">
                <a:spLocks noChangeArrowheads="1"/>
              </p:cNvSpPr>
              <p:nvPr/>
            </p:nvSpPr>
            <p:spPr bwMode="auto">
              <a:xfrm>
                <a:off x="2791" y="3507"/>
                <a:ext cx="277" cy="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3600">
                    <a:solidFill>
                      <a:schemeClr val="bg1"/>
                    </a:solidFill>
                    <a:latin typeface="Arial Narrow" pitchFamily="-84" charset="0"/>
                  </a:rPr>
                  <a:t>…</a:t>
                </a:r>
              </a:p>
            </p:txBody>
          </p:sp>
          <p:cxnSp>
            <p:nvCxnSpPr>
              <p:cNvPr id="57380" name="AutoShape 31"/>
              <p:cNvCxnSpPr>
                <a:cxnSpLocks noChangeShapeType="1"/>
                <a:stCxn id="57388" idx="4"/>
                <a:endCxn id="57378" idx="0"/>
              </p:cNvCxnSpPr>
              <p:nvPr/>
            </p:nvCxnSpPr>
            <p:spPr bwMode="auto">
              <a:xfrm>
                <a:off x="2902" y="2936"/>
                <a:ext cx="452" cy="799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81" name="AutoShape 32"/>
              <p:cNvCxnSpPr>
                <a:cxnSpLocks noChangeShapeType="1"/>
                <a:stCxn id="57388" idx="4"/>
                <a:endCxn id="57377" idx="0"/>
              </p:cNvCxnSpPr>
              <p:nvPr/>
            </p:nvCxnSpPr>
            <p:spPr bwMode="auto">
              <a:xfrm flipH="1">
                <a:off x="2590" y="2936"/>
                <a:ext cx="312" cy="799"/>
              </a:xfrm>
              <a:prstGeom prst="straightConnector1">
                <a:avLst/>
              </a:prstGeom>
              <a:noFill/>
              <a:ln w="38100">
                <a:solidFill>
                  <a:srgbClr val="D60093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82" name="Oval 33"/>
              <p:cNvSpPr>
                <a:spLocks noChangeArrowheads="1"/>
              </p:cNvSpPr>
              <p:nvPr/>
            </p:nvSpPr>
            <p:spPr bwMode="auto">
              <a:xfrm>
                <a:off x="1533" y="3734"/>
                <a:ext cx="589" cy="627"/>
              </a:xfrm>
              <a:prstGeom prst="ellipse">
                <a:avLst/>
              </a:prstGeom>
              <a:gradFill rotWithShape="0">
                <a:gsLst>
                  <a:gs pos="0">
                    <a:srgbClr val="FF6699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latin typeface="Arial Narrow" pitchFamily="-84" charset="0"/>
                  </a:rPr>
                  <a:t>Tier 2</a:t>
                </a:r>
              </a:p>
            </p:txBody>
          </p:sp>
          <p:cxnSp>
            <p:nvCxnSpPr>
              <p:cNvPr id="57383" name="AutoShape 34"/>
              <p:cNvCxnSpPr>
                <a:cxnSpLocks noChangeShapeType="1"/>
              </p:cNvCxnSpPr>
              <p:nvPr/>
            </p:nvCxnSpPr>
            <p:spPr bwMode="auto">
              <a:xfrm>
                <a:off x="1826" y="2534"/>
                <a:ext cx="597" cy="0"/>
              </a:xfrm>
              <a:prstGeom prst="straightConnector1">
                <a:avLst/>
              </a:prstGeom>
              <a:noFill/>
              <a:ln w="57150">
                <a:solidFill>
                  <a:srgbClr val="336600"/>
                </a:solidFill>
                <a:prstDash val="sysDot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84" name="Oval 35"/>
              <p:cNvSpPr>
                <a:spLocks noChangeArrowheads="1"/>
              </p:cNvSpPr>
              <p:nvPr/>
            </p:nvSpPr>
            <p:spPr bwMode="auto">
              <a:xfrm>
                <a:off x="902" y="2131"/>
                <a:ext cx="922" cy="805"/>
              </a:xfrm>
              <a:prstGeom prst="ellipse">
                <a:avLst/>
              </a:prstGeom>
              <a:gradFill rotWithShape="0">
                <a:gsLst>
                  <a:gs pos="0">
                    <a:srgbClr val="008000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3200" b="1">
                    <a:solidFill>
                      <a:schemeClr val="bg1"/>
                    </a:solidFill>
                    <a:latin typeface="Arial Narrow" pitchFamily="-84" charset="0"/>
                  </a:rPr>
                  <a:t>Tier 1</a:t>
                </a:r>
              </a:p>
            </p:txBody>
          </p:sp>
          <p:sp>
            <p:nvSpPr>
              <p:cNvPr id="57385" name="Text Box 36"/>
              <p:cNvSpPr txBox="1">
                <a:spLocks noChangeArrowheads="1"/>
              </p:cNvSpPr>
              <p:nvPr/>
            </p:nvSpPr>
            <p:spPr bwMode="auto">
              <a:xfrm>
                <a:off x="1963" y="1851"/>
                <a:ext cx="381" cy="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35" tIns="45667" rIns="91335" bIns="45667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4400">
                    <a:solidFill>
                      <a:schemeClr val="bg1"/>
                    </a:solidFill>
                    <a:latin typeface="Arial Narrow" pitchFamily="-84" charset="0"/>
                  </a:rPr>
                  <a:t>….</a:t>
                </a:r>
              </a:p>
            </p:txBody>
          </p:sp>
          <p:cxnSp>
            <p:nvCxnSpPr>
              <p:cNvPr id="57386" name="AutoShape 37"/>
              <p:cNvCxnSpPr>
                <a:cxnSpLocks noChangeShapeType="1"/>
                <a:stCxn id="57388" idx="0"/>
                <a:endCxn id="239629" idx="4"/>
              </p:cNvCxnSpPr>
              <p:nvPr/>
            </p:nvCxnSpPr>
            <p:spPr bwMode="auto">
              <a:xfrm flipH="1" flipV="1">
                <a:off x="2157" y="1316"/>
                <a:ext cx="745" cy="815"/>
              </a:xfrm>
              <a:prstGeom prst="straightConnector1">
                <a:avLst/>
              </a:prstGeom>
              <a:noFill/>
              <a:ln w="76200">
                <a:solidFill>
                  <a:srgbClr val="006600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7387" name="AutoShape 38"/>
              <p:cNvCxnSpPr>
                <a:cxnSpLocks noChangeShapeType="1"/>
                <a:stCxn id="57384" idx="0"/>
                <a:endCxn id="239629" idx="4"/>
              </p:cNvCxnSpPr>
              <p:nvPr/>
            </p:nvCxnSpPr>
            <p:spPr bwMode="auto">
              <a:xfrm flipV="1">
                <a:off x="1363" y="1316"/>
                <a:ext cx="794" cy="815"/>
              </a:xfrm>
              <a:prstGeom prst="straightConnector1">
                <a:avLst/>
              </a:prstGeom>
              <a:noFill/>
              <a:ln w="76200">
                <a:solidFill>
                  <a:srgbClr val="006600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57388" name="Oval 39"/>
              <p:cNvSpPr>
                <a:spLocks noChangeArrowheads="1"/>
              </p:cNvSpPr>
              <p:nvPr/>
            </p:nvSpPr>
            <p:spPr bwMode="auto">
              <a:xfrm>
                <a:off x="2440" y="2131"/>
                <a:ext cx="923" cy="805"/>
              </a:xfrm>
              <a:prstGeom prst="ellipse">
                <a:avLst/>
              </a:prstGeom>
              <a:gradFill rotWithShape="0">
                <a:gsLst>
                  <a:gs pos="0">
                    <a:srgbClr val="008000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38100">
                <a:noFill/>
                <a:round/>
                <a:headEnd/>
                <a:tailEnd/>
              </a:ln>
            </p:spPr>
            <p:txBody>
              <a:bodyPr wrap="none" lIns="91335" tIns="45667" rIns="91335" bIns="45667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3200" b="1">
                    <a:solidFill>
                      <a:schemeClr val="bg1"/>
                    </a:solidFill>
                    <a:latin typeface="Arial Narrow" pitchFamily="-84" charset="0"/>
                  </a:rPr>
                  <a:t>Tier 1</a:t>
                </a:r>
              </a:p>
            </p:txBody>
          </p:sp>
        </p:grpSp>
      </p:grpSp>
      <p:sp>
        <p:nvSpPr>
          <p:cNvPr id="57353" name="Rectangle 40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914400"/>
          </a:xfrm>
          <a:noFill/>
        </p:spPr>
        <p:txBody>
          <a:bodyPr lIns="91335" tIns="45667" rIns="91335" bIns="45667"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Initial 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Idea of HEP Computing Model</a:t>
            </a:r>
          </a:p>
        </p:txBody>
      </p:sp>
      <p:sp>
        <p:nvSpPr>
          <p:cNvPr id="57354" name="Text Box 41"/>
          <p:cNvSpPr txBox="1">
            <a:spLocks noChangeArrowheads="1"/>
          </p:cNvSpPr>
          <p:nvPr/>
        </p:nvSpPr>
        <p:spPr bwMode="auto">
          <a:xfrm>
            <a:off x="362930" y="1219200"/>
            <a:ext cx="780070" cy="40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35" tIns="45667" rIns="91335" bIns="45667">
            <a:prstTxWarp prst="textNoShape">
              <a:avLst/>
            </a:prstTxWarp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  <a:latin typeface="Arial Narrow" pitchFamily="-84" charset="0"/>
              </a:rPr>
              <a:t>CERN</a:t>
            </a:r>
            <a:endParaRPr lang="en-US" sz="2000" dirty="0">
              <a:solidFill>
                <a:schemeClr val="accent2"/>
              </a:solidFill>
              <a:latin typeface="Arial Narrow" pitchFamily="-84" charset="0"/>
            </a:endParaRPr>
          </a:p>
        </p:txBody>
      </p:sp>
      <p:sp>
        <p:nvSpPr>
          <p:cNvPr id="57355" name="Text Box 42"/>
          <p:cNvSpPr txBox="1">
            <a:spLocks noChangeArrowheads="1"/>
          </p:cNvSpPr>
          <p:nvPr/>
        </p:nvSpPr>
        <p:spPr bwMode="auto">
          <a:xfrm>
            <a:off x="6934200" y="2733675"/>
            <a:ext cx="22367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Data and Resource hub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MC Production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Data processing</a:t>
            </a:r>
          </a:p>
        </p:txBody>
      </p:sp>
      <p:sp>
        <p:nvSpPr>
          <p:cNvPr id="57356" name="Text Box 42"/>
          <p:cNvSpPr txBox="1">
            <a:spLocks noChangeArrowheads="1"/>
          </p:cNvSpPr>
          <p:nvPr/>
        </p:nvSpPr>
        <p:spPr bwMode="auto">
          <a:xfrm>
            <a:off x="7432675" y="4181475"/>
            <a:ext cx="16081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Reduced data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MC Production</a:t>
            </a:r>
          </a:p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Data processing</a:t>
            </a:r>
          </a:p>
        </p:txBody>
      </p:sp>
      <p:sp>
        <p:nvSpPr>
          <p:cNvPr id="57357" name="Text Box 42"/>
          <p:cNvSpPr txBox="1">
            <a:spLocks noChangeArrowheads="1"/>
          </p:cNvSpPr>
          <p:nvPr/>
        </p:nvSpPr>
        <p:spPr bwMode="auto">
          <a:xfrm>
            <a:off x="7975600" y="5562600"/>
            <a:ext cx="1168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1800">
                <a:solidFill>
                  <a:srgbClr val="800080"/>
                </a:solidFill>
                <a:latin typeface="Arial Narrow" pitchFamily="-84" charset="0"/>
              </a:rPr>
              <a:t>User data analysis</a:t>
            </a:r>
          </a:p>
        </p:txBody>
      </p:sp>
      <p:sp>
        <p:nvSpPr>
          <p:cNvPr id="50" name="Cloud 49"/>
          <p:cNvSpPr/>
          <p:nvPr/>
        </p:nvSpPr>
        <p:spPr>
          <a:xfrm>
            <a:off x="1143000" y="381000"/>
            <a:ext cx="7162800" cy="6629400"/>
          </a:xfrm>
          <a:prstGeom prst="cloud">
            <a:avLst/>
          </a:prstGeom>
          <a:solidFill>
            <a:srgbClr val="CCFFCC">
              <a:alpha val="23000"/>
            </a:srgbClr>
          </a:solidFill>
          <a:ln>
            <a:solidFill>
              <a:srgbClr val="CCFFCC">
                <a:alpha val="8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62113" y="617538"/>
            <a:ext cx="1376362" cy="706437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b="1">
                <a:solidFill>
                  <a:srgbClr val="008000"/>
                </a:solidFill>
                <a:latin typeface="Arial Narrow" pitchFamily="-84" charset="0"/>
              </a:rPr>
              <a:t>Cloud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77724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Implemented ATLAS Grid Structure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244C9B1-4159-4F09-9C38-313094BDCB70}" type="slidenum">
              <a:rPr lang="en-GB"/>
              <a:pPr/>
              <a:t>22</a:t>
            </a:fld>
            <a:endParaRPr lang="en-GB"/>
          </a:p>
        </p:txBody>
      </p:sp>
      <p:pic>
        <p:nvPicPr>
          <p:cNvPr id="645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122362"/>
            <a:ext cx="752475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4529" name="Oval 14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4530" name="Oval 15"/>
          <p:cNvSpPr>
            <a:spLocks noChangeArrowheads="1"/>
          </p:cNvSpPr>
          <p:nvPr/>
        </p:nvSpPr>
        <p:spPr bwMode="auto">
          <a:xfrm>
            <a:off x="3781425" y="39147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Oval 17"/>
          <p:cNvSpPr>
            <a:spLocks noChangeArrowheads="1"/>
          </p:cNvSpPr>
          <p:nvPr/>
        </p:nvSpPr>
        <p:spPr bwMode="auto">
          <a:xfrm>
            <a:off x="3328988" y="5989638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Oval 18"/>
          <p:cNvSpPr>
            <a:spLocks noChangeArrowheads="1"/>
          </p:cNvSpPr>
          <p:nvPr/>
        </p:nvSpPr>
        <p:spPr bwMode="auto">
          <a:xfrm>
            <a:off x="1857375" y="3044825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Oval 23"/>
          <p:cNvSpPr>
            <a:spLocks noChangeArrowheads="1"/>
          </p:cNvSpPr>
          <p:nvPr/>
        </p:nvSpPr>
        <p:spPr bwMode="auto">
          <a:xfrm>
            <a:off x="3144838" y="45529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Oval 24"/>
          <p:cNvSpPr>
            <a:spLocks noChangeArrowheads="1"/>
          </p:cNvSpPr>
          <p:nvPr/>
        </p:nvSpPr>
        <p:spPr bwMode="auto">
          <a:xfrm>
            <a:off x="1857375" y="3046413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3328988" y="59880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Oval 26"/>
          <p:cNvSpPr>
            <a:spLocks noChangeArrowheads="1"/>
          </p:cNvSpPr>
          <p:nvPr/>
        </p:nvSpPr>
        <p:spPr bwMode="auto">
          <a:xfrm>
            <a:off x="3328988" y="59880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Oval Callout 37"/>
          <p:cNvSpPr/>
          <p:nvPr/>
        </p:nvSpPr>
        <p:spPr>
          <a:xfrm>
            <a:off x="5943600" y="5029200"/>
            <a:ext cx="1219200" cy="762000"/>
          </a:xfrm>
          <a:prstGeom prst="wedgeEllipseCallout">
            <a:avLst>
              <a:gd name="adj1" fmla="val -134784"/>
              <a:gd name="adj2" fmla="val -11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40%</a:t>
            </a:r>
            <a:endParaRPr lang="en-GB" dirty="0"/>
          </a:p>
        </p:txBody>
      </p:sp>
      <p:sp>
        <p:nvSpPr>
          <p:cNvPr id="36" name="Oval Callout 35"/>
          <p:cNvSpPr/>
          <p:nvPr/>
        </p:nvSpPr>
        <p:spPr>
          <a:xfrm>
            <a:off x="304800" y="1524000"/>
            <a:ext cx="1219200" cy="762000"/>
          </a:xfrm>
          <a:prstGeom prst="wedgeEllipseCallout">
            <a:avLst>
              <a:gd name="adj1" fmla="val 220930"/>
              <a:gd name="adj2" fmla="val 2288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15%</a:t>
            </a:r>
            <a:endParaRPr lang="en-GB" dirty="0"/>
          </a:p>
        </p:txBody>
      </p:sp>
      <p:sp>
        <p:nvSpPr>
          <p:cNvPr id="39" name="Oval Callout 38"/>
          <p:cNvSpPr/>
          <p:nvPr/>
        </p:nvSpPr>
        <p:spPr>
          <a:xfrm>
            <a:off x="152400" y="4114800"/>
            <a:ext cx="1219200" cy="762000"/>
          </a:xfrm>
          <a:prstGeom prst="wedgeEllipseCallout">
            <a:avLst>
              <a:gd name="adj1" fmla="val 76620"/>
              <a:gd name="adj2" fmla="val -529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45%</a:t>
            </a:r>
            <a:endParaRPr lang="en-GB" dirty="0"/>
          </a:p>
        </p:txBody>
      </p:sp>
      <p:pic>
        <p:nvPicPr>
          <p:cNvPr id="41" name="Picture 6" descr="osg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97317" y="5338763"/>
            <a:ext cx="1194283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6"/>
          <p:cNvGrpSpPr/>
          <p:nvPr/>
        </p:nvGrpSpPr>
        <p:grpSpPr>
          <a:xfrm>
            <a:off x="6705600" y="6172200"/>
            <a:ext cx="2057400" cy="548640"/>
            <a:chOff x="76200" y="6270345"/>
            <a:chExt cx="2057400" cy="548640"/>
          </a:xfrm>
        </p:grpSpPr>
        <p:pic>
          <p:nvPicPr>
            <p:cNvPr id="42" name="Picture 41" descr="WLCG-TextOnly_black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43" name="Picture 42" descr="WLCG-lo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2" name="Picture 1" descr="Screen shot 2011-05-17 at 1.50.19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772400" y="5943600"/>
            <a:ext cx="1280326" cy="850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762000"/>
            <a:ext cx="2971800" cy="3970318"/>
          </a:xfrm>
          <a:prstGeom prst="rect">
            <a:avLst/>
          </a:prstGeom>
          <a:solidFill>
            <a:srgbClr val="000000">
              <a:lumMod val="85000"/>
              <a:lumOff val="15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FFFF"/>
                </a:solidFill>
              </a:rPr>
              <a:t>Tier-0 (CERN)</a:t>
            </a:r>
            <a:r>
              <a:rPr lang="en-US" sz="1800" b="1" dirty="0" smtClean="0">
                <a:solidFill>
                  <a:srgbClr val="FFFFFF"/>
                </a:solidFill>
              </a:rPr>
              <a:t>: (15%)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Data recording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Initial data reconstruction</a:t>
            </a:r>
          </a:p>
          <a:p>
            <a:pPr marL="179388" lvl="1" indent="-96838"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Data distribution</a:t>
            </a:r>
          </a:p>
          <a:p>
            <a:r>
              <a:rPr lang="en-US" sz="1800" b="1" dirty="0" smtClean="0">
                <a:solidFill>
                  <a:srgbClr val="FFFFFF"/>
                </a:solidFill>
              </a:rPr>
              <a:t>Tier</a:t>
            </a:r>
            <a:r>
              <a:rPr lang="en-US" sz="1800" b="1" dirty="0">
                <a:solidFill>
                  <a:srgbClr val="FFFFFF"/>
                </a:solidFill>
              </a:rPr>
              <a:t>-1 (11 </a:t>
            </a:r>
            <a:r>
              <a:rPr lang="en-US" sz="1800" b="1" dirty="0" err="1">
                <a:solidFill>
                  <a:srgbClr val="FFFFFF"/>
                </a:solidFill>
              </a:rPr>
              <a:t>centres</a:t>
            </a:r>
            <a:r>
              <a:rPr lang="en-US" sz="1800" b="1" dirty="0">
                <a:solidFill>
                  <a:srgbClr val="FFFFFF"/>
                </a:solidFill>
              </a:rPr>
              <a:t>)</a:t>
            </a:r>
            <a:r>
              <a:rPr lang="en-US" sz="1800" b="1" dirty="0" smtClean="0">
                <a:solidFill>
                  <a:srgbClr val="FFFFFF"/>
                </a:solidFill>
              </a:rPr>
              <a:t>: (40%)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Permanent storage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Re-processing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00"/>
                </a:solidFill>
              </a:rPr>
              <a:t>Analysis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FFFF00"/>
                </a:solidFill>
              </a:rPr>
              <a:t>Connected by direct 10 Gb/s network  links</a:t>
            </a:r>
            <a:endParaRPr lang="en-US" sz="1800" dirty="0">
              <a:solidFill>
                <a:srgbClr val="FFFF00"/>
              </a:solidFill>
            </a:endParaRPr>
          </a:p>
          <a:p>
            <a:r>
              <a:rPr lang="en-US" sz="1800" b="1" dirty="0" smtClean="0">
                <a:solidFill>
                  <a:srgbClr val="FFFFFF"/>
                </a:solidFill>
              </a:rPr>
              <a:t>Tier</a:t>
            </a:r>
            <a:r>
              <a:rPr lang="en-US" sz="1800" b="1" dirty="0">
                <a:solidFill>
                  <a:srgbClr val="FFFFFF"/>
                </a:solidFill>
              </a:rPr>
              <a:t>-2  (</a:t>
            </a:r>
            <a:r>
              <a:rPr lang="en-US" sz="1800" b="1" dirty="0" smtClean="0">
                <a:solidFill>
                  <a:srgbClr val="FFFFFF"/>
                </a:solidFill>
              </a:rPr>
              <a:t>~200 </a:t>
            </a:r>
            <a:r>
              <a:rPr lang="en-US" sz="1800" b="1" dirty="0" err="1">
                <a:solidFill>
                  <a:srgbClr val="FFFFFF"/>
                </a:solidFill>
              </a:rPr>
              <a:t>centres</a:t>
            </a:r>
            <a:r>
              <a:rPr lang="en-US" sz="1800" b="1" dirty="0">
                <a:solidFill>
                  <a:srgbClr val="FFFFFF"/>
                </a:solidFill>
              </a:rPr>
              <a:t>)</a:t>
            </a:r>
            <a:r>
              <a:rPr lang="en-US" sz="1800" b="1" dirty="0" smtClean="0">
                <a:solidFill>
                  <a:srgbClr val="FFFFFF"/>
                </a:solidFill>
              </a:rPr>
              <a:t>: (45%)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 Simulation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 End-user analysis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43200" y="6340475"/>
            <a:ext cx="3200400" cy="5175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00" y="4876800"/>
            <a:ext cx="1143000" cy="480646"/>
          </a:xfrm>
          <a:prstGeom prst="rect">
            <a:avLst/>
          </a:prstGeom>
        </p:spPr>
      </p:pic>
      <p:sp>
        <p:nvSpPr>
          <p:cNvPr id="40" name="Date Placeholder 39"/>
          <p:cNvSpPr>
            <a:spLocks noGrp="1"/>
          </p:cNvSpPr>
          <p:nvPr>
            <p:ph type="dt" sz="half" idx="10"/>
          </p:nvPr>
        </p:nvSpPr>
        <p:spPr>
          <a:xfrm>
            <a:off x="533400" y="6477000"/>
            <a:ext cx="1905000" cy="457200"/>
          </a:xfrm>
        </p:spPr>
        <p:txBody>
          <a:bodyPr/>
          <a:lstStyle/>
          <a:p>
            <a:r>
              <a:rPr lang="en-US" smtClean="0"/>
              <a:t>8/6/2012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085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repeatCount="indefinite" accel="50000" decel="50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047 L -0.06962 0.0930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46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 0.03171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16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0556 -0.0421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00" y="-21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7118 -0.1044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-52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44 L 0.03663 0.11921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62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1893 0.12523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" y="63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8559 0.0717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36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9218 -0.00232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-1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7326 -0.0673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046 L 0.03662 -0.1205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-6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046 L -0.01666 -0.11774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-5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7.5E-6 4.07407E-6 C 0.02482 -0.02662 0.04965 -0.05301 0.06666 -0.07847 C 0.08368 -0.10394 0.09635 -0.14028 0.10225 -0.15255 " pathEditMode="relative" ptsTypes="aaA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0.06597 0.01297 0.13212 0.02616 0.15885 0.02385 C 0.18559 0.02153 0.15989 -0.00694 0.16007 -0.01319 " pathEditMode="relative" rAng="0" ptsTypes="a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6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-0.0191 0.00764 -0.03802 0.01551 -0.06337 0.01644 C -0.08872 0.01736 -0.1375 0.00787 -0.15226 0.00602 " pathEditMode="relative" rAng="0" ptsTypes="aaA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9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44444E-6 1.48148E-6 C 4.44444E-6 -0.00602 4.44444E-6 -0.01181 4.44444E-6 -0.0257 C 4.44444E-6 -0.03935 -0.00243 -0.06273 4.44444E-6 -0.08218 C 0.0026 -0.10185 0.00382 -0.12778 0.01493 -0.14283 C 0.02604 -0.1581 0.04913 -0.1625 0.06736 -0.17384 C 0.08576 -0.18519 0.11562 -0.20533 0.12517 -0.21158 " pathEditMode="relative" rAng="0" ptsTypes="aaaaaA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06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7.03704E-6 C -0.02726 -0.0037 -0.05451 -0.00717 -0.07083 -0.01898 C -0.08715 -0.03078 -0.09097 -0.05393 -0.09826 -0.07106 C -0.10556 -0.08819 -0.10417 -0.1111 -0.11493 -0.12222 C -0.12569 -0.13333 -0.14462 -0.13564 -0.16337 -0.13773 " pathEditMode="relative" ptsTypes="aaaaA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11111E-6 3.7037E-6 C -0.00156 0.00926 -0.00313 0.01875 -1.11111E-6 0.03565 C 0.00312 0.05255 0.00694 0.08009 0.01892 0.10093 C 0.0309 0.12176 0.04913 0.14792 0.07222 0.16018 C 0.09531 0.17245 0.12656 0.17361 0.15781 0.175 " pathEditMode="relative" ptsTypes="aaaaA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-7.40741E-6 C 0.00886 -0.00348 0.01771 -0.00695 0.0342 -0.02431 C 0.0507 -0.04167 0.07465 -0.08403 0.09913 -0.1044 C 0.12361 -0.12477 0.15781 -0.13982 0.1809 -0.14653 C 0.204 -0.15325 0.21528 -0.15209 0.2375 -0.14445 C 0.25972 -0.13681 0.29288 -0.11899 0.31424 -0.10116 C 0.33559 -0.08334 0.35156 -0.06042 0.36511 -0.03774 C 0.37865 -0.01505 0.38212 0.01226 0.39497 0.03564 C 0.40781 0.05902 0.42518 0.08124 0.44254 0.10347 " pathEditMode="relative" ptsTypes="aaaaaaa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2.59259E-6 C 0.00799 -0.00208 0.01615 -0.00417 0.02569 -0.01551 C 0.03524 -0.02685 0.04601 -0.04236 0.05746 -0.06782 C 0.06892 -0.09329 0.08142 -0.13125 0.0941 -0.16898 " pathEditMode="relative" ptsTypes="aaaA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44444E-6 2.59259E-6 C 0.02969 -0.00972 0.05938 -0.01944 0.0849 -0.03333 C 0.11042 -0.04722 0.13038 -0.05856 0.1533 -0.08333 C 0.17622 -0.1081 0.20781 -0.15116 0.2224 -0.18218 C 0.23698 -0.21319 0.23733 -0.2419 0.2408 -0.26991 C 0.24427 -0.29792 0.24497 -0.32569 0.24323 -0.35 C 0.24149 -0.37431 0.23143 -0.3963 0.23004 -0.41551 C 0.22865 -0.43472 0.23143 -0.45602 0.2349 -0.46551 C 0.23837 -0.475 0.24462 -0.47361 0.25087 -0.47222 " pathEditMode="relative" ptsTypes="aaaaaaaaA">
                                      <p:cBhvr>
                                        <p:cTn id="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77778E-7 -3.7037E-7 C -0.00903 -0.01203 -0.01789 -0.02384 -0.02327 -0.0456 C -0.02865 -0.06736 -0.03334 -0.10578 -0.03247 -0.13101 C -0.0316 -0.15625 -0.025 -0.17662 -0.01841 -0.19675 " pathEditMode="relative" ptsTypes="aaaA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 dirty="0"/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solidFill>
                <a:schemeClr val="tx1"/>
              </a:solidFill>
              <a:latin typeface="Times New Roman" pitchFamily="-84" charset="0"/>
            </a:endParaRPr>
          </a:p>
        </p:txBody>
      </p:sp>
      <p:sp>
        <p:nvSpPr>
          <p:cNvPr id="208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5FCD-3058-DB48-A153-06A275189420}" type="slidenum">
              <a:rPr lang="en-US"/>
              <a:pPr/>
              <a:t>23</a:t>
            </a:fld>
            <a:endParaRPr lang="en-US"/>
          </a:p>
        </p:txBody>
      </p:sp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924800" cy="838200"/>
          </a:xfrm>
        </p:spPr>
        <p:txBody>
          <a:bodyPr/>
          <a:lstStyle/>
          <a:p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Tiered Example – US Cloud</a:t>
            </a:r>
          </a:p>
        </p:txBody>
      </p:sp>
      <p:grpSp>
        <p:nvGrpSpPr>
          <p:cNvPr id="2" name="Organization Chart 3"/>
          <p:cNvGrpSpPr>
            <a:grpSpLocks noChangeAspect="1"/>
          </p:cNvGrpSpPr>
          <p:nvPr>
            <p:ph type="dgm" idx="1"/>
          </p:nvPr>
        </p:nvGrpSpPr>
        <p:grpSpPr bwMode="auto">
          <a:xfrm>
            <a:off x="304800" y="838200"/>
            <a:ext cx="8610600" cy="5181600"/>
            <a:chOff x="192" y="720"/>
            <a:chExt cx="5424" cy="3264"/>
          </a:xfrm>
        </p:grpSpPr>
        <p:sp>
          <p:nvSpPr>
            <p:cNvPr id="69639" name="AutoShape 4"/>
            <p:cNvSpPr>
              <a:spLocks noChangeAspect="1" noChangeArrowheads="1" noTextEdit="1"/>
            </p:cNvSpPr>
            <p:nvPr/>
          </p:nvSpPr>
          <p:spPr bwMode="auto">
            <a:xfrm>
              <a:off x="192" y="720"/>
              <a:ext cx="5424" cy="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cxnSp>
          <p:nvCxnSpPr>
            <p:cNvPr id="69640" name="_s2052"/>
            <p:cNvCxnSpPr>
              <a:cxnSpLocks noChangeShapeType="1"/>
              <a:stCxn id="69664" idx="3"/>
              <a:endCxn id="69655" idx="2"/>
            </p:cNvCxnSpPr>
            <p:nvPr/>
          </p:nvCxnSpPr>
          <p:spPr bwMode="auto">
            <a:xfrm flipV="1">
              <a:off x="3047" y="1886"/>
              <a:ext cx="143" cy="186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1" name="_s2053"/>
            <p:cNvCxnSpPr>
              <a:cxnSpLocks noChangeShapeType="1"/>
              <a:stCxn id="69663" idx="1"/>
              <a:endCxn id="69655" idx="2"/>
            </p:cNvCxnSpPr>
            <p:nvPr/>
          </p:nvCxnSpPr>
          <p:spPr bwMode="auto">
            <a:xfrm rot="10800000">
              <a:off x="3190" y="1886"/>
              <a:ext cx="143" cy="4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2" name="_s2054"/>
            <p:cNvCxnSpPr>
              <a:cxnSpLocks noChangeShapeType="1"/>
              <a:stCxn id="69662" idx="3"/>
              <a:endCxn id="69655" idx="2"/>
            </p:cNvCxnSpPr>
            <p:nvPr/>
          </p:nvCxnSpPr>
          <p:spPr bwMode="auto">
            <a:xfrm flipV="1">
              <a:off x="3047" y="1886"/>
              <a:ext cx="143" cy="11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3" name="_s2055"/>
            <p:cNvCxnSpPr>
              <a:cxnSpLocks noChangeShapeType="1"/>
              <a:stCxn id="69661" idx="1"/>
              <a:endCxn id="69655" idx="2"/>
            </p:cNvCxnSpPr>
            <p:nvPr/>
          </p:nvCxnSpPr>
          <p:spPr bwMode="auto">
            <a:xfrm rot="10800000">
              <a:off x="3190" y="1886"/>
              <a:ext cx="143" cy="11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4" name="_s2056"/>
            <p:cNvCxnSpPr>
              <a:cxnSpLocks noChangeShapeType="1"/>
              <a:stCxn id="69660" idx="3"/>
              <a:endCxn id="69655" idx="2"/>
            </p:cNvCxnSpPr>
            <p:nvPr/>
          </p:nvCxnSpPr>
          <p:spPr bwMode="auto">
            <a:xfrm flipV="1">
              <a:off x="3047" y="1886"/>
              <a:ext cx="143" cy="4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5" name="_s2057"/>
            <p:cNvCxnSpPr>
              <a:cxnSpLocks noChangeShapeType="1"/>
              <a:stCxn id="69659" idx="3"/>
              <a:endCxn id="69653" idx="2"/>
            </p:cNvCxnSpPr>
            <p:nvPr/>
          </p:nvCxnSpPr>
          <p:spPr bwMode="auto">
            <a:xfrm flipV="1">
              <a:off x="1048" y="1886"/>
              <a:ext cx="144" cy="11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6" name="_s2058"/>
            <p:cNvCxnSpPr>
              <a:cxnSpLocks noChangeShapeType="1"/>
              <a:stCxn id="69658" idx="3"/>
              <a:endCxn id="69653" idx="2"/>
            </p:cNvCxnSpPr>
            <p:nvPr/>
          </p:nvCxnSpPr>
          <p:spPr bwMode="auto">
            <a:xfrm flipV="1">
              <a:off x="1048" y="1886"/>
              <a:ext cx="144" cy="4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7" name="_s2059"/>
            <p:cNvCxnSpPr>
              <a:cxnSpLocks noChangeShapeType="1"/>
              <a:stCxn id="69657" idx="0"/>
              <a:endCxn id="69652" idx="2"/>
            </p:cNvCxnSpPr>
            <p:nvPr/>
          </p:nvCxnSpPr>
          <p:spPr bwMode="auto">
            <a:xfrm rot="5400000" flipH="1">
              <a:off x="3573" y="803"/>
              <a:ext cx="233" cy="999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8" name="_s2060"/>
            <p:cNvCxnSpPr>
              <a:cxnSpLocks noChangeShapeType="1"/>
              <a:stCxn id="69656" idx="0"/>
              <a:endCxn id="69652" idx="2"/>
            </p:cNvCxnSpPr>
            <p:nvPr/>
          </p:nvCxnSpPr>
          <p:spPr bwMode="auto">
            <a:xfrm rot="5400000" flipH="1">
              <a:off x="4072" y="304"/>
              <a:ext cx="233" cy="1998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49" name="_s2061"/>
            <p:cNvCxnSpPr>
              <a:cxnSpLocks noChangeShapeType="1"/>
              <a:stCxn id="69655" idx="0"/>
              <a:endCxn id="69652" idx="2"/>
            </p:cNvCxnSpPr>
            <p:nvPr/>
          </p:nvCxnSpPr>
          <p:spPr bwMode="auto">
            <a:xfrm rot="-5400000">
              <a:off x="3074" y="1302"/>
              <a:ext cx="233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9650" name="_s2062"/>
            <p:cNvCxnSpPr>
              <a:cxnSpLocks noChangeShapeType="1"/>
              <a:stCxn id="69654" idx="0"/>
              <a:endCxn id="69652" idx="2"/>
            </p:cNvCxnSpPr>
            <p:nvPr/>
          </p:nvCxnSpPr>
          <p:spPr bwMode="auto">
            <a:xfrm rot="-5400000">
              <a:off x="2574" y="803"/>
              <a:ext cx="233" cy="999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9651" name="_s2063"/>
            <p:cNvCxnSpPr>
              <a:cxnSpLocks noChangeShapeType="1"/>
              <a:stCxn id="69653" idx="0"/>
              <a:endCxn id="69652" idx="2"/>
            </p:cNvCxnSpPr>
            <p:nvPr/>
          </p:nvCxnSpPr>
          <p:spPr bwMode="auto">
            <a:xfrm rot="-5400000">
              <a:off x="2074" y="304"/>
              <a:ext cx="233" cy="1998"/>
            </a:xfrm>
            <a:prstGeom prst="bentConnector3">
              <a:avLst>
                <a:gd name="adj1" fmla="val 3090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69652" name="_s2064"/>
            <p:cNvSpPr>
              <a:spLocks noChangeArrowheads="1"/>
            </p:cNvSpPr>
            <p:nvPr/>
          </p:nvSpPr>
          <p:spPr bwMode="auto">
            <a:xfrm>
              <a:off x="2762" y="720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BNL T1</a:t>
              </a:r>
            </a:p>
          </p:txBody>
        </p:sp>
        <p:sp>
          <p:nvSpPr>
            <p:cNvPr id="69653" name="_s2065"/>
            <p:cNvSpPr>
              <a:spLocks noChangeArrowheads="1"/>
            </p:cNvSpPr>
            <p:nvPr/>
          </p:nvSpPr>
          <p:spPr bwMode="auto">
            <a:xfrm>
              <a:off x="764" y="1419"/>
              <a:ext cx="855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MW T2</a:t>
              </a:r>
            </a:p>
            <a:p>
              <a:pPr algn="ctr"/>
              <a:r>
                <a:rPr lang="en-US" sz="1800"/>
                <a:t>UC, IU</a:t>
              </a:r>
            </a:p>
          </p:txBody>
        </p:sp>
        <p:sp>
          <p:nvSpPr>
            <p:cNvPr id="69654" name="_s2066"/>
            <p:cNvSpPr>
              <a:spLocks noChangeArrowheads="1"/>
            </p:cNvSpPr>
            <p:nvPr/>
          </p:nvSpPr>
          <p:spPr bwMode="auto">
            <a:xfrm>
              <a:off x="1762" y="1419"/>
              <a:ext cx="857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NE T2</a:t>
              </a:r>
            </a:p>
            <a:p>
              <a:pPr algn="ctr"/>
              <a:r>
                <a:rPr lang="en-US" sz="1800"/>
                <a:t>BU, HU</a:t>
              </a:r>
            </a:p>
          </p:txBody>
        </p:sp>
        <p:sp>
          <p:nvSpPr>
            <p:cNvPr id="69655" name="_s2067"/>
            <p:cNvSpPr>
              <a:spLocks noChangeArrowheads="1"/>
            </p:cNvSpPr>
            <p:nvPr/>
          </p:nvSpPr>
          <p:spPr bwMode="auto">
            <a:xfrm>
              <a:off x="2762" y="1419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SW T2</a:t>
              </a:r>
            </a:p>
            <a:p>
              <a:pPr algn="ctr"/>
              <a:r>
                <a:rPr lang="en-US" sz="1800"/>
                <a:t>UTA, OU</a:t>
              </a:r>
            </a:p>
          </p:txBody>
        </p:sp>
        <p:sp>
          <p:nvSpPr>
            <p:cNvPr id="69656" name="_s2068"/>
            <p:cNvSpPr>
              <a:spLocks noChangeArrowheads="1"/>
            </p:cNvSpPr>
            <p:nvPr/>
          </p:nvSpPr>
          <p:spPr bwMode="auto">
            <a:xfrm>
              <a:off x="4760" y="1419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GL T2</a:t>
              </a:r>
            </a:p>
            <a:p>
              <a:pPr algn="ctr"/>
              <a:r>
                <a:rPr lang="en-US" sz="1800"/>
                <a:t>UM, MSU</a:t>
              </a:r>
            </a:p>
          </p:txBody>
        </p:sp>
        <p:sp>
          <p:nvSpPr>
            <p:cNvPr id="69657" name="_s2069"/>
            <p:cNvSpPr>
              <a:spLocks noChangeArrowheads="1"/>
            </p:cNvSpPr>
            <p:nvPr/>
          </p:nvSpPr>
          <p:spPr bwMode="auto">
            <a:xfrm>
              <a:off x="3761" y="1419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SLAC T2</a:t>
              </a:r>
            </a:p>
          </p:txBody>
        </p:sp>
        <p:sp>
          <p:nvSpPr>
            <p:cNvPr id="69658" name="_s2070"/>
            <p:cNvSpPr>
              <a:spLocks noChangeArrowheads="1"/>
            </p:cNvSpPr>
            <p:nvPr/>
          </p:nvSpPr>
          <p:spPr bwMode="auto">
            <a:xfrm>
              <a:off x="192" y="2119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IU OSG</a:t>
              </a:r>
            </a:p>
          </p:txBody>
        </p:sp>
        <p:sp>
          <p:nvSpPr>
            <p:cNvPr id="69659" name="_s2071"/>
            <p:cNvSpPr>
              <a:spLocks noChangeArrowheads="1"/>
            </p:cNvSpPr>
            <p:nvPr/>
          </p:nvSpPr>
          <p:spPr bwMode="auto">
            <a:xfrm>
              <a:off x="192" y="2818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UC Teraport</a:t>
              </a:r>
            </a:p>
          </p:txBody>
        </p:sp>
        <p:sp>
          <p:nvSpPr>
            <p:cNvPr id="69660" name="_s2072"/>
            <p:cNvSpPr>
              <a:spLocks noChangeArrowheads="1"/>
            </p:cNvSpPr>
            <p:nvPr/>
          </p:nvSpPr>
          <p:spPr bwMode="auto">
            <a:xfrm>
              <a:off x="2195" y="2119"/>
              <a:ext cx="852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/>
                <a:t>UTA</a:t>
              </a:r>
              <a:r>
                <a:rPr lang="en-US" sz="1800" dirty="0" smtClean="0"/>
                <a:t> T3</a:t>
              </a:r>
              <a:endParaRPr lang="en-US" sz="1800" dirty="0"/>
            </a:p>
          </p:txBody>
        </p:sp>
        <p:sp>
          <p:nvSpPr>
            <p:cNvPr id="69661" name="_s2073"/>
            <p:cNvSpPr>
              <a:spLocks noChangeArrowheads="1"/>
            </p:cNvSpPr>
            <p:nvPr/>
          </p:nvSpPr>
          <p:spPr bwMode="auto">
            <a:xfrm>
              <a:off x="3333" y="2818"/>
              <a:ext cx="853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/>
                <a:t>LTU</a:t>
              </a:r>
            </a:p>
          </p:txBody>
        </p:sp>
        <p:sp>
          <p:nvSpPr>
            <p:cNvPr id="69662" name="_s2074"/>
            <p:cNvSpPr>
              <a:spLocks noChangeArrowheads="1"/>
            </p:cNvSpPr>
            <p:nvPr/>
          </p:nvSpPr>
          <p:spPr bwMode="auto">
            <a:xfrm>
              <a:off x="2195" y="2818"/>
              <a:ext cx="852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UTD</a:t>
              </a:r>
            </a:p>
          </p:txBody>
        </p:sp>
        <p:sp>
          <p:nvSpPr>
            <p:cNvPr id="69663" name="_s2075"/>
            <p:cNvSpPr>
              <a:spLocks noChangeArrowheads="1"/>
            </p:cNvSpPr>
            <p:nvPr/>
          </p:nvSpPr>
          <p:spPr bwMode="auto">
            <a:xfrm>
              <a:off x="3333" y="2119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OU Oscer</a:t>
              </a:r>
            </a:p>
          </p:txBody>
        </p:sp>
        <p:sp>
          <p:nvSpPr>
            <p:cNvPr id="69664" name="_s2076"/>
            <p:cNvSpPr>
              <a:spLocks noChangeArrowheads="1"/>
            </p:cNvSpPr>
            <p:nvPr/>
          </p:nvSpPr>
          <p:spPr bwMode="auto">
            <a:xfrm>
              <a:off x="2191" y="3518"/>
              <a:ext cx="856" cy="4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 smtClean="0"/>
                <a:t>SMU/UTD</a:t>
              </a:r>
            </a:p>
          </p:txBody>
        </p:sp>
        <p:sp>
          <p:nvSpPr>
            <p:cNvPr id="69665" name="_s1051"/>
            <p:cNvSpPr>
              <a:spLocks noChangeArrowheads="1"/>
            </p:cNvSpPr>
            <p:nvPr/>
          </p:nvSpPr>
          <p:spPr bwMode="auto">
            <a:xfrm>
              <a:off x="4416" y="2461"/>
              <a:ext cx="856" cy="467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/>
                <a:t>Wisconsin</a:t>
              </a:r>
            </a:p>
          </p:txBody>
        </p:sp>
        <p:sp>
          <p:nvSpPr>
            <p:cNvPr id="69666" name="Line 31"/>
            <p:cNvSpPr>
              <a:spLocks noChangeShapeType="1"/>
            </p:cNvSpPr>
            <p:nvPr/>
          </p:nvSpPr>
          <p:spPr bwMode="auto">
            <a:xfrm flipH="1" flipV="1">
              <a:off x="4704" y="1344"/>
              <a:ext cx="1" cy="110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7" name="Line 32"/>
            <p:cNvSpPr>
              <a:spLocks noChangeShapeType="1"/>
            </p:cNvSpPr>
            <p:nvPr/>
          </p:nvSpPr>
          <p:spPr bwMode="auto">
            <a:xfrm>
              <a:off x="192" y="2016"/>
              <a:ext cx="54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8" name="Text Box 33"/>
            <p:cNvSpPr txBox="1">
              <a:spLocks noChangeArrowheads="1"/>
            </p:cNvSpPr>
            <p:nvPr/>
          </p:nvSpPr>
          <p:spPr bwMode="auto">
            <a:xfrm>
              <a:off x="4944" y="2073"/>
              <a:ext cx="6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/>
                <a:t>Tier 3’s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57200" y="5410200"/>
            <a:ext cx="1715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  <a:latin typeface="Arial Narrow"/>
                <a:cs typeface="Arial Narrow"/>
              </a:rPr>
              <a:t>Many more T3s</a:t>
            </a:r>
            <a:endParaRPr lang="en-US" sz="2000" b="1" dirty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246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6F8F9-56DF-3E4D-9620-FCDADE5ECBFC}" type="slidenum">
              <a:rPr lang="en-US"/>
              <a:pPr/>
              <a:t>24</a:t>
            </a:fld>
            <a:endParaRPr lang="en-US"/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5065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800" dirty="0" smtClean="0">
                <a:ea typeface="ＭＳ Ｐゴシック" pitchFamily="-84" charset="-128"/>
                <a:cs typeface="ＭＳ Ｐゴシック" pitchFamily="-84" charset="-128"/>
              </a:rPr>
              <a:t>Designed for analysis as well as production </a:t>
            </a:r>
          </a:p>
          <a:p>
            <a:pPr>
              <a:lnSpc>
                <a:spcPct val="90000"/>
              </a:lnSpc>
            </a:pPr>
            <a:r>
              <a:rPr lang="en-US" altLang="ja-JP" sz="2800" dirty="0" smtClean="0">
                <a:ea typeface="ＭＳ Ｐゴシック" pitchFamily="-84" charset="-128"/>
                <a:cs typeface="ＭＳ Ｐゴシック" pitchFamily="-84" charset="-128"/>
              </a:rPr>
              <a:t>Work both with OSG and EGEE/LCG</a:t>
            </a:r>
            <a:endParaRPr lang="en-US" altLang="ja-JP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A single task queue and pilots</a:t>
            </a:r>
          </a:p>
          <a:p>
            <a:pPr lvl="1">
              <a:lnSpc>
                <a:spcPct val="90000"/>
              </a:lnSpc>
            </a:pPr>
            <a:r>
              <a:rPr lang="en-US" altLang="ja-JP" dirty="0" smtClean="0">
                <a:ea typeface="ＭＳ Ｐゴシック" pitchFamily="-84" charset="-128"/>
                <a:cs typeface="ＭＳ Ｐゴシック" pitchFamily="-84" charset="-128"/>
              </a:rPr>
              <a:t>Apache-based Central Server</a:t>
            </a:r>
          </a:p>
          <a:p>
            <a:pPr lvl="1">
              <a:lnSpc>
                <a:spcPct val="90000"/>
              </a:lnSpc>
            </a:pPr>
            <a:r>
              <a:rPr lang="en-US" altLang="ja-JP" dirty="0" smtClean="0">
                <a:ea typeface="ＭＳ Ｐゴシック" pitchFamily="-84" charset="-128"/>
                <a:cs typeface="ＭＳ Ｐゴシック" pitchFamily="-84" charset="-128"/>
              </a:rPr>
              <a:t>Pilots retrieve jobs from the server as soon as CPU is available</a:t>
            </a:r>
            <a:r>
              <a:rPr lang="en-US" altLang="ja-JP" dirty="0" smtClean="0">
                <a:ea typeface="ＭＳ Ｐゴシック" pitchFamily="-84" charset="-128"/>
                <a:cs typeface="ＭＳ Ｐゴシック" pitchFamily="-84" charset="-128"/>
                <a:sym typeface="Symbol" pitchFamily="-84" charset="2"/>
              </a:rPr>
              <a:t> low latency</a:t>
            </a:r>
            <a:endParaRPr lang="en-US" altLang="ja-JP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Highly automated, has an integrated monitoring system, and requires low operation manpower</a:t>
            </a:r>
          </a:p>
          <a:p>
            <a:pPr>
              <a:lnSpc>
                <a:spcPct val="90000"/>
              </a:lnSpc>
            </a:pPr>
            <a:r>
              <a:rPr lang="en-US" altLang="ja-JP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Integrated with ATLAS Distributed Data Management (DDM) system</a:t>
            </a:r>
          </a:p>
          <a:p>
            <a:pPr>
              <a:lnSpc>
                <a:spcPct val="90000"/>
              </a:lnSpc>
            </a:pPr>
            <a:r>
              <a:rPr lang="en-US" altLang="ja-JP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84" charset="-128"/>
                <a:cs typeface="ＭＳ Ｐゴシック" pitchFamily="-84" charset="-128"/>
              </a:rPr>
              <a:t>Not exclusively ATLAS: has its first OSG user CHARMM</a:t>
            </a:r>
          </a:p>
        </p:txBody>
      </p:sp>
      <p:sp>
        <p:nvSpPr>
          <p:cNvPr id="62470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252412"/>
            <a:ext cx="7924800" cy="585788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ja-JP" sz="2800" smtClean="0">
                <a:ea typeface="Times New Roman" pitchFamily="-84" charset="0"/>
                <a:cs typeface="Times New Roman" pitchFamily="-84" charset="0"/>
              </a:rPr>
              <a:t>ATLAS Production and Distributed Analysis System, Panda</a:t>
            </a:r>
          </a:p>
        </p:txBody>
      </p:sp>
      <p:pic>
        <p:nvPicPr>
          <p:cNvPr id="7" name="Picture 11" descr="wwfpan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0662" y="921009"/>
            <a:ext cx="2039938" cy="189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2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2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2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2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2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smtClean="0">
                <a:ea typeface="ＭＳ Ｐゴシック" pitchFamily="-84" charset="-128"/>
                <a:cs typeface="ＭＳ Ｐゴシック" pitchFamily="-84" charset="-128"/>
              </a:rPr>
              <a:t>ATLAS Panda Architecture</a:t>
            </a:r>
          </a:p>
        </p:txBody>
      </p:sp>
      <p:sp>
        <p:nvSpPr>
          <p:cNvPr id="64515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FAF7D-2985-3845-8A5F-B4FA9CD3F084}" type="slidenum">
              <a:rPr lang="en-US" smtClean="0"/>
              <a:pPr/>
              <a:t>25</a:t>
            </a:fld>
            <a:endParaRPr lang="en-US" smtClean="0"/>
          </a:p>
        </p:txBody>
      </p:sp>
      <p:pic>
        <p:nvPicPr>
          <p:cNvPr id="64518" name="Picture 5" descr="panda-arch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629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ntlumivsyear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0" y="457201"/>
            <a:ext cx="9144000" cy="630660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 smtClean="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9144000" cy="788988"/>
          </a:xfrm>
        </p:spPr>
        <p:txBody>
          <a:bodyPr/>
          <a:lstStyle/>
          <a:p>
            <a:pPr eaLnBrk="1" hangingPunct="1"/>
            <a:r>
              <a:rPr lang="en-US" sz="4400" dirty="0" smtClean="0">
                <a:ea typeface="ＭＳ Ｐゴシック" charset="-128"/>
                <a:cs typeface="ＭＳ Ｐゴシック" charset="-128"/>
              </a:rPr>
              <a:t>Amount of ATLAS Data</a:t>
            </a:r>
            <a:endParaRPr lang="en-US" sz="4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5181600"/>
            <a:ext cx="915635" cy="738664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2010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0.05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at 7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7600" y="3429000"/>
            <a:ext cx="915635" cy="738664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2012: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6.6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at 8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38800" y="3886200"/>
            <a:ext cx="915635" cy="7386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2011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5.6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>
                <a:solidFill>
                  <a:schemeClr val="bg1"/>
                </a:solidFill>
                <a:effectLst/>
              </a:rPr>
              <a:t>a</a:t>
            </a:r>
            <a:r>
              <a:rPr lang="en-US" sz="1400" dirty="0" smtClean="0">
                <a:solidFill>
                  <a:schemeClr val="bg1"/>
                </a:solidFill>
                <a:effectLst/>
              </a:rPr>
              <a:t>t 7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0" y="15240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+mn-lt"/>
              </a:rPr>
              <a:t>Total Data Size Increased by 200 folds in 2 yrs!!</a:t>
            </a:r>
            <a:endParaRPr lang="en-US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23622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+mn-lt"/>
              </a:rPr>
              <a:t>Puts big demand on computing!!</a:t>
            </a:r>
            <a:endParaRPr lang="en-US" dirty="0">
              <a:solidFill>
                <a:srgbClr val="8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762000"/>
          </a:xfrm>
        </p:spPr>
        <p:txBody>
          <a:bodyPr/>
          <a:lstStyle/>
          <a:p>
            <a:r>
              <a:rPr lang="en-US" dirty="0" smtClean="0"/>
              <a:t>The Little Grid that could…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71600" y="6521076"/>
            <a:ext cx="4848412" cy="25250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Use of Computing Grid in HEP,              ASP12 Grid School, J. Yu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169060" y="4425123"/>
            <a:ext cx="3746340" cy="2356677"/>
            <a:chOff x="5397660" y="4164398"/>
            <a:chExt cx="3746340" cy="2356677"/>
          </a:xfrm>
        </p:grpSpPr>
        <p:pic>
          <p:nvPicPr>
            <p:cNvPr id="6" name="Picture 5" descr="chart-8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397660" y="4164398"/>
              <a:ext cx="3746339" cy="235667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410200" y="4190080"/>
              <a:ext cx="37338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800000"/>
                  </a:solidFill>
                  <a:latin typeface="Arial Narrow"/>
                  <a:cs typeface="Arial Narrow"/>
                </a:rPr>
                <a:t>Apr 1 – Jul 4 2012 Data Transfer Throughput (MB</a:t>
              </a:r>
              <a:r>
                <a:rPr lang="en-US" sz="1200" b="1" dirty="0" smtClean="0">
                  <a:solidFill>
                    <a:srgbClr val="800000"/>
                  </a:solidFill>
                  <a:latin typeface="Arial Narrow"/>
                  <a:cs typeface="Arial Narrow"/>
                </a:rPr>
                <a:t>/</a:t>
              </a:r>
              <a:r>
                <a:rPr lang="en-US" sz="1200" b="1" dirty="0" err="1" smtClean="0">
                  <a:solidFill>
                    <a:srgbClr val="800000"/>
                  </a:solidFill>
                  <a:latin typeface="Arial Narrow"/>
                  <a:cs typeface="Arial Narrow"/>
                </a:rPr>
                <a:t>s</a:t>
              </a:r>
              <a:r>
                <a:rPr lang="en-US" sz="1200" b="1" dirty="0" smtClean="0">
                  <a:solidFill>
                    <a:srgbClr val="800000"/>
                  </a:solidFill>
                  <a:latin typeface="Arial Narrow"/>
                  <a:cs typeface="Arial Narrow"/>
                </a:rPr>
                <a:t>)</a:t>
              </a:r>
            </a:p>
            <a:p>
              <a:pPr algn="ctr"/>
              <a:r>
                <a:rPr lang="en-US" sz="1200" b="1" dirty="0" smtClean="0">
                  <a:solidFill>
                    <a:srgbClr val="800000"/>
                  </a:solidFill>
                  <a:latin typeface="Arial Narrow"/>
                  <a:cs typeface="Arial Narrow"/>
                </a:rPr>
                <a:t>All ATLAS sites</a:t>
              </a:r>
              <a:endParaRPr lang="en-US" sz="1200" b="1" dirty="0">
                <a:solidFill>
                  <a:srgbClr val="800000"/>
                </a:solidFill>
                <a:latin typeface="Arial Narrow"/>
                <a:cs typeface="Arial Narrow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943600" y="4876800"/>
            <a:ext cx="2025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Up to 6GB/s week average</a:t>
            </a:r>
            <a:endParaRPr lang="en-US" sz="1400" b="1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981200"/>
            <a:ext cx="3886200" cy="2362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81600" y="1905000"/>
            <a:ext cx="2819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800000"/>
                </a:solidFill>
                <a:latin typeface="Arial Narrow"/>
                <a:cs typeface="Arial Narrow"/>
              </a:rPr>
              <a:t>ATLAS  2012 </a:t>
            </a:r>
            <a:r>
              <a:rPr lang="en-US" sz="1200" dirty="0" smtClean="0">
                <a:solidFill>
                  <a:srgbClr val="800000"/>
                </a:solidFill>
                <a:latin typeface="Arial Narrow"/>
                <a:cs typeface="Arial Narrow"/>
              </a:rPr>
              <a:t>dataset transfer </a:t>
            </a:r>
            <a:r>
              <a:rPr lang="en-US" sz="1200" dirty="0" smtClean="0">
                <a:solidFill>
                  <a:srgbClr val="800000"/>
                </a:solidFill>
                <a:latin typeface="Arial Narrow"/>
                <a:cs typeface="Arial Narrow"/>
              </a:rPr>
              <a:t>time</a:t>
            </a:r>
            <a:r>
              <a:rPr lang="en-US" sz="1200" dirty="0" smtClean="0">
                <a:solidFill>
                  <a:srgbClr val="800000"/>
                </a:solidFill>
                <a:latin typeface="Arial Narrow"/>
                <a:cs typeface="Arial Narrow"/>
              </a:rPr>
              <a:t>.</a:t>
            </a:r>
            <a:endParaRPr lang="en-US" sz="1200" dirty="0" smtClean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15000" y="2819400"/>
            <a:ext cx="0" cy="66212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46499" y="2450068"/>
            <a:ext cx="397101" cy="36933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5h</a:t>
            </a:r>
            <a:endParaRPr lang="en-US" sz="1800" b="1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419B-111C-DB41-8F07-40F1B41CAFB5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04800" y="2288711"/>
            <a:ext cx="4382045" cy="3502489"/>
            <a:chOff x="304800" y="2288711"/>
            <a:chExt cx="4382045" cy="3502489"/>
          </a:xfrm>
        </p:grpSpPr>
        <p:pic>
          <p:nvPicPr>
            <p:cNvPr id="13" name="Picture 12" descr="Screen shot 2012-07-12 at 3.48.30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304800" y="2311500"/>
              <a:ext cx="4382045" cy="34797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072838" y="2288711"/>
              <a:ext cx="279974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800000"/>
                  </a:solidFill>
                </a:rPr>
                <a:t>Apr 1 – Jul 12 2012 Completed Grid Jobs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26403" y="3796417"/>
              <a:ext cx="848330" cy="276999"/>
            </a:xfrm>
            <a:prstGeom prst="rect">
              <a:avLst/>
            </a:prstGeom>
            <a:solidFill>
              <a:srgbClr val="FF8753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Analysis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73811" y="3895015"/>
              <a:ext cx="848521" cy="276999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</a:rPr>
                <a:t>MC prod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848600" cy="1371600"/>
          </a:xfrm>
        </p:spPr>
        <p:txBody>
          <a:bodyPr/>
          <a:lstStyle/>
          <a:p>
            <a:r>
              <a:rPr lang="en-US" sz="2400" dirty="0">
                <a:solidFill>
                  <a:srgbClr val="800000"/>
                </a:solidFill>
                <a:cs typeface="Arial Narrow"/>
              </a:rPr>
              <a:t>ATLAS Distributed Computing on the Grid  : 10 Tier-1s + CERN + ~70 Tier-2s +…(more than 80 Production sites)</a:t>
            </a:r>
          </a:p>
          <a:p>
            <a:r>
              <a:rPr lang="en-US" sz="2400" dirty="0">
                <a:solidFill>
                  <a:srgbClr val="800000"/>
                </a:solidFill>
                <a:cs typeface="Arial Narrow"/>
              </a:rPr>
              <a:t>High volume, high throughput process through fast network!!</a:t>
            </a:r>
            <a:r>
              <a:rPr lang="en-US" sz="2400" dirty="0" smtClean="0">
                <a:solidFill>
                  <a:srgbClr val="800000"/>
                </a:solidFill>
                <a:cs typeface="Arial Narrow"/>
              </a:rPr>
              <a:t> </a:t>
            </a:r>
            <a:endParaRPr lang="en-US" sz="2400" dirty="0">
              <a:solidFill>
                <a:srgbClr val="800000"/>
              </a:solidFill>
              <a:cs typeface="Arial Narrow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49862" y="3733800"/>
            <a:ext cx="38459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7400" y="2743200"/>
            <a:ext cx="2385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~830K daily average  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 Narrow"/>
                <a:cs typeface="Arial Narrow"/>
              </a:rPr>
              <a:t>completed  ATLAS Grid  jobs</a:t>
            </a:r>
            <a:endParaRPr lang="en-US" sz="1400" b="1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53200" y="2590800"/>
            <a:ext cx="198120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  <a:latin typeface="Arial Narrow"/>
                <a:cs typeface="Arial Narrow"/>
              </a:rPr>
              <a:t>Data available </a:t>
            </a:r>
            <a:r>
              <a:rPr lang="en-US" sz="1600" dirty="0" smtClean="0">
                <a:solidFill>
                  <a:srgbClr val="800000"/>
                </a:solidFill>
                <a:latin typeface="Arial Narrow"/>
                <a:cs typeface="Arial Narrow"/>
              </a:rPr>
              <a:t>for</a:t>
            </a:r>
            <a:r>
              <a:rPr lang="en-US" sz="1600" dirty="0" smtClean="0">
                <a:solidFill>
                  <a:srgbClr val="800000"/>
                </a:solidFill>
                <a:latin typeface="Arial Narrow"/>
                <a:cs typeface="Arial Narrow"/>
              </a:rPr>
              <a:t> Physics </a:t>
            </a:r>
            <a:r>
              <a:rPr lang="en-US" sz="1600" dirty="0" smtClean="0">
                <a:solidFill>
                  <a:srgbClr val="800000"/>
                </a:solidFill>
                <a:latin typeface="Arial Narrow"/>
                <a:cs typeface="Arial Narrow"/>
              </a:rPr>
              <a:t>analysis in ~ 5h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322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9" grpId="0" animBg="1"/>
      <p:bldP spid="30" grpId="0" build="p"/>
      <p:bldP spid="9" grpId="0"/>
      <p:bldP spid="3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>
          <a:xfrm>
            <a:off x="3048000" y="6400800"/>
            <a:ext cx="3429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Use of Computing Grid in HEP,              ASP12 Grid School, J. Yu</a:t>
            </a:r>
            <a:endParaRPr lang="en-US" dirty="0"/>
          </a:p>
        </p:txBody>
      </p:sp>
      <p:pic>
        <p:nvPicPr>
          <p:cNvPr id="21" name="Picture 20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953000" y="762000"/>
            <a:ext cx="4191000" cy="5791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From elimination!!</a:t>
            </a:r>
            <a:endParaRPr lang="en-US" sz="4000" baseline="-2500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152400" y="65532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8/6/2012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1905000" cy="457200"/>
          </a:xfrm>
        </p:spPr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5198057" y="3352800"/>
            <a:ext cx="3657600" cy="1588"/>
          </a:xfrm>
          <a:prstGeom prst="line">
            <a:avLst/>
          </a:prstGeom>
          <a:noFill/>
          <a:ln w="57150" cap="flat" cmpd="sng" algn="ctr">
            <a:solidFill>
              <a:srgbClr val="A5002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026857" y="2362200"/>
            <a:ext cx="1007157" cy="461665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latin typeface="+mn-lt"/>
              </a:rPr>
              <a:t>ATLAS</a:t>
            </a:r>
            <a:endParaRPr lang="en-US" b="1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019800" y="838200"/>
            <a:ext cx="2819400" cy="495300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31" name="Picture 30" descr="fig_13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764704"/>
            <a:ext cx="4343400" cy="578849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2" name="Rectangle 31"/>
          <p:cNvSpPr/>
          <p:nvPr/>
        </p:nvSpPr>
        <p:spPr bwMode="auto">
          <a:xfrm>
            <a:off x="1295400" y="1066800"/>
            <a:ext cx="2438400" cy="472440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85800" y="1066800"/>
            <a:ext cx="228600" cy="472440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465064" y="838200"/>
            <a:ext cx="420624" cy="495300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4419600" y="2819400"/>
            <a:ext cx="457200" cy="1600200"/>
          </a:xfrm>
          <a:prstGeom prst="rightArrow">
            <a:avLst/>
          </a:prstGeom>
          <a:solidFill>
            <a:srgbClr val="FFFF00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3454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32" grpId="0" animBg="1"/>
      <p:bldP spid="26" grpId="0" animBg="1"/>
      <p:bldP spid="33" grpId="0" animBg="1"/>
      <p:bldP spid="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029200" y="685800"/>
            <a:ext cx="4114800" cy="51054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And ont</a:t>
            </a:r>
            <a:r>
              <a:rPr lang="en-US" sz="4000" dirty="0" smtClean="0"/>
              <a:t>o the discovery!!</a:t>
            </a:r>
            <a:endParaRPr lang="en-US" sz="4000" baseline="-2500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8/6/2012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5557910" y="2971800"/>
            <a:ext cx="3319812" cy="787"/>
          </a:xfrm>
          <a:prstGeom prst="line">
            <a:avLst/>
          </a:prstGeom>
          <a:noFill/>
          <a:ln w="57150" cap="flat" cmpd="sng" algn="ctr">
            <a:solidFill>
              <a:srgbClr val="A5002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pic>
        <p:nvPicPr>
          <p:cNvPr id="17" name="Picture 16" descr="Untitled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" y="762000"/>
            <a:ext cx="3962400" cy="4800600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20" name="Straight Connector 19"/>
          <p:cNvCxnSpPr/>
          <p:nvPr/>
        </p:nvCxnSpPr>
        <p:spPr bwMode="auto">
          <a:xfrm flipV="1">
            <a:off x="685800" y="3429000"/>
            <a:ext cx="3319812" cy="787"/>
          </a:xfrm>
          <a:prstGeom prst="line">
            <a:avLst/>
          </a:prstGeom>
          <a:noFill/>
          <a:ln w="57150" cap="flat" cmpd="sng" algn="ctr">
            <a:solidFill>
              <a:srgbClr val="A5002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438400" y="2362200"/>
            <a:ext cx="1371600" cy="830997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latin typeface="+mn-lt"/>
              </a:rPr>
              <a:t>ATLAS Dec.</a:t>
            </a:r>
            <a:r>
              <a:rPr lang="en-US" b="1" dirty="0" smtClean="0">
                <a:solidFill>
                  <a:srgbClr val="800000"/>
                </a:solidFill>
                <a:latin typeface="+mn-lt"/>
              </a:rPr>
              <a:t> 2011</a:t>
            </a:r>
            <a:endParaRPr lang="en-US" b="1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39000" y="1905000"/>
            <a:ext cx="1600200" cy="830997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latin typeface="+mn-lt"/>
              </a:rPr>
              <a:t>ATLAS</a:t>
            </a:r>
          </a:p>
          <a:p>
            <a:r>
              <a:rPr lang="en-US" b="1" dirty="0" smtClean="0">
                <a:solidFill>
                  <a:srgbClr val="800000"/>
                </a:solidFill>
                <a:latin typeface="+mn-lt"/>
              </a:rPr>
              <a:t>July 2012</a:t>
            </a:r>
            <a:endParaRPr lang="en-US" b="1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4267200" y="2057400"/>
            <a:ext cx="762000" cy="1600200"/>
          </a:xfrm>
          <a:prstGeom prst="rightArrow">
            <a:avLst/>
          </a:prstGeom>
          <a:solidFill>
            <a:srgbClr val="FFFF00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762000" y="5562600"/>
            <a:ext cx="7657768" cy="761999"/>
          </a:xfrm>
        </p:spPr>
        <p:txBody>
          <a:bodyPr>
            <a:noAutofit/>
          </a:bodyPr>
          <a:lstStyle/>
          <a:p>
            <a:r>
              <a:rPr lang="en-US" sz="2000" dirty="0" smtClean="0"/>
              <a:t>F. </a:t>
            </a:r>
            <a:r>
              <a:rPr lang="en-US" sz="2000" dirty="0" err="1" smtClean="0"/>
              <a:t>Gianoti</a:t>
            </a:r>
            <a:r>
              <a:rPr lang="en-US" sz="2000" dirty="0" smtClean="0"/>
              <a:t> </a:t>
            </a:r>
            <a:r>
              <a:rPr lang="en-US" sz="1600" dirty="0" smtClean="0"/>
              <a:t>“It </a:t>
            </a:r>
            <a:r>
              <a:rPr lang="en-US" sz="1600" dirty="0" smtClean="0"/>
              <a:t>would have been impossible to release physics results so quickly without outstanding performance of the Grid</a:t>
            </a:r>
            <a:r>
              <a:rPr lang="en-US" sz="1600" dirty="0" smtClean="0"/>
              <a:t>”</a:t>
            </a:r>
            <a:endParaRPr lang="en-US" sz="1400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3454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A4AF9-0C74-C84C-AFE1-F677655E4013}" type="slidenum">
              <a:rPr lang="en-US"/>
              <a:pPr/>
              <a:t>3</a:t>
            </a:fld>
            <a:endParaRPr lang="en-US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68363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We always wonder…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14400"/>
            <a:ext cx="8229600" cy="51054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What is the universe made of?</a:t>
            </a:r>
          </a:p>
          <a:p>
            <a:r>
              <a:rPr lang="en-US" dirty="0">
                <a:solidFill>
                  <a:schemeClr val="accent2"/>
                </a:solidFill>
              </a:rPr>
              <a:t>How does the universe work?</a:t>
            </a:r>
          </a:p>
          <a:p>
            <a:r>
              <a:rPr lang="en-US" dirty="0">
                <a:solidFill>
                  <a:schemeClr val="accent2"/>
                </a:solidFill>
              </a:rPr>
              <a:t>What are the things that holds the universe together?</a:t>
            </a:r>
          </a:p>
          <a:p>
            <a:r>
              <a:rPr lang="en-US" dirty="0">
                <a:solidFill>
                  <a:schemeClr val="accent2"/>
                </a:solidFill>
              </a:rPr>
              <a:t>What are the governing principles of the universe?</a:t>
            </a:r>
          </a:p>
          <a:p>
            <a:r>
              <a:rPr lang="en-US" dirty="0">
                <a:solidFill>
                  <a:schemeClr val="accent2"/>
                </a:solidFill>
              </a:rPr>
              <a:t>How can we live in the universe well?</a:t>
            </a:r>
          </a:p>
          <a:p>
            <a:r>
              <a:rPr lang="en-US" dirty="0">
                <a:solidFill>
                  <a:schemeClr val="accent2"/>
                </a:solidFill>
              </a:rPr>
              <a:t>Where do we come from?</a:t>
            </a:r>
          </a:p>
          <a:p>
            <a:r>
              <a:rPr lang="en-US" dirty="0">
                <a:solidFill>
                  <a:schemeClr val="accent2"/>
                </a:solidFill>
              </a:rPr>
              <a:t>High Energy Physics looks into smallest possible things for answers to these….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1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1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1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839200" cy="990600"/>
          </a:xfrm>
        </p:spPr>
        <p:txBody>
          <a:bodyPr/>
          <a:lstStyle/>
          <a:p>
            <a:r>
              <a:rPr lang="en-US" b="1" dirty="0" smtClean="0"/>
              <a:t>Now the commercial world picking up..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00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Use of Computing Grid in HEP,              ASP12 Grid School, J. Yu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B780F7B-9E1B-AB4F-A71F-43E1FD7B019D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276600"/>
            <a:ext cx="3419856" cy="1295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066800"/>
            <a:ext cx="2678569" cy="10078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31818" b="30665"/>
          <a:stretch/>
        </p:blipFill>
        <p:spPr>
          <a:xfrm>
            <a:off x="5791200" y="3370311"/>
            <a:ext cx="2632150" cy="6438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29041" b="34091"/>
          <a:stretch/>
        </p:blipFill>
        <p:spPr>
          <a:xfrm>
            <a:off x="1752600" y="2438400"/>
            <a:ext cx="2788362" cy="10280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9800" y="5257800"/>
            <a:ext cx="2123728" cy="7199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457200" y="3581400"/>
            <a:ext cx="867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1998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76800" y="990600"/>
            <a:ext cx="80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2004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24400" y="3429000"/>
            <a:ext cx="808635" cy="479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2006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457200" y="2590800"/>
            <a:ext cx="1223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1996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800" y="2362200"/>
            <a:ext cx="3541691" cy="8382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7200" y="457200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Many private entities fully utilized the internet communication we’ve developed to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multi-trillion dollar venture!!</a:t>
            </a:r>
            <a:endParaRPr lang="en-US" sz="200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0200" y="3962400"/>
            <a:ext cx="1143000" cy="1143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705600" y="4267200"/>
            <a:ext cx="1828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Amazon EC2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57200" y="55626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Now the concept of cloud being picked up, though not exactly the same idea behind it…</a:t>
            </a:r>
          </a:p>
        </p:txBody>
      </p:sp>
      <p:pic>
        <p:nvPicPr>
          <p:cNvPr id="28" name="Picture 27" descr="2011-11-17 15.53.55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76400" y="762000"/>
            <a:ext cx="3048000" cy="16764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flipH="1">
            <a:off x="152400" y="106233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Early 90’s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556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0" grpId="0"/>
      <p:bldP spid="21" grpId="0"/>
      <p:bldP spid="24" grpId="0"/>
      <p:bldP spid="26" grpId="0"/>
      <p:bldP spid="27" grpId="0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r>
              <a:rPr lang="en-US" dirty="0" smtClean="0"/>
              <a:t>So are we done with the grid?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534400" cy="5334000"/>
          </a:xfrm>
        </p:spPr>
        <p:txBody>
          <a:bodyPr/>
          <a:lstStyle/>
          <a:p>
            <a:pPr marL="0" indent="0">
              <a:spcBef>
                <a:spcPts val="168"/>
              </a:spcBef>
            </a:pPr>
            <a:r>
              <a:rPr lang="en-US" dirty="0" smtClean="0"/>
              <a:t>   </a:t>
            </a:r>
            <a:r>
              <a:rPr lang="en-US" dirty="0" smtClean="0"/>
              <a:t>LHC has been performing very well</a:t>
            </a:r>
          </a:p>
          <a:p>
            <a:pPr>
              <a:spcBef>
                <a:spcPts val="168"/>
              </a:spcBef>
            </a:pPr>
            <a:r>
              <a:rPr lang="en-US" dirty="0" smtClean="0"/>
              <a:t>Data size will quadruple through the remainder of 2012</a:t>
            </a:r>
          </a:p>
          <a:p>
            <a:pPr lvl="1">
              <a:spcBef>
                <a:spcPts val="168"/>
              </a:spcBef>
            </a:pPr>
            <a:r>
              <a:rPr lang="en-US" dirty="0" smtClean="0"/>
              <a:t>Computing will be under stress </a:t>
            </a:r>
            <a:endParaRPr lang="en-US" dirty="0" smtClean="0"/>
          </a:p>
          <a:p>
            <a:pPr>
              <a:spcBef>
                <a:spcPts val="168"/>
              </a:spcBef>
            </a:pPr>
            <a:r>
              <a:rPr lang="en-US" dirty="0" smtClean="0"/>
              <a:t>Grid computing infrastructure has served wel</a:t>
            </a:r>
            <a:r>
              <a:rPr lang="en-US" dirty="0" smtClean="0"/>
              <a:t>l thus far</a:t>
            </a:r>
            <a:r>
              <a:rPr lang="en-US" dirty="0" smtClean="0"/>
              <a:t> </a:t>
            </a:r>
          </a:p>
          <a:p>
            <a:pPr lvl="1">
              <a:spcBef>
                <a:spcPts val="168"/>
              </a:spcBef>
            </a:pPr>
            <a:r>
              <a:rPr lang="en-US" dirty="0" smtClean="0"/>
              <a:t>1500s ATLAS users process </a:t>
            </a:r>
            <a:r>
              <a:rPr lang="en-US" dirty="0" err="1" smtClean="0"/>
              <a:t>PBs</a:t>
            </a:r>
            <a:r>
              <a:rPr lang="en-US" dirty="0" smtClean="0"/>
              <a:t> of data </a:t>
            </a:r>
            <a:r>
              <a:rPr lang="en-US" dirty="0"/>
              <a:t>&amp;</a:t>
            </a:r>
            <a:r>
              <a:rPr lang="en-US" dirty="0" smtClean="0"/>
              <a:t> billion of jobs</a:t>
            </a:r>
          </a:p>
          <a:p>
            <a:pPr>
              <a:spcBef>
                <a:spcPts val="168"/>
              </a:spcBef>
            </a:pPr>
            <a:r>
              <a:rPr lang="en-US" dirty="0" smtClean="0"/>
              <a:t>…but we start hitting some limits :</a:t>
            </a:r>
          </a:p>
          <a:p>
            <a:pPr lvl="1">
              <a:spcBef>
                <a:spcPts val="168"/>
              </a:spcBef>
            </a:pPr>
            <a:r>
              <a:rPr lang="en-US" dirty="0" smtClean="0"/>
              <a:t>Databases scalability, CPU resources, storage utilization</a:t>
            </a:r>
          </a:p>
          <a:p>
            <a:pPr>
              <a:spcBef>
                <a:spcPts val="168"/>
              </a:spcBef>
            </a:pPr>
            <a:r>
              <a:rPr lang="en-US" dirty="0"/>
              <a:t>T</a:t>
            </a:r>
            <a:r>
              <a:rPr lang="en-US" dirty="0" smtClean="0"/>
              <a:t>ime </a:t>
            </a:r>
            <a:r>
              <a:rPr lang="en-US" dirty="0" smtClean="0"/>
              <a:t>to plan for the future in HEP</a:t>
            </a:r>
          </a:p>
          <a:p>
            <a:pPr>
              <a:spcBef>
                <a:spcPts val="168"/>
              </a:spcBef>
            </a:pPr>
            <a:r>
              <a:rPr lang="en-US" dirty="0" smtClean="0"/>
              <a:t>And the use of </a:t>
            </a:r>
            <a:r>
              <a:rPr lang="en-US" dirty="0" smtClean="0"/>
              <a:t>the technology in true and real sense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B8E0E-964B-794E-8353-549C41335F4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F083B-DA36-EB43-A9E5-3875D6B66413}" type="slidenum">
              <a:rPr lang="en-US"/>
              <a:pPr/>
              <a:t>32</a:t>
            </a:fld>
            <a:endParaRPr lang="en-US"/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Conclusions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8392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a typeface="ＭＳ Ｐゴシック" pitchFamily="-84" charset="-128"/>
                <a:cs typeface="ＭＳ Ｐゴシック" pitchFamily="-84" charset="-128"/>
              </a:rPr>
              <a:t>In the quest for the origin of the universe, </a:t>
            </a: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High Energy Physics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Uses accelerators to look into extremely small distances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Uses large detectors to explore nature and unveil secretes of universe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Uses large number of computers to </a:t>
            </a:r>
            <a:r>
              <a:rPr lang="en-US" sz="2400" dirty="0" smtClean="0"/>
              <a:t>process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Large amount of data </a:t>
            </a:r>
            <a:r>
              <a:rPr lang="en-US" sz="2400" dirty="0" smtClean="0"/>
              <a:t>gets accumulated </a:t>
            </a:r>
            <a:r>
              <a:rPr lang="en-US" sz="2400" dirty="0" err="1">
                <a:sym typeface="Wingdings" pitchFamily="-84" charset="2"/>
              </a:rPr>
              <a:t></a:t>
            </a:r>
            <a:r>
              <a:rPr lang="en-US" sz="2400" dirty="0">
                <a:sym typeface="Wingdings" pitchFamily="-84" charset="2"/>
              </a:rPr>
              <a:t> need </a:t>
            </a:r>
            <a:r>
              <a:rPr lang="en-US" sz="2400" dirty="0">
                <a:solidFill>
                  <a:srgbClr val="FF0000"/>
                </a:solidFill>
                <a:sym typeface="Wingdings" pitchFamily="-84" charset="2"/>
              </a:rPr>
              <a:t>computing grid</a:t>
            </a:r>
            <a:r>
              <a:rPr lang="en-US" sz="2400" dirty="0">
                <a:sym typeface="Wingdings" pitchFamily="-84" charset="2"/>
              </a:rPr>
              <a:t> to perform expeditious data analysis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HEP is an exciting endeavor in understanding nature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Physics analyses at one’s own desktop using computing grid</a:t>
            </a:r>
            <a:r>
              <a:rPr lang="en-US" sz="2800" dirty="0" smtClean="0">
                <a:ea typeface="ＭＳ Ｐゴシック" pitchFamily="-84" charset="-128"/>
                <a:cs typeface="ＭＳ Ｐゴシック" pitchFamily="-84" charset="-128"/>
              </a:rPr>
              <a:t> has happened!!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Computing grid needed for other disciplines with large data sets</a:t>
            </a:r>
            <a:endParaRPr lang="en-US" sz="2800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a typeface="ＭＳ Ｐゴシック" pitchFamily="-84" charset="-128"/>
                <a:cs typeface="ＭＳ Ｐゴシック" pitchFamily="-84" charset="-128"/>
              </a:rPr>
              <a:t>Computing grid now going outside of HEP into everyday lives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a typeface="ＭＳ Ｐゴシック" pitchFamily="-84" charset="-128"/>
                <a:cs typeface="ＭＳ Ｐゴシック" pitchFamily="-84" charset="-128"/>
              </a:rPr>
              <a:t>A true computing </a:t>
            </a:r>
            <a:r>
              <a:rPr lang="en-US" sz="2800" dirty="0">
                <a:ea typeface="ＭＳ Ｐゴシック" pitchFamily="-84" charset="-128"/>
                <a:cs typeface="ＭＳ Ｐゴシック" pitchFamily="-84" charset="-128"/>
              </a:rPr>
              <a:t>grid will revolutionize everyday lives soon…</a:t>
            </a:r>
            <a:endParaRPr lang="en-US" sz="2800" dirty="0">
              <a:solidFill>
                <a:srgbClr val="006600"/>
              </a:solidFill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F083B-DA36-EB43-A9E5-3875D6B66413}" type="slidenum">
              <a:rPr lang="en-US"/>
              <a:pPr/>
              <a:t>33</a:t>
            </a:fld>
            <a:endParaRPr lang="en-US"/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What will you learn?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3600" dirty="0" smtClean="0"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From the underlying computing grid software infrastructure to the practical use of computing grid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3600" dirty="0" smtClean="0">
                <a:solidFill>
                  <a:srgbClr val="8000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Today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High Throughput Grid Computing Infrastructure, CONDOR – Scott </a:t>
            </a:r>
            <a:r>
              <a:rPr lang="en-US" dirty="0" err="1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Kronenfeld</a:t>
            </a:r>
            <a:endParaRPr lang="en-US" dirty="0" smtClean="0">
              <a:solidFill>
                <a:srgbClr val="006600"/>
              </a:solidFill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3600" dirty="0" smtClean="0">
                <a:solidFill>
                  <a:srgbClr val="8000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Tomorrow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Remote Job Submission and Execution, </a:t>
            </a:r>
            <a:r>
              <a:rPr lang="en-US" dirty="0" err="1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glidein</a:t>
            </a: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 – Rob Quick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Security – Rob Quick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Distributed Storage System – Horst </a:t>
            </a:r>
            <a:r>
              <a:rPr lang="en-US" dirty="0" err="1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Severini</a:t>
            </a:r>
            <a:endParaRPr lang="en-US" sz="3600" dirty="0" smtClean="0">
              <a:solidFill>
                <a:srgbClr val="006600"/>
              </a:solidFill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3600" dirty="0" smtClean="0">
                <a:solidFill>
                  <a:srgbClr val="8000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Last day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Practical Use of Grid – Julia, Pat, Dick and Jae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Field commissioned helping hands: </a:t>
            </a:r>
            <a:r>
              <a:rPr lang="en-US" dirty="0" err="1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Tetteh</a:t>
            </a:r>
            <a:r>
              <a:rPr lang="en-US" dirty="0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 </a:t>
            </a:r>
            <a:r>
              <a:rPr lang="en-US" dirty="0" err="1" smtClean="0">
                <a:solidFill>
                  <a:srgbClr val="006600"/>
                </a:solidFill>
                <a:ea typeface="ＭＳ Ｐゴシック" pitchFamily="-84" charset="-128"/>
                <a:cs typeface="ＭＳ Ｐゴシック" pitchFamily="-84" charset="-128"/>
                <a:sym typeface="Wingdings" pitchFamily="-84" charset="2"/>
              </a:rPr>
              <a:t>Addy</a:t>
            </a:r>
            <a:endParaRPr lang="en-US" dirty="0" smtClean="0">
              <a:solidFill>
                <a:srgbClr val="006600"/>
              </a:solidFill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endParaRPr lang="en-US" sz="3600" dirty="0">
              <a:solidFill>
                <a:srgbClr val="006600"/>
              </a:solidFill>
              <a:ea typeface="ＭＳ Ｐゴシック" pitchFamily="-84" charset="-128"/>
              <a:cs typeface="ＭＳ Ｐゴシック" pitchFamily="-84" charset="-128"/>
              <a:sym typeface="Wingdings" pitchFamily="-84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n-US" dirty="0" smtClean="0"/>
              <a:t>The Standard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480060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4996564" y="1295400"/>
            <a:ext cx="2390237" cy="2286000"/>
            <a:chOff x="5148964" y="457200"/>
            <a:chExt cx="2390237" cy="2286000"/>
          </a:xfrm>
        </p:grpSpPr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148964" y="457200"/>
              <a:ext cx="947036" cy="685800"/>
            </a:xfrm>
            <a:prstGeom prst="ellipse">
              <a:avLst/>
            </a:prstGeom>
            <a:noFill/>
            <a:ln w="57150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6172200" y="1708150"/>
              <a:ext cx="1367001" cy="1035050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Arial Narrow" charset="0"/>
                </a:rPr>
                <a:t>Discovered in 1995, ~</a:t>
              </a:r>
              <a:r>
                <a:rPr lang="en-US" sz="2000" dirty="0" smtClean="0">
                  <a:solidFill>
                    <a:srgbClr val="FF0000"/>
                  </a:solidFill>
                  <a:latin typeface="Arial Narrow" charset="0"/>
                </a:rPr>
                <a:t>175m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Arial Narrow" charset="0"/>
                </a:rPr>
                <a:t>p</a:t>
              </a:r>
              <a:endParaRPr lang="en-US" sz="2000" baseline="-25000" dirty="0">
                <a:solidFill>
                  <a:srgbClr val="FF0000"/>
                </a:solidFill>
                <a:latin typeface="Arial Narrow" charset="0"/>
              </a:endParaRPr>
            </a:p>
          </p:txBody>
        </p:sp>
        <p:cxnSp>
          <p:nvCxnSpPr>
            <p:cNvPr id="10" name="AutoShape 13"/>
            <p:cNvCxnSpPr>
              <a:cxnSpLocks noChangeShapeType="1"/>
              <a:stCxn id="8" idx="5"/>
              <a:endCxn id="9" idx="0"/>
            </p:cNvCxnSpPr>
            <p:nvPr/>
          </p:nvCxnSpPr>
          <p:spPr bwMode="auto">
            <a:xfrm rot="16200000" flipH="1">
              <a:off x="6073714" y="926162"/>
              <a:ext cx="665583" cy="898391"/>
            </a:xfrm>
            <a:prstGeom prst="straightConnector1">
              <a:avLst/>
            </a:prstGeom>
            <a:noFill/>
            <a:ln w="38100">
              <a:solidFill>
                <a:srgbClr val="FF3300"/>
              </a:solidFill>
              <a:round/>
              <a:headEnd type="triangle" w="med" len="med"/>
              <a:tailEnd type="none" w="sm" len="sm"/>
            </a:ln>
          </p:spPr>
        </p:cxnSp>
      </p:grp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57200" y="5638800"/>
            <a:ext cx="83058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kern="0" dirty="0" smtClean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Total of 16 particles make up the matter in the universe! </a:t>
            </a:r>
            <a:r>
              <a:rPr lang="en-US" kern="0" dirty="0" err="1" smtClean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/>
              </a:rPr>
              <a:t></a:t>
            </a:r>
            <a:r>
              <a:rPr lang="en-US" kern="0" dirty="0" smtClean="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  <a:sym typeface="Wingdings"/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Simple and elegant!!!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  <a:sym typeface="Wingdings" charset="2"/>
              </a:rPr>
              <a:t>Tested to a precision of 1 part per million!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grpSp>
        <p:nvGrpSpPr>
          <p:cNvPr id="11" name="Group 20"/>
          <p:cNvGrpSpPr/>
          <p:nvPr/>
        </p:nvGrpSpPr>
        <p:grpSpPr>
          <a:xfrm>
            <a:off x="1600200" y="3200400"/>
            <a:ext cx="3733800" cy="1168063"/>
            <a:chOff x="1600200" y="3200400"/>
            <a:chExt cx="3733800" cy="1168063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1600200" y="3200400"/>
              <a:ext cx="838200" cy="1143000"/>
            </a:xfrm>
            <a:prstGeom prst="ellipse">
              <a:avLst/>
            </a:prstGeom>
            <a:solidFill>
              <a:srgbClr val="00FF00">
                <a:alpha val="20000"/>
              </a:srgbClr>
            </a:solidFill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3581400" y="3352800"/>
              <a:ext cx="1752600" cy="1015663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Arial Narrow" charset="0"/>
                </a:rPr>
                <a:t>Make up most ordinary matters ~0.1m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Arial Narrow" charset="0"/>
                </a:rPr>
                <a:t>p</a:t>
              </a:r>
              <a:endParaRPr lang="en-US" sz="2000" baseline="-25000" dirty="0">
                <a:solidFill>
                  <a:srgbClr val="FF0000"/>
                </a:solidFill>
                <a:latin typeface="Arial Narrow" charset="0"/>
              </a:endParaRPr>
            </a:p>
          </p:txBody>
        </p:sp>
        <p:cxnSp>
          <p:nvCxnSpPr>
            <p:cNvPr id="18" name="AutoShape 13"/>
            <p:cNvCxnSpPr>
              <a:cxnSpLocks noChangeShapeType="1"/>
              <a:stCxn id="16" idx="6"/>
              <a:endCxn id="17" idx="1"/>
            </p:cNvCxnSpPr>
            <p:nvPr/>
          </p:nvCxnSpPr>
          <p:spPr bwMode="auto">
            <a:xfrm>
              <a:off x="2438400" y="3771900"/>
              <a:ext cx="1143000" cy="88732"/>
            </a:xfrm>
            <a:prstGeom prst="straightConnector1">
              <a:avLst/>
            </a:prstGeom>
            <a:noFill/>
            <a:ln w="38100">
              <a:solidFill>
                <a:srgbClr val="FF3300"/>
              </a:solidFill>
              <a:round/>
              <a:headEnd type="triangle" w="med" len="med"/>
              <a:tailEnd type="none" w="sm" len="sm"/>
            </a:ln>
          </p:spPr>
        </p:cxnSp>
      </p:grp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7620000" y="1295400"/>
            <a:ext cx="947036" cy="685800"/>
          </a:xfrm>
          <a:prstGeom prst="ellipse">
            <a:avLst/>
          </a:prstGeom>
          <a:solidFill>
            <a:srgbClr val="CC00CC">
              <a:alpha val="18000"/>
            </a:srgbClr>
          </a:solidFill>
          <a:ln w="57150">
            <a:solidFill>
              <a:srgbClr val="FF33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nergy-matter-proportions-in-univer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3505200"/>
            <a:ext cx="2438400" cy="2058883"/>
          </a:xfrm>
          <a:prstGeom prst="rect">
            <a:avLst/>
          </a:prstGeom>
        </p:spPr>
      </p:pic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09600"/>
            <a:ext cx="89154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Why are there three families of quarks and leptons?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Why is the mass range so large (0.1m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 – 175 m</a:t>
            </a:r>
            <a:r>
              <a:rPr lang="en-US" sz="2800" baseline="-250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p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)?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How do matters acquire mass? </a:t>
            </a:r>
            <a:endParaRPr lang="en-US" sz="2800" dirty="0">
              <a:solidFill>
                <a:srgbClr val="0033CC"/>
              </a:solidFill>
              <a:latin typeface="Arial Narrow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lvl="1"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solidFill>
                  <a:srgbClr val="660066"/>
                </a:solidFill>
                <a:latin typeface="Arial Narrow" charset="0"/>
                <a:sym typeface="Wingdings" charset="2"/>
              </a:rPr>
              <a:t>Higgs </a:t>
            </a:r>
            <a:r>
              <a:rPr lang="en-US" sz="24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mechanism</a:t>
            </a:r>
            <a:r>
              <a:rPr lang="en-US" sz="24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! Have we finally seen </a:t>
            </a:r>
            <a:r>
              <a:rPr lang="en-US" sz="24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the </a:t>
            </a:r>
            <a:r>
              <a:rPr lang="en-US" sz="2400" dirty="0">
                <a:solidFill>
                  <a:srgbClr val="660066"/>
                </a:solidFill>
                <a:latin typeface="Arial Narrow" charset="0"/>
                <a:sym typeface="Wingdings" charset="2"/>
              </a:rPr>
              <a:t>Higgs, the God particle?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Why is the matter in the universe made only of particles?</a:t>
            </a:r>
          </a:p>
          <a:p>
            <a:pPr lvl="1"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400" dirty="0">
                <a:solidFill>
                  <a:srgbClr val="660066"/>
                </a:solidFill>
                <a:latin typeface="Arial Narrow" charset="0"/>
              </a:rPr>
              <a:t>What happened to anti-particles?  Or anti-matters?</a:t>
            </a:r>
            <a:endParaRPr lang="en-US" sz="2400" dirty="0" smtClean="0">
              <a:solidFill>
                <a:srgbClr val="660066"/>
              </a:solidFill>
              <a:latin typeface="Arial Narrow" charset="0"/>
            </a:endParaRP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 smtClean="0">
                <a:solidFill>
                  <a:srgbClr val="0033CC"/>
                </a:solidFill>
                <a:latin typeface="Arial Narrow" charset="0"/>
              </a:rPr>
              <a:t>Do neutrinos have mass&amp; what are the mixing parameters?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Why 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are there only three apparent forces?</a:t>
            </a:r>
            <a:endParaRPr lang="en-US" sz="2800" dirty="0" smtClean="0">
              <a:solidFill>
                <a:srgbClr val="0033CC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Is </a:t>
            </a: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the picture we present the real thing</a:t>
            </a:r>
            <a:r>
              <a:rPr lang="en-US" sz="2800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?</a:t>
            </a:r>
          </a:p>
          <a:p>
            <a:pPr lvl="1"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latin typeface="Arial Narrow" charset="0"/>
                <a:cs typeface="ＭＳ Ｐゴシック" charset="-128"/>
              </a:rPr>
              <a:t>What makes up the 96% of the universe?</a:t>
            </a:r>
          </a:p>
          <a:p>
            <a:pPr lvl="1"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400" dirty="0" smtClean="0">
                <a:latin typeface="Arial Narrow" charset="0"/>
                <a:cs typeface="ＭＳ Ｐゴシック" charset="-128"/>
              </a:rPr>
              <a:t>How about extra-dimensions?</a:t>
            </a:r>
            <a:endParaRPr lang="en-US" sz="2400" dirty="0" smtClean="0">
              <a:latin typeface="Arial Narrow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How is the universe created?</a:t>
            </a:r>
            <a:r>
              <a:rPr lang="en-US" sz="2800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 </a:t>
            </a:r>
            <a:endParaRPr lang="en-US" sz="2400" dirty="0" smtClean="0">
              <a:solidFill>
                <a:srgbClr val="0033CC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Are there any other theories that describe the universe better</a:t>
            </a:r>
            <a:r>
              <a:rPr lang="en-US" sz="2800" dirty="0" smtClean="0">
                <a:solidFill>
                  <a:srgbClr val="0033CC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?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</a:pPr>
            <a:r>
              <a:rPr lang="en-US" sz="2800" dirty="0" smtClean="0">
                <a:solidFill>
                  <a:srgbClr val="0033CC"/>
                </a:solidFill>
                <a:latin typeface="Arial Narrow" charset="0"/>
              </a:rPr>
              <a:t>Many more questions to be answered!!</a:t>
            </a:r>
            <a:endParaRPr lang="en-US" sz="2800" dirty="0" smtClean="0">
              <a:solidFill>
                <a:srgbClr val="0033CC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8/6/2012</a:t>
            </a:r>
            <a:endParaRPr lang="en-US" smtClean="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 smtClean="0">
              <a:latin typeface="Monotype Corsiva" charset="0"/>
            </a:endParaRPr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Still A Lot We </a:t>
            </a:r>
            <a:r>
              <a:rPr lang="en-US" dirty="0">
                <a:ea typeface="ＭＳ Ｐゴシック" charset="-128"/>
                <a:cs typeface="ＭＳ Ｐゴシック" charset="-128"/>
              </a:rPr>
              <a:t>D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on’t </a:t>
            </a:r>
            <a:r>
              <a:rPr lang="en-US" dirty="0">
                <a:ea typeface="ＭＳ Ｐゴシック" charset="-128"/>
                <a:cs typeface="ＭＳ Ｐゴシック" charset="-128"/>
              </a:rPr>
              <a:t>K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now!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457200" y="1524000"/>
            <a:ext cx="8153400" cy="762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4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4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4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4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4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40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140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/>
              <a:pPr/>
              <a:t>6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838200"/>
          </a:xfrm>
        </p:spPr>
        <p:txBody>
          <a:bodyPr/>
          <a:lstStyle/>
          <a:p>
            <a:r>
              <a:rPr lang="en-US" sz="4000"/>
              <a:t>What are the roles of particle accelerators?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7772400" cy="4953000"/>
          </a:xfrm>
        </p:spPr>
        <p:txBody>
          <a:bodyPr/>
          <a:lstStyle/>
          <a:p>
            <a:r>
              <a:rPr lang="en-US" dirty="0"/>
              <a:t>Act as a probing tool</a:t>
            </a:r>
          </a:p>
          <a:p>
            <a:pPr lvl="1"/>
            <a:r>
              <a:rPr lang="en-US" dirty="0"/>
              <a:t>The higher the energy </a:t>
            </a:r>
            <a:r>
              <a:rPr lang="en-US" dirty="0" err="1">
                <a:solidFill>
                  <a:srgbClr val="FF0000"/>
                </a:solidFill>
                <a:sym typeface="Wingdings" pitchFamily="-84" charset="2"/>
              </a:rPr>
              <a:t>The</a:t>
            </a:r>
            <a:r>
              <a:rPr lang="en-US" dirty="0">
                <a:solidFill>
                  <a:srgbClr val="FF0000"/>
                </a:solidFill>
                <a:sym typeface="Wingdings" pitchFamily="-84" charset="2"/>
              </a:rPr>
              <a:t> shorter the wavelength</a:t>
            </a:r>
          </a:p>
          <a:p>
            <a:pPr lvl="1"/>
            <a:r>
              <a:rPr lang="en-US" dirty="0">
                <a:sym typeface="Wingdings" pitchFamily="-84" charset="2"/>
              </a:rPr>
              <a:t>Smaller distance to probe</a:t>
            </a:r>
          </a:p>
          <a:p>
            <a:r>
              <a:rPr lang="en-US" dirty="0">
                <a:sym typeface="Wingdings" pitchFamily="-84" charset="2"/>
              </a:rPr>
              <a:t>Two method of accelerator based experiments:</a:t>
            </a:r>
          </a:p>
          <a:p>
            <a:pPr lvl="1"/>
            <a:r>
              <a:rPr lang="en-US" dirty="0">
                <a:sym typeface="Wingdings" pitchFamily="-84" charset="2"/>
              </a:rPr>
              <a:t>Collider Experiments: </a:t>
            </a:r>
            <a:r>
              <a:rPr lang="en-US" dirty="0" err="1" smtClean="0">
                <a:sym typeface="Wingdings" pitchFamily="-84" charset="2"/>
              </a:rPr>
              <a:t>pbar-p</a:t>
            </a:r>
            <a:r>
              <a:rPr lang="en-US" dirty="0">
                <a:sym typeface="Wingdings" pitchFamily="-84" charset="2"/>
              </a:rPr>
              <a:t>, pp, </a:t>
            </a:r>
            <a:r>
              <a:rPr lang="en-US" dirty="0" err="1">
                <a:sym typeface="Wingdings" pitchFamily="-84" charset="2"/>
              </a:rPr>
              <a:t>e</a:t>
            </a:r>
            <a:r>
              <a:rPr lang="en-US" baseline="30000" dirty="0" err="1">
                <a:sym typeface="Wingdings" pitchFamily="-84" charset="2"/>
              </a:rPr>
              <a:t>+</a:t>
            </a:r>
            <a:r>
              <a:rPr lang="en-US" dirty="0" err="1">
                <a:sym typeface="Wingdings" pitchFamily="-84" charset="2"/>
              </a:rPr>
              <a:t>e</a:t>
            </a:r>
            <a:r>
              <a:rPr lang="en-US" baseline="30000" dirty="0">
                <a:sym typeface="Wingdings" pitchFamily="-84" charset="2"/>
              </a:rPr>
              <a:t>-</a:t>
            </a:r>
            <a:r>
              <a:rPr lang="en-US" dirty="0">
                <a:sym typeface="Wingdings" pitchFamily="-84" charset="2"/>
              </a:rPr>
              <a:t>, </a:t>
            </a:r>
            <a:r>
              <a:rPr lang="en-US" dirty="0" err="1">
                <a:sym typeface="Wingdings" pitchFamily="-84" charset="2"/>
              </a:rPr>
              <a:t>ep</a:t>
            </a:r>
            <a:endParaRPr lang="en-US" dirty="0">
              <a:sym typeface="Wingdings" pitchFamily="-84" charset="2"/>
            </a:endParaRPr>
          </a:p>
          <a:p>
            <a:pPr lvl="2"/>
            <a:r>
              <a:rPr lang="en-US" dirty="0">
                <a:sym typeface="Wingdings" pitchFamily="-84" charset="2"/>
              </a:rPr>
              <a:t>CMS Energy = 2sqrt(E</a:t>
            </a:r>
            <a:r>
              <a:rPr lang="en-US" baseline="-25000" dirty="0">
                <a:sym typeface="Wingdings" pitchFamily="-84" charset="2"/>
              </a:rPr>
              <a:t>1</a:t>
            </a:r>
            <a:r>
              <a:rPr lang="en-US" dirty="0">
                <a:sym typeface="Wingdings" pitchFamily="-84" charset="2"/>
              </a:rPr>
              <a:t>E</a:t>
            </a:r>
            <a:r>
              <a:rPr lang="en-US" baseline="-25000" dirty="0">
                <a:sym typeface="Wingdings" pitchFamily="-84" charset="2"/>
              </a:rPr>
              <a:t>2</a:t>
            </a:r>
            <a:r>
              <a:rPr lang="en-US" dirty="0">
                <a:sym typeface="Wingdings" pitchFamily="-84" charset="2"/>
              </a:rPr>
              <a:t>)</a:t>
            </a:r>
          </a:p>
          <a:p>
            <a:pPr lvl="1"/>
            <a:r>
              <a:rPr lang="en-US" dirty="0">
                <a:sym typeface="Wingdings" pitchFamily="-84" charset="2"/>
              </a:rPr>
              <a:t>Fixed Target Experiments: Particles on a target</a:t>
            </a:r>
          </a:p>
          <a:p>
            <a:pPr lvl="2"/>
            <a:r>
              <a:rPr lang="en-US" dirty="0">
                <a:sym typeface="Wingdings" pitchFamily="-84" charset="2"/>
              </a:rPr>
              <a:t>CMS Energy = sqrt(2EM</a:t>
            </a:r>
            <a:r>
              <a:rPr lang="en-US" baseline="-25000" dirty="0">
                <a:sym typeface="Wingdings" pitchFamily="-84" charset="2"/>
              </a:rPr>
              <a:t>p</a:t>
            </a:r>
            <a:r>
              <a:rPr lang="en-US" dirty="0">
                <a:sym typeface="Wingdings" pitchFamily="-84" charset="2"/>
              </a:rPr>
              <a:t>)</a:t>
            </a:r>
          </a:p>
          <a:p>
            <a:pPr lvl="1"/>
            <a:r>
              <a:rPr lang="en-US" dirty="0">
                <a:sym typeface="Wingdings" pitchFamily="-84" charset="2"/>
              </a:rPr>
              <a:t>Each probes different kinematic phase space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764-841B-DA44-B65B-21E784F7A04D}" type="slidenum">
              <a:rPr lang="en-US"/>
              <a:pPr/>
              <a:t>7</a:t>
            </a:fld>
            <a:endParaRPr lang="en-US"/>
          </a:p>
        </p:txBody>
      </p:sp>
      <p:sp>
        <p:nvSpPr>
          <p:cNvPr id="215042" name="Oval 2"/>
          <p:cNvSpPr>
            <a:spLocks noChangeArrowheads="1"/>
          </p:cNvSpPr>
          <p:nvPr/>
        </p:nvSpPr>
        <p:spPr bwMode="auto">
          <a:xfrm>
            <a:off x="2286000" y="3200400"/>
            <a:ext cx="914400" cy="914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5043" name="Group 3"/>
          <p:cNvGrpSpPr>
            <a:grpSpLocks/>
          </p:cNvGrpSpPr>
          <p:nvPr/>
        </p:nvGrpSpPr>
        <p:grpSpPr bwMode="auto">
          <a:xfrm>
            <a:off x="5943600" y="3276600"/>
            <a:ext cx="914400" cy="838200"/>
            <a:chOff x="4128" y="2064"/>
            <a:chExt cx="576" cy="528"/>
          </a:xfrm>
        </p:grpSpPr>
        <p:sp>
          <p:nvSpPr>
            <p:cNvPr id="215044" name="Oval 4"/>
            <p:cNvSpPr>
              <a:spLocks noChangeArrowheads="1"/>
            </p:cNvSpPr>
            <p:nvPr/>
          </p:nvSpPr>
          <p:spPr bwMode="auto">
            <a:xfrm>
              <a:off x="4128" y="2208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45" name="Oval 5"/>
            <p:cNvSpPr>
              <a:spLocks noChangeArrowheads="1"/>
            </p:cNvSpPr>
            <p:nvPr/>
          </p:nvSpPr>
          <p:spPr bwMode="auto">
            <a:xfrm>
              <a:off x="4224" y="2064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46" name="Oval 6"/>
            <p:cNvSpPr>
              <a:spLocks noChangeArrowheads="1"/>
            </p:cNvSpPr>
            <p:nvPr/>
          </p:nvSpPr>
          <p:spPr bwMode="auto">
            <a:xfrm>
              <a:off x="4272" y="235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47" name="Oval 7"/>
            <p:cNvSpPr>
              <a:spLocks noChangeArrowheads="1"/>
            </p:cNvSpPr>
            <p:nvPr/>
          </p:nvSpPr>
          <p:spPr bwMode="auto">
            <a:xfrm>
              <a:off x="4416" y="206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48" name="Oval 8"/>
            <p:cNvSpPr>
              <a:spLocks noChangeArrowheads="1"/>
            </p:cNvSpPr>
            <p:nvPr/>
          </p:nvSpPr>
          <p:spPr bwMode="auto">
            <a:xfrm>
              <a:off x="4320" y="2208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49" name="Oval 9"/>
            <p:cNvSpPr>
              <a:spLocks noChangeArrowheads="1"/>
            </p:cNvSpPr>
            <p:nvPr/>
          </p:nvSpPr>
          <p:spPr bwMode="auto">
            <a:xfrm>
              <a:off x="4464" y="2256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0" y="609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itchFamily="-84" charset="0"/>
              </a:rPr>
              <a:t>Accelerators are </a:t>
            </a:r>
            <a:r>
              <a:rPr lang="en-US" sz="3200">
                <a:solidFill>
                  <a:srgbClr val="00FF00"/>
                </a:solidFill>
                <a:latin typeface="Arial" pitchFamily="-84" charset="0"/>
              </a:rPr>
              <a:t>Powerful Microscopes.</a:t>
            </a:r>
            <a:endParaRPr lang="en-US" sz="2800">
              <a:solidFill>
                <a:schemeClr val="bg1"/>
              </a:solidFill>
              <a:latin typeface="Arial" pitchFamily="-84" charset="0"/>
            </a:endParaRP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0" y="1668463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They make high energy particle beams </a:t>
            </a:r>
          </a:p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that allow us to see small things.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4724400" y="4437063"/>
            <a:ext cx="33528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seen by</a:t>
            </a:r>
          </a:p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high energy beam</a:t>
            </a:r>
          </a:p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(better resolution)</a:t>
            </a:r>
          </a:p>
        </p:txBody>
      </p:sp>
      <p:sp>
        <p:nvSpPr>
          <p:cNvPr id="215053" name="Text Box 13"/>
          <p:cNvSpPr txBox="1">
            <a:spLocks noChangeArrowheads="1"/>
          </p:cNvSpPr>
          <p:nvPr/>
        </p:nvSpPr>
        <p:spPr bwMode="auto">
          <a:xfrm>
            <a:off x="1066800" y="4459288"/>
            <a:ext cx="33528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seen by</a:t>
            </a:r>
          </a:p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low energy beam</a:t>
            </a:r>
          </a:p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(poorer resolution)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5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5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2" grpId="0" animBg="1"/>
      <p:bldP spid="215051" grpId="0"/>
      <p:bldP spid="215052" grpId="0"/>
      <p:bldP spid="2150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8/6/2012</a:t>
            </a:r>
            <a:endParaRPr lang="en-US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 of Computing Grid in HEP,              ASP12 Grid School, J. Yu</a:t>
            </a:r>
            <a:endParaRPr lang="en-US">
              <a:latin typeface="Monotype Corsiva" pitchFamily="-8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62E7C-753F-F849-8842-06C5BC1D8E94}" type="slidenum">
              <a:rPr lang="en-US"/>
              <a:pPr/>
              <a:t>8</a:t>
            </a:fld>
            <a:endParaRPr lang="en-US"/>
          </a:p>
        </p:txBody>
      </p:sp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itchFamily="-84" charset="0"/>
              </a:rPr>
              <a:t>Accelerators are also </a:t>
            </a:r>
            <a:r>
              <a:rPr lang="en-US" sz="3200">
                <a:solidFill>
                  <a:srgbClr val="00FF00"/>
                </a:solidFill>
                <a:latin typeface="Arial" pitchFamily="-84" charset="0"/>
              </a:rPr>
              <a:t>Time Machines.</a:t>
            </a:r>
            <a:endParaRPr lang="en-US" sz="2800">
              <a:solidFill>
                <a:schemeClr val="bg1"/>
              </a:solidFill>
              <a:latin typeface="Arial" pitchFamily="-84" charset="0"/>
            </a:endParaRP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0" y="510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i="1">
                <a:solidFill>
                  <a:srgbClr val="FFFF00"/>
                </a:solidFill>
                <a:latin typeface="Arial" pitchFamily="-84" charset="0"/>
              </a:rPr>
              <a:t>E = mc</a:t>
            </a:r>
            <a:r>
              <a:rPr lang="en-US" sz="4400" b="1" i="1" baseline="30000">
                <a:solidFill>
                  <a:srgbClr val="FFFF00"/>
                </a:solidFill>
                <a:latin typeface="Arial" pitchFamily="-84" charset="0"/>
              </a:rPr>
              <a:t>2</a:t>
            </a:r>
            <a:r>
              <a:rPr lang="en-US" sz="3200">
                <a:latin typeface="Arial" pitchFamily="-84" charset="0"/>
              </a:rPr>
              <a:t>                                                  </a:t>
            </a: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0" y="1285875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They make particles last seen </a:t>
            </a:r>
          </a:p>
          <a:p>
            <a:pPr algn="ctr"/>
            <a:r>
              <a:rPr lang="en-US" sz="2800">
                <a:solidFill>
                  <a:schemeClr val="bg1"/>
                </a:solidFill>
                <a:latin typeface="Arial" pitchFamily="-84" charset="0"/>
              </a:rPr>
              <a:t>in the earliest moments of the universe.</a:t>
            </a:r>
          </a:p>
        </p:txBody>
      </p:sp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0" y="2636838"/>
            <a:ext cx="9144000" cy="22177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094" name="AutoShape 6"/>
          <p:cNvSpPr>
            <a:spLocks noChangeArrowheads="1"/>
          </p:cNvSpPr>
          <p:nvPr/>
        </p:nvSpPr>
        <p:spPr bwMode="auto">
          <a:xfrm>
            <a:off x="3810000" y="2838450"/>
            <a:ext cx="1524000" cy="1600200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rgbClr val="FF0000"/>
                </a:solidFill>
                <a:latin typeface="Arial" pitchFamily="-84" charset="0"/>
              </a:rPr>
              <a:t>Energy</a:t>
            </a: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0" y="43830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Arial" pitchFamily="-84" charset="0"/>
              </a:rPr>
              <a:t>Particle and anti-particle annihilate.</a:t>
            </a:r>
            <a:endParaRPr lang="en-US" sz="1800">
              <a:solidFill>
                <a:schemeClr val="bg1"/>
              </a:solidFill>
              <a:latin typeface="Arial" pitchFamily="-84" charset="0"/>
            </a:endParaRPr>
          </a:p>
        </p:txBody>
      </p:sp>
      <p:grpSp>
        <p:nvGrpSpPr>
          <p:cNvPr id="217096" name="Group 8"/>
          <p:cNvGrpSpPr>
            <a:grpSpLocks/>
          </p:cNvGrpSpPr>
          <p:nvPr/>
        </p:nvGrpSpPr>
        <p:grpSpPr bwMode="auto">
          <a:xfrm>
            <a:off x="568325" y="3078163"/>
            <a:ext cx="3375025" cy="1006475"/>
            <a:chOff x="358" y="1939"/>
            <a:chExt cx="2126" cy="634"/>
          </a:xfrm>
        </p:grpSpPr>
        <p:sp>
          <p:nvSpPr>
            <p:cNvPr id="217097" name="Line 9"/>
            <p:cNvSpPr>
              <a:spLocks noChangeShapeType="1"/>
            </p:cNvSpPr>
            <p:nvPr/>
          </p:nvSpPr>
          <p:spPr bwMode="auto">
            <a:xfrm>
              <a:off x="416" y="2268"/>
              <a:ext cx="2068" cy="11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sysDot"/>
              <a:round/>
              <a:headEnd type="none" w="sm" len="med"/>
              <a:tailEnd type="triangle" w="sm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98" name="Text Box 10"/>
            <p:cNvSpPr txBox="1">
              <a:spLocks noChangeArrowheads="1"/>
            </p:cNvSpPr>
            <p:nvPr/>
          </p:nvSpPr>
          <p:spPr bwMode="auto">
            <a:xfrm>
              <a:off x="358" y="1939"/>
              <a:ext cx="11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bg1"/>
                  </a:solidFill>
                  <a:latin typeface="Arial" pitchFamily="-84" charset="0"/>
                </a:rPr>
                <a:t>particle beam</a:t>
              </a:r>
            </a:p>
            <a:p>
              <a:endParaRPr lang="en-US" sz="2000" b="1">
                <a:solidFill>
                  <a:schemeClr val="bg1"/>
                </a:solidFill>
                <a:latin typeface="Arial" pitchFamily="-84" charset="0"/>
              </a:endParaRPr>
            </a:p>
            <a:p>
              <a:r>
                <a:rPr lang="en-US" sz="2000" b="1">
                  <a:solidFill>
                    <a:schemeClr val="bg1"/>
                  </a:solidFill>
                  <a:latin typeface="Arial" pitchFamily="-84" charset="0"/>
                </a:rPr>
                <a:t>energy</a:t>
              </a:r>
            </a:p>
          </p:txBody>
        </p:sp>
      </p:grpSp>
      <p:grpSp>
        <p:nvGrpSpPr>
          <p:cNvPr id="217099" name="Group 11"/>
          <p:cNvGrpSpPr>
            <a:grpSpLocks/>
          </p:cNvGrpSpPr>
          <p:nvPr/>
        </p:nvGrpSpPr>
        <p:grpSpPr bwMode="auto">
          <a:xfrm>
            <a:off x="5089525" y="3067050"/>
            <a:ext cx="3411538" cy="1006475"/>
            <a:chOff x="3206" y="1932"/>
            <a:chExt cx="2149" cy="634"/>
          </a:xfrm>
        </p:grpSpPr>
        <p:sp>
          <p:nvSpPr>
            <p:cNvPr id="217100" name="Line 12"/>
            <p:cNvSpPr>
              <a:spLocks noChangeShapeType="1"/>
            </p:cNvSpPr>
            <p:nvPr/>
          </p:nvSpPr>
          <p:spPr bwMode="auto">
            <a:xfrm flipH="1" flipV="1">
              <a:off x="3206" y="2268"/>
              <a:ext cx="209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sysDot"/>
              <a:round/>
              <a:headEnd type="none" w="sm" len="med"/>
              <a:tailEnd type="triangle" w="sm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01" name="Text Box 13"/>
            <p:cNvSpPr txBox="1">
              <a:spLocks noChangeArrowheads="1"/>
            </p:cNvSpPr>
            <p:nvPr/>
          </p:nvSpPr>
          <p:spPr bwMode="auto">
            <a:xfrm>
              <a:off x="3870" y="1932"/>
              <a:ext cx="1485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000" b="1">
                  <a:solidFill>
                    <a:schemeClr val="bg1"/>
                  </a:solidFill>
                  <a:latin typeface="Arial" pitchFamily="-84" charset="0"/>
                </a:rPr>
                <a:t>anti-particle beam</a:t>
              </a:r>
            </a:p>
            <a:p>
              <a:pPr algn="r"/>
              <a:endParaRPr lang="en-US" sz="2000" b="1">
                <a:solidFill>
                  <a:schemeClr val="bg1"/>
                </a:solidFill>
                <a:latin typeface="Arial" pitchFamily="-84" charset="0"/>
              </a:endParaRPr>
            </a:p>
            <a:p>
              <a:pPr algn="r"/>
              <a:r>
                <a:rPr lang="en-US" sz="2000" b="1">
                  <a:solidFill>
                    <a:schemeClr val="bg1"/>
                  </a:solidFill>
                  <a:latin typeface="Arial" pitchFamily="-84" charset="0"/>
                </a:rPr>
                <a:t>energy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17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7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7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/>
      <p:bldP spid="217092" grpId="0"/>
      <p:bldP spid="217093" grpId="0" animBg="1"/>
      <p:bldP spid="217094" grpId="0" animBg="1"/>
      <p:bldP spid="2170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4" name="Picture 20" descr="LHCUnderA"/>
          <p:cNvPicPr>
            <a:picLocks noChangeAspect="1" noChangeArrowheads="1"/>
          </p:cNvPicPr>
          <p:nvPr/>
        </p:nvPicPr>
        <p:blipFill>
          <a:blip r:embed="rId3"/>
          <a:srcRect r="4276"/>
          <a:stretch>
            <a:fillRect/>
          </a:stretch>
        </p:blipFill>
        <p:spPr bwMode="auto">
          <a:xfrm>
            <a:off x="4690874" y="3048001"/>
            <a:ext cx="4681726" cy="365759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8/6/2012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of Computing Grid in HEP,              ASP12 Grid School, J. Yu</a:t>
            </a:r>
            <a:endParaRPr lang="en-US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4000" dirty="0" err="1">
                <a:solidFill>
                  <a:srgbClr val="CC0000"/>
                </a:solidFill>
              </a:rPr>
              <a:t>Fermilab</a:t>
            </a:r>
            <a:r>
              <a:rPr lang="en-US" sz="4000" dirty="0">
                <a:solidFill>
                  <a:srgbClr val="CC0000"/>
                </a:solidFill>
              </a:rPr>
              <a:t> </a:t>
            </a:r>
            <a:r>
              <a:rPr lang="en-US" sz="4000" dirty="0" err="1">
                <a:solidFill>
                  <a:srgbClr val="CC0000"/>
                </a:solidFill>
              </a:rPr>
              <a:t>Tevatron</a:t>
            </a:r>
            <a:r>
              <a:rPr lang="en-US" sz="4000" dirty="0">
                <a:solidFill>
                  <a:srgbClr val="CC0000"/>
                </a:solidFill>
              </a:rPr>
              <a:t> and LHC at CERN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4724400" cy="198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World’s </a:t>
            </a:r>
            <a:r>
              <a:rPr lang="en-US" sz="1800" dirty="0"/>
              <a:t>Highest Energy proton-anti-proton collider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/>
              <a:t>4km circumference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 err="1"/>
              <a:t>E</a:t>
            </a:r>
            <a:r>
              <a:rPr lang="en-US" sz="1600" baseline="-25000" dirty="0" err="1"/>
              <a:t>cm</a:t>
            </a:r>
            <a:r>
              <a:rPr lang="en-US" sz="1600" dirty="0" smtClean="0"/>
              <a:t>=1.96 </a:t>
            </a:r>
            <a:r>
              <a:rPr lang="en-US" sz="1600" dirty="0" err="1"/>
              <a:t>TeV</a:t>
            </a:r>
            <a:r>
              <a:rPr lang="en-US" sz="1600" dirty="0"/>
              <a:t> (=6.3x10</a:t>
            </a:r>
            <a:r>
              <a:rPr lang="en-US" sz="1600" baseline="30000" dirty="0"/>
              <a:t>-7</a:t>
            </a:r>
            <a:r>
              <a:rPr lang="en-US" sz="1600" dirty="0"/>
              <a:t>J/p</a:t>
            </a:r>
            <a:r>
              <a:rPr lang="en-US" sz="1600" dirty="0">
                <a:sym typeface="Wingdings" charset="2"/>
              </a:rPr>
              <a:t> 13M Joules </a:t>
            </a:r>
            <a:r>
              <a:rPr lang="en-US" sz="1600" dirty="0" smtClean="0">
                <a:sym typeface="Wingdings" charset="2"/>
              </a:rPr>
              <a:t>on the area smaller than </a:t>
            </a:r>
            <a:r>
              <a:rPr lang="en-US" sz="1600" dirty="0">
                <a:sym typeface="Wingdings" charset="2"/>
              </a:rPr>
              <a:t>10</a:t>
            </a:r>
            <a:r>
              <a:rPr lang="en-US" sz="1600" baseline="30000" dirty="0">
                <a:sym typeface="Wingdings" charset="2"/>
              </a:rPr>
              <a:t>-4</a:t>
            </a:r>
            <a:r>
              <a:rPr lang="en-US" sz="1600" dirty="0">
                <a:sym typeface="Wingdings" charset="2"/>
              </a:rPr>
              <a:t>m</a:t>
            </a:r>
            <a:r>
              <a:rPr lang="en-US" sz="1600" baseline="30000" dirty="0">
                <a:sym typeface="Wingdings" charset="2"/>
              </a:rPr>
              <a:t>2</a:t>
            </a:r>
            <a:r>
              <a:rPr lang="en-US" sz="1600" dirty="0" smtClean="0">
                <a:sym typeface="Wingdings" charset="2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 smtClean="0">
                <a:solidFill>
                  <a:srgbClr val="FF0000"/>
                </a:solidFill>
                <a:sym typeface="Wingdings" charset="2"/>
              </a:rPr>
              <a:t>Equivalent </a:t>
            </a:r>
            <a:r>
              <a:rPr lang="en-US" sz="1600" dirty="0">
                <a:solidFill>
                  <a:srgbClr val="FF0000"/>
                </a:solidFill>
                <a:sym typeface="Wingdings" charset="2"/>
              </a:rPr>
              <a:t>to the kinetic energy of a 20t truck at</a:t>
            </a:r>
            <a:r>
              <a:rPr lang="en-US" sz="1600" dirty="0" smtClean="0">
                <a:solidFill>
                  <a:srgbClr val="FF0000"/>
                </a:solidFill>
                <a:sym typeface="Wingdings" charset="2"/>
              </a:rPr>
              <a:t> the </a:t>
            </a:r>
            <a:r>
              <a:rPr lang="en-US" sz="1600" dirty="0">
                <a:solidFill>
                  <a:srgbClr val="FF0000"/>
                </a:solidFill>
                <a:sym typeface="Wingdings" charset="2"/>
              </a:rPr>
              <a:t>speed 81mi/hr 130km/</a:t>
            </a:r>
            <a:r>
              <a:rPr lang="en-US" sz="1600" dirty="0" smtClean="0">
                <a:solidFill>
                  <a:srgbClr val="FF0000"/>
                </a:solidFill>
                <a:sym typeface="Wingdings" charset="2"/>
              </a:rPr>
              <a:t>hr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dirty="0" smtClean="0">
                <a:solidFill>
                  <a:srgbClr val="000090"/>
                </a:solidFill>
                <a:sym typeface="Wingdings" charset="2"/>
              </a:rPr>
              <a:t>~100,000 times the energy density at the ground 0 of the Hiroshima atom bomb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b="1" u="sng" dirty="0" smtClean="0">
                <a:solidFill>
                  <a:srgbClr val="A50021"/>
                </a:solidFill>
                <a:sym typeface="Wingdings" charset="2"/>
              </a:rPr>
              <a:t>Was shut down at 2pm CDT, Sept. 30, 2011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b="1" dirty="0" smtClean="0">
                <a:solidFill>
                  <a:srgbClr val="008000"/>
                </a:solidFill>
                <a:sym typeface="Wingdings" charset="2"/>
              </a:rPr>
              <a:t>Vibrant other programs running!!</a:t>
            </a:r>
            <a:endParaRPr lang="en-US" sz="1600" b="1" dirty="0">
              <a:solidFill>
                <a:srgbClr val="008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2895600"/>
            <a:ext cx="4419600" cy="3810000"/>
            <a:chOff x="144" y="1152"/>
            <a:chExt cx="5472" cy="3072"/>
          </a:xfrm>
        </p:grpSpPr>
        <p:pic>
          <p:nvPicPr>
            <p:cNvPr id="26636" name="Picture 5" descr="99-901-10"/>
            <p:cNvPicPr>
              <a:picLocks noChangeAspect="1" noChangeArrowheads="1"/>
            </p:cNvPicPr>
            <p:nvPr/>
          </p:nvPicPr>
          <p:blipFill>
            <a:blip r:embed="rId4"/>
            <a:srcRect b="3030"/>
            <a:stretch>
              <a:fillRect/>
            </a:stretch>
          </p:blipFill>
          <p:spPr bwMode="auto">
            <a:xfrm>
              <a:off x="144" y="1152"/>
              <a:ext cx="5472" cy="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7" name="Text Box 6"/>
            <p:cNvSpPr txBox="1">
              <a:spLocks noChangeArrowheads="1"/>
            </p:cNvSpPr>
            <p:nvPr/>
          </p:nvSpPr>
          <p:spPr bwMode="auto">
            <a:xfrm>
              <a:off x="3226" y="1152"/>
              <a:ext cx="1240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1">
                  <a:solidFill>
                    <a:srgbClr val="FFFF66"/>
                  </a:solidFill>
                  <a:latin typeface="Tahoma" charset="0"/>
                </a:rPr>
                <a:t>Chicago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104" y="2352"/>
              <a:ext cx="3597" cy="816"/>
              <a:chOff x="3211" y="1948"/>
              <a:chExt cx="1993" cy="828"/>
            </a:xfrm>
          </p:grpSpPr>
          <p:sp>
            <p:nvSpPr>
              <p:cNvPr id="26645" name="Text Box 8"/>
              <p:cNvSpPr txBox="1">
                <a:spLocks noChangeArrowheads="1"/>
              </p:cNvSpPr>
              <p:nvPr/>
            </p:nvSpPr>
            <p:spPr bwMode="auto">
              <a:xfrm>
                <a:off x="3822" y="2334"/>
                <a:ext cx="752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600" b="1">
                    <a:solidFill>
                      <a:srgbClr val="FFFF66"/>
                    </a:solidFill>
                    <a:latin typeface="Tahoma" charset="0"/>
                  </a:rPr>
                  <a:t>Tevatron</a:t>
                </a:r>
              </a:p>
            </p:txBody>
          </p:sp>
          <p:sp>
            <p:nvSpPr>
              <p:cNvPr id="26646" name="Text Box 9"/>
              <p:cNvSpPr txBox="1">
                <a:spLocks noChangeArrowheads="1"/>
              </p:cNvSpPr>
              <p:nvPr/>
            </p:nvSpPr>
            <p:spPr bwMode="auto">
              <a:xfrm>
                <a:off x="4989" y="2380"/>
                <a:ext cx="215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600" b="1">
                    <a:solidFill>
                      <a:srgbClr val="FF0000"/>
                    </a:solidFill>
                    <a:latin typeface="Tahoma" charset="0"/>
                    <a:sym typeface="Symbol" charset="2"/>
                  </a:rPr>
                  <a:t>p</a:t>
                </a:r>
                <a:r>
                  <a:rPr lang="en-US" sz="1600" b="1">
                    <a:solidFill>
                      <a:schemeClr val="hlink"/>
                    </a:solidFill>
                    <a:latin typeface="Tahoma" charset="0"/>
                    <a:sym typeface="Symbol" charset="2"/>
                  </a:rPr>
                  <a:t> </a:t>
                </a:r>
                <a:endParaRPr lang="en-US" sz="1600" b="1">
                  <a:solidFill>
                    <a:schemeClr val="hlink"/>
                  </a:solidFill>
                  <a:latin typeface="Tahoma" charset="0"/>
                </a:endParaRPr>
              </a:p>
            </p:txBody>
          </p:sp>
          <p:sp>
            <p:nvSpPr>
              <p:cNvPr id="26647" name="Text Box 10"/>
              <p:cNvSpPr txBox="1">
                <a:spLocks noChangeArrowheads="1"/>
              </p:cNvSpPr>
              <p:nvPr/>
            </p:nvSpPr>
            <p:spPr bwMode="auto">
              <a:xfrm>
                <a:off x="4218" y="1948"/>
                <a:ext cx="256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600" b="1">
                    <a:solidFill>
                      <a:srgbClr val="FF0000"/>
                    </a:solidFill>
                    <a:latin typeface="Tahoma" charset="0"/>
                    <a:sym typeface="Symbol" charset="2"/>
                  </a:rPr>
                  <a:t>p </a:t>
                </a:r>
                <a:endParaRPr lang="en-US" sz="1600" b="1">
                  <a:solidFill>
                    <a:srgbClr val="FF0000"/>
                  </a:solidFill>
                  <a:latin typeface="Tahoma" charset="0"/>
                </a:endParaRPr>
              </a:p>
            </p:txBody>
          </p:sp>
          <p:grpSp>
            <p:nvGrpSpPr>
              <p:cNvPr id="4" name="Group 11"/>
              <p:cNvGrpSpPr>
                <a:grpSpLocks/>
              </p:cNvGrpSpPr>
              <p:nvPr/>
            </p:nvGrpSpPr>
            <p:grpSpPr bwMode="auto">
              <a:xfrm rot="-181403">
                <a:off x="3211" y="2160"/>
                <a:ext cx="1778" cy="616"/>
                <a:chOff x="926" y="2428"/>
                <a:chExt cx="2832" cy="805"/>
              </a:xfrm>
            </p:grpSpPr>
            <p:sp>
              <p:nvSpPr>
                <p:cNvPr id="26649" name="Freeform 12"/>
                <p:cNvSpPr>
                  <a:spLocks/>
                </p:cNvSpPr>
                <p:nvPr/>
              </p:nvSpPr>
              <p:spPr bwMode="auto">
                <a:xfrm>
                  <a:off x="1197" y="2428"/>
                  <a:ext cx="2561" cy="805"/>
                </a:xfrm>
                <a:custGeom>
                  <a:avLst/>
                  <a:gdLst>
                    <a:gd name="T0" fmla="*/ 2261 w 2561"/>
                    <a:gd name="T1" fmla="*/ 146 h 805"/>
                    <a:gd name="T2" fmla="*/ 2217 w 2561"/>
                    <a:gd name="T3" fmla="*/ 73 h 805"/>
                    <a:gd name="T4" fmla="*/ 2173 w 2561"/>
                    <a:gd name="T5" fmla="*/ 183 h 805"/>
                    <a:gd name="T6" fmla="*/ 2247 w 2561"/>
                    <a:gd name="T7" fmla="*/ 146 h 805"/>
                    <a:gd name="T8" fmla="*/ 1961 w 2561"/>
                    <a:gd name="T9" fmla="*/ 88 h 805"/>
                    <a:gd name="T10" fmla="*/ 1727 w 2561"/>
                    <a:gd name="T11" fmla="*/ 44 h 805"/>
                    <a:gd name="T12" fmla="*/ 1449 w 2561"/>
                    <a:gd name="T13" fmla="*/ 7 h 805"/>
                    <a:gd name="T14" fmla="*/ 1054 w 2561"/>
                    <a:gd name="T15" fmla="*/ 0 h 805"/>
                    <a:gd name="T16" fmla="*/ 820 w 2561"/>
                    <a:gd name="T17" fmla="*/ 7 h 805"/>
                    <a:gd name="T18" fmla="*/ 490 w 2561"/>
                    <a:gd name="T19" fmla="*/ 51 h 805"/>
                    <a:gd name="T20" fmla="*/ 219 w 2561"/>
                    <a:gd name="T21" fmla="*/ 117 h 805"/>
                    <a:gd name="T22" fmla="*/ 66 w 2561"/>
                    <a:gd name="T23" fmla="*/ 205 h 805"/>
                    <a:gd name="T24" fmla="*/ 0 w 2561"/>
                    <a:gd name="T25" fmla="*/ 286 h 805"/>
                    <a:gd name="T26" fmla="*/ 7 w 2561"/>
                    <a:gd name="T27" fmla="*/ 403 h 805"/>
                    <a:gd name="T28" fmla="*/ 95 w 2561"/>
                    <a:gd name="T29" fmla="*/ 512 h 805"/>
                    <a:gd name="T30" fmla="*/ 249 w 2561"/>
                    <a:gd name="T31" fmla="*/ 615 h 805"/>
                    <a:gd name="T32" fmla="*/ 432 w 2561"/>
                    <a:gd name="T33" fmla="*/ 673 h 805"/>
                    <a:gd name="T34" fmla="*/ 688 w 2561"/>
                    <a:gd name="T35" fmla="*/ 732 h 805"/>
                    <a:gd name="T36" fmla="*/ 973 w 2561"/>
                    <a:gd name="T37" fmla="*/ 768 h 805"/>
                    <a:gd name="T38" fmla="*/ 1273 w 2561"/>
                    <a:gd name="T39" fmla="*/ 798 h 805"/>
                    <a:gd name="T40" fmla="*/ 1566 w 2561"/>
                    <a:gd name="T41" fmla="*/ 805 h 805"/>
                    <a:gd name="T42" fmla="*/ 1837 w 2561"/>
                    <a:gd name="T43" fmla="*/ 776 h 805"/>
                    <a:gd name="T44" fmla="*/ 2086 w 2561"/>
                    <a:gd name="T45" fmla="*/ 732 h 805"/>
                    <a:gd name="T46" fmla="*/ 2356 w 2561"/>
                    <a:gd name="T47" fmla="*/ 651 h 805"/>
                    <a:gd name="T48" fmla="*/ 2481 w 2561"/>
                    <a:gd name="T49" fmla="*/ 571 h 805"/>
                    <a:gd name="T50" fmla="*/ 2554 w 2561"/>
                    <a:gd name="T51" fmla="*/ 498 h 805"/>
                    <a:gd name="T52" fmla="*/ 2561 w 2561"/>
                    <a:gd name="T53" fmla="*/ 410 h 805"/>
                    <a:gd name="T54" fmla="*/ 2510 w 2561"/>
                    <a:gd name="T55" fmla="*/ 322 h 805"/>
                    <a:gd name="T56" fmla="*/ 2408 w 2561"/>
                    <a:gd name="T57" fmla="*/ 234 h 805"/>
                    <a:gd name="T58" fmla="*/ 2320 w 2561"/>
                    <a:gd name="T59" fmla="*/ 161 h 805"/>
                    <a:gd name="T60" fmla="*/ 2342 w 2561"/>
                    <a:gd name="T61" fmla="*/ 264 h 805"/>
                    <a:gd name="T62" fmla="*/ 2378 w 2561"/>
                    <a:gd name="T63" fmla="*/ 139 h 805"/>
                    <a:gd name="T64" fmla="*/ 2327 w 2561"/>
                    <a:gd name="T65" fmla="*/ 161 h 805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2561"/>
                    <a:gd name="T100" fmla="*/ 0 h 805"/>
                    <a:gd name="T101" fmla="*/ 2561 w 2561"/>
                    <a:gd name="T102" fmla="*/ 805 h 805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2561" h="805">
                      <a:moveTo>
                        <a:pt x="2261" y="146"/>
                      </a:moveTo>
                      <a:lnTo>
                        <a:pt x="2217" y="73"/>
                      </a:lnTo>
                      <a:lnTo>
                        <a:pt x="2173" y="183"/>
                      </a:lnTo>
                      <a:lnTo>
                        <a:pt x="2247" y="146"/>
                      </a:lnTo>
                      <a:lnTo>
                        <a:pt x="1961" y="88"/>
                      </a:lnTo>
                      <a:lnTo>
                        <a:pt x="1727" y="44"/>
                      </a:lnTo>
                      <a:lnTo>
                        <a:pt x="1449" y="7"/>
                      </a:lnTo>
                      <a:lnTo>
                        <a:pt x="1054" y="0"/>
                      </a:lnTo>
                      <a:lnTo>
                        <a:pt x="820" y="7"/>
                      </a:lnTo>
                      <a:lnTo>
                        <a:pt x="490" y="51"/>
                      </a:lnTo>
                      <a:lnTo>
                        <a:pt x="219" y="117"/>
                      </a:lnTo>
                      <a:lnTo>
                        <a:pt x="66" y="205"/>
                      </a:lnTo>
                      <a:lnTo>
                        <a:pt x="0" y="286"/>
                      </a:lnTo>
                      <a:lnTo>
                        <a:pt x="7" y="403"/>
                      </a:lnTo>
                      <a:lnTo>
                        <a:pt x="95" y="512"/>
                      </a:lnTo>
                      <a:lnTo>
                        <a:pt x="249" y="615"/>
                      </a:lnTo>
                      <a:lnTo>
                        <a:pt x="432" y="673"/>
                      </a:lnTo>
                      <a:lnTo>
                        <a:pt x="688" y="732"/>
                      </a:lnTo>
                      <a:lnTo>
                        <a:pt x="973" y="768"/>
                      </a:lnTo>
                      <a:lnTo>
                        <a:pt x="1273" y="798"/>
                      </a:lnTo>
                      <a:lnTo>
                        <a:pt x="1566" y="805"/>
                      </a:lnTo>
                      <a:lnTo>
                        <a:pt x="1837" y="776"/>
                      </a:lnTo>
                      <a:lnTo>
                        <a:pt x="2086" y="732"/>
                      </a:lnTo>
                      <a:lnTo>
                        <a:pt x="2356" y="651"/>
                      </a:lnTo>
                      <a:lnTo>
                        <a:pt x="2481" y="571"/>
                      </a:lnTo>
                      <a:lnTo>
                        <a:pt x="2554" y="498"/>
                      </a:lnTo>
                      <a:lnTo>
                        <a:pt x="2561" y="410"/>
                      </a:lnTo>
                      <a:lnTo>
                        <a:pt x="2510" y="322"/>
                      </a:lnTo>
                      <a:lnTo>
                        <a:pt x="2408" y="234"/>
                      </a:lnTo>
                      <a:lnTo>
                        <a:pt x="2320" y="161"/>
                      </a:lnTo>
                      <a:lnTo>
                        <a:pt x="2342" y="264"/>
                      </a:lnTo>
                      <a:lnTo>
                        <a:pt x="2378" y="139"/>
                      </a:lnTo>
                      <a:lnTo>
                        <a:pt x="2327" y="161"/>
                      </a:lnTo>
                    </a:path>
                  </a:pathLst>
                </a:cu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50" name="Freeform 13"/>
                <p:cNvSpPr>
                  <a:spLocks/>
                </p:cNvSpPr>
                <p:nvPr/>
              </p:nvSpPr>
              <p:spPr bwMode="auto">
                <a:xfrm>
                  <a:off x="926" y="2853"/>
                  <a:ext cx="970" cy="313"/>
                </a:xfrm>
                <a:custGeom>
                  <a:avLst/>
                  <a:gdLst>
                    <a:gd name="T0" fmla="*/ 0 w 970"/>
                    <a:gd name="T1" fmla="*/ 0 h 313"/>
                    <a:gd name="T2" fmla="*/ 88 w 970"/>
                    <a:gd name="T3" fmla="*/ 125 h 313"/>
                    <a:gd name="T4" fmla="*/ 125 w 970"/>
                    <a:gd name="T5" fmla="*/ 148 h 313"/>
                    <a:gd name="T6" fmla="*/ 215 w 970"/>
                    <a:gd name="T7" fmla="*/ 148 h 313"/>
                    <a:gd name="T8" fmla="*/ 265 w 970"/>
                    <a:gd name="T9" fmla="*/ 130 h 313"/>
                    <a:gd name="T10" fmla="*/ 257 w 970"/>
                    <a:gd name="T11" fmla="*/ 94 h 313"/>
                    <a:gd name="T12" fmla="*/ 218 w 970"/>
                    <a:gd name="T13" fmla="*/ 74 h 313"/>
                    <a:gd name="T14" fmla="*/ 154 w 970"/>
                    <a:gd name="T15" fmla="*/ 76 h 313"/>
                    <a:gd name="T16" fmla="*/ 101 w 970"/>
                    <a:gd name="T17" fmla="*/ 89 h 313"/>
                    <a:gd name="T18" fmla="*/ 82 w 970"/>
                    <a:gd name="T19" fmla="*/ 109 h 313"/>
                    <a:gd name="T20" fmla="*/ 101 w 970"/>
                    <a:gd name="T21" fmla="*/ 137 h 313"/>
                    <a:gd name="T22" fmla="*/ 970 w 970"/>
                    <a:gd name="T23" fmla="*/ 313 h 31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70"/>
                    <a:gd name="T37" fmla="*/ 0 h 313"/>
                    <a:gd name="T38" fmla="*/ 970 w 970"/>
                    <a:gd name="T39" fmla="*/ 313 h 31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70" h="313">
                      <a:moveTo>
                        <a:pt x="0" y="0"/>
                      </a:moveTo>
                      <a:cubicBezTo>
                        <a:pt x="15" y="21"/>
                        <a:pt x="67" y="100"/>
                        <a:pt x="88" y="125"/>
                      </a:cubicBezTo>
                      <a:cubicBezTo>
                        <a:pt x="109" y="150"/>
                        <a:pt x="104" y="144"/>
                        <a:pt x="125" y="148"/>
                      </a:cubicBezTo>
                      <a:cubicBezTo>
                        <a:pt x="125" y="148"/>
                        <a:pt x="215" y="148"/>
                        <a:pt x="215" y="148"/>
                      </a:cubicBezTo>
                      <a:cubicBezTo>
                        <a:pt x="215" y="148"/>
                        <a:pt x="265" y="130"/>
                        <a:pt x="265" y="130"/>
                      </a:cubicBezTo>
                      <a:cubicBezTo>
                        <a:pt x="265" y="130"/>
                        <a:pt x="265" y="103"/>
                        <a:pt x="257" y="94"/>
                      </a:cubicBezTo>
                      <a:cubicBezTo>
                        <a:pt x="249" y="85"/>
                        <a:pt x="235" y="77"/>
                        <a:pt x="218" y="74"/>
                      </a:cubicBezTo>
                      <a:cubicBezTo>
                        <a:pt x="201" y="71"/>
                        <a:pt x="173" y="74"/>
                        <a:pt x="154" y="76"/>
                      </a:cubicBezTo>
                      <a:cubicBezTo>
                        <a:pt x="135" y="78"/>
                        <a:pt x="113" y="83"/>
                        <a:pt x="101" y="89"/>
                      </a:cubicBezTo>
                      <a:cubicBezTo>
                        <a:pt x="87" y="98"/>
                        <a:pt x="87" y="104"/>
                        <a:pt x="82" y="109"/>
                      </a:cubicBezTo>
                      <a:lnTo>
                        <a:pt x="101" y="137"/>
                      </a:lnTo>
                      <a:lnTo>
                        <a:pt x="970" y="313"/>
                      </a:lnTo>
                    </a:path>
                  </a:pathLst>
                </a:cu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1680" y="2256"/>
              <a:ext cx="528" cy="432"/>
              <a:chOff x="3379" y="1920"/>
              <a:chExt cx="365" cy="432"/>
            </a:xfrm>
          </p:grpSpPr>
          <p:sp>
            <p:nvSpPr>
              <p:cNvPr id="26643" name="AutoShape 15"/>
              <p:cNvSpPr>
                <a:spLocks noChangeArrowheads="1"/>
              </p:cNvSpPr>
              <p:nvPr/>
            </p:nvSpPr>
            <p:spPr bwMode="auto">
              <a:xfrm>
                <a:off x="3408" y="1920"/>
                <a:ext cx="336" cy="192"/>
              </a:xfrm>
              <a:prstGeom prst="wedgeRectCallout">
                <a:avLst>
                  <a:gd name="adj1" fmla="val -48514"/>
                  <a:gd name="adj2" fmla="val 125000"/>
                </a:avLst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1">
                    <a:solidFill>
                      <a:schemeClr val="tx2"/>
                    </a:solidFill>
                    <a:latin typeface="Tahoma" charset="0"/>
                  </a:rPr>
                  <a:t>CDF</a:t>
                </a:r>
                <a:endParaRPr lang="en-US" sz="1600" b="1">
                  <a:solidFill>
                    <a:srgbClr val="FFFF66"/>
                  </a:solidFill>
                  <a:latin typeface="Tahoma" charset="0"/>
                </a:endParaRPr>
              </a:p>
            </p:txBody>
          </p:sp>
          <p:sp>
            <p:nvSpPr>
              <p:cNvPr id="26644" name="Oval 16"/>
              <p:cNvSpPr>
                <a:spLocks noChangeArrowheads="1"/>
              </p:cNvSpPr>
              <p:nvPr/>
            </p:nvSpPr>
            <p:spPr bwMode="auto">
              <a:xfrm>
                <a:off x="3379" y="2293"/>
                <a:ext cx="77" cy="59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936" y="2348"/>
              <a:ext cx="960" cy="292"/>
              <a:chOff x="4752" y="1968"/>
              <a:chExt cx="672" cy="292"/>
            </a:xfrm>
          </p:grpSpPr>
          <p:sp>
            <p:nvSpPr>
              <p:cNvPr id="26641" name="AutoShape 18"/>
              <p:cNvSpPr>
                <a:spLocks noChangeArrowheads="1"/>
              </p:cNvSpPr>
              <p:nvPr/>
            </p:nvSpPr>
            <p:spPr bwMode="auto">
              <a:xfrm>
                <a:off x="4992" y="1968"/>
                <a:ext cx="432" cy="240"/>
              </a:xfrm>
              <a:prstGeom prst="wedgeRectCallout">
                <a:avLst>
                  <a:gd name="adj1" fmla="val -96528"/>
                  <a:gd name="adj2" fmla="val 61250"/>
                </a:avLst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1">
                    <a:solidFill>
                      <a:schemeClr val="accent2"/>
                    </a:solidFill>
                    <a:latin typeface="Tahoma" charset="0"/>
                  </a:rPr>
                  <a:t>DØ</a:t>
                </a:r>
                <a:endParaRPr lang="en-US" sz="1600" b="1">
                  <a:solidFill>
                    <a:srgbClr val="FFFF66"/>
                  </a:solidFill>
                  <a:latin typeface="Tahoma" charset="0"/>
                </a:endParaRPr>
              </a:p>
            </p:txBody>
          </p:sp>
          <p:sp>
            <p:nvSpPr>
              <p:cNvPr id="26642" name="Oval 19"/>
              <p:cNvSpPr>
                <a:spLocks noChangeArrowheads="1"/>
              </p:cNvSpPr>
              <p:nvPr/>
            </p:nvSpPr>
            <p:spPr bwMode="auto">
              <a:xfrm>
                <a:off x="4752" y="2208"/>
                <a:ext cx="50" cy="5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6632" name="Oval 22"/>
          <p:cNvSpPr>
            <a:spLocks noChangeArrowheads="1"/>
          </p:cNvSpPr>
          <p:nvPr/>
        </p:nvSpPr>
        <p:spPr bwMode="auto">
          <a:xfrm>
            <a:off x="6019800" y="5334000"/>
            <a:ext cx="1447800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3" name="Oval 23"/>
          <p:cNvSpPr>
            <a:spLocks noChangeArrowheads="1"/>
          </p:cNvSpPr>
          <p:nvPr/>
        </p:nvSpPr>
        <p:spPr bwMode="auto">
          <a:xfrm>
            <a:off x="2971800" y="4191000"/>
            <a:ext cx="1447800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4572000" y="533400"/>
            <a:ext cx="4419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 smtClean="0">
                <a:solidFill>
                  <a:schemeClr val="accent2"/>
                </a:solidFill>
                <a:latin typeface="Arial Narrow" charset="0"/>
              </a:rPr>
              <a:t>World’s Highest Energy </a:t>
            </a:r>
            <a:r>
              <a:rPr lang="en-US" sz="1800" dirty="0" err="1" smtClean="0">
                <a:solidFill>
                  <a:schemeClr val="accent2"/>
                </a:solidFill>
                <a:latin typeface="Arial Narrow" charset="0"/>
              </a:rPr>
              <a:t>p-p</a:t>
            </a:r>
            <a:r>
              <a:rPr lang="en-US" sz="1800" dirty="0" smtClean="0">
                <a:solidFill>
                  <a:schemeClr val="accent2"/>
                </a:solidFill>
                <a:latin typeface="Arial Narrow" charset="0"/>
              </a:rPr>
              <a:t> collider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600" dirty="0" smtClean="0">
                <a:solidFill>
                  <a:srgbClr val="660066"/>
                </a:solidFill>
                <a:latin typeface="Arial Narrow" charset="0"/>
              </a:rPr>
              <a:t>27km circumference, 100m underground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600" dirty="0" smtClean="0">
                <a:solidFill>
                  <a:srgbClr val="660066"/>
                </a:solidFill>
                <a:latin typeface="Arial Narrow" charset="0"/>
              </a:rPr>
              <a:t>Design </a:t>
            </a:r>
            <a:r>
              <a:rPr lang="en-US" sz="1600" dirty="0" err="1" smtClean="0">
                <a:solidFill>
                  <a:srgbClr val="660066"/>
                </a:solidFill>
                <a:latin typeface="Arial Narrow" charset="0"/>
              </a:rPr>
              <a:t>E</a:t>
            </a:r>
            <a:r>
              <a:rPr lang="en-US" sz="1600" baseline="-25000" dirty="0" err="1" smtClean="0">
                <a:solidFill>
                  <a:srgbClr val="660066"/>
                </a:solidFill>
                <a:latin typeface="Arial Narrow" charset="0"/>
              </a:rPr>
              <a:t>cm</a:t>
            </a:r>
            <a:r>
              <a:rPr lang="en-US" sz="1600" dirty="0" smtClean="0">
                <a:solidFill>
                  <a:srgbClr val="660066"/>
                </a:solidFill>
                <a:latin typeface="Arial Narrow" charset="0"/>
              </a:rPr>
              <a:t>=14 </a:t>
            </a:r>
            <a:r>
              <a:rPr lang="en-US" sz="1600" dirty="0" err="1" smtClean="0">
                <a:solidFill>
                  <a:srgbClr val="660066"/>
                </a:solidFill>
                <a:latin typeface="Arial Narrow" charset="0"/>
              </a:rPr>
              <a:t>TeV</a:t>
            </a:r>
            <a:r>
              <a:rPr lang="en-US" sz="1600" dirty="0" smtClean="0">
                <a:solidFill>
                  <a:srgbClr val="660066"/>
                </a:solidFill>
                <a:latin typeface="Arial Narrow" charset="0"/>
              </a:rPr>
              <a:t> (=44x10</a:t>
            </a:r>
            <a:r>
              <a:rPr lang="en-US" sz="1600" baseline="30000" dirty="0" smtClean="0">
                <a:solidFill>
                  <a:srgbClr val="660066"/>
                </a:solidFill>
                <a:latin typeface="Arial Narrow" charset="0"/>
              </a:rPr>
              <a:t>-7</a:t>
            </a:r>
            <a:r>
              <a:rPr lang="en-US" sz="1600" dirty="0" smtClean="0">
                <a:solidFill>
                  <a:srgbClr val="660066"/>
                </a:solidFill>
                <a:latin typeface="Arial Narrow" charset="0"/>
              </a:rPr>
              <a:t>J/p</a:t>
            </a:r>
            <a:r>
              <a:rPr lang="en-US" sz="16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 362M Joules on the area smaller than 10</a:t>
            </a:r>
            <a:r>
              <a:rPr lang="en-US" sz="1600" baseline="300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-4</a:t>
            </a:r>
            <a:r>
              <a:rPr lang="en-US" sz="16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m</a:t>
            </a:r>
            <a:r>
              <a:rPr lang="en-US" sz="1600" baseline="300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2</a:t>
            </a:r>
            <a:r>
              <a:rPr lang="en-US" sz="1600" dirty="0" smtClean="0">
                <a:solidFill>
                  <a:srgbClr val="660066"/>
                </a:solidFill>
                <a:latin typeface="Arial Narrow" charset="0"/>
                <a:sym typeface="Wingdings" charset="2"/>
              </a:rPr>
              <a:t>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latin typeface="Arial Narrow" charset="0"/>
                <a:sym typeface="Wingdings" charset="2"/>
              </a:rPr>
              <a:t>Equivalent to the kinetic energy of a B727 (80tons) at the speed 193mi/hr </a:t>
            </a:r>
            <a:r>
              <a:rPr lang="en-US" sz="1600" dirty="0" err="1" smtClean="0">
                <a:solidFill>
                  <a:srgbClr val="FF0000"/>
                </a:solidFill>
                <a:latin typeface="Arial Narrow" charset="0"/>
                <a:sym typeface="Wingdings"/>
              </a:rPr>
              <a:t></a:t>
            </a:r>
            <a:r>
              <a:rPr lang="en-US" sz="1600" dirty="0" smtClean="0">
                <a:solidFill>
                  <a:srgbClr val="FF0000"/>
                </a:solidFill>
                <a:latin typeface="Arial Narrow" charset="0"/>
                <a:sym typeface="Wingdings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Arial Narrow" charset="0"/>
                <a:sym typeface="Wingdings" charset="2"/>
              </a:rPr>
              <a:t>312km/hr</a:t>
            </a:r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Ø"/>
            </a:pPr>
            <a:r>
              <a:rPr lang="en-US" sz="1200" dirty="0" smtClean="0">
                <a:solidFill>
                  <a:srgbClr val="000090"/>
                </a:solidFill>
                <a:latin typeface="Arial Narrow" charset="0"/>
                <a:sym typeface="Wingdings" charset="2"/>
              </a:rPr>
              <a:t>~3M times the energy density at the ground 0 of the Hiroshima atom bomb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8000"/>
              </a:buClr>
              <a:buFont typeface="Arial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  <a:latin typeface="Arial Narrow" charset="0"/>
              </a:rPr>
              <a:t>First 7TeV collisions on 3/30/10 </a:t>
            </a:r>
            <a:r>
              <a:rPr lang="en-US" sz="1400" dirty="0" err="1" smtClean="0">
                <a:solidFill>
                  <a:schemeClr val="accent2"/>
                </a:solidFill>
                <a:latin typeface="Arial Narrow" charset="0"/>
                <a:sym typeface="Wingdings" charset="2"/>
              </a:rPr>
              <a:t></a:t>
            </a:r>
            <a:r>
              <a:rPr lang="en-US" sz="1400" dirty="0" smtClean="0">
                <a:solidFill>
                  <a:schemeClr val="accent2"/>
                </a:solidFill>
                <a:latin typeface="Arial Narrow" charset="0"/>
                <a:sym typeface="Wingdings" charset="2"/>
              </a:rPr>
              <a:t> The highest energy humans ever achieved!!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8000"/>
              </a:buClr>
              <a:buFont typeface="Arial" charset="0"/>
              <a:buChar char="•"/>
            </a:pPr>
            <a:r>
              <a:rPr lang="en-US" sz="1400" b="1" dirty="0" smtClean="0">
                <a:solidFill>
                  <a:srgbClr val="A50021"/>
                </a:solidFill>
                <a:latin typeface="Arial Narrow" charset="0"/>
                <a:sym typeface="Wingdings" charset="2"/>
              </a:rPr>
              <a:t>First 8TeV collisions in 2012 on April 5, 2012 </a:t>
            </a: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600" b="1" i="0" u="sng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uild="p"/>
      <p:bldP spid="26632" grpId="0" animBg="1"/>
      <p:bldP spid="26633" grpId="0" animBg="1"/>
      <p:bldP spid="26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3300"/>
      </a:hlink>
      <a:folHlink>
        <a:srgbClr val="B2B2B2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6817</TotalTime>
  <Words>2912</Words>
  <Application>Microsoft Macintosh PowerPoint</Application>
  <PresentationFormat>On-screen Show (4:3)</PresentationFormat>
  <Paragraphs>449</Paragraphs>
  <Slides>33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9" baseType="lpstr">
      <vt:lpstr>Times New Roman</vt:lpstr>
      <vt:lpstr>Arial Narrow</vt:lpstr>
      <vt:lpstr>Monotype Corsiva</vt:lpstr>
      <vt:lpstr>Symbol</vt:lpstr>
      <vt:lpstr>Wingdings</vt:lpstr>
      <vt:lpstr>Arial</vt:lpstr>
      <vt:lpstr>Tahoma</vt:lpstr>
      <vt:lpstr>Comic Sans MS</vt:lpstr>
      <vt:lpstr>Times New Roman MT Extra Bold</vt:lpstr>
      <vt:lpstr>Gulim</vt:lpstr>
      <vt:lpstr>Copperplate Gothic Light</vt:lpstr>
      <vt:lpstr>ＭＳ Ｐゴシック</vt:lpstr>
      <vt:lpstr>Bookman Old Style</vt:lpstr>
      <vt:lpstr>Helvetica</vt:lpstr>
      <vt:lpstr>Default Design</vt:lpstr>
      <vt:lpstr>Microsoft Equation 3.0</vt:lpstr>
      <vt:lpstr>Use of Computing Grid in HEP</vt:lpstr>
      <vt:lpstr>Outline</vt:lpstr>
      <vt:lpstr>We always wonder…</vt:lpstr>
      <vt:lpstr>The Standard Model</vt:lpstr>
      <vt:lpstr>Still A Lot We Don’t Know!</vt:lpstr>
      <vt:lpstr>What are the roles of particle accelerators?</vt:lpstr>
      <vt:lpstr>Slide 7</vt:lpstr>
      <vt:lpstr>Slide 8</vt:lpstr>
      <vt:lpstr>Fermilab Tevatron and LHC at CERN</vt:lpstr>
      <vt:lpstr>LHC @ CERN Aerial View</vt:lpstr>
      <vt:lpstr>Slide 11</vt:lpstr>
      <vt:lpstr>What next? Future Linear Collider</vt:lpstr>
      <vt:lpstr>Computers put together a picture</vt:lpstr>
      <vt:lpstr>Slide 14</vt:lpstr>
      <vt:lpstr>The Problem</vt:lpstr>
      <vt:lpstr>LHC Collaborations</vt:lpstr>
      <vt:lpstr>The Problem</vt:lpstr>
      <vt:lpstr>The Problem, cont’d</vt:lpstr>
      <vt:lpstr>What is a Computing Grid?</vt:lpstr>
      <vt:lpstr>How does a computing Grid work?</vt:lpstr>
      <vt:lpstr>Initial Idea of HEP Computing Model</vt:lpstr>
      <vt:lpstr>Implemented ATLAS Grid Structure</vt:lpstr>
      <vt:lpstr>Tiered Example – US Cloud</vt:lpstr>
      <vt:lpstr>ATLAS Production and Distributed Analysis System, Panda</vt:lpstr>
      <vt:lpstr>ATLAS Panda Architecture</vt:lpstr>
      <vt:lpstr>Amount of ATLAS Data</vt:lpstr>
      <vt:lpstr>The Little Grid that could… </vt:lpstr>
      <vt:lpstr>From elimination!!</vt:lpstr>
      <vt:lpstr>And onto the discovery!!</vt:lpstr>
      <vt:lpstr>Now the commercial world picking up..</vt:lpstr>
      <vt:lpstr>So are we done with the grid?</vt:lpstr>
      <vt:lpstr>Conclusions</vt:lpstr>
      <vt:lpstr>What will you learn?</vt:lpstr>
    </vt:vector>
  </TitlesOfParts>
  <Company>UTA High Energy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DØ, A High Energy Experiment and Its Computing Grid</dc:title>
  <dc:creator>Jae Yu</dc:creator>
  <cp:lastModifiedBy>Jaehoon Yu</cp:lastModifiedBy>
  <cp:revision>599</cp:revision>
  <dcterms:created xsi:type="dcterms:W3CDTF">2012-08-04T14:44:55Z</dcterms:created>
  <dcterms:modified xsi:type="dcterms:W3CDTF">2012-08-06T08:58:10Z</dcterms:modified>
</cp:coreProperties>
</file>