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8.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9.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0.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1.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2.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13.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14.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15.xml" ContentType="application/vnd.openxmlformats-officedocument.theme+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theme/theme16.xml" ContentType="application/vnd.openxmlformats-officedocument.theme+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theme/theme17.xml" ContentType="application/vnd.openxmlformats-officedocument.theme+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0" r:id="rId2"/>
    <p:sldMasterId id="2147483704" r:id="rId3"/>
    <p:sldMasterId id="2147483718" r:id="rId4"/>
    <p:sldMasterId id="2147483731" r:id="rId5"/>
    <p:sldMasterId id="2147483745" r:id="rId6"/>
    <p:sldMasterId id="2147483758" r:id="rId7"/>
    <p:sldMasterId id="2147483820" r:id="rId8"/>
    <p:sldMasterId id="2147483834" r:id="rId9"/>
    <p:sldMasterId id="2147483846" r:id="rId10"/>
    <p:sldMasterId id="2147483883" r:id="rId11"/>
    <p:sldMasterId id="2147483896" r:id="rId12"/>
    <p:sldMasterId id="2147483945" r:id="rId13"/>
    <p:sldMasterId id="2147484070" r:id="rId14"/>
    <p:sldMasterId id="2147484084" r:id="rId15"/>
    <p:sldMasterId id="2147484098" r:id="rId16"/>
    <p:sldMasterId id="2147484205" r:id="rId17"/>
    <p:sldMasterId id="2147484231" r:id="rId18"/>
  </p:sldMasterIdLst>
  <p:notesMasterIdLst>
    <p:notesMasterId r:id="rId108"/>
  </p:notesMasterIdLst>
  <p:sldIdLst>
    <p:sldId id="256" r:id="rId19"/>
    <p:sldId id="420" r:id="rId20"/>
    <p:sldId id="458" r:id="rId21"/>
    <p:sldId id="558" r:id="rId22"/>
    <p:sldId id="559" r:id="rId23"/>
    <p:sldId id="257" r:id="rId24"/>
    <p:sldId id="258" r:id="rId25"/>
    <p:sldId id="259" r:id="rId26"/>
    <p:sldId id="260" r:id="rId27"/>
    <p:sldId id="261" r:id="rId28"/>
    <p:sldId id="594" r:id="rId29"/>
    <p:sldId id="262" r:id="rId30"/>
    <p:sldId id="263" r:id="rId31"/>
    <p:sldId id="264" r:id="rId32"/>
    <p:sldId id="265" r:id="rId33"/>
    <p:sldId id="598" r:id="rId34"/>
    <p:sldId id="266" r:id="rId35"/>
    <p:sldId id="267" r:id="rId36"/>
    <p:sldId id="268" r:id="rId37"/>
    <p:sldId id="269" r:id="rId38"/>
    <p:sldId id="538" r:id="rId39"/>
    <p:sldId id="539" r:id="rId40"/>
    <p:sldId id="540" r:id="rId41"/>
    <p:sldId id="541" r:id="rId42"/>
    <p:sldId id="270" r:id="rId43"/>
    <p:sldId id="271" r:id="rId44"/>
    <p:sldId id="272" r:id="rId45"/>
    <p:sldId id="427" r:id="rId46"/>
    <p:sldId id="535" r:id="rId47"/>
    <p:sldId id="421" r:id="rId48"/>
    <p:sldId id="287" r:id="rId49"/>
    <p:sldId id="524" r:id="rId50"/>
    <p:sldId id="525" r:id="rId51"/>
    <p:sldId id="526" r:id="rId52"/>
    <p:sldId id="517" r:id="rId53"/>
    <p:sldId id="273" r:id="rId54"/>
    <p:sldId id="428" r:id="rId55"/>
    <p:sldId id="274" r:id="rId56"/>
    <p:sldId id="429" r:id="rId57"/>
    <p:sldId id="430" r:id="rId58"/>
    <p:sldId id="277" r:id="rId59"/>
    <p:sldId id="278" r:id="rId60"/>
    <p:sldId id="512" r:id="rId61"/>
    <p:sldId id="513" r:id="rId62"/>
    <p:sldId id="280" r:id="rId63"/>
    <p:sldId id="281" r:id="rId64"/>
    <p:sldId id="593" r:id="rId65"/>
    <p:sldId id="283" r:id="rId66"/>
    <p:sldId id="286" r:id="rId67"/>
    <p:sldId id="432" r:id="rId68"/>
    <p:sldId id="289" r:id="rId69"/>
    <p:sldId id="290" r:id="rId70"/>
    <p:sldId id="291" r:id="rId71"/>
    <p:sldId id="583" r:id="rId72"/>
    <p:sldId id="452" r:id="rId73"/>
    <p:sldId id="536" r:id="rId74"/>
    <p:sldId id="537" r:id="rId75"/>
    <p:sldId id="448" r:id="rId76"/>
    <p:sldId id="292" r:id="rId77"/>
    <p:sldId id="438" r:id="rId78"/>
    <p:sldId id="439" r:id="rId79"/>
    <p:sldId id="440" r:id="rId80"/>
    <p:sldId id="441" r:id="rId81"/>
    <p:sldId id="443" r:id="rId82"/>
    <p:sldId id="600" r:id="rId83"/>
    <p:sldId id="444" r:id="rId84"/>
    <p:sldId id="445" r:id="rId85"/>
    <p:sldId id="446" r:id="rId86"/>
    <p:sldId id="447" r:id="rId87"/>
    <p:sldId id="449" r:id="rId88"/>
    <p:sldId id="450" r:id="rId89"/>
    <p:sldId id="453" r:id="rId90"/>
    <p:sldId id="454" r:id="rId91"/>
    <p:sldId id="455" r:id="rId92"/>
    <p:sldId id="511" r:id="rId93"/>
    <p:sldId id="585" r:id="rId94"/>
    <p:sldId id="586" r:id="rId95"/>
    <p:sldId id="587" r:id="rId96"/>
    <p:sldId id="588" r:id="rId97"/>
    <p:sldId id="589" r:id="rId98"/>
    <p:sldId id="590" r:id="rId99"/>
    <p:sldId id="591" r:id="rId100"/>
    <p:sldId id="584" r:id="rId101"/>
    <p:sldId id="496" r:id="rId102"/>
    <p:sldId id="497" r:id="rId103"/>
    <p:sldId id="498" r:id="rId104"/>
    <p:sldId id="499" r:id="rId105"/>
    <p:sldId id="500" r:id="rId106"/>
    <p:sldId id="502" r:id="rId10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67" autoAdjust="0"/>
    <p:restoredTop sz="94660"/>
  </p:normalViewPr>
  <p:slideViewPr>
    <p:cSldViewPr>
      <p:cViewPr varScale="1">
        <p:scale>
          <a:sx n="67" d="100"/>
          <a:sy n="67" d="100"/>
        </p:scale>
        <p:origin x="-88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slide" Target="slides/slide83.xml"/><Relationship Id="rId102" Type="http://schemas.openxmlformats.org/officeDocument/2006/relationships/slide" Target="slides/slide84.xml"/><Relationship Id="rId103" Type="http://schemas.openxmlformats.org/officeDocument/2006/relationships/slide" Target="slides/slide85.xml"/><Relationship Id="rId104" Type="http://schemas.openxmlformats.org/officeDocument/2006/relationships/slide" Target="slides/slide86.xml"/><Relationship Id="rId105" Type="http://schemas.openxmlformats.org/officeDocument/2006/relationships/slide" Target="slides/slide87.xml"/><Relationship Id="rId106" Type="http://schemas.openxmlformats.org/officeDocument/2006/relationships/slide" Target="slides/slide88.xml"/><Relationship Id="rId107" Type="http://schemas.openxmlformats.org/officeDocument/2006/relationships/slide" Target="slides/slide89.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8" Type="http://schemas.openxmlformats.org/officeDocument/2006/relationships/notesMaster" Target="notesMasters/notesMaster1.xml"/><Relationship Id="rId109" Type="http://schemas.openxmlformats.org/officeDocument/2006/relationships/printerSettings" Target="printerSettings/printerSettings1.bin"/><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 Target="slides/slide1.xml"/><Relationship Id="rId30" Type="http://schemas.openxmlformats.org/officeDocument/2006/relationships/slide" Target="slides/slide12.xml"/><Relationship Id="rId31" Type="http://schemas.openxmlformats.org/officeDocument/2006/relationships/slide" Target="slides/slide13.xml"/><Relationship Id="rId32" Type="http://schemas.openxmlformats.org/officeDocument/2006/relationships/slide" Target="slides/slide14.xml"/><Relationship Id="rId33" Type="http://schemas.openxmlformats.org/officeDocument/2006/relationships/slide" Target="slides/slide15.xml"/><Relationship Id="rId34" Type="http://schemas.openxmlformats.org/officeDocument/2006/relationships/slide" Target="slides/slide16.xml"/><Relationship Id="rId35" Type="http://schemas.openxmlformats.org/officeDocument/2006/relationships/slide" Target="slides/slide17.xml"/><Relationship Id="rId36" Type="http://schemas.openxmlformats.org/officeDocument/2006/relationships/slide" Target="slides/slide18.xml"/><Relationship Id="rId37" Type="http://schemas.openxmlformats.org/officeDocument/2006/relationships/slide" Target="slides/slide19.xml"/><Relationship Id="rId38" Type="http://schemas.openxmlformats.org/officeDocument/2006/relationships/slide" Target="slides/slide20.xml"/><Relationship Id="rId39" Type="http://schemas.openxmlformats.org/officeDocument/2006/relationships/slide" Target="slides/slide21.xml"/><Relationship Id="rId50" Type="http://schemas.openxmlformats.org/officeDocument/2006/relationships/slide" Target="slides/slide32.xml"/><Relationship Id="rId51" Type="http://schemas.openxmlformats.org/officeDocument/2006/relationships/slide" Target="slides/slide33.xml"/><Relationship Id="rId52" Type="http://schemas.openxmlformats.org/officeDocument/2006/relationships/slide" Target="slides/slide34.xml"/><Relationship Id="rId53" Type="http://schemas.openxmlformats.org/officeDocument/2006/relationships/slide" Target="slides/slide35.xml"/><Relationship Id="rId54" Type="http://schemas.openxmlformats.org/officeDocument/2006/relationships/slide" Target="slides/slide36.xml"/><Relationship Id="rId55" Type="http://schemas.openxmlformats.org/officeDocument/2006/relationships/slide" Target="slides/slide37.xml"/><Relationship Id="rId56" Type="http://schemas.openxmlformats.org/officeDocument/2006/relationships/slide" Target="slides/slide38.xml"/><Relationship Id="rId57" Type="http://schemas.openxmlformats.org/officeDocument/2006/relationships/slide" Target="slides/slide39.xml"/><Relationship Id="rId58" Type="http://schemas.openxmlformats.org/officeDocument/2006/relationships/slide" Target="slides/slide40.xml"/><Relationship Id="rId59" Type="http://schemas.openxmlformats.org/officeDocument/2006/relationships/slide" Target="slides/slide41.xml"/><Relationship Id="rId70" Type="http://schemas.openxmlformats.org/officeDocument/2006/relationships/slide" Target="slides/slide52.xml"/><Relationship Id="rId71" Type="http://schemas.openxmlformats.org/officeDocument/2006/relationships/slide" Target="slides/slide53.xml"/><Relationship Id="rId72" Type="http://schemas.openxmlformats.org/officeDocument/2006/relationships/slide" Target="slides/slide54.xml"/><Relationship Id="rId73" Type="http://schemas.openxmlformats.org/officeDocument/2006/relationships/slide" Target="slides/slide55.xml"/><Relationship Id="rId74" Type="http://schemas.openxmlformats.org/officeDocument/2006/relationships/slide" Target="slides/slide56.xml"/><Relationship Id="rId75" Type="http://schemas.openxmlformats.org/officeDocument/2006/relationships/slide" Target="slides/slide57.xml"/><Relationship Id="rId76" Type="http://schemas.openxmlformats.org/officeDocument/2006/relationships/slide" Target="slides/slide58.xml"/><Relationship Id="rId77" Type="http://schemas.openxmlformats.org/officeDocument/2006/relationships/slide" Target="slides/slide59.xml"/><Relationship Id="rId78" Type="http://schemas.openxmlformats.org/officeDocument/2006/relationships/slide" Target="slides/slide60.xml"/><Relationship Id="rId79" Type="http://schemas.openxmlformats.org/officeDocument/2006/relationships/slide" Target="slides/slide61.xml"/><Relationship Id="rId110" Type="http://schemas.openxmlformats.org/officeDocument/2006/relationships/presProps" Target="presProps.xml"/><Relationship Id="rId90" Type="http://schemas.openxmlformats.org/officeDocument/2006/relationships/slide" Target="slides/slide72.xml"/><Relationship Id="rId91" Type="http://schemas.openxmlformats.org/officeDocument/2006/relationships/slide" Target="slides/slide73.xml"/><Relationship Id="rId92" Type="http://schemas.openxmlformats.org/officeDocument/2006/relationships/slide" Target="slides/slide74.xml"/><Relationship Id="rId93" Type="http://schemas.openxmlformats.org/officeDocument/2006/relationships/slide" Target="slides/slide75.xml"/><Relationship Id="rId94" Type="http://schemas.openxmlformats.org/officeDocument/2006/relationships/slide" Target="slides/slide76.xml"/><Relationship Id="rId95" Type="http://schemas.openxmlformats.org/officeDocument/2006/relationships/slide" Target="slides/slide77.xml"/><Relationship Id="rId96" Type="http://schemas.openxmlformats.org/officeDocument/2006/relationships/slide" Target="slides/slide78.xml"/><Relationship Id="rId97" Type="http://schemas.openxmlformats.org/officeDocument/2006/relationships/slide" Target="slides/slide79.xml"/><Relationship Id="rId98" Type="http://schemas.openxmlformats.org/officeDocument/2006/relationships/slide" Target="slides/slide80.xml"/><Relationship Id="rId99" Type="http://schemas.openxmlformats.org/officeDocument/2006/relationships/slide" Target="slides/slide81.xml"/><Relationship Id="rId111" Type="http://schemas.openxmlformats.org/officeDocument/2006/relationships/viewProps" Target="viewProps.xml"/><Relationship Id="rId112" Type="http://schemas.openxmlformats.org/officeDocument/2006/relationships/theme" Target="theme/theme1.xml"/><Relationship Id="rId113" Type="http://schemas.openxmlformats.org/officeDocument/2006/relationships/tableStyles" Target="tableStyles.xml"/><Relationship Id="rId20" Type="http://schemas.openxmlformats.org/officeDocument/2006/relationships/slide" Target="slides/slide2.xml"/><Relationship Id="rId21" Type="http://schemas.openxmlformats.org/officeDocument/2006/relationships/slide" Target="slides/slide3.xml"/><Relationship Id="rId22" Type="http://schemas.openxmlformats.org/officeDocument/2006/relationships/slide" Target="slides/slide4.xml"/><Relationship Id="rId23" Type="http://schemas.openxmlformats.org/officeDocument/2006/relationships/slide" Target="slides/slide5.xml"/><Relationship Id="rId24" Type="http://schemas.openxmlformats.org/officeDocument/2006/relationships/slide" Target="slides/slide6.xml"/><Relationship Id="rId25" Type="http://schemas.openxmlformats.org/officeDocument/2006/relationships/slide" Target="slides/slide7.xml"/><Relationship Id="rId26" Type="http://schemas.openxmlformats.org/officeDocument/2006/relationships/slide" Target="slides/slide8.xml"/><Relationship Id="rId27" Type="http://schemas.openxmlformats.org/officeDocument/2006/relationships/slide" Target="slides/slide9.xml"/><Relationship Id="rId28" Type="http://schemas.openxmlformats.org/officeDocument/2006/relationships/slide" Target="slides/slide10.xml"/><Relationship Id="rId29" Type="http://schemas.openxmlformats.org/officeDocument/2006/relationships/slide" Target="slides/slide11.xml"/><Relationship Id="rId40" Type="http://schemas.openxmlformats.org/officeDocument/2006/relationships/slide" Target="slides/slide22.xml"/><Relationship Id="rId41" Type="http://schemas.openxmlformats.org/officeDocument/2006/relationships/slide" Target="slides/slide23.xml"/><Relationship Id="rId42" Type="http://schemas.openxmlformats.org/officeDocument/2006/relationships/slide" Target="slides/slide24.xml"/><Relationship Id="rId43" Type="http://schemas.openxmlformats.org/officeDocument/2006/relationships/slide" Target="slides/slide25.xml"/><Relationship Id="rId44" Type="http://schemas.openxmlformats.org/officeDocument/2006/relationships/slide" Target="slides/slide26.xml"/><Relationship Id="rId45" Type="http://schemas.openxmlformats.org/officeDocument/2006/relationships/slide" Target="slides/slide27.xml"/><Relationship Id="rId46" Type="http://schemas.openxmlformats.org/officeDocument/2006/relationships/slide" Target="slides/slide28.xml"/><Relationship Id="rId47" Type="http://schemas.openxmlformats.org/officeDocument/2006/relationships/slide" Target="slides/slide29.xml"/><Relationship Id="rId48" Type="http://schemas.openxmlformats.org/officeDocument/2006/relationships/slide" Target="slides/slide30.xml"/><Relationship Id="rId49" Type="http://schemas.openxmlformats.org/officeDocument/2006/relationships/slide" Target="slides/slide31.xml"/><Relationship Id="rId60" Type="http://schemas.openxmlformats.org/officeDocument/2006/relationships/slide" Target="slides/slide42.xml"/><Relationship Id="rId61" Type="http://schemas.openxmlformats.org/officeDocument/2006/relationships/slide" Target="slides/slide43.xml"/><Relationship Id="rId62" Type="http://schemas.openxmlformats.org/officeDocument/2006/relationships/slide" Target="slides/slide44.xml"/><Relationship Id="rId63" Type="http://schemas.openxmlformats.org/officeDocument/2006/relationships/slide" Target="slides/slide45.xml"/><Relationship Id="rId64" Type="http://schemas.openxmlformats.org/officeDocument/2006/relationships/slide" Target="slides/slide46.xml"/><Relationship Id="rId65" Type="http://schemas.openxmlformats.org/officeDocument/2006/relationships/slide" Target="slides/slide47.xml"/><Relationship Id="rId66" Type="http://schemas.openxmlformats.org/officeDocument/2006/relationships/slide" Target="slides/slide48.xml"/><Relationship Id="rId67" Type="http://schemas.openxmlformats.org/officeDocument/2006/relationships/slide" Target="slides/slide49.xml"/><Relationship Id="rId68" Type="http://schemas.openxmlformats.org/officeDocument/2006/relationships/slide" Target="slides/slide50.xml"/><Relationship Id="rId69" Type="http://schemas.openxmlformats.org/officeDocument/2006/relationships/slide" Target="slides/slide51.xml"/><Relationship Id="rId100" Type="http://schemas.openxmlformats.org/officeDocument/2006/relationships/slide" Target="slides/slide82.xml"/><Relationship Id="rId80" Type="http://schemas.openxmlformats.org/officeDocument/2006/relationships/slide" Target="slides/slide62.xml"/><Relationship Id="rId81" Type="http://schemas.openxmlformats.org/officeDocument/2006/relationships/slide" Target="slides/slide63.xml"/><Relationship Id="rId82" Type="http://schemas.openxmlformats.org/officeDocument/2006/relationships/slide" Target="slides/slide64.xml"/><Relationship Id="rId83" Type="http://schemas.openxmlformats.org/officeDocument/2006/relationships/slide" Target="slides/slide65.xml"/><Relationship Id="rId84" Type="http://schemas.openxmlformats.org/officeDocument/2006/relationships/slide" Target="slides/slide66.xml"/><Relationship Id="rId85" Type="http://schemas.openxmlformats.org/officeDocument/2006/relationships/slide" Target="slides/slide67.xml"/><Relationship Id="rId86" Type="http://schemas.openxmlformats.org/officeDocument/2006/relationships/slide" Target="slides/slide68.xml"/><Relationship Id="rId87" Type="http://schemas.openxmlformats.org/officeDocument/2006/relationships/slide" Target="slides/slide69.xml"/><Relationship Id="rId88" Type="http://schemas.openxmlformats.org/officeDocument/2006/relationships/slide" Target="slides/slide70.xml"/><Relationship Id="rId89" Type="http://schemas.openxmlformats.org/officeDocument/2006/relationships/slide" Target="slides/slide7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C78530-4FD6-4E06-9408-F859870F5E89}" type="datetimeFigureOut">
              <a:rPr lang="en-US" smtClean="0"/>
              <a:pPr/>
              <a:t>7/31/12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2C21DC-779B-4B95-BD7A-7842DD5A95E1}" type="slidenum">
              <a:rPr lang="en-US" smtClean="0"/>
              <a:pPr/>
              <a:t>‹#›</a:t>
            </a:fld>
            <a:endParaRPr lang="en-US"/>
          </a:p>
        </p:txBody>
      </p:sp>
    </p:spTree>
    <p:extLst>
      <p:ext uri="{BB962C8B-B14F-4D97-AF65-F5344CB8AC3E}">
        <p14:creationId xmlns:p14="http://schemas.microsoft.com/office/powerpoint/2010/main" val="232135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7"/>
          <p:cNvSpPr>
            <a:spLocks noGrp="1" noChangeArrowheads="1"/>
          </p:cNvSpPr>
          <p:nvPr>
            <p:ph type="sldNum" sz="quarter" idx="5"/>
          </p:nvPr>
        </p:nvSpPr>
        <p:spPr>
          <a:noFill/>
        </p:spPr>
        <p:txBody>
          <a:bodyPr/>
          <a:lstStyle/>
          <a:p>
            <a:fld id="{B1AC852F-020C-4C48-8DD0-DFC2A5B6D2C9}" type="slidenum">
              <a:rPr lang="ja-JP" altLang="en-US" smtClean="0"/>
              <a:pPr/>
              <a:t>1</a:t>
            </a:fld>
            <a:endParaRPr lang="en-US" altLang="ja-JP" smtClean="0"/>
          </a:p>
        </p:txBody>
      </p:sp>
      <p:sp>
        <p:nvSpPr>
          <p:cNvPr id="420867" name="Rectangle 2"/>
          <p:cNvSpPr>
            <a:spLocks noGrp="1" noRot="1" noChangeAspect="1" noChangeArrowheads="1" noTextEdit="1"/>
          </p:cNvSpPr>
          <p:nvPr>
            <p:ph type="sldImg"/>
          </p:nvPr>
        </p:nvSpPr>
        <p:spPr>
          <a:xfrm>
            <a:off x="1143000" y="685800"/>
            <a:ext cx="4572000" cy="3429000"/>
          </a:xfrm>
          <a:ln/>
        </p:spPr>
      </p:sp>
      <p:sp>
        <p:nvSpPr>
          <p:cNvPr id="420868" name="Rectangle 3"/>
          <p:cNvSpPr>
            <a:spLocks noGrp="1" noChangeArrowheads="1"/>
          </p:cNvSpPr>
          <p:nvPr>
            <p:ph type="body" idx="1"/>
          </p:nvPr>
        </p:nvSpPr>
        <p:spPr>
          <a:xfrm>
            <a:off x="686115" y="4344030"/>
            <a:ext cx="5485772" cy="4114485"/>
          </a:xfrm>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7"/>
          <p:cNvSpPr>
            <a:spLocks noGrp="1" noChangeArrowheads="1"/>
          </p:cNvSpPr>
          <p:nvPr>
            <p:ph type="sldNum" sz="quarter" idx="5"/>
          </p:nvPr>
        </p:nvSpPr>
        <p:spPr>
          <a:noFill/>
        </p:spPr>
        <p:txBody>
          <a:bodyPr/>
          <a:lstStyle/>
          <a:p>
            <a:fld id="{3F21F225-7E99-4C93-A107-DDE157E8903F}" type="slidenum">
              <a:rPr lang="ja-JP" altLang="en-US" smtClean="0"/>
              <a:pPr/>
              <a:t>18</a:t>
            </a:fld>
            <a:endParaRPr lang="en-US" altLang="ja-JP" smtClean="0"/>
          </a:p>
        </p:txBody>
      </p:sp>
      <p:sp>
        <p:nvSpPr>
          <p:cNvPr id="429059" name="Rectangle 2"/>
          <p:cNvSpPr>
            <a:spLocks noGrp="1" noRot="1" noChangeAspect="1" noChangeArrowheads="1" noTextEdit="1"/>
          </p:cNvSpPr>
          <p:nvPr>
            <p:ph type="sldImg"/>
          </p:nvPr>
        </p:nvSpPr>
        <p:spPr>
          <a:ln/>
        </p:spPr>
      </p:sp>
      <p:sp>
        <p:nvSpPr>
          <p:cNvPr id="429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7"/>
          <p:cNvSpPr>
            <a:spLocks noGrp="1" noChangeArrowheads="1"/>
          </p:cNvSpPr>
          <p:nvPr>
            <p:ph type="sldNum" sz="quarter" idx="5"/>
          </p:nvPr>
        </p:nvSpPr>
        <p:spPr>
          <a:noFill/>
        </p:spPr>
        <p:txBody>
          <a:bodyPr/>
          <a:lstStyle/>
          <a:p>
            <a:fld id="{42609925-4448-4555-9752-9ECFD140673B}" type="slidenum">
              <a:rPr lang="ja-JP" altLang="en-US" smtClean="0"/>
              <a:pPr/>
              <a:t>19</a:t>
            </a:fld>
            <a:endParaRPr lang="en-US" altLang="ja-JP" smtClean="0"/>
          </a:p>
        </p:txBody>
      </p:sp>
      <p:sp>
        <p:nvSpPr>
          <p:cNvPr id="430083" name="Rectangle 2"/>
          <p:cNvSpPr>
            <a:spLocks noGrp="1" noRot="1" noChangeAspect="1" noChangeArrowheads="1" noTextEdit="1"/>
          </p:cNvSpPr>
          <p:nvPr>
            <p:ph type="sldImg"/>
          </p:nvPr>
        </p:nvSpPr>
        <p:spPr>
          <a:ln/>
        </p:spPr>
      </p:sp>
      <p:sp>
        <p:nvSpPr>
          <p:cNvPr id="430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7"/>
          <p:cNvSpPr>
            <a:spLocks noGrp="1" noChangeArrowheads="1"/>
          </p:cNvSpPr>
          <p:nvPr>
            <p:ph type="sldNum" sz="quarter" idx="5"/>
          </p:nvPr>
        </p:nvSpPr>
        <p:spPr>
          <a:noFill/>
        </p:spPr>
        <p:txBody>
          <a:bodyPr/>
          <a:lstStyle/>
          <a:p>
            <a:fld id="{1B5943ED-CEFC-4387-90F1-1D334A733CE9}" type="slidenum">
              <a:rPr lang="ja-JP" altLang="en-US" smtClean="0"/>
              <a:pPr/>
              <a:t>20</a:t>
            </a:fld>
            <a:endParaRPr lang="en-US" altLang="ja-JP" smtClean="0"/>
          </a:p>
        </p:txBody>
      </p:sp>
      <p:sp>
        <p:nvSpPr>
          <p:cNvPr id="431107" name="Rectangle 2"/>
          <p:cNvSpPr>
            <a:spLocks noGrp="1" noRot="1" noChangeAspect="1" noChangeArrowheads="1" noTextEdit="1"/>
          </p:cNvSpPr>
          <p:nvPr>
            <p:ph type="sldImg"/>
          </p:nvPr>
        </p:nvSpPr>
        <p:spPr>
          <a:ln/>
        </p:spPr>
      </p:sp>
      <p:sp>
        <p:nvSpPr>
          <p:cNvPr id="431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7"/>
          <p:cNvSpPr>
            <a:spLocks noGrp="1" noChangeArrowheads="1"/>
          </p:cNvSpPr>
          <p:nvPr>
            <p:ph type="sldNum" sz="quarter" idx="5"/>
          </p:nvPr>
        </p:nvSpPr>
        <p:spPr>
          <a:noFill/>
        </p:spPr>
        <p:txBody>
          <a:bodyPr/>
          <a:lstStyle/>
          <a:p>
            <a:fld id="{81E08954-D768-457F-8F26-6D4B6B3B917A}" type="slidenum">
              <a:rPr lang="ja-JP" altLang="en-US" smtClean="0">
                <a:solidFill>
                  <a:srgbClr val="000000"/>
                </a:solidFill>
              </a:rPr>
              <a:pPr/>
              <a:t>25</a:t>
            </a:fld>
            <a:endParaRPr lang="en-US" altLang="ja-JP" smtClean="0">
              <a:solidFill>
                <a:srgbClr val="000000"/>
              </a:solidFill>
            </a:endParaRPr>
          </a:p>
        </p:txBody>
      </p:sp>
      <p:sp>
        <p:nvSpPr>
          <p:cNvPr id="432131" name="Rectangle 2"/>
          <p:cNvSpPr>
            <a:spLocks noGrp="1" noRot="1" noChangeAspect="1" noChangeArrowheads="1" noTextEdit="1"/>
          </p:cNvSpPr>
          <p:nvPr>
            <p:ph type="sldImg"/>
          </p:nvPr>
        </p:nvSpPr>
        <p:spPr>
          <a:ln/>
        </p:spPr>
      </p:sp>
      <p:sp>
        <p:nvSpPr>
          <p:cNvPr id="432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7"/>
          <p:cNvSpPr>
            <a:spLocks noGrp="1" noChangeArrowheads="1"/>
          </p:cNvSpPr>
          <p:nvPr>
            <p:ph type="sldNum" sz="quarter" idx="5"/>
          </p:nvPr>
        </p:nvSpPr>
        <p:spPr>
          <a:noFill/>
        </p:spPr>
        <p:txBody>
          <a:bodyPr/>
          <a:lstStyle/>
          <a:p>
            <a:fld id="{A4F39939-62DB-428D-99FA-F053221F3111}" type="slidenum">
              <a:rPr lang="ja-JP" altLang="en-US" smtClean="0"/>
              <a:pPr/>
              <a:t>26</a:t>
            </a:fld>
            <a:endParaRPr lang="en-US" altLang="ja-JP" smtClean="0"/>
          </a:p>
        </p:txBody>
      </p:sp>
      <p:sp>
        <p:nvSpPr>
          <p:cNvPr id="433155" name="Rectangle 2"/>
          <p:cNvSpPr>
            <a:spLocks noGrp="1" noRot="1" noChangeAspect="1" noChangeArrowheads="1" noTextEdit="1"/>
          </p:cNvSpPr>
          <p:nvPr>
            <p:ph type="sldImg"/>
          </p:nvPr>
        </p:nvSpPr>
        <p:spPr>
          <a:ln/>
        </p:spPr>
      </p:sp>
      <p:sp>
        <p:nvSpPr>
          <p:cNvPr id="4331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7"/>
          <p:cNvSpPr>
            <a:spLocks noGrp="1" noChangeArrowheads="1"/>
          </p:cNvSpPr>
          <p:nvPr>
            <p:ph type="sldNum" sz="quarter" idx="5"/>
          </p:nvPr>
        </p:nvSpPr>
        <p:spPr>
          <a:noFill/>
        </p:spPr>
        <p:txBody>
          <a:bodyPr/>
          <a:lstStyle/>
          <a:p>
            <a:fld id="{2AE726AF-E719-454B-87ED-61ED521840F5}" type="slidenum">
              <a:rPr lang="ja-JP" altLang="en-US" smtClean="0"/>
              <a:pPr/>
              <a:t>27</a:t>
            </a:fld>
            <a:endParaRPr lang="en-US" altLang="ja-JP" smtClean="0"/>
          </a:p>
        </p:txBody>
      </p:sp>
      <p:sp>
        <p:nvSpPr>
          <p:cNvPr id="434179" name="Rectangle 2"/>
          <p:cNvSpPr>
            <a:spLocks noGrp="1" noRot="1" noChangeAspect="1" noChangeArrowheads="1" noTextEdit="1"/>
          </p:cNvSpPr>
          <p:nvPr>
            <p:ph type="sldImg"/>
          </p:nvPr>
        </p:nvSpPr>
        <p:spPr>
          <a:ln/>
        </p:spPr>
      </p:sp>
      <p:sp>
        <p:nvSpPr>
          <p:cNvPr id="434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9A9734-B220-408F-9FCE-0D5DC8C0DC52}" type="slidenum">
              <a:rPr lang="ja-JP" altLang="en-US">
                <a:solidFill>
                  <a:prstClr val="black"/>
                </a:solidFill>
              </a:rPr>
              <a:pPr/>
              <a:t>28</a:t>
            </a:fld>
            <a:endParaRPr lang="en-US" altLang="ja-JP">
              <a:solidFill>
                <a:prstClr val="black"/>
              </a:solidFill>
            </a:endParaRPr>
          </a:p>
        </p:txBody>
      </p:sp>
      <p:sp>
        <p:nvSpPr>
          <p:cNvPr id="1657858" name="Rectangle 2"/>
          <p:cNvSpPr>
            <a:spLocks noGrp="1" noRot="1" noChangeAspect="1" noChangeArrowheads="1" noTextEdit="1"/>
          </p:cNvSpPr>
          <p:nvPr>
            <p:ph type="sldImg"/>
          </p:nvPr>
        </p:nvSpPr>
        <p:spPr>
          <a:ln/>
        </p:spPr>
      </p:sp>
      <p:sp>
        <p:nvSpPr>
          <p:cNvPr id="1657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7"/>
          <p:cNvSpPr>
            <a:spLocks noGrp="1" noChangeArrowheads="1"/>
          </p:cNvSpPr>
          <p:nvPr>
            <p:ph type="sldNum" sz="quarter" idx="5"/>
          </p:nvPr>
        </p:nvSpPr>
        <p:spPr>
          <a:noFill/>
        </p:spPr>
        <p:txBody>
          <a:bodyPr/>
          <a:lstStyle/>
          <a:p>
            <a:fld id="{536EFCAE-A7FF-49A1-AC77-72DD4F5FC42B}" type="slidenum">
              <a:rPr lang="ja-JP" altLang="en-US" smtClean="0"/>
              <a:pPr/>
              <a:t>30</a:t>
            </a:fld>
            <a:endParaRPr lang="en-US" altLang="ja-JP" smtClean="0"/>
          </a:p>
        </p:txBody>
      </p:sp>
      <p:sp>
        <p:nvSpPr>
          <p:cNvPr id="444419" name="Rectangle 2"/>
          <p:cNvSpPr>
            <a:spLocks noGrp="1" noRot="1" noChangeAspect="1" noChangeArrowheads="1" noTextEdit="1"/>
          </p:cNvSpPr>
          <p:nvPr>
            <p:ph type="sldImg"/>
          </p:nvPr>
        </p:nvSpPr>
        <p:spPr>
          <a:ln/>
        </p:spPr>
      </p:sp>
      <p:sp>
        <p:nvSpPr>
          <p:cNvPr id="444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7"/>
          <p:cNvSpPr>
            <a:spLocks noGrp="1" noChangeArrowheads="1"/>
          </p:cNvSpPr>
          <p:nvPr>
            <p:ph type="sldNum" sz="quarter" idx="5"/>
          </p:nvPr>
        </p:nvSpPr>
        <p:spPr>
          <a:noFill/>
        </p:spPr>
        <p:txBody>
          <a:bodyPr/>
          <a:lstStyle/>
          <a:p>
            <a:fld id="{DF47C261-7811-4F45-9004-144F4AC373DE}" type="slidenum">
              <a:rPr lang="ja-JP" altLang="en-US" smtClean="0"/>
              <a:pPr/>
              <a:t>31</a:t>
            </a:fld>
            <a:endParaRPr lang="en-US" altLang="ja-JP" smtClean="0"/>
          </a:p>
        </p:txBody>
      </p:sp>
      <p:sp>
        <p:nvSpPr>
          <p:cNvPr id="447491" name="Rectangle 2"/>
          <p:cNvSpPr>
            <a:spLocks noGrp="1" noRot="1" noChangeAspect="1" noChangeArrowheads="1" noTextEdit="1"/>
          </p:cNvSpPr>
          <p:nvPr>
            <p:ph type="sldImg"/>
          </p:nvPr>
        </p:nvSpPr>
        <p:spPr>
          <a:ln/>
        </p:spPr>
      </p:sp>
      <p:sp>
        <p:nvSpPr>
          <p:cNvPr id="447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0C4756-08B9-4631-989B-169866B2F4E3}" type="slidenum">
              <a:rPr lang="ja-JP" altLang="en-US"/>
              <a:pPr/>
              <a:t>33</a:t>
            </a:fld>
            <a:endParaRPr lang="en-US" altLang="ja-JP"/>
          </a:p>
        </p:txBody>
      </p:sp>
      <p:sp>
        <p:nvSpPr>
          <p:cNvPr id="1633282" name="Rectangle 2"/>
          <p:cNvSpPr>
            <a:spLocks noGrp="1" noRot="1" noChangeAspect="1" noChangeArrowheads="1" noTextEdit="1"/>
          </p:cNvSpPr>
          <p:nvPr>
            <p:ph type="sldImg"/>
          </p:nvPr>
        </p:nvSpPr>
        <p:spPr>
          <a:xfrm>
            <a:off x="1138290" y="676052"/>
            <a:ext cx="4597121" cy="3452583"/>
          </a:xfrm>
          <a:ln/>
        </p:spPr>
      </p:sp>
      <p:sp>
        <p:nvSpPr>
          <p:cNvPr id="1633283" name="Rectangle 3"/>
          <p:cNvSpPr>
            <a:spLocks noGrp="1" noChangeArrowheads="1"/>
          </p:cNvSpPr>
          <p:nvPr>
            <p:ph type="body" idx="1"/>
          </p:nvPr>
        </p:nvSpPr>
        <p:spPr>
          <a:xfrm>
            <a:off x="896502" y="4353463"/>
            <a:ext cx="5079127" cy="4127063"/>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7"/>
          <p:cNvSpPr>
            <a:spLocks noGrp="1" noChangeArrowheads="1"/>
          </p:cNvSpPr>
          <p:nvPr>
            <p:ph type="sldNum" sz="quarter" idx="5"/>
          </p:nvPr>
        </p:nvSpPr>
        <p:spPr>
          <a:noFill/>
        </p:spPr>
        <p:txBody>
          <a:bodyPr/>
          <a:lstStyle/>
          <a:p>
            <a:fld id="{4363C4BA-8234-4F80-BA53-6D232AEF1551}" type="slidenum">
              <a:rPr lang="ja-JP" altLang="en-US" smtClean="0"/>
              <a:pPr/>
              <a:t>6</a:t>
            </a:fld>
            <a:endParaRPr lang="en-US" altLang="ja-JP" smtClean="0"/>
          </a:p>
        </p:txBody>
      </p:sp>
      <p:sp>
        <p:nvSpPr>
          <p:cNvPr id="421891" name="Rectangle 2"/>
          <p:cNvSpPr>
            <a:spLocks noGrp="1" noRot="1" noChangeAspect="1" noChangeArrowheads="1" noTextEdit="1"/>
          </p:cNvSpPr>
          <p:nvPr>
            <p:ph type="sldImg"/>
          </p:nvPr>
        </p:nvSpPr>
        <p:spPr>
          <a:ln/>
        </p:spPr>
      </p:sp>
      <p:sp>
        <p:nvSpPr>
          <p:cNvPr id="421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65DFA2-8A4B-4A8A-AA05-048609FC59D5}" type="slidenum">
              <a:rPr lang="ja-JP" altLang="en-US">
                <a:solidFill>
                  <a:prstClr val="black"/>
                </a:solidFill>
              </a:rPr>
              <a:pPr/>
              <a:t>35</a:t>
            </a:fld>
            <a:endParaRPr lang="en-US" altLang="ja-JP">
              <a:solidFill>
                <a:prstClr val="black"/>
              </a:solidFill>
            </a:endParaRPr>
          </a:p>
        </p:txBody>
      </p:sp>
      <p:sp>
        <p:nvSpPr>
          <p:cNvPr id="1267714" name="Rectangle 2"/>
          <p:cNvSpPr>
            <a:spLocks noGrp="1" noRot="1" noChangeAspect="1" noChangeArrowheads="1" noTextEdit="1"/>
          </p:cNvSpPr>
          <p:nvPr>
            <p:ph type="sldImg"/>
          </p:nvPr>
        </p:nvSpPr>
        <p:spPr>
          <a:xfrm>
            <a:off x="1157131" y="680770"/>
            <a:ext cx="4543739" cy="3413277"/>
          </a:xfrm>
          <a:ln/>
        </p:spPr>
      </p:sp>
      <p:sp>
        <p:nvSpPr>
          <p:cNvPr id="1267715" name="Rectangle 3"/>
          <p:cNvSpPr>
            <a:spLocks noGrp="1" noChangeArrowheads="1"/>
          </p:cNvSpPr>
          <p:nvPr>
            <p:ph type="body" idx="1"/>
          </p:nvPr>
        </p:nvSpPr>
        <p:spPr>
          <a:xfrm>
            <a:off x="915343" y="4320446"/>
            <a:ext cx="5027316" cy="4172657"/>
          </a:xfr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7"/>
          <p:cNvSpPr>
            <a:spLocks noGrp="1" noChangeArrowheads="1"/>
          </p:cNvSpPr>
          <p:nvPr>
            <p:ph type="sldNum" sz="quarter" idx="5"/>
          </p:nvPr>
        </p:nvSpPr>
        <p:spPr>
          <a:noFill/>
        </p:spPr>
        <p:txBody>
          <a:bodyPr/>
          <a:lstStyle/>
          <a:p>
            <a:fld id="{1D59DDBC-0AC6-4A2D-A1BD-1B4D86DB5D9F}" type="slidenum">
              <a:rPr lang="ja-JP" altLang="en-US" smtClean="0"/>
              <a:pPr/>
              <a:t>36</a:t>
            </a:fld>
            <a:endParaRPr lang="en-US" altLang="ja-JP" smtClean="0"/>
          </a:p>
        </p:txBody>
      </p:sp>
      <p:sp>
        <p:nvSpPr>
          <p:cNvPr id="435203" name="Rectangle 2"/>
          <p:cNvSpPr>
            <a:spLocks noGrp="1" noRot="1" noChangeAspect="1" noChangeArrowheads="1" noTextEdit="1"/>
          </p:cNvSpPr>
          <p:nvPr>
            <p:ph type="sldImg"/>
          </p:nvPr>
        </p:nvSpPr>
        <p:spPr>
          <a:ln/>
        </p:spPr>
      </p:sp>
      <p:sp>
        <p:nvSpPr>
          <p:cNvPr id="435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7"/>
          <p:cNvSpPr>
            <a:spLocks noGrp="1" noChangeArrowheads="1"/>
          </p:cNvSpPr>
          <p:nvPr>
            <p:ph type="sldNum" sz="quarter" idx="5"/>
          </p:nvPr>
        </p:nvSpPr>
        <p:spPr>
          <a:noFill/>
        </p:spPr>
        <p:txBody>
          <a:bodyPr/>
          <a:lstStyle/>
          <a:p>
            <a:fld id="{B5DDDA49-DA3D-4BCC-80EA-6AC675BEB8B7}" type="slidenum">
              <a:rPr lang="ja-JP" altLang="en-US">
                <a:solidFill>
                  <a:prstClr val="black"/>
                </a:solidFill>
              </a:rPr>
              <a:pPr/>
              <a:t>37</a:t>
            </a:fld>
            <a:endParaRPr lang="en-US" altLang="ja-JP">
              <a:solidFill>
                <a:prstClr val="black"/>
              </a:solidFill>
            </a:endParaRPr>
          </a:p>
        </p:txBody>
      </p:sp>
      <p:sp>
        <p:nvSpPr>
          <p:cNvPr id="438275" name="Rectangle 2"/>
          <p:cNvSpPr>
            <a:spLocks noGrp="1" noRot="1" noChangeAspect="1" noChangeArrowheads="1" noTextEdit="1"/>
          </p:cNvSpPr>
          <p:nvPr>
            <p:ph type="sldImg"/>
          </p:nvPr>
        </p:nvSpPr>
        <p:spPr>
          <a:ln/>
        </p:spPr>
      </p:sp>
      <p:sp>
        <p:nvSpPr>
          <p:cNvPr id="4382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7"/>
          <p:cNvSpPr>
            <a:spLocks noGrp="1" noChangeArrowheads="1"/>
          </p:cNvSpPr>
          <p:nvPr>
            <p:ph type="sldNum" sz="quarter" idx="5"/>
          </p:nvPr>
        </p:nvSpPr>
        <p:spPr>
          <a:noFill/>
        </p:spPr>
        <p:txBody>
          <a:bodyPr/>
          <a:lstStyle/>
          <a:p>
            <a:fld id="{EB5480A3-840F-425E-B5BA-B85151090F76}" type="slidenum">
              <a:rPr lang="ja-JP" altLang="en-US" smtClean="0"/>
              <a:pPr/>
              <a:t>38</a:t>
            </a:fld>
            <a:endParaRPr lang="en-US" altLang="ja-JP" smtClean="0"/>
          </a:p>
        </p:txBody>
      </p:sp>
      <p:sp>
        <p:nvSpPr>
          <p:cNvPr id="436227" name="Rectangle 2"/>
          <p:cNvSpPr>
            <a:spLocks noGrp="1" noRot="1" noChangeAspect="1" noChangeArrowheads="1" noTextEdit="1"/>
          </p:cNvSpPr>
          <p:nvPr>
            <p:ph type="sldImg"/>
          </p:nvPr>
        </p:nvSpPr>
        <p:spPr>
          <a:ln/>
        </p:spPr>
      </p:sp>
      <p:sp>
        <p:nvSpPr>
          <p:cNvPr id="4362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7"/>
          <p:cNvSpPr>
            <a:spLocks noGrp="1" noChangeArrowheads="1"/>
          </p:cNvSpPr>
          <p:nvPr>
            <p:ph type="sldNum" sz="quarter" idx="5"/>
          </p:nvPr>
        </p:nvSpPr>
        <p:spPr>
          <a:noFill/>
        </p:spPr>
        <p:txBody>
          <a:bodyPr/>
          <a:lstStyle/>
          <a:p>
            <a:fld id="{10A77CAE-333E-4F95-96BA-5EF42759CC90}" type="slidenum">
              <a:rPr lang="ja-JP" altLang="en-US">
                <a:solidFill>
                  <a:prstClr val="black"/>
                </a:solidFill>
              </a:rPr>
              <a:pPr/>
              <a:t>39</a:t>
            </a:fld>
            <a:endParaRPr lang="en-US" altLang="ja-JP">
              <a:solidFill>
                <a:prstClr val="black"/>
              </a:solidFill>
            </a:endParaRPr>
          </a:p>
        </p:txBody>
      </p:sp>
      <p:sp>
        <p:nvSpPr>
          <p:cNvPr id="440323" name="Rectangle 2"/>
          <p:cNvSpPr>
            <a:spLocks noGrp="1" noRot="1" noChangeAspect="1" noChangeArrowheads="1" noTextEdit="1"/>
          </p:cNvSpPr>
          <p:nvPr>
            <p:ph type="sldImg"/>
          </p:nvPr>
        </p:nvSpPr>
        <p:spPr>
          <a:ln/>
        </p:spPr>
      </p:sp>
      <p:sp>
        <p:nvSpPr>
          <p:cNvPr id="440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7"/>
          <p:cNvSpPr>
            <a:spLocks noGrp="1" noChangeArrowheads="1"/>
          </p:cNvSpPr>
          <p:nvPr>
            <p:ph type="sldNum" sz="quarter" idx="5"/>
          </p:nvPr>
        </p:nvSpPr>
        <p:spPr>
          <a:noFill/>
        </p:spPr>
        <p:txBody>
          <a:bodyPr/>
          <a:lstStyle/>
          <a:p>
            <a:fld id="{A8E52308-C808-4518-9CE6-2A32660121C3}" type="slidenum">
              <a:rPr lang="ja-JP" altLang="en-US">
                <a:solidFill>
                  <a:prstClr val="black"/>
                </a:solidFill>
              </a:rPr>
              <a:pPr/>
              <a:t>40</a:t>
            </a:fld>
            <a:endParaRPr lang="en-US" altLang="ja-JP">
              <a:solidFill>
                <a:prstClr val="black"/>
              </a:solidFill>
            </a:endParaRPr>
          </a:p>
        </p:txBody>
      </p:sp>
      <p:sp>
        <p:nvSpPr>
          <p:cNvPr id="441347" name="Rectangle 2"/>
          <p:cNvSpPr>
            <a:spLocks noGrp="1" noRot="1" noChangeAspect="1" noChangeArrowheads="1" noTextEdit="1"/>
          </p:cNvSpPr>
          <p:nvPr>
            <p:ph type="sldImg"/>
          </p:nvPr>
        </p:nvSpPr>
        <p:spPr>
          <a:ln/>
        </p:spPr>
      </p:sp>
      <p:sp>
        <p:nvSpPr>
          <p:cNvPr id="4413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7"/>
          <p:cNvSpPr>
            <a:spLocks noGrp="1" noChangeArrowheads="1"/>
          </p:cNvSpPr>
          <p:nvPr>
            <p:ph type="sldNum" sz="quarter" idx="5"/>
          </p:nvPr>
        </p:nvSpPr>
        <p:spPr>
          <a:noFill/>
        </p:spPr>
        <p:txBody>
          <a:bodyPr/>
          <a:lstStyle/>
          <a:p>
            <a:fld id="{5F2892C9-234C-4A70-96E8-9722C0C039B7}" type="slidenum">
              <a:rPr lang="ja-JP" altLang="en-US" smtClean="0"/>
              <a:pPr/>
              <a:t>41</a:t>
            </a:fld>
            <a:endParaRPr lang="en-US" altLang="ja-JP" smtClean="0"/>
          </a:p>
        </p:txBody>
      </p:sp>
      <p:sp>
        <p:nvSpPr>
          <p:cNvPr id="439299" name="Rectangle 2"/>
          <p:cNvSpPr>
            <a:spLocks noGrp="1" noRot="1" noChangeAspect="1" noChangeArrowheads="1" noTextEdit="1"/>
          </p:cNvSpPr>
          <p:nvPr>
            <p:ph type="sldImg"/>
          </p:nvPr>
        </p:nvSpPr>
        <p:spPr>
          <a:ln/>
        </p:spPr>
      </p:sp>
      <p:sp>
        <p:nvSpPr>
          <p:cNvPr id="439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7"/>
          <p:cNvSpPr>
            <a:spLocks noGrp="1" noChangeArrowheads="1"/>
          </p:cNvSpPr>
          <p:nvPr>
            <p:ph type="sldNum" sz="quarter" idx="5"/>
          </p:nvPr>
        </p:nvSpPr>
        <p:spPr>
          <a:noFill/>
        </p:spPr>
        <p:txBody>
          <a:bodyPr/>
          <a:lstStyle/>
          <a:p>
            <a:fld id="{E3F8B04D-D77F-4E55-AF39-A23D0EC45DD9}" type="slidenum">
              <a:rPr lang="ja-JP" altLang="en-US" smtClean="0"/>
              <a:pPr/>
              <a:t>42</a:t>
            </a:fld>
            <a:endParaRPr lang="en-US" altLang="ja-JP" smtClean="0"/>
          </a:p>
        </p:txBody>
      </p:sp>
      <p:sp>
        <p:nvSpPr>
          <p:cNvPr id="440323" name="Rectangle 2"/>
          <p:cNvSpPr>
            <a:spLocks noGrp="1" noRot="1" noChangeAspect="1" noChangeArrowheads="1" noTextEdit="1"/>
          </p:cNvSpPr>
          <p:nvPr>
            <p:ph type="sldImg"/>
          </p:nvPr>
        </p:nvSpPr>
        <p:spPr>
          <a:ln/>
        </p:spPr>
      </p:sp>
      <p:sp>
        <p:nvSpPr>
          <p:cNvPr id="440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7"/>
          <p:cNvSpPr>
            <a:spLocks noGrp="1" noChangeArrowheads="1"/>
          </p:cNvSpPr>
          <p:nvPr>
            <p:ph type="sldNum" sz="quarter" idx="5"/>
          </p:nvPr>
        </p:nvSpPr>
        <p:spPr>
          <a:noFill/>
        </p:spPr>
        <p:txBody>
          <a:bodyPr/>
          <a:lstStyle/>
          <a:p>
            <a:fld id="{635B1B0E-2745-462E-AFAF-649A321526FF}" type="slidenum">
              <a:rPr lang="ja-JP" altLang="en-US">
                <a:solidFill>
                  <a:srgbClr val="000000"/>
                </a:solidFill>
              </a:rPr>
              <a:pPr/>
              <a:t>43</a:t>
            </a:fld>
            <a:endParaRPr lang="en-US" altLang="ja-JP">
              <a:solidFill>
                <a:srgbClr val="000000"/>
              </a:solidFill>
            </a:endParaRPr>
          </a:p>
        </p:txBody>
      </p:sp>
      <p:sp>
        <p:nvSpPr>
          <p:cNvPr id="367619" name="Rectangle 2"/>
          <p:cNvSpPr>
            <a:spLocks noGrp="1" noRot="1" noChangeAspect="1" noChangeArrowheads="1" noTextEdit="1"/>
          </p:cNvSpPr>
          <p:nvPr>
            <p:ph type="sldImg"/>
          </p:nvPr>
        </p:nvSpPr>
        <p:spPr>
          <a:ln/>
        </p:spPr>
      </p:sp>
      <p:sp>
        <p:nvSpPr>
          <p:cNvPr id="3676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7"/>
          <p:cNvSpPr>
            <a:spLocks noGrp="1" noChangeArrowheads="1"/>
          </p:cNvSpPr>
          <p:nvPr>
            <p:ph type="sldNum" sz="quarter" idx="5"/>
          </p:nvPr>
        </p:nvSpPr>
        <p:spPr>
          <a:noFill/>
        </p:spPr>
        <p:txBody>
          <a:bodyPr/>
          <a:lstStyle/>
          <a:p>
            <a:fld id="{9C2A8722-02BB-45CC-86CF-1E8458BF6E81}" type="slidenum">
              <a:rPr lang="ja-JP" altLang="en-US" smtClean="0"/>
              <a:pPr/>
              <a:t>46</a:t>
            </a:fld>
            <a:endParaRPr lang="en-US" altLang="ja-JP" smtClean="0"/>
          </a:p>
        </p:txBody>
      </p:sp>
      <p:sp>
        <p:nvSpPr>
          <p:cNvPr id="441347" name="Rectangle 2"/>
          <p:cNvSpPr>
            <a:spLocks noGrp="1" noRot="1" noChangeAspect="1" noChangeArrowheads="1" noTextEdit="1"/>
          </p:cNvSpPr>
          <p:nvPr>
            <p:ph type="sldImg"/>
          </p:nvPr>
        </p:nvSpPr>
        <p:spPr>
          <a:xfrm>
            <a:off x="1146140" y="685486"/>
            <a:ext cx="4565720" cy="3429000"/>
          </a:xfrm>
          <a:ln/>
        </p:spPr>
      </p:sp>
      <p:sp>
        <p:nvSpPr>
          <p:cNvPr id="441348" name="Rectangle 3"/>
          <p:cNvSpPr>
            <a:spLocks noGrp="1" noChangeArrowheads="1"/>
          </p:cNvSpPr>
          <p:nvPr>
            <p:ph type="body" idx="1"/>
          </p:nvPr>
        </p:nvSpPr>
        <p:spPr>
          <a:xfrm>
            <a:off x="684544" y="4344030"/>
            <a:ext cx="5488912" cy="4114485"/>
          </a:xfrm>
          <a:noFill/>
          <a:ln/>
        </p:spPr>
        <p:txBody>
          <a:bodyPr/>
          <a:lstStyle/>
          <a:p>
            <a:pPr eaLnBrk="1" hangingPunct="1"/>
            <a:r>
              <a:rPr lang="en-US" smtClean="0"/>
              <a:t>Rotate the one on the right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7"/>
          <p:cNvSpPr>
            <a:spLocks noGrp="1" noChangeArrowheads="1"/>
          </p:cNvSpPr>
          <p:nvPr>
            <p:ph type="sldNum" sz="quarter" idx="5"/>
          </p:nvPr>
        </p:nvSpPr>
        <p:spPr>
          <a:noFill/>
        </p:spPr>
        <p:txBody>
          <a:bodyPr/>
          <a:lstStyle/>
          <a:p>
            <a:fld id="{89F5E8C8-E40A-45E7-B4A8-24E6D2A0AA4D}" type="slidenum">
              <a:rPr lang="ja-JP" altLang="en-US" smtClean="0"/>
              <a:pPr/>
              <a:t>7</a:t>
            </a:fld>
            <a:endParaRPr lang="en-US" altLang="ja-JP" smtClean="0"/>
          </a:p>
        </p:txBody>
      </p:sp>
      <p:sp>
        <p:nvSpPr>
          <p:cNvPr id="422915" name="Rectangle 2"/>
          <p:cNvSpPr>
            <a:spLocks noGrp="1" noRot="1" noChangeAspect="1" noChangeArrowheads="1" noTextEdit="1"/>
          </p:cNvSpPr>
          <p:nvPr>
            <p:ph type="sldImg"/>
          </p:nvPr>
        </p:nvSpPr>
        <p:spPr>
          <a:xfrm>
            <a:off x="1146140" y="685486"/>
            <a:ext cx="4565720" cy="3429000"/>
          </a:xfrm>
          <a:ln/>
        </p:spPr>
      </p:sp>
      <p:sp>
        <p:nvSpPr>
          <p:cNvPr id="422916" name="Rectangle 3"/>
          <p:cNvSpPr>
            <a:spLocks noGrp="1" noChangeArrowheads="1"/>
          </p:cNvSpPr>
          <p:nvPr>
            <p:ph type="body" idx="1"/>
          </p:nvPr>
        </p:nvSpPr>
        <p:spPr>
          <a:xfrm>
            <a:off x="915343" y="4344030"/>
            <a:ext cx="5027316" cy="4114485"/>
          </a:xfrm>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7"/>
          <p:cNvSpPr>
            <a:spLocks noGrp="1" noChangeArrowheads="1"/>
          </p:cNvSpPr>
          <p:nvPr>
            <p:ph type="sldNum" sz="quarter" idx="5"/>
          </p:nvPr>
        </p:nvSpPr>
        <p:spPr>
          <a:noFill/>
        </p:spPr>
        <p:txBody>
          <a:bodyPr/>
          <a:lstStyle/>
          <a:p>
            <a:fld id="{B830523A-6300-424F-8FC9-E6E50C2944E0}" type="slidenum">
              <a:rPr lang="ja-JP" altLang="en-US" smtClean="0"/>
              <a:pPr/>
              <a:t>47</a:t>
            </a:fld>
            <a:endParaRPr lang="en-US" altLang="ja-JP" smtClean="0"/>
          </a:p>
        </p:txBody>
      </p:sp>
      <p:sp>
        <p:nvSpPr>
          <p:cNvPr id="442371" name="Rectangle 2"/>
          <p:cNvSpPr>
            <a:spLocks noGrp="1" noRot="1" noChangeAspect="1" noChangeArrowheads="1" noTextEdit="1"/>
          </p:cNvSpPr>
          <p:nvPr>
            <p:ph type="sldImg"/>
          </p:nvPr>
        </p:nvSpPr>
        <p:spPr>
          <a:ln/>
        </p:spPr>
      </p:sp>
      <p:sp>
        <p:nvSpPr>
          <p:cNvPr id="4423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7"/>
          <p:cNvSpPr>
            <a:spLocks noGrp="1" noChangeArrowheads="1"/>
          </p:cNvSpPr>
          <p:nvPr>
            <p:ph type="sldNum" sz="quarter" idx="5"/>
          </p:nvPr>
        </p:nvSpPr>
        <p:spPr>
          <a:noFill/>
        </p:spPr>
        <p:txBody>
          <a:bodyPr/>
          <a:lstStyle/>
          <a:p>
            <a:fld id="{9C1E4E84-AB9E-44F6-9B59-4FEE3CFB6CB3}" type="slidenum">
              <a:rPr lang="ja-JP" altLang="en-US" smtClean="0"/>
              <a:pPr/>
              <a:t>48</a:t>
            </a:fld>
            <a:endParaRPr lang="en-US" altLang="ja-JP" smtClean="0"/>
          </a:p>
        </p:txBody>
      </p:sp>
      <p:sp>
        <p:nvSpPr>
          <p:cNvPr id="443395" name="Rectangle 2"/>
          <p:cNvSpPr>
            <a:spLocks noGrp="1" noRot="1" noChangeAspect="1" noChangeArrowheads="1" noTextEdit="1"/>
          </p:cNvSpPr>
          <p:nvPr>
            <p:ph type="sldImg"/>
          </p:nvPr>
        </p:nvSpPr>
        <p:spPr>
          <a:ln/>
        </p:spPr>
      </p:sp>
      <p:sp>
        <p:nvSpPr>
          <p:cNvPr id="443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7"/>
          <p:cNvSpPr>
            <a:spLocks noGrp="1" noChangeArrowheads="1"/>
          </p:cNvSpPr>
          <p:nvPr>
            <p:ph type="sldNum" sz="quarter" idx="5"/>
          </p:nvPr>
        </p:nvSpPr>
        <p:spPr>
          <a:noFill/>
        </p:spPr>
        <p:txBody>
          <a:bodyPr/>
          <a:lstStyle/>
          <a:p>
            <a:fld id="{D1EF02EA-A18D-40DF-BFA7-25D66457279A}" type="slidenum">
              <a:rPr lang="ja-JP" altLang="en-US" smtClean="0"/>
              <a:pPr/>
              <a:t>49</a:t>
            </a:fld>
            <a:endParaRPr lang="en-US" altLang="ja-JP" smtClean="0"/>
          </a:p>
        </p:txBody>
      </p:sp>
      <p:sp>
        <p:nvSpPr>
          <p:cNvPr id="446467" name="Rectangle 2"/>
          <p:cNvSpPr>
            <a:spLocks noGrp="1" noRot="1" noChangeAspect="1" noChangeArrowheads="1" noTextEdit="1"/>
          </p:cNvSpPr>
          <p:nvPr>
            <p:ph type="sldImg"/>
          </p:nvPr>
        </p:nvSpPr>
        <p:spPr>
          <a:ln/>
        </p:spPr>
      </p:sp>
      <p:sp>
        <p:nvSpPr>
          <p:cNvPr id="446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3372D1-589B-4910-AFE0-4101D757C596}" type="slidenum">
              <a:rPr lang="ja-JP" altLang="en-US">
                <a:solidFill>
                  <a:prstClr val="black"/>
                </a:solidFill>
              </a:rPr>
              <a:pPr/>
              <a:t>50</a:t>
            </a:fld>
            <a:endParaRPr lang="en-US" altLang="ja-JP">
              <a:solidFill>
                <a:prstClr val="black"/>
              </a:solidFill>
            </a:endParaRPr>
          </a:p>
        </p:txBody>
      </p:sp>
      <p:sp>
        <p:nvSpPr>
          <p:cNvPr id="1400834" name="Rectangle 2"/>
          <p:cNvSpPr>
            <a:spLocks noGrp="1" noRot="1" noChangeAspect="1" noChangeArrowheads="1" noTextEdit="1"/>
          </p:cNvSpPr>
          <p:nvPr>
            <p:ph type="sldImg"/>
          </p:nvPr>
        </p:nvSpPr>
        <p:spPr>
          <a:ln/>
        </p:spPr>
      </p:sp>
      <p:sp>
        <p:nvSpPr>
          <p:cNvPr id="140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7"/>
          <p:cNvSpPr>
            <a:spLocks noGrp="1" noChangeArrowheads="1"/>
          </p:cNvSpPr>
          <p:nvPr>
            <p:ph type="sldNum" sz="quarter" idx="5"/>
          </p:nvPr>
        </p:nvSpPr>
        <p:spPr>
          <a:noFill/>
        </p:spPr>
        <p:txBody>
          <a:bodyPr/>
          <a:lstStyle/>
          <a:p>
            <a:fld id="{C44AE38E-F3BA-4CE9-912C-BB24146310BD}" type="slidenum">
              <a:rPr lang="ja-JP" altLang="en-US" smtClean="0"/>
              <a:pPr/>
              <a:t>51</a:t>
            </a:fld>
            <a:endParaRPr lang="en-US" altLang="ja-JP" smtClean="0"/>
          </a:p>
        </p:txBody>
      </p:sp>
      <p:sp>
        <p:nvSpPr>
          <p:cNvPr id="449539" name="Rectangle 2"/>
          <p:cNvSpPr>
            <a:spLocks noGrp="1" noRot="1" noChangeAspect="1" noChangeArrowheads="1" noTextEdit="1"/>
          </p:cNvSpPr>
          <p:nvPr>
            <p:ph type="sldImg"/>
          </p:nvPr>
        </p:nvSpPr>
        <p:spPr>
          <a:ln/>
        </p:spPr>
      </p:sp>
      <p:sp>
        <p:nvSpPr>
          <p:cNvPr id="449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7"/>
          <p:cNvSpPr>
            <a:spLocks noGrp="1" noChangeArrowheads="1"/>
          </p:cNvSpPr>
          <p:nvPr>
            <p:ph type="sldNum" sz="quarter" idx="5"/>
          </p:nvPr>
        </p:nvSpPr>
        <p:spPr>
          <a:noFill/>
        </p:spPr>
        <p:txBody>
          <a:bodyPr/>
          <a:lstStyle/>
          <a:p>
            <a:fld id="{E58E79BE-1F33-4D73-9AC2-005D0D9E37BA}" type="slidenum">
              <a:rPr lang="ja-JP" altLang="en-US" smtClean="0"/>
              <a:pPr/>
              <a:t>52</a:t>
            </a:fld>
            <a:endParaRPr lang="en-US" altLang="ja-JP" smtClean="0"/>
          </a:p>
        </p:txBody>
      </p:sp>
      <p:sp>
        <p:nvSpPr>
          <p:cNvPr id="450563" name="Rectangle 2"/>
          <p:cNvSpPr>
            <a:spLocks noGrp="1" noRot="1" noChangeAspect="1" noChangeArrowheads="1" noTextEdit="1"/>
          </p:cNvSpPr>
          <p:nvPr>
            <p:ph type="sldImg"/>
          </p:nvPr>
        </p:nvSpPr>
        <p:spPr>
          <a:ln/>
        </p:spPr>
      </p:sp>
      <p:sp>
        <p:nvSpPr>
          <p:cNvPr id="450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7"/>
          <p:cNvSpPr>
            <a:spLocks noGrp="1" noChangeArrowheads="1"/>
          </p:cNvSpPr>
          <p:nvPr>
            <p:ph type="sldNum" sz="quarter" idx="5"/>
          </p:nvPr>
        </p:nvSpPr>
        <p:spPr>
          <a:noFill/>
        </p:spPr>
        <p:txBody>
          <a:bodyPr/>
          <a:lstStyle/>
          <a:p>
            <a:fld id="{61C35EB3-D839-4B92-8EB6-4C5D51DFE2C0}" type="slidenum">
              <a:rPr lang="ja-JP" altLang="en-US" smtClean="0"/>
              <a:pPr/>
              <a:t>53</a:t>
            </a:fld>
            <a:endParaRPr lang="en-US" altLang="ja-JP" smtClean="0"/>
          </a:p>
        </p:txBody>
      </p:sp>
      <p:sp>
        <p:nvSpPr>
          <p:cNvPr id="451587" name="Rectangle 2"/>
          <p:cNvSpPr>
            <a:spLocks noGrp="1" noRot="1" noChangeAspect="1" noChangeArrowheads="1" noTextEdit="1"/>
          </p:cNvSpPr>
          <p:nvPr>
            <p:ph type="sldImg"/>
          </p:nvPr>
        </p:nvSpPr>
        <p:spPr>
          <a:ln/>
        </p:spPr>
      </p:sp>
      <p:sp>
        <p:nvSpPr>
          <p:cNvPr id="451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7"/>
          <p:cNvSpPr>
            <a:spLocks noGrp="1" noChangeArrowheads="1"/>
          </p:cNvSpPr>
          <p:nvPr>
            <p:ph type="sldNum" sz="quarter" idx="5"/>
          </p:nvPr>
        </p:nvSpPr>
        <p:spPr>
          <a:noFill/>
        </p:spPr>
        <p:txBody>
          <a:bodyPr/>
          <a:lstStyle/>
          <a:p>
            <a:fld id="{A8E06396-A60B-4C58-944F-B6B9E8225AD6}" type="slidenum">
              <a:rPr lang="ja-JP" altLang="en-US" smtClean="0">
                <a:solidFill>
                  <a:prstClr val="black"/>
                </a:solidFill>
              </a:rPr>
              <a:pPr/>
              <a:t>54</a:t>
            </a:fld>
            <a:endParaRPr lang="en-US" altLang="ja-JP" smtClean="0">
              <a:solidFill>
                <a:prstClr val="black"/>
              </a:solidFill>
            </a:endParaRPr>
          </a:p>
        </p:txBody>
      </p:sp>
      <p:sp>
        <p:nvSpPr>
          <p:cNvPr id="494595" name="Rectangle 2"/>
          <p:cNvSpPr>
            <a:spLocks noGrp="1" noRot="1" noChangeAspect="1" noChangeArrowheads="1" noTextEdit="1"/>
          </p:cNvSpPr>
          <p:nvPr>
            <p:ph type="sldImg"/>
          </p:nvPr>
        </p:nvSpPr>
        <p:spPr>
          <a:xfrm>
            <a:off x="1143000" y="685800"/>
            <a:ext cx="4572000" cy="3429000"/>
          </a:xfrm>
          <a:ln/>
        </p:spPr>
      </p:sp>
      <p:sp>
        <p:nvSpPr>
          <p:cNvPr id="494596"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7"/>
          <p:cNvSpPr>
            <a:spLocks noGrp="1" noChangeArrowheads="1"/>
          </p:cNvSpPr>
          <p:nvPr>
            <p:ph type="sldNum" sz="quarter" idx="5"/>
          </p:nvPr>
        </p:nvSpPr>
        <p:spPr>
          <a:noFill/>
        </p:spPr>
        <p:txBody>
          <a:bodyPr/>
          <a:lstStyle/>
          <a:p>
            <a:fld id="{B53903C9-0B6B-48F8-83CE-D0CA7C54C882}" type="slidenum">
              <a:rPr lang="ja-JP" altLang="en-US" smtClean="0"/>
              <a:pPr/>
              <a:t>55</a:t>
            </a:fld>
            <a:endParaRPr lang="en-US" altLang="ja-JP" smtClean="0"/>
          </a:p>
        </p:txBody>
      </p:sp>
      <p:sp>
        <p:nvSpPr>
          <p:cNvPr id="502787" name="Rectangle 2"/>
          <p:cNvSpPr>
            <a:spLocks noGrp="1" noRot="1" noChangeAspect="1" noChangeArrowheads="1" noTextEdit="1"/>
          </p:cNvSpPr>
          <p:nvPr>
            <p:ph type="sldImg"/>
          </p:nvPr>
        </p:nvSpPr>
        <p:spPr>
          <a:xfrm>
            <a:off x="1146140" y="685486"/>
            <a:ext cx="4565720" cy="3429000"/>
          </a:xfrm>
          <a:ln/>
        </p:spPr>
      </p:sp>
      <p:sp>
        <p:nvSpPr>
          <p:cNvPr id="502788"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7"/>
          <p:cNvSpPr>
            <a:spLocks noGrp="1" noChangeArrowheads="1"/>
          </p:cNvSpPr>
          <p:nvPr>
            <p:ph type="sldNum" sz="quarter" idx="5"/>
          </p:nvPr>
        </p:nvSpPr>
        <p:spPr>
          <a:noFill/>
        </p:spPr>
        <p:txBody>
          <a:bodyPr/>
          <a:lstStyle/>
          <a:p>
            <a:fld id="{EF47C991-F984-48DE-A61B-AED78A0693DB}" type="slidenum">
              <a:rPr lang="ja-JP" altLang="en-US">
                <a:solidFill>
                  <a:prstClr val="black"/>
                </a:solidFill>
              </a:rPr>
              <a:pPr/>
              <a:t>58</a:t>
            </a:fld>
            <a:endParaRPr lang="en-US" altLang="ja-JP">
              <a:solidFill>
                <a:prstClr val="black"/>
              </a:solidFill>
            </a:endParaRPr>
          </a:p>
        </p:txBody>
      </p:sp>
      <p:sp>
        <p:nvSpPr>
          <p:cNvPr id="515075" name="Rectangle 2"/>
          <p:cNvSpPr>
            <a:spLocks noGrp="1" noRot="1" noChangeAspect="1" noChangeArrowheads="1" noTextEdit="1"/>
          </p:cNvSpPr>
          <p:nvPr>
            <p:ph type="sldImg"/>
          </p:nvPr>
        </p:nvSpPr>
        <p:spPr>
          <a:xfrm>
            <a:off x="1146140" y="685486"/>
            <a:ext cx="4565720" cy="3429000"/>
          </a:xfrm>
          <a:ln/>
        </p:spPr>
      </p:sp>
      <p:sp>
        <p:nvSpPr>
          <p:cNvPr id="515076"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7"/>
          <p:cNvSpPr>
            <a:spLocks noGrp="1" noChangeArrowheads="1"/>
          </p:cNvSpPr>
          <p:nvPr>
            <p:ph type="sldNum" sz="quarter" idx="5"/>
          </p:nvPr>
        </p:nvSpPr>
        <p:spPr>
          <a:noFill/>
        </p:spPr>
        <p:txBody>
          <a:bodyPr/>
          <a:lstStyle/>
          <a:p>
            <a:fld id="{409B8D25-67CC-4DE7-9CCE-0BB2E13FBAFE}" type="slidenum">
              <a:rPr lang="ja-JP" altLang="en-US" smtClean="0"/>
              <a:pPr/>
              <a:t>8</a:t>
            </a:fld>
            <a:endParaRPr lang="en-US" altLang="ja-JP" smtClean="0"/>
          </a:p>
        </p:txBody>
      </p:sp>
      <p:sp>
        <p:nvSpPr>
          <p:cNvPr id="423939" name="Rectangle 2"/>
          <p:cNvSpPr>
            <a:spLocks noGrp="1" noRot="1" noChangeAspect="1" noChangeArrowheads="1" noTextEdit="1"/>
          </p:cNvSpPr>
          <p:nvPr>
            <p:ph type="sldImg"/>
          </p:nvPr>
        </p:nvSpPr>
        <p:spPr>
          <a:ln/>
        </p:spPr>
      </p:sp>
      <p:sp>
        <p:nvSpPr>
          <p:cNvPr id="423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7"/>
          <p:cNvSpPr>
            <a:spLocks noGrp="1" noChangeArrowheads="1"/>
          </p:cNvSpPr>
          <p:nvPr>
            <p:ph type="sldNum" sz="quarter" idx="5"/>
          </p:nvPr>
        </p:nvSpPr>
        <p:spPr>
          <a:noFill/>
        </p:spPr>
        <p:txBody>
          <a:bodyPr/>
          <a:lstStyle/>
          <a:p>
            <a:fld id="{083BEDBD-4107-4C85-8619-A69D55B26D73}" type="slidenum">
              <a:rPr lang="ja-JP" altLang="en-US" smtClean="0"/>
              <a:pPr/>
              <a:t>59</a:t>
            </a:fld>
            <a:endParaRPr lang="en-US" altLang="ja-JP" smtClean="0"/>
          </a:p>
        </p:txBody>
      </p:sp>
      <p:sp>
        <p:nvSpPr>
          <p:cNvPr id="452611" name="Rectangle 2"/>
          <p:cNvSpPr>
            <a:spLocks noGrp="1" noRot="1" noChangeAspect="1" noChangeArrowheads="1" noTextEdit="1"/>
          </p:cNvSpPr>
          <p:nvPr>
            <p:ph type="sldImg"/>
          </p:nvPr>
        </p:nvSpPr>
        <p:spPr>
          <a:ln/>
        </p:spPr>
      </p:sp>
      <p:sp>
        <p:nvSpPr>
          <p:cNvPr id="452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7AC99B-D864-4537-9931-023DC5905E80}" type="slidenum">
              <a:rPr lang="ja-JP" altLang="en-US">
                <a:solidFill>
                  <a:prstClr val="black"/>
                </a:solidFill>
              </a:rPr>
              <a:pPr/>
              <a:t>60</a:t>
            </a:fld>
            <a:endParaRPr lang="en-US" altLang="ja-JP">
              <a:solidFill>
                <a:prstClr val="black"/>
              </a:solidFill>
            </a:endParaRPr>
          </a:p>
        </p:txBody>
      </p:sp>
      <p:sp>
        <p:nvSpPr>
          <p:cNvPr id="1895426" name="Rectangle 2"/>
          <p:cNvSpPr>
            <a:spLocks noGrp="1" noRot="1" noChangeAspect="1" noChangeArrowheads="1" noTextEdit="1"/>
          </p:cNvSpPr>
          <p:nvPr>
            <p:ph type="sldImg"/>
          </p:nvPr>
        </p:nvSpPr>
        <p:spPr>
          <a:xfrm>
            <a:off x="1146140" y="685486"/>
            <a:ext cx="4565720" cy="3429000"/>
          </a:xfrm>
          <a:ln/>
        </p:spPr>
      </p:sp>
      <p:sp>
        <p:nvSpPr>
          <p:cNvPr id="1895427" name="Rectangle 3"/>
          <p:cNvSpPr>
            <a:spLocks noGrp="1" noChangeArrowheads="1"/>
          </p:cNvSpPr>
          <p:nvPr>
            <p:ph type="body" idx="1"/>
          </p:nvPr>
        </p:nvSpPr>
        <p:spPr>
          <a:xfrm>
            <a:off x="686115" y="4344030"/>
            <a:ext cx="5485772" cy="4114485"/>
          </a:xfrm>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2" name="Rectangle 7"/>
          <p:cNvSpPr>
            <a:spLocks noGrp="1" noChangeArrowheads="1"/>
          </p:cNvSpPr>
          <p:nvPr>
            <p:ph type="sldNum" sz="quarter" idx="5"/>
          </p:nvPr>
        </p:nvSpPr>
        <p:spPr>
          <a:noFill/>
        </p:spPr>
        <p:txBody>
          <a:bodyPr/>
          <a:lstStyle/>
          <a:p>
            <a:fld id="{E0F54AD3-B69E-4F38-A398-CF2B27E76F34}" type="slidenum">
              <a:rPr lang="ja-JP" altLang="en-US" smtClean="0">
                <a:solidFill>
                  <a:prstClr val="black"/>
                </a:solidFill>
              </a:rPr>
              <a:pPr/>
              <a:t>61</a:t>
            </a:fld>
            <a:endParaRPr lang="en-US" altLang="ja-JP" smtClean="0">
              <a:solidFill>
                <a:prstClr val="black"/>
              </a:solidFill>
            </a:endParaRPr>
          </a:p>
        </p:txBody>
      </p:sp>
      <p:sp>
        <p:nvSpPr>
          <p:cNvPr id="491523" name="Rectangle 2"/>
          <p:cNvSpPr>
            <a:spLocks noGrp="1" noRot="1" noChangeAspect="1" noChangeArrowheads="1" noTextEdit="1"/>
          </p:cNvSpPr>
          <p:nvPr>
            <p:ph type="sldImg"/>
          </p:nvPr>
        </p:nvSpPr>
        <p:spPr>
          <a:xfrm>
            <a:off x="1146140" y="685486"/>
            <a:ext cx="4565720" cy="3429000"/>
          </a:xfrm>
          <a:ln/>
        </p:spPr>
      </p:sp>
      <p:sp>
        <p:nvSpPr>
          <p:cNvPr id="491524"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6" name="Rectangle 7"/>
          <p:cNvSpPr>
            <a:spLocks noGrp="1" noChangeArrowheads="1"/>
          </p:cNvSpPr>
          <p:nvPr>
            <p:ph type="sldNum" sz="quarter" idx="5"/>
          </p:nvPr>
        </p:nvSpPr>
        <p:spPr>
          <a:noFill/>
        </p:spPr>
        <p:txBody>
          <a:bodyPr/>
          <a:lstStyle/>
          <a:p>
            <a:fld id="{8C638BD8-258B-4BF9-A853-3348BA9E7F66}" type="slidenum">
              <a:rPr lang="ja-JP" altLang="en-US" smtClean="0">
                <a:solidFill>
                  <a:prstClr val="black"/>
                </a:solidFill>
              </a:rPr>
              <a:pPr/>
              <a:t>62</a:t>
            </a:fld>
            <a:endParaRPr lang="en-US" altLang="ja-JP" smtClean="0">
              <a:solidFill>
                <a:prstClr val="black"/>
              </a:solidFill>
            </a:endParaRPr>
          </a:p>
        </p:txBody>
      </p:sp>
      <p:sp>
        <p:nvSpPr>
          <p:cNvPr id="492547" name="Rectangle 2"/>
          <p:cNvSpPr>
            <a:spLocks noGrp="1" noRot="1" noChangeAspect="1" noChangeArrowheads="1" noTextEdit="1"/>
          </p:cNvSpPr>
          <p:nvPr>
            <p:ph type="sldImg"/>
          </p:nvPr>
        </p:nvSpPr>
        <p:spPr>
          <a:xfrm>
            <a:off x="1146140" y="685486"/>
            <a:ext cx="4565720" cy="3429000"/>
          </a:xfrm>
          <a:ln/>
        </p:spPr>
      </p:sp>
      <p:sp>
        <p:nvSpPr>
          <p:cNvPr id="492548"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6" name="Rectangle 7"/>
          <p:cNvSpPr>
            <a:spLocks noGrp="1" noChangeArrowheads="1"/>
          </p:cNvSpPr>
          <p:nvPr>
            <p:ph type="sldNum" sz="quarter" idx="5"/>
          </p:nvPr>
        </p:nvSpPr>
        <p:spPr>
          <a:noFill/>
        </p:spPr>
        <p:txBody>
          <a:bodyPr/>
          <a:lstStyle/>
          <a:p>
            <a:fld id="{D2D99F34-1835-403C-8251-209EAF02D4C4}" type="slidenum">
              <a:rPr lang="ja-JP" altLang="en-US">
                <a:solidFill>
                  <a:prstClr val="black"/>
                </a:solidFill>
              </a:rPr>
              <a:pPr/>
              <a:t>63</a:t>
            </a:fld>
            <a:endParaRPr lang="en-US" altLang="ja-JP">
              <a:solidFill>
                <a:prstClr val="black"/>
              </a:solidFill>
            </a:endParaRPr>
          </a:p>
        </p:txBody>
      </p:sp>
      <p:sp>
        <p:nvSpPr>
          <p:cNvPr id="507907" name="Rectangle 2"/>
          <p:cNvSpPr>
            <a:spLocks noGrp="1" noRot="1" noChangeAspect="1" noChangeArrowheads="1" noTextEdit="1"/>
          </p:cNvSpPr>
          <p:nvPr>
            <p:ph type="sldImg"/>
          </p:nvPr>
        </p:nvSpPr>
        <p:spPr>
          <a:xfrm>
            <a:off x="1146140" y="685486"/>
            <a:ext cx="4565720" cy="3429000"/>
          </a:xfrm>
          <a:ln/>
        </p:spPr>
      </p:sp>
      <p:sp>
        <p:nvSpPr>
          <p:cNvPr id="507908"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7"/>
          <p:cNvSpPr>
            <a:spLocks noGrp="1" noChangeArrowheads="1"/>
          </p:cNvSpPr>
          <p:nvPr>
            <p:ph type="sldNum" sz="quarter" idx="5"/>
          </p:nvPr>
        </p:nvSpPr>
        <p:spPr>
          <a:noFill/>
        </p:spPr>
        <p:txBody>
          <a:bodyPr/>
          <a:lstStyle/>
          <a:p>
            <a:fld id="{E975AEAC-334E-4DDC-B04A-F0B3C7229E7B}" type="slidenum">
              <a:rPr lang="ja-JP" altLang="en-US" smtClean="0">
                <a:solidFill>
                  <a:prstClr val="black"/>
                </a:solidFill>
              </a:rPr>
              <a:pPr/>
              <a:t>64</a:t>
            </a:fld>
            <a:endParaRPr lang="en-US" altLang="ja-JP" smtClean="0">
              <a:solidFill>
                <a:prstClr val="black"/>
              </a:solidFill>
            </a:endParaRPr>
          </a:p>
        </p:txBody>
      </p:sp>
      <p:sp>
        <p:nvSpPr>
          <p:cNvPr id="495619" name="Rectangle 2"/>
          <p:cNvSpPr>
            <a:spLocks noGrp="1" noRot="1" noChangeAspect="1" noChangeArrowheads="1" noTextEdit="1"/>
          </p:cNvSpPr>
          <p:nvPr>
            <p:ph type="sldImg"/>
          </p:nvPr>
        </p:nvSpPr>
        <p:spPr>
          <a:xfrm>
            <a:off x="1146140" y="685486"/>
            <a:ext cx="4565720" cy="3429000"/>
          </a:xfrm>
          <a:ln/>
        </p:spPr>
      </p:sp>
      <p:sp>
        <p:nvSpPr>
          <p:cNvPr id="495620"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7"/>
          <p:cNvSpPr>
            <a:spLocks noGrp="1" noChangeArrowheads="1"/>
          </p:cNvSpPr>
          <p:nvPr>
            <p:ph type="sldNum" sz="quarter" idx="5"/>
          </p:nvPr>
        </p:nvSpPr>
        <p:spPr>
          <a:noFill/>
        </p:spPr>
        <p:txBody>
          <a:bodyPr/>
          <a:lstStyle/>
          <a:p>
            <a:fld id="{C44AE38E-F3BA-4CE9-912C-BB24146310BD}" type="slidenum">
              <a:rPr lang="ja-JP" altLang="en-US" smtClean="0">
                <a:solidFill>
                  <a:prstClr val="black"/>
                </a:solidFill>
              </a:rPr>
              <a:pPr/>
              <a:t>65</a:t>
            </a:fld>
            <a:endParaRPr lang="en-US" altLang="ja-JP" smtClean="0">
              <a:solidFill>
                <a:prstClr val="black"/>
              </a:solidFill>
            </a:endParaRPr>
          </a:p>
        </p:txBody>
      </p:sp>
      <p:sp>
        <p:nvSpPr>
          <p:cNvPr id="449539" name="Rectangle 2"/>
          <p:cNvSpPr>
            <a:spLocks noGrp="1" noRot="1" noChangeAspect="1" noChangeArrowheads="1" noTextEdit="1"/>
          </p:cNvSpPr>
          <p:nvPr>
            <p:ph type="sldImg"/>
          </p:nvPr>
        </p:nvSpPr>
        <p:spPr>
          <a:ln/>
        </p:spPr>
      </p:sp>
      <p:sp>
        <p:nvSpPr>
          <p:cNvPr id="449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Rectangle 7"/>
          <p:cNvSpPr>
            <a:spLocks noGrp="1" noChangeArrowheads="1"/>
          </p:cNvSpPr>
          <p:nvPr>
            <p:ph type="sldNum" sz="quarter" idx="5"/>
          </p:nvPr>
        </p:nvSpPr>
        <p:spPr>
          <a:noFill/>
        </p:spPr>
        <p:txBody>
          <a:bodyPr/>
          <a:lstStyle/>
          <a:p>
            <a:fld id="{9A6FC370-9EED-4500-B832-8B2FD2BA8024}" type="slidenum">
              <a:rPr lang="ja-JP" altLang="en-US" smtClean="0">
                <a:solidFill>
                  <a:prstClr val="black"/>
                </a:solidFill>
              </a:rPr>
              <a:pPr/>
              <a:t>66</a:t>
            </a:fld>
            <a:endParaRPr lang="en-US" altLang="ja-JP" smtClean="0">
              <a:solidFill>
                <a:prstClr val="black"/>
              </a:solidFill>
            </a:endParaRPr>
          </a:p>
        </p:txBody>
      </p:sp>
      <p:sp>
        <p:nvSpPr>
          <p:cNvPr id="496643" name="Rectangle 2"/>
          <p:cNvSpPr>
            <a:spLocks noGrp="1" noRot="1" noChangeAspect="1" noChangeArrowheads="1" noTextEdit="1"/>
          </p:cNvSpPr>
          <p:nvPr>
            <p:ph type="sldImg"/>
          </p:nvPr>
        </p:nvSpPr>
        <p:spPr>
          <a:xfrm>
            <a:off x="1146140" y="685486"/>
            <a:ext cx="4565720" cy="3429000"/>
          </a:xfrm>
          <a:ln/>
        </p:spPr>
      </p:sp>
      <p:sp>
        <p:nvSpPr>
          <p:cNvPr id="496644"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7"/>
          <p:cNvSpPr>
            <a:spLocks noGrp="1" noChangeArrowheads="1"/>
          </p:cNvSpPr>
          <p:nvPr>
            <p:ph type="sldNum" sz="quarter" idx="5"/>
          </p:nvPr>
        </p:nvSpPr>
        <p:spPr>
          <a:noFill/>
        </p:spPr>
        <p:txBody>
          <a:bodyPr/>
          <a:lstStyle/>
          <a:p>
            <a:fld id="{70077B45-859D-434D-B773-0B3B0F0B9A1D}" type="slidenum">
              <a:rPr lang="ja-JP" altLang="en-US" smtClean="0">
                <a:solidFill>
                  <a:prstClr val="black"/>
                </a:solidFill>
              </a:rPr>
              <a:pPr/>
              <a:t>67</a:t>
            </a:fld>
            <a:endParaRPr lang="en-US" altLang="ja-JP" smtClean="0">
              <a:solidFill>
                <a:prstClr val="black"/>
              </a:solidFill>
            </a:endParaRPr>
          </a:p>
        </p:txBody>
      </p:sp>
      <p:sp>
        <p:nvSpPr>
          <p:cNvPr id="497667" name="Rectangle 2"/>
          <p:cNvSpPr>
            <a:spLocks noGrp="1" noRot="1" noChangeAspect="1" noChangeArrowheads="1" noTextEdit="1"/>
          </p:cNvSpPr>
          <p:nvPr>
            <p:ph type="sldImg"/>
          </p:nvPr>
        </p:nvSpPr>
        <p:spPr>
          <a:xfrm>
            <a:off x="1146140" y="685486"/>
            <a:ext cx="4565720" cy="3429000"/>
          </a:xfrm>
          <a:ln/>
        </p:spPr>
      </p:sp>
      <p:sp>
        <p:nvSpPr>
          <p:cNvPr id="497668"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7"/>
          <p:cNvSpPr>
            <a:spLocks noGrp="1" noChangeArrowheads="1"/>
          </p:cNvSpPr>
          <p:nvPr>
            <p:ph type="sldNum" sz="quarter" idx="5"/>
          </p:nvPr>
        </p:nvSpPr>
        <p:spPr>
          <a:noFill/>
        </p:spPr>
        <p:txBody>
          <a:bodyPr/>
          <a:lstStyle/>
          <a:p>
            <a:fld id="{E60B759D-4A7D-4D12-8360-B2C458AD691A}" type="slidenum">
              <a:rPr lang="ja-JP" altLang="en-US" smtClean="0">
                <a:solidFill>
                  <a:prstClr val="black"/>
                </a:solidFill>
              </a:rPr>
              <a:pPr/>
              <a:t>68</a:t>
            </a:fld>
            <a:endParaRPr lang="en-US" altLang="ja-JP" smtClean="0">
              <a:solidFill>
                <a:prstClr val="black"/>
              </a:solidFill>
            </a:endParaRPr>
          </a:p>
        </p:txBody>
      </p:sp>
      <p:sp>
        <p:nvSpPr>
          <p:cNvPr id="498691" name="Rectangle 2"/>
          <p:cNvSpPr>
            <a:spLocks noGrp="1" noRot="1" noChangeAspect="1" noChangeArrowheads="1" noTextEdit="1"/>
          </p:cNvSpPr>
          <p:nvPr>
            <p:ph type="sldImg"/>
          </p:nvPr>
        </p:nvSpPr>
        <p:spPr>
          <a:xfrm>
            <a:off x="1146140" y="685486"/>
            <a:ext cx="4565720" cy="3429000"/>
          </a:xfrm>
          <a:ln/>
        </p:spPr>
      </p:sp>
      <p:sp>
        <p:nvSpPr>
          <p:cNvPr id="498692"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7"/>
          <p:cNvSpPr>
            <a:spLocks noGrp="1" noChangeArrowheads="1"/>
          </p:cNvSpPr>
          <p:nvPr>
            <p:ph type="sldNum" sz="quarter" idx="5"/>
          </p:nvPr>
        </p:nvSpPr>
        <p:spPr>
          <a:noFill/>
        </p:spPr>
        <p:txBody>
          <a:bodyPr/>
          <a:lstStyle/>
          <a:p>
            <a:fld id="{6E6FA455-62FF-446A-B09A-9779B778C52F}" type="slidenum">
              <a:rPr lang="ja-JP" altLang="en-US" smtClean="0"/>
              <a:pPr/>
              <a:t>9</a:t>
            </a:fld>
            <a:endParaRPr lang="en-US" altLang="ja-JP" smtClean="0"/>
          </a:p>
        </p:txBody>
      </p:sp>
      <p:sp>
        <p:nvSpPr>
          <p:cNvPr id="424963" name="Rectangle 2"/>
          <p:cNvSpPr>
            <a:spLocks noGrp="1" noRot="1" noChangeAspect="1" noChangeArrowheads="1" noTextEdit="1"/>
          </p:cNvSpPr>
          <p:nvPr>
            <p:ph type="sldImg"/>
          </p:nvPr>
        </p:nvSpPr>
        <p:spPr>
          <a:xfrm>
            <a:off x="1146140" y="685486"/>
            <a:ext cx="4565720" cy="3429000"/>
          </a:xfrm>
          <a:ln/>
        </p:spPr>
      </p:sp>
      <p:sp>
        <p:nvSpPr>
          <p:cNvPr id="424964" name="Rectangle 3"/>
          <p:cNvSpPr>
            <a:spLocks noGrp="1" noChangeArrowheads="1"/>
          </p:cNvSpPr>
          <p:nvPr>
            <p:ph type="body" idx="1"/>
          </p:nvPr>
        </p:nvSpPr>
        <p:spPr>
          <a:xfrm>
            <a:off x="915343" y="4344030"/>
            <a:ext cx="5027316" cy="4114485"/>
          </a:xfrm>
          <a:noFill/>
          <a:ln/>
        </p:spPr>
        <p:txBody>
          <a:bodyPr/>
          <a:lstStyle/>
          <a:p>
            <a:pPr eaLnBrk="1" hangingPunct="1"/>
            <a:endParaRPr lang="fr-FR"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7"/>
          <p:cNvSpPr>
            <a:spLocks noGrp="1" noChangeArrowheads="1"/>
          </p:cNvSpPr>
          <p:nvPr>
            <p:ph type="sldNum" sz="quarter" idx="5"/>
          </p:nvPr>
        </p:nvSpPr>
        <p:spPr>
          <a:noFill/>
        </p:spPr>
        <p:txBody>
          <a:bodyPr/>
          <a:lstStyle/>
          <a:p>
            <a:fld id="{8E561265-5AAB-4569-8103-AF4C7847707C}" type="slidenum">
              <a:rPr lang="ja-JP" altLang="en-US" smtClean="0">
                <a:solidFill>
                  <a:prstClr val="black"/>
                </a:solidFill>
              </a:rPr>
              <a:pPr/>
              <a:t>69</a:t>
            </a:fld>
            <a:endParaRPr lang="en-US" altLang="ja-JP" smtClean="0">
              <a:solidFill>
                <a:prstClr val="black"/>
              </a:solidFill>
            </a:endParaRPr>
          </a:p>
        </p:txBody>
      </p:sp>
      <p:sp>
        <p:nvSpPr>
          <p:cNvPr id="499715" name="Rectangle 2"/>
          <p:cNvSpPr>
            <a:spLocks noGrp="1" noRot="1" noChangeAspect="1" noChangeArrowheads="1" noTextEdit="1"/>
          </p:cNvSpPr>
          <p:nvPr>
            <p:ph type="sldImg"/>
          </p:nvPr>
        </p:nvSpPr>
        <p:spPr>
          <a:xfrm>
            <a:off x="1146140" y="685486"/>
            <a:ext cx="4565720" cy="3429000"/>
          </a:xfrm>
          <a:ln/>
        </p:spPr>
      </p:sp>
      <p:sp>
        <p:nvSpPr>
          <p:cNvPr id="499716"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7"/>
          <p:cNvSpPr>
            <a:spLocks noGrp="1" noChangeArrowheads="1"/>
          </p:cNvSpPr>
          <p:nvPr>
            <p:ph type="sldNum" sz="quarter" idx="5"/>
          </p:nvPr>
        </p:nvSpPr>
        <p:spPr>
          <a:noFill/>
        </p:spPr>
        <p:txBody>
          <a:bodyPr/>
          <a:lstStyle/>
          <a:p>
            <a:fld id="{36BB7C80-8713-44A6-A516-B42B2C4F2548}" type="slidenum">
              <a:rPr lang="ja-JP" altLang="en-US" smtClean="0">
                <a:solidFill>
                  <a:prstClr val="black"/>
                </a:solidFill>
              </a:rPr>
              <a:pPr/>
              <a:t>70</a:t>
            </a:fld>
            <a:endParaRPr lang="en-US" altLang="ja-JP" smtClean="0">
              <a:solidFill>
                <a:prstClr val="black"/>
              </a:solidFill>
            </a:endParaRPr>
          </a:p>
        </p:txBody>
      </p:sp>
      <p:sp>
        <p:nvSpPr>
          <p:cNvPr id="501763" name="Rectangle 2"/>
          <p:cNvSpPr>
            <a:spLocks noGrp="1" noRot="1" noChangeAspect="1" noChangeArrowheads="1" noTextEdit="1"/>
          </p:cNvSpPr>
          <p:nvPr>
            <p:ph type="sldImg"/>
          </p:nvPr>
        </p:nvSpPr>
        <p:spPr>
          <a:ln/>
        </p:spPr>
      </p:sp>
      <p:sp>
        <p:nvSpPr>
          <p:cNvPr id="5017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6E0ABE-CE2F-41B0-AE49-E7888D843A7E}" type="slidenum">
              <a:rPr lang="ja-JP" altLang="en-US">
                <a:solidFill>
                  <a:prstClr val="black"/>
                </a:solidFill>
              </a:rPr>
              <a:pPr/>
              <a:t>71</a:t>
            </a:fld>
            <a:endParaRPr lang="en-US" altLang="ja-JP">
              <a:solidFill>
                <a:prstClr val="black"/>
              </a:solidFill>
            </a:endParaRPr>
          </a:p>
        </p:txBody>
      </p:sp>
      <p:sp>
        <p:nvSpPr>
          <p:cNvPr id="1901570" name="Rectangle 2"/>
          <p:cNvSpPr>
            <a:spLocks noGrp="1" noRot="1" noChangeAspect="1" noChangeArrowheads="1" noTextEdit="1"/>
          </p:cNvSpPr>
          <p:nvPr>
            <p:ph type="sldImg"/>
          </p:nvPr>
        </p:nvSpPr>
        <p:spPr>
          <a:ln/>
        </p:spPr>
      </p:sp>
      <p:sp>
        <p:nvSpPr>
          <p:cNvPr id="1901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7"/>
          <p:cNvSpPr>
            <a:spLocks noGrp="1" noChangeArrowheads="1"/>
          </p:cNvSpPr>
          <p:nvPr>
            <p:ph type="sldNum" sz="quarter" idx="5"/>
          </p:nvPr>
        </p:nvSpPr>
        <p:spPr>
          <a:noFill/>
        </p:spPr>
        <p:txBody>
          <a:bodyPr/>
          <a:lstStyle/>
          <a:p>
            <a:fld id="{6F3A2F0B-8746-456C-BB55-D67B0F439C98}" type="slidenum">
              <a:rPr lang="ja-JP" altLang="en-US" smtClean="0"/>
              <a:pPr/>
              <a:t>72</a:t>
            </a:fld>
            <a:endParaRPr lang="en-US" altLang="ja-JP" smtClean="0"/>
          </a:p>
        </p:txBody>
      </p:sp>
      <p:sp>
        <p:nvSpPr>
          <p:cNvPr id="503811" name="Rectangle 2"/>
          <p:cNvSpPr>
            <a:spLocks noGrp="1" noRot="1" noChangeAspect="1" noChangeArrowheads="1" noTextEdit="1"/>
          </p:cNvSpPr>
          <p:nvPr>
            <p:ph type="sldImg"/>
          </p:nvPr>
        </p:nvSpPr>
        <p:spPr>
          <a:xfrm>
            <a:off x="1146140" y="685486"/>
            <a:ext cx="4565720" cy="3429000"/>
          </a:xfrm>
          <a:ln/>
        </p:spPr>
      </p:sp>
      <p:sp>
        <p:nvSpPr>
          <p:cNvPr id="503812"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7"/>
          <p:cNvSpPr>
            <a:spLocks noGrp="1" noChangeArrowheads="1"/>
          </p:cNvSpPr>
          <p:nvPr>
            <p:ph type="sldNum" sz="quarter" idx="5"/>
          </p:nvPr>
        </p:nvSpPr>
        <p:spPr>
          <a:noFill/>
        </p:spPr>
        <p:txBody>
          <a:bodyPr/>
          <a:lstStyle/>
          <a:p>
            <a:fld id="{46BAFA11-49FF-4700-8C95-22C694685EAF}" type="slidenum">
              <a:rPr lang="ja-JP" altLang="en-US" smtClean="0"/>
              <a:pPr/>
              <a:t>73</a:t>
            </a:fld>
            <a:endParaRPr lang="en-US" altLang="ja-JP" smtClean="0"/>
          </a:p>
        </p:txBody>
      </p:sp>
      <p:sp>
        <p:nvSpPr>
          <p:cNvPr id="504835" name="Rectangle 2"/>
          <p:cNvSpPr>
            <a:spLocks noGrp="1" noRot="1" noChangeAspect="1" noChangeArrowheads="1" noTextEdit="1"/>
          </p:cNvSpPr>
          <p:nvPr>
            <p:ph type="sldImg"/>
          </p:nvPr>
        </p:nvSpPr>
        <p:spPr>
          <a:xfrm>
            <a:off x="1146140" y="685486"/>
            <a:ext cx="4565720" cy="3429000"/>
          </a:xfrm>
          <a:ln/>
        </p:spPr>
      </p:sp>
      <p:sp>
        <p:nvSpPr>
          <p:cNvPr id="504836"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7"/>
          <p:cNvSpPr>
            <a:spLocks noGrp="1" noChangeArrowheads="1"/>
          </p:cNvSpPr>
          <p:nvPr>
            <p:ph type="sldNum" sz="quarter" idx="5"/>
          </p:nvPr>
        </p:nvSpPr>
        <p:spPr>
          <a:noFill/>
        </p:spPr>
        <p:txBody>
          <a:bodyPr/>
          <a:lstStyle/>
          <a:p>
            <a:fld id="{2CB2B692-B40A-48E5-8CF3-6E8266556689}" type="slidenum">
              <a:rPr lang="ja-JP" altLang="en-US" smtClean="0"/>
              <a:pPr/>
              <a:t>74</a:t>
            </a:fld>
            <a:endParaRPr lang="en-US" altLang="ja-JP" smtClean="0"/>
          </a:p>
        </p:txBody>
      </p:sp>
      <p:sp>
        <p:nvSpPr>
          <p:cNvPr id="505859" name="Rectangle 2"/>
          <p:cNvSpPr>
            <a:spLocks noGrp="1" noRot="1" noChangeAspect="1" noChangeArrowheads="1" noTextEdit="1"/>
          </p:cNvSpPr>
          <p:nvPr>
            <p:ph type="sldImg"/>
          </p:nvPr>
        </p:nvSpPr>
        <p:spPr>
          <a:xfrm>
            <a:off x="1146140" y="685486"/>
            <a:ext cx="4565720" cy="3429000"/>
          </a:xfrm>
          <a:ln/>
        </p:spPr>
      </p:sp>
      <p:sp>
        <p:nvSpPr>
          <p:cNvPr id="505860"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Rectangle 7"/>
          <p:cNvSpPr>
            <a:spLocks noGrp="1" noChangeArrowheads="1"/>
          </p:cNvSpPr>
          <p:nvPr>
            <p:ph type="sldNum" sz="quarter" idx="5"/>
          </p:nvPr>
        </p:nvSpPr>
        <p:spPr>
          <a:noFill/>
        </p:spPr>
        <p:txBody>
          <a:bodyPr/>
          <a:lstStyle/>
          <a:p>
            <a:fld id="{C9AB354F-659B-4683-B5A1-C83CE6F27C5F}" type="slidenum">
              <a:rPr lang="ja-JP" altLang="en-US">
                <a:solidFill>
                  <a:prstClr val="black"/>
                </a:solidFill>
              </a:rPr>
              <a:pPr/>
              <a:t>76</a:t>
            </a:fld>
            <a:endParaRPr lang="en-US" altLang="ja-JP">
              <a:solidFill>
                <a:prstClr val="black"/>
              </a:solidFill>
            </a:endParaRPr>
          </a:p>
        </p:txBody>
      </p:sp>
      <p:sp>
        <p:nvSpPr>
          <p:cNvPr id="584707" name="Rectangle 2"/>
          <p:cNvSpPr>
            <a:spLocks noGrp="1" noRot="1" noChangeAspect="1" noChangeArrowheads="1" noTextEdit="1"/>
          </p:cNvSpPr>
          <p:nvPr>
            <p:ph type="sldImg"/>
          </p:nvPr>
        </p:nvSpPr>
        <p:spPr>
          <a:xfrm>
            <a:off x="1146140" y="685486"/>
            <a:ext cx="4565720" cy="3429000"/>
          </a:xfrm>
          <a:ln/>
        </p:spPr>
      </p:sp>
      <p:sp>
        <p:nvSpPr>
          <p:cNvPr id="584708"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Rectangle 7"/>
          <p:cNvSpPr>
            <a:spLocks noGrp="1" noChangeArrowheads="1"/>
          </p:cNvSpPr>
          <p:nvPr>
            <p:ph type="sldNum" sz="quarter" idx="5"/>
          </p:nvPr>
        </p:nvSpPr>
        <p:spPr>
          <a:noFill/>
        </p:spPr>
        <p:txBody>
          <a:bodyPr/>
          <a:lstStyle/>
          <a:p>
            <a:fld id="{B815D57C-700F-4356-A123-605CF2850082}" type="slidenum">
              <a:rPr lang="ja-JP" altLang="en-US">
                <a:solidFill>
                  <a:prstClr val="black"/>
                </a:solidFill>
              </a:rPr>
              <a:pPr/>
              <a:t>77</a:t>
            </a:fld>
            <a:endParaRPr lang="en-US" altLang="ja-JP">
              <a:solidFill>
                <a:prstClr val="black"/>
              </a:solidFill>
            </a:endParaRPr>
          </a:p>
        </p:txBody>
      </p:sp>
      <p:sp>
        <p:nvSpPr>
          <p:cNvPr id="585731" name="Rectangle 2"/>
          <p:cNvSpPr>
            <a:spLocks noGrp="1" noRot="1" noChangeAspect="1" noChangeArrowheads="1" noTextEdit="1"/>
          </p:cNvSpPr>
          <p:nvPr>
            <p:ph type="sldImg"/>
          </p:nvPr>
        </p:nvSpPr>
        <p:spPr>
          <a:xfrm>
            <a:off x="1146140" y="685486"/>
            <a:ext cx="4565720" cy="3429000"/>
          </a:xfrm>
          <a:ln/>
        </p:spPr>
      </p:sp>
      <p:sp>
        <p:nvSpPr>
          <p:cNvPr id="585732"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4" name="Rectangle 7"/>
          <p:cNvSpPr>
            <a:spLocks noGrp="1" noChangeArrowheads="1"/>
          </p:cNvSpPr>
          <p:nvPr>
            <p:ph type="sldNum" sz="quarter" idx="5"/>
          </p:nvPr>
        </p:nvSpPr>
        <p:spPr>
          <a:noFill/>
        </p:spPr>
        <p:txBody>
          <a:bodyPr/>
          <a:lstStyle/>
          <a:p>
            <a:fld id="{3AEFCB78-A651-49CD-9033-920722C7985B}" type="slidenum">
              <a:rPr lang="ja-JP" altLang="en-US">
                <a:solidFill>
                  <a:prstClr val="black"/>
                </a:solidFill>
              </a:rPr>
              <a:pPr/>
              <a:t>78</a:t>
            </a:fld>
            <a:endParaRPr lang="en-US" altLang="ja-JP">
              <a:solidFill>
                <a:prstClr val="black"/>
              </a:solidFill>
            </a:endParaRPr>
          </a:p>
        </p:txBody>
      </p:sp>
      <p:sp>
        <p:nvSpPr>
          <p:cNvPr id="586755" name="Rectangle 2"/>
          <p:cNvSpPr>
            <a:spLocks noGrp="1" noRot="1" noChangeAspect="1" noChangeArrowheads="1" noTextEdit="1"/>
          </p:cNvSpPr>
          <p:nvPr>
            <p:ph type="sldImg"/>
          </p:nvPr>
        </p:nvSpPr>
        <p:spPr>
          <a:xfrm>
            <a:off x="1146140" y="685486"/>
            <a:ext cx="4565720" cy="3429000"/>
          </a:xfrm>
          <a:ln/>
        </p:spPr>
      </p:sp>
      <p:sp>
        <p:nvSpPr>
          <p:cNvPr id="586756"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7"/>
          <p:cNvSpPr>
            <a:spLocks noGrp="1" noChangeArrowheads="1"/>
          </p:cNvSpPr>
          <p:nvPr>
            <p:ph type="sldNum" sz="quarter" idx="5"/>
          </p:nvPr>
        </p:nvSpPr>
        <p:spPr>
          <a:noFill/>
        </p:spPr>
        <p:txBody>
          <a:bodyPr/>
          <a:lstStyle/>
          <a:p>
            <a:fld id="{5A2E1973-0DEB-4DE6-8B21-B903DCA90350}" type="slidenum">
              <a:rPr lang="ja-JP" altLang="en-US">
                <a:solidFill>
                  <a:prstClr val="black"/>
                </a:solidFill>
              </a:rPr>
              <a:pPr/>
              <a:t>79</a:t>
            </a:fld>
            <a:endParaRPr lang="en-US" altLang="ja-JP">
              <a:solidFill>
                <a:prstClr val="black"/>
              </a:solidFill>
            </a:endParaRPr>
          </a:p>
        </p:txBody>
      </p:sp>
      <p:sp>
        <p:nvSpPr>
          <p:cNvPr id="587779" name="Rectangle 2"/>
          <p:cNvSpPr>
            <a:spLocks noGrp="1" noRot="1" noChangeAspect="1" noChangeArrowheads="1" noTextEdit="1"/>
          </p:cNvSpPr>
          <p:nvPr>
            <p:ph type="sldImg"/>
          </p:nvPr>
        </p:nvSpPr>
        <p:spPr>
          <a:xfrm>
            <a:off x="1146140" y="685486"/>
            <a:ext cx="4565720" cy="3429000"/>
          </a:xfrm>
          <a:ln/>
        </p:spPr>
      </p:sp>
      <p:sp>
        <p:nvSpPr>
          <p:cNvPr id="587780"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7"/>
          <p:cNvSpPr>
            <a:spLocks noGrp="1" noChangeArrowheads="1"/>
          </p:cNvSpPr>
          <p:nvPr>
            <p:ph type="sldNum" sz="quarter" idx="5"/>
          </p:nvPr>
        </p:nvSpPr>
        <p:spPr>
          <a:noFill/>
        </p:spPr>
        <p:txBody>
          <a:bodyPr/>
          <a:lstStyle/>
          <a:p>
            <a:fld id="{4DBCCEEA-0B45-4D60-BCB5-DB389B303061}" type="slidenum">
              <a:rPr lang="ja-JP" altLang="en-US" smtClean="0"/>
              <a:pPr/>
              <a:t>10</a:t>
            </a:fld>
            <a:endParaRPr lang="en-US" altLang="ja-JP" smtClean="0"/>
          </a:p>
        </p:txBody>
      </p:sp>
      <p:sp>
        <p:nvSpPr>
          <p:cNvPr id="425987" name="Rectangle 2"/>
          <p:cNvSpPr>
            <a:spLocks noGrp="1" noRot="1" noChangeAspect="1" noChangeArrowheads="1" noTextEdit="1"/>
          </p:cNvSpPr>
          <p:nvPr>
            <p:ph type="sldImg"/>
          </p:nvPr>
        </p:nvSpPr>
        <p:spPr>
          <a:xfrm>
            <a:off x="1143000" y="685800"/>
            <a:ext cx="4572000" cy="3429000"/>
          </a:xfrm>
          <a:ln/>
        </p:spPr>
      </p:sp>
      <p:sp>
        <p:nvSpPr>
          <p:cNvPr id="425988"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Rectangle 7"/>
          <p:cNvSpPr>
            <a:spLocks noGrp="1" noChangeArrowheads="1"/>
          </p:cNvSpPr>
          <p:nvPr>
            <p:ph type="sldNum" sz="quarter" idx="5"/>
          </p:nvPr>
        </p:nvSpPr>
        <p:spPr>
          <a:noFill/>
        </p:spPr>
        <p:txBody>
          <a:bodyPr/>
          <a:lstStyle/>
          <a:p>
            <a:fld id="{F790DA82-F128-4B28-842F-E7AAFFC6D6C4}" type="slidenum">
              <a:rPr lang="ja-JP" altLang="en-US">
                <a:solidFill>
                  <a:prstClr val="black"/>
                </a:solidFill>
              </a:rPr>
              <a:pPr/>
              <a:t>80</a:t>
            </a:fld>
            <a:endParaRPr lang="en-US" altLang="ja-JP">
              <a:solidFill>
                <a:prstClr val="black"/>
              </a:solidFill>
            </a:endParaRPr>
          </a:p>
        </p:txBody>
      </p:sp>
      <p:sp>
        <p:nvSpPr>
          <p:cNvPr id="588803" name="Rectangle 2"/>
          <p:cNvSpPr>
            <a:spLocks noGrp="1" noRot="1" noChangeAspect="1" noChangeArrowheads="1" noTextEdit="1"/>
          </p:cNvSpPr>
          <p:nvPr>
            <p:ph type="sldImg"/>
          </p:nvPr>
        </p:nvSpPr>
        <p:spPr>
          <a:xfrm>
            <a:off x="1146140" y="685486"/>
            <a:ext cx="4565720" cy="3429000"/>
          </a:xfrm>
          <a:ln/>
        </p:spPr>
      </p:sp>
      <p:sp>
        <p:nvSpPr>
          <p:cNvPr id="588804"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35D89F-3E58-469B-8CB7-24A161DEA22A}" type="slidenum">
              <a:rPr lang="ja-JP" altLang="en-US">
                <a:solidFill>
                  <a:prstClr val="black"/>
                </a:solidFill>
              </a:rPr>
              <a:pPr/>
              <a:t>81</a:t>
            </a:fld>
            <a:endParaRPr lang="en-US" altLang="ja-JP">
              <a:solidFill>
                <a:prstClr val="black"/>
              </a:solidFill>
            </a:endParaRPr>
          </a:p>
        </p:txBody>
      </p:sp>
      <p:sp>
        <p:nvSpPr>
          <p:cNvPr id="1878018" name="Rectangle 2"/>
          <p:cNvSpPr>
            <a:spLocks noGrp="1" noRot="1" noChangeAspect="1" noChangeArrowheads="1" noTextEdit="1"/>
          </p:cNvSpPr>
          <p:nvPr>
            <p:ph type="sldImg"/>
          </p:nvPr>
        </p:nvSpPr>
        <p:spPr>
          <a:ln/>
        </p:spPr>
      </p:sp>
      <p:sp>
        <p:nvSpPr>
          <p:cNvPr id="1878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2" name="Rectangle 7"/>
          <p:cNvSpPr>
            <a:spLocks noGrp="1" noChangeArrowheads="1"/>
          </p:cNvSpPr>
          <p:nvPr>
            <p:ph type="sldNum" sz="quarter" idx="5"/>
          </p:nvPr>
        </p:nvSpPr>
        <p:spPr>
          <a:noFill/>
        </p:spPr>
        <p:txBody>
          <a:bodyPr/>
          <a:lstStyle/>
          <a:p>
            <a:fld id="{F33D5280-715E-4835-9547-58EAA67A5CFF}" type="slidenum">
              <a:rPr lang="ja-JP" altLang="en-US" smtClean="0"/>
              <a:pPr/>
              <a:t>82</a:t>
            </a:fld>
            <a:endParaRPr lang="en-US" altLang="ja-JP" smtClean="0"/>
          </a:p>
        </p:txBody>
      </p:sp>
      <p:sp>
        <p:nvSpPr>
          <p:cNvPr id="506883" name="Rectangle 2"/>
          <p:cNvSpPr>
            <a:spLocks noGrp="1" noRot="1" noChangeAspect="1" noChangeArrowheads="1" noTextEdit="1"/>
          </p:cNvSpPr>
          <p:nvPr>
            <p:ph type="sldImg"/>
          </p:nvPr>
        </p:nvSpPr>
        <p:spPr>
          <a:ln/>
        </p:spPr>
      </p:sp>
      <p:sp>
        <p:nvSpPr>
          <p:cNvPr id="5068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7"/>
          <p:cNvSpPr>
            <a:spLocks noGrp="1" noChangeArrowheads="1"/>
          </p:cNvSpPr>
          <p:nvPr>
            <p:ph type="sldNum" sz="quarter" idx="5"/>
          </p:nvPr>
        </p:nvSpPr>
        <p:spPr>
          <a:noFill/>
        </p:spPr>
        <p:txBody>
          <a:bodyPr/>
          <a:lstStyle/>
          <a:p>
            <a:fld id="{0C06E861-7215-42A6-A8A3-072222953846}" type="slidenum">
              <a:rPr lang="ja-JP" altLang="en-US">
                <a:solidFill>
                  <a:srgbClr val="000000"/>
                </a:solidFill>
              </a:rPr>
              <a:pPr/>
              <a:t>84</a:t>
            </a:fld>
            <a:endParaRPr lang="en-US" altLang="ja-JP">
              <a:solidFill>
                <a:srgbClr val="000000"/>
              </a:solidFill>
            </a:endParaRPr>
          </a:p>
        </p:txBody>
      </p:sp>
      <p:sp>
        <p:nvSpPr>
          <p:cNvPr id="573443" name="Rectangle 2"/>
          <p:cNvSpPr>
            <a:spLocks noGrp="1" noRot="1" noChangeAspect="1" noChangeArrowheads="1" noTextEdit="1"/>
          </p:cNvSpPr>
          <p:nvPr>
            <p:ph type="sldImg"/>
          </p:nvPr>
        </p:nvSpPr>
        <p:spPr>
          <a:ln/>
        </p:spPr>
      </p:sp>
      <p:sp>
        <p:nvSpPr>
          <p:cNvPr id="573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7"/>
          <p:cNvSpPr>
            <a:spLocks noGrp="1" noChangeArrowheads="1"/>
          </p:cNvSpPr>
          <p:nvPr>
            <p:ph type="sldNum" sz="quarter" idx="5"/>
          </p:nvPr>
        </p:nvSpPr>
        <p:spPr>
          <a:noFill/>
        </p:spPr>
        <p:txBody>
          <a:bodyPr/>
          <a:lstStyle/>
          <a:p>
            <a:fld id="{4875582D-ACB9-4D00-8DF4-263CBCEC02C0}" type="slidenum">
              <a:rPr lang="ja-JP" altLang="en-US">
                <a:solidFill>
                  <a:srgbClr val="000000"/>
                </a:solidFill>
              </a:rPr>
              <a:pPr/>
              <a:t>85</a:t>
            </a:fld>
            <a:endParaRPr lang="en-US" altLang="ja-JP">
              <a:solidFill>
                <a:srgbClr val="000000"/>
              </a:solidFill>
            </a:endParaRPr>
          </a:p>
        </p:txBody>
      </p:sp>
      <p:sp>
        <p:nvSpPr>
          <p:cNvPr id="574467" name="Rectangle 2"/>
          <p:cNvSpPr>
            <a:spLocks noGrp="1" noRot="1" noChangeAspect="1" noChangeArrowheads="1" noTextEdit="1"/>
          </p:cNvSpPr>
          <p:nvPr>
            <p:ph type="sldImg"/>
          </p:nvPr>
        </p:nvSpPr>
        <p:spPr>
          <a:ln/>
        </p:spPr>
      </p:sp>
      <p:sp>
        <p:nvSpPr>
          <p:cNvPr id="574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7"/>
          <p:cNvSpPr>
            <a:spLocks noGrp="1" noChangeArrowheads="1"/>
          </p:cNvSpPr>
          <p:nvPr>
            <p:ph type="sldNum" sz="quarter" idx="5"/>
          </p:nvPr>
        </p:nvSpPr>
        <p:spPr>
          <a:noFill/>
        </p:spPr>
        <p:txBody>
          <a:bodyPr/>
          <a:lstStyle/>
          <a:p>
            <a:fld id="{761F4601-C221-48FA-B229-AAADC503D78D}" type="slidenum">
              <a:rPr lang="ja-JP" altLang="en-US">
                <a:solidFill>
                  <a:srgbClr val="000000"/>
                </a:solidFill>
              </a:rPr>
              <a:pPr/>
              <a:t>86</a:t>
            </a:fld>
            <a:endParaRPr lang="en-US" altLang="ja-JP">
              <a:solidFill>
                <a:srgbClr val="000000"/>
              </a:solidFill>
            </a:endParaRPr>
          </a:p>
        </p:txBody>
      </p:sp>
      <p:sp>
        <p:nvSpPr>
          <p:cNvPr id="575491" name="Rectangle 2"/>
          <p:cNvSpPr>
            <a:spLocks noGrp="1" noRot="1" noChangeAspect="1" noChangeArrowheads="1" noTextEdit="1"/>
          </p:cNvSpPr>
          <p:nvPr>
            <p:ph type="sldImg"/>
          </p:nvPr>
        </p:nvSpPr>
        <p:spPr>
          <a:xfrm>
            <a:off x="1146140" y="685486"/>
            <a:ext cx="4565720" cy="3429000"/>
          </a:xfrm>
          <a:ln/>
        </p:spPr>
      </p:sp>
      <p:sp>
        <p:nvSpPr>
          <p:cNvPr id="575492"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7"/>
          <p:cNvSpPr>
            <a:spLocks noGrp="1" noChangeArrowheads="1"/>
          </p:cNvSpPr>
          <p:nvPr>
            <p:ph type="sldNum" sz="quarter" idx="5"/>
          </p:nvPr>
        </p:nvSpPr>
        <p:spPr>
          <a:noFill/>
        </p:spPr>
        <p:txBody>
          <a:bodyPr/>
          <a:lstStyle/>
          <a:p>
            <a:fld id="{2F1715A8-A796-44E4-B9B9-0640B517F6CC}" type="slidenum">
              <a:rPr lang="ja-JP" altLang="en-US">
                <a:solidFill>
                  <a:srgbClr val="000000"/>
                </a:solidFill>
              </a:rPr>
              <a:pPr/>
              <a:t>87</a:t>
            </a:fld>
            <a:endParaRPr lang="en-US" altLang="ja-JP">
              <a:solidFill>
                <a:srgbClr val="000000"/>
              </a:solidFill>
            </a:endParaRPr>
          </a:p>
        </p:txBody>
      </p:sp>
      <p:sp>
        <p:nvSpPr>
          <p:cNvPr id="576515" name="Rectangle 2"/>
          <p:cNvSpPr>
            <a:spLocks noGrp="1" noRot="1" noChangeAspect="1" noChangeArrowheads="1" noTextEdit="1"/>
          </p:cNvSpPr>
          <p:nvPr>
            <p:ph type="sldImg"/>
          </p:nvPr>
        </p:nvSpPr>
        <p:spPr>
          <a:xfrm>
            <a:off x="1146140" y="685486"/>
            <a:ext cx="4565720" cy="3429000"/>
          </a:xfrm>
          <a:ln/>
        </p:spPr>
      </p:sp>
      <p:sp>
        <p:nvSpPr>
          <p:cNvPr id="576516"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538" name="Rectangle 7"/>
          <p:cNvSpPr>
            <a:spLocks noGrp="1" noChangeArrowheads="1"/>
          </p:cNvSpPr>
          <p:nvPr>
            <p:ph type="sldNum" sz="quarter" idx="5"/>
          </p:nvPr>
        </p:nvSpPr>
        <p:spPr>
          <a:noFill/>
        </p:spPr>
        <p:txBody>
          <a:bodyPr/>
          <a:lstStyle/>
          <a:p>
            <a:fld id="{25981BF4-DC8E-4A8C-B9E9-F902DE04E545}" type="slidenum">
              <a:rPr lang="ja-JP" altLang="en-US">
                <a:solidFill>
                  <a:srgbClr val="000000"/>
                </a:solidFill>
              </a:rPr>
              <a:pPr/>
              <a:t>88</a:t>
            </a:fld>
            <a:endParaRPr lang="en-US" altLang="ja-JP">
              <a:solidFill>
                <a:srgbClr val="000000"/>
              </a:solidFill>
            </a:endParaRPr>
          </a:p>
        </p:txBody>
      </p:sp>
      <p:sp>
        <p:nvSpPr>
          <p:cNvPr id="577539" name="Rectangle 2"/>
          <p:cNvSpPr>
            <a:spLocks noGrp="1" noRot="1" noChangeAspect="1" noChangeArrowheads="1" noTextEdit="1"/>
          </p:cNvSpPr>
          <p:nvPr>
            <p:ph type="sldImg"/>
          </p:nvPr>
        </p:nvSpPr>
        <p:spPr>
          <a:xfrm>
            <a:off x="1146140" y="685486"/>
            <a:ext cx="4565720" cy="3429000"/>
          </a:xfrm>
          <a:ln/>
        </p:spPr>
      </p:sp>
      <p:sp>
        <p:nvSpPr>
          <p:cNvPr id="577540"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Rectangle 7"/>
          <p:cNvSpPr>
            <a:spLocks noGrp="1" noChangeArrowheads="1"/>
          </p:cNvSpPr>
          <p:nvPr>
            <p:ph type="sldNum" sz="quarter" idx="5"/>
          </p:nvPr>
        </p:nvSpPr>
        <p:spPr>
          <a:noFill/>
        </p:spPr>
        <p:txBody>
          <a:bodyPr/>
          <a:lstStyle/>
          <a:p>
            <a:fld id="{E4BBA619-5C9C-4768-A39B-327446E3831F}" type="slidenum">
              <a:rPr lang="ja-JP" altLang="en-US">
                <a:solidFill>
                  <a:srgbClr val="000000"/>
                </a:solidFill>
              </a:rPr>
              <a:pPr/>
              <a:t>89</a:t>
            </a:fld>
            <a:endParaRPr lang="en-US" altLang="ja-JP">
              <a:solidFill>
                <a:srgbClr val="000000"/>
              </a:solidFill>
            </a:endParaRPr>
          </a:p>
        </p:txBody>
      </p:sp>
      <p:sp>
        <p:nvSpPr>
          <p:cNvPr id="579587" name="Rectangle 2"/>
          <p:cNvSpPr>
            <a:spLocks noGrp="1" noRot="1" noChangeAspect="1" noChangeArrowheads="1" noTextEdit="1"/>
          </p:cNvSpPr>
          <p:nvPr>
            <p:ph type="sldImg"/>
          </p:nvPr>
        </p:nvSpPr>
        <p:spPr>
          <a:xfrm>
            <a:off x="838200" y="457200"/>
            <a:ext cx="5181600" cy="3886200"/>
          </a:xfrm>
          <a:ln/>
        </p:spPr>
      </p:sp>
      <p:sp>
        <p:nvSpPr>
          <p:cNvPr id="579588" name="Rectangle 3"/>
          <p:cNvSpPr>
            <a:spLocks noGrp="1" noChangeArrowheads="1"/>
          </p:cNvSpPr>
          <p:nvPr>
            <p:ph type="body" idx="1"/>
          </p:nvPr>
        </p:nvSpPr>
        <p:spPr>
          <a:xfrm>
            <a:off x="915343" y="4344030"/>
            <a:ext cx="5027316" cy="4114485"/>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7"/>
          <p:cNvSpPr txBox="1">
            <a:spLocks noGrp="1" noChangeArrowheads="1"/>
          </p:cNvSpPr>
          <p:nvPr/>
        </p:nvSpPr>
        <p:spPr bwMode="auto">
          <a:xfrm>
            <a:off x="3885887" y="8688058"/>
            <a:ext cx="2972114" cy="455942"/>
          </a:xfrm>
          <a:prstGeom prst="rect">
            <a:avLst/>
          </a:prstGeom>
          <a:noFill/>
          <a:ln w="9525">
            <a:noFill/>
            <a:miter lim="800000"/>
            <a:headEnd/>
            <a:tailEnd/>
          </a:ln>
        </p:spPr>
        <p:txBody>
          <a:bodyPr lIns="91263" tIns="45631" rIns="91263" bIns="45631" anchor="b"/>
          <a:lstStyle/>
          <a:p>
            <a:pPr algn="r" defTabSz="912838"/>
            <a:fld id="{E51FE8A6-9B26-48E4-9BD8-EF254147B62A}" type="slidenum">
              <a:rPr lang="ja-JP" altLang="en-US" sz="1200">
                <a:solidFill>
                  <a:srgbClr val="000000"/>
                </a:solidFill>
                <a:latin typeface="Times New Roman" pitchFamily="18" charset="0"/>
              </a:rPr>
              <a:pPr algn="r" defTabSz="912838"/>
              <a:t>12</a:t>
            </a:fld>
            <a:endParaRPr lang="en-US" altLang="ja-JP" sz="1200" dirty="0">
              <a:solidFill>
                <a:srgbClr val="000000"/>
              </a:solidFill>
              <a:latin typeface="Times New Roman" pitchFamily="18" charset="0"/>
            </a:endParaRPr>
          </a:p>
        </p:txBody>
      </p:sp>
      <p:sp>
        <p:nvSpPr>
          <p:cNvPr id="427011" name="Rectangle 2"/>
          <p:cNvSpPr>
            <a:spLocks noGrp="1" noRot="1" noChangeAspect="1" noChangeArrowheads="1" noTextEdit="1"/>
          </p:cNvSpPr>
          <p:nvPr>
            <p:ph type="sldImg"/>
          </p:nvPr>
        </p:nvSpPr>
        <p:spPr>
          <a:ln/>
        </p:spPr>
      </p:sp>
      <p:sp>
        <p:nvSpPr>
          <p:cNvPr id="4270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2EBF19DB-3476-47B1-9579-788D858E3DDA}" type="slidenum">
              <a:rPr lang="ja-JP" altLang="en-US" smtClean="0"/>
              <a:pPr/>
              <a:t>13</a:t>
            </a:fld>
            <a:endParaRPr lang="en-US" altLang="ja-JP" smtClean="0"/>
          </a:p>
        </p:txBody>
      </p:sp>
      <p:sp>
        <p:nvSpPr>
          <p:cNvPr id="428035" name="Rectangle 2"/>
          <p:cNvSpPr>
            <a:spLocks noGrp="1" noRot="1" noChangeAspect="1" noChangeArrowheads="1" noTextEdit="1"/>
          </p:cNvSpPr>
          <p:nvPr>
            <p:ph type="sldImg"/>
          </p:nvPr>
        </p:nvSpPr>
        <p:spPr>
          <a:ln/>
        </p:spPr>
      </p:sp>
      <p:sp>
        <p:nvSpPr>
          <p:cNvPr id="4280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A1A497-D07C-4E33-8B98-170B094999D8}" type="slidenum">
              <a:rPr lang="ja-JP" altLang="en-US">
                <a:solidFill>
                  <a:prstClr val="black"/>
                </a:solidFill>
              </a:rPr>
              <a:pPr/>
              <a:t>16</a:t>
            </a:fld>
            <a:endParaRPr lang="en-US" altLang="ja-JP">
              <a:solidFill>
                <a:prstClr val="black"/>
              </a:solidFill>
            </a:endParaRPr>
          </a:p>
        </p:txBody>
      </p:sp>
      <p:sp>
        <p:nvSpPr>
          <p:cNvPr id="2200578" name="Rectangle 2"/>
          <p:cNvSpPr>
            <a:spLocks noGrp="1" noRot="1" noChangeAspect="1" noChangeArrowheads="1" noTextEdit="1"/>
          </p:cNvSpPr>
          <p:nvPr>
            <p:ph type="sldImg"/>
          </p:nvPr>
        </p:nvSpPr>
        <p:spPr>
          <a:ln/>
        </p:spPr>
      </p:sp>
      <p:sp>
        <p:nvSpPr>
          <p:cNvPr id="220057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762000"/>
            <a:ext cx="20383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0"/>
            <a:ext cx="59626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J. Arthur: FEL Intro 	              	            4 July 2006</a:t>
            </a:r>
            <a:endParaRPr lang="en-US" sz="1400">
              <a:latin typeface="Times" pitchFamily="18" charset="0"/>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9738" y="134938"/>
            <a:ext cx="2216150" cy="5991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8113" y="134938"/>
            <a:ext cx="6499225" cy="59912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38113" y="134938"/>
            <a:ext cx="8867775" cy="7397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3714EED-35E8-4C4A-820D-D37120B49AC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4608424-00CB-4D46-97C0-97065407593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713F05D-E3EA-4962-A5CD-E569FFA4C69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D93B2F7-D517-4F7E-BCF9-60DE72A5489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583D2E2C-CEA0-4434-A179-CB509D7F426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C83EECAA-B0E8-4D63-865D-D58E8BE7E95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D514A254-C80A-4801-BE97-A43A939FE4C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F9D3FB5-0312-4636-9C77-930E0190A4B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25945C3-0687-4E29-AAAD-B820380B7DA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67A4F9D-C8C8-4A48-B01C-626462C74DF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1C494FB-62BB-457A-BF9A-174DCE61F4E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3482E96-B918-4564-91BF-C187C6ED593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E8E7558-0636-4723-A509-155CF6FD11F8}" type="slidenum">
              <a:rPr lang="en-US"/>
              <a:pPr>
                <a:defRPr/>
              </a:pPr>
              <a:t>‹#›</a:t>
            </a:fld>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2C6DE14-BD5A-43AA-8156-D720BB263E18}" type="slidenum">
              <a:rPr lang="en-US"/>
              <a:pPr>
                <a:defRPr/>
              </a:pPr>
              <a:t>‹#›</a:t>
            </a:fld>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14F609-22DC-4EC0-9C8A-FB4B75E1CCE1}" type="slidenum">
              <a:rPr lang="en-US"/>
              <a:pPr>
                <a:defRPr/>
              </a:pPr>
              <a:t>‹#›</a:t>
            </a:fld>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1A71D8-2D85-4AA0-9334-E094E9A3BA3D}" type="slidenum">
              <a:rPr lang="en-US"/>
              <a:pPr>
                <a:defRPr/>
              </a:pPr>
              <a:t>‹#›</a:t>
            </a:fld>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A0557DC-1405-46FC-B930-A29988CAE6B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719605C-0903-40D8-93A7-615237CFB446}" type="slidenum">
              <a:rPr lang="en-US"/>
              <a:pPr>
                <a:defRPr/>
              </a:pPr>
              <a:t>‹#›</a:t>
            </a:fld>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5F01943-8C18-493A-9E4A-BBB3444379BE}" type="slidenum">
              <a:rPr lang="en-US"/>
              <a:pPr>
                <a:defRPr/>
              </a:pPr>
              <a:t>‹#›</a:t>
            </a:fld>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EC4538E-43FF-4429-B4EA-F3D0920FC139}" type="slidenum">
              <a:rPr lang="en-US"/>
              <a:pPr>
                <a:defRPr/>
              </a:pPr>
              <a:t>‹#›</a:t>
            </a:fld>
            <a:endParaRPr 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08CC68A-0EBE-49D0-989D-179BB3AC8C81}" type="slidenum">
              <a:rPr lang="en-US"/>
              <a:pPr>
                <a:defRPr/>
              </a:pPr>
              <a:t>‹#›</a:t>
            </a:fld>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D7774F-49A4-4F09-8614-DCBD026EE018}" type="slidenum">
              <a:rPr lang="en-US"/>
              <a:pPr>
                <a:defRPr/>
              </a:pPr>
              <a:t>‹#›</a:t>
            </a:fld>
            <a:endParaRPr 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F096A59-40BE-4BE6-9C46-396881FF13A4}" type="slidenum">
              <a:rPr lang="en-US"/>
              <a:pPr>
                <a:defRPr/>
              </a:pPr>
              <a:t>‹#›</a:t>
            </a:fld>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863BB04-0FF5-4FF9-8CAC-55998BC65968}" type="slidenum">
              <a:rPr lang="en-US"/>
              <a:pPr>
                <a:defRPr/>
              </a:pPr>
              <a:t>‹#›</a:t>
            </a:fld>
            <a:endParaRPr 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CD101AD-1637-4DD2-8DCD-B3BE9D461E1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EE6202E-4A5C-4B9F-B9FE-5A693E24456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EC15EB-3DE6-4C10-B269-9A662385392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64DCD3C-DB4F-4317-87DB-9FC3DF6E6AF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C28586E-0D3B-461A-BE5E-4626C4BD2DF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893D6354-1684-4184-B926-47BC5496A22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69551A0-25F9-4E16-88C0-E1FE73F130E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5002830-BAAB-4412-840E-E7D6B6422AC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F79B070-543F-4E0E-80A4-7FFB908468C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1139D59-C579-4829-AD3A-141718CDEA2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F54D536-AEC5-47B4-AA74-7B6018F04E7F}"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C06AC06A-42D7-4C86-A109-7B93A582316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EBC77EF8-135D-4E3C-9B55-91CAF05E1C70}"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CD101AD-1637-4DD2-8DCD-B3BE9D461E1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EE6202E-4A5C-4B9F-B9FE-5A693E24456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EC15EB-3DE6-4C10-B269-9A662385392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64DCD3C-DB4F-4317-87DB-9FC3DF6E6AF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C28586E-0D3B-461A-BE5E-4626C4BD2DF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893D6354-1684-4184-B926-47BC5496A22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69551A0-25F9-4E16-88C0-E1FE73F130E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5002830-BAAB-4412-840E-E7D6B6422AC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F79B070-543F-4E0E-80A4-7FFB908468C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1139D59-C579-4829-AD3A-141718CDEA2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F54D536-AEC5-47B4-AA74-7B6018F04E7F}"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C06AC06A-42D7-4C86-A109-7B93A582316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EBC77EF8-135D-4E3C-9B55-91CAF05E1C70}"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CD101AD-1637-4DD2-8DCD-B3BE9D461E1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EE6202E-4A5C-4B9F-B9FE-5A693E24456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EC15EB-3DE6-4C10-B269-9A662385392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64DCD3C-DB4F-4317-87DB-9FC3DF6E6AF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C28586E-0D3B-461A-BE5E-4626C4BD2DF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893D6354-1684-4184-B926-47BC5496A22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69551A0-25F9-4E16-88C0-E1FE73F130E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5002830-BAAB-4412-840E-E7D6B6422AC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F79B070-543F-4E0E-80A4-7FFB908468C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1139D59-C579-4829-AD3A-141718CDEA2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F54D536-AEC5-47B4-AA74-7B6018F04E7F}"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C06AC06A-42D7-4C86-A109-7B93A582316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EBC77EF8-135D-4E3C-9B55-91CAF05E1C70}"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23042" name="Line 2"/>
          <p:cNvSpPr>
            <a:spLocks noChangeShapeType="1"/>
          </p:cNvSpPr>
          <p:nvPr/>
        </p:nvSpPr>
        <p:spPr bwMode="auto">
          <a:xfrm flipV="1">
            <a:off x="165100" y="815975"/>
            <a:ext cx="8834438" cy="0"/>
          </a:xfrm>
          <a:prstGeom prst="line">
            <a:avLst/>
          </a:prstGeom>
          <a:noFill/>
          <a:ln w="19050">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endParaRPr>
          </a:p>
        </p:txBody>
      </p:sp>
      <p:sp>
        <p:nvSpPr>
          <p:cNvPr id="1623043" name="Rectangle 3"/>
          <p:cNvSpPr>
            <a:spLocks noGrp="1" noChangeArrowheads="1"/>
          </p:cNvSpPr>
          <p:nvPr>
            <p:ph type="ctrTitle"/>
          </p:nvPr>
        </p:nvSpPr>
        <p:spPr bwMode="auto">
          <a:xfrm>
            <a:off x="801688" y="1389063"/>
            <a:ext cx="7772400" cy="488950"/>
          </a:xfrm>
          <a:prstGeom prst="rect">
            <a:avLst/>
          </a:prstGeom>
          <a:noFill/>
          <a:ln>
            <a:miter lim="800000"/>
            <a:headEnd/>
            <a:tailEnd/>
          </a:ln>
        </p:spPr>
        <p:txBody>
          <a:bodyPr vert="horz" wrap="square" lIns="91440" tIns="45720" rIns="91440" bIns="45720" numCol="1" anchor="ctr" anchorCtr="0" compatLnSpc="1">
            <a:prstTxWarp prst="textNoShape">
              <a:avLst/>
            </a:prstTxWarp>
            <a:spAutoFit/>
          </a:bodyPr>
          <a:lstStyle>
            <a:lvl1pPr algn="ctr">
              <a:defRPr sz="3000"/>
            </a:lvl1pPr>
          </a:lstStyle>
          <a:p>
            <a:r>
              <a:rPr lang="en-GB" altLang="en-GB"/>
              <a:t>Click to edit Master title style</a:t>
            </a:r>
          </a:p>
        </p:txBody>
      </p:sp>
      <p:sp>
        <p:nvSpPr>
          <p:cNvPr id="1623044" name="Rectangle 4"/>
          <p:cNvSpPr>
            <a:spLocks noGrp="1" noChangeArrowheads="1"/>
          </p:cNvSpPr>
          <p:nvPr>
            <p:ph type="subTitle" sz="quarter" idx="1"/>
          </p:nvPr>
        </p:nvSpPr>
        <p:spPr bwMode="auto">
          <a:xfrm>
            <a:off x="1385888" y="2854325"/>
            <a:ext cx="6400800" cy="1752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lgn="ctr">
              <a:defRPr sz="1800"/>
            </a:lvl1pPr>
          </a:lstStyle>
          <a:p>
            <a:r>
              <a:rPr lang="en-GB" altLang="en-GB"/>
              <a:t>Click to edit Master subtitle style</a:t>
            </a:r>
          </a:p>
        </p:txBody>
      </p:sp>
      <p:sp>
        <p:nvSpPr>
          <p:cNvPr id="1623045" name="Rectangle 5"/>
          <p:cNvSpPr>
            <a:spLocks noGrp="1" noChangeArrowheads="1"/>
          </p:cNvSpPr>
          <p:nvPr>
            <p:ph type="dt" sz="quarter" idx="2"/>
          </p:nvPr>
        </p:nvSpPr>
        <p:spPr/>
        <p:txBody>
          <a:bodyPr/>
          <a:lstStyle>
            <a:lvl1pPr>
              <a:defRPr/>
            </a:lvl1pPr>
          </a:lstStyle>
          <a:p>
            <a:endParaRPr lang="en-GB" altLang="en-GB">
              <a:solidFill>
                <a:srgbClr val="000000"/>
              </a:solidFill>
            </a:endParaRPr>
          </a:p>
        </p:txBody>
      </p:sp>
      <p:sp>
        <p:nvSpPr>
          <p:cNvPr id="1623046" name="Rectangle 6"/>
          <p:cNvSpPr>
            <a:spLocks noGrp="1" noChangeArrowheads="1"/>
          </p:cNvSpPr>
          <p:nvPr>
            <p:ph type="ftr" sz="quarter" idx="3"/>
          </p:nvPr>
        </p:nvSpPr>
        <p:spPr/>
        <p:txBody>
          <a:bodyPr/>
          <a:lstStyle>
            <a:lvl1pPr>
              <a:defRPr/>
            </a:lvl1pPr>
          </a:lstStyle>
          <a:p>
            <a:endParaRPr lang="en-GB" altLang="en-GB">
              <a:solidFill>
                <a:srgbClr val="000000"/>
              </a:solidFill>
            </a:endParaRPr>
          </a:p>
        </p:txBody>
      </p:sp>
      <p:sp>
        <p:nvSpPr>
          <p:cNvPr id="1623047" name="Rectangle 7"/>
          <p:cNvSpPr>
            <a:spLocks noGrp="1" noChangeArrowheads="1"/>
          </p:cNvSpPr>
          <p:nvPr>
            <p:ph type="sldNum" sz="quarter" idx="4"/>
          </p:nvPr>
        </p:nvSpPr>
        <p:spPr/>
        <p:txBody>
          <a:bodyPr/>
          <a:lstStyle>
            <a:lvl1pPr>
              <a:defRPr/>
            </a:lvl1pPr>
          </a:lstStyle>
          <a:p>
            <a:fld id="{1B77BD34-5F96-4155-8AD2-1CBC89712040}"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EE07F71-48AB-4FA4-AEFA-6CF79B371DA6}"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D807423-8F9A-4BE5-9606-7A576EADC4EE}"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lt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E674340-E8C1-4DB4-BC99-DEA59CA98753}"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lt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GB">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08A37D44-2A96-4804-9D85-D1FAA4CE4B01}"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lt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GB">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C5A7DC38-2562-4EB1-BC86-657473A02BE2}"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GB">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158D362-DF00-4E95-89A8-DE7468778D82}"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6340EB1-3E4F-40D9-994A-2FCA3564BE41}"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BF6C0B0-BD85-4F31-95DF-CC878ABDFFFC}"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8C824DD-AEE6-445F-9FB1-604DF989FB27}"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C431DD6-1C6F-40F4-9DAF-F967C7FF6549}" type="slidenum">
              <a:rPr lang="en-GB" altLang="en-GB">
                <a:solidFill>
                  <a:srgbClr val="000000"/>
                </a:solidFill>
              </a:rPr>
              <a:pPr/>
              <a:t>‹#›</a:t>
            </a:fld>
            <a:endParaRPr lang="en-GB" altLang="en-GB">
              <a:solidFill>
                <a:srgbClr val="000000"/>
              </a:solidFill>
            </a:endParaRPr>
          </a:p>
        </p:txBody>
      </p:sp>
    </p:spTree>
  </p:cSld>
  <p:clrMapOvr>
    <a:masterClrMapping/>
  </p:clrMapOvr>
  <p:transition xmlns:p14="http://schemas.microsoft.com/office/powerpoint/2010/main" advTm="0">
    <p:zoom/>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pPr lvl="0"/>
            <a:endParaRPr lang="en-US" noProof="0" smtClean="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F8BF4-2F68-49A9-8314-66C2CAD11647}"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pPr lvl="0"/>
            <a:endParaRPr lang="en-US" noProof="0" smtClean="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5F21883-18DC-40E8-838E-FFB302306BF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BF8BF4-2F68-49A9-8314-66C2CAD11647}" type="datetimeFigureOut">
              <a:rPr lang="en-US" smtClean="0"/>
              <a:pPr/>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CD907CC-089B-488D-A70A-B7CC35F9EAE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10F4B11-3141-49A5-91D9-449FD4C1079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482B8C7-B8FE-4921-8910-904019DF4F8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0A5F4CBA-76EC-4F1F-9CF6-3C8A46EA56F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2480A5FE-400D-4782-8E76-2E2F86EE4FB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391E33E-4F45-4639-B13A-FF0B26186B3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80E5CC64-15F5-46C7-B467-4408177F237F}"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CEB43D1-D5B3-4BCF-8378-05540753BD7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B59FDE5-B605-453C-8CB5-758350267FE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9869A78-6064-4F37-AF6F-54F1E202D8E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BF8BF4-2F68-49A9-8314-66C2CAD11647}" type="datetimeFigureOut">
              <a:rPr lang="en-US" smtClean="0"/>
              <a:pPr/>
              <a:t>7/31/12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1D566A99-BE76-429C-B667-1892FCDB71F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BF8BF4-2F68-49A9-8314-66C2CAD11647}" type="datetimeFigureOut">
              <a:rPr lang="en-US" smtClean="0"/>
              <a:pPr/>
              <a:t>7/31/12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pPr lvl="0"/>
            <a:endParaRPr lang="en-US" noProof="0" smtClean="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CF9E85F-0162-4F92-AAE2-47DB664DA68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01481D0-0724-4FB5-BF4C-40F5B354A10B}"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823F1C2-7B5B-4559-9629-B65090EA0448}"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E1C014-9755-4D61-B67F-DB1D61CF62EB}"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84B4916-08AB-4F91-95CE-E5BBB60C9FE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19EC40D-1850-472D-B168-BE8F4FD9203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BF8BF4-2F68-49A9-8314-66C2CAD11647}" type="datetimeFigureOut">
              <a:rPr lang="en-US" smtClean="0"/>
              <a:pPr/>
              <a:t>7/31/12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50C1AA7-12CE-4505-8C43-BFB5F5005D25}"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136557C-91C8-48A5-A45B-3DDADE331E5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A2BD566-D212-4B56-A535-CA2D83F43291}"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364A583-71D5-4884-AE7A-7B0A7D19558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1F2680D-AAF8-4D2E-ACE0-8985FA542A65}"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B8B14E6-FC6D-4656-B6E2-86B18D35F46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F8BF4-2F68-49A9-8314-66C2CAD11647}" type="datetimeFigureOut">
              <a:rPr lang="en-US" smtClean="0"/>
              <a:pPr/>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762000"/>
            <a:ext cx="20383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0"/>
            <a:ext cx="59626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solidFill>
                  <a:srgbClr val="000000"/>
                </a:solidFill>
              </a:rPr>
              <a:t>J. Arthur: FEL Intro 	              	            4 July 2006</a:t>
            </a:r>
            <a:endParaRPr lang="en-US" sz="1400">
              <a:solidFill>
                <a:srgbClr val="000000"/>
              </a:solidFill>
              <a:latin typeface="Times" pitchFamily="18" charset="0"/>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F8BF4-2F68-49A9-8314-66C2CAD11647}" type="datetimeFigureOut">
              <a:rPr lang="en-US" smtClean="0"/>
              <a:pPr/>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02785-E7BC-4E36-B02B-D1949F9191C5}"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pPr lvl="0"/>
            <a:endParaRPr lang="en-US" noProof="0" smtClean="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slideLayout" Target="../slideLayouts/slideLayout122.xml"/><Relationship Id="rId13" Type="http://schemas.openxmlformats.org/officeDocument/2006/relationships/theme" Target="../theme/theme10.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33.xml"/><Relationship Id="rId12" Type="http://schemas.openxmlformats.org/officeDocument/2006/relationships/slideLayout" Target="../slideLayouts/slideLayout134.xml"/><Relationship Id="rId13" Type="http://schemas.openxmlformats.org/officeDocument/2006/relationships/theme" Target="../theme/theme11.xml"/><Relationship Id="rId1" Type="http://schemas.openxmlformats.org/officeDocument/2006/relationships/slideLayout" Target="../slideLayouts/slideLayout123.xml"/><Relationship Id="rId2" Type="http://schemas.openxmlformats.org/officeDocument/2006/relationships/slideLayout" Target="../slideLayouts/slideLayout124.xml"/><Relationship Id="rId3" Type="http://schemas.openxmlformats.org/officeDocument/2006/relationships/slideLayout" Target="../slideLayouts/slideLayout125.xml"/><Relationship Id="rId4" Type="http://schemas.openxmlformats.org/officeDocument/2006/relationships/slideLayout" Target="../slideLayouts/slideLayout126.xml"/><Relationship Id="rId5" Type="http://schemas.openxmlformats.org/officeDocument/2006/relationships/slideLayout" Target="../slideLayouts/slideLayout127.xml"/><Relationship Id="rId6" Type="http://schemas.openxmlformats.org/officeDocument/2006/relationships/slideLayout" Target="../slideLayouts/slideLayout128.xml"/><Relationship Id="rId7" Type="http://schemas.openxmlformats.org/officeDocument/2006/relationships/slideLayout" Target="../slideLayouts/slideLayout129.xml"/><Relationship Id="rId8" Type="http://schemas.openxmlformats.org/officeDocument/2006/relationships/slideLayout" Target="../slideLayouts/slideLayout130.xml"/><Relationship Id="rId9" Type="http://schemas.openxmlformats.org/officeDocument/2006/relationships/slideLayout" Target="../slideLayouts/slideLayout131.xml"/><Relationship Id="rId10" Type="http://schemas.openxmlformats.org/officeDocument/2006/relationships/slideLayout" Target="../slideLayouts/slideLayout132.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45.xml"/><Relationship Id="rId12" Type="http://schemas.openxmlformats.org/officeDocument/2006/relationships/slideLayout" Target="../slideLayouts/slideLayout146.xml"/><Relationship Id="rId13" Type="http://schemas.openxmlformats.org/officeDocument/2006/relationships/theme" Target="../theme/theme12.xml"/><Relationship Id="rId1" Type="http://schemas.openxmlformats.org/officeDocument/2006/relationships/slideLayout" Target="../slideLayouts/slideLayout135.xml"/><Relationship Id="rId2" Type="http://schemas.openxmlformats.org/officeDocument/2006/relationships/slideLayout" Target="../slideLayouts/slideLayout136.xml"/><Relationship Id="rId3" Type="http://schemas.openxmlformats.org/officeDocument/2006/relationships/slideLayout" Target="../slideLayouts/slideLayout137.xml"/><Relationship Id="rId4" Type="http://schemas.openxmlformats.org/officeDocument/2006/relationships/slideLayout" Target="../slideLayouts/slideLayout138.xml"/><Relationship Id="rId5" Type="http://schemas.openxmlformats.org/officeDocument/2006/relationships/slideLayout" Target="../slideLayouts/slideLayout139.xml"/><Relationship Id="rId6" Type="http://schemas.openxmlformats.org/officeDocument/2006/relationships/slideLayout" Target="../slideLayouts/slideLayout140.xml"/><Relationship Id="rId7" Type="http://schemas.openxmlformats.org/officeDocument/2006/relationships/slideLayout" Target="../slideLayouts/slideLayout141.xml"/><Relationship Id="rId8" Type="http://schemas.openxmlformats.org/officeDocument/2006/relationships/slideLayout" Target="../slideLayouts/slideLayout142.xml"/><Relationship Id="rId9" Type="http://schemas.openxmlformats.org/officeDocument/2006/relationships/slideLayout" Target="../slideLayouts/slideLayout143.xml"/><Relationship Id="rId10" Type="http://schemas.openxmlformats.org/officeDocument/2006/relationships/slideLayout" Target="../slideLayouts/slideLayout144.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57.xml"/><Relationship Id="rId12" Type="http://schemas.openxmlformats.org/officeDocument/2006/relationships/slideLayout" Target="../slideLayouts/slideLayout158.xml"/><Relationship Id="rId13" Type="http://schemas.openxmlformats.org/officeDocument/2006/relationships/theme" Target="../theme/theme13.xml"/><Relationship Id="rId1" Type="http://schemas.openxmlformats.org/officeDocument/2006/relationships/slideLayout" Target="../slideLayouts/slideLayout147.xml"/><Relationship Id="rId2" Type="http://schemas.openxmlformats.org/officeDocument/2006/relationships/slideLayout" Target="../slideLayouts/slideLayout148.xml"/><Relationship Id="rId3" Type="http://schemas.openxmlformats.org/officeDocument/2006/relationships/slideLayout" Target="../slideLayouts/slideLayout149.xml"/><Relationship Id="rId4" Type="http://schemas.openxmlformats.org/officeDocument/2006/relationships/slideLayout" Target="../slideLayouts/slideLayout150.xml"/><Relationship Id="rId5" Type="http://schemas.openxmlformats.org/officeDocument/2006/relationships/slideLayout" Target="../slideLayouts/slideLayout151.xml"/><Relationship Id="rId6" Type="http://schemas.openxmlformats.org/officeDocument/2006/relationships/slideLayout" Target="../slideLayouts/slideLayout152.xml"/><Relationship Id="rId7" Type="http://schemas.openxmlformats.org/officeDocument/2006/relationships/slideLayout" Target="../slideLayouts/slideLayout153.xml"/><Relationship Id="rId8" Type="http://schemas.openxmlformats.org/officeDocument/2006/relationships/slideLayout" Target="../slideLayouts/slideLayout154.xml"/><Relationship Id="rId9" Type="http://schemas.openxmlformats.org/officeDocument/2006/relationships/slideLayout" Target="../slideLayouts/slideLayout155.xml"/><Relationship Id="rId10" Type="http://schemas.openxmlformats.org/officeDocument/2006/relationships/slideLayout" Target="../slideLayouts/slideLayout156.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69.xml"/><Relationship Id="rId12" Type="http://schemas.openxmlformats.org/officeDocument/2006/relationships/slideLayout" Target="../slideLayouts/slideLayout170.xml"/><Relationship Id="rId13" Type="http://schemas.openxmlformats.org/officeDocument/2006/relationships/slideLayout" Target="../slideLayouts/slideLayout171.xml"/><Relationship Id="rId14" Type="http://schemas.openxmlformats.org/officeDocument/2006/relationships/theme" Target="../theme/theme14.xml"/><Relationship Id="rId1" Type="http://schemas.openxmlformats.org/officeDocument/2006/relationships/slideLayout" Target="../slideLayouts/slideLayout159.xml"/><Relationship Id="rId2" Type="http://schemas.openxmlformats.org/officeDocument/2006/relationships/slideLayout" Target="../slideLayouts/slideLayout160.xml"/><Relationship Id="rId3" Type="http://schemas.openxmlformats.org/officeDocument/2006/relationships/slideLayout" Target="../slideLayouts/slideLayout161.xml"/><Relationship Id="rId4" Type="http://schemas.openxmlformats.org/officeDocument/2006/relationships/slideLayout" Target="../slideLayouts/slideLayout162.xml"/><Relationship Id="rId5" Type="http://schemas.openxmlformats.org/officeDocument/2006/relationships/slideLayout" Target="../slideLayouts/slideLayout163.xml"/><Relationship Id="rId6" Type="http://schemas.openxmlformats.org/officeDocument/2006/relationships/slideLayout" Target="../slideLayouts/slideLayout164.xml"/><Relationship Id="rId7" Type="http://schemas.openxmlformats.org/officeDocument/2006/relationships/slideLayout" Target="../slideLayouts/slideLayout165.xml"/><Relationship Id="rId8" Type="http://schemas.openxmlformats.org/officeDocument/2006/relationships/slideLayout" Target="../slideLayouts/slideLayout166.xml"/><Relationship Id="rId9" Type="http://schemas.openxmlformats.org/officeDocument/2006/relationships/slideLayout" Target="../slideLayouts/slideLayout167.xml"/><Relationship Id="rId10" Type="http://schemas.openxmlformats.org/officeDocument/2006/relationships/slideLayout" Target="../slideLayouts/slideLayout168.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82.xml"/><Relationship Id="rId12" Type="http://schemas.openxmlformats.org/officeDocument/2006/relationships/slideLayout" Target="../slideLayouts/slideLayout183.xml"/><Relationship Id="rId13" Type="http://schemas.openxmlformats.org/officeDocument/2006/relationships/slideLayout" Target="../slideLayouts/slideLayout184.xml"/><Relationship Id="rId14" Type="http://schemas.openxmlformats.org/officeDocument/2006/relationships/theme" Target="../theme/theme15.xml"/><Relationship Id="rId1" Type="http://schemas.openxmlformats.org/officeDocument/2006/relationships/slideLayout" Target="../slideLayouts/slideLayout172.xml"/><Relationship Id="rId2" Type="http://schemas.openxmlformats.org/officeDocument/2006/relationships/slideLayout" Target="../slideLayouts/slideLayout173.xml"/><Relationship Id="rId3" Type="http://schemas.openxmlformats.org/officeDocument/2006/relationships/slideLayout" Target="../slideLayouts/slideLayout174.xml"/><Relationship Id="rId4" Type="http://schemas.openxmlformats.org/officeDocument/2006/relationships/slideLayout" Target="../slideLayouts/slideLayout175.xml"/><Relationship Id="rId5" Type="http://schemas.openxmlformats.org/officeDocument/2006/relationships/slideLayout" Target="../slideLayouts/slideLayout176.xml"/><Relationship Id="rId6" Type="http://schemas.openxmlformats.org/officeDocument/2006/relationships/slideLayout" Target="../slideLayouts/slideLayout177.xml"/><Relationship Id="rId7" Type="http://schemas.openxmlformats.org/officeDocument/2006/relationships/slideLayout" Target="../slideLayouts/slideLayout178.xml"/><Relationship Id="rId8" Type="http://schemas.openxmlformats.org/officeDocument/2006/relationships/slideLayout" Target="../slideLayouts/slideLayout179.xml"/><Relationship Id="rId9" Type="http://schemas.openxmlformats.org/officeDocument/2006/relationships/slideLayout" Target="../slideLayouts/slideLayout180.xml"/><Relationship Id="rId10" Type="http://schemas.openxmlformats.org/officeDocument/2006/relationships/slideLayout" Target="../slideLayouts/slideLayout181.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195.xml"/><Relationship Id="rId12" Type="http://schemas.openxmlformats.org/officeDocument/2006/relationships/slideLayout" Target="../slideLayouts/slideLayout196.xml"/><Relationship Id="rId13" Type="http://schemas.openxmlformats.org/officeDocument/2006/relationships/slideLayout" Target="../slideLayouts/slideLayout197.xml"/><Relationship Id="rId14" Type="http://schemas.openxmlformats.org/officeDocument/2006/relationships/theme" Target="../theme/theme16.xml"/><Relationship Id="rId1" Type="http://schemas.openxmlformats.org/officeDocument/2006/relationships/slideLayout" Target="../slideLayouts/slideLayout185.xml"/><Relationship Id="rId2" Type="http://schemas.openxmlformats.org/officeDocument/2006/relationships/slideLayout" Target="../slideLayouts/slideLayout186.xml"/><Relationship Id="rId3" Type="http://schemas.openxmlformats.org/officeDocument/2006/relationships/slideLayout" Target="../slideLayouts/slideLayout187.xml"/><Relationship Id="rId4" Type="http://schemas.openxmlformats.org/officeDocument/2006/relationships/slideLayout" Target="../slideLayouts/slideLayout188.xml"/><Relationship Id="rId5" Type="http://schemas.openxmlformats.org/officeDocument/2006/relationships/slideLayout" Target="../slideLayouts/slideLayout189.xml"/><Relationship Id="rId6" Type="http://schemas.openxmlformats.org/officeDocument/2006/relationships/slideLayout" Target="../slideLayouts/slideLayout190.xml"/><Relationship Id="rId7" Type="http://schemas.openxmlformats.org/officeDocument/2006/relationships/slideLayout" Target="../slideLayouts/slideLayout191.xml"/><Relationship Id="rId8" Type="http://schemas.openxmlformats.org/officeDocument/2006/relationships/slideLayout" Target="../slideLayouts/slideLayout192.xml"/><Relationship Id="rId9" Type="http://schemas.openxmlformats.org/officeDocument/2006/relationships/slideLayout" Target="../slideLayouts/slideLayout193.xml"/><Relationship Id="rId10" Type="http://schemas.openxmlformats.org/officeDocument/2006/relationships/slideLayout" Target="../slideLayouts/slideLayout194.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208.xml"/><Relationship Id="rId12" Type="http://schemas.openxmlformats.org/officeDocument/2006/relationships/theme" Target="../theme/theme17.xml"/><Relationship Id="rId13" Type="http://schemas.openxmlformats.org/officeDocument/2006/relationships/hyperlink" Target="http://www-ssrl.slac.stanford.edu/" TargetMode="External"/><Relationship Id="rId14" Type="http://schemas.openxmlformats.org/officeDocument/2006/relationships/image" Target="../media/image1.png"/><Relationship Id="rId1" Type="http://schemas.openxmlformats.org/officeDocument/2006/relationships/slideLayout" Target="../slideLayouts/slideLayout198.xml"/><Relationship Id="rId2" Type="http://schemas.openxmlformats.org/officeDocument/2006/relationships/slideLayout" Target="../slideLayouts/slideLayout199.xml"/><Relationship Id="rId3" Type="http://schemas.openxmlformats.org/officeDocument/2006/relationships/slideLayout" Target="../slideLayouts/slideLayout200.xml"/><Relationship Id="rId4" Type="http://schemas.openxmlformats.org/officeDocument/2006/relationships/slideLayout" Target="../slideLayouts/slideLayout201.xml"/><Relationship Id="rId5" Type="http://schemas.openxmlformats.org/officeDocument/2006/relationships/slideLayout" Target="../slideLayouts/slideLayout202.xml"/><Relationship Id="rId6" Type="http://schemas.openxmlformats.org/officeDocument/2006/relationships/slideLayout" Target="../slideLayouts/slideLayout203.xml"/><Relationship Id="rId7" Type="http://schemas.openxmlformats.org/officeDocument/2006/relationships/slideLayout" Target="../slideLayouts/slideLayout204.xml"/><Relationship Id="rId8" Type="http://schemas.openxmlformats.org/officeDocument/2006/relationships/slideLayout" Target="../slideLayouts/slideLayout205.xml"/><Relationship Id="rId9" Type="http://schemas.openxmlformats.org/officeDocument/2006/relationships/slideLayout" Target="../slideLayouts/slideLayout206.xml"/><Relationship Id="rId10" Type="http://schemas.openxmlformats.org/officeDocument/2006/relationships/slideLayout" Target="../slideLayouts/slideLayout207.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219.xml"/><Relationship Id="rId12" Type="http://schemas.openxmlformats.org/officeDocument/2006/relationships/slideLayout" Target="../slideLayouts/slideLayout220.xml"/><Relationship Id="rId13" Type="http://schemas.openxmlformats.org/officeDocument/2006/relationships/slideLayout" Target="../slideLayouts/slideLayout221.xml"/><Relationship Id="rId14" Type="http://schemas.openxmlformats.org/officeDocument/2006/relationships/theme" Target="../theme/theme18.xml"/><Relationship Id="rId1" Type="http://schemas.openxmlformats.org/officeDocument/2006/relationships/slideLayout" Target="../slideLayouts/slideLayout209.xml"/><Relationship Id="rId2" Type="http://schemas.openxmlformats.org/officeDocument/2006/relationships/slideLayout" Target="../slideLayouts/slideLayout210.xml"/><Relationship Id="rId3" Type="http://schemas.openxmlformats.org/officeDocument/2006/relationships/slideLayout" Target="../slideLayouts/slideLayout211.xml"/><Relationship Id="rId4" Type="http://schemas.openxmlformats.org/officeDocument/2006/relationships/slideLayout" Target="../slideLayouts/slideLayout212.xml"/><Relationship Id="rId5" Type="http://schemas.openxmlformats.org/officeDocument/2006/relationships/slideLayout" Target="../slideLayouts/slideLayout213.xml"/><Relationship Id="rId6" Type="http://schemas.openxmlformats.org/officeDocument/2006/relationships/slideLayout" Target="../slideLayouts/slideLayout214.xml"/><Relationship Id="rId7" Type="http://schemas.openxmlformats.org/officeDocument/2006/relationships/slideLayout" Target="../slideLayouts/slideLayout215.xml"/><Relationship Id="rId8" Type="http://schemas.openxmlformats.org/officeDocument/2006/relationships/slideLayout" Target="../slideLayouts/slideLayout216.xml"/><Relationship Id="rId9" Type="http://schemas.openxmlformats.org/officeDocument/2006/relationships/slideLayout" Target="../slideLayouts/slideLayout217.xml"/><Relationship Id="rId10" Type="http://schemas.openxmlformats.org/officeDocument/2006/relationships/slideLayout" Target="../slideLayouts/slideLayout21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theme" Target="../theme/theme2.xml"/><Relationship Id="rId15" Type="http://schemas.openxmlformats.org/officeDocument/2006/relationships/hyperlink" Target="http://www-ssrl.slac.stanford.edu/" TargetMode="External"/><Relationship Id="rId16"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theme" Target="../theme/theme3.xml"/><Relationship Id="rId15" Type="http://schemas.openxmlformats.org/officeDocument/2006/relationships/hyperlink" Target="http://www-ssrl.slac.stanford.edu/" TargetMode="External"/><Relationship Id="rId16" Type="http://schemas.openxmlformats.org/officeDocument/2006/relationships/image" Target="../media/image1.pn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9.xml"/><Relationship Id="rId12" Type="http://schemas.openxmlformats.org/officeDocument/2006/relationships/slideLayout" Target="../slideLayouts/slideLayout50.xml"/><Relationship Id="rId13" Type="http://schemas.openxmlformats.org/officeDocument/2006/relationships/theme" Target="../theme/theme4.xml"/><Relationship Id="rId1" Type="http://schemas.openxmlformats.org/officeDocument/2006/relationships/slideLayout" Target="../slideLayouts/slideLayout39.xml"/><Relationship Id="rId2" Type="http://schemas.openxmlformats.org/officeDocument/2006/relationships/slideLayout" Target="../slideLayouts/slideLayout40.xml"/><Relationship Id="rId3" Type="http://schemas.openxmlformats.org/officeDocument/2006/relationships/slideLayout" Target="../slideLayouts/slideLayout41.xml"/><Relationship Id="rId4" Type="http://schemas.openxmlformats.org/officeDocument/2006/relationships/slideLayout" Target="../slideLayouts/slideLayout42.xml"/><Relationship Id="rId5" Type="http://schemas.openxmlformats.org/officeDocument/2006/relationships/slideLayout" Target="../slideLayouts/slideLayout43.xml"/><Relationship Id="rId6" Type="http://schemas.openxmlformats.org/officeDocument/2006/relationships/slideLayout" Target="../slideLayouts/slideLayout44.xml"/><Relationship Id="rId7" Type="http://schemas.openxmlformats.org/officeDocument/2006/relationships/slideLayout" Target="../slideLayouts/slideLayout45.xml"/><Relationship Id="rId8" Type="http://schemas.openxmlformats.org/officeDocument/2006/relationships/slideLayout" Target="../slideLayouts/slideLayout46.xml"/><Relationship Id="rId9" Type="http://schemas.openxmlformats.org/officeDocument/2006/relationships/slideLayout" Target="../slideLayouts/slideLayout47.xml"/><Relationship Id="rId10"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1.xml"/><Relationship Id="rId12" Type="http://schemas.openxmlformats.org/officeDocument/2006/relationships/slideLayout" Target="../slideLayouts/slideLayout62.xml"/><Relationship Id="rId13" Type="http://schemas.openxmlformats.org/officeDocument/2006/relationships/slideLayout" Target="../slideLayouts/slideLayout63.xml"/><Relationship Id="rId14" Type="http://schemas.openxmlformats.org/officeDocument/2006/relationships/theme" Target="../theme/theme5.xml"/><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 Id="rId9" Type="http://schemas.openxmlformats.org/officeDocument/2006/relationships/slideLayout" Target="../slideLayouts/slideLayout59.xml"/><Relationship Id="rId10"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slideLayout" Target="../slideLayouts/slideLayout75.xml"/><Relationship Id="rId13" Type="http://schemas.openxmlformats.org/officeDocument/2006/relationships/theme" Target="../theme/theme6.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6.xml"/><Relationship Id="rId12" Type="http://schemas.openxmlformats.org/officeDocument/2006/relationships/theme" Target="../theme/theme7.xml"/><Relationship Id="rId13" Type="http://schemas.openxmlformats.org/officeDocument/2006/relationships/image" Target="../media/image2.png"/><Relationship Id="rId14" Type="http://schemas.openxmlformats.org/officeDocument/2006/relationships/hyperlink" Target="http://www-ssrl.slac.stanford.edu/" TargetMode="External"/><Relationship Id="rId15" Type="http://schemas.openxmlformats.org/officeDocument/2006/relationships/image" Target="../media/image3.png"/><Relationship Id="rId1" Type="http://schemas.openxmlformats.org/officeDocument/2006/relationships/slideLayout" Target="../slideLayouts/slideLayout76.xml"/><Relationship Id="rId2" Type="http://schemas.openxmlformats.org/officeDocument/2006/relationships/slideLayout" Target="../slideLayouts/slideLayout77.xml"/><Relationship Id="rId3" Type="http://schemas.openxmlformats.org/officeDocument/2006/relationships/slideLayout" Target="../slideLayouts/slideLayout78.xml"/><Relationship Id="rId4" Type="http://schemas.openxmlformats.org/officeDocument/2006/relationships/slideLayout" Target="../slideLayouts/slideLayout79.xml"/><Relationship Id="rId5" Type="http://schemas.openxmlformats.org/officeDocument/2006/relationships/slideLayout" Target="../slideLayouts/slideLayout80.xml"/><Relationship Id="rId6" Type="http://schemas.openxmlformats.org/officeDocument/2006/relationships/slideLayout" Target="../slideLayouts/slideLayout81.xml"/><Relationship Id="rId7" Type="http://schemas.openxmlformats.org/officeDocument/2006/relationships/slideLayout" Target="../slideLayouts/slideLayout82.xml"/><Relationship Id="rId8" Type="http://schemas.openxmlformats.org/officeDocument/2006/relationships/slideLayout" Target="../slideLayouts/slideLayout83.xml"/><Relationship Id="rId9" Type="http://schemas.openxmlformats.org/officeDocument/2006/relationships/slideLayout" Target="../slideLayouts/slideLayout84.xml"/><Relationship Id="rId10"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7.xml"/><Relationship Id="rId12" Type="http://schemas.openxmlformats.org/officeDocument/2006/relationships/slideLayout" Target="../slideLayouts/slideLayout98.xml"/><Relationship Id="rId13" Type="http://schemas.openxmlformats.org/officeDocument/2006/relationships/slideLayout" Target="../slideLayouts/slideLayout99.xml"/><Relationship Id="rId14" Type="http://schemas.openxmlformats.org/officeDocument/2006/relationships/theme" Target="../theme/theme8.xml"/><Relationship Id="rId15" Type="http://schemas.openxmlformats.org/officeDocument/2006/relationships/hyperlink" Target="http://www-ssrl.slac.stanford.edu/" TargetMode="External"/><Relationship Id="rId16" Type="http://schemas.openxmlformats.org/officeDocument/2006/relationships/image" Target="../media/image1.png"/><Relationship Id="rId1" Type="http://schemas.openxmlformats.org/officeDocument/2006/relationships/slideLayout" Target="../slideLayouts/slideLayout87.xml"/><Relationship Id="rId2" Type="http://schemas.openxmlformats.org/officeDocument/2006/relationships/slideLayout" Target="../slideLayouts/slideLayout88.xml"/><Relationship Id="rId3" Type="http://schemas.openxmlformats.org/officeDocument/2006/relationships/slideLayout" Target="../slideLayouts/slideLayout89.xml"/><Relationship Id="rId4" Type="http://schemas.openxmlformats.org/officeDocument/2006/relationships/slideLayout" Target="../slideLayouts/slideLayout90.xml"/><Relationship Id="rId5" Type="http://schemas.openxmlformats.org/officeDocument/2006/relationships/slideLayout" Target="../slideLayouts/slideLayout91.xml"/><Relationship Id="rId6" Type="http://schemas.openxmlformats.org/officeDocument/2006/relationships/slideLayout" Target="../slideLayouts/slideLayout92.xml"/><Relationship Id="rId7" Type="http://schemas.openxmlformats.org/officeDocument/2006/relationships/slideLayout" Target="../slideLayouts/slideLayout93.xml"/><Relationship Id="rId8" Type="http://schemas.openxmlformats.org/officeDocument/2006/relationships/slideLayout" Target="../slideLayouts/slideLayout94.xml"/><Relationship Id="rId9" Type="http://schemas.openxmlformats.org/officeDocument/2006/relationships/slideLayout" Target="../slideLayouts/slideLayout95.xml"/><Relationship Id="rId10" Type="http://schemas.openxmlformats.org/officeDocument/2006/relationships/slideLayout" Target="../slideLayouts/slideLayout96.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9.xml"/><Relationship Id="rId13" Type="http://schemas.openxmlformats.org/officeDocument/2006/relationships/image" Target="../media/image2.png"/><Relationship Id="rId14" Type="http://schemas.openxmlformats.org/officeDocument/2006/relationships/hyperlink" Target="http://www-ssrl.slac.stanford.edu/" TargetMode="External"/><Relationship Id="rId15" Type="http://schemas.openxmlformats.org/officeDocument/2006/relationships/image" Target="../media/image3.png"/><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BF8BF4-2F68-49A9-8314-66C2CAD11647}" type="datetimeFigureOut">
              <a:rPr lang="en-US" smtClean="0"/>
              <a:pPr/>
              <a:t>7/31/12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02785-E7BC-4E36-B02B-D1949F9191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879475"/>
            <a:ext cx="9083675" cy="74613"/>
            <a:chOff x="8" y="607"/>
            <a:chExt cx="6294" cy="53"/>
          </a:xfrm>
        </p:grpSpPr>
        <p:grpSp>
          <p:nvGrpSpPr>
            <p:cNvPr id="3" name="Group 3"/>
            <p:cNvGrpSpPr>
              <a:grpSpLocks/>
            </p:cNvGrpSpPr>
            <p:nvPr/>
          </p:nvGrpSpPr>
          <p:grpSpPr bwMode="auto">
            <a:xfrm>
              <a:off x="6161" y="607"/>
              <a:ext cx="141" cy="53"/>
              <a:chOff x="6161" y="607"/>
              <a:chExt cx="141" cy="53"/>
            </a:xfrm>
          </p:grpSpPr>
          <p:sp>
            <p:nvSpPr>
              <p:cNvPr id="1126404" name="Rectangle 4"/>
              <p:cNvSpPr>
                <a:spLocks noChangeArrowheads="1"/>
              </p:cNvSpPr>
              <p:nvPr/>
            </p:nvSpPr>
            <p:spPr bwMode="auto">
              <a:xfrm>
                <a:off x="6275" y="607"/>
                <a:ext cx="27" cy="53"/>
              </a:xfrm>
              <a:prstGeom prst="rect">
                <a:avLst/>
              </a:prstGeom>
              <a:solidFill>
                <a:srgbClr val="C0C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sp>
            <p:nvSpPr>
              <p:cNvPr id="1126405" name="Rectangle 5"/>
              <p:cNvSpPr>
                <a:spLocks noChangeArrowheads="1"/>
              </p:cNvSpPr>
              <p:nvPr/>
            </p:nvSpPr>
            <p:spPr bwMode="auto">
              <a:xfrm>
                <a:off x="6161" y="607"/>
                <a:ext cx="64" cy="53"/>
              </a:xfrm>
              <a:prstGeom prst="rect">
                <a:avLst/>
              </a:prstGeom>
              <a:solidFill>
                <a:srgbClr val="C0C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grpSp>
        <p:grpSp>
          <p:nvGrpSpPr>
            <p:cNvPr id="4" name="Group 6"/>
            <p:cNvGrpSpPr>
              <a:grpSpLocks/>
            </p:cNvGrpSpPr>
            <p:nvPr/>
          </p:nvGrpSpPr>
          <p:grpSpPr bwMode="auto">
            <a:xfrm>
              <a:off x="5791" y="607"/>
              <a:ext cx="307" cy="53"/>
              <a:chOff x="5791" y="607"/>
              <a:chExt cx="307" cy="53"/>
            </a:xfrm>
          </p:grpSpPr>
          <p:sp>
            <p:nvSpPr>
              <p:cNvPr id="1126407" name="Rectangle 7"/>
              <p:cNvSpPr>
                <a:spLocks noChangeArrowheads="1"/>
              </p:cNvSpPr>
              <p:nvPr/>
            </p:nvSpPr>
            <p:spPr bwMode="auto">
              <a:xfrm>
                <a:off x="5994" y="607"/>
                <a:ext cx="104" cy="53"/>
              </a:xfrm>
              <a:prstGeom prst="rect">
                <a:avLst/>
              </a:prstGeom>
              <a:solidFill>
                <a:srgbClr val="808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sp>
            <p:nvSpPr>
              <p:cNvPr id="1126408" name="Rectangle 8"/>
              <p:cNvSpPr>
                <a:spLocks noChangeArrowheads="1"/>
              </p:cNvSpPr>
              <p:nvPr/>
            </p:nvSpPr>
            <p:spPr bwMode="auto">
              <a:xfrm>
                <a:off x="5791" y="607"/>
                <a:ext cx="143" cy="53"/>
              </a:xfrm>
              <a:prstGeom prst="rect">
                <a:avLst/>
              </a:prstGeom>
              <a:solidFill>
                <a:srgbClr val="808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grpSp>
        <p:grpSp>
          <p:nvGrpSpPr>
            <p:cNvPr id="5" name="Group 9"/>
            <p:cNvGrpSpPr>
              <a:grpSpLocks/>
            </p:cNvGrpSpPr>
            <p:nvPr/>
          </p:nvGrpSpPr>
          <p:grpSpPr bwMode="auto">
            <a:xfrm>
              <a:off x="5279" y="607"/>
              <a:ext cx="453" cy="53"/>
              <a:chOff x="5279" y="607"/>
              <a:chExt cx="453" cy="53"/>
            </a:xfrm>
          </p:grpSpPr>
          <p:sp>
            <p:nvSpPr>
              <p:cNvPr id="1126410" name="Rectangle 10"/>
              <p:cNvSpPr>
                <a:spLocks noChangeArrowheads="1"/>
              </p:cNvSpPr>
              <p:nvPr/>
            </p:nvSpPr>
            <p:spPr bwMode="auto">
              <a:xfrm>
                <a:off x="5555" y="607"/>
                <a:ext cx="177" cy="53"/>
              </a:xfrm>
              <a:prstGeom prst="rect">
                <a:avLst/>
              </a:prstGeom>
              <a:solidFill>
                <a:srgbClr val="404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sp>
            <p:nvSpPr>
              <p:cNvPr id="1126411" name="Rectangle 11"/>
              <p:cNvSpPr>
                <a:spLocks noChangeArrowheads="1"/>
              </p:cNvSpPr>
              <p:nvPr/>
            </p:nvSpPr>
            <p:spPr bwMode="auto">
              <a:xfrm>
                <a:off x="5279" y="607"/>
                <a:ext cx="217" cy="53"/>
              </a:xfrm>
              <a:prstGeom prst="rect">
                <a:avLst/>
              </a:prstGeom>
              <a:solidFill>
                <a:srgbClr val="404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grpSp>
        <p:grpSp>
          <p:nvGrpSpPr>
            <p:cNvPr id="6" name="Group 12"/>
            <p:cNvGrpSpPr>
              <a:grpSpLocks/>
            </p:cNvGrpSpPr>
            <p:nvPr/>
          </p:nvGrpSpPr>
          <p:grpSpPr bwMode="auto">
            <a:xfrm>
              <a:off x="3805" y="607"/>
              <a:ext cx="1413" cy="53"/>
              <a:chOff x="3805" y="607"/>
              <a:chExt cx="1413" cy="53"/>
            </a:xfrm>
          </p:grpSpPr>
          <p:sp>
            <p:nvSpPr>
              <p:cNvPr id="1126413" name="Rectangle 13"/>
              <p:cNvSpPr>
                <a:spLocks noChangeArrowheads="1"/>
              </p:cNvSpPr>
              <p:nvPr/>
            </p:nvSpPr>
            <p:spPr bwMode="auto">
              <a:xfrm>
                <a:off x="4253" y="607"/>
                <a:ext cx="290" cy="53"/>
              </a:xfrm>
              <a:prstGeom prst="rect">
                <a:avLst/>
              </a:prstGeom>
              <a:solidFill>
                <a:srgbClr val="000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sp>
            <p:nvSpPr>
              <p:cNvPr id="1126414" name="Rectangle 14"/>
              <p:cNvSpPr>
                <a:spLocks noChangeArrowheads="1"/>
              </p:cNvSpPr>
              <p:nvPr/>
            </p:nvSpPr>
            <p:spPr bwMode="auto">
              <a:xfrm>
                <a:off x="4970" y="607"/>
                <a:ext cx="253" cy="53"/>
              </a:xfrm>
              <a:prstGeom prst="rect">
                <a:avLst/>
              </a:prstGeom>
              <a:solidFill>
                <a:srgbClr val="000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sp>
            <p:nvSpPr>
              <p:cNvPr id="1126415" name="Rectangle 15"/>
              <p:cNvSpPr>
                <a:spLocks noChangeArrowheads="1"/>
              </p:cNvSpPr>
              <p:nvPr/>
            </p:nvSpPr>
            <p:spPr bwMode="auto">
              <a:xfrm>
                <a:off x="4618" y="607"/>
                <a:ext cx="291" cy="53"/>
              </a:xfrm>
              <a:prstGeom prst="rect">
                <a:avLst/>
              </a:prstGeom>
              <a:solidFill>
                <a:srgbClr val="000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sp>
            <p:nvSpPr>
              <p:cNvPr id="1126416" name="Rectangle 16"/>
              <p:cNvSpPr>
                <a:spLocks noChangeArrowheads="1"/>
              </p:cNvSpPr>
              <p:nvPr/>
            </p:nvSpPr>
            <p:spPr bwMode="auto">
              <a:xfrm>
                <a:off x="3805" y="607"/>
                <a:ext cx="367" cy="53"/>
              </a:xfrm>
              <a:prstGeom prst="rect">
                <a:avLst/>
              </a:prstGeom>
              <a:solidFill>
                <a:srgbClr val="0000FF"/>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grpSp>
        <p:grpSp>
          <p:nvGrpSpPr>
            <p:cNvPr id="7" name="Group 17"/>
            <p:cNvGrpSpPr>
              <a:grpSpLocks/>
            </p:cNvGrpSpPr>
            <p:nvPr/>
          </p:nvGrpSpPr>
          <p:grpSpPr bwMode="auto">
            <a:xfrm>
              <a:off x="8" y="607"/>
              <a:ext cx="3742" cy="53"/>
              <a:chOff x="8" y="607"/>
              <a:chExt cx="3742" cy="53"/>
            </a:xfrm>
          </p:grpSpPr>
          <p:sp>
            <p:nvSpPr>
              <p:cNvPr id="1126418" name="Rectangle 18"/>
              <p:cNvSpPr>
                <a:spLocks noChangeArrowheads="1"/>
              </p:cNvSpPr>
              <p:nvPr/>
            </p:nvSpPr>
            <p:spPr bwMode="auto">
              <a:xfrm>
                <a:off x="3346" y="607"/>
                <a:ext cx="404" cy="53"/>
              </a:xfrm>
              <a:prstGeom prst="rect">
                <a:avLst/>
              </a:prstGeom>
              <a:solidFill>
                <a:srgbClr val="0000E0"/>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sp>
            <p:nvSpPr>
              <p:cNvPr id="1126419" name="Rectangle 19"/>
              <p:cNvSpPr>
                <a:spLocks noChangeArrowheads="1"/>
              </p:cNvSpPr>
              <p:nvPr/>
            </p:nvSpPr>
            <p:spPr bwMode="auto">
              <a:xfrm>
                <a:off x="8" y="607"/>
                <a:ext cx="3280" cy="53"/>
              </a:xfrm>
              <a:prstGeom prst="rect">
                <a:avLst/>
              </a:prstGeom>
              <a:solidFill>
                <a:srgbClr val="0000E0"/>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000">
                  <a:solidFill>
                    <a:srgbClr val="000000"/>
                  </a:solidFill>
                  <a:latin typeface="Arial" pitchFamily="34" charset="0"/>
                </a:endParaRPr>
              </a:p>
            </p:txBody>
          </p:sp>
        </p:grpSp>
      </p:grpSp>
      <p:sp>
        <p:nvSpPr>
          <p:cNvPr id="1126420" name="Text Box 20"/>
          <p:cNvSpPr txBox="1">
            <a:spLocks noChangeArrowheads="1"/>
          </p:cNvSpPr>
          <p:nvPr userDrawn="1"/>
        </p:nvSpPr>
        <p:spPr bwMode="auto">
          <a:xfrm>
            <a:off x="7650163" y="6507163"/>
            <a:ext cx="1389062" cy="242887"/>
          </a:xfrm>
          <a:prstGeom prst="rect">
            <a:avLst/>
          </a:prstGeom>
          <a:noFill/>
          <a:ln w="12700">
            <a:noFill/>
            <a:miter lim="800000"/>
            <a:headEnd/>
            <a:tailEnd/>
          </a:ln>
          <a:effectLst/>
        </p:spPr>
        <p:txBody>
          <a:bodyPr lIns="82058" tIns="41029" rIns="82058" bIns="41029">
            <a:spAutoFit/>
          </a:bodyPr>
          <a:lstStyle/>
          <a:p>
            <a:pPr algn="r" defTabSz="820738" eaLnBrk="0" fontAlgn="base" hangingPunct="0">
              <a:spcBef>
                <a:spcPct val="0"/>
              </a:spcBef>
              <a:spcAft>
                <a:spcPct val="0"/>
              </a:spcAft>
              <a:defRPr/>
            </a:pPr>
            <a:r>
              <a:rPr lang="en-US" sz="1100">
                <a:solidFill>
                  <a:srgbClr val="00279F"/>
                </a:solidFill>
                <a:latin typeface="Arial" pitchFamily="34" charset="0"/>
              </a:rPr>
              <a:t> 4/9/2006</a:t>
            </a:r>
          </a:p>
        </p:txBody>
      </p:sp>
      <p:sp>
        <p:nvSpPr>
          <p:cNvPr id="1126421" name="Text Box 21"/>
          <p:cNvSpPr txBox="1">
            <a:spLocks noChangeArrowheads="1"/>
          </p:cNvSpPr>
          <p:nvPr userDrawn="1"/>
        </p:nvSpPr>
        <p:spPr bwMode="auto">
          <a:xfrm>
            <a:off x="127000" y="6510338"/>
            <a:ext cx="3101975" cy="242887"/>
          </a:xfrm>
          <a:prstGeom prst="rect">
            <a:avLst/>
          </a:prstGeom>
          <a:noFill/>
          <a:ln w="12700">
            <a:noFill/>
            <a:miter lim="800000"/>
            <a:headEnd/>
            <a:tailEnd/>
          </a:ln>
          <a:effectLst/>
        </p:spPr>
        <p:txBody>
          <a:bodyPr wrap="none" lIns="82058" tIns="41029" rIns="82058" bIns="41029">
            <a:spAutoFit/>
          </a:bodyPr>
          <a:lstStyle/>
          <a:p>
            <a:pPr defTabSz="820738" eaLnBrk="0" fontAlgn="base" hangingPunct="0">
              <a:spcBef>
                <a:spcPct val="0"/>
              </a:spcBef>
              <a:spcAft>
                <a:spcPct val="0"/>
              </a:spcAft>
              <a:defRPr/>
            </a:pPr>
            <a:r>
              <a:rPr lang="en-US" sz="1100">
                <a:solidFill>
                  <a:srgbClr val="00279F"/>
                </a:solidFill>
                <a:latin typeface="Arial" pitchFamily="34" charset="0"/>
              </a:rPr>
              <a:t>Synchrotron and Neutron Users’ Group DC Visit</a:t>
            </a:r>
          </a:p>
        </p:txBody>
      </p:sp>
      <p:sp>
        <p:nvSpPr>
          <p:cNvPr id="40965" name="Rectangle 22"/>
          <p:cNvSpPr>
            <a:spLocks noGrp="1" noChangeArrowheads="1"/>
          </p:cNvSpPr>
          <p:nvPr>
            <p:ph type="title"/>
          </p:nvPr>
        </p:nvSpPr>
        <p:spPr bwMode="auto">
          <a:xfrm>
            <a:off x="138113" y="134938"/>
            <a:ext cx="8867775" cy="739775"/>
          </a:xfrm>
          <a:prstGeom prst="rect">
            <a:avLst/>
          </a:prstGeom>
          <a:noFill/>
          <a:ln w="9525">
            <a:noFill/>
            <a:miter lim="800000"/>
            <a:headEnd/>
            <a:tailEnd/>
          </a:ln>
        </p:spPr>
        <p:txBody>
          <a:bodyPr vert="horz" wrap="square" lIns="82058" tIns="41029" rIns="82058" bIns="41029"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58" r:id="rId12"/>
  </p:sldLayoutIdLst>
  <p:txStyles>
    <p:titleStyle>
      <a:lvl1pPr algn="ctr" defTabSz="903288" rtl="0" eaLnBrk="0" fontAlgn="base" hangingPunct="0">
        <a:spcBef>
          <a:spcPct val="0"/>
        </a:spcBef>
        <a:spcAft>
          <a:spcPct val="0"/>
        </a:spcAft>
        <a:defRPr sz="3200">
          <a:solidFill>
            <a:schemeClr val="tx2"/>
          </a:solidFill>
          <a:latin typeface="+mj-lt"/>
          <a:ea typeface="+mj-ea"/>
          <a:cs typeface="+mj-cs"/>
        </a:defRPr>
      </a:lvl1pPr>
      <a:lvl2pPr algn="ctr" defTabSz="903288" rtl="0" eaLnBrk="0" fontAlgn="base" hangingPunct="0">
        <a:spcBef>
          <a:spcPct val="0"/>
        </a:spcBef>
        <a:spcAft>
          <a:spcPct val="0"/>
        </a:spcAft>
        <a:defRPr sz="3200">
          <a:solidFill>
            <a:schemeClr val="tx2"/>
          </a:solidFill>
          <a:latin typeface="Arial" pitchFamily="34" charset="0"/>
          <a:cs typeface="Arial" pitchFamily="34" charset="0"/>
        </a:defRPr>
      </a:lvl2pPr>
      <a:lvl3pPr algn="ctr" defTabSz="903288" rtl="0" eaLnBrk="0" fontAlgn="base" hangingPunct="0">
        <a:spcBef>
          <a:spcPct val="0"/>
        </a:spcBef>
        <a:spcAft>
          <a:spcPct val="0"/>
        </a:spcAft>
        <a:defRPr sz="3200">
          <a:solidFill>
            <a:schemeClr val="tx2"/>
          </a:solidFill>
          <a:latin typeface="Arial" pitchFamily="34" charset="0"/>
          <a:cs typeface="Arial" pitchFamily="34" charset="0"/>
        </a:defRPr>
      </a:lvl3pPr>
      <a:lvl4pPr algn="ctr" defTabSz="903288" rtl="0" eaLnBrk="0" fontAlgn="base" hangingPunct="0">
        <a:spcBef>
          <a:spcPct val="0"/>
        </a:spcBef>
        <a:spcAft>
          <a:spcPct val="0"/>
        </a:spcAft>
        <a:defRPr sz="3200">
          <a:solidFill>
            <a:schemeClr val="tx2"/>
          </a:solidFill>
          <a:latin typeface="Arial" pitchFamily="34" charset="0"/>
          <a:cs typeface="Arial" pitchFamily="34" charset="0"/>
        </a:defRPr>
      </a:lvl4pPr>
      <a:lvl5pPr algn="ctr" defTabSz="903288" rtl="0" eaLnBrk="0" fontAlgn="base" hangingPunct="0">
        <a:spcBef>
          <a:spcPct val="0"/>
        </a:spcBef>
        <a:spcAft>
          <a:spcPct val="0"/>
        </a:spcAft>
        <a:defRPr sz="3200">
          <a:solidFill>
            <a:schemeClr val="tx2"/>
          </a:solidFill>
          <a:latin typeface="Arial" pitchFamily="34" charset="0"/>
          <a:cs typeface="Arial" pitchFamily="34" charset="0"/>
        </a:defRPr>
      </a:lvl5pPr>
      <a:lvl6pPr marL="457200" algn="ctr" defTabSz="903288" rtl="0" fontAlgn="base">
        <a:spcBef>
          <a:spcPct val="0"/>
        </a:spcBef>
        <a:spcAft>
          <a:spcPct val="0"/>
        </a:spcAft>
        <a:defRPr sz="3200">
          <a:solidFill>
            <a:schemeClr val="tx2"/>
          </a:solidFill>
          <a:latin typeface="Arial" pitchFamily="34" charset="0"/>
          <a:cs typeface="Arial" pitchFamily="34" charset="0"/>
        </a:defRPr>
      </a:lvl6pPr>
      <a:lvl7pPr marL="914400" algn="ctr" defTabSz="903288" rtl="0" fontAlgn="base">
        <a:spcBef>
          <a:spcPct val="0"/>
        </a:spcBef>
        <a:spcAft>
          <a:spcPct val="0"/>
        </a:spcAft>
        <a:defRPr sz="3200">
          <a:solidFill>
            <a:schemeClr val="tx2"/>
          </a:solidFill>
          <a:latin typeface="Arial" pitchFamily="34" charset="0"/>
          <a:cs typeface="Arial" pitchFamily="34" charset="0"/>
        </a:defRPr>
      </a:lvl7pPr>
      <a:lvl8pPr marL="1371600" algn="ctr" defTabSz="903288" rtl="0" fontAlgn="base">
        <a:spcBef>
          <a:spcPct val="0"/>
        </a:spcBef>
        <a:spcAft>
          <a:spcPct val="0"/>
        </a:spcAft>
        <a:defRPr sz="3200">
          <a:solidFill>
            <a:schemeClr val="tx2"/>
          </a:solidFill>
          <a:latin typeface="Arial" pitchFamily="34" charset="0"/>
          <a:cs typeface="Arial" pitchFamily="34" charset="0"/>
        </a:defRPr>
      </a:lvl8pPr>
      <a:lvl9pPr marL="1828800" algn="ctr" defTabSz="903288" rtl="0" fontAlgn="base">
        <a:spcBef>
          <a:spcPct val="0"/>
        </a:spcBef>
        <a:spcAft>
          <a:spcPct val="0"/>
        </a:spcAft>
        <a:defRPr sz="3200">
          <a:solidFill>
            <a:schemeClr val="tx2"/>
          </a:solidFill>
          <a:latin typeface="Arial" pitchFamily="34" charset="0"/>
          <a:cs typeface="Arial" pitchFamily="34" charset="0"/>
        </a:defRPr>
      </a:lvl9pPr>
    </p:titleStyle>
    <p:bodyStyle>
      <a:lvl1pPr marL="339725" indent="-339725" algn="l" defTabSz="903288" rtl="0" eaLnBrk="0" fontAlgn="base" hangingPunct="0">
        <a:spcBef>
          <a:spcPct val="20000"/>
        </a:spcBef>
        <a:spcAft>
          <a:spcPct val="0"/>
        </a:spcAft>
        <a:buClr>
          <a:schemeClr val="tx2"/>
        </a:buClr>
        <a:buSzPct val="75000"/>
        <a:buFont typeface="Monotype Sorts" pitchFamily="2" charset="2"/>
        <a:buChar char="n"/>
        <a:defRPr sz="3100">
          <a:solidFill>
            <a:schemeClr val="tx1"/>
          </a:solidFill>
          <a:latin typeface="+mn-lt"/>
          <a:ea typeface="+mn-ea"/>
          <a:cs typeface="+mn-cs"/>
        </a:defRPr>
      </a:lvl1pPr>
      <a:lvl2pPr marL="733425" indent="-282575" algn="l" defTabSz="903288" rtl="0" eaLnBrk="0" fontAlgn="base" hangingPunct="0">
        <a:spcBef>
          <a:spcPct val="20000"/>
        </a:spcBef>
        <a:spcAft>
          <a:spcPct val="0"/>
        </a:spcAft>
        <a:buClr>
          <a:schemeClr val="tx2"/>
        </a:buClr>
        <a:buSzPct val="100000"/>
        <a:buChar char="–"/>
        <a:defRPr sz="2800">
          <a:solidFill>
            <a:schemeClr val="tx1"/>
          </a:solidFill>
          <a:latin typeface="+mn-lt"/>
          <a:cs typeface="+mn-cs"/>
        </a:defRPr>
      </a:lvl2pPr>
      <a:lvl3pPr marL="1128713" indent="-225425" algn="l" defTabSz="903288" rtl="0" eaLnBrk="0" fontAlgn="base" hangingPunct="0">
        <a:spcBef>
          <a:spcPct val="20000"/>
        </a:spcBef>
        <a:spcAft>
          <a:spcPct val="0"/>
        </a:spcAft>
        <a:buClr>
          <a:schemeClr val="tx2"/>
        </a:buClr>
        <a:buSzPct val="100000"/>
        <a:buChar char="»"/>
        <a:defRPr sz="2300">
          <a:solidFill>
            <a:schemeClr val="tx1"/>
          </a:solidFill>
          <a:latin typeface="+mn-lt"/>
          <a:cs typeface="+mn-cs"/>
        </a:defRPr>
      </a:lvl3pPr>
      <a:lvl4pPr marL="1579563" indent="-225425" algn="l" defTabSz="903288" rtl="0" eaLnBrk="0" fontAlgn="base" hangingPunct="0">
        <a:spcBef>
          <a:spcPct val="20000"/>
        </a:spcBef>
        <a:spcAft>
          <a:spcPct val="0"/>
        </a:spcAft>
        <a:buClr>
          <a:schemeClr val="tx2"/>
        </a:buClr>
        <a:buSzPct val="100000"/>
        <a:buChar char="•"/>
        <a:defRPr sz="2000">
          <a:solidFill>
            <a:schemeClr val="tx1"/>
          </a:solidFill>
          <a:latin typeface="+mn-lt"/>
          <a:cs typeface="+mn-cs"/>
        </a:defRPr>
      </a:lvl4pPr>
      <a:lvl5pPr marL="2032000" indent="-227013" algn="l" defTabSz="903288" rtl="0" eaLnBrk="0" fontAlgn="base" hangingPunct="0">
        <a:spcBef>
          <a:spcPct val="20000"/>
        </a:spcBef>
        <a:spcAft>
          <a:spcPct val="0"/>
        </a:spcAft>
        <a:buClr>
          <a:schemeClr val="tx2"/>
        </a:buClr>
        <a:buSzPct val="100000"/>
        <a:buChar char="–"/>
        <a:defRPr sz="2000">
          <a:solidFill>
            <a:schemeClr val="tx1"/>
          </a:solidFill>
          <a:latin typeface="+mn-lt"/>
          <a:cs typeface="+mn-cs"/>
        </a:defRPr>
      </a:lvl5pPr>
      <a:lvl6pPr marL="2489200" indent="-227013" algn="l" defTabSz="903288" rtl="0" fontAlgn="base">
        <a:spcBef>
          <a:spcPct val="20000"/>
        </a:spcBef>
        <a:spcAft>
          <a:spcPct val="0"/>
        </a:spcAft>
        <a:buClr>
          <a:schemeClr val="tx2"/>
        </a:buClr>
        <a:buSzPct val="100000"/>
        <a:buChar char="–"/>
        <a:defRPr sz="2000">
          <a:solidFill>
            <a:schemeClr val="tx1"/>
          </a:solidFill>
          <a:latin typeface="+mn-lt"/>
          <a:cs typeface="+mn-cs"/>
        </a:defRPr>
      </a:lvl6pPr>
      <a:lvl7pPr marL="2946400" indent="-227013" algn="l" defTabSz="903288" rtl="0" fontAlgn="base">
        <a:spcBef>
          <a:spcPct val="20000"/>
        </a:spcBef>
        <a:spcAft>
          <a:spcPct val="0"/>
        </a:spcAft>
        <a:buClr>
          <a:schemeClr val="tx2"/>
        </a:buClr>
        <a:buSzPct val="100000"/>
        <a:buChar char="–"/>
        <a:defRPr sz="2000">
          <a:solidFill>
            <a:schemeClr val="tx1"/>
          </a:solidFill>
          <a:latin typeface="+mn-lt"/>
          <a:cs typeface="+mn-cs"/>
        </a:defRPr>
      </a:lvl7pPr>
      <a:lvl8pPr marL="3403600" indent="-227013" algn="l" defTabSz="903288" rtl="0" fontAlgn="base">
        <a:spcBef>
          <a:spcPct val="20000"/>
        </a:spcBef>
        <a:spcAft>
          <a:spcPct val="0"/>
        </a:spcAft>
        <a:buClr>
          <a:schemeClr val="tx2"/>
        </a:buClr>
        <a:buSzPct val="100000"/>
        <a:buChar char="–"/>
        <a:defRPr sz="2000">
          <a:solidFill>
            <a:schemeClr val="tx1"/>
          </a:solidFill>
          <a:latin typeface="+mn-lt"/>
          <a:cs typeface="+mn-cs"/>
        </a:defRPr>
      </a:lvl8pPr>
      <a:lvl9pPr marL="3860800" indent="-227013" algn="l" defTabSz="903288" rtl="0" fontAlgn="base">
        <a:spcBef>
          <a:spcPct val="20000"/>
        </a:spcBef>
        <a:spcAft>
          <a:spcPct val="0"/>
        </a:spcAft>
        <a:buClr>
          <a:schemeClr val="tx2"/>
        </a:buClr>
        <a:buSzPct val="10000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8723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8723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8723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fontAlgn="base">
              <a:spcBef>
                <a:spcPct val="0"/>
              </a:spcBef>
              <a:spcAft>
                <a:spcPct val="0"/>
              </a:spcAft>
            </a:pPr>
            <a:endParaRPr lang="en-US" smtClean="0">
              <a:solidFill>
                <a:srgbClr val="000000"/>
              </a:solidFill>
            </a:endParaRPr>
          </a:p>
        </p:txBody>
      </p:sp>
      <p:sp>
        <p:nvSpPr>
          <p:cNvPr id="188723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pPr>
            <a:endParaRPr lang="en-US" smtClean="0">
              <a:solidFill>
                <a:srgbClr val="000000"/>
              </a:solidFill>
            </a:endParaRPr>
          </a:p>
        </p:txBody>
      </p:sp>
      <p:sp>
        <p:nvSpPr>
          <p:cNvPr id="188723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pPr>
            <a:fld id="{79045B5D-3B96-4574-8CA7-F8E36EAA15D3}"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 id="2147483895"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99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27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defRPr>
            </a:lvl1pPr>
          </a:lstStyle>
          <a:p>
            <a:pPr fontAlgn="base">
              <a:spcBef>
                <a:spcPct val="0"/>
              </a:spcBef>
              <a:spcAft>
                <a:spcPct val="0"/>
              </a:spcAft>
              <a:defRPr/>
            </a:pPr>
            <a:endParaRPr lang="en-US"/>
          </a:p>
        </p:txBody>
      </p:sp>
      <p:sp>
        <p:nvSpPr>
          <p:cNvPr id="5027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defRPr>
            </a:lvl1pPr>
          </a:lstStyle>
          <a:p>
            <a:pPr fontAlgn="base">
              <a:spcBef>
                <a:spcPct val="0"/>
              </a:spcBef>
              <a:spcAft>
                <a:spcPct val="0"/>
              </a:spcAft>
              <a:defRPr/>
            </a:pPr>
            <a:endParaRPr lang="en-US"/>
          </a:p>
        </p:txBody>
      </p:sp>
      <p:sp>
        <p:nvSpPr>
          <p:cNvPr id="5027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fontAlgn="base">
              <a:spcBef>
                <a:spcPct val="0"/>
              </a:spcBef>
              <a:spcAft>
                <a:spcPct val="0"/>
              </a:spcAft>
              <a:defRPr/>
            </a:pPr>
            <a:fld id="{1DE972F4-E41A-474E-A7DA-179B4A5896E0}" type="slidenum">
              <a:rPr lang="en-US"/>
              <a:pPr fontAlgn="base">
                <a:spcBef>
                  <a:spcPct val="0"/>
                </a:spcBef>
                <a:spcAft>
                  <a:spcPct val="0"/>
                </a:spcAft>
                <a:defRPr/>
              </a:pPr>
              <a:t>‹#›</a:t>
            </a:fld>
            <a:endParaRPr lang="en-US"/>
          </a:p>
        </p:txBody>
      </p:sp>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 id="2147483956" r:id="rId11"/>
    <p:sldLayoutId id="2147483957" r:id="rId12"/>
  </p:sldLayoutIdLst>
  <p:txStyles>
    <p:titleStyle>
      <a:lvl1pPr algn="ctr" rtl="0" fontAlgn="base">
        <a:spcBef>
          <a:spcPct val="0"/>
        </a:spcBef>
        <a:spcAft>
          <a:spcPct val="0"/>
        </a:spcAft>
        <a:defRPr>
          <a:solidFill>
            <a:srgbClr val="D60093"/>
          </a:solidFill>
          <a:latin typeface="+mj-lt"/>
          <a:ea typeface="+mj-ea"/>
          <a:cs typeface="+mj-cs"/>
        </a:defRPr>
      </a:lvl1pPr>
      <a:lvl2pPr algn="ctr" rtl="0" fontAlgn="base">
        <a:spcBef>
          <a:spcPct val="0"/>
        </a:spcBef>
        <a:spcAft>
          <a:spcPct val="0"/>
        </a:spcAft>
        <a:defRPr>
          <a:solidFill>
            <a:srgbClr val="D60093"/>
          </a:solidFill>
          <a:latin typeface="Helvetica" pitchFamily="34" charset="0"/>
          <a:cs typeface="Arial" pitchFamily="34" charset="0"/>
        </a:defRPr>
      </a:lvl2pPr>
      <a:lvl3pPr algn="ctr" rtl="0" fontAlgn="base">
        <a:spcBef>
          <a:spcPct val="0"/>
        </a:spcBef>
        <a:spcAft>
          <a:spcPct val="0"/>
        </a:spcAft>
        <a:defRPr>
          <a:solidFill>
            <a:srgbClr val="D60093"/>
          </a:solidFill>
          <a:latin typeface="Helvetica" pitchFamily="34" charset="0"/>
          <a:cs typeface="Arial" pitchFamily="34" charset="0"/>
        </a:defRPr>
      </a:lvl3pPr>
      <a:lvl4pPr algn="ctr" rtl="0" fontAlgn="base">
        <a:spcBef>
          <a:spcPct val="0"/>
        </a:spcBef>
        <a:spcAft>
          <a:spcPct val="0"/>
        </a:spcAft>
        <a:defRPr>
          <a:solidFill>
            <a:srgbClr val="D60093"/>
          </a:solidFill>
          <a:latin typeface="Helvetica" pitchFamily="34" charset="0"/>
          <a:cs typeface="Arial" pitchFamily="34" charset="0"/>
        </a:defRPr>
      </a:lvl4pPr>
      <a:lvl5pPr algn="ctr" rtl="0" fontAlgn="base">
        <a:spcBef>
          <a:spcPct val="0"/>
        </a:spcBef>
        <a:spcAft>
          <a:spcPct val="0"/>
        </a:spcAft>
        <a:defRPr>
          <a:solidFill>
            <a:srgbClr val="D60093"/>
          </a:solidFill>
          <a:latin typeface="Helvetica" pitchFamily="34" charset="0"/>
          <a:cs typeface="Arial" pitchFamily="34" charset="0"/>
        </a:defRPr>
      </a:lvl5pPr>
      <a:lvl6pPr marL="457200" algn="ctr" rtl="0" fontAlgn="base">
        <a:spcBef>
          <a:spcPct val="0"/>
        </a:spcBef>
        <a:spcAft>
          <a:spcPct val="0"/>
        </a:spcAft>
        <a:defRPr>
          <a:solidFill>
            <a:srgbClr val="D60093"/>
          </a:solidFill>
          <a:latin typeface="Helvetica" pitchFamily="34" charset="0"/>
          <a:cs typeface="Arial" pitchFamily="34" charset="0"/>
        </a:defRPr>
      </a:lvl6pPr>
      <a:lvl7pPr marL="914400" algn="ctr" rtl="0" fontAlgn="base">
        <a:spcBef>
          <a:spcPct val="0"/>
        </a:spcBef>
        <a:spcAft>
          <a:spcPct val="0"/>
        </a:spcAft>
        <a:defRPr>
          <a:solidFill>
            <a:srgbClr val="D60093"/>
          </a:solidFill>
          <a:latin typeface="Helvetica" pitchFamily="34" charset="0"/>
          <a:cs typeface="Arial" pitchFamily="34" charset="0"/>
        </a:defRPr>
      </a:lvl7pPr>
      <a:lvl8pPr marL="1371600" algn="ctr" rtl="0" fontAlgn="base">
        <a:spcBef>
          <a:spcPct val="0"/>
        </a:spcBef>
        <a:spcAft>
          <a:spcPct val="0"/>
        </a:spcAft>
        <a:defRPr>
          <a:solidFill>
            <a:srgbClr val="D60093"/>
          </a:solidFill>
          <a:latin typeface="Helvetica" pitchFamily="34" charset="0"/>
          <a:cs typeface="Arial" pitchFamily="34" charset="0"/>
        </a:defRPr>
      </a:lvl8pPr>
      <a:lvl9pPr marL="1828800" algn="ctr" rtl="0" fontAlgn="base">
        <a:spcBef>
          <a:spcPct val="0"/>
        </a:spcBef>
        <a:spcAft>
          <a:spcPct val="0"/>
        </a:spcAft>
        <a:defRPr>
          <a:solidFill>
            <a:srgbClr val="D60093"/>
          </a:solidFill>
          <a:latin typeface="Helvetica" pitchFamily="34" charset="0"/>
          <a:cs typeface="Arial" pitchFamily="34" charset="0"/>
        </a:defRPr>
      </a:lvl9pPr>
    </p:titleStyle>
    <p:bodyStyle>
      <a:lvl1pPr marL="342900" indent="-342900" algn="l" rtl="0" fontAlgn="base">
        <a:spcBef>
          <a:spcPct val="20000"/>
        </a:spcBef>
        <a:spcAft>
          <a:spcPct val="0"/>
        </a:spcAft>
        <a:buChar char="•"/>
        <a:defRPr>
          <a:solidFill>
            <a:schemeClr val="tx1"/>
          </a:solidFill>
          <a:latin typeface="+mn-lt"/>
          <a:ea typeface="+mn-ea"/>
          <a:cs typeface="+mn-cs"/>
        </a:defRPr>
      </a:lvl1pPr>
      <a:lvl2pPr marL="742950" indent="-285750" algn="l" rtl="0" fontAlgn="base">
        <a:spcBef>
          <a:spcPct val="20000"/>
        </a:spcBef>
        <a:spcAft>
          <a:spcPct val="0"/>
        </a:spcAft>
        <a:buChar char="–"/>
        <a:defRPr>
          <a:solidFill>
            <a:schemeClr val="tx1"/>
          </a:solidFill>
          <a:latin typeface="+mn-lt"/>
          <a:cs typeface="+mn-cs"/>
        </a:defRPr>
      </a:lvl2pPr>
      <a:lvl3pPr marL="1143000" indent="-228600" algn="l" rtl="0" fontAlgn="base">
        <a:spcBef>
          <a:spcPct val="20000"/>
        </a:spcBef>
        <a:spcAft>
          <a:spcPct val="0"/>
        </a:spcAft>
        <a:buChar char="•"/>
        <a:defRPr>
          <a:solidFill>
            <a:schemeClr val="tx1"/>
          </a:solidFill>
          <a:latin typeface="+mn-lt"/>
          <a:cs typeface="+mn-cs"/>
        </a:defRPr>
      </a:lvl3pPr>
      <a:lvl4pPr marL="1600200" indent="-228600" algn="l" rtl="0" fontAlgn="base">
        <a:spcBef>
          <a:spcPct val="20000"/>
        </a:spcBef>
        <a:spcAft>
          <a:spcPct val="0"/>
        </a:spcAft>
        <a:buChar char="–"/>
        <a:defRPr>
          <a:solidFill>
            <a:schemeClr val="tx1"/>
          </a:solidFill>
          <a:latin typeface="+mn-lt"/>
          <a:cs typeface="+mn-cs"/>
        </a:defRPr>
      </a:lvl4pPr>
      <a:lvl5pPr marL="2057400" indent="-228600" algn="l" rtl="0" fontAlgn="base">
        <a:spcBef>
          <a:spcPct val="20000"/>
        </a:spcBef>
        <a:spcAft>
          <a:spcPct val="0"/>
        </a:spcAft>
        <a:buChar char="»"/>
        <a:defRPr>
          <a:solidFill>
            <a:schemeClr val="tx1"/>
          </a:solidFill>
          <a:latin typeface="+mn-lt"/>
          <a:cs typeface="+mn-cs"/>
        </a:defRPr>
      </a:lvl5pPr>
      <a:lvl6pPr marL="2514600" indent="-228600" algn="l" rtl="0" fontAlgn="base">
        <a:spcBef>
          <a:spcPct val="20000"/>
        </a:spcBef>
        <a:spcAft>
          <a:spcPct val="0"/>
        </a:spcAft>
        <a:buChar char="»"/>
        <a:defRPr>
          <a:solidFill>
            <a:schemeClr val="tx1"/>
          </a:solidFill>
          <a:latin typeface="+mn-lt"/>
          <a:cs typeface="+mn-cs"/>
        </a:defRPr>
      </a:lvl6pPr>
      <a:lvl7pPr marL="2971800" indent="-228600" algn="l" rtl="0" fontAlgn="base">
        <a:spcBef>
          <a:spcPct val="20000"/>
        </a:spcBef>
        <a:spcAft>
          <a:spcPct val="0"/>
        </a:spcAft>
        <a:buChar char="»"/>
        <a:defRPr>
          <a:solidFill>
            <a:schemeClr val="tx1"/>
          </a:solidFill>
          <a:latin typeface="+mn-lt"/>
          <a:cs typeface="+mn-cs"/>
        </a:defRPr>
      </a:lvl7pPr>
      <a:lvl8pPr marL="3429000" indent="-228600" algn="l" rtl="0" fontAlgn="base">
        <a:spcBef>
          <a:spcPct val="20000"/>
        </a:spcBef>
        <a:spcAft>
          <a:spcPct val="0"/>
        </a:spcAft>
        <a:buChar char="»"/>
        <a:defRPr>
          <a:solidFill>
            <a:schemeClr val="tx1"/>
          </a:solidFill>
          <a:latin typeface="+mn-lt"/>
          <a:cs typeface="+mn-cs"/>
        </a:defRPr>
      </a:lvl8pPr>
      <a:lvl9pPr marL="3886200" indent="-228600" algn="l" rtl="0" fontAlgn="base">
        <a:spcBef>
          <a:spcPct val="20000"/>
        </a:spcBef>
        <a:spcAft>
          <a:spcPct val="0"/>
        </a:spcAft>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BEF43144-3AB6-4B72-89FB-78D5FDE4A9C2}"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4071" r:id="rId1"/>
    <p:sldLayoutId id="2147484072" r:id="rId2"/>
    <p:sldLayoutId id="2147484073" r:id="rId3"/>
    <p:sldLayoutId id="2147484074" r:id="rId4"/>
    <p:sldLayoutId id="2147484075" r:id="rId5"/>
    <p:sldLayoutId id="2147484076" r:id="rId6"/>
    <p:sldLayoutId id="2147484077" r:id="rId7"/>
    <p:sldLayoutId id="2147484078" r:id="rId8"/>
    <p:sldLayoutId id="2147484079" r:id="rId9"/>
    <p:sldLayoutId id="2147484080" r:id="rId10"/>
    <p:sldLayoutId id="2147484081" r:id="rId11"/>
    <p:sldLayoutId id="2147484082" r:id="rId12"/>
    <p:sldLayoutId id="2147484083"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BEF43144-3AB6-4B72-89FB-78D5FDE4A9C2}"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4085" r:id="rId1"/>
    <p:sldLayoutId id="2147484086" r:id="rId2"/>
    <p:sldLayoutId id="2147484087" r:id="rId3"/>
    <p:sldLayoutId id="2147484088" r:id="rId4"/>
    <p:sldLayoutId id="2147484089" r:id="rId5"/>
    <p:sldLayoutId id="2147484090" r:id="rId6"/>
    <p:sldLayoutId id="2147484091" r:id="rId7"/>
    <p:sldLayoutId id="2147484092" r:id="rId8"/>
    <p:sldLayoutId id="2147484093" r:id="rId9"/>
    <p:sldLayoutId id="2147484094" r:id="rId10"/>
    <p:sldLayoutId id="2147484095" r:id="rId11"/>
    <p:sldLayoutId id="2147484096" r:id="rId12"/>
    <p:sldLayoutId id="2147484097"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BEF43144-3AB6-4B72-89FB-78D5FDE4A9C2}"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4099" r:id="rId1"/>
    <p:sldLayoutId id="2147484100" r:id="rId2"/>
    <p:sldLayoutId id="2147484101" r:id="rId3"/>
    <p:sldLayoutId id="2147484102" r:id="rId4"/>
    <p:sldLayoutId id="2147484103" r:id="rId5"/>
    <p:sldLayoutId id="2147484104" r:id="rId6"/>
    <p:sldLayoutId id="2147484105" r:id="rId7"/>
    <p:sldLayoutId id="2147484106" r:id="rId8"/>
    <p:sldLayoutId id="2147484107" r:id="rId9"/>
    <p:sldLayoutId id="2147484108" r:id="rId10"/>
    <p:sldLayoutId id="2147484109" r:id="rId11"/>
    <p:sldLayoutId id="2147484110" r:id="rId12"/>
    <p:sldLayoutId id="214748411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22018" name="Rectangle 2"/>
          <p:cNvSpPr>
            <a:spLocks noGrp="1" noChangeArrowheads="1"/>
          </p:cNvSpPr>
          <p:nvPr>
            <p:ph type="dt" sz="half" idx="2"/>
          </p:nvPr>
        </p:nvSpPr>
        <p:spPr bwMode="auto">
          <a:xfrm>
            <a:off x="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pitchFamily="18" charset="0"/>
              </a:defRPr>
            </a:lvl1pPr>
          </a:lstStyle>
          <a:p>
            <a:pPr fontAlgn="base">
              <a:spcBef>
                <a:spcPct val="0"/>
              </a:spcBef>
              <a:spcAft>
                <a:spcPct val="0"/>
              </a:spcAft>
            </a:pPr>
            <a:endParaRPr lang="en-GB" altLang="en-GB" smtClean="0">
              <a:solidFill>
                <a:srgbClr val="000000"/>
              </a:solidFill>
            </a:endParaRPr>
          </a:p>
        </p:txBody>
      </p:sp>
      <p:sp>
        <p:nvSpPr>
          <p:cNvPr id="1622019" name="Rectangle 3"/>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pitchFamily="18" charset="0"/>
              </a:defRPr>
            </a:lvl1pPr>
          </a:lstStyle>
          <a:p>
            <a:pPr fontAlgn="base">
              <a:spcBef>
                <a:spcPct val="0"/>
              </a:spcBef>
              <a:spcAft>
                <a:spcPct val="0"/>
              </a:spcAft>
            </a:pPr>
            <a:endParaRPr lang="en-GB" altLang="en-GB" smtClean="0">
              <a:solidFill>
                <a:srgbClr val="000000"/>
              </a:solidFill>
            </a:endParaRPr>
          </a:p>
        </p:txBody>
      </p:sp>
      <p:sp>
        <p:nvSpPr>
          <p:cNvPr id="1622020" name="Rectangle 4"/>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Times" pitchFamily="18" charset="0"/>
              </a:defRPr>
            </a:lvl1pPr>
          </a:lstStyle>
          <a:p>
            <a:pPr fontAlgn="base">
              <a:spcBef>
                <a:spcPct val="0"/>
              </a:spcBef>
              <a:spcAft>
                <a:spcPct val="0"/>
              </a:spcAft>
            </a:pPr>
            <a:fld id="{C11341D6-DE24-41AA-919C-B4DE2504A75C}" type="slidenum">
              <a:rPr lang="en-GB" altLang="en-GB" smtClean="0">
                <a:solidFill>
                  <a:srgbClr val="000000"/>
                </a:solidFill>
              </a:rPr>
              <a:pPr fontAlgn="base">
                <a:spcBef>
                  <a:spcPct val="0"/>
                </a:spcBef>
                <a:spcAft>
                  <a:spcPct val="0"/>
                </a:spcAft>
              </a:pPr>
              <a:t>‹#›</a:t>
            </a:fld>
            <a:endParaRPr lang="en-GB" altLang="en-GB" smtClean="0">
              <a:solidFill>
                <a:srgbClr val="000000"/>
              </a:solidFill>
            </a:endParaRPr>
          </a:p>
        </p:txBody>
      </p:sp>
      <p:pic>
        <p:nvPicPr>
          <p:cNvPr id="1622021" name="Picture 5">
            <a:hlinkClick r:id="rId13"/>
          </p:cNvPr>
          <p:cNvPicPr>
            <a:picLocks noChangeArrowheads="1"/>
          </p:cNvPicPr>
          <p:nvPr userDrawn="1"/>
        </p:nvPicPr>
        <p:blipFill>
          <a:blip r:embed="rId14" cstate="print"/>
          <a:srcRect/>
          <a:stretch>
            <a:fillRect/>
          </a:stretch>
        </p:blipFill>
        <p:spPr bwMode="auto">
          <a:xfrm>
            <a:off x="7781925" y="142875"/>
            <a:ext cx="1066800" cy="661988"/>
          </a:xfrm>
          <a:prstGeom prst="rect">
            <a:avLst/>
          </a:prstGeom>
          <a:noFill/>
          <a:ln w="12700">
            <a:noFill/>
            <a:miter lim="800000"/>
            <a:headEnd/>
            <a:tailEnd/>
          </a:ln>
          <a:effectLst/>
        </p:spPr>
      </p:pic>
      <p:sp>
        <p:nvSpPr>
          <p:cNvPr id="1622022" name="Line 6"/>
          <p:cNvSpPr>
            <a:spLocks noChangeShapeType="1"/>
          </p:cNvSpPr>
          <p:nvPr userDrawn="1"/>
        </p:nvSpPr>
        <p:spPr bwMode="auto">
          <a:xfrm>
            <a:off x="304800" y="838200"/>
            <a:ext cx="8610600" cy="0"/>
          </a:xfrm>
          <a:prstGeom prst="line">
            <a:avLst/>
          </a:prstGeom>
          <a:noFill/>
          <a:ln w="12700">
            <a:solidFill>
              <a:schemeClr val="tx1"/>
            </a:solidFill>
            <a:round/>
            <a:headEnd/>
            <a:tailEnd/>
          </a:ln>
          <a:effectLst/>
        </p:spPr>
        <p:txBody>
          <a:bodyPr wrap="none" anchor="ctr"/>
          <a:lstStyle/>
          <a:p>
            <a:pPr eaLnBrk="0" fontAlgn="base" hangingPunct="0">
              <a:spcBef>
                <a:spcPct val="0"/>
              </a:spcBef>
              <a:spcAft>
                <a:spcPct val="0"/>
              </a:spcAft>
            </a:pPr>
            <a:endParaRPr lang="en-US" sz="2000"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 id="2147484216" r:id="rId11"/>
  </p:sldLayoutIdLst>
  <p:transition xmlns:p14="http://schemas.microsoft.com/office/powerpoint/2010/main" advTm="0">
    <p:zoom/>
  </p:transition>
  <p:txStyles>
    <p:titleStyle>
      <a:lvl1pPr algn="l" rtl="0" fontAlgn="base">
        <a:spcBef>
          <a:spcPct val="0"/>
        </a:spcBef>
        <a:spcAft>
          <a:spcPct val="0"/>
        </a:spcAft>
        <a:defRPr sz="2600" b="1">
          <a:solidFill>
            <a:srgbClr val="FF0000"/>
          </a:solidFill>
          <a:latin typeface="+mj-lt"/>
          <a:ea typeface="+mj-ea"/>
          <a:cs typeface="+mj-cs"/>
        </a:defRPr>
      </a:lvl1pPr>
      <a:lvl2pPr algn="l" rtl="0" fontAlgn="base">
        <a:spcBef>
          <a:spcPct val="0"/>
        </a:spcBef>
        <a:spcAft>
          <a:spcPct val="0"/>
        </a:spcAft>
        <a:defRPr sz="2600" b="1">
          <a:solidFill>
            <a:srgbClr val="FF0000"/>
          </a:solidFill>
          <a:latin typeface="Helvetica" pitchFamily="34" charset="0"/>
        </a:defRPr>
      </a:lvl2pPr>
      <a:lvl3pPr algn="l" rtl="0" fontAlgn="base">
        <a:spcBef>
          <a:spcPct val="0"/>
        </a:spcBef>
        <a:spcAft>
          <a:spcPct val="0"/>
        </a:spcAft>
        <a:defRPr sz="2600" b="1">
          <a:solidFill>
            <a:srgbClr val="FF0000"/>
          </a:solidFill>
          <a:latin typeface="Helvetica" pitchFamily="34" charset="0"/>
        </a:defRPr>
      </a:lvl3pPr>
      <a:lvl4pPr algn="l" rtl="0" fontAlgn="base">
        <a:spcBef>
          <a:spcPct val="0"/>
        </a:spcBef>
        <a:spcAft>
          <a:spcPct val="0"/>
        </a:spcAft>
        <a:defRPr sz="2600" b="1">
          <a:solidFill>
            <a:srgbClr val="FF0000"/>
          </a:solidFill>
          <a:latin typeface="Helvetica" pitchFamily="34" charset="0"/>
        </a:defRPr>
      </a:lvl4pPr>
      <a:lvl5pPr algn="l" rtl="0" fontAlgn="base">
        <a:spcBef>
          <a:spcPct val="0"/>
        </a:spcBef>
        <a:spcAft>
          <a:spcPct val="0"/>
        </a:spcAft>
        <a:defRPr sz="2600" b="1">
          <a:solidFill>
            <a:srgbClr val="FF0000"/>
          </a:solidFill>
          <a:latin typeface="Helvetica" pitchFamily="34" charset="0"/>
        </a:defRPr>
      </a:lvl5pPr>
      <a:lvl6pPr marL="457200" algn="l" rtl="0" fontAlgn="base">
        <a:spcBef>
          <a:spcPct val="0"/>
        </a:spcBef>
        <a:spcAft>
          <a:spcPct val="0"/>
        </a:spcAft>
        <a:defRPr sz="2600" b="1">
          <a:solidFill>
            <a:srgbClr val="FF0000"/>
          </a:solidFill>
          <a:latin typeface="Helvetica" pitchFamily="34" charset="0"/>
        </a:defRPr>
      </a:lvl6pPr>
      <a:lvl7pPr marL="914400" algn="l" rtl="0" fontAlgn="base">
        <a:spcBef>
          <a:spcPct val="0"/>
        </a:spcBef>
        <a:spcAft>
          <a:spcPct val="0"/>
        </a:spcAft>
        <a:defRPr sz="2600" b="1">
          <a:solidFill>
            <a:srgbClr val="FF0000"/>
          </a:solidFill>
          <a:latin typeface="Helvetica" pitchFamily="34" charset="0"/>
        </a:defRPr>
      </a:lvl7pPr>
      <a:lvl8pPr marL="1371600" algn="l" rtl="0" fontAlgn="base">
        <a:spcBef>
          <a:spcPct val="0"/>
        </a:spcBef>
        <a:spcAft>
          <a:spcPct val="0"/>
        </a:spcAft>
        <a:defRPr sz="2600" b="1">
          <a:solidFill>
            <a:srgbClr val="FF0000"/>
          </a:solidFill>
          <a:latin typeface="Helvetica" pitchFamily="34" charset="0"/>
        </a:defRPr>
      </a:lvl8pPr>
      <a:lvl9pPr marL="1828800" algn="l" rtl="0" fontAlgn="base">
        <a:spcBef>
          <a:spcPct val="0"/>
        </a:spcBef>
        <a:spcAft>
          <a:spcPct val="0"/>
        </a:spcAft>
        <a:defRPr sz="2600" b="1">
          <a:solidFill>
            <a:srgbClr val="FF0000"/>
          </a:solidFill>
          <a:latin typeface="Helvetica" pitchFamily="34" charset="0"/>
        </a:defRPr>
      </a:lvl9pPr>
    </p:titleStyle>
    <p:bodyStyle>
      <a:lvl1pPr marL="342900" indent="-342900" algn="l" rtl="0" fontAlgn="base">
        <a:spcBef>
          <a:spcPct val="20000"/>
        </a:spcBef>
        <a:spcAft>
          <a:spcPct val="0"/>
        </a:spcAft>
        <a:defRPr sz="2400">
          <a:solidFill>
            <a:schemeClr val="tx1"/>
          </a:solidFill>
          <a:latin typeface="+mn-lt"/>
          <a:ea typeface="+mn-ea"/>
          <a:cs typeface="+mn-cs"/>
        </a:defRPr>
      </a:lvl1pPr>
      <a:lvl2pPr marL="742950" indent="-285750" algn="l" rtl="0" fontAlgn="base">
        <a:spcBef>
          <a:spcPct val="20000"/>
        </a:spcBef>
        <a:spcAft>
          <a:spcPct val="0"/>
        </a:spcAft>
        <a:defRPr sz="2000">
          <a:solidFill>
            <a:schemeClr val="tx1"/>
          </a:solidFill>
          <a:latin typeface="+mn-lt"/>
        </a:defRPr>
      </a:lvl2pPr>
      <a:lvl3pPr marL="1143000" indent="-228600" algn="l" rtl="0" fontAlgn="base">
        <a:spcBef>
          <a:spcPct val="20000"/>
        </a:spcBef>
        <a:spcAft>
          <a:spcPct val="0"/>
        </a:spcAft>
        <a:defRPr>
          <a:solidFill>
            <a:schemeClr val="tx1"/>
          </a:solidFill>
          <a:latin typeface="+mn-lt"/>
        </a:defRPr>
      </a:lvl3pPr>
      <a:lvl4pPr marL="1600200" indent="-228600" algn="l" rtl="0" fontAlgn="base">
        <a:spcBef>
          <a:spcPct val="20000"/>
        </a:spcBef>
        <a:spcAft>
          <a:spcPct val="0"/>
        </a:spcAft>
        <a:defRPr sz="1600">
          <a:solidFill>
            <a:schemeClr val="tx1"/>
          </a:solidFill>
          <a:latin typeface="+mn-lt"/>
        </a:defRPr>
      </a:lvl4pPr>
      <a:lvl5pPr marL="2057400" indent="-228600" algn="l" rtl="0" fontAlgn="base">
        <a:spcBef>
          <a:spcPct val="20000"/>
        </a:spcBef>
        <a:spcAft>
          <a:spcPct val="0"/>
        </a:spcAft>
        <a:defRPr sz="1400">
          <a:solidFill>
            <a:schemeClr val="tx1"/>
          </a:solidFill>
          <a:latin typeface="Arial Rounded MT Bold" pitchFamily="34" charset="0"/>
        </a:defRPr>
      </a:lvl5pPr>
      <a:lvl6pPr marL="2514600" indent="-228600" algn="l" rtl="0" fontAlgn="base">
        <a:spcBef>
          <a:spcPct val="20000"/>
        </a:spcBef>
        <a:spcAft>
          <a:spcPct val="0"/>
        </a:spcAft>
        <a:defRPr sz="1400">
          <a:solidFill>
            <a:schemeClr val="tx1"/>
          </a:solidFill>
          <a:latin typeface="Arial Rounded MT Bold" pitchFamily="34" charset="0"/>
        </a:defRPr>
      </a:lvl6pPr>
      <a:lvl7pPr marL="2971800" indent="-228600" algn="l" rtl="0" fontAlgn="base">
        <a:spcBef>
          <a:spcPct val="20000"/>
        </a:spcBef>
        <a:spcAft>
          <a:spcPct val="0"/>
        </a:spcAft>
        <a:defRPr sz="1400">
          <a:solidFill>
            <a:schemeClr val="tx1"/>
          </a:solidFill>
          <a:latin typeface="Arial Rounded MT Bold" pitchFamily="34" charset="0"/>
        </a:defRPr>
      </a:lvl7pPr>
      <a:lvl8pPr marL="3429000" indent="-228600" algn="l" rtl="0" fontAlgn="base">
        <a:spcBef>
          <a:spcPct val="20000"/>
        </a:spcBef>
        <a:spcAft>
          <a:spcPct val="0"/>
        </a:spcAft>
        <a:defRPr sz="1400">
          <a:solidFill>
            <a:schemeClr val="tx1"/>
          </a:solidFill>
          <a:latin typeface="Arial Rounded MT Bold" pitchFamily="34" charset="0"/>
        </a:defRPr>
      </a:lvl8pPr>
      <a:lvl9pPr marL="3886200" indent="-228600" algn="l" rtl="0" fontAlgn="base">
        <a:spcBef>
          <a:spcPct val="20000"/>
        </a:spcBef>
        <a:spcAft>
          <a:spcPct val="0"/>
        </a:spcAft>
        <a:defRPr sz="1400">
          <a:solidFill>
            <a:schemeClr val="tx1"/>
          </a:solidFill>
          <a:latin typeface="Arial Rounded MT Bold"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232" r:id="rId1"/>
    <p:sldLayoutId id="2147484233" r:id="rId2"/>
    <p:sldLayoutId id="2147484234" r:id="rId3"/>
    <p:sldLayoutId id="2147484235" r:id="rId4"/>
    <p:sldLayoutId id="2147484236" r:id="rId5"/>
    <p:sldLayoutId id="2147484237" r:id="rId6"/>
    <p:sldLayoutId id="2147484238" r:id="rId7"/>
    <p:sldLayoutId id="2147484239" r:id="rId8"/>
    <p:sldLayoutId id="2147484240" r:id="rId9"/>
    <p:sldLayoutId id="2147484241" r:id="rId10"/>
    <p:sldLayoutId id="2147484242" r:id="rId11"/>
    <p:sldLayoutId id="2147484243" r:id="rId12"/>
    <p:sldLayoutId id="2147484244"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44066" name="Picture 2">
            <a:hlinkClick r:id="rId15"/>
          </p:cNvPr>
          <p:cNvPicPr>
            <a:picLocks noChangeArrowheads="1"/>
          </p:cNvPicPr>
          <p:nvPr/>
        </p:nvPicPr>
        <p:blipFill>
          <a:blip r:embed="rId16" cstate="print"/>
          <a:srcRect/>
          <a:stretch>
            <a:fillRect/>
          </a:stretch>
        </p:blipFill>
        <p:spPr bwMode="auto">
          <a:xfrm>
            <a:off x="7781925" y="142875"/>
            <a:ext cx="1066800" cy="661988"/>
          </a:xfrm>
          <a:prstGeom prst="rect">
            <a:avLst/>
          </a:prstGeom>
          <a:noFill/>
          <a:ln w="12700">
            <a:noFill/>
            <a:miter lim="800000"/>
            <a:headEnd/>
            <a:tailEnd/>
          </a:ln>
          <a:effectLst/>
        </p:spPr>
      </p:pic>
      <p:sp>
        <p:nvSpPr>
          <p:cNvPr id="344067" name="Line 3"/>
          <p:cNvSpPr>
            <a:spLocks noChangeShapeType="1"/>
          </p:cNvSpPr>
          <p:nvPr/>
        </p:nvSpPr>
        <p:spPr bwMode="auto">
          <a:xfrm>
            <a:off x="304800" y="914400"/>
            <a:ext cx="8458200"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Lst>
  <p:txStyles>
    <p:titleStyle>
      <a:lvl1pPr algn="ctr" rtl="0" fontAlgn="base">
        <a:spcBef>
          <a:spcPct val="0"/>
        </a:spcBef>
        <a:spcAft>
          <a:spcPct val="0"/>
        </a:spcAft>
        <a:defRPr>
          <a:solidFill>
            <a:srgbClr val="D60093"/>
          </a:solidFill>
          <a:latin typeface="+mj-lt"/>
          <a:ea typeface="+mj-ea"/>
          <a:cs typeface="+mj-cs"/>
        </a:defRPr>
      </a:lvl1pPr>
      <a:lvl2pPr algn="ctr" rtl="0" fontAlgn="base">
        <a:spcBef>
          <a:spcPct val="0"/>
        </a:spcBef>
        <a:spcAft>
          <a:spcPct val="0"/>
        </a:spcAft>
        <a:defRPr>
          <a:solidFill>
            <a:srgbClr val="D60093"/>
          </a:solidFill>
          <a:latin typeface="Helvetica" pitchFamily="34" charset="0"/>
        </a:defRPr>
      </a:lvl2pPr>
      <a:lvl3pPr algn="ctr" rtl="0" fontAlgn="base">
        <a:spcBef>
          <a:spcPct val="0"/>
        </a:spcBef>
        <a:spcAft>
          <a:spcPct val="0"/>
        </a:spcAft>
        <a:defRPr>
          <a:solidFill>
            <a:srgbClr val="D60093"/>
          </a:solidFill>
          <a:latin typeface="Helvetica" pitchFamily="34" charset="0"/>
        </a:defRPr>
      </a:lvl3pPr>
      <a:lvl4pPr algn="ctr" rtl="0" fontAlgn="base">
        <a:spcBef>
          <a:spcPct val="0"/>
        </a:spcBef>
        <a:spcAft>
          <a:spcPct val="0"/>
        </a:spcAft>
        <a:defRPr>
          <a:solidFill>
            <a:srgbClr val="D60093"/>
          </a:solidFill>
          <a:latin typeface="Helvetica" pitchFamily="34" charset="0"/>
        </a:defRPr>
      </a:lvl4pPr>
      <a:lvl5pPr algn="ctr" rtl="0" fontAlgn="base">
        <a:spcBef>
          <a:spcPct val="0"/>
        </a:spcBef>
        <a:spcAft>
          <a:spcPct val="0"/>
        </a:spcAft>
        <a:defRPr>
          <a:solidFill>
            <a:srgbClr val="D60093"/>
          </a:solidFill>
          <a:latin typeface="Helvetica" pitchFamily="34" charset="0"/>
        </a:defRPr>
      </a:lvl5pPr>
      <a:lvl6pPr marL="457200" algn="ctr" rtl="0" fontAlgn="base">
        <a:spcBef>
          <a:spcPct val="0"/>
        </a:spcBef>
        <a:spcAft>
          <a:spcPct val="0"/>
        </a:spcAft>
        <a:defRPr>
          <a:solidFill>
            <a:srgbClr val="D60093"/>
          </a:solidFill>
          <a:latin typeface="Helvetica" pitchFamily="34" charset="0"/>
        </a:defRPr>
      </a:lvl6pPr>
      <a:lvl7pPr marL="914400" algn="ctr" rtl="0" fontAlgn="base">
        <a:spcBef>
          <a:spcPct val="0"/>
        </a:spcBef>
        <a:spcAft>
          <a:spcPct val="0"/>
        </a:spcAft>
        <a:defRPr>
          <a:solidFill>
            <a:srgbClr val="D60093"/>
          </a:solidFill>
          <a:latin typeface="Helvetica" pitchFamily="34" charset="0"/>
        </a:defRPr>
      </a:lvl7pPr>
      <a:lvl8pPr marL="1371600" algn="ctr" rtl="0" fontAlgn="base">
        <a:spcBef>
          <a:spcPct val="0"/>
        </a:spcBef>
        <a:spcAft>
          <a:spcPct val="0"/>
        </a:spcAft>
        <a:defRPr>
          <a:solidFill>
            <a:srgbClr val="D60093"/>
          </a:solidFill>
          <a:latin typeface="Helvetica" pitchFamily="34" charset="0"/>
        </a:defRPr>
      </a:lvl8pPr>
      <a:lvl9pPr marL="1828800" algn="ctr" rtl="0" fontAlgn="base">
        <a:spcBef>
          <a:spcPct val="0"/>
        </a:spcBef>
        <a:spcAft>
          <a:spcPct val="0"/>
        </a:spcAft>
        <a:defRPr>
          <a:solidFill>
            <a:srgbClr val="D60093"/>
          </a:solidFill>
          <a:latin typeface="Helvetica" pitchFamily="34" charset="0"/>
        </a:defRPr>
      </a:lvl9pPr>
    </p:titleStyle>
    <p:bodyStyle>
      <a:lvl1pPr marL="342900" indent="-342900" algn="l" rtl="0" fontAlgn="base">
        <a:spcBef>
          <a:spcPct val="20000"/>
        </a:spcBef>
        <a:spcAft>
          <a:spcPct val="0"/>
        </a:spcAft>
        <a:buChar char="•"/>
        <a:defRPr>
          <a:solidFill>
            <a:schemeClr val="tx1"/>
          </a:solidFill>
          <a:latin typeface="+mn-lt"/>
          <a:ea typeface="+mn-ea"/>
          <a:cs typeface="+mn-cs"/>
        </a:defRPr>
      </a:lvl1pPr>
      <a:lvl2pPr marL="742950" indent="-285750" algn="l" rtl="0" fontAlgn="base">
        <a:spcBef>
          <a:spcPct val="20000"/>
        </a:spcBef>
        <a:spcAft>
          <a:spcPct val="0"/>
        </a:spcAft>
        <a:buChar char="–"/>
        <a:defRPr>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0" name="Picture 2">
            <a:hlinkClick r:id="rId15"/>
          </p:cNvPr>
          <p:cNvPicPr>
            <a:picLocks noChangeArrowheads="1"/>
          </p:cNvPicPr>
          <p:nvPr/>
        </p:nvPicPr>
        <p:blipFill>
          <a:blip r:embed="rId16" cstate="print"/>
          <a:srcRect/>
          <a:stretch>
            <a:fillRect/>
          </a:stretch>
        </p:blipFill>
        <p:spPr bwMode="auto">
          <a:xfrm>
            <a:off x="7781925" y="142875"/>
            <a:ext cx="1066800" cy="661988"/>
          </a:xfrm>
          <a:prstGeom prst="rect">
            <a:avLst/>
          </a:prstGeom>
          <a:noFill/>
          <a:ln w="12700">
            <a:noFill/>
            <a:miter lim="800000"/>
            <a:headEnd/>
            <a:tailEnd/>
          </a:ln>
        </p:spPr>
      </p:pic>
      <p:sp>
        <p:nvSpPr>
          <p:cNvPr id="344067" name="Line 3"/>
          <p:cNvSpPr>
            <a:spLocks noChangeShapeType="1"/>
          </p:cNvSpPr>
          <p:nvPr/>
        </p:nvSpPr>
        <p:spPr bwMode="auto">
          <a:xfrm>
            <a:off x="304800" y="914400"/>
            <a:ext cx="8458200"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defRPr/>
            </a:pPr>
            <a:endParaRPr lang="en-US" sz="2000">
              <a:solidFill>
                <a:srgbClr val="000000"/>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xStyles>
    <p:titleStyle>
      <a:lvl1pPr algn="ctr" rtl="0" eaLnBrk="0" fontAlgn="base" hangingPunct="0">
        <a:spcBef>
          <a:spcPct val="0"/>
        </a:spcBef>
        <a:spcAft>
          <a:spcPct val="0"/>
        </a:spcAft>
        <a:defRPr>
          <a:solidFill>
            <a:srgbClr val="D60093"/>
          </a:solidFill>
          <a:latin typeface="+mj-lt"/>
          <a:ea typeface="+mj-ea"/>
          <a:cs typeface="+mj-cs"/>
        </a:defRPr>
      </a:lvl1pPr>
      <a:lvl2pPr algn="ctr" rtl="0" eaLnBrk="0" fontAlgn="base" hangingPunct="0">
        <a:spcBef>
          <a:spcPct val="0"/>
        </a:spcBef>
        <a:spcAft>
          <a:spcPct val="0"/>
        </a:spcAft>
        <a:defRPr>
          <a:solidFill>
            <a:srgbClr val="D60093"/>
          </a:solidFill>
          <a:latin typeface="Helvetica" pitchFamily="34" charset="0"/>
        </a:defRPr>
      </a:lvl2pPr>
      <a:lvl3pPr algn="ctr" rtl="0" eaLnBrk="0" fontAlgn="base" hangingPunct="0">
        <a:spcBef>
          <a:spcPct val="0"/>
        </a:spcBef>
        <a:spcAft>
          <a:spcPct val="0"/>
        </a:spcAft>
        <a:defRPr>
          <a:solidFill>
            <a:srgbClr val="D60093"/>
          </a:solidFill>
          <a:latin typeface="Helvetica" pitchFamily="34" charset="0"/>
        </a:defRPr>
      </a:lvl3pPr>
      <a:lvl4pPr algn="ctr" rtl="0" eaLnBrk="0" fontAlgn="base" hangingPunct="0">
        <a:spcBef>
          <a:spcPct val="0"/>
        </a:spcBef>
        <a:spcAft>
          <a:spcPct val="0"/>
        </a:spcAft>
        <a:defRPr>
          <a:solidFill>
            <a:srgbClr val="D60093"/>
          </a:solidFill>
          <a:latin typeface="Helvetica" pitchFamily="34" charset="0"/>
        </a:defRPr>
      </a:lvl4pPr>
      <a:lvl5pPr algn="ctr" rtl="0" eaLnBrk="0" fontAlgn="base" hangingPunct="0">
        <a:spcBef>
          <a:spcPct val="0"/>
        </a:spcBef>
        <a:spcAft>
          <a:spcPct val="0"/>
        </a:spcAft>
        <a:defRPr>
          <a:solidFill>
            <a:srgbClr val="D60093"/>
          </a:solidFill>
          <a:latin typeface="Helvetica" pitchFamily="34" charset="0"/>
        </a:defRPr>
      </a:lvl5pPr>
      <a:lvl6pPr marL="457200" algn="ctr" rtl="0" fontAlgn="base">
        <a:spcBef>
          <a:spcPct val="0"/>
        </a:spcBef>
        <a:spcAft>
          <a:spcPct val="0"/>
        </a:spcAft>
        <a:defRPr>
          <a:solidFill>
            <a:srgbClr val="D60093"/>
          </a:solidFill>
          <a:latin typeface="Helvetica" pitchFamily="34" charset="0"/>
        </a:defRPr>
      </a:lvl6pPr>
      <a:lvl7pPr marL="914400" algn="ctr" rtl="0" fontAlgn="base">
        <a:spcBef>
          <a:spcPct val="0"/>
        </a:spcBef>
        <a:spcAft>
          <a:spcPct val="0"/>
        </a:spcAft>
        <a:defRPr>
          <a:solidFill>
            <a:srgbClr val="D60093"/>
          </a:solidFill>
          <a:latin typeface="Helvetica" pitchFamily="34" charset="0"/>
        </a:defRPr>
      </a:lvl7pPr>
      <a:lvl8pPr marL="1371600" algn="ctr" rtl="0" fontAlgn="base">
        <a:spcBef>
          <a:spcPct val="0"/>
        </a:spcBef>
        <a:spcAft>
          <a:spcPct val="0"/>
        </a:spcAft>
        <a:defRPr>
          <a:solidFill>
            <a:srgbClr val="D60093"/>
          </a:solidFill>
          <a:latin typeface="Helvetica" pitchFamily="34" charset="0"/>
        </a:defRPr>
      </a:lvl8pPr>
      <a:lvl9pPr marL="1828800" algn="ctr" rtl="0" fontAlgn="base">
        <a:spcBef>
          <a:spcPct val="0"/>
        </a:spcBef>
        <a:spcAft>
          <a:spcPct val="0"/>
        </a:spcAft>
        <a:defRPr>
          <a:solidFill>
            <a:srgbClr val="D60093"/>
          </a:solidFill>
          <a:latin typeface="Helvetica" pitchFamily="34"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8723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8723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8723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fontAlgn="base">
              <a:spcBef>
                <a:spcPct val="0"/>
              </a:spcBef>
              <a:spcAft>
                <a:spcPct val="0"/>
              </a:spcAft>
            </a:pPr>
            <a:endParaRPr lang="en-US" smtClean="0">
              <a:solidFill>
                <a:srgbClr val="000000"/>
              </a:solidFill>
            </a:endParaRPr>
          </a:p>
        </p:txBody>
      </p:sp>
      <p:sp>
        <p:nvSpPr>
          <p:cNvPr id="188723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pPr>
            <a:endParaRPr lang="en-US" smtClean="0">
              <a:solidFill>
                <a:srgbClr val="000000"/>
              </a:solidFill>
            </a:endParaRPr>
          </a:p>
        </p:txBody>
      </p:sp>
      <p:sp>
        <p:nvSpPr>
          <p:cNvPr id="188723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pPr>
            <a:fld id="{276FF590-A86E-4C77-B303-4D69125993DC}"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BF8BF4-2F68-49A9-8314-66C2CAD11647}"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02785-E7BC-4E36-B02B-D1949F9191C5}"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27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fontAlgn="base">
              <a:spcBef>
                <a:spcPct val="0"/>
              </a:spcBef>
              <a:spcAft>
                <a:spcPct val="0"/>
              </a:spcAft>
              <a:defRPr/>
            </a:pPr>
            <a:endParaRPr lang="en-US">
              <a:solidFill>
                <a:srgbClr val="000000"/>
              </a:solidFill>
            </a:endParaRPr>
          </a:p>
        </p:txBody>
      </p:sp>
      <p:sp>
        <p:nvSpPr>
          <p:cNvPr id="5027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defRPr/>
            </a:pPr>
            <a:endParaRPr lang="en-US">
              <a:solidFill>
                <a:srgbClr val="000000"/>
              </a:solidFill>
            </a:endParaRPr>
          </a:p>
        </p:txBody>
      </p:sp>
      <p:sp>
        <p:nvSpPr>
          <p:cNvPr id="5027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defRPr/>
            </a:pPr>
            <a:fld id="{7A7A5A2E-4D12-4857-97EB-28DC80EFB66A}" type="slidenum">
              <a:rPr lang="en-US">
                <a:solidFill>
                  <a:srgbClr val="000000"/>
                </a:solidFill>
              </a:rPr>
              <a:pPr fontAlgn="base">
                <a:spcBef>
                  <a:spcPct val="0"/>
                </a:spcBef>
                <a:spcAft>
                  <a:spcPct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685800" y="762000"/>
            <a:ext cx="8153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43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65316" name="Rectangle 4"/>
          <p:cNvSpPr>
            <a:spLocks noGrp="1" noChangeArrowheads="1"/>
          </p:cNvSpPr>
          <p:nvPr>
            <p:ph type="ftr" sz="quarter" idx="3"/>
          </p:nvPr>
        </p:nvSpPr>
        <p:spPr bwMode="auto">
          <a:xfrm>
            <a:off x="685800" y="6400800"/>
            <a:ext cx="77724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omic Sans MS" pitchFamily="66" charset="0"/>
              </a:defRPr>
            </a:lvl1pPr>
          </a:lstStyle>
          <a:p>
            <a:pPr eaLnBrk="0" fontAlgn="base" hangingPunct="0">
              <a:spcBef>
                <a:spcPct val="0"/>
              </a:spcBef>
              <a:spcAft>
                <a:spcPct val="0"/>
              </a:spcAft>
              <a:defRPr/>
            </a:pPr>
            <a:r>
              <a:rPr lang="en-US">
                <a:solidFill>
                  <a:srgbClr val="000000"/>
                </a:solidFill>
              </a:rPr>
              <a:t>J. Arthur: FEL Intro 	              	            4 July 2006</a:t>
            </a:r>
            <a:endParaRPr lang="en-US" sz="1400">
              <a:solidFill>
                <a:srgbClr val="000000"/>
              </a:solidFill>
              <a:latin typeface="Times" pitchFamily="18" charset="0"/>
            </a:endParaRPr>
          </a:p>
        </p:txBody>
      </p:sp>
      <p:grpSp>
        <p:nvGrpSpPr>
          <p:cNvPr id="2" name="Group 5"/>
          <p:cNvGrpSpPr>
            <a:grpSpLocks/>
          </p:cNvGrpSpPr>
          <p:nvPr/>
        </p:nvGrpSpPr>
        <p:grpSpPr bwMode="auto">
          <a:xfrm>
            <a:off x="7315200" y="6324600"/>
            <a:ext cx="1143000" cy="381000"/>
            <a:chOff x="2208" y="1200"/>
            <a:chExt cx="768" cy="288"/>
          </a:xfrm>
        </p:grpSpPr>
        <p:pic>
          <p:nvPicPr>
            <p:cNvPr id="18438" name="Picture 6" descr="slac2_logo"/>
            <p:cNvPicPr>
              <a:picLocks noChangeAspect="1" noChangeArrowheads="1"/>
            </p:cNvPicPr>
            <p:nvPr/>
          </p:nvPicPr>
          <p:blipFill>
            <a:blip r:embed="rId13" cstate="print"/>
            <a:srcRect/>
            <a:stretch>
              <a:fillRect/>
            </a:stretch>
          </p:blipFill>
          <p:spPr bwMode="auto">
            <a:xfrm>
              <a:off x="2208" y="1200"/>
              <a:ext cx="377" cy="286"/>
            </a:xfrm>
            <a:prstGeom prst="rect">
              <a:avLst/>
            </a:prstGeom>
            <a:noFill/>
            <a:ln w="9525">
              <a:noFill/>
              <a:miter lim="800000"/>
              <a:headEnd/>
              <a:tailEnd/>
            </a:ln>
          </p:spPr>
        </p:pic>
        <p:pic>
          <p:nvPicPr>
            <p:cNvPr id="18439" name="Picture 7">
              <a:hlinkClick r:id="rId14"/>
            </p:cNvPr>
            <p:cNvPicPr>
              <a:picLocks noChangeArrowheads="1"/>
            </p:cNvPicPr>
            <p:nvPr/>
          </p:nvPicPr>
          <p:blipFill>
            <a:blip r:embed="rId15" cstate="print"/>
            <a:srcRect/>
            <a:stretch>
              <a:fillRect/>
            </a:stretch>
          </p:blipFill>
          <p:spPr bwMode="auto">
            <a:xfrm>
              <a:off x="2580" y="1200"/>
              <a:ext cx="396" cy="288"/>
            </a:xfrm>
            <a:prstGeom prst="rect">
              <a:avLst/>
            </a:prstGeom>
            <a:solidFill>
              <a:schemeClr val="bg1"/>
            </a:solidFill>
            <a:ln w="12700">
              <a:noFill/>
              <a:miter lim="800000"/>
              <a:headEnd/>
              <a:tailEnd/>
            </a:ln>
          </p:spPr>
        </p:pic>
      </p:gr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dt="0"/>
  <p:txStyles>
    <p:titleStyle>
      <a:lvl1pPr algn="ctr" rtl="0" eaLnBrk="0" fontAlgn="base" hangingPunct="0">
        <a:spcBef>
          <a:spcPct val="0"/>
        </a:spcBef>
        <a:spcAft>
          <a:spcPct val="0"/>
        </a:spcAft>
        <a:defRPr sz="2000" b="1">
          <a:solidFill>
            <a:schemeClr val="accent2"/>
          </a:solidFill>
          <a:latin typeface="+mj-lt"/>
          <a:ea typeface="+mj-ea"/>
          <a:cs typeface="+mj-cs"/>
        </a:defRPr>
      </a:lvl1pPr>
      <a:lvl2pPr algn="ctr" rtl="0" eaLnBrk="0" fontAlgn="base" hangingPunct="0">
        <a:spcBef>
          <a:spcPct val="0"/>
        </a:spcBef>
        <a:spcAft>
          <a:spcPct val="0"/>
        </a:spcAft>
        <a:defRPr sz="2000" b="1">
          <a:solidFill>
            <a:schemeClr val="accent2"/>
          </a:solidFill>
          <a:latin typeface="Helvetica" pitchFamily="34" charset="0"/>
        </a:defRPr>
      </a:lvl2pPr>
      <a:lvl3pPr algn="ctr" rtl="0" eaLnBrk="0" fontAlgn="base" hangingPunct="0">
        <a:spcBef>
          <a:spcPct val="0"/>
        </a:spcBef>
        <a:spcAft>
          <a:spcPct val="0"/>
        </a:spcAft>
        <a:defRPr sz="2000" b="1">
          <a:solidFill>
            <a:schemeClr val="accent2"/>
          </a:solidFill>
          <a:latin typeface="Helvetica" pitchFamily="34" charset="0"/>
        </a:defRPr>
      </a:lvl3pPr>
      <a:lvl4pPr algn="ctr" rtl="0" eaLnBrk="0" fontAlgn="base" hangingPunct="0">
        <a:spcBef>
          <a:spcPct val="0"/>
        </a:spcBef>
        <a:spcAft>
          <a:spcPct val="0"/>
        </a:spcAft>
        <a:defRPr sz="2000" b="1">
          <a:solidFill>
            <a:schemeClr val="accent2"/>
          </a:solidFill>
          <a:latin typeface="Helvetica" pitchFamily="34" charset="0"/>
        </a:defRPr>
      </a:lvl4pPr>
      <a:lvl5pPr algn="ctr" rtl="0" eaLnBrk="0" fontAlgn="base" hangingPunct="0">
        <a:spcBef>
          <a:spcPct val="0"/>
        </a:spcBef>
        <a:spcAft>
          <a:spcPct val="0"/>
        </a:spcAft>
        <a:defRPr sz="2000" b="1">
          <a:solidFill>
            <a:schemeClr val="accent2"/>
          </a:solidFill>
          <a:latin typeface="Helvetica" pitchFamily="34" charset="0"/>
        </a:defRPr>
      </a:lvl5pPr>
      <a:lvl6pPr marL="457200" algn="ctr" rtl="0" fontAlgn="base">
        <a:spcBef>
          <a:spcPct val="0"/>
        </a:spcBef>
        <a:spcAft>
          <a:spcPct val="0"/>
        </a:spcAft>
        <a:defRPr sz="2000" b="1">
          <a:solidFill>
            <a:schemeClr val="accent2"/>
          </a:solidFill>
          <a:latin typeface="Helvetica" pitchFamily="34" charset="0"/>
        </a:defRPr>
      </a:lvl6pPr>
      <a:lvl7pPr marL="914400" algn="ctr" rtl="0" fontAlgn="base">
        <a:spcBef>
          <a:spcPct val="0"/>
        </a:spcBef>
        <a:spcAft>
          <a:spcPct val="0"/>
        </a:spcAft>
        <a:defRPr sz="2000" b="1">
          <a:solidFill>
            <a:schemeClr val="accent2"/>
          </a:solidFill>
          <a:latin typeface="Helvetica" pitchFamily="34" charset="0"/>
        </a:defRPr>
      </a:lvl7pPr>
      <a:lvl8pPr marL="1371600" algn="ctr" rtl="0" fontAlgn="base">
        <a:spcBef>
          <a:spcPct val="0"/>
        </a:spcBef>
        <a:spcAft>
          <a:spcPct val="0"/>
        </a:spcAft>
        <a:defRPr sz="2000" b="1">
          <a:solidFill>
            <a:schemeClr val="accent2"/>
          </a:solidFill>
          <a:latin typeface="Helvetica" pitchFamily="34" charset="0"/>
        </a:defRPr>
      </a:lvl8pPr>
      <a:lvl9pPr marL="1828800" algn="ctr" rtl="0" fontAlgn="base">
        <a:spcBef>
          <a:spcPct val="0"/>
        </a:spcBef>
        <a:spcAft>
          <a:spcPct val="0"/>
        </a:spcAft>
        <a:defRPr sz="2000" b="1">
          <a:solidFill>
            <a:schemeClr val="accent2"/>
          </a:solidFill>
          <a:latin typeface="Helvetica" pitchFamily="34" charset="0"/>
        </a:defRPr>
      </a:lvl9pPr>
    </p:titleStyle>
    <p:bodyStyle>
      <a:lvl1pPr marL="342900" indent="-342900" algn="l" rtl="0" eaLnBrk="0" fontAlgn="base" hangingPunct="0">
        <a:spcBef>
          <a:spcPct val="20000"/>
        </a:spcBef>
        <a:spcAft>
          <a:spcPct val="0"/>
        </a:spcAft>
        <a:buChar char="•"/>
        <a:defRPr sz="2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6866" name="Picture 2">
            <a:hlinkClick r:id="rId15"/>
          </p:cNvPr>
          <p:cNvPicPr>
            <a:picLocks noChangeArrowheads="1"/>
          </p:cNvPicPr>
          <p:nvPr/>
        </p:nvPicPr>
        <p:blipFill>
          <a:blip r:embed="rId16" cstate="print"/>
          <a:srcRect/>
          <a:stretch>
            <a:fillRect/>
          </a:stretch>
        </p:blipFill>
        <p:spPr bwMode="auto">
          <a:xfrm>
            <a:off x="7781925" y="142875"/>
            <a:ext cx="1066800" cy="661988"/>
          </a:xfrm>
          <a:prstGeom prst="rect">
            <a:avLst/>
          </a:prstGeom>
          <a:noFill/>
          <a:ln w="12700">
            <a:noFill/>
            <a:miter lim="800000"/>
            <a:headEnd/>
            <a:tailEnd/>
          </a:ln>
        </p:spPr>
      </p:pic>
      <p:sp>
        <p:nvSpPr>
          <p:cNvPr id="344067" name="Line 3"/>
          <p:cNvSpPr>
            <a:spLocks noChangeShapeType="1"/>
          </p:cNvSpPr>
          <p:nvPr/>
        </p:nvSpPr>
        <p:spPr bwMode="auto">
          <a:xfrm>
            <a:off x="304800" y="914400"/>
            <a:ext cx="8458200"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defRPr/>
            </a:pPr>
            <a:endParaRPr lang="en-US" sz="2000">
              <a:solidFill>
                <a:srgbClr val="000000"/>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Lst>
  <p:txStyles>
    <p:titleStyle>
      <a:lvl1pPr algn="ctr" rtl="0" eaLnBrk="0" fontAlgn="base" hangingPunct="0">
        <a:spcBef>
          <a:spcPct val="0"/>
        </a:spcBef>
        <a:spcAft>
          <a:spcPct val="0"/>
        </a:spcAft>
        <a:defRPr>
          <a:solidFill>
            <a:srgbClr val="D60093"/>
          </a:solidFill>
          <a:latin typeface="+mj-lt"/>
          <a:ea typeface="+mj-ea"/>
          <a:cs typeface="+mj-cs"/>
        </a:defRPr>
      </a:lvl1pPr>
      <a:lvl2pPr algn="ctr" rtl="0" eaLnBrk="0" fontAlgn="base" hangingPunct="0">
        <a:spcBef>
          <a:spcPct val="0"/>
        </a:spcBef>
        <a:spcAft>
          <a:spcPct val="0"/>
        </a:spcAft>
        <a:defRPr>
          <a:solidFill>
            <a:srgbClr val="D60093"/>
          </a:solidFill>
          <a:latin typeface="Helvetica" pitchFamily="34" charset="0"/>
        </a:defRPr>
      </a:lvl2pPr>
      <a:lvl3pPr algn="ctr" rtl="0" eaLnBrk="0" fontAlgn="base" hangingPunct="0">
        <a:spcBef>
          <a:spcPct val="0"/>
        </a:spcBef>
        <a:spcAft>
          <a:spcPct val="0"/>
        </a:spcAft>
        <a:defRPr>
          <a:solidFill>
            <a:srgbClr val="D60093"/>
          </a:solidFill>
          <a:latin typeface="Helvetica" pitchFamily="34" charset="0"/>
        </a:defRPr>
      </a:lvl3pPr>
      <a:lvl4pPr algn="ctr" rtl="0" eaLnBrk="0" fontAlgn="base" hangingPunct="0">
        <a:spcBef>
          <a:spcPct val="0"/>
        </a:spcBef>
        <a:spcAft>
          <a:spcPct val="0"/>
        </a:spcAft>
        <a:defRPr>
          <a:solidFill>
            <a:srgbClr val="D60093"/>
          </a:solidFill>
          <a:latin typeface="Helvetica" pitchFamily="34" charset="0"/>
        </a:defRPr>
      </a:lvl4pPr>
      <a:lvl5pPr algn="ctr" rtl="0" eaLnBrk="0" fontAlgn="base" hangingPunct="0">
        <a:spcBef>
          <a:spcPct val="0"/>
        </a:spcBef>
        <a:spcAft>
          <a:spcPct val="0"/>
        </a:spcAft>
        <a:defRPr>
          <a:solidFill>
            <a:srgbClr val="D60093"/>
          </a:solidFill>
          <a:latin typeface="Helvetica" pitchFamily="34" charset="0"/>
        </a:defRPr>
      </a:lvl5pPr>
      <a:lvl6pPr marL="457200" algn="ctr" rtl="0" fontAlgn="base">
        <a:spcBef>
          <a:spcPct val="0"/>
        </a:spcBef>
        <a:spcAft>
          <a:spcPct val="0"/>
        </a:spcAft>
        <a:defRPr>
          <a:solidFill>
            <a:srgbClr val="D60093"/>
          </a:solidFill>
          <a:latin typeface="Helvetica" pitchFamily="34" charset="0"/>
        </a:defRPr>
      </a:lvl6pPr>
      <a:lvl7pPr marL="914400" algn="ctr" rtl="0" fontAlgn="base">
        <a:spcBef>
          <a:spcPct val="0"/>
        </a:spcBef>
        <a:spcAft>
          <a:spcPct val="0"/>
        </a:spcAft>
        <a:defRPr>
          <a:solidFill>
            <a:srgbClr val="D60093"/>
          </a:solidFill>
          <a:latin typeface="Helvetica" pitchFamily="34" charset="0"/>
        </a:defRPr>
      </a:lvl7pPr>
      <a:lvl8pPr marL="1371600" algn="ctr" rtl="0" fontAlgn="base">
        <a:spcBef>
          <a:spcPct val="0"/>
        </a:spcBef>
        <a:spcAft>
          <a:spcPct val="0"/>
        </a:spcAft>
        <a:defRPr>
          <a:solidFill>
            <a:srgbClr val="D60093"/>
          </a:solidFill>
          <a:latin typeface="Helvetica" pitchFamily="34" charset="0"/>
        </a:defRPr>
      </a:lvl8pPr>
      <a:lvl9pPr marL="1828800" algn="ctr" rtl="0" fontAlgn="base">
        <a:spcBef>
          <a:spcPct val="0"/>
        </a:spcBef>
        <a:spcAft>
          <a:spcPct val="0"/>
        </a:spcAft>
        <a:defRPr>
          <a:solidFill>
            <a:srgbClr val="D60093"/>
          </a:solidFill>
          <a:latin typeface="Helvetica" pitchFamily="34"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bwMode="auto">
          <a:xfrm>
            <a:off x="685800" y="762000"/>
            <a:ext cx="8153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789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65316" name="Rectangle 4"/>
          <p:cNvSpPr>
            <a:spLocks noGrp="1" noChangeArrowheads="1"/>
          </p:cNvSpPr>
          <p:nvPr>
            <p:ph type="ftr" sz="quarter" idx="3"/>
          </p:nvPr>
        </p:nvSpPr>
        <p:spPr bwMode="auto">
          <a:xfrm>
            <a:off x="685800" y="6400800"/>
            <a:ext cx="77724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000000"/>
                </a:solidFill>
                <a:latin typeface="Comic Sans MS" pitchFamily="66" charset="0"/>
              </a:defRPr>
            </a:lvl1pPr>
          </a:lstStyle>
          <a:p>
            <a:pPr eaLnBrk="0" fontAlgn="base" hangingPunct="0">
              <a:spcBef>
                <a:spcPct val="0"/>
              </a:spcBef>
              <a:spcAft>
                <a:spcPct val="0"/>
              </a:spcAft>
              <a:defRPr/>
            </a:pPr>
            <a:r>
              <a:rPr lang="en-US"/>
              <a:t>J. Arthur: FEL Intro 	              	            4 July 2006</a:t>
            </a:r>
            <a:endParaRPr lang="en-US" sz="1400">
              <a:latin typeface="Times" pitchFamily="18" charset="0"/>
            </a:endParaRPr>
          </a:p>
        </p:txBody>
      </p:sp>
      <p:grpSp>
        <p:nvGrpSpPr>
          <p:cNvPr id="2" name="Group 5"/>
          <p:cNvGrpSpPr>
            <a:grpSpLocks/>
          </p:cNvGrpSpPr>
          <p:nvPr/>
        </p:nvGrpSpPr>
        <p:grpSpPr bwMode="auto">
          <a:xfrm>
            <a:off x="7315200" y="6324600"/>
            <a:ext cx="1143000" cy="381000"/>
            <a:chOff x="2208" y="1200"/>
            <a:chExt cx="768" cy="288"/>
          </a:xfrm>
        </p:grpSpPr>
        <p:pic>
          <p:nvPicPr>
            <p:cNvPr id="37894" name="Picture 6" descr="slac2_logo"/>
            <p:cNvPicPr>
              <a:picLocks noChangeAspect="1" noChangeArrowheads="1"/>
            </p:cNvPicPr>
            <p:nvPr/>
          </p:nvPicPr>
          <p:blipFill>
            <a:blip r:embed="rId13" cstate="print"/>
            <a:srcRect/>
            <a:stretch>
              <a:fillRect/>
            </a:stretch>
          </p:blipFill>
          <p:spPr bwMode="auto">
            <a:xfrm>
              <a:off x="2208" y="1200"/>
              <a:ext cx="377" cy="286"/>
            </a:xfrm>
            <a:prstGeom prst="rect">
              <a:avLst/>
            </a:prstGeom>
            <a:noFill/>
            <a:ln w="9525">
              <a:noFill/>
              <a:miter lim="800000"/>
              <a:headEnd/>
              <a:tailEnd/>
            </a:ln>
          </p:spPr>
        </p:pic>
        <p:pic>
          <p:nvPicPr>
            <p:cNvPr id="37895" name="Picture 7">
              <a:hlinkClick r:id="rId14"/>
            </p:cNvPr>
            <p:cNvPicPr>
              <a:picLocks noChangeArrowheads="1"/>
            </p:cNvPicPr>
            <p:nvPr/>
          </p:nvPicPr>
          <p:blipFill>
            <a:blip r:embed="rId15" cstate="print"/>
            <a:srcRect/>
            <a:stretch>
              <a:fillRect/>
            </a:stretch>
          </p:blipFill>
          <p:spPr bwMode="auto">
            <a:xfrm>
              <a:off x="2580" y="1200"/>
              <a:ext cx="396" cy="288"/>
            </a:xfrm>
            <a:prstGeom prst="rect">
              <a:avLst/>
            </a:prstGeom>
            <a:solidFill>
              <a:schemeClr val="bg1"/>
            </a:solidFill>
            <a:ln w="12700">
              <a:noFill/>
              <a:miter lim="800000"/>
              <a:headEnd/>
              <a:tailEnd/>
            </a:ln>
          </p:spPr>
        </p:pic>
      </p:grpSp>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hf sldNum="0" hdr="0" dt="0"/>
  <p:txStyles>
    <p:titleStyle>
      <a:lvl1pPr algn="ctr" rtl="0" eaLnBrk="0" fontAlgn="base" hangingPunct="0">
        <a:spcBef>
          <a:spcPct val="0"/>
        </a:spcBef>
        <a:spcAft>
          <a:spcPct val="0"/>
        </a:spcAft>
        <a:defRPr sz="2000" b="1">
          <a:solidFill>
            <a:schemeClr val="accent2"/>
          </a:solidFill>
          <a:latin typeface="+mj-lt"/>
          <a:ea typeface="+mj-ea"/>
          <a:cs typeface="+mj-cs"/>
        </a:defRPr>
      </a:lvl1pPr>
      <a:lvl2pPr algn="ctr" rtl="0" eaLnBrk="0" fontAlgn="base" hangingPunct="0">
        <a:spcBef>
          <a:spcPct val="0"/>
        </a:spcBef>
        <a:spcAft>
          <a:spcPct val="0"/>
        </a:spcAft>
        <a:defRPr sz="2000" b="1">
          <a:solidFill>
            <a:schemeClr val="accent2"/>
          </a:solidFill>
          <a:latin typeface="Helvetica" pitchFamily="34" charset="0"/>
        </a:defRPr>
      </a:lvl2pPr>
      <a:lvl3pPr algn="ctr" rtl="0" eaLnBrk="0" fontAlgn="base" hangingPunct="0">
        <a:spcBef>
          <a:spcPct val="0"/>
        </a:spcBef>
        <a:spcAft>
          <a:spcPct val="0"/>
        </a:spcAft>
        <a:defRPr sz="2000" b="1">
          <a:solidFill>
            <a:schemeClr val="accent2"/>
          </a:solidFill>
          <a:latin typeface="Helvetica" pitchFamily="34" charset="0"/>
        </a:defRPr>
      </a:lvl3pPr>
      <a:lvl4pPr algn="ctr" rtl="0" eaLnBrk="0" fontAlgn="base" hangingPunct="0">
        <a:spcBef>
          <a:spcPct val="0"/>
        </a:spcBef>
        <a:spcAft>
          <a:spcPct val="0"/>
        </a:spcAft>
        <a:defRPr sz="2000" b="1">
          <a:solidFill>
            <a:schemeClr val="accent2"/>
          </a:solidFill>
          <a:latin typeface="Helvetica" pitchFamily="34" charset="0"/>
        </a:defRPr>
      </a:lvl4pPr>
      <a:lvl5pPr algn="ctr" rtl="0" eaLnBrk="0" fontAlgn="base" hangingPunct="0">
        <a:spcBef>
          <a:spcPct val="0"/>
        </a:spcBef>
        <a:spcAft>
          <a:spcPct val="0"/>
        </a:spcAft>
        <a:defRPr sz="2000" b="1">
          <a:solidFill>
            <a:schemeClr val="accent2"/>
          </a:solidFill>
          <a:latin typeface="Helvetica" pitchFamily="34" charset="0"/>
        </a:defRPr>
      </a:lvl5pPr>
      <a:lvl6pPr marL="457200" algn="ctr" rtl="0" fontAlgn="base">
        <a:spcBef>
          <a:spcPct val="0"/>
        </a:spcBef>
        <a:spcAft>
          <a:spcPct val="0"/>
        </a:spcAft>
        <a:defRPr sz="2000" b="1">
          <a:solidFill>
            <a:schemeClr val="accent2"/>
          </a:solidFill>
          <a:latin typeface="Helvetica" pitchFamily="34" charset="0"/>
        </a:defRPr>
      </a:lvl6pPr>
      <a:lvl7pPr marL="914400" algn="ctr" rtl="0" fontAlgn="base">
        <a:spcBef>
          <a:spcPct val="0"/>
        </a:spcBef>
        <a:spcAft>
          <a:spcPct val="0"/>
        </a:spcAft>
        <a:defRPr sz="2000" b="1">
          <a:solidFill>
            <a:schemeClr val="accent2"/>
          </a:solidFill>
          <a:latin typeface="Helvetica" pitchFamily="34" charset="0"/>
        </a:defRPr>
      </a:lvl7pPr>
      <a:lvl8pPr marL="1371600" algn="ctr" rtl="0" fontAlgn="base">
        <a:spcBef>
          <a:spcPct val="0"/>
        </a:spcBef>
        <a:spcAft>
          <a:spcPct val="0"/>
        </a:spcAft>
        <a:defRPr sz="2000" b="1">
          <a:solidFill>
            <a:schemeClr val="accent2"/>
          </a:solidFill>
          <a:latin typeface="Helvetica" pitchFamily="34" charset="0"/>
        </a:defRPr>
      </a:lvl8pPr>
      <a:lvl9pPr marL="1828800" algn="ctr" rtl="0" fontAlgn="base">
        <a:spcBef>
          <a:spcPct val="0"/>
        </a:spcBef>
        <a:spcAft>
          <a:spcPct val="0"/>
        </a:spcAft>
        <a:defRPr sz="2000" b="1">
          <a:solidFill>
            <a:schemeClr val="accent2"/>
          </a:solidFill>
          <a:latin typeface="Helvetica" pitchFamily="34" charset="0"/>
        </a:defRPr>
      </a:lvl9pPr>
    </p:titleStyle>
    <p:bodyStyle>
      <a:lvl1pPr marL="342900" indent="-342900" algn="l" rtl="0" eaLnBrk="0" fontAlgn="base" hangingPunct="0">
        <a:spcBef>
          <a:spcPct val="20000"/>
        </a:spcBef>
        <a:spcAft>
          <a:spcPct val="0"/>
        </a:spcAft>
        <a:buChar char="•"/>
        <a:defRPr sz="2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hyperlink" Target="http://med.stanford.edu/profiles/frdActionServlet?choiceId=facProfile&amp;fid=4308" TargetMode="External"/><Relationship Id="rId4" Type="http://schemas.openxmlformats.org/officeDocument/2006/relationships/image" Target="../media/image12.jpeg"/><Relationship Id="rId5" Type="http://schemas.openxmlformats.org/officeDocument/2006/relationships/hyperlink" Target="http://www.sciencemag.org/content/vol288/issue5466/index.dtl" TargetMode="External"/><Relationship Id="rId6" Type="http://schemas.openxmlformats.org/officeDocument/2006/relationships/image" Target="../media/image13.jpeg"/><Relationship Id="rId7" Type="http://schemas.openxmlformats.org/officeDocument/2006/relationships/hyperlink" Target="http://www.sciencemag.org/content/vol292/issue5523/index.dtl" TargetMode="External"/><Relationship Id="rId8" Type="http://schemas.openxmlformats.org/officeDocument/2006/relationships/image" Target="../media/image14.jpe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hyperlink" Target="http://www-ssrl.slac.stanford.edu/" TargetMode="External"/><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204.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6.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24.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als.gov/als/publications/genpubs.html" TargetMode="External"/><Relationship Id="rId3" Type="http://schemas.openxmlformats.org/officeDocument/2006/relationships/hyperlink" Target="http://www.aps.org/units/dpb"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2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2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 Id="rId8" Type="http://schemas.openxmlformats.org/officeDocument/2006/relationships/image" Target="../media/image35.png"/><Relationship Id="rId9" Type="http://schemas.openxmlformats.org/officeDocument/2006/relationships/image" Target="../media/image36.png"/><Relationship Id="rId10" Type="http://schemas.openxmlformats.org/officeDocument/2006/relationships/image" Target="../media/image37.png"/><Relationship Id="rId1" Type="http://schemas.openxmlformats.org/officeDocument/2006/relationships/slideLayout" Target="../slideLayouts/slideLayout153.xml"/><Relationship Id="rId2" Type="http://schemas.openxmlformats.org/officeDocument/2006/relationships/notesSlide" Target="../notesSlides/notesSlide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3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9.g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4.xml"/><Relationship Id="rId3" Type="http://schemas.openxmlformats.org/officeDocument/2006/relationships/image" Target="../media/image4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4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42.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notesSlide" Target="../notesSlides/notesSlide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3.jpeg"/></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47.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40.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image" Target="../media/image48.w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49.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50.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38.xml"/><Relationship Id="rId3" Type="http://schemas.openxmlformats.org/officeDocument/2006/relationships/image" Target="../media/image51.jpeg"/></Relationships>
</file>

<file path=ppt/slides/_rels/slide56.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jpeg"/><Relationship Id="rId1" Type="http://schemas.openxmlformats.org/officeDocument/2006/relationships/slideLayout" Target="../slideLayouts/slideLayout184.xml"/><Relationship Id="rId2" Type="http://schemas.openxmlformats.org/officeDocument/2006/relationships/image" Target="../media/image52.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3.xml"/><Relationship Id="rId2" Type="http://schemas.openxmlformats.org/officeDocument/2006/relationships/image" Target="../media/image55.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2.xml"/><Relationship Id="rId2" Type="http://schemas.openxmlformats.org/officeDocument/2006/relationships/notesSlide" Target="../notesSlides/notesSlide39.xml"/><Relationship Id="rId3" Type="http://schemas.openxmlformats.org/officeDocument/2006/relationships/image" Target="../media/image56.w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5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1.xml"/><Relationship Id="rId3" Type="http://schemas.openxmlformats.org/officeDocument/2006/relationships/image" Target="../media/image5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42.xml"/><Relationship Id="rId3" Type="http://schemas.openxmlformats.org/officeDocument/2006/relationships/image" Target="../media/image59.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43.xml"/><Relationship Id="rId3" Type="http://schemas.openxmlformats.org/officeDocument/2006/relationships/image" Target="../media/image60.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5.xml"/><Relationship Id="rId2" Type="http://schemas.openxmlformats.org/officeDocument/2006/relationships/notesSlide" Target="../notesSlides/notesSlide44.xml"/><Relationship Id="rId3" Type="http://schemas.openxmlformats.org/officeDocument/2006/relationships/image" Target="../media/image61.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45.xml"/><Relationship Id="rId3" Type="http://schemas.openxmlformats.org/officeDocument/2006/relationships/image" Target="../media/image62.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5.xml"/><Relationship Id="rId2" Type="http://schemas.openxmlformats.org/officeDocument/2006/relationships/notesSlide" Target="../notesSlides/notesSlide46.xml"/><Relationship Id="rId3" Type="http://schemas.openxmlformats.org/officeDocument/2006/relationships/image" Target="../media/image40.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47.xml"/><Relationship Id="rId3" Type="http://schemas.openxmlformats.org/officeDocument/2006/relationships/image" Target="../media/image63.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48.xml"/><Relationship Id="rId3" Type="http://schemas.openxmlformats.org/officeDocument/2006/relationships/image" Target="../media/image64.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49.xml"/><Relationship Id="rId3" Type="http://schemas.openxmlformats.org/officeDocument/2006/relationships/image" Target="../media/image65.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50.xml"/><Relationship Id="rId3" Type="http://schemas.openxmlformats.org/officeDocument/2006/relationships/image" Target="../media/image6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51.xml"/><Relationship Id="rId3" Type="http://schemas.openxmlformats.org/officeDocument/2006/relationships/image" Target="../media/image67.jpeg"/></Relationships>
</file>

<file path=ppt/slides/_rels/slide71.xml.rels><?xml version="1.0" encoding="UTF-8" standalone="yes"?>
<Relationships xmlns="http://schemas.openxmlformats.org/package/2006/relationships"><Relationship Id="rId3" Type="http://schemas.openxmlformats.org/officeDocument/2006/relationships/image" Target="../media/image68.jpeg"/><Relationship Id="rId4" Type="http://schemas.openxmlformats.org/officeDocument/2006/relationships/image" Target="../media/image67.jpeg"/><Relationship Id="rId1" Type="http://schemas.openxmlformats.org/officeDocument/2006/relationships/slideLayout" Target="../slideLayouts/slideLayout57.xml"/><Relationship Id="rId2" Type="http://schemas.openxmlformats.org/officeDocument/2006/relationships/notesSlide" Target="../notesSlides/notesSlide5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53.xml"/><Relationship Id="rId3" Type="http://schemas.openxmlformats.org/officeDocument/2006/relationships/image" Target="../media/image69.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54.xml"/><Relationship Id="rId3" Type="http://schemas.openxmlformats.org/officeDocument/2006/relationships/image" Target="../media/image70.jpe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55.xml"/><Relationship Id="rId3" Type="http://schemas.openxmlformats.org/officeDocument/2006/relationships/image" Target="../media/image71.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4.xml"/><Relationship Id="rId2" Type="http://schemas.openxmlformats.org/officeDocument/2006/relationships/image" Target="../media/image72.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56.xml"/><Relationship Id="rId3" Type="http://schemas.openxmlformats.org/officeDocument/2006/relationships/image" Target="../media/image73.jpe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57.xml"/><Relationship Id="rId3" Type="http://schemas.openxmlformats.org/officeDocument/2006/relationships/image" Target="../media/image74.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58.xml"/><Relationship Id="rId3" Type="http://schemas.openxmlformats.org/officeDocument/2006/relationships/image" Target="../media/image75.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59.xml"/><Relationship Id="rId3" Type="http://schemas.openxmlformats.org/officeDocument/2006/relationships/image" Target="../media/image76.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60.xml"/><Relationship Id="rId3" Type="http://schemas.openxmlformats.org/officeDocument/2006/relationships/image" Target="../media/image77.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61.xml"/><Relationship Id="rId3" Type="http://schemas.openxmlformats.org/officeDocument/2006/relationships/image" Target="../media/image78.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9.xml"/><Relationship Id="rId2" Type="http://schemas.openxmlformats.org/officeDocument/2006/relationships/notesSlide" Target="../notesSlides/notesSlide62.xml"/><Relationship Id="rId3" Type="http://schemas.openxmlformats.org/officeDocument/2006/relationships/image" Target="../media/image79.jpe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63.xml"/><Relationship Id="rId3" Type="http://schemas.openxmlformats.org/officeDocument/2006/relationships/image" Target="../media/image80.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8.xml"/><Relationship Id="rId2" Type="http://schemas.openxmlformats.org/officeDocument/2006/relationships/notesSlide" Target="../notesSlides/notesSlide64.xml"/><Relationship Id="rId3" Type="http://schemas.openxmlformats.org/officeDocument/2006/relationships/image" Target="../media/image81.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notesSlide" Target="../notesSlides/notesSlide65.xml"/><Relationship Id="rId3" Type="http://schemas.openxmlformats.org/officeDocument/2006/relationships/image" Target="../media/image82.jpe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notesSlide" Target="../notesSlides/notesSlide66.xml"/><Relationship Id="rId3" Type="http://schemas.openxmlformats.org/officeDocument/2006/relationships/image" Target="../media/image83.jpe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notesSlide" Target="../notesSlides/notesSlide67.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68.xml"/><Relationship Id="rId4" Type="http://schemas.openxmlformats.org/officeDocument/2006/relationships/image" Target="../media/image85.jpeg"/><Relationship Id="rId5" Type="http://schemas.openxmlformats.org/officeDocument/2006/relationships/image" Target="../media/image86.jpeg"/><Relationship Id="rId6" Type="http://schemas.openxmlformats.org/officeDocument/2006/relationships/oleObject" Target="../embeddings/oleObject1.bin"/><Relationship Id="rId7" Type="http://schemas.openxmlformats.org/officeDocument/2006/relationships/image" Target="../media/image84.png"/><Relationship Id="rId1" Type="http://schemas.openxmlformats.org/officeDocument/2006/relationships/vmlDrawing" Target="../drawings/vmlDrawing1.vml"/><Relationship Id="rId2" Type="http://schemas.openxmlformats.org/officeDocument/2006/relationships/slideLayout" Target="../slideLayouts/slideLayout1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Text Box 2"/>
          <p:cNvSpPr txBox="1">
            <a:spLocks noChangeArrowheads="1"/>
          </p:cNvSpPr>
          <p:nvPr/>
        </p:nvSpPr>
        <p:spPr bwMode="auto">
          <a:xfrm>
            <a:off x="304800" y="1219200"/>
            <a:ext cx="8534400" cy="4047262"/>
          </a:xfrm>
          <a:prstGeom prst="rect">
            <a:avLst/>
          </a:prstGeom>
          <a:noFill/>
          <a:ln w="9525">
            <a:noFill/>
            <a:miter lim="800000"/>
            <a:headEnd/>
            <a:tailEnd/>
          </a:ln>
        </p:spPr>
        <p:txBody>
          <a:bodyPr>
            <a:spAutoFit/>
          </a:bodyPr>
          <a:lstStyle/>
          <a:p>
            <a:pPr algn="ctr" eaLnBrk="1" hangingPunct="1"/>
            <a:r>
              <a:rPr lang="en-US" sz="2400" b="1" dirty="0"/>
              <a:t>From </a:t>
            </a:r>
            <a:r>
              <a:rPr lang="en-US" sz="2400" b="1" dirty="0" err="1"/>
              <a:t>Röntgen</a:t>
            </a:r>
            <a:r>
              <a:rPr lang="en-US" sz="2400" b="1" dirty="0"/>
              <a:t> to X-ray Free-electron Lasers</a:t>
            </a:r>
          </a:p>
          <a:p>
            <a:pPr algn="ctr" eaLnBrk="1" hangingPunct="1"/>
            <a:r>
              <a:rPr lang="en-US" sz="2400" b="1" i="1" dirty="0">
                <a:solidFill>
                  <a:srgbClr val="FF0000"/>
                </a:solidFill>
              </a:rPr>
              <a:t>The Evolution of X-ray Sources &amp; Science over 115 Years</a:t>
            </a:r>
            <a:r>
              <a:rPr lang="en-US" sz="2400" b="1" dirty="0"/>
              <a:t>  </a:t>
            </a:r>
          </a:p>
          <a:p>
            <a:pPr eaLnBrk="1" hangingPunct="1"/>
            <a:endParaRPr lang="en-US" sz="2400" b="1" dirty="0"/>
          </a:p>
          <a:p>
            <a:pPr algn="ctr" eaLnBrk="1" hangingPunct="1"/>
            <a:r>
              <a:rPr lang="en-GB" sz="3200" b="1" dirty="0"/>
              <a:t>Herman </a:t>
            </a:r>
            <a:r>
              <a:rPr lang="en-GB" sz="3200" b="1" dirty="0" err="1" smtClean="0"/>
              <a:t>Winick</a:t>
            </a:r>
            <a:r>
              <a:rPr lang="en-GB" sz="3200" b="1" dirty="0" smtClean="0"/>
              <a:t> – Part1</a:t>
            </a:r>
            <a:endParaRPr lang="en-GB" sz="3200" b="1" dirty="0"/>
          </a:p>
          <a:p>
            <a:pPr algn="ctr" eaLnBrk="1" hangingPunct="1"/>
            <a:endParaRPr lang="en-GB" sz="1800" b="1" i="1" dirty="0">
              <a:solidFill>
                <a:srgbClr val="FF0000"/>
              </a:solidFill>
            </a:endParaRPr>
          </a:p>
          <a:p>
            <a:pPr algn="ctr" eaLnBrk="1" hangingPunct="1"/>
            <a:r>
              <a:rPr lang="en-GB" sz="1800" b="1" i="1" dirty="0"/>
              <a:t>Stanford Synchrotron Radiation </a:t>
            </a:r>
            <a:r>
              <a:rPr lang="en-GB" sz="1800" b="1" i="1" dirty="0" err="1" smtClean="0"/>
              <a:t>Lightsource</a:t>
            </a:r>
            <a:r>
              <a:rPr lang="en-GB" sz="1800" b="1" i="1" dirty="0" smtClean="0"/>
              <a:t> (SSRL</a:t>
            </a:r>
            <a:r>
              <a:rPr lang="en-GB" sz="1800" b="1" i="1" dirty="0"/>
              <a:t>)</a:t>
            </a:r>
          </a:p>
          <a:p>
            <a:pPr algn="ctr" eaLnBrk="1" hangingPunct="1"/>
            <a:r>
              <a:rPr lang="en-GB" sz="1800" b="1" i="1" dirty="0" smtClean="0"/>
              <a:t>SLAC</a:t>
            </a:r>
            <a:r>
              <a:rPr lang="en-GB" b="1" i="1" dirty="0"/>
              <a:t> </a:t>
            </a:r>
            <a:r>
              <a:rPr lang="en-GB" b="1" i="1" dirty="0" smtClean="0"/>
              <a:t>National Accelerator Laboratory</a:t>
            </a:r>
            <a:endParaRPr lang="en-GB" sz="1800" b="1" i="1" dirty="0"/>
          </a:p>
          <a:p>
            <a:pPr algn="ctr" eaLnBrk="1" hangingPunct="1"/>
            <a:r>
              <a:rPr lang="en-GB" sz="1800" b="1" i="1" dirty="0"/>
              <a:t>Stanford University, USA</a:t>
            </a:r>
          </a:p>
          <a:p>
            <a:pPr algn="ctr" eaLnBrk="1" hangingPunct="1"/>
            <a:r>
              <a:rPr lang="en-GB" sz="1800" b="1" i="1" dirty="0"/>
              <a:t>winick@slac.stanford.edu</a:t>
            </a:r>
            <a:endParaRPr lang="en-US" sz="1800" dirty="0"/>
          </a:p>
          <a:p>
            <a:pPr algn="ctr" eaLnBrk="1" hangingPunct="1"/>
            <a:endParaRPr lang="en-US" sz="1800" b="1" dirty="0"/>
          </a:p>
          <a:p>
            <a:pPr algn="ctr" eaLnBrk="1" hangingPunct="1"/>
            <a:r>
              <a:rPr lang="en-US" sz="1800" b="1" dirty="0" smtClean="0"/>
              <a:t>African School of Fundamental Physics</a:t>
            </a:r>
          </a:p>
          <a:p>
            <a:pPr algn="ctr"/>
            <a:r>
              <a:rPr lang="en-US" b="1" dirty="0" smtClean="0"/>
              <a:t>KNUST, Kumasi, Ghana;   </a:t>
            </a:r>
            <a:r>
              <a:rPr lang="en-US" sz="1800" b="1" dirty="0" smtClean="0"/>
              <a:t>July-August, 2012</a:t>
            </a:r>
          </a:p>
          <a:p>
            <a:pPr eaLnBrk="1" hangingPunct="1"/>
            <a:r>
              <a:rPr lang="en-US" sz="900" b="1" dirty="0" smtClean="0"/>
              <a:t>July 31, 2012; 11am</a:t>
            </a:r>
            <a:endParaRPr lang="en-US" sz="900" b="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2" descr="High performance X"/>
          <p:cNvPicPr>
            <a:picLocks noChangeAspect="1" noChangeArrowheads="1"/>
          </p:cNvPicPr>
          <p:nvPr/>
        </p:nvPicPr>
        <p:blipFill>
          <a:blip r:embed="rId3" cstate="print"/>
          <a:srcRect l="3874"/>
          <a:stretch>
            <a:fillRect/>
          </a:stretch>
        </p:blipFill>
        <p:spPr bwMode="auto">
          <a:xfrm>
            <a:off x="1095375" y="381000"/>
            <a:ext cx="3781425" cy="5105400"/>
          </a:xfrm>
          <a:prstGeom prst="rect">
            <a:avLst/>
          </a:prstGeom>
          <a:noFill/>
          <a:ln w="9525">
            <a:noFill/>
            <a:miter lim="800000"/>
            <a:headEnd/>
            <a:tailEnd/>
          </a:ln>
        </p:spPr>
      </p:pic>
      <p:pic>
        <p:nvPicPr>
          <p:cNvPr id="217091" name="Picture 3" descr="Evanston IL 60201"/>
          <p:cNvPicPr>
            <a:picLocks noChangeAspect="1" noChangeArrowheads="1"/>
          </p:cNvPicPr>
          <p:nvPr/>
        </p:nvPicPr>
        <p:blipFill>
          <a:blip r:embed="rId4" cstate="print"/>
          <a:srcRect l="3941"/>
          <a:stretch>
            <a:fillRect/>
          </a:stretch>
        </p:blipFill>
        <p:spPr bwMode="auto">
          <a:xfrm>
            <a:off x="4876800" y="381000"/>
            <a:ext cx="3778250" cy="5105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940" name="Text Box 4"/>
          <p:cNvSpPr txBox="1">
            <a:spLocks noChangeArrowheads="1"/>
          </p:cNvSpPr>
          <p:nvPr/>
        </p:nvSpPr>
        <p:spPr bwMode="auto">
          <a:xfrm>
            <a:off x="381000" y="1905000"/>
            <a:ext cx="8305800" cy="701675"/>
          </a:xfrm>
          <a:prstGeom prst="rect">
            <a:avLst/>
          </a:prstGeom>
          <a:noFill/>
          <a:ln w="9525">
            <a:noFill/>
            <a:miter lim="800000"/>
            <a:headEnd/>
            <a:tailEnd/>
          </a:ln>
          <a:effectLst/>
        </p:spPr>
        <p:txBody>
          <a:bodyPr>
            <a:spAutoFit/>
          </a:bodyPr>
          <a:lstStyle/>
          <a:p>
            <a:pPr>
              <a:spcBef>
                <a:spcPct val="50000"/>
              </a:spcBef>
            </a:pPr>
            <a:r>
              <a:rPr lang="en-US" dirty="0">
                <a:solidFill>
                  <a:srgbClr val="000000"/>
                </a:solidFill>
              </a:rPr>
              <a:t>X-RAYS ARE A UBIQUITOUS TOOL FOR BASIC AND APPLIED RESEARCH, TECHNOLOGY AND MEDICAL APPLICATIONS</a:t>
            </a:r>
          </a:p>
        </p:txBody>
      </p:sp>
      <p:sp>
        <p:nvSpPr>
          <p:cNvPr id="2215942" name="Text Box 6"/>
          <p:cNvSpPr txBox="1">
            <a:spLocks noChangeArrowheads="1"/>
          </p:cNvSpPr>
          <p:nvPr/>
        </p:nvSpPr>
        <p:spPr bwMode="auto">
          <a:xfrm>
            <a:off x="381000" y="2819400"/>
            <a:ext cx="7924800" cy="1006475"/>
          </a:xfrm>
          <a:prstGeom prst="rect">
            <a:avLst/>
          </a:prstGeom>
          <a:noFill/>
          <a:ln w="9525">
            <a:noFill/>
            <a:miter lim="800000"/>
            <a:headEnd/>
            <a:tailEnd/>
          </a:ln>
          <a:effectLst/>
        </p:spPr>
        <p:txBody>
          <a:bodyPr>
            <a:spAutoFit/>
          </a:bodyPr>
          <a:lstStyle/>
          <a:p>
            <a:r>
              <a:rPr lang="en-US" dirty="0">
                <a:solidFill>
                  <a:srgbClr val="000000"/>
                </a:solidFill>
              </a:rPr>
              <a:t>INTENSE X-RAYS FROM SYNCHROTRONS REVOLUTIONIZE OUR ABILITY TO UNDERSTAND THE PROPERTIES, STRUCTURE AND FUNCTION OF MATERIALS</a:t>
            </a:r>
          </a:p>
        </p:txBody>
      </p:sp>
      <p:sp>
        <p:nvSpPr>
          <p:cNvPr id="2215943" name="Text Box 7"/>
          <p:cNvSpPr txBox="1">
            <a:spLocks noChangeArrowheads="1"/>
          </p:cNvSpPr>
          <p:nvPr/>
        </p:nvSpPr>
        <p:spPr bwMode="auto">
          <a:xfrm>
            <a:off x="381000" y="4038600"/>
            <a:ext cx="8077200" cy="701675"/>
          </a:xfrm>
          <a:prstGeom prst="rect">
            <a:avLst/>
          </a:prstGeom>
          <a:noFill/>
          <a:ln w="9525">
            <a:noFill/>
            <a:miter lim="800000"/>
            <a:headEnd/>
            <a:tailEnd/>
          </a:ln>
          <a:effectLst/>
        </p:spPr>
        <p:txBody>
          <a:bodyPr>
            <a:spAutoFit/>
          </a:bodyPr>
          <a:lstStyle/>
          <a:p>
            <a:r>
              <a:rPr lang="en-US" dirty="0">
                <a:solidFill>
                  <a:srgbClr val="000000"/>
                </a:solidFill>
              </a:rPr>
              <a:t>X-RAYS ARE NOW BEING USED TO DEVELOP NEW MATERIALS WITH DESIRED PROPERTIES</a:t>
            </a:r>
          </a:p>
        </p:txBody>
      </p:sp>
      <p:sp>
        <p:nvSpPr>
          <p:cNvPr id="2215944" name="Text Box 8"/>
          <p:cNvSpPr txBox="1">
            <a:spLocks noChangeArrowheads="1"/>
          </p:cNvSpPr>
          <p:nvPr/>
        </p:nvSpPr>
        <p:spPr bwMode="auto">
          <a:xfrm>
            <a:off x="457200" y="914400"/>
            <a:ext cx="8077200" cy="519113"/>
          </a:xfrm>
          <a:prstGeom prst="rect">
            <a:avLst/>
          </a:prstGeom>
          <a:noFill/>
          <a:ln w="9525">
            <a:noFill/>
            <a:miter lim="800000"/>
            <a:headEnd/>
            <a:tailEnd/>
          </a:ln>
          <a:effectLst/>
        </p:spPr>
        <p:txBody>
          <a:bodyPr>
            <a:spAutoFit/>
          </a:bodyPr>
          <a:lstStyle/>
          <a:p>
            <a:pPr algn="ctr">
              <a:spcBef>
                <a:spcPct val="50000"/>
              </a:spcBef>
            </a:pPr>
            <a:r>
              <a:rPr lang="en-US" sz="2800" b="1" i="1" dirty="0">
                <a:solidFill>
                  <a:srgbClr val="000000"/>
                </a:solidFill>
              </a:rPr>
              <a:t>WHY ARE X-RAYS SO IMPORTANT?</a:t>
            </a:r>
          </a:p>
        </p:txBody>
      </p:sp>
      <p:sp>
        <p:nvSpPr>
          <p:cNvPr id="2215946" name="Text Box 10"/>
          <p:cNvSpPr txBox="1">
            <a:spLocks noChangeArrowheads="1"/>
          </p:cNvSpPr>
          <p:nvPr/>
        </p:nvSpPr>
        <p:spPr bwMode="auto">
          <a:xfrm>
            <a:off x="381000" y="4953000"/>
            <a:ext cx="8610600" cy="1006475"/>
          </a:xfrm>
          <a:prstGeom prst="rect">
            <a:avLst/>
          </a:prstGeom>
          <a:noFill/>
          <a:ln w="9525">
            <a:noFill/>
            <a:miter lim="800000"/>
            <a:headEnd/>
            <a:tailEnd/>
          </a:ln>
          <a:effectLst/>
        </p:spPr>
        <p:txBody>
          <a:bodyPr>
            <a:spAutoFit/>
          </a:bodyPr>
          <a:lstStyle/>
          <a:p>
            <a:pPr>
              <a:spcBef>
                <a:spcPct val="50000"/>
              </a:spcBef>
            </a:pPr>
            <a:r>
              <a:rPr lang="en-US" dirty="0">
                <a:solidFill>
                  <a:srgbClr val="000000"/>
                </a:solidFill>
              </a:rPr>
              <a:t>SHORT PULSES OF X-RAYS ENABLE US TO FOLLOW CHEMICAL AND BIOLOGICAL PROCESS ON A TIME SCALE RANGING FROM MICROSECONDS TO FEMTOSECONDS.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15940"/>
                                        </p:tgtEl>
                                        <p:attrNameLst>
                                          <p:attrName>style.visibility</p:attrName>
                                        </p:attrNameLst>
                                      </p:cBhvr>
                                      <p:to>
                                        <p:strVal val="visible"/>
                                      </p:to>
                                    </p:set>
                                    <p:anim calcmode="lin" valueType="num">
                                      <p:cBhvr additive="base">
                                        <p:cTn id="7" dur="500" fill="hold"/>
                                        <p:tgtEl>
                                          <p:spTgt spid="2215940"/>
                                        </p:tgtEl>
                                        <p:attrNameLst>
                                          <p:attrName>ppt_x</p:attrName>
                                        </p:attrNameLst>
                                      </p:cBhvr>
                                      <p:tavLst>
                                        <p:tav tm="0">
                                          <p:val>
                                            <p:strVal val="#ppt_x"/>
                                          </p:val>
                                        </p:tav>
                                        <p:tav tm="100000">
                                          <p:val>
                                            <p:strVal val="#ppt_x"/>
                                          </p:val>
                                        </p:tav>
                                      </p:tavLst>
                                    </p:anim>
                                    <p:anim calcmode="lin" valueType="num">
                                      <p:cBhvr additive="base">
                                        <p:cTn id="8" dur="500" fill="hold"/>
                                        <p:tgtEl>
                                          <p:spTgt spid="22159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15942"/>
                                        </p:tgtEl>
                                        <p:attrNameLst>
                                          <p:attrName>style.visibility</p:attrName>
                                        </p:attrNameLst>
                                      </p:cBhvr>
                                      <p:to>
                                        <p:strVal val="visible"/>
                                      </p:to>
                                    </p:set>
                                    <p:anim calcmode="lin" valueType="num">
                                      <p:cBhvr additive="base">
                                        <p:cTn id="13" dur="500" fill="hold"/>
                                        <p:tgtEl>
                                          <p:spTgt spid="2215942"/>
                                        </p:tgtEl>
                                        <p:attrNameLst>
                                          <p:attrName>ppt_x</p:attrName>
                                        </p:attrNameLst>
                                      </p:cBhvr>
                                      <p:tavLst>
                                        <p:tav tm="0">
                                          <p:val>
                                            <p:strVal val="#ppt_x"/>
                                          </p:val>
                                        </p:tav>
                                        <p:tav tm="100000">
                                          <p:val>
                                            <p:strVal val="#ppt_x"/>
                                          </p:val>
                                        </p:tav>
                                      </p:tavLst>
                                    </p:anim>
                                    <p:anim calcmode="lin" valueType="num">
                                      <p:cBhvr additive="base">
                                        <p:cTn id="14" dur="500" fill="hold"/>
                                        <p:tgtEl>
                                          <p:spTgt spid="221594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15943"/>
                                        </p:tgtEl>
                                        <p:attrNameLst>
                                          <p:attrName>style.visibility</p:attrName>
                                        </p:attrNameLst>
                                      </p:cBhvr>
                                      <p:to>
                                        <p:strVal val="visible"/>
                                      </p:to>
                                    </p:set>
                                    <p:anim calcmode="lin" valueType="num">
                                      <p:cBhvr additive="base">
                                        <p:cTn id="19" dur="500" fill="hold"/>
                                        <p:tgtEl>
                                          <p:spTgt spid="2215943"/>
                                        </p:tgtEl>
                                        <p:attrNameLst>
                                          <p:attrName>ppt_x</p:attrName>
                                        </p:attrNameLst>
                                      </p:cBhvr>
                                      <p:tavLst>
                                        <p:tav tm="0">
                                          <p:val>
                                            <p:strVal val="#ppt_x"/>
                                          </p:val>
                                        </p:tav>
                                        <p:tav tm="100000">
                                          <p:val>
                                            <p:strVal val="#ppt_x"/>
                                          </p:val>
                                        </p:tav>
                                      </p:tavLst>
                                    </p:anim>
                                    <p:anim calcmode="lin" valueType="num">
                                      <p:cBhvr additive="base">
                                        <p:cTn id="20" dur="500" fill="hold"/>
                                        <p:tgtEl>
                                          <p:spTgt spid="221594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215946"/>
                                        </p:tgtEl>
                                        <p:attrNameLst>
                                          <p:attrName>style.visibility</p:attrName>
                                        </p:attrNameLst>
                                      </p:cBhvr>
                                      <p:to>
                                        <p:strVal val="visible"/>
                                      </p:to>
                                    </p:set>
                                    <p:anim calcmode="lin" valueType="num">
                                      <p:cBhvr additive="base">
                                        <p:cTn id="25" dur="500" fill="hold"/>
                                        <p:tgtEl>
                                          <p:spTgt spid="2215946"/>
                                        </p:tgtEl>
                                        <p:attrNameLst>
                                          <p:attrName>ppt_x</p:attrName>
                                        </p:attrNameLst>
                                      </p:cBhvr>
                                      <p:tavLst>
                                        <p:tav tm="0">
                                          <p:val>
                                            <p:strVal val="#ppt_x"/>
                                          </p:val>
                                        </p:tav>
                                        <p:tav tm="100000">
                                          <p:val>
                                            <p:strVal val="#ppt_x"/>
                                          </p:val>
                                        </p:tav>
                                      </p:tavLst>
                                    </p:anim>
                                    <p:anim calcmode="lin" valueType="num">
                                      <p:cBhvr additive="base">
                                        <p:cTn id="26" dur="500" fill="hold"/>
                                        <p:tgtEl>
                                          <p:spTgt spid="22159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5940" grpId="0"/>
      <p:bldP spid="2215942" grpId="0"/>
      <p:bldP spid="2215943" grpId="0"/>
      <p:bldP spid="22159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ChangeArrowheads="1"/>
          </p:cNvSpPr>
          <p:nvPr/>
        </p:nvSpPr>
        <p:spPr bwMode="auto">
          <a:xfrm>
            <a:off x="457200" y="1066800"/>
            <a:ext cx="8077200" cy="5486400"/>
          </a:xfrm>
          <a:prstGeom prst="rect">
            <a:avLst/>
          </a:prstGeom>
          <a:noFill/>
          <a:ln w="15875">
            <a:solidFill>
              <a:srgbClr val="D60093"/>
            </a:solidFill>
            <a:miter lim="800000"/>
            <a:headEnd/>
            <a:tailEnd/>
          </a:ln>
        </p:spPr>
        <p:txBody>
          <a:bodyPr wrap="none" anchor="ctr"/>
          <a:lstStyle/>
          <a:p>
            <a:endParaRPr lang="en-US">
              <a:solidFill>
                <a:srgbClr val="000000"/>
              </a:solidFill>
            </a:endParaRPr>
          </a:p>
        </p:txBody>
      </p:sp>
      <p:sp>
        <p:nvSpPr>
          <p:cNvPr id="218115" name="Text Box 3"/>
          <p:cNvSpPr txBox="1">
            <a:spLocks noChangeArrowheads="1"/>
          </p:cNvSpPr>
          <p:nvPr/>
        </p:nvSpPr>
        <p:spPr bwMode="auto">
          <a:xfrm>
            <a:off x="550863" y="1981200"/>
            <a:ext cx="3778250" cy="4340225"/>
          </a:xfrm>
          <a:prstGeom prst="rect">
            <a:avLst/>
          </a:prstGeom>
          <a:noFill/>
          <a:ln w="9525">
            <a:noFill/>
            <a:miter lim="800000"/>
            <a:headEnd/>
            <a:tailEnd/>
          </a:ln>
        </p:spPr>
        <p:txBody>
          <a:bodyPr>
            <a:spAutoFit/>
          </a:bodyPr>
          <a:lstStyle/>
          <a:p>
            <a:pPr eaLnBrk="1" hangingPunct="1"/>
            <a:r>
              <a:rPr lang="en-US" sz="2400">
                <a:solidFill>
                  <a:srgbClr val="000000"/>
                </a:solidFill>
                <a:latin typeface="Helvetica" pitchFamily="34" charset="0"/>
              </a:rPr>
              <a:t>Chemistry</a:t>
            </a:r>
            <a:endParaRPr lang="en-US" sz="1400">
              <a:solidFill>
                <a:srgbClr val="000000"/>
              </a:solidFill>
              <a:latin typeface="Helvetica" pitchFamily="34" charset="0"/>
            </a:endParaRPr>
          </a:p>
          <a:p>
            <a:pPr eaLnBrk="1" hangingPunct="1"/>
            <a:r>
              <a:rPr lang="en-US" sz="1200" b="1">
                <a:solidFill>
                  <a:srgbClr val="000000"/>
                </a:solidFill>
                <a:latin typeface="Times New Roman" pitchFamily="18" charset="0"/>
              </a:rPr>
              <a:t>1936: </a:t>
            </a:r>
            <a:r>
              <a:rPr lang="en-US" sz="1200" b="1">
                <a:solidFill>
                  <a:srgbClr val="0000FF"/>
                </a:solidFill>
                <a:latin typeface="Helvetica" pitchFamily="34" charset="0"/>
              </a:rPr>
              <a:t>PETER  DEBYE</a:t>
            </a:r>
          </a:p>
          <a:p>
            <a:pPr eaLnBrk="1" hangingPunct="1"/>
            <a:endParaRPr lang="en-US" sz="1200" b="1">
              <a:solidFill>
                <a:srgbClr val="000000"/>
              </a:solidFill>
              <a:latin typeface="Times New Roman" pitchFamily="18" charset="0"/>
            </a:endParaRPr>
          </a:p>
          <a:p>
            <a:pPr eaLnBrk="1" hangingPunct="1"/>
            <a:r>
              <a:rPr lang="en-US" sz="1200" b="1">
                <a:solidFill>
                  <a:srgbClr val="000000"/>
                </a:solidFill>
                <a:latin typeface="Times New Roman" pitchFamily="18" charset="0"/>
              </a:rPr>
              <a:t>1962: </a:t>
            </a:r>
            <a:r>
              <a:rPr lang="en-US" sz="1200" b="1">
                <a:solidFill>
                  <a:srgbClr val="0000FF"/>
                </a:solidFill>
                <a:latin typeface="Helvetica" pitchFamily="34" charset="0"/>
              </a:rPr>
              <a:t>MAX  PERUTZ</a:t>
            </a:r>
            <a:r>
              <a:rPr lang="en-US" sz="1200" b="1">
                <a:solidFill>
                  <a:srgbClr val="000000"/>
                </a:solidFill>
                <a:latin typeface="Times New Roman" pitchFamily="18" charset="0"/>
              </a:rPr>
              <a:t> </a:t>
            </a:r>
            <a:r>
              <a:rPr lang="en-US" sz="1200">
                <a:solidFill>
                  <a:srgbClr val="000000"/>
                </a:solidFill>
                <a:latin typeface="Times New Roman" pitchFamily="18" charset="0"/>
              </a:rPr>
              <a:t>and </a:t>
            </a:r>
            <a:r>
              <a:rPr lang="en-US" sz="1200" b="1">
                <a:solidFill>
                  <a:srgbClr val="0000FF"/>
                </a:solidFill>
                <a:latin typeface="Helvetica" pitchFamily="34" charset="0"/>
              </a:rPr>
              <a:t>SIR JOHN KENDREW</a:t>
            </a:r>
          </a:p>
          <a:p>
            <a:pPr eaLnBrk="1" hangingPunct="1"/>
            <a:endParaRPr lang="en-US" sz="1200" b="1">
              <a:solidFill>
                <a:srgbClr val="0000FF"/>
              </a:solidFill>
              <a:latin typeface="Helvetica" pitchFamily="34" charset="0"/>
            </a:endParaRPr>
          </a:p>
          <a:p>
            <a:pPr eaLnBrk="1" hangingPunct="1"/>
            <a:r>
              <a:rPr lang="en-US" sz="1200" b="1">
                <a:solidFill>
                  <a:srgbClr val="000000"/>
                </a:solidFill>
                <a:latin typeface="Times New Roman" pitchFamily="18" charset="0"/>
              </a:rPr>
              <a:t>1964</a:t>
            </a:r>
            <a:r>
              <a:rPr lang="en-US" sz="1200">
                <a:solidFill>
                  <a:srgbClr val="000000"/>
                </a:solidFill>
                <a:latin typeface="Times New Roman" pitchFamily="18" charset="0"/>
              </a:rPr>
              <a:t>: </a:t>
            </a:r>
            <a:r>
              <a:rPr lang="en-US" sz="1200" b="1">
                <a:solidFill>
                  <a:srgbClr val="0000FF"/>
                </a:solidFill>
                <a:latin typeface="Helvetica" pitchFamily="34" charset="0"/>
              </a:rPr>
              <a:t>DOROTHY  HODGKIN</a:t>
            </a:r>
          </a:p>
          <a:p>
            <a:pPr eaLnBrk="1" hangingPunct="1"/>
            <a:endParaRPr lang="en-US" sz="1200" b="1">
              <a:solidFill>
                <a:srgbClr val="0000FF"/>
              </a:solidFill>
              <a:latin typeface="Helvetica" pitchFamily="34" charset="0"/>
            </a:endParaRPr>
          </a:p>
          <a:p>
            <a:pPr eaLnBrk="1" hangingPunct="1"/>
            <a:r>
              <a:rPr lang="en-US" sz="1200" b="1">
                <a:solidFill>
                  <a:srgbClr val="000000"/>
                </a:solidFill>
                <a:latin typeface="Times New Roman" pitchFamily="18" charset="0"/>
              </a:rPr>
              <a:t>1976</a:t>
            </a:r>
            <a:r>
              <a:rPr lang="en-US" sz="1200">
                <a:solidFill>
                  <a:srgbClr val="000000"/>
                </a:solidFill>
                <a:latin typeface="Times New Roman" pitchFamily="18" charset="0"/>
              </a:rPr>
              <a:t>: </a:t>
            </a:r>
            <a:r>
              <a:rPr lang="en-US" sz="1200" b="1">
                <a:solidFill>
                  <a:srgbClr val="0000FF"/>
                </a:solidFill>
                <a:latin typeface="Helvetica" pitchFamily="34" charset="0"/>
              </a:rPr>
              <a:t>WILLIAM  LIPSCOMB</a:t>
            </a:r>
          </a:p>
          <a:p>
            <a:pPr eaLnBrk="1" hangingPunct="1"/>
            <a:endParaRPr lang="en-US" sz="1200" b="1">
              <a:solidFill>
                <a:srgbClr val="0000FF"/>
              </a:solidFill>
              <a:latin typeface="Helvetica" pitchFamily="34" charset="0"/>
            </a:endParaRPr>
          </a:p>
          <a:p>
            <a:pPr eaLnBrk="1" hangingPunct="1"/>
            <a:r>
              <a:rPr lang="en-US" sz="1200" b="1">
                <a:solidFill>
                  <a:srgbClr val="000000"/>
                </a:solidFill>
                <a:latin typeface="Times New Roman" pitchFamily="18" charset="0"/>
              </a:rPr>
              <a:t>1985</a:t>
            </a:r>
            <a:r>
              <a:rPr lang="en-US" sz="1200">
                <a:solidFill>
                  <a:srgbClr val="000000"/>
                </a:solidFill>
                <a:latin typeface="Times New Roman" pitchFamily="18" charset="0"/>
              </a:rPr>
              <a:t>: </a:t>
            </a:r>
            <a:r>
              <a:rPr lang="en-US" sz="1200" b="1">
                <a:solidFill>
                  <a:srgbClr val="0000FF"/>
                </a:solidFill>
                <a:latin typeface="Helvetica" pitchFamily="34" charset="0"/>
              </a:rPr>
              <a:t>HERBERT  HAUPTMAN</a:t>
            </a:r>
            <a:r>
              <a:rPr lang="en-US" sz="1200" b="1">
                <a:solidFill>
                  <a:srgbClr val="000000"/>
                </a:solidFill>
                <a:latin typeface="Times New Roman" pitchFamily="18" charset="0"/>
              </a:rPr>
              <a:t> </a:t>
            </a:r>
            <a:r>
              <a:rPr lang="en-US" sz="1200">
                <a:solidFill>
                  <a:srgbClr val="000000"/>
                </a:solidFill>
                <a:latin typeface="Times New Roman" pitchFamily="18" charset="0"/>
              </a:rPr>
              <a:t>and </a:t>
            </a:r>
            <a:r>
              <a:rPr lang="en-US" sz="1200" b="1">
                <a:solidFill>
                  <a:srgbClr val="0000FF"/>
                </a:solidFill>
                <a:latin typeface="Helvetica" pitchFamily="34" charset="0"/>
              </a:rPr>
              <a:t>JEROME KARLE</a:t>
            </a:r>
          </a:p>
          <a:p>
            <a:pPr eaLnBrk="1" hangingPunct="1"/>
            <a:endParaRPr lang="en-US" sz="1200">
              <a:solidFill>
                <a:srgbClr val="000000"/>
              </a:solidFill>
              <a:latin typeface="Times New Roman" pitchFamily="18" charset="0"/>
            </a:endParaRPr>
          </a:p>
          <a:p>
            <a:pPr eaLnBrk="1" hangingPunct="1"/>
            <a:r>
              <a:rPr lang="en-US" sz="1200" b="1">
                <a:solidFill>
                  <a:srgbClr val="000000"/>
                </a:solidFill>
                <a:latin typeface="Times New Roman" pitchFamily="18" charset="0"/>
              </a:rPr>
              <a:t>1988</a:t>
            </a:r>
            <a:r>
              <a:rPr lang="en-US" sz="1200">
                <a:solidFill>
                  <a:srgbClr val="000000"/>
                </a:solidFill>
                <a:latin typeface="Times New Roman" pitchFamily="18" charset="0"/>
              </a:rPr>
              <a:t>: </a:t>
            </a:r>
            <a:r>
              <a:rPr lang="en-US" sz="1200" b="1">
                <a:solidFill>
                  <a:srgbClr val="FF0000"/>
                </a:solidFill>
                <a:latin typeface="Helvetica" pitchFamily="34" charset="0"/>
              </a:rPr>
              <a:t>JOHANN DEISENHOFER</a:t>
            </a:r>
            <a:r>
              <a:rPr lang="en-US" sz="1200">
                <a:solidFill>
                  <a:srgbClr val="FF0000"/>
                </a:solidFill>
                <a:latin typeface="Times New Roman" pitchFamily="18" charset="0"/>
              </a:rPr>
              <a:t>, </a:t>
            </a:r>
          </a:p>
          <a:p>
            <a:pPr eaLnBrk="1" hangingPunct="1"/>
            <a:r>
              <a:rPr lang="en-US" sz="1200">
                <a:solidFill>
                  <a:srgbClr val="FF0000"/>
                </a:solidFill>
                <a:latin typeface="Times New Roman" pitchFamily="18" charset="0"/>
              </a:rPr>
              <a:t>          </a:t>
            </a:r>
            <a:r>
              <a:rPr lang="en-US" sz="1200" b="1">
                <a:solidFill>
                  <a:srgbClr val="FF0000"/>
                </a:solidFill>
                <a:latin typeface="Helvetica" pitchFamily="34" charset="0"/>
              </a:rPr>
              <a:t>ROBERT HUBER</a:t>
            </a:r>
            <a:r>
              <a:rPr lang="en-US" sz="1200" b="1">
                <a:solidFill>
                  <a:srgbClr val="FF0000"/>
                </a:solidFill>
                <a:latin typeface="Times New Roman" pitchFamily="18" charset="0"/>
              </a:rPr>
              <a:t> </a:t>
            </a:r>
            <a:r>
              <a:rPr lang="en-US" sz="1200">
                <a:solidFill>
                  <a:srgbClr val="FF0000"/>
                </a:solidFill>
                <a:latin typeface="Times New Roman" pitchFamily="18" charset="0"/>
              </a:rPr>
              <a:t>and </a:t>
            </a:r>
            <a:r>
              <a:rPr lang="en-US" sz="1200" b="1">
                <a:solidFill>
                  <a:srgbClr val="FF0000"/>
                </a:solidFill>
                <a:latin typeface="Helvetica" pitchFamily="34" charset="0"/>
              </a:rPr>
              <a:t>HARTMUT MICHEL</a:t>
            </a:r>
          </a:p>
          <a:p>
            <a:pPr eaLnBrk="1" hangingPunct="1"/>
            <a:endParaRPr lang="en-US" sz="1200" b="1">
              <a:solidFill>
                <a:srgbClr val="0000FF"/>
              </a:solidFill>
              <a:latin typeface="Helvetica" pitchFamily="34" charset="0"/>
            </a:endParaRPr>
          </a:p>
          <a:p>
            <a:pPr eaLnBrk="1" hangingPunct="1"/>
            <a:r>
              <a:rPr lang="en-US" sz="1200" b="1">
                <a:solidFill>
                  <a:srgbClr val="000000"/>
                </a:solidFill>
                <a:latin typeface="Times New Roman" pitchFamily="18" charset="0"/>
              </a:rPr>
              <a:t>1997:</a:t>
            </a:r>
            <a:r>
              <a:rPr lang="en-US" sz="1200">
                <a:solidFill>
                  <a:srgbClr val="000000"/>
                </a:solidFill>
                <a:latin typeface="Times New Roman" pitchFamily="18" charset="0"/>
              </a:rPr>
              <a:t> </a:t>
            </a:r>
            <a:r>
              <a:rPr lang="en-US" sz="1200" b="1">
                <a:solidFill>
                  <a:srgbClr val="000000"/>
                </a:solidFill>
                <a:latin typeface="Helvetica" pitchFamily="34" charset="0"/>
              </a:rPr>
              <a:t>PAUL D. BOYER</a:t>
            </a:r>
            <a:r>
              <a:rPr lang="en-US" sz="1200" b="1">
                <a:solidFill>
                  <a:srgbClr val="FF0000"/>
                </a:solidFill>
                <a:latin typeface="Times New Roman" pitchFamily="18" charset="0"/>
              </a:rPr>
              <a:t> </a:t>
            </a:r>
            <a:r>
              <a:rPr lang="en-US" sz="1200" b="1">
                <a:solidFill>
                  <a:srgbClr val="000000"/>
                </a:solidFill>
                <a:latin typeface="Times New Roman" pitchFamily="18" charset="0"/>
              </a:rPr>
              <a:t>and</a:t>
            </a:r>
            <a:r>
              <a:rPr lang="en-US" sz="1200" b="1">
                <a:solidFill>
                  <a:srgbClr val="FF0000"/>
                </a:solidFill>
                <a:latin typeface="Times New Roman" pitchFamily="18" charset="0"/>
              </a:rPr>
              <a:t> </a:t>
            </a:r>
            <a:r>
              <a:rPr lang="en-US" sz="1200" b="1">
                <a:solidFill>
                  <a:srgbClr val="FF0000"/>
                </a:solidFill>
                <a:latin typeface="Helvetica" pitchFamily="34" charset="0"/>
              </a:rPr>
              <a:t>JOHN E. WALKER</a:t>
            </a:r>
          </a:p>
          <a:p>
            <a:pPr eaLnBrk="1" hangingPunct="1"/>
            <a:endParaRPr lang="en-US" sz="1200" b="1">
              <a:solidFill>
                <a:srgbClr val="0000FF"/>
              </a:solidFill>
              <a:latin typeface="Helvetica" pitchFamily="34" charset="0"/>
            </a:endParaRPr>
          </a:p>
          <a:p>
            <a:pPr eaLnBrk="1" hangingPunct="1"/>
            <a:r>
              <a:rPr lang="en-US" sz="1200" b="1">
                <a:solidFill>
                  <a:srgbClr val="000000"/>
                </a:solidFill>
                <a:latin typeface="Times New Roman" pitchFamily="18" charset="0"/>
              </a:rPr>
              <a:t>2003:</a:t>
            </a:r>
            <a:r>
              <a:rPr lang="en-US" sz="1200">
                <a:solidFill>
                  <a:srgbClr val="0000FF"/>
                </a:solidFill>
                <a:latin typeface="Times New Roman" pitchFamily="18" charset="0"/>
              </a:rPr>
              <a:t> </a:t>
            </a:r>
            <a:r>
              <a:rPr lang="en-US" sz="1200" b="1">
                <a:solidFill>
                  <a:srgbClr val="000000"/>
                </a:solidFill>
                <a:latin typeface="Helvetica" pitchFamily="34" charset="0"/>
              </a:rPr>
              <a:t>PETER AGRE</a:t>
            </a:r>
            <a:r>
              <a:rPr lang="en-US" sz="1200" b="1">
                <a:solidFill>
                  <a:srgbClr val="FF0000"/>
                </a:solidFill>
                <a:latin typeface="Helvetica" pitchFamily="34" charset="0"/>
              </a:rPr>
              <a:t> </a:t>
            </a:r>
            <a:r>
              <a:rPr lang="en-US" sz="1200" b="1">
                <a:solidFill>
                  <a:srgbClr val="000000"/>
                </a:solidFill>
                <a:latin typeface="Helvetica" pitchFamily="34" charset="0"/>
              </a:rPr>
              <a:t>and</a:t>
            </a:r>
            <a:r>
              <a:rPr lang="en-US" sz="1200" b="1">
                <a:solidFill>
                  <a:srgbClr val="FF0000"/>
                </a:solidFill>
                <a:latin typeface="Helvetica" pitchFamily="34" charset="0"/>
              </a:rPr>
              <a:t> RODERICK MACKINNON</a:t>
            </a:r>
          </a:p>
          <a:p>
            <a:pPr eaLnBrk="1" hangingPunct="1"/>
            <a:endParaRPr lang="en-US" sz="1200" b="1">
              <a:solidFill>
                <a:srgbClr val="3333CC"/>
              </a:solidFill>
              <a:latin typeface="Helvetica" pitchFamily="34" charset="0"/>
            </a:endParaRPr>
          </a:p>
          <a:p>
            <a:pPr eaLnBrk="1" hangingPunct="1"/>
            <a:r>
              <a:rPr lang="en-US" sz="1200" b="1">
                <a:solidFill>
                  <a:srgbClr val="000000"/>
                </a:solidFill>
                <a:latin typeface="Times New Roman" pitchFamily="18" charset="0"/>
                <a:cs typeface="Times New Roman" pitchFamily="18" charset="0"/>
              </a:rPr>
              <a:t>2006:</a:t>
            </a:r>
            <a:r>
              <a:rPr lang="en-US" sz="1200" b="1">
                <a:solidFill>
                  <a:srgbClr val="3333CC"/>
                </a:solidFill>
                <a:latin typeface="Helvetica" pitchFamily="34" charset="0"/>
              </a:rPr>
              <a:t> </a:t>
            </a:r>
            <a:r>
              <a:rPr lang="en-US" sz="1200" b="1">
                <a:solidFill>
                  <a:srgbClr val="FF0000"/>
                </a:solidFill>
                <a:latin typeface="Helvetica" pitchFamily="34" charset="0"/>
              </a:rPr>
              <a:t>ROGER KORNBERG</a:t>
            </a:r>
          </a:p>
          <a:p>
            <a:pPr eaLnBrk="1" hangingPunct="1"/>
            <a:endParaRPr lang="en-US" sz="1200" b="1">
              <a:solidFill>
                <a:srgbClr val="0000FF"/>
              </a:solidFill>
              <a:latin typeface="Helvetica" pitchFamily="34" charset="0"/>
            </a:endParaRPr>
          </a:p>
          <a:p>
            <a:pPr eaLnBrk="1" hangingPunct="1"/>
            <a:r>
              <a:rPr lang="en-US" sz="1200" b="1">
                <a:solidFill>
                  <a:srgbClr val="000000"/>
                </a:solidFill>
                <a:latin typeface="Times New Roman" pitchFamily="18" charset="0"/>
                <a:cs typeface="Times New Roman" pitchFamily="18" charset="0"/>
              </a:rPr>
              <a:t>2009: </a:t>
            </a:r>
            <a:r>
              <a:rPr lang="en-US" sz="1200" b="1">
                <a:solidFill>
                  <a:srgbClr val="FF0000"/>
                </a:solidFill>
                <a:latin typeface="Helvetica" pitchFamily="34" charset="0"/>
              </a:rPr>
              <a:t>VENTKATRAMAN RAMAKRISHNAN,   </a:t>
            </a:r>
          </a:p>
          <a:p>
            <a:pPr eaLnBrk="1" hangingPunct="1"/>
            <a:r>
              <a:rPr lang="en-US" sz="1200" b="1">
                <a:solidFill>
                  <a:srgbClr val="FF0000"/>
                </a:solidFill>
                <a:latin typeface="Helvetica" pitchFamily="34" charset="0"/>
              </a:rPr>
              <a:t>        THOMAS STEITZ,  ADA YONATH</a:t>
            </a:r>
          </a:p>
        </p:txBody>
      </p:sp>
      <p:sp>
        <p:nvSpPr>
          <p:cNvPr id="218116" name="Text Box 4"/>
          <p:cNvSpPr txBox="1">
            <a:spLocks noChangeArrowheads="1"/>
          </p:cNvSpPr>
          <p:nvPr/>
        </p:nvSpPr>
        <p:spPr bwMode="auto">
          <a:xfrm>
            <a:off x="4572000" y="4495800"/>
            <a:ext cx="3086100" cy="2100263"/>
          </a:xfrm>
          <a:prstGeom prst="rect">
            <a:avLst/>
          </a:prstGeom>
          <a:noFill/>
          <a:ln w="9525">
            <a:noFill/>
            <a:miter lim="800000"/>
            <a:headEnd/>
            <a:tailEnd/>
          </a:ln>
        </p:spPr>
        <p:txBody>
          <a:bodyPr wrap="none">
            <a:spAutoFit/>
          </a:bodyPr>
          <a:lstStyle/>
          <a:p>
            <a:pPr eaLnBrk="1" hangingPunct="1"/>
            <a:r>
              <a:rPr lang="en-US" sz="2400">
                <a:solidFill>
                  <a:srgbClr val="000000"/>
                </a:solidFill>
                <a:latin typeface="Helvetica" pitchFamily="34" charset="0"/>
              </a:rPr>
              <a:t>Medicine</a:t>
            </a:r>
            <a:endParaRPr lang="en-US" sz="1400">
              <a:solidFill>
                <a:srgbClr val="000000"/>
              </a:solidFill>
              <a:latin typeface="Helvetica" pitchFamily="34" charset="0"/>
            </a:endParaRPr>
          </a:p>
          <a:p>
            <a:pPr eaLnBrk="1" hangingPunct="1"/>
            <a:r>
              <a:rPr lang="en-US" sz="1200" b="1">
                <a:solidFill>
                  <a:srgbClr val="000000"/>
                </a:solidFill>
                <a:latin typeface="Times New Roman" pitchFamily="18" charset="0"/>
              </a:rPr>
              <a:t>1946</a:t>
            </a:r>
            <a:r>
              <a:rPr lang="en-US" sz="1200">
                <a:solidFill>
                  <a:srgbClr val="000000"/>
                </a:solidFill>
                <a:latin typeface="Times New Roman" pitchFamily="18" charset="0"/>
              </a:rPr>
              <a:t>: </a:t>
            </a:r>
            <a:r>
              <a:rPr lang="en-US" sz="1200" b="1">
                <a:solidFill>
                  <a:srgbClr val="0000FF"/>
                </a:solidFill>
                <a:latin typeface="Helvetica" pitchFamily="34" charset="0"/>
              </a:rPr>
              <a:t>HERMANN JOSEPH MULLER</a:t>
            </a:r>
          </a:p>
          <a:p>
            <a:pPr eaLnBrk="1" hangingPunct="1"/>
            <a:endParaRPr lang="en-US" sz="1200" b="1">
              <a:solidFill>
                <a:srgbClr val="000000"/>
              </a:solidFill>
              <a:latin typeface="Times New Roman" pitchFamily="18" charset="0"/>
            </a:endParaRPr>
          </a:p>
          <a:p>
            <a:pPr eaLnBrk="1" hangingPunct="1"/>
            <a:r>
              <a:rPr lang="en-US" sz="1200" b="1">
                <a:solidFill>
                  <a:srgbClr val="000000"/>
                </a:solidFill>
                <a:latin typeface="Times New Roman" pitchFamily="18" charset="0"/>
              </a:rPr>
              <a:t>1962</a:t>
            </a:r>
            <a:r>
              <a:rPr lang="en-US" sz="1200">
                <a:solidFill>
                  <a:srgbClr val="000000"/>
                </a:solidFill>
                <a:latin typeface="Times New Roman" pitchFamily="18" charset="0"/>
              </a:rPr>
              <a:t>: </a:t>
            </a:r>
            <a:r>
              <a:rPr lang="en-US" sz="1200" b="1">
                <a:solidFill>
                  <a:srgbClr val="0000FF"/>
                </a:solidFill>
                <a:latin typeface="Helvetica" pitchFamily="34" charset="0"/>
              </a:rPr>
              <a:t>FRANCIS CRICK, JAMES WATSON</a:t>
            </a:r>
          </a:p>
          <a:p>
            <a:pPr eaLnBrk="1" hangingPunct="1"/>
            <a:r>
              <a:rPr lang="en-US" sz="1200">
                <a:solidFill>
                  <a:srgbClr val="000000"/>
                </a:solidFill>
                <a:latin typeface="Times New Roman" pitchFamily="18" charset="0"/>
              </a:rPr>
              <a:t>          and </a:t>
            </a:r>
            <a:r>
              <a:rPr lang="en-US" sz="1200" b="1">
                <a:solidFill>
                  <a:srgbClr val="0000FF"/>
                </a:solidFill>
                <a:latin typeface="Helvetica" pitchFamily="34" charset="0"/>
              </a:rPr>
              <a:t>MAURICE  WILKINS</a:t>
            </a:r>
          </a:p>
          <a:p>
            <a:pPr eaLnBrk="1" hangingPunct="1"/>
            <a:endParaRPr lang="en-US" sz="1200" b="1">
              <a:solidFill>
                <a:srgbClr val="0000FF"/>
              </a:solidFill>
              <a:latin typeface="Helvetica" pitchFamily="34" charset="0"/>
            </a:endParaRPr>
          </a:p>
          <a:p>
            <a:pPr eaLnBrk="1" hangingPunct="1"/>
            <a:r>
              <a:rPr lang="en-US" sz="1200" b="1">
                <a:solidFill>
                  <a:srgbClr val="000000"/>
                </a:solidFill>
                <a:latin typeface="Times New Roman" pitchFamily="18" charset="0"/>
              </a:rPr>
              <a:t>1979:</a:t>
            </a:r>
            <a:r>
              <a:rPr lang="en-US" sz="1200">
                <a:solidFill>
                  <a:srgbClr val="000000"/>
                </a:solidFill>
                <a:latin typeface="Times New Roman" pitchFamily="18" charset="0"/>
              </a:rPr>
              <a:t> </a:t>
            </a:r>
            <a:r>
              <a:rPr lang="en-US" sz="1200" b="1">
                <a:solidFill>
                  <a:srgbClr val="0000FF"/>
                </a:solidFill>
                <a:latin typeface="Helvetica" pitchFamily="34" charset="0"/>
              </a:rPr>
              <a:t>ALAN M. CORMACK</a:t>
            </a:r>
            <a:r>
              <a:rPr lang="en-US" sz="1200" b="1">
                <a:solidFill>
                  <a:srgbClr val="000000"/>
                </a:solidFill>
                <a:latin typeface="Times New Roman" pitchFamily="18" charset="0"/>
              </a:rPr>
              <a:t> </a:t>
            </a:r>
            <a:r>
              <a:rPr lang="en-US" sz="1200">
                <a:solidFill>
                  <a:srgbClr val="000000"/>
                </a:solidFill>
                <a:latin typeface="Times New Roman" pitchFamily="18" charset="0"/>
              </a:rPr>
              <a:t>and </a:t>
            </a:r>
          </a:p>
          <a:p>
            <a:pPr eaLnBrk="1" hangingPunct="1"/>
            <a:r>
              <a:rPr lang="en-US" sz="1200">
                <a:solidFill>
                  <a:srgbClr val="000000"/>
                </a:solidFill>
                <a:latin typeface="Times New Roman" pitchFamily="18" charset="0"/>
              </a:rPr>
              <a:t>          </a:t>
            </a:r>
            <a:r>
              <a:rPr lang="en-US" sz="1200" b="1">
                <a:solidFill>
                  <a:srgbClr val="0000FF"/>
                </a:solidFill>
                <a:latin typeface="Helvetica" pitchFamily="34" charset="0"/>
              </a:rPr>
              <a:t>SIR GODFREY N. HOUNSFIELD</a:t>
            </a:r>
            <a:r>
              <a:rPr lang="en-US" sz="1200" b="1">
                <a:solidFill>
                  <a:srgbClr val="000000"/>
                </a:solidFill>
                <a:latin typeface="Times New Roman" pitchFamily="18" charset="0"/>
              </a:rPr>
              <a:t> </a:t>
            </a:r>
            <a:endParaRPr lang="en-US" sz="1200">
              <a:solidFill>
                <a:srgbClr val="000000"/>
              </a:solidFill>
              <a:latin typeface="Times New Roman" pitchFamily="18" charset="0"/>
            </a:endParaRPr>
          </a:p>
          <a:p>
            <a:pPr eaLnBrk="1" hangingPunct="1"/>
            <a:endParaRPr lang="en-US" sz="1200">
              <a:solidFill>
                <a:srgbClr val="000000"/>
              </a:solidFill>
              <a:latin typeface="Times New Roman" pitchFamily="18" charset="0"/>
            </a:endParaRPr>
          </a:p>
          <a:p>
            <a:pPr eaLnBrk="1" hangingPunct="1"/>
            <a:endParaRPr lang="en-US" sz="1200">
              <a:solidFill>
                <a:srgbClr val="000000"/>
              </a:solidFill>
              <a:latin typeface="Times New Roman" pitchFamily="18" charset="0"/>
            </a:endParaRPr>
          </a:p>
        </p:txBody>
      </p:sp>
      <p:sp>
        <p:nvSpPr>
          <p:cNvPr id="218117" name="Text Box 5"/>
          <p:cNvSpPr txBox="1">
            <a:spLocks noChangeArrowheads="1"/>
          </p:cNvSpPr>
          <p:nvPr/>
        </p:nvSpPr>
        <p:spPr bwMode="auto">
          <a:xfrm>
            <a:off x="685800" y="1174750"/>
            <a:ext cx="3352800" cy="822325"/>
          </a:xfrm>
          <a:prstGeom prst="rect">
            <a:avLst/>
          </a:prstGeom>
          <a:noFill/>
          <a:ln w="9525">
            <a:noFill/>
            <a:miter lim="800000"/>
            <a:headEnd/>
            <a:tailEnd/>
          </a:ln>
        </p:spPr>
        <p:txBody>
          <a:bodyPr>
            <a:spAutoFit/>
          </a:bodyPr>
          <a:lstStyle/>
          <a:p>
            <a:pPr eaLnBrk="1" hangingPunct="1"/>
            <a:r>
              <a:rPr lang="en-US" sz="2400" b="1" i="1" dirty="0">
                <a:solidFill>
                  <a:srgbClr val="0000FF"/>
                </a:solidFill>
                <a:latin typeface="Helvetica" pitchFamily="34" charset="0"/>
              </a:rPr>
              <a:t>20 Nobel Prizes Based on X-ray Work</a:t>
            </a:r>
          </a:p>
        </p:txBody>
      </p:sp>
      <p:sp>
        <p:nvSpPr>
          <p:cNvPr id="218118" name="Rectangle 6"/>
          <p:cNvSpPr>
            <a:spLocks noChangeArrowheads="1"/>
          </p:cNvSpPr>
          <p:nvPr/>
        </p:nvSpPr>
        <p:spPr bwMode="auto">
          <a:xfrm>
            <a:off x="381000" y="0"/>
            <a:ext cx="6750050" cy="717550"/>
          </a:xfrm>
          <a:prstGeom prst="rect">
            <a:avLst/>
          </a:prstGeom>
          <a:noFill/>
          <a:ln w="9525">
            <a:noFill/>
            <a:miter lim="800000"/>
            <a:headEnd/>
            <a:tailEnd/>
          </a:ln>
        </p:spPr>
        <p:txBody>
          <a:bodyPr lIns="92075" tIns="46038" rIns="92075" bIns="46038" anchor="ctr"/>
          <a:lstStyle/>
          <a:p>
            <a:r>
              <a:rPr lang="en-US" sz="1800" b="1" i="1">
                <a:solidFill>
                  <a:srgbClr val="D60093"/>
                </a:solidFill>
                <a:latin typeface="Helvetica" pitchFamily="34" charset="0"/>
              </a:rPr>
              <a:t>X-rays Have Enabled Seminal Scientific Discoveries 	          </a:t>
            </a:r>
          </a:p>
        </p:txBody>
      </p:sp>
      <p:sp>
        <p:nvSpPr>
          <p:cNvPr id="218119" name="Text Box 7"/>
          <p:cNvSpPr txBox="1">
            <a:spLocks noChangeArrowheads="1"/>
          </p:cNvSpPr>
          <p:nvPr/>
        </p:nvSpPr>
        <p:spPr bwMode="auto">
          <a:xfrm>
            <a:off x="4589463" y="1158875"/>
            <a:ext cx="3336925" cy="3287713"/>
          </a:xfrm>
          <a:prstGeom prst="rect">
            <a:avLst/>
          </a:prstGeom>
          <a:noFill/>
          <a:ln w="9525">
            <a:noFill/>
            <a:miter lim="800000"/>
            <a:headEnd/>
            <a:tailEnd/>
          </a:ln>
        </p:spPr>
        <p:txBody>
          <a:bodyPr>
            <a:spAutoFit/>
          </a:bodyPr>
          <a:lstStyle/>
          <a:p>
            <a:pPr eaLnBrk="1" hangingPunct="1"/>
            <a:r>
              <a:rPr lang="en-US" sz="2400">
                <a:solidFill>
                  <a:srgbClr val="000000"/>
                </a:solidFill>
                <a:latin typeface="Helvetica" pitchFamily="34" charset="0"/>
              </a:rPr>
              <a:t>Physics</a:t>
            </a:r>
          </a:p>
          <a:p>
            <a:pPr eaLnBrk="1" hangingPunct="1"/>
            <a:r>
              <a:rPr lang="en-US" sz="1200" b="1">
                <a:solidFill>
                  <a:srgbClr val="000000"/>
                </a:solidFill>
                <a:latin typeface="Times New Roman" pitchFamily="18" charset="0"/>
              </a:rPr>
              <a:t>1901: </a:t>
            </a:r>
            <a:r>
              <a:rPr lang="en-US" sz="1200">
                <a:solidFill>
                  <a:srgbClr val="0000FF"/>
                </a:solidFill>
                <a:latin typeface="Times New Roman" pitchFamily="18" charset="0"/>
              </a:rPr>
              <a:t>WILHELM RÖNTGEN</a:t>
            </a:r>
          </a:p>
          <a:p>
            <a:pPr eaLnBrk="1" hangingPunct="1"/>
            <a:endParaRPr lang="en-US" sz="1200">
              <a:solidFill>
                <a:srgbClr val="0000FF"/>
              </a:solidFill>
              <a:latin typeface="Times New Roman" pitchFamily="18" charset="0"/>
            </a:endParaRPr>
          </a:p>
          <a:p>
            <a:pPr eaLnBrk="1" hangingPunct="1"/>
            <a:r>
              <a:rPr lang="en-US" sz="1200" b="1">
                <a:solidFill>
                  <a:srgbClr val="000000"/>
                </a:solidFill>
                <a:latin typeface="Times New Roman" pitchFamily="18" charset="0"/>
              </a:rPr>
              <a:t>1914: </a:t>
            </a:r>
            <a:r>
              <a:rPr lang="en-US" sz="1200">
                <a:solidFill>
                  <a:srgbClr val="0000FF"/>
                </a:solidFill>
                <a:latin typeface="Times New Roman" pitchFamily="18" charset="0"/>
              </a:rPr>
              <a:t>MAX VON LAUE</a:t>
            </a:r>
          </a:p>
          <a:p>
            <a:pPr eaLnBrk="1" hangingPunct="1"/>
            <a:endParaRPr lang="en-US" sz="1200" b="1">
              <a:solidFill>
                <a:srgbClr val="0000FF"/>
              </a:solidFill>
              <a:latin typeface="Times New Roman" pitchFamily="18" charset="0"/>
            </a:endParaRPr>
          </a:p>
          <a:p>
            <a:pPr eaLnBrk="1" hangingPunct="1"/>
            <a:r>
              <a:rPr lang="en-US" sz="1200" b="1">
                <a:solidFill>
                  <a:srgbClr val="000000"/>
                </a:solidFill>
                <a:latin typeface="Times New Roman" pitchFamily="18" charset="0"/>
              </a:rPr>
              <a:t>1915: </a:t>
            </a:r>
            <a:r>
              <a:rPr lang="en-US" sz="1200">
                <a:solidFill>
                  <a:srgbClr val="0000FF"/>
                </a:solidFill>
                <a:latin typeface="Times New Roman" pitchFamily="18" charset="0"/>
              </a:rPr>
              <a:t>SIR WILLIAM HENRY BRAGG</a:t>
            </a:r>
            <a:r>
              <a:rPr lang="en-US" sz="1200">
                <a:solidFill>
                  <a:srgbClr val="000000"/>
                </a:solidFill>
                <a:latin typeface="Times New Roman" pitchFamily="18" charset="0"/>
              </a:rPr>
              <a:t> </a:t>
            </a:r>
          </a:p>
          <a:p>
            <a:pPr eaLnBrk="1" hangingPunct="1"/>
            <a:r>
              <a:rPr lang="en-US" sz="1200">
                <a:solidFill>
                  <a:srgbClr val="000000"/>
                </a:solidFill>
                <a:latin typeface="Times New Roman" pitchFamily="18" charset="0"/>
              </a:rPr>
              <a:t>          and </a:t>
            </a:r>
            <a:r>
              <a:rPr lang="en-US" sz="1200">
                <a:solidFill>
                  <a:srgbClr val="0000FF"/>
                </a:solidFill>
                <a:latin typeface="Times New Roman" pitchFamily="18" charset="0"/>
              </a:rPr>
              <a:t>SIR WILLIAM LAWRENCE BRAGG</a:t>
            </a:r>
          </a:p>
          <a:p>
            <a:pPr eaLnBrk="1" hangingPunct="1"/>
            <a:endParaRPr lang="en-US" sz="1200">
              <a:solidFill>
                <a:srgbClr val="3333CC"/>
              </a:solidFill>
              <a:latin typeface="Times New Roman" pitchFamily="18" charset="0"/>
            </a:endParaRPr>
          </a:p>
          <a:p>
            <a:pPr eaLnBrk="1" hangingPunct="1"/>
            <a:r>
              <a:rPr lang="en-US" sz="1200" b="1">
                <a:solidFill>
                  <a:srgbClr val="000000"/>
                </a:solidFill>
                <a:latin typeface="Times New Roman" pitchFamily="18" charset="0"/>
              </a:rPr>
              <a:t>1917: </a:t>
            </a:r>
            <a:r>
              <a:rPr lang="en-US" sz="1200">
                <a:solidFill>
                  <a:srgbClr val="0000FF"/>
                </a:solidFill>
                <a:latin typeface="Times New Roman" pitchFamily="18" charset="0"/>
              </a:rPr>
              <a:t>CHARLES  BARKLA</a:t>
            </a:r>
          </a:p>
          <a:p>
            <a:pPr eaLnBrk="1" hangingPunct="1"/>
            <a:endParaRPr lang="en-US" sz="1200" b="1">
              <a:solidFill>
                <a:srgbClr val="0000FF"/>
              </a:solidFill>
              <a:latin typeface="Times New Roman" pitchFamily="18" charset="0"/>
            </a:endParaRPr>
          </a:p>
          <a:p>
            <a:pPr eaLnBrk="1" hangingPunct="1"/>
            <a:r>
              <a:rPr lang="en-US" sz="1200" b="1">
                <a:solidFill>
                  <a:srgbClr val="000000"/>
                </a:solidFill>
                <a:latin typeface="Times New Roman" pitchFamily="18" charset="0"/>
              </a:rPr>
              <a:t>1924: </a:t>
            </a:r>
            <a:r>
              <a:rPr lang="en-US" sz="1200">
                <a:solidFill>
                  <a:srgbClr val="0000FF"/>
                </a:solidFill>
                <a:latin typeface="Times New Roman" pitchFamily="18" charset="0"/>
              </a:rPr>
              <a:t>KARL MANNE  SIEGBAHN</a:t>
            </a:r>
          </a:p>
          <a:p>
            <a:pPr eaLnBrk="1" hangingPunct="1"/>
            <a:endParaRPr lang="en-US" sz="1200" b="1">
              <a:solidFill>
                <a:srgbClr val="0000FF"/>
              </a:solidFill>
              <a:latin typeface="Times New Roman" pitchFamily="18" charset="0"/>
            </a:endParaRPr>
          </a:p>
          <a:p>
            <a:pPr eaLnBrk="1" hangingPunct="1"/>
            <a:r>
              <a:rPr lang="en-US" sz="1200" b="1">
                <a:solidFill>
                  <a:srgbClr val="000000"/>
                </a:solidFill>
                <a:latin typeface="Times New Roman" pitchFamily="18" charset="0"/>
              </a:rPr>
              <a:t>1927: </a:t>
            </a:r>
            <a:r>
              <a:rPr lang="en-US" sz="1200">
                <a:solidFill>
                  <a:srgbClr val="0000FF"/>
                </a:solidFill>
                <a:latin typeface="Times New Roman" pitchFamily="18" charset="0"/>
              </a:rPr>
              <a:t>ARTHUR  COMPTON</a:t>
            </a:r>
          </a:p>
          <a:p>
            <a:pPr eaLnBrk="1" hangingPunct="1"/>
            <a:endParaRPr lang="en-US" sz="1200">
              <a:solidFill>
                <a:srgbClr val="0000FF"/>
              </a:solidFill>
              <a:latin typeface="Times New Roman" pitchFamily="18" charset="0"/>
            </a:endParaRPr>
          </a:p>
          <a:p>
            <a:pPr eaLnBrk="1" hangingPunct="1"/>
            <a:r>
              <a:rPr lang="en-US" sz="1200" b="1">
                <a:solidFill>
                  <a:srgbClr val="000000"/>
                </a:solidFill>
                <a:latin typeface="Times New Roman" pitchFamily="18" charset="0"/>
              </a:rPr>
              <a:t>1981: </a:t>
            </a:r>
            <a:r>
              <a:rPr lang="en-US" sz="1200">
                <a:solidFill>
                  <a:srgbClr val="0000FF"/>
                </a:solidFill>
                <a:latin typeface="Times New Roman" pitchFamily="18" charset="0"/>
              </a:rPr>
              <a:t>KAI  SIEGBAHN</a:t>
            </a:r>
          </a:p>
          <a:p>
            <a:pPr eaLnBrk="1" hangingPunct="1">
              <a:spcBef>
                <a:spcPct val="50000"/>
              </a:spcBef>
            </a:pPr>
            <a:endParaRPr lang="en-US" sz="1200">
              <a:solidFill>
                <a:srgbClr val="0000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138" name="Picture 2" descr="kornberg-sml">
            <a:hlinkClick r:id="rId3"/>
          </p:cNvPr>
          <p:cNvPicPr>
            <a:picLocks noChangeAspect="1" noChangeArrowheads="1"/>
          </p:cNvPicPr>
          <p:nvPr/>
        </p:nvPicPr>
        <p:blipFill>
          <a:blip r:embed="rId4" cstate="print"/>
          <a:srcRect/>
          <a:stretch>
            <a:fillRect/>
          </a:stretch>
        </p:blipFill>
        <p:spPr bwMode="auto">
          <a:xfrm>
            <a:off x="457200" y="1219200"/>
            <a:ext cx="3733800" cy="4495800"/>
          </a:xfrm>
          <a:prstGeom prst="rect">
            <a:avLst/>
          </a:prstGeom>
          <a:noFill/>
          <a:ln w="9525">
            <a:noFill/>
            <a:miter lim="800000"/>
            <a:headEnd/>
            <a:tailEnd/>
          </a:ln>
        </p:spPr>
      </p:pic>
      <p:pic>
        <p:nvPicPr>
          <p:cNvPr id="219139" name="Picture 3" descr="science_2000_kornberg">
            <a:hlinkClick r:id="rId5"/>
          </p:cNvPr>
          <p:cNvPicPr>
            <a:picLocks noChangeAspect="1" noChangeArrowheads="1"/>
          </p:cNvPicPr>
          <p:nvPr/>
        </p:nvPicPr>
        <p:blipFill>
          <a:blip r:embed="rId6" cstate="print"/>
          <a:srcRect/>
          <a:stretch>
            <a:fillRect/>
          </a:stretch>
        </p:blipFill>
        <p:spPr bwMode="auto">
          <a:xfrm>
            <a:off x="4267200" y="1219200"/>
            <a:ext cx="2319338" cy="3124200"/>
          </a:xfrm>
          <a:prstGeom prst="rect">
            <a:avLst/>
          </a:prstGeom>
          <a:noFill/>
          <a:ln w="9525">
            <a:noFill/>
            <a:miter lim="800000"/>
            <a:headEnd/>
            <a:tailEnd/>
          </a:ln>
        </p:spPr>
      </p:pic>
      <p:pic>
        <p:nvPicPr>
          <p:cNvPr id="219140" name="Picture 4" descr="science_2001_kornberg">
            <a:hlinkClick r:id="rId7"/>
          </p:cNvPr>
          <p:cNvPicPr>
            <a:picLocks noChangeAspect="1" noChangeArrowheads="1"/>
          </p:cNvPicPr>
          <p:nvPr/>
        </p:nvPicPr>
        <p:blipFill>
          <a:blip r:embed="rId8" cstate="print"/>
          <a:srcRect/>
          <a:stretch>
            <a:fillRect/>
          </a:stretch>
        </p:blipFill>
        <p:spPr bwMode="auto">
          <a:xfrm>
            <a:off x="6400800" y="3352800"/>
            <a:ext cx="2370138" cy="3190875"/>
          </a:xfrm>
          <a:prstGeom prst="rect">
            <a:avLst/>
          </a:prstGeom>
          <a:noFill/>
          <a:ln w="9525">
            <a:noFill/>
            <a:miter lim="800000"/>
            <a:headEnd/>
            <a:tailEnd/>
          </a:ln>
        </p:spPr>
      </p:pic>
      <p:sp>
        <p:nvSpPr>
          <p:cNvPr id="219141" name="Text Box 5"/>
          <p:cNvSpPr txBox="1">
            <a:spLocks noChangeArrowheads="1"/>
          </p:cNvSpPr>
          <p:nvPr/>
        </p:nvSpPr>
        <p:spPr bwMode="auto">
          <a:xfrm>
            <a:off x="838200" y="152400"/>
            <a:ext cx="6553200" cy="639763"/>
          </a:xfrm>
          <a:prstGeom prst="rect">
            <a:avLst/>
          </a:prstGeom>
          <a:noFill/>
          <a:ln w="9525">
            <a:noFill/>
            <a:miter lim="800000"/>
            <a:headEnd/>
            <a:tailEnd/>
          </a:ln>
        </p:spPr>
        <p:txBody>
          <a:bodyPr>
            <a:spAutoFit/>
          </a:bodyPr>
          <a:lstStyle/>
          <a:p>
            <a:pPr>
              <a:lnSpc>
                <a:spcPct val="50000"/>
              </a:lnSpc>
              <a:spcBef>
                <a:spcPct val="50000"/>
              </a:spcBef>
            </a:pPr>
            <a:r>
              <a:rPr lang="en-US" sz="2400" b="1"/>
              <a:t>Roger Kornberg, Stanford University </a:t>
            </a:r>
          </a:p>
          <a:p>
            <a:pPr>
              <a:lnSpc>
                <a:spcPct val="50000"/>
              </a:lnSpc>
              <a:spcBef>
                <a:spcPct val="50000"/>
              </a:spcBef>
            </a:pPr>
            <a:r>
              <a:rPr lang="en-US" sz="2400" b="1" i="1">
                <a:solidFill>
                  <a:srgbClr val="CC0000"/>
                </a:solidFill>
              </a:rPr>
              <a:t>Nobel Prize in Chemistry, 2006</a:t>
            </a:r>
            <a:r>
              <a:rPr lang="en-US" sz="2400"/>
              <a:t> </a:t>
            </a:r>
          </a:p>
        </p:txBody>
      </p:sp>
      <p:sp>
        <p:nvSpPr>
          <p:cNvPr id="219142" name="Text Box 6"/>
          <p:cNvSpPr txBox="1">
            <a:spLocks noChangeArrowheads="1"/>
          </p:cNvSpPr>
          <p:nvPr/>
        </p:nvSpPr>
        <p:spPr bwMode="auto">
          <a:xfrm>
            <a:off x="6629400" y="1600200"/>
            <a:ext cx="2209800" cy="946150"/>
          </a:xfrm>
          <a:prstGeom prst="rect">
            <a:avLst/>
          </a:prstGeom>
          <a:noFill/>
          <a:ln w="9525">
            <a:noFill/>
            <a:miter lim="800000"/>
            <a:headEnd/>
            <a:tailEnd/>
          </a:ln>
        </p:spPr>
        <p:txBody>
          <a:bodyPr>
            <a:spAutoFit/>
          </a:bodyPr>
          <a:lstStyle/>
          <a:p>
            <a:pPr algn="ctr">
              <a:spcBef>
                <a:spcPct val="50000"/>
              </a:spcBef>
            </a:pPr>
            <a:r>
              <a:rPr lang="en-US" sz="2800"/>
              <a:t>RNA Polymerase</a:t>
            </a:r>
          </a:p>
        </p:txBody>
      </p:sp>
      <p:sp>
        <p:nvSpPr>
          <p:cNvPr id="1262599" name="Text Box 7"/>
          <p:cNvSpPr txBox="1">
            <a:spLocks noChangeArrowheads="1"/>
          </p:cNvSpPr>
          <p:nvPr/>
        </p:nvSpPr>
        <p:spPr bwMode="auto">
          <a:xfrm>
            <a:off x="381000" y="5943600"/>
            <a:ext cx="5943600" cy="519113"/>
          </a:xfrm>
          <a:prstGeom prst="rect">
            <a:avLst/>
          </a:prstGeom>
          <a:noFill/>
          <a:ln w="9525">
            <a:noFill/>
            <a:miter lim="800000"/>
            <a:headEnd/>
            <a:tailEnd/>
          </a:ln>
        </p:spPr>
        <p:txBody>
          <a:bodyPr>
            <a:spAutoFit/>
          </a:bodyPr>
          <a:lstStyle/>
          <a:p>
            <a:pPr>
              <a:spcBef>
                <a:spcPct val="50000"/>
              </a:spcBef>
            </a:pPr>
            <a:r>
              <a:rPr lang="en-US" sz="2800" b="1" i="1">
                <a:solidFill>
                  <a:srgbClr val="CC0000"/>
                </a:solidFill>
              </a:rPr>
              <a:t>Required Synchrotron Radiation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262599">
                                            <p:txEl>
                                              <p:pRg st="0" end="0"/>
                                            </p:txEl>
                                          </p:spTgt>
                                        </p:tgtEl>
                                        <p:attrNameLst>
                                          <p:attrName>style.visibility</p:attrName>
                                        </p:attrNameLst>
                                      </p:cBhvr>
                                      <p:to>
                                        <p:strVal val="visible"/>
                                      </p:to>
                                    </p:set>
                                    <p:animEffect transition="in" filter="checkerboard(across)">
                                      <p:cBhvr>
                                        <p:cTn id="7" dur="500"/>
                                        <p:tgtEl>
                                          <p:spTgt spid="12625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162" name="Picture 2"/>
          <p:cNvPicPr>
            <a:picLocks noChangeAspect="1" noChangeArrowheads="1"/>
          </p:cNvPicPr>
          <p:nvPr/>
        </p:nvPicPr>
        <p:blipFill>
          <a:blip r:embed="rId2" cstate="print"/>
          <a:srcRect/>
          <a:stretch>
            <a:fillRect/>
          </a:stretch>
        </p:blipFill>
        <p:spPr bwMode="auto">
          <a:xfrm>
            <a:off x="152400" y="76200"/>
            <a:ext cx="8763000" cy="4275138"/>
          </a:xfrm>
          <a:prstGeom prst="rect">
            <a:avLst/>
          </a:prstGeom>
          <a:noFill/>
          <a:ln w="9525">
            <a:noFill/>
            <a:miter lim="800000"/>
            <a:headEnd/>
            <a:tailEnd/>
          </a:ln>
        </p:spPr>
      </p:pic>
      <p:sp>
        <p:nvSpPr>
          <p:cNvPr id="220163" name="Text Box 3"/>
          <p:cNvSpPr txBox="1">
            <a:spLocks noChangeArrowheads="1"/>
          </p:cNvSpPr>
          <p:nvPr/>
        </p:nvSpPr>
        <p:spPr bwMode="auto">
          <a:xfrm>
            <a:off x="0" y="4419600"/>
            <a:ext cx="8686800" cy="396875"/>
          </a:xfrm>
          <a:prstGeom prst="rect">
            <a:avLst/>
          </a:prstGeom>
          <a:noFill/>
          <a:ln w="9525">
            <a:noFill/>
            <a:miter lim="800000"/>
            <a:headEnd/>
            <a:tailEnd/>
          </a:ln>
        </p:spPr>
        <p:txBody>
          <a:bodyPr>
            <a:spAutoFit/>
          </a:bodyPr>
          <a:lstStyle/>
          <a:p>
            <a:pPr>
              <a:spcBef>
                <a:spcPct val="50000"/>
              </a:spcBef>
            </a:pPr>
            <a:r>
              <a:rPr lang="en-US">
                <a:solidFill>
                  <a:srgbClr val="000000"/>
                </a:solidFill>
              </a:rPr>
              <a:t>   </a:t>
            </a:r>
            <a:r>
              <a:rPr lang="en-US" sz="1600" b="1">
                <a:solidFill>
                  <a:srgbClr val="000000"/>
                </a:solidFill>
              </a:rPr>
              <a:t>Ventkatraman Ramakrishnan            Thomas Steitz   	                    Ada Yonath</a:t>
            </a:r>
          </a:p>
        </p:txBody>
      </p:sp>
      <p:sp>
        <p:nvSpPr>
          <p:cNvPr id="220164" name="Text Box 6"/>
          <p:cNvSpPr txBox="1">
            <a:spLocks noChangeArrowheads="1"/>
          </p:cNvSpPr>
          <p:nvPr/>
        </p:nvSpPr>
        <p:spPr bwMode="auto">
          <a:xfrm>
            <a:off x="152400" y="4800600"/>
            <a:ext cx="8839200" cy="1631950"/>
          </a:xfrm>
          <a:prstGeom prst="rect">
            <a:avLst/>
          </a:prstGeom>
          <a:noFill/>
          <a:ln w="9525">
            <a:noFill/>
            <a:miter lim="800000"/>
            <a:headEnd/>
            <a:tailEnd/>
          </a:ln>
        </p:spPr>
        <p:txBody>
          <a:bodyPr>
            <a:spAutoFit/>
          </a:bodyPr>
          <a:lstStyle/>
          <a:p>
            <a:pPr>
              <a:spcBef>
                <a:spcPct val="50000"/>
              </a:spcBef>
            </a:pPr>
            <a:r>
              <a:rPr lang="en-US">
                <a:solidFill>
                  <a:srgbClr val="000000"/>
                </a:solidFill>
              </a:rPr>
              <a:t>The 2009 Nobel Prize in Chemistry was shared by </a:t>
            </a:r>
            <a:r>
              <a:rPr lang="en-US" b="1">
                <a:solidFill>
                  <a:srgbClr val="000000"/>
                </a:solidFill>
              </a:rPr>
              <a:t>Venkatraman Ramakrishnan</a:t>
            </a:r>
            <a:r>
              <a:rPr lang="en-US">
                <a:solidFill>
                  <a:srgbClr val="000000"/>
                </a:solidFill>
              </a:rPr>
              <a:t>, </a:t>
            </a:r>
            <a:r>
              <a:rPr lang="en-US" b="1">
                <a:solidFill>
                  <a:srgbClr val="000000"/>
                </a:solidFill>
              </a:rPr>
              <a:t>Thomas A. Steitz</a:t>
            </a:r>
            <a:r>
              <a:rPr lang="en-US">
                <a:solidFill>
                  <a:srgbClr val="000000"/>
                </a:solidFill>
              </a:rPr>
              <a:t> and </a:t>
            </a:r>
            <a:r>
              <a:rPr lang="en-US" b="1">
                <a:solidFill>
                  <a:srgbClr val="000000"/>
                </a:solidFill>
              </a:rPr>
              <a:t>Ada E. Yonath</a:t>
            </a:r>
            <a:r>
              <a:rPr lang="en-US">
                <a:solidFill>
                  <a:srgbClr val="000000"/>
                </a:solidFill>
              </a:rPr>
              <a:t> for showing what the ribosome looks like and how it functions at the atomic level. They used </a:t>
            </a:r>
            <a:r>
              <a:rPr lang="en-US" b="1" i="1">
                <a:solidFill>
                  <a:srgbClr val="000000"/>
                </a:solidFill>
              </a:rPr>
              <a:t>synchrotron radiation </a:t>
            </a:r>
            <a:r>
              <a:rPr lang="en-US">
                <a:solidFill>
                  <a:srgbClr val="000000"/>
                </a:solidFill>
              </a:rPr>
              <a:t>X-rays to map the position for each and every one of the hundreds of thousands of atoms that make up the ribosome. </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6" name="Picture 4"/>
          <p:cNvPicPr>
            <a:picLocks noChangeAspect="1" noChangeArrowheads="1"/>
          </p:cNvPicPr>
          <p:nvPr/>
        </p:nvPicPr>
        <p:blipFill>
          <a:blip r:embed="rId2" cstate="print"/>
          <a:srcRect/>
          <a:stretch>
            <a:fillRect/>
          </a:stretch>
        </p:blipFill>
        <p:spPr bwMode="auto">
          <a:xfrm>
            <a:off x="57150" y="228600"/>
            <a:ext cx="5734050" cy="4087813"/>
          </a:xfrm>
          <a:prstGeom prst="rect">
            <a:avLst/>
          </a:prstGeom>
          <a:noFill/>
          <a:ln w="9525">
            <a:noFill/>
            <a:miter lim="800000"/>
            <a:headEnd/>
            <a:tailEnd/>
          </a:ln>
        </p:spPr>
      </p:pic>
      <p:pic>
        <p:nvPicPr>
          <p:cNvPr id="221187" name="Picture 6" descr="Ada"/>
          <p:cNvPicPr>
            <a:picLocks noChangeAspect="1" noChangeArrowheads="1"/>
          </p:cNvPicPr>
          <p:nvPr/>
        </p:nvPicPr>
        <p:blipFill>
          <a:blip r:embed="rId3" cstate="print"/>
          <a:srcRect/>
          <a:stretch>
            <a:fillRect/>
          </a:stretch>
        </p:blipFill>
        <p:spPr bwMode="auto">
          <a:xfrm>
            <a:off x="6008688" y="228600"/>
            <a:ext cx="2889250" cy="4038600"/>
          </a:xfrm>
          <a:prstGeom prst="rect">
            <a:avLst/>
          </a:prstGeom>
          <a:noFill/>
          <a:ln w="9525">
            <a:noFill/>
            <a:miter lim="800000"/>
            <a:headEnd/>
            <a:tailEnd/>
          </a:ln>
        </p:spPr>
      </p:pic>
      <p:sp>
        <p:nvSpPr>
          <p:cNvPr id="221188" name="Text Box 7"/>
          <p:cNvSpPr txBox="1">
            <a:spLocks noChangeArrowheads="1"/>
          </p:cNvSpPr>
          <p:nvPr/>
        </p:nvSpPr>
        <p:spPr bwMode="auto">
          <a:xfrm>
            <a:off x="76200" y="4876800"/>
            <a:ext cx="8915400" cy="1004888"/>
          </a:xfrm>
          <a:prstGeom prst="rect">
            <a:avLst/>
          </a:prstGeom>
          <a:noFill/>
          <a:ln w="9525">
            <a:noFill/>
            <a:miter lim="800000"/>
            <a:headEnd/>
            <a:tailEnd/>
          </a:ln>
        </p:spPr>
        <p:txBody>
          <a:bodyPr>
            <a:spAutoFit/>
          </a:bodyPr>
          <a:lstStyle/>
          <a:p>
            <a:pPr algn="ctr">
              <a:spcBef>
                <a:spcPct val="50000"/>
              </a:spcBef>
            </a:pPr>
            <a:r>
              <a:rPr lang="en-US" sz="2400">
                <a:solidFill>
                  <a:srgbClr val="000000"/>
                </a:solidFill>
              </a:rPr>
              <a:t>For detailed explanation, figures, movies see:</a:t>
            </a:r>
          </a:p>
          <a:p>
            <a:pPr algn="ctr">
              <a:spcBef>
                <a:spcPct val="50000"/>
              </a:spcBef>
            </a:pPr>
            <a:r>
              <a:rPr lang="en-US" sz="2400">
                <a:solidFill>
                  <a:srgbClr val="000000"/>
                </a:solidFill>
              </a:rPr>
              <a:t>http://www.weizmann.ac.il/sb/faculty_pages/Yonath/home.html</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9554" name="Picture 2" descr="central_dogma_molbiolo_1"/>
          <p:cNvPicPr>
            <a:picLocks noChangeAspect="1" noChangeArrowheads="1"/>
          </p:cNvPicPr>
          <p:nvPr/>
        </p:nvPicPr>
        <p:blipFill>
          <a:blip r:embed="rId3" cstate="print"/>
          <a:srcRect/>
          <a:stretch>
            <a:fillRect/>
          </a:stretch>
        </p:blipFill>
        <p:spPr bwMode="auto">
          <a:xfrm>
            <a:off x="668338" y="1054100"/>
            <a:ext cx="4656137" cy="5410200"/>
          </a:xfrm>
          <a:prstGeom prst="rect">
            <a:avLst/>
          </a:prstGeom>
          <a:noFill/>
        </p:spPr>
      </p:pic>
      <p:sp>
        <p:nvSpPr>
          <p:cNvPr id="2199555" name="Rectangle 3"/>
          <p:cNvSpPr>
            <a:spLocks noChangeArrowheads="1"/>
          </p:cNvSpPr>
          <p:nvPr/>
        </p:nvSpPr>
        <p:spPr bwMode="auto">
          <a:xfrm>
            <a:off x="341313" y="163513"/>
            <a:ext cx="8631237" cy="700087"/>
          </a:xfrm>
          <a:prstGeom prst="rect">
            <a:avLst/>
          </a:prstGeom>
          <a:noFill/>
          <a:ln w="9525">
            <a:solidFill>
              <a:srgbClr val="0033CC"/>
            </a:solidFill>
            <a:miter lim="800000"/>
            <a:headEnd/>
            <a:tailEnd/>
          </a:ln>
          <a:effectLst>
            <a:outerShdw dist="107763" dir="2700000" algn="ctr" rotWithShape="0">
              <a:srgbClr val="DDDDDD">
                <a:alpha val="50000"/>
              </a:srgbClr>
            </a:outerShdw>
          </a:effectLst>
        </p:spPr>
        <p:txBody>
          <a:bodyPr lIns="59263" tIns="29631" rIns="59263" bIns="29631" anchor="ctr"/>
          <a:lstStyle/>
          <a:p>
            <a:pPr defTabSz="592138" fontAlgn="base">
              <a:lnSpc>
                <a:spcPct val="110000"/>
              </a:lnSpc>
              <a:spcBef>
                <a:spcPct val="0"/>
              </a:spcBef>
              <a:spcAft>
                <a:spcPct val="0"/>
              </a:spcAft>
            </a:pPr>
            <a:endParaRPr lang="en-US" sz="1100" i="1" smtClean="0">
              <a:solidFill>
                <a:srgbClr val="33CC33"/>
              </a:solidFill>
              <a:latin typeface="Helvetica" pitchFamily="34" charset="0"/>
            </a:endParaRPr>
          </a:p>
        </p:txBody>
      </p:sp>
      <p:pic>
        <p:nvPicPr>
          <p:cNvPr id="2199556" name="Picture 4">
            <a:hlinkClick r:id="rId4"/>
          </p:cNvPr>
          <p:cNvPicPr>
            <a:picLocks noChangeArrowheads="1"/>
          </p:cNvPicPr>
          <p:nvPr/>
        </p:nvPicPr>
        <p:blipFill>
          <a:blip r:embed="rId5" cstate="print"/>
          <a:srcRect/>
          <a:stretch>
            <a:fillRect/>
          </a:stretch>
        </p:blipFill>
        <p:spPr bwMode="auto">
          <a:xfrm>
            <a:off x="8164513" y="254000"/>
            <a:ext cx="781050" cy="563563"/>
          </a:xfrm>
          <a:prstGeom prst="rect">
            <a:avLst/>
          </a:prstGeom>
          <a:noFill/>
          <a:ln w="12700">
            <a:noFill/>
            <a:miter lim="800000"/>
            <a:headEnd/>
            <a:tailEnd/>
          </a:ln>
          <a:effectLst/>
        </p:spPr>
      </p:pic>
      <p:sp>
        <p:nvSpPr>
          <p:cNvPr id="2199557" name="Rectangle 5"/>
          <p:cNvSpPr>
            <a:spLocks noChangeArrowheads="1"/>
          </p:cNvSpPr>
          <p:nvPr/>
        </p:nvSpPr>
        <p:spPr bwMode="auto">
          <a:xfrm>
            <a:off x="341313" y="176213"/>
            <a:ext cx="8631237" cy="700087"/>
          </a:xfrm>
          <a:prstGeom prst="rect">
            <a:avLst/>
          </a:prstGeom>
          <a:noFill/>
          <a:ln w="9525">
            <a:solidFill>
              <a:srgbClr val="0033CC"/>
            </a:solidFill>
            <a:miter lim="800000"/>
            <a:headEnd/>
            <a:tailEnd/>
          </a:ln>
          <a:effectLst>
            <a:outerShdw dist="107763" dir="2700000" algn="ctr" rotWithShape="0">
              <a:srgbClr val="DDDDDD">
                <a:alpha val="50000"/>
              </a:srgbClr>
            </a:outerShdw>
          </a:effectLst>
        </p:spPr>
        <p:txBody>
          <a:bodyPr lIns="59263" tIns="29631" rIns="59263" bIns="29631" anchor="ctr"/>
          <a:lstStyle/>
          <a:p>
            <a:pPr defTabSz="592138" fontAlgn="base">
              <a:lnSpc>
                <a:spcPct val="110000"/>
              </a:lnSpc>
              <a:spcBef>
                <a:spcPct val="0"/>
              </a:spcBef>
              <a:spcAft>
                <a:spcPct val="0"/>
              </a:spcAft>
            </a:pPr>
            <a:r>
              <a:rPr lang="en-US" sz="3900" i="1" smtClean="0">
                <a:solidFill>
                  <a:srgbClr val="33CC33"/>
                </a:solidFill>
                <a:latin typeface="Helvetica" pitchFamily="34" charset="0"/>
              </a:rPr>
              <a:t>Central Dogma of Life</a:t>
            </a:r>
          </a:p>
        </p:txBody>
      </p:sp>
      <p:pic>
        <p:nvPicPr>
          <p:cNvPr id="2199558" name="Picture 6" descr="RNApolymeraseYeast"/>
          <p:cNvPicPr>
            <a:picLocks noChangeAspect="1" noChangeArrowheads="1"/>
          </p:cNvPicPr>
          <p:nvPr/>
        </p:nvPicPr>
        <p:blipFill>
          <a:blip r:embed="rId6" cstate="print"/>
          <a:srcRect/>
          <a:stretch>
            <a:fillRect/>
          </a:stretch>
        </p:blipFill>
        <p:spPr bwMode="auto">
          <a:xfrm>
            <a:off x="5562600" y="1295400"/>
            <a:ext cx="3314700" cy="4876800"/>
          </a:xfrm>
          <a:prstGeom prst="rect">
            <a:avLst/>
          </a:prstGeom>
          <a:noFill/>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TextBox 2"/>
          <p:cNvSpPr txBox="1">
            <a:spLocks noChangeArrowheads="1"/>
          </p:cNvSpPr>
          <p:nvPr/>
        </p:nvSpPr>
        <p:spPr bwMode="auto">
          <a:xfrm>
            <a:off x="304800" y="533400"/>
            <a:ext cx="8534400" cy="830997"/>
          </a:xfrm>
          <a:prstGeom prst="rect">
            <a:avLst/>
          </a:prstGeom>
          <a:noFill/>
          <a:ln w="9525">
            <a:noFill/>
            <a:miter lim="800000"/>
            <a:headEnd/>
            <a:tailEnd/>
          </a:ln>
        </p:spPr>
        <p:txBody>
          <a:bodyPr>
            <a:spAutoFit/>
          </a:bodyPr>
          <a:lstStyle/>
          <a:p>
            <a:r>
              <a:rPr lang="en-US" sz="2400" b="1" dirty="0"/>
              <a:t>Synchrotron radiation from Storage Rings is a very powerful tool for the study of material on the atomic and molecular scale </a:t>
            </a:r>
          </a:p>
        </p:txBody>
      </p:sp>
      <p:sp>
        <p:nvSpPr>
          <p:cNvPr id="4" name="TextBox 3"/>
          <p:cNvSpPr txBox="1">
            <a:spLocks noChangeArrowheads="1"/>
          </p:cNvSpPr>
          <p:nvPr/>
        </p:nvSpPr>
        <p:spPr bwMode="auto">
          <a:xfrm>
            <a:off x="304800" y="1676400"/>
            <a:ext cx="8077200" cy="1200329"/>
          </a:xfrm>
          <a:prstGeom prst="rect">
            <a:avLst/>
          </a:prstGeom>
          <a:noFill/>
          <a:ln w="9525">
            <a:noFill/>
            <a:miter lim="800000"/>
            <a:headEnd/>
            <a:tailEnd/>
          </a:ln>
        </p:spPr>
        <p:txBody>
          <a:bodyPr>
            <a:spAutoFit/>
          </a:bodyPr>
          <a:lstStyle/>
          <a:p>
            <a:r>
              <a:rPr lang="en-US" sz="2400" b="1" dirty="0"/>
              <a:t>Although the pulses of light from storage rings, particularly from wigglers and undulators, are very intense, their pulse length is measured in tens of picoseconds.  </a:t>
            </a:r>
          </a:p>
        </p:txBody>
      </p:sp>
      <p:sp>
        <p:nvSpPr>
          <p:cNvPr id="5" name="TextBox 4"/>
          <p:cNvSpPr txBox="1">
            <a:spLocks noChangeArrowheads="1"/>
          </p:cNvSpPr>
          <p:nvPr/>
        </p:nvSpPr>
        <p:spPr bwMode="auto">
          <a:xfrm>
            <a:off x="304800" y="3048000"/>
            <a:ext cx="8001000" cy="1200329"/>
          </a:xfrm>
          <a:prstGeom prst="rect">
            <a:avLst/>
          </a:prstGeom>
          <a:noFill/>
          <a:ln w="9525">
            <a:noFill/>
            <a:miter lim="800000"/>
            <a:headEnd/>
            <a:tailEnd/>
          </a:ln>
        </p:spPr>
        <p:txBody>
          <a:bodyPr>
            <a:spAutoFit/>
          </a:bodyPr>
          <a:lstStyle/>
          <a:p>
            <a:r>
              <a:rPr lang="en-US" sz="2400" b="1" dirty="0"/>
              <a:t>To study processes on a faster time scale, typical of atomic and molecular processes, an intense source with a shorter pulse duration is needed.  </a:t>
            </a:r>
          </a:p>
        </p:txBody>
      </p:sp>
      <p:sp>
        <p:nvSpPr>
          <p:cNvPr id="6" name="TextBox 5"/>
          <p:cNvSpPr txBox="1">
            <a:spLocks noChangeArrowheads="1"/>
          </p:cNvSpPr>
          <p:nvPr/>
        </p:nvSpPr>
        <p:spPr bwMode="auto">
          <a:xfrm>
            <a:off x="304800" y="4343400"/>
            <a:ext cx="8229600" cy="954107"/>
          </a:xfrm>
          <a:prstGeom prst="rect">
            <a:avLst/>
          </a:prstGeom>
          <a:noFill/>
          <a:ln w="9525">
            <a:noFill/>
            <a:miter lim="800000"/>
            <a:headEnd/>
            <a:tailEnd/>
          </a:ln>
        </p:spPr>
        <p:txBody>
          <a:bodyPr>
            <a:spAutoFit/>
          </a:bodyPr>
          <a:lstStyle/>
          <a:p>
            <a:r>
              <a:rPr lang="en-US" sz="2800" b="1" dirty="0"/>
              <a:t>The Free-Electron Laser provides this. </a:t>
            </a:r>
          </a:p>
          <a:p>
            <a:r>
              <a:rPr lang="en-US" sz="2800" b="1" i="1" dirty="0">
                <a:solidFill>
                  <a:srgbClr val="FF0000"/>
                </a:solidFill>
              </a:rPr>
              <a:t>Femtosecond </a:t>
            </a:r>
            <a:r>
              <a:rPr lang="en-US" sz="2800" b="1" i="1" dirty="0" smtClean="0">
                <a:solidFill>
                  <a:srgbClr val="FF0000"/>
                </a:solidFill>
              </a:rPr>
              <a:t>pulses </a:t>
            </a:r>
            <a:r>
              <a:rPr lang="en-US" sz="2800" b="1" i="1" dirty="0">
                <a:solidFill>
                  <a:srgbClr val="FF0000"/>
                </a:solidFill>
              </a:rPr>
              <a:t>with &gt;10</a:t>
            </a:r>
            <a:r>
              <a:rPr lang="en-US" sz="2800" b="1" i="1" baseline="30000" dirty="0">
                <a:solidFill>
                  <a:srgbClr val="FF0000"/>
                </a:solidFill>
                <a:latin typeface="Helvetica" pitchFamily="34" charset="0"/>
              </a:rPr>
              <a:t>12 </a:t>
            </a:r>
            <a:r>
              <a:rPr lang="en-US" sz="2800" b="1" i="1" dirty="0">
                <a:solidFill>
                  <a:srgbClr val="FF0000"/>
                </a:solidFill>
              </a:rPr>
              <a:t>photons per pulse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amond(in)">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Text Box 4"/>
          <p:cNvSpPr txBox="1">
            <a:spLocks noChangeArrowheads="1"/>
          </p:cNvSpPr>
          <p:nvPr/>
        </p:nvSpPr>
        <p:spPr bwMode="auto">
          <a:xfrm>
            <a:off x="914400" y="1828800"/>
            <a:ext cx="7391400" cy="2014538"/>
          </a:xfrm>
          <a:prstGeom prst="rect">
            <a:avLst/>
          </a:prstGeom>
          <a:noFill/>
          <a:ln w="9525">
            <a:noFill/>
            <a:miter lim="800000"/>
            <a:headEnd/>
            <a:tailEnd/>
          </a:ln>
        </p:spPr>
        <p:txBody>
          <a:bodyPr>
            <a:spAutoFit/>
          </a:bodyPr>
          <a:lstStyle/>
          <a:p>
            <a:pPr algn="ctr">
              <a:spcBef>
                <a:spcPct val="50000"/>
              </a:spcBef>
            </a:pPr>
            <a:r>
              <a:rPr lang="en-US" sz="3600"/>
              <a:t>Looking back: </a:t>
            </a:r>
          </a:p>
          <a:p>
            <a:pPr algn="ctr">
              <a:spcBef>
                <a:spcPct val="50000"/>
              </a:spcBef>
            </a:pPr>
            <a:r>
              <a:rPr lang="en-US" sz="3600"/>
              <a:t>A brief history of synchrotron radiation</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58" name="Picture 2" descr="Lienard1898"/>
          <p:cNvPicPr>
            <a:picLocks noChangeAspect="1" noChangeArrowheads="1"/>
          </p:cNvPicPr>
          <p:nvPr/>
        </p:nvPicPr>
        <p:blipFill>
          <a:blip r:embed="rId3" cstate="print"/>
          <a:srcRect/>
          <a:stretch>
            <a:fillRect/>
          </a:stretch>
        </p:blipFill>
        <p:spPr bwMode="auto">
          <a:xfrm>
            <a:off x="1066800" y="1066800"/>
            <a:ext cx="4724400" cy="5562600"/>
          </a:xfrm>
          <a:prstGeom prst="rect">
            <a:avLst/>
          </a:prstGeom>
          <a:noFill/>
          <a:ln w="9525">
            <a:noFill/>
            <a:miter lim="800000"/>
            <a:headEnd/>
            <a:tailEnd/>
          </a:ln>
        </p:spPr>
      </p:pic>
      <p:sp>
        <p:nvSpPr>
          <p:cNvPr id="224259" name="Text Box 3"/>
          <p:cNvSpPr txBox="1">
            <a:spLocks noChangeArrowheads="1"/>
          </p:cNvSpPr>
          <p:nvPr/>
        </p:nvSpPr>
        <p:spPr bwMode="auto">
          <a:xfrm>
            <a:off x="6172200" y="1447800"/>
            <a:ext cx="2438400" cy="2100263"/>
          </a:xfrm>
          <a:prstGeom prst="rect">
            <a:avLst/>
          </a:prstGeom>
          <a:noFill/>
          <a:ln w="9525">
            <a:noFill/>
            <a:miter lim="800000"/>
            <a:headEnd/>
            <a:tailEnd/>
          </a:ln>
        </p:spPr>
        <p:txBody>
          <a:bodyPr>
            <a:spAutoFit/>
          </a:bodyPr>
          <a:lstStyle/>
          <a:p>
            <a:pPr eaLnBrk="1" hangingPunct="1">
              <a:spcBef>
                <a:spcPct val="50000"/>
              </a:spcBef>
            </a:pPr>
            <a:r>
              <a:rPr lang="en-US" altLang="ja-JP" sz="2400">
                <a:latin typeface="Times New Roman" pitchFamily="18" charset="0"/>
                <a:ea typeface="ＭＳ Ｐゴシック" charset="-128"/>
              </a:rPr>
              <a:t>Li</a:t>
            </a:r>
            <a:r>
              <a:rPr lang="en-US" altLang="ja-JP" sz="2400">
                <a:latin typeface="Times New Roman" pitchFamily="18" charset="0"/>
                <a:ea typeface="ＭＳ Ｐゴシック" charset="-128"/>
                <a:cs typeface="Times New Roman" pitchFamily="18" charset="0"/>
              </a:rPr>
              <a:t>é</a:t>
            </a:r>
            <a:r>
              <a:rPr lang="en-US" altLang="ja-JP" sz="2400">
                <a:latin typeface="Times New Roman" pitchFamily="18" charset="0"/>
                <a:ea typeface="ＭＳ Ｐゴシック" charset="-128"/>
              </a:rPr>
              <a:t>nard, A. (1898). L’Éclairage Électrique </a:t>
            </a:r>
            <a:r>
              <a:rPr lang="en-US" altLang="ja-JP" sz="2400" b="1">
                <a:latin typeface="Times New Roman" pitchFamily="18" charset="0"/>
                <a:ea typeface="ＭＳ Ｐゴシック" charset="-128"/>
              </a:rPr>
              <a:t>16</a:t>
            </a:r>
            <a:r>
              <a:rPr lang="en-US" altLang="ja-JP" sz="2400">
                <a:latin typeface="Times New Roman" pitchFamily="18" charset="0"/>
                <a:ea typeface="ＭＳ Ｐゴシック" charset="-128"/>
              </a:rPr>
              <a:t>, 5</a:t>
            </a:r>
          </a:p>
          <a:p>
            <a:pPr eaLnBrk="1" hangingPunct="1">
              <a:spcBef>
                <a:spcPct val="50000"/>
              </a:spcBef>
            </a:pPr>
            <a:endParaRPr lang="ja-JP" altLang="en-US" sz="2400">
              <a:latin typeface="Times New Roman" pitchFamily="18" charset="0"/>
              <a:ea typeface="ＭＳ Ｐゴシック" charset="-128"/>
            </a:endParaRPr>
          </a:p>
        </p:txBody>
      </p:sp>
      <p:sp>
        <p:nvSpPr>
          <p:cNvPr id="224260" name="Text Box 4"/>
          <p:cNvSpPr txBox="1">
            <a:spLocks noChangeArrowheads="1"/>
          </p:cNvSpPr>
          <p:nvPr/>
        </p:nvSpPr>
        <p:spPr bwMode="auto">
          <a:xfrm>
            <a:off x="304800" y="304800"/>
            <a:ext cx="7391400" cy="457200"/>
          </a:xfrm>
          <a:prstGeom prst="rect">
            <a:avLst/>
          </a:prstGeom>
          <a:noFill/>
          <a:ln w="9525">
            <a:noFill/>
            <a:miter lim="800000"/>
            <a:headEnd/>
            <a:tailEnd/>
          </a:ln>
        </p:spPr>
        <p:txBody>
          <a:bodyPr>
            <a:spAutoFit/>
          </a:bodyPr>
          <a:lstStyle/>
          <a:p>
            <a:pPr>
              <a:spcBef>
                <a:spcPct val="50000"/>
              </a:spcBef>
            </a:pPr>
            <a:r>
              <a:rPr lang="en-US" altLang="ja-JP" sz="2400" b="1">
                <a:solidFill>
                  <a:srgbClr val="FF0066"/>
                </a:solidFill>
                <a:latin typeface="Times New Roman" pitchFamily="18" charset="0"/>
                <a:ea typeface="ＭＳ Ｐゴシック" charset="-128"/>
              </a:rPr>
              <a:t>Early publication on radiation by accelerated particles</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667000"/>
            <a:ext cx="8458200" cy="369332"/>
          </a:xfrm>
          <a:prstGeom prst="rect">
            <a:avLst/>
          </a:prstGeom>
        </p:spPr>
        <p:txBody>
          <a:bodyPr wrap="square">
            <a:spAutoFit/>
          </a:bodyPr>
          <a:lstStyle/>
          <a:p>
            <a:r>
              <a:rPr lang="en-US" dirty="0" smtClean="0"/>
              <a:t>http://itap-tthv.org/moseley_2012/pdf/day.01_june.14.2012_g.shenoy.pdf</a:t>
            </a:r>
            <a:endParaRPr lang="en-US" dirty="0"/>
          </a:p>
        </p:txBody>
      </p:sp>
      <p:sp>
        <p:nvSpPr>
          <p:cNvPr id="3" name="Rectangle 2"/>
          <p:cNvSpPr/>
          <p:nvPr/>
        </p:nvSpPr>
        <p:spPr>
          <a:xfrm>
            <a:off x="381000" y="2286000"/>
            <a:ext cx="6781800" cy="369332"/>
          </a:xfrm>
          <a:prstGeom prst="rect">
            <a:avLst/>
          </a:prstGeom>
        </p:spPr>
        <p:txBody>
          <a:bodyPr wrap="square">
            <a:spAutoFit/>
          </a:bodyPr>
          <a:lstStyle/>
          <a:p>
            <a:r>
              <a:rPr lang="en-US" dirty="0" smtClean="0"/>
              <a:t>http://itap-tthv.org/moseley_2012/pdf/day.09_june.22.2012_e.alp.pdf</a:t>
            </a:r>
            <a:endParaRPr lang="en-US" dirty="0"/>
          </a:p>
        </p:txBody>
      </p:sp>
      <p:sp>
        <p:nvSpPr>
          <p:cNvPr id="9" name="Rectangle 8"/>
          <p:cNvSpPr/>
          <p:nvPr/>
        </p:nvSpPr>
        <p:spPr>
          <a:xfrm>
            <a:off x="228600" y="304801"/>
            <a:ext cx="8763000" cy="738664"/>
          </a:xfrm>
          <a:prstGeom prst="rect">
            <a:avLst/>
          </a:prstGeom>
        </p:spPr>
        <p:txBody>
          <a:bodyPr wrap="square">
            <a:spAutoFit/>
          </a:bodyPr>
          <a:lstStyle/>
          <a:p>
            <a:r>
              <a:rPr lang="en-US" sz="2400" b="1" dirty="0" smtClean="0">
                <a:solidFill>
                  <a:prstClr val="black"/>
                </a:solidFill>
              </a:rPr>
              <a:t>International Henry Moseley School and Workshop on X-ray Science </a:t>
            </a:r>
          </a:p>
          <a:p>
            <a:r>
              <a:rPr lang="en-US" b="1" dirty="0" smtClean="0">
                <a:solidFill>
                  <a:prstClr val="black"/>
                </a:solidFill>
              </a:rPr>
              <a:t> </a:t>
            </a:r>
            <a:endParaRPr lang="en-US" dirty="0"/>
          </a:p>
        </p:txBody>
      </p:sp>
      <p:sp>
        <p:nvSpPr>
          <p:cNvPr id="10" name="Rectangle 9"/>
          <p:cNvSpPr/>
          <p:nvPr/>
        </p:nvSpPr>
        <p:spPr>
          <a:xfrm>
            <a:off x="1828800" y="753070"/>
            <a:ext cx="4572000" cy="923330"/>
          </a:xfrm>
          <a:prstGeom prst="rect">
            <a:avLst/>
          </a:prstGeom>
        </p:spPr>
        <p:txBody>
          <a:bodyPr>
            <a:spAutoFit/>
          </a:bodyPr>
          <a:lstStyle/>
          <a:p>
            <a:pPr algn="ctr"/>
            <a:r>
              <a:rPr lang="fi-FI" b="1" dirty="0" smtClean="0"/>
              <a:t>June 14 - 23, 2012</a:t>
            </a:r>
            <a:br>
              <a:rPr lang="fi-FI" b="1" dirty="0" smtClean="0"/>
            </a:br>
            <a:r>
              <a:rPr lang="fi-FI" b="1" dirty="0" smtClean="0"/>
              <a:t>ITAP, Turunç, Marmaris, TURKEY</a:t>
            </a:r>
          </a:p>
          <a:p>
            <a:pPr algn="ctr"/>
            <a:endParaRPr lang="fi-FI" dirty="0"/>
          </a:p>
        </p:txBody>
      </p:sp>
      <p:sp>
        <p:nvSpPr>
          <p:cNvPr id="12" name="Rectangle 11"/>
          <p:cNvSpPr/>
          <p:nvPr/>
        </p:nvSpPr>
        <p:spPr>
          <a:xfrm>
            <a:off x="1905000" y="1307068"/>
            <a:ext cx="4521431" cy="369332"/>
          </a:xfrm>
          <a:prstGeom prst="rect">
            <a:avLst/>
          </a:prstGeom>
        </p:spPr>
        <p:txBody>
          <a:bodyPr wrap="none">
            <a:spAutoFit/>
          </a:bodyPr>
          <a:lstStyle/>
          <a:p>
            <a:r>
              <a:rPr lang="en-US" dirty="0" smtClean="0"/>
              <a:t>http://itap-tthv.org/moseley_2012/index.html</a:t>
            </a:r>
            <a:endParaRPr lang="en-US" dirty="0"/>
          </a:p>
        </p:txBody>
      </p:sp>
      <p:sp>
        <p:nvSpPr>
          <p:cNvPr id="13" name="TextBox 12"/>
          <p:cNvSpPr txBox="1"/>
          <p:nvPr/>
        </p:nvSpPr>
        <p:spPr>
          <a:xfrm>
            <a:off x="381000" y="1752600"/>
            <a:ext cx="8610600" cy="461665"/>
          </a:xfrm>
          <a:prstGeom prst="rect">
            <a:avLst/>
          </a:prstGeom>
          <a:noFill/>
        </p:spPr>
        <p:txBody>
          <a:bodyPr wrap="square" rtlCol="0">
            <a:spAutoFit/>
          </a:bodyPr>
          <a:lstStyle/>
          <a:p>
            <a:r>
              <a:rPr lang="en-US" sz="2400" b="1" i="1" dirty="0" smtClean="0">
                <a:solidFill>
                  <a:srgbClr val="FF0000"/>
                </a:solidFill>
              </a:rPr>
              <a:t>Outstanding lectures by eminent X-ray scientists, for example</a:t>
            </a:r>
            <a:endParaRPr lang="en-US" sz="2400" b="1" i="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Text Box 2"/>
          <p:cNvSpPr txBox="1">
            <a:spLocks noChangeArrowheads="1"/>
          </p:cNvSpPr>
          <p:nvPr/>
        </p:nvSpPr>
        <p:spPr bwMode="auto">
          <a:xfrm>
            <a:off x="609600" y="152400"/>
            <a:ext cx="7010400" cy="6556375"/>
          </a:xfrm>
          <a:prstGeom prst="rect">
            <a:avLst/>
          </a:prstGeom>
          <a:noFill/>
          <a:ln w="9525">
            <a:noFill/>
            <a:miter lim="800000"/>
            <a:headEnd/>
            <a:tailEnd/>
          </a:ln>
        </p:spPr>
        <p:txBody>
          <a:bodyPr>
            <a:spAutoFit/>
          </a:bodyPr>
          <a:lstStyle/>
          <a:p>
            <a:pPr eaLnBrk="1" hangingPunct="1"/>
            <a:r>
              <a:rPr lang="en-US" altLang="ja-JP" sz="1800" b="1" i="1" dirty="0">
                <a:solidFill>
                  <a:srgbClr val="FF0066"/>
                </a:solidFill>
                <a:latin typeface="Times New Roman" pitchFamily="18" charset="0"/>
                <a:ea typeface="ＭＳ Ｐゴシック" charset="-128"/>
              </a:rPr>
              <a:t>A SHORT HISTORY OF SYNCHROTRON RADIATION SOURCES</a:t>
            </a:r>
          </a:p>
          <a:p>
            <a:pPr eaLnBrk="1" hangingPunct="1"/>
            <a:endParaRPr lang="en-US" altLang="ja-JP" sz="1800" i="1" u="sng" dirty="0">
              <a:latin typeface="Times New Roman" pitchFamily="18" charset="0"/>
              <a:ea typeface="ＭＳ Ｐゴシック" charset="-128"/>
            </a:endParaRPr>
          </a:p>
          <a:p>
            <a:pPr eaLnBrk="1" hangingPunct="1"/>
            <a:r>
              <a:rPr lang="en-US" altLang="ja-JP" sz="1600" dirty="0">
                <a:latin typeface="Times New Roman" pitchFamily="18" charset="0"/>
                <a:ea typeface="ＭＳ Ｐゴシック" charset="-128"/>
              </a:rPr>
              <a:t>1945  First</a:t>
            </a:r>
            <a:r>
              <a:rPr lang="en-US" altLang="ja-JP" sz="1600" i="1" dirty="0">
                <a:latin typeface="Times New Roman" pitchFamily="18" charset="0"/>
                <a:ea typeface="ＭＳ Ｐゴシック" charset="-128"/>
              </a:rPr>
              <a:t> </a:t>
            </a:r>
            <a:r>
              <a:rPr lang="en-US" altLang="ja-JP" sz="1600" dirty="0">
                <a:latin typeface="Times New Roman" pitchFamily="18" charset="0"/>
                <a:ea typeface="ＭＳ Ｐゴシック" charset="-128"/>
              </a:rPr>
              <a:t>(indirect) observation of SR; J. </a:t>
            </a:r>
            <a:r>
              <a:rPr lang="en-US" altLang="ja-JP" sz="1600" dirty="0" err="1">
                <a:latin typeface="Times New Roman" pitchFamily="18" charset="0"/>
                <a:ea typeface="ＭＳ Ｐゴシック" charset="-128"/>
              </a:rPr>
              <a:t>Blewett</a:t>
            </a:r>
            <a:r>
              <a:rPr lang="en-US" altLang="ja-JP" sz="1600" dirty="0">
                <a:latin typeface="Times New Roman" pitchFamily="18" charset="0"/>
                <a:ea typeface="ＭＳ Ｐゴシック" charset="-128"/>
              </a:rPr>
              <a:t>, G.E. 100 </a:t>
            </a:r>
            <a:r>
              <a:rPr lang="en-US" altLang="ja-JP" sz="1600" dirty="0" err="1">
                <a:latin typeface="Times New Roman" pitchFamily="18" charset="0"/>
                <a:ea typeface="ＭＳ Ｐゴシック" charset="-128"/>
              </a:rPr>
              <a:t>MeV</a:t>
            </a:r>
            <a:r>
              <a:rPr lang="en-US" altLang="ja-JP" sz="1600" dirty="0">
                <a:latin typeface="Times New Roman" pitchFamily="18" charset="0"/>
                <a:ea typeface="ＭＳ Ｐゴシック" charset="-128"/>
              </a:rPr>
              <a:t>  </a:t>
            </a:r>
            <a:r>
              <a:rPr lang="en-US" altLang="ja-JP" sz="1600" dirty="0" err="1">
                <a:latin typeface="Times New Roman" pitchFamily="18" charset="0"/>
                <a:ea typeface="ＭＳ Ｐゴシック" charset="-128"/>
              </a:rPr>
              <a:t>betatron</a:t>
            </a:r>
            <a:endParaRPr lang="en-US" altLang="ja-JP" sz="1600" dirty="0">
              <a:latin typeface="Times New Roman" pitchFamily="18" charset="0"/>
              <a:ea typeface="ＭＳ Ｐゴシック" charset="-128"/>
            </a:endParaRPr>
          </a:p>
          <a:p>
            <a:pPr eaLnBrk="1" hangingPunct="1"/>
            <a:r>
              <a:rPr lang="en-US" altLang="ja-JP" sz="1600" dirty="0">
                <a:latin typeface="Times New Roman" pitchFamily="18" charset="0"/>
                <a:ea typeface="ＭＳ Ｐゴシック" charset="-128"/>
              </a:rPr>
              <a:t>1947 1st visual observation; G.E. 70 </a:t>
            </a:r>
            <a:r>
              <a:rPr lang="en-US" altLang="ja-JP" sz="1600" dirty="0" err="1">
                <a:latin typeface="Times New Roman" pitchFamily="18" charset="0"/>
                <a:ea typeface="ＭＳ Ｐゴシック" charset="-128"/>
              </a:rPr>
              <a:t>MeV</a:t>
            </a:r>
            <a:r>
              <a:rPr lang="en-US" altLang="ja-JP" sz="1600" dirty="0">
                <a:latin typeface="Times New Roman" pitchFamily="18" charset="0"/>
                <a:ea typeface="ＭＳ Ｐゴシック" charset="-128"/>
              </a:rPr>
              <a:t> synchrotron</a:t>
            </a:r>
            <a:endParaRPr lang="en-US" altLang="ja-JP" sz="1600" i="1" u="sng" dirty="0">
              <a:latin typeface="Times New Roman" pitchFamily="18" charset="0"/>
              <a:ea typeface="ＭＳ Ｐゴシック" charset="-128"/>
            </a:endParaRPr>
          </a:p>
          <a:p>
            <a:pPr eaLnBrk="1" hangingPunct="1"/>
            <a:endParaRPr lang="en-US" altLang="ja-JP" sz="1600" i="1" u="sng" dirty="0">
              <a:latin typeface="Times New Roman" pitchFamily="18" charset="0"/>
              <a:ea typeface="ＭＳ Ｐゴシック" charset="-128"/>
            </a:endParaRPr>
          </a:p>
          <a:p>
            <a:pPr eaLnBrk="1" hangingPunct="1"/>
            <a:r>
              <a:rPr lang="en-US" altLang="ja-JP" sz="1600" i="1" u="sng" dirty="0" err="1">
                <a:latin typeface="Times New Roman" pitchFamily="18" charset="0"/>
                <a:ea typeface="ＭＳ Ｐゴシック" charset="-128"/>
              </a:rPr>
              <a:t>ZEROth</a:t>
            </a:r>
            <a:r>
              <a:rPr lang="en-US" altLang="ja-JP" sz="1600" i="1" u="sng" dirty="0">
                <a:latin typeface="Times New Roman" pitchFamily="18" charset="0"/>
                <a:ea typeface="ＭＳ Ｐゴシック" charset="-128"/>
              </a:rPr>
              <a:t> GENERATION SOURCES</a:t>
            </a:r>
          </a:p>
          <a:p>
            <a:pPr eaLnBrk="1" hangingPunct="1"/>
            <a:r>
              <a:rPr lang="en-US" altLang="ja-JP" sz="1600" i="1" dirty="0">
                <a:latin typeface="Times New Roman" pitchFamily="18" charset="0"/>
                <a:ea typeface="ＭＳ Ｐゴシック" charset="-128"/>
              </a:rPr>
              <a:t>1950’s-60’s: ELECTRON SYNCHROTRONS (</a:t>
            </a:r>
            <a:r>
              <a:rPr lang="en-US" altLang="ja-JP" sz="1600" b="1" i="1" dirty="0">
                <a:solidFill>
                  <a:srgbClr val="CC0000"/>
                </a:solidFill>
                <a:latin typeface="Times New Roman" pitchFamily="18" charset="0"/>
                <a:ea typeface="ＭＳ Ｐゴシック" charset="-128"/>
              </a:rPr>
              <a:t>cyclic accelerators</a:t>
            </a:r>
            <a:r>
              <a:rPr lang="en-US" altLang="ja-JP" sz="1600" i="1" dirty="0">
                <a:latin typeface="Times New Roman" pitchFamily="18" charset="0"/>
                <a:ea typeface="ＭＳ Ｐゴシック" charset="-128"/>
              </a:rPr>
              <a:t>)</a:t>
            </a:r>
            <a:endParaRPr lang="en-US" altLang="ja-JP" sz="1600" i="1" u="sng" dirty="0">
              <a:latin typeface="Times New Roman" pitchFamily="18" charset="0"/>
              <a:ea typeface="ＭＳ Ｐゴシック" charset="-128"/>
            </a:endParaRPr>
          </a:p>
          <a:p>
            <a:pPr eaLnBrk="1" hangingPunct="1"/>
            <a:endParaRPr lang="en-US" altLang="ja-JP" sz="1600" i="1" u="sng" dirty="0">
              <a:latin typeface="Times New Roman" pitchFamily="18" charset="0"/>
              <a:ea typeface="ＭＳ Ｐゴシック" charset="-128"/>
            </a:endParaRPr>
          </a:p>
          <a:p>
            <a:pPr eaLnBrk="1" hangingPunct="1"/>
            <a:r>
              <a:rPr lang="en-US" altLang="ja-JP" sz="1600" i="1" u="sng" dirty="0">
                <a:latin typeface="Times New Roman" pitchFamily="18" charset="0"/>
                <a:ea typeface="ＭＳ Ｐゴシック" charset="-128"/>
              </a:rPr>
              <a:t>FIRST GENERATION SOURCES (</a:t>
            </a:r>
            <a:r>
              <a:rPr lang="en-US" altLang="ja-JP" sz="1600" b="1" i="1" u="sng" dirty="0">
                <a:solidFill>
                  <a:srgbClr val="CC0000"/>
                </a:solidFill>
                <a:latin typeface="Times New Roman" pitchFamily="18" charset="0"/>
                <a:ea typeface="ＭＳ Ｐゴシック" charset="-128"/>
              </a:rPr>
              <a:t>storage rings</a:t>
            </a:r>
            <a:r>
              <a:rPr lang="en-US" altLang="ja-JP" sz="1600" i="1" u="sng" dirty="0">
                <a:latin typeface="Times New Roman" pitchFamily="18" charset="0"/>
                <a:ea typeface="ＭＳ Ｐゴシック" charset="-128"/>
              </a:rPr>
              <a:t>)</a:t>
            </a:r>
            <a:endParaRPr lang="en-US" altLang="ja-JP" sz="1600" u="sng" dirty="0">
              <a:latin typeface="Times New Roman" pitchFamily="18" charset="0"/>
              <a:ea typeface="ＭＳ Ｐゴシック" charset="-128"/>
            </a:endParaRPr>
          </a:p>
          <a:p>
            <a:pPr eaLnBrk="1" hangingPunct="1"/>
            <a:r>
              <a:rPr lang="en-US" altLang="ja-JP" sz="1600" dirty="0">
                <a:latin typeface="Times New Roman" pitchFamily="18" charset="0"/>
                <a:ea typeface="ＭＳ Ｐゴシック" charset="-128"/>
              </a:rPr>
              <a:t>1970’s: </a:t>
            </a:r>
            <a:r>
              <a:rPr lang="en-US" altLang="ja-JP" sz="1600" i="1" dirty="0">
                <a:latin typeface="Times New Roman" pitchFamily="18" charset="0"/>
                <a:ea typeface="ＭＳ Ｐゴシック" charset="-128"/>
              </a:rPr>
              <a:t>e+/e- COLLIDERS (Mostly Parasitic on High Energy Physics programs)</a:t>
            </a:r>
            <a:endParaRPr lang="en-US" altLang="ja-JP" sz="1600" i="1" u="sng" dirty="0">
              <a:latin typeface="Times New Roman" pitchFamily="18" charset="0"/>
              <a:ea typeface="ＭＳ Ｐゴシック" charset="-128"/>
            </a:endParaRPr>
          </a:p>
          <a:p>
            <a:pPr eaLnBrk="1" hangingPunct="1"/>
            <a:endParaRPr lang="en-US" altLang="ja-JP" sz="1600" i="1" u="sng" dirty="0">
              <a:latin typeface="Times New Roman" pitchFamily="18" charset="0"/>
              <a:ea typeface="ＭＳ Ｐゴシック" charset="-128"/>
            </a:endParaRPr>
          </a:p>
          <a:p>
            <a:pPr eaLnBrk="1" hangingPunct="1"/>
            <a:r>
              <a:rPr lang="en-US" altLang="ja-JP" sz="1600" i="1" u="sng" dirty="0">
                <a:latin typeface="Times New Roman" pitchFamily="18" charset="0"/>
                <a:ea typeface="ＭＳ Ｐゴシック" charset="-128"/>
              </a:rPr>
              <a:t>SECOND GENERATION SOURCES</a:t>
            </a:r>
            <a:endParaRPr lang="en-US" altLang="ja-JP" sz="1600" u="sng" dirty="0">
              <a:latin typeface="Times New Roman" pitchFamily="18" charset="0"/>
              <a:ea typeface="ＭＳ Ｐゴシック" charset="-128"/>
            </a:endParaRPr>
          </a:p>
          <a:p>
            <a:pPr eaLnBrk="1" hangingPunct="1"/>
            <a:r>
              <a:rPr lang="en-US" altLang="ja-JP" sz="1600" dirty="0">
                <a:latin typeface="Times New Roman" pitchFamily="18" charset="0"/>
                <a:ea typeface="ＭＳ Ｐゴシック" charset="-128"/>
              </a:rPr>
              <a:t>1980’s: </a:t>
            </a:r>
            <a:r>
              <a:rPr lang="en-US" altLang="ja-JP" sz="1600" i="1" dirty="0">
                <a:latin typeface="Times New Roman" pitchFamily="18" charset="0"/>
                <a:ea typeface="ＭＳ Ｐゴシック" charset="-128"/>
              </a:rPr>
              <a:t>NEW RINGS </a:t>
            </a:r>
            <a:r>
              <a:rPr lang="en-US" altLang="ja-JP" sz="1600" dirty="0">
                <a:latin typeface="Times New Roman" pitchFamily="18" charset="0"/>
                <a:ea typeface="ＭＳ Ｐゴシック" charset="-128"/>
              </a:rPr>
              <a:t>and </a:t>
            </a:r>
            <a:r>
              <a:rPr lang="en-US" altLang="ja-JP" sz="1600" i="1" dirty="0">
                <a:latin typeface="Times New Roman" pitchFamily="18" charset="0"/>
                <a:ea typeface="ＭＳ Ｐゴシック" charset="-128"/>
              </a:rPr>
              <a:t>DEDICATED USE OF e+/e- COLLIDERS,</a:t>
            </a:r>
          </a:p>
          <a:p>
            <a:pPr eaLnBrk="1" hangingPunct="1"/>
            <a:r>
              <a:rPr lang="en-US" altLang="ja-JP" sz="1600" b="1" i="1" dirty="0">
                <a:solidFill>
                  <a:srgbClr val="CC0000"/>
                </a:solidFill>
                <a:latin typeface="Times New Roman" pitchFamily="18" charset="0"/>
                <a:ea typeface="ＭＳ Ｐゴシック" charset="-128"/>
              </a:rPr>
              <a:t>USE OF INSERTION DEVICES (IDs); WIGGLERS &amp; UNDULATORS</a:t>
            </a:r>
            <a:endParaRPr lang="en-US" altLang="ja-JP" sz="1600" b="1" i="1" u="sng" dirty="0">
              <a:solidFill>
                <a:srgbClr val="CC0000"/>
              </a:solidFill>
              <a:latin typeface="Times New Roman" pitchFamily="18" charset="0"/>
              <a:ea typeface="ＭＳ Ｐゴシック" charset="-128"/>
            </a:endParaRPr>
          </a:p>
          <a:p>
            <a:pPr eaLnBrk="1" hangingPunct="1"/>
            <a:endParaRPr lang="en-US" altLang="ja-JP" sz="1600" i="1" u="sng" dirty="0">
              <a:latin typeface="Times New Roman" pitchFamily="18" charset="0"/>
              <a:ea typeface="ＭＳ Ｐゴシック" charset="-128"/>
            </a:endParaRPr>
          </a:p>
          <a:p>
            <a:pPr eaLnBrk="1" hangingPunct="1"/>
            <a:r>
              <a:rPr lang="en-US" altLang="ja-JP" sz="1600" i="1" u="sng" dirty="0">
                <a:latin typeface="Times New Roman" pitchFamily="18" charset="0"/>
                <a:ea typeface="ＭＳ Ｐゴシック" charset="-128"/>
              </a:rPr>
              <a:t>THIRD GENERATION SOURCES</a:t>
            </a:r>
            <a:endParaRPr lang="en-US" altLang="ja-JP" sz="1600" u="sng" dirty="0">
              <a:latin typeface="Times New Roman" pitchFamily="18" charset="0"/>
              <a:ea typeface="ＭＳ Ｐゴシック" charset="-128"/>
            </a:endParaRPr>
          </a:p>
          <a:p>
            <a:pPr eaLnBrk="1" hangingPunct="1"/>
            <a:r>
              <a:rPr lang="en-US" altLang="ja-JP" sz="1600" dirty="0">
                <a:latin typeface="Times New Roman" pitchFamily="18" charset="0"/>
                <a:ea typeface="ＭＳ Ｐゴシック" charset="-128"/>
              </a:rPr>
              <a:t>1990’s: </a:t>
            </a:r>
            <a:r>
              <a:rPr lang="en-US" altLang="ja-JP" sz="1600" i="1" dirty="0">
                <a:latin typeface="Times New Roman" pitchFamily="18" charset="0"/>
                <a:ea typeface="ＭＳ Ｐゴシック" charset="-128"/>
              </a:rPr>
              <a:t>RINGS OPTIMIZED FOR IDs; Low emittance, many straight sections</a:t>
            </a:r>
          </a:p>
          <a:p>
            <a:pPr eaLnBrk="1" hangingPunct="1"/>
            <a:endParaRPr lang="en-US" altLang="ja-JP" sz="1600" i="1" u="sng" dirty="0">
              <a:latin typeface="Times New Roman" pitchFamily="18" charset="0"/>
              <a:ea typeface="ＭＳ Ｐゴシック" charset="-128"/>
            </a:endParaRPr>
          </a:p>
          <a:p>
            <a:pPr eaLnBrk="1" hangingPunct="1"/>
            <a:r>
              <a:rPr lang="en-US" altLang="ja-JP" sz="1600" i="1" u="sng" dirty="0">
                <a:latin typeface="Times New Roman" pitchFamily="18" charset="0"/>
                <a:ea typeface="ＭＳ Ｐゴシック" charset="-128"/>
              </a:rPr>
              <a:t>FOURTH GENERATION SOURCES</a:t>
            </a:r>
            <a:endParaRPr lang="en-US" altLang="ja-JP" sz="1600" u="sng" dirty="0">
              <a:latin typeface="Times New Roman" pitchFamily="18" charset="0"/>
              <a:ea typeface="ＭＳ Ｐゴシック" charset="-128"/>
            </a:endParaRPr>
          </a:p>
          <a:p>
            <a:pPr eaLnBrk="1" hangingPunct="1"/>
            <a:r>
              <a:rPr lang="en-US" altLang="ja-JP" sz="1600" dirty="0">
                <a:latin typeface="Times New Roman" pitchFamily="18" charset="0"/>
                <a:ea typeface="ＭＳ Ｐゴシック" charset="-128"/>
              </a:rPr>
              <a:t>2000’s: </a:t>
            </a:r>
            <a:r>
              <a:rPr lang="en-US" altLang="ja-JP" sz="1600" b="1" dirty="0">
                <a:solidFill>
                  <a:srgbClr val="CC0000"/>
                </a:solidFill>
                <a:latin typeface="Times New Roman" pitchFamily="18" charset="0"/>
                <a:ea typeface="ＭＳ Ｐゴシック" charset="-128"/>
              </a:rPr>
              <a:t>LINAC-BASED SOURCES</a:t>
            </a:r>
            <a:r>
              <a:rPr lang="en-US" altLang="ja-JP" sz="1600" dirty="0">
                <a:latin typeface="Times New Roman" pitchFamily="18" charset="0"/>
                <a:ea typeface="ＭＳ Ｐゴシック" charset="-128"/>
              </a:rPr>
              <a:t> </a:t>
            </a:r>
          </a:p>
          <a:p>
            <a:pPr lvl="1" eaLnBrk="1" hangingPunct="1">
              <a:buFontTx/>
              <a:buChar char="•"/>
            </a:pPr>
            <a:r>
              <a:rPr lang="en-US" altLang="ja-JP" sz="1600" dirty="0">
                <a:latin typeface="Times New Roman" pitchFamily="18" charset="0"/>
                <a:ea typeface="ＭＳ Ｐゴシック" charset="-128"/>
              </a:rPr>
              <a:t>Free-electron laser (FEL)</a:t>
            </a:r>
          </a:p>
          <a:p>
            <a:pPr lvl="1" eaLnBrk="1" hangingPunct="1">
              <a:buFontTx/>
              <a:buChar char="•"/>
            </a:pPr>
            <a:r>
              <a:rPr lang="en-US" altLang="ja-JP" sz="1600" dirty="0">
                <a:latin typeface="Times New Roman" pitchFamily="18" charset="0"/>
                <a:ea typeface="ＭＳ Ｐゴシック" charset="-128"/>
              </a:rPr>
              <a:t>Energy Recovery </a:t>
            </a:r>
            <a:r>
              <a:rPr lang="en-US" altLang="ja-JP" sz="1600" dirty="0" err="1">
                <a:latin typeface="Times New Roman" pitchFamily="18" charset="0"/>
                <a:ea typeface="ＭＳ Ｐゴシック" charset="-128"/>
              </a:rPr>
              <a:t>Linac</a:t>
            </a:r>
            <a:r>
              <a:rPr lang="en-US" altLang="ja-JP" sz="1600" dirty="0">
                <a:latin typeface="Times New Roman" pitchFamily="18" charset="0"/>
                <a:ea typeface="ＭＳ Ｐゴシック" charset="-128"/>
              </a:rPr>
              <a:t> (ERL)</a:t>
            </a:r>
          </a:p>
          <a:p>
            <a:pPr lvl="1" eaLnBrk="1" hangingPunct="1"/>
            <a:endParaRPr lang="en-US" altLang="ja-JP" sz="1600" dirty="0">
              <a:latin typeface="Times New Roman" pitchFamily="18" charset="0"/>
              <a:ea typeface="ＭＳ Ｐゴシック" charset="-128"/>
            </a:endParaRPr>
          </a:p>
          <a:p>
            <a:pPr eaLnBrk="1" hangingPunct="1"/>
            <a:r>
              <a:rPr lang="en-US" altLang="ja-JP" sz="1600" dirty="0">
                <a:latin typeface="Times New Roman" pitchFamily="18" charset="0"/>
                <a:ea typeface="ＭＳ Ｐゴシック" charset="-128"/>
              </a:rPr>
              <a:t>2010’s:</a:t>
            </a:r>
            <a:r>
              <a:rPr lang="en-US" altLang="ja-JP" sz="1600" i="1" dirty="0">
                <a:latin typeface="Times New Roman" pitchFamily="18" charset="0"/>
                <a:ea typeface="ＭＳ Ｐゴシック" charset="-128"/>
              </a:rPr>
              <a:t> 3</a:t>
            </a:r>
            <a:r>
              <a:rPr lang="en-US" altLang="ja-JP" sz="1600" i="1" baseline="30000" dirty="0">
                <a:latin typeface="Times New Roman" pitchFamily="18" charset="0"/>
                <a:ea typeface="ＭＳ Ｐゴシック" charset="-128"/>
              </a:rPr>
              <a:t>rd</a:t>
            </a:r>
            <a:r>
              <a:rPr lang="en-US" altLang="ja-JP" sz="1600" i="1" dirty="0">
                <a:latin typeface="Times New Roman" pitchFamily="18" charset="0"/>
                <a:ea typeface="ＭＳ Ｐゴシック" charset="-128"/>
              </a:rPr>
              <a:t> &amp; 4</a:t>
            </a:r>
            <a:r>
              <a:rPr lang="en-US" altLang="ja-JP" sz="1600" i="1" baseline="30000" dirty="0">
                <a:latin typeface="Times New Roman" pitchFamily="18" charset="0"/>
                <a:ea typeface="ＭＳ Ｐゴシック" charset="-128"/>
              </a:rPr>
              <a:t>th</a:t>
            </a:r>
            <a:r>
              <a:rPr lang="en-US" altLang="ja-JP" sz="1600" i="1" dirty="0">
                <a:latin typeface="Times New Roman" pitchFamily="18" charset="0"/>
                <a:ea typeface="ＭＳ Ｐゴシック" charset="-128"/>
              </a:rPr>
              <a:t> Generations Sources &amp; Ultimate Storage Rings reaching Diffraction limits at X-ray </a:t>
            </a:r>
            <a:r>
              <a:rPr lang="en-US" altLang="ja-JP" sz="1600" i="1" dirty="0" err="1">
                <a:latin typeface="Times New Roman" pitchFamily="18" charset="0"/>
                <a:ea typeface="ＭＳ Ｐゴシック" charset="-128"/>
              </a:rPr>
              <a:t>Wavelenghts</a:t>
            </a:r>
            <a:r>
              <a:rPr lang="en-US" altLang="ja-JP" sz="1600" i="1" dirty="0">
                <a:latin typeface="Times New Roman" pitchFamily="18" charset="0"/>
                <a:ea typeface="ＭＳ Ｐゴシック" charset="-128"/>
              </a:rPr>
              <a:t>.   NEW IDEAS</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4"/>
          <p:cNvSpPr txBox="1">
            <a:spLocks noChangeArrowheads="1"/>
          </p:cNvSpPr>
          <p:nvPr/>
        </p:nvSpPr>
        <p:spPr bwMode="auto">
          <a:xfrm>
            <a:off x="0" y="0"/>
            <a:ext cx="9144000" cy="5632311"/>
          </a:xfrm>
          <a:prstGeom prst="rect">
            <a:avLst/>
          </a:prstGeom>
          <a:noFill/>
          <a:ln w="9525">
            <a:noFill/>
            <a:miter lim="800000"/>
            <a:headEnd/>
            <a:tailEnd/>
          </a:ln>
          <a:effectLst/>
        </p:spPr>
        <p:txBody>
          <a:bodyPr>
            <a:spAutoFit/>
          </a:bodyPr>
          <a:lstStyle/>
          <a:p>
            <a:pPr algn="ctr" fontAlgn="base">
              <a:spcBef>
                <a:spcPct val="0"/>
              </a:spcBef>
              <a:spcAft>
                <a:spcPct val="0"/>
              </a:spcAft>
            </a:pPr>
            <a:r>
              <a:rPr lang="en-US" sz="2400" u="sng" dirty="0" smtClean="0">
                <a:solidFill>
                  <a:srgbClr val="000000"/>
                </a:solidFill>
              </a:rPr>
              <a:t>FIRST</a:t>
            </a:r>
            <a:r>
              <a:rPr lang="en-US" sz="2400" dirty="0" smtClean="0">
                <a:solidFill>
                  <a:srgbClr val="000000"/>
                </a:solidFill>
              </a:rPr>
              <a:t> </a:t>
            </a:r>
            <a:r>
              <a:rPr lang="en-US" sz="2400" u="sng" dirty="0" smtClean="0">
                <a:solidFill>
                  <a:srgbClr val="000000"/>
                </a:solidFill>
              </a:rPr>
              <a:t>GENERATION</a:t>
            </a:r>
            <a:r>
              <a:rPr lang="en-US" sz="2400" dirty="0" smtClean="0">
                <a:solidFill>
                  <a:srgbClr val="000000"/>
                </a:solidFill>
              </a:rPr>
              <a:t> </a:t>
            </a:r>
            <a:r>
              <a:rPr lang="en-US" sz="2400" u="sng" dirty="0" smtClean="0">
                <a:solidFill>
                  <a:srgbClr val="000000"/>
                </a:solidFill>
              </a:rPr>
              <a:t>SOURCES</a:t>
            </a:r>
          </a:p>
          <a:p>
            <a:pPr algn="ctr" fontAlgn="base">
              <a:spcBef>
                <a:spcPct val="0"/>
              </a:spcBef>
              <a:spcAft>
                <a:spcPct val="0"/>
              </a:spcAft>
            </a:pPr>
            <a:endParaRPr lang="en-US" sz="2400" i="1" dirty="0" smtClean="0">
              <a:solidFill>
                <a:srgbClr val="000000"/>
              </a:solidFill>
            </a:endParaRPr>
          </a:p>
          <a:p>
            <a:pPr algn="ctr" fontAlgn="base">
              <a:spcBef>
                <a:spcPct val="0"/>
              </a:spcBef>
              <a:spcAft>
                <a:spcPct val="0"/>
              </a:spcAft>
            </a:pPr>
            <a:r>
              <a:rPr lang="en-US" sz="2400" i="1" dirty="0" smtClean="0">
                <a:solidFill>
                  <a:srgbClr val="000000"/>
                </a:solidFill>
              </a:rPr>
              <a:t>RINGS BUILT FOR HIGH ENERGY PHYSICS</a:t>
            </a:r>
          </a:p>
          <a:p>
            <a:pPr algn="ctr" fontAlgn="base">
              <a:spcBef>
                <a:spcPct val="0"/>
              </a:spcBef>
              <a:spcAft>
                <a:spcPct val="0"/>
              </a:spcAft>
            </a:pPr>
            <a:r>
              <a:rPr lang="en-US" sz="2400" i="1" dirty="0" smtClean="0">
                <a:solidFill>
                  <a:srgbClr val="000000"/>
                </a:solidFill>
              </a:rPr>
              <a:t>RESEARCH.</a:t>
            </a:r>
            <a:endParaRPr lang="en-US" sz="2400" dirty="0" smtClean="0">
              <a:solidFill>
                <a:srgbClr val="000000"/>
              </a:solidFill>
            </a:endParaRPr>
          </a:p>
          <a:p>
            <a:pPr fontAlgn="base">
              <a:spcBef>
                <a:spcPct val="0"/>
              </a:spcBef>
              <a:spcAft>
                <a:spcPct val="0"/>
              </a:spcAft>
            </a:pPr>
            <a:r>
              <a:rPr lang="en-US" sz="2400" dirty="0" smtClean="0">
                <a:solidFill>
                  <a:srgbClr val="000000"/>
                </a:solidFill>
              </a:rPr>
              <a:t>Synchrotron radiation programs usually started in a parasitic or partly dedicated mode.</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Many have developed to become fully dedicated sources.</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In several cases a low emittance optics has been developed, reducing the emittance to about 100 nm-radians.</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Large </a:t>
            </a:r>
            <a:r>
              <a:rPr lang="en-US" sz="2400" i="1" dirty="0" err="1" smtClean="0">
                <a:solidFill>
                  <a:srgbClr val="000000"/>
                </a:solidFill>
              </a:rPr>
              <a:t>e+e</a:t>
            </a:r>
            <a:r>
              <a:rPr lang="en-US" sz="2400" i="1" dirty="0" smtClean="0">
                <a:solidFill>
                  <a:srgbClr val="000000"/>
                </a:solidFill>
              </a:rPr>
              <a:t>- </a:t>
            </a:r>
            <a:r>
              <a:rPr lang="en-US" sz="2400" dirty="0" smtClean="0">
                <a:solidFill>
                  <a:srgbClr val="000000"/>
                </a:solidFill>
              </a:rPr>
              <a:t>colliders (PEP, PETRA, TRISTAN) are first generation rings which, operated at low energy, can reach extremely low emittance. Also, they have long straight sections for long insertion devices.</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Text Box 4"/>
          <p:cNvSpPr txBox="1">
            <a:spLocks noChangeArrowheads="1"/>
          </p:cNvSpPr>
          <p:nvPr/>
        </p:nvSpPr>
        <p:spPr bwMode="auto">
          <a:xfrm>
            <a:off x="609600" y="381000"/>
            <a:ext cx="8077200" cy="5262979"/>
          </a:xfrm>
          <a:prstGeom prst="rect">
            <a:avLst/>
          </a:prstGeom>
          <a:noFill/>
          <a:ln w="9525">
            <a:noFill/>
            <a:miter lim="800000"/>
            <a:headEnd/>
            <a:tailEnd/>
          </a:ln>
          <a:effectLst/>
        </p:spPr>
        <p:txBody>
          <a:bodyPr>
            <a:spAutoFit/>
          </a:bodyPr>
          <a:lstStyle/>
          <a:p>
            <a:pPr algn="ctr" fontAlgn="base">
              <a:spcBef>
                <a:spcPct val="0"/>
              </a:spcBef>
              <a:spcAft>
                <a:spcPct val="0"/>
              </a:spcAft>
            </a:pPr>
            <a:r>
              <a:rPr lang="en-US" sz="2400" u="sng" dirty="0" smtClean="0">
                <a:solidFill>
                  <a:srgbClr val="000000"/>
                </a:solidFill>
              </a:rPr>
              <a:t>SECOND</a:t>
            </a:r>
            <a:r>
              <a:rPr lang="en-US" sz="2400" dirty="0" smtClean="0">
                <a:solidFill>
                  <a:srgbClr val="000000"/>
                </a:solidFill>
              </a:rPr>
              <a:t> </a:t>
            </a:r>
            <a:r>
              <a:rPr lang="en-US" sz="2400" u="sng" dirty="0" smtClean="0">
                <a:solidFill>
                  <a:srgbClr val="000000"/>
                </a:solidFill>
              </a:rPr>
              <a:t>GENERATION</a:t>
            </a:r>
            <a:r>
              <a:rPr lang="en-US" sz="2400" dirty="0" smtClean="0">
                <a:solidFill>
                  <a:srgbClr val="000000"/>
                </a:solidFill>
              </a:rPr>
              <a:t> </a:t>
            </a:r>
            <a:r>
              <a:rPr lang="en-US" sz="2400" u="sng" dirty="0" smtClean="0">
                <a:solidFill>
                  <a:srgbClr val="000000"/>
                </a:solidFill>
              </a:rPr>
              <a:t>SOURCES</a:t>
            </a:r>
            <a:endParaRPr lang="en-US" sz="2400" i="1" dirty="0" smtClean="0">
              <a:solidFill>
                <a:srgbClr val="000000"/>
              </a:solidFill>
            </a:endParaRPr>
          </a:p>
          <a:p>
            <a:pPr algn="ctr" fontAlgn="base">
              <a:spcBef>
                <a:spcPct val="0"/>
              </a:spcBef>
              <a:spcAft>
                <a:spcPct val="0"/>
              </a:spcAft>
            </a:pPr>
            <a:r>
              <a:rPr lang="en-US" sz="2400" i="1" dirty="0" smtClean="0">
                <a:solidFill>
                  <a:srgbClr val="000000"/>
                </a:solidFill>
              </a:rPr>
              <a:t>RINGS BUILT FROM THE START AS FULLY</a:t>
            </a:r>
          </a:p>
          <a:p>
            <a:pPr algn="ctr" fontAlgn="base">
              <a:spcBef>
                <a:spcPct val="0"/>
              </a:spcBef>
              <a:spcAft>
                <a:spcPct val="0"/>
              </a:spcAft>
            </a:pPr>
            <a:r>
              <a:rPr lang="en-US" sz="2400" i="1" dirty="0" smtClean="0">
                <a:solidFill>
                  <a:srgbClr val="000000"/>
                </a:solidFill>
              </a:rPr>
              <a:t>DEDICATED LIGHT SOURCES</a:t>
            </a:r>
            <a:endParaRPr lang="en-US" sz="2400" dirty="0" smtClean="0">
              <a:solidFill>
                <a:srgbClr val="000000"/>
              </a:solidFill>
            </a:endParaRPr>
          </a:p>
          <a:p>
            <a:pPr fontAlgn="base">
              <a:spcBef>
                <a:spcPct val="0"/>
              </a:spcBef>
              <a:spcAft>
                <a:spcPct val="0"/>
              </a:spcAft>
            </a:pPr>
            <a:r>
              <a:rPr lang="en-US" sz="2400" dirty="0" smtClean="0">
                <a:solidFill>
                  <a:srgbClr val="000000"/>
                </a:solidFill>
              </a:rPr>
              <a:t/>
            </a:r>
            <a:br>
              <a:rPr lang="en-US" sz="2400" dirty="0" smtClean="0">
                <a:solidFill>
                  <a:srgbClr val="000000"/>
                </a:solidFill>
              </a:rPr>
            </a:br>
            <a:endParaRPr lang="en-US" sz="2400" dirty="0" smtClean="0">
              <a:solidFill>
                <a:srgbClr val="000000"/>
              </a:solidFill>
            </a:endParaRPr>
          </a:p>
          <a:p>
            <a:pPr fontAlgn="base">
              <a:spcBef>
                <a:spcPct val="0"/>
              </a:spcBef>
              <a:spcAft>
                <a:spcPct val="0"/>
              </a:spcAft>
            </a:pPr>
            <a:r>
              <a:rPr lang="en-US" sz="2400" dirty="0" smtClean="0">
                <a:solidFill>
                  <a:srgbClr val="000000"/>
                </a:solidFill>
              </a:rPr>
              <a:t>The primary sources on these rings are the bending magnets. Typically there is space for 2-6 wiggler and undulator insertion devices sources.</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The emittance of these rings is typically in the </a:t>
            </a:r>
            <a:r>
              <a:rPr lang="en-US" sz="2400" i="1" dirty="0" smtClean="0">
                <a:solidFill>
                  <a:srgbClr val="000000"/>
                </a:solidFill>
              </a:rPr>
              <a:t>50-</a:t>
            </a:r>
            <a:r>
              <a:rPr lang="en-US" sz="2400" dirty="0" smtClean="0">
                <a:solidFill>
                  <a:srgbClr val="000000"/>
                </a:solidFill>
              </a:rPr>
              <a:t>200 nm-radian range.</a:t>
            </a:r>
          </a:p>
          <a:p>
            <a:pPr fontAlgn="base">
              <a:spcBef>
                <a:spcPct val="0"/>
              </a:spcBef>
              <a:spcAft>
                <a:spcPct val="0"/>
              </a:spcAft>
            </a:pPr>
            <a:r>
              <a:rPr lang="en-US" sz="2400" dirty="0" smtClean="0">
                <a:solidFill>
                  <a:srgbClr val="000000"/>
                </a:solidFill>
              </a:rPr>
              <a:t/>
            </a:r>
            <a:br>
              <a:rPr lang="en-US" sz="2400" dirty="0" smtClean="0">
                <a:solidFill>
                  <a:srgbClr val="000000"/>
                </a:solidFill>
              </a:rPr>
            </a:br>
            <a:r>
              <a:rPr lang="en-US" sz="2400" dirty="0" smtClean="0">
                <a:solidFill>
                  <a:srgbClr val="000000"/>
                </a:solidFill>
              </a:rPr>
              <a:t>NSLS and the Photon Factory each serve more than 2000 Users annually</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4"/>
          <p:cNvSpPr txBox="1">
            <a:spLocks noChangeArrowheads="1"/>
          </p:cNvSpPr>
          <p:nvPr/>
        </p:nvSpPr>
        <p:spPr bwMode="auto">
          <a:xfrm>
            <a:off x="685800" y="304800"/>
            <a:ext cx="8153400" cy="4893647"/>
          </a:xfrm>
          <a:prstGeom prst="rect">
            <a:avLst/>
          </a:prstGeom>
          <a:noFill/>
          <a:ln w="9525">
            <a:noFill/>
            <a:miter lim="800000"/>
            <a:headEnd/>
            <a:tailEnd/>
          </a:ln>
          <a:effectLst/>
        </p:spPr>
        <p:txBody>
          <a:bodyPr wrap="square">
            <a:spAutoFit/>
          </a:bodyPr>
          <a:lstStyle/>
          <a:p>
            <a:pPr algn="ctr" fontAlgn="base">
              <a:spcBef>
                <a:spcPct val="0"/>
              </a:spcBef>
              <a:spcAft>
                <a:spcPct val="0"/>
              </a:spcAft>
            </a:pPr>
            <a:r>
              <a:rPr lang="en-US" sz="2400" b="1" u="sng" dirty="0" smtClean="0">
                <a:solidFill>
                  <a:srgbClr val="000000"/>
                </a:solidFill>
              </a:rPr>
              <a:t>THIRD</a:t>
            </a:r>
            <a:r>
              <a:rPr lang="en-US" sz="2400" b="1" dirty="0" smtClean="0">
                <a:solidFill>
                  <a:srgbClr val="000000"/>
                </a:solidFill>
              </a:rPr>
              <a:t> </a:t>
            </a:r>
            <a:r>
              <a:rPr lang="en-US" sz="2400" b="1" u="sng" dirty="0" smtClean="0">
                <a:solidFill>
                  <a:srgbClr val="000000"/>
                </a:solidFill>
              </a:rPr>
              <a:t>GENERATION</a:t>
            </a:r>
            <a:r>
              <a:rPr lang="en-US" sz="2400" b="1" dirty="0" smtClean="0">
                <a:solidFill>
                  <a:srgbClr val="000000"/>
                </a:solidFill>
              </a:rPr>
              <a:t> </a:t>
            </a:r>
            <a:r>
              <a:rPr lang="en-US" sz="2400" b="1" u="sng" dirty="0" smtClean="0">
                <a:solidFill>
                  <a:srgbClr val="000000"/>
                </a:solidFill>
              </a:rPr>
              <a:t>SOURCES</a:t>
            </a:r>
            <a:endParaRPr lang="en-US" sz="2400" b="1" i="1" dirty="0" smtClean="0">
              <a:solidFill>
                <a:srgbClr val="000000"/>
              </a:solidFill>
            </a:endParaRPr>
          </a:p>
          <a:p>
            <a:pPr algn="ctr" fontAlgn="base">
              <a:spcBef>
                <a:spcPct val="0"/>
              </a:spcBef>
              <a:spcAft>
                <a:spcPct val="0"/>
              </a:spcAft>
            </a:pPr>
            <a:r>
              <a:rPr lang="en-US" sz="2400" b="1" i="1" dirty="0" smtClean="0">
                <a:solidFill>
                  <a:srgbClr val="000000"/>
                </a:solidFill>
              </a:rPr>
              <a:t>LOWER EMITTANCE RINGS WITH MANY</a:t>
            </a:r>
          </a:p>
          <a:p>
            <a:pPr algn="ctr" fontAlgn="base">
              <a:spcBef>
                <a:spcPct val="0"/>
              </a:spcBef>
              <a:spcAft>
                <a:spcPct val="0"/>
              </a:spcAft>
            </a:pPr>
            <a:r>
              <a:rPr lang="en-US" sz="2400" b="1" i="1" dirty="0" smtClean="0">
                <a:solidFill>
                  <a:srgbClr val="000000"/>
                </a:solidFill>
              </a:rPr>
              <a:t>STRAIGHT SECTIONS FOR INSERTION DEVICES</a:t>
            </a:r>
          </a:p>
          <a:p>
            <a:pPr algn="ct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Typical emittance is 2-20 nm-radians. Latest ones go below 1nm.</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2-3 orders of magnitude higher brightness and coherence than 1st and 2nd generation rings</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1-2 </a:t>
            </a:r>
            <a:r>
              <a:rPr lang="en-US" sz="2400" dirty="0" err="1" smtClean="0">
                <a:solidFill>
                  <a:srgbClr val="000000"/>
                </a:solidFill>
              </a:rPr>
              <a:t>GeV</a:t>
            </a:r>
            <a:r>
              <a:rPr lang="en-US" sz="2400" dirty="0" smtClean="0">
                <a:solidFill>
                  <a:srgbClr val="000000"/>
                </a:solidFill>
              </a:rPr>
              <a:t> rings produce high brightness VUV/soft x-rays from  ~10 </a:t>
            </a:r>
            <a:r>
              <a:rPr lang="en-US" sz="2400" dirty="0" err="1" smtClean="0">
                <a:solidFill>
                  <a:srgbClr val="000000"/>
                </a:solidFill>
              </a:rPr>
              <a:t>eV</a:t>
            </a:r>
            <a:r>
              <a:rPr lang="en-US" sz="2400" dirty="0" smtClean="0">
                <a:solidFill>
                  <a:srgbClr val="000000"/>
                </a:solidFill>
              </a:rPr>
              <a:t> to 2 </a:t>
            </a:r>
            <a:r>
              <a:rPr lang="en-US" sz="2400" dirty="0" err="1" smtClean="0">
                <a:solidFill>
                  <a:srgbClr val="000000"/>
                </a:solidFill>
              </a:rPr>
              <a:t>keV</a:t>
            </a:r>
            <a:r>
              <a:rPr lang="en-US" sz="2400" dirty="0" smtClean="0">
                <a:solidFill>
                  <a:srgbClr val="000000"/>
                </a:solidFill>
              </a:rPr>
              <a:t>.  SC devices extend to higher energy</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6-8 </a:t>
            </a:r>
            <a:r>
              <a:rPr lang="en-US" sz="2400" dirty="0" err="1" smtClean="0">
                <a:solidFill>
                  <a:srgbClr val="000000"/>
                </a:solidFill>
              </a:rPr>
              <a:t>GeV</a:t>
            </a:r>
            <a:r>
              <a:rPr lang="en-US" sz="2400" dirty="0" smtClean="0">
                <a:solidFill>
                  <a:srgbClr val="000000"/>
                </a:solidFill>
              </a:rPr>
              <a:t> rings extend high brightness to 20 </a:t>
            </a:r>
            <a:r>
              <a:rPr lang="en-US" sz="2400" dirty="0" err="1" smtClean="0">
                <a:solidFill>
                  <a:srgbClr val="000000"/>
                </a:solidFill>
              </a:rPr>
              <a:t>keV</a:t>
            </a:r>
            <a:r>
              <a:rPr lang="en-US" sz="2400" dirty="0" smtClean="0">
                <a:solidFill>
                  <a:srgbClr val="000000"/>
                </a:solidFill>
              </a:rPr>
              <a:t> and beyond</a:t>
            </a:r>
          </a:p>
        </p:txBody>
      </p:sp>
      <p:sp>
        <p:nvSpPr>
          <p:cNvPr id="3" name="TextBox 2"/>
          <p:cNvSpPr txBox="1"/>
          <p:nvPr/>
        </p:nvSpPr>
        <p:spPr>
          <a:xfrm>
            <a:off x="381000" y="5486400"/>
            <a:ext cx="8534400" cy="923330"/>
          </a:xfrm>
          <a:prstGeom prst="rect">
            <a:avLst/>
          </a:prstGeom>
          <a:noFill/>
        </p:spPr>
        <p:txBody>
          <a:bodyPr wrap="square" rtlCol="0">
            <a:spAutoFit/>
          </a:bodyPr>
          <a:lstStyle/>
          <a:p>
            <a:r>
              <a:rPr lang="en-US" b="1" i="1" dirty="0" smtClean="0">
                <a:solidFill>
                  <a:srgbClr val="FF0000"/>
                </a:solidFill>
              </a:rPr>
              <a:t>Advances in technology of IDs and accelerators now enable rings with E~2.5-3.5 </a:t>
            </a:r>
            <a:r>
              <a:rPr lang="en-US" b="1" i="1" dirty="0" err="1" smtClean="0">
                <a:solidFill>
                  <a:srgbClr val="FF0000"/>
                </a:solidFill>
              </a:rPr>
              <a:t>GeV</a:t>
            </a:r>
            <a:r>
              <a:rPr lang="en-US" b="1" i="1" dirty="0" smtClean="0">
                <a:solidFill>
                  <a:srgbClr val="FF0000"/>
                </a:solidFill>
              </a:rPr>
              <a:t> to produce hard x-rays with brightness approaching the higher energy, more expensive rings.  Such an intermediate energy ring would be a good choice for Africa.</a:t>
            </a:r>
            <a:endParaRPr lang="en-US" b="1" i="1" dirty="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ext Box 4"/>
          <p:cNvSpPr txBox="1">
            <a:spLocks noChangeArrowheads="1"/>
          </p:cNvSpPr>
          <p:nvPr/>
        </p:nvSpPr>
        <p:spPr bwMode="auto">
          <a:xfrm>
            <a:off x="152400" y="182225"/>
            <a:ext cx="8686800" cy="6370975"/>
          </a:xfrm>
          <a:prstGeom prst="rect">
            <a:avLst/>
          </a:prstGeom>
          <a:noFill/>
          <a:ln w="9525">
            <a:noFill/>
            <a:miter lim="800000"/>
            <a:headEnd/>
            <a:tailEnd/>
          </a:ln>
          <a:effectLst/>
        </p:spPr>
        <p:txBody>
          <a:bodyPr wrap="square">
            <a:spAutoFit/>
          </a:bodyPr>
          <a:lstStyle/>
          <a:p>
            <a:pPr algn="ctr" fontAlgn="base">
              <a:spcBef>
                <a:spcPct val="0"/>
              </a:spcBef>
              <a:spcAft>
                <a:spcPct val="0"/>
              </a:spcAft>
            </a:pPr>
            <a:r>
              <a:rPr lang="en-US" sz="2400" b="1" i="1" u="sng" dirty="0" smtClean="0">
                <a:solidFill>
                  <a:srgbClr val="000000"/>
                </a:solidFill>
              </a:rPr>
              <a:t>FOURTH</a:t>
            </a:r>
            <a:r>
              <a:rPr lang="en-US" sz="2400" b="1" i="1" dirty="0" smtClean="0">
                <a:solidFill>
                  <a:srgbClr val="000000"/>
                </a:solidFill>
              </a:rPr>
              <a:t> </a:t>
            </a:r>
            <a:r>
              <a:rPr lang="en-US" sz="2400" b="1" i="1" u="sng" dirty="0" smtClean="0">
                <a:solidFill>
                  <a:srgbClr val="000000"/>
                </a:solidFill>
              </a:rPr>
              <a:t>GENERATION</a:t>
            </a:r>
            <a:r>
              <a:rPr lang="en-US" sz="2400" b="1" i="1" dirty="0" smtClean="0">
                <a:solidFill>
                  <a:srgbClr val="000000"/>
                </a:solidFill>
              </a:rPr>
              <a:t> </a:t>
            </a:r>
            <a:r>
              <a:rPr lang="en-US" sz="2400" b="1" i="1" u="sng" dirty="0" smtClean="0">
                <a:solidFill>
                  <a:srgbClr val="000000"/>
                </a:solidFill>
              </a:rPr>
              <a:t>SOURCES</a:t>
            </a:r>
          </a:p>
          <a:p>
            <a:pPr algn="ct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•Ultra-low emittance rings</a:t>
            </a:r>
          </a:p>
          <a:p>
            <a:pPr fontAlgn="base">
              <a:spcBef>
                <a:spcPct val="0"/>
              </a:spcBef>
              <a:spcAft>
                <a:spcPct val="0"/>
              </a:spcAft>
            </a:pPr>
            <a:r>
              <a:rPr lang="en-US" sz="2400" dirty="0" smtClean="0">
                <a:solidFill>
                  <a:srgbClr val="000000"/>
                </a:solidFill>
              </a:rPr>
              <a:t>	- </a:t>
            </a:r>
            <a:r>
              <a:rPr lang="en-US" sz="2400" i="1" dirty="0" smtClean="0">
                <a:solidFill>
                  <a:srgbClr val="000000"/>
                </a:solidFill>
              </a:rPr>
              <a:t>higher brightness, coherence</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•Quasi-isochronous rings</a:t>
            </a:r>
          </a:p>
          <a:p>
            <a:pPr fontAlgn="base">
              <a:spcBef>
                <a:spcPct val="0"/>
              </a:spcBef>
              <a:spcAft>
                <a:spcPct val="0"/>
              </a:spcAft>
            </a:pPr>
            <a:r>
              <a:rPr lang="en-US" sz="2400" dirty="0" smtClean="0">
                <a:solidFill>
                  <a:srgbClr val="000000"/>
                </a:solidFill>
              </a:rPr>
              <a:t>	- </a:t>
            </a:r>
            <a:r>
              <a:rPr lang="en-US" sz="2400" i="1" dirty="0" err="1" smtClean="0">
                <a:solidFill>
                  <a:srgbClr val="000000"/>
                </a:solidFill>
              </a:rPr>
              <a:t>picosecond</a:t>
            </a:r>
            <a:r>
              <a:rPr lang="en-US" sz="2400" i="1" dirty="0" smtClean="0">
                <a:solidFill>
                  <a:srgbClr val="000000"/>
                </a:solidFill>
              </a:rPr>
              <a:t> bunches</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•FELs using rings and </a:t>
            </a:r>
            <a:r>
              <a:rPr lang="en-US" sz="2400" dirty="0" err="1" smtClean="0">
                <a:solidFill>
                  <a:srgbClr val="000000"/>
                </a:solidFill>
              </a:rPr>
              <a:t>linacs</a:t>
            </a:r>
            <a:endParaRPr lang="en-US" sz="2400" dirty="0" smtClean="0">
              <a:solidFill>
                <a:srgbClr val="000000"/>
              </a:solidFill>
            </a:endParaRPr>
          </a:p>
          <a:p>
            <a:pPr fontAlgn="base">
              <a:spcBef>
                <a:spcPct val="0"/>
              </a:spcBef>
              <a:spcAft>
                <a:spcPct val="0"/>
              </a:spcAft>
            </a:pPr>
            <a:r>
              <a:rPr lang="en-US" sz="2400" dirty="0" smtClean="0">
                <a:solidFill>
                  <a:srgbClr val="000000"/>
                </a:solidFill>
              </a:rPr>
              <a:t>	- </a:t>
            </a:r>
            <a:r>
              <a:rPr lang="en-US" sz="2400" i="1" dirty="0" smtClean="0">
                <a:solidFill>
                  <a:srgbClr val="000000"/>
                </a:solidFill>
              </a:rPr>
              <a:t>full coherence, high power, sub-</a:t>
            </a:r>
            <a:r>
              <a:rPr lang="en-US" sz="2400" i="1" dirty="0" err="1" smtClean="0">
                <a:solidFill>
                  <a:srgbClr val="000000"/>
                </a:solidFill>
              </a:rPr>
              <a:t>picosecond</a:t>
            </a:r>
            <a:r>
              <a:rPr lang="en-US" sz="2400" i="1" dirty="0" smtClean="0">
                <a:solidFill>
                  <a:srgbClr val="000000"/>
                </a:solidFill>
              </a:rPr>
              <a:t> bunches</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•Large e+/e- colliders</a:t>
            </a:r>
            <a:endParaRPr lang="en-US" sz="2400" i="1" dirty="0" smtClean="0">
              <a:solidFill>
                <a:srgbClr val="000000"/>
              </a:solidFill>
            </a:endParaRPr>
          </a:p>
          <a:p>
            <a:pPr fontAlgn="base">
              <a:spcBef>
                <a:spcPct val="0"/>
              </a:spcBef>
              <a:spcAft>
                <a:spcPct val="0"/>
              </a:spcAft>
            </a:pPr>
            <a:r>
              <a:rPr lang="en-US" sz="2400" i="1" dirty="0" smtClean="0">
                <a:solidFill>
                  <a:srgbClr val="000000"/>
                </a:solidFill>
              </a:rPr>
              <a:t>	-long straights, low emittance</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•Novel insertion devices</a:t>
            </a:r>
          </a:p>
          <a:p>
            <a:pPr fontAlgn="base">
              <a:spcBef>
                <a:spcPct val="0"/>
              </a:spcBef>
              <a:spcAft>
                <a:spcPct val="0"/>
              </a:spcAft>
            </a:pPr>
            <a:endParaRPr lang="en-US" sz="2400" dirty="0" smtClean="0">
              <a:solidFill>
                <a:srgbClr val="000000"/>
              </a:solidFill>
            </a:endParaRPr>
          </a:p>
          <a:p>
            <a:pPr fontAlgn="base">
              <a:spcBef>
                <a:spcPct val="0"/>
              </a:spcBef>
              <a:spcAft>
                <a:spcPct val="0"/>
              </a:spcAft>
            </a:pPr>
            <a:r>
              <a:rPr lang="en-US" sz="2400" dirty="0" smtClean="0">
                <a:solidFill>
                  <a:srgbClr val="000000"/>
                </a:solidFill>
              </a:rPr>
              <a:t>•New ideas</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5"/>
          <p:cNvSpPr>
            <a:spLocks noGrp="1" noChangeArrowheads="1"/>
          </p:cNvSpPr>
          <p:nvPr>
            <p:ph type="title" idx="4294967295"/>
          </p:nvPr>
        </p:nvSpPr>
        <p:spPr bwMode="auto">
          <a:xfrm>
            <a:off x="0" y="152400"/>
            <a:ext cx="9144000" cy="685800"/>
          </a:xfrm>
          <a:prstGeom prst="rect">
            <a:avLst/>
          </a:prstGeom>
          <a:solidFill>
            <a:srgbClr val="FFFFFF"/>
          </a:solidFill>
          <a:ln>
            <a:solidFill>
              <a:srgbClr val="000000"/>
            </a:solidFill>
            <a:miter lim="800000"/>
            <a:headEnd/>
            <a:tailEnd/>
          </a:ln>
        </p:spPr>
        <p:txBody>
          <a:bodyPr/>
          <a:lstStyle/>
          <a:p>
            <a:pPr eaLnBrk="1" hangingPunct="1"/>
            <a:r>
              <a:rPr lang="en-US" altLang="ja-JP" sz="3200" b="1" i="1" smtClean="0">
                <a:solidFill>
                  <a:srgbClr val="FF0066"/>
                </a:solidFill>
                <a:ea typeface="ＭＳ Ｐゴシック" charset="-128"/>
              </a:rPr>
              <a:t>John Blewett</a:t>
            </a:r>
          </a:p>
        </p:txBody>
      </p:sp>
      <p:pic>
        <p:nvPicPr>
          <p:cNvPr id="226307" name="Picture 4" descr="pic16"/>
          <p:cNvPicPr>
            <a:picLocks noGrp="1" noChangeAspect="1" noChangeArrowheads="1"/>
          </p:cNvPicPr>
          <p:nvPr>
            <p:ph idx="4294967295"/>
          </p:nvPr>
        </p:nvPicPr>
        <p:blipFill>
          <a:blip r:embed="rId3" cstate="print"/>
          <a:srcRect r="6560"/>
          <a:stretch>
            <a:fillRect/>
          </a:stretch>
        </p:blipFill>
        <p:spPr bwMode="auto">
          <a:xfrm>
            <a:off x="96838" y="1447800"/>
            <a:ext cx="3255962" cy="5105400"/>
          </a:xfrm>
          <a:prstGeom prst="rect">
            <a:avLst/>
          </a:prstGeom>
          <a:noFill/>
          <a:ln>
            <a:miter lim="800000"/>
            <a:headEnd/>
            <a:tailEnd/>
          </a:ln>
        </p:spPr>
      </p:pic>
      <p:pic>
        <p:nvPicPr>
          <p:cNvPr id="226308" name="Picture 7" descr="Radiation Losses"/>
          <p:cNvPicPr>
            <a:picLocks noChangeAspect="1" noChangeArrowheads="1"/>
          </p:cNvPicPr>
          <p:nvPr/>
        </p:nvPicPr>
        <p:blipFill>
          <a:blip r:embed="rId4" cstate="print"/>
          <a:srcRect b="44255"/>
          <a:stretch>
            <a:fillRect/>
          </a:stretch>
        </p:blipFill>
        <p:spPr bwMode="auto">
          <a:xfrm>
            <a:off x="3505200" y="3733800"/>
            <a:ext cx="5562600" cy="2595563"/>
          </a:xfrm>
          <a:prstGeom prst="rect">
            <a:avLst/>
          </a:prstGeom>
          <a:noFill/>
          <a:ln w="9525">
            <a:noFill/>
            <a:miter lim="800000"/>
            <a:headEnd/>
            <a:tailEnd/>
          </a:ln>
        </p:spPr>
      </p:pic>
      <p:sp>
        <p:nvSpPr>
          <p:cNvPr id="226309" name="Text Box 8"/>
          <p:cNvSpPr txBox="1">
            <a:spLocks noChangeArrowheads="1"/>
          </p:cNvSpPr>
          <p:nvPr/>
        </p:nvSpPr>
        <p:spPr bwMode="auto">
          <a:xfrm>
            <a:off x="4038600" y="1295400"/>
            <a:ext cx="4724400" cy="2041525"/>
          </a:xfrm>
          <a:prstGeom prst="rect">
            <a:avLst/>
          </a:prstGeom>
          <a:noFill/>
          <a:ln w="9525">
            <a:noFill/>
            <a:miter lim="800000"/>
            <a:headEnd/>
            <a:tailEnd/>
          </a:ln>
        </p:spPr>
        <p:txBody>
          <a:bodyPr>
            <a:spAutoFit/>
          </a:bodyPr>
          <a:lstStyle/>
          <a:p>
            <a:pPr>
              <a:spcBef>
                <a:spcPct val="50000"/>
              </a:spcBef>
            </a:pPr>
            <a:r>
              <a:rPr lang="en-US" altLang="ja-JP" sz="3200" b="1">
                <a:solidFill>
                  <a:srgbClr val="FF0066"/>
                </a:solidFill>
                <a:ea typeface="ＭＳ Ｐゴシック" charset="-128"/>
              </a:rPr>
              <a:t>Observed Effects of Synchrotron  Radiation in General Electric 100 MeV Betatron  - 1945</a:t>
            </a:r>
            <a:endParaRPr lang="en-US" sz="3200" b="1">
              <a:solidFill>
                <a:srgbClr val="FF0066"/>
              </a:solidFill>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0" name="Picture 2" descr="pic2"/>
          <p:cNvPicPr>
            <a:picLocks noGrp="1" noChangeAspect="1" noChangeArrowheads="1"/>
          </p:cNvPicPr>
          <p:nvPr>
            <p:ph/>
          </p:nvPr>
        </p:nvPicPr>
        <p:blipFill>
          <a:blip r:embed="rId3" cstate="print"/>
          <a:srcRect/>
          <a:stretch>
            <a:fillRect/>
          </a:stretch>
        </p:blipFill>
        <p:spPr bwMode="auto">
          <a:xfrm>
            <a:off x="457200" y="990600"/>
            <a:ext cx="8382000" cy="5691188"/>
          </a:xfrm>
          <a:noFill/>
          <a:ln>
            <a:miter lim="800000"/>
            <a:headEnd/>
            <a:tailEnd/>
          </a:ln>
        </p:spPr>
      </p:pic>
      <p:sp>
        <p:nvSpPr>
          <p:cNvPr id="227331" name="Text Box 3"/>
          <p:cNvSpPr txBox="1">
            <a:spLocks noChangeArrowheads="1"/>
          </p:cNvSpPr>
          <p:nvPr/>
        </p:nvSpPr>
        <p:spPr bwMode="auto">
          <a:xfrm>
            <a:off x="228600" y="0"/>
            <a:ext cx="7467600" cy="830997"/>
          </a:xfrm>
          <a:prstGeom prst="rect">
            <a:avLst/>
          </a:prstGeom>
          <a:noFill/>
          <a:ln w="9525">
            <a:noFill/>
            <a:miter lim="800000"/>
            <a:headEnd/>
            <a:tailEnd/>
          </a:ln>
        </p:spPr>
        <p:txBody>
          <a:bodyPr>
            <a:spAutoFit/>
          </a:bodyPr>
          <a:lstStyle/>
          <a:p>
            <a:pPr algn="ctr" eaLnBrk="1" hangingPunct="1">
              <a:spcBef>
                <a:spcPct val="50000"/>
              </a:spcBef>
            </a:pPr>
            <a:r>
              <a:rPr lang="en-US" altLang="ja-JP" sz="2400" b="1" dirty="0">
                <a:solidFill>
                  <a:srgbClr val="FF0066"/>
                </a:solidFill>
                <a:latin typeface="Times New Roman" pitchFamily="18" charset="0"/>
                <a:ea typeface="ＭＳ Ｐゴシック" charset="-128"/>
              </a:rPr>
              <a:t>First visual observation of synchrotron light at the General Electric 70 </a:t>
            </a:r>
            <a:r>
              <a:rPr lang="en-US" altLang="ja-JP" sz="2400" b="1" dirty="0" err="1">
                <a:solidFill>
                  <a:srgbClr val="FF0066"/>
                </a:solidFill>
                <a:latin typeface="Times New Roman" pitchFamily="18" charset="0"/>
                <a:ea typeface="ＭＳ Ｐゴシック" charset="-128"/>
              </a:rPr>
              <a:t>MeV</a:t>
            </a:r>
            <a:r>
              <a:rPr lang="en-US" altLang="ja-JP" sz="2400" b="1" dirty="0">
                <a:solidFill>
                  <a:srgbClr val="FF0066"/>
                </a:solidFill>
                <a:latin typeface="Times New Roman" pitchFamily="18" charset="0"/>
                <a:ea typeface="ＭＳ Ｐゴシック" charset="-128"/>
              </a:rPr>
              <a:t> synchrotron in 1947</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5"/>
          <p:cNvSpPr>
            <a:spLocks noChangeArrowheads="1"/>
          </p:cNvSpPr>
          <p:nvPr/>
        </p:nvSpPr>
        <p:spPr bwMode="auto">
          <a:xfrm>
            <a:off x="838200" y="1224806"/>
            <a:ext cx="6324600" cy="5078313"/>
          </a:xfrm>
          <a:prstGeom prst="rect">
            <a:avLst/>
          </a:prstGeom>
          <a:noFill/>
          <a:ln w="9525">
            <a:noFill/>
            <a:miter lim="800000"/>
            <a:headEnd/>
            <a:tailEnd/>
          </a:ln>
        </p:spPr>
        <p:txBody>
          <a:bodyPr anchor="ctr">
            <a:spAutoFit/>
          </a:bodyPr>
          <a:lstStyle/>
          <a:p>
            <a:pPr eaLnBrk="1" hangingPunct="1"/>
            <a:r>
              <a:rPr lang="en-US" b="1" i="1" u="sng" dirty="0">
                <a:latin typeface="Times New Roman" pitchFamily="18" charset="0"/>
                <a:ea typeface="MS Mincho" pitchFamily="49" charset="-128"/>
                <a:cs typeface="Times New Roman" pitchFamily="18" charset="0"/>
              </a:rPr>
              <a:t>SYNCHROTRONS</a:t>
            </a:r>
            <a:r>
              <a:rPr lang="en-US" u="sng" dirty="0">
                <a:latin typeface="Times New Roman" pitchFamily="18" charset="0"/>
                <a:ea typeface="MS Mincho" pitchFamily="49" charset="-128"/>
                <a:cs typeface="Times New Roman" pitchFamily="18" charset="0"/>
              </a:rPr>
              <a:t> (</a:t>
            </a:r>
            <a:r>
              <a:rPr lang="en-US" b="1" i="1" u="sng" dirty="0">
                <a:solidFill>
                  <a:srgbClr val="CC0000"/>
                </a:solidFill>
                <a:latin typeface="Times New Roman" pitchFamily="18" charset="0"/>
                <a:ea typeface="MS Mincho" pitchFamily="49" charset="-128"/>
                <a:cs typeface="Times New Roman" pitchFamily="18" charset="0"/>
              </a:rPr>
              <a:t>Cyclic</a:t>
            </a:r>
            <a:r>
              <a:rPr lang="en-US" b="1" i="1" u="sng" dirty="0">
                <a:latin typeface="Times New Roman" pitchFamily="18" charset="0"/>
                <a:ea typeface="MS Mincho" pitchFamily="49" charset="-128"/>
                <a:cs typeface="Times New Roman" pitchFamily="18" charset="0"/>
              </a:rPr>
              <a:t>)</a:t>
            </a:r>
            <a:r>
              <a:rPr lang="en-US" dirty="0">
                <a:latin typeface="Times New Roman" pitchFamily="18" charset="0"/>
                <a:ea typeface="MS Mincho" pitchFamily="49" charset="-128"/>
                <a:cs typeface="Times New Roman" pitchFamily="18" charset="0"/>
              </a:rPr>
              <a:t>  		</a:t>
            </a:r>
            <a:r>
              <a:rPr lang="en-US" u="sng" dirty="0">
                <a:latin typeface="Times New Roman" pitchFamily="18" charset="0"/>
                <a:ea typeface="MS Mincho" pitchFamily="49" charset="-128"/>
                <a:cs typeface="Times New Roman" pitchFamily="18" charset="0"/>
              </a:rPr>
              <a:t>GeV</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DESY – Hamburg			7.5</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NINA – Daresbury			5.0</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ARUS – Yerevan			</a:t>
            </a:r>
            <a:r>
              <a:rPr lang="en-US" dirty="0" smtClean="0">
                <a:latin typeface="Times New Roman" pitchFamily="18" charset="0"/>
                <a:ea typeface="MS Mincho" pitchFamily="49" charset="-128"/>
                <a:cs typeface="Times New Roman" pitchFamily="18" charset="0"/>
              </a:rPr>
              <a:t>4.5</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BONN I				</a:t>
            </a:r>
            <a:r>
              <a:rPr lang="en-US" dirty="0" smtClean="0">
                <a:latin typeface="Times New Roman" pitchFamily="18" charset="0"/>
                <a:ea typeface="MS Mincho" pitchFamily="49" charset="-128"/>
                <a:cs typeface="Times New Roman" pitchFamily="18" charset="0"/>
              </a:rPr>
              <a:t>2.5</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SIRIUS – Tomsk			</a:t>
            </a:r>
            <a:r>
              <a:rPr lang="en-US" dirty="0" smtClean="0">
                <a:latin typeface="Times New Roman" pitchFamily="18" charset="0"/>
                <a:ea typeface="MS Mincho" pitchFamily="49" charset="-128"/>
                <a:cs typeface="Times New Roman" pitchFamily="18" charset="0"/>
              </a:rPr>
              <a:t>1.36</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INS-ES – Tokyo			</a:t>
            </a:r>
            <a:r>
              <a:rPr lang="en-US" dirty="0" smtClean="0">
                <a:latin typeface="Times New Roman" pitchFamily="18" charset="0"/>
                <a:ea typeface="MS Mincho" pitchFamily="49" charset="-128"/>
                <a:cs typeface="Times New Roman" pitchFamily="18" charset="0"/>
              </a:rPr>
              <a:t>1.3</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PAKHRA – Moscow		</a:t>
            </a:r>
            <a:r>
              <a:rPr lang="en-US" dirty="0" smtClean="0">
                <a:latin typeface="Times New Roman" pitchFamily="18" charset="0"/>
                <a:ea typeface="MS Mincho" pitchFamily="49" charset="-128"/>
                <a:cs typeface="Times New Roman" pitchFamily="18" charset="0"/>
              </a:rPr>
              <a:t>1.3</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LUSY – Lund			</a:t>
            </a:r>
            <a:r>
              <a:rPr lang="en-US" dirty="0" smtClean="0">
                <a:latin typeface="Times New Roman" pitchFamily="18" charset="0"/>
                <a:ea typeface="MS Mincho" pitchFamily="49" charset="-128"/>
                <a:cs typeface="Times New Roman" pitchFamily="18" charset="0"/>
              </a:rPr>
              <a:t>1.2</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FIAN C-60 – Moscow		</a:t>
            </a:r>
            <a:r>
              <a:rPr lang="en-US" dirty="0" smtClean="0">
                <a:latin typeface="Times New Roman" pitchFamily="18" charset="0"/>
                <a:ea typeface="MS Mincho" pitchFamily="49" charset="-128"/>
                <a:cs typeface="Times New Roman" pitchFamily="18" charset="0"/>
              </a:rPr>
              <a:t>0.68</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BONN II				0.5</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NBS – Washington			0.18</a:t>
            </a:r>
          </a:p>
          <a:p>
            <a:endParaRPr lang="en-US" b="1" i="1" dirty="0">
              <a:latin typeface="Times New Roman" pitchFamily="18" charset="0"/>
              <a:ea typeface="MS Mincho" pitchFamily="49" charset="-128"/>
              <a:cs typeface="Times New Roman" pitchFamily="18" charset="0"/>
            </a:endParaRPr>
          </a:p>
          <a:p>
            <a:r>
              <a:rPr lang="en-US" b="1" i="1" dirty="0">
                <a:latin typeface="Times New Roman" pitchFamily="18" charset="0"/>
                <a:ea typeface="MS Mincho" pitchFamily="49" charset="-128"/>
                <a:cs typeface="Times New Roman" pitchFamily="18" charset="0"/>
              </a:rPr>
              <a:t>STORAGE RINGS (</a:t>
            </a:r>
            <a:r>
              <a:rPr lang="en-US" b="1" i="1" dirty="0">
                <a:solidFill>
                  <a:srgbClr val="CC0000"/>
                </a:solidFill>
                <a:latin typeface="Times New Roman" pitchFamily="18" charset="0"/>
                <a:ea typeface="MS Mincho" pitchFamily="49" charset="-128"/>
                <a:cs typeface="Times New Roman" pitchFamily="18" charset="0"/>
              </a:rPr>
              <a:t>Constant </a:t>
            </a:r>
            <a:r>
              <a:rPr lang="en-US" b="1" i="1" dirty="0">
                <a:latin typeface="Times New Roman" pitchFamily="18" charset="0"/>
                <a:ea typeface="MS Mincho" pitchFamily="49" charset="-128"/>
                <a:cs typeface="Times New Roman" pitchFamily="18" charset="0"/>
              </a:rPr>
              <a:t>)</a:t>
            </a:r>
            <a:endParaRPr lang="en-US" b="1" i="1"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CEA – Cambridge MA		</a:t>
            </a:r>
            <a:r>
              <a:rPr lang="en-US" dirty="0" smtClean="0">
                <a:latin typeface="Times New Roman" pitchFamily="18" charset="0"/>
                <a:ea typeface="MS Mincho" pitchFamily="49" charset="-128"/>
                <a:cs typeface="Times New Roman" pitchFamily="18" charset="0"/>
              </a:rPr>
              <a:t>3.5</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VEPP2M – Novosibirsk		</a:t>
            </a:r>
            <a:r>
              <a:rPr lang="en-US" dirty="0" smtClean="0">
                <a:latin typeface="Times New Roman" pitchFamily="18" charset="0"/>
                <a:ea typeface="MS Mincho" pitchFamily="49" charset="-128"/>
                <a:cs typeface="Times New Roman" pitchFamily="18" charset="0"/>
              </a:rPr>
              <a:t>0.67</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ACO – </a:t>
            </a:r>
            <a:r>
              <a:rPr lang="en-US" dirty="0" err="1">
                <a:latin typeface="Times New Roman" pitchFamily="18" charset="0"/>
                <a:ea typeface="MS Mincho" pitchFamily="49" charset="-128"/>
                <a:cs typeface="Times New Roman" pitchFamily="18" charset="0"/>
              </a:rPr>
              <a:t>Orsay</a:t>
            </a:r>
            <a:r>
              <a:rPr lang="en-US" dirty="0">
                <a:latin typeface="Times New Roman" pitchFamily="18" charset="0"/>
                <a:ea typeface="MS Mincho" pitchFamily="49" charset="-128"/>
                <a:cs typeface="Times New Roman" pitchFamily="18" charset="0"/>
              </a:rPr>
              <a:t>			</a:t>
            </a:r>
            <a:r>
              <a:rPr lang="en-US" dirty="0" smtClean="0">
                <a:latin typeface="Times New Roman" pitchFamily="18" charset="0"/>
                <a:ea typeface="MS Mincho" pitchFamily="49" charset="-128"/>
                <a:cs typeface="Times New Roman" pitchFamily="18" charset="0"/>
              </a:rPr>
              <a:t>0.54</a:t>
            </a:r>
            <a:endParaRPr lang="en-US" dirty="0">
              <a:ea typeface="MS Mincho" pitchFamily="49" charset="-128"/>
              <a:cs typeface="Times New Roman" pitchFamily="18" charset="0"/>
            </a:endParaRPr>
          </a:p>
          <a:p>
            <a:r>
              <a:rPr lang="en-US" dirty="0">
                <a:latin typeface="Times New Roman" pitchFamily="18" charset="0"/>
                <a:ea typeface="MS Mincho" pitchFamily="49" charset="-128"/>
                <a:cs typeface="Times New Roman" pitchFamily="18" charset="0"/>
              </a:rPr>
              <a:t>TANTALUS – Wisconsin		</a:t>
            </a:r>
            <a:r>
              <a:rPr lang="en-US" dirty="0" smtClean="0">
                <a:latin typeface="Times New Roman" pitchFamily="18" charset="0"/>
                <a:ea typeface="MS Mincho" pitchFamily="49" charset="-128"/>
                <a:cs typeface="Times New Roman" pitchFamily="18" charset="0"/>
              </a:rPr>
              <a:t>0.24</a:t>
            </a:r>
            <a:r>
              <a:rPr lang="en-US" dirty="0">
                <a:latin typeface="Times New Roman" pitchFamily="18" charset="0"/>
                <a:ea typeface="MS Mincho" pitchFamily="49" charset="-128"/>
                <a:cs typeface="Times New Roman" pitchFamily="18" charset="0"/>
              </a:rPr>
              <a:t>	</a:t>
            </a:r>
          </a:p>
        </p:txBody>
      </p:sp>
      <p:sp>
        <p:nvSpPr>
          <p:cNvPr id="228355" name="Text Box 6"/>
          <p:cNvSpPr txBox="1">
            <a:spLocks noChangeArrowheads="1"/>
          </p:cNvSpPr>
          <p:nvPr/>
        </p:nvSpPr>
        <p:spPr bwMode="auto">
          <a:xfrm>
            <a:off x="685800" y="609600"/>
            <a:ext cx="6477000" cy="396875"/>
          </a:xfrm>
          <a:prstGeom prst="rect">
            <a:avLst/>
          </a:prstGeom>
          <a:noFill/>
          <a:ln w="9525">
            <a:noFill/>
            <a:miter lim="800000"/>
            <a:headEnd/>
            <a:tailEnd/>
          </a:ln>
        </p:spPr>
        <p:txBody>
          <a:bodyPr>
            <a:spAutoFit/>
          </a:bodyPr>
          <a:lstStyle/>
          <a:p>
            <a:pPr>
              <a:spcBef>
                <a:spcPct val="50000"/>
              </a:spcBef>
            </a:pPr>
            <a:r>
              <a:rPr lang="en-US" dirty="0"/>
              <a:t>SYNCHROTRON RADIATION SOURCES – 1973</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6834" name="Text Box 2"/>
          <p:cNvSpPr txBox="1">
            <a:spLocks noChangeArrowheads="1"/>
          </p:cNvSpPr>
          <p:nvPr/>
        </p:nvSpPr>
        <p:spPr bwMode="auto">
          <a:xfrm>
            <a:off x="0" y="0"/>
            <a:ext cx="8151813" cy="701675"/>
          </a:xfrm>
          <a:prstGeom prst="rect">
            <a:avLst/>
          </a:prstGeom>
          <a:noFill/>
          <a:ln w="9525">
            <a:noFill/>
            <a:miter lim="800000"/>
            <a:headEnd/>
            <a:tailEnd/>
          </a:ln>
          <a:effectLst/>
        </p:spPr>
        <p:txBody>
          <a:bodyPr>
            <a:spAutoFit/>
          </a:bodyPr>
          <a:lstStyle/>
          <a:p>
            <a:pPr algn="ctr" fontAlgn="base">
              <a:spcBef>
                <a:spcPct val="50000"/>
              </a:spcBef>
              <a:spcAft>
                <a:spcPct val="0"/>
              </a:spcAft>
            </a:pPr>
            <a:r>
              <a:rPr lang="en-US" altLang="ja-JP" sz="2000" b="1" i="1" smtClean="0">
                <a:solidFill>
                  <a:srgbClr val="FF0000"/>
                </a:solidFill>
                <a:ea typeface="ＭＳ Ｐゴシック" pitchFamily="34" charset="-128"/>
              </a:rPr>
              <a:t>Comparison of Synchrotron Radiation from Synchrotrons and Storage Rings</a:t>
            </a:r>
          </a:p>
        </p:txBody>
      </p:sp>
      <p:sp>
        <p:nvSpPr>
          <p:cNvPr id="1656835" name="Text Box 3"/>
          <p:cNvSpPr txBox="1">
            <a:spLocks noChangeArrowheads="1"/>
          </p:cNvSpPr>
          <p:nvPr/>
        </p:nvSpPr>
        <p:spPr bwMode="auto">
          <a:xfrm>
            <a:off x="609600" y="1724025"/>
            <a:ext cx="2743200" cy="4568825"/>
          </a:xfrm>
          <a:prstGeom prst="rect">
            <a:avLst/>
          </a:prstGeom>
          <a:noFill/>
          <a:ln w="9525">
            <a:noFill/>
            <a:miter lim="800000"/>
            <a:headEnd/>
            <a:tailEnd/>
          </a:ln>
          <a:effectLst/>
        </p:spPr>
        <p:txBody>
          <a:bodyPr>
            <a:spAutoFit/>
          </a:bodyPr>
          <a:lstStyle/>
          <a:p>
            <a:pPr fontAlgn="base">
              <a:spcBef>
                <a:spcPct val="50000"/>
              </a:spcBef>
              <a:spcAft>
                <a:spcPct val="0"/>
              </a:spcAft>
            </a:pPr>
            <a:r>
              <a:rPr lang="en-US" altLang="ja-JP" b="1" smtClean="0">
                <a:solidFill>
                  <a:srgbClr val="000000"/>
                </a:solidFill>
                <a:ea typeface="ＭＳ Ｐゴシック" pitchFamily="34" charset="-128"/>
              </a:rPr>
              <a:t>Spectrum</a:t>
            </a:r>
          </a:p>
          <a:p>
            <a:pPr fontAlgn="base">
              <a:spcBef>
                <a:spcPct val="50000"/>
              </a:spcBef>
              <a:spcAft>
                <a:spcPct val="0"/>
              </a:spcAft>
            </a:pPr>
            <a:endParaRPr lang="en-US" altLang="ja-JP" b="1" smtClean="0">
              <a:solidFill>
                <a:srgbClr val="000000"/>
              </a:solidFill>
              <a:ea typeface="ＭＳ Ｐゴシック" pitchFamily="34" charset="-128"/>
            </a:endParaRPr>
          </a:p>
          <a:p>
            <a:pPr fontAlgn="base">
              <a:spcBef>
                <a:spcPct val="50000"/>
              </a:spcBef>
              <a:spcAft>
                <a:spcPct val="0"/>
              </a:spcAft>
            </a:pPr>
            <a:endParaRPr lang="en-US" altLang="ja-JP" b="1" smtClean="0">
              <a:solidFill>
                <a:srgbClr val="000000"/>
              </a:solidFill>
              <a:ea typeface="ＭＳ Ｐゴシック" pitchFamily="34" charset="-128"/>
            </a:endParaRPr>
          </a:p>
          <a:p>
            <a:pPr fontAlgn="base">
              <a:spcBef>
                <a:spcPct val="50000"/>
              </a:spcBef>
              <a:spcAft>
                <a:spcPct val="0"/>
              </a:spcAft>
            </a:pPr>
            <a:r>
              <a:rPr lang="en-US" altLang="ja-JP" b="1" smtClean="0">
                <a:solidFill>
                  <a:srgbClr val="000000"/>
                </a:solidFill>
                <a:ea typeface="ＭＳ Ｐゴシック" pitchFamily="34" charset="-128"/>
              </a:rPr>
              <a:t>Intensity</a:t>
            </a:r>
          </a:p>
          <a:p>
            <a:pPr fontAlgn="base">
              <a:spcBef>
                <a:spcPct val="50000"/>
              </a:spcBef>
              <a:spcAft>
                <a:spcPct val="0"/>
              </a:spcAft>
            </a:pPr>
            <a:endParaRPr lang="en-US" altLang="ja-JP" b="1" smtClean="0">
              <a:solidFill>
                <a:srgbClr val="000000"/>
              </a:solidFill>
              <a:ea typeface="ＭＳ Ｐゴシック" pitchFamily="34" charset="-128"/>
            </a:endParaRPr>
          </a:p>
          <a:p>
            <a:pPr fontAlgn="base">
              <a:spcBef>
                <a:spcPct val="50000"/>
              </a:spcBef>
              <a:spcAft>
                <a:spcPct val="0"/>
              </a:spcAft>
            </a:pPr>
            <a:endParaRPr lang="en-US" altLang="ja-JP" b="1" smtClean="0">
              <a:solidFill>
                <a:srgbClr val="000000"/>
              </a:solidFill>
              <a:ea typeface="ＭＳ Ｐゴシック" pitchFamily="34" charset="-128"/>
            </a:endParaRPr>
          </a:p>
          <a:p>
            <a:pPr fontAlgn="base">
              <a:spcBef>
                <a:spcPct val="50000"/>
              </a:spcBef>
              <a:spcAft>
                <a:spcPct val="0"/>
              </a:spcAft>
            </a:pPr>
            <a:r>
              <a:rPr lang="en-US" altLang="ja-JP" b="1" smtClean="0">
                <a:solidFill>
                  <a:srgbClr val="000000"/>
                </a:solidFill>
                <a:ea typeface="ＭＳ Ｐゴシック" pitchFamily="34" charset="-128"/>
              </a:rPr>
              <a:t>Source  Position</a:t>
            </a:r>
          </a:p>
          <a:p>
            <a:pPr fontAlgn="base">
              <a:spcBef>
                <a:spcPct val="50000"/>
              </a:spcBef>
              <a:spcAft>
                <a:spcPct val="0"/>
              </a:spcAft>
            </a:pPr>
            <a:endParaRPr lang="en-US" altLang="ja-JP" b="1" smtClean="0">
              <a:solidFill>
                <a:srgbClr val="000000"/>
              </a:solidFill>
              <a:ea typeface="ＭＳ Ｐゴシック" pitchFamily="34" charset="-128"/>
            </a:endParaRPr>
          </a:p>
          <a:p>
            <a:pPr fontAlgn="base">
              <a:spcBef>
                <a:spcPct val="50000"/>
              </a:spcBef>
              <a:spcAft>
                <a:spcPct val="0"/>
              </a:spcAft>
            </a:pPr>
            <a:endParaRPr lang="en-US" altLang="ja-JP" b="1" smtClean="0">
              <a:solidFill>
                <a:srgbClr val="000000"/>
              </a:solidFill>
              <a:ea typeface="ＭＳ Ｐゴシック" pitchFamily="34" charset="-128"/>
            </a:endParaRPr>
          </a:p>
          <a:p>
            <a:pPr fontAlgn="base">
              <a:spcBef>
                <a:spcPct val="50000"/>
              </a:spcBef>
              <a:spcAft>
                <a:spcPct val="0"/>
              </a:spcAft>
            </a:pPr>
            <a:r>
              <a:rPr lang="en-US" altLang="ja-JP" b="1" smtClean="0">
                <a:solidFill>
                  <a:srgbClr val="000000"/>
                </a:solidFill>
                <a:ea typeface="ＭＳ Ｐゴシック" pitchFamily="34" charset="-128"/>
              </a:rPr>
              <a:t>High Energy Radiation Background </a:t>
            </a:r>
            <a:r>
              <a:rPr lang="en-US" altLang="ja-JP" sz="1400" b="1" smtClean="0">
                <a:solidFill>
                  <a:srgbClr val="000000"/>
                </a:solidFill>
                <a:ea typeface="ＭＳ Ｐゴシック" pitchFamily="34" charset="-128"/>
              </a:rPr>
              <a:t>(Bremsstrahlung + e</a:t>
            </a:r>
            <a:r>
              <a:rPr lang="en-US" altLang="ja-JP" sz="1400" b="1" baseline="30000" smtClean="0">
                <a:solidFill>
                  <a:srgbClr val="000000"/>
                </a:solidFill>
                <a:ea typeface="ＭＳ Ｐゴシック" pitchFamily="34" charset="-128"/>
              </a:rPr>
              <a:t>-</a:t>
            </a:r>
            <a:r>
              <a:rPr lang="en-US" altLang="ja-JP" sz="1400" b="1" smtClean="0">
                <a:solidFill>
                  <a:srgbClr val="000000"/>
                </a:solidFill>
                <a:ea typeface="ＭＳ Ｐゴシック" pitchFamily="34" charset="-128"/>
              </a:rPr>
              <a:t>)</a:t>
            </a:r>
          </a:p>
        </p:txBody>
      </p:sp>
      <p:sp>
        <p:nvSpPr>
          <p:cNvPr id="1656836" name="Text Box 4"/>
          <p:cNvSpPr txBox="1">
            <a:spLocks noChangeArrowheads="1"/>
          </p:cNvSpPr>
          <p:nvPr/>
        </p:nvSpPr>
        <p:spPr bwMode="auto">
          <a:xfrm>
            <a:off x="3386138" y="1724025"/>
            <a:ext cx="2695575" cy="4259263"/>
          </a:xfrm>
          <a:prstGeom prst="rect">
            <a:avLst/>
          </a:prstGeom>
          <a:noFill/>
          <a:ln w="9525">
            <a:noFill/>
            <a:miter lim="800000"/>
            <a:headEnd/>
            <a:tailEnd/>
          </a:ln>
          <a:effectLst/>
        </p:spPr>
        <p:txBody>
          <a:bodyPr>
            <a:spAutoFit/>
          </a:bodyPr>
          <a:lstStyle/>
          <a:p>
            <a:pPr fontAlgn="base">
              <a:spcBef>
                <a:spcPct val="50000"/>
              </a:spcBef>
              <a:spcAft>
                <a:spcPct val="0"/>
              </a:spcAft>
            </a:pPr>
            <a:r>
              <a:rPr lang="en-US" altLang="ja-JP" smtClean="0">
                <a:solidFill>
                  <a:srgbClr val="000000"/>
                </a:solidFill>
                <a:ea typeface="ＭＳ Ｐゴシック" pitchFamily="34" charset="-128"/>
              </a:rPr>
              <a:t>Varies as e</a:t>
            </a:r>
            <a:r>
              <a:rPr lang="en-US" altLang="ja-JP" baseline="30000" smtClean="0">
                <a:solidFill>
                  <a:srgbClr val="000000"/>
                </a:solidFill>
                <a:ea typeface="ＭＳ Ｐゴシック" pitchFamily="34" charset="-128"/>
              </a:rPr>
              <a:t>-</a:t>
            </a:r>
            <a:r>
              <a:rPr lang="en-US" altLang="ja-JP" smtClean="0">
                <a:solidFill>
                  <a:srgbClr val="000000"/>
                </a:solidFill>
                <a:ea typeface="ＭＳ Ｐゴシック" pitchFamily="34" charset="-128"/>
              </a:rPr>
              <a:t> energy changes during each cycle</a:t>
            </a:r>
          </a:p>
          <a:p>
            <a:pPr fontAlgn="base">
              <a:spcBef>
                <a:spcPct val="50000"/>
              </a:spcBef>
              <a:spcAft>
                <a:spcPct val="0"/>
              </a:spcAft>
            </a:pPr>
            <a:endParaRPr lang="en-US" altLang="ja-JP" sz="1400" smtClean="0">
              <a:solidFill>
                <a:srgbClr val="000000"/>
              </a:solidFill>
              <a:ea typeface="ＭＳ Ｐゴシック" pitchFamily="34" charset="-128"/>
            </a:endParaRPr>
          </a:p>
          <a:p>
            <a:pPr fontAlgn="base">
              <a:spcBef>
                <a:spcPct val="50000"/>
              </a:spcBef>
              <a:spcAft>
                <a:spcPct val="0"/>
              </a:spcAft>
            </a:pPr>
            <a:r>
              <a:rPr lang="en-US" altLang="ja-JP" smtClean="0">
                <a:solidFill>
                  <a:srgbClr val="000000"/>
                </a:solidFill>
                <a:ea typeface="ＭＳ Ｐゴシック" pitchFamily="34" charset="-128"/>
              </a:rPr>
              <a:t>Varies as e</a:t>
            </a:r>
            <a:r>
              <a:rPr lang="en-US" altLang="ja-JP" baseline="30000" smtClean="0">
                <a:solidFill>
                  <a:srgbClr val="000000"/>
                </a:solidFill>
                <a:ea typeface="ＭＳ Ｐゴシック" pitchFamily="34" charset="-128"/>
              </a:rPr>
              <a:t>-</a:t>
            </a:r>
            <a:r>
              <a:rPr lang="en-US" altLang="ja-JP" smtClean="0">
                <a:solidFill>
                  <a:srgbClr val="000000"/>
                </a:solidFill>
                <a:ea typeface="ＭＳ Ｐゴシック" pitchFamily="34" charset="-128"/>
              </a:rPr>
              <a:t> energy changes  during each cycle. Also cycle to cycle variations</a:t>
            </a:r>
          </a:p>
          <a:p>
            <a:pPr fontAlgn="base">
              <a:spcBef>
                <a:spcPct val="50000"/>
              </a:spcBef>
              <a:spcAft>
                <a:spcPct val="0"/>
              </a:spcAft>
            </a:pPr>
            <a:r>
              <a:rPr lang="en-US" altLang="ja-JP" smtClean="0">
                <a:solidFill>
                  <a:srgbClr val="000000"/>
                </a:solidFill>
                <a:ea typeface="ＭＳ Ｐゴシック" pitchFamily="34" charset="-128"/>
              </a:rPr>
              <a:t>Varies during the acceleration cycle</a:t>
            </a:r>
          </a:p>
          <a:p>
            <a:pPr fontAlgn="base">
              <a:spcBef>
                <a:spcPct val="50000"/>
              </a:spcBef>
              <a:spcAft>
                <a:spcPct val="0"/>
              </a:spcAft>
            </a:pPr>
            <a:endParaRPr lang="en-US" altLang="ja-JP" smtClean="0">
              <a:solidFill>
                <a:srgbClr val="000000"/>
              </a:solidFill>
              <a:ea typeface="ＭＳ Ｐゴシック" pitchFamily="34" charset="-128"/>
            </a:endParaRPr>
          </a:p>
          <a:p>
            <a:pPr fontAlgn="base">
              <a:spcBef>
                <a:spcPct val="50000"/>
              </a:spcBef>
              <a:spcAft>
                <a:spcPct val="0"/>
              </a:spcAft>
            </a:pPr>
            <a:r>
              <a:rPr lang="en-US" altLang="ja-JP" smtClean="0">
                <a:solidFill>
                  <a:srgbClr val="000000"/>
                </a:solidFill>
                <a:ea typeface="ＭＳ Ｐゴシック" pitchFamily="34" charset="-128"/>
              </a:rPr>
              <a:t>High – due to loss of all particles on each cycle</a:t>
            </a:r>
          </a:p>
        </p:txBody>
      </p:sp>
      <p:sp>
        <p:nvSpPr>
          <p:cNvPr id="1656837" name="Text Box 5"/>
          <p:cNvSpPr txBox="1">
            <a:spLocks noChangeArrowheads="1"/>
          </p:cNvSpPr>
          <p:nvPr/>
        </p:nvSpPr>
        <p:spPr bwMode="auto">
          <a:xfrm>
            <a:off x="6502400" y="1724025"/>
            <a:ext cx="2481263" cy="4605338"/>
          </a:xfrm>
          <a:prstGeom prst="rect">
            <a:avLst/>
          </a:prstGeom>
          <a:noFill/>
          <a:ln w="9525">
            <a:noFill/>
            <a:miter lim="800000"/>
            <a:headEnd/>
            <a:tailEnd/>
          </a:ln>
          <a:effectLst/>
        </p:spPr>
        <p:txBody>
          <a:bodyPr>
            <a:spAutoFit/>
          </a:bodyPr>
          <a:lstStyle/>
          <a:p>
            <a:pPr fontAlgn="base">
              <a:spcBef>
                <a:spcPct val="50000"/>
              </a:spcBef>
              <a:spcAft>
                <a:spcPct val="0"/>
              </a:spcAft>
            </a:pPr>
            <a:r>
              <a:rPr lang="en-US" altLang="ja-JP" smtClean="0">
                <a:solidFill>
                  <a:srgbClr val="000000"/>
                </a:solidFill>
                <a:ea typeface="ＭＳ Ｐゴシック" pitchFamily="34" charset="-128"/>
              </a:rPr>
              <a:t>Constant</a:t>
            </a:r>
          </a:p>
          <a:p>
            <a:pPr fontAlgn="base">
              <a:spcBef>
                <a:spcPct val="50000"/>
              </a:spcBef>
              <a:spcAft>
                <a:spcPct val="0"/>
              </a:spcAft>
            </a:pPr>
            <a:endParaRPr lang="en-US" altLang="ja-JP" smtClean="0">
              <a:solidFill>
                <a:srgbClr val="000000"/>
              </a:solidFill>
              <a:ea typeface="ＭＳ Ｐゴシック" pitchFamily="34" charset="-128"/>
            </a:endParaRPr>
          </a:p>
          <a:p>
            <a:pPr fontAlgn="base">
              <a:spcBef>
                <a:spcPct val="50000"/>
              </a:spcBef>
              <a:spcAft>
                <a:spcPct val="0"/>
              </a:spcAft>
            </a:pPr>
            <a:endParaRPr lang="en-US" altLang="ja-JP" smtClean="0">
              <a:solidFill>
                <a:srgbClr val="000000"/>
              </a:solidFill>
              <a:ea typeface="ＭＳ Ｐゴシック" pitchFamily="34" charset="-128"/>
            </a:endParaRPr>
          </a:p>
          <a:p>
            <a:pPr fontAlgn="base">
              <a:spcBef>
                <a:spcPct val="50000"/>
              </a:spcBef>
              <a:spcAft>
                <a:spcPct val="0"/>
              </a:spcAft>
            </a:pPr>
            <a:r>
              <a:rPr lang="en-US" altLang="ja-JP" smtClean="0">
                <a:solidFill>
                  <a:srgbClr val="000000"/>
                </a:solidFill>
                <a:ea typeface="ＭＳ Ｐゴシック" pitchFamily="34" charset="-128"/>
              </a:rPr>
              <a:t>Decays slowly over many hours</a:t>
            </a:r>
          </a:p>
          <a:p>
            <a:pPr fontAlgn="base">
              <a:spcBef>
                <a:spcPct val="50000"/>
              </a:spcBef>
              <a:spcAft>
                <a:spcPct val="0"/>
              </a:spcAft>
            </a:pPr>
            <a:endParaRPr lang="en-US" altLang="ja-JP" smtClean="0">
              <a:solidFill>
                <a:srgbClr val="000000"/>
              </a:solidFill>
              <a:ea typeface="ＭＳ Ｐゴシック" pitchFamily="34" charset="-128"/>
            </a:endParaRPr>
          </a:p>
          <a:p>
            <a:pPr fontAlgn="base">
              <a:spcBef>
                <a:spcPct val="50000"/>
              </a:spcBef>
              <a:spcAft>
                <a:spcPct val="0"/>
              </a:spcAft>
            </a:pPr>
            <a:endParaRPr lang="en-US" altLang="ja-JP" sz="1200" smtClean="0">
              <a:solidFill>
                <a:srgbClr val="000000"/>
              </a:solidFill>
              <a:ea typeface="ＭＳ Ｐゴシック" pitchFamily="34" charset="-128"/>
            </a:endParaRPr>
          </a:p>
          <a:p>
            <a:pPr fontAlgn="base">
              <a:spcBef>
                <a:spcPct val="50000"/>
              </a:spcBef>
              <a:spcAft>
                <a:spcPct val="0"/>
              </a:spcAft>
            </a:pPr>
            <a:r>
              <a:rPr lang="en-US" altLang="ja-JP" smtClean="0">
                <a:solidFill>
                  <a:srgbClr val="000000"/>
                </a:solidFill>
                <a:ea typeface="ＭＳ Ｐゴシック" pitchFamily="34" charset="-128"/>
              </a:rPr>
              <a:t>Constant within a few microns</a:t>
            </a:r>
          </a:p>
          <a:p>
            <a:pPr fontAlgn="base">
              <a:spcBef>
                <a:spcPct val="50000"/>
              </a:spcBef>
              <a:spcAft>
                <a:spcPct val="0"/>
              </a:spcAft>
            </a:pPr>
            <a:endParaRPr lang="en-US" altLang="ja-JP" sz="1700" smtClean="0">
              <a:solidFill>
                <a:srgbClr val="000000"/>
              </a:solidFill>
              <a:ea typeface="ＭＳ Ｐゴシック" pitchFamily="34" charset="-128"/>
            </a:endParaRPr>
          </a:p>
          <a:p>
            <a:pPr fontAlgn="base">
              <a:spcBef>
                <a:spcPct val="50000"/>
              </a:spcBef>
              <a:spcAft>
                <a:spcPct val="0"/>
              </a:spcAft>
            </a:pPr>
            <a:r>
              <a:rPr lang="en-US" altLang="ja-JP" smtClean="0">
                <a:solidFill>
                  <a:srgbClr val="000000"/>
                </a:solidFill>
                <a:ea typeface="ＭＳ Ｐゴシック" pitchFamily="34" charset="-128"/>
              </a:rPr>
              <a:t>Low – same particles are stored for many hours</a:t>
            </a:r>
          </a:p>
        </p:txBody>
      </p:sp>
      <p:sp>
        <p:nvSpPr>
          <p:cNvPr id="1656838" name="Text Box 6"/>
          <p:cNvSpPr txBox="1">
            <a:spLocks noChangeArrowheads="1"/>
          </p:cNvSpPr>
          <p:nvPr/>
        </p:nvSpPr>
        <p:spPr bwMode="auto">
          <a:xfrm>
            <a:off x="3386138" y="1209675"/>
            <a:ext cx="2946400" cy="274638"/>
          </a:xfrm>
          <a:prstGeom prst="rect">
            <a:avLst/>
          </a:prstGeom>
          <a:noFill/>
          <a:ln w="9525">
            <a:noFill/>
            <a:miter lim="800000"/>
            <a:headEnd/>
            <a:tailEnd/>
          </a:ln>
          <a:effectLst/>
        </p:spPr>
        <p:txBody>
          <a:bodyPr>
            <a:spAutoFit/>
          </a:bodyPr>
          <a:lstStyle/>
          <a:p>
            <a:pPr fontAlgn="base">
              <a:spcBef>
                <a:spcPct val="50000"/>
              </a:spcBef>
              <a:spcAft>
                <a:spcPct val="0"/>
              </a:spcAft>
            </a:pPr>
            <a:r>
              <a:rPr lang="en-US" altLang="ja-JP" b="1" i="1" smtClean="0">
                <a:solidFill>
                  <a:srgbClr val="000000"/>
                </a:solidFill>
                <a:ea typeface="ＭＳ Ｐゴシック" pitchFamily="34" charset="-128"/>
              </a:rPr>
              <a:t>Synchrotron</a:t>
            </a:r>
          </a:p>
        </p:txBody>
      </p:sp>
      <p:sp>
        <p:nvSpPr>
          <p:cNvPr id="1656839" name="Text Box 7"/>
          <p:cNvSpPr txBox="1">
            <a:spLocks noChangeArrowheads="1"/>
          </p:cNvSpPr>
          <p:nvPr/>
        </p:nvSpPr>
        <p:spPr bwMode="auto">
          <a:xfrm>
            <a:off x="6502400" y="1209675"/>
            <a:ext cx="2946400" cy="274638"/>
          </a:xfrm>
          <a:prstGeom prst="rect">
            <a:avLst/>
          </a:prstGeom>
          <a:noFill/>
          <a:ln w="9525">
            <a:noFill/>
            <a:miter lim="800000"/>
            <a:headEnd/>
            <a:tailEnd/>
          </a:ln>
          <a:effectLst/>
        </p:spPr>
        <p:txBody>
          <a:bodyPr>
            <a:spAutoFit/>
          </a:bodyPr>
          <a:lstStyle/>
          <a:p>
            <a:pPr fontAlgn="base">
              <a:spcBef>
                <a:spcPct val="50000"/>
              </a:spcBef>
              <a:spcAft>
                <a:spcPct val="0"/>
              </a:spcAft>
            </a:pPr>
            <a:r>
              <a:rPr lang="en-US" altLang="ja-JP" b="1" i="1" smtClean="0">
                <a:solidFill>
                  <a:srgbClr val="000000"/>
                </a:solidFill>
                <a:ea typeface="ＭＳ Ｐゴシック" pitchFamily="34" charset="-128"/>
              </a:rPr>
              <a:t>Storage Ring</a:t>
            </a:r>
          </a:p>
        </p:txBody>
      </p:sp>
      <p:sp>
        <p:nvSpPr>
          <p:cNvPr id="1656840" name="Line 8"/>
          <p:cNvSpPr>
            <a:spLocks noChangeShapeType="1"/>
          </p:cNvSpPr>
          <p:nvPr/>
        </p:nvSpPr>
        <p:spPr bwMode="auto">
          <a:xfrm>
            <a:off x="3536950" y="1573213"/>
            <a:ext cx="5091113"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87" name="Picture 27" descr="graph"/>
          <p:cNvPicPr>
            <a:picLocks noGrp="1" noChangeAspect="1" noChangeArrowheads="1"/>
          </p:cNvPicPr>
          <p:nvPr>
            <p:ph/>
          </p:nvPr>
        </p:nvPicPr>
        <p:blipFill>
          <a:blip r:embed="rId2" cstate="print"/>
          <a:srcRect/>
          <a:stretch>
            <a:fillRect/>
          </a:stretch>
        </p:blipFill>
        <p:spPr>
          <a:xfrm>
            <a:off x="381000" y="90488"/>
            <a:ext cx="8153400" cy="6767512"/>
          </a:xfrm>
          <a:noFill/>
          <a:ln/>
        </p:spPr>
      </p:pic>
      <p:sp>
        <p:nvSpPr>
          <p:cNvPr id="15389" name="Text Box 29"/>
          <p:cNvSpPr txBox="1">
            <a:spLocks noChangeArrowheads="1"/>
          </p:cNvSpPr>
          <p:nvPr/>
        </p:nvSpPr>
        <p:spPr bwMode="auto">
          <a:xfrm>
            <a:off x="1524000" y="228600"/>
            <a:ext cx="2057400" cy="457200"/>
          </a:xfrm>
          <a:prstGeom prst="rect">
            <a:avLst/>
          </a:prstGeom>
          <a:noFill/>
          <a:ln w="9525">
            <a:noFill/>
            <a:miter lim="800000"/>
            <a:headEnd/>
            <a:tailEnd/>
          </a:ln>
          <a:effectLst/>
        </p:spPr>
        <p:txBody>
          <a:bodyPr>
            <a:spAutoFit/>
          </a:bodyPr>
          <a:lstStyle/>
          <a:p>
            <a:pPr fontAlgn="base">
              <a:spcBef>
                <a:spcPct val="50000"/>
              </a:spcBef>
              <a:spcAft>
                <a:spcPct val="0"/>
              </a:spcAft>
            </a:pPr>
            <a:r>
              <a:rPr lang="en-US" sz="2400" u="sng" smtClean="0">
                <a:solidFill>
                  <a:srgbClr val="000000"/>
                </a:solidFill>
                <a:latin typeface="Arial" charset="0"/>
              </a:rPr>
              <a:t>Synchrotron</a:t>
            </a:r>
          </a:p>
        </p:txBody>
      </p:sp>
      <p:sp>
        <p:nvSpPr>
          <p:cNvPr id="15390" name="Text Box 30"/>
          <p:cNvSpPr txBox="1">
            <a:spLocks noChangeArrowheads="1"/>
          </p:cNvSpPr>
          <p:nvPr/>
        </p:nvSpPr>
        <p:spPr bwMode="auto">
          <a:xfrm>
            <a:off x="6019800" y="228600"/>
            <a:ext cx="2057400" cy="457200"/>
          </a:xfrm>
          <a:prstGeom prst="rect">
            <a:avLst/>
          </a:prstGeom>
          <a:noFill/>
          <a:ln w="9525">
            <a:noFill/>
            <a:miter lim="800000"/>
            <a:headEnd/>
            <a:tailEnd/>
          </a:ln>
          <a:effectLst/>
        </p:spPr>
        <p:txBody>
          <a:bodyPr>
            <a:spAutoFit/>
          </a:bodyPr>
          <a:lstStyle/>
          <a:p>
            <a:pPr fontAlgn="base">
              <a:spcBef>
                <a:spcPct val="50000"/>
              </a:spcBef>
              <a:spcAft>
                <a:spcPct val="0"/>
              </a:spcAft>
            </a:pPr>
            <a:r>
              <a:rPr lang="en-US" sz="2400" u="sng" smtClean="0">
                <a:solidFill>
                  <a:srgbClr val="000000"/>
                </a:solidFill>
                <a:latin typeface="Arial" charset="0"/>
              </a:rPr>
              <a:t>Storage Ring</a:t>
            </a:r>
          </a:p>
        </p:txBody>
      </p:sp>
      <p:sp>
        <p:nvSpPr>
          <p:cNvPr id="15391" name="Text Box 31"/>
          <p:cNvSpPr txBox="1">
            <a:spLocks noChangeArrowheads="1"/>
          </p:cNvSpPr>
          <p:nvPr/>
        </p:nvSpPr>
        <p:spPr bwMode="auto">
          <a:xfrm>
            <a:off x="838200" y="3810000"/>
            <a:ext cx="8382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smtClean="0">
                <a:solidFill>
                  <a:srgbClr val="000000"/>
                </a:solidFill>
                <a:latin typeface="Arial" charset="0"/>
              </a:rPr>
              <a:t>Flux</a:t>
            </a:r>
          </a:p>
        </p:txBody>
      </p:sp>
      <p:sp>
        <p:nvSpPr>
          <p:cNvPr id="15392" name="Text Box 32"/>
          <p:cNvSpPr txBox="1">
            <a:spLocks noChangeArrowheads="1"/>
          </p:cNvSpPr>
          <p:nvPr/>
        </p:nvSpPr>
        <p:spPr bwMode="auto">
          <a:xfrm>
            <a:off x="4724400" y="3429000"/>
            <a:ext cx="8382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smtClean="0">
                <a:solidFill>
                  <a:srgbClr val="000000"/>
                </a:solidFill>
                <a:latin typeface="Arial" charset="0"/>
              </a:rPr>
              <a:t>Flux</a:t>
            </a:r>
          </a:p>
        </p:txBody>
      </p:sp>
      <p:sp>
        <p:nvSpPr>
          <p:cNvPr id="15393" name="Text Box 33"/>
          <p:cNvSpPr txBox="1">
            <a:spLocks noChangeArrowheads="1"/>
          </p:cNvSpPr>
          <p:nvPr/>
        </p:nvSpPr>
        <p:spPr bwMode="auto">
          <a:xfrm>
            <a:off x="4114800" y="5943600"/>
            <a:ext cx="8382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smtClean="0">
                <a:solidFill>
                  <a:srgbClr val="000000"/>
                </a:solidFill>
                <a:latin typeface="Arial" charset="0"/>
              </a:rPr>
              <a:t>(ms)</a:t>
            </a:r>
          </a:p>
        </p:txBody>
      </p:sp>
      <p:sp>
        <p:nvSpPr>
          <p:cNvPr id="15394" name="Text Box 34"/>
          <p:cNvSpPr txBox="1">
            <a:spLocks noChangeArrowheads="1"/>
          </p:cNvSpPr>
          <p:nvPr/>
        </p:nvSpPr>
        <p:spPr bwMode="auto">
          <a:xfrm>
            <a:off x="8001000" y="5715000"/>
            <a:ext cx="5334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smtClean="0">
                <a:solidFill>
                  <a:srgbClr val="000000"/>
                </a:solidFill>
                <a:latin typeface="Arial" charset="0"/>
              </a:rPr>
              <a:t>(h)</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7" name="Rectangle 1"/>
          <p:cNvSpPr>
            <a:spLocks noChangeArrowheads="1"/>
          </p:cNvSpPr>
          <p:nvPr/>
        </p:nvSpPr>
        <p:spPr bwMode="auto">
          <a:xfrm rot="10800000" flipV="1">
            <a:off x="304800" y="415289"/>
            <a:ext cx="853440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b="1" dirty="0" smtClean="0">
                <a:latin typeface="Consolas" pitchFamily="49" charset="0"/>
                <a:ea typeface="Calibri" pitchFamily="34" charset="0"/>
                <a:cs typeface="Consolas" pitchFamily="49" charset="0"/>
              </a:rPr>
              <a:t>T</a:t>
            </a:r>
            <a:r>
              <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rPr>
              <a:t>wo pamphlets</a:t>
            </a:r>
            <a:r>
              <a:rPr kumimoji="0" lang="en-US" sz="2400" b="1" i="0" u="none" strike="noStrike" cap="none" normalizeH="0" dirty="0" smtClean="0">
                <a:ln>
                  <a:noFill/>
                </a:ln>
                <a:solidFill>
                  <a:schemeClr val="tx1"/>
                </a:solidFill>
                <a:effectLst/>
                <a:latin typeface="Consolas" pitchFamily="49" charset="0"/>
                <a:ea typeface="Calibri" pitchFamily="34" charset="0"/>
                <a:cs typeface="Consolas" pitchFamily="49" charset="0"/>
              </a:rPr>
              <a:t> </a:t>
            </a:r>
            <a:r>
              <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rPr>
              <a:t>relevant to accelerators and a future African light source  </a:t>
            </a:r>
            <a:endParaRPr lang="en-US" sz="2400" b="1" dirty="0" smtClean="0">
              <a:latin typeface="Consolas" pitchFamily="49" charset="0"/>
              <a:ea typeface="Calibri" pitchFamily="34" charset="0"/>
              <a:cs typeface="Consolas" pitchFamily="49"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2400" b="1" i="1" u="none" strike="noStrike" cap="none" normalizeH="0" baseline="0" dirty="0" smtClean="0">
                <a:ln>
                  <a:noFill/>
                </a:ln>
                <a:solidFill>
                  <a:schemeClr val="tx1"/>
                </a:solidFill>
                <a:effectLst/>
                <a:latin typeface="Consolas" pitchFamily="49" charset="0"/>
                <a:ea typeface="Calibri" pitchFamily="34" charset="0"/>
                <a:cs typeface="Consolas" pitchFamily="49" charset="0"/>
              </a:rPr>
              <a:t>Photon Science for Renewable Energy At Light-Source Facilities of Today and Tomorrow</a:t>
            </a:r>
            <a:r>
              <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rPr>
              <a:t>: Published by the Advanced Light Source at LBNL. Available at</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hlinkClick r:id="rId2"/>
              </a:rPr>
              <a:t>www.als.gov/als/publications/genpubs.html</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rPr>
              <a:t>2. </a:t>
            </a:r>
            <a:r>
              <a:rPr kumimoji="0" lang="en-US" sz="2400" b="1" i="1" u="none" strike="noStrike" cap="none" normalizeH="0" baseline="0" dirty="0" smtClean="0">
                <a:ln>
                  <a:noFill/>
                </a:ln>
                <a:solidFill>
                  <a:schemeClr val="tx1"/>
                </a:solidFill>
                <a:effectLst/>
                <a:latin typeface="Consolas" pitchFamily="49" charset="0"/>
                <a:ea typeface="Calibri" pitchFamily="34" charset="0"/>
                <a:cs typeface="Consolas" pitchFamily="49" charset="0"/>
              </a:rPr>
              <a:t>Accelerators and Beams</a:t>
            </a:r>
            <a:endParaRPr kumimoji="0" lang="en-US" sz="2400"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rPr>
              <a:t>Published by the American Physical Society Division of Physics of Beams (DPB). Available at:</a:t>
            </a:r>
            <a:endParaRPr lang="en-US" sz="2400" b="1" dirty="0" smtClean="0">
              <a:latin typeface="Arial" pitchFamily="34" charset="0"/>
              <a:ea typeface="Calibri" pitchFamily="34" charset="0"/>
              <a:cs typeface="Arial" pitchFamily="34" charset="0"/>
              <a:hlinkClick r:id="rId3"/>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hlinkClick r:id="rId3"/>
              </a:rPr>
              <a:t>www.aps.org/units/dpb</a:t>
            </a:r>
            <a:endPar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onsolas" pitchFamily="49" charset="0"/>
                <a:ea typeface="Calibri" pitchFamily="34" charset="0"/>
                <a:cs typeface="Consolas" pitchFamily="49" charset="0"/>
              </a:rPr>
              <a:t>Note that Page 21 of this brochure, "Accelerators boost international cooperation" is about SESAME.</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Text Box 2"/>
          <p:cNvSpPr txBox="1">
            <a:spLocks noChangeArrowheads="1"/>
          </p:cNvSpPr>
          <p:nvPr/>
        </p:nvSpPr>
        <p:spPr bwMode="auto">
          <a:xfrm>
            <a:off x="609600" y="1447800"/>
            <a:ext cx="8305800" cy="5155257"/>
          </a:xfrm>
          <a:prstGeom prst="rect">
            <a:avLst/>
          </a:prstGeom>
          <a:noFill/>
          <a:ln w="9525">
            <a:noFill/>
            <a:miter lim="800000"/>
            <a:headEnd/>
            <a:tailEnd/>
          </a:ln>
        </p:spPr>
        <p:txBody>
          <a:bodyPr>
            <a:spAutoFit/>
          </a:bodyPr>
          <a:lstStyle/>
          <a:p>
            <a:pPr algn="ctr" eaLnBrk="1" hangingPunct="1">
              <a:spcBef>
                <a:spcPct val="50000"/>
              </a:spcBef>
            </a:pPr>
            <a:endParaRPr lang="en-US" sz="800" b="1" dirty="0"/>
          </a:p>
          <a:p>
            <a:pPr eaLnBrk="1" hangingPunct="1">
              <a:spcBef>
                <a:spcPct val="50000"/>
              </a:spcBef>
              <a:buFontTx/>
              <a:buChar char="•"/>
            </a:pPr>
            <a:r>
              <a:rPr lang="en-US" sz="2400" b="1" dirty="0"/>
              <a:t> &gt;60 in operation; 20 countries;  &gt;30,000 Users</a:t>
            </a:r>
          </a:p>
          <a:p>
            <a:pPr eaLnBrk="1" hangingPunct="1">
              <a:spcBef>
                <a:spcPct val="50000"/>
              </a:spcBef>
            </a:pPr>
            <a:r>
              <a:rPr lang="en-US" sz="2400" b="1" dirty="0"/>
              <a:t>   </a:t>
            </a:r>
            <a:r>
              <a:rPr lang="en-US" sz="2400" b="1" i="1" dirty="0"/>
              <a:t>In many technologically advanced countries plus</a:t>
            </a:r>
          </a:p>
          <a:p>
            <a:pPr eaLnBrk="1" hangingPunct="1">
              <a:spcBef>
                <a:spcPct val="50000"/>
              </a:spcBef>
            </a:pPr>
            <a:r>
              <a:rPr lang="en-US" sz="2400" b="1" i="1" dirty="0"/>
              <a:t>   </a:t>
            </a:r>
            <a:r>
              <a:rPr lang="en-US" sz="2400" b="1" i="1" dirty="0">
                <a:solidFill>
                  <a:srgbClr val="0000FF"/>
                </a:solidFill>
              </a:rPr>
              <a:t>Brazil, Korea, Taiwan, Thailand</a:t>
            </a:r>
          </a:p>
          <a:p>
            <a:pPr eaLnBrk="1" hangingPunct="1">
              <a:spcBef>
                <a:spcPct val="50000"/>
              </a:spcBef>
              <a:buFontTx/>
              <a:buChar char="•"/>
            </a:pPr>
            <a:r>
              <a:rPr lang="en-US" sz="2400" b="1" dirty="0"/>
              <a:t>  Recently completed or in construction </a:t>
            </a:r>
          </a:p>
          <a:p>
            <a:pPr eaLnBrk="1" hangingPunct="1">
              <a:spcBef>
                <a:spcPct val="50000"/>
              </a:spcBef>
            </a:pPr>
            <a:r>
              <a:rPr lang="en-US" sz="2400" b="1" i="1" dirty="0">
                <a:solidFill>
                  <a:srgbClr val="FF0000"/>
                </a:solidFill>
              </a:rPr>
              <a:t>    Armenia, Australia, Brazil, China, France, Japan, Jordan, </a:t>
            </a:r>
            <a:r>
              <a:rPr lang="en-US" sz="2400" b="1" i="1" dirty="0" smtClean="0">
                <a:solidFill>
                  <a:srgbClr val="FF0000"/>
                </a:solidFill>
              </a:rPr>
              <a:t>Korea, Poland, Russia</a:t>
            </a:r>
            <a:r>
              <a:rPr lang="en-US" sz="2400" b="1" i="1" dirty="0">
                <a:solidFill>
                  <a:srgbClr val="FF0000"/>
                </a:solidFill>
              </a:rPr>
              <a:t>, Spain, Taiwan, UK, US  </a:t>
            </a:r>
          </a:p>
          <a:p>
            <a:pPr eaLnBrk="1" hangingPunct="1">
              <a:spcBef>
                <a:spcPct val="50000"/>
              </a:spcBef>
              <a:buFontTx/>
              <a:buChar char="•"/>
            </a:pPr>
            <a:r>
              <a:rPr lang="en-US" sz="2400" b="1" dirty="0"/>
              <a:t> More in design/planning</a:t>
            </a:r>
            <a:r>
              <a:rPr lang="en-US" sz="1800" dirty="0"/>
              <a:t> </a:t>
            </a:r>
          </a:p>
          <a:p>
            <a:pPr eaLnBrk="1" hangingPunct="1">
              <a:spcBef>
                <a:spcPct val="50000"/>
              </a:spcBef>
            </a:pPr>
            <a:r>
              <a:rPr lang="en-US" sz="1800" dirty="0"/>
              <a:t>	For a links to SR facilities around the world see</a:t>
            </a:r>
          </a:p>
          <a:p>
            <a:pPr eaLnBrk="1" hangingPunct="1">
              <a:spcBef>
                <a:spcPct val="50000"/>
              </a:spcBef>
            </a:pPr>
            <a:r>
              <a:rPr lang="en-US" sz="1800" dirty="0"/>
              <a:t>	</a:t>
            </a:r>
            <a:r>
              <a:rPr lang="en-US" sz="3600" b="1" dirty="0">
                <a:solidFill>
                  <a:srgbClr val="0000FF"/>
                </a:solidFill>
              </a:rPr>
              <a:t>www.lightsources.org</a:t>
            </a:r>
          </a:p>
        </p:txBody>
      </p:sp>
      <p:sp>
        <p:nvSpPr>
          <p:cNvPr id="240643" name="Text Box 3"/>
          <p:cNvSpPr txBox="1">
            <a:spLocks noChangeArrowheads="1"/>
          </p:cNvSpPr>
          <p:nvPr/>
        </p:nvSpPr>
        <p:spPr bwMode="auto">
          <a:xfrm>
            <a:off x="304800" y="0"/>
            <a:ext cx="8305800" cy="1190625"/>
          </a:xfrm>
          <a:prstGeom prst="rect">
            <a:avLst/>
          </a:prstGeom>
          <a:noFill/>
          <a:ln w="9525">
            <a:noFill/>
            <a:miter lim="800000"/>
            <a:headEnd/>
            <a:tailEnd/>
          </a:ln>
        </p:spPr>
        <p:txBody>
          <a:bodyPr>
            <a:spAutoFit/>
          </a:bodyPr>
          <a:lstStyle/>
          <a:p>
            <a:pPr algn="ctr" eaLnBrk="1" hangingPunct="1">
              <a:spcBef>
                <a:spcPct val="50000"/>
              </a:spcBef>
            </a:pPr>
            <a:r>
              <a:rPr lang="en-US" sz="3600" b="1" i="1" u="sng">
                <a:solidFill>
                  <a:srgbClr val="FF0000"/>
                </a:solidFill>
              </a:rPr>
              <a:t>Synchrotron Radiation Facilities Around the World</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0066"/>
                                        </p:tgtEl>
                                        <p:attrNameLst>
                                          <p:attrName>style.visibility</p:attrName>
                                        </p:attrNameLst>
                                      </p:cBhvr>
                                      <p:to>
                                        <p:strVal val="visible"/>
                                      </p:to>
                                    </p:set>
                                    <p:anim calcmode="lin" valueType="num">
                                      <p:cBhvr additive="base">
                                        <p:cTn id="7" dur="500" fill="hold"/>
                                        <p:tgtEl>
                                          <p:spTgt spid="600066"/>
                                        </p:tgtEl>
                                        <p:attrNameLst>
                                          <p:attrName>ppt_x</p:attrName>
                                        </p:attrNameLst>
                                      </p:cBhvr>
                                      <p:tavLst>
                                        <p:tav tm="0">
                                          <p:val>
                                            <p:strVal val="#ppt_x"/>
                                          </p:val>
                                        </p:tav>
                                        <p:tav tm="100000">
                                          <p:val>
                                            <p:strVal val="#ppt_x"/>
                                          </p:val>
                                        </p:tav>
                                      </p:tavLst>
                                    </p:anim>
                                    <p:anim calcmode="lin" valueType="num">
                                      <p:cBhvr additive="base">
                                        <p:cTn id="8" dur="500" fill="hold"/>
                                        <p:tgtEl>
                                          <p:spTgt spid="6000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006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4" name="Picture 2" descr="CAMD"/>
          <p:cNvPicPr>
            <a:picLocks noGrp="1" noChangeAspect="1" noChangeArrowheads="1"/>
          </p:cNvPicPr>
          <p:nvPr>
            <p:ph/>
          </p:nvPr>
        </p:nvPicPr>
        <p:blipFill>
          <a:blip r:embed="rId3" cstate="print"/>
          <a:srcRect/>
          <a:stretch>
            <a:fillRect/>
          </a:stretch>
        </p:blipFill>
        <p:spPr bwMode="auto">
          <a:xfrm>
            <a:off x="0" y="1096963"/>
            <a:ext cx="9144000" cy="5608637"/>
          </a:xfrm>
          <a:noFill/>
          <a:ln>
            <a:miter lim="800000"/>
            <a:headEnd/>
            <a:tailEnd/>
          </a:ln>
        </p:spPr>
      </p:pic>
      <p:sp>
        <p:nvSpPr>
          <p:cNvPr id="243715" name="Text Box 3"/>
          <p:cNvSpPr txBox="1">
            <a:spLocks noChangeArrowheads="1"/>
          </p:cNvSpPr>
          <p:nvPr/>
        </p:nvSpPr>
        <p:spPr bwMode="auto">
          <a:xfrm>
            <a:off x="762000" y="220663"/>
            <a:ext cx="7620000" cy="519112"/>
          </a:xfrm>
          <a:prstGeom prst="rect">
            <a:avLst/>
          </a:prstGeom>
          <a:noFill/>
          <a:ln w="9525">
            <a:noFill/>
            <a:miter lim="800000"/>
            <a:headEnd/>
            <a:tailEnd/>
          </a:ln>
        </p:spPr>
        <p:txBody>
          <a:bodyPr>
            <a:spAutoFit/>
          </a:bodyPr>
          <a:lstStyle/>
          <a:p>
            <a:pPr algn="ctr" eaLnBrk="1" hangingPunct="1">
              <a:spcBef>
                <a:spcPct val="50000"/>
              </a:spcBef>
            </a:pPr>
            <a:r>
              <a:rPr lang="en-US" sz="2800">
                <a:latin typeface="Times New Roman" pitchFamily="18" charset="0"/>
              </a:rPr>
              <a:t>A small storage ring at Louisiana State University</a:t>
            </a:r>
          </a:p>
        </p:txBody>
      </p:sp>
      <p:sp>
        <p:nvSpPr>
          <p:cNvPr id="243716" name="Text Box 4"/>
          <p:cNvSpPr txBox="1">
            <a:spLocks noChangeArrowheads="1"/>
          </p:cNvSpPr>
          <p:nvPr/>
        </p:nvSpPr>
        <p:spPr bwMode="auto">
          <a:xfrm>
            <a:off x="4114800" y="3276600"/>
            <a:ext cx="1066800" cy="366713"/>
          </a:xfrm>
          <a:prstGeom prst="rect">
            <a:avLst/>
          </a:prstGeom>
          <a:noFill/>
          <a:ln w="9525">
            <a:noFill/>
            <a:miter lim="800000"/>
            <a:headEnd/>
            <a:tailEnd/>
          </a:ln>
        </p:spPr>
        <p:txBody>
          <a:bodyPr>
            <a:spAutoFit/>
          </a:bodyPr>
          <a:lstStyle/>
          <a:p>
            <a:pPr algn="ctr" eaLnBrk="1" hangingPunct="1">
              <a:spcBef>
                <a:spcPct val="50000"/>
              </a:spcBef>
            </a:pPr>
            <a:r>
              <a:rPr lang="en-US" sz="1800"/>
              <a:t>wiggler</a:t>
            </a:r>
          </a:p>
        </p:txBody>
      </p:sp>
      <p:sp>
        <p:nvSpPr>
          <p:cNvPr id="243717" name="Line 5"/>
          <p:cNvSpPr>
            <a:spLocks noChangeShapeType="1"/>
          </p:cNvSpPr>
          <p:nvPr/>
        </p:nvSpPr>
        <p:spPr bwMode="auto">
          <a:xfrm>
            <a:off x="4648200" y="3657600"/>
            <a:ext cx="0" cy="3048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2" name="Picture 4"/>
          <p:cNvPicPr>
            <a:picLocks noChangeAspect="1" noChangeArrowheads="1"/>
          </p:cNvPicPr>
          <p:nvPr/>
        </p:nvPicPr>
        <p:blipFill>
          <a:blip r:embed="rId2" cstate="print"/>
          <a:srcRect/>
          <a:stretch>
            <a:fillRect/>
          </a:stretch>
        </p:blipFill>
        <p:spPr bwMode="auto">
          <a:xfrm>
            <a:off x="304800" y="134938"/>
            <a:ext cx="8610600" cy="5580062"/>
          </a:xfrm>
          <a:prstGeom prst="rect">
            <a:avLst/>
          </a:prstGeom>
          <a:noFill/>
          <a:ln w="9525">
            <a:solidFill>
              <a:srgbClr val="FF0000"/>
            </a:solidFill>
            <a:miter lim="800000"/>
            <a:headEnd/>
            <a:tailEnd/>
          </a:ln>
        </p:spPr>
      </p:pic>
      <p:sp>
        <p:nvSpPr>
          <p:cNvPr id="235523" name="Text Box 5"/>
          <p:cNvSpPr txBox="1">
            <a:spLocks noChangeArrowheads="1"/>
          </p:cNvSpPr>
          <p:nvPr/>
        </p:nvSpPr>
        <p:spPr bwMode="auto">
          <a:xfrm>
            <a:off x="152400" y="6019800"/>
            <a:ext cx="8763000" cy="396875"/>
          </a:xfrm>
          <a:prstGeom prst="rect">
            <a:avLst/>
          </a:prstGeom>
          <a:noFill/>
          <a:ln w="9525">
            <a:noFill/>
            <a:miter lim="800000"/>
            <a:headEnd/>
            <a:tailEnd/>
          </a:ln>
        </p:spPr>
        <p:txBody>
          <a:bodyPr>
            <a:spAutoFit/>
          </a:bodyPr>
          <a:lstStyle/>
          <a:p>
            <a:pPr algn="ctr" eaLnBrk="1" hangingPunct="1">
              <a:spcBef>
                <a:spcPct val="50000"/>
              </a:spcBef>
            </a:pPr>
            <a:r>
              <a:rPr lang="en-US">
                <a:solidFill>
                  <a:srgbClr val="000000"/>
                </a:solidFill>
                <a:latin typeface="Calibri" pitchFamily="34" charset="0"/>
              </a:rPr>
              <a:t>SSRP in 1974; funded by $1.2M from NSF; Main beam line, 5 stations, controls, etc.</a:t>
            </a:r>
            <a:r>
              <a:rPr lang="en-US" sz="1800">
                <a:solidFill>
                  <a:srgbClr val="000000"/>
                </a:solidFill>
                <a:latin typeface="Calibri" pitchFamily="34" charset="0"/>
              </a:rPr>
              <a:t> </a:t>
            </a:r>
          </a:p>
        </p:txBody>
      </p:sp>
      <p:sp>
        <p:nvSpPr>
          <p:cNvPr id="4" name="Down Arrow 3"/>
          <p:cNvSpPr/>
          <p:nvPr/>
        </p:nvSpPr>
        <p:spPr>
          <a:xfrm rot="11957180">
            <a:off x="1947863" y="3906838"/>
            <a:ext cx="255587" cy="762000"/>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solidFill>
                <a:srgbClr val="FF0000"/>
              </a:solidFill>
            </a:endParaRPr>
          </a:p>
        </p:txBody>
      </p:sp>
      <p:sp>
        <p:nvSpPr>
          <p:cNvPr id="235525" name="TextBox 4"/>
          <p:cNvSpPr txBox="1">
            <a:spLocks noChangeArrowheads="1"/>
          </p:cNvSpPr>
          <p:nvPr/>
        </p:nvSpPr>
        <p:spPr bwMode="auto">
          <a:xfrm>
            <a:off x="381000" y="4724400"/>
            <a:ext cx="2590800" cy="646113"/>
          </a:xfrm>
          <a:prstGeom prst="rect">
            <a:avLst/>
          </a:prstGeom>
          <a:noFill/>
          <a:ln w="9525">
            <a:noFill/>
            <a:miter lim="800000"/>
            <a:headEnd/>
            <a:tailEnd/>
          </a:ln>
        </p:spPr>
        <p:txBody>
          <a:bodyPr>
            <a:spAutoFit/>
          </a:bodyPr>
          <a:lstStyle/>
          <a:p>
            <a:pPr eaLnBrk="1" hangingPunct="1"/>
            <a:r>
              <a:rPr lang="en-US" sz="1800" b="1" i="1">
                <a:solidFill>
                  <a:srgbClr val="000000"/>
                </a:solidFill>
                <a:latin typeface="Calibri" pitchFamily="34" charset="0"/>
              </a:rPr>
              <a:t>EXAFS I with Channel-cut crystal</a:t>
            </a:r>
          </a:p>
        </p:txBody>
      </p:sp>
      <p:sp>
        <p:nvSpPr>
          <p:cNvPr id="235526" name="TextBox 6"/>
          <p:cNvSpPr txBox="1">
            <a:spLocks noChangeArrowheads="1"/>
          </p:cNvSpPr>
          <p:nvPr/>
        </p:nvSpPr>
        <p:spPr bwMode="auto">
          <a:xfrm>
            <a:off x="228600" y="3200400"/>
            <a:ext cx="762000" cy="307975"/>
          </a:xfrm>
          <a:prstGeom prst="rect">
            <a:avLst/>
          </a:prstGeom>
          <a:noFill/>
          <a:ln w="9525">
            <a:noFill/>
            <a:miter lim="800000"/>
            <a:headEnd/>
            <a:tailEnd/>
          </a:ln>
        </p:spPr>
        <p:txBody>
          <a:bodyPr>
            <a:spAutoFit/>
          </a:bodyPr>
          <a:lstStyle/>
          <a:p>
            <a:pPr eaLnBrk="1" hangingPunct="1"/>
            <a:r>
              <a:rPr lang="en-US" sz="1400" b="1" i="1">
                <a:solidFill>
                  <a:srgbClr val="000000"/>
                </a:solidFill>
                <a:latin typeface="Calibri" pitchFamily="34" charset="0"/>
              </a:rPr>
              <a:t>HUTCH</a:t>
            </a:r>
          </a:p>
        </p:txBody>
      </p:sp>
      <p:sp>
        <p:nvSpPr>
          <p:cNvPr id="8" name="Down Arrow 7"/>
          <p:cNvSpPr/>
          <p:nvPr/>
        </p:nvSpPr>
        <p:spPr>
          <a:xfrm rot="16200000">
            <a:off x="634206" y="3175794"/>
            <a:ext cx="255588" cy="762000"/>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2258" name="Rectangle 2"/>
          <p:cNvSpPr>
            <a:spLocks noGrp="1" noChangeArrowheads="1"/>
          </p:cNvSpPr>
          <p:nvPr>
            <p:ph type="title"/>
          </p:nvPr>
        </p:nvSpPr>
        <p:spPr bwMode="auto">
          <a:xfrm>
            <a:off x="134938" y="274638"/>
            <a:ext cx="6985000" cy="639762"/>
          </a:xfrm>
          <a:noFill/>
          <a:ln>
            <a:miter lim="800000"/>
            <a:headEnd/>
            <a:tailEnd/>
          </a:ln>
        </p:spPr>
        <p:txBody>
          <a:bodyPr vert="horz" wrap="square" lIns="91440" tIns="45720" rIns="91440" bIns="45720" numCol="1" anchor="t" anchorCtr="0" compatLnSpc="1">
            <a:prstTxWarp prst="textNoShape">
              <a:avLst/>
            </a:prstTxWarp>
          </a:bodyPr>
          <a:lstStyle/>
          <a:p>
            <a:r>
              <a:rPr lang="en-US" sz="2200" i="1"/>
              <a:t>SPEAR3:   13 Existing and 7 Future Source points</a:t>
            </a:r>
            <a:endParaRPr lang="en-US" sz="2200"/>
          </a:p>
        </p:txBody>
      </p:sp>
      <p:sp>
        <p:nvSpPr>
          <p:cNvPr id="1632259" name="Text Box 3"/>
          <p:cNvSpPr txBox="1">
            <a:spLocks noChangeArrowheads="1"/>
          </p:cNvSpPr>
          <p:nvPr/>
        </p:nvSpPr>
        <p:spPr bwMode="auto">
          <a:xfrm>
            <a:off x="6184900" y="2062163"/>
            <a:ext cx="2527300" cy="790575"/>
          </a:xfrm>
          <a:prstGeom prst="rect">
            <a:avLst/>
          </a:prstGeom>
          <a:solidFill>
            <a:srgbClr val="FFCCFF"/>
          </a:solidFill>
          <a:ln w="28575">
            <a:solidFill>
              <a:srgbClr val="FF0000"/>
            </a:solidFill>
            <a:miter lim="800000"/>
            <a:headEnd/>
            <a:tailEnd/>
          </a:ln>
          <a:effectLst>
            <a:outerShdw dist="107763" dir="2700000" algn="ctr" rotWithShape="0">
              <a:schemeClr val="bg2"/>
            </a:outerShdw>
          </a:effectLst>
        </p:spPr>
        <p:txBody>
          <a:bodyPr>
            <a:spAutoFit/>
          </a:bodyPr>
          <a:lstStyle/>
          <a:p>
            <a:pPr>
              <a:spcBef>
                <a:spcPct val="20000"/>
              </a:spcBef>
            </a:pPr>
            <a:r>
              <a:rPr lang="en-US">
                <a:latin typeface="Times New Roman" pitchFamily="18" charset="0"/>
              </a:rPr>
              <a:t> 1x   1.5 m straight</a:t>
            </a:r>
          </a:p>
          <a:p>
            <a:pPr>
              <a:spcBef>
                <a:spcPct val="20000"/>
              </a:spcBef>
            </a:pPr>
            <a:r>
              <a:rPr lang="en-US">
                <a:latin typeface="Times New Roman" pitchFamily="18" charset="0"/>
              </a:rPr>
              <a:t>        “East Pit”</a:t>
            </a:r>
          </a:p>
        </p:txBody>
      </p:sp>
      <p:sp>
        <p:nvSpPr>
          <p:cNvPr id="1632260" name="Text Box 4"/>
          <p:cNvSpPr txBox="1">
            <a:spLocks noChangeArrowheads="1"/>
          </p:cNvSpPr>
          <p:nvPr/>
        </p:nvSpPr>
        <p:spPr bwMode="auto">
          <a:xfrm>
            <a:off x="5867400" y="4289425"/>
            <a:ext cx="3124200" cy="425450"/>
          </a:xfrm>
          <a:prstGeom prst="rect">
            <a:avLst/>
          </a:prstGeom>
          <a:solidFill>
            <a:srgbClr val="CCECFF"/>
          </a:solidFill>
          <a:ln w="28575">
            <a:solidFill>
              <a:schemeClr val="accent2"/>
            </a:solidFill>
            <a:miter lim="800000"/>
            <a:headEnd/>
            <a:tailEnd/>
          </a:ln>
          <a:effectLst>
            <a:outerShdw dist="107763" dir="2700000" algn="ctr" rotWithShape="0">
              <a:schemeClr val="bg2"/>
            </a:outerShdw>
          </a:effectLst>
        </p:spPr>
        <p:txBody>
          <a:bodyPr>
            <a:spAutoFit/>
          </a:bodyPr>
          <a:lstStyle/>
          <a:p>
            <a:pPr>
              <a:spcBef>
                <a:spcPct val="20000"/>
              </a:spcBef>
            </a:pPr>
            <a:r>
              <a:rPr lang="en-US">
                <a:latin typeface="Times New Roman" pitchFamily="18" charset="0"/>
              </a:rPr>
              <a:t>2x  2.3m “standard straight”</a:t>
            </a:r>
          </a:p>
        </p:txBody>
      </p:sp>
      <p:sp>
        <p:nvSpPr>
          <p:cNvPr id="1632261" name="Text Box 5"/>
          <p:cNvSpPr txBox="1">
            <a:spLocks noChangeArrowheads="1"/>
          </p:cNvSpPr>
          <p:nvPr/>
        </p:nvSpPr>
        <p:spPr bwMode="auto">
          <a:xfrm>
            <a:off x="6413500" y="5178425"/>
            <a:ext cx="2298700" cy="425450"/>
          </a:xfrm>
          <a:prstGeom prst="rect">
            <a:avLst/>
          </a:prstGeom>
          <a:solidFill>
            <a:schemeClr val="bg1"/>
          </a:solidFill>
          <a:ln w="28575">
            <a:solidFill>
              <a:schemeClr val="tx2"/>
            </a:solidFill>
            <a:miter lim="800000"/>
            <a:headEnd/>
            <a:tailEnd/>
          </a:ln>
          <a:effectLst>
            <a:outerShdw dist="107763" dir="2700000" algn="ctr" rotWithShape="0">
              <a:schemeClr val="bg2"/>
            </a:outerShdw>
          </a:effectLst>
        </p:spPr>
        <p:txBody>
          <a:bodyPr>
            <a:spAutoFit/>
          </a:bodyPr>
          <a:lstStyle/>
          <a:p>
            <a:pPr>
              <a:spcBef>
                <a:spcPct val="20000"/>
              </a:spcBef>
            </a:pPr>
            <a:r>
              <a:rPr lang="en-US">
                <a:latin typeface="Times New Roman" pitchFamily="18" charset="0"/>
              </a:rPr>
              <a:t>3x   bend magnets</a:t>
            </a:r>
          </a:p>
        </p:txBody>
      </p:sp>
      <p:sp>
        <p:nvSpPr>
          <p:cNvPr id="1632262" name="Text Box 6"/>
          <p:cNvSpPr txBox="1">
            <a:spLocks noChangeArrowheads="1"/>
          </p:cNvSpPr>
          <p:nvPr/>
        </p:nvSpPr>
        <p:spPr bwMode="auto">
          <a:xfrm>
            <a:off x="5867400" y="3425825"/>
            <a:ext cx="3276600" cy="406400"/>
          </a:xfrm>
          <a:prstGeom prst="rect">
            <a:avLst/>
          </a:prstGeom>
          <a:solidFill>
            <a:srgbClr val="FFFF66"/>
          </a:solidFill>
          <a:ln w="9525">
            <a:solidFill>
              <a:srgbClr val="FFFF00"/>
            </a:solidFill>
            <a:miter lim="800000"/>
            <a:headEnd/>
            <a:tailEnd/>
          </a:ln>
          <a:effectLst>
            <a:outerShdw dist="107763" dir="2700000" algn="ctr" rotWithShape="0">
              <a:schemeClr val="bg2"/>
            </a:outerShdw>
          </a:effectLst>
        </p:spPr>
        <p:txBody>
          <a:bodyPr>
            <a:spAutoFit/>
          </a:bodyPr>
          <a:lstStyle/>
          <a:p>
            <a:pPr>
              <a:spcBef>
                <a:spcPct val="20000"/>
              </a:spcBef>
            </a:pPr>
            <a:r>
              <a:rPr lang="en-US">
                <a:latin typeface="Times New Roman" pitchFamily="18" charset="0"/>
              </a:rPr>
              <a:t>1x  3.8m “matching straight”</a:t>
            </a:r>
          </a:p>
        </p:txBody>
      </p:sp>
      <p:grpSp>
        <p:nvGrpSpPr>
          <p:cNvPr id="2" name="Group 7"/>
          <p:cNvGrpSpPr>
            <a:grpSpLocks/>
          </p:cNvGrpSpPr>
          <p:nvPr/>
        </p:nvGrpSpPr>
        <p:grpSpPr bwMode="auto">
          <a:xfrm>
            <a:off x="76200" y="1130300"/>
            <a:ext cx="5791200" cy="5114925"/>
            <a:chOff x="1776" y="810"/>
            <a:chExt cx="3648" cy="3222"/>
          </a:xfrm>
        </p:grpSpPr>
        <p:pic>
          <p:nvPicPr>
            <p:cNvPr id="1632264" name="Picture 8" descr="SPEAR3_3_01"/>
            <p:cNvPicPr>
              <a:picLocks noChangeAspect="1" noChangeArrowheads="1"/>
            </p:cNvPicPr>
            <p:nvPr/>
          </p:nvPicPr>
          <p:blipFill>
            <a:blip r:embed="rId3" cstate="print"/>
            <a:srcRect b="32169"/>
            <a:stretch>
              <a:fillRect/>
            </a:stretch>
          </p:blipFill>
          <p:spPr bwMode="auto">
            <a:xfrm>
              <a:off x="1776" y="810"/>
              <a:ext cx="3648" cy="3222"/>
            </a:xfrm>
            <a:prstGeom prst="rect">
              <a:avLst/>
            </a:prstGeom>
            <a:noFill/>
          </p:spPr>
        </p:pic>
        <p:sp>
          <p:nvSpPr>
            <p:cNvPr id="1632265" name="Line 9"/>
            <p:cNvSpPr>
              <a:spLocks noChangeShapeType="1"/>
            </p:cNvSpPr>
            <p:nvPr/>
          </p:nvSpPr>
          <p:spPr bwMode="auto">
            <a:xfrm>
              <a:off x="1813" y="4032"/>
              <a:ext cx="3576" cy="0"/>
            </a:xfrm>
            <a:prstGeom prst="line">
              <a:avLst/>
            </a:prstGeom>
            <a:noFill/>
            <a:ln w="12700">
              <a:solidFill>
                <a:schemeClr val="tx1"/>
              </a:solidFill>
              <a:round/>
              <a:headEnd/>
              <a:tailEnd/>
            </a:ln>
            <a:effectLst/>
          </p:spPr>
          <p:txBody>
            <a:bodyPr anchor="ctr">
              <a:spAutoFit/>
            </a:bodyPr>
            <a:lstStyle/>
            <a:p>
              <a:endParaRPr lang="en-US"/>
            </a:p>
          </p:txBody>
        </p:sp>
      </p:grpSp>
      <p:sp>
        <p:nvSpPr>
          <p:cNvPr id="1632266" name="Line 10"/>
          <p:cNvSpPr>
            <a:spLocks noChangeShapeType="1"/>
          </p:cNvSpPr>
          <p:nvPr/>
        </p:nvSpPr>
        <p:spPr bwMode="auto">
          <a:xfrm flipV="1">
            <a:off x="3048000" y="2130425"/>
            <a:ext cx="1752600" cy="76200"/>
          </a:xfrm>
          <a:prstGeom prst="line">
            <a:avLst/>
          </a:prstGeom>
          <a:noFill/>
          <a:ln w="38100">
            <a:solidFill>
              <a:srgbClr val="0000FF"/>
            </a:solidFill>
            <a:round/>
            <a:headEnd/>
            <a:tailEnd/>
          </a:ln>
          <a:effectLst/>
        </p:spPr>
        <p:txBody>
          <a:bodyPr wrap="none" anchor="ctr">
            <a:spAutoFit/>
          </a:bodyPr>
          <a:lstStyle/>
          <a:p>
            <a:endParaRPr lang="en-US"/>
          </a:p>
        </p:txBody>
      </p:sp>
      <p:sp>
        <p:nvSpPr>
          <p:cNvPr id="1632267" name="Rectangle 11"/>
          <p:cNvSpPr>
            <a:spLocks noChangeArrowheads="1"/>
          </p:cNvSpPr>
          <p:nvPr/>
        </p:nvSpPr>
        <p:spPr bwMode="auto">
          <a:xfrm>
            <a:off x="5108575" y="1698625"/>
            <a:ext cx="679450" cy="431800"/>
          </a:xfrm>
          <a:prstGeom prst="rect">
            <a:avLst/>
          </a:prstGeom>
          <a:noFill/>
          <a:ln w="9525">
            <a:noFill/>
            <a:miter lim="800000"/>
            <a:headEnd/>
            <a:tailEnd/>
          </a:ln>
          <a:effectLst/>
        </p:spPr>
        <p:txBody>
          <a:bodyPr wrap="none" anchor="ctr"/>
          <a:lstStyle/>
          <a:p>
            <a:pPr algn="ctr" eaLnBrk="1" hangingPunct="1"/>
            <a:r>
              <a:rPr lang="en-US" sz="1400" b="1">
                <a:solidFill>
                  <a:schemeClr val="accent2"/>
                </a:solidFill>
                <a:latin typeface="Helvetica" pitchFamily="34" charset="0"/>
              </a:rPr>
              <a:t>BL 12</a:t>
            </a:r>
          </a:p>
        </p:txBody>
      </p:sp>
      <p:sp>
        <p:nvSpPr>
          <p:cNvPr id="1632268" name="Rectangle 12"/>
          <p:cNvSpPr>
            <a:spLocks noChangeArrowheads="1"/>
          </p:cNvSpPr>
          <p:nvPr/>
        </p:nvSpPr>
        <p:spPr bwMode="auto">
          <a:xfrm>
            <a:off x="1854200" y="5229225"/>
            <a:ext cx="590550" cy="431800"/>
          </a:xfrm>
          <a:prstGeom prst="rect">
            <a:avLst/>
          </a:prstGeom>
          <a:solidFill>
            <a:schemeClr val="bg1"/>
          </a:solidFill>
          <a:ln w="9525">
            <a:noFill/>
            <a:miter lim="800000"/>
            <a:headEnd/>
            <a:tailEnd/>
          </a:ln>
          <a:effectLst/>
        </p:spPr>
        <p:txBody>
          <a:bodyPr wrap="none" anchor="ctr"/>
          <a:lstStyle/>
          <a:p>
            <a:pPr algn="ctr" eaLnBrk="1" hangingPunct="1"/>
            <a:r>
              <a:rPr lang="en-US" sz="1600" b="1">
                <a:solidFill>
                  <a:schemeClr val="accent2"/>
                </a:solidFill>
                <a:latin typeface="Helvetica" pitchFamily="34" charset="0"/>
              </a:rPr>
              <a:t>BL 13</a:t>
            </a:r>
          </a:p>
        </p:txBody>
      </p:sp>
      <p:sp>
        <p:nvSpPr>
          <p:cNvPr id="1632269" name="Oval 13"/>
          <p:cNvSpPr>
            <a:spLocks noChangeArrowheads="1"/>
          </p:cNvSpPr>
          <p:nvPr/>
        </p:nvSpPr>
        <p:spPr bwMode="auto">
          <a:xfrm>
            <a:off x="3035300" y="5661025"/>
            <a:ext cx="457200" cy="304800"/>
          </a:xfrm>
          <a:prstGeom prst="ellipse">
            <a:avLst/>
          </a:prstGeom>
          <a:solidFill>
            <a:srgbClr val="66FFFF">
              <a:alpha val="50000"/>
            </a:srgbClr>
          </a:solidFill>
          <a:ln w="28575">
            <a:solidFill>
              <a:schemeClr val="accent2"/>
            </a:solidFill>
            <a:round/>
            <a:headEnd/>
            <a:tailEnd/>
          </a:ln>
          <a:effectLst/>
        </p:spPr>
        <p:txBody>
          <a:bodyPr wrap="none" anchor="ctr">
            <a:spAutoFit/>
          </a:bodyPr>
          <a:lstStyle/>
          <a:p>
            <a:endParaRPr lang="en-US"/>
          </a:p>
        </p:txBody>
      </p:sp>
      <p:sp>
        <p:nvSpPr>
          <p:cNvPr id="1632270" name="Oval 14"/>
          <p:cNvSpPr>
            <a:spLocks noChangeArrowheads="1"/>
          </p:cNvSpPr>
          <p:nvPr/>
        </p:nvSpPr>
        <p:spPr bwMode="auto">
          <a:xfrm>
            <a:off x="2451100" y="5559425"/>
            <a:ext cx="457200" cy="304800"/>
          </a:xfrm>
          <a:prstGeom prst="ellipse">
            <a:avLst/>
          </a:prstGeom>
          <a:solidFill>
            <a:schemeClr val="bg1">
              <a:alpha val="50000"/>
            </a:schemeClr>
          </a:solidFill>
          <a:ln w="28575">
            <a:solidFill>
              <a:schemeClr val="tx2"/>
            </a:solidFill>
            <a:round/>
            <a:headEnd/>
            <a:tailEnd/>
          </a:ln>
          <a:effectLst/>
        </p:spPr>
        <p:txBody>
          <a:bodyPr wrap="none" anchor="ctr">
            <a:spAutoFit/>
          </a:bodyPr>
          <a:lstStyle/>
          <a:p>
            <a:endParaRPr lang="en-US"/>
          </a:p>
        </p:txBody>
      </p:sp>
      <p:sp>
        <p:nvSpPr>
          <p:cNvPr id="1632271" name="Oval 15"/>
          <p:cNvSpPr>
            <a:spLocks noChangeArrowheads="1"/>
          </p:cNvSpPr>
          <p:nvPr/>
        </p:nvSpPr>
        <p:spPr bwMode="auto">
          <a:xfrm>
            <a:off x="4864100" y="2447925"/>
            <a:ext cx="457200" cy="304800"/>
          </a:xfrm>
          <a:prstGeom prst="ellipse">
            <a:avLst/>
          </a:prstGeom>
          <a:solidFill>
            <a:srgbClr val="FFFF00">
              <a:alpha val="50000"/>
            </a:srgbClr>
          </a:solidFill>
          <a:ln w="44450">
            <a:solidFill>
              <a:srgbClr val="FFFF00"/>
            </a:solidFill>
            <a:round/>
            <a:headEnd/>
            <a:tailEnd/>
          </a:ln>
          <a:effectLst/>
        </p:spPr>
        <p:txBody>
          <a:bodyPr wrap="none" anchor="ctr">
            <a:spAutoFit/>
          </a:bodyPr>
          <a:lstStyle/>
          <a:p>
            <a:endParaRPr lang="en-US"/>
          </a:p>
        </p:txBody>
      </p:sp>
      <p:sp>
        <p:nvSpPr>
          <p:cNvPr id="1632272" name="Text Box 16"/>
          <p:cNvSpPr txBox="1">
            <a:spLocks noChangeArrowheads="1"/>
          </p:cNvSpPr>
          <p:nvPr/>
        </p:nvSpPr>
        <p:spPr bwMode="auto">
          <a:xfrm>
            <a:off x="6203950" y="1408113"/>
            <a:ext cx="2444750" cy="366712"/>
          </a:xfrm>
          <a:prstGeom prst="rect">
            <a:avLst/>
          </a:prstGeom>
          <a:noFill/>
          <a:ln w="9525">
            <a:noFill/>
            <a:miter lim="800000"/>
            <a:headEnd/>
            <a:tailEnd/>
          </a:ln>
          <a:effectLst/>
        </p:spPr>
        <p:txBody>
          <a:bodyPr wrap="none">
            <a:spAutoFit/>
          </a:bodyPr>
          <a:lstStyle/>
          <a:p>
            <a:pPr eaLnBrk="1" hangingPunct="1"/>
            <a:r>
              <a:rPr lang="en-US" sz="1800">
                <a:latin typeface="Helvetica" pitchFamily="34" charset="0"/>
              </a:rPr>
              <a:t>7 future source points:</a:t>
            </a:r>
          </a:p>
        </p:txBody>
      </p:sp>
      <p:sp>
        <p:nvSpPr>
          <p:cNvPr id="1632273" name="Rectangle 17"/>
          <p:cNvSpPr>
            <a:spLocks noChangeArrowheads="1"/>
          </p:cNvSpPr>
          <p:nvPr/>
        </p:nvSpPr>
        <p:spPr bwMode="auto">
          <a:xfrm>
            <a:off x="2317750" y="5559425"/>
            <a:ext cx="590550" cy="431800"/>
          </a:xfrm>
          <a:prstGeom prst="rect">
            <a:avLst/>
          </a:prstGeom>
          <a:solidFill>
            <a:schemeClr val="bg1"/>
          </a:solidFill>
          <a:ln w="9525">
            <a:noFill/>
            <a:miter lim="800000"/>
            <a:headEnd/>
            <a:tailEnd/>
          </a:ln>
          <a:effectLst/>
        </p:spPr>
        <p:txBody>
          <a:bodyPr wrap="none" anchor="ctr"/>
          <a:lstStyle/>
          <a:p>
            <a:pPr algn="ctr" eaLnBrk="1" hangingPunct="1"/>
            <a:r>
              <a:rPr lang="en-US" sz="1600" b="1">
                <a:solidFill>
                  <a:srgbClr val="FF0000"/>
                </a:solidFill>
                <a:latin typeface="Helvetica" pitchFamily="34" charset="0"/>
              </a:rPr>
              <a:t>BL 14</a:t>
            </a:r>
          </a:p>
        </p:txBody>
      </p:sp>
      <p:sp>
        <p:nvSpPr>
          <p:cNvPr id="1632274" name="Rectangle 18"/>
          <p:cNvSpPr>
            <a:spLocks noChangeArrowheads="1"/>
          </p:cNvSpPr>
          <p:nvPr/>
        </p:nvSpPr>
        <p:spPr bwMode="auto">
          <a:xfrm>
            <a:off x="2908300" y="5559425"/>
            <a:ext cx="590550" cy="431800"/>
          </a:xfrm>
          <a:prstGeom prst="rect">
            <a:avLst/>
          </a:prstGeom>
          <a:solidFill>
            <a:schemeClr val="bg1"/>
          </a:solidFill>
          <a:ln w="9525">
            <a:noFill/>
            <a:miter lim="800000"/>
            <a:headEnd/>
            <a:tailEnd/>
          </a:ln>
          <a:effectLst/>
        </p:spPr>
        <p:txBody>
          <a:bodyPr wrap="none" anchor="ctr"/>
          <a:lstStyle/>
          <a:p>
            <a:pPr algn="ctr" eaLnBrk="1" hangingPunct="1"/>
            <a:r>
              <a:rPr lang="en-US" sz="1600" b="1">
                <a:solidFill>
                  <a:schemeClr val="accent2"/>
                </a:solidFill>
                <a:latin typeface="Helvetica" pitchFamily="34" charset="0"/>
              </a:rPr>
              <a:t>BL 4</a:t>
            </a:r>
          </a:p>
        </p:txBody>
      </p:sp>
      <p:sp>
        <p:nvSpPr>
          <p:cNvPr id="1632275" name="Oval 19"/>
          <p:cNvSpPr>
            <a:spLocks noChangeArrowheads="1"/>
          </p:cNvSpPr>
          <p:nvPr/>
        </p:nvSpPr>
        <p:spPr bwMode="auto">
          <a:xfrm>
            <a:off x="4664075" y="4714875"/>
            <a:ext cx="444500" cy="304800"/>
          </a:xfrm>
          <a:prstGeom prst="ellipse">
            <a:avLst/>
          </a:prstGeom>
          <a:solidFill>
            <a:schemeClr val="bg1"/>
          </a:solidFill>
          <a:ln w="28575">
            <a:solidFill>
              <a:schemeClr val="tx1"/>
            </a:solidFill>
            <a:round/>
            <a:headEnd/>
            <a:tailEnd/>
          </a:ln>
          <a:effectLst/>
        </p:spPr>
        <p:txBody>
          <a:bodyPr wrap="none" anchor="ctr"/>
          <a:lstStyle/>
          <a:p>
            <a:endParaRPr lang="en-US"/>
          </a:p>
        </p:txBody>
      </p:sp>
      <p:sp>
        <p:nvSpPr>
          <p:cNvPr id="1632276" name="Oval 20"/>
          <p:cNvSpPr>
            <a:spLocks noChangeArrowheads="1"/>
          </p:cNvSpPr>
          <p:nvPr/>
        </p:nvSpPr>
        <p:spPr bwMode="auto">
          <a:xfrm>
            <a:off x="4933950" y="4410075"/>
            <a:ext cx="444500" cy="304800"/>
          </a:xfrm>
          <a:prstGeom prst="ellipse">
            <a:avLst/>
          </a:prstGeom>
          <a:solidFill>
            <a:srgbClr val="99CCFF"/>
          </a:solidFill>
          <a:ln w="28575">
            <a:solidFill>
              <a:schemeClr val="tx1"/>
            </a:solidFill>
            <a:round/>
            <a:headEnd/>
            <a:tailEnd/>
          </a:ln>
          <a:effectLst/>
        </p:spPr>
        <p:txBody>
          <a:bodyPr wrap="none" anchor="ctr"/>
          <a:lstStyle/>
          <a:p>
            <a:endParaRPr lang="en-US"/>
          </a:p>
        </p:txBody>
      </p:sp>
      <p:sp>
        <p:nvSpPr>
          <p:cNvPr id="1632277" name="Oval 21"/>
          <p:cNvSpPr>
            <a:spLocks noChangeArrowheads="1"/>
          </p:cNvSpPr>
          <p:nvPr/>
        </p:nvSpPr>
        <p:spPr bwMode="auto">
          <a:xfrm>
            <a:off x="4356100" y="5254625"/>
            <a:ext cx="444500" cy="304800"/>
          </a:xfrm>
          <a:prstGeom prst="ellipse">
            <a:avLst/>
          </a:prstGeom>
          <a:solidFill>
            <a:srgbClr val="99CCFF"/>
          </a:solidFill>
          <a:ln w="28575">
            <a:solidFill>
              <a:schemeClr val="tx1"/>
            </a:solidFill>
            <a:round/>
            <a:headEnd/>
            <a:tailEnd/>
          </a:ln>
          <a:effectLst/>
        </p:spPr>
        <p:txBody>
          <a:bodyPr wrap="none" anchor="ctr"/>
          <a:lstStyle/>
          <a:p>
            <a:endParaRPr lang="en-US"/>
          </a:p>
        </p:txBody>
      </p:sp>
      <p:sp>
        <p:nvSpPr>
          <p:cNvPr id="1632278" name="Oval 22"/>
          <p:cNvSpPr>
            <a:spLocks noChangeArrowheads="1"/>
          </p:cNvSpPr>
          <p:nvPr/>
        </p:nvSpPr>
        <p:spPr bwMode="auto">
          <a:xfrm>
            <a:off x="5003800" y="4105275"/>
            <a:ext cx="444500" cy="304800"/>
          </a:xfrm>
          <a:prstGeom prst="ellipse">
            <a:avLst/>
          </a:prstGeom>
          <a:solidFill>
            <a:schemeClr val="bg1"/>
          </a:solidFill>
          <a:ln w="28575">
            <a:solidFill>
              <a:schemeClr val="tx1"/>
            </a:solidFill>
            <a:round/>
            <a:headEnd/>
            <a:tailEnd/>
          </a:ln>
          <a:effectLst/>
        </p:spPr>
        <p:txBody>
          <a:bodyPr wrap="none" anchor="ctr"/>
          <a:lstStyle/>
          <a:p>
            <a:endParaRPr lang="en-US"/>
          </a:p>
        </p:txBody>
      </p:sp>
      <p:sp>
        <p:nvSpPr>
          <p:cNvPr id="1632279" name="Oval 23"/>
          <p:cNvSpPr>
            <a:spLocks noChangeArrowheads="1"/>
          </p:cNvSpPr>
          <p:nvPr/>
        </p:nvSpPr>
        <p:spPr bwMode="auto">
          <a:xfrm>
            <a:off x="5003800" y="2852738"/>
            <a:ext cx="444500" cy="304800"/>
          </a:xfrm>
          <a:prstGeom prst="ellipse">
            <a:avLst/>
          </a:prstGeom>
          <a:solidFill>
            <a:schemeClr val="bg1"/>
          </a:solidFill>
          <a:ln w="28575">
            <a:solidFill>
              <a:schemeClr val="tx1"/>
            </a:solidFill>
            <a:round/>
            <a:headEnd/>
            <a:tailEnd/>
          </a:ln>
          <a:effectLst/>
        </p:spPr>
        <p:txBody>
          <a:bodyPr wrap="none" anchor="ctr"/>
          <a:lstStyle/>
          <a:p>
            <a:endParaRPr lang="en-US"/>
          </a:p>
        </p:txBody>
      </p:sp>
      <p:sp>
        <p:nvSpPr>
          <p:cNvPr id="1632280" name="Oval 24"/>
          <p:cNvSpPr>
            <a:spLocks noChangeArrowheads="1"/>
          </p:cNvSpPr>
          <p:nvPr/>
        </p:nvSpPr>
        <p:spPr bwMode="auto">
          <a:xfrm>
            <a:off x="4710113" y="1909763"/>
            <a:ext cx="457200" cy="304800"/>
          </a:xfrm>
          <a:prstGeom prst="ellipse">
            <a:avLst/>
          </a:prstGeom>
          <a:solidFill>
            <a:srgbClr val="FF99FF"/>
          </a:solidFill>
          <a:ln w="28575">
            <a:solidFill>
              <a:schemeClr val="tx1"/>
            </a:solidFill>
            <a:round/>
            <a:headEnd/>
            <a:tailEnd/>
          </a:ln>
          <a:effectLst/>
        </p:spPr>
        <p:txBody>
          <a:bodyPr wrap="none" anchor="ctr"/>
          <a:lstStyle/>
          <a:p>
            <a:endParaRPr lang="en-US"/>
          </a:p>
        </p:txBody>
      </p:sp>
      <p:sp>
        <p:nvSpPr>
          <p:cNvPr id="1632281" name="Oval 25"/>
          <p:cNvSpPr>
            <a:spLocks noChangeArrowheads="1"/>
          </p:cNvSpPr>
          <p:nvPr/>
        </p:nvSpPr>
        <p:spPr bwMode="auto">
          <a:xfrm>
            <a:off x="4862513" y="2447925"/>
            <a:ext cx="457200" cy="304800"/>
          </a:xfrm>
          <a:prstGeom prst="ellipse">
            <a:avLst/>
          </a:prstGeom>
          <a:solidFill>
            <a:srgbClr val="FFFF66"/>
          </a:solidFill>
          <a:ln w="28575">
            <a:solidFill>
              <a:schemeClr val="tx1"/>
            </a:solidFill>
            <a:round/>
            <a:headEnd/>
            <a:tailEnd/>
          </a:ln>
          <a:effectLst/>
        </p:spPr>
        <p:txBody>
          <a:bodyPr wrap="none" anchor="ct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p:txBody>
          <a:bodyPr>
            <a:normAutofit fontScale="90000"/>
          </a:bodyPr>
          <a:lstStyle/>
          <a:p>
            <a:pPr eaLnBrk="1" hangingPunct="1"/>
            <a:r>
              <a:rPr lang="en-US" smtClean="0"/>
              <a:t>Synchrotron sources around the world</a:t>
            </a:r>
            <a:endParaRPr lang="th-TH" smtClean="0"/>
          </a:p>
        </p:txBody>
      </p:sp>
      <p:pic>
        <p:nvPicPr>
          <p:cNvPr id="4099" name="Picture 14"/>
          <p:cNvPicPr>
            <a:picLocks noChangeAspect="1" noChangeArrowheads="1"/>
          </p:cNvPicPr>
          <p:nvPr/>
        </p:nvPicPr>
        <p:blipFill>
          <a:blip r:embed="rId2" cstate="print"/>
          <a:srcRect/>
          <a:stretch>
            <a:fillRect/>
          </a:stretch>
        </p:blipFill>
        <p:spPr bwMode="auto">
          <a:xfrm>
            <a:off x="381000" y="990600"/>
            <a:ext cx="8305800" cy="4064000"/>
          </a:xfrm>
          <a:prstGeom prst="rect">
            <a:avLst/>
          </a:prstGeom>
          <a:noFill/>
          <a:ln w="9525">
            <a:noFill/>
            <a:miter lim="800000"/>
            <a:headEnd/>
            <a:tailEnd/>
          </a:ln>
        </p:spPr>
      </p:pic>
      <p:sp>
        <p:nvSpPr>
          <p:cNvPr id="165891" name="Rectangle 3"/>
          <p:cNvSpPr>
            <a:spLocks noRot="1" noChangeArrowheads="1"/>
          </p:cNvSpPr>
          <p:nvPr/>
        </p:nvSpPr>
        <p:spPr bwMode="auto">
          <a:xfrm>
            <a:off x="228600" y="5257800"/>
            <a:ext cx="8496300" cy="720725"/>
          </a:xfrm>
          <a:prstGeom prst="rect">
            <a:avLst/>
          </a:prstGeom>
          <a:noFill/>
          <a:ln w="9525">
            <a:noFill/>
            <a:miter lim="800000"/>
            <a:headEnd/>
            <a:tailEnd/>
          </a:ln>
        </p:spPr>
        <p:txBody>
          <a:bodyPr lIns="0"/>
          <a:lstStyle/>
          <a:p>
            <a:pPr marL="342900" indent="-342900" fontAlgn="base">
              <a:spcBef>
                <a:spcPct val="20000"/>
              </a:spcBef>
              <a:spcAft>
                <a:spcPct val="0"/>
              </a:spcAft>
              <a:buClr>
                <a:srgbClr val="009999"/>
              </a:buClr>
              <a:buSzPct val="80000"/>
              <a:buFont typeface="Arial" pitchFamily="34" charset="0"/>
              <a:buNone/>
              <a:defRPr/>
            </a:pPr>
            <a:r>
              <a:rPr lang="en-US" sz="1600" dirty="0">
                <a:solidFill>
                  <a:srgbClr val="0000CC"/>
                </a:solidFill>
                <a:effectLst>
                  <a:outerShdw blurRad="38100" dist="38100" dir="2700000" algn="tl">
                    <a:srgbClr val="C0C0C0"/>
                  </a:outerShdw>
                </a:effectLst>
              </a:rPr>
              <a:t>		</a:t>
            </a:r>
            <a:r>
              <a:rPr lang="en-US" sz="1600" b="1" dirty="0">
                <a:solidFill>
                  <a:srgbClr val="0000CC"/>
                </a:solidFill>
                <a:effectLst>
                  <a:outerShdw blurRad="38100" dist="38100" dir="2700000" algn="tl">
                    <a:srgbClr val="C0C0C0"/>
                  </a:outerShdw>
                </a:effectLst>
              </a:rPr>
              <a:t>SLRI (Synchrotron Light Research Institute)</a:t>
            </a:r>
            <a:r>
              <a:rPr lang="en-US" sz="1600" dirty="0">
                <a:solidFill>
                  <a:srgbClr val="0000CC"/>
                </a:solidFill>
                <a:effectLst>
                  <a:outerShdw blurRad="38100" dist="38100" dir="2700000" algn="tl">
                    <a:srgbClr val="C0C0C0"/>
                  </a:outerShdw>
                </a:effectLst>
              </a:rPr>
              <a:t> is located in </a:t>
            </a:r>
            <a:r>
              <a:rPr lang="en-US" sz="1600" b="1" dirty="0">
                <a:solidFill>
                  <a:srgbClr val="0000CC"/>
                </a:solidFill>
                <a:effectLst>
                  <a:outerShdw blurRad="38100" dist="38100" dir="2700000" algn="tl">
                    <a:srgbClr val="C0C0C0"/>
                  </a:outerShdw>
                </a:effectLst>
              </a:rPr>
              <a:t>Nakhon Ratchasima, Thailand</a:t>
            </a:r>
          </a:p>
        </p:txBody>
      </p:sp>
      <p:sp>
        <p:nvSpPr>
          <p:cNvPr id="4101" name="Line 16"/>
          <p:cNvSpPr>
            <a:spLocks noChangeShapeType="1"/>
          </p:cNvSpPr>
          <p:nvPr/>
        </p:nvSpPr>
        <p:spPr bwMode="auto">
          <a:xfrm flipV="1">
            <a:off x="3886200" y="3352800"/>
            <a:ext cx="2743200" cy="1905000"/>
          </a:xfrm>
          <a:prstGeom prst="line">
            <a:avLst/>
          </a:prstGeom>
          <a:noFill/>
          <a:ln w="25400">
            <a:solidFill>
              <a:srgbClr val="6600FF"/>
            </a:solidFill>
            <a:round/>
            <a:headEnd/>
            <a:tailEnd type="stealth" w="lg" len="lg"/>
          </a:ln>
        </p:spPr>
        <p:txBody>
          <a:bodyPr/>
          <a:lstStyle/>
          <a:p>
            <a:pPr eaLnBrk="0" fontAlgn="base" hangingPunct="0">
              <a:spcBef>
                <a:spcPct val="0"/>
              </a:spcBef>
              <a:spcAft>
                <a:spcPct val="0"/>
              </a:spcAft>
            </a:pPr>
            <a:endParaRPr lang="en-US" smtClean="0">
              <a:solidFill>
                <a:srgbClr val="000000"/>
              </a:solidFill>
              <a:latin typeface="Arial" pitchFamily="34" charset="0"/>
              <a:cs typeface="Arial" pitchFamily="34"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336"/>
            <a:chExt cx="5760" cy="3392"/>
          </a:xfrm>
        </p:grpSpPr>
        <p:pic>
          <p:nvPicPr>
            <p:cNvPr id="1266691" name="Picture 3" descr="MapEuropa"/>
            <p:cNvPicPr>
              <a:picLocks noChangeAspect="1" noChangeArrowheads="1"/>
            </p:cNvPicPr>
            <p:nvPr/>
          </p:nvPicPr>
          <p:blipFill>
            <a:blip r:embed="rId3" cstate="print"/>
            <a:srcRect t="17926" r="1187"/>
            <a:stretch>
              <a:fillRect/>
            </a:stretch>
          </p:blipFill>
          <p:spPr bwMode="auto">
            <a:xfrm>
              <a:off x="4313" y="2032"/>
              <a:ext cx="1443" cy="1696"/>
            </a:xfrm>
            <a:prstGeom prst="rect">
              <a:avLst/>
            </a:prstGeom>
            <a:noFill/>
          </p:spPr>
        </p:pic>
        <p:pic>
          <p:nvPicPr>
            <p:cNvPr id="1266692" name="Picture 4" descr="MapGroelandia"/>
            <p:cNvPicPr>
              <a:picLocks noChangeAspect="1" noChangeArrowheads="1"/>
            </p:cNvPicPr>
            <p:nvPr/>
          </p:nvPicPr>
          <p:blipFill>
            <a:blip r:embed="rId4" cstate="print"/>
            <a:srcRect t="17421" b="674"/>
            <a:stretch>
              <a:fillRect/>
            </a:stretch>
          </p:blipFill>
          <p:spPr bwMode="auto">
            <a:xfrm>
              <a:off x="0" y="2032"/>
              <a:ext cx="1460" cy="1695"/>
            </a:xfrm>
            <a:prstGeom prst="rect">
              <a:avLst/>
            </a:prstGeom>
            <a:noFill/>
          </p:spPr>
        </p:pic>
        <p:pic>
          <p:nvPicPr>
            <p:cNvPr id="1266693" name="Picture 5" descr="MapAfrica"/>
            <p:cNvPicPr>
              <a:picLocks noChangeAspect="1" noChangeArrowheads="1"/>
            </p:cNvPicPr>
            <p:nvPr/>
          </p:nvPicPr>
          <p:blipFill>
            <a:blip r:embed="rId5" cstate="print"/>
            <a:srcRect r="5125"/>
            <a:stretch>
              <a:fillRect/>
            </a:stretch>
          </p:blipFill>
          <p:spPr bwMode="auto">
            <a:xfrm>
              <a:off x="4375" y="336"/>
              <a:ext cx="1385" cy="2070"/>
            </a:xfrm>
            <a:prstGeom prst="rect">
              <a:avLst/>
            </a:prstGeom>
            <a:noFill/>
          </p:spPr>
        </p:pic>
        <p:pic>
          <p:nvPicPr>
            <p:cNvPr id="1266694" name="Picture 6" descr="MapAustralia"/>
            <p:cNvPicPr>
              <a:picLocks noChangeAspect="1" noChangeArrowheads="1"/>
            </p:cNvPicPr>
            <p:nvPr/>
          </p:nvPicPr>
          <p:blipFill>
            <a:blip r:embed="rId6" cstate="print"/>
            <a:srcRect t="397"/>
            <a:stretch>
              <a:fillRect/>
            </a:stretch>
          </p:blipFill>
          <p:spPr bwMode="auto">
            <a:xfrm>
              <a:off x="2914" y="344"/>
              <a:ext cx="1461" cy="2062"/>
            </a:xfrm>
            <a:prstGeom prst="rect">
              <a:avLst/>
            </a:prstGeom>
            <a:noFill/>
          </p:spPr>
        </p:pic>
        <p:pic>
          <p:nvPicPr>
            <p:cNvPr id="1266695" name="Picture 7" descr="MapNovaZel"/>
            <p:cNvPicPr>
              <a:picLocks noChangeAspect="1" noChangeArrowheads="1"/>
            </p:cNvPicPr>
            <p:nvPr/>
          </p:nvPicPr>
          <p:blipFill>
            <a:blip r:embed="rId7" cstate="print"/>
            <a:srcRect/>
            <a:stretch>
              <a:fillRect/>
            </a:stretch>
          </p:blipFill>
          <p:spPr bwMode="auto">
            <a:xfrm>
              <a:off x="1457" y="344"/>
              <a:ext cx="1460" cy="2070"/>
            </a:xfrm>
            <a:prstGeom prst="rect">
              <a:avLst/>
            </a:prstGeom>
            <a:noFill/>
          </p:spPr>
        </p:pic>
        <p:pic>
          <p:nvPicPr>
            <p:cNvPr id="1266696" name="Picture 8" descr="MapAmerSul"/>
            <p:cNvPicPr>
              <a:picLocks noChangeAspect="1" noChangeArrowheads="1"/>
            </p:cNvPicPr>
            <p:nvPr/>
          </p:nvPicPr>
          <p:blipFill>
            <a:blip r:embed="rId8" cstate="print"/>
            <a:srcRect t="397"/>
            <a:stretch>
              <a:fillRect/>
            </a:stretch>
          </p:blipFill>
          <p:spPr bwMode="auto">
            <a:xfrm>
              <a:off x="13" y="344"/>
              <a:ext cx="1460" cy="2062"/>
            </a:xfrm>
            <a:prstGeom prst="rect">
              <a:avLst/>
            </a:prstGeom>
            <a:noFill/>
          </p:spPr>
        </p:pic>
        <p:pic>
          <p:nvPicPr>
            <p:cNvPr id="1266697" name="Picture 9" descr="MapAlaska"/>
            <p:cNvPicPr>
              <a:picLocks noChangeAspect="1" noChangeArrowheads="1"/>
            </p:cNvPicPr>
            <p:nvPr/>
          </p:nvPicPr>
          <p:blipFill>
            <a:blip r:embed="rId9" cstate="print"/>
            <a:srcRect t="17500" b="674"/>
            <a:stretch>
              <a:fillRect/>
            </a:stretch>
          </p:blipFill>
          <p:spPr bwMode="auto">
            <a:xfrm>
              <a:off x="1460" y="2032"/>
              <a:ext cx="1461" cy="1694"/>
            </a:xfrm>
            <a:prstGeom prst="rect">
              <a:avLst/>
            </a:prstGeom>
            <a:noFill/>
          </p:spPr>
        </p:pic>
        <p:pic>
          <p:nvPicPr>
            <p:cNvPr id="1266698" name="Picture 10" descr="MapRussia"/>
            <p:cNvPicPr>
              <a:picLocks noChangeAspect="1" noChangeArrowheads="1"/>
            </p:cNvPicPr>
            <p:nvPr/>
          </p:nvPicPr>
          <p:blipFill>
            <a:blip r:embed="rId10" cstate="print"/>
            <a:srcRect t="17619" b="595"/>
            <a:stretch>
              <a:fillRect/>
            </a:stretch>
          </p:blipFill>
          <p:spPr bwMode="auto">
            <a:xfrm>
              <a:off x="2912" y="2032"/>
              <a:ext cx="1461" cy="1693"/>
            </a:xfrm>
            <a:prstGeom prst="rect">
              <a:avLst/>
            </a:prstGeom>
            <a:noFill/>
          </p:spPr>
        </p:pic>
      </p:grpSp>
      <p:sp>
        <p:nvSpPr>
          <p:cNvPr id="1266699" name="Text Box 11"/>
          <p:cNvSpPr txBox="1">
            <a:spLocks noChangeArrowheads="1"/>
          </p:cNvSpPr>
          <p:nvPr/>
        </p:nvSpPr>
        <p:spPr bwMode="auto">
          <a:xfrm>
            <a:off x="1143000" y="1371600"/>
            <a:ext cx="2590800" cy="457200"/>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kumimoji="1" lang="en-US" sz="2400" smtClean="0">
                <a:solidFill>
                  <a:srgbClr val="FF3300"/>
                </a:solidFill>
                <a:latin typeface="Arial" pitchFamily="34" charset="0"/>
              </a:rPr>
              <a:t>LNLS-Campinas</a:t>
            </a:r>
            <a:endParaRPr kumimoji="1" lang="en-US" sz="2400" smtClean="0">
              <a:solidFill>
                <a:srgbClr val="000000"/>
              </a:solidFill>
              <a:latin typeface="Arial" pitchFamily="34" charset="0"/>
            </a:endParaRPr>
          </a:p>
        </p:txBody>
      </p:sp>
      <p:sp>
        <p:nvSpPr>
          <p:cNvPr id="1266700" name="Line 12"/>
          <p:cNvSpPr>
            <a:spLocks noChangeShapeType="1"/>
          </p:cNvSpPr>
          <p:nvPr/>
        </p:nvSpPr>
        <p:spPr bwMode="auto">
          <a:xfrm flipH="1">
            <a:off x="339725" y="1682750"/>
            <a:ext cx="828675" cy="504825"/>
          </a:xfrm>
          <a:prstGeom prst="line">
            <a:avLst/>
          </a:prstGeom>
          <a:noFill/>
          <a:ln w="38100">
            <a:solidFill>
              <a:srgbClr val="FF3300"/>
            </a:solidFill>
            <a:round/>
            <a:headEnd/>
            <a:tailEnd type="triangle" w="med" len="med"/>
          </a:ln>
          <a:effectLst/>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1266701" name="Line 13"/>
          <p:cNvSpPr>
            <a:spLocks noChangeShapeType="1"/>
          </p:cNvSpPr>
          <p:nvPr/>
        </p:nvSpPr>
        <p:spPr bwMode="auto">
          <a:xfrm>
            <a:off x="0" y="2732088"/>
            <a:ext cx="9144000" cy="0"/>
          </a:xfrm>
          <a:prstGeom prst="line">
            <a:avLst/>
          </a:prstGeom>
          <a:noFill/>
          <a:ln w="9525">
            <a:solidFill>
              <a:schemeClr val="tx1"/>
            </a:solidFill>
            <a:round/>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1266702" name="Text Box 14"/>
          <p:cNvSpPr txBox="1">
            <a:spLocks noChangeArrowheads="1"/>
          </p:cNvSpPr>
          <p:nvPr/>
        </p:nvSpPr>
        <p:spPr bwMode="auto">
          <a:xfrm>
            <a:off x="1965325" y="2606675"/>
            <a:ext cx="630238" cy="228600"/>
          </a:xfrm>
          <a:prstGeom prst="rect">
            <a:avLst/>
          </a:prstGeom>
          <a:solidFill>
            <a:srgbClr val="CCFFFF"/>
          </a:solidFill>
          <a:ln w="9525">
            <a:noFill/>
            <a:miter lim="800000"/>
            <a:headEnd/>
            <a:tailEnd/>
          </a:ln>
          <a:effectLst/>
        </p:spPr>
        <p:txBody>
          <a:bodyPr>
            <a:spAutoFit/>
          </a:bodyPr>
          <a:lstStyle/>
          <a:p>
            <a:pPr algn="ctr" eaLnBrk="0" fontAlgn="base" hangingPunct="0">
              <a:spcBef>
                <a:spcPct val="50000"/>
              </a:spcBef>
              <a:spcAft>
                <a:spcPct val="0"/>
              </a:spcAft>
            </a:pPr>
            <a:r>
              <a:rPr kumimoji="1" lang="en-US" sz="900" smtClean="0">
                <a:solidFill>
                  <a:srgbClr val="000000"/>
                </a:solidFill>
                <a:latin typeface="Arial" pitchFamily="34" charset="0"/>
              </a:rPr>
              <a:t>Equator</a:t>
            </a:r>
          </a:p>
        </p:txBody>
      </p:sp>
      <p:sp>
        <p:nvSpPr>
          <p:cNvPr id="1266703" name="Line 15"/>
          <p:cNvSpPr>
            <a:spLocks noChangeShapeType="1"/>
          </p:cNvSpPr>
          <p:nvPr/>
        </p:nvSpPr>
        <p:spPr bwMode="auto">
          <a:xfrm flipH="1">
            <a:off x="304800" y="1143000"/>
            <a:ext cx="1066800" cy="990600"/>
          </a:xfrm>
          <a:prstGeom prst="line">
            <a:avLst/>
          </a:prstGeom>
          <a:noFill/>
          <a:ln w="34925">
            <a:solidFill>
              <a:srgbClr val="0000FF"/>
            </a:solidFill>
            <a:round/>
            <a:headEnd/>
            <a:tailEnd type="triangle" w="med" len="med"/>
          </a:ln>
          <a:effectLst/>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1266704" name="Text Box 16"/>
          <p:cNvSpPr txBox="1">
            <a:spLocks noChangeArrowheads="1"/>
          </p:cNvSpPr>
          <p:nvPr/>
        </p:nvSpPr>
        <p:spPr bwMode="auto">
          <a:xfrm>
            <a:off x="1355725" y="801688"/>
            <a:ext cx="2465388" cy="457200"/>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pt-BR" sz="3600" i="1" baseline="30000" smtClean="0">
                <a:solidFill>
                  <a:srgbClr val="3333CC"/>
                </a:solidFill>
                <a:latin typeface="Trebuchet MS" pitchFamily="34" charset="0"/>
              </a:rPr>
              <a:t>IF-USP San Paulo</a:t>
            </a:r>
            <a:endParaRPr lang="en-US" sz="3600" i="1" baseline="30000" smtClean="0">
              <a:solidFill>
                <a:srgbClr val="3333CC"/>
              </a:solidFill>
              <a:latin typeface="Trebuchet MS"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78" name="Picture 2" descr="pic19"/>
          <p:cNvPicPr>
            <a:picLocks noChangeAspect="1" noChangeArrowheads="1"/>
          </p:cNvPicPr>
          <p:nvPr/>
        </p:nvPicPr>
        <p:blipFill>
          <a:blip r:embed="rId3" cstate="print"/>
          <a:srcRect/>
          <a:stretch>
            <a:fillRect/>
          </a:stretch>
        </p:blipFill>
        <p:spPr bwMode="auto">
          <a:xfrm>
            <a:off x="838200" y="533400"/>
            <a:ext cx="4876800" cy="6189915"/>
          </a:xfrm>
          <a:prstGeom prst="rect">
            <a:avLst/>
          </a:prstGeom>
          <a:noFill/>
          <a:ln w="9525">
            <a:noFill/>
            <a:miter lim="800000"/>
            <a:headEnd/>
            <a:tailEnd/>
          </a:ln>
        </p:spPr>
      </p:pic>
      <p:sp>
        <p:nvSpPr>
          <p:cNvPr id="229379" name="Text Box 3"/>
          <p:cNvSpPr txBox="1">
            <a:spLocks noChangeArrowheads="1"/>
          </p:cNvSpPr>
          <p:nvPr/>
        </p:nvSpPr>
        <p:spPr bwMode="auto">
          <a:xfrm>
            <a:off x="1066800" y="0"/>
            <a:ext cx="4657725" cy="579438"/>
          </a:xfrm>
          <a:prstGeom prst="rect">
            <a:avLst/>
          </a:prstGeom>
          <a:noFill/>
          <a:ln w="9525">
            <a:noFill/>
            <a:miter lim="800000"/>
            <a:headEnd/>
            <a:tailEnd/>
          </a:ln>
        </p:spPr>
        <p:txBody>
          <a:bodyPr wrap="none">
            <a:spAutoFit/>
          </a:bodyPr>
          <a:lstStyle/>
          <a:p>
            <a:pPr algn="ctr" eaLnBrk="1" hangingPunct="1"/>
            <a:r>
              <a:rPr lang="en-US" altLang="ja-JP" sz="3200" b="1" i="1">
                <a:solidFill>
                  <a:srgbClr val="FF0066"/>
                </a:solidFill>
                <a:latin typeface="Times New Roman" pitchFamily="18" charset="0"/>
                <a:ea typeface="ＭＳ Ｐゴシック" charset="-128"/>
              </a:rPr>
              <a:t>X-Ray Brightness vs. Time</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Text Box 2"/>
          <p:cNvSpPr txBox="1">
            <a:spLocks noChangeArrowheads="1"/>
          </p:cNvSpPr>
          <p:nvPr/>
        </p:nvSpPr>
        <p:spPr bwMode="auto">
          <a:xfrm>
            <a:off x="6477000" y="3657600"/>
            <a:ext cx="1828800"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One million</a:t>
            </a:r>
          </a:p>
        </p:txBody>
      </p:sp>
      <p:sp>
        <p:nvSpPr>
          <p:cNvPr id="236547" name="Line 3"/>
          <p:cNvSpPr>
            <a:spLocks noChangeShapeType="1"/>
          </p:cNvSpPr>
          <p:nvPr/>
        </p:nvSpPr>
        <p:spPr bwMode="auto">
          <a:xfrm flipV="1">
            <a:off x="7010400" y="3200400"/>
            <a:ext cx="0" cy="533400"/>
          </a:xfrm>
          <a:prstGeom prst="line">
            <a:avLst/>
          </a:prstGeom>
          <a:noFill/>
          <a:ln w="9525">
            <a:solidFill>
              <a:schemeClr val="tx1"/>
            </a:solidFill>
            <a:round/>
            <a:headEnd/>
            <a:tailEnd type="triangle" w="med" len="me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48" name="Line 4"/>
          <p:cNvSpPr>
            <a:spLocks noChangeShapeType="1"/>
          </p:cNvSpPr>
          <p:nvPr/>
        </p:nvSpPr>
        <p:spPr bwMode="auto">
          <a:xfrm>
            <a:off x="7010400" y="4114800"/>
            <a:ext cx="0" cy="457200"/>
          </a:xfrm>
          <a:prstGeom prst="line">
            <a:avLst/>
          </a:prstGeom>
          <a:noFill/>
          <a:ln w="9525">
            <a:solidFill>
              <a:schemeClr val="tx1"/>
            </a:solidFill>
            <a:round/>
            <a:headEnd/>
            <a:tailEnd type="triangle" w="med" len="me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49" name="Text Box 5"/>
          <p:cNvSpPr txBox="1">
            <a:spLocks noChangeArrowheads="1"/>
          </p:cNvSpPr>
          <p:nvPr/>
        </p:nvSpPr>
        <p:spPr bwMode="auto">
          <a:xfrm>
            <a:off x="838200" y="3657600"/>
            <a:ext cx="1371600"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One billion</a:t>
            </a:r>
          </a:p>
        </p:txBody>
      </p:sp>
      <p:sp>
        <p:nvSpPr>
          <p:cNvPr id="236550" name="Line 6"/>
          <p:cNvSpPr>
            <a:spLocks noChangeShapeType="1"/>
          </p:cNvSpPr>
          <p:nvPr/>
        </p:nvSpPr>
        <p:spPr bwMode="auto">
          <a:xfrm>
            <a:off x="1524000" y="4038600"/>
            <a:ext cx="0" cy="762000"/>
          </a:xfrm>
          <a:prstGeom prst="line">
            <a:avLst/>
          </a:prstGeom>
          <a:noFill/>
          <a:ln w="9525">
            <a:solidFill>
              <a:schemeClr val="tx1"/>
            </a:solidFill>
            <a:round/>
            <a:headEnd/>
            <a:tailEnd type="triangle" w="med" len="me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51" name="Line 7"/>
          <p:cNvSpPr>
            <a:spLocks noChangeShapeType="1"/>
          </p:cNvSpPr>
          <p:nvPr/>
        </p:nvSpPr>
        <p:spPr bwMode="auto">
          <a:xfrm flipV="1">
            <a:off x="1524000" y="2743200"/>
            <a:ext cx="0" cy="990600"/>
          </a:xfrm>
          <a:prstGeom prst="line">
            <a:avLst/>
          </a:prstGeom>
          <a:noFill/>
          <a:ln w="9525">
            <a:solidFill>
              <a:schemeClr val="tx1"/>
            </a:solidFill>
            <a:round/>
            <a:headEnd/>
            <a:tailEnd type="triangle" w="med" len="me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52" name="Text Box 8"/>
          <p:cNvSpPr txBox="1">
            <a:spLocks noChangeArrowheads="1"/>
          </p:cNvSpPr>
          <p:nvPr/>
        </p:nvSpPr>
        <p:spPr bwMode="auto">
          <a:xfrm>
            <a:off x="609600" y="1752600"/>
            <a:ext cx="1676400"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A million more</a:t>
            </a:r>
          </a:p>
        </p:txBody>
      </p:sp>
      <p:sp>
        <p:nvSpPr>
          <p:cNvPr id="236553" name="Line 9"/>
          <p:cNvSpPr>
            <a:spLocks noChangeShapeType="1"/>
          </p:cNvSpPr>
          <p:nvPr/>
        </p:nvSpPr>
        <p:spPr bwMode="auto">
          <a:xfrm>
            <a:off x="1524000" y="2133600"/>
            <a:ext cx="0" cy="609600"/>
          </a:xfrm>
          <a:prstGeom prst="line">
            <a:avLst/>
          </a:prstGeom>
          <a:noFill/>
          <a:ln w="9525">
            <a:solidFill>
              <a:schemeClr val="tx1"/>
            </a:solidFill>
            <a:round/>
            <a:headEnd/>
            <a:tailEnd type="triangle" w="med" len="me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54" name="Line 10"/>
          <p:cNvSpPr>
            <a:spLocks noChangeShapeType="1"/>
          </p:cNvSpPr>
          <p:nvPr/>
        </p:nvSpPr>
        <p:spPr bwMode="auto">
          <a:xfrm flipV="1">
            <a:off x="1524000" y="1371600"/>
            <a:ext cx="0" cy="457200"/>
          </a:xfrm>
          <a:prstGeom prst="line">
            <a:avLst/>
          </a:prstGeom>
          <a:noFill/>
          <a:ln w="9525">
            <a:solidFill>
              <a:schemeClr val="tx1"/>
            </a:solidFill>
            <a:round/>
            <a:headEnd/>
            <a:tailEnd type="triangle" w="med" len="me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55" name="Text Box 11"/>
          <p:cNvSpPr txBox="1">
            <a:spLocks noChangeArrowheads="1"/>
          </p:cNvSpPr>
          <p:nvPr/>
        </p:nvSpPr>
        <p:spPr bwMode="auto">
          <a:xfrm>
            <a:off x="6629400" y="2362200"/>
            <a:ext cx="2133600"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Computing speed</a:t>
            </a:r>
          </a:p>
        </p:txBody>
      </p:sp>
      <p:sp>
        <p:nvSpPr>
          <p:cNvPr id="236556" name="Text Box 12"/>
          <p:cNvSpPr txBox="1">
            <a:spLocks noChangeArrowheads="1"/>
          </p:cNvSpPr>
          <p:nvPr/>
        </p:nvSpPr>
        <p:spPr bwMode="auto">
          <a:xfrm>
            <a:off x="609600" y="2667000"/>
            <a:ext cx="990600"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X-rays</a:t>
            </a:r>
          </a:p>
        </p:txBody>
      </p:sp>
      <p:sp>
        <p:nvSpPr>
          <p:cNvPr id="236557" name="Rectangle 13"/>
          <p:cNvSpPr>
            <a:spLocks noChangeArrowheads="1"/>
          </p:cNvSpPr>
          <p:nvPr/>
        </p:nvSpPr>
        <p:spPr bwMode="auto">
          <a:xfrm>
            <a:off x="2971800" y="1219200"/>
            <a:ext cx="3048000" cy="3581400"/>
          </a:xfrm>
          <a:prstGeom prst="rect">
            <a:avLst/>
          </a:prstGeom>
          <a:noFill/>
          <a:ln w="19050">
            <a:solidFill>
              <a:schemeClr val="tx1"/>
            </a:solidFill>
            <a:miter lim="800000"/>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58" name="Line 14"/>
          <p:cNvSpPr>
            <a:spLocks noChangeShapeType="1"/>
          </p:cNvSpPr>
          <p:nvPr/>
        </p:nvSpPr>
        <p:spPr bwMode="auto">
          <a:xfrm flipV="1">
            <a:off x="2971800" y="3352800"/>
            <a:ext cx="3048000" cy="1295400"/>
          </a:xfrm>
          <a:prstGeom prst="line">
            <a:avLst/>
          </a:prstGeom>
          <a:noFill/>
          <a:ln w="57150">
            <a:solidFill>
              <a:schemeClr val="accent2"/>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grpSp>
        <p:nvGrpSpPr>
          <p:cNvPr id="2" name="Group 15"/>
          <p:cNvGrpSpPr>
            <a:grpSpLocks/>
          </p:cNvGrpSpPr>
          <p:nvPr/>
        </p:nvGrpSpPr>
        <p:grpSpPr bwMode="auto">
          <a:xfrm>
            <a:off x="2971800" y="1219200"/>
            <a:ext cx="3048000" cy="3429000"/>
            <a:chOff x="1632" y="768"/>
            <a:chExt cx="1920" cy="2160"/>
          </a:xfrm>
        </p:grpSpPr>
        <p:sp>
          <p:nvSpPr>
            <p:cNvPr id="236574" name="Line 16"/>
            <p:cNvSpPr>
              <a:spLocks noChangeShapeType="1"/>
            </p:cNvSpPr>
            <p:nvPr/>
          </p:nvSpPr>
          <p:spPr bwMode="auto">
            <a:xfrm>
              <a:off x="1632" y="2928"/>
              <a:ext cx="192" cy="0"/>
            </a:xfrm>
            <a:prstGeom prst="line">
              <a:avLst/>
            </a:prstGeom>
            <a:noFill/>
            <a:ln w="57150">
              <a:solidFill>
                <a:srgbClr val="CC0066"/>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75" name="Line 17"/>
            <p:cNvSpPr>
              <a:spLocks noChangeShapeType="1"/>
            </p:cNvSpPr>
            <p:nvPr/>
          </p:nvSpPr>
          <p:spPr bwMode="auto">
            <a:xfrm flipV="1">
              <a:off x="1824" y="1440"/>
              <a:ext cx="1392" cy="1488"/>
            </a:xfrm>
            <a:prstGeom prst="line">
              <a:avLst/>
            </a:prstGeom>
            <a:noFill/>
            <a:ln w="57150">
              <a:solidFill>
                <a:srgbClr val="CC0066"/>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76" name="Line 18"/>
            <p:cNvSpPr>
              <a:spLocks noChangeShapeType="1"/>
            </p:cNvSpPr>
            <p:nvPr/>
          </p:nvSpPr>
          <p:spPr bwMode="auto">
            <a:xfrm flipV="1">
              <a:off x="3216" y="1008"/>
              <a:ext cx="288" cy="432"/>
            </a:xfrm>
            <a:prstGeom prst="line">
              <a:avLst/>
            </a:prstGeom>
            <a:noFill/>
            <a:ln w="57150">
              <a:solidFill>
                <a:srgbClr val="CC0066"/>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77" name="Line 19"/>
            <p:cNvSpPr>
              <a:spLocks noChangeShapeType="1"/>
            </p:cNvSpPr>
            <p:nvPr/>
          </p:nvSpPr>
          <p:spPr bwMode="auto">
            <a:xfrm flipV="1">
              <a:off x="3504" y="768"/>
              <a:ext cx="48" cy="240"/>
            </a:xfrm>
            <a:prstGeom prst="line">
              <a:avLst/>
            </a:prstGeom>
            <a:noFill/>
            <a:ln w="57150">
              <a:solidFill>
                <a:srgbClr val="CC0066"/>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grpSp>
      <p:sp>
        <p:nvSpPr>
          <p:cNvPr id="236560" name="Text Box 20"/>
          <p:cNvSpPr txBox="1">
            <a:spLocks noChangeArrowheads="1"/>
          </p:cNvSpPr>
          <p:nvPr/>
        </p:nvSpPr>
        <p:spPr bwMode="auto">
          <a:xfrm>
            <a:off x="6019800" y="1219200"/>
            <a:ext cx="609600" cy="3589338"/>
          </a:xfrm>
          <a:prstGeom prst="rect">
            <a:avLst/>
          </a:prstGeom>
          <a:noFill/>
          <a:ln w="9525">
            <a:noFill/>
            <a:miter lim="800000"/>
            <a:headEnd/>
            <a:tailEnd/>
          </a:ln>
        </p:spPr>
        <p:txBody>
          <a:bodyPr>
            <a:spAutoFit/>
          </a:bodyPr>
          <a:lstStyle/>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15</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14</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13</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12</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11</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10</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9</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8</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7</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6</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5</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4</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3</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2</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0</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a:t>
            </a:r>
          </a:p>
        </p:txBody>
      </p:sp>
      <p:sp>
        <p:nvSpPr>
          <p:cNvPr id="236561" name="Text Box 21"/>
          <p:cNvSpPr txBox="1">
            <a:spLocks noChangeArrowheads="1"/>
          </p:cNvSpPr>
          <p:nvPr/>
        </p:nvSpPr>
        <p:spPr bwMode="auto">
          <a:xfrm>
            <a:off x="2514600" y="1219200"/>
            <a:ext cx="609600" cy="3589338"/>
          </a:xfrm>
          <a:prstGeom prst="rect">
            <a:avLst/>
          </a:prstGeom>
          <a:noFill/>
          <a:ln w="9525">
            <a:noFill/>
            <a:miter lim="800000"/>
            <a:headEnd/>
            <a:tailEnd/>
          </a:ln>
        </p:spPr>
        <p:txBody>
          <a:bodyPr>
            <a:spAutoFit/>
          </a:bodyPr>
          <a:lstStyle/>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23</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22</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21</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20</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19</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18</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17</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16</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15</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14</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13</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12</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11</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10</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9</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8</a:t>
            </a:r>
          </a:p>
          <a:p>
            <a:pPr fontAlgn="base">
              <a:lnSpc>
                <a:spcPct val="65000"/>
              </a:lnSpc>
              <a:spcBef>
                <a:spcPct val="50000"/>
              </a:spcBef>
              <a:spcAft>
                <a:spcPct val="0"/>
              </a:spcAft>
            </a:pPr>
            <a:r>
              <a:rPr lang="en-US" sz="1200" smtClean="0">
                <a:solidFill>
                  <a:srgbClr val="000000"/>
                </a:solidFill>
                <a:latin typeface="Arial" pitchFamily="34" charset="0"/>
              </a:rPr>
              <a:t>10</a:t>
            </a:r>
            <a:r>
              <a:rPr lang="en-US" sz="1200" baseline="30000" smtClean="0">
                <a:solidFill>
                  <a:srgbClr val="000000"/>
                </a:solidFill>
                <a:latin typeface="Arial" pitchFamily="34" charset="0"/>
              </a:rPr>
              <a:t>7</a:t>
            </a:r>
          </a:p>
        </p:txBody>
      </p:sp>
      <p:sp>
        <p:nvSpPr>
          <p:cNvPr id="236562" name="Text Box 22"/>
          <p:cNvSpPr txBox="1">
            <a:spLocks noChangeArrowheads="1"/>
          </p:cNvSpPr>
          <p:nvPr/>
        </p:nvSpPr>
        <p:spPr bwMode="auto">
          <a:xfrm>
            <a:off x="1066800" y="304800"/>
            <a:ext cx="7162800"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Growth in X-ray Brightness compared to growth in computing speed</a:t>
            </a:r>
          </a:p>
        </p:txBody>
      </p:sp>
      <p:sp>
        <p:nvSpPr>
          <p:cNvPr id="236563" name="Text Box 23"/>
          <p:cNvSpPr txBox="1">
            <a:spLocks noChangeArrowheads="1"/>
          </p:cNvSpPr>
          <p:nvPr/>
        </p:nvSpPr>
        <p:spPr bwMode="auto">
          <a:xfrm>
            <a:off x="3124200" y="4953000"/>
            <a:ext cx="3962400" cy="304800"/>
          </a:xfrm>
          <a:prstGeom prst="rect">
            <a:avLst/>
          </a:prstGeom>
          <a:noFill/>
          <a:ln w="9525">
            <a:noFill/>
            <a:miter lim="800000"/>
            <a:headEnd/>
            <a:tailEnd/>
          </a:ln>
        </p:spPr>
        <p:txBody>
          <a:bodyPr>
            <a:spAutoFit/>
          </a:bodyPr>
          <a:lstStyle/>
          <a:p>
            <a:pPr fontAlgn="base">
              <a:spcBef>
                <a:spcPct val="50000"/>
              </a:spcBef>
              <a:spcAft>
                <a:spcPct val="0"/>
              </a:spcAft>
            </a:pPr>
            <a:r>
              <a:rPr lang="en-US" sz="1400" smtClean="0">
                <a:solidFill>
                  <a:srgbClr val="000000"/>
                </a:solidFill>
                <a:latin typeface="Arial" pitchFamily="34" charset="0"/>
              </a:rPr>
              <a:t>1960     1970     1980     1990     2000</a:t>
            </a:r>
          </a:p>
        </p:txBody>
      </p:sp>
      <p:sp>
        <p:nvSpPr>
          <p:cNvPr id="236564" name="Line 24"/>
          <p:cNvSpPr>
            <a:spLocks noChangeShapeType="1"/>
          </p:cNvSpPr>
          <p:nvPr/>
        </p:nvSpPr>
        <p:spPr bwMode="auto">
          <a:xfrm flipV="1">
            <a:off x="3276600" y="4724400"/>
            <a:ext cx="0" cy="15240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65" name="Line 25"/>
          <p:cNvSpPr>
            <a:spLocks noChangeShapeType="1"/>
          </p:cNvSpPr>
          <p:nvPr/>
        </p:nvSpPr>
        <p:spPr bwMode="auto">
          <a:xfrm flipV="1">
            <a:off x="3962400" y="4724400"/>
            <a:ext cx="0" cy="15240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66" name="Line 26"/>
          <p:cNvSpPr>
            <a:spLocks noChangeShapeType="1"/>
          </p:cNvSpPr>
          <p:nvPr/>
        </p:nvSpPr>
        <p:spPr bwMode="auto">
          <a:xfrm flipV="1">
            <a:off x="4648200" y="4724400"/>
            <a:ext cx="0" cy="15240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67" name="Line 27"/>
          <p:cNvSpPr>
            <a:spLocks noChangeShapeType="1"/>
          </p:cNvSpPr>
          <p:nvPr/>
        </p:nvSpPr>
        <p:spPr bwMode="auto">
          <a:xfrm flipV="1">
            <a:off x="5334000" y="4724400"/>
            <a:ext cx="0" cy="15240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68" name="Line 28"/>
          <p:cNvSpPr>
            <a:spLocks noChangeShapeType="1"/>
          </p:cNvSpPr>
          <p:nvPr/>
        </p:nvSpPr>
        <p:spPr bwMode="auto">
          <a:xfrm>
            <a:off x="1447800" y="5486400"/>
            <a:ext cx="304800" cy="0"/>
          </a:xfrm>
          <a:prstGeom prst="line">
            <a:avLst/>
          </a:prstGeom>
          <a:noFill/>
          <a:ln w="76200">
            <a:solidFill>
              <a:srgbClr val="CC0066"/>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69" name="Line 29"/>
          <p:cNvSpPr>
            <a:spLocks noChangeShapeType="1"/>
          </p:cNvSpPr>
          <p:nvPr/>
        </p:nvSpPr>
        <p:spPr bwMode="auto">
          <a:xfrm>
            <a:off x="1447800" y="5943600"/>
            <a:ext cx="304800" cy="0"/>
          </a:xfrm>
          <a:prstGeom prst="line">
            <a:avLst/>
          </a:prstGeom>
          <a:noFill/>
          <a:ln w="76200">
            <a:solidFill>
              <a:schemeClr val="accent2"/>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6570" name="Text Box 30"/>
          <p:cNvSpPr txBox="1">
            <a:spLocks noChangeArrowheads="1"/>
          </p:cNvSpPr>
          <p:nvPr/>
        </p:nvSpPr>
        <p:spPr bwMode="auto">
          <a:xfrm>
            <a:off x="1828800" y="5729288"/>
            <a:ext cx="2057400" cy="366712"/>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Computing speed</a:t>
            </a:r>
          </a:p>
        </p:txBody>
      </p:sp>
      <p:sp>
        <p:nvSpPr>
          <p:cNvPr id="236571" name="Text Box 31"/>
          <p:cNvSpPr txBox="1">
            <a:spLocks noChangeArrowheads="1"/>
          </p:cNvSpPr>
          <p:nvPr/>
        </p:nvSpPr>
        <p:spPr bwMode="auto">
          <a:xfrm>
            <a:off x="1828800" y="5348288"/>
            <a:ext cx="1981200" cy="366712"/>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X-ray Brightness </a:t>
            </a:r>
          </a:p>
        </p:txBody>
      </p:sp>
      <p:sp>
        <p:nvSpPr>
          <p:cNvPr id="236572" name="Text Box 32"/>
          <p:cNvSpPr txBox="1">
            <a:spLocks noChangeArrowheads="1"/>
          </p:cNvSpPr>
          <p:nvPr/>
        </p:nvSpPr>
        <p:spPr bwMode="auto">
          <a:xfrm>
            <a:off x="3352800" y="2133600"/>
            <a:ext cx="1905000"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Arial" pitchFamily="34" charset="0"/>
              </a:rPr>
              <a:t>X-ray Brightness</a:t>
            </a:r>
          </a:p>
        </p:txBody>
      </p:sp>
      <p:sp>
        <p:nvSpPr>
          <p:cNvPr id="236573" name="Text Box 33"/>
          <p:cNvSpPr txBox="1">
            <a:spLocks noChangeArrowheads="1"/>
          </p:cNvSpPr>
          <p:nvPr/>
        </p:nvSpPr>
        <p:spPr bwMode="auto">
          <a:xfrm>
            <a:off x="4114800" y="4038600"/>
            <a:ext cx="1905000" cy="336550"/>
          </a:xfrm>
          <a:prstGeom prst="rect">
            <a:avLst/>
          </a:prstGeom>
          <a:noFill/>
          <a:ln w="9525">
            <a:noFill/>
            <a:miter lim="800000"/>
            <a:headEnd/>
            <a:tailEnd/>
          </a:ln>
        </p:spPr>
        <p:txBody>
          <a:bodyPr>
            <a:spAutoFit/>
          </a:bodyPr>
          <a:lstStyle/>
          <a:p>
            <a:pPr fontAlgn="base">
              <a:spcBef>
                <a:spcPct val="50000"/>
              </a:spcBef>
              <a:spcAft>
                <a:spcPct val="0"/>
              </a:spcAft>
            </a:pPr>
            <a:r>
              <a:rPr lang="en-US" sz="1600" smtClean="0">
                <a:solidFill>
                  <a:srgbClr val="000000"/>
                </a:solidFill>
                <a:latin typeface="Arial" pitchFamily="34" charset="0"/>
              </a:rPr>
              <a:t>Computing speed</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pPr eaLnBrk="1" hangingPunct="1"/>
            <a:r>
              <a:rPr lang="en-US" smtClean="0"/>
              <a:t>Electromagnetic Radiation</a:t>
            </a:r>
          </a:p>
        </p:txBody>
      </p:sp>
      <p:pic>
        <p:nvPicPr>
          <p:cNvPr id="230403" name="Picture 3" descr="transmitter-2"/>
          <p:cNvPicPr>
            <a:picLocks noGrp="1" noChangeAspect="1" noChangeArrowheads="1" noCrop="1"/>
          </p:cNvPicPr>
          <p:nvPr>
            <p:ph idx="1"/>
          </p:nvPr>
        </p:nvPicPr>
        <p:blipFill>
          <a:blip r:embed="rId3" cstate="print"/>
          <a:srcRect/>
          <a:stretch>
            <a:fillRect/>
          </a:stretch>
        </p:blipFill>
        <p:spPr>
          <a:xfrm>
            <a:off x="3657600" y="1524000"/>
            <a:ext cx="4799013" cy="4752975"/>
          </a:xfrm>
          <a:noFill/>
        </p:spPr>
      </p:pic>
      <p:sp>
        <p:nvSpPr>
          <p:cNvPr id="230404" name="Text Box 4"/>
          <p:cNvSpPr txBox="1">
            <a:spLocks noChangeArrowheads="1"/>
          </p:cNvSpPr>
          <p:nvPr/>
        </p:nvSpPr>
        <p:spPr bwMode="auto">
          <a:xfrm>
            <a:off x="228600" y="3276600"/>
            <a:ext cx="3657600" cy="2284413"/>
          </a:xfrm>
          <a:prstGeom prst="rect">
            <a:avLst/>
          </a:prstGeom>
          <a:noFill/>
          <a:ln w="9525">
            <a:noFill/>
            <a:miter lim="800000"/>
            <a:headEnd/>
            <a:tailEnd/>
          </a:ln>
        </p:spPr>
        <p:txBody>
          <a:bodyPr>
            <a:spAutoFit/>
          </a:bodyPr>
          <a:lstStyle/>
          <a:p>
            <a:pPr eaLnBrk="1" hangingPunct="1">
              <a:spcBef>
                <a:spcPct val="50000"/>
              </a:spcBef>
            </a:pPr>
            <a:r>
              <a:rPr lang="en-US" sz="1800"/>
              <a:t>Electrons </a:t>
            </a:r>
            <a:r>
              <a:rPr lang="en-US" sz="2400" i="1">
                <a:solidFill>
                  <a:srgbClr val="FF0000"/>
                </a:solidFill>
              </a:rPr>
              <a:t>accelerating</a:t>
            </a:r>
            <a:r>
              <a:rPr lang="en-US" sz="1800"/>
              <a:t> by running up and down in a radio antenna emit radio waves </a:t>
            </a:r>
          </a:p>
          <a:p>
            <a:pPr eaLnBrk="1" hangingPunct="1">
              <a:spcBef>
                <a:spcPct val="50000"/>
              </a:spcBef>
            </a:pPr>
            <a:r>
              <a:rPr lang="en-US" sz="2400" b="1" i="1">
                <a:solidFill>
                  <a:srgbClr val="FF0000"/>
                </a:solidFill>
              </a:rPr>
              <a:t>Radio waves are nothing more than Long Wavelength Light</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594" name="Picture 2" descr="circular"/>
          <p:cNvPicPr>
            <a:picLocks noChangeAspect="1" noChangeArrowheads="1"/>
          </p:cNvPicPr>
          <p:nvPr/>
        </p:nvPicPr>
        <p:blipFill>
          <a:blip r:embed="rId3" cstate="print">
            <a:clrChange>
              <a:clrFrom>
                <a:srgbClr val="FFFFFF"/>
              </a:clrFrom>
              <a:clrTo>
                <a:srgbClr val="FFFFFF">
                  <a:alpha val="0"/>
                </a:srgbClr>
              </a:clrTo>
            </a:clrChange>
          </a:blip>
          <a:srcRect b="13783"/>
          <a:stretch>
            <a:fillRect/>
          </a:stretch>
        </p:blipFill>
        <p:spPr bwMode="auto">
          <a:xfrm>
            <a:off x="1042988" y="2257425"/>
            <a:ext cx="6711950" cy="3117850"/>
          </a:xfrm>
          <a:prstGeom prst="rect">
            <a:avLst/>
          </a:prstGeom>
          <a:noFill/>
          <a:ln w="9525">
            <a:noFill/>
            <a:miter lim="800000"/>
            <a:headEnd/>
            <a:tailEnd/>
          </a:ln>
        </p:spPr>
      </p:pic>
      <p:sp>
        <p:nvSpPr>
          <p:cNvPr id="238595" name="Rectangle 3"/>
          <p:cNvSpPr>
            <a:spLocks noChangeArrowheads="1"/>
          </p:cNvSpPr>
          <p:nvPr/>
        </p:nvSpPr>
        <p:spPr bwMode="auto">
          <a:xfrm>
            <a:off x="260350" y="196850"/>
            <a:ext cx="6521450" cy="717550"/>
          </a:xfrm>
          <a:prstGeom prst="rect">
            <a:avLst/>
          </a:prstGeom>
          <a:noFill/>
          <a:ln w="9525">
            <a:noFill/>
            <a:miter lim="800000"/>
            <a:headEnd/>
            <a:tailEnd/>
          </a:ln>
        </p:spPr>
        <p:txBody>
          <a:bodyPr lIns="92075" tIns="46038" rIns="92075" bIns="46038" anchor="ctr"/>
          <a:lstStyle/>
          <a:p>
            <a:pPr eaLnBrk="0" fontAlgn="base" hangingPunct="0">
              <a:spcBef>
                <a:spcPct val="0"/>
              </a:spcBef>
              <a:spcAft>
                <a:spcPct val="0"/>
              </a:spcAft>
            </a:pPr>
            <a:r>
              <a:rPr lang="en-US" b="1" i="1" smtClean="0">
                <a:solidFill>
                  <a:srgbClr val="D60093"/>
                </a:solidFill>
              </a:rPr>
              <a:t>Radiation Fundamentals          </a:t>
            </a:r>
          </a:p>
        </p:txBody>
      </p:sp>
      <p:sp>
        <p:nvSpPr>
          <p:cNvPr id="238596" name="Text Box 4"/>
          <p:cNvSpPr txBox="1">
            <a:spLocks noChangeArrowheads="1"/>
          </p:cNvSpPr>
          <p:nvPr/>
        </p:nvSpPr>
        <p:spPr bwMode="auto">
          <a:xfrm>
            <a:off x="331788" y="990600"/>
            <a:ext cx="8431212" cy="1328738"/>
          </a:xfrm>
          <a:prstGeom prst="rect">
            <a:avLst/>
          </a:prstGeom>
          <a:noFill/>
          <a:ln w="9525">
            <a:noFill/>
            <a:miter lim="800000"/>
            <a:headEnd/>
            <a:tailEnd/>
          </a:ln>
        </p:spPr>
        <p:txBody>
          <a:bodyPr>
            <a:spAutoFit/>
          </a:bodyPr>
          <a:lstStyle/>
          <a:p>
            <a:pPr marL="233363" indent="-233363" fontAlgn="base">
              <a:spcBef>
                <a:spcPct val="50000"/>
              </a:spcBef>
              <a:spcAft>
                <a:spcPct val="0"/>
              </a:spcAft>
              <a:buClr>
                <a:srgbClr val="D60093"/>
              </a:buClr>
              <a:buSzPct val="120000"/>
              <a:buFontTx/>
              <a:buChar char="•"/>
            </a:pPr>
            <a:r>
              <a:rPr lang="en-US" smtClean="0">
                <a:solidFill>
                  <a:srgbClr val="000000"/>
                </a:solidFill>
                <a:latin typeface="Arial" pitchFamily="34" charset="0"/>
              </a:rPr>
              <a:t>When electrons are accelerated (</a:t>
            </a:r>
            <a:r>
              <a:rPr lang="en-US" i="1" smtClean="0">
                <a:solidFill>
                  <a:srgbClr val="000000"/>
                </a:solidFill>
                <a:latin typeface="Arial" pitchFamily="34" charset="0"/>
              </a:rPr>
              <a:t>e.g</a:t>
            </a:r>
            <a:r>
              <a:rPr lang="en-US" smtClean="0">
                <a:solidFill>
                  <a:srgbClr val="000000"/>
                </a:solidFill>
                <a:latin typeface="Arial" pitchFamily="34" charset="0"/>
              </a:rPr>
              <a:t>. linear acceleration in a radio transmitter antenna) they emit electromagnetic radiation (</a:t>
            </a:r>
            <a:r>
              <a:rPr lang="en-US" i="1" smtClean="0">
                <a:solidFill>
                  <a:srgbClr val="000000"/>
                </a:solidFill>
                <a:latin typeface="Arial" pitchFamily="34" charset="0"/>
              </a:rPr>
              <a:t>i.e</a:t>
            </a:r>
            <a:r>
              <a:rPr lang="en-US" smtClean="0">
                <a:solidFill>
                  <a:srgbClr val="000000"/>
                </a:solidFill>
                <a:latin typeface="Arial" pitchFamily="34" charset="0"/>
              </a:rPr>
              <a:t>., radio waves) in a rather non-directional pattern</a:t>
            </a:r>
          </a:p>
          <a:p>
            <a:pPr marL="233363" indent="-233363" fontAlgn="base">
              <a:spcBef>
                <a:spcPct val="50000"/>
              </a:spcBef>
              <a:spcAft>
                <a:spcPct val="0"/>
              </a:spcAft>
              <a:buClr>
                <a:srgbClr val="D60093"/>
              </a:buClr>
              <a:buSzPct val="120000"/>
              <a:buFontTx/>
              <a:buChar char="•"/>
            </a:pPr>
            <a:r>
              <a:rPr lang="en-US" smtClean="0">
                <a:solidFill>
                  <a:srgbClr val="000000"/>
                </a:solidFill>
                <a:latin typeface="Arial" pitchFamily="34" charset="0"/>
              </a:rPr>
              <a:t>Electrons in circular motion are also undergoing acceleration (centripetal) </a:t>
            </a:r>
          </a:p>
        </p:txBody>
      </p:sp>
      <p:sp>
        <p:nvSpPr>
          <p:cNvPr id="238597" name="Text Box 5"/>
          <p:cNvSpPr txBox="1">
            <a:spLocks noChangeArrowheads="1"/>
          </p:cNvSpPr>
          <p:nvPr/>
        </p:nvSpPr>
        <p:spPr bwMode="auto">
          <a:xfrm>
            <a:off x="1074738" y="5592763"/>
            <a:ext cx="2659062" cy="1069975"/>
          </a:xfrm>
          <a:prstGeom prst="rect">
            <a:avLst/>
          </a:prstGeom>
          <a:noFill/>
          <a:ln w="9525">
            <a:noFill/>
            <a:miter lim="800000"/>
            <a:headEnd/>
            <a:tailEnd/>
          </a:ln>
        </p:spPr>
        <p:txBody>
          <a:bodyPr>
            <a:spAutoFit/>
          </a:bodyPr>
          <a:lstStyle/>
          <a:p>
            <a:pPr fontAlgn="base">
              <a:spcBef>
                <a:spcPct val="50000"/>
              </a:spcBef>
              <a:spcAft>
                <a:spcPct val="0"/>
              </a:spcAft>
            </a:pPr>
            <a:r>
              <a:rPr lang="en-US" sz="1600" smtClean="0">
                <a:solidFill>
                  <a:srgbClr val="0000FF"/>
                </a:solidFill>
                <a:latin typeface="Arial" pitchFamily="34" charset="0"/>
              </a:rPr>
              <a:t>At low electron velocity (non-relativistic case) the radiation is emitted in a non-directional pattern</a:t>
            </a:r>
          </a:p>
        </p:txBody>
      </p:sp>
      <p:sp>
        <p:nvSpPr>
          <p:cNvPr id="238598" name="Text Box 6"/>
          <p:cNvSpPr txBox="1">
            <a:spLocks noChangeArrowheads="1"/>
          </p:cNvSpPr>
          <p:nvPr/>
        </p:nvSpPr>
        <p:spPr bwMode="auto">
          <a:xfrm>
            <a:off x="4524375" y="5592763"/>
            <a:ext cx="3857625" cy="1069975"/>
          </a:xfrm>
          <a:prstGeom prst="rect">
            <a:avLst/>
          </a:prstGeom>
          <a:noFill/>
          <a:ln w="9525">
            <a:noFill/>
            <a:miter lim="800000"/>
            <a:headEnd/>
            <a:tailEnd/>
          </a:ln>
        </p:spPr>
        <p:txBody>
          <a:bodyPr>
            <a:spAutoFit/>
          </a:bodyPr>
          <a:lstStyle/>
          <a:p>
            <a:pPr fontAlgn="base">
              <a:spcBef>
                <a:spcPct val="50000"/>
              </a:spcBef>
              <a:spcAft>
                <a:spcPct val="0"/>
              </a:spcAft>
            </a:pPr>
            <a:r>
              <a:rPr lang="en-US" sz="1600" smtClean="0">
                <a:solidFill>
                  <a:srgbClr val="0000FF"/>
                </a:solidFill>
                <a:latin typeface="Arial" pitchFamily="34" charset="0"/>
              </a:rPr>
              <a:t>When the electron velocity approaches the velocity of light, the emission pattern is folded sharply forward. Also the radiated power goes up dramatically </a:t>
            </a:r>
          </a:p>
        </p:txBody>
      </p:sp>
      <p:sp>
        <p:nvSpPr>
          <p:cNvPr id="238599" name="Rectangle 7"/>
          <p:cNvSpPr>
            <a:spLocks noChangeArrowheads="1"/>
          </p:cNvSpPr>
          <p:nvPr/>
        </p:nvSpPr>
        <p:spPr bwMode="auto">
          <a:xfrm>
            <a:off x="685800" y="2362200"/>
            <a:ext cx="3429000" cy="4343400"/>
          </a:xfrm>
          <a:prstGeom prst="rect">
            <a:avLst/>
          </a:prstGeom>
          <a:noFill/>
          <a:ln w="19050">
            <a:solidFill>
              <a:schemeClr val="tx1"/>
            </a:solidFill>
            <a:miter lim="800000"/>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8600" name="Rectangle 8"/>
          <p:cNvSpPr>
            <a:spLocks noChangeArrowheads="1"/>
          </p:cNvSpPr>
          <p:nvPr/>
        </p:nvSpPr>
        <p:spPr bwMode="auto">
          <a:xfrm>
            <a:off x="4495800" y="2362200"/>
            <a:ext cx="3810000" cy="4343400"/>
          </a:xfrm>
          <a:prstGeom prst="rect">
            <a:avLst/>
          </a:prstGeom>
          <a:noFill/>
          <a:ln w="19050">
            <a:solidFill>
              <a:schemeClr val="tx1"/>
            </a:solidFill>
            <a:miter lim="800000"/>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238601" name="Text Box 9"/>
          <p:cNvSpPr txBox="1">
            <a:spLocks noChangeArrowheads="1"/>
          </p:cNvSpPr>
          <p:nvPr/>
        </p:nvSpPr>
        <p:spPr bwMode="auto">
          <a:xfrm>
            <a:off x="6629400" y="3886200"/>
            <a:ext cx="1524000" cy="1004888"/>
          </a:xfrm>
          <a:prstGeom prst="rect">
            <a:avLst/>
          </a:prstGeom>
          <a:noFill/>
          <a:ln w="9525">
            <a:noFill/>
            <a:miter lim="800000"/>
            <a:headEnd/>
            <a:tailEnd/>
          </a:ln>
        </p:spPr>
        <p:txBody>
          <a:bodyPr>
            <a:spAutoFit/>
          </a:bodyPr>
          <a:lstStyle/>
          <a:p>
            <a:pPr fontAlgn="base">
              <a:spcBef>
                <a:spcPct val="50000"/>
              </a:spcBef>
              <a:spcAft>
                <a:spcPct val="0"/>
              </a:spcAft>
            </a:pPr>
            <a:endParaRPr lang="el-GR" sz="2400" smtClean="0">
              <a:solidFill>
                <a:srgbClr val="000000"/>
              </a:solidFill>
              <a:latin typeface="Times New Roman" pitchFamily="18" charset="0"/>
            </a:endParaRPr>
          </a:p>
          <a:p>
            <a:pPr fontAlgn="base">
              <a:spcBef>
                <a:spcPct val="50000"/>
              </a:spcBef>
              <a:spcAft>
                <a:spcPct val="0"/>
              </a:spcAft>
            </a:pPr>
            <a:endParaRPr lang="en-US" sz="2400" smtClean="0">
              <a:solidFill>
                <a:srgbClr val="000000"/>
              </a:solidFill>
              <a:latin typeface="Times New Roman" pitchFamily="18" charset="0"/>
            </a:endParaRPr>
          </a:p>
        </p:txBody>
      </p:sp>
      <p:sp>
        <p:nvSpPr>
          <p:cNvPr id="238602" name="Text Box 10"/>
          <p:cNvSpPr txBox="1">
            <a:spLocks noChangeArrowheads="1"/>
          </p:cNvSpPr>
          <p:nvPr/>
        </p:nvSpPr>
        <p:spPr bwMode="auto">
          <a:xfrm>
            <a:off x="6019800" y="3352800"/>
            <a:ext cx="2209800" cy="731838"/>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Times New Roman" pitchFamily="18" charset="0"/>
              </a:rPr>
              <a:t>Opening angle</a:t>
            </a:r>
          </a:p>
          <a:p>
            <a:pPr fontAlgn="base">
              <a:spcBef>
                <a:spcPct val="0"/>
              </a:spcBef>
              <a:spcAft>
                <a:spcPct val="0"/>
              </a:spcAft>
            </a:pPr>
            <a:r>
              <a:rPr lang="el-GR" sz="2400" smtClean="0">
                <a:solidFill>
                  <a:srgbClr val="000000"/>
                </a:solidFill>
                <a:latin typeface="Times New Roman" pitchFamily="18" charset="0"/>
              </a:rPr>
              <a:t>Θ</a:t>
            </a:r>
            <a:r>
              <a:rPr lang="en-US" sz="2400" smtClean="0">
                <a:solidFill>
                  <a:srgbClr val="000000"/>
                </a:solidFill>
                <a:latin typeface="Times New Roman" pitchFamily="18" charset="0"/>
              </a:rPr>
              <a:t> = mc</a:t>
            </a:r>
            <a:r>
              <a:rPr lang="en-US" sz="2400" baseline="30000" smtClean="0">
                <a:solidFill>
                  <a:srgbClr val="000000"/>
                </a:solidFill>
                <a:latin typeface="Times New Roman" pitchFamily="18" charset="0"/>
              </a:rPr>
              <a:t>2</a:t>
            </a:r>
            <a:r>
              <a:rPr lang="en-US" sz="2400" smtClean="0">
                <a:solidFill>
                  <a:srgbClr val="000000"/>
                </a:solidFill>
                <a:latin typeface="Times New Roman" pitchFamily="18" charset="0"/>
              </a:rPr>
              <a:t>/E = </a:t>
            </a:r>
            <a:r>
              <a:rPr lang="el-GR" sz="2400" smtClean="0">
                <a:solidFill>
                  <a:srgbClr val="000000"/>
                </a:solidFill>
                <a:latin typeface="Times New Roman" pitchFamily="18" charset="0"/>
              </a:rPr>
              <a:t>γ</a:t>
            </a:r>
            <a:r>
              <a:rPr lang="en-US" sz="2400" baseline="30000" smtClean="0">
                <a:solidFill>
                  <a:srgbClr val="000000"/>
                </a:solidFill>
                <a:latin typeface="Times New Roman" pitchFamily="18" charset="0"/>
              </a:rPr>
              <a:t>-1</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81000" y="990600"/>
            <a:ext cx="8001000" cy="5638800"/>
          </a:xfrm>
        </p:spPr>
        <p:txBody>
          <a:bodyPr/>
          <a:lstStyle/>
          <a:p>
            <a:pPr>
              <a:buFontTx/>
              <a:buNone/>
            </a:pPr>
            <a:r>
              <a:rPr lang="en-US" sz="1200" b="1" dirty="0" smtClean="0"/>
              <a:t>Articles (compiled by Gopal Shenoy, Argonne, National Lab.)</a:t>
            </a:r>
          </a:p>
          <a:p>
            <a:pPr>
              <a:buFontTx/>
              <a:buNone/>
            </a:pPr>
            <a:r>
              <a:rPr lang="en-US" sz="1200" b="1" i="1" dirty="0" smtClean="0"/>
              <a:t>M. L. Perlman, E. M. Rowe &amp; R. E. Watson, “Synch </a:t>
            </a:r>
            <a:r>
              <a:rPr lang="en-US" sz="1200" b="1" i="1" dirty="0" err="1" smtClean="0"/>
              <a:t>Rad</a:t>
            </a:r>
            <a:r>
              <a:rPr lang="en-US" sz="1200" b="1" i="1" dirty="0" smtClean="0"/>
              <a:t>—Light Fantastic,” Physics Today 27, No.7 (1974) 30.</a:t>
            </a:r>
          </a:p>
          <a:p>
            <a:pPr>
              <a:buFontTx/>
              <a:buNone/>
            </a:pPr>
            <a:r>
              <a:rPr lang="en-US" sz="1200" b="1" i="1" dirty="0" smtClean="0"/>
              <a:t>G. C. Baldwin, “Origin of Synchrotron Radiation,” Physics Today 28, No. 1 (1975) 9.</a:t>
            </a:r>
          </a:p>
          <a:p>
            <a:pPr>
              <a:buFontTx/>
              <a:buNone/>
            </a:pPr>
            <a:r>
              <a:rPr lang="en-US" sz="1200" b="1" i="1" dirty="0" smtClean="0"/>
              <a:t>K. R. Lea, “Highlights of Synchrotron Radiation,” Phys. Rep. (Phys. </a:t>
            </a:r>
            <a:r>
              <a:rPr lang="en-US" sz="1200" b="1" i="1" dirty="0" err="1" smtClean="0"/>
              <a:t>Lett</a:t>
            </a:r>
            <a:r>
              <a:rPr lang="en-US" sz="1200" b="1" i="1" dirty="0" smtClean="0"/>
              <a:t>. C) 43, No. 8 (1978) 337.</a:t>
            </a:r>
          </a:p>
          <a:p>
            <a:pPr>
              <a:buFontTx/>
              <a:buNone/>
            </a:pPr>
            <a:r>
              <a:rPr lang="en-US" sz="1200" b="1" i="1" dirty="0" smtClean="0"/>
              <a:t>C. Kunz, “Introduction—Properties of Synchrotron Radiation,” in Synchrotron Radiation Techniques and Applications, </a:t>
            </a:r>
            <a:r>
              <a:rPr lang="de-DE" sz="1200" b="1" i="1" dirty="0" smtClean="0"/>
              <a:t>C. Kunz, ed., Springer-Verlag, Berlin, 1979, pp. 1-23.</a:t>
            </a:r>
          </a:p>
          <a:p>
            <a:pPr>
              <a:buFontTx/>
              <a:buNone/>
            </a:pPr>
            <a:r>
              <a:rPr lang="en-US" sz="1200" b="1" i="1" dirty="0" smtClean="0"/>
              <a:t>H. Winick and S. Doniach, “An Overview of Synchrotron Radiation Research,” in Synchrotron Radiation Research, H. Winick and S. Doniach, eds., Plenum Press, New York and London, 1980, pp. 1-10.</a:t>
            </a:r>
          </a:p>
          <a:p>
            <a:pPr>
              <a:buFontTx/>
              <a:buNone/>
            </a:pPr>
            <a:r>
              <a:rPr lang="en-US" sz="1200" b="1" i="1" dirty="0" smtClean="0"/>
              <a:t>E. Rowe, “Synchrotron Radiation: Facilities in the United States, Physics Today 34, No. 5 (1981) 28.</a:t>
            </a:r>
          </a:p>
          <a:p>
            <a:pPr>
              <a:buFontTx/>
              <a:buNone/>
            </a:pPr>
            <a:r>
              <a:rPr lang="en-US" sz="1200" b="1" i="1" dirty="0" smtClean="0"/>
              <a:t>H. Winick, G. Brown, K. </a:t>
            </a:r>
            <a:r>
              <a:rPr lang="en-US" sz="1200" b="1" i="1" dirty="0" err="1" smtClean="0"/>
              <a:t>Halbach</a:t>
            </a:r>
            <a:r>
              <a:rPr lang="en-US" sz="1200" b="1" i="1" dirty="0" smtClean="0"/>
              <a:t>, &amp; J. Harris, “Synch </a:t>
            </a:r>
            <a:r>
              <a:rPr lang="en-US" sz="1200" b="1" i="1" dirty="0" err="1" smtClean="0"/>
              <a:t>Rad</a:t>
            </a:r>
            <a:r>
              <a:rPr lang="en-US" sz="1200" b="1" i="1" dirty="0" smtClean="0"/>
              <a:t>: Wiggler &amp; Undulator Magnets,” Physics Today 34, No. 5 (1981) 50.</a:t>
            </a:r>
          </a:p>
          <a:p>
            <a:pPr>
              <a:buFontTx/>
              <a:buNone/>
            </a:pPr>
            <a:r>
              <a:rPr lang="en-US" sz="1200" b="1" i="1" dirty="0" smtClean="0"/>
              <a:t>H. C. Pollock, “The Discovery of Synchrotron Radiation,” Am J. Phys. 51, No. 3 (1983) 278.</a:t>
            </a:r>
          </a:p>
          <a:p>
            <a:pPr>
              <a:buFontTx/>
              <a:buNone/>
            </a:pPr>
            <a:r>
              <a:rPr lang="en-US" sz="1200" b="1" i="1" dirty="0" smtClean="0"/>
              <a:t>E.-E. Koch, D. E. Eastman, and Y. </a:t>
            </a:r>
            <a:r>
              <a:rPr lang="en-US" sz="1200" b="1" i="1" dirty="0" err="1" smtClean="0"/>
              <a:t>Farges</a:t>
            </a:r>
            <a:r>
              <a:rPr lang="en-US" sz="1200" b="1" i="1" dirty="0" smtClean="0"/>
              <a:t>, “Synchrotron Radiation—A Powerful Tool in Science,” in</a:t>
            </a:r>
          </a:p>
          <a:p>
            <a:pPr>
              <a:buFontTx/>
              <a:buNone/>
            </a:pPr>
            <a:r>
              <a:rPr lang="en-US" sz="1200" b="1" i="1" dirty="0" smtClean="0"/>
              <a:t>	Handbook on Synch </a:t>
            </a:r>
            <a:r>
              <a:rPr lang="en-US" sz="1200" b="1" i="1" dirty="0" err="1" smtClean="0"/>
              <a:t>Rad</a:t>
            </a:r>
            <a:r>
              <a:rPr lang="en-US" sz="1200" b="1" i="1" dirty="0" smtClean="0"/>
              <a:t>, </a:t>
            </a:r>
            <a:r>
              <a:rPr lang="en-US" sz="1200" b="1" i="1" dirty="0" err="1" smtClean="0"/>
              <a:t>Vol</a:t>
            </a:r>
            <a:r>
              <a:rPr lang="en-US" sz="1200" b="1" i="1" dirty="0" smtClean="0"/>
              <a:t> 1a, E.-E. Koch, ed., North-Holland Pub Co; Amsterdam, 1983, pp. 1-63.</a:t>
            </a:r>
          </a:p>
          <a:p>
            <a:pPr>
              <a:buFontTx/>
              <a:buNone/>
            </a:pPr>
            <a:r>
              <a:rPr lang="en-US" sz="1200" b="1" i="1" dirty="0" smtClean="0"/>
              <a:t>G. N. </a:t>
            </a:r>
            <a:r>
              <a:rPr lang="en-US" sz="1200" b="1" i="1" dirty="0" err="1" smtClean="0"/>
              <a:t>Kulipanov</a:t>
            </a:r>
            <a:r>
              <a:rPr lang="en-US" sz="1200" b="1" i="1" dirty="0" smtClean="0"/>
              <a:t> and A. N. </a:t>
            </a:r>
            <a:r>
              <a:rPr lang="en-US" sz="1200" b="1" i="1" dirty="0" err="1" smtClean="0"/>
              <a:t>Skrinksy</a:t>
            </a:r>
            <a:r>
              <a:rPr lang="en-US" sz="1200" b="1" i="1" dirty="0" smtClean="0"/>
              <a:t>, “Early Work on Synch </a:t>
            </a:r>
            <a:r>
              <a:rPr lang="en-US" sz="1200" b="1" i="1" dirty="0" err="1" smtClean="0"/>
              <a:t>Rad</a:t>
            </a:r>
            <a:r>
              <a:rPr lang="en-US" sz="1200" b="1" i="1" dirty="0" smtClean="0"/>
              <a:t>,” Synch </a:t>
            </a:r>
            <a:r>
              <a:rPr lang="en-US" sz="1200" b="1" i="1" dirty="0" err="1" smtClean="0"/>
              <a:t>Rad</a:t>
            </a:r>
            <a:r>
              <a:rPr lang="en-US" sz="1200" b="1" i="1" dirty="0" smtClean="0"/>
              <a:t> News 1, No. 3 (1988) 32.</a:t>
            </a:r>
          </a:p>
          <a:p>
            <a:pPr>
              <a:buFontTx/>
              <a:buNone/>
            </a:pPr>
            <a:r>
              <a:rPr lang="en-US" sz="1200" b="1" i="1" dirty="0" smtClean="0"/>
              <a:t>P. L. Hartman, “Early Experimental Work on Synchrotron Radiation,” Synch </a:t>
            </a:r>
            <a:r>
              <a:rPr lang="en-US" sz="1200" b="1" i="1" dirty="0" err="1" smtClean="0"/>
              <a:t>Rad</a:t>
            </a:r>
            <a:r>
              <a:rPr lang="en-US" sz="1200" b="1" i="1" dirty="0" smtClean="0"/>
              <a:t> News 1, No. 4 (1988) 28.</a:t>
            </a:r>
          </a:p>
          <a:p>
            <a:pPr>
              <a:buFontTx/>
              <a:buNone/>
            </a:pPr>
            <a:r>
              <a:rPr lang="en-US" sz="1200" b="1" i="1" dirty="0" smtClean="0"/>
              <a:t>T. Sasaki, “A Prospect and Retrospect—the Japanese Case,” J. Synch. </a:t>
            </a:r>
            <a:r>
              <a:rPr lang="en-US" sz="1200" b="1" i="1" dirty="0" err="1" smtClean="0"/>
              <a:t>Rad</a:t>
            </a:r>
            <a:r>
              <a:rPr lang="en-US" sz="1200" b="1" i="1" dirty="0" smtClean="0"/>
              <a:t> 4, Part 6 (1997) 359.</a:t>
            </a:r>
          </a:p>
          <a:p>
            <a:pPr>
              <a:buFontTx/>
              <a:buNone/>
            </a:pPr>
            <a:r>
              <a:rPr lang="en-US" sz="1200" b="1" i="1" dirty="0" smtClean="0"/>
              <a:t>J. A. Clarke, The Science &amp; Technology of </a:t>
            </a:r>
            <a:r>
              <a:rPr lang="en-US" sz="1200" b="1" i="1" dirty="0" err="1" smtClean="0"/>
              <a:t>Undulators</a:t>
            </a:r>
            <a:r>
              <a:rPr lang="en-US" sz="1200" b="1" i="1" dirty="0" smtClean="0"/>
              <a:t> &amp; Wigglers, Oxford University Press, 2004</a:t>
            </a:r>
          </a:p>
          <a:p>
            <a:pPr>
              <a:buFontTx/>
              <a:buNone/>
            </a:pPr>
            <a:endParaRPr lang="en-US" sz="1200" b="1" i="1" dirty="0" smtClean="0"/>
          </a:p>
          <a:p>
            <a:pPr>
              <a:buFontTx/>
              <a:buNone/>
            </a:pPr>
            <a:r>
              <a:rPr lang="en-US" sz="1200" b="1" dirty="0" smtClean="0"/>
              <a:t>Books</a:t>
            </a:r>
          </a:p>
          <a:p>
            <a:pPr>
              <a:buFontTx/>
              <a:buNone/>
            </a:pPr>
            <a:r>
              <a:rPr lang="en-US" sz="1200" b="1" i="1" dirty="0" smtClean="0"/>
              <a:t>H. Winick, </a:t>
            </a:r>
            <a:r>
              <a:rPr lang="en-US" sz="1200" b="1" i="1" dirty="0" err="1" smtClean="0"/>
              <a:t>ed</a:t>
            </a:r>
            <a:r>
              <a:rPr lang="en-US" sz="1200" b="1" i="1" dirty="0" smtClean="0"/>
              <a:t>; “Synchrotron Radiation Sources, A Primer”, World Scientific 1994</a:t>
            </a:r>
          </a:p>
          <a:p>
            <a:pPr>
              <a:buFontTx/>
              <a:buNone/>
            </a:pPr>
            <a:r>
              <a:rPr lang="en-US" sz="1200" b="1" i="1" dirty="0" smtClean="0"/>
              <a:t>D. Attwood; “Soft X-Rays &amp; Extreme Ultraviolet Radiation”, Cambridge Univ. Press, 1999</a:t>
            </a:r>
          </a:p>
          <a:p>
            <a:pPr>
              <a:buFontTx/>
              <a:buNone/>
            </a:pPr>
            <a:r>
              <a:rPr lang="en-US" sz="1200" b="1" i="1" dirty="0" smtClean="0"/>
              <a:t>A. Hofmann; “The Physics of Synchrotron Radiation” Cambridge Univ. Press, 2004</a:t>
            </a:r>
          </a:p>
        </p:txBody>
      </p:sp>
      <p:sp>
        <p:nvSpPr>
          <p:cNvPr id="39939" name="TextBox 4"/>
          <p:cNvSpPr txBox="1">
            <a:spLocks noChangeArrowheads="1"/>
          </p:cNvSpPr>
          <p:nvPr/>
        </p:nvSpPr>
        <p:spPr bwMode="auto">
          <a:xfrm>
            <a:off x="304800" y="304800"/>
            <a:ext cx="8305800" cy="461963"/>
          </a:xfrm>
          <a:prstGeom prst="rect">
            <a:avLst/>
          </a:prstGeom>
          <a:noFill/>
          <a:ln w="9525">
            <a:noFill/>
            <a:miter lim="800000"/>
            <a:headEnd/>
            <a:tailEnd/>
          </a:ln>
        </p:spPr>
        <p:txBody>
          <a:bodyPr>
            <a:spAutoFit/>
          </a:bodyPr>
          <a:lstStyle/>
          <a:p>
            <a:r>
              <a:rPr lang="en-US"/>
              <a:t>Selected References</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Text Box 2"/>
          <p:cNvSpPr txBox="1">
            <a:spLocks noChangeArrowheads="1"/>
          </p:cNvSpPr>
          <p:nvPr/>
        </p:nvSpPr>
        <p:spPr bwMode="auto">
          <a:xfrm>
            <a:off x="381000" y="0"/>
            <a:ext cx="8153400" cy="5853113"/>
          </a:xfrm>
          <a:prstGeom prst="rect">
            <a:avLst/>
          </a:prstGeom>
          <a:noFill/>
          <a:ln w="9525">
            <a:noFill/>
            <a:miter lim="800000"/>
            <a:headEnd/>
            <a:tailEnd/>
          </a:ln>
        </p:spPr>
        <p:txBody>
          <a:bodyPr>
            <a:spAutoFit/>
          </a:bodyPr>
          <a:lstStyle/>
          <a:p>
            <a:pPr marL="457200" indent="-457200" algn="ctr" fontAlgn="base">
              <a:spcBef>
                <a:spcPct val="0"/>
              </a:spcBef>
              <a:spcAft>
                <a:spcPct val="0"/>
              </a:spcAft>
            </a:pPr>
            <a:r>
              <a:rPr lang="en-US" altLang="ja-JP" sz="2000" b="1" smtClean="0">
                <a:solidFill>
                  <a:srgbClr val="FF0066"/>
                </a:solidFill>
                <a:latin typeface="Arial" pitchFamily="34" charset="0"/>
                <a:ea typeface="ＭＳ Ｐゴシック" pitchFamily="34" charset="-128"/>
              </a:rPr>
              <a:t>SYNCHROTRON RADIATION</a:t>
            </a:r>
          </a:p>
          <a:p>
            <a:pPr marL="457200" indent="-457200" algn="ctr" fontAlgn="base">
              <a:spcBef>
                <a:spcPct val="0"/>
              </a:spcBef>
              <a:spcAft>
                <a:spcPct val="0"/>
              </a:spcAft>
            </a:pPr>
            <a:endParaRPr lang="en-US" altLang="ja-JP" sz="2000" b="1" smtClean="0">
              <a:solidFill>
                <a:srgbClr val="FF0066"/>
              </a:solidFill>
              <a:latin typeface="Arial" pitchFamily="34" charset="0"/>
              <a:ea typeface="ＭＳ Ｐゴシック" pitchFamily="34" charset="-128"/>
            </a:endParaRPr>
          </a:p>
          <a:p>
            <a:pPr marL="457200" indent="-457200" algn="ctr" fontAlgn="base">
              <a:spcBef>
                <a:spcPct val="0"/>
              </a:spcBef>
              <a:spcAft>
                <a:spcPct val="0"/>
              </a:spcAft>
            </a:pPr>
            <a:r>
              <a:rPr lang="en-US" altLang="ja-JP" sz="2000" b="1" smtClean="0">
                <a:solidFill>
                  <a:srgbClr val="FF0066"/>
                </a:solidFill>
                <a:latin typeface="Arial" pitchFamily="34" charset="0"/>
                <a:ea typeface="ＭＳ Ｐゴシック" pitchFamily="34" charset="-128"/>
              </a:rPr>
              <a:t>BASIC PROPERTIES</a:t>
            </a:r>
          </a:p>
          <a:p>
            <a:pPr marL="457200" indent="-457200" algn="ctr" fontAlgn="base">
              <a:spcBef>
                <a:spcPct val="0"/>
              </a:spcBef>
              <a:spcAft>
                <a:spcPct val="0"/>
              </a:spcAft>
            </a:pPr>
            <a:endParaRPr lang="en-US" altLang="ja-JP" sz="2000" b="1" smtClean="0">
              <a:solidFill>
                <a:srgbClr val="000000"/>
              </a:solidFill>
              <a:latin typeface="Arial" pitchFamily="34" charset="0"/>
              <a:ea typeface="ＭＳ Ｐゴシック" pitchFamily="34" charset="-128"/>
            </a:endParaRPr>
          </a:p>
          <a:p>
            <a:pPr marL="457200" indent="-457200" fontAlgn="base">
              <a:spcBef>
                <a:spcPct val="0"/>
              </a:spcBef>
              <a:spcAft>
                <a:spcPct val="0"/>
              </a:spcAft>
            </a:pPr>
            <a:r>
              <a:rPr lang="en-US" altLang="ja-JP" sz="2000" b="1" smtClean="0">
                <a:solidFill>
                  <a:srgbClr val="000000"/>
                </a:solidFill>
                <a:latin typeface="Arial" pitchFamily="34" charset="0"/>
                <a:ea typeface="ＭＳ Ｐゴシック" pitchFamily="34" charset="-128"/>
              </a:rPr>
              <a:t>1.	</a:t>
            </a:r>
            <a:r>
              <a:rPr lang="en-US" altLang="ja-JP" sz="2000" b="1" u="sng" smtClean="0">
                <a:solidFill>
                  <a:srgbClr val="000000"/>
                </a:solidFill>
                <a:latin typeface="Arial" pitchFamily="34" charset="0"/>
                <a:ea typeface="ＭＳ Ｐゴシック" pitchFamily="34" charset="-128"/>
              </a:rPr>
              <a:t>HIGH FLUX,</a:t>
            </a:r>
            <a:r>
              <a:rPr lang="en-US" altLang="ja-JP" sz="2000" b="1" smtClean="0">
                <a:solidFill>
                  <a:srgbClr val="000000"/>
                </a:solidFill>
                <a:latin typeface="Arial" pitchFamily="34" charset="0"/>
                <a:ea typeface="ＭＳ Ｐゴシック" pitchFamily="34" charset="-128"/>
              </a:rPr>
              <a:t> </a:t>
            </a:r>
            <a:r>
              <a:rPr lang="en-US" altLang="ja-JP" sz="2000" b="1" u="sng" smtClean="0">
                <a:solidFill>
                  <a:srgbClr val="000000"/>
                </a:solidFill>
                <a:latin typeface="Arial" pitchFamily="34" charset="0"/>
                <a:ea typeface="ＭＳ Ｐゴシック" pitchFamily="34" charset="-128"/>
              </a:rPr>
              <a:t>BRIGHTNESS,</a:t>
            </a:r>
            <a:r>
              <a:rPr lang="en-US" altLang="ja-JP" sz="2000" b="1" smtClean="0">
                <a:solidFill>
                  <a:srgbClr val="000000"/>
                </a:solidFill>
                <a:latin typeface="Arial" pitchFamily="34" charset="0"/>
                <a:ea typeface="ＭＳ Ｐゴシック" pitchFamily="34" charset="-128"/>
              </a:rPr>
              <a:t> </a:t>
            </a:r>
            <a:r>
              <a:rPr lang="en-US" altLang="ja-JP" sz="2000" b="1" u="sng" smtClean="0">
                <a:solidFill>
                  <a:srgbClr val="000000"/>
                </a:solidFill>
                <a:latin typeface="Arial" pitchFamily="34" charset="0"/>
                <a:ea typeface="ＭＳ Ｐゴシック" pitchFamily="34" charset="-128"/>
              </a:rPr>
              <a:t>STABILITY</a:t>
            </a:r>
            <a:endParaRPr lang="en-US" altLang="ja-JP" sz="2000" b="1" smtClean="0">
              <a:solidFill>
                <a:srgbClr val="000000"/>
              </a:solidFill>
              <a:latin typeface="Arial" pitchFamily="34" charset="0"/>
              <a:ea typeface="ＭＳ Ｐゴシック" pitchFamily="34" charset="-128"/>
            </a:endParaRPr>
          </a:p>
          <a:p>
            <a:pPr marL="457200" indent="-457200" fontAlgn="base">
              <a:spcBef>
                <a:spcPct val="0"/>
              </a:spcBef>
              <a:spcAft>
                <a:spcPct val="0"/>
              </a:spcAft>
            </a:pPr>
            <a:r>
              <a:rPr lang="en-US" altLang="ja-JP" sz="2000" b="1" smtClean="0">
                <a:solidFill>
                  <a:srgbClr val="000000"/>
                </a:solidFill>
                <a:latin typeface="Arial" pitchFamily="34" charset="0"/>
                <a:ea typeface="ＭＳ Ｐゴシック" pitchFamily="34" charset="-128"/>
              </a:rPr>
              <a:t>2.	BROAD SPECTRAL RANGE - Tunability</a:t>
            </a:r>
          </a:p>
          <a:p>
            <a:pPr marL="457200" indent="-457200" fontAlgn="base">
              <a:spcBef>
                <a:spcPct val="0"/>
              </a:spcBef>
              <a:spcAft>
                <a:spcPct val="0"/>
              </a:spcAft>
            </a:pPr>
            <a:r>
              <a:rPr lang="en-US" altLang="ja-JP" sz="2000" b="1" smtClean="0">
                <a:solidFill>
                  <a:srgbClr val="000000"/>
                </a:solidFill>
                <a:latin typeface="Arial" pitchFamily="34" charset="0"/>
                <a:ea typeface="ＭＳ Ｐゴシック" pitchFamily="34" charset="-128"/>
              </a:rPr>
              <a:t>3.	POLARIZATION (linear, elliptical, circular)</a:t>
            </a:r>
          </a:p>
          <a:p>
            <a:pPr marL="457200" indent="-457200" fontAlgn="base">
              <a:spcBef>
                <a:spcPct val="0"/>
              </a:spcBef>
              <a:spcAft>
                <a:spcPct val="0"/>
              </a:spcAft>
            </a:pPr>
            <a:r>
              <a:rPr lang="en-US" altLang="ja-JP" sz="2000" b="1" smtClean="0">
                <a:solidFill>
                  <a:srgbClr val="000000"/>
                </a:solidFill>
                <a:latin typeface="Arial" pitchFamily="34" charset="0"/>
                <a:ea typeface="ＭＳ Ｐゴシック" pitchFamily="34" charset="-128"/>
              </a:rPr>
              <a:t>4.	PULSED TIME STRUCTURE (0.01 - 1 nsec)  </a:t>
            </a:r>
          </a:p>
          <a:p>
            <a:pPr marL="457200" indent="-457200" fontAlgn="base">
              <a:spcBef>
                <a:spcPct val="0"/>
              </a:spcBef>
              <a:spcAft>
                <a:spcPct val="0"/>
              </a:spcAft>
            </a:pPr>
            <a:r>
              <a:rPr lang="en-US" altLang="ja-JP" sz="2000" b="1" smtClean="0">
                <a:solidFill>
                  <a:srgbClr val="000000"/>
                </a:solidFill>
                <a:latin typeface="Arial" pitchFamily="34" charset="0"/>
                <a:ea typeface="ＭＳ Ｐゴシック" pitchFamily="34" charset="-128"/>
              </a:rPr>
              <a:t>5.	SMALL SOURCE SIZE (</a:t>
            </a:r>
            <a:r>
              <a:rPr lang="en-US" altLang="ja-JP" sz="2000" b="1" u="sng" smtClean="0">
                <a:solidFill>
                  <a:srgbClr val="000000"/>
                </a:solidFill>
                <a:latin typeface="Arial" pitchFamily="34" charset="0"/>
                <a:ea typeface="ＭＳ Ｐゴシック" pitchFamily="34" charset="-128"/>
              </a:rPr>
              <a:t>&lt;</a:t>
            </a:r>
            <a:r>
              <a:rPr lang="en-US" altLang="ja-JP" sz="2000" b="1" smtClean="0">
                <a:solidFill>
                  <a:srgbClr val="000000"/>
                </a:solidFill>
                <a:latin typeface="Arial" pitchFamily="34" charset="0"/>
                <a:ea typeface="ＭＳ Ｐゴシック" pitchFamily="34" charset="-128"/>
              </a:rPr>
              <a:t> mm)</a:t>
            </a:r>
          </a:p>
          <a:p>
            <a:pPr marL="457200" indent="-457200" fontAlgn="base">
              <a:spcBef>
                <a:spcPct val="0"/>
              </a:spcBef>
              <a:spcAft>
                <a:spcPct val="0"/>
              </a:spcAft>
              <a:buFontTx/>
              <a:buAutoNum type="arabicPeriod" startAt="6"/>
            </a:pPr>
            <a:r>
              <a:rPr lang="en-US" altLang="ja-JP" sz="2000" b="1" smtClean="0">
                <a:solidFill>
                  <a:srgbClr val="000000"/>
                </a:solidFill>
                <a:latin typeface="Arial" pitchFamily="34" charset="0"/>
                <a:ea typeface="ＭＳ Ｐゴシック" pitchFamily="34" charset="-128"/>
              </a:rPr>
              <a:t>PARTIAL COHERENCE </a:t>
            </a:r>
          </a:p>
          <a:p>
            <a:pPr marL="457200" indent="-457200" fontAlgn="base">
              <a:spcBef>
                <a:spcPct val="0"/>
              </a:spcBef>
              <a:spcAft>
                <a:spcPct val="0"/>
              </a:spcAft>
            </a:pPr>
            <a:r>
              <a:rPr lang="en-US" altLang="ja-JP" sz="2000" b="1" smtClean="0">
                <a:solidFill>
                  <a:srgbClr val="000000"/>
                </a:solidFill>
                <a:latin typeface="Arial" pitchFamily="34" charset="0"/>
                <a:ea typeface="ＭＳ Ｐゴシック" pitchFamily="34" charset="-128"/>
              </a:rPr>
              <a:t>7.	HIGH VACUUM ENVIRONMENT</a:t>
            </a:r>
            <a:endParaRPr lang="en-US" altLang="ja-JP" sz="2000" b="1" u="sng" smtClean="0">
              <a:solidFill>
                <a:srgbClr val="000000"/>
              </a:solidFill>
              <a:latin typeface="Arial" pitchFamily="34" charset="0"/>
              <a:ea typeface="ＭＳ Ｐゴシック" pitchFamily="34" charset="-128"/>
            </a:endParaRPr>
          </a:p>
          <a:p>
            <a:pPr marL="457200" indent="-457200" fontAlgn="base">
              <a:spcBef>
                <a:spcPct val="0"/>
              </a:spcBef>
              <a:spcAft>
                <a:spcPct val="0"/>
              </a:spcAft>
            </a:pPr>
            <a:r>
              <a:rPr lang="en-US" altLang="ja-JP" sz="2000" b="1" u="sng" smtClean="0">
                <a:solidFill>
                  <a:srgbClr val="000000"/>
                </a:solidFill>
                <a:latin typeface="Arial" pitchFamily="34" charset="0"/>
                <a:ea typeface="ＭＳ Ｐゴシック" pitchFamily="34" charset="-128"/>
              </a:rPr>
              <a:t/>
            </a:r>
            <a:br>
              <a:rPr lang="en-US" altLang="ja-JP" sz="2000" b="1" u="sng" smtClean="0">
                <a:solidFill>
                  <a:srgbClr val="000000"/>
                </a:solidFill>
                <a:latin typeface="Arial" pitchFamily="34" charset="0"/>
                <a:ea typeface="ＭＳ Ｐゴシック" pitchFamily="34" charset="-128"/>
              </a:rPr>
            </a:br>
            <a:r>
              <a:rPr lang="en-US" altLang="ja-JP" sz="2000" b="1" u="sng" smtClean="0">
                <a:solidFill>
                  <a:srgbClr val="000000"/>
                </a:solidFill>
                <a:latin typeface="Arial" pitchFamily="34" charset="0"/>
                <a:ea typeface="ＭＳ Ｐゴシック" pitchFamily="34" charset="-128"/>
              </a:rPr>
              <a:t>Flux</a:t>
            </a:r>
            <a:r>
              <a:rPr lang="en-US" altLang="ja-JP" sz="2000" b="1" smtClean="0">
                <a:solidFill>
                  <a:srgbClr val="000000"/>
                </a:solidFill>
                <a:latin typeface="Arial" pitchFamily="34" charset="0"/>
                <a:ea typeface="ＭＳ Ｐゴシック" pitchFamily="34" charset="-128"/>
              </a:rPr>
              <a:t> </a:t>
            </a:r>
            <a:r>
              <a:rPr lang="en-US" altLang="ja-JP" sz="2000" smtClean="0">
                <a:solidFill>
                  <a:srgbClr val="000000"/>
                </a:solidFill>
                <a:latin typeface="Arial" pitchFamily="34" charset="0"/>
                <a:ea typeface="ＭＳ Ｐゴシック" pitchFamily="34" charset="-128"/>
              </a:rPr>
              <a:t>= </a:t>
            </a:r>
            <a:r>
              <a:rPr lang="en-US" altLang="ja-JP" sz="2000" u="sng" smtClean="0">
                <a:solidFill>
                  <a:srgbClr val="000000"/>
                </a:solidFill>
                <a:latin typeface="Arial" pitchFamily="34" charset="0"/>
                <a:ea typeface="ＭＳ Ｐゴシック" pitchFamily="34" charset="-128"/>
              </a:rPr>
              <a:t>No. of Photons at given </a:t>
            </a:r>
            <a:r>
              <a:rPr lang="el-GR" sz="2000" u="sng" smtClean="0">
                <a:solidFill>
                  <a:srgbClr val="000000"/>
                </a:solidFill>
                <a:latin typeface="Times New Roman" pitchFamily="18" charset="0"/>
              </a:rPr>
              <a:t>λ</a:t>
            </a:r>
            <a:r>
              <a:rPr lang="en-US" altLang="ja-JP" sz="2000" u="sng" smtClean="0">
                <a:solidFill>
                  <a:srgbClr val="000000"/>
                </a:solidFill>
                <a:latin typeface="Arial" pitchFamily="34" charset="0"/>
                <a:ea typeface="ＭＳ Ｐゴシック" pitchFamily="34" charset="-128"/>
              </a:rPr>
              <a:t> within a given </a:t>
            </a:r>
            <a:r>
              <a:rPr lang="el-GR" sz="2000" u="sng" smtClean="0">
                <a:solidFill>
                  <a:srgbClr val="000000"/>
                </a:solidFill>
                <a:latin typeface="Arial" pitchFamily="34" charset="0"/>
                <a:cs typeface="Arial" pitchFamily="34" charset="0"/>
              </a:rPr>
              <a:t>Δ</a:t>
            </a:r>
            <a:r>
              <a:rPr lang="el-GR" sz="2000" u="sng" smtClean="0">
                <a:solidFill>
                  <a:srgbClr val="000000"/>
                </a:solidFill>
                <a:latin typeface="Times New Roman" pitchFamily="18" charset="0"/>
              </a:rPr>
              <a:t>λ</a:t>
            </a:r>
            <a:r>
              <a:rPr lang="en-US" altLang="ja-JP" sz="2000" u="sng" smtClean="0">
                <a:solidFill>
                  <a:srgbClr val="000000"/>
                </a:solidFill>
                <a:latin typeface="Times New Roman" pitchFamily="18" charset="0"/>
                <a:ea typeface="ＭＳ Ｐゴシック" pitchFamily="34" charset="-128"/>
              </a:rPr>
              <a:t>/</a:t>
            </a:r>
            <a:r>
              <a:rPr lang="el-GR" sz="2000" u="sng" smtClean="0">
                <a:solidFill>
                  <a:srgbClr val="000000"/>
                </a:solidFill>
                <a:latin typeface="Times New Roman" pitchFamily="18" charset="0"/>
              </a:rPr>
              <a:t>λ</a:t>
            </a:r>
            <a:r>
              <a:rPr lang="en-US" altLang="ja-JP" sz="2000" smtClean="0">
                <a:solidFill>
                  <a:srgbClr val="000000"/>
                </a:solidFill>
                <a:latin typeface="Times New Roman" pitchFamily="18" charset="0"/>
                <a:ea typeface="ＭＳ Ｐゴシック" pitchFamily="34" charset="-128"/>
              </a:rPr>
              <a:t> </a:t>
            </a:r>
            <a:endParaRPr lang="en-US" altLang="ja-JP" sz="2000" i="1" smtClean="0">
              <a:solidFill>
                <a:srgbClr val="000000"/>
              </a:solidFill>
              <a:latin typeface="Arial" pitchFamily="34" charset="0"/>
              <a:ea typeface="ＭＳ Ｐゴシック" pitchFamily="34" charset="-128"/>
            </a:endParaRPr>
          </a:p>
          <a:p>
            <a:pPr marL="457200" indent="-457200" fontAlgn="base">
              <a:spcBef>
                <a:spcPct val="0"/>
              </a:spcBef>
              <a:spcAft>
                <a:spcPct val="0"/>
              </a:spcAft>
            </a:pPr>
            <a:r>
              <a:rPr lang="en-US" altLang="ja-JP" sz="2000" smtClean="0">
                <a:solidFill>
                  <a:srgbClr val="000000"/>
                </a:solidFill>
                <a:latin typeface="Arial" pitchFamily="34" charset="0"/>
                <a:ea typeface="ＭＳ Ｐゴシック" pitchFamily="34" charset="-128"/>
              </a:rPr>
              <a:t>	     		s, mrad </a:t>
            </a:r>
            <a:r>
              <a:rPr lang="en-US" altLang="ja-JP" sz="2000" smtClean="0">
                <a:solidFill>
                  <a:srgbClr val="000000"/>
                </a:solidFill>
                <a:latin typeface="Arial" pitchFamily="34" charset="0"/>
                <a:ea typeface="ＭＳ Ｐゴシック" pitchFamily="34" charset="-128"/>
                <a:cs typeface="Arial" pitchFamily="34" charset="0"/>
              </a:rPr>
              <a:t>Θ</a:t>
            </a:r>
            <a:endParaRPr lang="en-US" altLang="ja-JP" sz="2000" smtClean="0">
              <a:solidFill>
                <a:srgbClr val="000000"/>
              </a:solidFill>
              <a:latin typeface="Arial" pitchFamily="34" charset="0"/>
              <a:ea typeface="ＭＳ Ｐゴシック" pitchFamily="34" charset="-128"/>
            </a:endParaRPr>
          </a:p>
          <a:p>
            <a:pPr marL="457200" indent="-457200" fontAlgn="base">
              <a:spcBef>
                <a:spcPct val="0"/>
              </a:spcBef>
              <a:spcAft>
                <a:spcPct val="0"/>
              </a:spcAft>
            </a:pPr>
            <a:endParaRPr lang="en-US" altLang="ja-JP" sz="2000" smtClean="0">
              <a:solidFill>
                <a:srgbClr val="000000"/>
              </a:solidFill>
              <a:latin typeface="Arial" pitchFamily="34" charset="0"/>
              <a:ea typeface="ＭＳ Ｐゴシック" pitchFamily="34" charset="-128"/>
            </a:endParaRPr>
          </a:p>
          <a:p>
            <a:pPr marL="457200" indent="-457200" fontAlgn="base">
              <a:spcBef>
                <a:spcPct val="0"/>
              </a:spcBef>
              <a:spcAft>
                <a:spcPct val="0"/>
              </a:spcAft>
            </a:pPr>
            <a:r>
              <a:rPr lang="en-US" altLang="ja-JP" sz="2000" b="1" u="sng" smtClean="0">
                <a:solidFill>
                  <a:srgbClr val="000000"/>
                </a:solidFill>
                <a:latin typeface="Arial" pitchFamily="34" charset="0"/>
                <a:ea typeface="ＭＳ Ｐゴシック" pitchFamily="34" charset="-128"/>
              </a:rPr>
              <a:t>Brightness</a:t>
            </a:r>
            <a:r>
              <a:rPr lang="en-US" altLang="ja-JP" sz="2000" b="1" smtClean="0">
                <a:solidFill>
                  <a:srgbClr val="000000"/>
                </a:solidFill>
                <a:latin typeface="Arial" pitchFamily="34" charset="0"/>
                <a:ea typeface="ＭＳ Ｐゴシック" pitchFamily="34" charset="-128"/>
              </a:rPr>
              <a:t> </a:t>
            </a:r>
            <a:r>
              <a:rPr lang="en-US" altLang="ja-JP" sz="2000" smtClean="0">
                <a:solidFill>
                  <a:srgbClr val="000000"/>
                </a:solidFill>
                <a:latin typeface="Arial" pitchFamily="34" charset="0"/>
                <a:ea typeface="ＭＳ Ｐゴシック" pitchFamily="34" charset="-128"/>
              </a:rPr>
              <a:t>= </a:t>
            </a:r>
            <a:r>
              <a:rPr lang="en-US" altLang="ja-JP" sz="2000" u="sng" smtClean="0">
                <a:solidFill>
                  <a:srgbClr val="000000"/>
                </a:solidFill>
                <a:latin typeface="Arial" pitchFamily="34" charset="0"/>
                <a:ea typeface="ＭＳ Ｐゴシック" pitchFamily="34" charset="-128"/>
              </a:rPr>
              <a:t>No. of Photons at given </a:t>
            </a:r>
            <a:r>
              <a:rPr lang="el-GR" sz="2000" u="sng" smtClean="0">
                <a:solidFill>
                  <a:srgbClr val="000000"/>
                </a:solidFill>
                <a:latin typeface="Times New Roman" pitchFamily="18" charset="0"/>
              </a:rPr>
              <a:t>λ</a:t>
            </a:r>
            <a:r>
              <a:rPr lang="en-US" altLang="ja-JP" sz="2000" u="sng" smtClean="0">
                <a:solidFill>
                  <a:srgbClr val="000000"/>
                </a:solidFill>
                <a:latin typeface="Times New Roman" pitchFamily="18" charset="0"/>
                <a:ea typeface="ＭＳ Ｐゴシック" pitchFamily="34" charset="-128"/>
              </a:rPr>
              <a:t> </a:t>
            </a:r>
            <a:r>
              <a:rPr lang="en-US" altLang="ja-JP" sz="2000" u="sng" smtClean="0">
                <a:solidFill>
                  <a:srgbClr val="000000"/>
                </a:solidFill>
                <a:latin typeface="Arial" pitchFamily="34" charset="0"/>
                <a:ea typeface="ＭＳ Ｐゴシック" pitchFamily="34" charset="-128"/>
              </a:rPr>
              <a:t>within a given </a:t>
            </a:r>
            <a:r>
              <a:rPr lang="el-GR" sz="2000" u="sng" smtClean="0">
                <a:solidFill>
                  <a:srgbClr val="000000"/>
                </a:solidFill>
                <a:latin typeface="Times New Roman" pitchFamily="18" charset="0"/>
              </a:rPr>
              <a:t>Δλ</a:t>
            </a:r>
            <a:r>
              <a:rPr lang="en-US" altLang="ja-JP" sz="2000" u="sng" smtClean="0">
                <a:solidFill>
                  <a:srgbClr val="000000"/>
                </a:solidFill>
                <a:latin typeface="Times New Roman" pitchFamily="18" charset="0"/>
                <a:ea typeface="ＭＳ Ｐゴシック" pitchFamily="34" charset="-128"/>
              </a:rPr>
              <a:t>/</a:t>
            </a:r>
            <a:r>
              <a:rPr lang="el-GR" sz="2000" u="sng" smtClean="0">
                <a:solidFill>
                  <a:srgbClr val="000000"/>
                </a:solidFill>
                <a:latin typeface="Times New Roman" pitchFamily="18" charset="0"/>
              </a:rPr>
              <a:t>λ</a:t>
            </a:r>
            <a:r>
              <a:rPr lang="en-US" altLang="ja-JP" sz="2000" u="sng" smtClean="0">
                <a:solidFill>
                  <a:srgbClr val="000000"/>
                </a:solidFill>
                <a:latin typeface="Arial" pitchFamily="34" charset="0"/>
                <a:ea typeface="ＭＳ Ｐゴシック" pitchFamily="34" charset="-128"/>
              </a:rPr>
              <a:t> </a:t>
            </a:r>
            <a:endParaRPr lang="en-US" altLang="ja-JP" sz="2000" smtClean="0">
              <a:solidFill>
                <a:srgbClr val="000000"/>
              </a:solidFill>
              <a:latin typeface="Arial" pitchFamily="34" charset="0"/>
              <a:ea typeface="ＭＳ Ｐゴシック" pitchFamily="34" charset="-128"/>
            </a:endParaRPr>
          </a:p>
          <a:p>
            <a:pPr marL="457200" indent="-457200" fontAlgn="base">
              <a:spcBef>
                <a:spcPct val="0"/>
              </a:spcBef>
              <a:spcAft>
                <a:spcPct val="0"/>
              </a:spcAft>
            </a:pPr>
            <a:r>
              <a:rPr lang="en-US" altLang="ja-JP" sz="2000" smtClean="0">
                <a:solidFill>
                  <a:srgbClr val="000000"/>
                </a:solidFill>
                <a:latin typeface="Arial" pitchFamily="34" charset="0"/>
                <a:ea typeface="ＭＳ Ｐゴシック" pitchFamily="34" charset="-128"/>
              </a:rPr>
              <a:t>			s, mrad </a:t>
            </a:r>
            <a:r>
              <a:rPr lang="el-GR" sz="2000" smtClean="0">
                <a:solidFill>
                  <a:srgbClr val="000000"/>
                </a:solidFill>
                <a:latin typeface="Arial" pitchFamily="34" charset="0"/>
                <a:cs typeface="Arial" pitchFamily="34" charset="0"/>
              </a:rPr>
              <a:t>Θ</a:t>
            </a:r>
            <a:r>
              <a:rPr lang="en-US" altLang="ja-JP" sz="2000" smtClean="0">
                <a:solidFill>
                  <a:srgbClr val="000000"/>
                </a:solidFill>
                <a:latin typeface="Arial" pitchFamily="34" charset="0"/>
                <a:ea typeface="ＭＳ Ｐゴシック" pitchFamily="34" charset="-128"/>
              </a:rPr>
              <a:t>, mrad </a:t>
            </a:r>
            <a:r>
              <a:rPr lang="el-GR" sz="2000" smtClean="0">
                <a:solidFill>
                  <a:srgbClr val="000000"/>
                </a:solidFill>
                <a:latin typeface="Arial" pitchFamily="34" charset="0"/>
                <a:cs typeface="Arial" pitchFamily="34" charset="0"/>
              </a:rPr>
              <a:t>φ</a:t>
            </a:r>
            <a:r>
              <a:rPr lang="en-US" altLang="ja-JP" sz="2000" smtClean="0">
                <a:solidFill>
                  <a:srgbClr val="000000"/>
                </a:solidFill>
                <a:latin typeface="Arial" pitchFamily="34" charset="0"/>
                <a:ea typeface="ＭＳ Ｐゴシック" pitchFamily="34" charset="-128"/>
              </a:rPr>
              <a:t>, mm</a:t>
            </a:r>
            <a:r>
              <a:rPr lang="en-US" altLang="ja-JP" sz="2000" smtClean="0">
                <a:solidFill>
                  <a:srgbClr val="000000"/>
                </a:solidFill>
                <a:latin typeface="Arial" pitchFamily="34" charset="0"/>
                <a:ea typeface="ＭＳ Ｐゴシック" pitchFamily="34" charset="-128"/>
                <a:cs typeface="Arial" pitchFamily="34" charset="0"/>
              </a:rPr>
              <a:t>²</a:t>
            </a:r>
          </a:p>
          <a:p>
            <a:pPr marL="457200" indent="-457200" fontAlgn="base">
              <a:spcBef>
                <a:spcPct val="0"/>
              </a:spcBef>
              <a:spcAft>
                <a:spcPct val="0"/>
              </a:spcAft>
            </a:pPr>
            <a:r>
              <a:rPr lang="en-US" altLang="ja-JP" smtClean="0">
                <a:solidFill>
                  <a:srgbClr val="000000"/>
                </a:solidFill>
                <a:latin typeface="Arial" pitchFamily="34" charset="0"/>
                <a:ea typeface="ＭＳ Ｐゴシック" pitchFamily="34" charset="-128"/>
              </a:rPr>
              <a:t>(a measure of the concentration of the radiation)</a:t>
            </a:r>
          </a:p>
          <a:p>
            <a:pPr marL="457200" indent="-457200" algn="ctr" fontAlgn="base">
              <a:spcBef>
                <a:spcPct val="0"/>
              </a:spcBef>
              <a:spcAft>
                <a:spcPct val="0"/>
              </a:spcAft>
            </a:pPr>
            <a:endParaRPr lang="ja-JP" altLang="en-US" sz="2000" b="1" smtClean="0">
              <a:solidFill>
                <a:srgbClr val="000000"/>
              </a:solidFill>
              <a:latin typeface="Arial" pitchFamily="34" charset="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474" name="Picture 2" descr="SR_beam_ionizair"/>
          <p:cNvPicPr>
            <a:picLocks noChangeAspect="1" noChangeArrowheads="1"/>
          </p:cNvPicPr>
          <p:nvPr/>
        </p:nvPicPr>
        <p:blipFill>
          <a:blip r:embed="rId3" cstate="print"/>
          <a:srcRect/>
          <a:stretch>
            <a:fillRect/>
          </a:stretch>
        </p:blipFill>
        <p:spPr bwMode="auto">
          <a:xfrm>
            <a:off x="381000" y="990600"/>
            <a:ext cx="7239000" cy="5730875"/>
          </a:xfrm>
          <a:prstGeom prst="rect">
            <a:avLst/>
          </a:prstGeom>
          <a:noFill/>
          <a:ln w="9525">
            <a:noFill/>
            <a:miter lim="800000"/>
            <a:headEnd/>
            <a:tailEnd/>
          </a:ln>
        </p:spPr>
      </p:pic>
      <p:sp>
        <p:nvSpPr>
          <p:cNvPr id="233475" name="Text Box 3"/>
          <p:cNvSpPr txBox="1">
            <a:spLocks noChangeArrowheads="1"/>
          </p:cNvSpPr>
          <p:nvPr/>
        </p:nvSpPr>
        <p:spPr bwMode="auto">
          <a:xfrm>
            <a:off x="228600" y="0"/>
            <a:ext cx="7391400" cy="822325"/>
          </a:xfrm>
          <a:prstGeom prst="rect">
            <a:avLst/>
          </a:prstGeom>
          <a:noFill/>
          <a:ln w="9525">
            <a:noFill/>
            <a:miter lim="800000"/>
            <a:headEnd/>
            <a:tailEnd/>
          </a:ln>
        </p:spPr>
        <p:txBody>
          <a:bodyPr>
            <a:spAutoFit/>
          </a:bodyPr>
          <a:lstStyle/>
          <a:p>
            <a:pPr algn="ctr" eaLnBrk="1" hangingPunct="1">
              <a:spcBef>
                <a:spcPct val="50000"/>
              </a:spcBef>
            </a:pPr>
            <a:r>
              <a:rPr lang="en-US" altLang="ja-JP" sz="2400">
                <a:solidFill>
                  <a:srgbClr val="FF0066"/>
                </a:solidFill>
                <a:latin typeface="Times New Roman" pitchFamily="18" charset="0"/>
                <a:ea typeface="ＭＳ Ｐゴシック" charset="-128"/>
              </a:rPr>
              <a:t>Focused x-ray beam from the Cambridge Electron Accelerator – 1972 (Paul Horowitz, Harvard University)</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ChangeArrowheads="1"/>
          </p:cNvSpPr>
          <p:nvPr/>
        </p:nvSpPr>
        <p:spPr bwMode="auto">
          <a:xfrm>
            <a:off x="5951538" y="4073525"/>
            <a:ext cx="1587" cy="382588"/>
          </a:xfrm>
          <a:prstGeom prst="rect">
            <a:avLst/>
          </a:prstGeom>
          <a:solidFill>
            <a:srgbClr val="FF0000"/>
          </a:solidFill>
          <a:ln w="9525">
            <a:noFill/>
            <a:miter lim="800000"/>
            <a:headEnd/>
            <a:tailEnd/>
          </a:ln>
        </p:spPr>
        <p:txBody>
          <a:bodyPr/>
          <a:lstStyle/>
          <a:p>
            <a:endParaRPr lang="en-US"/>
          </a:p>
        </p:txBody>
      </p:sp>
      <p:sp>
        <p:nvSpPr>
          <p:cNvPr id="234499" name="Rectangle 3"/>
          <p:cNvSpPr>
            <a:spLocks noChangeArrowheads="1"/>
          </p:cNvSpPr>
          <p:nvPr/>
        </p:nvSpPr>
        <p:spPr bwMode="auto">
          <a:xfrm>
            <a:off x="5932488" y="5356225"/>
            <a:ext cx="49212" cy="1588"/>
          </a:xfrm>
          <a:prstGeom prst="rect">
            <a:avLst/>
          </a:prstGeom>
          <a:solidFill>
            <a:srgbClr val="FF0000"/>
          </a:solidFill>
          <a:ln w="9525">
            <a:noFill/>
            <a:miter lim="800000"/>
            <a:headEnd/>
            <a:tailEnd/>
          </a:ln>
        </p:spPr>
        <p:txBody>
          <a:bodyPr/>
          <a:lstStyle/>
          <a:p>
            <a:endParaRPr lang="en-US"/>
          </a:p>
        </p:txBody>
      </p:sp>
      <p:sp>
        <p:nvSpPr>
          <p:cNvPr id="234500" name="Rectangle 4"/>
          <p:cNvSpPr>
            <a:spLocks noChangeArrowheads="1"/>
          </p:cNvSpPr>
          <p:nvPr/>
        </p:nvSpPr>
        <p:spPr bwMode="auto">
          <a:xfrm>
            <a:off x="5932488" y="4454525"/>
            <a:ext cx="49212" cy="1588"/>
          </a:xfrm>
          <a:prstGeom prst="rect">
            <a:avLst/>
          </a:prstGeom>
          <a:solidFill>
            <a:srgbClr val="FF0000"/>
          </a:solidFill>
          <a:ln w="9525">
            <a:noFill/>
            <a:miter lim="800000"/>
            <a:headEnd/>
            <a:tailEnd/>
          </a:ln>
        </p:spPr>
        <p:txBody>
          <a:bodyPr/>
          <a:lstStyle/>
          <a:p>
            <a:endParaRPr lang="en-US"/>
          </a:p>
        </p:txBody>
      </p:sp>
      <p:pic>
        <p:nvPicPr>
          <p:cNvPr id="234501" name="Picture 5" descr="Xwaves"/>
          <p:cNvPicPr>
            <a:picLocks noChangeAspect="1" noChangeArrowheads="1"/>
          </p:cNvPicPr>
          <p:nvPr/>
        </p:nvPicPr>
        <p:blipFill>
          <a:blip r:embed="rId3" cstate="print"/>
          <a:srcRect t="10109"/>
          <a:stretch>
            <a:fillRect/>
          </a:stretch>
        </p:blipFill>
        <p:spPr bwMode="auto">
          <a:xfrm>
            <a:off x="533400" y="1066800"/>
            <a:ext cx="7848600" cy="4743450"/>
          </a:xfrm>
          <a:prstGeom prst="rect">
            <a:avLst/>
          </a:prstGeom>
          <a:noFill/>
          <a:ln w="9525">
            <a:noFill/>
            <a:miter lim="800000"/>
            <a:headEnd/>
            <a:tailEnd/>
          </a:ln>
        </p:spPr>
      </p:pic>
      <p:sp>
        <p:nvSpPr>
          <p:cNvPr id="234502" name="Rectangle 6"/>
          <p:cNvSpPr>
            <a:spLocks noChangeArrowheads="1"/>
          </p:cNvSpPr>
          <p:nvPr/>
        </p:nvSpPr>
        <p:spPr bwMode="auto">
          <a:xfrm>
            <a:off x="260350" y="349250"/>
            <a:ext cx="7359650" cy="717550"/>
          </a:xfrm>
          <a:prstGeom prst="rect">
            <a:avLst/>
          </a:prstGeom>
          <a:noFill/>
          <a:ln w="9525">
            <a:noFill/>
            <a:miter lim="800000"/>
            <a:headEnd/>
            <a:tailEnd/>
          </a:ln>
        </p:spPr>
        <p:txBody>
          <a:bodyPr lIns="92075" tIns="46038" rIns="92075" bIns="46038" anchor="ctr"/>
          <a:lstStyle/>
          <a:p>
            <a:r>
              <a:rPr lang="en-US" sz="1800" b="1" i="1">
                <a:solidFill>
                  <a:srgbClr val="D60093"/>
                </a:solidFill>
                <a:latin typeface="Helvetica" pitchFamily="34" charset="0"/>
              </a:rPr>
              <a:t>Electromagnetic Radiation - How It Relates to the World We Know 	          </a:t>
            </a:r>
          </a:p>
        </p:txBody>
      </p:sp>
      <p:sp>
        <p:nvSpPr>
          <p:cNvPr id="234503" name="Line 7"/>
          <p:cNvSpPr>
            <a:spLocks noChangeShapeType="1"/>
          </p:cNvSpPr>
          <p:nvPr/>
        </p:nvSpPr>
        <p:spPr bwMode="auto">
          <a:xfrm>
            <a:off x="5334000" y="5943600"/>
            <a:ext cx="2895600" cy="0"/>
          </a:xfrm>
          <a:prstGeom prst="line">
            <a:avLst/>
          </a:prstGeom>
          <a:noFill/>
          <a:ln w="19050">
            <a:solidFill>
              <a:srgbClr val="FF9900"/>
            </a:solidFill>
            <a:round/>
            <a:headEnd type="triangle" w="med" len="med"/>
            <a:tailEnd type="triangle" w="med" len="med"/>
          </a:ln>
        </p:spPr>
        <p:txBody>
          <a:bodyPr/>
          <a:lstStyle/>
          <a:p>
            <a:endParaRPr lang="en-US"/>
          </a:p>
        </p:txBody>
      </p:sp>
      <p:sp>
        <p:nvSpPr>
          <p:cNvPr id="234504" name="Text Box 8"/>
          <p:cNvSpPr txBox="1">
            <a:spLocks noChangeArrowheads="1"/>
          </p:cNvSpPr>
          <p:nvPr/>
        </p:nvSpPr>
        <p:spPr bwMode="auto">
          <a:xfrm>
            <a:off x="5546725" y="6019800"/>
            <a:ext cx="2759075" cy="644525"/>
          </a:xfrm>
          <a:prstGeom prst="rect">
            <a:avLst/>
          </a:prstGeom>
          <a:noFill/>
          <a:ln w="9525">
            <a:noFill/>
            <a:miter lim="800000"/>
            <a:headEnd/>
            <a:tailEnd/>
          </a:ln>
        </p:spPr>
        <p:txBody>
          <a:bodyPr>
            <a:spAutoFit/>
          </a:bodyPr>
          <a:lstStyle/>
          <a:p>
            <a:pPr eaLnBrk="1" hangingPunct="1">
              <a:lnSpc>
                <a:spcPct val="75000"/>
              </a:lnSpc>
            </a:pPr>
            <a:r>
              <a:rPr lang="en-US" sz="1600" b="1">
                <a:solidFill>
                  <a:srgbClr val="0000FF"/>
                </a:solidFill>
                <a:latin typeface="Helvetica" pitchFamily="34" charset="0"/>
              </a:rPr>
              <a:t>Synchrotron radiation is used for experiments typically over this region</a:t>
            </a:r>
            <a:endParaRPr lang="en-US" sz="2400" b="1">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ext Box 2"/>
          <p:cNvSpPr txBox="1">
            <a:spLocks noChangeArrowheads="1"/>
          </p:cNvSpPr>
          <p:nvPr/>
        </p:nvSpPr>
        <p:spPr bwMode="auto">
          <a:xfrm>
            <a:off x="866775" y="819150"/>
            <a:ext cx="4037013" cy="366713"/>
          </a:xfrm>
          <a:prstGeom prst="rect">
            <a:avLst/>
          </a:prstGeom>
          <a:noFill/>
          <a:ln w="9525" algn="ctr">
            <a:noFill/>
            <a:miter lim="800000"/>
            <a:headEnd/>
            <a:tailEnd/>
          </a:ln>
        </p:spPr>
        <p:txBody>
          <a:bodyPr lIns="92075" tIns="46038" rIns="92075" bIns="46038" anchor="ctr"/>
          <a:lstStyle/>
          <a:p>
            <a:pPr eaLnBrk="0" fontAlgn="base" hangingPunct="0">
              <a:spcBef>
                <a:spcPct val="0"/>
              </a:spcBef>
              <a:spcAft>
                <a:spcPct val="0"/>
              </a:spcAft>
            </a:pPr>
            <a:endParaRPr lang="en-US" b="1" i="1" smtClean="0">
              <a:solidFill>
                <a:srgbClr val="D60093"/>
              </a:solidFill>
              <a:latin typeface="Helvetica" pitchFamily="34" charset="0"/>
            </a:endParaRPr>
          </a:p>
        </p:txBody>
      </p:sp>
      <p:sp>
        <p:nvSpPr>
          <p:cNvPr id="180227" name="Text Box 3"/>
          <p:cNvSpPr txBox="1">
            <a:spLocks noChangeArrowheads="1"/>
          </p:cNvSpPr>
          <p:nvPr/>
        </p:nvSpPr>
        <p:spPr bwMode="auto">
          <a:xfrm>
            <a:off x="471488" y="914400"/>
            <a:ext cx="8170862" cy="915988"/>
          </a:xfrm>
          <a:prstGeom prst="rect">
            <a:avLst/>
          </a:prstGeom>
          <a:noFill/>
          <a:ln w="9525">
            <a:noFill/>
            <a:miter lim="800000"/>
            <a:headEnd/>
            <a:tailEnd/>
          </a:ln>
        </p:spPr>
        <p:txBody>
          <a:bodyPr>
            <a:spAutoFit/>
          </a:bodyPr>
          <a:lstStyle/>
          <a:p>
            <a:pPr marL="344488" indent="-344488" fontAlgn="base">
              <a:spcBef>
                <a:spcPct val="50000"/>
              </a:spcBef>
              <a:spcAft>
                <a:spcPct val="0"/>
              </a:spcAft>
            </a:pPr>
            <a:r>
              <a:rPr lang="en-US" dirty="0" smtClean="0">
                <a:solidFill>
                  <a:srgbClr val="000000"/>
                </a:solidFill>
              </a:rPr>
              <a:t>1.  Reduce emission of radiation in bending magnets → lower electron energy and weaker field → </a:t>
            </a:r>
            <a:r>
              <a:rPr lang="en-US" b="1" i="1" u="sng" dirty="0" smtClean="0">
                <a:solidFill>
                  <a:srgbClr val="000000"/>
                </a:solidFill>
              </a:rPr>
              <a:t>larger circumference</a:t>
            </a:r>
            <a:r>
              <a:rPr lang="en-US" b="1" i="1" dirty="0" smtClean="0">
                <a:solidFill>
                  <a:srgbClr val="000000"/>
                </a:solidFill>
              </a:rPr>
              <a:t> </a:t>
            </a:r>
            <a:r>
              <a:rPr lang="en-US" dirty="0" smtClean="0">
                <a:solidFill>
                  <a:srgbClr val="000000"/>
                </a:solidFill>
              </a:rPr>
              <a:t>(</a:t>
            </a:r>
            <a:r>
              <a:rPr lang="en-US" dirty="0" err="1" smtClean="0">
                <a:solidFill>
                  <a:srgbClr val="000000"/>
                </a:solidFill>
              </a:rPr>
              <a:t>PetraIII</a:t>
            </a:r>
            <a:r>
              <a:rPr lang="en-US" dirty="0" smtClean="0">
                <a:solidFill>
                  <a:srgbClr val="000000"/>
                </a:solidFill>
              </a:rPr>
              <a:t>) for a given energy.  Radiated Energy ~ E</a:t>
            </a:r>
            <a:r>
              <a:rPr lang="en-US" baseline="30000" dirty="0" smtClean="0">
                <a:solidFill>
                  <a:srgbClr val="000000"/>
                </a:solidFill>
              </a:rPr>
              <a:t>2</a:t>
            </a:r>
            <a:r>
              <a:rPr lang="en-US" dirty="0" smtClean="0">
                <a:solidFill>
                  <a:srgbClr val="000000"/>
                </a:solidFill>
              </a:rPr>
              <a:t>B</a:t>
            </a:r>
            <a:r>
              <a:rPr lang="en-US" baseline="30000" dirty="0" smtClean="0">
                <a:solidFill>
                  <a:srgbClr val="000000"/>
                </a:solidFill>
              </a:rPr>
              <a:t>2</a:t>
            </a:r>
          </a:p>
        </p:txBody>
      </p:sp>
      <p:sp>
        <p:nvSpPr>
          <p:cNvPr id="180228" name="Text Box 4"/>
          <p:cNvSpPr txBox="1">
            <a:spLocks noChangeArrowheads="1"/>
          </p:cNvSpPr>
          <p:nvPr/>
        </p:nvSpPr>
        <p:spPr bwMode="auto">
          <a:xfrm>
            <a:off x="471488" y="1981200"/>
            <a:ext cx="7967662" cy="641350"/>
          </a:xfrm>
          <a:prstGeom prst="rect">
            <a:avLst/>
          </a:prstGeom>
          <a:noFill/>
          <a:ln w="9525">
            <a:noFill/>
            <a:miter lim="800000"/>
            <a:headEnd/>
            <a:tailEnd/>
          </a:ln>
        </p:spPr>
        <p:txBody>
          <a:bodyPr>
            <a:spAutoFit/>
          </a:bodyPr>
          <a:lstStyle/>
          <a:p>
            <a:pPr marL="344488" indent="-344488" fontAlgn="base">
              <a:spcBef>
                <a:spcPct val="50000"/>
              </a:spcBef>
              <a:spcAft>
                <a:spcPct val="0"/>
              </a:spcAft>
            </a:pPr>
            <a:r>
              <a:rPr lang="en-US" smtClean="0">
                <a:solidFill>
                  <a:srgbClr val="000000"/>
                </a:solidFill>
              </a:rPr>
              <a:t>2.  Reduce length of bending magnet to reduce separation of orbits of electrons with different energies.</a:t>
            </a:r>
          </a:p>
        </p:txBody>
      </p:sp>
      <p:sp>
        <p:nvSpPr>
          <p:cNvPr id="180229" name="Text Box 5"/>
          <p:cNvSpPr txBox="1">
            <a:spLocks noChangeArrowheads="1"/>
          </p:cNvSpPr>
          <p:nvPr/>
        </p:nvSpPr>
        <p:spPr bwMode="auto">
          <a:xfrm>
            <a:off x="482600" y="2819400"/>
            <a:ext cx="8234363" cy="915988"/>
          </a:xfrm>
          <a:prstGeom prst="rect">
            <a:avLst/>
          </a:prstGeom>
          <a:noFill/>
          <a:ln w="9525">
            <a:noFill/>
            <a:miter lim="800000"/>
            <a:headEnd/>
            <a:tailEnd/>
          </a:ln>
        </p:spPr>
        <p:txBody>
          <a:bodyPr>
            <a:spAutoFit/>
          </a:bodyPr>
          <a:lstStyle/>
          <a:p>
            <a:pPr marL="457200" indent="-457200" fontAlgn="base">
              <a:spcBef>
                <a:spcPct val="50000"/>
              </a:spcBef>
              <a:spcAft>
                <a:spcPct val="0"/>
              </a:spcAft>
              <a:buClr>
                <a:srgbClr val="D60093"/>
              </a:buClr>
              <a:buSzPct val="110000"/>
              <a:buFont typeface="Symbol" pitchFamily="18" charset="2"/>
              <a:buChar char="Þ"/>
            </a:pPr>
            <a:r>
              <a:rPr lang="en-US" smtClean="0">
                <a:solidFill>
                  <a:srgbClr val="000000"/>
                </a:solidFill>
              </a:rPr>
              <a:t>Above considerations lead to designs with small angular deflections in each bending magnet. Quadrupoles between bends refocus the beam before it gets too large. </a:t>
            </a:r>
          </a:p>
        </p:txBody>
      </p:sp>
      <p:sp>
        <p:nvSpPr>
          <p:cNvPr id="180230" name="Text Box 6"/>
          <p:cNvSpPr txBox="1">
            <a:spLocks noChangeArrowheads="1"/>
          </p:cNvSpPr>
          <p:nvPr/>
        </p:nvSpPr>
        <p:spPr bwMode="auto">
          <a:xfrm>
            <a:off x="1619250" y="3657600"/>
            <a:ext cx="3028950" cy="579438"/>
          </a:xfrm>
          <a:prstGeom prst="rect">
            <a:avLst/>
          </a:prstGeom>
          <a:noFill/>
          <a:ln w="9525">
            <a:noFill/>
            <a:miter lim="800000"/>
            <a:headEnd/>
            <a:tailEnd/>
          </a:ln>
        </p:spPr>
        <p:txBody>
          <a:bodyPr>
            <a:spAutoFit/>
          </a:bodyPr>
          <a:lstStyle/>
          <a:p>
            <a:pPr fontAlgn="base">
              <a:spcBef>
                <a:spcPct val="50000"/>
              </a:spcBef>
              <a:spcAft>
                <a:spcPct val="0"/>
              </a:spcAft>
            </a:pPr>
            <a:r>
              <a:rPr lang="en-US" dirty="0" smtClean="0">
                <a:solidFill>
                  <a:srgbClr val="000000"/>
                </a:solidFill>
              </a:rPr>
              <a:t>Emittance  </a:t>
            </a:r>
            <a:r>
              <a:rPr lang="el-GR" sz="3200" b="1" i="1" dirty="0" smtClean="0">
                <a:solidFill>
                  <a:srgbClr val="FF0066"/>
                </a:solidFill>
              </a:rPr>
              <a:t>ε</a:t>
            </a:r>
            <a:r>
              <a:rPr lang="en-US" sz="3200" b="1" i="1" dirty="0" smtClean="0">
                <a:solidFill>
                  <a:srgbClr val="FF0066"/>
                </a:solidFill>
              </a:rPr>
              <a:t> ~ </a:t>
            </a:r>
            <a:r>
              <a:rPr lang="en-US" sz="3200" b="1" i="1" dirty="0" smtClean="0">
                <a:solidFill>
                  <a:srgbClr val="FF0066"/>
                </a:solidFill>
                <a:latin typeface="Symbol" pitchFamily="18" charset="2"/>
              </a:rPr>
              <a:t>E</a:t>
            </a:r>
            <a:r>
              <a:rPr lang="en-US" sz="3200" b="1" i="1" baseline="30000" dirty="0" smtClean="0">
                <a:solidFill>
                  <a:srgbClr val="FF0066"/>
                </a:solidFill>
              </a:rPr>
              <a:t>2</a:t>
            </a:r>
            <a:r>
              <a:rPr lang="en-US" sz="3200" b="1" i="1" dirty="0" smtClean="0">
                <a:solidFill>
                  <a:srgbClr val="FF0066"/>
                </a:solidFill>
                <a:latin typeface="Symbol" pitchFamily="18" charset="2"/>
              </a:rPr>
              <a:t>Q</a:t>
            </a:r>
            <a:r>
              <a:rPr lang="en-US" sz="3200" b="1" i="1" baseline="30000" dirty="0" smtClean="0">
                <a:solidFill>
                  <a:srgbClr val="FF0066"/>
                </a:solidFill>
              </a:rPr>
              <a:t>3</a:t>
            </a:r>
          </a:p>
        </p:txBody>
      </p:sp>
      <p:sp>
        <p:nvSpPr>
          <p:cNvPr id="180231" name="Text Box 7"/>
          <p:cNvSpPr txBox="1">
            <a:spLocks noChangeArrowheads="1"/>
          </p:cNvSpPr>
          <p:nvPr/>
        </p:nvSpPr>
        <p:spPr bwMode="auto">
          <a:xfrm>
            <a:off x="1609725" y="4191000"/>
            <a:ext cx="2886075"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Symbol" pitchFamily="18" charset="2"/>
              </a:rPr>
              <a:t>E</a:t>
            </a:r>
            <a:r>
              <a:rPr lang="en-US" smtClean="0">
                <a:solidFill>
                  <a:srgbClr val="000000"/>
                </a:solidFill>
              </a:rPr>
              <a:t> = electron energy</a:t>
            </a:r>
          </a:p>
        </p:txBody>
      </p:sp>
      <p:sp>
        <p:nvSpPr>
          <p:cNvPr id="180232" name="Text Box 8"/>
          <p:cNvSpPr txBox="1">
            <a:spLocks noChangeArrowheads="1"/>
          </p:cNvSpPr>
          <p:nvPr/>
        </p:nvSpPr>
        <p:spPr bwMode="auto">
          <a:xfrm>
            <a:off x="1600200" y="4572000"/>
            <a:ext cx="7115175"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Symbol" pitchFamily="18" charset="2"/>
              </a:rPr>
              <a:t>Q </a:t>
            </a:r>
            <a:r>
              <a:rPr lang="en-US" smtClean="0">
                <a:solidFill>
                  <a:srgbClr val="000000"/>
                </a:solidFill>
              </a:rPr>
              <a:t>= angular deflection in each bending magnet</a:t>
            </a:r>
          </a:p>
        </p:txBody>
      </p:sp>
      <p:sp>
        <p:nvSpPr>
          <p:cNvPr id="180233" name="Text Box 9"/>
          <p:cNvSpPr txBox="1">
            <a:spLocks noChangeArrowheads="1"/>
          </p:cNvSpPr>
          <p:nvPr/>
        </p:nvSpPr>
        <p:spPr bwMode="auto">
          <a:xfrm>
            <a:off x="869950" y="5835650"/>
            <a:ext cx="8121650" cy="641350"/>
          </a:xfrm>
          <a:prstGeom prst="rect">
            <a:avLst/>
          </a:prstGeom>
          <a:noFill/>
          <a:ln w="9525">
            <a:noFill/>
            <a:miter lim="800000"/>
            <a:headEnd/>
            <a:tailEnd/>
          </a:ln>
        </p:spPr>
        <p:txBody>
          <a:bodyPr>
            <a:spAutoFit/>
          </a:bodyPr>
          <a:lstStyle/>
          <a:p>
            <a:pPr fontAlgn="base">
              <a:spcBef>
                <a:spcPct val="0"/>
              </a:spcBef>
              <a:spcAft>
                <a:spcPct val="0"/>
              </a:spcAft>
            </a:pPr>
            <a:r>
              <a:rPr lang="en-US" dirty="0" smtClean="0">
                <a:solidFill>
                  <a:srgbClr val="000000"/>
                </a:solidFill>
              </a:rPr>
              <a:t>Importance of low emittance in a light source first emphasized by </a:t>
            </a:r>
          </a:p>
          <a:p>
            <a:pPr fontAlgn="base">
              <a:spcBef>
                <a:spcPct val="0"/>
              </a:spcBef>
              <a:spcAft>
                <a:spcPct val="0"/>
              </a:spcAft>
            </a:pPr>
            <a:r>
              <a:rPr lang="en-US" dirty="0" smtClean="0">
                <a:solidFill>
                  <a:srgbClr val="000000"/>
                </a:solidFill>
              </a:rPr>
              <a:t>R. </a:t>
            </a:r>
            <a:r>
              <a:rPr lang="en-US" dirty="0" err="1" smtClean="0">
                <a:solidFill>
                  <a:srgbClr val="000000"/>
                </a:solidFill>
              </a:rPr>
              <a:t>Chasman</a:t>
            </a:r>
            <a:r>
              <a:rPr lang="en-US" dirty="0" smtClean="0">
                <a:solidFill>
                  <a:srgbClr val="000000"/>
                </a:solidFill>
              </a:rPr>
              <a:t> and K. Green at BNL in 1976. </a:t>
            </a:r>
          </a:p>
        </p:txBody>
      </p:sp>
      <p:sp>
        <p:nvSpPr>
          <p:cNvPr id="180234" name="Rectangle 10"/>
          <p:cNvSpPr>
            <a:spLocks noChangeArrowheads="1"/>
          </p:cNvSpPr>
          <p:nvPr/>
        </p:nvSpPr>
        <p:spPr bwMode="auto">
          <a:xfrm>
            <a:off x="260350" y="196850"/>
            <a:ext cx="6521450" cy="717550"/>
          </a:xfrm>
          <a:prstGeom prst="rect">
            <a:avLst/>
          </a:prstGeom>
          <a:noFill/>
          <a:ln w="9525">
            <a:noFill/>
            <a:miter lim="800000"/>
            <a:headEnd/>
            <a:tailEnd/>
          </a:ln>
        </p:spPr>
        <p:txBody>
          <a:bodyPr lIns="92075" tIns="46038" rIns="92075" bIns="46038" anchor="ctr"/>
          <a:lstStyle/>
          <a:p>
            <a:pPr eaLnBrk="0" fontAlgn="base" hangingPunct="0">
              <a:spcBef>
                <a:spcPct val="0"/>
              </a:spcBef>
              <a:spcAft>
                <a:spcPct val="0"/>
              </a:spcAft>
            </a:pPr>
            <a:r>
              <a:rPr lang="en-US" b="1" i="1" dirty="0" smtClean="0">
                <a:solidFill>
                  <a:srgbClr val="D60093"/>
                </a:solidFill>
              </a:rPr>
              <a:t>Approaches to Reducing Emittance in Storage Rings</a:t>
            </a:r>
          </a:p>
        </p:txBody>
      </p:sp>
      <p:sp>
        <p:nvSpPr>
          <p:cNvPr id="180235" name="Text Box 13"/>
          <p:cNvSpPr txBox="1">
            <a:spLocks noChangeArrowheads="1"/>
          </p:cNvSpPr>
          <p:nvPr/>
        </p:nvSpPr>
        <p:spPr bwMode="auto">
          <a:xfrm>
            <a:off x="457200" y="5029200"/>
            <a:ext cx="8153400" cy="70167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000" dirty="0" smtClean="0">
                <a:solidFill>
                  <a:srgbClr val="000000"/>
                </a:solidFill>
              </a:rPr>
              <a:t>Emittance in rings can also be reduced using strong wiggler magnets, so called </a:t>
            </a:r>
            <a:r>
              <a:rPr lang="en-US" sz="2000" b="1" i="1" dirty="0" smtClean="0">
                <a:solidFill>
                  <a:srgbClr val="000000"/>
                </a:solidFill>
              </a:rPr>
              <a:t>“Damping Wigglers”</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extBox 1"/>
          <p:cNvSpPr txBox="1">
            <a:spLocks noChangeArrowheads="1"/>
          </p:cNvSpPr>
          <p:nvPr/>
        </p:nvSpPr>
        <p:spPr bwMode="auto">
          <a:xfrm>
            <a:off x="457200" y="609600"/>
            <a:ext cx="8153400" cy="4462463"/>
          </a:xfrm>
          <a:prstGeom prst="rect">
            <a:avLst/>
          </a:prstGeom>
          <a:noFill/>
          <a:ln w="9525">
            <a:noFill/>
            <a:miter lim="800000"/>
            <a:headEnd/>
            <a:tailEnd/>
          </a:ln>
        </p:spPr>
        <p:txBody>
          <a:bodyPr>
            <a:spAutoFit/>
          </a:bodyPr>
          <a:lstStyle/>
          <a:p>
            <a:pPr algn="ctr" eaLnBrk="0" fontAlgn="base" hangingPunct="0">
              <a:spcBef>
                <a:spcPct val="0"/>
              </a:spcBef>
              <a:spcAft>
                <a:spcPct val="0"/>
              </a:spcAft>
            </a:pPr>
            <a:r>
              <a:rPr lang="en-US" sz="3200" b="1" i="1" dirty="0" smtClean="0">
                <a:solidFill>
                  <a:srgbClr val="000000"/>
                </a:solidFill>
              </a:rPr>
              <a:t>Large circumference required for low electron beam emittance</a:t>
            </a:r>
          </a:p>
          <a:p>
            <a:pPr eaLnBrk="0" fontAlgn="base" hangingPunct="0">
              <a:spcBef>
                <a:spcPct val="0"/>
              </a:spcBef>
              <a:spcAft>
                <a:spcPct val="0"/>
              </a:spcAft>
            </a:pPr>
            <a:endParaRPr lang="en-US" sz="2000" dirty="0" smtClean="0">
              <a:solidFill>
                <a:srgbClr val="000000"/>
              </a:solidFill>
            </a:endParaRPr>
          </a:p>
          <a:p>
            <a:pPr eaLnBrk="0" fontAlgn="base" hangingPunct="0">
              <a:spcBef>
                <a:spcPct val="0"/>
              </a:spcBef>
              <a:spcAft>
                <a:spcPct val="0"/>
              </a:spcAft>
              <a:buFont typeface="Arial" pitchFamily="34" charset="0"/>
              <a:buChar char="•"/>
            </a:pPr>
            <a:r>
              <a:rPr lang="en-US" sz="4000" i="1" dirty="0" smtClean="0">
                <a:solidFill>
                  <a:srgbClr val="000000"/>
                </a:solidFill>
              </a:rPr>
              <a:t>ESRF, APS, SPring-8;  </a:t>
            </a:r>
            <a:r>
              <a:rPr lang="en-US" sz="4000" b="1" dirty="0" smtClean="0">
                <a:solidFill>
                  <a:srgbClr val="FF0000"/>
                </a:solidFill>
              </a:rPr>
              <a:t>0.8-1.5 km</a:t>
            </a:r>
          </a:p>
          <a:p>
            <a:pPr eaLnBrk="0" fontAlgn="base" hangingPunct="0">
              <a:spcBef>
                <a:spcPct val="0"/>
              </a:spcBef>
              <a:spcAft>
                <a:spcPct val="0"/>
              </a:spcAft>
            </a:pPr>
            <a:endParaRPr lang="en-US" sz="4000" dirty="0" smtClean="0">
              <a:solidFill>
                <a:srgbClr val="000000"/>
              </a:solidFill>
            </a:endParaRPr>
          </a:p>
          <a:p>
            <a:pPr eaLnBrk="0" fontAlgn="base" hangingPunct="0">
              <a:spcBef>
                <a:spcPct val="0"/>
              </a:spcBef>
              <a:spcAft>
                <a:spcPct val="0"/>
              </a:spcAft>
              <a:buFont typeface="Arial" pitchFamily="34" charset="0"/>
              <a:buChar char="•"/>
            </a:pPr>
            <a:r>
              <a:rPr lang="en-US" sz="4000" dirty="0" smtClean="0">
                <a:solidFill>
                  <a:srgbClr val="000000"/>
                </a:solidFill>
              </a:rPr>
              <a:t> </a:t>
            </a:r>
            <a:r>
              <a:rPr lang="en-US" sz="4000" i="1" dirty="0" smtClean="0">
                <a:solidFill>
                  <a:srgbClr val="000000"/>
                </a:solidFill>
              </a:rPr>
              <a:t>PEP, PETRA, TRISTAN; </a:t>
            </a:r>
            <a:r>
              <a:rPr lang="en-US" sz="4000" b="1" dirty="0" smtClean="0">
                <a:solidFill>
                  <a:srgbClr val="FF0000"/>
                </a:solidFill>
              </a:rPr>
              <a:t>2-3 km</a:t>
            </a:r>
          </a:p>
          <a:p>
            <a:pPr eaLnBrk="0" fontAlgn="base" hangingPunct="0">
              <a:spcBef>
                <a:spcPct val="0"/>
              </a:spcBef>
              <a:spcAft>
                <a:spcPct val="0"/>
              </a:spcAft>
            </a:pPr>
            <a:endParaRPr lang="en-US" sz="4000" dirty="0" smtClean="0">
              <a:solidFill>
                <a:srgbClr val="000000"/>
              </a:solidFill>
            </a:endParaRPr>
          </a:p>
          <a:p>
            <a:pPr eaLnBrk="0" fontAlgn="base" hangingPunct="0">
              <a:spcBef>
                <a:spcPct val="0"/>
              </a:spcBef>
              <a:spcAft>
                <a:spcPct val="0"/>
              </a:spcAft>
              <a:buFont typeface="Arial" pitchFamily="34" charset="0"/>
              <a:buChar char="•"/>
            </a:pPr>
            <a:r>
              <a:rPr lang="en-US" sz="4000" dirty="0" smtClean="0">
                <a:solidFill>
                  <a:srgbClr val="000000"/>
                </a:solidFill>
              </a:rPr>
              <a:t> </a:t>
            </a:r>
            <a:r>
              <a:rPr lang="en-US" sz="4000" i="1" dirty="0" smtClean="0">
                <a:solidFill>
                  <a:srgbClr val="000000"/>
                </a:solidFill>
              </a:rPr>
              <a:t>LEP (now LHC); </a:t>
            </a:r>
            <a:r>
              <a:rPr lang="en-US" sz="4000" b="1" dirty="0" smtClean="0">
                <a:solidFill>
                  <a:srgbClr val="FF0000"/>
                </a:solidFill>
              </a:rPr>
              <a:t>27 km</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546" name="Picture 2" descr="Parasitic Operation"/>
          <p:cNvPicPr>
            <a:picLocks noGrp="1" noChangeAspect="1" noChangeArrowheads="1"/>
          </p:cNvPicPr>
          <p:nvPr>
            <p:ph/>
          </p:nvPr>
        </p:nvPicPr>
        <p:blipFill>
          <a:blip r:embed="rId2" cstate="print"/>
          <a:srcRect/>
          <a:stretch>
            <a:fillRect/>
          </a:stretch>
        </p:blipFill>
        <p:spPr bwMode="auto">
          <a:xfrm>
            <a:off x="838200" y="685800"/>
            <a:ext cx="6705600" cy="5240338"/>
          </a:xfrm>
          <a:noFill/>
          <a:ln>
            <a:miter lim="800000"/>
            <a:headEnd/>
            <a:tailEnd/>
          </a:ln>
        </p:spPr>
      </p:pic>
      <p:sp>
        <p:nvSpPr>
          <p:cNvPr id="236547" name="Text Box 3"/>
          <p:cNvSpPr txBox="1">
            <a:spLocks noChangeArrowheads="1"/>
          </p:cNvSpPr>
          <p:nvPr/>
        </p:nvSpPr>
        <p:spPr bwMode="auto">
          <a:xfrm>
            <a:off x="304800" y="228600"/>
            <a:ext cx="7315200" cy="396875"/>
          </a:xfrm>
          <a:prstGeom prst="rect">
            <a:avLst/>
          </a:prstGeom>
          <a:noFill/>
          <a:ln w="9525">
            <a:noFill/>
            <a:miter lim="800000"/>
            <a:headEnd/>
            <a:tailEnd/>
          </a:ln>
        </p:spPr>
        <p:txBody>
          <a:bodyPr>
            <a:spAutoFit/>
          </a:bodyPr>
          <a:lstStyle/>
          <a:p>
            <a:pPr algn="ctr" eaLnBrk="1" hangingPunct="1">
              <a:spcBef>
                <a:spcPct val="50000"/>
              </a:spcBef>
            </a:pPr>
            <a:r>
              <a:rPr lang="en-US" u="sng">
                <a:solidFill>
                  <a:srgbClr val="000000"/>
                </a:solidFill>
                <a:latin typeface="Times New Roman" pitchFamily="18" charset="0"/>
              </a:rPr>
              <a:t>EXAFS </a:t>
            </a:r>
            <a:r>
              <a:rPr lang="en-US">
                <a:solidFill>
                  <a:srgbClr val="000000"/>
                </a:solidFill>
                <a:latin typeface="Times New Roman" pitchFamily="18" charset="0"/>
              </a:rPr>
              <a:t>1974 – Parasitic Operation on a First Generation Ring</a:t>
            </a:r>
          </a:p>
        </p:txBody>
      </p:sp>
      <p:sp>
        <p:nvSpPr>
          <p:cNvPr id="236548" name="Text Box 4"/>
          <p:cNvSpPr txBox="1">
            <a:spLocks noChangeArrowheads="1"/>
          </p:cNvSpPr>
          <p:nvPr/>
        </p:nvSpPr>
        <p:spPr bwMode="auto">
          <a:xfrm>
            <a:off x="2209800" y="5867400"/>
            <a:ext cx="4648200" cy="457200"/>
          </a:xfrm>
          <a:prstGeom prst="rect">
            <a:avLst/>
          </a:prstGeom>
          <a:noFill/>
          <a:ln w="9525">
            <a:noFill/>
            <a:miter lim="800000"/>
            <a:headEnd/>
            <a:tailEnd/>
          </a:ln>
        </p:spPr>
        <p:txBody>
          <a:bodyPr>
            <a:spAutoFit/>
          </a:bodyPr>
          <a:lstStyle/>
          <a:p>
            <a:pPr eaLnBrk="1" hangingPunct="1">
              <a:spcBef>
                <a:spcPct val="50000"/>
              </a:spcBef>
            </a:pPr>
            <a:r>
              <a:rPr lang="en-US" sz="2400">
                <a:solidFill>
                  <a:srgbClr val="000000"/>
                </a:solidFill>
                <a:latin typeface="Times New Roman" pitchFamily="18" charset="0"/>
              </a:rPr>
              <a:t>P. Eisenberger, B. Kincaid</a:t>
            </a:r>
          </a:p>
        </p:txBody>
      </p:sp>
      <p:sp>
        <p:nvSpPr>
          <p:cNvPr id="236549" name="Line 5"/>
          <p:cNvSpPr>
            <a:spLocks noChangeShapeType="1"/>
          </p:cNvSpPr>
          <p:nvPr/>
        </p:nvSpPr>
        <p:spPr bwMode="auto">
          <a:xfrm flipH="1">
            <a:off x="5257800" y="990600"/>
            <a:ext cx="1295400" cy="304800"/>
          </a:xfrm>
          <a:prstGeom prst="line">
            <a:avLst/>
          </a:prstGeom>
          <a:noFill/>
          <a:ln w="38100">
            <a:solidFill>
              <a:schemeClr val="tx1"/>
            </a:solidFill>
            <a:round/>
            <a:headEnd/>
            <a:tailEnd type="triangle" w="med" len="med"/>
          </a:ln>
        </p:spPr>
        <p:txBody>
          <a:bodyPr/>
          <a:lstStyle/>
          <a:p>
            <a:endParaRPr lang="en-US"/>
          </a:p>
        </p:txBody>
      </p:sp>
      <p:sp>
        <p:nvSpPr>
          <p:cNvPr id="236550" name="Line 6"/>
          <p:cNvSpPr>
            <a:spLocks noChangeShapeType="1"/>
          </p:cNvSpPr>
          <p:nvPr/>
        </p:nvSpPr>
        <p:spPr bwMode="auto">
          <a:xfrm flipH="1">
            <a:off x="5029200" y="1981200"/>
            <a:ext cx="1447800" cy="381000"/>
          </a:xfrm>
          <a:prstGeom prst="line">
            <a:avLst/>
          </a:prstGeom>
          <a:noFill/>
          <a:ln w="38100">
            <a:solidFill>
              <a:schemeClr val="tx1"/>
            </a:solidFill>
            <a:round/>
            <a:headEnd/>
            <a:tailEnd type="triangle" w="med" len="med"/>
          </a:ln>
        </p:spPr>
        <p:txBody>
          <a:bodyPr/>
          <a:lstStyle/>
          <a:p>
            <a:endParaRPr lang="en-US"/>
          </a:p>
        </p:txBody>
      </p:sp>
      <p:sp>
        <p:nvSpPr>
          <p:cNvPr id="236551" name="Text Box 7"/>
          <p:cNvSpPr txBox="1">
            <a:spLocks noChangeArrowheads="1"/>
          </p:cNvSpPr>
          <p:nvPr/>
        </p:nvSpPr>
        <p:spPr bwMode="auto">
          <a:xfrm>
            <a:off x="6553200" y="685800"/>
            <a:ext cx="2590800" cy="641350"/>
          </a:xfrm>
          <a:prstGeom prst="rect">
            <a:avLst/>
          </a:prstGeom>
          <a:noFill/>
          <a:ln w="9525">
            <a:noFill/>
            <a:miter lim="800000"/>
            <a:headEnd/>
            <a:tailEnd/>
          </a:ln>
        </p:spPr>
        <p:txBody>
          <a:bodyPr>
            <a:spAutoFit/>
          </a:bodyPr>
          <a:lstStyle/>
          <a:p>
            <a:pPr eaLnBrk="1" hangingPunct="1">
              <a:spcBef>
                <a:spcPct val="50000"/>
              </a:spcBef>
            </a:pPr>
            <a:r>
              <a:rPr lang="en-US" sz="1800" b="1">
                <a:solidFill>
                  <a:srgbClr val="000000"/>
                </a:solidFill>
                <a:latin typeface="Times New Roman" pitchFamily="18" charset="0"/>
              </a:rPr>
              <a:t>~ 10 days using rotating anode  X-Ray tube</a:t>
            </a:r>
          </a:p>
        </p:txBody>
      </p:sp>
      <p:sp>
        <p:nvSpPr>
          <p:cNvPr id="236552" name="Text Box 8"/>
          <p:cNvSpPr txBox="1">
            <a:spLocks noChangeArrowheads="1"/>
          </p:cNvSpPr>
          <p:nvPr/>
        </p:nvSpPr>
        <p:spPr bwMode="auto">
          <a:xfrm>
            <a:off x="6477000" y="1752600"/>
            <a:ext cx="2590800" cy="923925"/>
          </a:xfrm>
          <a:prstGeom prst="rect">
            <a:avLst/>
          </a:prstGeom>
          <a:noFill/>
          <a:ln w="9525">
            <a:noFill/>
            <a:miter lim="800000"/>
            <a:headEnd/>
            <a:tailEnd/>
          </a:ln>
        </p:spPr>
        <p:txBody>
          <a:bodyPr>
            <a:spAutoFit/>
          </a:bodyPr>
          <a:lstStyle/>
          <a:p>
            <a:pPr eaLnBrk="1" hangingPunct="1">
              <a:spcBef>
                <a:spcPct val="50000"/>
              </a:spcBef>
            </a:pPr>
            <a:r>
              <a:rPr lang="en-US" sz="1800" b="1">
                <a:solidFill>
                  <a:srgbClr val="000000"/>
                </a:solidFill>
                <a:latin typeface="Times New Roman" pitchFamily="18" charset="0"/>
              </a:rPr>
              <a:t>~ 20 minutes using synch. rad. from SPEAR bending magnet</a:t>
            </a:r>
          </a:p>
        </p:txBody>
      </p:sp>
      <p:sp>
        <p:nvSpPr>
          <p:cNvPr id="9" name="TextBox 8"/>
          <p:cNvSpPr txBox="1">
            <a:spLocks noChangeArrowheads="1"/>
          </p:cNvSpPr>
          <p:nvPr/>
        </p:nvSpPr>
        <p:spPr bwMode="auto">
          <a:xfrm>
            <a:off x="6096000" y="2971800"/>
            <a:ext cx="2895600" cy="1200150"/>
          </a:xfrm>
          <a:prstGeom prst="rect">
            <a:avLst/>
          </a:prstGeom>
          <a:noFill/>
          <a:ln w="9525">
            <a:noFill/>
            <a:miter lim="800000"/>
            <a:headEnd/>
            <a:tailEnd/>
          </a:ln>
        </p:spPr>
        <p:txBody>
          <a:bodyPr>
            <a:spAutoFit/>
          </a:bodyPr>
          <a:lstStyle/>
          <a:p>
            <a:pPr eaLnBrk="1" hangingPunct="1"/>
            <a:r>
              <a:rPr lang="en-US" sz="2400" b="1" i="1">
                <a:solidFill>
                  <a:srgbClr val="FF0000"/>
                </a:solidFill>
                <a:latin typeface="Helvetica" pitchFamily="34" charset="0"/>
              </a:rPr>
              <a:t>Ratio of intensity;</a:t>
            </a:r>
          </a:p>
          <a:p>
            <a:pPr eaLnBrk="1" hangingPunct="1"/>
            <a:r>
              <a:rPr lang="en-US" sz="2400" b="1" i="1">
                <a:solidFill>
                  <a:srgbClr val="FF0000"/>
                </a:solidFill>
                <a:latin typeface="Helvetica" pitchFamily="34" charset="0"/>
              </a:rPr>
              <a:t>SR/X-Ray Tube ~100,000</a:t>
            </a:r>
          </a:p>
        </p:txBody>
      </p:sp>
      <p:sp>
        <p:nvSpPr>
          <p:cNvPr id="236554" name="TextBox 9"/>
          <p:cNvSpPr txBox="1">
            <a:spLocks noChangeArrowheads="1"/>
          </p:cNvSpPr>
          <p:nvPr/>
        </p:nvSpPr>
        <p:spPr bwMode="auto">
          <a:xfrm>
            <a:off x="6629400" y="1295400"/>
            <a:ext cx="2133600" cy="523875"/>
          </a:xfrm>
          <a:prstGeom prst="rect">
            <a:avLst/>
          </a:prstGeom>
          <a:noFill/>
          <a:ln w="9525">
            <a:noFill/>
            <a:miter lim="800000"/>
            <a:headEnd/>
            <a:tailEnd/>
          </a:ln>
        </p:spPr>
        <p:txBody>
          <a:bodyPr>
            <a:spAutoFit/>
          </a:bodyPr>
          <a:lstStyle/>
          <a:p>
            <a:pPr eaLnBrk="1" hangingPunct="1"/>
            <a:r>
              <a:rPr lang="en-US" sz="2800" b="1" i="1">
                <a:solidFill>
                  <a:srgbClr val="FF0000"/>
                </a:solidFill>
                <a:latin typeface="Helvetica" pitchFamily="34" charset="0"/>
              </a:rPr>
              <a:t>Cu EXAFS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838200" y="609600"/>
            <a:ext cx="7954963" cy="347663"/>
          </a:xfrm>
        </p:spPr>
        <p:txBody>
          <a:bodyPr>
            <a:normAutofit fontScale="90000"/>
          </a:bodyPr>
          <a:lstStyle/>
          <a:p>
            <a:pPr eaLnBrk="1" hangingPunct="1"/>
            <a:r>
              <a:rPr lang="en-US" smtClean="0"/>
              <a:t>APS users – who are they and what do they do?</a:t>
            </a:r>
          </a:p>
        </p:txBody>
      </p:sp>
      <p:pic>
        <p:nvPicPr>
          <p:cNvPr id="237571" name="Picture 3" descr="05 users by discipline REV"/>
          <p:cNvPicPr>
            <a:picLocks noChangeAspect="1" noChangeArrowheads="1"/>
          </p:cNvPicPr>
          <p:nvPr/>
        </p:nvPicPr>
        <p:blipFill>
          <a:blip r:embed="rId3" cstate="print"/>
          <a:srcRect/>
          <a:stretch>
            <a:fillRect/>
          </a:stretch>
        </p:blipFill>
        <p:spPr bwMode="auto">
          <a:xfrm>
            <a:off x="4267200" y="1828800"/>
            <a:ext cx="4595813" cy="2892425"/>
          </a:xfrm>
          <a:prstGeom prst="rect">
            <a:avLst/>
          </a:prstGeom>
          <a:noFill/>
          <a:ln w="9525">
            <a:noFill/>
            <a:miter lim="800000"/>
            <a:headEnd/>
            <a:tailEnd/>
          </a:ln>
        </p:spPr>
      </p:pic>
      <p:pic>
        <p:nvPicPr>
          <p:cNvPr id="237572" name="Picture 4" descr="FY05_USERS by PROFESSION TYPE"/>
          <p:cNvPicPr>
            <a:picLocks noChangeAspect="1" noChangeArrowheads="1"/>
          </p:cNvPicPr>
          <p:nvPr/>
        </p:nvPicPr>
        <p:blipFill>
          <a:blip r:embed="rId4" cstate="print"/>
          <a:srcRect/>
          <a:stretch>
            <a:fillRect/>
          </a:stretch>
        </p:blipFill>
        <p:spPr bwMode="auto">
          <a:xfrm>
            <a:off x="685800" y="4191000"/>
            <a:ext cx="4181475" cy="2474913"/>
          </a:xfrm>
          <a:prstGeom prst="rect">
            <a:avLst/>
          </a:prstGeom>
          <a:noFill/>
          <a:ln w="9525">
            <a:noFill/>
            <a:miter lim="800000"/>
            <a:headEnd/>
            <a:tailEnd/>
          </a:ln>
        </p:spPr>
      </p:pic>
      <p:pic>
        <p:nvPicPr>
          <p:cNvPr id="237573" name="Picture 5" descr="FY05_USERS by profession"/>
          <p:cNvPicPr>
            <a:picLocks noChangeAspect="1" noChangeArrowheads="1"/>
          </p:cNvPicPr>
          <p:nvPr/>
        </p:nvPicPr>
        <p:blipFill>
          <a:blip r:embed="rId5" cstate="print"/>
          <a:srcRect/>
          <a:stretch>
            <a:fillRect/>
          </a:stretch>
        </p:blipFill>
        <p:spPr bwMode="auto">
          <a:xfrm>
            <a:off x="533400" y="1143000"/>
            <a:ext cx="3475038" cy="25717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594" name="Picture 2"/>
          <p:cNvPicPr>
            <a:picLocks noChangeAspect="1" noChangeArrowheads="1"/>
          </p:cNvPicPr>
          <p:nvPr/>
        </p:nvPicPr>
        <p:blipFill>
          <a:blip r:embed="rId3" cstate="print"/>
          <a:srcRect/>
          <a:stretch>
            <a:fillRect/>
          </a:stretch>
        </p:blipFill>
        <p:spPr bwMode="auto">
          <a:xfrm>
            <a:off x="304800" y="779463"/>
            <a:ext cx="8229600" cy="51181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Text Box 4"/>
          <p:cNvSpPr txBox="1">
            <a:spLocks noChangeArrowheads="1"/>
          </p:cNvSpPr>
          <p:nvPr/>
        </p:nvSpPr>
        <p:spPr bwMode="auto">
          <a:xfrm>
            <a:off x="228600" y="1295400"/>
            <a:ext cx="8382000" cy="4838700"/>
          </a:xfrm>
          <a:prstGeom prst="rect">
            <a:avLst/>
          </a:prstGeom>
          <a:noFill/>
          <a:ln w="9525">
            <a:noFill/>
            <a:miter lim="800000"/>
            <a:headEnd/>
            <a:tailEnd/>
          </a:ln>
        </p:spPr>
        <p:txBody>
          <a:bodyPr>
            <a:spAutoFit/>
          </a:bodyPr>
          <a:lstStyle/>
          <a:p>
            <a:pPr eaLnBrk="1" hangingPunct="1"/>
            <a:r>
              <a:rPr lang="en-US" altLang="ja-JP" sz="2400" b="1">
                <a:latin typeface="Times New Roman" pitchFamily="18" charset="0"/>
                <a:ea typeface="ＭＳ Ｐゴシック" charset="-128"/>
              </a:rPr>
              <a:t>R. Birgeneau (MIT) - Chairman</a:t>
            </a:r>
          </a:p>
          <a:p>
            <a:pPr eaLnBrk="1" hangingPunct="1"/>
            <a:r>
              <a:rPr lang="en-US" altLang="ja-JP" sz="2400" b="1">
                <a:latin typeface="Times New Roman" pitchFamily="18" charset="0"/>
                <a:ea typeface="ＭＳ Ｐゴシック" charset="-128"/>
              </a:rPr>
              <a:t>Z.-X. Shen (Stanford) - Vice-Chairman</a:t>
            </a:r>
          </a:p>
          <a:p>
            <a:pPr eaLnBrk="1" hangingPunct="1"/>
            <a:endParaRPr lang="en-US" altLang="ja-JP" sz="2400" b="1" i="1" u="sng">
              <a:latin typeface="Times New Roman" pitchFamily="18" charset="0"/>
              <a:ea typeface="ＭＳ Ｐゴシック" charset="-128"/>
            </a:endParaRPr>
          </a:p>
          <a:p>
            <a:pPr eaLnBrk="1" hangingPunct="1"/>
            <a:r>
              <a:rPr lang="en-US" altLang="ja-JP" sz="2400" b="1" i="1" u="sng">
                <a:latin typeface="Times New Roman" pitchFamily="18" charset="0"/>
                <a:ea typeface="ＭＳ Ｐゴシック" charset="-128"/>
              </a:rPr>
              <a:t>from the Executive Summary:</a:t>
            </a:r>
            <a:endParaRPr lang="en-US" altLang="ja-JP" sz="2400" b="1">
              <a:latin typeface="Times New Roman" pitchFamily="18" charset="0"/>
              <a:ea typeface="ＭＳ Ｐゴシック" charset="-128"/>
            </a:endParaRPr>
          </a:p>
          <a:p>
            <a:pPr eaLnBrk="1" hangingPunct="1"/>
            <a:r>
              <a:rPr lang="en-US" altLang="ja-JP" sz="2400" b="1">
                <a:latin typeface="Times New Roman" pitchFamily="18" charset="0"/>
                <a:ea typeface="ＭＳ Ｐゴシック" charset="-128"/>
              </a:rPr>
              <a:t>“The most straightforward and most important conclusion of this study is that over the past 20 years in the United States synchrotron radiation research has evolved from an esoteric endeavor practiced by a small number of scientists primarily from the fields of solid state physics and surface science to a mainstream activity which provides essential information in the materials and chemical sciences, the life sciences, molecular environmental science, the geosciences, nascent technology and defense-related research among other fields.”</a:t>
            </a:r>
          </a:p>
        </p:txBody>
      </p:sp>
      <p:sp>
        <p:nvSpPr>
          <p:cNvPr id="239619" name="Text Box 5"/>
          <p:cNvSpPr txBox="1">
            <a:spLocks noChangeArrowheads="1"/>
          </p:cNvSpPr>
          <p:nvPr/>
        </p:nvSpPr>
        <p:spPr bwMode="auto">
          <a:xfrm>
            <a:off x="304800" y="228600"/>
            <a:ext cx="7391400" cy="1054100"/>
          </a:xfrm>
          <a:prstGeom prst="rect">
            <a:avLst/>
          </a:prstGeom>
          <a:noFill/>
          <a:ln w="9525">
            <a:noFill/>
            <a:miter lim="800000"/>
            <a:headEnd/>
            <a:tailEnd/>
          </a:ln>
        </p:spPr>
        <p:txBody>
          <a:bodyPr>
            <a:spAutoFit/>
          </a:bodyPr>
          <a:lstStyle/>
          <a:p>
            <a:pPr eaLnBrk="1" hangingPunct="1"/>
            <a:r>
              <a:rPr lang="en-US" altLang="ja-JP" sz="1800" b="1" i="1" dirty="0">
                <a:solidFill>
                  <a:srgbClr val="FF0066"/>
                </a:solidFill>
                <a:latin typeface="Times New Roman" pitchFamily="18" charset="0"/>
                <a:ea typeface="ＭＳ Ｐゴシック" charset="-128"/>
              </a:rPr>
              <a:t>Report of the Synch. Rad. Light Source Working Group of the Basic Energy Sciences Advisory Comm. of the US Department of Energy- Oct. 8-9, 1998</a:t>
            </a:r>
          </a:p>
          <a:p>
            <a:pPr eaLnBrk="1" hangingPunct="1">
              <a:spcBef>
                <a:spcPct val="50000"/>
              </a:spcBef>
            </a:pPr>
            <a:endParaRPr lang="ja-JP" altLang="en-US" sz="1800">
              <a:latin typeface="Times New Roman" pitchFamily="18" charset="0"/>
              <a:ea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Text Box 4"/>
          <p:cNvSpPr txBox="1">
            <a:spLocks noChangeArrowheads="1"/>
          </p:cNvSpPr>
          <p:nvPr/>
        </p:nvSpPr>
        <p:spPr bwMode="auto">
          <a:xfrm>
            <a:off x="1066800" y="1219200"/>
            <a:ext cx="6858000" cy="2774950"/>
          </a:xfrm>
          <a:prstGeom prst="rect">
            <a:avLst/>
          </a:prstGeom>
          <a:noFill/>
          <a:ln w="9525">
            <a:noFill/>
            <a:miter lim="800000"/>
            <a:headEnd/>
            <a:tailEnd/>
          </a:ln>
        </p:spPr>
        <p:txBody>
          <a:bodyPr>
            <a:spAutoFit/>
          </a:bodyPr>
          <a:lstStyle/>
          <a:p>
            <a:pPr algn="ctr">
              <a:spcBef>
                <a:spcPct val="50000"/>
              </a:spcBef>
            </a:pPr>
            <a:r>
              <a:rPr lang="en-US" sz="3200" b="1"/>
              <a:t>Sources of Synchrotron Radiation</a:t>
            </a:r>
          </a:p>
          <a:p>
            <a:pPr>
              <a:spcBef>
                <a:spcPct val="50000"/>
              </a:spcBef>
              <a:buFontTx/>
              <a:buChar char="•"/>
            </a:pPr>
            <a:r>
              <a:rPr lang="en-US" sz="3200" b="1"/>
              <a:t> Bending magnets</a:t>
            </a:r>
          </a:p>
          <a:p>
            <a:pPr>
              <a:spcBef>
                <a:spcPct val="50000"/>
              </a:spcBef>
              <a:buFontTx/>
              <a:buChar char="•"/>
            </a:pPr>
            <a:r>
              <a:rPr lang="en-US" sz="3200" b="1"/>
              <a:t> Wigglers</a:t>
            </a:r>
          </a:p>
          <a:p>
            <a:pPr>
              <a:spcBef>
                <a:spcPct val="50000"/>
              </a:spcBef>
              <a:buFontTx/>
              <a:buChar char="•"/>
            </a:pPr>
            <a:r>
              <a:rPr lang="en-US" sz="3200" b="1"/>
              <a:t> Undulators</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ChangeArrowheads="1"/>
          </p:cNvSpPr>
          <p:nvPr/>
        </p:nvSpPr>
        <p:spPr bwMode="auto">
          <a:xfrm>
            <a:off x="228600" y="1219200"/>
            <a:ext cx="8610600" cy="3786188"/>
          </a:xfrm>
          <a:prstGeom prst="rect">
            <a:avLst/>
          </a:prstGeom>
          <a:noFill/>
          <a:ln w="9525">
            <a:noFill/>
            <a:miter lim="800000"/>
            <a:headEnd/>
            <a:tailEnd/>
          </a:ln>
        </p:spPr>
        <p:txBody>
          <a:bodyPr>
            <a:spAutoFit/>
          </a:bodyPr>
          <a:lstStyle/>
          <a:p>
            <a:r>
              <a:rPr lang="en-US" sz="1200" b="1" i="1" dirty="0"/>
              <a:t>References: </a:t>
            </a:r>
          </a:p>
          <a:p>
            <a:r>
              <a:rPr lang="en-US" sz="1200" b="1" i="1" dirty="0"/>
              <a:t>1. Classical Electrodynamics </a:t>
            </a:r>
          </a:p>
          <a:p>
            <a:r>
              <a:rPr lang="en-US" sz="1200" dirty="0"/>
              <a:t>Author: John David Jackson </a:t>
            </a:r>
          </a:p>
          <a:p>
            <a:r>
              <a:rPr lang="en-US" sz="1200" dirty="0"/>
              <a:t>Publisher: Wiley; 3rd Edition </a:t>
            </a:r>
          </a:p>
          <a:p>
            <a:r>
              <a:rPr lang="fr-FR" sz="1200" b="1" i="1" dirty="0"/>
              <a:t>2. Synchrotron Radiation Sources: A Primer </a:t>
            </a:r>
          </a:p>
          <a:p>
            <a:r>
              <a:rPr lang="en-US" sz="1200" dirty="0" smtClean="0"/>
              <a:t>Editor: </a:t>
            </a:r>
            <a:r>
              <a:rPr lang="en-US" sz="1200" dirty="0"/>
              <a:t>Herman Winick </a:t>
            </a:r>
          </a:p>
          <a:p>
            <a:r>
              <a:rPr lang="en-US" sz="1200" dirty="0"/>
              <a:t>Publisher: World Scientific Publishing Company </a:t>
            </a:r>
          </a:p>
          <a:p>
            <a:r>
              <a:rPr lang="en-US" sz="1200" b="1" i="1" dirty="0"/>
              <a:t>3. Elements of Modern X-ray Physics </a:t>
            </a:r>
          </a:p>
          <a:p>
            <a:r>
              <a:rPr lang="de-DE" sz="1200" dirty="0"/>
              <a:t>Author: Jens Als-Nielson &amp; Des McMorrow </a:t>
            </a:r>
          </a:p>
          <a:p>
            <a:r>
              <a:rPr lang="en-US" sz="1200" dirty="0"/>
              <a:t>Publisher: John Wiley and Sons, 2nd Edition, Apr 8, 2011 - 432 pages </a:t>
            </a:r>
          </a:p>
          <a:p>
            <a:r>
              <a:rPr lang="en-US" sz="1200" b="1" i="1" dirty="0"/>
              <a:t>4. Insertion Devices For Synchrotron Radiation And Free Electron Laser </a:t>
            </a:r>
          </a:p>
          <a:p>
            <a:r>
              <a:rPr lang="it-IT" sz="1200" dirty="0"/>
              <a:t>Authors: F Ciocci, G Dattoli, A Torre &amp; A Renieri </a:t>
            </a:r>
          </a:p>
          <a:p>
            <a:r>
              <a:rPr lang="en-US" sz="1200" dirty="0"/>
              <a:t>Publisher: World Scientific Publishing Company </a:t>
            </a:r>
          </a:p>
          <a:p>
            <a:r>
              <a:rPr lang="en-US" sz="1200" b="1" i="1" dirty="0"/>
              <a:t>5. Soft X-Rays and Extreme Ultraviolet Radiation : Principles and Applications </a:t>
            </a:r>
          </a:p>
          <a:p>
            <a:r>
              <a:rPr lang="en-US" sz="1200" dirty="0"/>
              <a:t>Author: David Attwood </a:t>
            </a:r>
          </a:p>
          <a:p>
            <a:r>
              <a:rPr lang="en-US" sz="1200" dirty="0"/>
              <a:t>Publisher: Cambridge University Press </a:t>
            </a:r>
          </a:p>
          <a:p>
            <a:r>
              <a:rPr lang="en-US" sz="1200" b="1" dirty="0"/>
              <a:t>6. </a:t>
            </a:r>
            <a:r>
              <a:rPr lang="en-US" sz="1200" b="1" i="1" dirty="0"/>
              <a:t>Synchrotron Radiation Sources and Their Applications (Scottish Universities Summer School in Physics) </a:t>
            </a:r>
          </a:p>
          <a:p>
            <a:r>
              <a:rPr lang="en-US" sz="1200" dirty="0"/>
              <a:t>Author: N. Greaves </a:t>
            </a:r>
          </a:p>
          <a:p>
            <a:r>
              <a:rPr lang="en-US" sz="1200" dirty="0"/>
              <a:t>Publisher: Scottish Universities Gopal Shenoy 1st International Henry Moseley X-Ray Science Summer School </a:t>
            </a:r>
          </a:p>
          <a:p>
            <a:r>
              <a:rPr lang="en-US" sz="1200" dirty="0"/>
              <a:t>and Workshop, June 14-23, 2012, </a:t>
            </a:r>
            <a:r>
              <a:rPr lang="en-US" sz="1200" dirty="0" err="1"/>
              <a:t>Turunç</a:t>
            </a:r>
            <a:r>
              <a:rPr lang="en-US" sz="1200" dirty="0"/>
              <a:t>, </a:t>
            </a:r>
            <a:r>
              <a:rPr lang="en-US" sz="1200" dirty="0" err="1"/>
              <a:t>Marmaris</a:t>
            </a:r>
            <a:r>
              <a:rPr lang="en-US" sz="1200" dirty="0"/>
              <a:t>, Turkey</a:t>
            </a:r>
          </a:p>
        </p:txBody>
      </p:sp>
      <p:sp>
        <p:nvSpPr>
          <p:cNvPr id="40963" name="TextBox 4"/>
          <p:cNvSpPr txBox="1">
            <a:spLocks noChangeArrowheads="1"/>
          </p:cNvSpPr>
          <p:nvPr/>
        </p:nvSpPr>
        <p:spPr bwMode="auto">
          <a:xfrm>
            <a:off x="609600" y="381000"/>
            <a:ext cx="8001000" cy="461963"/>
          </a:xfrm>
          <a:prstGeom prst="rect">
            <a:avLst/>
          </a:prstGeom>
          <a:noFill/>
          <a:ln w="9525">
            <a:noFill/>
            <a:miter lim="800000"/>
            <a:headEnd/>
            <a:tailEnd/>
          </a:ln>
        </p:spPr>
        <p:txBody>
          <a:bodyPr>
            <a:spAutoFit/>
          </a:bodyPr>
          <a:lstStyle/>
          <a:p>
            <a:pPr algn="ctr"/>
            <a:r>
              <a:rPr lang="en-US" sz="1200" b="1"/>
              <a:t>Gopal Shenoy:  1st International Henry Moseley X-Ray Science Summer School and Workshop, June 14-23, 2012, Turunç, Marmaris, Turkey </a:t>
            </a:r>
            <a:endParaRPr lang="en-US" sz="120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9810" name="Text Box 2"/>
          <p:cNvSpPr txBox="1">
            <a:spLocks noChangeArrowheads="1"/>
          </p:cNvSpPr>
          <p:nvPr/>
        </p:nvSpPr>
        <p:spPr bwMode="auto">
          <a:xfrm>
            <a:off x="457200" y="1371600"/>
            <a:ext cx="7924800" cy="4108450"/>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sz="2400" b="1" smtClean="0">
                <a:solidFill>
                  <a:srgbClr val="000000"/>
                </a:solidFill>
                <a:latin typeface="Arial" charset="0"/>
              </a:rPr>
              <a:t>Extending performance of photon sources beyond bending magnets</a:t>
            </a:r>
          </a:p>
          <a:p>
            <a:pPr eaLnBrk="0" fontAlgn="base" hangingPunct="0">
              <a:spcBef>
                <a:spcPct val="50000"/>
              </a:spcBef>
              <a:spcAft>
                <a:spcPct val="0"/>
              </a:spcAft>
              <a:buFontTx/>
              <a:buChar char="•"/>
            </a:pPr>
            <a:r>
              <a:rPr lang="en-US" sz="2400" b="1" smtClean="0">
                <a:solidFill>
                  <a:srgbClr val="000000"/>
                </a:solidFill>
                <a:latin typeface="Arial" charset="0"/>
              </a:rPr>
              <a:t> </a:t>
            </a:r>
            <a:r>
              <a:rPr lang="en-US" sz="2400" b="1" i="1" smtClean="0">
                <a:solidFill>
                  <a:srgbClr val="000000"/>
                </a:solidFill>
                <a:latin typeface="Arial" charset="0"/>
              </a:rPr>
              <a:t>Higher flux</a:t>
            </a:r>
          </a:p>
          <a:p>
            <a:pPr eaLnBrk="0" fontAlgn="base" hangingPunct="0">
              <a:spcBef>
                <a:spcPct val="50000"/>
              </a:spcBef>
              <a:spcAft>
                <a:spcPct val="0"/>
              </a:spcAft>
              <a:buFontTx/>
              <a:buChar char="•"/>
            </a:pPr>
            <a:r>
              <a:rPr lang="en-US" sz="2400" b="1" i="1" smtClean="0">
                <a:solidFill>
                  <a:srgbClr val="000000"/>
                </a:solidFill>
                <a:latin typeface="Arial" charset="0"/>
              </a:rPr>
              <a:t> Higher brightness</a:t>
            </a:r>
          </a:p>
          <a:p>
            <a:pPr eaLnBrk="0" fontAlgn="base" hangingPunct="0">
              <a:spcBef>
                <a:spcPct val="50000"/>
              </a:spcBef>
              <a:spcAft>
                <a:spcPct val="0"/>
              </a:spcAft>
              <a:buFontTx/>
              <a:buChar char="•"/>
            </a:pPr>
            <a:r>
              <a:rPr lang="en-US" sz="2400" b="1" i="1" smtClean="0">
                <a:solidFill>
                  <a:srgbClr val="000000"/>
                </a:solidFill>
                <a:latin typeface="Arial" charset="0"/>
              </a:rPr>
              <a:t> Higher coherence</a:t>
            </a:r>
          </a:p>
          <a:p>
            <a:pPr eaLnBrk="0" fontAlgn="base" hangingPunct="0">
              <a:spcBef>
                <a:spcPct val="50000"/>
              </a:spcBef>
              <a:spcAft>
                <a:spcPct val="0"/>
              </a:spcAft>
              <a:buFontTx/>
              <a:buChar char="•"/>
            </a:pPr>
            <a:r>
              <a:rPr lang="en-US" sz="2400" b="1" i="1" smtClean="0">
                <a:solidFill>
                  <a:srgbClr val="000000"/>
                </a:solidFill>
                <a:latin typeface="Arial" charset="0"/>
              </a:rPr>
              <a:t> Flexible polarization</a:t>
            </a:r>
          </a:p>
          <a:p>
            <a:pPr eaLnBrk="0" fontAlgn="base" hangingPunct="0">
              <a:spcBef>
                <a:spcPct val="50000"/>
              </a:spcBef>
              <a:spcAft>
                <a:spcPct val="0"/>
              </a:spcAft>
              <a:buFontTx/>
              <a:buChar char="•"/>
            </a:pPr>
            <a:r>
              <a:rPr lang="en-US" sz="2400" b="1" i="1" smtClean="0">
                <a:solidFill>
                  <a:srgbClr val="000000"/>
                </a:solidFill>
                <a:latin typeface="Arial" charset="0"/>
              </a:rPr>
              <a:t> Extended spectral range (e.g. SC wigglers)</a:t>
            </a:r>
          </a:p>
          <a:p>
            <a:pPr eaLnBrk="0" fontAlgn="base" hangingPunct="0">
              <a:spcBef>
                <a:spcPct val="50000"/>
              </a:spcBef>
              <a:spcAft>
                <a:spcPct val="0"/>
              </a:spcAft>
              <a:buFontTx/>
              <a:buChar char="•"/>
            </a:pPr>
            <a:r>
              <a:rPr lang="en-US" sz="2400" b="1" i="1" smtClean="0">
                <a:solidFill>
                  <a:srgbClr val="000000"/>
                </a:solidFill>
                <a:latin typeface="Arial" charset="0"/>
              </a:rPr>
              <a:t> Quasi-monochromatic beams (undulators)</a:t>
            </a:r>
          </a:p>
        </p:txBody>
      </p:sp>
      <p:sp>
        <p:nvSpPr>
          <p:cNvPr id="1399811" name="Text Box 3"/>
          <p:cNvSpPr txBox="1">
            <a:spLocks noChangeArrowheads="1"/>
          </p:cNvSpPr>
          <p:nvPr/>
        </p:nvSpPr>
        <p:spPr bwMode="auto">
          <a:xfrm>
            <a:off x="457200" y="609600"/>
            <a:ext cx="8077200" cy="457200"/>
          </a:xfrm>
          <a:prstGeom prst="rect">
            <a:avLst/>
          </a:prstGeom>
          <a:noFill/>
          <a:ln w="9525">
            <a:noFill/>
            <a:miter lim="800000"/>
            <a:headEnd/>
            <a:tailEnd/>
          </a:ln>
          <a:effectLst/>
        </p:spPr>
        <p:txBody>
          <a:bodyPr>
            <a:spAutoFit/>
          </a:bodyPr>
          <a:lstStyle/>
          <a:p>
            <a:pPr algn="ctr" eaLnBrk="0" fontAlgn="base" hangingPunct="0">
              <a:spcBef>
                <a:spcPct val="50000"/>
              </a:spcBef>
              <a:spcAft>
                <a:spcPct val="0"/>
              </a:spcAft>
            </a:pPr>
            <a:r>
              <a:rPr lang="en-US" sz="2400" b="1" i="1" u="sng" smtClean="0">
                <a:solidFill>
                  <a:srgbClr val="000000"/>
                </a:solidFill>
                <a:latin typeface="Arial" charset="0"/>
              </a:rPr>
              <a:t>INSERTION DEVICES (WIGGLERS &amp; UNDULATORS)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99810"/>
                                        </p:tgtEl>
                                        <p:attrNameLst>
                                          <p:attrName>style.visibility</p:attrName>
                                        </p:attrNameLst>
                                      </p:cBhvr>
                                      <p:to>
                                        <p:strVal val="visible"/>
                                      </p:to>
                                    </p:set>
                                    <p:anim calcmode="lin" valueType="num">
                                      <p:cBhvr additive="base">
                                        <p:cTn id="7" dur="500" fill="hold"/>
                                        <p:tgtEl>
                                          <p:spTgt spid="1399810"/>
                                        </p:tgtEl>
                                        <p:attrNameLst>
                                          <p:attrName>ppt_x</p:attrName>
                                        </p:attrNameLst>
                                      </p:cBhvr>
                                      <p:tavLst>
                                        <p:tav tm="0">
                                          <p:val>
                                            <p:strVal val="#ppt_x"/>
                                          </p:val>
                                        </p:tav>
                                        <p:tav tm="100000">
                                          <p:val>
                                            <p:strVal val="#ppt_x"/>
                                          </p:val>
                                        </p:tav>
                                      </p:tavLst>
                                    </p:anim>
                                    <p:anim calcmode="lin" valueType="num">
                                      <p:cBhvr additive="base">
                                        <p:cTn id="8" dur="500" fill="hold"/>
                                        <p:tgtEl>
                                          <p:spTgt spid="13998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9810"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738" name="Picture 4" descr="circular"/>
          <p:cNvPicPr>
            <a:picLocks noChangeAspect="1" noChangeArrowheads="1"/>
          </p:cNvPicPr>
          <p:nvPr/>
        </p:nvPicPr>
        <p:blipFill>
          <a:blip r:embed="rId3" cstate="print">
            <a:clrChange>
              <a:clrFrom>
                <a:srgbClr val="FFFFFF"/>
              </a:clrFrom>
              <a:clrTo>
                <a:srgbClr val="FFFFFF">
                  <a:alpha val="0"/>
                </a:srgbClr>
              </a:clrTo>
            </a:clrChange>
          </a:blip>
          <a:srcRect l="48036" b="13783"/>
          <a:stretch>
            <a:fillRect/>
          </a:stretch>
        </p:blipFill>
        <p:spPr bwMode="auto">
          <a:xfrm>
            <a:off x="0" y="0"/>
            <a:ext cx="7086600" cy="6334125"/>
          </a:xfrm>
          <a:prstGeom prst="rect">
            <a:avLst/>
          </a:prstGeom>
          <a:noFill/>
          <a:ln w="9525">
            <a:noFill/>
            <a:miter lim="800000"/>
            <a:headEnd/>
            <a:tailEnd/>
          </a:ln>
        </p:spPr>
      </p:pic>
      <p:sp>
        <p:nvSpPr>
          <p:cNvPr id="244739" name="Rectangle 7"/>
          <p:cNvSpPr>
            <a:spLocks noChangeArrowheads="1"/>
          </p:cNvSpPr>
          <p:nvPr/>
        </p:nvSpPr>
        <p:spPr bwMode="auto">
          <a:xfrm>
            <a:off x="3886200" y="2362200"/>
            <a:ext cx="2209800" cy="914400"/>
          </a:xfrm>
          <a:prstGeom prst="rect">
            <a:avLst/>
          </a:prstGeom>
          <a:solidFill>
            <a:schemeClr val="accent1"/>
          </a:solidFill>
          <a:ln w="9525">
            <a:solidFill>
              <a:schemeClr val="tx1"/>
            </a:solidFill>
            <a:miter lim="800000"/>
            <a:headEnd/>
            <a:tailEnd/>
          </a:ln>
        </p:spPr>
        <p:txBody>
          <a:bodyPr wrap="none" anchor="ctr"/>
          <a:lstStyle/>
          <a:p>
            <a:pPr algn="ctr"/>
            <a:r>
              <a:rPr lang="en-US" sz="2400">
                <a:latin typeface="Times New Roman" pitchFamily="18" charset="0"/>
                <a:cs typeface="Times New Roman" pitchFamily="18" charset="0"/>
              </a:rPr>
              <a:t>Opening angle</a:t>
            </a:r>
          </a:p>
          <a:p>
            <a:pPr algn="ctr"/>
            <a:r>
              <a:rPr lang="el-GR" sz="2400">
                <a:latin typeface="Times New Roman" pitchFamily="18" charset="0"/>
                <a:cs typeface="Times New Roman" pitchFamily="18" charset="0"/>
              </a:rPr>
              <a:t>Θ</a:t>
            </a:r>
            <a:r>
              <a:rPr lang="en-US" sz="2400">
                <a:latin typeface="Times New Roman" pitchFamily="18" charset="0"/>
                <a:cs typeface="Times New Roman" pitchFamily="18" charset="0"/>
              </a:rPr>
              <a:t> = mc</a:t>
            </a:r>
            <a:r>
              <a:rPr lang="en-US" sz="2400" baseline="30000">
                <a:latin typeface="Times New Roman" pitchFamily="18" charset="0"/>
                <a:cs typeface="Times New Roman" pitchFamily="18" charset="0"/>
              </a:rPr>
              <a:t>2</a:t>
            </a:r>
            <a:r>
              <a:rPr lang="en-US" sz="2400">
                <a:latin typeface="Times New Roman" pitchFamily="18" charset="0"/>
                <a:cs typeface="Times New Roman" pitchFamily="18" charset="0"/>
              </a:rPr>
              <a:t>/E = </a:t>
            </a:r>
            <a:r>
              <a:rPr lang="el-GR" sz="2400">
                <a:latin typeface="Times New Roman" pitchFamily="18" charset="0"/>
                <a:cs typeface="Times New Roman" pitchFamily="18" charset="0"/>
              </a:rPr>
              <a:t>γ</a:t>
            </a:r>
            <a:r>
              <a:rPr lang="en-US" sz="2400" baseline="30000">
                <a:latin typeface="Times New Roman" pitchFamily="18" charset="0"/>
                <a:cs typeface="Times New Roman" pitchFamily="18" charset="0"/>
              </a:rPr>
              <a:t>-1</a:t>
            </a:r>
          </a:p>
        </p:txBody>
      </p:sp>
      <p:sp>
        <p:nvSpPr>
          <p:cNvPr id="244740" name="Line 8"/>
          <p:cNvSpPr>
            <a:spLocks noChangeShapeType="1"/>
          </p:cNvSpPr>
          <p:nvPr/>
        </p:nvSpPr>
        <p:spPr bwMode="auto">
          <a:xfrm flipH="1">
            <a:off x="3048000" y="2819400"/>
            <a:ext cx="762000" cy="457200"/>
          </a:xfrm>
          <a:prstGeom prst="line">
            <a:avLst/>
          </a:prstGeom>
          <a:noFill/>
          <a:ln w="9525">
            <a:solidFill>
              <a:schemeClr val="tx1"/>
            </a:solidFill>
            <a:round/>
            <a:headEnd/>
            <a:tailEnd type="triangle" w="med" len="med"/>
          </a:ln>
        </p:spPr>
        <p:txBody>
          <a:bodyPr/>
          <a:lstStyle/>
          <a:p>
            <a:endParaRPr lang="en-US"/>
          </a:p>
        </p:txBody>
      </p:sp>
      <p:sp>
        <p:nvSpPr>
          <p:cNvPr id="244741" name="Text Box 9"/>
          <p:cNvSpPr txBox="1">
            <a:spLocks noChangeArrowheads="1"/>
          </p:cNvSpPr>
          <p:nvPr/>
        </p:nvSpPr>
        <p:spPr bwMode="auto">
          <a:xfrm>
            <a:off x="4114800" y="3429000"/>
            <a:ext cx="4419600" cy="914400"/>
          </a:xfrm>
          <a:prstGeom prst="rect">
            <a:avLst/>
          </a:prstGeom>
          <a:noFill/>
          <a:ln w="9525">
            <a:noFill/>
            <a:miter lim="800000"/>
            <a:headEnd/>
            <a:tailEnd/>
          </a:ln>
        </p:spPr>
        <p:txBody>
          <a:bodyPr>
            <a:spAutoFit/>
          </a:bodyPr>
          <a:lstStyle/>
          <a:p>
            <a:pPr>
              <a:spcBef>
                <a:spcPct val="50000"/>
              </a:spcBef>
            </a:pPr>
            <a:r>
              <a:rPr lang="en-US" sz="2400" b="1">
                <a:latin typeface="Times New Roman" pitchFamily="18" charset="0"/>
                <a:cs typeface="Times New Roman" pitchFamily="18" charset="0"/>
              </a:rPr>
              <a:t>mc</a:t>
            </a:r>
            <a:r>
              <a:rPr lang="en-US" sz="2400" b="1" baseline="30000">
                <a:latin typeface="Times New Roman" pitchFamily="18" charset="0"/>
                <a:cs typeface="Times New Roman" pitchFamily="18" charset="0"/>
              </a:rPr>
              <a:t>2</a:t>
            </a:r>
            <a:r>
              <a:rPr lang="en-US" b="1">
                <a:latin typeface="Times New Roman" pitchFamily="18" charset="0"/>
                <a:cs typeface="Times New Roman" pitchFamily="18" charset="0"/>
              </a:rPr>
              <a:t> = 0.5 MeV (electron rest mass)</a:t>
            </a:r>
          </a:p>
          <a:p>
            <a:pPr>
              <a:spcBef>
                <a:spcPct val="50000"/>
              </a:spcBef>
            </a:pPr>
            <a:r>
              <a:rPr lang="en-US" b="1">
                <a:latin typeface="Times New Roman" pitchFamily="18" charset="0"/>
                <a:cs typeface="Times New Roman" pitchFamily="18" charset="0"/>
              </a:rPr>
              <a:t>For E = 5 GeV, </a:t>
            </a:r>
            <a:r>
              <a:rPr lang="el-GR" b="1">
                <a:latin typeface="Times New Roman" pitchFamily="18" charset="0"/>
                <a:cs typeface="Times New Roman" pitchFamily="18" charset="0"/>
              </a:rPr>
              <a:t>Θ</a:t>
            </a:r>
            <a:r>
              <a:rPr lang="en-US" b="1">
                <a:latin typeface="Times New Roman" pitchFamily="18" charset="0"/>
                <a:cs typeface="Times New Roman" pitchFamily="18" charset="0"/>
              </a:rPr>
              <a:t> = 10</a:t>
            </a:r>
            <a:r>
              <a:rPr lang="en-US" b="1" baseline="30000">
                <a:latin typeface="Times New Roman" pitchFamily="18" charset="0"/>
                <a:cs typeface="Times New Roman" pitchFamily="18" charset="0"/>
              </a:rPr>
              <a:t>-4 </a:t>
            </a:r>
            <a:r>
              <a:rPr lang="en-US" b="1">
                <a:latin typeface="Times New Roman" pitchFamily="18" charset="0"/>
                <a:cs typeface="Times New Roman" pitchFamily="18" charset="0"/>
              </a:rPr>
              <a:t>radians = .006</a:t>
            </a:r>
            <a:r>
              <a:rPr lang="en-US" b="1" baseline="30000">
                <a:latin typeface="Times New Roman" pitchFamily="18" charset="0"/>
                <a:cs typeface="Times New Roman" pitchFamily="18" charset="0"/>
              </a:rPr>
              <a:t>o</a:t>
            </a: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62" name="Picture 2" descr="magnets"/>
          <p:cNvPicPr>
            <a:picLocks noChangeAspect="1" noChangeArrowheads="1"/>
          </p:cNvPicPr>
          <p:nvPr/>
        </p:nvPicPr>
        <p:blipFill>
          <a:blip r:embed="rId3" cstate="print"/>
          <a:srcRect b="33426"/>
          <a:stretch>
            <a:fillRect/>
          </a:stretch>
        </p:blipFill>
        <p:spPr bwMode="auto">
          <a:xfrm>
            <a:off x="430213" y="1216025"/>
            <a:ext cx="3987800" cy="2671763"/>
          </a:xfrm>
          <a:prstGeom prst="rect">
            <a:avLst/>
          </a:prstGeom>
          <a:noFill/>
          <a:ln w="9525">
            <a:noFill/>
            <a:miter lim="800000"/>
            <a:headEnd/>
            <a:tailEnd/>
          </a:ln>
        </p:spPr>
      </p:pic>
      <p:sp>
        <p:nvSpPr>
          <p:cNvPr id="245763" name="Text Box 3"/>
          <p:cNvSpPr txBox="1">
            <a:spLocks noChangeArrowheads="1"/>
          </p:cNvSpPr>
          <p:nvPr/>
        </p:nvSpPr>
        <p:spPr bwMode="auto">
          <a:xfrm>
            <a:off x="4800600" y="1219200"/>
            <a:ext cx="3457575" cy="2169825"/>
          </a:xfrm>
          <a:prstGeom prst="rect">
            <a:avLst/>
          </a:prstGeom>
          <a:noFill/>
          <a:ln w="9525">
            <a:noFill/>
            <a:miter lim="800000"/>
            <a:headEnd/>
            <a:tailEnd/>
          </a:ln>
        </p:spPr>
        <p:txBody>
          <a:bodyPr wrap="square">
            <a:spAutoFit/>
          </a:bodyPr>
          <a:lstStyle/>
          <a:p>
            <a:pPr eaLnBrk="1" hangingPunct="1">
              <a:spcBef>
                <a:spcPct val="50000"/>
              </a:spcBef>
            </a:pPr>
            <a:r>
              <a:rPr lang="en-US" sz="1800" dirty="0"/>
              <a:t>Continuous spectrum characterized by </a:t>
            </a:r>
            <a:r>
              <a:rPr lang="en-US" sz="1800" dirty="0" err="1">
                <a:latin typeface="Symbol" pitchFamily="18" charset="2"/>
              </a:rPr>
              <a:t>e</a:t>
            </a:r>
            <a:r>
              <a:rPr lang="en-US" sz="1800" baseline="-25000" dirty="0" err="1"/>
              <a:t>c</a:t>
            </a:r>
            <a:r>
              <a:rPr lang="en-US" sz="1800" dirty="0"/>
              <a:t> = critical energy</a:t>
            </a:r>
          </a:p>
          <a:p>
            <a:pPr eaLnBrk="1" hangingPunct="1">
              <a:spcBef>
                <a:spcPct val="50000"/>
              </a:spcBef>
            </a:pPr>
            <a:r>
              <a:rPr lang="en-US" sz="1800" dirty="0" err="1">
                <a:latin typeface="Symbol" pitchFamily="18" charset="2"/>
              </a:rPr>
              <a:t>e</a:t>
            </a:r>
            <a:r>
              <a:rPr lang="en-US" sz="1800" baseline="-25000" dirty="0" err="1"/>
              <a:t>c</a:t>
            </a:r>
            <a:r>
              <a:rPr lang="en-US" sz="1800" dirty="0"/>
              <a:t>(</a:t>
            </a:r>
            <a:r>
              <a:rPr lang="en-US" sz="1800" dirty="0" err="1"/>
              <a:t>keV</a:t>
            </a:r>
            <a:r>
              <a:rPr lang="en-US" sz="1800" dirty="0"/>
              <a:t>) = 0.665 B(T)E</a:t>
            </a:r>
            <a:r>
              <a:rPr lang="en-US" sz="1800" baseline="30000" dirty="0"/>
              <a:t>2</a:t>
            </a:r>
            <a:r>
              <a:rPr lang="en-US" sz="1800" dirty="0"/>
              <a:t>(</a:t>
            </a:r>
            <a:r>
              <a:rPr lang="en-US" sz="1800" dirty="0" err="1"/>
              <a:t>GeV</a:t>
            </a:r>
            <a:r>
              <a:rPr lang="en-US" sz="1800" dirty="0"/>
              <a:t>)</a:t>
            </a:r>
          </a:p>
          <a:p>
            <a:pPr eaLnBrk="1" hangingPunct="1">
              <a:spcBef>
                <a:spcPct val="50000"/>
              </a:spcBef>
            </a:pPr>
            <a:r>
              <a:rPr lang="en-US" sz="1800" i="1" dirty="0" err="1"/>
              <a:t>eg</a:t>
            </a:r>
            <a:r>
              <a:rPr lang="en-US" sz="1800" dirty="0"/>
              <a:t>: for B = 2T  E = 3GeV  </a:t>
            </a:r>
            <a:r>
              <a:rPr lang="en-US" sz="1800" dirty="0" err="1">
                <a:latin typeface="Symbol" pitchFamily="18" charset="2"/>
              </a:rPr>
              <a:t>e</a:t>
            </a:r>
            <a:r>
              <a:rPr lang="en-US" sz="1800" baseline="-25000" dirty="0" err="1"/>
              <a:t>c</a:t>
            </a:r>
            <a:r>
              <a:rPr lang="en-US" sz="1800" dirty="0"/>
              <a:t> = 12keV</a:t>
            </a:r>
          </a:p>
          <a:p>
            <a:pPr eaLnBrk="1" hangingPunct="1">
              <a:spcBef>
                <a:spcPct val="50000"/>
              </a:spcBef>
            </a:pPr>
            <a:r>
              <a:rPr lang="en-US" sz="1800" dirty="0"/>
              <a:t>(bending magnet fields are usually lower ~ 1 – 1.5T)</a:t>
            </a:r>
          </a:p>
        </p:txBody>
      </p:sp>
      <p:sp>
        <p:nvSpPr>
          <p:cNvPr id="245764" name="Text Box 4"/>
          <p:cNvSpPr txBox="1">
            <a:spLocks noChangeArrowheads="1"/>
          </p:cNvSpPr>
          <p:nvPr/>
        </p:nvSpPr>
        <p:spPr bwMode="auto">
          <a:xfrm>
            <a:off x="4724400" y="4295775"/>
            <a:ext cx="3981450" cy="581025"/>
          </a:xfrm>
          <a:prstGeom prst="rect">
            <a:avLst/>
          </a:prstGeom>
          <a:noFill/>
          <a:ln w="9525">
            <a:noFill/>
            <a:miter lim="800000"/>
            <a:headEnd/>
            <a:tailEnd/>
          </a:ln>
        </p:spPr>
        <p:txBody>
          <a:bodyPr>
            <a:spAutoFit/>
          </a:bodyPr>
          <a:lstStyle/>
          <a:p>
            <a:pPr eaLnBrk="1" hangingPunct="1">
              <a:spcBef>
                <a:spcPct val="50000"/>
              </a:spcBef>
            </a:pPr>
            <a:r>
              <a:rPr lang="en-US" sz="1600"/>
              <a:t>Quasi-monochromatic spectrum with peaks at lower energy than a wiggler</a:t>
            </a:r>
          </a:p>
        </p:txBody>
      </p:sp>
      <p:grpSp>
        <p:nvGrpSpPr>
          <p:cNvPr id="2" name="Group 5"/>
          <p:cNvGrpSpPr>
            <a:grpSpLocks/>
          </p:cNvGrpSpPr>
          <p:nvPr/>
        </p:nvGrpSpPr>
        <p:grpSpPr bwMode="auto">
          <a:xfrm>
            <a:off x="4724400" y="4892675"/>
            <a:ext cx="3562350" cy="1752600"/>
            <a:chOff x="2992" y="3024"/>
            <a:chExt cx="2244" cy="1104"/>
          </a:xfrm>
        </p:grpSpPr>
        <p:sp>
          <p:nvSpPr>
            <p:cNvPr id="245778" name="Text Box 6"/>
            <p:cNvSpPr txBox="1">
              <a:spLocks noChangeArrowheads="1"/>
            </p:cNvSpPr>
            <p:nvPr/>
          </p:nvSpPr>
          <p:spPr bwMode="auto">
            <a:xfrm>
              <a:off x="2992" y="3636"/>
              <a:ext cx="1116" cy="192"/>
            </a:xfrm>
            <a:prstGeom prst="rect">
              <a:avLst/>
            </a:prstGeom>
            <a:noFill/>
            <a:ln w="9525">
              <a:noFill/>
              <a:miter lim="800000"/>
              <a:headEnd/>
              <a:tailEnd/>
            </a:ln>
          </p:spPr>
          <p:txBody>
            <a:bodyPr>
              <a:spAutoFit/>
            </a:bodyPr>
            <a:lstStyle/>
            <a:p>
              <a:pPr eaLnBrk="1" hangingPunct="1">
                <a:spcBef>
                  <a:spcPct val="50000"/>
                </a:spcBef>
              </a:pPr>
              <a:r>
                <a:rPr lang="en-US" sz="1400">
                  <a:latin typeface="Symbol" pitchFamily="18" charset="2"/>
                </a:rPr>
                <a:t>e</a:t>
              </a:r>
              <a:r>
                <a:rPr lang="en-US" sz="1400" baseline="-25000"/>
                <a:t>1</a:t>
              </a:r>
              <a:r>
                <a:rPr lang="en-US" sz="1400"/>
                <a:t> (keV) =  </a:t>
              </a:r>
            </a:p>
          </p:txBody>
        </p:sp>
        <p:sp>
          <p:nvSpPr>
            <p:cNvPr id="245779" name="Text Box 7"/>
            <p:cNvSpPr txBox="1">
              <a:spLocks noChangeArrowheads="1"/>
            </p:cNvSpPr>
            <p:nvPr/>
          </p:nvSpPr>
          <p:spPr bwMode="auto">
            <a:xfrm>
              <a:off x="2998" y="3936"/>
              <a:ext cx="2186" cy="192"/>
            </a:xfrm>
            <a:prstGeom prst="rect">
              <a:avLst/>
            </a:prstGeom>
            <a:noFill/>
            <a:ln w="9525">
              <a:noFill/>
              <a:miter lim="800000"/>
              <a:headEnd/>
              <a:tailEnd/>
            </a:ln>
          </p:spPr>
          <p:txBody>
            <a:bodyPr>
              <a:spAutoFit/>
            </a:bodyPr>
            <a:lstStyle/>
            <a:p>
              <a:pPr eaLnBrk="1" hangingPunct="1">
                <a:spcBef>
                  <a:spcPct val="50000"/>
                </a:spcBef>
              </a:pPr>
              <a:r>
                <a:rPr lang="en-US" sz="1400">
                  <a:latin typeface="Helvetica" pitchFamily="34" charset="0"/>
                </a:rPr>
                <a:t>K</a:t>
              </a:r>
              <a:r>
                <a:rPr lang="en-US" sz="1400"/>
                <a:t> = </a:t>
              </a:r>
              <a:r>
                <a:rPr lang="en-US" sz="1400">
                  <a:latin typeface="Symbol" pitchFamily="18" charset="2"/>
                </a:rPr>
                <a:t>gq  </a:t>
              </a:r>
              <a:r>
                <a:rPr lang="en-US" sz="1400"/>
                <a:t> </a:t>
              </a:r>
              <a:r>
                <a:rPr lang="en-US" sz="1400">
                  <a:latin typeface="Symbol" pitchFamily="18" charset="2"/>
                </a:rPr>
                <a:t>q</a:t>
              </a:r>
              <a:r>
                <a:rPr lang="en-US" sz="1400"/>
                <a:t>=angular deflection in each pole</a:t>
              </a:r>
            </a:p>
          </p:txBody>
        </p:sp>
        <p:grpSp>
          <p:nvGrpSpPr>
            <p:cNvPr id="3" name="Group 8"/>
            <p:cNvGrpSpPr>
              <a:grpSpLocks/>
            </p:cNvGrpSpPr>
            <p:nvPr/>
          </p:nvGrpSpPr>
          <p:grpSpPr bwMode="auto">
            <a:xfrm>
              <a:off x="3004" y="3024"/>
              <a:ext cx="2232" cy="360"/>
              <a:chOff x="3018" y="3024"/>
              <a:chExt cx="2232" cy="360"/>
            </a:xfrm>
          </p:grpSpPr>
          <p:sp>
            <p:nvSpPr>
              <p:cNvPr id="245788" name="Text Box 9"/>
              <p:cNvSpPr txBox="1">
                <a:spLocks noChangeArrowheads="1"/>
              </p:cNvSpPr>
              <p:nvPr/>
            </p:nvSpPr>
            <p:spPr bwMode="auto">
              <a:xfrm>
                <a:off x="3018" y="3096"/>
                <a:ext cx="348" cy="192"/>
              </a:xfrm>
              <a:prstGeom prst="rect">
                <a:avLst/>
              </a:prstGeom>
              <a:noFill/>
              <a:ln w="9525">
                <a:noFill/>
                <a:miter lim="800000"/>
                <a:headEnd/>
                <a:tailEnd/>
              </a:ln>
            </p:spPr>
            <p:txBody>
              <a:bodyPr>
                <a:spAutoFit/>
              </a:bodyPr>
              <a:lstStyle/>
              <a:p>
                <a:pPr eaLnBrk="1" hangingPunct="1">
                  <a:spcBef>
                    <a:spcPct val="50000"/>
                  </a:spcBef>
                </a:pPr>
                <a:r>
                  <a:rPr lang="en-US" sz="1400">
                    <a:latin typeface="Symbol" pitchFamily="18" charset="2"/>
                  </a:rPr>
                  <a:t>l</a:t>
                </a:r>
                <a:r>
                  <a:rPr lang="en-US" sz="1400" baseline="-25000"/>
                  <a:t>1</a:t>
                </a:r>
                <a:r>
                  <a:rPr lang="en-US" sz="1400"/>
                  <a:t> = </a:t>
                </a:r>
              </a:p>
            </p:txBody>
          </p:sp>
          <p:sp>
            <p:nvSpPr>
              <p:cNvPr id="245789" name="Text Box 10"/>
              <p:cNvSpPr txBox="1">
                <a:spLocks noChangeArrowheads="1"/>
              </p:cNvSpPr>
              <p:nvPr/>
            </p:nvSpPr>
            <p:spPr bwMode="auto">
              <a:xfrm>
                <a:off x="3306" y="3024"/>
                <a:ext cx="348" cy="192"/>
              </a:xfrm>
              <a:prstGeom prst="rect">
                <a:avLst/>
              </a:prstGeom>
              <a:noFill/>
              <a:ln w="9525">
                <a:noFill/>
                <a:miter lim="800000"/>
                <a:headEnd/>
                <a:tailEnd/>
              </a:ln>
            </p:spPr>
            <p:txBody>
              <a:bodyPr>
                <a:spAutoFit/>
              </a:bodyPr>
              <a:lstStyle/>
              <a:p>
                <a:pPr eaLnBrk="1" hangingPunct="1">
                  <a:spcBef>
                    <a:spcPct val="50000"/>
                  </a:spcBef>
                </a:pPr>
                <a:r>
                  <a:rPr lang="en-US" sz="1400">
                    <a:latin typeface="Symbol" pitchFamily="18" charset="2"/>
                  </a:rPr>
                  <a:t>l</a:t>
                </a:r>
                <a:r>
                  <a:rPr lang="en-US" sz="1400" baseline="-25000"/>
                  <a:t>u</a:t>
                </a:r>
                <a:r>
                  <a:rPr lang="en-US" sz="1400"/>
                  <a:t>  </a:t>
                </a:r>
              </a:p>
            </p:txBody>
          </p:sp>
          <p:sp>
            <p:nvSpPr>
              <p:cNvPr id="245790" name="Text Box 11"/>
              <p:cNvSpPr txBox="1">
                <a:spLocks noChangeArrowheads="1"/>
              </p:cNvSpPr>
              <p:nvPr/>
            </p:nvSpPr>
            <p:spPr bwMode="auto">
              <a:xfrm>
                <a:off x="3300" y="3192"/>
                <a:ext cx="348" cy="192"/>
              </a:xfrm>
              <a:prstGeom prst="rect">
                <a:avLst/>
              </a:prstGeom>
              <a:noFill/>
              <a:ln w="9525">
                <a:noFill/>
                <a:miter lim="800000"/>
                <a:headEnd/>
                <a:tailEnd/>
              </a:ln>
            </p:spPr>
            <p:txBody>
              <a:bodyPr>
                <a:spAutoFit/>
              </a:bodyPr>
              <a:lstStyle/>
              <a:p>
                <a:pPr eaLnBrk="1" hangingPunct="1">
                  <a:spcBef>
                    <a:spcPct val="50000"/>
                  </a:spcBef>
                </a:pPr>
                <a:r>
                  <a:rPr lang="en-US" sz="1400">
                    <a:latin typeface="Symbol" pitchFamily="18" charset="2"/>
                  </a:rPr>
                  <a:t>2g</a:t>
                </a:r>
                <a:r>
                  <a:rPr lang="en-US" sz="1400" baseline="30000">
                    <a:latin typeface="Symbol" pitchFamily="18" charset="2"/>
                  </a:rPr>
                  <a:t>2</a:t>
                </a:r>
              </a:p>
            </p:txBody>
          </p:sp>
          <p:sp>
            <p:nvSpPr>
              <p:cNvPr id="245791" name="Line 12"/>
              <p:cNvSpPr>
                <a:spLocks noChangeShapeType="1"/>
              </p:cNvSpPr>
              <p:nvPr/>
            </p:nvSpPr>
            <p:spPr bwMode="auto">
              <a:xfrm>
                <a:off x="3348" y="3210"/>
                <a:ext cx="162" cy="0"/>
              </a:xfrm>
              <a:prstGeom prst="line">
                <a:avLst/>
              </a:prstGeom>
              <a:noFill/>
              <a:ln w="9525">
                <a:solidFill>
                  <a:schemeClr val="tx1"/>
                </a:solidFill>
                <a:round/>
                <a:headEnd/>
                <a:tailEnd/>
              </a:ln>
            </p:spPr>
            <p:txBody>
              <a:bodyPr/>
              <a:lstStyle/>
              <a:p>
                <a:endParaRPr lang="en-US"/>
              </a:p>
            </p:txBody>
          </p:sp>
          <p:sp>
            <p:nvSpPr>
              <p:cNvPr id="245792" name="Text Box 13"/>
              <p:cNvSpPr txBox="1">
                <a:spLocks noChangeArrowheads="1"/>
              </p:cNvSpPr>
              <p:nvPr/>
            </p:nvSpPr>
            <p:spPr bwMode="auto">
              <a:xfrm>
                <a:off x="3492" y="3078"/>
                <a:ext cx="1758" cy="231"/>
              </a:xfrm>
              <a:prstGeom prst="rect">
                <a:avLst/>
              </a:prstGeom>
              <a:noFill/>
              <a:ln w="9525">
                <a:noFill/>
                <a:miter lim="800000"/>
                <a:headEnd/>
                <a:tailEnd/>
              </a:ln>
            </p:spPr>
            <p:txBody>
              <a:bodyPr>
                <a:spAutoFit/>
              </a:bodyPr>
              <a:lstStyle/>
              <a:p>
                <a:pPr eaLnBrk="1" hangingPunct="1">
                  <a:spcBef>
                    <a:spcPct val="50000"/>
                  </a:spcBef>
                </a:pPr>
                <a:r>
                  <a:rPr lang="en-US" sz="1400" dirty="0"/>
                  <a:t>(1 +        ) ~</a:t>
                </a:r>
                <a:r>
                  <a:rPr lang="en-US" sz="1800" dirty="0"/>
                  <a:t>       </a:t>
                </a:r>
                <a:r>
                  <a:rPr lang="en-US" sz="1400" dirty="0"/>
                  <a:t>(fundamental)</a:t>
                </a:r>
              </a:p>
            </p:txBody>
          </p:sp>
          <p:grpSp>
            <p:nvGrpSpPr>
              <p:cNvPr id="4" name="Group 14"/>
              <p:cNvGrpSpPr>
                <a:grpSpLocks/>
              </p:cNvGrpSpPr>
              <p:nvPr/>
            </p:nvGrpSpPr>
            <p:grpSpPr bwMode="auto">
              <a:xfrm>
                <a:off x="3726" y="3048"/>
                <a:ext cx="348" cy="318"/>
                <a:chOff x="3774" y="2784"/>
                <a:chExt cx="348" cy="318"/>
              </a:xfrm>
            </p:grpSpPr>
            <p:sp>
              <p:nvSpPr>
                <p:cNvPr id="245798" name="Text Box 15"/>
                <p:cNvSpPr txBox="1">
                  <a:spLocks noChangeArrowheads="1"/>
                </p:cNvSpPr>
                <p:nvPr/>
              </p:nvSpPr>
              <p:spPr bwMode="auto">
                <a:xfrm>
                  <a:off x="3774" y="2784"/>
                  <a:ext cx="348" cy="192"/>
                </a:xfrm>
                <a:prstGeom prst="rect">
                  <a:avLst/>
                </a:prstGeom>
                <a:noFill/>
                <a:ln w="9525">
                  <a:noFill/>
                  <a:miter lim="800000"/>
                  <a:headEnd/>
                  <a:tailEnd/>
                </a:ln>
              </p:spPr>
              <p:txBody>
                <a:bodyPr>
                  <a:spAutoFit/>
                </a:bodyPr>
                <a:lstStyle/>
                <a:p>
                  <a:pPr eaLnBrk="1" hangingPunct="1">
                    <a:spcBef>
                      <a:spcPct val="50000"/>
                    </a:spcBef>
                  </a:pPr>
                  <a:r>
                    <a:rPr lang="en-US" sz="1400" dirty="0">
                      <a:latin typeface="Helvetica" pitchFamily="34" charset="0"/>
                    </a:rPr>
                    <a:t>K</a:t>
                  </a:r>
                  <a:r>
                    <a:rPr lang="en-US" sz="1400" baseline="30000" dirty="0">
                      <a:latin typeface="Symbol" pitchFamily="18" charset="2"/>
                    </a:rPr>
                    <a:t>2</a:t>
                  </a:r>
                </a:p>
              </p:txBody>
            </p:sp>
            <p:sp>
              <p:nvSpPr>
                <p:cNvPr id="245799" name="Text Box 16"/>
                <p:cNvSpPr txBox="1">
                  <a:spLocks noChangeArrowheads="1"/>
                </p:cNvSpPr>
                <p:nvPr/>
              </p:nvSpPr>
              <p:spPr bwMode="auto">
                <a:xfrm>
                  <a:off x="3774" y="2910"/>
                  <a:ext cx="348" cy="192"/>
                </a:xfrm>
                <a:prstGeom prst="rect">
                  <a:avLst/>
                </a:prstGeom>
                <a:noFill/>
                <a:ln w="9525">
                  <a:noFill/>
                  <a:miter lim="800000"/>
                  <a:headEnd/>
                  <a:tailEnd/>
                </a:ln>
              </p:spPr>
              <p:txBody>
                <a:bodyPr>
                  <a:spAutoFit/>
                </a:bodyPr>
                <a:lstStyle/>
                <a:p>
                  <a:pPr eaLnBrk="1" hangingPunct="1">
                    <a:spcBef>
                      <a:spcPct val="50000"/>
                    </a:spcBef>
                  </a:pPr>
                  <a:r>
                    <a:rPr lang="en-US" sz="1400" dirty="0">
                      <a:latin typeface="Symbol" pitchFamily="18" charset="2"/>
                    </a:rPr>
                    <a:t>2</a:t>
                  </a:r>
                  <a:r>
                    <a:rPr lang="en-US" sz="1400" dirty="0"/>
                    <a:t> </a:t>
                  </a:r>
                </a:p>
              </p:txBody>
            </p:sp>
            <p:sp>
              <p:nvSpPr>
                <p:cNvPr id="245800" name="Line 17"/>
                <p:cNvSpPr>
                  <a:spLocks noChangeShapeType="1"/>
                </p:cNvSpPr>
                <p:nvPr/>
              </p:nvSpPr>
              <p:spPr bwMode="auto">
                <a:xfrm>
                  <a:off x="3774" y="2940"/>
                  <a:ext cx="162" cy="0"/>
                </a:xfrm>
                <a:prstGeom prst="line">
                  <a:avLst/>
                </a:prstGeom>
                <a:noFill/>
                <a:ln w="9525">
                  <a:solidFill>
                    <a:schemeClr val="tx1"/>
                  </a:solidFill>
                  <a:round/>
                  <a:headEnd/>
                  <a:tailEnd/>
                </a:ln>
              </p:spPr>
              <p:txBody>
                <a:bodyPr/>
                <a:lstStyle/>
                <a:p>
                  <a:endParaRPr lang="en-US"/>
                </a:p>
              </p:txBody>
            </p:sp>
          </p:grpSp>
          <p:grpSp>
            <p:nvGrpSpPr>
              <p:cNvPr id="5" name="Group 18"/>
              <p:cNvGrpSpPr>
                <a:grpSpLocks/>
              </p:cNvGrpSpPr>
              <p:nvPr/>
            </p:nvGrpSpPr>
            <p:grpSpPr bwMode="auto">
              <a:xfrm>
                <a:off x="4014" y="3024"/>
                <a:ext cx="348" cy="342"/>
                <a:chOff x="4020" y="3234"/>
                <a:chExt cx="348" cy="342"/>
              </a:xfrm>
            </p:grpSpPr>
            <p:sp>
              <p:nvSpPr>
                <p:cNvPr id="245795" name="Text Box 19"/>
                <p:cNvSpPr txBox="1">
                  <a:spLocks noChangeArrowheads="1"/>
                </p:cNvSpPr>
                <p:nvPr/>
              </p:nvSpPr>
              <p:spPr bwMode="auto">
                <a:xfrm>
                  <a:off x="4020" y="3384"/>
                  <a:ext cx="348" cy="192"/>
                </a:xfrm>
                <a:prstGeom prst="rect">
                  <a:avLst/>
                </a:prstGeom>
                <a:noFill/>
                <a:ln w="9525">
                  <a:noFill/>
                  <a:miter lim="800000"/>
                  <a:headEnd/>
                  <a:tailEnd/>
                </a:ln>
              </p:spPr>
              <p:txBody>
                <a:bodyPr>
                  <a:spAutoFit/>
                </a:bodyPr>
                <a:lstStyle/>
                <a:p>
                  <a:pPr eaLnBrk="1" hangingPunct="1">
                    <a:spcBef>
                      <a:spcPct val="50000"/>
                    </a:spcBef>
                  </a:pPr>
                  <a:r>
                    <a:rPr lang="en-US" sz="1400" b="1" dirty="0">
                      <a:solidFill>
                        <a:srgbClr val="FF0066"/>
                      </a:solidFill>
                      <a:latin typeface="Symbol" pitchFamily="18" charset="2"/>
                    </a:rPr>
                    <a:t>g</a:t>
                  </a:r>
                  <a:r>
                    <a:rPr lang="en-US" sz="1400" b="1" baseline="30000" dirty="0">
                      <a:solidFill>
                        <a:srgbClr val="FF0066"/>
                      </a:solidFill>
                    </a:rPr>
                    <a:t>2</a:t>
                  </a:r>
                </a:p>
              </p:txBody>
            </p:sp>
            <p:sp>
              <p:nvSpPr>
                <p:cNvPr id="245796" name="Text Box 20"/>
                <p:cNvSpPr txBox="1">
                  <a:spLocks noChangeArrowheads="1"/>
                </p:cNvSpPr>
                <p:nvPr/>
              </p:nvSpPr>
              <p:spPr bwMode="auto">
                <a:xfrm>
                  <a:off x="4020" y="3234"/>
                  <a:ext cx="348" cy="192"/>
                </a:xfrm>
                <a:prstGeom prst="rect">
                  <a:avLst/>
                </a:prstGeom>
                <a:noFill/>
                <a:ln w="9525">
                  <a:noFill/>
                  <a:miter lim="800000"/>
                  <a:headEnd/>
                  <a:tailEnd/>
                </a:ln>
              </p:spPr>
              <p:txBody>
                <a:bodyPr>
                  <a:spAutoFit/>
                </a:bodyPr>
                <a:lstStyle/>
                <a:p>
                  <a:pPr eaLnBrk="1" hangingPunct="1">
                    <a:spcBef>
                      <a:spcPct val="50000"/>
                    </a:spcBef>
                  </a:pPr>
                  <a:r>
                    <a:rPr lang="en-US" sz="1400" b="1" dirty="0" err="1">
                      <a:solidFill>
                        <a:srgbClr val="FF0066"/>
                      </a:solidFill>
                      <a:latin typeface="Symbol" pitchFamily="18" charset="2"/>
                    </a:rPr>
                    <a:t>l</a:t>
                  </a:r>
                  <a:r>
                    <a:rPr lang="en-US" sz="1400" b="1" baseline="-25000" dirty="0" err="1">
                      <a:solidFill>
                        <a:srgbClr val="FF0066"/>
                      </a:solidFill>
                    </a:rPr>
                    <a:t>U</a:t>
                  </a:r>
                  <a:r>
                    <a:rPr lang="en-US" sz="1400" dirty="0">
                      <a:solidFill>
                        <a:srgbClr val="FF0066"/>
                      </a:solidFill>
                    </a:rPr>
                    <a:t> </a:t>
                  </a:r>
                </a:p>
              </p:txBody>
            </p:sp>
            <p:sp>
              <p:nvSpPr>
                <p:cNvPr id="245797" name="Line 21"/>
                <p:cNvSpPr>
                  <a:spLocks noChangeShapeType="1"/>
                </p:cNvSpPr>
                <p:nvPr/>
              </p:nvSpPr>
              <p:spPr bwMode="auto">
                <a:xfrm>
                  <a:off x="4068" y="3416"/>
                  <a:ext cx="162" cy="0"/>
                </a:xfrm>
                <a:prstGeom prst="line">
                  <a:avLst/>
                </a:prstGeom>
                <a:noFill/>
                <a:ln w="9525">
                  <a:solidFill>
                    <a:schemeClr val="tx1"/>
                  </a:solidFill>
                  <a:round/>
                  <a:headEnd/>
                  <a:tailEnd/>
                </a:ln>
              </p:spPr>
              <p:txBody>
                <a:bodyPr/>
                <a:lstStyle/>
                <a:p>
                  <a:endParaRPr lang="en-US"/>
                </a:p>
              </p:txBody>
            </p:sp>
          </p:grpSp>
        </p:grpSp>
        <p:sp>
          <p:nvSpPr>
            <p:cNvPr id="245781" name="Text Box 22"/>
            <p:cNvSpPr txBox="1">
              <a:spLocks noChangeArrowheads="1"/>
            </p:cNvSpPr>
            <p:nvPr/>
          </p:nvSpPr>
          <p:spPr bwMode="auto">
            <a:xfrm>
              <a:off x="3132" y="3378"/>
              <a:ext cx="1968" cy="192"/>
            </a:xfrm>
            <a:prstGeom prst="rect">
              <a:avLst/>
            </a:prstGeom>
            <a:noFill/>
            <a:ln w="9525">
              <a:noFill/>
              <a:miter lim="800000"/>
              <a:headEnd/>
              <a:tailEnd/>
            </a:ln>
          </p:spPr>
          <p:txBody>
            <a:bodyPr>
              <a:spAutoFit/>
            </a:bodyPr>
            <a:lstStyle/>
            <a:p>
              <a:pPr eaLnBrk="1" hangingPunct="1">
                <a:spcBef>
                  <a:spcPct val="50000"/>
                </a:spcBef>
              </a:pPr>
              <a:r>
                <a:rPr lang="en-US" sz="1400"/>
                <a:t>+ harmonics at higher energy</a:t>
              </a:r>
            </a:p>
          </p:txBody>
        </p:sp>
        <p:sp>
          <p:nvSpPr>
            <p:cNvPr id="245782" name="Line 23"/>
            <p:cNvSpPr>
              <a:spLocks noChangeShapeType="1"/>
            </p:cNvSpPr>
            <p:nvPr/>
          </p:nvSpPr>
          <p:spPr bwMode="auto">
            <a:xfrm>
              <a:off x="3622" y="3738"/>
              <a:ext cx="738" cy="0"/>
            </a:xfrm>
            <a:prstGeom prst="line">
              <a:avLst/>
            </a:prstGeom>
            <a:noFill/>
            <a:ln w="9525">
              <a:solidFill>
                <a:schemeClr val="tx1"/>
              </a:solidFill>
              <a:round/>
              <a:headEnd/>
              <a:tailEnd/>
            </a:ln>
          </p:spPr>
          <p:txBody>
            <a:bodyPr/>
            <a:lstStyle/>
            <a:p>
              <a:endParaRPr lang="en-US"/>
            </a:p>
          </p:txBody>
        </p:sp>
        <p:sp>
          <p:nvSpPr>
            <p:cNvPr id="245783" name="Text Box 24"/>
            <p:cNvSpPr txBox="1">
              <a:spLocks noChangeArrowheads="1"/>
            </p:cNvSpPr>
            <p:nvPr/>
          </p:nvSpPr>
          <p:spPr bwMode="auto">
            <a:xfrm>
              <a:off x="3580" y="3570"/>
              <a:ext cx="912" cy="192"/>
            </a:xfrm>
            <a:prstGeom prst="rect">
              <a:avLst/>
            </a:prstGeom>
            <a:noFill/>
            <a:ln w="9525">
              <a:noFill/>
              <a:miter lim="800000"/>
              <a:headEnd/>
              <a:tailEnd/>
            </a:ln>
          </p:spPr>
          <p:txBody>
            <a:bodyPr>
              <a:spAutoFit/>
            </a:bodyPr>
            <a:lstStyle/>
            <a:p>
              <a:pPr eaLnBrk="1" hangingPunct="1">
                <a:spcBef>
                  <a:spcPct val="50000"/>
                </a:spcBef>
              </a:pPr>
              <a:r>
                <a:rPr lang="en-US" sz="1400"/>
                <a:t>0.95 E</a:t>
              </a:r>
              <a:r>
                <a:rPr lang="en-US" sz="1400" baseline="30000"/>
                <a:t>2</a:t>
              </a:r>
              <a:r>
                <a:rPr lang="en-US" sz="1400"/>
                <a:t> (GeV)</a:t>
              </a:r>
            </a:p>
          </p:txBody>
        </p:sp>
        <p:sp>
          <p:nvSpPr>
            <p:cNvPr id="245784" name="Text Box 25"/>
            <p:cNvSpPr txBox="1">
              <a:spLocks noChangeArrowheads="1"/>
            </p:cNvSpPr>
            <p:nvPr/>
          </p:nvSpPr>
          <p:spPr bwMode="auto">
            <a:xfrm>
              <a:off x="4138" y="3708"/>
              <a:ext cx="348" cy="192"/>
            </a:xfrm>
            <a:prstGeom prst="rect">
              <a:avLst/>
            </a:prstGeom>
            <a:noFill/>
            <a:ln w="9525">
              <a:noFill/>
              <a:miter lim="800000"/>
              <a:headEnd/>
              <a:tailEnd/>
            </a:ln>
          </p:spPr>
          <p:txBody>
            <a:bodyPr>
              <a:spAutoFit/>
            </a:bodyPr>
            <a:lstStyle/>
            <a:p>
              <a:pPr eaLnBrk="1" hangingPunct="1">
                <a:spcBef>
                  <a:spcPct val="50000"/>
                </a:spcBef>
              </a:pPr>
              <a:r>
                <a:rPr lang="en-US" sz="1400">
                  <a:latin typeface="Helvetica" pitchFamily="34" charset="0"/>
                </a:rPr>
                <a:t>K</a:t>
              </a:r>
              <a:r>
                <a:rPr lang="en-US" sz="1400" baseline="30000">
                  <a:latin typeface="Symbol" pitchFamily="18" charset="2"/>
                </a:rPr>
                <a:t>2</a:t>
              </a:r>
              <a:r>
                <a:rPr lang="en-US" sz="1400"/>
                <a:t> </a:t>
              </a:r>
            </a:p>
          </p:txBody>
        </p:sp>
        <p:sp>
          <p:nvSpPr>
            <p:cNvPr id="245785" name="Text Box 26"/>
            <p:cNvSpPr txBox="1">
              <a:spLocks noChangeArrowheads="1"/>
            </p:cNvSpPr>
            <p:nvPr/>
          </p:nvSpPr>
          <p:spPr bwMode="auto">
            <a:xfrm>
              <a:off x="3552" y="3744"/>
              <a:ext cx="1038" cy="192"/>
            </a:xfrm>
            <a:prstGeom prst="rect">
              <a:avLst/>
            </a:prstGeom>
            <a:noFill/>
            <a:ln w="9525">
              <a:noFill/>
              <a:miter lim="800000"/>
              <a:headEnd/>
              <a:tailEnd/>
            </a:ln>
          </p:spPr>
          <p:txBody>
            <a:bodyPr>
              <a:spAutoFit/>
            </a:bodyPr>
            <a:lstStyle/>
            <a:p>
              <a:pPr eaLnBrk="1" hangingPunct="1">
                <a:spcBef>
                  <a:spcPct val="50000"/>
                </a:spcBef>
              </a:pPr>
              <a:r>
                <a:rPr lang="en-US" sz="1400">
                  <a:latin typeface="Symbol" pitchFamily="18" charset="2"/>
                </a:rPr>
                <a:t>l</a:t>
              </a:r>
              <a:r>
                <a:rPr lang="en-US" sz="1400" baseline="-25000"/>
                <a:t>u </a:t>
              </a:r>
              <a:r>
                <a:rPr lang="en-US" sz="1400" baseline="30000"/>
                <a:t>(cm)</a:t>
              </a:r>
              <a:r>
                <a:rPr lang="en-US" sz="1400"/>
                <a:t> (1 +        )</a:t>
              </a:r>
              <a:endParaRPr lang="en-US" sz="1400" baseline="30000"/>
            </a:p>
          </p:txBody>
        </p:sp>
        <p:sp>
          <p:nvSpPr>
            <p:cNvPr id="245786" name="Line 27"/>
            <p:cNvSpPr>
              <a:spLocks noChangeShapeType="1"/>
            </p:cNvSpPr>
            <p:nvPr/>
          </p:nvSpPr>
          <p:spPr bwMode="auto">
            <a:xfrm>
              <a:off x="4168" y="3852"/>
              <a:ext cx="162" cy="0"/>
            </a:xfrm>
            <a:prstGeom prst="line">
              <a:avLst/>
            </a:prstGeom>
            <a:noFill/>
            <a:ln w="9525">
              <a:solidFill>
                <a:schemeClr val="tx1"/>
              </a:solidFill>
              <a:round/>
              <a:headEnd/>
              <a:tailEnd/>
            </a:ln>
          </p:spPr>
          <p:txBody>
            <a:bodyPr/>
            <a:lstStyle/>
            <a:p>
              <a:endParaRPr lang="en-US"/>
            </a:p>
          </p:txBody>
        </p:sp>
        <p:sp>
          <p:nvSpPr>
            <p:cNvPr id="245787" name="Text Box 28"/>
            <p:cNvSpPr txBox="1">
              <a:spLocks noChangeArrowheads="1"/>
            </p:cNvSpPr>
            <p:nvPr/>
          </p:nvSpPr>
          <p:spPr bwMode="auto">
            <a:xfrm>
              <a:off x="4144" y="3828"/>
              <a:ext cx="306" cy="192"/>
            </a:xfrm>
            <a:prstGeom prst="rect">
              <a:avLst/>
            </a:prstGeom>
            <a:noFill/>
            <a:ln w="9525">
              <a:noFill/>
              <a:miter lim="800000"/>
              <a:headEnd/>
              <a:tailEnd/>
            </a:ln>
          </p:spPr>
          <p:txBody>
            <a:bodyPr>
              <a:spAutoFit/>
            </a:bodyPr>
            <a:lstStyle/>
            <a:p>
              <a:pPr eaLnBrk="1" hangingPunct="1">
                <a:spcBef>
                  <a:spcPct val="50000"/>
                </a:spcBef>
              </a:pPr>
              <a:r>
                <a:rPr lang="en-US" sz="1400"/>
                <a:t>2</a:t>
              </a:r>
            </a:p>
          </p:txBody>
        </p:sp>
      </p:grpSp>
      <p:pic>
        <p:nvPicPr>
          <p:cNvPr id="245766" name="Picture 29" descr="magnets"/>
          <p:cNvPicPr>
            <a:picLocks noChangeAspect="1" noChangeArrowheads="1"/>
          </p:cNvPicPr>
          <p:nvPr/>
        </p:nvPicPr>
        <p:blipFill>
          <a:blip r:embed="rId3" cstate="print"/>
          <a:srcRect t="71637"/>
          <a:stretch>
            <a:fillRect/>
          </a:stretch>
        </p:blipFill>
        <p:spPr bwMode="auto">
          <a:xfrm>
            <a:off x="457200" y="4419600"/>
            <a:ext cx="3987800" cy="1214438"/>
          </a:xfrm>
          <a:prstGeom prst="rect">
            <a:avLst/>
          </a:prstGeom>
          <a:noFill/>
          <a:ln w="9525">
            <a:noFill/>
            <a:miter lim="800000"/>
            <a:headEnd/>
            <a:tailEnd/>
          </a:ln>
        </p:spPr>
      </p:pic>
      <p:sp>
        <p:nvSpPr>
          <p:cNvPr id="245767" name="Rectangle 30"/>
          <p:cNvSpPr>
            <a:spLocks noChangeArrowheads="1"/>
          </p:cNvSpPr>
          <p:nvPr/>
        </p:nvSpPr>
        <p:spPr bwMode="auto">
          <a:xfrm>
            <a:off x="457200" y="152400"/>
            <a:ext cx="8305800" cy="717550"/>
          </a:xfrm>
          <a:prstGeom prst="rect">
            <a:avLst/>
          </a:prstGeom>
          <a:noFill/>
          <a:ln w="9525">
            <a:noFill/>
            <a:miter lim="800000"/>
            <a:headEnd/>
            <a:tailEnd/>
          </a:ln>
        </p:spPr>
        <p:txBody>
          <a:bodyPr lIns="92075" tIns="46038" rIns="92075" bIns="46038" anchor="ctr"/>
          <a:lstStyle/>
          <a:p>
            <a:r>
              <a:rPr lang="en-US" sz="2400" b="1" i="1">
                <a:solidFill>
                  <a:srgbClr val="D60093"/>
                </a:solidFill>
                <a:latin typeface="Helvetica" pitchFamily="34" charset="0"/>
              </a:rPr>
              <a:t>Bending Magnets &amp; Insertion Devices on Storage Rings</a:t>
            </a:r>
            <a:r>
              <a:rPr lang="en-US" sz="1800" b="1" i="1">
                <a:solidFill>
                  <a:srgbClr val="D60093"/>
                </a:solidFill>
                <a:latin typeface="Helvetica" pitchFamily="34" charset="0"/>
              </a:rPr>
              <a:t>          </a:t>
            </a:r>
          </a:p>
        </p:txBody>
      </p:sp>
      <p:sp>
        <p:nvSpPr>
          <p:cNvPr id="245768" name="Rectangle 31"/>
          <p:cNvSpPr>
            <a:spLocks noChangeArrowheads="1"/>
          </p:cNvSpPr>
          <p:nvPr/>
        </p:nvSpPr>
        <p:spPr bwMode="auto">
          <a:xfrm>
            <a:off x="381000" y="5715000"/>
            <a:ext cx="1981200" cy="304800"/>
          </a:xfrm>
          <a:prstGeom prst="rect">
            <a:avLst/>
          </a:prstGeom>
          <a:solidFill>
            <a:schemeClr val="bg1"/>
          </a:solidFill>
          <a:ln w="9525">
            <a:noFill/>
            <a:miter lim="800000"/>
            <a:headEnd/>
            <a:tailEnd/>
          </a:ln>
        </p:spPr>
        <p:txBody>
          <a:bodyPr wrap="none" anchor="ctr"/>
          <a:lstStyle/>
          <a:p>
            <a:endParaRPr lang="en-US"/>
          </a:p>
        </p:txBody>
      </p:sp>
      <p:sp>
        <p:nvSpPr>
          <p:cNvPr id="245769" name="Text Box 32"/>
          <p:cNvSpPr txBox="1">
            <a:spLocks noChangeArrowheads="1"/>
          </p:cNvSpPr>
          <p:nvPr/>
        </p:nvSpPr>
        <p:spPr bwMode="auto">
          <a:xfrm>
            <a:off x="533400" y="5791200"/>
            <a:ext cx="2752725" cy="304800"/>
          </a:xfrm>
          <a:prstGeom prst="rect">
            <a:avLst/>
          </a:prstGeom>
          <a:noFill/>
          <a:ln w="9525">
            <a:noFill/>
            <a:miter lim="800000"/>
            <a:headEnd/>
            <a:tailEnd/>
          </a:ln>
        </p:spPr>
        <p:txBody>
          <a:bodyPr wrap="none">
            <a:spAutoFit/>
          </a:bodyPr>
          <a:lstStyle/>
          <a:p>
            <a:pPr eaLnBrk="1" hangingPunct="1"/>
            <a:r>
              <a:rPr lang="en-US" sz="1400" dirty="0">
                <a:solidFill>
                  <a:srgbClr val="FF9900"/>
                </a:solidFill>
              </a:rPr>
              <a:t>undulator - coherent interference</a:t>
            </a:r>
          </a:p>
        </p:txBody>
      </p:sp>
      <p:sp>
        <p:nvSpPr>
          <p:cNvPr id="245770" name="Rectangle 33"/>
          <p:cNvSpPr>
            <a:spLocks noChangeArrowheads="1"/>
          </p:cNvSpPr>
          <p:nvPr/>
        </p:nvSpPr>
        <p:spPr bwMode="auto">
          <a:xfrm>
            <a:off x="381000" y="3581400"/>
            <a:ext cx="1981200" cy="304800"/>
          </a:xfrm>
          <a:prstGeom prst="rect">
            <a:avLst/>
          </a:prstGeom>
          <a:solidFill>
            <a:schemeClr val="bg1"/>
          </a:solidFill>
          <a:ln w="9525">
            <a:noFill/>
            <a:miter lim="800000"/>
            <a:headEnd/>
            <a:tailEnd/>
          </a:ln>
        </p:spPr>
        <p:txBody>
          <a:bodyPr wrap="none" anchor="ctr"/>
          <a:lstStyle/>
          <a:p>
            <a:endParaRPr lang="en-US"/>
          </a:p>
        </p:txBody>
      </p:sp>
      <p:sp>
        <p:nvSpPr>
          <p:cNvPr id="245771" name="Rectangle 34"/>
          <p:cNvSpPr>
            <a:spLocks noChangeArrowheads="1"/>
          </p:cNvSpPr>
          <p:nvPr/>
        </p:nvSpPr>
        <p:spPr bwMode="auto">
          <a:xfrm>
            <a:off x="457200" y="2057400"/>
            <a:ext cx="2362200" cy="228600"/>
          </a:xfrm>
          <a:prstGeom prst="rect">
            <a:avLst/>
          </a:prstGeom>
          <a:solidFill>
            <a:schemeClr val="bg1"/>
          </a:solidFill>
          <a:ln w="9525">
            <a:noFill/>
            <a:miter lim="800000"/>
            <a:headEnd/>
            <a:tailEnd/>
          </a:ln>
        </p:spPr>
        <p:txBody>
          <a:bodyPr wrap="none" anchor="ctr"/>
          <a:lstStyle/>
          <a:p>
            <a:endParaRPr lang="en-US"/>
          </a:p>
        </p:txBody>
      </p:sp>
      <p:sp>
        <p:nvSpPr>
          <p:cNvPr id="245772" name="Text Box 35"/>
          <p:cNvSpPr txBox="1">
            <a:spLocks noChangeArrowheads="1"/>
          </p:cNvSpPr>
          <p:nvPr/>
        </p:nvSpPr>
        <p:spPr bwMode="auto">
          <a:xfrm>
            <a:off x="609600" y="3733800"/>
            <a:ext cx="2833688" cy="304800"/>
          </a:xfrm>
          <a:prstGeom prst="rect">
            <a:avLst/>
          </a:prstGeom>
          <a:noFill/>
          <a:ln w="9525">
            <a:noFill/>
            <a:miter lim="800000"/>
            <a:headEnd/>
            <a:tailEnd/>
          </a:ln>
        </p:spPr>
        <p:txBody>
          <a:bodyPr wrap="none">
            <a:spAutoFit/>
          </a:bodyPr>
          <a:lstStyle/>
          <a:p>
            <a:pPr eaLnBrk="1" hangingPunct="1"/>
            <a:r>
              <a:rPr lang="en-US" sz="1400">
                <a:solidFill>
                  <a:srgbClr val="FF9900"/>
                </a:solidFill>
              </a:rPr>
              <a:t>wiggler - incoherent superposition</a:t>
            </a:r>
          </a:p>
        </p:txBody>
      </p:sp>
      <p:sp>
        <p:nvSpPr>
          <p:cNvPr id="245773" name="Text Box 36"/>
          <p:cNvSpPr txBox="1">
            <a:spLocks noChangeArrowheads="1"/>
          </p:cNvSpPr>
          <p:nvPr/>
        </p:nvSpPr>
        <p:spPr bwMode="auto">
          <a:xfrm>
            <a:off x="658813" y="2133600"/>
            <a:ext cx="3532187" cy="304800"/>
          </a:xfrm>
          <a:prstGeom prst="rect">
            <a:avLst/>
          </a:prstGeom>
          <a:noFill/>
          <a:ln w="9525">
            <a:noFill/>
            <a:miter lim="800000"/>
            <a:headEnd/>
            <a:tailEnd/>
          </a:ln>
        </p:spPr>
        <p:txBody>
          <a:bodyPr wrap="none">
            <a:spAutoFit/>
          </a:bodyPr>
          <a:lstStyle/>
          <a:p>
            <a:pPr eaLnBrk="1" hangingPunct="1"/>
            <a:r>
              <a:rPr lang="en-US" sz="1400">
                <a:solidFill>
                  <a:srgbClr val="FF9900"/>
                </a:solidFill>
              </a:rPr>
              <a:t>bending magnet - a “sweeping searchlight”</a:t>
            </a:r>
          </a:p>
        </p:txBody>
      </p:sp>
      <p:sp>
        <p:nvSpPr>
          <p:cNvPr id="245774" name="Rectangle 37"/>
          <p:cNvSpPr>
            <a:spLocks noChangeArrowheads="1"/>
          </p:cNvSpPr>
          <p:nvPr/>
        </p:nvSpPr>
        <p:spPr bwMode="auto">
          <a:xfrm>
            <a:off x="381000" y="1066800"/>
            <a:ext cx="8153400" cy="3048000"/>
          </a:xfrm>
          <a:prstGeom prst="rect">
            <a:avLst/>
          </a:prstGeom>
          <a:noFill/>
          <a:ln w="19050">
            <a:solidFill>
              <a:schemeClr val="tx1"/>
            </a:solidFill>
            <a:miter lim="800000"/>
            <a:headEnd/>
            <a:tailEnd/>
          </a:ln>
        </p:spPr>
        <p:txBody>
          <a:bodyPr wrap="none" anchor="ctr"/>
          <a:lstStyle/>
          <a:p>
            <a:endParaRPr lang="en-US"/>
          </a:p>
        </p:txBody>
      </p:sp>
      <p:sp>
        <p:nvSpPr>
          <p:cNvPr id="245775" name="Rectangle 38"/>
          <p:cNvSpPr>
            <a:spLocks noChangeArrowheads="1"/>
          </p:cNvSpPr>
          <p:nvPr/>
        </p:nvSpPr>
        <p:spPr bwMode="auto">
          <a:xfrm>
            <a:off x="381000" y="4267200"/>
            <a:ext cx="8153400" cy="2438400"/>
          </a:xfrm>
          <a:prstGeom prst="rect">
            <a:avLst/>
          </a:prstGeom>
          <a:noFill/>
          <a:ln w="19050">
            <a:solidFill>
              <a:schemeClr val="tx1"/>
            </a:solidFill>
            <a:miter lim="800000"/>
            <a:headEnd/>
            <a:tailEnd/>
          </a:ln>
        </p:spPr>
        <p:txBody>
          <a:bodyPr wrap="none" anchor="ctr"/>
          <a:lstStyle/>
          <a:p>
            <a:endParaRPr lang="en-US"/>
          </a:p>
        </p:txBody>
      </p:sp>
      <p:sp>
        <p:nvSpPr>
          <p:cNvPr id="245776" name="Rectangle 39"/>
          <p:cNvSpPr>
            <a:spLocks noChangeArrowheads="1"/>
          </p:cNvSpPr>
          <p:nvPr/>
        </p:nvSpPr>
        <p:spPr bwMode="auto">
          <a:xfrm>
            <a:off x="4479925" y="3200400"/>
            <a:ext cx="184150" cy="457200"/>
          </a:xfrm>
          <a:prstGeom prst="rect">
            <a:avLst/>
          </a:prstGeom>
          <a:noFill/>
          <a:ln w="9525">
            <a:noFill/>
            <a:miter lim="800000"/>
            <a:headEnd/>
            <a:tailEnd/>
          </a:ln>
        </p:spPr>
        <p:txBody>
          <a:bodyPr wrap="none">
            <a:spAutoFit/>
          </a:bodyPr>
          <a:lstStyle/>
          <a:p>
            <a:pPr eaLnBrk="1" hangingPunct="1"/>
            <a:endParaRPr lang="en-US" sz="2400">
              <a:latin typeface="Times New Roman" pitchFamily="18" charset="0"/>
            </a:endParaRPr>
          </a:p>
        </p:txBody>
      </p:sp>
      <p:sp>
        <p:nvSpPr>
          <p:cNvPr id="245777" name="Text Box 40"/>
          <p:cNvSpPr txBox="1">
            <a:spLocks noChangeArrowheads="1"/>
          </p:cNvSpPr>
          <p:nvPr/>
        </p:nvSpPr>
        <p:spPr bwMode="auto">
          <a:xfrm>
            <a:off x="609600" y="6096000"/>
            <a:ext cx="3657600" cy="457200"/>
          </a:xfrm>
          <a:prstGeom prst="rect">
            <a:avLst/>
          </a:prstGeom>
          <a:noFill/>
          <a:ln w="9525">
            <a:noFill/>
            <a:miter lim="800000"/>
            <a:headEnd/>
            <a:tailEnd/>
          </a:ln>
        </p:spPr>
        <p:txBody>
          <a:bodyPr>
            <a:spAutoFit/>
          </a:bodyPr>
          <a:lstStyle/>
          <a:p>
            <a:pPr eaLnBrk="1" hangingPunct="1">
              <a:spcBef>
                <a:spcPct val="50000"/>
              </a:spcBef>
            </a:pPr>
            <a:r>
              <a:rPr lang="el-GR" sz="2400">
                <a:solidFill>
                  <a:srgbClr val="FF0066"/>
                </a:solidFill>
                <a:latin typeface="Times New Roman" pitchFamily="18" charset="0"/>
              </a:rPr>
              <a:t>γ</a:t>
            </a:r>
            <a:r>
              <a:rPr lang="en-US" sz="2400">
                <a:solidFill>
                  <a:srgbClr val="FF0066"/>
                </a:solidFill>
                <a:latin typeface="Times New Roman" pitchFamily="18" charset="0"/>
              </a:rPr>
              <a:t>=E/mc</a:t>
            </a:r>
            <a:r>
              <a:rPr lang="en-US" sz="2400" baseline="30000">
                <a:solidFill>
                  <a:srgbClr val="FF0066"/>
                </a:solidFill>
                <a:latin typeface="Times New Roman" pitchFamily="18" charset="0"/>
              </a:rPr>
              <a:t>2 </a:t>
            </a:r>
            <a:r>
              <a:rPr lang="en-US" sz="2400">
                <a:solidFill>
                  <a:srgbClr val="FF0066"/>
                </a:solidFill>
                <a:latin typeface="Times New Roman" pitchFamily="18" charset="0"/>
              </a:rPr>
              <a:t>=6,000 @ 3 GeV</a:t>
            </a:r>
            <a:endParaRPr lang="en-US" sz="2400" baseline="30000">
              <a:solidFill>
                <a:srgbClr val="FF0066"/>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320800" y="1371600"/>
            <a:ext cx="6502400" cy="5486400"/>
            <a:chOff x="832" y="384"/>
            <a:chExt cx="4096" cy="3456"/>
          </a:xfrm>
        </p:grpSpPr>
        <p:pic>
          <p:nvPicPr>
            <p:cNvPr id="246789" name="Picture 3" descr="wigglers &amp; undulators"/>
            <p:cNvPicPr>
              <a:picLocks noChangeAspect="1" noChangeArrowheads="1"/>
            </p:cNvPicPr>
            <p:nvPr/>
          </p:nvPicPr>
          <p:blipFill>
            <a:blip r:embed="rId3" cstate="print"/>
            <a:srcRect/>
            <a:stretch>
              <a:fillRect/>
            </a:stretch>
          </p:blipFill>
          <p:spPr bwMode="auto">
            <a:xfrm>
              <a:off x="832" y="384"/>
              <a:ext cx="4096" cy="3456"/>
            </a:xfrm>
            <a:prstGeom prst="rect">
              <a:avLst/>
            </a:prstGeom>
            <a:noFill/>
            <a:ln w="9525">
              <a:noFill/>
              <a:miter lim="800000"/>
              <a:headEnd/>
              <a:tailEnd/>
            </a:ln>
          </p:spPr>
        </p:pic>
        <p:sp>
          <p:nvSpPr>
            <p:cNvPr id="246790" name="Line 4"/>
            <p:cNvSpPr>
              <a:spLocks noChangeShapeType="1"/>
            </p:cNvSpPr>
            <p:nvPr/>
          </p:nvSpPr>
          <p:spPr bwMode="auto">
            <a:xfrm flipV="1">
              <a:off x="1392" y="1152"/>
              <a:ext cx="1152" cy="336"/>
            </a:xfrm>
            <a:prstGeom prst="line">
              <a:avLst/>
            </a:prstGeom>
            <a:noFill/>
            <a:ln w="38100">
              <a:solidFill>
                <a:schemeClr val="tx1"/>
              </a:solidFill>
              <a:round/>
              <a:headEnd/>
              <a:tailEnd type="triangle" w="med" len="med"/>
            </a:ln>
          </p:spPr>
          <p:txBody>
            <a:bodyPr/>
            <a:lstStyle/>
            <a:p>
              <a:endParaRPr lang="en-US"/>
            </a:p>
          </p:txBody>
        </p:sp>
        <p:sp>
          <p:nvSpPr>
            <p:cNvPr id="246791" name="Line 5"/>
            <p:cNvSpPr>
              <a:spLocks noChangeShapeType="1"/>
            </p:cNvSpPr>
            <p:nvPr/>
          </p:nvSpPr>
          <p:spPr bwMode="auto">
            <a:xfrm>
              <a:off x="1776" y="1584"/>
              <a:ext cx="960" cy="384"/>
            </a:xfrm>
            <a:prstGeom prst="line">
              <a:avLst/>
            </a:prstGeom>
            <a:noFill/>
            <a:ln w="38100">
              <a:solidFill>
                <a:schemeClr val="tx1"/>
              </a:solidFill>
              <a:round/>
              <a:headEnd/>
              <a:tailEnd type="triangle" w="med" len="med"/>
            </a:ln>
          </p:spPr>
          <p:txBody>
            <a:bodyPr/>
            <a:lstStyle/>
            <a:p>
              <a:endParaRPr lang="en-US"/>
            </a:p>
          </p:txBody>
        </p:sp>
        <p:sp>
          <p:nvSpPr>
            <p:cNvPr id="246792" name="Line 6"/>
            <p:cNvSpPr>
              <a:spLocks noChangeShapeType="1"/>
            </p:cNvSpPr>
            <p:nvPr/>
          </p:nvSpPr>
          <p:spPr bwMode="auto">
            <a:xfrm>
              <a:off x="2736" y="1536"/>
              <a:ext cx="0" cy="336"/>
            </a:xfrm>
            <a:prstGeom prst="line">
              <a:avLst/>
            </a:prstGeom>
            <a:noFill/>
            <a:ln w="28575">
              <a:solidFill>
                <a:schemeClr val="tx1"/>
              </a:solidFill>
              <a:prstDash val="sysDot"/>
              <a:round/>
              <a:headEnd/>
              <a:tailEnd/>
            </a:ln>
          </p:spPr>
          <p:txBody>
            <a:bodyPr/>
            <a:lstStyle/>
            <a:p>
              <a:endParaRPr lang="en-US"/>
            </a:p>
          </p:txBody>
        </p:sp>
        <p:sp>
          <p:nvSpPr>
            <p:cNvPr id="246793" name="Line 7"/>
            <p:cNvSpPr>
              <a:spLocks noChangeShapeType="1"/>
            </p:cNvSpPr>
            <p:nvPr/>
          </p:nvSpPr>
          <p:spPr bwMode="auto">
            <a:xfrm>
              <a:off x="4032" y="1536"/>
              <a:ext cx="0" cy="336"/>
            </a:xfrm>
            <a:prstGeom prst="line">
              <a:avLst/>
            </a:prstGeom>
            <a:noFill/>
            <a:ln w="28575">
              <a:solidFill>
                <a:schemeClr val="tx1"/>
              </a:solidFill>
              <a:prstDash val="sysDot"/>
              <a:round/>
              <a:headEnd/>
              <a:tailEnd/>
            </a:ln>
          </p:spPr>
          <p:txBody>
            <a:bodyPr/>
            <a:lstStyle/>
            <a:p>
              <a:endParaRPr lang="en-US"/>
            </a:p>
          </p:txBody>
        </p:sp>
        <p:sp>
          <p:nvSpPr>
            <p:cNvPr id="246794" name="Line 8"/>
            <p:cNvSpPr>
              <a:spLocks noChangeShapeType="1"/>
            </p:cNvSpPr>
            <p:nvPr/>
          </p:nvSpPr>
          <p:spPr bwMode="auto">
            <a:xfrm flipH="1">
              <a:off x="2784" y="1776"/>
              <a:ext cx="384" cy="0"/>
            </a:xfrm>
            <a:prstGeom prst="line">
              <a:avLst/>
            </a:prstGeom>
            <a:noFill/>
            <a:ln w="28575">
              <a:solidFill>
                <a:schemeClr val="tx1"/>
              </a:solidFill>
              <a:round/>
              <a:headEnd/>
              <a:tailEnd type="triangle" w="med" len="med"/>
            </a:ln>
          </p:spPr>
          <p:txBody>
            <a:bodyPr/>
            <a:lstStyle/>
            <a:p>
              <a:endParaRPr lang="en-US"/>
            </a:p>
          </p:txBody>
        </p:sp>
        <p:sp>
          <p:nvSpPr>
            <p:cNvPr id="246795" name="Line 9"/>
            <p:cNvSpPr>
              <a:spLocks noChangeShapeType="1"/>
            </p:cNvSpPr>
            <p:nvPr/>
          </p:nvSpPr>
          <p:spPr bwMode="auto">
            <a:xfrm rot="-5400000">
              <a:off x="3672" y="1512"/>
              <a:ext cx="0" cy="528"/>
            </a:xfrm>
            <a:prstGeom prst="line">
              <a:avLst/>
            </a:prstGeom>
            <a:noFill/>
            <a:ln w="28575">
              <a:solidFill>
                <a:schemeClr val="tx1"/>
              </a:solidFill>
              <a:round/>
              <a:headEnd/>
              <a:tailEnd type="triangle" w="med" len="med"/>
            </a:ln>
          </p:spPr>
          <p:txBody>
            <a:bodyPr/>
            <a:lstStyle/>
            <a:p>
              <a:endParaRPr lang="en-US"/>
            </a:p>
          </p:txBody>
        </p:sp>
        <p:sp>
          <p:nvSpPr>
            <p:cNvPr id="246796" name="Line 10"/>
            <p:cNvSpPr>
              <a:spLocks noChangeShapeType="1"/>
            </p:cNvSpPr>
            <p:nvPr/>
          </p:nvSpPr>
          <p:spPr bwMode="auto">
            <a:xfrm>
              <a:off x="1104" y="2976"/>
              <a:ext cx="720" cy="0"/>
            </a:xfrm>
            <a:prstGeom prst="line">
              <a:avLst/>
            </a:prstGeom>
            <a:noFill/>
            <a:ln w="28575">
              <a:solidFill>
                <a:schemeClr val="tx1"/>
              </a:solidFill>
              <a:round/>
              <a:headEnd/>
              <a:tailEnd/>
            </a:ln>
          </p:spPr>
          <p:txBody>
            <a:bodyPr/>
            <a:lstStyle/>
            <a:p>
              <a:endParaRPr lang="en-US"/>
            </a:p>
          </p:txBody>
        </p:sp>
        <p:sp>
          <p:nvSpPr>
            <p:cNvPr id="246797" name="Line 11"/>
            <p:cNvSpPr>
              <a:spLocks noChangeShapeType="1"/>
            </p:cNvSpPr>
            <p:nvPr/>
          </p:nvSpPr>
          <p:spPr bwMode="auto">
            <a:xfrm>
              <a:off x="1104" y="3552"/>
              <a:ext cx="720" cy="0"/>
            </a:xfrm>
            <a:prstGeom prst="line">
              <a:avLst/>
            </a:prstGeom>
            <a:noFill/>
            <a:ln w="28575">
              <a:solidFill>
                <a:schemeClr val="tx1"/>
              </a:solidFill>
              <a:round/>
              <a:headEnd/>
              <a:tailEnd/>
            </a:ln>
          </p:spPr>
          <p:txBody>
            <a:bodyPr/>
            <a:lstStyle/>
            <a:p>
              <a:endParaRPr lang="en-US"/>
            </a:p>
          </p:txBody>
        </p:sp>
      </p:grpSp>
      <p:sp>
        <p:nvSpPr>
          <p:cNvPr id="246787" name="Text Box 12"/>
          <p:cNvSpPr txBox="1">
            <a:spLocks noChangeArrowheads="1"/>
          </p:cNvSpPr>
          <p:nvPr/>
        </p:nvSpPr>
        <p:spPr bwMode="auto">
          <a:xfrm>
            <a:off x="1143000" y="304800"/>
            <a:ext cx="5562600" cy="641350"/>
          </a:xfrm>
          <a:prstGeom prst="rect">
            <a:avLst/>
          </a:prstGeom>
          <a:noFill/>
          <a:ln w="9525">
            <a:noFill/>
            <a:miter lim="800000"/>
            <a:headEnd/>
            <a:tailEnd/>
          </a:ln>
        </p:spPr>
        <p:txBody>
          <a:bodyPr>
            <a:spAutoFit/>
          </a:bodyPr>
          <a:lstStyle/>
          <a:p>
            <a:pPr eaLnBrk="1" hangingPunct="1">
              <a:spcBef>
                <a:spcPct val="50000"/>
              </a:spcBef>
            </a:pPr>
            <a:r>
              <a:rPr lang="en-US" sz="3600" b="1" i="1" u="sng">
                <a:solidFill>
                  <a:srgbClr val="CC3300"/>
                </a:solidFill>
              </a:rPr>
              <a:t>Wigglers &amp; Undulators</a:t>
            </a:r>
          </a:p>
        </p:txBody>
      </p:sp>
      <p:sp>
        <p:nvSpPr>
          <p:cNvPr id="246788" name="Text Box 13"/>
          <p:cNvSpPr txBox="1">
            <a:spLocks noChangeArrowheads="1"/>
          </p:cNvSpPr>
          <p:nvPr/>
        </p:nvSpPr>
        <p:spPr bwMode="auto">
          <a:xfrm>
            <a:off x="5029200" y="4953000"/>
            <a:ext cx="2895600" cy="1573213"/>
          </a:xfrm>
          <a:prstGeom prst="rect">
            <a:avLst/>
          </a:prstGeom>
          <a:noFill/>
          <a:ln w="9525">
            <a:noFill/>
            <a:miter lim="800000"/>
            <a:headEnd/>
            <a:tailEnd/>
          </a:ln>
        </p:spPr>
        <p:txBody>
          <a:bodyPr>
            <a:spAutoFit/>
          </a:bodyPr>
          <a:lstStyle/>
          <a:p>
            <a:pPr eaLnBrk="1" hangingPunct="1">
              <a:spcBef>
                <a:spcPct val="50000"/>
              </a:spcBef>
            </a:pPr>
            <a:r>
              <a:rPr lang="en-US" sz="2800" dirty="0"/>
              <a:t>(Undulator)</a:t>
            </a:r>
          </a:p>
          <a:p>
            <a:pPr eaLnBrk="1" hangingPunct="1">
              <a:spcBef>
                <a:spcPct val="50000"/>
              </a:spcBef>
            </a:pPr>
            <a:endParaRPr lang="en-US" sz="1800" dirty="0"/>
          </a:p>
          <a:p>
            <a:pPr eaLnBrk="1" hangingPunct="1">
              <a:spcBef>
                <a:spcPct val="50000"/>
              </a:spcBef>
            </a:pPr>
            <a:r>
              <a:rPr lang="en-US" sz="2800" dirty="0"/>
              <a:t>(Wiggler)</a:t>
            </a: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058" name="Picture 2" descr="photon energy1"/>
          <p:cNvPicPr>
            <a:picLocks noGrp="1" noChangeAspect="1" noChangeArrowheads="1"/>
          </p:cNvPicPr>
          <p:nvPr>
            <p:ph/>
          </p:nvPr>
        </p:nvPicPr>
        <p:blipFill>
          <a:blip r:embed="rId3" cstate="print"/>
          <a:srcRect/>
          <a:stretch>
            <a:fillRect/>
          </a:stretch>
        </p:blipFill>
        <p:spPr>
          <a:xfrm>
            <a:off x="762000" y="14393"/>
            <a:ext cx="7398895" cy="5014807"/>
          </a:xfrm>
          <a:noFill/>
        </p:spPr>
      </p:pic>
      <p:sp>
        <p:nvSpPr>
          <p:cNvPr id="301059" name="Text Box 3"/>
          <p:cNvSpPr txBox="1">
            <a:spLocks noChangeArrowheads="1"/>
          </p:cNvSpPr>
          <p:nvPr/>
        </p:nvSpPr>
        <p:spPr bwMode="auto">
          <a:xfrm>
            <a:off x="1981200" y="4800600"/>
            <a:ext cx="5638800" cy="457200"/>
          </a:xfrm>
          <a:prstGeom prst="rect">
            <a:avLst/>
          </a:prstGeom>
          <a:noFill/>
          <a:ln w="9525">
            <a:noFill/>
            <a:miter lim="800000"/>
            <a:headEnd/>
            <a:tailEnd/>
          </a:ln>
        </p:spPr>
        <p:txBody>
          <a:bodyPr>
            <a:spAutoFit/>
          </a:bodyPr>
          <a:lstStyle/>
          <a:p>
            <a:pPr algn="ctr">
              <a:spcBef>
                <a:spcPct val="50000"/>
              </a:spcBef>
            </a:pPr>
            <a:r>
              <a:rPr lang="en-US" sz="2400" dirty="0">
                <a:solidFill>
                  <a:prstClr val="black"/>
                </a:solidFill>
              </a:rPr>
              <a:t>PHOTON ENERGY (</a:t>
            </a:r>
            <a:r>
              <a:rPr lang="en-US" sz="2400" dirty="0" err="1">
                <a:solidFill>
                  <a:prstClr val="black"/>
                </a:solidFill>
              </a:rPr>
              <a:t>KeV</a:t>
            </a:r>
            <a:r>
              <a:rPr lang="en-US" sz="2400" dirty="0">
                <a:solidFill>
                  <a:prstClr val="black"/>
                </a:solidFill>
              </a:rPr>
              <a:t>)</a:t>
            </a:r>
          </a:p>
        </p:txBody>
      </p:sp>
      <p:sp>
        <p:nvSpPr>
          <p:cNvPr id="6" name="TextBox 5"/>
          <p:cNvSpPr txBox="1"/>
          <p:nvPr/>
        </p:nvSpPr>
        <p:spPr>
          <a:xfrm>
            <a:off x="914400" y="5562600"/>
            <a:ext cx="7924800" cy="369332"/>
          </a:xfrm>
          <a:prstGeom prst="rect">
            <a:avLst/>
          </a:prstGeom>
          <a:noFill/>
        </p:spPr>
        <p:txBody>
          <a:bodyPr wrap="square" rtlCol="0">
            <a:spAutoFit/>
          </a:bodyPr>
          <a:lstStyle/>
          <a:p>
            <a:endParaRPr lang="en-US" dirty="0"/>
          </a:p>
        </p:txBody>
      </p:sp>
      <p:sp>
        <p:nvSpPr>
          <p:cNvPr id="7" name="Rectangle 6"/>
          <p:cNvSpPr/>
          <p:nvPr/>
        </p:nvSpPr>
        <p:spPr>
          <a:xfrm>
            <a:off x="2286000" y="5387370"/>
            <a:ext cx="4572000" cy="1200329"/>
          </a:xfrm>
          <a:prstGeom prst="rect">
            <a:avLst/>
          </a:prstGeom>
        </p:spPr>
        <p:txBody>
          <a:bodyPr>
            <a:spAutoFit/>
          </a:bodyPr>
          <a:lstStyle/>
          <a:p>
            <a:pPr>
              <a:spcBef>
                <a:spcPct val="50000"/>
              </a:spcBef>
            </a:pPr>
            <a:r>
              <a:rPr lang="en-US" dirty="0" err="1" smtClean="0">
                <a:latin typeface="Symbol" pitchFamily="18" charset="2"/>
              </a:rPr>
              <a:t>e</a:t>
            </a:r>
            <a:r>
              <a:rPr lang="en-US" baseline="-25000" dirty="0" err="1" smtClean="0"/>
              <a:t>c</a:t>
            </a:r>
            <a:r>
              <a:rPr lang="en-US" dirty="0" smtClean="0"/>
              <a:t>(</a:t>
            </a:r>
            <a:r>
              <a:rPr lang="en-US" dirty="0" err="1" smtClean="0"/>
              <a:t>keV</a:t>
            </a:r>
            <a:r>
              <a:rPr lang="en-US" dirty="0" smtClean="0"/>
              <a:t>) = 0.665 B(T)E</a:t>
            </a:r>
            <a:r>
              <a:rPr lang="en-US" baseline="30000" dirty="0" smtClean="0"/>
              <a:t>2</a:t>
            </a:r>
            <a:r>
              <a:rPr lang="en-US" dirty="0" smtClean="0"/>
              <a:t>(</a:t>
            </a:r>
            <a:r>
              <a:rPr lang="en-US" dirty="0" err="1" smtClean="0"/>
              <a:t>GeV</a:t>
            </a:r>
            <a:r>
              <a:rPr lang="en-US" dirty="0" smtClean="0"/>
              <a:t>)</a:t>
            </a:r>
          </a:p>
          <a:p>
            <a:pPr>
              <a:spcBef>
                <a:spcPct val="50000"/>
              </a:spcBef>
            </a:pPr>
            <a:r>
              <a:rPr lang="en-US" dirty="0" smtClean="0"/>
              <a:t>for B = 0.8T  E = 3GeV  </a:t>
            </a:r>
            <a:r>
              <a:rPr lang="en-US" dirty="0" err="1" smtClean="0">
                <a:latin typeface="Symbol" pitchFamily="18" charset="2"/>
              </a:rPr>
              <a:t>e</a:t>
            </a:r>
            <a:r>
              <a:rPr lang="en-US" baseline="-25000" dirty="0" err="1" smtClean="0"/>
              <a:t>c</a:t>
            </a:r>
            <a:r>
              <a:rPr lang="en-US" dirty="0" smtClean="0"/>
              <a:t> = 4.7keV</a:t>
            </a:r>
          </a:p>
          <a:p>
            <a:pPr>
              <a:spcBef>
                <a:spcPct val="50000"/>
              </a:spcBef>
            </a:pPr>
            <a:r>
              <a:rPr lang="en-US" dirty="0" smtClean="0"/>
              <a:t>for B = 1.8T  E = 3GeV  </a:t>
            </a:r>
            <a:r>
              <a:rPr lang="en-US" dirty="0" err="1" smtClean="0">
                <a:latin typeface="Symbol" pitchFamily="18" charset="2"/>
              </a:rPr>
              <a:t>e</a:t>
            </a:r>
            <a:r>
              <a:rPr lang="en-US" baseline="-25000" dirty="0" err="1" smtClean="0"/>
              <a:t>c</a:t>
            </a:r>
            <a:r>
              <a:rPr lang="en-US" baseline="-25000" dirty="0" smtClean="0"/>
              <a:t> </a:t>
            </a:r>
            <a:r>
              <a:rPr lang="en-US" dirty="0" smtClean="0"/>
              <a:t>= 10.8 </a:t>
            </a:r>
            <a:r>
              <a:rPr lang="en-US" dirty="0" err="1" smtClean="0"/>
              <a:t>keV</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250" name="Picture 2" descr="Coherent X-rays"/>
          <p:cNvPicPr>
            <a:picLocks noGrp="1" noChangeAspect="1" noChangeArrowheads="1"/>
          </p:cNvPicPr>
          <p:nvPr>
            <p:ph/>
          </p:nvPr>
        </p:nvPicPr>
        <p:blipFill>
          <a:blip r:embed="rId3" cstate="print"/>
          <a:srcRect/>
          <a:stretch>
            <a:fillRect/>
          </a:stretch>
        </p:blipFill>
        <p:spPr>
          <a:xfrm>
            <a:off x="457200" y="0"/>
            <a:ext cx="8458200" cy="6421438"/>
          </a:xfrm>
          <a:noFill/>
        </p:spPr>
      </p:pic>
      <p:sp>
        <p:nvSpPr>
          <p:cNvPr id="309251" name="Text Box 3"/>
          <p:cNvSpPr txBox="1">
            <a:spLocks noChangeArrowheads="1"/>
          </p:cNvSpPr>
          <p:nvPr/>
        </p:nvSpPr>
        <p:spPr bwMode="auto">
          <a:xfrm>
            <a:off x="762000" y="6316663"/>
            <a:ext cx="7467600" cy="457200"/>
          </a:xfrm>
          <a:prstGeom prst="rect">
            <a:avLst/>
          </a:prstGeom>
          <a:noFill/>
          <a:ln w="9525">
            <a:noFill/>
            <a:miter lim="800000"/>
            <a:headEnd/>
            <a:tailEnd/>
          </a:ln>
        </p:spPr>
        <p:txBody>
          <a:bodyPr>
            <a:spAutoFit/>
          </a:bodyPr>
          <a:lstStyle/>
          <a:p>
            <a:pPr eaLnBrk="1" hangingPunct="1">
              <a:spcBef>
                <a:spcPct val="50000"/>
              </a:spcBef>
            </a:pPr>
            <a:r>
              <a:rPr lang="en-US" sz="2400" b="1">
                <a:solidFill>
                  <a:srgbClr val="CC3300"/>
                </a:solidFill>
              </a:rPr>
              <a:t>Hybrid Design; K. Halbach &amp; N. Vinokurov</a:t>
            </a: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5" name="Picture 7" descr="Undulator Radiation1"/>
          <p:cNvPicPr>
            <a:picLocks noGrp="1" noChangeAspect="1" noChangeArrowheads="1"/>
          </p:cNvPicPr>
          <p:nvPr>
            <p:ph sz="quarter" idx="2"/>
          </p:nvPr>
        </p:nvPicPr>
        <p:blipFill>
          <a:blip r:embed="rId2" cstate="print">
            <a:lum contrast="30000"/>
          </a:blip>
          <a:srcRect/>
          <a:stretch>
            <a:fillRect/>
          </a:stretch>
        </p:blipFill>
        <p:spPr>
          <a:xfrm>
            <a:off x="762000" y="1676400"/>
            <a:ext cx="3810000" cy="1136650"/>
          </a:xfrm>
          <a:noFill/>
          <a:ln/>
        </p:spPr>
      </p:pic>
      <p:pic>
        <p:nvPicPr>
          <p:cNvPr id="27658" name="Picture 10" descr="Undulator Radiation2"/>
          <p:cNvPicPr>
            <a:picLocks noGrp="1" noChangeAspect="1" noChangeArrowheads="1"/>
          </p:cNvPicPr>
          <p:nvPr>
            <p:ph sz="quarter" idx="3"/>
          </p:nvPr>
        </p:nvPicPr>
        <p:blipFill>
          <a:blip r:embed="rId3" cstate="print">
            <a:lum contrast="24000"/>
          </a:blip>
          <a:srcRect/>
          <a:stretch>
            <a:fillRect/>
          </a:stretch>
        </p:blipFill>
        <p:spPr>
          <a:xfrm>
            <a:off x="685800" y="3352800"/>
            <a:ext cx="3810000" cy="1430338"/>
          </a:xfrm>
          <a:noFill/>
          <a:ln/>
        </p:spPr>
      </p:pic>
      <p:sp>
        <p:nvSpPr>
          <p:cNvPr id="27654" name="Text Box 6"/>
          <p:cNvSpPr txBox="1">
            <a:spLocks noChangeArrowheads="1"/>
          </p:cNvSpPr>
          <p:nvPr/>
        </p:nvSpPr>
        <p:spPr bwMode="auto">
          <a:xfrm>
            <a:off x="609600" y="304800"/>
            <a:ext cx="8305800" cy="1354138"/>
          </a:xfrm>
          <a:prstGeom prst="rect">
            <a:avLst/>
          </a:prstGeom>
          <a:noFill/>
          <a:ln w="9525">
            <a:noFill/>
            <a:miter lim="800000"/>
            <a:headEnd/>
            <a:tailEnd/>
          </a:ln>
          <a:effectLst/>
        </p:spPr>
        <p:txBody>
          <a:bodyPr>
            <a:spAutoFit/>
          </a:bodyPr>
          <a:lstStyle/>
          <a:p>
            <a:pPr algn="ctr" fontAlgn="base">
              <a:spcBef>
                <a:spcPct val="50000"/>
              </a:spcBef>
              <a:spcAft>
                <a:spcPct val="0"/>
              </a:spcAft>
            </a:pPr>
            <a:r>
              <a:rPr lang="en-US" sz="2000" u="sng" dirty="0" smtClean="0">
                <a:solidFill>
                  <a:srgbClr val="000000"/>
                </a:solidFill>
              </a:rPr>
              <a:t>Undulator Radiation</a:t>
            </a:r>
          </a:p>
          <a:p>
            <a:pPr fontAlgn="base">
              <a:spcBef>
                <a:spcPct val="50000"/>
              </a:spcBef>
              <a:spcAft>
                <a:spcPct val="0"/>
              </a:spcAft>
            </a:pPr>
            <a:r>
              <a:rPr lang="en-US" sz="1400" dirty="0" smtClean="0">
                <a:solidFill>
                  <a:srgbClr val="000000"/>
                </a:solidFill>
              </a:rPr>
              <a:t>Interference effects in the radiation by an electron in a periodic field</a:t>
            </a:r>
          </a:p>
          <a:p>
            <a:pPr fontAlgn="base">
              <a:spcBef>
                <a:spcPct val="50000"/>
              </a:spcBef>
              <a:spcAft>
                <a:spcPct val="0"/>
              </a:spcAft>
            </a:pPr>
            <a:r>
              <a:rPr lang="en-US" sz="1400" u="sng" dirty="0" smtClean="0">
                <a:solidFill>
                  <a:srgbClr val="000000"/>
                </a:solidFill>
              </a:rPr>
              <a:t>Simple case to illustrate basis Physics</a:t>
            </a:r>
          </a:p>
          <a:p>
            <a:pPr fontAlgn="base">
              <a:spcBef>
                <a:spcPct val="50000"/>
              </a:spcBef>
              <a:spcAft>
                <a:spcPct val="0"/>
              </a:spcAft>
            </a:pPr>
            <a:r>
              <a:rPr lang="en-US" sz="1400" dirty="0" smtClean="0">
                <a:solidFill>
                  <a:srgbClr val="000000"/>
                </a:solidFill>
              </a:rPr>
              <a:t>Weak field approximation  &amp; radiation on axis only</a:t>
            </a:r>
          </a:p>
        </p:txBody>
      </p:sp>
      <p:sp>
        <p:nvSpPr>
          <p:cNvPr id="27661" name="Text Box 13"/>
          <p:cNvSpPr txBox="1">
            <a:spLocks noChangeArrowheads="1"/>
          </p:cNvSpPr>
          <p:nvPr/>
        </p:nvSpPr>
        <p:spPr bwMode="auto">
          <a:xfrm>
            <a:off x="685800" y="2971800"/>
            <a:ext cx="7467600" cy="304800"/>
          </a:xfrm>
          <a:prstGeom prst="rect">
            <a:avLst/>
          </a:prstGeom>
          <a:noFill/>
          <a:ln w="9525">
            <a:noFill/>
            <a:miter lim="800000"/>
            <a:headEnd/>
            <a:tailEnd/>
          </a:ln>
          <a:effectLst/>
        </p:spPr>
        <p:txBody>
          <a:bodyPr>
            <a:spAutoFit/>
          </a:bodyPr>
          <a:lstStyle/>
          <a:p>
            <a:pPr fontAlgn="base">
              <a:spcBef>
                <a:spcPct val="50000"/>
              </a:spcBef>
              <a:spcAft>
                <a:spcPct val="0"/>
              </a:spcAft>
            </a:pPr>
            <a:r>
              <a:rPr lang="en-US" sz="1400" smtClean="0">
                <a:solidFill>
                  <a:srgbClr val="000000"/>
                </a:solidFill>
              </a:rPr>
              <a:t>Electron takes longer than photon to go from 1-2 because electron travels at BC rather than C.</a:t>
            </a:r>
          </a:p>
        </p:txBody>
      </p:sp>
      <p:sp>
        <p:nvSpPr>
          <p:cNvPr id="27662" name="Text Box 14"/>
          <p:cNvSpPr txBox="1">
            <a:spLocks noChangeArrowheads="1"/>
          </p:cNvSpPr>
          <p:nvPr/>
        </p:nvSpPr>
        <p:spPr bwMode="auto">
          <a:xfrm>
            <a:off x="2590800" y="4114800"/>
            <a:ext cx="2514600" cy="730250"/>
          </a:xfrm>
          <a:prstGeom prst="rect">
            <a:avLst/>
          </a:prstGeom>
          <a:noFill/>
          <a:ln w="9525">
            <a:noFill/>
            <a:miter lim="800000"/>
            <a:headEnd/>
            <a:tailEnd/>
          </a:ln>
          <a:effectLst/>
        </p:spPr>
        <p:txBody>
          <a:bodyPr>
            <a:spAutoFit/>
          </a:bodyPr>
          <a:lstStyle/>
          <a:p>
            <a:pPr fontAlgn="base">
              <a:spcBef>
                <a:spcPct val="50000"/>
              </a:spcBef>
              <a:spcAft>
                <a:spcPct val="0"/>
              </a:spcAft>
            </a:pPr>
            <a:r>
              <a:rPr lang="en-US" sz="1400" smtClean="0">
                <a:solidFill>
                  <a:srgbClr val="000000"/>
                </a:solidFill>
              </a:rPr>
              <a:t>All the radiation occurs at this wavelength in the weak field approximation</a:t>
            </a:r>
          </a:p>
        </p:txBody>
      </p:sp>
      <p:sp>
        <p:nvSpPr>
          <p:cNvPr id="27663" name="Text Box 15"/>
          <p:cNvSpPr txBox="1">
            <a:spLocks noChangeArrowheads="1"/>
          </p:cNvSpPr>
          <p:nvPr/>
        </p:nvSpPr>
        <p:spPr bwMode="auto">
          <a:xfrm>
            <a:off x="457200" y="4953000"/>
            <a:ext cx="8458200" cy="517525"/>
          </a:xfrm>
          <a:prstGeom prst="rect">
            <a:avLst/>
          </a:prstGeom>
          <a:noFill/>
          <a:ln w="9525">
            <a:noFill/>
            <a:miter lim="800000"/>
            <a:headEnd/>
            <a:tailEnd/>
          </a:ln>
          <a:effectLst/>
        </p:spPr>
        <p:txBody>
          <a:bodyPr>
            <a:spAutoFit/>
          </a:bodyPr>
          <a:lstStyle/>
          <a:p>
            <a:pPr fontAlgn="base">
              <a:spcBef>
                <a:spcPct val="50000"/>
              </a:spcBef>
              <a:spcAft>
                <a:spcPct val="0"/>
              </a:spcAft>
            </a:pPr>
            <a:r>
              <a:rPr lang="en-US" sz="1400" smtClean="0">
                <a:solidFill>
                  <a:srgbClr val="000000"/>
                </a:solidFill>
              </a:rPr>
              <a:t>If we take into account the extra distance traveled by the electron  &amp; also the angle of emission of the radiation (</a:t>
            </a:r>
            <a:r>
              <a:rPr lang="en-US" sz="1400" smtClean="0">
                <a:solidFill>
                  <a:srgbClr val="000000"/>
                </a:solidFill>
                <a:cs typeface="Times New Roman" pitchFamily="18" charset="0"/>
              </a:rPr>
              <a:t>0) we get</a:t>
            </a:r>
            <a:endParaRPr lang="el-GR" sz="1400" smtClean="0">
              <a:solidFill>
                <a:srgbClr val="000000"/>
              </a:solidFill>
              <a:cs typeface="Times New Roman" pitchFamily="18" charset="0"/>
            </a:endParaRPr>
          </a:p>
        </p:txBody>
      </p:sp>
      <p:pic>
        <p:nvPicPr>
          <p:cNvPr id="27665" name="Picture 17" descr="Undulator Radiation3"/>
          <p:cNvPicPr>
            <a:picLocks noGrp="1" noChangeAspect="1" noChangeArrowheads="1"/>
          </p:cNvPicPr>
          <p:nvPr>
            <p:ph sz="half" idx="1"/>
          </p:nvPr>
        </p:nvPicPr>
        <p:blipFill>
          <a:blip r:embed="rId4" cstate="print">
            <a:lum contrast="18000"/>
          </a:blip>
          <a:srcRect/>
          <a:stretch>
            <a:fillRect/>
          </a:stretch>
        </p:blipFill>
        <p:spPr>
          <a:xfrm>
            <a:off x="1295400" y="5334000"/>
            <a:ext cx="3810000" cy="495300"/>
          </a:xfrm>
          <a:noFill/>
          <a:ln/>
        </p:spPr>
      </p:pic>
      <p:sp>
        <p:nvSpPr>
          <p:cNvPr id="27668" name="Text Box 20"/>
          <p:cNvSpPr txBox="1">
            <a:spLocks noChangeArrowheads="1"/>
          </p:cNvSpPr>
          <p:nvPr/>
        </p:nvSpPr>
        <p:spPr bwMode="auto">
          <a:xfrm>
            <a:off x="381000" y="6096000"/>
            <a:ext cx="4495800" cy="304800"/>
          </a:xfrm>
          <a:prstGeom prst="rect">
            <a:avLst/>
          </a:prstGeom>
          <a:noFill/>
          <a:ln w="9525">
            <a:noFill/>
            <a:miter lim="800000"/>
            <a:headEnd/>
            <a:tailEnd/>
          </a:ln>
          <a:effectLst/>
        </p:spPr>
        <p:txBody>
          <a:bodyPr>
            <a:spAutoFit/>
          </a:bodyPr>
          <a:lstStyle/>
          <a:p>
            <a:pPr fontAlgn="base">
              <a:spcBef>
                <a:spcPct val="50000"/>
              </a:spcBef>
              <a:spcAft>
                <a:spcPct val="0"/>
              </a:spcAft>
            </a:pPr>
            <a:r>
              <a:rPr lang="en-US" sz="1400" smtClean="0">
                <a:solidFill>
                  <a:srgbClr val="000000"/>
                </a:solidFill>
              </a:rPr>
              <a:t>Correlation between photon wavelength and emission angle</a:t>
            </a: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Undulator Radiation contin1"/>
          <p:cNvPicPr>
            <a:picLocks noGrp="1" noChangeAspect="1" noChangeArrowheads="1"/>
          </p:cNvPicPr>
          <p:nvPr>
            <p:ph/>
          </p:nvPr>
        </p:nvPicPr>
        <p:blipFill>
          <a:blip r:embed="rId2" cstate="print"/>
          <a:srcRect/>
          <a:stretch>
            <a:fillRect/>
          </a:stretch>
        </p:blipFill>
        <p:spPr>
          <a:xfrm>
            <a:off x="1524000" y="1066800"/>
            <a:ext cx="4749800" cy="5486400"/>
          </a:xfrm>
          <a:noFill/>
          <a:ln/>
        </p:spPr>
      </p:pic>
      <p:sp>
        <p:nvSpPr>
          <p:cNvPr id="29702" name="Text Box 6"/>
          <p:cNvSpPr txBox="1">
            <a:spLocks noChangeArrowheads="1"/>
          </p:cNvSpPr>
          <p:nvPr/>
        </p:nvSpPr>
        <p:spPr bwMode="auto">
          <a:xfrm>
            <a:off x="533400" y="381000"/>
            <a:ext cx="7239000" cy="715963"/>
          </a:xfrm>
          <a:prstGeom prst="rect">
            <a:avLst/>
          </a:prstGeom>
          <a:noFill/>
          <a:ln w="9525">
            <a:noFill/>
            <a:miter lim="800000"/>
            <a:headEnd/>
            <a:tailEnd/>
          </a:ln>
          <a:effectLst/>
        </p:spPr>
        <p:txBody>
          <a:bodyPr>
            <a:spAutoFit/>
          </a:bodyPr>
          <a:lstStyle/>
          <a:p>
            <a:pPr algn="ctr" fontAlgn="base">
              <a:spcBef>
                <a:spcPct val="50000"/>
              </a:spcBef>
              <a:spcAft>
                <a:spcPct val="0"/>
              </a:spcAft>
            </a:pPr>
            <a:r>
              <a:rPr lang="en-US" sz="2000" u="sng" dirty="0" smtClean="0">
                <a:solidFill>
                  <a:srgbClr val="000000"/>
                </a:solidFill>
                <a:latin typeface="Arial" charset="0"/>
              </a:rPr>
              <a:t>Undulator Radiation</a:t>
            </a:r>
          </a:p>
          <a:p>
            <a:pPr algn="ctr" fontAlgn="base">
              <a:spcBef>
                <a:spcPct val="50000"/>
              </a:spcBef>
              <a:spcAft>
                <a:spcPct val="0"/>
              </a:spcAft>
            </a:pPr>
            <a:r>
              <a:rPr lang="en-US" sz="1400" u="sng" dirty="0" smtClean="0">
                <a:solidFill>
                  <a:srgbClr val="000000"/>
                </a:solidFill>
                <a:latin typeface="Arial" charset="0"/>
              </a:rPr>
              <a:t>More realistic treatment:</a:t>
            </a:r>
            <a:r>
              <a:rPr lang="en-US" sz="1400" dirty="0" smtClean="0">
                <a:solidFill>
                  <a:srgbClr val="000000"/>
                </a:solidFill>
                <a:latin typeface="Arial" charset="0"/>
              </a:rPr>
              <a:t>  Take into account sinusoidal electron motion &amp; off axis radiation</a:t>
            </a:r>
            <a:endParaRPr lang="en-US" sz="1400" u="sng" dirty="0" smtClean="0">
              <a:solidFill>
                <a:srgbClr val="000000"/>
              </a:solidFill>
              <a:latin typeface="Arial" charset="0"/>
            </a:endParaRPr>
          </a:p>
        </p:txBody>
      </p:sp>
      <p:sp>
        <p:nvSpPr>
          <p:cNvPr id="29703" name="Text Box 7"/>
          <p:cNvSpPr txBox="1">
            <a:spLocks noChangeArrowheads="1"/>
          </p:cNvSpPr>
          <p:nvPr/>
        </p:nvSpPr>
        <p:spPr bwMode="auto">
          <a:xfrm>
            <a:off x="1066800" y="2895600"/>
            <a:ext cx="1981200" cy="304800"/>
          </a:xfrm>
          <a:prstGeom prst="rect">
            <a:avLst/>
          </a:prstGeom>
          <a:noFill/>
          <a:ln w="9525">
            <a:noFill/>
            <a:miter lim="800000"/>
            <a:headEnd/>
            <a:tailEnd/>
          </a:ln>
          <a:effectLst/>
        </p:spPr>
        <p:txBody>
          <a:bodyPr>
            <a:spAutoFit/>
          </a:bodyPr>
          <a:lstStyle/>
          <a:p>
            <a:pPr fontAlgn="base">
              <a:spcBef>
                <a:spcPct val="50000"/>
              </a:spcBef>
              <a:spcAft>
                <a:spcPct val="0"/>
              </a:spcAft>
            </a:pPr>
            <a:endParaRPr lang="en-US" sz="1400" smtClean="0">
              <a:solidFill>
                <a:srgbClr val="000000"/>
              </a:solidFill>
            </a:endParaRPr>
          </a:p>
        </p:txBody>
      </p:sp>
      <p:sp>
        <p:nvSpPr>
          <p:cNvPr id="29704" name="Text Box 8"/>
          <p:cNvSpPr txBox="1">
            <a:spLocks noChangeArrowheads="1"/>
          </p:cNvSpPr>
          <p:nvPr/>
        </p:nvSpPr>
        <p:spPr bwMode="auto">
          <a:xfrm>
            <a:off x="1371600" y="2895600"/>
            <a:ext cx="2667000" cy="274638"/>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smtClean="0">
                <a:solidFill>
                  <a:srgbClr val="000000"/>
                </a:solidFill>
                <a:latin typeface="Arial" charset="0"/>
              </a:rPr>
              <a:t>Electron flight time from 1 to 2:</a:t>
            </a:r>
          </a:p>
        </p:txBody>
      </p:sp>
      <p:sp>
        <p:nvSpPr>
          <p:cNvPr id="29705" name="Text Box 9"/>
          <p:cNvSpPr txBox="1">
            <a:spLocks noChangeArrowheads="1"/>
          </p:cNvSpPr>
          <p:nvPr/>
        </p:nvSpPr>
        <p:spPr bwMode="auto">
          <a:xfrm>
            <a:off x="1371600" y="3154363"/>
            <a:ext cx="2667000" cy="274637"/>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smtClean="0">
                <a:solidFill>
                  <a:srgbClr val="000000"/>
                </a:solidFill>
                <a:latin typeface="Arial" charset="0"/>
              </a:rPr>
              <a:t>Photon flight time from 1 to 2:</a:t>
            </a:r>
          </a:p>
        </p:txBody>
      </p:sp>
      <p:sp>
        <p:nvSpPr>
          <p:cNvPr id="29706" name="Text Box 10"/>
          <p:cNvSpPr txBox="1">
            <a:spLocks noChangeArrowheads="1"/>
          </p:cNvSpPr>
          <p:nvPr/>
        </p:nvSpPr>
        <p:spPr bwMode="auto">
          <a:xfrm>
            <a:off x="3276600" y="3429000"/>
            <a:ext cx="3048000" cy="274638"/>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smtClean="0">
                <a:solidFill>
                  <a:srgbClr val="000000"/>
                </a:solidFill>
                <a:latin typeface="Arial" charset="0"/>
              </a:rPr>
              <a:t>for </a:t>
            </a:r>
            <a:r>
              <a:rPr lang="en-US" sz="1200" u="sng" smtClean="0">
                <a:solidFill>
                  <a:srgbClr val="000000"/>
                </a:solidFill>
                <a:latin typeface="Arial" charset="0"/>
              </a:rPr>
              <a:t>constructive interference</a:t>
            </a:r>
          </a:p>
        </p:txBody>
      </p:sp>
      <p:sp>
        <p:nvSpPr>
          <p:cNvPr id="29707" name="Text Box 11"/>
          <p:cNvSpPr txBox="1">
            <a:spLocks noChangeArrowheads="1"/>
          </p:cNvSpPr>
          <p:nvPr/>
        </p:nvSpPr>
        <p:spPr bwMode="auto">
          <a:xfrm>
            <a:off x="4114800" y="5943600"/>
            <a:ext cx="1143000" cy="274638"/>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smtClean="0">
                <a:solidFill>
                  <a:srgbClr val="000000"/>
                </a:solidFill>
                <a:latin typeface="Arial" charset="0"/>
              </a:rPr>
              <a:t>1 or 2</a:t>
            </a:r>
          </a:p>
        </p:txBody>
      </p:sp>
      <p:sp>
        <p:nvSpPr>
          <p:cNvPr id="29708" name="Text Box 12"/>
          <p:cNvSpPr txBox="1">
            <a:spLocks noChangeArrowheads="1"/>
          </p:cNvSpPr>
          <p:nvPr/>
        </p:nvSpPr>
        <p:spPr bwMode="auto">
          <a:xfrm>
            <a:off x="4495800" y="5867400"/>
            <a:ext cx="2209800" cy="457200"/>
          </a:xfrm>
          <a:prstGeom prst="rect">
            <a:avLst/>
          </a:prstGeom>
          <a:noFill/>
          <a:ln w="9525">
            <a:noFill/>
            <a:miter lim="800000"/>
            <a:headEnd/>
            <a:tailEnd/>
          </a:ln>
          <a:effectLst/>
        </p:spPr>
        <p:txBody>
          <a:bodyPr>
            <a:spAutoFit/>
          </a:bodyPr>
          <a:lstStyle/>
          <a:p>
            <a:pPr algn="ctr" fontAlgn="base">
              <a:spcBef>
                <a:spcPct val="50000"/>
              </a:spcBef>
              <a:spcAft>
                <a:spcPct val="0"/>
              </a:spcAft>
            </a:pPr>
            <a:r>
              <a:rPr lang="en-US" sz="1200" smtClean="0">
                <a:solidFill>
                  <a:srgbClr val="000000"/>
                </a:solidFill>
                <a:latin typeface="Arial" charset="0"/>
              </a:rPr>
              <a:t>Correlation between wavelength &amp; viewing angle</a:t>
            </a:r>
          </a:p>
        </p:txBody>
      </p:sp>
      <p:sp>
        <p:nvSpPr>
          <p:cNvPr id="29709" name="Line 13"/>
          <p:cNvSpPr>
            <a:spLocks noChangeShapeType="1"/>
          </p:cNvSpPr>
          <p:nvPr/>
        </p:nvSpPr>
        <p:spPr bwMode="auto">
          <a:xfrm>
            <a:off x="5029200" y="5867400"/>
            <a:ext cx="1219200" cy="0"/>
          </a:xfrm>
          <a:prstGeom prst="line">
            <a:avLst/>
          </a:prstGeom>
          <a:noFill/>
          <a:ln w="19050">
            <a:solidFill>
              <a:schemeClr val="tx1"/>
            </a:solidFill>
            <a:round/>
            <a:headEnd/>
            <a:tailEnd/>
          </a:ln>
          <a:effectLst/>
        </p:spPr>
        <p:txBody>
          <a:bodyPr/>
          <a:lstStyle/>
          <a:p>
            <a:pPr fontAlgn="base">
              <a:spcBef>
                <a:spcPct val="0"/>
              </a:spcBef>
              <a:spcAft>
                <a:spcPct val="0"/>
              </a:spcAft>
            </a:pPr>
            <a:endParaRPr lang="en-US" sz="2400" smtClean="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Footer Placeholder 1"/>
          <p:cNvSpPr>
            <a:spLocks noGrp="1"/>
          </p:cNvSpPr>
          <p:nvPr>
            <p:ph type="ftr" sz="quarter" idx="10"/>
          </p:nvPr>
        </p:nvSpPr>
        <p:spPr>
          <a:noFill/>
        </p:spPr>
        <p:txBody>
          <a:bodyPr/>
          <a:lstStyle/>
          <a:p>
            <a:r>
              <a:rPr lang="en-US" smtClean="0">
                <a:solidFill>
                  <a:srgbClr val="000000"/>
                </a:solidFill>
              </a:rPr>
              <a:t>J. Arthur: FEL Intro 	              	            4 July 2006</a:t>
            </a:r>
            <a:endParaRPr lang="en-US" sz="1400" smtClean="0">
              <a:solidFill>
                <a:srgbClr val="000000"/>
              </a:solidFill>
              <a:latin typeface="Times" pitchFamily="18" charset="0"/>
            </a:endParaRPr>
          </a:p>
        </p:txBody>
      </p:sp>
      <p:pic>
        <p:nvPicPr>
          <p:cNvPr id="328707" name="Picture 2"/>
          <p:cNvPicPr>
            <a:picLocks noChangeAspect="1" noChangeArrowheads="1"/>
          </p:cNvPicPr>
          <p:nvPr/>
        </p:nvPicPr>
        <p:blipFill>
          <a:blip r:embed="rId3" cstate="print"/>
          <a:srcRect/>
          <a:stretch>
            <a:fillRect/>
          </a:stretch>
        </p:blipFill>
        <p:spPr bwMode="auto">
          <a:xfrm>
            <a:off x="304800" y="1295400"/>
            <a:ext cx="8610600" cy="2420938"/>
          </a:xfrm>
          <a:prstGeom prst="rect">
            <a:avLst/>
          </a:prstGeom>
          <a:noFill/>
          <a:ln w="9525" algn="ctr">
            <a:noFill/>
            <a:miter lim="800000"/>
            <a:headEnd/>
            <a:tailEnd/>
          </a:ln>
        </p:spPr>
      </p:pic>
      <p:sp>
        <p:nvSpPr>
          <p:cNvPr id="328708" name="Text Box 3"/>
          <p:cNvSpPr txBox="1">
            <a:spLocks noChangeArrowheads="1"/>
          </p:cNvSpPr>
          <p:nvPr/>
        </p:nvSpPr>
        <p:spPr bwMode="auto">
          <a:xfrm>
            <a:off x="1349375" y="3956050"/>
            <a:ext cx="6300788" cy="1736725"/>
          </a:xfrm>
          <a:prstGeom prst="rect">
            <a:avLst/>
          </a:prstGeom>
          <a:noFill/>
          <a:ln w="9525" algn="ctr">
            <a:noFill/>
            <a:miter lim="800000"/>
            <a:headEnd/>
            <a:tailEnd/>
          </a:ln>
        </p:spPr>
        <p:txBody>
          <a:bodyPr>
            <a:spAutoFit/>
          </a:bodyPr>
          <a:lstStyle/>
          <a:p>
            <a:pPr fontAlgn="base">
              <a:spcBef>
                <a:spcPct val="0"/>
              </a:spcBef>
              <a:spcAft>
                <a:spcPct val="0"/>
              </a:spcAft>
            </a:pPr>
            <a:r>
              <a:rPr lang="en-US" sz="2000" dirty="0" smtClean="0">
                <a:solidFill>
                  <a:srgbClr val="000000"/>
                </a:solidFill>
                <a:latin typeface="Arial" pitchFamily="34" charset="0"/>
              </a:rPr>
              <a:t>Resonance: In the time it takes an electron to travel the length of one undulator period, the light </a:t>
            </a:r>
            <a:r>
              <a:rPr lang="en-US" sz="2000" dirty="0" err="1" smtClean="0">
                <a:solidFill>
                  <a:srgbClr val="000000"/>
                </a:solidFill>
                <a:latin typeface="Arial" pitchFamily="34" charset="0"/>
              </a:rPr>
              <a:t>wavefront</a:t>
            </a:r>
            <a:r>
              <a:rPr lang="en-US" sz="2000" dirty="0" smtClean="0">
                <a:solidFill>
                  <a:srgbClr val="000000"/>
                </a:solidFill>
                <a:latin typeface="Arial" pitchFamily="34" charset="0"/>
              </a:rPr>
              <a:t> travels one </a:t>
            </a:r>
            <a:r>
              <a:rPr lang="en-US" sz="2000" i="1" dirty="0" smtClean="0">
                <a:solidFill>
                  <a:srgbClr val="000000"/>
                </a:solidFill>
                <a:latin typeface="Arial" pitchFamily="34" charset="0"/>
              </a:rPr>
              <a:t>light wavelength further.</a:t>
            </a:r>
          </a:p>
          <a:p>
            <a:pPr fontAlgn="base">
              <a:lnSpc>
                <a:spcPct val="120000"/>
              </a:lnSpc>
              <a:spcBef>
                <a:spcPct val="0"/>
              </a:spcBef>
              <a:spcAft>
                <a:spcPct val="0"/>
              </a:spcAft>
            </a:pPr>
            <a:r>
              <a:rPr lang="en-US" sz="2000" dirty="0" smtClean="0">
                <a:solidFill>
                  <a:srgbClr val="000000"/>
                </a:solidFill>
                <a:latin typeface="Arial" pitchFamily="34" charset="0"/>
              </a:rPr>
              <a:t>This gives constructive interference, enhances the probability of emission of light at that wavelength.</a:t>
            </a:r>
          </a:p>
        </p:txBody>
      </p:sp>
      <p:sp>
        <p:nvSpPr>
          <p:cNvPr id="328709" name="Rectangle 4"/>
          <p:cNvSpPr>
            <a:spLocks noChangeArrowheads="1"/>
          </p:cNvSpPr>
          <p:nvPr/>
        </p:nvSpPr>
        <p:spPr bwMode="auto">
          <a:xfrm>
            <a:off x="457200" y="762000"/>
            <a:ext cx="8229600" cy="655638"/>
          </a:xfrm>
          <a:prstGeom prst="rect">
            <a:avLst/>
          </a:prstGeom>
          <a:noFill/>
          <a:ln w="9525">
            <a:noFill/>
            <a:miter lim="800000"/>
            <a:headEnd/>
            <a:tailEnd/>
          </a:ln>
        </p:spPr>
        <p:txBody>
          <a:bodyPr anchor="ctr"/>
          <a:lstStyle/>
          <a:p>
            <a:pPr algn="ctr" fontAlgn="base">
              <a:spcBef>
                <a:spcPct val="0"/>
              </a:spcBef>
              <a:spcAft>
                <a:spcPct val="0"/>
              </a:spcAft>
            </a:pPr>
            <a:r>
              <a:rPr lang="en-US" sz="2800" b="1" smtClean="0">
                <a:solidFill>
                  <a:srgbClr val="333399"/>
                </a:solidFill>
                <a:latin typeface="Arial" pitchFamily="34" charset="0"/>
              </a:rPr>
              <a:t>Resonance Condition</a:t>
            </a: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0" name="Picture 2" descr="Photon Energy ALS"/>
          <p:cNvPicPr>
            <a:picLocks noGrp="1" noChangeAspect="1" noChangeArrowheads="1"/>
          </p:cNvPicPr>
          <p:nvPr>
            <p:ph/>
          </p:nvPr>
        </p:nvPicPr>
        <p:blipFill>
          <a:blip r:embed="rId3" cstate="print"/>
          <a:srcRect/>
          <a:stretch>
            <a:fillRect/>
          </a:stretch>
        </p:blipFill>
        <p:spPr bwMode="auto">
          <a:xfrm>
            <a:off x="533400" y="0"/>
            <a:ext cx="7239000" cy="6784975"/>
          </a:xfrm>
          <a:noFill/>
          <a:ln>
            <a:miter lim="800000"/>
            <a:headEnd/>
            <a:tailEnd/>
          </a:ln>
        </p:spPr>
      </p:pic>
      <p:sp>
        <p:nvSpPr>
          <p:cNvPr id="247811" name="Line 3"/>
          <p:cNvSpPr>
            <a:spLocks noChangeShapeType="1"/>
          </p:cNvSpPr>
          <p:nvPr/>
        </p:nvSpPr>
        <p:spPr bwMode="auto">
          <a:xfrm>
            <a:off x="5029200" y="1143000"/>
            <a:ext cx="609600" cy="0"/>
          </a:xfrm>
          <a:prstGeom prst="line">
            <a:avLst/>
          </a:prstGeom>
          <a:noFill/>
          <a:ln w="28575">
            <a:solidFill>
              <a:schemeClr val="tx1"/>
            </a:solidFill>
            <a:round/>
            <a:headEnd/>
            <a:tailEnd/>
          </a:ln>
        </p:spPr>
        <p:txBody>
          <a:bodyPr/>
          <a:lstStyle/>
          <a:p>
            <a:endParaRPr lang="en-US"/>
          </a:p>
        </p:txBody>
      </p:sp>
      <p:sp>
        <p:nvSpPr>
          <p:cNvPr id="247812" name="Text Box 4"/>
          <p:cNvSpPr txBox="1">
            <a:spLocks noChangeArrowheads="1"/>
          </p:cNvSpPr>
          <p:nvPr/>
        </p:nvSpPr>
        <p:spPr bwMode="auto">
          <a:xfrm>
            <a:off x="6705600" y="6324600"/>
            <a:ext cx="2438400" cy="427038"/>
          </a:xfrm>
          <a:prstGeom prst="rect">
            <a:avLst/>
          </a:prstGeom>
          <a:noFill/>
          <a:ln w="9525">
            <a:noFill/>
            <a:miter lim="800000"/>
            <a:headEnd/>
            <a:tailEnd/>
          </a:ln>
        </p:spPr>
        <p:txBody>
          <a:bodyPr>
            <a:spAutoFit/>
          </a:bodyPr>
          <a:lstStyle/>
          <a:p>
            <a:pPr eaLnBrk="1" hangingPunct="1">
              <a:spcBef>
                <a:spcPct val="50000"/>
              </a:spcBef>
            </a:pPr>
            <a:r>
              <a:rPr lang="en-US" sz="2200"/>
              <a:t>K.-J. Kim</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4" name="Picture 2" descr="B&amp;W Photograph"/>
          <p:cNvPicPr>
            <a:picLocks noGrp="1" noChangeAspect="1" noChangeArrowheads="1"/>
          </p:cNvPicPr>
          <p:nvPr>
            <p:ph/>
          </p:nvPr>
        </p:nvPicPr>
        <p:blipFill>
          <a:blip r:embed="rId3" cstate="print"/>
          <a:srcRect b="12437"/>
          <a:stretch>
            <a:fillRect/>
          </a:stretch>
        </p:blipFill>
        <p:spPr bwMode="auto">
          <a:xfrm>
            <a:off x="762000" y="1066800"/>
            <a:ext cx="4840288" cy="5410200"/>
          </a:xfrm>
          <a:noFill/>
          <a:ln>
            <a:miter lim="800000"/>
            <a:headEnd/>
            <a:tailEnd/>
          </a:ln>
        </p:spPr>
      </p:pic>
      <p:sp>
        <p:nvSpPr>
          <p:cNvPr id="212995" name="Text Box 3"/>
          <p:cNvSpPr txBox="1">
            <a:spLocks noChangeArrowheads="1"/>
          </p:cNvSpPr>
          <p:nvPr/>
        </p:nvSpPr>
        <p:spPr bwMode="auto">
          <a:xfrm>
            <a:off x="1295400" y="0"/>
            <a:ext cx="5562600" cy="946150"/>
          </a:xfrm>
          <a:prstGeom prst="rect">
            <a:avLst/>
          </a:prstGeom>
          <a:noFill/>
          <a:ln w="9525">
            <a:noFill/>
            <a:miter lim="800000"/>
            <a:headEnd/>
            <a:tailEnd/>
          </a:ln>
        </p:spPr>
        <p:txBody>
          <a:bodyPr>
            <a:spAutoFit/>
          </a:bodyPr>
          <a:lstStyle/>
          <a:p>
            <a:pPr algn="ctr" eaLnBrk="1" hangingPunct="1">
              <a:spcBef>
                <a:spcPct val="50000"/>
              </a:spcBef>
            </a:pPr>
            <a:r>
              <a:rPr lang="ja-JP" altLang="en-US" sz="2400">
                <a:latin typeface="Times New Roman" pitchFamily="18" charset="0"/>
                <a:ea typeface="ＭＳ Ｐゴシック" charset="-128"/>
              </a:rPr>
              <a:t>     </a:t>
            </a:r>
            <a:r>
              <a:rPr lang="en-US" altLang="ja-JP" sz="2800" b="1">
                <a:solidFill>
                  <a:srgbClr val="FF0066"/>
                </a:solidFill>
                <a:latin typeface="Times New Roman" pitchFamily="18" charset="0"/>
                <a:ea typeface="ＭＳ Ｐゴシック" charset="-128"/>
              </a:rPr>
              <a:t>Wilhelm R</a:t>
            </a:r>
            <a:r>
              <a:rPr lang="en-US" sz="2800" b="1">
                <a:solidFill>
                  <a:srgbClr val="FF0066"/>
                </a:solidFill>
                <a:latin typeface="Times New Roman" pitchFamily="18" charset="0"/>
              </a:rPr>
              <a:t>ö</a:t>
            </a:r>
            <a:r>
              <a:rPr lang="en-US" altLang="ja-JP" sz="2800" b="1">
                <a:solidFill>
                  <a:srgbClr val="FF0066"/>
                </a:solidFill>
                <a:latin typeface="Times New Roman" pitchFamily="18" charset="0"/>
                <a:ea typeface="ＭＳ Ｐゴシック" charset="-128"/>
              </a:rPr>
              <a:t>ntgen	1845-1923 Discovered X-rays in 1895</a:t>
            </a:r>
          </a:p>
        </p:txBody>
      </p:sp>
      <p:sp>
        <p:nvSpPr>
          <p:cNvPr id="212996" name="Text Box 4"/>
          <p:cNvSpPr txBox="1">
            <a:spLocks noChangeArrowheads="1"/>
          </p:cNvSpPr>
          <p:nvPr/>
        </p:nvSpPr>
        <p:spPr bwMode="auto">
          <a:xfrm>
            <a:off x="6248400" y="1905000"/>
            <a:ext cx="2362200" cy="822325"/>
          </a:xfrm>
          <a:prstGeom prst="rect">
            <a:avLst/>
          </a:prstGeom>
          <a:noFill/>
          <a:ln w="9525">
            <a:noFill/>
            <a:miter lim="800000"/>
            <a:headEnd/>
            <a:tailEnd/>
          </a:ln>
        </p:spPr>
        <p:txBody>
          <a:bodyPr>
            <a:spAutoFit/>
          </a:bodyPr>
          <a:lstStyle/>
          <a:p>
            <a:pPr>
              <a:spcBef>
                <a:spcPct val="50000"/>
              </a:spcBef>
            </a:pPr>
            <a:r>
              <a:rPr lang="en-US" sz="2400"/>
              <a:t>Curiosity Driven Research!!</a:t>
            </a: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02" name="Rectangle 2"/>
          <p:cNvSpPr>
            <a:spLocks noGrp="1" noChangeArrowheads="1"/>
          </p:cNvSpPr>
          <p:nvPr>
            <p:ph type="title"/>
          </p:nvPr>
        </p:nvSpPr>
        <p:spPr/>
        <p:txBody>
          <a:bodyPr/>
          <a:lstStyle/>
          <a:p>
            <a:r>
              <a:rPr lang="en-US" sz="3600" b="1">
                <a:solidFill>
                  <a:srgbClr val="CC3300"/>
                </a:solidFill>
              </a:rPr>
              <a:t>SSRL 6 pole Electromagnet Wiggler  1978</a:t>
            </a:r>
          </a:p>
        </p:txBody>
      </p:sp>
      <p:pic>
        <p:nvPicPr>
          <p:cNvPr id="1894403" name="Picture 3" descr="Wigg1"/>
          <p:cNvPicPr>
            <a:picLocks noGrp="1" noChangeAspect="1" noChangeArrowheads="1"/>
          </p:cNvPicPr>
          <p:nvPr>
            <p:ph idx="1"/>
          </p:nvPr>
        </p:nvPicPr>
        <p:blipFill>
          <a:blip r:embed="rId3" cstate="print"/>
          <a:srcRect/>
          <a:stretch>
            <a:fillRect/>
          </a:stretch>
        </p:blipFill>
        <p:spPr>
          <a:xfrm>
            <a:off x="1495425" y="1600200"/>
            <a:ext cx="6151563" cy="4525963"/>
          </a:xfrm>
          <a:noFill/>
          <a:ln/>
        </p:spPr>
      </p:pic>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0" y="0"/>
            <a:ext cx="7772400" cy="1143000"/>
          </a:xfrm>
        </p:spPr>
        <p:txBody>
          <a:bodyPr/>
          <a:lstStyle/>
          <a:p>
            <a:pPr eaLnBrk="1" hangingPunct="1"/>
            <a:r>
              <a:rPr lang="en-US" sz="4000" smtClean="0">
                <a:solidFill>
                  <a:srgbClr val="CC3300"/>
                </a:solidFill>
              </a:rPr>
              <a:t>First SSRL Wiggler - 1978</a:t>
            </a:r>
          </a:p>
        </p:txBody>
      </p:sp>
      <p:pic>
        <p:nvPicPr>
          <p:cNvPr id="297987" name="Picture 3" descr="Wigg1HW"/>
          <p:cNvPicPr>
            <a:picLocks noGrp="1" noChangeAspect="1" noChangeArrowheads="1"/>
          </p:cNvPicPr>
          <p:nvPr>
            <p:ph idx="1"/>
          </p:nvPr>
        </p:nvPicPr>
        <p:blipFill>
          <a:blip r:embed="rId3" cstate="print"/>
          <a:srcRect/>
          <a:stretch>
            <a:fillRect/>
          </a:stretch>
        </p:blipFill>
        <p:spPr>
          <a:xfrm>
            <a:off x="1981200" y="1219200"/>
            <a:ext cx="3740150" cy="5334000"/>
          </a:xfrm>
          <a:noFill/>
        </p:spPr>
      </p:pic>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457200" y="0"/>
            <a:ext cx="7772400" cy="1143000"/>
          </a:xfrm>
        </p:spPr>
        <p:txBody>
          <a:bodyPr/>
          <a:lstStyle/>
          <a:p>
            <a:pPr eaLnBrk="1" hangingPunct="1"/>
            <a:r>
              <a:rPr lang="en-US" sz="4000" smtClean="0"/>
              <a:t>Display of 1</a:t>
            </a:r>
            <a:r>
              <a:rPr lang="en-US" sz="4000" baseline="30000" smtClean="0"/>
              <a:t>st</a:t>
            </a:r>
            <a:r>
              <a:rPr lang="en-US" sz="4000" smtClean="0"/>
              <a:t> Wiggler at SSRL/SLAC</a:t>
            </a:r>
          </a:p>
        </p:txBody>
      </p:sp>
      <p:pic>
        <p:nvPicPr>
          <p:cNvPr id="299011" name="Picture 3" descr="SpencerWinickWiggler"/>
          <p:cNvPicPr>
            <a:picLocks noGrp="1" noChangeAspect="1" noChangeArrowheads="1"/>
          </p:cNvPicPr>
          <p:nvPr>
            <p:ph idx="1"/>
          </p:nvPr>
        </p:nvPicPr>
        <p:blipFill>
          <a:blip r:embed="rId3" cstate="print"/>
          <a:srcRect/>
          <a:stretch>
            <a:fillRect/>
          </a:stretch>
        </p:blipFill>
        <p:spPr>
          <a:xfrm>
            <a:off x="2438400" y="1295400"/>
            <a:ext cx="3838575" cy="5562600"/>
          </a:xfrm>
          <a:noFill/>
        </p:spPr>
      </p:pic>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a:xfrm>
            <a:off x="0" y="0"/>
            <a:ext cx="7772400" cy="1143000"/>
          </a:xfrm>
        </p:spPr>
        <p:txBody>
          <a:bodyPr/>
          <a:lstStyle/>
          <a:p>
            <a:pPr eaLnBrk="1" hangingPunct="1"/>
            <a:r>
              <a:rPr lang="en-US" sz="4000" smtClean="0"/>
              <a:t>SSRL 9-Pole Electromagnet Wiggler - 1980</a:t>
            </a:r>
          </a:p>
        </p:txBody>
      </p:sp>
      <p:pic>
        <p:nvPicPr>
          <p:cNvPr id="321539" name="Picture 3" descr="pic6"/>
          <p:cNvPicPr>
            <a:picLocks noGrp="1" noChangeAspect="1" noChangeArrowheads="1"/>
          </p:cNvPicPr>
          <p:nvPr>
            <p:ph idx="1"/>
          </p:nvPr>
        </p:nvPicPr>
        <p:blipFill>
          <a:blip r:embed="rId3" cstate="print"/>
          <a:srcRect/>
          <a:stretch>
            <a:fillRect/>
          </a:stretch>
        </p:blipFill>
        <p:spPr>
          <a:xfrm>
            <a:off x="304800" y="1295400"/>
            <a:ext cx="7620000" cy="5213350"/>
          </a:xfrm>
          <a:noFill/>
        </p:spPr>
      </p:pic>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082" name="Picture 2" descr="Daresbury SRS Supercond"/>
          <p:cNvPicPr>
            <a:picLocks noGrp="1" noChangeAspect="1" noChangeArrowheads="1"/>
          </p:cNvPicPr>
          <p:nvPr>
            <p:ph/>
          </p:nvPr>
        </p:nvPicPr>
        <p:blipFill>
          <a:blip r:embed="rId3" cstate="print"/>
          <a:srcRect/>
          <a:stretch>
            <a:fillRect/>
          </a:stretch>
        </p:blipFill>
        <p:spPr>
          <a:xfrm>
            <a:off x="1981200" y="0"/>
            <a:ext cx="5046663" cy="5486400"/>
          </a:xfrm>
          <a:noFill/>
        </p:spPr>
      </p:pic>
      <p:sp>
        <p:nvSpPr>
          <p:cNvPr id="302083" name="Text Box 3"/>
          <p:cNvSpPr txBox="1">
            <a:spLocks noChangeArrowheads="1"/>
          </p:cNvSpPr>
          <p:nvPr/>
        </p:nvSpPr>
        <p:spPr bwMode="auto">
          <a:xfrm>
            <a:off x="457200" y="5638800"/>
            <a:ext cx="8153400" cy="854075"/>
          </a:xfrm>
          <a:prstGeom prst="rect">
            <a:avLst/>
          </a:prstGeom>
          <a:noFill/>
          <a:ln w="9525">
            <a:noFill/>
            <a:miter lim="800000"/>
            <a:headEnd/>
            <a:tailEnd/>
          </a:ln>
        </p:spPr>
        <p:txBody>
          <a:bodyPr>
            <a:spAutoFit/>
          </a:bodyPr>
          <a:lstStyle/>
          <a:p>
            <a:pPr algn="ctr">
              <a:spcBef>
                <a:spcPct val="50000"/>
              </a:spcBef>
            </a:pPr>
            <a:r>
              <a:rPr lang="en-US" b="1">
                <a:solidFill>
                  <a:srgbClr val="CC3300"/>
                </a:solidFill>
              </a:rPr>
              <a:t>Daresbury SRS Superconducting Wiggler – Wavelength Shifter</a:t>
            </a:r>
          </a:p>
          <a:p>
            <a:pPr algn="ctr">
              <a:spcBef>
                <a:spcPct val="50000"/>
              </a:spcBef>
            </a:pPr>
            <a:r>
              <a:rPr lang="en-US" b="1">
                <a:solidFill>
                  <a:srgbClr val="CC3300"/>
                </a:solidFill>
              </a:rPr>
              <a:t>Wide fan – Served 7 experimental stations</a:t>
            </a: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738" name="Picture 4" descr="circular"/>
          <p:cNvPicPr>
            <a:picLocks noChangeAspect="1" noChangeArrowheads="1"/>
          </p:cNvPicPr>
          <p:nvPr/>
        </p:nvPicPr>
        <p:blipFill>
          <a:blip r:embed="rId3" cstate="print">
            <a:clrChange>
              <a:clrFrom>
                <a:srgbClr val="FFFFFF"/>
              </a:clrFrom>
              <a:clrTo>
                <a:srgbClr val="FFFFFF">
                  <a:alpha val="0"/>
                </a:srgbClr>
              </a:clrTo>
            </a:clrChange>
          </a:blip>
          <a:srcRect l="48036" b="13783"/>
          <a:stretch>
            <a:fillRect/>
          </a:stretch>
        </p:blipFill>
        <p:spPr bwMode="auto">
          <a:xfrm>
            <a:off x="0" y="0"/>
            <a:ext cx="7086600" cy="6334125"/>
          </a:xfrm>
          <a:prstGeom prst="rect">
            <a:avLst/>
          </a:prstGeom>
          <a:noFill/>
          <a:ln w="9525">
            <a:noFill/>
            <a:miter lim="800000"/>
            <a:headEnd/>
            <a:tailEnd/>
          </a:ln>
        </p:spPr>
      </p:pic>
      <p:sp>
        <p:nvSpPr>
          <p:cNvPr id="244739" name="Rectangle 7"/>
          <p:cNvSpPr>
            <a:spLocks noChangeArrowheads="1"/>
          </p:cNvSpPr>
          <p:nvPr/>
        </p:nvSpPr>
        <p:spPr bwMode="auto">
          <a:xfrm>
            <a:off x="3886200" y="2362200"/>
            <a:ext cx="2209800" cy="914400"/>
          </a:xfrm>
          <a:prstGeom prst="rect">
            <a:avLst/>
          </a:prstGeom>
          <a:solidFill>
            <a:schemeClr val="accent1"/>
          </a:solidFill>
          <a:ln w="9525">
            <a:solidFill>
              <a:schemeClr val="tx1"/>
            </a:solidFill>
            <a:miter lim="800000"/>
            <a:headEnd/>
            <a:tailEnd/>
          </a:ln>
        </p:spPr>
        <p:txBody>
          <a:bodyPr wrap="none" anchor="ctr"/>
          <a:lstStyle/>
          <a:p>
            <a:pPr algn="ctr"/>
            <a:r>
              <a:rPr lang="en-US" sz="2400">
                <a:solidFill>
                  <a:prstClr val="black"/>
                </a:solidFill>
                <a:latin typeface="Times New Roman" pitchFamily="18" charset="0"/>
                <a:cs typeface="Times New Roman" pitchFamily="18" charset="0"/>
              </a:rPr>
              <a:t>Opening angle</a:t>
            </a:r>
          </a:p>
          <a:p>
            <a:pPr algn="ctr"/>
            <a:r>
              <a:rPr lang="el-GR" sz="2400">
                <a:solidFill>
                  <a:prstClr val="black"/>
                </a:solidFill>
                <a:latin typeface="Times New Roman" pitchFamily="18" charset="0"/>
                <a:cs typeface="Times New Roman" pitchFamily="18" charset="0"/>
              </a:rPr>
              <a:t>Θ</a:t>
            </a:r>
            <a:r>
              <a:rPr lang="en-US" sz="2400">
                <a:solidFill>
                  <a:prstClr val="black"/>
                </a:solidFill>
                <a:latin typeface="Times New Roman" pitchFamily="18" charset="0"/>
                <a:cs typeface="Times New Roman" pitchFamily="18" charset="0"/>
              </a:rPr>
              <a:t> = mc</a:t>
            </a:r>
            <a:r>
              <a:rPr lang="en-US" sz="2400" baseline="30000">
                <a:solidFill>
                  <a:prstClr val="black"/>
                </a:solidFill>
                <a:latin typeface="Times New Roman" pitchFamily="18" charset="0"/>
                <a:cs typeface="Times New Roman" pitchFamily="18" charset="0"/>
              </a:rPr>
              <a:t>2</a:t>
            </a:r>
            <a:r>
              <a:rPr lang="en-US" sz="2400">
                <a:solidFill>
                  <a:prstClr val="black"/>
                </a:solidFill>
                <a:latin typeface="Times New Roman" pitchFamily="18" charset="0"/>
                <a:cs typeface="Times New Roman" pitchFamily="18" charset="0"/>
              </a:rPr>
              <a:t>/E = </a:t>
            </a:r>
            <a:r>
              <a:rPr lang="el-GR" sz="2400">
                <a:solidFill>
                  <a:prstClr val="black"/>
                </a:solidFill>
                <a:latin typeface="Times New Roman" pitchFamily="18" charset="0"/>
                <a:cs typeface="Times New Roman" pitchFamily="18" charset="0"/>
              </a:rPr>
              <a:t>γ</a:t>
            </a:r>
            <a:r>
              <a:rPr lang="en-US" sz="2400" baseline="30000">
                <a:solidFill>
                  <a:prstClr val="black"/>
                </a:solidFill>
                <a:latin typeface="Times New Roman" pitchFamily="18" charset="0"/>
                <a:cs typeface="Times New Roman" pitchFamily="18" charset="0"/>
              </a:rPr>
              <a:t>-1</a:t>
            </a:r>
          </a:p>
        </p:txBody>
      </p:sp>
      <p:sp>
        <p:nvSpPr>
          <p:cNvPr id="244740" name="Line 8"/>
          <p:cNvSpPr>
            <a:spLocks noChangeShapeType="1"/>
          </p:cNvSpPr>
          <p:nvPr/>
        </p:nvSpPr>
        <p:spPr bwMode="auto">
          <a:xfrm flipH="1">
            <a:off x="3048000" y="2819400"/>
            <a:ext cx="762000" cy="457200"/>
          </a:xfrm>
          <a:prstGeom prst="line">
            <a:avLst/>
          </a:prstGeom>
          <a:noFill/>
          <a:ln w="9525">
            <a:solidFill>
              <a:schemeClr val="tx1"/>
            </a:solidFill>
            <a:round/>
            <a:headEnd/>
            <a:tailEnd type="triangle" w="med" len="med"/>
          </a:ln>
        </p:spPr>
        <p:txBody>
          <a:bodyPr/>
          <a:lstStyle/>
          <a:p>
            <a:endParaRPr lang="en-US">
              <a:solidFill>
                <a:prstClr val="black"/>
              </a:solidFill>
            </a:endParaRPr>
          </a:p>
        </p:txBody>
      </p:sp>
      <p:sp>
        <p:nvSpPr>
          <p:cNvPr id="244741" name="Text Box 9"/>
          <p:cNvSpPr txBox="1">
            <a:spLocks noChangeArrowheads="1"/>
          </p:cNvSpPr>
          <p:nvPr/>
        </p:nvSpPr>
        <p:spPr bwMode="auto">
          <a:xfrm>
            <a:off x="4114800" y="3429000"/>
            <a:ext cx="4419600" cy="914400"/>
          </a:xfrm>
          <a:prstGeom prst="rect">
            <a:avLst/>
          </a:prstGeom>
          <a:noFill/>
          <a:ln w="9525">
            <a:noFill/>
            <a:miter lim="800000"/>
            <a:headEnd/>
            <a:tailEnd/>
          </a:ln>
        </p:spPr>
        <p:txBody>
          <a:bodyPr>
            <a:spAutoFit/>
          </a:bodyPr>
          <a:lstStyle/>
          <a:p>
            <a:pPr>
              <a:spcBef>
                <a:spcPct val="50000"/>
              </a:spcBef>
            </a:pPr>
            <a:r>
              <a:rPr lang="en-US" sz="2400" b="1">
                <a:solidFill>
                  <a:prstClr val="black"/>
                </a:solidFill>
                <a:latin typeface="Times New Roman" pitchFamily="18" charset="0"/>
                <a:cs typeface="Times New Roman" pitchFamily="18" charset="0"/>
              </a:rPr>
              <a:t>mc</a:t>
            </a:r>
            <a:r>
              <a:rPr lang="en-US" sz="2400" b="1" baseline="30000">
                <a:solidFill>
                  <a:prstClr val="black"/>
                </a:solidFill>
                <a:latin typeface="Times New Roman" pitchFamily="18" charset="0"/>
                <a:cs typeface="Times New Roman" pitchFamily="18" charset="0"/>
              </a:rPr>
              <a:t>2</a:t>
            </a:r>
            <a:r>
              <a:rPr lang="en-US" b="1">
                <a:solidFill>
                  <a:prstClr val="black"/>
                </a:solidFill>
                <a:latin typeface="Times New Roman" pitchFamily="18" charset="0"/>
                <a:cs typeface="Times New Roman" pitchFamily="18" charset="0"/>
              </a:rPr>
              <a:t> = 0.5 MeV (electron rest mass)</a:t>
            </a:r>
          </a:p>
          <a:p>
            <a:pPr>
              <a:spcBef>
                <a:spcPct val="50000"/>
              </a:spcBef>
            </a:pPr>
            <a:r>
              <a:rPr lang="en-US" b="1">
                <a:solidFill>
                  <a:prstClr val="black"/>
                </a:solidFill>
                <a:latin typeface="Times New Roman" pitchFamily="18" charset="0"/>
                <a:cs typeface="Times New Roman" pitchFamily="18" charset="0"/>
              </a:rPr>
              <a:t>For E = 5 GeV, </a:t>
            </a:r>
            <a:r>
              <a:rPr lang="el-GR" b="1">
                <a:solidFill>
                  <a:prstClr val="black"/>
                </a:solidFill>
                <a:latin typeface="Times New Roman" pitchFamily="18" charset="0"/>
                <a:cs typeface="Times New Roman" pitchFamily="18" charset="0"/>
              </a:rPr>
              <a:t>Θ</a:t>
            </a:r>
            <a:r>
              <a:rPr lang="en-US" b="1">
                <a:solidFill>
                  <a:prstClr val="black"/>
                </a:solidFill>
                <a:latin typeface="Times New Roman" pitchFamily="18" charset="0"/>
                <a:cs typeface="Times New Roman" pitchFamily="18" charset="0"/>
              </a:rPr>
              <a:t> = 10</a:t>
            </a:r>
            <a:r>
              <a:rPr lang="en-US" b="1" baseline="30000">
                <a:solidFill>
                  <a:prstClr val="black"/>
                </a:solidFill>
                <a:latin typeface="Times New Roman" pitchFamily="18" charset="0"/>
                <a:cs typeface="Times New Roman" pitchFamily="18" charset="0"/>
              </a:rPr>
              <a:t>-4 </a:t>
            </a:r>
            <a:r>
              <a:rPr lang="en-US" b="1">
                <a:solidFill>
                  <a:prstClr val="black"/>
                </a:solidFill>
                <a:latin typeface="Times New Roman" pitchFamily="18" charset="0"/>
                <a:cs typeface="Times New Roman" pitchFamily="18" charset="0"/>
              </a:rPr>
              <a:t>radians = .006</a:t>
            </a:r>
            <a:r>
              <a:rPr lang="en-US" b="1" baseline="30000">
                <a:solidFill>
                  <a:prstClr val="black"/>
                </a:solidFill>
                <a:latin typeface="Times New Roman" pitchFamily="18" charset="0"/>
                <a:cs typeface="Times New Roman" pitchFamily="18" charset="0"/>
              </a:rPr>
              <a:t>o</a:t>
            </a: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106" name="Picture 2" descr="pic23"/>
          <p:cNvPicPr>
            <a:picLocks noChangeAspect="1" noChangeArrowheads="1"/>
          </p:cNvPicPr>
          <p:nvPr/>
        </p:nvPicPr>
        <p:blipFill>
          <a:blip r:embed="rId3" cstate="print"/>
          <a:srcRect/>
          <a:stretch>
            <a:fillRect/>
          </a:stretch>
        </p:blipFill>
        <p:spPr bwMode="auto">
          <a:xfrm>
            <a:off x="1066800" y="0"/>
            <a:ext cx="7315200" cy="5391150"/>
          </a:xfrm>
          <a:prstGeom prst="rect">
            <a:avLst/>
          </a:prstGeom>
          <a:noFill/>
          <a:ln w="9525">
            <a:noFill/>
            <a:miter lim="800000"/>
            <a:headEnd/>
            <a:tailEnd/>
          </a:ln>
        </p:spPr>
      </p:pic>
      <p:sp>
        <p:nvSpPr>
          <p:cNvPr id="303107" name="Text Box 3"/>
          <p:cNvSpPr txBox="1">
            <a:spLocks noChangeArrowheads="1"/>
          </p:cNvSpPr>
          <p:nvPr/>
        </p:nvSpPr>
        <p:spPr bwMode="auto">
          <a:xfrm>
            <a:off x="762000" y="5867400"/>
            <a:ext cx="7848600" cy="457200"/>
          </a:xfrm>
          <a:prstGeom prst="rect">
            <a:avLst/>
          </a:prstGeom>
          <a:noFill/>
          <a:ln w="9525">
            <a:noFill/>
            <a:miter lim="800000"/>
            <a:headEnd/>
            <a:tailEnd/>
          </a:ln>
        </p:spPr>
        <p:txBody>
          <a:bodyPr>
            <a:spAutoFit/>
          </a:bodyPr>
          <a:lstStyle/>
          <a:p>
            <a:pPr algn="ctr">
              <a:spcBef>
                <a:spcPct val="50000"/>
              </a:spcBef>
            </a:pPr>
            <a:r>
              <a:rPr lang="en-US" sz="2400" b="1" dirty="0">
                <a:solidFill>
                  <a:prstClr val="black"/>
                </a:solidFill>
                <a:latin typeface="Times New Roman" pitchFamily="18" charset="0"/>
              </a:rPr>
              <a:t>Coils for a superconducting undulator in </a:t>
            </a:r>
            <a:r>
              <a:rPr lang="en-US" sz="2400" b="1" dirty="0" err="1">
                <a:solidFill>
                  <a:prstClr val="black"/>
                </a:solidFill>
                <a:latin typeface="Times New Roman" pitchFamily="18" charset="0"/>
              </a:rPr>
              <a:t>Orsay</a:t>
            </a:r>
            <a:r>
              <a:rPr lang="en-US" sz="2400" b="1" dirty="0">
                <a:solidFill>
                  <a:prstClr val="black"/>
                </a:solidFill>
                <a:latin typeface="Times New Roman" pitchFamily="18" charset="0"/>
              </a:rPr>
              <a:t>; ~1980</a:t>
            </a: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30" name="Picture 2" descr="Perm"/>
          <p:cNvPicPr>
            <a:picLocks noGrp="1" noChangeAspect="1" noChangeArrowheads="1"/>
          </p:cNvPicPr>
          <p:nvPr>
            <p:ph/>
          </p:nvPr>
        </p:nvPicPr>
        <p:blipFill>
          <a:blip r:embed="rId3" cstate="print"/>
          <a:srcRect/>
          <a:stretch>
            <a:fillRect/>
          </a:stretch>
        </p:blipFill>
        <p:spPr>
          <a:xfrm>
            <a:off x="0" y="96838"/>
            <a:ext cx="8915400" cy="6761162"/>
          </a:xfrm>
          <a:noFill/>
        </p:spPr>
      </p:pic>
      <p:sp>
        <p:nvSpPr>
          <p:cNvPr id="304131" name="Text Box 3"/>
          <p:cNvSpPr txBox="1">
            <a:spLocks noChangeArrowheads="1"/>
          </p:cNvSpPr>
          <p:nvPr/>
        </p:nvSpPr>
        <p:spPr bwMode="auto">
          <a:xfrm>
            <a:off x="5181600" y="5105400"/>
            <a:ext cx="3962400" cy="457200"/>
          </a:xfrm>
          <a:prstGeom prst="rect">
            <a:avLst/>
          </a:prstGeom>
          <a:noFill/>
          <a:ln w="9525">
            <a:noFill/>
            <a:miter lim="800000"/>
            <a:headEnd/>
            <a:tailEnd/>
          </a:ln>
        </p:spPr>
        <p:txBody>
          <a:bodyPr>
            <a:spAutoFit/>
          </a:bodyPr>
          <a:lstStyle/>
          <a:p>
            <a:pPr>
              <a:spcBef>
                <a:spcPct val="50000"/>
              </a:spcBef>
            </a:pPr>
            <a:r>
              <a:rPr lang="en-US" sz="2400" b="1">
                <a:solidFill>
                  <a:prstClr val="black"/>
                </a:solidFill>
                <a:latin typeface="Times New Roman" pitchFamily="18" charset="0"/>
              </a:rPr>
              <a:t>Halbach; Vinokurov 1979</a:t>
            </a:r>
          </a:p>
        </p:txBody>
      </p:sp>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5154" name="Picture 2" descr="ssrl undulator"/>
          <p:cNvPicPr>
            <a:picLocks noGrp="1" noChangeAspect="1" noChangeArrowheads="1"/>
          </p:cNvPicPr>
          <p:nvPr>
            <p:ph/>
          </p:nvPr>
        </p:nvPicPr>
        <p:blipFill>
          <a:blip r:embed="rId3" cstate="print"/>
          <a:srcRect/>
          <a:stretch>
            <a:fillRect/>
          </a:stretch>
        </p:blipFill>
        <p:spPr>
          <a:xfrm>
            <a:off x="0" y="0"/>
            <a:ext cx="9144000" cy="6494463"/>
          </a:xfrm>
          <a:noFill/>
        </p:spPr>
      </p:pic>
      <p:sp>
        <p:nvSpPr>
          <p:cNvPr id="305155" name="Line 3"/>
          <p:cNvSpPr>
            <a:spLocks noChangeShapeType="1"/>
          </p:cNvSpPr>
          <p:nvPr/>
        </p:nvSpPr>
        <p:spPr bwMode="auto">
          <a:xfrm flipH="1">
            <a:off x="1981200" y="1905000"/>
            <a:ext cx="2514600" cy="838200"/>
          </a:xfrm>
          <a:prstGeom prst="line">
            <a:avLst/>
          </a:prstGeom>
          <a:noFill/>
          <a:ln w="9525">
            <a:solidFill>
              <a:schemeClr val="tx1"/>
            </a:solidFill>
            <a:round/>
            <a:headEnd/>
            <a:tailEnd type="triangle" w="med" len="med"/>
          </a:ln>
        </p:spPr>
        <p:txBody>
          <a:bodyPr/>
          <a:lstStyle/>
          <a:p>
            <a:endParaRPr lang="en-US">
              <a:solidFill>
                <a:prstClr val="black"/>
              </a:solidFill>
            </a:endParaRPr>
          </a:p>
        </p:txBody>
      </p:sp>
      <p:sp>
        <p:nvSpPr>
          <p:cNvPr id="305156" name="Line 4"/>
          <p:cNvSpPr>
            <a:spLocks noChangeShapeType="1"/>
          </p:cNvSpPr>
          <p:nvPr/>
        </p:nvSpPr>
        <p:spPr bwMode="auto">
          <a:xfrm flipV="1">
            <a:off x="5257800" y="990600"/>
            <a:ext cx="2286000" cy="685800"/>
          </a:xfrm>
          <a:prstGeom prst="line">
            <a:avLst/>
          </a:prstGeom>
          <a:noFill/>
          <a:ln w="9525">
            <a:solidFill>
              <a:schemeClr val="tx1"/>
            </a:solidFill>
            <a:round/>
            <a:headEnd/>
            <a:tailEnd type="triangle" w="med" len="med"/>
          </a:ln>
        </p:spPr>
        <p:txBody>
          <a:bodyPr/>
          <a:lstStyle/>
          <a:p>
            <a:endParaRPr lang="en-US">
              <a:solidFill>
                <a:prstClr val="black"/>
              </a:solidFill>
            </a:endParaRPr>
          </a:p>
        </p:txBody>
      </p:sp>
      <p:sp>
        <p:nvSpPr>
          <p:cNvPr id="305157" name="Text Box 5"/>
          <p:cNvSpPr txBox="1">
            <a:spLocks noChangeArrowheads="1"/>
          </p:cNvSpPr>
          <p:nvPr/>
        </p:nvSpPr>
        <p:spPr bwMode="auto">
          <a:xfrm rot="-900000">
            <a:off x="4572000" y="1447800"/>
            <a:ext cx="990600" cy="457200"/>
          </a:xfrm>
          <a:prstGeom prst="rect">
            <a:avLst/>
          </a:prstGeom>
          <a:noFill/>
          <a:ln w="9525">
            <a:noFill/>
            <a:miter lim="800000"/>
            <a:headEnd/>
            <a:tailEnd/>
          </a:ln>
        </p:spPr>
        <p:txBody>
          <a:bodyPr>
            <a:spAutoFit/>
          </a:bodyPr>
          <a:lstStyle/>
          <a:p>
            <a:pPr>
              <a:spcBef>
                <a:spcPct val="50000"/>
              </a:spcBef>
            </a:pPr>
            <a:r>
              <a:rPr lang="en-US" sz="2400">
                <a:solidFill>
                  <a:prstClr val="black"/>
                </a:solidFill>
                <a:latin typeface="Times New Roman" pitchFamily="18" charset="0"/>
              </a:rPr>
              <a:t>2 m</a:t>
            </a:r>
          </a:p>
        </p:txBody>
      </p:sp>
      <p:sp>
        <p:nvSpPr>
          <p:cNvPr id="305158" name="Text Box 6"/>
          <p:cNvSpPr txBox="1">
            <a:spLocks noChangeArrowheads="1"/>
          </p:cNvSpPr>
          <p:nvPr/>
        </p:nvSpPr>
        <p:spPr bwMode="auto">
          <a:xfrm>
            <a:off x="4038600" y="6324600"/>
            <a:ext cx="914400" cy="457200"/>
          </a:xfrm>
          <a:prstGeom prst="rect">
            <a:avLst/>
          </a:prstGeom>
          <a:noFill/>
          <a:ln w="9525">
            <a:noFill/>
            <a:miter lim="800000"/>
            <a:headEnd/>
            <a:tailEnd/>
          </a:ln>
        </p:spPr>
        <p:txBody>
          <a:bodyPr>
            <a:spAutoFit/>
          </a:bodyPr>
          <a:lstStyle/>
          <a:p>
            <a:pPr>
              <a:spcBef>
                <a:spcPct val="50000"/>
              </a:spcBef>
            </a:pPr>
            <a:r>
              <a:rPr lang="en-US" sz="2400">
                <a:solidFill>
                  <a:prstClr val="black"/>
                </a:solidFill>
              </a:rPr>
              <a:t>1980</a:t>
            </a:r>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381000" y="0"/>
            <a:ext cx="7772400" cy="1143000"/>
          </a:xfrm>
        </p:spPr>
        <p:txBody>
          <a:bodyPr>
            <a:normAutofit fontScale="90000"/>
          </a:bodyPr>
          <a:lstStyle/>
          <a:p>
            <a:pPr eaLnBrk="1" hangingPunct="1"/>
            <a:r>
              <a:rPr lang="en-US" sz="3600" b="1" dirty="0" smtClean="0">
                <a:solidFill>
                  <a:srgbClr val="CC3300"/>
                </a:solidFill>
                <a:latin typeface="Times New Roman" pitchFamily="18" charset="0"/>
              </a:rPr>
              <a:t>LBL/SSRL 30 Period Permanent Magnet Undulator -1980</a:t>
            </a:r>
          </a:p>
        </p:txBody>
      </p:sp>
      <p:pic>
        <p:nvPicPr>
          <p:cNvPr id="306179" name="Picture 3" descr="pic14"/>
          <p:cNvPicPr>
            <a:picLocks noGrp="1" noChangeAspect="1" noChangeArrowheads="1"/>
          </p:cNvPicPr>
          <p:nvPr>
            <p:ph idx="1"/>
          </p:nvPr>
        </p:nvPicPr>
        <p:blipFill>
          <a:blip r:embed="rId3" cstate="print"/>
          <a:srcRect/>
          <a:stretch>
            <a:fillRect/>
          </a:stretch>
        </p:blipFill>
        <p:spPr>
          <a:xfrm>
            <a:off x="304800" y="1106488"/>
            <a:ext cx="7877175" cy="5399087"/>
          </a:xfrm>
          <a:noFill/>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18" name="Picture 2" descr="ROENTGEN'S LAB"/>
          <p:cNvPicPr>
            <a:picLocks noChangeAspect="1" noChangeArrowheads="1"/>
          </p:cNvPicPr>
          <p:nvPr/>
        </p:nvPicPr>
        <p:blipFill>
          <a:blip r:embed="rId3" cstate="print"/>
          <a:srcRect/>
          <a:stretch>
            <a:fillRect/>
          </a:stretch>
        </p:blipFill>
        <p:spPr bwMode="auto">
          <a:xfrm>
            <a:off x="304800" y="304800"/>
            <a:ext cx="8439150" cy="5268913"/>
          </a:xfrm>
          <a:prstGeom prst="rect">
            <a:avLst/>
          </a:prstGeom>
          <a:noFill/>
          <a:ln w="9525">
            <a:solidFill>
              <a:srgbClr val="D61102"/>
            </a:solidFill>
            <a:miter lim="800000"/>
            <a:headEnd/>
            <a:tailEnd/>
          </a:ln>
        </p:spPr>
      </p:pic>
      <p:sp>
        <p:nvSpPr>
          <p:cNvPr id="214019" name="Text Box 3"/>
          <p:cNvSpPr txBox="1">
            <a:spLocks noChangeArrowheads="1"/>
          </p:cNvSpPr>
          <p:nvPr/>
        </p:nvSpPr>
        <p:spPr bwMode="auto">
          <a:xfrm>
            <a:off x="304800" y="5943600"/>
            <a:ext cx="8534400" cy="457200"/>
          </a:xfrm>
          <a:prstGeom prst="rect">
            <a:avLst/>
          </a:prstGeom>
          <a:noFill/>
          <a:ln w="9525">
            <a:noFill/>
            <a:miter lim="800000"/>
            <a:headEnd/>
            <a:tailEnd/>
          </a:ln>
        </p:spPr>
        <p:txBody>
          <a:bodyPr>
            <a:spAutoFit/>
          </a:bodyPr>
          <a:lstStyle/>
          <a:p>
            <a:pPr>
              <a:spcBef>
                <a:spcPct val="50000"/>
              </a:spcBef>
            </a:pPr>
            <a:r>
              <a:rPr lang="en-US" altLang="ja-JP" sz="2400" b="1">
                <a:solidFill>
                  <a:srgbClr val="FF0066"/>
                </a:solidFill>
                <a:ea typeface="ＭＳ Ｐゴシック" charset="-128"/>
              </a:rPr>
              <a:t>R</a:t>
            </a:r>
            <a:r>
              <a:rPr lang="en-US" sz="2400" b="1">
                <a:solidFill>
                  <a:srgbClr val="FF0066"/>
                </a:solidFill>
                <a:ea typeface="ＭＳ Ｐゴシック" charset="-128"/>
              </a:rPr>
              <a:t>ö</a:t>
            </a:r>
            <a:r>
              <a:rPr lang="en-US" altLang="ja-JP" sz="2400" b="1">
                <a:solidFill>
                  <a:srgbClr val="FF0066"/>
                </a:solidFill>
                <a:ea typeface="ＭＳ Ｐゴシック" charset="-128"/>
              </a:rPr>
              <a:t>ntgen’s Laboratory in Wurzburg, Germany - 1895</a:t>
            </a:r>
            <a:endParaRPr lang="en-US" sz="2400" b="1">
              <a:solidFill>
                <a:srgbClr val="FF0066"/>
              </a:solidFill>
              <a:ea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Text Box 2"/>
          <p:cNvSpPr txBox="1">
            <a:spLocks noChangeArrowheads="1"/>
          </p:cNvSpPr>
          <p:nvPr/>
        </p:nvSpPr>
        <p:spPr bwMode="auto">
          <a:xfrm>
            <a:off x="762000" y="5686425"/>
            <a:ext cx="6262688" cy="730250"/>
          </a:xfrm>
          <a:prstGeom prst="rect">
            <a:avLst/>
          </a:prstGeom>
          <a:noFill/>
          <a:ln w="9525">
            <a:noFill/>
            <a:miter lim="800000"/>
            <a:headEnd/>
            <a:tailEnd/>
          </a:ln>
        </p:spPr>
        <p:txBody>
          <a:bodyPr>
            <a:spAutoFit/>
          </a:bodyPr>
          <a:lstStyle/>
          <a:p>
            <a:pPr algn="dist">
              <a:spcBef>
                <a:spcPct val="50000"/>
              </a:spcBef>
            </a:pPr>
            <a:r>
              <a:rPr lang="en-US" sz="1400" dirty="0">
                <a:solidFill>
                  <a:prstClr val="black"/>
                </a:solidFill>
              </a:rPr>
              <a:t>Higher-harmonic spectrum produced by 3-GeV electrons in the LBL-SSRL 30-period permanent-magnet undulator. Slits were used to define a very small angular acceptance (18 x 10</a:t>
            </a:r>
            <a:r>
              <a:rPr lang="en-US" sz="1400" baseline="30000" dirty="0">
                <a:solidFill>
                  <a:prstClr val="black"/>
                </a:solidFill>
              </a:rPr>
              <a:t>-6</a:t>
            </a:r>
            <a:r>
              <a:rPr lang="en-US" sz="1400" dirty="0">
                <a:solidFill>
                  <a:prstClr val="black"/>
                </a:solidFill>
              </a:rPr>
              <a:t> radians </a:t>
            </a:r>
            <a:r>
              <a:rPr lang="en-US" sz="1400" dirty="0" err="1">
                <a:solidFill>
                  <a:prstClr val="black"/>
                </a:solidFill>
              </a:rPr>
              <a:t>horiz</a:t>
            </a:r>
            <a:r>
              <a:rPr lang="en-US" sz="1400" dirty="0">
                <a:solidFill>
                  <a:prstClr val="black"/>
                </a:solidFill>
              </a:rPr>
              <a:t>, 8.8 x 10</a:t>
            </a:r>
            <a:r>
              <a:rPr lang="en-US" sz="1400" baseline="30000" dirty="0">
                <a:solidFill>
                  <a:prstClr val="black"/>
                </a:solidFill>
              </a:rPr>
              <a:t>-6</a:t>
            </a:r>
            <a:r>
              <a:rPr lang="en-US" sz="1400" dirty="0">
                <a:solidFill>
                  <a:prstClr val="black"/>
                </a:solidFill>
              </a:rPr>
              <a:t> radians vertical).</a:t>
            </a:r>
          </a:p>
        </p:txBody>
      </p:sp>
      <p:grpSp>
        <p:nvGrpSpPr>
          <p:cNvPr id="2" name="Group 3"/>
          <p:cNvGrpSpPr>
            <a:grpSpLocks/>
          </p:cNvGrpSpPr>
          <p:nvPr/>
        </p:nvGrpSpPr>
        <p:grpSpPr bwMode="auto">
          <a:xfrm>
            <a:off x="460375" y="1066800"/>
            <a:ext cx="6092825" cy="4556125"/>
            <a:chOff x="532" y="327"/>
            <a:chExt cx="4123" cy="3148"/>
          </a:xfrm>
        </p:grpSpPr>
        <p:pic>
          <p:nvPicPr>
            <p:cNvPr id="308230" name="Picture 4" descr="fig 2 winick"/>
            <p:cNvPicPr>
              <a:picLocks noChangeAspect="1" noChangeArrowheads="1"/>
            </p:cNvPicPr>
            <p:nvPr/>
          </p:nvPicPr>
          <p:blipFill>
            <a:blip r:embed="rId3" cstate="print">
              <a:clrChange>
                <a:clrFrom>
                  <a:srgbClr val="F4E7BB"/>
                </a:clrFrom>
                <a:clrTo>
                  <a:srgbClr val="F4E7BB">
                    <a:alpha val="0"/>
                  </a:srgbClr>
                </a:clrTo>
              </a:clrChange>
            </a:blip>
            <a:srcRect l="11844" t="9627" r="8006" b="5653"/>
            <a:stretch>
              <a:fillRect/>
            </a:stretch>
          </p:blipFill>
          <p:spPr bwMode="auto">
            <a:xfrm>
              <a:off x="1225" y="694"/>
              <a:ext cx="3184" cy="2457"/>
            </a:xfrm>
            <a:prstGeom prst="rect">
              <a:avLst/>
            </a:prstGeom>
            <a:noFill/>
            <a:ln w="9525">
              <a:noFill/>
              <a:miter lim="800000"/>
              <a:headEnd/>
              <a:tailEnd/>
            </a:ln>
          </p:spPr>
        </p:pic>
        <p:sp>
          <p:nvSpPr>
            <p:cNvPr id="308231" name="Rectangle 5"/>
            <p:cNvSpPr>
              <a:spLocks noChangeArrowheads="1"/>
            </p:cNvSpPr>
            <p:nvPr/>
          </p:nvSpPr>
          <p:spPr bwMode="auto">
            <a:xfrm>
              <a:off x="956" y="327"/>
              <a:ext cx="3699" cy="2832"/>
            </a:xfrm>
            <a:prstGeom prst="rect">
              <a:avLst/>
            </a:prstGeom>
            <a:noFill/>
            <a:ln w="19050">
              <a:solidFill>
                <a:schemeClr val="tx1"/>
              </a:solidFill>
              <a:miter lim="800000"/>
              <a:headEnd/>
              <a:tailEnd/>
            </a:ln>
          </p:spPr>
          <p:txBody>
            <a:bodyPr wrap="none" anchor="ctr"/>
            <a:lstStyle/>
            <a:p>
              <a:endParaRPr lang="en-US">
                <a:solidFill>
                  <a:prstClr val="black"/>
                </a:solidFill>
              </a:endParaRPr>
            </a:p>
          </p:txBody>
        </p:sp>
        <p:sp>
          <p:nvSpPr>
            <p:cNvPr id="308232" name="Line 6"/>
            <p:cNvSpPr>
              <a:spLocks noChangeShapeType="1"/>
            </p:cNvSpPr>
            <p:nvPr/>
          </p:nvSpPr>
          <p:spPr bwMode="auto">
            <a:xfrm>
              <a:off x="963" y="2641"/>
              <a:ext cx="121" cy="0"/>
            </a:xfrm>
            <a:prstGeom prst="line">
              <a:avLst/>
            </a:prstGeom>
            <a:noFill/>
            <a:ln w="9525">
              <a:solidFill>
                <a:schemeClr val="tx1"/>
              </a:solidFill>
              <a:round/>
              <a:headEnd/>
              <a:tailEnd/>
            </a:ln>
          </p:spPr>
          <p:txBody>
            <a:bodyPr/>
            <a:lstStyle/>
            <a:p>
              <a:endParaRPr lang="en-US">
                <a:solidFill>
                  <a:prstClr val="black"/>
                </a:solidFill>
              </a:endParaRPr>
            </a:p>
          </p:txBody>
        </p:sp>
        <p:sp>
          <p:nvSpPr>
            <p:cNvPr id="308233" name="Line 7"/>
            <p:cNvSpPr>
              <a:spLocks noChangeShapeType="1"/>
            </p:cNvSpPr>
            <p:nvPr/>
          </p:nvSpPr>
          <p:spPr bwMode="auto">
            <a:xfrm>
              <a:off x="961" y="1027"/>
              <a:ext cx="121" cy="0"/>
            </a:xfrm>
            <a:prstGeom prst="line">
              <a:avLst/>
            </a:prstGeom>
            <a:noFill/>
            <a:ln w="9525">
              <a:solidFill>
                <a:schemeClr val="tx1"/>
              </a:solidFill>
              <a:round/>
              <a:headEnd/>
              <a:tailEnd/>
            </a:ln>
          </p:spPr>
          <p:txBody>
            <a:bodyPr/>
            <a:lstStyle/>
            <a:p>
              <a:endParaRPr lang="en-US">
                <a:solidFill>
                  <a:prstClr val="black"/>
                </a:solidFill>
              </a:endParaRPr>
            </a:p>
          </p:txBody>
        </p:sp>
        <p:sp>
          <p:nvSpPr>
            <p:cNvPr id="308234" name="Line 8"/>
            <p:cNvSpPr>
              <a:spLocks noChangeShapeType="1"/>
            </p:cNvSpPr>
            <p:nvPr/>
          </p:nvSpPr>
          <p:spPr bwMode="auto">
            <a:xfrm>
              <a:off x="971" y="1561"/>
              <a:ext cx="121" cy="0"/>
            </a:xfrm>
            <a:prstGeom prst="line">
              <a:avLst/>
            </a:prstGeom>
            <a:noFill/>
            <a:ln w="9525">
              <a:solidFill>
                <a:schemeClr val="tx1"/>
              </a:solidFill>
              <a:round/>
              <a:headEnd/>
              <a:tailEnd/>
            </a:ln>
          </p:spPr>
          <p:txBody>
            <a:bodyPr/>
            <a:lstStyle/>
            <a:p>
              <a:endParaRPr lang="en-US">
                <a:solidFill>
                  <a:prstClr val="black"/>
                </a:solidFill>
              </a:endParaRPr>
            </a:p>
          </p:txBody>
        </p:sp>
        <p:sp>
          <p:nvSpPr>
            <p:cNvPr id="308235" name="Line 9"/>
            <p:cNvSpPr>
              <a:spLocks noChangeShapeType="1"/>
            </p:cNvSpPr>
            <p:nvPr/>
          </p:nvSpPr>
          <p:spPr bwMode="auto">
            <a:xfrm>
              <a:off x="966" y="2106"/>
              <a:ext cx="120" cy="0"/>
            </a:xfrm>
            <a:prstGeom prst="line">
              <a:avLst/>
            </a:prstGeom>
            <a:noFill/>
            <a:ln w="9525">
              <a:solidFill>
                <a:schemeClr val="tx1"/>
              </a:solidFill>
              <a:round/>
              <a:headEnd/>
              <a:tailEnd/>
            </a:ln>
          </p:spPr>
          <p:txBody>
            <a:bodyPr/>
            <a:lstStyle/>
            <a:p>
              <a:endParaRPr lang="en-US">
                <a:solidFill>
                  <a:prstClr val="black"/>
                </a:solidFill>
              </a:endParaRPr>
            </a:p>
          </p:txBody>
        </p:sp>
        <p:sp>
          <p:nvSpPr>
            <p:cNvPr id="308236" name="Line 10"/>
            <p:cNvSpPr>
              <a:spLocks noChangeShapeType="1"/>
            </p:cNvSpPr>
            <p:nvPr/>
          </p:nvSpPr>
          <p:spPr bwMode="auto">
            <a:xfrm flipV="1">
              <a:off x="1331" y="3085"/>
              <a:ext cx="0" cy="82"/>
            </a:xfrm>
            <a:prstGeom prst="line">
              <a:avLst/>
            </a:prstGeom>
            <a:noFill/>
            <a:ln w="9525">
              <a:solidFill>
                <a:schemeClr val="tx1"/>
              </a:solidFill>
              <a:round/>
              <a:headEnd/>
              <a:tailEnd/>
            </a:ln>
          </p:spPr>
          <p:txBody>
            <a:bodyPr/>
            <a:lstStyle/>
            <a:p>
              <a:endParaRPr lang="en-US">
                <a:solidFill>
                  <a:prstClr val="black"/>
                </a:solidFill>
              </a:endParaRPr>
            </a:p>
          </p:txBody>
        </p:sp>
        <p:sp>
          <p:nvSpPr>
            <p:cNvPr id="308237" name="Line 11"/>
            <p:cNvSpPr>
              <a:spLocks noChangeShapeType="1"/>
            </p:cNvSpPr>
            <p:nvPr/>
          </p:nvSpPr>
          <p:spPr bwMode="auto">
            <a:xfrm flipV="1">
              <a:off x="2082" y="3080"/>
              <a:ext cx="0" cy="82"/>
            </a:xfrm>
            <a:prstGeom prst="line">
              <a:avLst/>
            </a:prstGeom>
            <a:noFill/>
            <a:ln w="9525">
              <a:solidFill>
                <a:schemeClr val="tx1"/>
              </a:solidFill>
              <a:round/>
              <a:headEnd/>
              <a:tailEnd/>
            </a:ln>
          </p:spPr>
          <p:txBody>
            <a:bodyPr/>
            <a:lstStyle/>
            <a:p>
              <a:endParaRPr lang="en-US">
                <a:solidFill>
                  <a:prstClr val="black"/>
                </a:solidFill>
              </a:endParaRPr>
            </a:p>
          </p:txBody>
        </p:sp>
        <p:sp>
          <p:nvSpPr>
            <p:cNvPr id="308238" name="Line 12"/>
            <p:cNvSpPr>
              <a:spLocks noChangeShapeType="1"/>
            </p:cNvSpPr>
            <p:nvPr/>
          </p:nvSpPr>
          <p:spPr bwMode="auto">
            <a:xfrm flipV="1">
              <a:off x="2830" y="3082"/>
              <a:ext cx="0" cy="83"/>
            </a:xfrm>
            <a:prstGeom prst="line">
              <a:avLst/>
            </a:prstGeom>
            <a:noFill/>
            <a:ln w="9525">
              <a:solidFill>
                <a:schemeClr val="tx1"/>
              </a:solidFill>
              <a:round/>
              <a:headEnd/>
              <a:tailEnd/>
            </a:ln>
          </p:spPr>
          <p:txBody>
            <a:bodyPr/>
            <a:lstStyle/>
            <a:p>
              <a:endParaRPr lang="en-US">
                <a:solidFill>
                  <a:prstClr val="black"/>
                </a:solidFill>
              </a:endParaRPr>
            </a:p>
          </p:txBody>
        </p:sp>
        <p:sp>
          <p:nvSpPr>
            <p:cNvPr id="308239" name="Line 13"/>
            <p:cNvSpPr>
              <a:spLocks noChangeShapeType="1"/>
            </p:cNvSpPr>
            <p:nvPr/>
          </p:nvSpPr>
          <p:spPr bwMode="auto">
            <a:xfrm flipV="1">
              <a:off x="3576" y="3075"/>
              <a:ext cx="0" cy="83"/>
            </a:xfrm>
            <a:prstGeom prst="line">
              <a:avLst/>
            </a:prstGeom>
            <a:noFill/>
            <a:ln w="9525">
              <a:solidFill>
                <a:schemeClr val="tx1"/>
              </a:solidFill>
              <a:round/>
              <a:headEnd/>
              <a:tailEnd/>
            </a:ln>
          </p:spPr>
          <p:txBody>
            <a:bodyPr/>
            <a:lstStyle/>
            <a:p>
              <a:endParaRPr lang="en-US">
                <a:solidFill>
                  <a:prstClr val="black"/>
                </a:solidFill>
              </a:endParaRPr>
            </a:p>
          </p:txBody>
        </p:sp>
        <p:sp>
          <p:nvSpPr>
            <p:cNvPr id="308240" name="Line 14"/>
            <p:cNvSpPr>
              <a:spLocks noChangeShapeType="1"/>
            </p:cNvSpPr>
            <p:nvPr/>
          </p:nvSpPr>
          <p:spPr bwMode="auto">
            <a:xfrm flipV="1">
              <a:off x="4328" y="3069"/>
              <a:ext cx="0" cy="82"/>
            </a:xfrm>
            <a:prstGeom prst="line">
              <a:avLst/>
            </a:prstGeom>
            <a:noFill/>
            <a:ln w="9525">
              <a:solidFill>
                <a:schemeClr val="tx1"/>
              </a:solidFill>
              <a:round/>
              <a:headEnd/>
              <a:tailEnd/>
            </a:ln>
          </p:spPr>
          <p:txBody>
            <a:bodyPr/>
            <a:lstStyle/>
            <a:p>
              <a:endParaRPr lang="en-US">
                <a:solidFill>
                  <a:prstClr val="black"/>
                </a:solidFill>
              </a:endParaRPr>
            </a:p>
          </p:txBody>
        </p:sp>
        <p:sp>
          <p:nvSpPr>
            <p:cNvPr id="308241" name="Text Box 15"/>
            <p:cNvSpPr txBox="1">
              <a:spLocks noChangeArrowheads="1"/>
            </p:cNvSpPr>
            <p:nvPr/>
          </p:nvSpPr>
          <p:spPr bwMode="auto">
            <a:xfrm>
              <a:off x="1246" y="3149"/>
              <a:ext cx="299"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3</a:t>
              </a:r>
            </a:p>
          </p:txBody>
        </p:sp>
        <p:sp>
          <p:nvSpPr>
            <p:cNvPr id="308242" name="Text Box 16"/>
            <p:cNvSpPr txBox="1">
              <a:spLocks noChangeArrowheads="1"/>
            </p:cNvSpPr>
            <p:nvPr/>
          </p:nvSpPr>
          <p:spPr bwMode="auto">
            <a:xfrm>
              <a:off x="1993" y="3149"/>
              <a:ext cx="299"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4</a:t>
              </a:r>
            </a:p>
          </p:txBody>
        </p:sp>
        <p:sp>
          <p:nvSpPr>
            <p:cNvPr id="308243" name="Text Box 17"/>
            <p:cNvSpPr txBox="1">
              <a:spLocks noChangeArrowheads="1"/>
            </p:cNvSpPr>
            <p:nvPr/>
          </p:nvSpPr>
          <p:spPr bwMode="auto">
            <a:xfrm>
              <a:off x="2746" y="3149"/>
              <a:ext cx="300"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5</a:t>
              </a:r>
            </a:p>
          </p:txBody>
        </p:sp>
        <p:sp>
          <p:nvSpPr>
            <p:cNvPr id="308244" name="Text Box 18"/>
            <p:cNvSpPr txBox="1">
              <a:spLocks noChangeArrowheads="1"/>
            </p:cNvSpPr>
            <p:nvPr/>
          </p:nvSpPr>
          <p:spPr bwMode="auto">
            <a:xfrm>
              <a:off x="3503" y="3149"/>
              <a:ext cx="299"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6</a:t>
              </a:r>
            </a:p>
          </p:txBody>
        </p:sp>
        <p:sp>
          <p:nvSpPr>
            <p:cNvPr id="308245" name="Text Box 19"/>
            <p:cNvSpPr txBox="1">
              <a:spLocks noChangeArrowheads="1"/>
            </p:cNvSpPr>
            <p:nvPr/>
          </p:nvSpPr>
          <p:spPr bwMode="auto">
            <a:xfrm>
              <a:off x="4249" y="3149"/>
              <a:ext cx="299" cy="169"/>
            </a:xfrm>
            <a:prstGeom prst="rect">
              <a:avLst/>
            </a:prstGeom>
            <a:noFill/>
            <a:ln w="9525">
              <a:noFill/>
              <a:miter lim="800000"/>
              <a:headEnd/>
              <a:tailEnd/>
            </a:ln>
          </p:spPr>
          <p:txBody>
            <a:bodyPr>
              <a:spAutoFit/>
            </a:bodyPr>
            <a:lstStyle/>
            <a:p>
              <a:pPr>
                <a:spcBef>
                  <a:spcPct val="50000"/>
                </a:spcBef>
              </a:pPr>
              <a:r>
                <a:rPr lang="en-US" sz="1000" b="1">
                  <a:solidFill>
                    <a:prstClr val="black"/>
                  </a:solidFill>
                </a:rPr>
                <a:t>7</a:t>
              </a:r>
            </a:p>
          </p:txBody>
        </p:sp>
        <p:sp>
          <p:nvSpPr>
            <p:cNvPr id="308246" name="Text Box 20"/>
            <p:cNvSpPr txBox="1">
              <a:spLocks noChangeArrowheads="1"/>
            </p:cNvSpPr>
            <p:nvPr/>
          </p:nvSpPr>
          <p:spPr bwMode="auto">
            <a:xfrm>
              <a:off x="797" y="3066"/>
              <a:ext cx="300"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0</a:t>
              </a:r>
            </a:p>
          </p:txBody>
        </p:sp>
        <p:sp>
          <p:nvSpPr>
            <p:cNvPr id="308247" name="Text Box 21"/>
            <p:cNvSpPr txBox="1">
              <a:spLocks noChangeArrowheads="1"/>
            </p:cNvSpPr>
            <p:nvPr/>
          </p:nvSpPr>
          <p:spPr bwMode="auto">
            <a:xfrm>
              <a:off x="695" y="2560"/>
              <a:ext cx="299"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100</a:t>
              </a:r>
            </a:p>
          </p:txBody>
        </p:sp>
        <p:sp>
          <p:nvSpPr>
            <p:cNvPr id="308248" name="Text Box 22"/>
            <p:cNvSpPr txBox="1">
              <a:spLocks noChangeArrowheads="1"/>
            </p:cNvSpPr>
            <p:nvPr/>
          </p:nvSpPr>
          <p:spPr bwMode="auto">
            <a:xfrm>
              <a:off x="703" y="2008"/>
              <a:ext cx="300"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200</a:t>
              </a:r>
            </a:p>
          </p:txBody>
        </p:sp>
        <p:sp>
          <p:nvSpPr>
            <p:cNvPr id="308249" name="Text Box 23"/>
            <p:cNvSpPr txBox="1">
              <a:spLocks noChangeArrowheads="1"/>
            </p:cNvSpPr>
            <p:nvPr/>
          </p:nvSpPr>
          <p:spPr bwMode="auto">
            <a:xfrm>
              <a:off x="697" y="1484"/>
              <a:ext cx="299"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300</a:t>
              </a:r>
            </a:p>
          </p:txBody>
        </p:sp>
        <p:sp>
          <p:nvSpPr>
            <p:cNvPr id="308250" name="Text Box 24"/>
            <p:cNvSpPr txBox="1">
              <a:spLocks noChangeArrowheads="1"/>
            </p:cNvSpPr>
            <p:nvPr/>
          </p:nvSpPr>
          <p:spPr bwMode="auto">
            <a:xfrm>
              <a:off x="701" y="948"/>
              <a:ext cx="299"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400</a:t>
              </a:r>
            </a:p>
          </p:txBody>
        </p:sp>
        <p:sp>
          <p:nvSpPr>
            <p:cNvPr id="308251" name="Text Box 25"/>
            <p:cNvSpPr txBox="1">
              <a:spLocks noChangeArrowheads="1"/>
            </p:cNvSpPr>
            <p:nvPr/>
          </p:nvSpPr>
          <p:spPr bwMode="auto">
            <a:xfrm>
              <a:off x="699" y="436"/>
              <a:ext cx="300" cy="169"/>
            </a:xfrm>
            <a:prstGeom prst="rect">
              <a:avLst/>
            </a:prstGeom>
            <a:noFill/>
            <a:ln w="9525" algn="ctr">
              <a:noFill/>
              <a:miter lim="800000"/>
              <a:headEnd/>
              <a:tailEnd/>
            </a:ln>
          </p:spPr>
          <p:txBody>
            <a:bodyPr>
              <a:spAutoFit/>
            </a:bodyPr>
            <a:lstStyle/>
            <a:p>
              <a:pPr>
                <a:spcBef>
                  <a:spcPct val="50000"/>
                </a:spcBef>
              </a:pPr>
              <a:r>
                <a:rPr lang="en-US" sz="1000" b="1">
                  <a:solidFill>
                    <a:prstClr val="black"/>
                  </a:solidFill>
                </a:rPr>
                <a:t>500</a:t>
              </a:r>
            </a:p>
          </p:txBody>
        </p:sp>
        <p:sp>
          <p:nvSpPr>
            <p:cNvPr id="308252" name="Text Box 26"/>
            <p:cNvSpPr txBox="1">
              <a:spLocks noChangeArrowheads="1"/>
            </p:cNvSpPr>
            <p:nvPr/>
          </p:nvSpPr>
          <p:spPr bwMode="auto">
            <a:xfrm>
              <a:off x="1696" y="1693"/>
              <a:ext cx="461" cy="169"/>
            </a:xfrm>
            <a:prstGeom prst="rect">
              <a:avLst/>
            </a:prstGeom>
            <a:solidFill>
              <a:schemeClr val="bg1"/>
            </a:solidFill>
            <a:ln w="9525" algn="ctr">
              <a:noFill/>
              <a:miter lim="800000"/>
              <a:headEnd/>
              <a:tailEnd/>
            </a:ln>
          </p:spPr>
          <p:txBody>
            <a:bodyPr>
              <a:spAutoFit/>
            </a:bodyPr>
            <a:lstStyle/>
            <a:p>
              <a:pPr>
                <a:spcBef>
                  <a:spcPct val="50000"/>
                </a:spcBef>
              </a:pPr>
              <a:r>
                <a:rPr lang="en-US" sz="1000" b="1">
                  <a:solidFill>
                    <a:prstClr val="black"/>
                  </a:solidFill>
                </a:rPr>
                <a:t>0.63</a:t>
              </a:r>
            </a:p>
          </p:txBody>
        </p:sp>
        <p:sp>
          <p:nvSpPr>
            <p:cNvPr id="308253" name="Text Box 27"/>
            <p:cNvSpPr txBox="1">
              <a:spLocks noChangeArrowheads="1"/>
            </p:cNvSpPr>
            <p:nvPr/>
          </p:nvSpPr>
          <p:spPr bwMode="auto">
            <a:xfrm>
              <a:off x="1614" y="1207"/>
              <a:ext cx="460" cy="169"/>
            </a:xfrm>
            <a:prstGeom prst="rect">
              <a:avLst/>
            </a:prstGeom>
            <a:solidFill>
              <a:schemeClr val="bg1"/>
            </a:solidFill>
            <a:ln w="9525" algn="ctr">
              <a:noFill/>
              <a:miter lim="800000"/>
              <a:headEnd/>
              <a:tailEnd/>
            </a:ln>
          </p:spPr>
          <p:txBody>
            <a:bodyPr>
              <a:spAutoFit/>
            </a:bodyPr>
            <a:lstStyle/>
            <a:p>
              <a:pPr>
                <a:spcBef>
                  <a:spcPct val="50000"/>
                </a:spcBef>
              </a:pPr>
              <a:r>
                <a:rPr lang="en-US" sz="1000" b="1">
                  <a:solidFill>
                    <a:prstClr val="black"/>
                  </a:solidFill>
                </a:rPr>
                <a:t>0.70</a:t>
              </a:r>
            </a:p>
          </p:txBody>
        </p:sp>
        <p:sp>
          <p:nvSpPr>
            <p:cNvPr id="308254" name="Text Box 28"/>
            <p:cNvSpPr txBox="1">
              <a:spLocks noChangeArrowheads="1"/>
            </p:cNvSpPr>
            <p:nvPr/>
          </p:nvSpPr>
          <p:spPr bwMode="auto">
            <a:xfrm>
              <a:off x="1489" y="787"/>
              <a:ext cx="599" cy="169"/>
            </a:xfrm>
            <a:prstGeom prst="rect">
              <a:avLst/>
            </a:prstGeom>
            <a:solidFill>
              <a:schemeClr val="bg1"/>
            </a:solidFill>
            <a:ln w="9525" algn="ctr">
              <a:noFill/>
              <a:miter lim="800000"/>
              <a:headEnd/>
              <a:tailEnd/>
            </a:ln>
          </p:spPr>
          <p:txBody>
            <a:bodyPr>
              <a:spAutoFit/>
            </a:bodyPr>
            <a:lstStyle/>
            <a:p>
              <a:pPr>
                <a:spcBef>
                  <a:spcPct val="50000"/>
                </a:spcBef>
              </a:pPr>
              <a:r>
                <a:rPr lang="en-US" sz="1000" b="1">
                  <a:solidFill>
                    <a:prstClr val="black"/>
                  </a:solidFill>
                </a:rPr>
                <a:t>K = 0.78</a:t>
              </a:r>
            </a:p>
          </p:txBody>
        </p:sp>
        <p:sp>
          <p:nvSpPr>
            <p:cNvPr id="308255" name="Rectangle 29"/>
            <p:cNvSpPr>
              <a:spLocks noChangeArrowheads="1"/>
            </p:cNvSpPr>
            <p:nvPr/>
          </p:nvSpPr>
          <p:spPr bwMode="auto">
            <a:xfrm>
              <a:off x="1933" y="1270"/>
              <a:ext cx="1843" cy="650"/>
            </a:xfrm>
            <a:prstGeom prst="rect">
              <a:avLst/>
            </a:prstGeom>
            <a:solidFill>
              <a:schemeClr val="bg1"/>
            </a:solidFill>
            <a:ln w="9525">
              <a:solidFill>
                <a:schemeClr val="bg1"/>
              </a:solidFill>
              <a:miter lim="800000"/>
              <a:headEnd/>
              <a:tailEnd/>
            </a:ln>
          </p:spPr>
          <p:txBody>
            <a:bodyPr wrap="none" anchor="ctr"/>
            <a:lstStyle/>
            <a:p>
              <a:endParaRPr lang="en-US">
                <a:solidFill>
                  <a:prstClr val="black"/>
                </a:solidFill>
              </a:endParaRPr>
            </a:p>
          </p:txBody>
        </p:sp>
        <p:sp>
          <p:nvSpPr>
            <p:cNvPr id="308256" name="Rectangle 30"/>
            <p:cNvSpPr>
              <a:spLocks noChangeArrowheads="1"/>
            </p:cNvSpPr>
            <p:nvPr/>
          </p:nvSpPr>
          <p:spPr bwMode="auto">
            <a:xfrm>
              <a:off x="2594" y="1842"/>
              <a:ext cx="1843" cy="780"/>
            </a:xfrm>
            <a:prstGeom prst="rect">
              <a:avLst/>
            </a:prstGeom>
            <a:solidFill>
              <a:schemeClr val="bg1"/>
            </a:solidFill>
            <a:ln w="9525">
              <a:solidFill>
                <a:schemeClr val="bg1"/>
              </a:solidFill>
              <a:miter lim="800000"/>
              <a:headEnd/>
              <a:tailEnd/>
            </a:ln>
          </p:spPr>
          <p:txBody>
            <a:bodyPr wrap="none" anchor="ctr"/>
            <a:lstStyle/>
            <a:p>
              <a:endParaRPr lang="en-US">
                <a:solidFill>
                  <a:prstClr val="black"/>
                </a:solidFill>
              </a:endParaRPr>
            </a:p>
          </p:txBody>
        </p:sp>
        <p:sp>
          <p:nvSpPr>
            <p:cNvPr id="308257" name="Rectangle 31"/>
            <p:cNvSpPr>
              <a:spLocks noChangeArrowheads="1"/>
            </p:cNvSpPr>
            <p:nvPr/>
          </p:nvSpPr>
          <p:spPr bwMode="auto">
            <a:xfrm>
              <a:off x="3335" y="2158"/>
              <a:ext cx="1277" cy="780"/>
            </a:xfrm>
            <a:prstGeom prst="rect">
              <a:avLst/>
            </a:prstGeom>
            <a:solidFill>
              <a:schemeClr val="bg1"/>
            </a:solidFill>
            <a:ln w="9525">
              <a:solidFill>
                <a:schemeClr val="bg1"/>
              </a:solidFill>
              <a:miter lim="800000"/>
              <a:headEnd/>
              <a:tailEnd/>
            </a:ln>
          </p:spPr>
          <p:txBody>
            <a:bodyPr wrap="none" anchor="ctr"/>
            <a:lstStyle/>
            <a:p>
              <a:endParaRPr lang="en-US">
                <a:solidFill>
                  <a:prstClr val="black"/>
                </a:solidFill>
              </a:endParaRPr>
            </a:p>
          </p:txBody>
        </p:sp>
        <p:sp>
          <p:nvSpPr>
            <p:cNvPr id="308258" name="Rectangle 32"/>
            <p:cNvSpPr>
              <a:spLocks noChangeArrowheads="1"/>
            </p:cNvSpPr>
            <p:nvPr/>
          </p:nvSpPr>
          <p:spPr bwMode="auto">
            <a:xfrm>
              <a:off x="1505" y="651"/>
              <a:ext cx="343" cy="158"/>
            </a:xfrm>
            <a:prstGeom prst="rect">
              <a:avLst/>
            </a:prstGeom>
            <a:solidFill>
              <a:schemeClr val="bg1"/>
            </a:solidFill>
            <a:ln w="9525">
              <a:solidFill>
                <a:schemeClr val="bg1"/>
              </a:solidFill>
              <a:miter lim="800000"/>
              <a:headEnd/>
              <a:tailEnd/>
            </a:ln>
          </p:spPr>
          <p:txBody>
            <a:bodyPr wrap="none" anchor="ctr"/>
            <a:lstStyle/>
            <a:p>
              <a:endParaRPr lang="en-US">
                <a:solidFill>
                  <a:prstClr val="black"/>
                </a:solidFill>
              </a:endParaRPr>
            </a:p>
          </p:txBody>
        </p:sp>
        <p:sp>
          <p:nvSpPr>
            <p:cNvPr id="308259" name="AutoShape 33"/>
            <p:cNvSpPr>
              <a:spLocks/>
            </p:cNvSpPr>
            <p:nvPr/>
          </p:nvSpPr>
          <p:spPr bwMode="auto">
            <a:xfrm rot="-5400000">
              <a:off x="1441" y="393"/>
              <a:ext cx="190" cy="495"/>
            </a:xfrm>
            <a:prstGeom prst="rightBrace">
              <a:avLst>
                <a:gd name="adj1" fmla="val 21711"/>
                <a:gd name="adj2" fmla="val 50000"/>
              </a:avLst>
            </a:prstGeom>
            <a:noFill/>
            <a:ln w="9525">
              <a:solidFill>
                <a:schemeClr val="tx1"/>
              </a:solidFill>
              <a:round/>
              <a:headEnd/>
              <a:tailEnd/>
            </a:ln>
          </p:spPr>
          <p:txBody>
            <a:bodyPr wrap="none" anchor="ctr"/>
            <a:lstStyle/>
            <a:p>
              <a:endParaRPr lang="en-US">
                <a:solidFill>
                  <a:prstClr val="black"/>
                </a:solidFill>
              </a:endParaRPr>
            </a:p>
          </p:txBody>
        </p:sp>
        <p:sp>
          <p:nvSpPr>
            <p:cNvPr id="308260" name="AutoShape 34"/>
            <p:cNvSpPr>
              <a:spLocks/>
            </p:cNvSpPr>
            <p:nvPr/>
          </p:nvSpPr>
          <p:spPr bwMode="auto">
            <a:xfrm rot="-5400000">
              <a:off x="2124" y="1544"/>
              <a:ext cx="190" cy="647"/>
            </a:xfrm>
            <a:prstGeom prst="rightBrace">
              <a:avLst>
                <a:gd name="adj1" fmla="val 28377"/>
                <a:gd name="adj2" fmla="val 50000"/>
              </a:avLst>
            </a:prstGeom>
            <a:noFill/>
            <a:ln w="9525">
              <a:solidFill>
                <a:schemeClr val="tx1"/>
              </a:solidFill>
              <a:round/>
              <a:headEnd/>
              <a:tailEnd/>
            </a:ln>
          </p:spPr>
          <p:txBody>
            <a:bodyPr wrap="none" anchor="ctr"/>
            <a:lstStyle/>
            <a:p>
              <a:endParaRPr lang="en-US">
                <a:solidFill>
                  <a:prstClr val="black"/>
                </a:solidFill>
              </a:endParaRPr>
            </a:p>
          </p:txBody>
        </p:sp>
        <p:sp>
          <p:nvSpPr>
            <p:cNvPr id="308261" name="AutoShape 35"/>
            <p:cNvSpPr>
              <a:spLocks/>
            </p:cNvSpPr>
            <p:nvPr/>
          </p:nvSpPr>
          <p:spPr bwMode="auto">
            <a:xfrm rot="-5400000">
              <a:off x="2943" y="2134"/>
              <a:ext cx="190" cy="887"/>
            </a:xfrm>
            <a:prstGeom prst="rightBrace">
              <a:avLst>
                <a:gd name="adj1" fmla="val 38904"/>
                <a:gd name="adj2" fmla="val 50000"/>
              </a:avLst>
            </a:prstGeom>
            <a:noFill/>
            <a:ln w="9525">
              <a:solidFill>
                <a:schemeClr val="tx1"/>
              </a:solidFill>
              <a:round/>
              <a:headEnd/>
              <a:tailEnd/>
            </a:ln>
          </p:spPr>
          <p:txBody>
            <a:bodyPr wrap="none" anchor="ctr"/>
            <a:lstStyle/>
            <a:p>
              <a:endParaRPr lang="en-US">
                <a:solidFill>
                  <a:prstClr val="black"/>
                </a:solidFill>
              </a:endParaRPr>
            </a:p>
          </p:txBody>
        </p:sp>
        <p:sp>
          <p:nvSpPr>
            <p:cNvPr id="308262" name="AutoShape 36"/>
            <p:cNvSpPr>
              <a:spLocks/>
            </p:cNvSpPr>
            <p:nvPr/>
          </p:nvSpPr>
          <p:spPr bwMode="auto">
            <a:xfrm rot="-5400000">
              <a:off x="3803" y="2560"/>
              <a:ext cx="190" cy="664"/>
            </a:xfrm>
            <a:prstGeom prst="rightBrace">
              <a:avLst>
                <a:gd name="adj1" fmla="val 29123"/>
                <a:gd name="adj2" fmla="val 50000"/>
              </a:avLst>
            </a:prstGeom>
            <a:noFill/>
            <a:ln w="9525">
              <a:solidFill>
                <a:schemeClr val="tx1"/>
              </a:solidFill>
              <a:round/>
              <a:headEnd/>
              <a:tailEnd/>
            </a:ln>
          </p:spPr>
          <p:txBody>
            <a:bodyPr wrap="none" anchor="ctr"/>
            <a:lstStyle/>
            <a:p>
              <a:endParaRPr lang="en-US">
                <a:solidFill>
                  <a:prstClr val="black"/>
                </a:solidFill>
              </a:endParaRPr>
            </a:p>
          </p:txBody>
        </p:sp>
        <p:sp>
          <p:nvSpPr>
            <p:cNvPr id="308263" name="Text Box 37"/>
            <p:cNvSpPr txBox="1">
              <a:spLocks noChangeArrowheads="1"/>
            </p:cNvSpPr>
            <p:nvPr/>
          </p:nvSpPr>
          <p:spPr bwMode="auto">
            <a:xfrm>
              <a:off x="1204" y="382"/>
              <a:ext cx="881" cy="190"/>
            </a:xfrm>
            <a:prstGeom prst="rect">
              <a:avLst/>
            </a:prstGeom>
            <a:noFill/>
            <a:ln w="9525">
              <a:noFill/>
              <a:miter lim="800000"/>
              <a:headEnd/>
              <a:tailEnd/>
            </a:ln>
          </p:spPr>
          <p:txBody>
            <a:bodyPr>
              <a:spAutoFit/>
            </a:bodyPr>
            <a:lstStyle/>
            <a:p>
              <a:pPr>
                <a:spcBef>
                  <a:spcPct val="50000"/>
                </a:spcBef>
              </a:pPr>
              <a:r>
                <a:rPr lang="en-US" sz="1200" b="1">
                  <a:solidFill>
                    <a:prstClr val="black"/>
                  </a:solidFill>
                </a:rPr>
                <a:t>3</a:t>
              </a:r>
              <a:r>
                <a:rPr lang="en-US" sz="1200" b="1" baseline="30000">
                  <a:solidFill>
                    <a:prstClr val="black"/>
                  </a:solidFill>
                </a:rPr>
                <a:t>rd</a:t>
              </a:r>
              <a:r>
                <a:rPr lang="en-US" sz="1200" b="1">
                  <a:solidFill>
                    <a:prstClr val="black"/>
                  </a:solidFill>
                </a:rPr>
                <a:t> harmonic</a:t>
              </a:r>
            </a:p>
          </p:txBody>
        </p:sp>
        <p:sp>
          <p:nvSpPr>
            <p:cNvPr id="308264" name="Text Box 38"/>
            <p:cNvSpPr txBox="1">
              <a:spLocks noChangeArrowheads="1"/>
            </p:cNvSpPr>
            <p:nvPr/>
          </p:nvSpPr>
          <p:spPr bwMode="auto">
            <a:xfrm>
              <a:off x="1884" y="1596"/>
              <a:ext cx="881" cy="190"/>
            </a:xfrm>
            <a:prstGeom prst="rect">
              <a:avLst/>
            </a:prstGeom>
            <a:noFill/>
            <a:ln w="9525">
              <a:noFill/>
              <a:miter lim="800000"/>
              <a:headEnd/>
              <a:tailEnd/>
            </a:ln>
          </p:spPr>
          <p:txBody>
            <a:bodyPr>
              <a:spAutoFit/>
            </a:bodyPr>
            <a:lstStyle/>
            <a:p>
              <a:pPr>
                <a:spcBef>
                  <a:spcPct val="50000"/>
                </a:spcBef>
              </a:pPr>
              <a:r>
                <a:rPr lang="en-US" sz="1200" b="1">
                  <a:solidFill>
                    <a:prstClr val="black"/>
                  </a:solidFill>
                </a:rPr>
                <a:t>4</a:t>
              </a:r>
              <a:r>
                <a:rPr lang="en-US" sz="1200" b="1" baseline="30000">
                  <a:solidFill>
                    <a:prstClr val="black"/>
                  </a:solidFill>
                </a:rPr>
                <a:t>th</a:t>
              </a:r>
              <a:r>
                <a:rPr lang="en-US" sz="1200" b="1">
                  <a:solidFill>
                    <a:prstClr val="black"/>
                  </a:solidFill>
                </a:rPr>
                <a:t> harmonic</a:t>
              </a:r>
            </a:p>
          </p:txBody>
        </p:sp>
        <p:sp>
          <p:nvSpPr>
            <p:cNvPr id="308265" name="Text Box 39"/>
            <p:cNvSpPr txBox="1">
              <a:spLocks noChangeArrowheads="1"/>
            </p:cNvSpPr>
            <p:nvPr/>
          </p:nvSpPr>
          <p:spPr bwMode="auto">
            <a:xfrm>
              <a:off x="2710" y="2304"/>
              <a:ext cx="880" cy="189"/>
            </a:xfrm>
            <a:prstGeom prst="rect">
              <a:avLst/>
            </a:prstGeom>
            <a:noFill/>
            <a:ln w="9525">
              <a:noFill/>
              <a:miter lim="800000"/>
              <a:headEnd/>
              <a:tailEnd/>
            </a:ln>
          </p:spPr>
          <p:txBody>
            <a:bodyPr>
              <a:spAutoFit/>
            </a:bodyPr>
            <a:lstStyle/>
            <a:p>
              <a:pPr>
                <a:spcBef>
                  <a:spcPct val="50000"/>
                </a:spcBef>
              </a:pPr>
              <a:r>
                <a:rPr lang="en-US" sz="1200" b="1">
                  <a:solidFill>
                    <a:prstClr val="black"/>
                  </a:solidFill>
                </a:rPr>
                <a:t>5</a:t>
              </a:r>
              <a:r>
                <a:rPr lang="en-US" sz="1200" b="1" baseline="30000">
                  <a:solidFill>
                    <a:prstClr val="black"/>
                  </a:solidFill>
                </a:rPr>
                <a:t>th</a:t>
              </a:r>
              <a:r>
                <a:rPr lang="en-US" sz="1200" b="1">
                  <a:solidFill>
                    <a:prstClr val="black"/>
                  </a:solidFill>
                </a:rPr>
                <a:t> harmonic</a:t>
              </a:r>
            </a:p>
          </p:txBody>
        </p:sp>
        <p:sp>
          <p:nvSpPr>
            <p:cNvPr id="308266" name="Text Box 40"/>
            <p:cNvSpPr txBox="1">
              <a:spLocks noChangeArrowheads="1"/>
            </p:cNvSpPr>
            <p:nvPr/>
          </p:nvSpPr>
          <p:spPr bwMode="auto">
            <a:xfrm>
              <a:off x="3584" y="2619"/>
              <a:ext cx="880" cy="190"/>
            </a:xfrm>
            <a:prstGeom prst="rect">
              <a:avLst/>
            </a:prstGeom>
            <a:noFill/>
            <a:ln w="9525">
              <a:noFill/>
              <a:miter lim="800000"/>
              <a:headEnd/>
              <a:tailEnd/>
            </a:ln>
          </p:spPr>
          <p:txBody>
            <a:bodyPr>
              <a:spAutoFit/>
            </a:bodyPr>
            <a:lstStyle/>
            <a:p>
              <a:pPr>
                <a:spcBef>
                  <a:spcPct val="50000"/>
                </a:spcBef>
              </a:pPr>
              <a:r>
                <a:rPr lang="en-US" sz="1200" b="1">
                  <a:solidFill>
                    <a:prstClr val="black"/>
                  </a:solidFill>
                </a:rPr>
                <a:t>6</a:t>
              </a:r>
              <a:r>
                <a:rPr lang="en-US" sz="1200" b="1" baseline="30000">
                  <a:solidFill>
                    <a:prstClr val="black"/>
                  </a:solidFill>
                </a:rPr>
                <a:t>th</a:t>
              </a:r>
              <a:r>
                <a:rPr lang="en-US" sz="1200" b="1">
                  <a:solidFill>
                    <a:prstClr val="black"/>
                  </a:solidFill>
                </a:rPr>
                <a:t> harmonic</a:t>
              </a:r>
            </a:p>
          </p:txBody>
        </p:sp>
        <p:sp>
          <p:nvSpPr>
            <p:cNvPr id="308267" name="Line 41"/>
            <p:cNvSpPr>
              <a:spLocks noChangeShapeType="1"/>
            </p:cNvSpPr>
            <p:nvPr/>
          </p:nvSpPr>
          <p:spPr bwMode="auto">
            <a:xfrm>
              <a:off x="965" y="482"/>
              <a:ext cx="121" cy="0"/>
            </a:xfrm>
            <a:prstGeom prst="line">
              <a:avLst/>
            </a:prstGeom>
            <a:noFill/>
            <a:ln w="9525">
              <a:solidFill>
                <a:schemeClr val="tx1"/>
              </a:solidFill>
              <a:round/>
              <a:headEnd/>
              <a:tailEnd/>
            </a:ln>
          </p:spPr>
          <p:txBody>
            <a:bodyPr/>
            <a:lstStyle/>
            <a:p>
              <a:endParaRPr lang="en-US">
                <a:solidFill>
                  <a:prstClr val="black"/>
                </a:solidFill>
              </a:endParaRPr>
            </a:p>
          </p:txBody>
        </p:sp>
        <p:sp>
          <p:nvSpPr>
            <p:cNvPr id="308268" name="Text Box 42"/>
            <p:cNvSpPr txBox="1">
              <a:spLocks noChangeArrowheads="1"/>
            </p:cNvSpPr>
            <p:nvPr/>
          </p:nvSpPr>
          <p:spPr bwMode="auto">
            <a:xfrm>
              <a:off x="2165" y="3285"/>
              <a:ext cx="1706" cy="190"/>
            </a:xfrm>
            <a:prstGeom prst="rect">
              <a:avLst/>
            </a:prstGeom>
            <a:noFill/>
            <a:ln w="9525">
              <a:noFill/>
              <a:miter lim="800000"/>
              <a:headEnd/>
              <a:tailEnd/>
            </a:ln>
          </p:spPr>
          <p:txBody>
            <a:bodyPr>
              <a:spAutoFit/>
            </a:bodyPr>
            <a:lstStyle/>
            <a:p>
              <a:pPr>
                <a:spcBef>
                  <a:spcPct val="50000"/>
                </a:spcBef>
              </a:pPr>
              <a:r>
                <a:rPr lang="en-US" sz="1200" b="1">
                  <a:solidFill>
                    <a:prstClr val="black"/>
                  </a:solidFill>
                </a:rPr>
                <a:t>PHOTON ENERGY (keV)</a:t>
              </a:r>
            </a:p>
          </p:txBody>
        </p:sp>
        <p:sp>
          <p:nvSpPr>
            <p:cNvPr id="308269" name="Text Box 43"/>
            <p:cNvSpPr txBox="1">
              <a:spLocks noChangeArrowheads="1"/>
            </p:cNvSpPr>
            <p:nvPr/>
          </p:nvSpPr>
          <p:spPr bwMode="auto">
            <a:xfrm rot="-5400000">
              <a:off x="185" y="1419"/>
              <a:ext cx="879" cy="186"/>
            </a:xfrm>
            <a:prstGeom prst="rect">
              <a:avLst/>
            </a:prstGeom>
            <a:noFill/>
            <a:ln w="9525">
              <a:noFill/>
              <a:miter lim="800000"/>
              <a:headEnd/>
              <a:tailEnd/>
            </a:ln>
          </p:spPr>
          <p:txBody>
            <a:bodyPr>
              <a:spAutoFit/>
            </a:bodyPr>
            <a:lstStyle/>
            <a:p>
              <a:pPr>
                <a:spcBef>
                  <a:spcPct val="50000"/>
                </a:spcBef>
              </a:pPr>
              <a:r>
                <a:rPr lang="en-US" sz="1200" b="1">
                  <a:solidFill>
                    <a:prstClr val="black"/>
                  </a:solidFill>
                </a:rPr>
                <a:t>FLUX</a:t>
              </a:r>
            </a:p>
          </p:txBody>
        </p:sp>
      </p:grpSp>
      <p:sp>
        <p:nvSpPr>
          <p:cNvPr id="308228" name="Text Box 44"/>
          <p:cNvSpPr txBox="1">
            <a:spLocks noChangeArrowheads="1"/>
          </p:cNvSpPr>
          <p:nvPr/>
        </p:nvSpPr>
        <p:spPr bwMode="auto">
          <a:xfrm>
            <a:off x="152400" y="152400"/>
            <a:ext cx="7620000" cy="519113"/>
          </a:xfrm>
          <a:prstGeom prst="rect">
            <a:avLst/>
          </a:prstGeom>
          <a:noFill/>
          <a:ln w="9525">
            <a:noFill/>
            <a:miter lim="800000"/>
            <a:headEnd/>
            <a:tailEnd/>
          </a:ln>
        </p:spPr>
        <p:txBody>
          <a:bodyPr>
            <a:spAutoFit/>
          </a:bodyPr>
          <a:lstStyle/>
          <a:p>
            <a:pPr>
              <a:spcBef>
                <a:spcPct val="50000"/>
              </a:spcBef>
            </a:pPr>
            <a:r>
              <a:rPr lang="en-US" sz="2800" b="1" dirty="0">
                <a:solidFill>
                  <a:srgbClr val="CC3300"/>
                </a:solidFill>
                <a:cs typeface="Arial" pitchFamily="34" charset="0"/>
              </a:rPr>
              <a:t>First X-ray Undulator Spectrum; SSRL, 1980</a:t>
            </a:r>
          </a:p>
        </p:txBody>
      </p:sp>
      <p:sp>
        <p:nvSpPr>
          <p:cNvPr id="308229" name="Text Box 45"/>
          <p:cNvSpPr txBox="1">
            <a:spLocks noChangeArrowheads="1"/>
          </p:cNvSpPr>
          <p:nvPr/>
        </p:nvSpPr>
        <p:spPr bwMode="auto">
          <a:xfrm>
            <a:off x="6781800" y="1219200"/>
            <a:ext cx="2209800" cy="1006475"/>
          </a:xfrm>
          <a:prstGeom prst="rect">
            <a:avLst/>
          </a:prstGeom>
          <a:noFill/>
          <a:ln w="9525">
            <a:noFill/>
            <a:miter lim="800000"/>
            <a:headEnd/>
            <a:tailEnd/>
          </a:ln>
        </p:spPr>
        <p:txBody>
          <a:bodyPr>
            <a:spAutoFit/>
          </a:bodyPr>
          <a:lstStyle/>
          <a:p>
            <a:pPr>
              <a:spcBef>
                <a:spcPct val="50000"/>
              </a:spcBef>
            </a:pPr>
            <a:r>
              <a:rPr lang="en-US" b="1">
                <a:solidFill>
                  <a:prstClr val="black"/>
                </a:solidFill>
              </a:rPr>
              <a:t>Peaks tuned by varying the magnet gap</a:t>
            </a:r>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0587" name="Picture 43" descr="photon energy1"/>
          <p:cNvPicPr>
            <a:picLocks noChangeAspect="1" noChangeArrowheads="1"/>
          </p:cNvPicPr>
          <p:nvPr/>
        </p:nvPicPr>
        <p:blipFill>
          <a:blip r:embed="rId3" cstate="print"/>
          <a:srcRect/>
          <a:stretch>
            <a:fillRect/>
          </a:stretch>
        </p:blipFill>
        <p:spPr bwMode="auto">
          <a:xfrm>
            <a:off x="0" y="0"/>
            <a:ext cx="5181600" cy="3513138"/>
          </a:xfrm>
          <a:prstGeom prst="rect">
            <a:avLst/>
          </a:prstGeom>
          <a:noFill/>
        </p:spPr>
      </p:pic>
      <p:sp>
        <p:nvSpPr>
          <p:cNvPr id="1900588" name="Text Box 44"/>
          <p:cNvSpPr txBox="1">
            <a:spLocks noChangeArrowheads="1"/>
          </p:cNvSpPr>
          <p:nvPr/>
        </p:nvSpPr>
        <p:spPr bwMode="auto">
          <a:xfrm>
            <a:off x="5257800" y="228600"/>
            <a:ext cx="3657600" cy="2528888"/>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sz="3200" smtClean="0">
                <a:solidFill>
                  <a:srgbClr val="FF0000"/>
                </a:solidFill>
                <a:latin typeface="Arial" charset="0"/>
              </a:rPr>
              <a:t>Changing the direction for synchrotron radiation sources; 1978-80</a:t>
            </a:r>
          </a:p>
        </p:txBody>
      </p:sp>
      <p:grpSp>
        <p:nvGrpSpPr>
          <p:cNvPr id="2" name="Group 45"/>
          <p:cNvGrpSpPr>
            <a:grpSpLocks/>
          </p:cNvGrpSpPr>
          <p:nvPr/>
        </p:nvGrpSpPr>
        <p:grpSpPr bwMode="auto">
          <a:xfrm>
            <a:off x="382588" y="3379788"/>
            <a:ext cx="5484812" cy="3478212"/>
            <a:chOff x="532" y="327"/>
            <a:chExt cx="4123" cy="3212"/>
          </a:xfrm>
        </p:grpSpPr>
        <p:pic>
          <p:nvPicPr>
            <p:cNvPr id="1900590" name="Picture 46" descr="fig 2 winick"/>
            <p:cNvPicPr>
              <a:picLocks noChangeAspect="1" noChangeArrowheads="1"/>
            </p:cNvPicPr>
            <p:nvPr/>
          </p:nvPicPr>
          <p:blipFill>
            <a:blip r:embed="rId4" cstate="print">
              <a:clrChange>
                <a:clrFrom>
                  <a:srgbClr val="F4E7BB"/>
                </a:clrFrom>
                <a:clrTo>
                  <a:srgbClr val="F4E7BB">
                    <a:alpha val="0"/>
                  </a:srgbClr>
                </a:clrTo>
              </a:clrChange>
            </a:blip>
            <a:srcRect l="11844" t="9627" r="8006" b="5653"/>
            <a:stretch>
              <a:fillRect/>
            </a:stretch>
          </p:blipFill>
          <p:spPr bwMode="auto">
            <a:xfrm>
              <a:off x="1225" y="694"/>
              <a:ext cx="3184" cy="2457"/>
            </a:xfrm>
            <a:prstGeom prst="rect">
              <a:avLst/>
            </a:prstGeom>
            <a:noFill/>
          </p:spPr>
        </p:pic>
        <p:sp>
          <p:nvSpPr>
            <p:cNvPr id="1900591" name="Rectangle 47"/>
            <p:cNvSpPr>
              <a:spLocks noChangeArrowheads="1"/>
            </p:cNvSpPr>
            <p:nvPr/>
          </p:nvSpPr>
          <p:spPr bwMode="auto">
            <a:xfrm>
              <a:off x="956" y="327"/>
              <a:ext cx="3699" cy="2832"/>
            </a:xfrm>
            <a:prstGeom prst="rect">
              <a:avLst/>
            </a:prstGeom>
            <a:noFill/>
            <a:ln w="19050">
              <a:solidFill>
                <a:schemeClr val="tx1"/>
              </a:solidFill>
              <a:miter lim="800000"/>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592" name="Line 48"/>
            <p:cNvSpPr>
              <a:spLocks noChangeShapeType="1"/>
            </p:cNvSpPr>
            <p:nvPr/>
          </p:nvSpPr>
          <p:spPr bwMode="auto">
            <a:xfrm>
              <a:off x="963" y="2641"/>
              <a:ext cx="121"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593" name="Line 49"/>
            <p:cNvSpPr>
              <a:spLocks noChangeShapeType="1"/>
            </p:cNvSpPr>
            <p:nvPr/>
          </p:nvSpPr>
          <p:spPr bwMode="auto">
            <a:xfrm>
              <a:off x="961" y="1027"/>
              <a:ext cx="121"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594" name="Line 50"/>
            <p:cNvSpPr>
              <a:spLocks noChangeShapeType="1"/>
            </p:cNvSpPr>
            <p:nvPr/>
          </p:nvSpPr>
          <p:spPr bwMode="auto">
            <a:xfrm>
              <a:off x="971" y="1561"/>
              <a:ext cx="121"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595" name="Line 51"/>
            <p:cNvSpPr>
              <a:spLocks noChangeShapeType="1"/>
            </p:cNvSpPr>
            <p:nvPr/>
          </p:nvSpPr>
          <p:spPr bwMode="auto">
            <a:xfrm>
              <a:off x="966" y="2106"/>
              <a:ext cx="120"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596" name="Line 52"/>
            <p:cNvSpPr>
              <a:spLocks noChangeShapeType="1"/>
            </p:cNvSpPr>
            <p:nvPr/>
          </p:nvSpPr>
          <p:spPr bwMode="auto">
            <a:xfrm flipV="1">
              <a:off x="1331" y="3085"/>
              <a:ext cx="0" cy="82"/>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597" name="Line 53"/>
            <p:cNvSpPr>
              <a:spLocks noChangeShapeType="1"/>
            </p:cNvSpPr>
            <p:nvPr/>
          </p:nvSpPr>
          <p:spPr bwMode="auto">
            <a:xfrm flipV="1">
              <a:off x="2082" y="3080"/>
              <a:ext cx="0" cy="82"/>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598" name="Line 54"/>
            <p:cNvSpPr>
              <a:spLocks noChangeShapeType="1"/>
            </p:cNvSpPr>
            <p:nvPr/>
          </p:nvSpPr>
          <p:spPr bwMode="auto">
            <a:xfrm flipV="1">
              <a:off x="2830" y="3082"/>
              <a:ext cx="0" cy="83"/>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599" name="Line 55"/>
            <p:cNvSpPr>
              <a:spLocks noChangeShapeType="1"/>
            </p:cNvSpPr>
            <p:nvPr/>
          </p:nvSpPr>
          <p:spPr bwMode="auto">
            <a:xfrm flipV="1">
              <a:off x="3576" y="3075"/>
              <a:ext cx="0" cy="83"/>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00" name="Line 56"/>
            <p:cNvSpPr>
              <a:spLocks noChangeShapeType="1"/>
            </p:cNvSpPr>
            <p:nvPr/>
          </p:nvSpPr>
          <p:spPr bwMode="auto">
            <a:xfrm flipV="1">
              <a:off x="4328" y="3069"/>
              <a:ext cx="0" cy="82"/>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01" name="Text Box 57"/>
            <p:cNvSpPr txBox="1">
              <a:spLocks noChangeArrowheads="1"/>
            </p:cNvSpPr>
            <p:nvPr/>
          </p:nvSpPr>
          <p:spPr bwMode="auto">
            <a:xfrm>
              <a:off x="1246" y="3149"/>
              <a:ext cx="299" cy="226"/>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3</a:t>
              </a:r>
            </a:p>
          </p:txBody>
        </p:sp>
        <p:sp>
          <p:nvSpPr>
            <p:cNvPr id="1900602" name="Text Box 58"/>
            <p:cNvSpPr txBox="1">
              <a:spLocks noChangeArrowheads="1"/>
            </p:cNvSpPr>
            <p:nvPr/>
          </p:nvSpPr>
          <p:spPr bwMode="auto">
            <a:xfrm>
              <a:off x="1994" y="3149"/>
              <a:ext cx="298" cy="226"/>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4</a:t>
              </a:r>
            </a:p>
          </p:txBody>
        </p:sp>
        <p:sp>
          <p:nvSpPr>
            <p:cNvPr id="1900603" name="Text Box 59"/>
            <p:cNvSpPr txBox="1">
              <a:spLocks noChangeArrowheads="1"/>
            </p:cNvSpPr>
            <p:nvPr/>
          </p:nvSpPr>
          <p:spPr bwMode="auto">
            <a:xfrm>
              <a:off x="2746" y="3149"/>
              <a:ext cx="300" cy="226"/>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5</a:t>
              </a:r>
            </a:p>
          </p:txBody>
        </p:sp>
        <p:sp>
          <p:nvSpPr>
            <p:cNvPr id="1900604" name="Text Box 60"/>
            <p:cNvSpPr txBox="1">
              <a:spLocks noChangeArrowheads="1"/>
            </p:cNvSpPr>
            <p:nvPr/>
          </p:nvSpPr>
          <p:spPr bwMode="auto">
            <a:xfrm>
              <a:off x="3503" y="3149"/>
              <a:ext cx="298" cy="226"/>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6</a:t>
              </a:r>
            </a:p>
          </p:txBody>
        </p:sp>
        <p:sp>
          <p:nvSpPr>
            <p:cNvPr id="1900605" name="Text Box 61"/>
            <p:cNvSpPr txBox="1">
              <a:spLocks noChangeArrowheads="1"/>
            </p:cNvSpPr>
            <p:nvPr/>
          </p:nvSpPr>
          <p:spPr bwMode="auto">
            <a:xfrm>
              <a:off x="4248" y="3149"/>
              <a:ext cx="300" cy="226"/>
            </a:xfrm>
            <a:prstGeom prst="rect">
              <a:avLst/>
            </a:prstGeom>
            <a:noFill/>
            <a:ln w="9525">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7</a:t>
              </a:r>
            </a:p>
          </p:txBody>
        </p:sp>
        <p:sp>
          <p:nvSpPr>
            <p:cNvPr id="1900606" name="Text Box 62"/>
            <p:cNvSpPr txBox="1">
              <a:spLocks noChangeArrowheads="1"/>
            </p:cNvSpPr>
            <p:nvPr/>
          </p:nvSpPr>
          <p:spPr bwMode="auto">
            <a:xfrm>
              <a:off x="796" y="3067"/>
              <a:ext cx="300" cy="226"/>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0</a:t>
              </a:r>
            </a:p>
          </p:txBody>
        </p:sp>
        <p:sp>
          <p:nvSpPr>
            <p:cNvPr id="1900607" name="Text Box 63"/>
            <p:cNvSpPr txBox="1">
              <a:spLocks noChangeArrowheads="1"/>
            </p:cNvSpPr>
            <p:nvPr/>
          </p:nvSpPr>
          <p:spPr bwMode="auto">
            <a:xfrm>
              <a:off x="694" y="2560"/>
              <a:ext cx="301" cy="225"/>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100</a:t>
              </a:r>
            </a:p>
          </p:txBody>
        </p:sp>
        <p:sp>
          <p:nvSpPr>
            <p:cNvPr id="1900608" name="Text Box 64"/>
            <p:cNvSpPr txBox="1">
              <a:spLocks noChangeArrowheads="1"/>
            </p:cNvSpPr>
            <p:nvPr/>
          </p:nvSpPr>
          <p:spPr bwMode="auto">
            <a:xfrm>
              <a:off x="701" y="2008"/>
              <a:ext cx="302" cy="226"/>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200</a:t>
              </a:r>
            </a:p>
          </p:txBody>
        </p:sp>
        <p:sp>
          <p:nvSpPr>
            <p:cNvPr id="1900609" name="Text Box 65"/>
            <p:cNvSpPr txBox="1">
              <a:spLocks noChangeArrowheads="1"/>
            </p:cNvSpPr>
            <p:nvPr/>
          </p:nvSpPr>
          <p:spPr bwMode="auto">
            <a:xfrm>
              <a:off x="695" y="1485"/>
              <a:ext cx="301" cy="226"/>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300</a:t>
              </a:r>
            </a:p>
          </p:txBody>
        </p:sp>
        <p:sp>
          <p:nvSpPr>
            <p:cNvPr id="1900610" name="Text Box 66"/>
            <p:cNvSpPr txBox="1">
              <a:spLocks noChangeArrowheads="1"/>
            </p:cNvSpPr>
            <p:nvPr/>
          </p:nvSpPr>
          <p:spPr bwMode="auto">
            <a:xfrm>
              <a:off x="701" y="949"/>
              <a:ext cx="299" cy="225"/>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400</a:t>
              </a:r>
            </a:p>
          </p:txBody>
        </p:sp>
        <p:sp>
          <p:nvSpPr>
            <p:cNvPr id="1900611" name="Text Box 67"/>
            <p:cNvSpPr txBox="1">
              <a:spLocks noChangeArrowheads="1"/>
            </p:cNvSpPr>
            <p:nvPr/>
          </p:nvSpPr>
          <p:spPr bwMode="auto">
            <a:xfrm>
              <a:off x="698" y="435"/>
              <a:ext cx="302" cy="226"/>
            </a:xfrm>
            <a:prstGeom prst="rect">
              <a:avLst/>
            </a:prstGeom>
            <a:no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500</a:t>
              </a:r>
            </a:p>
          </p:txBody>
        </p:sp>
        <p:sp>
          <p:nvSpPr>
            <p:cNvPr id="1900612" name="Text Box 68"/>
            <p:cNvSpPr txBox="1">
              <a:spLocks noChangeArrowheads="1"/>
            </p:cNvSpPr>
            <p:nvPr/>
          </p:nvSpPr>
          <p:spPr bwMode="auto">
            <a:xfrm>
              <a:off x="1696" y="1693"/>
              <a:ext cx="461" cy="226"/>
            </a:xfrm>
            <a:prstGeom prst="rect">
              <a:avLst/>
            </a:prstGeom>
            <a:solidFill>
              <a:schemeClr val="bg1"/>
            </a:solid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0.63</a:t>
              </a:r>
            </a:p>
          </p:txBody>
        </p:sp>
        <p:sp>
          <p:nvSpPr>
            <p:cNvPr id="1900613" name="Text Box 69"/>
            <p:cNvSpPr txBox="1">
              <a:spLocks noChangeArrowheads="1"/>
            </p:cNvSpPr>
            <p:nvPr/>
          </p:nvSpPr>
          <p:spPr bwMode="auto">
            <a:xfrm>
              <a:off x="1613" y="1208"/>
              <a:ext cx="462" cy="226"/>
            </a:xfrm>
            <a:prstGeom prst="rect">
              <a:avLst/>
            </a:prstGeom>
            <a:solidFill>
              <a:schemeClr val="bg1"/>
            </a:solid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0.70</a:t>
              </a:r>
            </a:p>
          </p:txBody>
        </p:sp>
        <p:sp>
          <p:nvSpPr>
            <p:cNvPr id="1900614" name="Text Box 70"/>
            <p:cNvSpPr txBox="1">
              <a:spLocks noChangeArrowheads="1"/>
            </p:cNvSpPr>
            <p:nvPr/>
          </p:nvSpPr>
          <p:spPr bwMode="auto">
            <a:xfrm>
              <a:off x="1488" y="787"/>
              <a:ext cx="600" cy="226"/>
            </a:xfrm>
            <a:prstGeom prst="rect">
              <a:avLst/>
            </a:prstGeom>
            <a:solidFill>
              <a:schemeClr val="bg1"/>
            </a:solidFill>
            <a:ln w="9525" algn="ctr">
              <a:noFill/>
              <a:miter lim="800000"/>
              <a:headEnd/>
              <a:tailEnd/>
            </a:ln>
            <a:effectLst/>
          </p:spPr>
          <p:txBody>
            <a:bodyPr>
              <a:spAutoFit/>
            </a:bodyPr>
            <a:lstStyle/>
            <a:p>
              <a:pPr fontAlgn="base">
                <a:spcBef>
                  <a:spcPct val="50000"/>
                </a:spcBef>
                <a:spcAft>
                  <a:spcPct val="0"/>
                </a:spcAft>
              </a:pPr>
              <a:r>
                <a:rPr lang="en-US" sz="1000" b="1" smtClean="0">
                  <a:solidFill>
                    <a:srgbClr val="000000"/>
                  </a:solidFill>
                  <a:latin typeface="Arial" charset="0"/>
                </a:rPr>
                <a:t>K = 0.78</a:t>
              </a:r>
            </a:p>
          </p:txBody>
        </p:sp>
        <p:sp>
          <p:nvSpPr>
            <p:cNvPr id="1900615" name="Rectangle 71"/>
            <p:cNvSpPr>
              <a:spLocks noChangeArrowheads="1"/>
            </p:cNvSpPr>
            <p:nvPr/>
          </p:nvSpPr>
          <p:spPr bwMode="auto">
            <a:xfrm>
              <a:off x="1933" y="1270"/>
              <a:ext cx="1843" cy="650"/>
            </a:xfrm>
            <a:prstGeom prst="rect">
              <a:avLst/>
            </a:prstGeom>
            <a:solidFill>
              <a:schemeClr val="bg1"/>
            </a:solidFill>
            <a:ln w="9525">
              <a:solidFill>
                <a:schemeClr val="bg1"/>
              </a:solidFill>
              <a:miter lim="800000"/>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16" name="Rectangle 72"/>
            <p:cNvSpPr>
              <a:spLocks noChangeArrowheads="1"/>
            </p:cNvSpPr>
            <p:nvPr/>
          </p:nvSpPr>
          <p:spPr bwMode="auto">
            <a:xfrm>
              <a:off x="2594" y="1842"/>
              <a:ext cx="1843" cy="780"/>
            </a:xfrm>
            <a:prstGeom prst="rect">
              <a:avLst/>
            </a:prstGeom>
            <a:solidFill>
              <a:schemeClr val="bg1"/>
            </a:solidFill>
            <a:ln w="9525">
              <a:solidFill>
                <a:schemeClr val="bg1"/>
              </a:solidFill>
              <a:miter lim="800000"/>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17" name="Rectangle 73"/>
            <p:cNvSpPr>
              <a:spLocks noChangeArrowheads="1"/>
            </p:cNvSpPr>
            <p:nvPr/>
          </p:nvSpPr>
          <p:spPr bwMode="auto">
            <a:xfrm>
              <a:off x="3335" y="2158"/>
              <a:ext cx="1277" cy="780"/>
            </a:xfrm>
            <a:prstGeom prst="rect">
              <a:avLst/>
            </a:prstGeom>
            <a:solidFill>
              <a:schemeClr val="bg1"/>
            </a:solidFill>
            <a:ln w="9525">
              <a:solidFill>
                <a:schemeClr val="bg1"/>
              </a:solidFill>
              <a:miter lim="800000"/>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18" name="Rectangle 74"/>
            <p:cNvSpPr>
              <a:spLocks noChangeArrowheads="1"/>
            </p:cNvSpPr>
            <p:nvPr/>
          </p:nvSpPr>
          <p:spPr bwMode="auto">
            <a:xfrm>
              <a:off x="1505" y="651"/>
              <a:ext cx="343" cy="158"/>
            </a:xfrm>
            <a:prstGeom prst="rect">
              <a:avLst/>
            </a:prstGeom>
            <a:solidFill>
              <a:schemeClr val="bg1"/>
            </a:solidFill>
            <a:ln w="9525">
              <a:solidFill>
                <a:schemeClr val="bg1"/>
              </a:solidFill>
              <a:miter lim="800000"/>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19" name="AutoShape 75"/>
            <p:cNvSpPr>
              <a:spLocks/>
            </p:cNvSpPr>
            <p:nvPr/>
          </p:nvSpPr>
          <p:spPr bwMode="auto">
            <a:xfrm rot="16200000">
              <a:off x="1441" y="393"/>
              <a:ext cx="190" cy="495"/>
            </a:xfrm>
            <a:prstGeom prst="rightBrace">
              <a:avLst>
                <a:gd name="adj1" fmla="val 21711"/>
                <a:gd name="adj2" fmla="val 50000"/>
              </a:avLst>
            </a:prstGeom>
            <a:noFill/>
            <a:ln w="9525">
              <a:solidFill>
                <a:schemeClr val="tx1"/>
              </a:solidFill>
              <a:round/>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20" name="AutoShape 76"/>
            <p:cNvSpPr>
              <a:spLocks/>
            </p:cNvSpPr>
            <p:nvPr/>
          </p:nvSpPr>
          <p:spPr bwMode="auto">
            <a:xfrm rot="16200000">
              <a:off x="2124" y="1544"/>
              <a:ext cx="190" cy="647"/>
            </a:xfrm>
            <a:prstGeom prst="rightBrace">
              <a:avLst>
                <a:gd name="adj1" fmla="val 28377"/>
                <a:gd name="adj2" fmla="val 50000"/>
              </a:avLst>
            </a:prstGeom>
            <a:noFill/>
            <a:ln w="9525">
              <a:solidFill>
                <a:schemeClr val="tx1"/>
              </a:solidFill>
              <a:round/>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21" name="AutoShape 77"/>
            <p:cNvSpPr>
              <a:spLocks/>
            </p:cNvSpPr>
            <p:nvPr/>
          </p:nvSpPr>
          <p:spPr bwMode="auto">
            <a:xfrm rot="16200000">
              <a:off x="2943" y="2134"/>
              <a:ext cx="190" cy="887"/>
            </a:xfrm>
            <a:prstGeom prst="rightBrace">
              <a:avLst>
                <a:gd name="adj1" fmla="val 38904"/>
                <a:gd name="adj2" fmla="val 50000"/>
              </a:avLst>
            </a:prstGeom>
            <a:noFill/>
            <a:ln w="9525">
              <a:solidFill>
                <a:schemeClr val="tx1"/>
              </a:solidFill>
              <a:round/>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22" name="AutoShape 78"/>
            <p:cNvSpPr>
              <a:spLocks/>
            </p:cNvSpPr>
            <p:nvPr/>
          </p:nvSpPr>
          <p:spPr bwMode="auto">
            <a:xfrm rot="16200000">
              <a:off x="3803" y="2560"/>
              <a:ext cx="190" cy="664"/>
            </a:xfrm>
            <a:prstGeom prst="rightBrace">
              <a:avLst>
                <a:gd name="adj1" fmla="val 29123"/>
                <a:gd name="adj2" fmla="val 50000"/>
              </a:avLst>
            </a:prstGeom>
            <a:noFill/>
            <a:ln w="9525">
              <a:solidFill>
                <a:schemeClr val="tx1"/>
              </a:solidFill>
              <a:round/>
              <a:headEnd/>
              <a:tailEnd/>
            </a:ln>
            <a:effectLst/>
          </p:spPr>
          <p:txBody>
            <a:bodyPr wrap="none" anchor="ct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23" name="Text Box 79"/>
            <p:cNvSpPr txBox="1">
              <a:spLocks noChangeArrowheads="1"/>
            </p:cNvSpPr>
            <p:nvPr/>
          </p:nvSpPr>
          <p:spPr bwMode="auto">
            <a:xfrm>
              <a:off x="1204" y="383"/>
              <a:ext cx="881" cy="253"/>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b="1" smtClean="0">
                  <a:solidFill>
                    <a:srgbClr val="000000"/>
                  </a:solidFill>
                  <a:latin typeface="Arial" charset="0"/>
                </a:rPr>
                <a:t>3</a:t>
              </a:r>
              <a:r>
                <a:rPr lang="en-US" sz="1200" b="1" baseline="30000" smtClean="0">
                  <a:solidFill>
                    <a:srgbClr val="000000"/>
                  </a:solidFill>
                  <a:latin typeface="Arial" charset="0"/>
                </a:rPr>
                <a:t>rd</a:t>
              </a:r>
              <a:r>
                <a:rPr lang="en-US" sz="1200" b="1" smtClean="0">
                  <a:solidFill>
                    <a:srgbClr val="000000"/>
                  </a:solidFill>
                  <a:latin typeface="Arial" charset="0"/>
                </a:rPr>
                <a:t> harmonic</a:t>
              </a:r>
            </a:p>
          </p:txBody>
        </p:sp>
        <p:sp>
          <p:nvSpPr>
            <p:cNvPr id="1900624" name="Text Box 80"/>
            <p:cNvSpPr txBox="1">
              <a:spLocks noChangeArrowheads="1"/>
            </p:cNvSpPr>
            <p:nvPr/>
          </p:nvSpPr>
          <p:spPr bwMode="auto">
            <a:xfrm>
              <a:off x="1884" y="1597"/>
              <a:ext cx="881" cy="253"/>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b="1" smtClean="0">
                  <a:solidFill>
                    <a:srgbClr val="000000"/>
                  </a:solidFill>
                  <a:latin typeface="Arial" charset="0"/>
                </a:rPr>
                <a:t>4</a:t>
              </a:r>
              <a:r>
                <a:rPr lang="en-US" sz="1200" b="1" baseline="30000" smtClean="0">
                  <a:solidFill>
                    <a:srgbClr val="000000"/>
                  </a:solidFill>
                  <a:latin typeface="Arial" charset="0"/>
                </a:rPr>
                <a:t>th</a:t>
              </a:r>
              <a:r>
                <a:rPr lang="en-US" sz="1200" b="1" smtClean="0">
                  <a:solidFill>
                    <a:srgbClr val="000000"/>
                  </a:solidFill>
                  <a:latin typeface="Arial" charset="0"/>
                </a:rPr>
                <a:t> harmonic</a:t>
              </a:r>
            </a:p>
          </p:txBody>
        </p:sp>
        <p:sp>
          <p:nvSpPr>
            <p:cNvPr id="1900625" name="Text Box 81"/>
            <p:cNvSpPr txBox="1">
              <a:spLocks noChangeArrowheads="1"/>
            </p:cNvSpPr>
            <p:nvPr/>
          </p:nvSpPr>
          <p:spPr bwMode="auto">
            <a:xfrm>
              <a:off x="2710" y="2305"/>
              <a:ext cx="879" cy="253"/>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b="1" smtClean="0">
                  <a:solidFill>
                    <a:srgbClr val="000000"/>
                  </a:solidFill>
                  <a:latin typeface="Arial" charset="0"/>
                </a:rPr>
                <a:t>5</a:t>
              </a:r>
              <a:r>
                <a:rPr lang="en-US" sz="1200" b="1" baseline="30000" smtClean="0">
                  <a:solidFill>
                    <a:srgbClr val="000000"/>
                  </a:solidFill>
                  <a:latin typeface="Arial" charset="0"/>
                </a:rPr>
                <a:t>th</a:t>
              </a:r>
              <a:r>
                <a:rPr lang="en-US" sz="1200" b="1" smtClean="0">
                  <a:solidFill>
                    <a:srgbClr val="000000"/>
                  </a:solidFill>
                  <a:latin typeface="Arial" charset="0"/>
                </a:rPr>
                <a:t> harmonic</a:t>
              </a:r>
            </a:p>
          </p:txBody>
        </p:sp>
        <p:sp>
          <p:nvSpPr>
            <p:cNvPr id="1900626" name="Text Box 82"/>
            <p:cNvSpPr txBox="1">
              <a:spLocks noChangeArrowheads="1"/>
            </p:cNvSpPr>
            <p:nvPr/>
          </p:nvSpPr>
          <p:spPr bwMode="auto">
            <a:xfrm>
              <a:off x="3585" y="2618"/>
              <a:ext cx="879" cy="254"/>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b="1" smtClean="0">
                  <a:solidFill>
                    <a:srgbClr val="000000"/>
                  </a:solidFill>
                  <a:latin typeface="Arial" charset="0"/>
                </a:rPr>
                <a:t>6</a:t>
              </a:r>
              <a:r>
                <a:rPr lang="en-US" sz="1200" b="1" baseline="30000" smtClean="0">
                  <a:solidFill>
                    <a:srgbClr val="000000"/>
                  </a:solidFill>
                  <a:latin typeface="Arial" charset="0"/>
                </a:rPr>
                <a:t>th</a:t>
              </a:r>
              <a:r>
                <a:rPr lang="en-US" sz="1200" b="1" smtClean="0">
                  <a:solidFill>
                    <a:srgbClr val="000000"/>
                  </a:solidFill>
                  <a:latin typeface="Arial" charset="0"/>
                </a:rPr>
                <a:t> harmonic</a:t>
              </a:r>
            </a:p>
          </p:txBody>
        </p:sp>
        <p:sp>
          <p:nvSpPr>
            <p:cNvPr id="1900627" name="Line 83"/>
            <p:cNvSpPr>
              <a:spLocks noChangeShapeType="1"/>
            </p:cNvSpPr>
            <p:nvPr/>
          </p:nvSpPr>
          <p:spPr bwMode="auto">
            <a:xfrm>
              <a:off x="965" y="482"/>
              <a:ext cx="121" cy="0"/>
            </a:xfrm>
            <a:prstGeom prst="line">
              <a:avLst/>
            </a:prstGeom>
            <a:noFill/>
            <a:ln w="9525">
              <a:solidFill>
                <a:schemeClr val="tx1"/>
              </a:solidFill>
              <a:round/>
              <a:headEnd/>
              <a:tailEnd/>
            </a:ln>
            <a:effectLst/>
          </p:spPr>
          <p:txBody>
            <a:bodyPr/>
            <a:lstStyle/>
            <a:p>
              <a:pPr eaLnBrk="0" fontAlgn="base" hangingPunct="0">
                <a:spcBef>
                  <a:spcPct val="0"/>
                </a:spcBef>
                <a:spcAft>
                  <a:spcPct val="0"/>
                </a:spcAft>
              </a:pPr>
              <a:endParaRPr lang="en-US" sz="2000" smtClean="0">
                <a:solidFill>
                  <a:srgbClr val="000000"/>
                </a:solidFill>
                <a:latin typeface="Arial" charset="0"/>
              </a:endParaRPr>
            </a:p>
          </p:txBody>
        </p:sp>
        <p:sp>
          <p:nvSpPr>
            <p:cNvPr id="1900628" name="Text Box 84"/>
            <p:cNvSpPr txBox="1">
              <a:spLocks noChangeArrowheads="1"/>
            </p:cNvSpPr>
            <p:nvPr/>
          </p:nvSpPr>
          <p:spPr bwMode="auto">
            <a:xfrm>
              <a:off x="2164" y="3286"/>
              <a:ext cx="1707" cy="253"/>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b="1" smtClean="0">
                  <a:solidFill>
                    <a:srgbClr val="000000"/>
                  </a:solidFill>
                  <a:latin typeface="Arial" charset="0"/>
                </a:rPr>
                <a:t>PHOTON ENERGY (keV)</a:t>
              </a:r>
            </a:p>
          </p:txBody>
        </p:sp>
        <p:sp>
          <p:nvSpPr>
            <p:cNvPr id="1900629" name="Text Box 85"/>
            <p:cNvSpPr txBox="1">
              <a:spLocks noChangeArrowheads="1"/>
            </p:cNvSpPr>
            <p:nvPr/>
          </p:nvSpPr>
          <p:spPr bwMode="auto">
            <a:xfrm rot="16200000">
              <a:off x="196" y="1408"/>
              <a:ext cx="879" cy="207"/>
            </a:xfrm>
            <a:prstGeom prst="rect">
              <a:avLst/>
            </a:prstGeom>
            <a:noFill/>
            <a:ln w="9525">
              <a:noFill/>
              <a:miter lim="800000"/>
              <a:headEnd/>
              <a:tailEnd/>
            </a:ln>
            <a:effectLst/>
          </p:spPr>
          <p:txBody>
            <a:bodyPr>
              <a:spAutoFit/>
            </a:bodyPr>
            <a:lstStyle/>
            <a:p>
              <a:pPr fontAlgn="base">
                <a:spcBef>
                  <a:spcPct val="50000"/>
                </a:spcBef>
                <a:spcAft>
                  <a:spcPct val="0"/>
                </a:spcAft>
              </a:pPr>
              <a:r>
                <a:rPr lang="en-US" sz="1200" b="1" smtClean="0">
                  <a:solidFill>
                    <a:srgbClr val="000000"/>
                  </a:solidFill>
                  <a:latin typeface="Arial" charset="0"/>
                </a:rPr>
                <a:t>FLUX</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00587"/>
                                        </p:tgtEl>
                                        <p:attrNameLst>
                                          <p:attrName>style.visibility</p:attrName>
                                        </p:attrNameLst>
                                      </p:cBhvr>
                                      <p:to>
                                        <p:strVal val="visible"/>
                                      </p:to>
                                    </p:set>
                                    <p:anim calcmode="lin" valueType="num">
                                      <p:cBhvr additive="base">
                                        <p:cTn id="7" dur="500" fill="hold"/>
                                        <p:tgtEl>
                                          <p:spTgt spid="1900587"/>
                                        </p:tgtEl>
                                        <p:attrNameLst>
                                          <p:attrName>ppt_x</p:attrName>
                                        </p:attrNameLst>
                                      </p:cBhvr>
                                      <p:tavLst>
                                        <p:tav tm="0">
                                          <p:val>
                                            <p:strVal val="#ppt_x"/>
                                          </p:val>
                                        </p:tav>
                                        <p:tav tm="100000">
                                          <p:val>
                                            <p:strVal val="#ppt_x"/>
                                          </p:val>
                                        </p:tav>
                                      </p:tavLst>
                                    </p:anim>
                                    <p:anim calcmode="lin" valueType="num">
                                      <p:cBhvr additive="base">
                                        <p:cTn id="8" dur="500" fill="hold"/>
                                        <p:tgtEl>
                                          <p:spTgt spid="19005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0274" name="Picture 2" descr="Nd-Fe-B magnets"/>
          <p:cNvPicPr>
            <a:picLocks noGrp="1" noChangeAspect="1" noChangeArrowheads="1"/>
          </p:cNvPicPr>
          <p:nvPr>
            <p:ph/>
          </p:nvPr>
        </p:nvPicPr>
        <p:blipFill>
          <a:blip r:embed="rId3" cstate="print"/>
          <a:srcRect/>
          <a:stretch>
            <a:fillRect/>
          </a:stretch>
        </p:blipFill>
        <p:spPr>
          <a:xfrm>
            <a:off x="0" y="1143000"/>
            <a:ext cx="9144000" cy="4014788"/>
          </a:xfrm>
          <a:noFill/>
        </p:spPr>
      </p:pic>
      <p:sp>
        <p:nvSpPr>
          <p:cNvPr id="310275" name="Text Box 3"/>
          <p:cNvSpPr txBox="1">
            <a:spLocks noChangeArrowheads="1"/>
          </p:cNvSpPr>
          <p:nvPr/>
        </p:nvSpPr>
        <p:spPr bwMode="auto">
          <a:xfrm>
            <a:off x="228600" y="0"/>
            <a:ext cx="8610600" cy="1479550"/>
          </a:xfrm>
          <a:prstGeom prst="rect">
            <a:avLst/>
          </a:prstGeom>
          <a:noFill/>
          <a:ln w="9525">
            <a:noFill/>
            <a:miter lim="800000"/>
            <a:headEnd/>
            <a:tailEnd/>
          </a:ln>
        </p:spPr>
        <p:txBody>
          <a:bodyPr>
            <a:spAutoFit/>
          </a:bodyPr>
          <a:lstStyle/>
          <a:p>
            <a:pPr algn="ctr" eaLnBrk="1" hangingPunct="1"/>
            <a:r>
              <a:rPr lang="en-US" sz="3200" dirty="0">
                <a:solidFill>
                  <a:srgbClr val="CC3300"/>
                </a:solidFill>
                <a:latin typeface="Times New Roman" pitchFamily="18" charset="0"/>
              </a:rPr>
              <a:t>Elliptical Undulator, Photon Factory, Japan  </a:t>
            </a:r>
          </a:p>
          <a:p>
            <a:pPr algn="ctr" eaLnBrk="1" hangingPunct="1"/>
            <a:r>
              <a:rPr lang="en-US" sz="3200" dirty="0">
                <a:solidFill>
                  <a:srgbClr val="CC3300"/>
                </a:solidFill>
                <a:latin typeface="Times New Roman" pitchFamily="18" charset="0"/>
              </a:rPr>
              <a:t>H. Kitamura, S. Yamamoto</a:t>
            </a:r>
          </a:p>
          <a:p>
            <a:pPr eaLnBrk="1" hangingPunct="1">
              <a:spcBef>
                <a:spcPct val="50000"/>
              </a:spcBef>
            </a:pPr>
            <a:endParaRPr lang="en-US" sz="1800"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1298" name="Picture 2" descr="pic29"/>
          <p:cNvPicPr>
            <a:picLocks noChangeAspect="1" noChangeArrowheads="1"/>
          </p:cNvPicPr>
          <p:nvPr/>
        </p:nvPicPr>
        <p:blipFill>
          <a:blip r:embed="rId3" cstate="print"/>
          <a:srcRect/>
          <a:stretch>
            <a:fillRect/>
          </a:stretch>
        </p:blipFill>
        <p:spPr bwMode="auto">
          <a:xfrm>
            <a:off x="304800" y="304800"/>
            <a:ext cx="8534400" cy="602456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381000" y="0"/>
            <a:ext cx="7772400" cy="1143000"/>
          </a:xfrm>
        </p:spPr>
        <p:txBody>
          <a:bodyPr>
            <a:normAutofit fontScale="90000"/>
          </a:bodyPr>
          <a:lstStyle/>
          <a:p>
            <a:pPr eaLnBrk="1" hangingPunct="1"/>
            <a:r>
              <a:rPr lang="en-US" sz="4000" dirty="0" smtClean="0">
                <a:solidFill>
                  <a:srgbClr val="CC3300"/>
                </a:solidFill>
                <a:latin typeface="Times New Roman" pitchFamily="18" charset="0"/>
              </a:rPr>
              <a:t>In-Vacuum Permanent Magnet Undulator in SPring-8 – H. Kitamura</a:t>
            </a:r>
          </a:p>
        </p:txBody>
      </p:sp>
      <p:pic>
        <p:nvPicPr>
          <p:cNvPr id="312323" name="Picture 3" descr="pic9"/>
          <p:cNvPicPr>
            <a:picLocks noGrp="1" noChangeAspect="1" noChangeArrowheads="1"/>
          </p:cNvPicPr>
          <p:nvPr>
            <p:ph idx="1"/>
          </p:nvPr>
        </p:nvPicPr>
        <p:blipFill>
          <a:blip r:embed="rId3" cstate="print"/>
          <a:srcRect l="7594" t="11458" r="9634" b="11458"/>
          <a:stretch>
            <a:fillRect/>
          </a:stretch>
        </p:blipFill>
        <p:spPr>
          <a:xfrm>
            <a:off x="609600" y="1143000"/>
            <a:ext cx="7467600" cy="5441950"/>
          </a:xfrm>
          <a:noFill/>
        </p:spPr>
      </p:pic>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890" name="Rectangle 2"/>
          <p:cNvSpPr>
            <a:spLocks noGrp="1" noChangeArrowheads="1"/>
          </p:cNvSpPr>
          <p:nvPr>
            <p:ph type="title"/>
          </p:nvPr>
        </p:nvSpPr>
        <p:spPr>
          <a:xfrm>
            <a:off x="457200" y="274638"/>
            <a:ext cx="8229600" cy="944562"/>
          </a:xfrm>
        </p:spPr>
        <p:txBody>
          <a:bodyPr/>
          <a:lstStyle/>
          <a:p>
            <a:r>
              <a:rPr lang="en-US" altLang="ja-JP" sz="3600" dirty="0">
                <a:solidFill>
                  <a:schemeClr val="accent2"/>
                </a:solidFill>
                <a:ea typeface="ＭＳ Ｐゴシック" charset="-128"/>
              </a:rPr>
              <a:t>APPLE Undulator Magnetic Structure </a:t>
            </a:r>
            <a:r>
              <a:rPr lang="en-US" altLang="ja-JP" sz="3600" dirty="0" smtClean="0">
                <a:solidFill>
                  <a:schemeClr val="accent2"/>
                </a:solidFill>
                <a:ea typeface="ＭＳ Ｐゴシック" charset="-128"/>
              </a:rPr>
              <a:t/>
            </a:r>
            <a:br>
              <a:rPr lang="en-US" altLang="ja-JP" sz="3600" dirty="0" smtClean="0">
                <a:solidFill>
                  <a:schemeClr val="accent2"/>
                </a:solidFill>
                <a:ea typeface="ＭＳ Ｐゴシック" charset="-128"/>
              </a:rPr>
            </a:br>
            <a:r>
              <a:rPr lang="en-US" altLang="ja-JP" sz="3200" b="1" i="1" dirty="0" smtClean="0">
                <a:solidFill>
                  <a:schemeClr val="accent2"/>
                </a:solidFill>
                <a:ea typeface="ＭＳ Ｐゴシック" charset="-128"/>
              </a:rPr>
              <a:t>S. Sasaki</a:t>
            </a:r>
            <a:endParaRPr lang="en-US" altLang="ja-JP" sz="3200" b="1" i="1" dirty="0">
              <a:solidFill>
                <a:schemeClr val="accent2"/>
              </a:solidFill>
              <a:ea typeface="ＭＳ Ｐゴシック" charset="-128"/>
            </a:endParaRPr>
          </a:p>
        </p:txBody>
      </p:sp>
      <p:pic>
        <p:nvPicPr>
          <p:cNvPr id="2469891" name="Picture 3" descr="APPLE2"/>
          <p:cNvPicPr>
            <a:picLocks noChangeAspect="1" noChangeArrowheads="1"/>
          </p:cNvPicPr>
          <p:nvPr/>
        </p:nvPicPr>
        <p:blipFill>
          <a:blip r:embed="rId2" cstate="print"/>
          <a:srcRect/>
          <a:stretch>
            <a:fillRect/>
          </a:stretch>
        </p:blipFill>
        <p:spPr bwMode="auto">
          <a:xfrm>
            <a:off x="838200" y="1506538"/>
            <a:ext cx="7515225" cy="535146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3698" name="Picture 2" descr="pic39"/>
          <p:cNvPicPr>
            <a:picLocks noChangeAspect="1" noChangeArrowheads="1"/>
          </p:cNvPicPr>
          <p:nvPr/>
        </p:nvPicPr>
        <p:blipFill>
          <a:blip r:embed="rId3" cstate="print"/>
          <a:srcRect/>
          <a:stretch>
            <a:fillRect/>
          </a:stretch>
        </p:blipFill>
        <p:spPr bwMode="auto">
          <a:xfrm>
            <a:off x="2438400" y="1295400"/>
            <a:ext cx="4014788" cy="5364163"/>
          </a:xfrm>
          <a:prstGeom prst="rect">
            <a:avLst/>
          </a:prstGeom>
          <a:noFill/>
          <a:ln w="9525">
            <a:noFill/>
            <a:miter lim="800000"/>
            <a:headEnd/>
            <a:tailEnd/>
          </a:ln>
        </p:spPr>
      </p:pic>
      <p:sp>
        <p:nvSpPr>
          <p:cNvPr id="413699" name="Text Box 3"/>
          <p:cNvSpPr txBox="1">
            <a:spLocks noChangeArrowheads="1"/>
          </p:cNvSpPr>
          <p:nvPr/>
        </p:nvSpPr>
        <p:spPr bwMode="auto">
          <a:xfrm>
            <a:off x="304800" y="152400"/>
            <a:ext cx="8305800" cy="1160463"/>
          </a:xfrm>
          <a:prstGeom prst="rect">
            <a:avLst/>
          </a:prstGeom>
          <a:noFill/>
          <a:ln w="9525">
            <a:noFill/>
            <a:miter lim="800000"/>
            <a:headEnd/>
            <a:tailEnd/>
          </a:ln>
        </p:spPr>
        <p:txBody>
          <a:bodyPr>
            <a:spAutoFit/>
          </a:bodyPr>
          <a:lstStyle/>
          <a:p>
            <a:pPr algn="ctr" fontAlgn="base">
              <a:spcBef>
                <a:spcPct val="50000"/>
              </a:spcBef>
              <a:spcAft>
                <a:spcPct val="0"/>
              </a:spcAft>
            </a:pPr>
            <a:r>
              <a:rPr lang="en-US" sz="2800" b="1" smtClean="0">
                <a:solidFill>
                  <a:srgbClr val="CC3300"/>
                </a:solidFill>
                <a:latin typeface="Times New Roman" pitchFamily="18" charset="0"/>
              </a:rPr>
              <a:t>Steps in producing an insertion device</a:t>
            </a:r>
          </a:p>
          <a:p>
            <a:pPr algn="ctr" fontAlgn="base">
              <a:spcBef>
                <a:spcPct val="50000"/>
              </a:spcBef>
              <a:spcAft>
                <a:spcPct val="0"/>
              </a:spcAft>
            </a:pPr>
            <a:r>
              <a:rPr lang="en-US" sz="2800" b="1" smtClean="0">
                <a:solidFill>
                  <a:srgbClr val="CC3300"/>
                </a:solidFill>
                <a:latin typeface="Times New Roman" pitchFamily="18" charset="0"/>
              </a:rPr>
              <a:t>Al keeper + high permeability steel pole</a:t>
            </a:r>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4722" name="Picture 2" descr="pic40"/>
          <p:cNvPicPr>
            <a:picLocks noChangeAspect="1" noChangeArrowheads="1"/>
          </p:cNvPicPr>
          <p:nvPr/>
        </p:nvPicPr>
        <p:blipFill>
          <a:blip r:embed="rId3" cstate="print"/>
          <a:srcRect/>
          <a:stretch>
            <a:fillRect/>
          </a:stretch>
        </p:blipFill>
        <p:spPr bwMode="auto">
          <a:xfrm>
            <a:off x="2157413" y="990600"/>
            <a:ext cx="4508500" cy="5867400"/>
          </a:xfrm>
          <a:prstGeom prst="rect">
            <a:avLst/>
          </a:prstGeom>
          <a:noFill/>
          <a:ln w="9525">
            <a:noFill/>
            <a:miter lim="800000"/>
            <a:headEnd/>
            <a:tailEnd/>
          </a:ln>
        </p:spPr>
      </p:pic>
      <p:sp>
        <p:nvSpPr>
          <p:cNvPr id="414723" name="Text Box 3"/>
          <p:cNvSpPr txBox="1">
            <a:spLocks noChangeArrowheads="1"/>
          </p:cNvSpPr>
          <p:nvPr/>
        </p:nvSpPr>
        <p:spPr bwMode="auto">
          <a:xfrm>
            <a:off x="304800" y="381000"/>
            <a:ext cx="8077200" cy="641350"/>
          </a:xfrm>
          <a:prstGeom prst="rect">
            <a:avLst/>
          </a:prstGeom>
          <a:noFill/>
          <a:ln w="9525">
            <a:noFill/>
            <a:miter lim="800000"/>
            <a:headEnd/>
            <a:tailEnd/>
          </a:ln>
        </p:spPr>
        <p:txBody>
          <a:bodyPr>
            <a:spAutoFit/>
          </a:bodyPr>
          <a:lstStyle/>
          <a:p>
            <a:pPr algn="ctr" fontAlgn="base">
              <a:spcBef>
                <a:spcPct val="0"/>
              </a:spcBef>
              <a:spcAft>
                <a:spcPct val="0"/>
              </a:spcAft>
            </a:pPr>
            <a:r>
              <a:rPr lang="en-US" sz="3600" smtClean="0">
                <a:solidFill>
                  <a:srgbClr val="CC3300"/>
                </a:solidFill>
                <a:latin typeface="Times New Roman" pitchFamily="18" charset="0"/>
              </a:rPr>
              <a:t>Adding magnetic material to each unit</a:t>
            </a:r>
          </a:p>
        </p:txBody>
      </p:sp>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5746" name="Picture 2" descr="pic42"/>
          <p:cNvPicPr>
            <a:picLocks noChangeAspect="1" noChangeArrowheads="1"/>
          </p:cNvPicPr>
          <p:nvPr/>
        </p:nvPicPr>
        <p:blipFill>
          <a:blip r:embed="rId3" cstate="print"/>
          <a:srcRect/>
          <a:stretch>
            <a:fillRect/>
          </a:stretch>
        </p:blipFill>
        <p:spPr bwMode="auto">
          <a:xfrm>
            <a:off x="762000" y="990600"/>
            <a:ext cx="7162800" cy="5638800"/>
          </a:xfrm>
          <a:prstGeom prst="rect">
            <a:avLst/>
          </a:prstGeom>
          <a:noFill/>
          <a:ln w="9525">
            <a:noFill/>
            <a:miter lim="800000"/>
            <a:headEnd/>
            <a:tailEnd/>
          </a:ln>
        </p:spPr>
      </p:pic>
      <p:sp>
        <p:nvSpPr>
          <p:cNvPr id="415747" name="Text Box 3"/>
          <p:cNvSpPr txBox="1">
            <a:spLocks noChangeArrowheads="1"/>
          </p:cNvSpPr>
          <p:nvPr/>
        </p:nvSpPr>
        <p:spPr bwMode="auto">
          <a:xfrm>
            <a:off x="0" y="304800"/>
            <a:ext cx="9144000" cy="579438"/>
          </a:xfrm>
          <a:prstGeom prst="rect">
            <a:avLst/>
          </a:prstGeom>
          <a:noFill/>
          <a:ln w="9525">
            <a:noFill/>
            <a:miter lim="800000"/>
            <a:headEnd/>
            <a:tailEnd/>
          </a:ln>
        </p:spPr>
        <p:txBody>
          <a:bodyPr>
            <a:spAutoFit/>
          </a:bodyPr>
          <a:lstStyle/>
          <a:p>
            <a:pPr fontAlgn="base">
              <a:spcBef>
                <a:spcPct val="50000"/>
              </a:spcBef>
              <a:spcAft>
                <a:spcPct val="0"/>
              </a:spcAft>
            </a:pPr>
            <a:r>
              <a:rPr lang="en-US" sz="3200" b="1" smtClean="0">
                <a:solidFill>
                  <a:srgbClr val="CC3300"/>
                </a:solidFill>
                <a:latin typeface="Times New Roman" pitchFamily="18" charset="0"/>
              </a:rPr>
              <a:t>Assembling the individual units on a strongback </a:t>
            </a:r>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6770" name="Picture 2" descr="pic43"/>
          <p:cNvPicPr>
            <a:picLocks noGrp="1" noChangeAspect="1" noChangeArrowheads="1"/>
          </p:cNvPicPr>
          <p:nvPr>
            <p:ph idx="4294967295"/>
          </p:nvPr>
        </p:nvPicPr>
        <p:blipFill>
          <a:blip r:embed="rId3" cstate="print"/>
          <a:srcRect/>
          <a:stretch>
            <a:fillRect/>
          </a:stretch>
        </p:blipFill>
        <p:spPr>
          <a:xfrm>
            <a:off x="2290763" y="1143000"/>
            <a:ext cx="3821112" cy="4987925"/>
          </a:xfrm>
          <a:noFill/>
        </p:spPr>
      </p:pic>
      <p:sp>
        <p:nvSpPr>
          <p:cNvPr id="416771" name="Text Box 3"/>
          <p:cNvSpPr txBox="1">
            <a:spLocks noChangeArrowheads="1"/>
          </p:cNvSpPr>
          <p:nvPr/>
        </p:nvSpPr>
        <p:spPr bwMode="auto">
          <a:xfrm>
            <a:off x="381000" y="0"/>
            <a:ext cx="7848600" cy="1066800"/>
          </a:xfrm>
          <a:prstGeom prst="rect">
            <a:avLst/>
          </a:prstGeom>
          <a:noFill/>
          <a:ln w="9525">
            <a:noFill/>
            <a:miter lim="800000"/>
            <a:headEnd/>
            <a:tailEnd/>
          </a:ln>
        </p:spPr>
        <p:txBody>
          <a:bodyPr>
            <a:spAutoFit/>
          </a:bodyPr>
          <a:lstStyle/>
          <a:p>
            <a:pPr algn="ctr" fontAlgn="base">
              <a:spcBef>
                <a:spcPct val="50000"/>
              </a:spcBef>
              <a:spcAft>
                <a:spcPct val="0"/>
              </a:spcAft>
            </a:pPr>
            <a:r>
              <a:rPr lang="en-US" sz="3200" b="1" smtClean="0">
                <a:solidFill>
                  <a:srgbClr val="CC3300"/>
                </a:solidFill>
                <a:latin typeface="Times New Roman" pitchFamily="18" charset="0"/>
              </a:rPr>
              <a:t>LBL/SSRL 54 Pole Permanent Magnet Hybrid Wiggler ~1985</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p:cNvSpPr>
          <p:nvPr/>
        </p:nvSpPr>
        <p:spPr bwMode="auto">
          <a:xfrm>
            <a:off x="107950" y="-125413"/>
            <a:ext cx="2954338" cy="1160463"/>
          </a:xfrm>
          <a:prstGeom prst="rect">
            <a:avLst/>
          </a:prstGeom>
          <a:noFill/>
          <a:ln w="9525">
            <a:noFill/>
            <a:miter lim="800000"/>
            <a:headEnd/>
            <a:tailEnd/>
          </a:ln>
        </p:spPr>
        <p:txBody>
          <a:bodyPr lIns="0" tIns="0" rIns="0" bIns="0" anchor="ctr"/>
          <a:lstStyle/>
          <a:p>
            <a:pPr marL="241300" indent="-6350" algn="ctr" defTabSz="642938" eaLnBrk="1" hangingPunct="1"/>
            <a:r>
              <a:rPr lang="en-US" sz="1700" b="1">
                <a:solidFill>
                  <a:srgbClr val="392CA2"/>
                </a:solidFill>
                <a:latin typeface="Optima" charset="0"/>
                <a:sym typeface="Optima" charset="0"/>
              </a:rPr>
              <a:t>Wilhelm Röntgen</a:t>
            </a:r>
          </a:p>
          <a:p>
            <a:pPr marL="241300" indent="-6350" algn="ctr" defTabSz="642938" eaLnBrk="1" hangingPunct="1"/>
            <a:r>
              <a:rPr lang="en-US" sz="1700" b="1">
                <a:solidFill>
                  <a:srgbClr val="392CA2"/>
                </a:solidFill>
                <a:latin typeface="Optima" charset="0"/>
                <a:sym typeface="Optima" charset="0"/>
              </a:rPr>
              <a:t>Universität Würzburg</a:t>
            </a:r>
          </a:p>
          <a:p>
            <a:pPr marL="241300" indent="-6350" algn="ctr" defTabSz="642938" eaLnBrk="1" hangingPunct="1"/>
            <a:r>
              <a:rPr lang="en-US" sz="1700" b="1">
                <a:solidFill>
                  <a:srgbClr val="392CA2"/>
                </a:solidFill>
                <a:latin typeface="Optima" charset="0"/>
                <a:sym typeface="Optima" charset="0"/>
              </a:rPr>
              <a:t>Dec. 1895</a:t>
            </a:r>
          </a:p>
        </p:txBody>
      </p:sp>
      <p:pic>
        <p:nvPicPr>
          <p:cNvPr id="827395" name="Picture 3"/>
          <p:cNvPicPr>
            <a:picLocks noChangeArrowheads="1"/>
          </p:cNvPicPr>
          <p:nvPr/>
        </p:nvPicPr>
        <p:blipFill>
          <a:blip r:embed="rId3" cstate="print"/>
          <a:srcRect/>
          <a:stretch>
            <a:fillRect/>
          </a:stretch>
        </p:blipFill>
        <p:spPr bwMode="auto">
          <a:xfrm>
            <a:off x="5894388" y="901700"/>
            <a:ext cx="2852737" cy="4037013"/>
          </a:xfrm>
          <a:prstGeom prst="rect">
            <a:avLst/>
          </a:prstGeom>
          <a:noFill/>
          <a:ln w="9525">
            <a:noFill/>
            <a:miter lim="800000"/>
            <a:headEnd/>
            <a:tailEnd/>
          </a:ln>
        </p:spPr>
      </p:pic>
      <p:sp>
        <p:nvSpPr>
          <p:cNvPr id="215044" name="Rectangle 4"/>
          <p:cNvSpPr>
            <a:spLocks noGrp="1" noChangeArrowheads="1"/>
          </p:cNvSpPr>
          <p:nvPr>
            <p:ph type="title"/>
          </p:nvPr>
        </p:nvSpPr>
        <p:spPr>
          <a:xfrm>
            <a:off x="3187700" y="-125413"/>
            <a:ext cx="5241925" cy="1160463"/>
          </a:xfrm>
        </p:spPr>
        <p:txBody>
          <a:bodyPr rIns="134846"/>
          <a:lstStyle/>
          <a:p>
            <a:pPr eaLnBrk="1" hangingPunct="1"/>
            <a:r>
              <a:rPr lang="en-US" sz="1500" smtClean="0"/>
              <a:t>Michael Pupin</a:t>
            </a:r>
            <a:br>
              <a:rPr lang="en-US" sz="1500" smtClean="0"/>
            </a:br>
            <a:r>
              <a:rPr lang="en-US" sz="1500" smtClean="0"/>
              <a:t>Columbia University/New York</a:t>
            </a:r>
            <a:br>
              <a:rPr lang="en-US" sz="1500" smtClean="0"/>
            </a:br>
            <a:r>
              <a:rPr lang="en-US" sz="1500" smtClean="0"/>
              <a:t>Feb. 1896</a:t>
            </a:r>
          </a:p>
        </p:txBody>
      </p:sp>
      <p:sp>
        <p:nvSpPr>
          <p:cNvPr id="827397" name="Rectangle 5"/>
          <p:cNvSpPr>
            <a:spLocks noGrp="1" noChangeArrowheads="1"/>
          </p:cNvSpPr>
          <p:nvPr>
            <p:ph type="body" idx="1"/>
          </p:nvPr>
        </p:nvSpPr>
        <p:spPr>
          <a:xfrm>
            <a:off x="455613" y="4633913"/>
            <a:ext cx="8385175" cy="1598612"/>
          </a:xfrm>
          <a:solidFill>
            <a:srgbClr val="FFFFFF"/>
          </a:solidFill>
        </p:spPr>
        <p:txBody>
          <a:bodyPr rIns="134846"/>
          <a:lstStyle/>
          <a:p>
            <a:pPr marL="57150" indent="0" eaLnBrk="1" hangingPunct="1">
              <a:buFont typeface="Lucida Grande" charset="0"/>
              <a:buNone/>
            </a:pPr>
            <a:r>
              <a:rPr lang="en-US" sz="1400" smtClean="0"/>
              <a:t>“This is of the hand of a gentleman resident in New York, who, while on a hunting trip in England a few months ago, was so unfortunate as to discharge his gun into his right hand, no less than forty shot lodging in the palm and fingers. The hand has since healed completely; but the shot remain in it, the doctors being unable to remove them, because unable to determine their exact location. The result is that the hand is almost useless, and often painful.” - Cleveland Moffett, McClure’s Magazine, April 1896</a:t>
            </a:r>
          </a:p>
        </p:txBody>
      </p:sp>
      <p:pic>
        <p:nvPicPr>
          <p:cNvPr id="827398" name="Picture 6"/>
          <p:cNvPicPr>
            <a:picLocks noChangeArrowheads="1"/>
          </p:cNvPicPr>
          <p:nvPr/>
        </p:nvPicPr>
        <p:blipFill>
          <a:blip r:embed="rId4" cstate="print"/>
          <a:srcRect/>
          <a:stretch>
            <a:fillRect/>
          </a:stretch>
        </p:blipFill>
        <p:spPr bwMode="auto">
          <a:xfrm>
            <a:off x="2901950" y="901700"/>
            <a:ext cx="2884488" cy="3660775"/>
          </a:xfrm>
          <a:prstGeom prst="rect">
            <a:avLst/>
          </a:prstGeom>
          <a:noFill/>
          <a:ln w="9525">
            <a:noFill/>
            <a:miter lim="800000"/>
            <a:headEnd/>
            <a:tailEnd/>
          </a:ln>
        </p:spPr>
      </p:pic>
      <p:pic>
        <p:nvPicPr>
          <p:cNvPr id="215047" name="Picture 7"/>
          <p:cNvPicPr>
            <a:picLocks noChangeAspect="1" noChangeArrowheads="1"/>
          </p:cNvPicPr>
          <p:nvPr/>
        </p:nvPicPr>
        <p:blipFill>
          <a:blip r:embed="rId5" cstate="print"/>
          <a:srcRect/>
          <a:stretch>
            <a:fillRect/>
          </a:stretch>
        </p:blipFill>
        <p:spPr bwMode="auto">
          <a:xfrm>
            <a:off x="328613" y="901700"/>
            <a:ext cx="2511425" cy="3679825"/>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68072" presetClass="entr" presetSubtype="42233924" fill="hold" nodeType="clickEffect">
                                  <p:stCondLst>
                                    <p:cond delay="0"/>
                                  </p:stCondLst>
                                  <p:childTnLst>
                                    <p:set>
                                      <p:cBhvr>
                                        <p:cTn id="6" dur="1" fill="hold">
                                          <p:stCondLst>
                                            <p:cond delay="499"/>
                                          </p:stCondLst>
                                        </p:cTn>
                                        <p:tgtEl>
                                          <p:spTgt spid="8273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entr" presetSubtype="42233752" fill="hold" nodeType="clickEffect">
                                  <p:stCondLst>
                                    <p:cond delay="0"/>
                                  </p:stCondLst>
                                  <p:childTnLst>
                                    <p:set>
                                      <p:cBhvr>
                                        <p:cTn id="10" dur="1" fill="hold">
                                          <p:stCondLst>
                                            <p:cond delay="499"/>
                                          </p:stCondLst>
                                        </p:cTn>
                                        <p:tgtEl>
                                          <p:spTgt spid="8273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827397">
                                            <p:bg/>
                                          </p:spTgt>
                                        </p:tgtEl>
                                        <p:attrNameLst>
                                          <p:attrName>style.visibility</p:attrName>
                                        </p:attrNameLst>
                                      </p:cBhvr>
                                      <p:to>
                                        <p:strVal val="visible"/>
                                      </p:to>
                                    </p:set>
                                    <p:anim calcmode="lin" valueType="num">
                                      <p:cBhvr additive="base">
                                        <p:cTn id="15" dur="500" fill="hold"/>
                                        <p:tgtEl>
                                          <p:spTgt spid="827397">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827397">
                                            <p:bg/>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27397">
                                            <p:txEl>
                                              <p:pRg st="0" end="0"/>
                                            </p:txEl>
                                          </p:spTgt>
                                        </p:tgtEl>
                                        <p:attrNameLst>
                                          <p:attrName>style.visibility</p:attrName>
                                        </p:attrNameLst>
                                      </p:cBhvr>
                                      <p:to>
                                        <p:strVal val="visible"/>
                                      </p:to>
                                    </p:set>
                                    <p:anim calcmode="lin" valueType="num">
                                      <p:cBhvr additive="base">
                                        <p:cTn id="21" dur="500" fill="hold"/>
                                        <p:tgtEl>
                                          <p:spTgt spid="82739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2739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7397" grpId="0" build="p" animBg="1"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7794" name="Picture 2" descr="pic41"/>
          <p:cNvPicPr>
            <a:picLocks noChangeAspect="1" noChangeArrowheads="1"/>
          </p:cNvPicPr>
          <p:nvPr/>
        </p:nvPicPr>
        <p:blipFill>
          <a:blip r:embed="rId3" cstate="print"/>
          <a:srcRect/>
          <a:stretch>
            <a:fillRect/>
          </a:stretch>
        </p:blipFill>
        <p:spPr bwMode="auto">
          <a:xfrm>
            <a:off x="2057400" y="1066800"/>
            <a:ext cx="4276725" cy="5562600"/>
          </a:xfrm>
          <a:prstGeom prst="rect">
            <a:avLst/>
          </a:prstGeom>
          <a:noFill/>
          <a:ln w="9525">
            <a:noFill/>
            <a:miter lim="800000"/>
            <a:headEnd/>
            <a:tailEnd/>
          </a:ln>
        </p:spPr>
      </p:pic>
      <p:sp>
        <p:nvSpPr>
          <p:cNvPr id="417795" name="Text Box 3"/>
          <p:cNvSpPr txBox="1">
            <a:spLocks noChangeArrowheads="1"/>
          </p:cNvSpPr>
          <p:nvPr/>
        </p:nvSpPr>
        <p:spPr bwMode="auto">
          <a:xfrm>
            <a:off x="228600" y="0"/>
            <a:ext cx="8610600" cy="1066800"/>
          </a:xfrm>
          <a:prstGeom prst="rect">
            <a:avLst/>
          </a:prstGeom>
          <a:noFill/>
          <a:ln w="9525">
            <a:noFill/>
            <a:miter lim="800000"/>
            <a:headEnd/>
            <a:tailEnd/>
          </a:ln>
        </p:spPr>
        <p:txBody>
          <a:bodyPr>
            <a:spAutoFit/>
          </a:bodyPr>
          <a:lstStyle/>
          <a:p>
            <a:pPr algn="ctr" fontAlgn="base">
              <a:spcBef>
                <a:spcPct val="50000"/>
              </a:spcBef>
              <a:spcAft>
                <a:spcPct val="0"/>
              </a:spcAft>
            </a:pPr>
            <a:r>
              <a:rPr lang="en-US" sz="3200" b="1" smtClean="0">
                <a:solidFill>
                  <a:srgbClr val="CC3300"/>
                </a:solidFill>
                <a:latin typeface="Times New Roman" pitchFamily="18" charset="0"/>
              </a:rPr>
              <a:t>Completed wiggler in support frame; ready for installation of the vacuum chamber</a:t>
            </a:r>
          </a:p>
        </p:txBody>
      </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6996" name="Picture 4"/>
          <p:cNvPicPr>
            <a:picLocks noChangeAspect="1" noChangeArrowheads="1"/>
          </p:cNvPicPr>
          <p:nvPr/>
        </p:nvPicPr>
        <p:blipFill>
          <a:blip r:embed="rId3" cstate="print"/>
          <a:srcRect l="4059" b="34286"/>
          <a:stretch>
            <a:fillRect/>
          </a:stretch>
        </p:blipFill>
        <p:spPr bwMode="auto">
          <a:xfrm>
            <a:off x="76200" y="152400"/>
            <a:ext cx="5403850" cy="5181600"/>
          </a:xfrm>
          <a:prstGeom prst="rect">
            <a:avLst/>
          </a:prstGeom>
          <a:noFill/>
          <a:ln w="9525">
            <a:noFill/>
            <a:miter lim="800000"/>
            <a:headEnd/>
            <a:tailEnd/>
          </a:ln>
          <a:effectLst/>
        </p:spPr>
      </p:pic>
      <p:sp>
        <p:nvSpPr>
          <p:cNvPr id="1876997" name="Text Box 5"/>
          <p:cNvSpPr txBox="1">
            <a:spLocks noChangeArrowheads="1"/>
          </p:cNvSpPr>
          <p:nvPr/>
        </p:nvSpPr>
        <p:spPr bwMode="auto">
          <a:xfrm>
            <a:off x="5638800" y="609600"/>
            <a:ext cx="3505200" cy="2227263"/>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sz="2800" b="1" i="1" smtClean="0">
                <a:solidFill>
                  <a:srgbClr val="000000"/>
                </a:solidFill>
                <a:latin typeface="Arial" charset="0"/>
              </a:rPr>
              <a:t>Nicolai Vinokurov &amp; Klaus Halbach receiving the first Compton Award at APS; October, 1995</a:t>
            </a:r>
          </a:p>
        </p:txBody>
      </p:sp>
      <p:sp>
        <p:nvSpPr>
          <p:cNvPr id="1876998" name="Text Box 6"/>
          <p:cNvSpPr txBox="1">
            <a:spLocks noChangeArrowheads="1"/>
          </p:cNvSpPr>
          <p:nvPr/>
        </p:nvSpPr>
        <p:spPr bwMode="auto">
          <a:xfrm>
            <a:off x="304800" y="5791200"/>
            <a:ext cx="8534400" cy="396875"/>
          </a:xfrm>
          <a:prstGeom prst="rect">
            <a:avLst/>
          </a:prstGeom>
          <a:noFill/>
          <a:ln w="9525">
            <a:noFill/>
            <a:miter lim="800000"/>
            <a:headEnd/>
            <a:tailEnd/>
          </a:ln>
          <a:effectLst/>
        </p:spPr>
        <p:txBody>
          <a:bodyPr>
            <a:spAutoFit/>
          </a:bodyPr>
          <a:lstStyle/>
          <a:p>
            <a:pPr algn="ctr" eaLnBrk="0" fontAlgn="base" hangingPunct="0">
              <a:spcBef>
                <a:spcPct val="50000"/>
              </a:spcBef>
              <a:spcAft>
                <a:spcPct val="0"/>
              </a:spcAft>
            </a:pPr>
            <a:r>
              <a:rPr lang="en-US" sz="2000" b="1" smtClean="0">
                <a:solidFill>
                  <a:srgbClr val="000000"/>
                </a:solidFill>
                <a:latin typeface="Arial" charset="0"/>
              </a:rPr>
              <a:t>Pioneers in permanent magnet technology for insertion devices</a:t>
            </a:r>
          </a:p>
        </p:txBody>
      </p:sp>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02" name="Picture 2" descr="pic51"/>
          <p:cNvPicPr>
            <a:picLocks noChangeAspect="1" noChangeArrowheads="1"/>
          </p:cNvPicPr>
          <p:nvPr/>
        </p:nvPicPr>
        <p:blipFill>
          <a:blip r:embed="rId3" cstate="print">
            <a:lum bright="-18000"/>
          </a:blip>
          <a:srcRect/>
          <a:stretch>
            <a:fillRect/>
          </a:stretch>
        </p:blipFill>
        <p:spPr bwMode="auto">
          <a:xfrm>
            <a:off x="1905000" y="1066800"/>
            <a:ext cx="4116388" cy="5565775"/>
          </a:xfrm>
          <a:prstGeom prst="rect">
            <a:avLst/>
          </a:prstGeom>
          <a:noFill/>
          <a:ln w="9525">
            <a:noFill/>
            <a:miter lim="800000"/>
            <a:headEnd/>
            <a:tailEnd/>
          </a:ln>
        </p:spPr>
      </p:pic>
      <p:sp>
        <p:nvSpPr>
          <p:cNvPr id="313347" name="Text Box 3"/>
          <p:cNvSpPr txBox="1">
            <a:spLocks noChangeArrowheads="1"/>
          </p:cNvSpPr>
          <p:nvPr/>
        </p:nvSpPr>
        <p:spPr bwMode="auto">
          <a:xfrm>
            <a:off x="228600" y="228600"/>
            <a:ext cx="7391400" cy="579438"/>
          </a:xfrm>
          <a:prstGeom prst="rect">
            <a:avLst/>
          </a:prstGeom>
          <a:noFill/>
          <a:ln w="9525">
            <a:noFill/>
            <a:miter lim="800000"/>
            <a:headEnd/>
            <a:tailEnd/>
          </a:ln>
        </p:spPr>
        <p:txBody>
          <a:bodyPr>
            <a:spAutoFit/>
          </a:bodyPr>
          <a:lstStyle/>
          <a:p>
            <a:pPr algn="ctr" eaLnBrk="1" hangingPunct="1">
              <a:spcBef>
                <a:spcPct val="50000"/>
              </a:spcBef>
            </a:pPr>
            <a:r>
              <a:rPr lang="en-US" sz="3200">
                <a:latin typeface="Times New Roman" pitchFamily="18" charset="0"/>
              </a:rPr>
              <a:t>An Inspirational Wiggler</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63202"/>
                                        </p:tgtEl>
                                        <p:attrNameLst>
                                          <p:attrName>style.visibility</p:attrName>
                                        </p:attrNameLst>
                                      </p:cBhvr>
                                      <p:to>
                                        <p:strVal val="visible"/>
                                      </p:to>
                                    </p:set>
                                    <p:anim calcmode="lin" valueType="num">
                                      <p:cBhvr additive="base">
                                        <p:cTn id="7" dur="500" fill="hold"/>
                                        <p:tgtEl>
                                          <p:spTgt spid="563202"/>
                                        </p:tgtEl>
                                        <p:attrNameLst>
                                          <p:attrName>ppt_x</p:attrName>
                                        </p:attrNameLst>
                                      </p:cBhvr>
                                      <p:tavLst>
                                        <p:tav tm="0">
                                          <p:val>
                                            <p:strVal val="#ppt_x"/>
                                          </p:val>
                                        </p:tav>
                                        <p:tav tm="100000">
                                          <p:val>
                                            <p:strVal val="#ppt_x"/>
                                          </p:val>
                                        </p:tav>
                                      </p:tavLst>
                                    </p:anim>
                                    <p:anim calcmode="lin" valueType="num">
                                      <p:cBhvr additive="base">
                                        <p:cTn id="8" dur="500" fill="hold"/>
                                        <p:tgtEl>
                                          <p:spTgt spid="5632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sz="4000" dirty="0" smtClean="0"/>
              <a:t>Using X-rays</a:t>
            </a:r>
          </a:p>
          <a:p>
            <a:pPr algn="ctr">
              <a:buNone/>
            </a:pPr>
            <a:r>
              <a:rPr lang="en-US" sz="4000" dirty="0" smtClean="0"/>
              <a:t>Techniques, Applications, etc.</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62" name="Picture 2" descr="X-Use"/>
          <p:cNvPicPr>
            <a:picLocks noChangeAspect="1" noChangeArrowheads="1"/>
          </p:cNvPicPr>
          <p:nvPr/>
        </p:nvPicPr>
        <p:blipFill>
          <a:blip r:embed="rId3" cstate="print"/>
          <a:srcRect t="9592"/>
          <a:stretch>
            <a:fillRect/>
          </a:stretch>
        </p:blipFill>
        <p:spPr bwMode="auto">
          <a:xfrm>
            <a:off x="152400" y="979488"/>
            <a:ext cx="8763000" cy="5724525"/>
          </a:xfrm>
          <a:prstGeom prst="rect">
            <a:avLst/>
          </a:prstGeom>
          <a:noFill/>
          <a:ln w="9525">
            <a:noFill/>
            <a:miter lim="800000"/>
            <a:headEnd/>
            <a:tailEnd/>
          </a:ln>
        </p:spPr>
      </p:pic>
      <p:sp>
        <p:nvSpPr>
          <p:cNvPr id="399363" name="Rectangle 3"/>
          <p:cNvSpPr>
            <a:spLocks noChangeArrowheads="1"/>
          </p:cNvSpPr>
          <p:nvPr/>
        </p:nvSpPr>
        <p:spPr bwMode="auto">
          <a:xfrm>
            <a:off x="260350" y="196850"/>
            <a:ext cx="7359650" cy="717550"/>
          </a:xfrm>
          <a:prstGeom prst="rect">
            <a:avLst/>
          </a:prstGeom>
          <a:noFill/>
          <a:ln w="9525">
            <a:noFill/>
            <a:miter lim="800000"/>
            <a:headEnd/>
            <a:tailEnd/>
          </a:ln>
        </p:spPr>
        <p:txBody>
          <a:bodyPr lIns="92075" tIns="46038" rIns="92075" bIns="46038" anchor="ctr"/>
          <a:lstStyle/>
          <a:p>
            <a:pPr eaLnBrk="0" fontAlgn="base" hangingPunct="0">
              <a:spcBef>
                <a:spcPct val="0"/>
              </a:spcBef>
              <a:spcAft>
                <a:spcPct val="0"/>
              </a:spcAft>
            </a:pPr>
            <a:r>
              <a:rPr lang="en-US" altLang="ja-JP" b="1" i="1" smtClean="0">
                <a:solidFill>
                  <a:srgbClr val="D60093"/>
                </a:solidFill>
                <a:ea typeface="MS PGothic" pitchFamily="34" charset="-128"/>
              </a:rPr>
              <a:t>These Techniques Provide Very Valuable Information         </a:t>
            </a:r>
          </a:p>
        </p:txBody>
      </p:sp>
    </p:spTree>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0386" name="Picture 2" descr="X-Techniq"/>
          <p:cNvPicPr>
            <a:picLocks noChangeAspect="1" noChangeArrowheads="1"/>
          </p:cNvPicPr>
          <p:nvPr/>
        </p:nvPicPr>
        <p:blipFill>
          <a:blip r:embed="rId3" cstate="print"/>
          <a:srcRect t="5486"/>
          <a:stretch>
            <a:fillRect/>
          </a:stretch>
        </p:blipFill>
        <p:spPr bwMode="auto">
          <a:xfrm>
            <a:off x="990600" y="1371600"/>
            <a:ext cx="7010400" cy="5251450"/>
          </a:xfrm>
          <a:prstGeom prst="rect">
            <a:avLst/>
          </a:prstGeom>
          <a:noFill/>
          <a:ln w="9525">
            <a:noFill/>
            <a:miter lim="800000"/>
            <a:headEnd/>
            <a:tailEnd/>
          </a:ln>
        </p:spPr>
      </p:pic>
      <p:sp>
        <p:nvSpPr>
          <p:cNvPr id="400387" name="Rectangle 3"/>
          <p:cNvSpPr>
            <a:spLocks noChangeArrowheads="1"/>
          </p:cNvSpPr>
          <p:nvPr/>
        </p:nvSpPr>
        <p:spPr bwMode="auto">
          <a:xfrm>
            <a:off x="260350" y="196850"/>
            <a:ext cx="7359650" cy="717550"/>
          </a:xfrm>
          <a:prstGeom prst="rect">
            <a:avLst/>
          </a:prstGeom>
          <a:noFill/>
          <a:ln w="9525">
            <a:noFill/>
            <a:miter lim="800000"/>
            <a:headEnd/>
            <a:tailEnd/>
          </a:ln>
        </p:spPr>
        <p:txBody>
          <a:bodyPr lIns="92075" tIns="46038" rIns="92075" bIns="46038" anchor="ctr"/>
          <a:lstStyle/>
          <a:p>
            <a:pPr eaLnBrk="0" fontAlgn="base" hangingPunct="0">
              <a:spcBef>
                <a:spcPct val="0"/>
              </a:spcBef>
              <a:spcAft>
                <a:spcPct val="0"/>
              </a:spcAft>
            </a:pPr>
            <a:r>
              <a:rPr lang="en-US" altLang="ja-JP" b="1" i="1" smtClean="0">
                <a:solidFill>
                  <a:srgbClr val="D60093"/>
                </a:solidFill>
                <a:ea typeface="MS PGothic" pitchFamily="34" charset="-128"/>
              </a:rPr>
              <a:t>Photons Enable a Range of Modern Techniques to Study Matter          </a:t>
            </a:r>
          </a:p>
        </p:txBody>
      </p:sp>
      <p:sp>
        <p:nvSpPr>
          <p:cNvPr id="400388" name="Text Box 4"/>
          <p:cNvSpPr txBox="1">
            <a:spLocks noChangeArrowheads="1"/>
          </p:cNvSpPr>
          <p:nvPr/>
        </p:nvSpPr>
        <p:spPr bwMode="auto">
          <a:xfrm>
            <a:off x="914400" y="974725"/>
            <a:ext cx="7331075" cy="396875"/>
          </a:xfrm>
          <a:prstGeom prst="rect">
            <a:avLst/>
          </a:prstGeom>
          <a:noFill/>
          <a:ln w="9525">
            <a:noFill/>
            <a:miter lim="800000"/>
            <a:headEnd/>
            <a:tailEnd/>
          </a:ln>
        </p:spPr>
        <p:txBody>
          <a:bodyPr>
            <a:spAutoFit/>
          </a:bodyPr>
          <a:lstStyle/>
          <a:p>
            <a:pPr fontAlgn="base">
              <a:spcBef>
                <a:spcPct val="0"/>
              </a:spcBef>
              <a:spcAft>
                <a:spcPct val="0"/>
              </a:spcAft>
            </a:pPr>
            <a:r>
              <a:rPr lang="en-US" altLang="ja-JP" sz="2000" b="1" smtClean="0">
                <a:solidFill>
                  <a:srgbClr val="0000FF"/>
                </a:solidFill>
                <a:ea typeface="MS PGothic" pitchFamily="34" charset="-128"/>
              </a:rPr>
              <a:t>For Example, Modern X-ray Based Techniques Include</a:t>
            </a:r>
          </a:p>
        </p:txBody>
      </p:sp>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Footer Placeholder 1"/>
          <p:cNvSpPr>
            <a:spLocks noGrp="1"/>
          </p:cNvSpPr>
          <p:nvPr>
            <p:ph type="ftr" sz="quarter" idx="10"/>
          </p:nvPr>
        </p:nvSpPr>
        <p:spPr>
          <a:noFill/>
        </p:spPr>
        <p:txBody>
          <a:bodyPr/>
          <a:lstStyle/>
          <a:p>
            <a:r>
              <a:rPr lang="en-US" smtClean="0"/>
              <a:t>J. Arthur: FEL Intro 	              	            4 July 2006</a:t>
            </a:r>
            <a:endParaRPr lang="en-US" sz="1400" smtClean="0">
              <a:latin typeface="Times" pitchFamily="18" charset="0"/>
            </a:endParaRPr>
          </a:p>
        </p:txBody>
      </p:sp>
      <p:pic>
        <p:nvPicPr>
          <p:cNvPr id="401411" name="Picture 2" descr="space-time-big"/>
          <p:cNvPicPr>
            <a:picLocks noChangeAspect="1" noChangeArrowheads="1"/>
          </p:cNvPicPr>
          <p:nvPr/>
        </p:nvPicPr>
        <p:blipFill>
          <a:blip r:embed="rId3" cstate="print">
            <a:clrChange>
              <a:clrFrom>
                <a:srgbClr val="FFFFFF"/>
              </a:clrFrom>
              <a:clrTo>
                <a:srgbClr val="FFFFFF">
                  <a:alpha val="0"/>
                </a:srgbClr>
              </a:clrTo>
            </a:clrChange>
          </a:blip>
          <a:srcRect t="16660" r="50000"/>
          <a:stretch>
            <a:fillRect/>
          </a:stretch>
        </p:blipFill>
        <p:spPr bwMode="auto">
          <a:xfrm>
            <a:off x="3429000" y="152400"/>
            <a:ext cx="5218113" cy="6019800"/>
          </a:xfrm>
          <a:prstGeom prst="rect">
            <a:avLst/>
          </a:prstGeom>
          <a:noFill/>
          <a:ln w="9525">
            <a:noFill/>
            <a:miter lim="800000"/>
            <a:headEnd/>
            <a:tailEnd/>
          </a:ln>
        </p:spPr>
      </p:pic>
      <p:sp>
        <p:nvSpPr>
          <p:cNvPr id="401412" name="Rectangle 3"/>
          <p:cNvSpPr>
            <a:spLocks noChangeArrowheads="1"/>
          </p:cNvSpPr>
          <p:nvPr/>
        </p:nvSpPr>
        <p:spPr bwMode="auto">
          <a:xfrm>
            <a:off x="5257800" y="5105400"/>
            <a:ext cx="990600" cy="609600"/>
          </a:xfrm>
          <a:prstGeom prst="rect">
            <a:avLst/>
          </a:prstGeom>
          <a:solidFill>
            <a:schemeClr val="accent2">
              <a:alpha val="32156"/>
            </a:schemeClr>
          </a:solidFill>
          <a:ln w="9525">
            <a:noFill/>
            <a:miter lim="800000"/>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401413" name="Text Box 4"/>
          <p:cNvSpPr txBox="1">
            <a:spLocks noChangeArrowheads="1"/>
          </p:cNvSpPr>
          <p:nvPr/>
        </p:nvSpPr>
        <p:spPr bwMode="auto">
          <a:xfrm>
            <a:off x="304800" y="2133600"/>
            <a:ext cx="2797175" cy="70167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000" b="1" smtClean="0">
                <a:solidFill>
                  <a:srgbClr val="333399"/>
                </a:solidFill>
              </a:rPr>
              <a:t>X-rays have opened the ultra-small world </a:t>
            </a:r>
          </a:p>
        </p:txBody>
      </p:sp>
      <p:sp>
        <p:nvSpPr>
          <p:cNvPr id="401414" name="Line 5"/>
          <p:cNvSpPr>
            <a:spLocks noChangeShapeType="1"/>
          </p:cNvSpPr>
          <p:nvPr/>
        </p:nvSpPr>
        <p:spPr bwMode="auto">
          <a:xfrm flipH="1">
            <a:off x="2362200" y="3352800"/>
            <a:ext cx="2895600" cy="3048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401415" name="Line 6"/>
          <p:cNvSpPr>
            <a:spLocks noChangeShapeType="1"/>
          </p:cNvSpPr>
          <p:nvPr/>
        </p:nvSpPr>
        <p:spPr bwMode="auto">
          <a:xfrm flipH="1" flipV="1">
            <a:off x="2286000" y="4876800"/>
            <a:ext cx="2971800" cy="3810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401416" name="Text Box 7"/>
          <p:cNvSpPr txBox="1">
            <a:spLocks noChangeArrowheads="1"/>
          </p:cNvSpPr>
          <p:nvPr/>
        </p:nvSpPr>
        <p:spPr bwMode="auto">
          <a:xfrm>
            <a:off x="1371600" y="3505200"/>
            <a:ext cx="892175" cy="39687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000" smtClean="0">
                <a:solidFill>
                  <a:srgbClr val="000000"/>
                </a:solidFill>
              </a:rPr>
              <a:t>visible</a:t>
            </a:r>
          </a:p>
        </p:txBody>
      </p:sp>
      <p:sp>
        <p:nvSpPr>
          <p:cNvPr id="401417" name="Text Box 8"/>
          <p:cNvSpPr txBox="1">
            <a:spLocks noChangeArrowheads="1"/>
          </p:cNvSpPr>
          <p:nvPr/>
        </p:nvSpPr>
        <p:spPr bwMode="auto">
          <a:xfrm>
            <a:off x="1524000" y="4648200"/>
            <a:ext cx="747713" cy="39687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000" smtClean="0">
                <a:solidFill>
                  <a:srgbClr val="000000"/>
                </a:solidFill>
              </a:rPr>
              <a:t>x-ray</a:t>
            </a:r>
          </a:p>
        </p:txBody>
      </p:sp>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Footer Placeholder 1"/>
          <p:cNvSpPr>
            <a:spLocks noGrp="1"/>
          </p:cNvSpPr>
          <p:nvPr>
            <p:ph type="ftr" sz="quarter" idx="10"/>
          </p:nvPr>
        </p:nvSpPr>
        <p:spPr>
          <a:noFill/>
        </p:spPr>
        <p:txBody>
          <a:bodyPr/>
          <a:lstStyle/>
          <a:p>
            <a:r>
              <a:rPr lang="en-US" smtClean="0"/>
              <a:t>J. Arthur: FEL Intro 	              	            4 July 2006</a:t>
            </a:r>
            <a:endParaRPr lang="en-US" sz="1400" smtClean="0">
              <a:latin typeface="Times" pitchFamily="18" charset="0"/>
            </a:endParaRPr>
          </a:p>
        </p:txBody>
      </p:sp>
      <p:pic>
        <p:nvPicPr>
          <p:cNvPr id="402435" name="Picture 2" descr="space-time-big"/>
          <p:cNvPicPr>
            <a:picLocks noChangeAspect="1" noChangeArrowheads="1"/>
          </p:cNvPicPr>
          <p:nvPr/>
        </p:nvPicPr>
        <p:blipFill>
          <a:blip r:embed="rId3" cstate="print">
            <a:clrChange>
              <a:clrFrom>
                <a:srgbClr val="FFFFFF"/>
              </a:clrFrom>
              <a:clrTo>
                <a:srgbClr val="FFFFFF">
                  <a:alpha val="0"/>
                </a:srgbClr>
              </a:clrTo>
            </a:clrChange>
          </a:blip>
          <a:srcRect l="50000" t="16621"/>
          <a:stretch>
            <a:fillRect/>
          </a:stretch>
        </p:blipFill>
        <p:spPr bwMode="auto">
          <a:xfrm>
            <a:off x="3429000" y="0"/>
            <a:ext cx="5480050" cy="6324600"/>
          </a:xfrm>
          <a:prstGeom prst="rect">
            <a:avLst/>
          </a:prstGeom>
          <a:noFill/>
          <a:ln w="9525">
            <a:noFill/>
            <a:miter lim="800000"/>
            <a:headEnd/>
            <a:tailEnd/>
          </a:ln>
        </p:spPr>
      </p:pic>
      <p:sp>
        <p:nvSpPr>
          <p:cNvPr id="402436" name="Rectangle 3"/>
          <p:cNvSpPr>
            <a:spLocks noChangeArrowheads="1"/>
          </p:cNvSpPr>
          <p:nvPr/>
        </p:nvSpPr>
        <p:spPr bwMode="auto">
          <a:xfrm>
            <a:off x="5105400" y="990600"/>
            <a:ext cx="990600" cy="1295400"/>
          </a:xfrm>
          <a:prstGeom prst="rect">
            <a:avLst/>
          </a:prstGeom>
          <a:solidFill>
            <a:schemeClr val="accent2">
              <a:alpha val="32156"/>
            </a:schemeClr>
          </a:solidFill>
          <a:ln w="9525">
            <a:noFill/>
            <a:miter lim="800000"/>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402437" name="Text Box 4"/>
          <p:cNvSpPr txBox="1">
            <a:spLocks noChangeArrowheads="1"/>
          </p:cNvSpPr>
          <p:nvPr/>
        </p:nvSpPr>
        <p:spPr bwMode="auto">
          <a:xfrm>
            <a:off x="381000" y="381000"/>
            <a:ext cx="2743200" cy="1917700"/>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b="1" smtClean="0">
                <a:solidFill>
                  <a:srgbClr val="333399"/>
                </a:solidFill>
                <a:latin typeface="Arial" pitchFamily="34" charset="0"/>
              </a:rPr>
              <a:t>In addition to the Ultra-Small world, we’d like to explore the </a:t>
            </a:r>
            <a:r>
              <a:rPr lang="en-US" sz="2400" b="1" i="1" smtClean="0">
                <a:solidFill>
                  <a:srgbClr val="333399"/>
                </a:solidFill>
                <a:latin typeface="Arial" pitchFamily="34" charset="0"/>
              </a:rPr>
              <a:t>Ultra-Fast</a:t>
            </a:r>
            <a:endParaRPr lang="en-US" sz="2400" b="1" smtClean="0">
              <a:solidFill>
                <a:srgbClr val="333399"/>
              </a:solidFill>
              <a:latin typeface="Arial" pitchFamily="34" charset="0"/>
            </a:endParaRPr>
          </a:p>
        </p:txBody>
      </p:sp>
      <p:sp>
        <p:nvSpPr>
          <p:cNvPr id="402438" name="Text Box 5"/>
          <p:cNvSpPr txBox="1">
            <a:spLocks noChangeArrowheads="1"/>
          </p:cNvSpPr>
          <p:nvPr/>
        </p:nvSpPr>
        <p:spPr bwMode="auto">
          <a:xfrm>
            <a:off x="1676400" y="2438400"/>
            <a:ext cx="1524000" cy="701675"/>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000" smtClean="0">
                <a:solidFill>
                  <a:srgbClr val="000000"/>
                </a:solidFill>
              </a:rPr>
              <a:t>synchrotron source</a:t>
            </a:r>
          </a:p>
        </p:txBody>
      </p:sp>
      <p:sp>
        <p:nvSpPr>
          <p:cNvPr id="402439" name="Line 6"/>
          <p:cNvSpPr>
            <a:spLocks noChangeShapeType="1"/>
          </p:cNvSpPr>
          <p:nvPr/>
        </p:nvSpPr>
        <p:spPr bwMode="auto">
          <a:xfrm flipV="1">
            <a:off x="3124200" y="2057400"/>
            <a:ext cx="2057400" cy="609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402440" name="Text Box 7"/>
          <p:cNvSpPr txBox="1">
            <a:spLocks noChangeArrowheads="1"/>
          </p:cNvSpPr>
          <p:nvPr/>
        </p:nvSpPr>
        <p:spPr bwMode="auto">
          <a:xfrm>
            <a:off x="609600" y="4419600"/>
            <a:ext cx="1676400" cy="396875"/>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000" smtClean="0">
                <a:solidFill>
                  <a:srgbClr val="000000"/>
                </a:solidFill>
              </a:rPr>
              <a:t>new territory</a:t>
            </a:r>
          </a:p>
        </p:txBody>
      </p:sp>
      <p:sp>
        <p:nvSpPr>
          <p:cNvPr id="402441" name="Line 8"/>
          <p:cNvSpPr>
            <a:spLocks noChangeShapeType="1"/>
          </p:cNvSpPr>
          <p:nvPr/>
        </p:nvSpPr>
        <p:spPr bwMode="auto">
          <a:xfrm flipH="1">
            <a:off x="2209800" y="2971800"/>
            <a:ext cx="1371600" cy="16002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402442" name="Line 9"/>
          <p:cNvSpPr>
            <a:spLocks noChangeShapeType="1"/>
          </p:cNvSpPr>
          <p:nvPr/>
        </p:nvSpPr>
        <p:spPr bwMode="auto">
          <a:xfrm>
            <a:off x="2209800" y="4648200"/>
            <a:ext cx="1371600" cy="16002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000" smtClean="0">
              <a:solidFill>
                <a:srgbClr val="000000"/>
              </a:solidFill>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Footer Placeholder 1"/>
          <p:cNvSpPr>
            <a:spLocks noGrp="1"/>
          </p:cNvSpPr>
          <p:nvPr>
            <p:ph type="ftr" sz="quarter" idx="10"/>
          </p:nvPr>
        </p:nvSpPr>
        <p:spPr>
          <a:noFill/>
        </p:spPr>
        <p:txBody>
          <a:bodyPr/>
          <a:lstStyle/>
          <a:p>
            <a:r>
              <a:rPr lang="en-US" smtClean="0"/>
              <a:t>J. Arthur: FEL Intro 	              	            4 July 2006</a:t>
            </a:r>
            <a:endParaRPr lang="en-US" sz="1400" smtClean="0">
              <a:latin typeface="Times" pitchFamily="18" charset="0"/>
            </a:endParaRPr>
          </a:p>
        </p:txBody>
      </p:sp>
      <p:sp>
        <p:nvSpPr>
          <p:cNvPr id="403459" name="Text Box 2"/>
          <p:cNvSpPr txBox="1">
            <a:spLocks noChangeArrowheads="1"/>
          </p:cNvSpPr>
          <p:nvPr/>
        </p:nvSpPr>
        <p:spPr bwMode="auto">
          <a:xfrm>
            <a:off x="1079500" y="1841500"/>
            <a:ext cx="7086600" cy="1187450"/>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400" b="1" smtClean="0">
                <a:solidFill>
                  <a:srgbClr val="333399"/>
                </a:solidFill>
                <a:latin typeface="Arial" pitchFamily="34" charset="0"/>
              </a:rPr>
              <a:t>To explore the ultra-fast regime, one needs an ultra-fast, pulsed x-ray source.  Ideally, it would produce a lot of x-rays in each fast pulse.</a:t>
            </a:r>
          </a:p>
        </p:txBody>
      </p:sp>
      <p:sp>
        <p:nvSpPr>
          <p:cNvPr id="403460" name="Text Box 3"/>
          <p:cNvSpPr txBox="1">
            <a:spLocks noChangeArrowheads="1"/>
          </p:cNvSpPr>
          <p:nvPr/>
        </p:nvSpPr>
        <p:spPr bwMode="auto">
          <a:xfrm>
            <a:off x="685800" y="3416300"/>
            <a:ext cx="8001000" cy="1187450"/>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400" b="1" smtClean="0">
                <a:solidFill>
                  <a:srgbClr val="333399"/>
                </a:solidFill>
                <a:latin typeface="Arial" pitchFamily="34" charset="0"/>
              </a:rPr>
              <a:t>To go much beyond what today’s synchrotron source can provide, one needs a new type of source.  The best candidate is the </a:t>
            </a:r>
            <a:r>
              <a:rPr lang="en-US" sz="2400" b="1" i="1" smtClean="0">
                <a:solidFill>
                  <a:srgbClr val="333399"/>
                </a:solidFill>
                <a:latin typeface="Arial" pitchFamily="34" charset="0"/>
              </a:rPr>
              <a:t>Free-Electron Laser</a:t>
            </a:r>
            <a:r>
              <a:rPr lang="en-US" sz="2400" b="1" smtClean="0">
                <a:solidFill>
                  <a:srgbClr val="333399"/>
                </a:solidFill>
                <a:latin typeface="Arial" pitchFamily="34" charset="0"/>
              </a:rPr>
              <a:t> </a:t>
            </a:r>
          </a:p>
        </p:txBody>
      </p:sp>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426" name="Rectangle 2"/>
          <p:cNvSpPr>
            <a:spLocks noGrp="1" noChangeArrowheads="1"/>
          </p:cNvSpPr>
          <p:nvPr>
            <p:ph type="title"/>
          </p:nvPr>
        </p:nvSpPr>
        <p:spPr>
          <a:xfrm>
            <a:off x="138113" y="0"/>
            <a:ext cx="8867775" cy="874713"/>
          </a:xfrm>
        </p:spPr>
        <p:txBody>
          <a:bodyPr/>
          <a:lstStyle/>
          <a:p>
            <a:pPr eaLnBrk="1" hangingPunct="1">
              <a:defRPr/>
            </a:pPr>
            <a:r>
              <a:rPr lang="en-US" sz="2800" smtClean="0">
                <a:solidFill>
                  <a:schemeClr val="tx1"/>
                </a:solidFill>
                <a:effectLst>
                  <a:outerShdw blurRad="38100" dist="38100" dir="2700000" algn="tl">
                    <a:srgbClr val="C0C0C0"/>
                  </a:outerShdw>
                </a:effectLst>
              </a:rPr>
              <a:t>Examples of Synchrotron Science:</a:t>
            </a:r>
            <a:r>
              <a:rPr lang="en-US" sz="2800" smtClean="0">
                <a:effectLst>
                  <a:outerShdw blurRad="38100" dist="38100" dir="2700000" algn="tl">
                    <a:srgbClr val="C0C0C0"/>
                  </a:outerShdw>
                </a:effectLst>
              </a:rPr>
              <a:t/>
            </a:r>
            <a:br>
              <a:rPr lang="en-US" sz="2800" smtClean="0">
                <a:effectLst>
                  <a:outerShdw blurRad="38100" dist="38100" dir="2700000" algn="tl">
                    <a:srgbClr val="C0C0C0"/>
                  </a:outerShdw>
                </a:effectLst>
              </a:rPr>
            </a:br>
            <a:r>
              <a:rPr lang="en-US" sz="2800" b="1" smtClean="0">
                <a:effectLst>
                  <a:outerShdw blurRad="38100" dist="38100" dir="2700000" algn="tl">
                    <a:srgbClr val="C0C0C0"/>
                  </a:outerShdw>
                </a:effectLst>
              </a:rPr>
              <a:t>X-Rays Illuminate Ancient Secrets</a:t>
            </a:r>
          </a:p>
        </p:txBody>
      </p:sp>
      <p:sp>
        <p:nvSpPr>
          <p:cNvPr id="11268" name="Rectangle 3"/>
          <p:cNvSpPr>
            <a:spLocks noGrp="1" noChangeArrowheads="1"/>
          </p:cNvSpPr>
          <p:nvPr>
            <p:ph type="body" sz="half" idx="1"/>
          </p:nvPr>
        </p:nvSpPr>
        <p:spPr bwMode="auto">
          <a:xfrm>
            <a:off x="207963" y="1008063"/>
            <a:ext cx="4433887" cy="1344612"/>
          </a:xfrm>
          <a:noFill/>
          <a:ln>
            <a:miter lim="800000"/>
            <a:headEnd/>
            <a:tailEnd/>
          </a:ln>
        </p:spPr>
        <p:txBody>
          <a:bodyPr vert="horz" wrap="square" lIns="82048" tIns="41025" rIns="82048" bIns="41025" numCol="1" anchor="t" anchorCtr="0" compatLnSpc="1">
            <a:prstTxWarp prst="textNoShape">
              <a:avLst/>
            </a:prstTxWarp>
          </a:bodyPr>
          <a:lstStyle/>
          <a:p>
            <a:pPr marL="0" indent="0" defTabSz="1006475" eaLnBrk="1" hangingPunct="1">
              <a:lnSpc>
                <a:spcPct val="80000"/>
              </a:lnSpc>
              <a:buFont typeface="Monotype Sorts" pitchFamily="2" charset="2"/>
              <a:buNone/>
            </a:pPr>
            <a:r>
              <a:rPr lang="en-US" sz="1400" smtClean="0">
                <a:latin typeface="Arial" pitchFamily="34" charset="0"/>
              </a:rPr>
              <a:t>Archimedes’ exceptionally advanced ideas have been lost and found several times throughout the ages.  Now scientists are employing modern technology, including x-ray fluorescence, to completely read the Archimedes Palimpsest, the only source for at least two previously unknown treatises.</a:t>
            </a:r>
          </a:p>
          <a:p>
            <a:pPr marL="0" indent="0" defTabSz="1006475" eaLnBrk="1" hangingPunct="1">
              <a:lnSpc>
                <a:spcPct val="80000"/>
              </a:lnSpc>
              <a:buFont typeface="Monotype Sorts" pitchFamily="2" charset="2"/>
              <a:buNone/>
            </a:pPr>
            <a:endParaRPr lang="en-US" sz="1400" smtClean="0">
              <a:latin typeface="Arial" pitchFamily="34" charset="0"/>
            </a:endParaRPr>
          </a:p>
        </p:txBody>
      </p:sp>
      <p:pic>
        <p:nvPicPr>
          <p:cNvPr id="11269" name="Picture 4" descr="archimedes01-web"/>
          <p:cNvPicPr>
            <a:picLocks noGrp="1" noChangeAspect="1" noChangeArrowheads="1"/>
          </p:cNvPicPr>
          <p:nvPr>
            <p:ph sz="quarter" idx="2"/>
          </p:nvPr>
        </p:nvPicPr>
        <p:blipFill>
          <a:blip r:embed="rId4" cstate="print"/>
          <a:srcRect/>
          <a:stretch>
            <a:fillRect/>
          </a:stretch>
        </p:blipFill>
        <p:spPr bwMode="auto">
          <a:xfrm>
            <a:off x="4641850" y="1143000"/>
            <a:ext cx="2216150" cy="1636713"/>
          </a:xfrm>
          <a:noFill/>
          <a:ln>
            <a:miter lim="800000"/>
            <a:headEnd/>
            <a:tailEnd/>
          </a:ln>
        </p:spPr>
      </p:pic>
      <p:pic>
        <p:nvPicPr>
          <p:cNvPr id="11270" name="Picture 5" descr="archimedes03-web"/>
          <p:cNvPicPr>
            <a:picLocks noGrp="1" noChangeAspect="1" noChangeArrowheads="1"/>
          </p:cNvPicPr>
          <p:nvPr>
            <p:ph sz="quarter" idx="3"/>
          </p:nvPr>
        </p:nvPicPr>
        <p:blipFill>
          <a:blip r:embed="rId5" cstate="print"/>
          <a:srcRect/>
          <a:stretch>
            <a:fillRect/>
          </a:stretch>
        </p:blipFill>
        <p:spPr bwMode="auto">
          <a:xfrm>
            <a:off x="7204075" y="2487613"/>
            <a:ext cx="1773238" cy="1271587"/>
          </a:xfrm>
          <a:noFill/>
          <a:ln>
            <a:miter lim="800000"/>
            <a:headEnd/>
            <a:tailEnd/>
          </a:ln>
        </p:spPr>
      </p:pic>
      <p:sp>
        <p:nvSpPr>
          <p:cNvPr id="11271" name="Rectangle 6"/>
          <p:cNvSpPr>
            <a:spLocks noChangeArrowheads="1"/>
          </p:cNvSpPr>
          <p:nvPr/>
        </p:nvSpPr>
        <p:spPr bwMode="auto">
          <a:xfrm>
            <a:off x="7135813" y="1209675"/>
            <a:ext cx="2008187" cy="955675"/>
          </a:xfrm>
          <a:prstGeom prst="rect">
            <a:avLst/>
          </a:prstGeom>
          <a:noFill/>
          <a:ln w="12700">
            <a:noFill/>
            <a:miter lim="800000"/>
            <a:headEnd/>
            <a:tailEnd/>
          </a:ln>
        </p:spPr>
        <p:txBody>
          <a:bodyPr lIns="82048" tIns="41025" rIns="82048" bIns="41025">
            <a:spAutoFit/>
          </a:bodyPr>
          <a:lstStyle/>
          <a:p>
            <a:pPr defTabSz="820738" eaLnBrk="0" fontAlgn="base" hangingPunct="0">
              <a:lnSpc>
                <a:spcPct val="90000"/>
              </a:lnSpc>
              <a:spcBef>
                <a:spcPct val="50000"/>
              </a:spcBef>
              <a:spcAft>
                <a:spcPct val="0"/>
              </a:spcAft>
            </a:pPr>
            <a:r>
              <a:rPr lang="en-US" sz="1100" smtClean="0">
                <a:solidFill>
                  <a:srgbClr val="000000"/>
                </a:solidFill>
                <a:latin typeface="Arial" pitchFamily="34" charset="0"/>
              </a:rPr>
              <a:t>A photograph of one page of the Archimedes Palimpsest. Visible and UV light cannot see Archimedes' text under the gold painting done by a 20th Century forger. </a:t>
            </a:r>
          </a:p>
        </p:txBody>
      </p:sp>
      <p:sp>
        <p:nvSpPr>
          <p:cNvPr id="11272" name="Rectangle 7"/>
          <p:cNvSpPr>
            <a:spLocks noChangeArrowheads="1"/>
          </p:cNvSpPr>
          <p:nvPr/>
        </p:nvSpPr>
        <p:spPr bwMode="auto">
          <a:xfrm>
            <a:off x="4918075" y="3025775"/>
            <a:ext cx="2009775" cy="663575"/>
          </a:xfrm>
          <a:prstGeom prst="rect">
            <a:avLst/>
          </a:prstGeom>
          <a:noFill/>
          <a:ln w="12700">
            <a:noFill/>
            <a:miter lim="800000"/>
            <a:headEnd/>
            <a:tailEnd/>
          </a:ln>
        </p:spPr>
        <p:txBody>
          <a:bodyPr lIns="82048" tIns="41025" rIns="82048" bIns="41025">
            <a:spAutoFit/>
          </a:bodyPr>
          <a:lstStyle/>
          <a:p>
            <a:pPr defTabSz="820738" eaLnBrk="0" fontAlgn="base" hangingPunct="0">
              <a:lnSpc>
                <a:spcPct val="90000"/>
              </a:lnSpc>
              <a:spcBef>
                <a:spcPct val="50000"/>
              </a:spcBef>
              <a:spcAft>
                <a:spcPct val="0"/>
              </a:spcAft>
            </a:pPr>
            <a:r>
              <a:rPr lang="en-US" sz="1100" smtClean="0">
                <a:solidFill>
                  <a:srgbClr val="000000"/>
                </a:solidFill>
                <a:latin typeface="Arial" pitchFamily="34" charset="0"/>
              </a:rPr>
              <a:t>X-ray fluorescence imaging revealed the hidden text. This x-ray image shows the lower left corner of the page.</a:t>
            </a:r>
          </a:p>
        </p:txBody>
      </p:sp>
      <p:sp>
        <p:nvSpPr>
          <p:cNvPr id="11273" name="Text Box 8"/>
          <p:cNvSpPr txBox="1">
            <a:spLocks noChangeArrowheads="1"/>
          </p:cNvSpPr>
          <p:nvPr/>
        </p:nvSpPr>
        <p:spPr bwMode="auto">
          <a:xfrm>
            <a:off x="685800" y="2219325"/>
            <a:ext cx="3684588" cy="233363"/>
          </a:xfrm>
          <a:prstGeom prst="rect">
            <a:avLst/>
          </a:prstGeom>
          <a:noFill/>
          <a:ln w="12700">
            <a:noFill/>
            <a:miter lim="800000"/>
            <a:headEnd/>
            <a:tailEnd/>
          </a:ln>
        </p:spPr>
        <p:txBody>
          <a:bodyPr wrap="none" lIns="82048" tIns="41025" rIns="82048" bIns="41025">
            <a:spAutoFit/>
          </a:bodyPr>
          <a:lstStyle/>
          <a:p>
            <a:pPr defTabSz="820738" eaLnBrk="0" fontAlgn="base" hangingPunct="0">
              <a:lnSpc>
                <a:spcPct val="90000"/>
              </a:lnSpc>
              <a:spcBef>
                <a:spcPct val="50000"/>
              </a:spcBef>
              <a:spcAft>
                <a:spcPct val="0"/>
              </a:spcAft>
            </a:pPr>
            <a:r>
              <a:rPr lang="en-US" sz="1100" smtClean="0">
                <a:solidFill>
                  <a:srgbClr val="000000"/>
                </a:solidFill>
                <a:latin typeface="Arial" pitchFamily="34" charset="0"/>
              </a:rPr>
              <a:t>(Images provided by Will Noel, The Walters Art Museum)</a:t>
            </a:r>
            <a:endParaRPr lang="en-US" sz="700" smtClean="0">
              <a:solidFill>
                <a:srgbClr val="00279F"/>
              </a:solidFill>
              <a:latin typeface="Arial" pitchFamily="34" charset="0"/>
            </a:endParaRPr>
          </a:p>
        </p:txBody>
      </p:sp>
      <p:sp>
        <p:nvSpPr>
          <p:cNvPr id="11274" name="Text Box 9"/>
          <p:cNvSpPr txBox="1">
            <a:spLocks noChangeArrowheads="1"/>
          </p:cNvSpPr>
          <p:nvPr/>
        </p:nvSpPr>
        <p:spPr bwMode="auto">
          <a:xfrm>
            <a:off x="7758113" y="6521450"/>
            <a:ext cx="498475" cy="242888"/>
          </a:xfrm>
          <a:prstGeom prst="rect">
            <a:avLst/>
          </a:prstGeom>
          <a:noFill/>
          <a:ln w="12700">
            <a:noFill/>
            <a:miter lim="800000"/>
            <a:headEnd/>
            <a:tailEnd/>
          </a:ln>
        </p:spPr>
        <p:txBody>
          <a:bodyPr wrap="none" lIns="82048" tIns="41025" rIns="82048" bIns="41025">
            <a:spAutoFit/>
          </a:bodyPr>
          <a:lstStyle/>
          <a:p>
            <a:pPr defTabSz="820738" eaLnBrk="0" fontAlgn="base" hangingPunct="0">
              <a:spcBef>
                <a:spcPct val="0"/>
              </a:spcBef>
              <a:spcAft>
                <a:spcPct val="0"/>
              </a:spcAft>
            </a:pPr>
            <a:r>
              <a:rPr lang="en-US" sz="1100" smtClean="0">
                <a:solidFill>
                  <a:srgbClr val="00279F"/>
                </a:solidFill>
              </a:rPr>
              <a:t>SSRL</a:t>
            </a:r>
          </a:p>
        </p:txBody>
      </p:sp>
      <p:sp>
        <p:nvSpPr>
          <p:cNvPr id="11275" name="Line 10"/>
          <p:cNvSpPr>
            <a:spLocks noChangeShapeType="1"/>
          </p:cNvSpPr>
          <p:nvPr/>
        </p:nvSpPr>
        <p:spPr bwMode="auto">
          <a:xfrm flipV="1">
            <a:off x="6788150" y="3025775"/>
            <a:ext cx="347663" cy="134938"/>
          </a:xfrm>
          <a:prstGeom prst="line">
            <a:avLst/>
          </a:prstGeom>
          <a:noFill/>
          <a:ln w="12700">
            <a:solidFill>
              <a:schemeClr val="tx1"/>
            </a:solidFill>
            <a:round/>
            <a:headEnd/>
            <a:tailEnd type="triangle" w="med" len="me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11276" name="Line 11"/>
          <p:cNvSpPr>
            <a:spLocks noChangeShapeType="1"/>
          </p:cNvSpPr>
          <p:nvPr/>
        </p:nvSpPr>
        <p:spPr bwMode="auto">
          <a:xfrm flipH="1">
            <a:off x="6927850" y="1344613"/>
            <a:ext cx="207963" cy="0"/>
          </a:xfrm>
          <a:prstGeom prst="line">
            <a:avLst/>
          </a:prstGeom>
          <a:noFill/>
          <a:ln w="12700">
            <a:solidFill>
              <a:schemeClr val="tx1"/>
            </a:solidFill>
            <a:round/>
            <a:headEnd/>
            <a:tailEnd type="triangle" w="med" len="me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11277" name="Text Box 12"/>
          <p:cNvSpPr txBox="1">
            <a:spLocks noChangeArrowheads="1"/>
          </p:cNvSpPr>
          <p:nvPr/>
        </p:nvSpPr>
        <p:spPr bwMode="auto">
          <a:xfrm>
            <a:off x="4572000" y="4370388"/>
            <a:ext cx="4364038" cy="1806575"/>
          </a:xfrm>
          <a:prstGeom prst="rect">
            <a:avLst/>
          </a:prstGeom>
          <a:noFill/>
          <a:ln w="9525">
            <a:noFill/>
            <a:miter lim="800000"/>
            <a:headEnd/>
            <a:tailEnd/>
          </a:ln>
        </p:spPr>
        <p:txBody>
          <a:bodyPr lIns="82048" tIns="41025" rIns="82048" bIns="41025">
            <a:spAutoFit/>
          </a:bodyPr>
          <a:lstStyle/>
          <a:p>
            <a:pPr defTabSz="820738" fontAlgn="base">
              <a:spcBef>
                <a:spcPct val="0"/>
              </a:spcBef>
              <a:spcAft>
                <a:spcPct val="50000"/>
              </a:spcAft>
            </a:pPr>
            <a:r>
              <a:rPr lang="en-US" sz="1400" smtClean="0">
                <a:solidFill>
                  <a:srgbClr val="000000"/>
                </a:solidFill>
                <a:latin typeface="Arial" pitchFamily="34" charset="0"/>
              </a:rPr>
              <a:t>Synchrotron studies at the Advanced Photon Source reveal massive amounts of lead in bone fragments from skull of Beethoven.</a:t>
            </a:r>
          </a:p>
          <a:p>
            <a:pPr defTabSz="820738" fontAlgn="base">
              <a:spcBef>
                <a:spcPct val="0"/>
              </a:spcBef>
              <a:spcAft>
                <a:spcPct val="50000"/>
              </a:spcAft>
            </a:pPr>
            <a:r>
              <a:rPr lang="en-US" sz="1400" smtClean="0">
                <a:solidFill>
                  <a:srgbClr val="000000"/>
                </a:solidFill>
                <a:latin typeface="Arial" pitchFamily="34" charset="0"/>
              </a:rPr>
              <a:t>These findings confirm studies of Beethoven hair samples.</a:t>
            </a:r>
          </a:p>
          <a:p>
            <a:pPr defTabSz="820738" fontAlgn="base">
              <a:spcBef>
                <a:spcPct val="0"/>
              </a:spcBef>
              <a:spcAft>
                <a:spcPct val="50000"/>
              </a:spcAft>
            </a:pPr>
            <a:r>
              <a:rPr lang="en-US" sz="1400" smtClean="0">
                <a:solidFill>
                  <a:srgbClr val="000000"/>
                </a:solidFill>
                <a:latin typeface="Arial" pitchFamily="34" charset="0"/>
              </a:rPr>
              <a:t>Researchers believe this confirms lead poisoning as cause of composer’s chronic illness.</a:t>
            </a:r>
          </a:p>
        </p:txBody>
      </p:sp>
      <p:graphicFrame>
        <p:nvGraphicFramePr>
          <p:cNvPr id="11266" name="Object 13"/>
          <p:cNvGraphicFramePr>
            <a:graphicFrameLocks noChangeAspect="1"/>
          </p:cNvGraphicFramePr>
          <p:nvPr/>
        </p:nvGraphicFramePr>
        <p:xfrm>
          <a:off x="346075" y="2689225"/>
          <a:ext cx="3741738" cy="3119438"/>
        </p:xfrm>
        <a:graphic>
          <a:graphicData uri="http://schemas.openxmlformats.org/presentationml/2006/ole">
            <mc:AlternateContent xmlns:mc="http://schemas.openxmlformats.org/markup-compatibility/2006">
              <mc:Choice xmlns:v="urn:schemas-microsoft-com:vml" Requires="v">
                <p:oleObj spid="_x0000_s526342" name="Image" r:id="rId6" imgW="5079365" imgH="4914286" progId="">
                  <p:embed/>
                </p:oleObj>
              </mc:Choice>
              <mc:Fallback>
                <p:oleObj name="Image" r:id="rId6" imgW="5079365" imgH="4914286" progId="">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075" y="2689225"/>
                        <a:ext cx="3741738" cy="311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1278" name="Text Box 14"/>
          <p:cNvSpPr txBox="1">
            <a:spLocks noChangeArrowheads="1"/>
          </p:cNvSpPr>
          <p:nvPr/>
        </p:nvSpPr>
        <p:spPr bwMode="auto">
          <a:xfrm>
            <a:off x="692150" y="5849938"/>
            <a:ext cx="3463925" cy="563562"/>
          </a:xfrm>
          <a:prstGeom prst="rect">
            <a:avLst/>
          </a:prstGeom>
          <a:noFill/>
          <a:ln w="9525">
            <a:noFill/>
            <a:miter lim="800000"/>
            <a:headEnd/>
            <a:tailEnd/>
          </a:ln>
        </p:spPr>
        <p:txBody>
          <a:bodyPr lIns="82048" tIns="41025" rIns="82048" bIns="41025">
            <a:spAutoFit/>
          </a:bodyPr>
          <a:lstStyle/>
          <a:p>
            <a:pPr defTabSz="820738" fontAlgn="base">
              <a:spcBef>
                <a:spcPct val="50000"/>
              </a:spcBef>
              <a:spcAft>
                <a:spcPct val="0"/>
              </a:spcAft>
            </a:pPr>
            <a:r>
              <a:rPr lang="en-US" sz="1100" smtClean="0">
                <a:solidFill>
                  <a:srgbClr val="000000"/>
                </a:solidFill>
                <a:latin typeface="Arial" pitchFamily="34" charset="0"/>
              </a:rPr>
              <a:t>Intensity of Pb x-ray fluorescence from a standard hair (SN-1) with 6 ppm of lead compared to that of a hair from Beethoven (LVB) as determined at APS.</a:t>
            </a:r>
          </a:p>
        </p:txBody>
      </p:sp>
      <p:sp>
        <p:nvSpPr>
          <p:cNvPr id="11279" name="Line 15"/>
          <p:cNvSpPr>
            <a:spLocks noChangeShapeType="1"/>
          </p:cNvSpPr>
          <p:nvPr/>
        </p:nvSpPr>
        <p:spPr bwMode="auto">
          <a:xfrm>
            <a:off x="138113" y="2554288"/>
            <a:ext cx="4295775" cy="0"/>
          </a:xfrm>
          <a:prstGeom prst="line">
            <a:avLst/>
          </a:prstGeom>
          <a:noFill/>
          <a:ln w="12700">
            <a:solidFill>
              <a:schemeClr val="tx1"/>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11280" name="Line 16"/>
          <p:cNvSpPr>
            <a:spLocks noChangeShapeType="1"/>
          </p:cNvSpPr>
          <p:nvPr/>
        </p:nvSpPr>
        <p:spPr bwMode="auto">
          <a:xfrm>
            <a:off x="4433888" y="4033838"/>
            <a:ext cx="4572000" cy="0"/>
          </a:xfrm>
          <a:prstGeom prst="line">
            <a:avLst/>
          </a:prstGeom>
          <a:noFill/>
          <a:ln w="12700">
            <a:solidFill>
              <a:schemeClr val="tx1"/>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
        <p:nvSpPr>
          <p:cNvPr id="11281" name="Line 17"/>
          <p:cNvSpPr>
            <a:spLocks noChangeShapeType="1"/>
          </p:cNvSpPr>
          <p:nvPr/>
        </p:nvSpPr>
        <p:spPr bwMode="auto">
          <a:xfrm>
            <a:off x="4433888" y="2554288"/>
            <a:ext cx="0" cy="1479550"/>
          </a:xfrm>
          <a:prstGeom prst="line">
            <a:avLst/>
          </a:prstGeom>
          <a:noFill/>
          <a:ln w="12700">
            <a:solidFill>
              <a:schemeClr val="tx1"/>
            </a:solidFill>
            <a:round/>
            <a:headEnd/>
            <a:tailEnd/>
          </a:ln>
        </p:spPr>
        <p:txBody>
          <a:bodyPr/>
          <a:lstStyle/>
          <a:p>
            <a:pPr eaLnBrk="0" fontAlgn="base" hangingPunct="0">
              <a:spcBef>
                <a:spcPct val="0"/>
              </a:spcBef>
              <a:spcAft>
                <a:spcPct val="0"/>
              </a:spcAft>
            </a:pPr>
            <a:endParaRPr lang="en-US" sz="2000" smtClean="0">
              <a:solidFill>
                <a:srgbClr val="000000"/>
              </a:solidFill>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solidFill>
              <a:srgbClr val="FF3300"/>
            </a:solid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brknbarc.ppt - Broken Bars">
  <a:themeElements>
    <a:clrScheme name="">
      <a:dk1>
        <a:srgbClr val="000000"/>
      </a:dk1>
      <a:lt1>
        <a:srgbClr val="FFFFFF"/>
      </a:lt1>
      <a:dk2>
        <a:srgbClr val="0000FF"/>
      </a:dk2>
      <a:lt2>
        <a:srgbClr val="000080"/>
      </a:lt2>
      <a:accent1>
        <a:srgbClr val="FF00FF"/>
      </a:accent1>
      <a:accent2>
        <a:srgbClr val="FF0000"/>
      </a:accent2>
      <a:accent3>
        <a:srgbClr val="FFFFFF"/>
      </a:accent3>
      <a:accent4>
        <a:srgbClr val="000000"/>
      </a:accent4>
      <a:accent5>
        <a:srgbClr val="FFAAFF"/>
      </a:accent5>
      <a:accent6>
        <a:srgbClr val="E70000"/>
      </a:accent6>
      <a:hlink>
        <a:srgbClr val="00FFFF"/>
      </a:hlink>
      <a:folHlink>
        <a:srgbClr val="C0C0C0"/>
      </a:folHlink>
    </a:clrScheme>
    <a:fontScheme name="1_brknbarc.ppt - Broken Bars">
      <a:majorFont>
        <a:latin typeface="Arial"/>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brknbarc.ppt - Broken 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c.ppt - Broken 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c.ppt - Broken 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c.ppt - Broken 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c.ppt - Broken 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c.ppt - Broken 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c.ppt - Broken 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Default Design">
  <a:themeElements>
    <a:clrScheme name="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6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9_Default Design">
  <a:themeElements>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Default Design">
      <a:majorFont>
        <a:latin typeface="Helvetica"/>
        <a:ea typeface=""/>
        <a:cs typeface="Arial"/>
      </a:majorFont>
      <a:minorFont>
        <a:latin typeface="Helvetic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6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7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22_Default Design">
  <a:themeElements>
    <a:clrScheme name="5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5_Default Design">
      <a:majorFont>
        <a:latin typeface="Helvetic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5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5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5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4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9_Default Design">
  <a:themeElements>
    <a:clrScheme name="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5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IUCr design template">
  <a:themeElements>
    <a:clrScheme name="IUCr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UCr design template">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IUCr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UCr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UCr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UCr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UCr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UCr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UCr design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UCr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UCr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UCr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UCr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UCr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IUCr design template">
  <a:themeElements>
    <a:clrScheme name="IUCr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UCr design template">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IUCr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UCr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UCr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UCr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UCr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UCr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UCr design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UCr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UCr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UCr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UCr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UCr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2911</TotalTime>
  <Words>4012</Words>
  <Application>Microsoft Macintosh PowerPoint</Application>
  <PresentationFormat>On-screen Show (4:3)</PresentationFormat>
  <Paragraphs>652</Paragraphs>
  <Slides>89</Slides>
  <Notes>68</Notes>
  <HiddenSlides>0</HiddenSlides>
  <MMClips>0</MMClips>
  <ScaleCrop>false</ScaleCrop>
  <HeadingPairs>
    <vt:vector size="6" baseType="variant">
      <vt:variant>
        <vt:lpstr>Theme</vt:lpstr>
      </vt:variant>
      <vt:variant>
        <vt:i4>18</vt:i4>
      </vt:variant>
      <vt:variant>
        <vt:lpstr>Embedded OLE Servers</vt:lpstr>
      </vt:variant>
      <vt:variant>
        <vt:i4>1</vt:i4>
      </vt:variant>
      <vt:variant>
        <vt:lpstr>Slide Titles</vt:lpstr>
      </vt:variant>
      <vt:variant>
        <vt:i4>89</vt:i4>
      </vt:variant>
    </vt:vector>
  </HeadingPairs>
  <TitlesOfParts>
    <vt:vector size="108" baseType="lpstr">
      <vt:lpstr>Office Theme</vt:lpstr>
      <vt:lpstr>14_Default Design</vt:lpstr>
      <vt:lpstr>7_Default Design</vt:lpstr>
      <vt:lpstr>29_Default Design</vt:lpstr>
      <vt:lpstr>1_Office Theme</vt:lpstr>
      <vt:lpstr>15_Default Design</vt:lpstr>
      <vt:lpstr>IUCr design template</vt:lpstr>
      <vt:lpstr>21_Default Design</vt:lpstr>
      <vt:lpstr>1_IUCr design template</vt:lpstr>
      <vt:lpstr>1_brknbarc.ppt - Broken Bars</vt:lpstr>
      <vt:lpstr>5_Default Design</vt:lpstr>
      <vt:lpstr>26_Default Design</vt:lpstr>
      <vt:lpstr>9_Default Design</vt:lpstr>
      <vt:lpstr>13_Default Design</vt:lpstr>
      <vt:lpstr>16_Default Design</vt:lpstr>
      <vt:lpstr>17_Default Design</vt:lpstr>
      <vt:lpstr>22_Default Design</vt:lpstr>
      <vt:lpstr>5_Office Theme</vt:lpstr>
      <vt:lpstr>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Michael Pupin Columbia University/New York Feb. 1896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John Blewett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SPEAR3:   13 Existing and 7 Future Source points</vt:lpstr>
      <vt:lpstr>Synchrotron sources around the world</vt:lpstr>
      <vt:lpstr>PowerPoint Presentation</vt:lpstr>
      <vt:lpstr>PowerPoint Presentation</vt:lpstr>
      <vt:lpstr>PowerPoint Presentation</vt:lpstr>
      <vt:lpstr>Electromagnetic Radiation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APS users – who are they and what do they 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SSRL 6 pole Electromagnet Wiggler  1978</vt:lpstr>
      <vt:lpstr>First SSRL Wiggler - 1978</vt:lpstr>
      <vt:lpstr>Display of 1st Wiggler at SSRL/SLAC</vt:lpstr>
      <vt:lpstr>SSRL 9-Pole Electromagnet Wiggler - 1980</vt:lpstr>
      <vt:lpstr>PowerPoint Presentation</vt:lpstr>
      <vt:lpstr>PowerPoint Presentation</vt:lpstr>
      <vt:lpstr>PowerPoint Presentation</vt:lpstr>
      <vt:lpstr>PowerPoint Presentation</vt:lpstr>
      <vt:lpstr>PowerPoint Presentation</vt:lpstr>
      <vt:lpstr>LBL/SSRL 30 Period Permanent Magnet Undulator -1980</vt:lpstr>
      <vt:lpstr>PowerPoint Presentation</vt:lpstr>
      <vt:lpstr>PowerPoint Presentation</vt:lpstr>
      <vt:lpstr>PowerPoint Presentation</vt:lpstr>
      <vt:lpstr>PowerPoint Presentation</vt:lpstr>
      <vt:lpstr>In-Vacuum Permanent Magnet Undulator in SPring-8 – H. Kitamura</vt:lpstr>
      <vt:lpstr>APPLE Undulator Magnetic Structure  S. Sasaki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Examples of Synchrotron Science: X-Rays Illuminate Ancient Secrets</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SLAC</dc:creator>
  <cp:lastModifiedBy>Christine Darve</cp:lastModifiedBy>
  <cp:revision>90</cp:revision>
  <dcterms:created xsi:type="dcterms:W3CDTF">2011-07-10T04:07:06Z</dcterms:created>
  <dcterms:modified xsi:type="dcterms:W3CDTF">2012-07-31T12:36:27Z</dcterms:modified>
</cp:coreProperties>
</file>