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vml" ContentType="application/vnd.openxmlformats-officedocument.vmlDrawing"/>
  <Default Extension="xls" ContentType="application/vnd.ms-exce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embeddings/oleObject1.bin" ContentType="application/vnd.openxmlformats-officedocument.oleObject"/>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embeddings/oleObject2.bin" ContentType="application/vnd.openxmlformats-officedocument.oleObject"/>
  <Override PartName="/ppt/notesSlides/notesSlide20.xml" ContentType="application/vnd.openxmlformats-officedocument.presentationml.notesSlide+xml"/>
  <Override PartName="/ppt/embeddings/oleObject3.bin" ContentType="application/vnd.openxmlformats-officedocument.oleObject"/>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embeddings/oleObject4.bin" ContentType="application/vnd.openxmlformats-officedocument.oleObject"/>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embeddings/oleObject5.bin" ContentType="application/vnd.openxmlformats-officedocument.oleObject"/>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embeddings/oleObject6.bin" ContentType="application/vnd.openxmlformats-officedocument.oleObject"/>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72"/>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 id="296" r:id="rId41"/>
    <p:sldId id="297" r:id="rId42"/>
    <p:sldId id="298" r:id="rId43"/>
    <p:sldId id="299" r:id="rId44"/>
    <p:sldId id="300" r:id="rId45"/>
    <p:sldId id="301" r:id="rId46"/>
    <p:sldId id="302" r:id="rId47"/>
    <p:sldId id="303" r:id="rId48"/>
    <p:sldId id="304" r:id="rId49"/>
    <p:sldId id="305" r:id="rId50"/>
    <p:sldId id="306" r:id="rId51"/>
    <p:sldId id="307" r:id="rId52"/>
    <p:sldId id="308" r:id="rId53"/>
    <p:sldId id="309" r:id="rId54"/>
    <p:sldId id="310" r:id="rId55"/>
    <p:sldId id="311" r:id="rId56"/>
    <p:sldId id="312" r:id="rId57"/>
    <p:sldId id="313" r:id="rId58"/>
    <p:sldId id="314" r:id="rId59"/>
    <p:sldId id="315" r:id="rId60"/>
    <p:sldId id="316" r:id="rId61"/>
    <p:sldId id="317" r:id="rId62"/>
    <p:sldId id="318" r:id="rId63"/>
    <p:sldId id="319" r:id="rId64"/>
    <p:sldId id="320" r:id="rId65"/>
    <p:sldId id="321" r:id="rId66"/>
    <p:sldId id="322" r:id="rId67"/>
    <p:sldId id="323" r:id="rId68"/>
    <p:sldId id="324" r:id="rId69"/>
    <p:sldId id="325" r:id="rId70"/>
    <p:sldId id="326" r:id="rId7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72" d="100"/>
          <a:sy n="72" d="100"/>
        </p:scale>
        <p:origin x="-528" y="-1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notesMaster" Target="notesMasters/notesMaster1.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73" Type="http://schemas.openxmlformats.org/officeDocument/2006/relationships/printerSettings" Target="printerSettings/printerSettings1.bin"/><Relationship Id="rId74" Type="http://schemas.openxmlformats.org/officeDocument/2006/relationships/presProps" Target="presProps.xml"/><Relationship Id="rId75" Type="http://schemas.openxmlformats.org/officeDocument/2006/relationships/viewProps" Target="viewProps.xml"/><Relationship Id="rId76" Type="http://schemas.openxmlformats.org/officeDocument/2006/relationships/theme" Target="theme/theme1.xml"/><Relationship Id="rId77" Type="http://schemas.openxmlformats.org/officeDocument/2006/relationships/tableStyles" Target="tableStyles.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9.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1.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45.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50.png"/></Relationships>
</file>

<file path=ppt/drawings/_rels/vmlDrawing6.vml.rels><?xml version="1.0" encoding="UTF-8" standalone="yes"?>
<Relationships xmlns="http://schemas.openxmlformats.org/package/2006/relationships"><Relationship Id="rId1" Type="http://schemas.openxmlformats.org/officeDocument/2006/relationships/image" Target="../media/image50.png"/></Relationships>
</file>

<file path=ppt/drawings/_rels/vmlDrawing7.vml.rels><?xml version="1.0" encoding="UTF-8" standalone="yes"?>
<Relationships xmlns="http://schemas.openxmlformats.org/package/2006/relationships"><Relationship Id="rId1" Type="http://schemas.openxmlformats.org/officeDocument/2006/relationships/image" Target="../media/image69.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B1AA0A2-FB59-E946-8F93-7705A23227C1}" type="datetimeFigureOut">
              <a:rPr lang="en-US" smtClean="0"/>
              <a:t>7/31/12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005C243-767D-A84F-A9D6-1FFD0F9E365C}" type="slidenum">
              <a:rPr lang="en-US" smtClean="0"/>
              <a:t>‹#›</a:t>
            </a:fld>
            <a:endParaRPr lang="en-US"/>
          </a:p>
        </p:txBody>
      </p:sp>
    </p:spTree>
    <p:extLst>
      <p:ext uri="{BB962C8B-B14F-4D97-AF65-F5344CB8AC3E}">
        <p14:creationId xmlns:p14="http://schemas.microsoft.com/office/powerpoint/2010/main" val="388783228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6.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7.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9.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2.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3.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5.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6.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7.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0.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3634" name="Rectangle 7"/>
          <p:cNvSpPr>
            <a:spLocks noGrp="1" noChangeArrowheads="1"/>
          </p:cNvSpPr>
          <p:nvPr>
            <p:ph type="sldNum" sz="quarter" idx="5"/>
          </p:nvPr>
        </p:nvSpPr>
        <p:spPr>
          <a:noFill/>
        </p:spPr>
        <p:txBody>
          <a:bodyPr/>
          <a:lstStyle/>
          <a:p>
            <a:fld id="{4E776931-D8C4-4760-9D45-ABDC50B1F515}" type="slidenum">
              <a:rPr lang="ja-JP" altLang="en-US" smtClean="0"/>
              <a:pPr/>
              <a:t>1</a:t>
            </a:fld>
            <a:endParaRPr lang="en-US" altLang="ja-JP" smtClean="0"/>
          </a:p>
        </p:txBody>
      </p:sp>
      <p:sp>
        <p:nvSpPr>
          <p:cNvPr id="453635" name="Rectangle 2"/>
          <p:cNvSpPr>
            <a:spLocks noGrp="1" noRot="1" noChangeAspect="1" noChangeArrowheads="1" noTextEdit="1"/>
          </p:cNvSpPr>
          <p:nvPr>
            <p:ph type="sldImg"/>
          </p:nvPr>
        </p:nvSpPr>
        <p:spPr>
          <a:ln/>
        </p:spPr>
      </p:sp>
      <p:sp>
        <p:nvSpPr>
          <p:cNvPr id="45363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1826" name="Rectangle 7"/>
          <p:cNvSpPr>
            <a:spLocks noGrp="1" noChangeArrowheads="1"/>
          </p:cNvSpPr>
          <p:nvPr>
            <p:ph type="sldNum" sz="quarter" idx="5"/>
          </p:nvPr>
        </p:nvSpPr>
        <p:spPr>
          <a:noFill/>
        </p:spPr>
        <p:txBody>
          <a:bodyPr/>
          <a:lstStyle/>
          <a:p>
            <a:fld id="{95686A79-1343-410B-B153-035032EC99F9}" type="slidenum">
              <a:rPr lang="ja-JP" altLang="en-US" smtClean="0"/>
              <a:pPr/>
              <a:t>12</a:t>
            </a:fld>
            <a:endParaRPr lang="en-US" altLang="ja-JP" smtClean="0"/>
          </a:p>
        </p:txBody>
      </p:sp>
      <p:sp>
        <p:nvSpPr>
          <p:cNvPr id="461827" name="Rectangle 2"/>
          <p:cNvSpPr>
            <a:spLocks noGrp="1" noRot="1" noChangeAspect="1" noChangeArrowheads="1" noTextEdit="1"/>
          </p:cNvSpPr>
          <p:nvPr>
            <p:ph type="sldImg"/>
          </p:nvPr>
        </p:nvSpPr>
        <p:spPr>
          <a:ln/>
        </p:spPr>
      </p:sp>
      <p:sp>
        <p:nvSpPr>
          <p:cNvPr id="46182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2850" name="Rectangle 7"/>
          <p:cNvSpPr>
            <a:spLocks noGrp="1" noChangeArrowheads="1"/>
          </p:cNvSpPr>
          <p:nvPr>
            <p:ph type="sldNum" sz="quarter" idx="5"/>
          </p:nvPr>
        </p:nvSpPr>
        <p:spPr>
          <a:noFill/>
        </p:spPr>
        <p:txBody>
          <a:bodyPr/>
          <a:lstStyle/>
          <a:p>
            <a:fld id="{05799FC2-87E2-4541-87AE-DBE670C37164}" type="slidenum">
              <a:rPr lang="ja-JP" altLang="en-US" smtClean="0"/>
              <a:pPr/>
              <a:t>13</a:t>
            </a:fld>
            <a:endParaRPr lang="en-US" altLang="ja-JP" smtClean="0"/>
          </a:p>
        </p:txBody>
      </p:sp>
      <p:sp>
        <p:nvSpPr>
          <p:cNvPr id="462851" name="Rectangle 2"/>
          <p:cNvSpPr>
            <a:spLocks noGrp="1" noRot="1" noChangeAspect="1" noChangeArrowheads="1" noTextEdit="1"/>
          </p:cNvSpPr>
          <p:nvPr>
            <p:ph type="sldImg"/>
          </p:nvPr>
        </p:nvSpPr>
        <p:spPr>
          <a:ln/>
        </p:spPr>
      </p:sp>
      <p:sp>
        <p:nvSpPr>
          <p:cNvPr id="46285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3874" name="Rectangle 7"/>
          <p:cNvSpPr>
            <a:spLocks noGrp="1" noChangeArrowheads="1"/>
          </p:cNvSpPr>
          <p:nvPr>
            <p:ph type="sldNum" sz="quarter" idx="5"/>
          </p:nvPr>
        </p:nvSpPr>
        <p:spPr>
          <a:noFill/>
        </p:spPr>
        <p:txBody>
          <a:bodyPr/>
          <a:lstStyle/>
          <a:p>
            <a:fld id="{8A022449-A21A-4095-B597-98857D0527BE}" type="slidenum">
              <a:rPr lang="ja-JP" altLang="en-US" smtClean="0"/>
              <a:pPr/>
              <a:t>14</a:t>
            </a:fld>
            <a:endParaRPr lang="en-US" altLang="ja-JP" smtClean="0"/>
          </a:p>
        </p:txBody>
      </p:sp>
      <p:sp>
        <p:nvSpPr>
          <p:cNvPr id="463875" name="Rectangle 2"/>
          <p:cNvSpPr>
            <a:spLocks noGrp="1" noRot="1" noChangeAspect="1" noChangeArrowheads="1" noTextEdit="1"/>
          </p:cNvSpPr>
          <p:nvPr>
            <p:ph type="sldImg"/>
          </p:nvPr>
        </p:nvSpPr>
        <p:spPr>
          <a:xfrm>
            <a:off x="1146140" y="685486"/>
            <a:ext cx="4565720" cy="3429000"/>
          </a:xfrm>
          <a:ln/>
        </p:spPr>
      </p:sp>
      <p:sp>
        <p:nvSpPr>
          <p:cNvPr id="463876" name="Rectangle 3"/>
          <p:cNvSpPr>
            <a:spLocks noGrp="1" noChangeArrowheads="1"/>
          </p:cNvSpPr>
          <p:nvPr>
            <p:ph type="body" idx="1"/>
          </p:nvPr>
        </p:nvSpPr>
        <p:spPr>
          <a:xfrm>
            <a:off x="686115" y="4344030"/>
            <a:ext cx="5485772" cy="4114485"/>
          </a:xfrm>
          <a:noFill/>
          <a:ln/>
        </p:spPr>
        <p:txBody>
          <a:bodyPr/>
          <a:lstStyle/>
          <a:p>
            <a:pPr eaLnBrk="1" hangingPunct="1"/>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4898" name="Rectangle 7"/>
          <p:cNvSpPr>
            <a:spLocks noGrp="1" noChangeArrowheads="1"/>
          </p:cNvSpPr>
          <p:nvPr>
            <p:ph type="sldNum" sz="quarter" idx="5"/>
          </p:nvPr>
        </p:nvSpPr>
        <p:spPr>
          <a:noFill/>
        </p:spPr>
        <p:txBody>
          <a:bodyPr/>
          <a:lstStyle/>
          <a:p>
            <a:fld id="{39F5B187-7AD4-4DE0-9A55-CF2D70DF0D4F}" type="slidenum">
              <a:rPr lang="ja-JP" altLang="en-US" smtClean="0"/>
              <a:pPr/>
              <a:t>15</a:t>
            </a:fld>
            <a:endParaRPr lang="en-US" altLang="ja-JP" smtClean="0"/>
          </a:p>
        </p:txBody>
      </p:sp>
      <p:sp>
        <p:nvSpPr>
          <p:cNvPr id="464899" name="Rectangle 2"/>
          <p:cNvSpPr>
            <a:spLocks noGrp="1" noRot="1" noChangeAspect="1" noChangeArrowheads="1" noTextEdit="1"/>
          </p:cNvSpPr>
          <p:nvPr>
            <p:ph type="sldImg"/>
          </p:nvPr>
        </p:nvSpPr>
        <p:spPr>
          <a:xfrm>
            <a:off x="1146140" y="685486"/>
            <a:ext cx="4565720" cy="3429000"/>
          </a:xfrm>
          <a:ln/>
        </p:spPr>
      </p:sp>
      <p:sp>
        <p:nvSpPr>
          <p:cNvPr id="464900" name="Rectangle 3"/>
          <p:cNvSpPr>
            <a:spLocks noGrp="1" noChangeArrowheads="1"/>
          </p:cNvSpPr>
          <p:nvPr>
            <p:ph type="body" idx="1"/>
          </p:nvPr>
        </p:nvSpPr>
        <p:spPr>
          <a:xfrm>
            <a:off x="686115" y="4344030"/>
            <a:ext cx="5485772" cy="4114485"/>
          </a:xfrm>
          <a:noFill/>
          <a:ln/>
        </p:spPr>
        <p:txBody>
          <a:bodyPr/>
          <a:lstStyle/>
          <a:p>
            <a:pPr eaLnBrk="1" hangingPunct="1"/>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5922" name="Rectangle 7"/>
          <p:cNvSpPr>
            <a:spLocks noGrp="1" noChangeArrowheads="1"/>
          </p:cNvSpPr>
          <p:nvPr>
            <p:ph type="sldNum" sz="quarter" idx="5"/>
          </p:nvPr>
        </p:nvSpPr>
        <p:spPr>
          <a:noFill/>
        </p:spPr>
        <p:txBody>
          <a:bodyPr/>
          <a:lstStyle/>
          <a:p>
            <a:fld id="{9DF6559D-02E6-4096-89FE-5532EFDD30F1}" type="slidenum">
              <a:rPr lang="ja-JP" altLang="en-US" smtClean="0"/>
              <a:pPr/>
              <a:t>16</a:t>
            </a:fld>
            <a:endParaRPr lang="en-US" altLang="ja-JP" smtClean="0"/>
          </a:p>
        </p:txBody>
      </p:sp>
      <p:sp>
        <p:nvSpPr>
          <p:cNvPr id="465923" name="Rectangle 2"/>
          <p:cNvSpPr>
            <a:spLocks noGrp="1" noRot="1" noChangeAspect="1" noChangeArrowheads="1" noTextEdit="1"/>
          </p:cNvSpPr>
          <p:nvPr>
            <p:ph type="sldImg"/>
          </p:nvPr>
        </p:nvSpPr>
        <p:spPr>
          <a:ln/>
        </p:spPr>
      </p:sp>
      <p:sp>
        <p:nvSpPr>
          <p:cNvPr id="46592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6946" name="Rectangle 7"/>
          <p:cNvSpPr>
            <a:spLocks noGrp="1" noChangeArrowheads="1"/>
          </p:cNvSpPr>
          <p:nvPr>
            <p:ph type="sldNum" sz="quarter" idx="5"/>
          </p:nvPr>
        </p:nvSpPr>
        <p:spPr>
          <a:noFill/>
        </p:spPr>
        <p:txBody>
          <a:bodyPr/>
          <a:lstStyle/>
          <a:p>
            <a:fld id="{4EBCE8F8-8CE9-4120-9DCE-04B877288845}" type="slidenum">
              <a:rPr lang="ja-JP" altLang="en-US" smtClean="0"/>
              <a:pPr/>
              <a:t>17</a:t>
            </a:fld>
            <a:endParaRPr lang="en-US" altLang="ja-JP" smtClean="0"/>
          </a:p>
        </p:txBody>
      </p:sp>
      <p:sp>
        <p:nvSpPr>
          <p:cNvPr id="466947" name="Rectangle 2"/>
          <p:cNvSpPr>
            <a:spLocks noGrp="1" noRot="1" noChangeAspect="1" noChangeArrowheads="1" noTextEdit="1"/>
          </p:cNvSpPr>
          <p:nvPr>
            <p:ph type="sldImg"/>
          </p:nvPr>
        </p:nvSpPr>
        <p:spPr>
          <a:xfrm>
            <a:off x="1146140" y="685486"/>
            <a:ext cx="4565720" cy="3429000"/>
          </a:xfrm>
          <a:ln/>
        </p:spPr>
      </p:sp>
      <p:sp>
        <p:nvSpPr>
          <p:cNvPr id="466948" name="Rectangle 3"/>
          <p:cNvSpPr>
            <a:spLocks noGrp="1" noChangeArrowheads="1"/>
          </p:cNvSpPr>
          <p:nvPr>
            <p:ph type="body" idx="1"/>
          </p:nvPr>
        </p:nvSpPr>
        <p:spPr>
          <a:xfrm>
            <a:off x="686115" y="4344030"/>
            <a:ext cx="5485772" cy="4114485"/>
          </a:xfrm>
          <a:noFill/>
          <a:ln/>
        </p:spPr>
        <p:txBody>
          <a:bodyPr/>
          <a:lstStyle/>
          <a:p>
            <a:pPr eaLnBrk="1" hangingPunct="1"/>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7970" name="Rectangle 7"/>
          <p:cNvSpPr>
            <a:spLocks noGrp="1" noChangeArrowheads="1"/>
          </p:cNvSpPr>
          <p:nvPr>
            <p:ph type="sldNum" sz="quarter" idx="5"/>
          </p:nvPr>
        </p:nvSpPr>
        <p:spPr>
          <a:noFill/>
        </p:spPr>
        <p:txBody>
          <a:bodyPr/>
          <a:lstStyle/>
          <a:p>
            <a:fld id="{C5A5E455-9AFE-4CEC-AE1E-08234D3B5621}" type="slidenum">
              <a:rPr lang="ja-JP" altLang="en-US" smtClean="0"/>
              <a:pPr/>
              <a:t>18</a:t>
            </a:fld>
            <a:endParaRPr lang="en-US" altLang="ja-JP" smtClean="0"/>
          </a:p>
        </p:txBody>
      </p:sp>
      <p:sp>
        <p:nvSpPr>
          <p:cNvPr id="467971" name="Rectangle 2"/>
          <p:cNvSpPr>
            <a:spLocks noGrp="1" noRot="1" noChangeAspect="1" noChangeArrowheads="1" noTextEdit="1"/>
          </p:cNvSpPr>
          <p:nvPr>
            <p:ph type="sldImg"/>
          </p:nvPr>
        </p:nvSpPr>
        <p:spPr>
          <a:xfrm>
            <a:off x="1146140" y="685486"/>
            <a:ext cx="4565720" cy="3429000"/>
          </a:xfrm>
          <a:ln/>
        </p:spPr>
      </p:sp>
      <p:sp>
        <p:nvSpPr>
          <p:cNvPr id="467972" name="Rectangle 3"/>
          <p:cNvSpPr>
            <a:spLocks noGrp="1" noChangeArrowheads="1"/>
          </p:cNvSpPr>
          <p:nvPr>
            <p:ph type="body" idx="1"/>
          </p:nvPr>
        </p:nvSpPr>
        <p:spPr>
          <a:xfrm>
            <a:off x="686115" y="4344030"/>
            <a:ext cx="5485772" cy="4114485"/>
          </a:xfrm>
          <a:noFill/>
          <a:ln/>
        </p:spPr>
        <p:txBody>
          <a:bodyPr/>
          <a:lstStyle/>
          <a:p>
            <a:pPr eaLnBrk="1" hangingPunct="1"/>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8994" name="Rectangle 7"/>
          <p:cNvSpPr>
            <a:spLocks noGrp="1" noChangeArrowheads="1"/>
          </p:cNvSpPr>
          <p:nvPr>
            <p:ph type="sldNum" sz="quarter" idx="5"/>
          </p:nvPr>
        </p:nvSpPr>
        <p:spPr>
          <a:noFill/>
        </p:spPr>
        <p:txBody>
          <a:bodyPr/>
          <a:lstStyle/>
          <a:p>
            <a:fld id="{F6952DEB-7DBF-4548-A39F-BF36DF7EE258}" type="slidenum">
              <a:rPr lang="ja-JP" altLang="en-US" smtClean="0"/>
              <a:pPr/>
              <a:t>19</a:t>
            </a:fld>
            <a:endParaRPr lang="en-US" altLang="ja-JP" smtClean="0"/>
          </a:p>
        </p:txBody>
      </p:sp>
      <p:sp>
        <p:nvSpPr>
          <p:cNvPr id="468995" name="Rectangle 2"/>
          <p:cNvSpPr>
            <a:spLocks noGrp="1" noRot="1" noChangeAspect="1" noChangeArrowheads="1" noTextEdit="1"/>
          </p:cNvSpPr>
          <p:nvPr>
            <p:ph type="sldImg"/>
          </p:nvPr>
        </p:nvSpPr>
        <p:spPr>
          <a:ln/>
        </p:spPr>
      </p:sp>
      <p:sp>
        <p:nvSpPr>
          <p:cNvPr id="46899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5442" name="Rectangle 7"/>
          <p:cNvSpPr>
            <a:spLocks noGrp="1" noChangeArrowheads="1"/>
          </p:cNvSpPr>
          <p:nvPr>
            <p:ph type="sldNum" sz="quarter" idx="5"/>
          </p:nvPr>
        </p:nvSpPr>
        <p:spPr>
          <a:noFill/>
        </p:spPr>
        <p:txBody>
          <a:bodyPr/>
          <a:lstStyle/>
          <a:p>
            <a:fld id="{AA1F7E92-FD33-455F-AE45-8536786D68F9}" type="slidenum">
              <a:rPr lang="ja-JP" altLang="en-US" smtClean="0"/>
              <a:pPr/>
              <a:t>29</a:t>
            </a:fld>
            <a:endParaRPr lang="en-US" altLang="ja-JP" smtClean="0"/>
          </a:p>
        </p:txBody>
      </p:sp>
      <p:sp>
        <p:nvSpPr>
          <p:cNvPr id="445443" name="Rectangle 2"/>
          <p:cNvSpPr>
            <a:spLocks noGrp="1" noRot="1" noChangeAspect="1" noChangeArrowheads="1" noTextEdit="1"/>
          </p:cNvSpPr>
          <p:nvPr>
            <p:ph type="sldImg"/>
          </p:nvPr>
        </p:nvSpPr>
        <p:spPr>
          <a:xfrm>
            <a:off x="1147711" y="685486"/>
            <a:ext cx="4565720" cy="3429000"/>
          </a:xfrm>
          <a:ln/>
        </p:spPr>
      </p:sp>
      <p:sp>
        <p:nvSpPr>
          <p:cNvPr id="445444" name="Rectangle 3"/>
          <p:cNvSpPr>
            <a:spLocks noGrp="1" noChangeArrowheads="1"/>
          </p:cNvSpPr>
          <p:nvPr>
            <p:ph type="body" idx="1"/>
          </p:nvPr>
        </p:nvSpPr>
        <p:spPr>
          <a:xfrm>
            <a:off x="686115" y="4344030"/>
            <a:ext cx="5485772" cy="4114485"/>
          </a:xfrm>
          <a:noFill/>
          <a:ln/>
        </p:spPr>
        <p:txBody>
          <a:bodyPr/>
          <a:lstStyle/>
          <a:p>
            <a:pPr eaLnBrk="1" hangingPunct="1"/>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8514" name="Rectangle 7"/>
          <p:cNvSpPr>
            <a:spLocks noGrp="1" noChangeArrowheads="1"/>
          </p:cNvSpPr>
          <p:nvPr>
            <p:ph type="sldNum" sz="quarter" idx="5"/>
          </p:nvPr>
        </p:nvSpPr>
        <p:spPr>
          <a:noFill/>
        </p:spPr>
        <p:txBody>
          <a:bodyPr/>
          <a:lstStyle/>
          <a:p>
            <a:fld id="{F04492B5-1D03-4E24-9818-F95534633A7C}" type="slidenum">
              <a:rPr lang="ja-JP" altLang="en-US" smtClean="0"/>
              <a:pPr/>
              <a:t>30</a:t>
            </a:fld>
            <a:endParaRPr lang="en-US" altLang="ja-JP" smtClean="0"/>
          </a:p>
        </p:txBody>
      </p:sp>
      <p:sp>
        <p:nvSpPr>
          <p:cNvPr id="448515" name="Rectangle 2"/>
          <p:cNvSpPr>
            <a:spLocks noGrp="1" noRot="1" noChangeAspect="1" noChangeArrowheads="1" noTextEdit="1"/>
          </p:cNvSpPr>
          <p:nvPr>
            <p:ph type="sldImg"/>
          </p:nvPr>
        </p:nvSpPr>
        <p:spPr>
          <a:ln/>
        </p:spPr>
      </p:sp>
      <p:sp>
        <p:nvSpPr>
          <p:cNvPr id="44851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4658" name="Rectangle 7"/>
          <p:cNvSpPr>
            <a:spLocks noGrp="1" noChangeArrowheads="1"/>
          </p:cNvSpPr>
          <p:nvPr>
            <p:ph type="sldNum" sz="quarter" idx="5"/>
          </p:nvPr>
        </p:nvSpPr>
        <p:spPr>
          <a:noFill/>
        </p:spPr>
        <p:txBody>
          <a:bodyPr/>
          <a:lstStyle/>
          <a:p>
            <a:fld id="{D69D0408-BEFA-4671-878D-49BEC03FA8C6}" type="slidenum">
              <a:rPr lang="ja-JP" altLang="en-US" smtClean="0"/>
              <a:pPr/>
              <a:t>2</a:t>
            </a:fld>
            <a:endParaRPr lang="en-US" altLang="ja-JP" smtClean="0"/>
          </a:p>
        </p:txBody>
      </p:sp>
      <p:sp>
        <p:nvSpPr>
          <p:cNvPr id="454659" name="Rectangle 2"/>
          <p:cNvSpPr>
            <a:spLocks noGrp="1" noRot="1" noChangeAspect="1" noChangeArrowheads="1" noTextEdit="1"/>
          </p:cNvSpPr>
          <p:nvPr>
            <p:ph type="sldImg"/>
          </p:nvPr>
        </p:nvSpPr>
        <p:spPr>
          <a:ln/>
        </p:spPr>
      </p:sp>
      <p:sp>
        <p:nvSpPr>
          <p:cNvPr id="45466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0018" name="Rectangle 7"/>
          <p:cNvSpPr>
            <a:spLocks noGrp="1" noChangeArrowheads="1"/>
          </p:cNvSpPr>
          <p:nvPr>
            <p:ph type="sldNum" sz="quarter" idx="5"/>
          </p:nvPr>
        </p:nvSpPr>
        <p:spPr>
          <a:noFill/>
        </p:spPr>
        <p:txBody>
          <a:bodyPr/>
          <a:lstStyle/>
          <a:p>
            <a:fld id="{C315FAD9-FE84-47C8-A850-A2EDA1560C3C}" type="slidenum">
              <a:rPr lang="ja-JP" altLang="en-US" smtClean="0">
                <a:solidFill>
                  <a:srgbClr val="000000"/>
                </a:solidFill>
              </a:rPr>
              <a:pPr/>
              <a:t>31</a:t>
            </a:fld>
            <a:endParaRPr lang="en-US" altLang="ja-JP" smtClean="0">
              <a:solidFill>
                <a:srgbClr val="000000"/>
              </a:solidFill>
            </a:endParaRPr>
          </a:p>
        </p:txBody>
      </p:sp>
      <p:sp>
        <p:nvSpPr>
          <p:cNvPr id="470019" name="Rectangle 2"/>
          <p:cNvSpPr>
            <a:spLocks noGrp="1" noRot="1" noChangeAspect="1" noChangeArrowheads="1" noTextEdit="1"/>
          </p:cNvSpPr>
          <p:nvPr>
            <p:ph type="sldImg"/>
          </p:nvPr>
        </p:nvSpPr>
        <p:spPr>
          <a:xfrm>
            <a:off x="1144588" y="685800"/>
            <a:ext cx="4572000" cy="3429000"/>
          </a:xfrm>
          <a:ln/>
        </p:spPr>
      </p:sp>
      <p:sp>
        <p:nvSpPr>
          <p:cNvPr id="470020" name="Rectangle 3"/>
          <p:cNvSpPr>
            <a:spLocks noGrp="1" noChangeArrowheads="1"/>
          </p:cNvSpPr>
          <p:nvPr>
            <p:ph type="body" idx="1"/>
          </p:nvPr>
        </p:nvSpPr>
        <p:spPr>
          <a:xfrm>
            <a:off x="686115" y="4344030"/>
            <a:ext cx="5485772" cy="4114485"/>
          </a:xfrm>
          <a:noFill/>
          <a:ln/>
        </p:spPr>
        <p:txBody>
          <a:bodyPr/>
          <a:lstStyle/>
          <a:p>
            <a:pPr eaLnBrk="1" hangingPunct="1"/>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42" name="Rectangle 7"/>
          <p:cNvSpPr>
            <a:spLocks noGrp="1" noChangeArrowheads="1"/>
          </p:cNvSpPr>
          <p:nvPr>
            <p:ph type="sldNum" sz="quarter" idx="5"/>
          </p:nvPr>
        </p:nvSpPr>
        <p:spPr>
          <a:noFill/>
        </p:spPr>
        <p:txBody>
          <a:bodyPr/>
          <a:lstStyle/>
          <a:p>
            <a:fld id="{74C41998-E332-447F-86E4-8390CBC9C843}" type="slidenum">
              <a:rPr lang="ja-JP" altLang="en-US" smtClean="0">
                <a:solidFill>
                  <a:srgbClr val="000000"/>
                </a:solidFill>
              </a:rPr>
              <a:pPr/>
              <a:t>32</a:t>
            </a:fld>
            <a:endParaRPr lang="en-US" altLang="ja-JP" smtClean="0">
              <a:solidFill>
                <a:srgbClr val="000000"/>
              </a:solidFill>
            </a:endParaRPr>
          </a:p>
        </p:txBody>
      </p:sp>
      <p:sp>
        <p:nvSpPr>
          <p:cNvPr id="471043" name="Rectangle 2"/>
          <p:cNvSpPr>
            <a:spLocks noGrp="1" noRot="1" noChangeAspect="1" noChangeArrowheads="1" noTextEdit="1"/>
          </p:cNvSpPr>
          <p:nvPr>
            <p:ph type="sldImg"/>
          </p:nvPr>
        </p:nvSpPr>
        <p:spPr>
          <a:xfrm>
            <a:off x="1146140" y="685486"/>
            <a:ext cx="4565720" cy="3429000"/>
          </a:xfrm>
          <a:ln/>
        </p:spPr>
      </p:sp>
      <p:sp>
        <p:nvSpPr>
          <p:cNvPr id="471044" name="Rectangle 3"/>
          <p:cNvSpPr>
            <a:spLocks noGrp="1" noChangeArrowheads="1"/>
          </p:cNvSpPr>
          <p:nvPr>
            <p:ph type="body" idx="1"/>
          </p:nvPr>
        </p:nvSpPr>
        <p:spPr>
          <a:xfrm>
            <a:off x="686115" y="4344030"/>
            <a:ext cx="5485772" cy="4114485"/>
          </a:xfrm>
          <a:noFill/>
          <a:ln/>
        </p:spPr>
        <p:txBody>
          <a:bodyPr/>
          <a:lstStyle/>
          <a:p>
            <a:pPr eaLnBrk="1" hangingPunct="1"/>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3090" name="Rectangle 7"/>
          <p:cNvSpPr>
            <a:spLocks noGrp="1" noChangeArrowheads="1"/>
          </p:cNvSpPr>
          <p:nvPr>
            <p:ph type="sldNum" sz="quarter" idx="5"/>
          </p:nvPr>
        </p:nvSpPr>
        <p:spPr>
          <a:noFill/>
        </p:spPr>
        <p:txBody>
          <a:bodyPr/>
          <a:lstStyle/>
          <a:p>
            <a:fld id="{53E9DA8D-201F-48EA-BDDE-0E11D2717D1C}" type="slidenum">
              <a:rPr lang="ja-JP" altLang="en-US" smtClean="0"/>
              <a:pPr/>
              <a:t>33</a:t>
            </a:fld>
            <a:endParaRPr lang="en-US" altLang="ja-JP" smtClean="0"/>
          </a:p>
        </p:txBody>
      </p:sp>
      <p:sp>
        <p:nvSpPr>
          <p:cNvPr id="473091" name="Rectangle 2"/>
          <p:cNvSpPr>
            <a:spLocks noGrp="1" noRot="1" noChangeAspect="1" noChangeArrowheads="1" noTextEdit="1"/>
          </p:cNvSpPr>
          <p:nvPr>
            <p:ph type="sldImg"/>
          </p:nvPr>
        </p:nvSpPr>
        <p:spPr>
          <a:xfrm>
            <a:off x="1144588" y="685800"/>
            <a:ext cx="4572000" cy="3429000"/>
          </a:xfrm>
          <a:ln/>
        </p:spPr>
      </p:sp>
      <p:sp>
        <p:nvSpPr>
          <p:cNvPr id="473092" name="Rectangle 3"/>
          <p:cNvSpPr>
            <a:spLocks noGrp="1" noChangeArrowheads="1"/>
          </p:cNvSpPr>
          <p:nvPr>
            <p:ph type="body" idx="1"/>
          </p:nvPr>
        </p:nvSpPr>
        <p:spPr>
          <a:xfrm>
            <a:off x="686115" y="4344030"/>
            <a:ext cx="5485772" cy="4114485"/>
          </a:xfrm>
          <a:noFill/>
          <a:ln/>
        </p:spPr>
        <p:txBody>
          <a:bodyPr/>
          <a:lstStyle/>
          <a:p>
            <a:pPr eaLnBrk="1" hangingPunct="1"/>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4114" name="Rectangle 7"/>
          <p:cNvSpPr>
            <a:spLocks noGrp="1" noChangeArrowheads="1"/>
          </p:cNvSpPr>
          <p:nvPr>
            <p:ph type="sldNum" sz="quarter" idx="5"/>
          </p:nvPr>
        </p:nvSpPr>
        <p:spPr>
          <a:noFill/>
        </p:spPr>
        <p:txBody>
          <a:bodyPr/>
          <a:lstStyle/>
          <a:p>
            <a:fld id="{E96EE2AD-75E9-4B93-8DCC-369789C9D6BE}" type="slidenum">
              <a:rPr lang="ja-JP" altLang="en-US" smtClean="0"/>
              <a:pPr/>
              <a:t>34</a:t>
            </a:fld>
            <a:endParaRPr lang="en-US" altLang="ja-JP" smtClean="0"/>
          </a:p>
        </p:txBody>
      </p:sp>
      <p:sp>
        <p:nvSpPr>
          <p:cNvPr id="474115" name="Rectangle 2"/>
          <p:cNvSpPr>
            <a:spLocks noGrp="1" noRot="1" noChangeAspect="1" noChangeArrowheads="1" noTextEdit="1"/>
          </p:cNvSpPr>
          <p:nvPr>
            <p:ph type="sldImg"/>
          </p:nvPr>
        </p:nvSpPr>
        <p:spPr>
          <a:ln/>
        </p:spPr>
      </p:sp>
      <p:sp>
        <p:nvSpPr>
          <p:cNvPr id="47411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8" name="Rectangle 7"/>
          <p:cNvSpPr>
            <a:spLocks noGrp="1" noChangeArrowheads="1"/>
          </p:cNvSpPr>
          <p:nvPr>
            <p:ph type="sldNum" sz="quarter" idx="5"/>
          </p:nvPr>
        </p:nvSpPr>
        <p:spPr>
          <a:noFill/>
          <a:ln>
            <a:miter lim="800000"/>
            <a:headEnd/>
            <a:tailEnd/>
          </a:ln>
        </p:spPr>
        <p:txBody>
          <a:bodyPr/>
          <a:lstStyle/>
          <a:p>
            <a:pPr defTabSz="909763"/>
            <a:fld id="{38B6BD12-2CBE-4F2B-807B-D000C476F35C}" type="slidenum">
              <a:rPr lang="ja-JP" altLang="en-US" smtClean="0"/>
              <a:pPr defTabSz="909763"/>
              <a:t>37</a:t>
            </a:fld>
            <a:endParaRPr lang="en-US" altLang="ja-JP" dirty="0" smtClean="0"/>
          </a:p>
        </p:txBody>
      </p:sp>
      <p:sp>
        <p:nvSpPr>
          <p:cNvPr id="198659" name="Rectangle 2"/>
          <p:cNvSpPr>
            <a:spLocks noGrp="1" noRot="1" noChangeAspect="1" noChangeArrowheads="1" noTextEdit="1"/>
          </p:cNvSpPr>
          <p:nvPr>
            <p:ph type="sldImg"/>
          </p:nvPr>
        </p:nvSpPr>
        <p:spPr>
          <a:ln/>
        </p:spPr>
      </p:sp>
      <p:sp>
        <p:nvSpPr>
          <p:cNvPr id="198660" name="Rectangle 3"/>
          <p:cNvSpPr>
            <a:spLocks noGrp="1" noChangeArrowheads="1"/>
          </p:cNvSpPr>
          <p:nvPr>
            <p:ph type="body" idx="1"/>
          </p:nvPr>
        </p:nvSpPr>
        <p:spPr>
          <a:xfrm>
            <a:off x="686421" y="4344025"/>
            <a:ext cx="5485158" cy="4114488"/>
          </a:xfrm>
          <a:noFill/>
        </p:spPr>
        <p:txBody>
          <a:bodyPr/>
          <a:lstStyle/>
          <a:p>
            <a:pPr eaLnBrk="1" hangingPunct="1"/>
            <a:endParaRPr 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0258" name="Rectangle 7"/>
          <p:cNvSpPr>
            <a:spLocks noGrp="1" noChangeArrowheads="1"/>
          </p:cNvSpPr>
          <p:nvPr>
            <p:ph type="sldNum" sz="quarter" idx="5"/>
          </p:nvPr>
        </p:nvSpPr>
        <p:spPr>
          <a:noFill/>
        </p:spPr>
        <p:txBody>
          <a:bodyPr/>
          <a:lstStyle/>
          <a:p>
            <a:fld id="{D9D5C1BD-CD61-4E33-8315-DDFDF5624151}" type="slidenum">
              <a:rPr lang="en-US" smtClean="0">
                <a:solidFill>
                  <a:srgbClr val="000000"/>
                </a:solidFill>
              </a:rPr>
              <a:pPr/>
              <a:t>39</a:t>
            </a:fld>
            <a:endParaRPr lang="en-US" smtClean="0">
              <a:solidFill>
                <a:srgbClr val="000000"/>
              </a:solidFill>
            </a:endParaRPr>
          </a:p>
        </p:txBody>
      </p:sp>
      <p:sp>
        <p:nvSpPr>
          <p:cNvPr id="480259" name="Rectangle 2"/>
          <p:cNvSpPr>
            <a:spLocks noGrp="1" noRot="1" noChangeAspect="1" noChangeArrowheads="1" noTextEdit="1"/>
          </p:cNvSpPr>
          <p:nvPr>
            <p:ph type="sldImg"/>
          </p:nvPr>
        </p:nvSpPr>
        <p:spPr>
          <a:ln/>
        </p:spPr>
      </p:sp>
      <p:sp>
        <p:nvSpPr>
          <p:cNvPr id="480260" name="Rectangle 3"/>
          <p:cNvSpPr>
            <a:spLocks noGrp="1" noChangeArrowheads="1"/>
          </p:cNvSpPr>
          <p:nvPr>
            <p:ph type="body" idx="1"/>
          </p:nvPr>
        </p:nvSpPr>
        <p:spPr>
          <a:noFill/>
          <a:ln/>
        </p:spPr>
        <p:txBody>
          <a:bodyPr/>
          <a:lstStyle/>
          <a:p>
            <a:pPr eaLnBrk="1" hangingPunct="1">
              <a:spcBef>
                <a:spcPct val="0"/>
              </a:spcBef>
            </a:pPr>
            <a:endParaRPr 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2" name="Rectangle 7"/>
          <p:cNvSpPr>
            <a:spLocks noGrp="1" noChangeArrowheads="1"/>
          </p:cNvSpPr>
          <p:nvPr>
            <p:ph type="sldNum" sz="quarter" idx="5"/>
          </p:nvPr>
        </p:nvSpPr>
        <p:spPr>
          <a:noFill/>
          <a:ln>
            <a:miter lim="800000"/>
            <a:headEnd/>
            <a:tailEnd/>
          </a:ln>
        </p:spPr>
        <p:txBody>
          <a:bodyPr/>
          <a:lstStyle/>
          <a:p>
            <a:pPr defTabSz="909763"/>
            <a:fld id="{354959AC-9F3B-4933-A6FB-2342199A151A}" type="slidenum">
              <a:rPr lang="en-US" smtClean="0">
                <a:solidFill>
                  <a:srgbClr val="000000"/>
                </a:solidFill>
              </a:rPr>
              <a:pPr defTabSz="909763"/>
              <a:t>41</a:t>
            </a:fld>
            <a:endParaRPr lang="en-US" dirty="0" smtClean="0">
              <a:solidFill>
                <a:srgbClr val="000000"/>
              </a:solidFill>
            </a:endParaRPr>
          </a:p>
        </p:txBody>
      </p:sp>
      <p:sp>
        <p:nvSpPr>
          <p:cNvPr id="199683" name="Rectangle 2"/>
          <p:cNvSpPr>
            <a:spLocks noGrp="1" noRot="1" noChangeAspect="1" noChangeArrowheads="1" noTextEdit="1"/>
          </p:cNvSpPr>
          <p:nvPr>
            <p:ph type="sldImg"/>
          </p:nvPr>
        </p:nvSpPr>
        <p:spPr>
          <a:ln/>
        </p:spPr>
      </p:sp>
      <p:sp>
        <p:nvSpPr>
          <p:cNvPr id="199684" name="Rectangle 3"/>
          <p:cNvSpPr>
            <a:spLocks noGrp="1" noChangeArrowheads="1"/>
          </p:cNvSpPr>
          <p:nvPr>
            <p:ph type="body" idx="1"/>
          </p:nvPr>
        </p:nvSpPr>
        <p:spPr>
          <a:xfrm>
            <a:off x="687975" y="4347148"/>
            <a:ext cx="5482052" cy="4111365"/>
          </a:xfrm>
          <a:noFill/>
        </p:spPr>
        <p:txBody>
          <a:bodyPr/>
          <a:lstStyle/>
          <a:p>
            <a:pPr eaLnBrk="1" hangingPunct="1"/>
            <a:endParaRPr lang="en-GB"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6" name="Rectangle 7"/>
          <p:cNvSpPr>
            <a:spLocks noGrp="1" noChangeArrowheads="1"/>
          </p:cNvSpPr>
          <p:nvPr>
            <p:ph type="sldNum" sz="quarter" idx="5"/>
          </p:nvPr>
        </p:nvSpPr>
        <p:spPr>
          <a:noFill/>
          <a:ln>
            <a:miter lim="800000"/>
            <a:headEnd/>
            <a:tailEnd/>
          </a:ln>
        </p:spPr>
        <p:txBody>
          <a:bodyPr/>
          <a:lstStyle/>
          <a:p>
            <a:pPr defTabSz="909763"/>
            <a:fld id="{D26E6123-3710-489E-96D6-769448D2CB5C}" type="slidenum">
              <a:rPr lang="ja-JP" altLang="en-US" smtClean="0"/>
              <a:pPr defTabSz="909763"/>
              <a:t>42</a:t>
            </a:fld>
            <a:endParaRPr lang="en-US" altLang="ja-JP" dirty="0" smtClean="0"/>
          </a:p>
        </p:txBody>
      </p:sp>
      <p:sp>
        <p:nvSpPr>
          <p:cNvPr id="200707" name="Rectangle 2"/>
          <p:cNvSpPr>
            <a:spLocks noGrp="1" noRot="1" noChangeAspect="1" noChangeArrowheads="1" noTextEdit="1"/>
          </p:cNvSpPr>
          <p:nvPr>
            <p:ph type="sldImg"/>
          </p:nvPr>
        </p:nvSpPr>
        <p:spPr>
          <a:ln/>
        </p:spPr>
      </p:sp>
      <p:sp>
        <p:nvSpPr>
          <p:cNvPr id="200708" name="Rectangle 3"/>
          <p:cNvSpPr>
            <a:spLocks noGrp="1" noChangeArrowheads="1"/>
          </p:cNvSpPr>
          <p:nvPr>
            <p:ph type="body" idx="1"/>
          </p:nvPr>
        </p:nvSpPr>
        <p:spPr>
          <a:xfrm>
            <a:off x="686421" y="4344025"/>
            <a:ext cx="5485158" cy="4114488"/>
          </a:xfrm>
          <a:noFill/>
        </p:spPr>
        <p:txBody>
          <a:bodyPr/>
          <a:lstStyle/>
          <a:p>
            <a:pPr eaLnBrk="1" hangingPunct="1"/>
            <a:endParaRPr 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730" name="Rectangle 7"/>
          <p:cNvSpPr>
            <a:spLocks noGrp="1" noChangeArrowheads="1"/>
          </p:cNvSpPr>
          <p:nvPr>
            <p:ph type="sldNum" sz="quarter" idx="5"/>
          </p:nvPr>
        </p:nvSpPr>
        <p:spPr>
          <a:noFill/>
          <a:ln>
            <a:miter lim="800000"/>
            <a:headEnd/>
            <a:tailEnd/>
          </a:ln>
        </p:spPr>
        <p:txBody>
          <a:bodyPr/>
          <a:lstStyle/>
          <a:p>
            <a:pPr defTabSz="909763"/>
            <a:fld id="{3E99263A-AEA0-4D8B-BD7C-B0F07399A757}" type="slidenum">
              <a:rPr lang="en-US" smtClean="0">
                <a:solidFill>
                  <a:srgbClr val="000000"/>
                </a:solidFill>
              </a:rPr>
              <a:pPr defTabSz="909763"/>
              <a:t>43</a:t>
            </a:fld>
            <a:endParaRPr lang="en-US" dirty="0" smtClean="0">
              <a:solidFill>
                <a:srgbClr val="000000"/>
              </a:solidFill>
            </a:endParaRPr>
          </a:p>
        </p:txBody>
      </p:sp>
      <p:sp>
        <p:nvSpPr>
          <p:cNvPr id="201731" name="Rectangle 2"/>
          <p:cNvSpPr>
            <a:spLocks noGrp="1" noRot="1" noChangeAspect="1" noChangeArrowheads="1" noTextEdit="1"/>
          </p:cNvSpPr>
          <p:nvPr>
            <p:ph type="sldImg"/>
          </p:nvPr>
        </p:nvSpPr>
        <p:spPr>
          <a:ln/>
        </p:spPr>
      </p:sp>
      <p:sp>
        <p:nvSpPr>
          <p:cNvPr id="201732" name="Rectangle 3"/>
          <p:cNvSpPr>
            <a:spLocks noGrp="1" noChangeArrowheads="1"/>
          </p:cNvSpPr>
          <p:nvPr>
            <p:ph type="body" idx="1"/>
          </p:nvPr>
        </p:nvSpPr>
        <p:spPr>
          <a:xfrm>
            <a:off x="914711" y="4342464"/>
            <a:ext cx="5028579" cy="4114487"/>
          </a:xfrm>
          <a:noFill/>
        </p:spPr>
        <p:txBody>
          <a:bodyPr/>
          <a:lstStyle/>
          <a:p>
            <a:pPr eaLnBrk="1" hangingPunct="1">
              <a:spcBef>
                <a:spcPct val="0"/>
              </a:spcBef>
            </a:pPr>
            <a:endParaRPr 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82" name="Rectangle 7"/>
          <p:cNvSpPr>
            <a:spLocks noGrp="1" noChangeArrowheads="1"/>
          </p:cNvSpPr>
          <p:nvPr>
            <p:ph type="sldNum" sz="quarter" idx="5"/>
          </p:nvPr>
        </p:nvSpPr>
        <p:spPr>
          <a:noFill/>
          <a:ln>
            <a:miter lim="800000"/>
            <a:headEnd/>
            <a:tailEnd/>
          </a:ln>
        </p:spPr>
        <p:txBody>
          <a:bodyPr/>
          <a:lstStyle/>
          <a:p>
            <a:pPr defTabSz="909763"/>
            <a:fld id="{CB792996-AAAB-4D7F-BC6F-84BD3D5A9B10}" type="slidenum">
              <a:rPr lang="ja-JP" altLang="en-US" smtClean="0">
                <a:solidFill>
                  <a:srgbClr val="000000"/>
                </a:solidFill>
              </a:rPr>
              <a:pPr defTabSz="909763"/>
              <a:t>44</a:t>
            </a:fld>
            <a:endParaRPr lang="en-US" altLang="ja-JP" dirty="0" smtClean="0">
              <a:solidFill>
                <a:srgbClr val="000000"/>
              </a:solidFill>
            </a:endParaRPr>
          </a:p>
        </p:txBody>
      </p:sp>
      <p:sp>
        <p:nvSpPr>
          <p:cNvPr id="225283" name="Rectangle 2"/>
          <p:cNvSpPr>
            <a:spLocks noGrp="1" noRot="1" noChangeAspect="1" noChangeArrowheads="1" noTextEdit="1"/>
          </p:cNvSpPr>
          <p:nvPr>
            <p:ph type="sldImg"/>
          </p:nvPr>
        </p:nvSpPr>
        <p:spPr>
          <a:ln/>
        </p:spPr>
      </p:sp>
      <p:sp>
        <p:nvSpPr>
          <p:cNvPr id="225284" name="Rectangle 3"/>
          <p:cNvSpPr>
            <a:spLocks noGrp="1" noChangeArrowheads="1"/>
          </p:cNvSpPr>
          <p:nvPr>
            <p:ph type="body" idx="1"/>
          </p:nvPr>
        </p:nvSpPr>
        <p:spPr>
          <a:noFill/>
        </p:spPr>
        <p:txBody>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5682" name="Rectangle 7"/>
          <p:cNvSpPr>
            <a:spLocks noGrp="1" noChangeArrowheads="1"/>
          </p:cNvSpPr>
          <p:nvPr>
            <p:ph type="sldNum" sz="quarter" idx="5"/>
          </p:nvPr>
        </p:nvSpPr>
        <p:spPr>
          <a:noFill/>
        </p:spPr>
        <p:txBody>
          <a:bodyPr/>
          <a:lstStyle/>
          <a:p>
            <a:fld id="{7428174D-4F62-4EEE-B601-FA626C262F3F}" type="slidenum">
              <a:rPr lang="ja-JP" altLang="en-US" smtClean="0"/>
              <a:pPr/>
              <a:t>3</a:t>
            </a:fld>
            <a:endParaRPr lang="en-US" altLang="ja-JP" smtClean="0"/>
          </a:p>
        </p:txBody>
      </p:sp>
      <p:sp>
        <p:nvSpPr>
          <p:cNvPr id="455683" name="Rectangle 2"/>
          <p:cNvSpPr>
            <a:spLocks noGrp="1" noRot="1" noChangeAspect="1" noChangeArrowheads="1" noTextEdit="1"/>
          </p:cNvSpPr>
          <p:nvPr>
            <p:ph type="sldImg"/>
          </p:nvPr>
        </p:nvSpPr>
        <p:spPr>
          <a:ln/>
        </p:spPr>
      </p:sp>
      <p:sp>
        <p:nvSpPr>
          <p:cNvPr id="45568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50" name="Rectangle 7"/>
          <p:cNvSpPr>
            <a:spLocks noGrp="1" noChangeArrowheads="1"/>
          </p:cNvSpPr>
          <p:nvPr>
            <p:ph type="sldNum" sz="quarter" idx="5"/>
          </p:nvPr>
        </p:nvSpPr>
        <p:spPr>
          <a:noFill/>
          <a:ln>
            <a:miter lim="800000"/>
            <a:headEnd/>
            <a:tailEnd/>
          </a:ln>
        </p:spPr>
        <p:txBody>
          <a:bodyPr/>
          <a:lstStyle/>
          <a:p>
            <a:pPr defTabSz="909763"/>
            <a:fld id="{3C7AE890-FC70-4EE0-BCB5-48CB5960BCE7}" type="slidenum">
              <a:rPr lang="ja-JP" altLang="en-US" smtClean="0">
                <a:solidFill>
                  <a:srgbClr val="000000"/>
                </a:solidFill>
              </a:rPr>
              <a:pPr defTabSz="909763"/>
              <a:t>45</a:t>
            </a:fld>
            <a:endParaRPr lang="en-US" altLang="ja-JP" dirty="0" smtClean="0">
              <a:solidFill>
                <a:srgbClr val="000000"/>
              </a:solidFill>
            </a:endParaRPr>
          </a:p>
        </p:txBody>
      </p:sp>
      <p:sp>
        <p:nvSpPr>
          <p:cNvPr id="206851" name="Rectangle 2"/>
          <p:cNvSpPr>
            <a:spLocks noGrp="1" noRot="1" noChangeAspect="1" noChangeArrowheads="1" noTextEdit="1"/>
          </p:cNvSpPr>
          <p:nvPr>
            <p:ph type="sldImg"/>
          </p:nvPr>
        </p:nvSpPr>
        <p:spPr>
          <a:ln/>
        </p:spPr>
      </p:sp>
      <p:sp>
        <p:nvSpPr>
          <p:cNvPr id="206852" name="Rectangle 3"/>
          <p:cNvSpPr>
            <a:spLocks noGrp="1" noChangeArrowheads="1"/>
          </p:cNvSpPr>
          <p:nvPr>
            <p:ph type="body" idx="1"/>
          </p:nvPr>
        </p:nvSpPr>
        <p:spPr>
          <a:xfrm>
            <a:off x="686421" y="4344025"/>
            <a:ext cx="5485158" cy="4114488"/>
          </a:xfrm>
          <a:noFill/>
        </p:spPr>
        <p:txBody>
          <a:bodyPr/>
          <a:lstStyle/>
          <a:p>
            <a:pPr eaLnBrk="1" hangingPunct="1"/>
            <a:endParaRPr 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4C14934-8FC8-4D2F-95CC-EEAB89DB0045}" type="slidenum">
              <a:rPr lang="ja-JP" altLang="en-US">
                <a:solidFill>
                  <a:prstClr val="black"/>
                </a:solidFill>
              </a:rPr>
              <a:pPr/>
              <a:t>50</a:t>
            </a:fld>
            <a:endParaRPr lang="en-US" altLang="ja-JP">
              <a:solidFill>
                <a:prstClr val="black"/>
              </a:solidFill>
            </a:endParaRPr>
          </a:p>
        </p:txBody>
      </p:sp>
      <p:sp>
        <p:nvSpPr>
          <p:cNvPr id="1563650" name="Rectangle 2"/>
          <p:cNvSpPr>
            <a:spLocks noGrp="1" noRot="1" noChangeAspect="1" noChangeArrowheads="1" noTextEdit="1"/>
          </p:cNvSpPr>
          <p:nvPr>
            <p:ph type="sldImg"/>
          </p:nvPr>
        </p:nvSpPr>
        <p:spPr>
          <a:xfrm>
            <a:off x="1143000" y="685800"/>
            <a:ext cx="4572000" cy="3429000"/>
          </a:xfrm>
          <a:ln/>
        </p:spPr>
      </p:sp>
      <p:sp>
        <p:nvSpPr>
          <p:cNvPr id="1563651" name="Rectangle 3"/>
          <p:cNvSpPr>
            <a:spLocks noGrp="1" noChangeArrowheads="1"/>
          </p:cNvSpPr>
          <p:nvPr>
            <p:ph type="body" idx="1"/>
          </p:nvPr>
        </p:nvSpPr>
        <p:spPr>
          <a:xfrm>
            <a:off x="686115" y="4344030"/>
            <a:ext cx="5485772" cy="4114485"/>
          </a:xfrm>
        </p:spPr>
        <p:txBody>
          <a:bodyPr/>
          <a:lstStyle/>
          <a:p>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5138" name="Rectangle 7"/>
          <p:cNvSpPr>
            <a:spLocks noGrp="1" noChangeArrowheads="1"/>
          </p:cNvSpPr>
          <p:nvPr>
            <p:ph type="sldNum" sz="quarter" idx="5"/>
          </p:nvPr>
        </p:nvSpPr>
        <p:spPr>
          <a:noFill/>
        </p:spPr>
        <p:txBody>
          <a:bodyPr/>
          <a:lstStyle/>
          <a:p>
            <a:fld id="{676C1EB4-D855-42E2-A94D-68FE320DC191}" type="slidenum">
              <a:rPr lang="ja-JP" altLang="en-US" smtClean="0">
                <a:solidFill>
                  <a:srgbClr val="000000"/>
                </a:solidFill>
              </a:rPr>
              <a:pPr/>
              <a:t>51</a:t>
            </a:fld>
            <a:endParaRPr lang="en-US" altLang="ja-JP" smtClean="0">
              <a:solidFill>
                <a:srgbClr val="000000"/>
              </a:solidFill>
            </a:endParaRPr>
          </a:p>
        </p:txBody>
      </p:sp>
      <p:sp>
        <p:nvSpPr>
          <p:cNvPr id="475139" name="Rectangle 2"/>
          <p:cNvSpPr>
            <a:spLocks noGrp="1" noRot="1" noChangeAspect="1" noChangeArrowheads="1" noTextEdit="1"/>
          </p:cNvSpPr>
          <p:nvPr>
            <p:ph type="sldImg"/>
          </p:nvPr>
        </p:nvSpPr>
        <p:spPr>
          <a:ln/>
        </p:spPr>
      </p:sp>
      <p:sp>
        <p:nvSpPr>
          <p:cNvPr id="47514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82" name="Rectangle 7"/>
          <p:cNvSpPr>
            <a:spLocks noGrp="1" noChangeArrowheads="1"/>
          </p:cNvSpPr>
          <p:nvPr>
            <p:ph type="sldNum" sz="quarter" idx="5"/>
          </p:nvPr>
        </p:nvSpPr>
        <p:spPr>
          <a:noFill/>
        </p:spPr>
        <p:txBody>
          <a:bodyPr/>
          <a:lstStyle/>
          <a:p>
            <a:fld id="{E68BCB02-29F5-49F1-93D0-64BDE294237D}" type="slidenum">
              <a:rPr lang="ja-JP" altLang="en-US" smtClean="0"/>
              <a:pPr/>
              <a:t>53</a:t>
            </a:fld>
            <a:endParaRPr lang="en-US" altLang="ja-JP" smtClean="0"/>
          </a:p>
        </p:txBody>
      </p:sp>
      <p:sp>
        <p:nvSpPr>
          <p:cNvPr id="481283" name="Rectangle 2"/>
          <p:cNvSpPr>
            <a:spLocks noGrp="1" noRot="1" noChangeAspect="1" noChangeArrowheads="1" noTextEdit="1"/>
          </p:cNvSpPr>
          <p:nvPr>
            <p:ph type="sldImg"/>
          </p:nvPr>
        </p:nvSpPr>
        <p:spPr>
          <a:xfrm>
            <a:off x="1143000" y="685800"/>
            <a:ext cx="4572000" cy="3429000"/>
          </a:xfrm>
          <a:ln/>
        </p:spPr>
      </p:sp>
      <p:sp>
        <p:nvSpPr>
          <p:cNvPr id="481284" name="Rectangle 3"/>
          <p:cNvSpPr>
            <a:spLocks noGrp="1" noChangeArrowheads="1"/>
          </p:cNvSpPr>
          <p:nvPr>
            <p:ph type="body" idx="1"/>
          </p:nvPr>
        </p:nvSpPr>
        <p:spPr>
          <a:xfrm>
            <a:off x="686115" y="4344030"/>
            <a:ext cx="5485772" cy="4114485"/>
          </a:xfrm>
          <a:noFill/>
          <a:ln/>
        </p:spPr>
        <p:txBody>
          <a:bodyPr/>
          <a:lstStyle/>
          <a:p>
            <a:pPr eaLnBrk="1" hangingPunct="1"/>
            <a:endParaRPr lang="en-US"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2306" name="Rectangle 7"/>
          <p:cNvSpPr>
            <a:spLocks noGrp="1" noChangeArrowheads="1"/>
          </p:cNvSpPr>
          <p:nvPr>
            <p:ph type="sldNum" sz="quarter" idx="5"/>
          </p:nvPr>
        </p:nvSpPr>
        <p:spPr>
          <a:noFill/>
        </p:spPr>
        <p:txBody>
          <a:bodyPr/>
          <a:lstStyle/>
          <a:p>
            <a:fld id="{CDF027F6-ACEB-4B13-B888-59800678103B}" type="slidenum">
              <a:rPr lang="en-US" smtClean="0">
                <a:solidFill>
                  <a:srgbClr val="000000"/>
                </a:solidFill>
              </a:rPr>
              <a:pPr/>
              <a:t>54</a:t>
            </a:fld>
            <a:endParaRPr lang="en-US" smtClean="0">
              <a:solidFill>
                <a:srgbClr val="000000"/>
              </a:solidFill>
            </a:endParaRPr>
          </a:p>
        </p:txBody>
      </p:sp>
      <p:sp>
        <p:nvSpPr>
          <p:cNvPr id="482307" name="Rectangle 2"/>
          <p:cNvSpPr>
            <a:spLocks noGrp="1" noRot="1" noChangeAspect="1" noChangeArrowheads="1" noTextEdit="1"/>
          </p:cNvSpPr>
          <p:nvPr>
            <p:ph type="sldImg"/>
          </p:nvPr>
        </p:nvSpPr>
        <p:spPr>
          <a:ln/>
        </p:spPr>
      </p:sp>
      <p:sp>
        <p:nvSpPr>
          <p:cNvPr id="482308" name="Rectangle 3"/>
          <p:cNvSpPr>
            <a:spLocks noGrp="1" noChangeArrowheads="1"/>
          </p:cNvSpPr>
          <p:nvPr>
            <p:ph type="body" idx="1"/>
          </p:nvPr>
        </p:nvSpPr>
        <p:spPr>
          <a:xfrm>
            <a:off x="686115" y="4345601"/>
            <a:ext cx="5485772" cy="4111342"/>
          </a:xfrm>
          <a:noFill/>
          <a:ln/>
        </p:spPr>
        <p:txBody>
          <a:bodyPr/>
          <a:lstStyle/>
          <a:p>
            <a:endParaRPr lang="en-US"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3330" name="Rectangle 7"/>
          <p:cNvSpPr>
            <a:spLocks noGrp="1" noChangeArrowheads="1"/>
          </p:cNvSpPr>
          <p:nvPr>
            <p:ph type="sldNum" sz="quarter" idx="5"/>
          </p:nvPr>
        </p:nvSpPr>
        <p:spPr>
          <a:noFill/>
        </p:spPr>
        <p:txBody>
          <a:bodyPr/>
          <a:lstStyle/>
          <a:p>
            <a:fld id="{ED3B84F4-6C1D-4A90-808C-E317E1BDC444}" type="slidenum">
              <a:rPr lang="en-US" smtClean="0">
                <a:solidFill>
                  <a:srgbClr val="000000"/>
                </a:solidFill>
              </a:rPr>
              <a:pPr/>
              <a:t>56</a:t>
            </a:fld>
            <a:endParaRPr lang="en-US" smtClean="0">
              <a:solidFill>
                <a:srgbClr val="000000"/>
              </a:solidFill>
            </a:endParaRPr>
          </a:p>
        </p:txBody>
      </p:sp>
      <p:sp>
        <p:nvSpPr>
          <p:cNvPr id="483331" name="Rectangle 2"/>
          <p:cNvSpPr>
            <a:spLocks noGrp="1" noRot="1" noChangeAspect="1" noChangeArrowheads="1" noTextEdit="1"/>
          </p:cNvSpPr>
          <p:nvPr>
            <p:ph type="sldImg"/>
          </p:nvPr>
        </p:nvSpPr>
        <p:spPr>
          <a:ln/>
        </p:spPr>
      </p:sp>
      <p:sp>
        <p:nvSpPr>
          <p:cNvPr id="48333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4354" name="Rectangle 7"/>
          <p:cNvSpPr>
            <a:spLocks noGrp="1" noChangeArrowheads="1"/>
          </p:cNvSpPr>
          <p:nvPr>
            <p:ph type="sldNum" sz="quarter" idx="5"/>
          </p:nvPr>
        </p:nvSpPr>
        <p:spPr>
          <a:noFill/>
        </p:spPr>
        <p:txBody>
          <a:bodyPr/>
          <a:lstStyle/>
          <a:p>
            <a:fld id="{9D8D00D4-AE6C-43FC-AEB1-413201DA636F}" type="slidenum">
              <a:rPr lang="ja-JP" altLang="en-US" smtClean="0">
                <a:solidFill>
                  <a:srgbClr val="000000"/>
                </a:solidFill>
              </a:rPr>
              <a:pPr/>
              <a:t>57</a:t>
            </a:fld>
            <a:endParaRPr lang="en-US" altLang="ja-JP" smtClean="0">
              <a:solidFill>
                <a:srgbClr val="000000"/>
              </a:solidFill>
            </a:endParaRPr>
          </a:p>
        </p:txBody>
      </p:sp>
      <p:sp>
        <p:nvSpPr>
          <p:cNvPr id="484355" name="Rectangle 2"/>
          <p:cNvSpPr>
            <a:spLocks noGrp="1" noRot="1" noChangeAspect="1" noChangeArrowheads="1" noTextEdit="1"/>
          </p:cNvSpPr>
          <p:nvPr>
            <p:ph type="sldImg"/>
          </p:nvPr>
        </p:nvSpPr>
        <p:spPr>
          <a:ln/>
        </p:spPr>
      </p:sp>
      <p:sp>
        <p:nvSpPr>
          <p:cNvPr id="4843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5378" name="Rectangle 7"/>
          <p:cNvSpPr>
            <a:spLocks noGrp="1" noChangeArrowheads="1"/>
          </p:cNvSpPr>
          <p:nvPr>
            <p:ph type="sldNum" sz="quarter" idx="5"/>
          </p:nvPr>
        </p:nvSpPr>
        <p:spPr>
          <a:noFill/>
        </p:spPr>
        <p:txBody>
          <a:bodyPr/>
          <a:lstStyle/>
          <a:p>
            <a:fld id="{5E35A616-5ED4-45C8-B076-A4F16263BD26}" type="slidenum">
              <a:rPr lang="ja-JP" altLang="en-US" smtClean="0">
                <a:solidFill>
                  <a:srgbClr val="000000"/>
                </a:solidFill>
              </a:rPr>
              <a:pPr/>
              <a:t>59</a:t>
            </a:fld>
            <a:endParaRPr lang="en-US" altLang="ja-JP" smtClean="0">
              <a:solidFill>
                <a:srgbClr val="000000"/>
              </a:solidFill>
            </a:endParaRPr>
          </a:p>
        </p:txBody>
      </p:sp>
      <p:sp>
        <p:nvSpPr>
          <p:cNvPr id="485379" name="Rectangle 2"/>
          <p:cNvSpPr>
            <a:spLocks noGrp="1" noRot="1" noChangeAspect="1" noChangeArrowheads="1" noTextEdit="1"/>
          </p:cNvSpPr>
          <p:nvPr>
            <p:ph type="sldImg"/>
          </p:nvPr>
        </p:nvSpPr>
        <p:spPr>
          <a:ln/>
        </p:spPr>
      </p:sp>
      <p:sp>
        <p:nvSpPr>
          <p:cNvPr id="48538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6402" name="Rectangle 7"/>
          <p:cNvSpPr>
            <a:spLocks noGrp="1" noChangeArrowheads="1"/>
          </p:cNvSpPr>
          <p:nvPr>
            <p:ph type="sldNum" sz="quarter" idx="5"/>
          </p:nvPr>
        </p:nvSpPr>
        <p:spPr>
          <a:noFill/>
        </p:spPr>
        <p:txBody>
          <a:bodyPr/>
          <a:lstStyle/>
          <a:p>
            <a:fld id="{4D5DDF4B-25A7-4ACB-83B8-E67CD62C1485}" type="slidenum">
              <a:rPr lang="en-US" smtClean="0">
                <a:solidFill>
                  <a:srgbClr val="000000"/>
                </a:solidFill>
              </a:rPr>
              <a:pPr/>
              <a:t>61</a:t>
            </a:fld>
            <a:endParaRPr lang="en-US" smtClean="0">
              <a:solidFill>
                <a:srgbClr val="000000"/>
              </a:solidFill>
            </a:endParaRPr>
          </a:p>
        </p:txBody>
      </p:sp>
      <p:sp>
        <p:nvSpPr>
          <p:cNvPr id="486403" name="Rectangle 2"/>
          <p:cNvSpPr>
            <a:spLocks noGrp="1" noRot="1" noChangeAspect="1" noChangeArrowheads="1" noTextEdit="1"/>
          </p:cNvSpPr>
          <p:nvPr>
            <p:ph type="sldImg"/>
          </p:nvPr>
        </p:nvSpPr>
        <p:spPr>
          <a:ln/>
        </p:spPr>
      </p:sp>
      <p:sp>
        <p:nvSpPr>
          <p:cNvPr id="486404"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7426" name="Rectangle 7"/>
          <p:cNvSpPr>
            <a:spLocks noGrp="1" noChangeArrowheads="1"/>
          </p:cNvSpPr>
          <p:nvPr>
            <p:ph type="sldNum" sz="quarter" idx="5"/>
          </p:nvPr>
        </p:nvSpPr>
        <p:spPr>
          <a:noFill/>
        </p:spPr>
        <p:txBody>
          <a:bodyPr/>
          <a:lstStyle/>
          <a:p>
            <a:fld id="{A04A1D5A-9AEB-4F0C-BB2B-FF0FDD2A8555}" type="slidenum">
              <a:rPr lang="ja-JP" altLang="en-US" smtClean="0">
                <a:solidFill>
                  <a:srgbClr val="000000"/>
                </a:solidFill>
              </a:rPr>
              <a:pPr/>
              <a:t>62</a:t>
            </a:fld>
            <a:endParaRPr lang="en-US" altLang="ja-JP" smtClean="0">
              <a:solidFill>
                <a:srgbClr val="000000"/>
              </a:solidFill>
            </a:endParaRPr>
          </a:p>
        </p:txBody>
      </p:sp>
      <p:sp>
        <p:nvSpPr>
          <p:cNvPr id="487427" name="Rectangle 2"/>
          <p:cNvSpPr>
            <a:spLocks noGrp="1" noRot="1" noChangeAspect="1" noChangeArrowheads="1" noTextEdit="1"/>
          </p:cNvSpPr>
          <p:nvPr>
            <p:ph type="sldImg"/>
          </p:nvPr>
        </p:nvSpPr>
        <p:spPr>
          <a:xfrm>
            <a:off x="1143000" y="685800"/>
            <a:ext cx="4572000" cy="3429000"/>
          </a:xfrm>
          <a:ln/>
        </p:spPr>
      </p:sp>
      <p:sp>
        <p:nvSpPr>
          <p:cNvPr id="487428" name="Rectangle 3"/>
          <p:cNvSpPr>
            <a:spLocks noGrp="1" noChangeArrowheads="1"/>
          </p:cNvSpPr>
          <p:nvPr>
            <p:ph type="body" idx="1"/>
          </p:nvPr>
        </p:nvSpPr>
        <p:spPr>
          <a:xfrm>
            <a:off x="686115" y="4344030"/>
            <a:ext cx="5485772" cy="4114485"/>
          </a:xfrm>
          <a:noFill/>
          <a:ln/>
        </p:spPr>
        <p:txBody>
          <a:bodyPr/>
          <a:lstStyle/>
          <a:p>
            <a:pPr eaLnBrk="1" hangingPunct="1"/>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6706" name="Rectangle 7"/>
          <p:cNvSpPr>
            <a:spLocks noGrp="1" noChangeArrowheads="1"/>
          </p:cNvSpPr>
          <p:nvPr>
            <p:ph type="sldNum" sz="quarter" idx="5"/>
          </p:nvPr>
        </p:nvSpPr>
        <p:spPr>
          <a:noFill/>
        </p:spPr>
        <p:txBody>
          <a:bodyPr/>
          <a:lstStyle/>
          <a:p>
            <a:fld id="{BD3CE857-0F44-4761-B7E8-4BF74A090260}" type="slidenum">
              <a:rPr lang="ja-JP" altLang="en-US" smtClean="0"/>
              <a:pPr/>
              <a:t>4</a:t>
            </a:fld>
            <a:endParaRPr lang="en-US" altLang="ja-JP" smtClean="0"/>
          </a:p>
        </p:txBody>
      </p:sp>
      <p:sp>
        <p:nvSpPr>
          <p:cNvPr id="456707" name="Rectangle 2"/>
          <p:cNvSpPr>
            <a:spLocks noGrp="1" noRot="1" noChangeAspect="1" noChangeArrowheads="1" noTextEdit="1"/>
          </p:cNvSpPr>
          <p:nvPr>
            <p:ph type="sldImg"/>
          </p:nvPr>
        </p:nvSpPr>
        <p:spPr>
          <a:xfrm>
            <a:off x="1146140" y="685486"/>
            <a:ext cx="4565720" cy="3429000"/>
          </a:xfrm>
          <a:ln w="12700" cap="flat"/>
        </p:spPr>
      </p:sp>
      <p:sp>
        <p:nvSpPr>
          <p:cNvPr id="456708" name="Rectangle 3"/>
          <p:cNvSpPr>
            <a:spLocks noGrp="1" noChangeArrowheads="1"/>
          </p:cNvSpPr>
          <p:nvPr>
            <p:ph type="body" idx="1"/>
          </p:nvPr>
        </p:nvSpPr>
        <p:spPr>
          <a:xfrm>
            <a:off x="915343" y="4344030"/>
            <a:ext cx="5027316" cy="4114485"/>
          </a:xfrm>
          <a:noFill/>
          <a:ln/>
        </p:spPr>
        <p:txBody>
          <a:bodyPr lIns="92059" tIns="46031" rIns="92059" bIns="46031"/>
          <a:lstStyle/>
          <a:p>
            <a:pPr eaLnBrk="1" hangingPunct="1"/>
            <a:endParaRPr lang="en-US"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8450" name="Rectangle 7"/>
          <p:cNvSpPr>
            <a:spLocks noGrp="1" noChangeArrowheads="1"/>
          </p:cNvSpPr>
          <p:nvPr>
            <p:ph type="sldNum" sz="quarter" idx="5"/>
          </p:nvPr>
        </p:nvSpPr>
        <p:spPr>
          <a:noFill/>
        </p:spPr>
        <p:txBody>
          <a:bodyPr/>
          <a:lstStyle/>
          <a:p>
            <a:fld id="{05AD1180-1592-466F-A4B2-8824D86DA4F1}" type="slidenum">
              <a:rPr lang="en-US" smtClean="0">
                <a:solidFill>
                  <a:srgbClr val="000000"/>
                </a:solidFill>
              </a:rPr>
              <a:pPr/>
              <a:t>63</a:t>
            </a:fld>
            <a:endParaRPr lang="en-US" smtClean="0">
              <a:solidFill>
                <a:srgbClr val="000000"/>
              </a:solidFill>
            </a:endParaRPr>
          </a:p>
        </p:txBody>
      </p:sp>
      <p:sp>
        <p:nvSpPr>
          <p:cNvPr id="488451" name="Rectangle 2"/>
          <p:cNvSpPr>
            <a:spLocks noGrp="1" noRot="1" noChangeAspect="1" noChangeArrowheads="1" noTextEdit="1"/>
          </p:cNvSpPr>
          <p:nvPr>
            <p:ph type="sldImg"/>
          </p:nvPr>
        </p:nvSpPr>
        <p:spPr>
          <a:ln/>
        </p:spPr>
      </p:sp>
      <p:sp>
        <p:nvSpPr>
          <p:cNvPr id="488452"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9474" name="Rectangle 7"/>
          <p:cNvSpPr>
            <a:spLocks noGrp="1" noChangeArrowheads="1"/>
          </p:cNvSpPr>
          <p:nvPr>
            <p:ph type="sldNum" sz="quarter" idx="5"/>
          </p:nvPr>
        </p:nvSpPr>
        <p:spPr>
          <a:noFill/>
        </p:spPr>
        <p:txBody>
          <a:bodyPr/>
          <a:lstStyle/>
          <a:p>
            <a:fld id="{F066F776-3F8D-4099-B3E9-79EEACEB30F9}" type="slidenum">
              <a:rPr lang="ja-JP" altLang="en-US" smtClean="0">
                <a:solidFill>
                  <a:srgbClr val="000000"/>
                </a:solidFill>
              </a:rPr>
              <a:pPr/>
              <a:t>65</a:t>
            </a:fld>
            <a:endParaRPr lang="en-US" altLang="ja-JP" smtClean="0">
              <a:solidFill>
                <a:srgbClr val="000000"/>
              </a:solidFill>
            </a:endParaRPr>
          </a:p>
        </p:txBody>
      </p:sp>
      <p:sp>
        <p:nvSpPr>
          <p:cNvPr id="489475" name="Rectangle 2"/>
          <p:cNvSpPr>
            <a:spLocks noGrp="1" noRot="1" noChangeAspect="1" noChangeArrowheads="1" noTextEdit="1"/>
          </p:cNvSpPr>
          <p:nvPr>
            <p:ph type="sldImg"/>
          </p:nvPr>
        </p:nvSpPr>
        <p:spPr>
          <a:xfrm>
            <a:off x="1155424" y="685488"/>
            <a:ext cx="4547152" cy="3429000"/>
          </a:xfrm>
          <a:ln/>
        </p:spPr>
      </p:sp>
      <p:sp>
        <p:nvSpPr>
          <p:cNvPr id="489476" name="Rectangle 3"/>
          <p:cNvSpPr>
            <a:spLocks noGrp="1" noChangeArrowheads="1"/>
          </p:cNvSpPr>
          <p:nvPr>
            <p:ph type="body" idx="1"/>
          </p:nvPr>
        </p:nvSpPr>
        <p:spPr>
          <a:xfrm>
            <a:off x="686115" y="4344031"/>
            <a:ext cx="5485772" cy="4114485"/>
          </a:xfrm>
          <a:noFill/>
          <a:ln/>
        </p:spPr>
        <p:txBody>
          <a:bodyPr/>
          <a:lstStyle/>
          <a:p>
            <a:pPr eaLnBrk="1" hangingPunct="1"/>
            <a:endParaRPr lang="en-US"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496B3E2-AA3D-4FA7-84EA-B5A5ADBDFF6D}" type="slidenum">
              <a:rPr lang="ja-JP" altLang="en-US">
                <a:solidFill>
                  <a:prstClr val="black"/>
                </a:solidFill>
              </a:rPr>
              <a:pPr/>
              <a:t>66</a:t>
            </a:fld>
            <a:endParaRPr lang="en-US" altLang="ja-JP">
              <a:solidFill>
                <a:prstClr val="black"/>
              </a:solidFill>
            </a:endParaRPr>
          </a:p>
        </p:txBody>
      </p:sp>
      <p:sp>
        <p:nvSpPr>
          <p:cNvPr id="1538050" name="Rectangle 2"/>
          <p:cNvSpPr>
            <a:spLocks noGrp="1" noRot="1" noChangeAspect="1" noChangeArrowheads="1" noTextEdit="1"/>
          </p:cNvSpPr>
          <p:nvPr>
            <p:ph type="sldImg"/>
          </p:nvPr>
        </p:nvSpPr>
        <p:spPr>
          <a:xfrm>
            <a:off x="1155424" y="685488"/>
            <a:ext cx="4547152" cy="3429000"/>
          </a:xfrm>
          <a:ln/>
        </p:spPr>
      </p:sp>
      <p:sp>
        <p:nvSpPr>
          <p:cNvPr id="1538051" name="Rectangle 3"/>
          <p:cNvSpPr>
            <a:spLocks noGrp="1" noChangeArrowheads="1"/>
          </p:cNvSpPr>
          <p:nvPr>
            <p:ph type="body" idx="1"/>
          </p:nvPr>
        </p:nvSpPr>
        <p:spPr>
          <a:xfrm>
            <a:off x="686115" y="4344031"/>
            <a:ext cx="5485772" cy="4114485"/>
          </a:xfrm>
        </p:spPr>
        <p:txBody>
          <a:bodyPr/>
          <a:lstStyle/>
          <a:p>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090" name="Rectangle 7"/>
          <p:cNvSpPr>
            <a:spLocks noGrp="1" noChangeArrowheads="1"/>
          </p:cNvSpPr>
          <p:nvPr>
            <p:ph type="sldNum" sz="quarter" idx="5"/>
          </p:nvPr>
        </p:nvSpPr>
        <p:spPr>
          <a:noFill/>
          <a:ln>
            <a:miter lim="800000"/>
            <a:headEnd/>
            <a:tailEnd/>
          </a:ln>
        </p:spPr>
        <p:txBody>
          <a:bodyPr/>
          <a:lstStyle/>
          <a:p>
            <a:pPr defTabSz="909763"/>
            <a:fld id="{31427B10-3ABE-4039-8A10-05919AC65C35}" type="slidenum">
              <a:rPr lang="en-US" smtClean="0">
                <a:solidFill>
                  <a:srgbClr val="000000"/>
                </a:solidFill>
              </a:rPr>
              <a:pPr defTabSz="909763"/>
              <a:t>67</a:t>
            </a:fld>
            <a:endParaRPr lang="en-US" dirty="0" smtClean="0">
              <a:solidFill>
                <a:srgbClr val="000000"/>
              </a:solidFill>
            </a:endParaRPr>
          </a:p>
        </p:txBody>
      </p:sp>
      <p:sp>
        <p:nvSpPr>
          <p:cNvPr id="217091" name="Rectangle 2"/>
          <p:cNvSpPr>
            <a:spLocks noGrp="1" noRot="1" noChangeAspect="1" noChangeArrowheads="1" noTextEdit="1"/>
          </p:cNvSpPr>
          <p:nvPr>
            <p:ph type="sldImg"/>
          </p:nvPr>
        </p:nvSpPr>
        <p:spPr>
          <a:ln/>
        </p:spPr>
      </p:sp>
      <p:sp>
        <p:nvSpPr>
          <p:cNvPr id="217092" name="Rectangle 3"/>
          <p:cNvSpPr>
            <a:spLocks noGrp="1" noChangeArrowheads="1"/>
          </p:cNvSpPr>
          <p:nvPr>
            <p:ph type="body" idx="1"/>
          </p:nvPr>
        </p:nvSpPr>
        <p:spPr>
          <a:xfrm>
            <a:off x="914711" y="4342464"/>
            <a:ext cx="5028579" cy="4114487"/>
          </a:xfrm>
          <a:noFill/>
        </p:spPr>
        <p:txBody>
          <a:bodyPr/>
          <a:lstStyle/>
          <a:p>
            <a:endParaRPr lang="en-US" smtClean="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9EAB804-36BC-4226-AC57-ADCACF949DD6}" type="slidenum">
              <a:rPr lang="ja-JP" altLang="en-US"/>
              <a:pPr/>
              <a:t>70</a:t>
            </a:fld>
            <a:endParaRPr lang="en-US" altLang="ja-JP"/>
          </a:p>
        </p:txBody>
      </p:sp>
      <p:sp>
        <p:nvSpPr>
          <p:cNvPr id="1462274" name="Rectangle 2"/>
          <p:cNvSpPr>
            <a:spLocks noGrp="1" noRot="1" noChangeAspect="1" noChangeArrowheads="1" noTextEdit="1"/>
          </p:cNvSpPr>
          <p:nvPr>
            <p:ph type="sldImg"/>
          </p:nvPr>
        </p:nvSpPr>
        <p:spPr>
          <a:xfrm>
            <a:off x="1146140" y="685486"/>
            <a:ext cx="4565720" cy="3429000"/>
          </a:xfrm>
          <a:ln/>
        </p:spPr>
      </p:sp>
      <p:sp>
        <p:nvSpPr>
          <p:cNvPr id="1462275" name="Rectangle 3"/>
          <p:cNvSpPr>
            <a:spLocks noGrp="1" noChangeArrowheads="1"/>
          </p:cNvSpPr>
          <p:nvPr>
            <p:ph type="body" idx="1"/>
          </p:nvPr>
        </p:nvSpPr>
        <p:spPr>
          <a:xfrm>
            <a:off x="686115" y="4344030"/>
            <a:ext cx="5485772" cy="4114485"/>
          </a:xfrm>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7730" name="Rectangle 7"/>
          <p:cNvSpPr>
            <a:spLocks noGrp="1" noChangeArrowheads="1"/>
          </p:cNvSpPr>
          <p:nvPr>
            <p:ph type="sldNum" sz="quarter" idx="5"/>
          </p:nvPr>
        </p:nvSpPr>
        <p:spPr>
          <a:noFill/>
        </p:spPr>
        <p:txBody>
          <a:bodyPr/>
          <a:lstStyle/>
          <a:p>
            <a:fld id="{3E1B215C-1A3B-4F1E-837C-5D074847A32A}" type="slidenum">
              <a:rPr lang="ja-JP" altLang="en-US" smtClean="0"/>
              <a:pPr/>
              <a:t>5</a:t>
            </a:fld>
            <a:endParaRPr lang="en-US" altLang="ja-JP" smtClean="0"/>
          </a:p>
        </p:txBody>
      </p:sp>
      <p:sp>
        <p:nvSpPr>
          <p:cNvPr id="457731" name="Rectangle 2"/>
          <p:cNvSpPr>
            <a:spLocks noGrp="1" noRot="1" noChangeAspect="1" noChangeArrowheads="1" noTextEdit="1"/>
          </p:cNvSpPr>
          <p:nvPr>
            <p:ph type="sldImg"/>
          </p:nvPr>
        </p:nvSpPr>
        <p:spPr>
          <a:ln/>
        </p:spPr>
      </p:sp>
      <p:sp>
        <p:nvSpPr>
          <p:cNvPr id="45773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0E0CA6C-602C-4707-8686-2DB920BE5645}" type="slidenum">
              <a:rPr lang="ja-JP" altLang="en-US">
                <a:solidFill>
                  <a:prstClr val="black"/>
                </a:solidFill>
              </a:rPr>
              <a:pPr/>
              <a:t>6</a:t>
            </a:fld>
            <a:endParaRPr lang="en-US" altLang="ja-JP">
              <a:solidFill>
                <a:prstClr val="black"/>
              </a:solidFill>
            </a:endParaRPr>
          </a:p>
        </p:txBody>
      </p:sp>
      <p:sp>
        <p:nvSpPr>
          <p:cNvPr id="1567746" name="Rectangle 2"/>
          <p:cNvSpPr>
            <a:spLocks noGrp="1" noRot="1" noChangeAspect="1" noChangeArrowheads="1" noTextEdit="1"/>
          </p:cNvSpPr>
          <p:nvPr>
            <p:ph type="sldImg"/>
          </p:nvPr>
        </p:nvSpPr>
        <p:spPr>
          <a:xfrm>
            <a:off x="1146140" y="685486"/>
            <a:ext cx="4565720" cy="3429000"/>
          </a:xfrm>
          <a:ln/>
        </p:spPr>
      </p:sp>
      <p:sp>
        <p:nvSpPr>
          <p:cNvPr id="1567747" name="Rectangle 3"/>
          <p:cNvSpPr>
            <a:spLocks noGrp="1" noChangeArrowheads="1"/>
          </p:cNvSpPr>
          <p:nvPr>
            <p:ph type="body" idx="1"/>
          </p:nvPr>
        </p:nvSpPr>
        <p:spPr>
          <a:xfrm>
            <a:off x="686115" y="4344030"/>
            <a:ext cx="5485772" cy="4114485"/>
          </a:xfrm>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8754" name="Rectangle 7"/>
          <p:cNvSpPr>
            <a:spLocks noGrp="1" noChangeArrowheads="1"/>
          </p:cNvSpPr>
          <p:nvPr>
            <p:ph type="sldNum" sz="quarter" idx="5"/>
          </p:nvPr>
        </p:nvSpPr>
        <p:spPr>
          <a:noFill/>
        </p:spPr>
        <p:txBody>
          <a:bodyPr/>
          <a:lstStyle/>
          <a:p>
            <a:fld id="{CF4DE3E6-389C-4DFD-8895-685307F2E39C}" type="slidenum">
              <a:rPr lang="ja-JP" altLang="en-US" smtClean="0"/>
              <a:pPr/>
              <a:t>7</a:t>
            </a:fld>
            <a:endParaRPr lang="en-US" altLang="ja-JP" smtClean="0"/>
          </a:p>
        </p:txBody>
      </p:sp>
      <p:sp>
        <p:nvSpPr>
          <p:cNvPr id="458755" name="Rectangle 2"/>
          <p:cNvSpPr>
            <a:spLocks noGrp="1" noRot="1" noChangeAspect="1" noChangeArrowheads="1" noTextEdit="1"/>
          </p:cNvSpPr>
          <p:nvPr>
            <p:ph type="sldImg"/>
          </p:nvPr>
        </p:nvSpPr>
        <p:spPr>
          <a:ln/>
        </p:spPr>
      </p:sp>
      <p:sp>
        <p:nvSpPr>
          <p:cNvPr id="4587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9778" name="Rectangle 7"/>
          <p:cNvSpPr>
            <a:spLocks noGrp="1" noChangeArrowheads="1"/>
          </p:cNvSpPr>
          <p:nvPr>
            <p:ph type="sldNum" sz="quarter" idx="5"/>
          </p:nvPr>
        </p:nvSpPr>
        <p:spPr>
          <a:noFill/>
        </p:spPr>
        <p:txBody>
          <a:bodyPr/>
          <a:lstStyle/>
          <a:p>
            <a:fld id="{6B0E49BC-80C7-464F-AD95-DFE1A82AEB4A}" type="slidenum">
              <a:rPr lang="ja-JP" altLang="en-US" smtClean="0"/>
              <a:pPr/>
              <a:t>8</a:t>
            </a:fld>
            <a:endParaRPr lang="en-US" altLang="ja-JP" smtClean="0"/>
          </a:p>
        </p:txBody>
      </p:sp>
      <p:sp>
        <p:nvSpPr>
          <p:cNvPr id="459779" name="Rectangle 2"/>
          <p:cNvSpPr>
            <a:spLocks noGrp="1" noRot="1" noChangeAspect="1" noChangeArrowheads="1" noTextEdit="1"/>
          </p:cNvSpPr>
          <p:nvPr>
            <p:ph type="sldImg"/>
          </p:nvPr>
        </p:nvSpPr>
        <p:spPr>
          <a:xfrm>
            <a:off x="1146140" y="685486"/>
            <a:ext cx="4565720" cy="3429000"/>
          </a:xfrm>
          <a:ln/>
        </p:spPr>
      </p:sp>
      <p:sp>
        <p:nvSpPr>
          <p:cNvPr id="459780" name="Rectangle 3"/>
          <p:cNvSpPr>
            <a:spLocks noGrp="1" noChangeArrowheads="1"/>
          </p:cNvSpPr>
          <p:nvPr>
            <p:ph type="body" idx="1"/>
          </p:nvPr>
        </p:nvSpPr>
        <p:spPr>
          <a:xfrm>
            <a:off x="686115" y="4344030"/>
            <a:ext cx="5485772" cy="4114485"/>
          </a:xfrm>
          <a:noFill/>
          <a:ln/>
        </p:spPr>
        <p:txBody>
          <a:bodyPr/>
          <a:lstStyle/>
          <a:p>
            <a:pPr eaLnBrk="1" hangingPunct="1"/>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02" name="Rectangle 7"/>
          <p:cNvSpPr>
            <a:spLocks noGrp="1" noChangeArrowheads="1"/>
          </p:cNvSpPr>
          <p:nvPr>
            <p:ph type="sldNum" sz="quarter" idx="5"/>
          </p:nvPr>
        </p:nvSpPr>
        <p:spPr>
          <a:noFill/>
        </p:spPr>
        <p:txBody>
          <a:bodyPr/>
          <a:lstStyle/>
          <a:p>
            <a:fld id="{8A6F010E-1612-46D2-8241-4D40600206FD}" type="slidenum">
              <a:rPr lang="ja-JP" altLang="en-US" smtClean="0"/>
              <a:pPr/>
              <a:t>9</a:t>
            </a:fld>
            <a:endParaRPr lang="en-US" altLang="ja-JP" smtClean="0"/>
          </a:p>
        </p:txBody>
      </p:sp>
      <p:sp>
        <p:nvSpPr>
          <p:cNvPr id="460803" name="Rectangle 2"/>
          <p:cNvSpPr>
            <a:spLocks noGrp="1" noRot="1" noChangeAspect="1" noChangeArrowheads="1" noTextEdit="1"/>
          </p:cNvSpPr>
          <p:nvPr>
            <p:ph type="sldImg"/>
          </p:nvPr>
        </p:nvSpPr>
        <p:spPr>
          <a:ln/>
        </p:spPr>
      </p:sp>
      <p:sp>
        <p:nvSpPr>
          <p:cNvPr id="46080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13A5189-CB39-A749-8360-479745F4D4AC}" type="datetimeFigureOut">
              <a:rPr lang="en-US" smtClean="0"/>
              <a:t>7/31/12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C7FF41-D003-1E41-B880-B0F0A27AFFE0}" type="slidenum">
              <a:rPr lang="en-US" smtClean="0"/>
              <a:t>‹#›</a:t>
            </a:fld>
            <a:endParaRPr lang="en-US"/>
          </a:p>
        </p:txBody>
      </p:sp>
    </p:spTree>
    <p:extLst>
      <p:ext uri="{BB962C8B-B14F-4D97-AF65-F5344CB8AC3E}">
        <p14:creationId xmlns:p14="http://schemas.microsoft.com/office/powerpoint/2010/main" val="20453552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13A5189-CB39-A749-8360-479745F4D4AC}" type="datetimeFigureOut">
              <a:rPr lang="en-US" smtClean="0"/>
              <a:t>7/31/12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C7FF41-D003-1E41-B880-B0F0A27AFFE0}" type="slidenum">
              <a:rPr lang="en-US" smtClean="0"/>
              <a:t>‹#›</a:t>
            </a:fld>
            <a:endParaRPr lang="en-US"/>
          </a:p>
        </p:txBody>
      </p:sp>
    </p:spTree>
    <p:extLst>
      <p:ext uri="{BB962C8B-B14F-4D97-AF65-F5344CB8AC3E}">
        <p14:creationId xmlns:p14="http://schemas.microsoft.com/office/powerpoint/2010/main" val="27623005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13A5189-CB39-A749-8360-479745F4D4AC}" type="datetimeFigureOut">
              <a:rPr lang="en-US" smtClean="0"/>
              <a:t>7/31/12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C7FF41-D003-1E41-B880-B0F0A27AFFE0}" type="slidenum">
              <a:rPr lang="en-US" smtClean="0"/>
              <a:t>‹#›</a:t>
            </a:fld>
            <a:endParaRPr lang="en-US"/>
          </a:p>
        </p:txBody>
      </p:sp>
    </p:spTree>
    <p:extLst>
      <p:ext uri="{BB962C8B-B14F-4D97-AF65-F5344CB8AC3E}">
        <p14:creationId xmlns:p14="http://schemas.microsoft.com/office/powerpoint/2010/main" val="19642445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85800" y="1143000"/>
            <a:ext cx="7772400" cy="5410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742913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13A5189-CB39-A749-8360-479745F4D4AC}" type="datetimeFigureOut">
              <a:rPr lang="en-US" smtClean="0"/>
              <a:t>7/31/12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C7FF41-D003-1E41-B880-B0F0A27AFFE0}" type="slidenum">
              <a:rPr lang="en-US" smtClean="0"/>
              <a:t>‹#›</a:t>
            </a:fld>
            <a:endParaRPr lang="en-US"/>
          </a:p>
        </p:txBody>
      </p:sp>
    </p:spTree>
    <p:extLst>
      <p:ext uri="{BB962C8B-B14F-4D97-AF65-F5344CB8AC3E}">
        <p14:creationId xmlns:p14="http://schemas.microsoft.com/office/powerpoint/2010/main" val="15028803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13A5189-CB39-A749-8360-479745F4D4AC}" type="datetimeFigureOut">
              <a:rPr lang="en-US" smtClean="0"/>
              <a:t>7/31/12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C7FF41-D003-1E41-B880-B0F0A27AFFE0}" type="slidenum">
              <a:rPr lang="en-US" smtClean="0"/>
              <a:t>‹#›</a:t>
            </a:fld>
            <a:endParaRPr lang="en-US"/>
          </a:p>
        </p:txBody>
      </p:sp>
    </p:spTree>
    <p:extLst>
      <p:ext uri="{BB962C8B-B14F-4D97-AF65-F5344CB8AC3E}">
        <p14:creationId xmlns:p14="http://schemas.microsoft.com/office/powerpoint/2010/main" val="34442266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13A5189-CB39-A749-8360-479745F4D4AC}" type="datetimeFigureOut">
              <a:rPr lang="en-US" smtClean="0"/>
              <a:t>7/31/12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BC7FF41-D003-1E41-B880-B0F0A27AFFE0}" type="slidenum">
              <a:rPr lang="en-US" smtClean="0"/>
              <a:t>‹#›</a:t>
            </a:fld>
            <a:endParaRPr lang="en-US"/>
          </a:p>
        </p:txBody>
      </p:sp>
    </p:spTree>
    <p:extLst>
      <p:ext uri="{BB962C8B-B14F-4D97-AF65-F5344CB8AC3E}">
        <p14:creationId xmlns:p14="http://schemas.microsoft.com/office/powerpoint/2010/main" val="34962636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13A5189-CB39-A749-8360-479745F4D4AC}" type="datetimeFigureOut">
              <a:rPr lang="en-US" smtClean="0"/>
              <a:t>7/31/12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BC7FF41-D003-1E41-B880-B0F0A27AFFE0}" type="slidenum">
              <a:rPr lang="en-US" smtClean="0"/>
              <a:t>‹#›</a:t>
            </a:fld>
            <a:endParaRPr lang="en-US"/>
          </a:p>
        </p:txBody>
      </p:sp>
    </p:spTree>
    <p:extLst>
      <p:ext uri="{BB962C8B-B14F-4D97-AF65-F5344CB8AC3E}">
        <p14:creationId xmlns:p14="http://schemas.microsoft.com/office/powerpoint/2010/main" val="42554939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13A5189-CB39-A749-8360-479745F4D4AC}" type="datetimeFigureOut">
              <a:rPr lang="en-US" smtClean="0"/>
              <a:t>7/31/12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BC7FF41-D003-1E41-B880-B0F0A27AFFE0}" type="slidenum">
              <a:rPr lang="en-US" smtClean="0"/>
              <a:t>‹#›</a:t>
            </a:fld>
            <a:endParaRPr lang="en-US"/>
          </a:p>
        </p:txBody>
      </p:sp>
    </p:spTree>
    <p:extLst>
      <p:ext uri="{BB962C8B-B14F-4D97-AF65-F5344CB8AC3E}">
        <p14:creationId xmlns:p14="http://schemas.microsoft.com/office/powerpoint/2010/main" val="9912844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13A5189-CB39-A749-8360-479745F4D4AC}" type="datetimeFigureOut">
              <a:rPr lang="en-US" smtClean="0"/>
              <a:t>7/31/12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BC7FF41-D003-1E41-B880-B0F0A27AFFE0}" type="slidenum">
              <a:rPr lang="en-US" smtClean="0"/>
              <a:t>‹#›</a:t>
            </a:fld>
            <a:endParaRPr lang="en-US"/>
          </a:p>
        </p:txBody>
      </p:sp>
    </p:spTree>
    <p:extLst>
      <p:ext uri="{BB962C8B-B14F-4D97-AF65-F5344CB8AC3E}">
        <p14:creationId xmlns:p14="http://schemas.microsoft.com/office/powerpoint/2010/main" val="25719566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13A5189-CB39-A749-8360-479745F4D4AC}" type="datetimeFigureOut">
              <a:rPr lang="en-US" smtClean="0"/>
              <a:t>7/31/12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BC7FF41-D003-1E41-B880-B0F0A27AFFE0}" type="slidenum">
              <a:rPr lang="en-US" smtClean="0"/>
              <a:t>‹#›</a:t>
            </a:fld>
            <a:endParaRPr lang="en-US"/>
          </a:p>
        </p:txBody>
      </p:sp>
    </p:spTree>
    <p:extLst>
      <p:ext uri="{BB962C8B-B14F-4D97-AF65-F5344CB8AC3E}">
        <p14:creationId xmlns:p14="http://schemas.microsoft.com/office/powerpoint/2010/main" val="3550645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13A5189-CB39-A749-8360-479745F4D4AC}" type="datetimeFigureOut">
              <a:rPr lang="en-US" smtClean="0"/>
              <a:t>7/31/12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BC7FF41-D003-1E41-B880-B0F0A27AFFE0}" type="slidenum">
              <a:rPr lang="en-US" smtClean="0"/>
              <a:t>‹#›</a:t>
            </a:fld>
            <a:endParaRPr lang="en-US"/>
          </a:p>
        </p:txBody>
      </p:sp>
    </p:spTree>
    <p:extLst>
      <p:ext uri="{BB962C8B-B14F-4D97-AF65-F5344CB8AC3E}">
        <p14:creationId xmlns:p14="http://schemas.microsoft.com/office/powerpoint/2010/main" val="163211210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13A5189-CB39-A749-8360-479745F4D4AC}" type="datetimeFigureOut">
              <a:rPr lang="en-US" smtClean="0"/>
              <a:t>7/31/12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BC7FF41-D003-1E41-B880-B0F0A27AFFE0}" type="slidenum">
              <a:rPr lang="en-US" smtClean="0"/>
              <a:t>‹#›</a:t>
            </a:fld>
            <a:endParaRPr lang="en-US"/>
          </a:p>
        </p:txBody>
      </p:sp>
    </p:spTree>
    <p:extLst>
      <p:ext uri="{BB962C8B-B14F-4D97-AF65-F5344CB8AC3E}">
        <p14:creationId xmlns:p14="http://schemas.microsoft.com/office/powerpoint/2010/main" val="33756812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12.jpeg"/></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4" Type="http://schemas.openxmlformats.org/officeDocument/2006/relationships/image" Target="../media/image14.jpeg"/><Relationship Id="rId5" Type="http://schemas.openxmlformats.org/officeDocument/2006/relationships/image" Target="../media/image15.jpeg"/><Relationship Id="rId6" Type="http://schemas.openxmlformats.org/officeDocument/2006/relationships/image" Target="../media/image16.png"/><Relationship Id="rId1" Type="http://schemas.openxmlformats.org/officeDocument/2006/relationships/slideLayout" Target="../slideLayouts/slideLayout7.xml"/><Relationship Id="rId2" Type="http://schemas.openxmlformats.org/officeDocument/2006/relationships/notesSlide" Target="../notesSlides/notesSlide10.xml"/></Relationships>
</file>

<file path=ppt/slides/_rels/slide13.xml.rels><?xml version="1.0" encoding="UTF-8" standalone="yes"?>
<Relationships xmlns="http://schemas.openxmlformats.org/package/2006/relationships"><Relationship Id="rId3" Type="http://schemas.openxmlformats.org/officeDocument/2006/relationships/image" Target="../media/image17.jpeg"/><Relationship Id="rId4" Type="http://schemas.openxmlformats.org/officeDocument/2006/relationships/image" Target="../media/image18.jpeg"/><Relationship Id="rId1" Type="http://schemas.openxmlformats.org/officeDocument/2006/relationships/slideLayout" Target="../slideLayouts/slideLayout7.xml"/><Relationship Id="rId2" Type="http://schemas.openxmlformats.org/officeDocument/2006/relationships/notesSlide" Target="../notesSlides/notesSlide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xml"/><Relationship Id="rId3" Type="http://schemas.openxmlformats.org/officeDocument/2006/relationships/image" Target="../media/image19.png"/></Relationships>
</file>

<file path=ppt/slides/_rels/slide15.xml.rels><?xml version="1.0" encoding="UTF-8" standalone="yes"?>
<Relationships xmlns="http://schemas.openxmlformats.org/package/2006/relationships"><Relationship Id="rId3" Type="http://schemas.openxmlformats.org/officeDocument/2006/relationships/image" Target="../media/image20.jpeg"/><Relationship Id="rId4" Type="http://schemas.openxmlformats.org/officeDocument/2006/relationships/image" Target="../media/image21.jpeg"/><Relationship Id="rId5" Type="http://schemas.openxmlformats.org/officeDocument/2006/relationships/image" Target="../media/image22.jpeg"/><Relationship Id="rId1" Type="http://schemas.openxmlformats.org/officeDocument/2006/relationships/slideLayout" Target="../slideLayouts/slideLayout7.xml"/><Relationship Id="rId2" Type="http://schemas.openxmlformats.org/officeDocument/2006/relationships/notesSlide" Target="../notesSlides/notesSlide13.xml"/></Relationships>
</file>

<file path=ppt/slides/_rels/slide16.xml.rels><?xml version="1.0" encoding="UTF-8" standalone="yes"?>
<Relationships xmlns="http://schemas.openxmlformats.org/package/2006/relationships"><Relationship Id="rId3" Type="http://schemas.openxmlformats.org/officeDocument/2006/relationships/image" Target="../media/image23.png"/><Relationship Id="rId4" Type="http://schemas.openxmlformats.org/officeDocument/2006/relationships/image" Target="../media/image24.jpeg"/><Relationship Id="rId1" Type="http://schemas.openxmlformats.org/officeDocument/2006/relationships/slideLayout" Target="../slideLayouts/slideLayout7.xml"/><Relationship Id="rId2" Type="http://schemas.openxmlformats.org/officeDocument/2006/relationships/notesSlide" Target="../notesSlides/notesSlide1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5.xml"/><Relationship Id="rId3" Type="http://schemas.openxmlformats.org/officeDocument/2006/relationships/image" Target="../media/image25.jpeg"/></Relationships>
</file>

<file path=ppt/slides/_rels/slide18.xml.rels><?xml version="1.0" encoding="UTF-8" standalone="yes"?>
<Relationships xmlns="http://schemas.openxmlformats.org/package/2006/relationships"><Relationship Id="rId3" Type="http://schemas.openxmlformats.org/officeDocument/2006/relationships/image" Target="../media/image26.jpeg"/><Relationship Id="rId4" Type="http://schemas.openxmlformats.org/officeDocument/2006/relationships/image" Target="../media/image27.jpeg"/><Relationship Id="rId1" Type="http://schemas.openxmlformats.org/officeDocument/2006/relationships/slideLayout" Target="../slideLayouts/slideLayout7.xml"/><Relationship Id="rId2" Type="http://schemas.openxmlformats.org/officeDocument/2006/relationships/notesSlide" Target="../notesSlides/notesSlide1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7.xml"/><Relationship Id="rId3" Type="http://schemas.openxmlformats.org/officeDocument/2006/relationships/image" Target="../media/image2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9.png"/><Relationship Id="rId3" Type="http://schemas.openxmlformats.org/officeDocument/2006/relationships/hyperlink" Target="http://www.maxlab.lu.se/"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0.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1.png"/></Relationships>
</file>

<file path=ppt/slides/_rels/slide23.xml.rels><?xml version="1.0" encoding="UTF-8" standalone="yes"?>
<Relationships xmlns="http://schemas.openxmlformats.org/package/2006/relationships"><Relationship Id="rId3" Type="http://schemas.openxmlformats.org/officeDocument/2006/relationships/hyperlink" Target="http://accelerator.ipm.ac.ir/" TargetMode="External"/><Relationship Id="rId4" Type="http://schemas.openxmlformats.org/officeDocument/2006/relationships/hyperlink" Target="http://accelconf.web.cern.ch/Accelconf/IPAC10/papers/wepea023.pdf" TargetMode="External"/><Relationship Id="rId1" Type="http://schemas.openxmlformats.org/officeDocument/2006/relationships/slideLayout" Target="../slideLayouts/slideLayout7.xml"/><Relationship Id="rId2" Type="http://schemas.openxmlformats.org/officeDocument/2006/relationships/image" Target="../media/image32.png"/></Relationships>
</file>

<file path=ppt/slides/_rels/slide24.xml.rels><?xml version="1.0" encoding="UTF-8" standalone="yes"?>
<Relationships xmlns="http://schemas.openxmlformats.org/package/2006/relationships"><Relationship Id="rId3" Type="http://schemas.openxmlformats.org/officeDocument/2006/relationships/image" Target="../media/image34.png"/><Relationship Id="rId4" Type="http://schemas.openxmlformats.org/officeDocument/2006/relationships/hyperlink" Target="http://www.synchrotron.uj.edu.pl/" TargetMode="External"/><Relationship Id="rId1" Type="http://schemas.openxmlformats.org/officeDocument/2006/relationships/slideLayout" Target="../slideLayouts/slideLayout7.xml"/><Relationship Id="rId2" Type="http://schemas.openxmlformats.org/officeDocument/2006/relationships/image" Target="../media/image33.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5.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6.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7.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8.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 Id="rId3" Type="http://schemas.openxmlformats.org/officeDocument/2006/relationships/image" Target="../media/image2.jpeg"/></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19.xml"/><Relationship Id="rId4" Type="http://schemas.openxmlformats.org/officeDocument/2006/relationships/oleObject" Target="../embeddings/oleObject2.bin"/><Relationship Id="rId5" Type="http://schemas.openxmlformats.org/officeDocument/2006/relationships/image" Target="../media/image39.emf"/><Relationship Id="rId6" Type="http://schemas.openxmlformats.org/officeDocument/2006/relationships/image" Target="../media/image40.jpeg"/><Relationship Id="rId1" Type="http://schemas.openxmlformats.org/officeDocument/2006/relationships/vmlDrawing" Target="../drawings/vmlDrawing2.vml"/><Relationship Id="rId2"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20.xml"/><Relationship Id="rId4" Type="http://schemas.openxmlformats.org/officeDocument/2006/relationships/oleObject" Target="../embeddings/oleObject3.bin"/><Relationship Id="rId5" Type="http://schemas.openxmlformats.org/officeDocument/2006/relationships/image" Target="../media/image41.png"/><Relationship Id="rId6" Type="http://schemas.openxmlformats.org/officeDocument/2006/relationships/image" Target="../media/image42.png"/><Relationship Id="rId7" Type="http://schemas.openxmlformats.org/officeDocument/2006/relationships/image" Target="../media/image43.png"/><Relationship Id="rId1" Type="http://schemas.openxmlformats.org/officeDocument/2006/relationships/vmlDrawing" Target="../drawings/vmlDrawing3.vml"/><Relationship Id="rId2"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1.xml"/><Relationship Id="rId3" Type="http://schemas.openxmlformats.org/officeDocument/2006/relationships/image" Target="../media/image44.png"/></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22.xml"/><Relationship Id="rId4" Type="http://schemas.openxmlformats.org/officeDocument/2006/relationships/oleObject" Target="../embeddings/Microsoft_Excel_97_-_2004_Worksheet1.xls"/><Relationship Id="rId5" Type="http://schemas.openxmlformats.org/officeDocument/2006/relationships/image" Target="../media/image45.emf"/><Relationship Id="rId6" Type="http://schemas.openxmlformats.org/officeDocument/2006/relationships/image" Target="../media/image46.jpeg"/><Relationship Id="rId1" Type="http://schemas.openxmlformats.org/officeDocument/2006/relationships/vmlDrawing" Target="../drawings/vmlDrawing4.vml"/><Relationship Id="rId2"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3.xml"/><Relationship Id="rId3" Type="http://schemas.openxmlformats.org/officeDocument/2006/relationships/image" Target="../media/image47.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8.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9.png"/></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24.xml"/><Relationship Id="rId4" Type="http://schemas.openxmlformats.org/officeDocument/2006/relationships/oleObject" Target="../embeddings/oleObject4.bin"/><Relationship Id="rId5" Type="http://schemas.openxmlformats.org/officeDocument/2006/relationships/image" Target="../media/image50.png"/><Relationship Id="rId1" Type="http://schemas.openxmlformats.org/officeDocument/2006/relationships/vmlDrawing" Target="../drawings/vmlDrawing5.vml"/><Relationship Id="rId2"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1.jpe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5.xml"/><Relationship Id="rId3" Type="http://schemas.openxmlformats.org/officeDocument/2006/relationships/image" Target="../media/image52.e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42.xml.rels><?xml version="1.0" encoding="UTF-8" standalone="yes"?>
<Relationships xmlns="http://schemas.openxmlformats.org/package/2006/relationships"><Relationship Id="rId3" Type="http://schemas.openxmlformats.org/officeDocument/2006/relationships/image" Target="../media/image53.jpeg"/><Relationship Id="rId4" Type="http://schemas.openxmlformats.org/officeDocument/2006/relationships/image" Target="../media/image54.jpeg"/><Relationship Id="rId1" Type="http://schemas.openxmlformats.org/officeDocument/2006/relationships/slideLayout" Target="../slideLayouts/slideLayout7.xml"/><Relationship Id="rId2" Type="http://schemas.openxmlformats.org/officeDocument/2006/relationships/notesSlide" Target="../notesSlides/notesSlide2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8.xml"/><Relationship Id="rId3" Type="http://schemas.openxmlformats.org/officeDocument/2006/relationships/image" Target="../media/image55.jpe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9.xml"/><Relationship Id="rId3" Type="http://schemas.openxmlformats.org/officeDocument/2006/relationships/image" Target="../media/image56.jpeg"/></Relationships>
</file>

<file path=ppt/slides/_rels/slide45.xml.rels><?xml version="1.0" encoding="UTF-8" standalone="yes"?>
<Relationships xmlns="http://schemas.openxmlformats.org/package/2006/relationships"><Relationship Id="rId3" Type="http://schemas.openxmlformats.org/officeDocument/2006/relationships/image" Target="../media/image57.jpeg"/><Relationship Id="rId4" Type="http://schemas.openxmlformats.org/officeDocument/2006/relationships/image" Target="../media/image58.jpeg"/><Relationship Id="rId5" Type="http://schemas.openxmlformats.org/officeDocument/2006/relationships/image" Target="../media/image59.jpeg"/><Relationship Id="rId6" Type="http://schemas.openxmlformats.org/officeDocument/2006/relationships/image" Target="../media/image60.jpeg"/><Relationship Id="rId1" Type="http://schemas.openxmlformats.org/officeDocument/2006/relationships/slideLayout" Target="../slideLayouts/slideLayout7.xml"/><Relationship Id="rId2" Type="http://schemas.openxmlformats.org/officeDocument/2006/relationships/notesSlide" Target="../notesSlides/notesSlide30.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1.jpe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2.jpe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3.jpe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 Id="rId3" Type="http://schemas.openxmlformats.org/officeDocument/2006/relationships/image" Target="../media/image64.jpe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9.png"/></Relationships>
</file>

<file path=ppt/slides/_rels/slide53.xml.rels><?xml version="1.0" encoding="UTF-8" standalone="yes"?>
<Relationships xmlns="http://schemas.openxmlformats.org/package/2006/relationships"><Relationship Id="rId3" Type="http://schemas.openxmlformats.org/officeDocument/2006/relationships/notesSlide" Target="../notesSlides/notesSlide33.xml"/><Relationship Id="rId4" Type="http://schemas.openxmlformats.org/officeDocument/2006/relationships/oleObject" Target="../embeddings/oleObject5.bin"/><Relationship Id="rId5" Type="http://schemas.openxmlformats.org/officeDocument/2006/relationships/image" Target="../media/image50.png"/><Relationship Id="rId1" Type="http://schemas.openxmlformats.org/officeDocument/2006/relationships/vmlDrawing" Target="../drawings/vmlDrawing6.vml"/><Relationship Id="rId2"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4.xml"/><Relationship Id="rId3" Type="http://schemas.openxmlformats.org/officeDocument/2006/relationships/image" Target="../media/image65.jpe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6.jpe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5.xml"/><Relationship Id="rId3" Type="http://schemas.openxmlformats.org/officeDocument/2006/relationships/image" Target="../media/image67.jpe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6.xml"/><Relationship Id="rId3" Type="http://schemas.openxmlformats.org/officeDocument/2006/relationships/image" Target="../media/image68.jpeg"/></Relationships>
</file>

<file path=ppt/slides/_rels/slide58.xml.rels><?xml version="1.0" encoding="UTF-8" standalone="yes"?>
<Relationships xmlns="http://schemas.openxmlformats.org/package/2006/relationships"><Relationship Id="rId3" Type="http://schemas.openxmlformats.org/officeDocument/2006/relationships/oleObject" Target="../embeddings/oleObject6.bin"/><Relationship Id="rId4" Type="http://schemas.openxmlformats.org/officeDocument/2006/relationships/image" Target="../media/image69.png"/><Relationship Id="rId5" Type="http://schemas.openxmlformats.org/officeDocument/2006/relationships/image" Target="../media/image70.jpeg"/><Relationship Id="rId6" Type="http://schemas.openxmlformats.org/officeDocument/2006/relationships/image" Target="../media/image71.jpeg"/><Relationship Id="rId1" Type="http://schemas.openxmlformats.org/officeDocument/2006/relationships/vmlDrawing" Target="../drawings/vmlDrawing7.vml"/><Relationship Id="rId2"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7.xml"/><Relationship Id="rId3" Type="http://schemas.openxmlformats.org/officeDocument/2006/relationships/image" Target="../media/image72.jpeg"/></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5.png"/><Relationship Id="rId5" Type="http://schemas.openxmlformats.org/officeDocument/2006/relationships/image" Target="../media/image6.png"/><Relationship Id="rId1" Type="http://schemas.openxmlformats.org/officeDocument/2006/relationships/slideLayout" Target="../slideLayouts/slideLayout7.xml"/><Relationship Id="rId2" Type="http://schemas.openxmlformats.org/officeDocument/2006/relationships/notesSlide" Target="../notesSlides/notesSlide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3.jpe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8.xml"/><Relationship Id="rId3" Type="http://schemas.openxmlformats.org/officeDocument/2006/relationships/image" Target="../media/image74.jpeg"/></Relationships>
</file>

<file path=ppt/slides/_rels/slide62.xml.rels><?xml version="1.0" encoding="UTF-8" standalone="yes"?>
<Relationships xmlns="http://schemas.openxmlformats.org/package/2006/relationships"><Relationship Id="rId3" Type="http://schemas.openxmlformats.org/officeDocument/2006/relationships/image" Target="../media/image57.jpeg"/><Relationship Id="rId4" Type="http://schemas.openxmlformats.org/officeDocument/2006/relationships/image" Target="../media/image58.jpeg"/><Relationship Id="rId5" Type="http://schemas.openxmlformats.org/officeDocument/2006/relationships/image" Target="../media/image59.jpeg"/><Relationship Id="rId6" Type="http://schemas.openxmlformats.org/officeDocument/2006/relationships/image" Target="../media/image60.jpeg"/><Relationship Id="rId1" Type="http://schemas.openxmlformats.org/officeDocument/2006/relationships/slideLayout" Target="../slideLayouts/slideLayout7.xml"/><Relationship Id="rId2" Type="http://schemas.openxmlformats.org/officeDocument/2006/relationships/notesSlide" Target="../notesSlides/notesSlide39.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0.xml"/><Relationship Id="rId3" Type="http://schemas.openxmlformats.org/officeDocument/2006/relationships/image" Target="../media/image75.pn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6.png"/></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1.xml"/><Relationship Id="rId3" Type="http://schemas.openxmlformats.org/officeDocument/2006/relationships/hyperlink" Target="mailto:irit.sagi@weizmann.ac.il" TargetMode="Externa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3.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 Id="rId3" Type="http://schemas.openxmlformats.org/officeDocument/2006/relationships/image" Target="../media/image7.jpeg"/></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xml"/><Relationship Id="rId3" Type="http://schemas.openxmlformats.org/officeDocument/2006/relationships/image" Target="../media/image8.jpe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4" Type="http://schemas.openxmlformats.org/officeDocument/2006/relationships/oleObject" Target="../embeddings/oleObject1.bin"/><Relationship Id="rId5" Type="http://schemas.openxmlformats.org/officeDocument/2006/relationships/image" Target="../media/image9.png"/><Relationship Id="rId6" Type="http://schemas.openxmlformats.org/officeDocument/2006/relationships/image" Target="../media/image10.png"/><Relationship Id="rId1" Type="http://schemas.openxmlformats.org/officeDocument/2006/relationships/vmlDrawing" Target="../drawings/vmlDrawing1.vml"/><Relationship Id="rId2"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8834" name="Text Box 4"/>
          <p:cNvSpPr txBox="1">
            <a:spLocks noChangeArrowheads="1"/>
          </p:cNvSpPr>
          <p:nvPr/>
        </p:nvSpPr>
        <p:spPr bwMode="auto">
          <a:xfrm>
            <a:off x="685800" y="2286000"/>
            <a:ext cx="7696200" cy="769441"/>
          </a:xfrm>
          <a:prstGeom prst="rect">
            <a:avLst/>
          </a:prstGeom>
          <a:noFill/>
          <a:ln w="9525">
            <a:noFill/>
            <a:miter lim="800000"/>
            <a:headEnd/>
            <a:tailEnd/>
          </a:ln>
        </p:spPr>
        <p:txBody>
          <a:bodyPr>
            <a:spAutoFit/>
          </a:bodyPr>
          <a:lstStyle/>
          <a:p>
            <a:pPr algn="ctr">
              <a:spcBef>
                <a:spcPct val="50000"/>
              </a:spcBef>
            </a:pPr>
            <a:r>
              <a:rPr lang="en-US" sz="4400" b="1" dirty="0"/>
              <a:t>The </a:t>
            </a:r>
            <a:r>
              <a:rPr lang="en-US" sz="4400" b="1" dirty="0" smtClean="0"/>
              <a:t>First Storage </a:t>
            </a:r>
            <a:r>
              <a:rPr lang="en-US" sz="4400" b="1" dirty="0"/>
              <a:t>Rings</a:t>
            </a:r>
          </a:p>
        </p:txBody>
      </p:sp>
    </p:spTree>
    <p:extLst>
      <p:ext uri="{BB962C8B-B14F-4D97-AF65-F5344CB8AC3E}">
        <p14:creationId xmlns:p14="http://schemas.microsoft.com/office/powerpoint/2010/main" val="3003549652"/>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5"/>
          <p:cNvSpPr>
            <a:spLocks noGrp="1" noChangeArrowheads="1"/>
          </p:cNvSpPr>
          <p:nvPr>
            <p:ph type="title"/>
          </p:nvPr>
        </p:nvSpPr>
        <p:spPr>
          <a:xfrm>
            <a:off x="685800" y="0"/>
            <a:ext cx="7010400" cy="914400"/>
          </a:xfrm>
        </p:spPr>
        <p:txBody>
          <a:bodyPr/>
          <a:lstStyle/>
          <a:p>
            <a:pPr eaLnBrk="1" hangingPunct="1"/>
            <a:r>
              <a:rPr lang="en-US" sz="4400" smtClean="0"/>
              <a:t>A reconstructed view</a:t>
            </a:r>
          </a:p>
        </p:txBody>
      </p:sp>
      <p:pic>
        <p:nvPicPr>
          <p:cNvPr id="31747" name="Picture 4" descr="Stonehenge2"/>
          <p:cNvPicPr>
            <a:picLocks noGrp="1" noChangeAspect="1" noChangeArrowheads="1"/>
          </p:cNvPicPr>
          <p:nvPr>
            <p:ph idx="1"/>
          </p:nvPr>
        </p:nvPicPr>
        <p:blipFill>
          <a:blip r:embed="rId2" cstate="print"/>
          <a:srcRect/>
          <a:stretch>
            <a:fillRect/>
          </a:stretch>
        </p:blipFill>
        <p:spPr>
          <a:xfrm>
            <a:off x="304800" y="1828800"/>
            <a:ext cx="8056563" cy="4756150"/>
          </a:xfrm>
          <a:noFill/>
        </p:spPr>
      </p:pic>
    </p:spTree>
    <p:extLst>
      <p:ext uri="{BB962C8B-B14F-4D97-AF65-F5344CB8AC3E}">
        <p14:creationId xmlns:p14="http://schemas.microsoft.com/office/powerpoint/2010/main" val="3472229446"/>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descr="Pyramid Building"/>
          <p:cNvPicPr>
            <a:picLocks noGrp="1" noChangeAspect="1" noChangeArrowheads="1"/>
          </p:cNvPicPr>
          <p:nvPr>
            <p:ph/>
          </p:nvPr>
        </p:nvPicPr>
        <p:blipFill>
          <a:blip r:embed="rId2" cstate="print"/>
          <a:srcRect/>
          <a:stretch>
            <a:fillRect/>
          </a:stretch>
        </p:blipFill>
        <p:spPr>
          <a:xfrm>
            <a:off x="0" y="287338"/>
            <a:ext cx="9144000" cy="6113462"/>
          </a:xfrm>
          <a:noFill/>
        </p:spPr>
      </p:pic>
    </p:spTree>
    <p:extLst>
      <p:ext uri="{BB962C8B-B14F-4D97-AF65-F5344CB8AC3E}">
        <p14:creationId xmlns:p14="http://schemas.microsoft.com/office/powerpoint/2010/main" val="3363399219"/>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76200" y="1114425"/>
            <a:ext cx="4343400" cy="2581275"/>
            <a:chOff x="48" y="702"/>
            <a:chExt cx="2736" cy="1626"/>
          </a:xfrm>
        </p:grpSpPr>
        <p:sp>
          <p:nvSpPr>
            <p:cNvPr id="256012" name="Text Box 3"/>
            <p:cNvSpPr txBox="1">
              <a:spLocks noChangeArrowheads="1"/>
            </p:cNvSpPr>
            <p:nvPr/>
          </p:nvSpPr>
          <p:spPr bwMode="auto">
            <a:xfrm>
              <a:off x="48" y="2016"/>
              <a:ext cx="2736" cy="312"/>
            </a:xfrm>
            <a:prstGeom prst="rect">
              <a:avLst/>
            </a:prstGeom>
            <a:noFill/>
            <a:ln w="9525">
              <a:noFill/>
              <a:miter lim="800000"/>
              <a:headEnd/>
              <a:tailEnd/>
            </a:ln>
          </p:spPr>
          <p:txBody>
            <a:bodyPr>
              <a:spAutoFit/>
            </a:bodyPr>
            <a:lstStyle/>
            <a:p>
              <a:pPr algn="ctr">
                <a:lnSpc>
                  <a:spcPct val="95000"/>
                </a:lnSpc>
              </a:pPr>
              <a:r>
                <a:rPr lang="en-US" altLang="en-US" sz="1400" b="1">
                  <a:solidFill>
                    <a:srgbClr val="00279F"/>
                  </a:solidFill>
                  <a:latin typeface="Helvetica" pitchFamily="34" charset="0"/>
                </a:rPr>
                <a:t>Advanced Light Source (</a:t>
              </a:r>
              <a:r>
                <a:rPr lang="en-US" altLang="en-US" sz="1400" b="1">
                  <a:solidFill>
                    <a:srgbClr val="D60093"/>
                  </a:solidFill>
                  <a:latin typeface="Helvetica" pitchFamily="34" charset="0"/>
                </a:rPr>
                <a:t>ALS</a:t>
              </a:r>
              <a:r>
                <a:rPr lang="en-US" altLang="en-US" sz="1400" b="1">
                  <a:solidFill>
                    <a:srgbClr val="00279F"/>
                  </a:solidFill>
                  <a:latin typeface="Helvetica" pitchFamily="34" charset="0"/>
                </a:rPr>
                <a:t>),</a:t>
              </a:r>
            </a:p>
            <a:p>
              <a:pPr algn="ctr">
                <a:lnSpc>
                  <a:spcPct val="95000"/>
                </a:lnSpc>
              </a:pPr>
              <a:r>
                <a:rPr lang="en-US" altLang="en-US" sz="1400" b="1">
                  <a:solidFill>
                    <a:srgbClr val="00279F"/>
                  </a:solidFill>
                  <a:latin typeface="Helvetica" pitchFamily="34" charset="0"/>
                </a:rPr>
                <a:t> Lawrence Berkeley National Laboratory (1993)</a:t>
              </a:r>
              <a:endParaRPr lang="en-US" altLang="en-US" sz="1400" b="1">
                <a:latin typeface="Helvetica" pitchFamily="34" charset="0"/>
              </a:endParaRPr>
            </a:p>
          </p:txBody>
        </p:sp>
        <p:pic>
          <p:nvPicPr>
            <p:cNvPr id="256013" name="Picture 4"/>
            <p:cNvPicPr>
              <a:picLocks noChangeAspect="1" noChangeArrowheads="1"/>
            </p:cNvPicPr>
            <p:nvPr/>
          </p:nvPicPr>
          <p:blipFill>
            <a:blip r:embed="rId3" cstate="print"/>
            <a:srcRect/>
            <a:stretch>
              <a:fillRect/>
            </a:stretch>
          </p:blipFill>
          <p:spPr bwMode="auto">
            <a:xfrm>
              <a:off x="336" y="702"/>
              <a:ext cx="1587" cy="1267"/>
            </a:xfrm>
            <a:prstGeom prst="rect">
              <a:avLst/>
            </a:prstGeom>
            <a:noFill/>
            <a:ln w="9525">
              <a:noFill/>
              <a:miter lim="800000"/>
              <a:headEnd/>
              <a:tailEnd/>
            </a:ln>
          </p:spPr>
        </p:pic>
      </p:grpSp>
      <p:grpSp>
        <p:nvGrpSpPr>
          <p:cNvPr id="3" name="Group 5"/>
          <p:cNvGrpSpPr>
            <a:grpSpLocks/>
          </p:cNvGrpSpPr>
          <p:nvPr/>
        </p:nvGrpSpPr>
        <p:grpSpPr bwMode="auto">
          <a:xfrm>
            <a:off x="5257800" y="1042988"/>
            <a:ext cx="3200400" cy="2606675"/>
            <a:chOff x="3312" y="657"/>
            <a:chExt cx="2016" cy="1642"/>
          </a:xfrm>
        </p:grpSpPr>
        <p:sp>
          <p:nvSpPr>
            <p:cNvPr id="256010" name="Text Box 6"/>
            <p:cNvSpPr txBox="1">
              <a:spLocks noChangeArrowheads="1"/>
            </p:cNvSpPr>
            <p:nvPr/>
          </p:nvSpPr>
          <p:spPr bwMode="auto">
            <a:xfrm>
              <a:off x="3312" y="1987"/>
              <a:ext cx="2016" cy="312"/>
            </a:xfrm>
            <a:prstGeom prst="rect">
              <a:avLst/>
            </a:prstGeom>
            <a:noFill/>
            <a:ln w="9525">
              <a:noFill/>
              <a:miter lim="800000"/>
              <a:headEnd/>
              <a:tailEnd/>
            </a:ln>
          </p:spPr>
          <p:txBody>
            <a:bodyPr>
              <a:spAutoFit/>
            </a:bodyPr>
            <a:lstStyle/>
            <a:p>
              <a:pPr algn="ctr">
                <a:lnSpc>
                  <a:spcPct val="95000"/>
                </a:lnSpc>
              </a:pPr>
              <a:r>
                <a:rPr lang="en-US" altLang="en-US" sz="1400" b="1">
                  <a:solidFill>
                    <a:srgbClr val="00279F"/>
                  </a:solidFill>
                  <a:latin typeface="Helvetica" pitchFamily="34" charset="0"/>
                </a:rPr>
                <a:t>Advanced Photon Source (</a:t>
              </a:r>
              <a:r>
                <a:rPr lang="en-US" altLang="en-US" sz="1400" b="1">
                  <a:solidFill>
                    <a:srgbClr val="D60093"/>
                  </a:solidFill>
                  <a:latin typeface="Helvetica" pitchFamily="34" charset="0"/>
                </a:rPr>
                <a:t>APS</a:t>
              </a:r>
              <a:r>
                <a:rPr lang="en-US" altLang="en-US" sz="1400" b="1">
                  <a:solidFill>
                    <a:srgbClr val="00279F"/>
                  </a:solidFill>
                  <a:latin typeface="Helvetica" pitchFamily="34" charset="0"/>
                </a:rPr>
                <a:t>),</a:t>
              </a:r>
            </a:p>
            <a:p>
              <a:pPr algn="ctr">
                <a:lnSpc>
                  <a:spcPct val="95000"/>
                </a:lnSpc>
              </a:pPr>
              <a:r>
                <a:rPr lang="en-US" altLang="en-US" sz="1400" b="1">
                  <a:solidFill>
                    <a:srgbClr val="00279F"/>
                  </a:solidFill>
                  <a:latin typeface="Helvetica" pitchFamily="34" charset="0"/>
                </a:rPr>
                <a:t>Argonne National Laboratory (1996)</a:t>
              </a:r>
            </a:p>
          </p:txBody>
        </p:sp>
        <p:pic>
          <p:nvPicPr>
            <p:cNvPr id="256011" name="Picture 7"/>
            <p:cNvPicPr>
              <a:picLocks noChangeAspect="1" noChangeArrowheads="1"/>
            </p:cNvPicPr>
            <p:nvPr/>
          </p:nvPicPr>
          <p:blipFill>
            <a:blip r:embed="rId4" cstate="print"/>
            <a:srcRect/>
            <a:stretch>
              <a:fillRect/>
            </a:stretch>
          </p:blipFill>
          <p:spPr bwMode="auto">
            <a:xfrm>
              <a:off x="3449" y="657"/>
              <a:ext cx="1783" cy="1276"/>
            </a:xfrm>
            <a:prstGeom prst="rect">
              <a:avLst/>
            </a:prstGeom>
            <a:noFill/>
            <a:ln w="9525">
              <a:noFill/>
              <a:miter lim="800000"/>
              <a:headEnd/>
              <a:tailEnd/>
            </a:ln>
          </p:spPr>
        </p:pic>
      </p:grpSp>
      <p:grpSp>
        <p:nvGrpSpPr>
          <p:cNvPr id="4" name="Group 8"/>
          <p:cNvGrpSpPr>
            <a:grpSpLocks/>
          </p:cNvGrpSpPr>
          <p:nvPr/>
        </p:nvGrpSpPr>
        <p:grpSpPr bwMode="auto">
          <a:xfrm>
            <a:off x="176213" y="3867150"/>
            <a:ext cx="3810000" cy="2435225"/>
            <a:chOff x="111" y="2436"/>
            <a:chExt cx="2400" cy="1534"/>
          </a:xfrm>
        </p:grpSpPr>
        <p:sp>
          <p:nvSpPr>
            <p:cNvPr id="256008" name="Text Box 9"/>
            <p:cNvSpPr txBox="1">
              <a:spLocks noChangeArrowheads="1"/>
            </p:cNvSpPr>
            <p:nvPr/>
          </p:nvSpPr>
          <p:spPr bwMode="auto">
            <a:xfrm>
              <a:off x="111" y="3658"/>
              <a:ext cx="2400" cy="312"/>
            </a:xfrm>
            <a:prstGeom prst="rect">
              <a:avLst/>
            </a:prstGeom>
            <a:noFill/>
            <a:ln w="9525">
              <a:noFill/>
              <a:miter lim="800000"/>
              <a:headEnd/>
              <a:tailEnd/>
            </a:ln>
          </p:spPr>
          <p:txBody>
            <a:bodyPr>
              <a:spAutoFit/>
            </a:bodyPr>
            <a:lstStyle/>
            <a:p>
              <a:pPr algn="ctr">
                <a:lnSpc>
                  <a:spcPct val="95000"/>
                </a:lnSpc>
              </a:pPr>
              <a:r>
                <a:rPr lang="en-US" altLang="en-US" sz="1400" b="1">
                  <a:solidFill>
                    <a:srgbClr val="00279F"/>
                  </a:solidFill>
                  <a:latin typeface="Helvetica" pitchFamily="34" charset="0"/>
                </a:rPr>
                <a:t>National Synchrotron Light Source (</a:t>
              </a:r>
              <a:r>
                <a:rPr lang="en-US" altLang="en-US" sz="1400" b="1">
                  <a:solidFill>
                    <a:srgbClr val="D60093"/>
                  </a:solidFill>
                  <a:latin typeface="Helvetica" pitchFamily="34" charset="0"/>
                </a:rPr>
                <a:t>NSLS</a:t>
              </a:r>
              <a:r>
                <a:rPr lang="en-US" altLang="en-US" sz="1400" b="1">
                  <a:solidFill>
                    <a:srgbClr val="00279F"/>
                  </a:solidFill>
                  <a:latin typeface="Helvetica" pitchFamily="34" charset="0"/>
                </a:rPr>
                <a:t>), Brookhaven National Laboratory (1982)</a:t>
              </a:r>
            </a:p>
          </p:txBody>
        </p:sp>
        <p:pic>
          <p:nvPicPr>
            <p:cNvPr id="256009" name="Picture 10"/>
            <p:cNvPicPr>
              <a:picLocks noChangeAspect="1" noChangeArrowheads="1"/>
            </p:cNvPicPr>
            <p:nvPr/>
          </p:nvPicPr>
          <p:blipFill>
            <a:blip r:embed="rId5" cstate="print"/>
            <a:srcRect/>
            <a:stretch>
              <a:fillRect/>
            </a:stretch>
          </p:blipFill>
          <p:spPr bwMode="auto">
            <a:xfrm>
              <a:off x="384" y="2436"/>
              <a:ext cx="1824" cy="1152"/>
            </a:xfrm>
            <a:prstGeom prst="rect">
              <a:avLst/>
            </a:prstGeom>
            <a:noFill/>
            <a:ln w="9525">
              <a:noFill/>
              <a:miter lim="800000"/>
              <a:headEnd/>
              <a:tailEnd/>
            </a:ln>
          </p:spPr>
        </p:pic>
      </p:grpSp>
      <p:sp>
        <p:nvSpPr>
          <p:cNvPr id="256005" name="Rectangle 11"/>
          <p:cNvSpPr>
            <a:spLocks noChangeArrowheads="1"/>
          </p:cNvSpPr>
          <p:nvPr/>
        </p:nvSpPr>
        <p:spPr bwMode="auto">
          <a:xfrm>
            <a:off x="1600200" y="84138"/>
            <a:ext cx="5937250" cy="749300"/>
          </a:xfrm>
          <a:prstGeom prst="rect">
            <a:avLst/>
          </a:prstGeom>
          <a:noFill/>
          <a:ln w="12700">
            <a:noFill/>
            <a:miter lim="800000"/>
            <a:headEnd/>
            <a:tailEnd/>
          </a:ln>
        </p:spPr>
        <p:txBody>
          <a:bodyPr wrap="none">
            <a:spAutoFit/>
          </a:bodyPr>
          <a:lstStyle/>
          <a:p>
            <a:pPr>
              <a:lnSpc>
                <a:spcPct val="90000"/>
              </a:lnSpc>
            </a:pPr>
            <a:r>
              <a:rPr lang="en-US" altLang="en-US" sz="2400" b="1" i="1">
                <a:solidFill>
                  <a:srgbClr val="D60093"/>
                </a:solidFill>
                <a:latin typeface="Helvetica" pitchFamily="34" charset="0"/>
              </a:rPr>
              <a:t>The Four Largest US Light Sources – </a:t>
            </a:r>
          </a:p>
          <a:p>
            <a:pPr>
              <a:lnSpc>
                <a:spcPct val="90000"/>
              </a:lnSpc>
            </a:pPr>
            <a:r>
              <a:rPr lang="en-US" altLang="en-US" sz="2400" b="1" i="1">
                <a:solidFill>
                  <a:srgbClr val="D60093"/>
                </a:solidFill>
                <a:latin typeface="Helvetica" pitchFamily="34" charset="0"/>
              </a:rPr>
              <a:t>supported by the Dept. of Energy (DOE)</a:t>
            </a:r>
          </a:p>
        </p:txBody>
      </p:sp>
      <p:pic>
        <p:nvPicPr>
          <p:cNvPr id="256006" name="Picture 2"/>
          <p:cNvPicPr>
            <a:picLocks noChangeAspect="1" noChangeArrowheads="1"/>
          </p:cNvPicPr>
          <p:nvPr/>
        </p:nvPicPr>
        <p:blipFill>
          <a:blip r:embed="rId6" cstate="print"/>
          <a:srcRect/>
          <a:stretch>
            <a:fillRect/>
          </a:stretch>
        </p:blipFill>
        <p:spPr bwMode="auto">
          <a:xfrm>
            <a:off x="4572000" y="3810000"/>
            <a:ext cx="3989388" cy="1958975"/>
          </a:xfrm>
          <a:prstGeom prst="rect">
            <a:avLst/>
          </a:prstGeom>
          <a:noFill/>
          <a:ln w="9525">
            <a:noFill/>
            <a:miter lim="800000"/>
            <a:headEnd/>
            <a:tailEnd/>
          </a:ln>
        </p:spPr>
      </p:pic>
      <p:sp>
        <p:nvSpPr>
          <p:cNvPr id="256007" name="Text Box 13"/>
          <p:cNvSpPr txBox="1">
            <a:spLocks noChangeArrowheads="1"/>
          </p:cNvSpPr>
          <p:nvPr/>
        </p:nvSpPr>
        <p:spPr bwMode="auto">
          <a:xfrm>
            <a:off x="4211638" y="5867400"/>
            <a:ext cx="4779962" cy="496888"/>
          </a:xfrm>
          <a:prstGeom prst="rect">
            <a:avLst/>
          </a:prstGeom>
          <a:noFill/>
          <a:ln w="9525">
            <a:noFill/>
            <a:miter lim="800000"/>
            <a:headEnd/>
            <a:tailEnd/>
          </a:ln>
        </p:spPr>
        <p:txBody>
          <a:bodyPr>
            <a:spAutoFit/>
          </a:bodyPr>
          <a:lstStyle/>
          <a:p>
            <a:pPr algn="ctr">
              <a:lnSpc>
                <a:spcPct val="95000"/>
              </a:lnSpc>
            </a:pPr>
            <a:r>
              <a:rPr lang="en-US" altLang="en-US" sz="1400" b="1" dirty="0">
                <a:solidFill>
                  <a:srgbClr val="00279F"/>
                </a:solidFill>
                <a:latin typeface="Helvetica" pitchFamily="34" charset="0"/>
              </a:rPr>
              <a:t>Stanford Synchrotron Radiation </a:t>
            </a:r>
            <a:r>
              <a:rPr lang="en-US" altLang="en-US" sz="1400" b="1" dirty="0" err="1">
                <a:solidFill>
                  <a:srgbClr val="00279F"/>
                </a:solidFill>
                <a:latin typeface="Helvetica" pitchFamily="34" charset="0"/>
              </a:rPr>
              <a:t>Lightsource</a:t>
            </a:r>
            <a:r>
              <a:rPr lang="en-US" altLang="en-US" sz="1400" b="1" dirty="0">
                <a:solidFill>
                  <a:srgbClr val="00279F"/>
                </a:solidFill>
                <a:latin typeface="Helvetica" pitchFamily="34" charset="0"/>
              </a:rPr>
              <a:t>(</a:t>
            </a:r>
            <a:r>
              <a:rPr lang="en-US" altLang="en-US" sz="1400" b="1" dirty="0">
                <a:solidFill>
                  <a:srgbClr val="D60093"/>
                </a:solidFill>
                <a:latin typeface="Helvetica" pitchFamily="34" charset="0"/>
              </a:rPr>
              <a:t>SSRL</a:t>
            </a:r>
            <a:r>
              <a:rPr lang="en-US" altLang="en-US" sz="1400" b="1" dirty="0">
                <a:solidFill>
                  <a:srgbClr val="00279F"/>
                </a:solidFill>
                <a:latin typeface="Helvetica" pitchFamily="34" charset="0"/>
              </a:rPr>
              <a:t>), </a:t>
            </a:r>
          </a:p>
          <a:p>
            <a:pPr algn="ctr">
              <a:lnSpc>
                <a:spcPct val="95000"/>
              </a:lnSpc>
            </a:pPr>
            <a:r>
              <a:rPr lang="en-US" altLang="en-US" sz="1400" b="1" dirty="0" smtClean="0">
                <a:solidFill>
                  <a:srgbClr val="00279F"/>
                </a:solidFill>
                <a:latin typeface="Helvetica" pitchFamily="34" charset="0"/>
              </a:rPr>
              <a:t>SLAC </a:t>
            </a:r>
            <a:r>
              <a:rPr lang="en-US" altLang="en-US" sz="1400" b="1" dirty="0">
                <a:solidFill>
                  <a:srgbClr val="00279F"/>
                </a:solidFill>
                <a:latin typeface="Helvetica" pitchFamily="34" charset="0"/>
              </a:rPr>
              <a:t>National Accelerator Laboratory (1974)</a:t>
            </a:r>
          </a:p>
        </p:txBody>
      </p:sp>
    </p:spTree>
    <p:extLst>
      <p:ext uri="{BB962C8B-B14F-4D97-AF65-F5344CB8AC3E}">
        <p14:creationId xmlns:p14="http://schemas.microsoft.com/office/powerpoint/2010/main" val="269396921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ppt_x"/>
                                          </p:val>
                                        </p:tav>
                                        <p:tav tm="100000">
                                          <p:val>
                                            <p:strVal val="#ppt_x"/>
                                          </p:val>
                                        </p:tav>
                                      </p:tavLst>
                                    </p:anim>
                                    <p:anim calcmode="lin" valueType="num">
                                      <p:cBhvr additive="base">
                                        <p:cTn id="20"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56006"/>
                                        </p:tgtEl>
                                        <p:attrNameLst>
                                          <p:attrName>style.visibility</p:attrName>
                                        </p:attrNameLst>
                                      </p:cBhvr>
                                      <p:to>
                                        <p:strVal val="visible"/>
                                      </p:to>
                                    </p:set>
                                    <p:anim calcmode="lin" valueType="num">
                                      <p:cBhvr additive="base">
                                        <p:cTn id="25" dur="500" fill="hold"/>
                                        <p:tgtEl>
                                          <p:spTgt spid="256006"/>
                                        </p:tgtEl>
                                        <p:attrNameLst>
                                          <p:attrName>ppt_x</p:attrName>
                                        </p:attrNameLst>
                                      </p:cBhvr>
                                      <p:tavLst>
                                        <p:tav tm="0">
                                          <p:val>
                                            <p:strVal val="#ppt_x"/>
                                          </p:val>
                                        </p:tav>
                                        <p:tav tm="100000">
                                          <p:val>
                                            <p:strVal val="#ppt_x"/>
                                          </p:val>
                                        </p:tav>
                                      </p:tavLst>
                                    </p:anim>
                                    <p:anim calcmode="lin" valueType="num">
                                      <p:cBhvr additive="base">
                                        <p:cTn id="26" dur="500" fill="hold"/>
                                        <p:tgtEl>
                                          <p:spTgt spid="256006"/>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256007"/>
                                        </p:tgtEl>
                                        <p:attrNameLst>
                                          <p:attrName>style.visibility</p:attrName>
                                        </p:attrNameLst>
                                      </p:cBhvr>
                                      <p:to>
                                        <p:strVal val="visible"/>
                                      </p:to>
                                    </p:set>
                                    <p:anim calcmode="lin" valueType="num">
                                      <p:cBhvr additive="base">
                                        <p:cTn id="29" dur="500" fill="hold"/>
                                        <p:tgtEl>
                                          <p:spTgt spid="256007"/>
                                        </p:tgtEl>
                                        <p:attrNameLst>
                                          <p:attrName>ppt_x</p:attrName>
                                        </p:attrNameLst>
                                      </p:cBhvr>
                                      <p:tavLst>
                                        <p:tav tm="0">
                                          <p:val>
                                            <p:strVal val="#ppt_x"/>
                                          </p:val>
                                        </p:tav>
                                        <p:tav tm="100000">
                                          <p:val>
                                            <p:strVal val="#ppt_x"/>
                                          </p:val>
                                        </p:tav>
                                      </p:tavLst>
                                    </p:anim>
                                    <p:anim calcmode="lin" valueType="num">
                                      <p:cBhvr additive="base">
                                        <p:cTn id="30" dur="500" fill="hold"/>
                                        <p:tgtEl>
                                          <p:spTgt spid="25600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0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7026" name="Picture 2" descr="Facility Status"/>
          <p:cNvPicPr>
            <a:picLocks noChangeAspect="1" noChangeArrowheads="1"/>
          </p:cNvPicPr>
          <p:nvPr/>
        </p:nvPicPr>
        <p:blipFill>
          <a:blip r:embed="rId3" cstate="print">
            <a:lum contrast="30000"/>
          </a:blip>
          <a:srcRect/>
          <a:stretch>
            <a:fillRect/>
          </a:stretch>
        </p:blipFill>
        <p:spPr bwMode="auto">
          <a:xfrm>
            <a:off x="152400" y="1143000"/>
            <a:ext cx="4191000" cy="4071938"/>
          </a:xfrm>
          <a:prstGeom prst="rect">
            <a:avLst/>
          </a:prstGeom>
          <a:noFill/>
          <a:ln w="9525">
            <a:noFill/>
            <a:miter lim="800000"/>
            <a:headEnd/>
            <a:tailEnd/>
          </a:ln>
        </p:spPr>
      </p:pic>
      <p:pic>
        <p:nvPicPr>
          <p:cNvPr id="257027" name="Picture 3" descr="pic24"/>
          <p:cNvPicPr>
            <a:picLocks noChangeAspect="1" noChangeArrowheads="1"/>
          </p:cNvPicPr>
          <p:nvPr/>
        </p:nvPicPr>
        <p:blipFill>
          <a:blip r:embed="rId4" cstate="print"/>
          <a:srcRect/>
          <a:stretch>
            <a:fillRect/>
          </a:stretch>
        </p:blipFill>
        <p:spPr bwMode="auto">
          <a:xfrm>
            <a:off x="4343400" y="1371600"/>
            <a:ext cx="4495800" cy="3587750"/>
          </a:xfrm>
          <a:prstGeom prst="rect">
            <a:avLst/>
          </a:prstGeom>
          <a:noFill/>
          <a:ln w="9525">
            <a:noFill/>
            <a:miter lim="800000"/>
            <a:headEnd/>
            <a:tailEnd/>
          </a:ln>
        </p:spPr>
      </p:pic>
      <p:sp>
        <p:nvSpPr>
          <p:cNvPr id="257028" name="Text Box 4"/>
          <p:cNvSpPr txBox="1">
            <a:spLocks noChangeArrowheads="1"/>
          </p:cNvSpPr>
          <p:nvPr/>
        </p:nvSpPr>
        <p:spPr bwMode="auto">
          <a:xfrm>
            <a:off x="304800" y="228600"/>
            <a:ext cx="8534400" cy="396875"/>
          </a:xfrm>
          <a:prstGeom prst="rect">
            <a:avLst/>
          </a:prstGeom>
          <a:noFill/>
          <a:ln w="9525">
            <a:noFill/>
            <a:miter lim="800000"/>
            <a:headEnd/>
            <a:tailEnd/>
          </a:ln>
        </p:spPr>
        <p:txBody>
          <a:bodyPr>
            <a:spAutoFit/>
          </a:bodyPr>
          <a:lstStyle/>
          <a:p>
            <a:pPr algn="ctr" eaLnBrk="1" hangingPunct="1">
              <a:spcBef>
                <a:spcPct val="50000"/>
              </a:spcBef>
            </a:pPr>
            <a:r>
              <a:rPr lang="en-US" b="1" i="1"/>
              <a:t>Major Synchrotron Radiation Research Centers</a:t>
            </a:r>
          </a:p>
        </p:txBody>
      </p:sp>
      <p:sp>
        <p:nvSpPr>
          <p:cNvPr id="257029" name="Text Box 5"/>
          <p:cNvSpPr txBox="1">
            <a:spLocks noChangeArrowheads="1"/>
          </p:cNvSpPr>
          <p:nvPr/>
        </p:nvSpPr>
        <p:spPr bwMode="auto">
          <a:xfrm>
            <a:off x="533400" y="5257800"/>
            <a:ext cx="3276600" cy="366713"/>
          </a:xfrm>
          <a:prstGeom prst="rect">
            <a:avLst/>
          </a:prstGeom>
          <a:noFill/>
          <a:ln w="9525">
            <a:noFill/>
            <a:miter lim="800000"/>
            <a:headEnd/>
            <a:tailEnd/>
          </a:ln>
        </p:spPr>
        <p:txBody>
          <a:bodyPr>
            <a:spAutoFit/>
          </a:bodyPr>
          <a:lstStyle/>
          <a:p>
            <a:pPr algn="ctr" eaLnBrk="1" hangingPunct="1">
              <a:spcBef>
                <a:spcPct val="50000"/>
              </a:spcBef>
            </a:pPr>
            <a:r>
              <a:rPr lang="en-US" sz="1800"/>
              <a:t>JAPAN (8 GeV)</a:t>
            </a:r>
          </a:p>
        </p:txBody>
      </p:sp>
      <p:sp>
        <p:nvSpPr>
          <p:cNvPr id="257030" name="Text Box 6"/>
          <p:cNvSpPr txBox="1">
            <a:spLocks noChangeArrowheads="1"/>
          </p:cNvSpPr>
          <p:nvPr/>
        </p:nvSpPr>
        <p:spPr bwMode="auto">
          <a:xfrm>
            <a:off x="4724400" y="5257800"/>
            <a:ext cx="3962400" cy="641350"/>
          </a:xfrm>
          <a:prstGeom prst="rect">
            <a:avLst/>
          </a:prstGeom>
          <a:noFill/>
          <a:ln w="9525">
            <a:noFill/>
            <a:miter lim="800000"/>
            <a:headEnd/>
            <a:tailEnd/>
          </a:ln>
        </p:spPr>
        <p:txBody>
          <a:bodyPr>
            <a:spAutoFit/>
          </a:bodyPr>
          <a:lstStyle/>
          <a:p>
            <a:pPr algn="ctr" eaLnBrk="1" hangingPunct="1">
              <a:spcBef>
                <a:spcPct val="50000"/>
              </a:spcBef>
            </a:pPr>
            <a:r>
              <a:rPr lang="en-US" sz="1800"/>
              <a:t>The 6 GeV European Synchrotron Radiation Facility (in France)</a:t>
            </a:r>
          </a:p>
        </p:txBody>
      </p:sp>
      <p:sp>
        <p:nvSpPr>
          <p:cNvPr id="257031" name="Text Box 7"/>
          <p:cNvSpPr txBox="1">
            <a:spLocks noChangeArrowheads="1"/>
          </p:cNvSpPr>
          <p:nvPr/>
        </p:nvSpPr>
        <p:spPr bwMode="auto">
          <a:xfrm>
            <a:off x="914400" y="5638800"/>
            <a:ext cx="2514600" cy="366713"/>
          </a:xfrm>
          <a:prstGeom prst="rect">
            <a:avLst/>
          </a:prstGeom>
          <a:noFill/>
          <a:ln w="9525">
            <a:noFill/>
            <a:miter lim="800000"/>
            <a:headEnd/>
            <a:tailEnd/>
          </a:ln>
        </p:spPr>
        <p:txBody>
          <a:bodyPr>
            <a:spAutoFit/>
          </a:bodyPr>
          <a:lstStyle/>
          <a:p>
            <a:pPr algn="ctr" eaLnBrk="1" hangingPunct="1">
              <a:spcBef>
                <a:spcPct val="50000"/>
              </a:spcBef>
            </a:pPr>
            <a:r>
              <a:rPr lang="en-US" sz="1800"/>
              <a:t>Spring – 8 facility</a:t>
            </a:r>
          </a:p>
        </p:txBody>
      </p:sp>
    </p:spTree>
    <p:extLst>
      <p:ext uri="{BB962C8B-B14F-4D97-AF65-F5344CB8AC3E}">
        <p14:creationId xmlns:p14="http://schemas.microsoft.com/office/powerpoint/2010/main" val="3789976225"/>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8050" name="Picture 2"/>
          <p:cNvPicPr>
            <a:picLocks noChangeAspect="1" noChangeArrowheads="1"/>
          </p:cNvPicPr>
          <p:nvPr/>
        </p:nvPicPr>
        <p:blipFill>
          <a:blip r:embed="rId3" cstate="print"/>
          <a:srcRect/>
          <a:stretch>
            <a:fillRect/>
          </a:stretch>
        </p:blipFill>
        <p:spPr bwMode="auto">
          <a:xfrm>
            <a:off x="304800" y="400050"/>
            <a:ext cx="8001000" cy="5678488"/>
          </a:xfrm>
          <a:prstGeom prst="rect">
            <a:avLst/>
          </a:prstGeom>
          <a:noFill/>
          <a:ln w="9525">
            <a:noFill/>
            <a:miter lim="800000"/>
            <a:headEnd/>
            <a:tailEnd/>
          </a:ln>
        </p:spPr>
      </p:pic>
    </p:spTree>
    <p:extLst>
      <p:ext uri="{BB962C8B-B14F-4D97-AF65-F5344CB8AC3E}">
        <p14:creationId xmlns:p14="http://schemas.microsoft.com/office/powerpoint/2010/main" val="3785726757"/>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9074" name="Picture 2" descr="Main"/>
          <p:cNvPicPr>
            <a:picLocks noChangeAspect="1" noChangeArrowheads="1"/>
          </p:cNvPicPr>
          <p:nvPr/>
        </p:nvPicPr>
        <p:blipFill>
          <a:blip r:embed="rId3" cstate="print"/>
          <a:srcRect l="7066" t="12746" r="30508" b="33723"/>
          <a:stretch>
            <a:fillRect/>
          </a:stretch>
        </p:blipFill>
        <p:spPr bwMode="auto">
          <a:xfrm>
            <a:off x="4648200" y="0"/>
            <a:ext cx="4495800" cy="2563813"/>
          </a:xfrm>
          <a:prstGeom prst="rect">
            <a:avLst/>
          </a:prstGeom>
          <a:noFill/>
          <a:ln w="9525">
            <a:noFill/>
            <a:miter lim="800000"/>
            <a:headEnd/>
            <a:tailEnd/>
          </a:ln>
        </p:spPr>
      </p:pic>
      <p:sp>
        <p:nvSpPr>
          <p:cNvPr id="259075" name="Text Box 3"/>
          <p:cNvSpPr txBox="1">
            <a:spLocks noChangeArrowheads="1"/>
          </p:cNvSpPr>
          <p:nvPr/>
        </p:nvSpPr>
        <p:spPr bwMode="auto">
          <a:xfrm>
            <a:off x="4343400" y="381000"/>
            <a:ext cx="4800600" cy="703263"/>
          </a:xfrm>
          <a:prstGeom prst="rect">
            <a:avLst/>
          </a:prstGeom>
          <a:noFill/>
          <a:ln w="9525">
            <a:noFill/>
            <a:miter lim="800000"/>
            <a:headEnd/>
            <a:tailEnd/>
          </a:ln>
        </p:spPr>
        <p:txBody>
          <a:bodyPr>
            <a:spAutoFit/>
          </a:bodyPr>
          <a:lstStyle/>
          <a:p>
            <a:pPr algn="ctr" eaLnBrk="1" hangingPunct="1">
              <a:spcBef>
                <a:spcPct val="50000"/>
              </a:spcBef>
            </a:pPr>
            <a:r>
              <a:rPr lang="en-US" sz="1600" b="1" i="1">
                <a:solidFill>
                  <a:schemeClr val="bg1"/>
                </a:solidFill>
              </a:rPr>
              <a:t>DIAMOND; 3 GeV, 561 m </a:t>
            </a:r>
          </a:p>
          <a:p>
            <a:pPr algn="ctr" eaLnBrk="1" hangingPunct="1">
              <a:spcBef>
                <a:spcPct val="50000"/>
              </a:spcBef>
            </a:pPr>
            <a:r>
              <a:rPr lang="en-US" sz="1600" b="1" i="1">
                <a:solidFill>
                  <a:schemeClr val="bg1"/>
                </a:solidFill>
              </a:rPr>
              <a:t>Rutherford Accelerator Lab, Oxford UK</a:t>
            </a:r>
          </a:p>
        </p:txBody>
      </p:sp>
      <p:pic>
        <p:nvPicPr>
          <p:cNvPr id="259076" name="Picture 4" descr="maquette1"/>
          <p:cNvPicPr>
            <a:picLocks noChangeAspect="1" noChangeArrowheads="1"/>
          </p:cNvPicPr>
          <p:nvPr/>
        </p:nvPicPr>
        <p:blipFill>
          <a:blip r:embed="rId4" cstate="print"/>
          <a:srcRect/>
          <a:stretch>
            <a:fillRect/>
          </a:stretch>
        </p:blipFill>
        <p:spPr bwMode="auto">
          <a:xfrm>
            <a:off x="0" y="0"/>
            <a:ext cx="4648200" cy="2960688"/>
          </a:xfrm>
          <a:prstGeom prst="rect">
            <a:avLst/>
          </a:prstGeom>
          <a:noFill/>
          <a:ln w="9525">
            <a:noFill/>
            <a:miter lim="800000"/>
            <a:headEnd/>
            <a:tailEnd/>
          </a:ln>
        </p:spPr>
      </p:pic>
      <p:sp>
        <p:nvSpPr>
          <p:cNvPr id="259077" name="Text Box 5"/>
          <p:cNvSpPr txBox="1">
            <a:spLocks noChangeArrowheads="1"/>
          </p:cNvSpPr>
          <p:nvPr/>
        </p:nvSpPr>
        <p:spPr bwMode="auto">
          <a:xfrm>
            <a:off x="228600" y="44450"/>
            <a:ext cx="4191000" cy="336550"/>
          </a:xfrm>
          <a:prstGeom prst="rect">
            <a:avLst/>
          </a:prstGeom>
          <a:noFill/>
          <a:ln w="9525">
            <a:noFill/>
            <a:miter lim="800000"/>
            <a:headEnd/>
            <a:tailEnd/>
          </a:ln>
        </p:spPr>
        <p:txBody>
          <a:bodyPr>
            <a:spAutoFit/>
          </a:bodyPr>
          <a:lstStyle/>
          <a:p>
            <a:pPr algn="ctr" eaLnBrk="1" hangingPunct="1">
              <a:spcBef>
                <a:spcPct val="50000"/>
              </a:spcBef>
            </a:pPr>
            <a:r>
              <a:rPr lang="en-US" sz="1600" b="1">
                <a:solidFill>
                  <a:schemeClr val="bg1"/>
                </a:solidFill>
              </a:rPr>
              <a:t>Soleil; Orsay, France; 2.75 GeV, 354 m</a:t>
            </a:r>
            <a:endParaRPr lang="en-US" sz="1600" baseline="30000">
              <a:solidFill>
                <a:schemeClr val="bg1"/>
              </a:solidFill>
            </a:endParaRPr>
          </a:p>
        </p:txBody>
      </p:sp>
      <p:pic>
        <p:nvPicPr>
          <p:cNvPr id="259078" name="Picture 6" descr="2006_03_31_h_full"/>
          <p:cNvPicPr>
            <a:picLocks noChangeAspect="1" noChangeArrowheads="1"/>
          </p:cNvPicPr>
          <p:nvPr/>
        </p:nvPicPr>
        <p:blipFill>
          <a:blip r:embed="rId5" cstate="print"/>
          <a:srcRect/>
          <a:stretch>
            <a:fillRect/>
          </a:stretch>
        </p:blipFill>
        <p:spPr bwMode="auto">
          <a:xfrm>
            <a:off x="0" y="3200400"/>
            <a:ext cx="4762500" cy="3181350"/>
          </a:xfrm>
          <a:prstGeom prst="rect">
            <a:avLst/>
          </a:prstGeom>
          <a:noFill/>
          <a:ln w="9525">
            <a:noFill/>
            <a:miter lim="800000"/>
            <a:headEnd/>
            <a:tailEnd/>
          </a:ln>
        </p:spPr>
      </p:pic>
      <p:sp>
        <p:nvSpPr>
          <p:cNvPr id="259079" name="Text Box 7"/>
          <p:cNvSpPr txBox="1">
            <a:spLocks noChangeArrowheads="1"/>
          </p:cNvSpPr>
          <p:nvPr/>
        </p:nvSpPr>
        <p:spPr bwMode="auto">
          <a:xfrm>
            <a:off x="0" y="5562600"/>
            <a:ext cx="914400" cy="771525"/>
          </a:xfrm>
          <a:prstGeom prst="rect">
            <a:avLst/>
          </a:prstGeom>
          <a:noFill/>
          <a:ln w="9525">
            <a:noFill/>
            <a:miter lim="800000"/>
            <a:headEnd/>
            <a:tailEnd/>
          </a:ln>
        </p:spPr>
        <p:txBody>
          <a:bodyPr>
            <a:spAutoFit/>
          </a:bodyPr>
          <a:lstStyle/>
          <a:p>
            <a:pPr>
              <a:spcBef>
                <a:spcPct val="50000"/>
              </a:spcBef>
            </a:pPr>
            <a:endParaRPr lang="en-US" baseline="30000"/>
          </a:p>
          <a:p>
            <a:pPr>
              <a:spcBef>
                <a:spcPct val="50000"/>
              </a:spcBef>
            </a:pPr>
            <a:r>
              <a:rPr lang="en-US" sz="3200" b="1" baseline="30000"/>
              <a:t>3GeV</a:t>
            </a:r>
          </a:p>
        </p:txBody>
      </p:sp>
      <p:sp>
        <p:nvSpPr>
          <p:cNvPr id="259080" name="Text Box 8"/>
          <p:cNvSpPr txBox="1">
            <a:spLocks noChangeArrowheads="1"/>
          </p:cNvSpPr>
          <p:nvPr/>
        </p:nvSpPr>
        <p:spPr bwMode="auto">
          <a:xfrm>
            <a:off x="3886200" y="5715000"/>
            <a:ext cx="914400" cy="723900"/>
          </a:xfrm>
          <a:prstGeom prst="rect">
            <a:avLst/>
          </a:prstGeom>
          <a:noFill/>
          <a:ln w="9525">
            <a:noFill/>
            <a:miter lim="800000"/>
            <a:headEnd/>
            <a:tailEnd/>
          </a:ln>
        </p:spPr>
        <p:txBody>
          <a:bodyPr>
            <a:spAutoFit/>
          </a:bodyPr>
          <a:lstStyle/>
          <a:p>
            <a:pPr>
              <a:spcBef>
                <a:spcPct val="50000"/>
              </a:spcBef>
            </a:pPr>
            <a:endParaRPr lang="en-US" baseline="30000"/>
          </a:p>
          <a:p>
            <a:pPr>
              <a:spcBef>
                <a:spcPct val="50000"/>
              </a:spcBef>
            </a:pPr>
            <a:r>
              <a:rPr lang="en-US" sz="2800" b="1" baseline="30000"/>
              <a:t>216 m</a:t>
            </a:r>
          </a:p>
        </p:txBody>
      </p:sp>
      <p:sp>
        <p:nvSpPr>
          <p:cNvPr id="259081" name="Text Box 9"/>
          <p:cNvSpPr txBox="1">
            <a:spLocks noChangeArrowheads="1"/>
          </p:cNvSpPr>
          <p:nvPr/>
        </p:nvSpPr>
        <p:spPr bwMode="auto">
          <a:xfrm>
            <a:off x="5105400" y="3733800"/>
            <a:ext cx="3810000" cy="854075"/>
          </a:xfrm>
          <a:prstGeom prst="rect">
            <a:avLst/>
          </a:prstGeom>
          <a:noFill/>
          <a:ln w="9525">
            <a:noFill/>
            <a:miter lim="800000"/>
            <a:headEnd/>
            <a:tailEnd/>
          </a:ln>
        </p:spPr>
        <p:txBody>
          <a:bodyPr>
            <a:spAutoFit/>
          </a:bodyPr>
          <a:lstStyle/>
          <a:p>
            <a:pPr algn="ctr">
              <a:spcBef>
                <a:spcPct val="50000"/>
              </a:spcBef>
            </a:pPr>
            <a:r>
              <a:rPr lang="en-US" b="1" i="1"/>
              <a:t>Recently completed facilities</a:t>
            </a:r>
          </a:p>
          <a:p>
            <a:pPr algn="ctr">
              <a:spcBef>
                <a:spcPct val="50000"/>
              </a:spcBef>
            </a:pPr>
            <a:r>
              <a:rPr lang="en-US" b="1" i="1"/>
              <a:t>2006</a:t>
            </a:r>
          </a:p>
        </p:txBody>
      </p:sp>
    </p:spTree>
    <p:extLst>
      <p:ext uri="{BB962C8B-B14F-4D97-AF65-F5344CB8AC3E}">
        <p14:creationId xmlns:p14="http://schemas.microsoft.com/office/powerpoint/2010/main" val="1232492963"/>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0098" name="Picture 4"/>
          <p:cNvPicPr>
            <a:picLocks noChangeAspect="1" noChangeArrowheads="1"/>
          </p:cNvPicPr>
          <p:nvPr/>
        </p:nvPicPr>
        <p:blipFill>
          <a:blip r:embed="rId3" cstate="print"/>
          <a:srcRect l="10170" r="10170"/>
          <a:stretch>
            <a:fillRect/>
          </a:stretch>
        </p:blipFill>
        <p:spPr bwMode="auto">
          <a:xfrm>
            <a:off x="152400" y="152400"/>
            <a:ext cx="4248150" cy="4267200"/>
          </a:xfrm>
          <a:prstGeom prst="rect">
            <a:avLst/>
          </a:prstGeom>
          <a:noFill/>
          <a:ln w="9525">
            <a:noFill/>
            <a:miter lim="800000"/>
            <a:headEnd/>
            <a:tailEnd/>
          </a:ln>
        </p:spPr>
      </p:pic>
      <p:pic>
        <p:nvPicPr>
          <p:cNvPr id="260099" name="Picture 6" descr="SLAC-Tunnel-01b-fertig"/>
          <p:cNvPicPr>
            <a:picLocks noChangeAspect="1" noChangeArrowheads="1"/>
          </p:cNvPicPr>
          <p:nvPr/>
        </p:nvPicPr>
        <p:blipFill>
          <a:blip r:embed="rId4" cstate="print"/>
          <a:srcRect/>
          <a:stretch>
            <a:fillRect/>
          </a:stretch>
        </p:blipFill>
        <p:spPr bwMode="auto">
          <a:xfrm>
            <a:off x="4572000" y="152400"/>
            <a:ext cx="4419600" cy="3187700"/>
          </a:xfrm>
          <a:prstGeom prst="rect">
            <a:avLst/>
          </a:prstGeom>
          <a:noFill/>
          <a:ln w="9525">
            <a:noFill/>
            <a:miter lim="800000"/>
            <a:headEnd/>
            <a:tailEnd/>
          </a:ln>
        </p:spPr>
      </p:pic>
      <p:sp>
        <p:nvSpPr>
          <p:cNvPr id="260100" name="Text Box 7"/>
          <p:cNvSpPr txBox="1">
            <a:spLocks noChangeArrowheads="1"/>
          </p:cNvSpPr>
          <p:nvPr/>
        </p:nvSpPr>
        <p:spPr bwMode="auto">
          <a:xfrm>
            <a:off x="6553200" y="152400"/>
            <a:ext cx="1828800" cy="581025"/>
          </a:xfrm>
          <a:prstGeom prst="rect">
            <a:avLst/>
          </a:prstGeom>
          <a:noFill/>
          <a:ln w="9525">
            <a:noFill/>
            <a:miter lim="800000"/>
            <a:headEnd/>
            <a:tailEnd/>
          </a:ln>
        </p:spPr>
        <p:txBody>
          <a:bodyPr>
            <a:spAutoFit/>
          </a:bodyPr>
          <a:lstStyle/>
          <a:p>
            <a:pPr>
              <a:spcBef>
                <a:spcPct val="50000"/>
              </a:spcBef>
            </a:pPr>
            <a:r>
              <a:rPr lang="en-US" sz="1600" b="1"/>
              <a:t>SPEAR 3, SLAC 3 GeV, 235 m</a:t>
            </a:r>
          </a:p>
        </p:txBody>
      </p:sp>
      <p:sp>
        <p:nvSpPr>
          <p:cNvPr id="260101" name="Text Box 8"/>
          <p:cNvSpPr txBox="1">
            <a:spLocks noChangeArrowheads="1"/>
          </p:cNvSpPr>
          <p:nvPr/>
        </p:nvSpPr>
        <p:spPr bwMode="auto">
          <a:xfrm>
            <a:off x="381000" y="4572000"/>
            <a:ext cx="3733800" cy="854075"/>
          </a:xfrm>
          <a:prstGeom prst="rect">
            <a:avLst/>
          </a:prstGeom>
          <a:noFill/>
          <a:ln w="9525">
            <a:noFill/>
            <a:miter lim="800000"/>
            <a:headEnd/>
            <a:tailEnd/>
          </a:ln>
        </p:spPr>
        <p:txBody>
          <a:bodyPr>
            <a:spAutoFit/>
          </a:bodyPr>
          <a:lstStyle/>
          <a:p>
            <a:pPr>
              <a:spcBef>
                <a:spcPct val="50000"/>
              </a:spcBef>
            </a:pPr>
            <a:r>
              <a:rPr lang="en-US" b="1"/>
              <a:t>Canadian Light Source</a:t>
            </a:r>
          </a:p>
          <a:p>
            <a:pPr>
              <a:spcBef>
                <a:spcPct val="50000"/>
              </a:spcBef>
            </a:pPr>
            <a:r>
              <a:rPr lang="en-US" b="1"/>
              <a:t>Saskatoon; 2.9 GeV, 171 m</a:t>
            </a:r>
          </a:p>
        </p:txBody>
      </p:sp>
      <p:sp>
        <p:nvSpPr>
          <p:cNvPr id="260102" name="Text Box 9"/>
          <p:cNvSpPr txBox="1">
            <a:spLocks noChangeArrowheads="1"/>
          </p:cNvSpPr>
          <p:nvPr/>
        </p:nvSpPr>
        <p:spPr bwMode="auto">
          <a:xfrm>
            <a:off x="4800600" y="4038600"/>
            <a:ext cx="4038600" cy="1554163"/>
          </a:xfrm>
          <a:prstGeom prst="rect">
            <a:avLst/>
          </a:prstGeom>
          <a:noFill/>
          <a:ln w="9525">
            <a:noFill/>
            <a:miter lim="800000"/>
            <a:headEnd/>
            <a:tailEnd/>
          </a:ln>
        </p:spPr>
        <p:txBody>
          <a:bodyPr>
            <a:spAutoFit/>
          </a:bodyPr>
          <a:lstStyle/>
          <a:p>
            <a:pPr algn="ctr">
              <a:spcBef>
                <a:spcPct val="50000"/>
              </a:spcBef>
            </a:pPr>
            <a:r>
              <a:rPr lang="en-US" sz="3200" b="1" i="1"/>
              <a:t>Facilities completed within past few years</a:t>
            </a:r>
          </a:p>
        </p:txBody>
      </p:sp>
    </p:spTree>
    <p:extLst>
      <p:ext uri="{BB962C8B-B14F-4D97-AF65-F5344CB8AC3E}">
        <p14:creationId xmlns:p14="http://schemas.microsoft.com/office/powerpoint/2010/main" val="3289662820"/>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
          <p:cNvGrpSpPr>
            <a:grpSpLocks/>
          </p:cNvGrpSpPr>
          <p:nvPr/>
        </p:nvGrpSpPr>
        <p:grpSpPr bwMode="auto">
          <a:xfrm>
            <a:off x="609600" y="0"/>
            <a:ext cx="7848600" cy="5962650"/>
            <a:chOff x="384" y="0"/>
            <a:chExt cx="4944" cy="3756"/>
          </a:xfrm>
        </p:grpSpPr>
        <p:pic>
          <p:nvPicPr>
            <p:cNvPr id="261123" name="Picture 2" descr="params_modif"/>
            <p:cNvPicPr>
              <a:picLocks noChangeAspect="1" noChangeArrowheads="1"/>
            </p:cNvPicPr>
            <p:nvPr/>
          </p:nvPicPr>
          <p:blipFill>
            <a:blip r:embed="rId3" cstate="print"/>
            <a:srcRect/>
            <a:stretch>
              <a:fillRect/>
            </a:stretch>
          </p:blipFill>
          <p:spPr bwMode="auto">
            <a:xfrm>
              <a:off x="1200" y="0"/>
              <a:ext cx="3372" cy="3342"/>
            </a:xfrm>
            <a:prstGeom prst="rect">
              <a:avLst/>
            </a:prstGeom>
            <a:noFill/>
            <a:ln w="9525">
              <a:noFill/>
              <a:miter lim="800000"/>
              <a:headEnd/>
              <a:tailEnd/>
            </a:ln>
          </p:spPr>
        </p:pic>
        <p:sp>
          <p:nvSpPr>
            <p:cNvPr id="261124" name="Text Box 3"/>
            <p:cNvSpPr txBox="1">
              <a:spLocks noChangeArrowheads="1"/>
            </p:cNvSpPr>
            <p:nvPr/>
          </p:nvSpPr>
          <p:spPr bwMode="auto">
            <a:xfrm>
              <a:off x="384" y="3504"/>
              <a:ext cx="4944" cy="252"/>
            </a:xfrm>
            <a:prstGeom prst="rect">
              <a:avLst/>
            </a:prstGeom>
            <a:noFill/>
            <a:ln w="9525">
              <a:noFill/>
              <a:miter lim="800000"/>
              <a:headEnd/>
              <a:tailEnd/>
            </a:ln>
          </p:spPr>
          <p:txBody>
            <a:bodyPr>
              <a:spAutoFit/>
            </a:bodyPr>
            <a:lstStyle/>
            <a:p>
              <a:pPr eaLnBrk="1" hangingPunct="1">
                <a:spcBef>
                  <a:spcPct val="50000"/>
                </a:spcBef>
              </a:pPr>
              <a:r>
                <a:rPr lang="en-US" b="1"/>
                <a:t>Alba Light Source; Barcelona, Spain; 1</a:t>
              </a:r>
              <a:r>
                <a:rPr lang="en-US" b="1" baseline="30000"/>
                <a:t>st</a:t>
              </a:r>
              <a:r>
                <a:rPr lang="en-US" b="1"/>
                <a:t> operation, March 2011</a:t>
              </a:r>
            </a:p>
          </p:txBody>
        </p:sp>
      </p:grpSp>
    </p:spTree>
    <p:extLst>
      <p:ext uri="{BB962C8B-B14F-4D97-AF65-F5344CB8AC3E}">
        <p14:creationId xmlns:p14="http://schemas.microsoft.com/office/powerpoint/2010/main" val="270109498"/>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0786" name="Picture 2" descr="2-3"/>
          <p:cNvPicPr>
            <a:picLocks noChangeAspect="1" noChangeArrowheads="1"/>
          </p:cNvPicPr>
          <p:nvPr/>
        </p:nvPicPr>
        <p:blipFill>
          <a:blip r:embed="rId3" cstate="print"/>
          <a:srcRect/>
          <a:stretch>
            <a:fillRect/>
          </a:stretch>
        </p:blipFill>
        <p:spPr bwMode="auto">
          <a:xfrm>
            <a:off x="0" y="2884488"/>
            <a:ext cx="8713788" cy="3973512"/>
          </a:xfrm>
          <a:prstGeom prst="rect">
            <a:avLst/>
          </a:prstGeom>
          <a:noFill/>
          <a:ln w="9525">
            <a:noFill/>
            <a:miter lim="800000"/>
            <a:headEnd/>
            <a:tailEnd/>
          </a:ln>
        </p:spPr>
      </p:pic>
      <p:pic>
        <p:nvPicPr>
          <p:cNvPr id="630787" name="Picture 3" descr="2-2"/>
          <p:cNvPicPr>
            <a:picLocks noChangeAspect="1" noChangeArrowheads="1"/>
          </p:cNvPicPr>
          <p:nvPr/>
        </p:nvPicPr>
        <p:blipFill>
          <a:blip r:embed="rId4" cstate="print"/>
          <a:srcRect/>
          <a:stretch>
            <a:fillRect/>
          </a:stretch>
        </p:blipFill>
        <p:spPr bwMode="auto">
          <a:xfrm>
            <a:off x="0" y="990600"/>
            <a:ext cx="8640763" cy="1389063"/>
          </a:xfrm>
          <a:prstGeom prst="rect">
            <a:avLst/>
          </a:prstGeom>
          <a:noFill/>
          <a:ln w="9525">
            <a:noFill/>
            <a:miter lim="800000"/>
            <a:headEnd/>
            <a:tailEnd/>
          </a:ln>
        </p:spPr>
      </p:pic>
      <p:sp>
        <p:nvSpPr>
          <p:cNvPr id="262148" name="Text Box 5"/>
          <p:cNvSpPr txBox="1">
            <a:spLocks noChangeArrowheads="1"/>
          </p:cNvSpPr>
          <p:nvPr/>
        </p:nvSpPr>
        <p:spPr bwMode="auto">
          <a:xfrm>
            <a:off x="0" y="381000"/>
            <a:ext cx="8915400" cy="523875"/>
          </a:xfrm>
          <a:prstGeom prst="rect">
            <a:avLst/>
          </a:prstGeom>
          <a:noFill/>
          <a:ln w="9525">
            <a:noFill/>
            <a:miter lim="800000"/>
            <a:headEnd/>
            <a:tailEnd/>
          </a:ln>
        </p:spPr>
        <p:txBody>
          <a:bodyPr>
            <a:spAutoFit/>
          </a:bodyPr>
          <a:lstStyle/>
          <a:p>
            <a:pPr algn="ctr">
              <a:spcBef>
                <a:spcPct val="50000"/>
              </a:spcBef>
            </a:pPr>
            <a:r>
              <a:rPr lang="en-US" sz="2800" b="1"/>
              <a:t>Shanghai light source; 3.5 GeV, 432m, 3 nm-rad</a:t>
            </a:r>
          </a:p>
        </p:txBody>
      </p:sp>
    </p:spTree>
    <p:extLst>
      <p:ext uri="{BB962C8B-B14F-4D97-AF65-F5344CB8AC3E}">
        <p14:creationId xmlns:p14="http://schemas.microsoft.com/office/powerpoint/2010/main" val="1343068733"/>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30787"/>
                                        </p:tgtEl>
                                        <p:attrNameLst>
                                          <p:attrName>style.visibility</p:attrName>
                                        </p:attrNameLst>
                                      </p:cBhvr>
                                      <p:to>
                                        <p:strVal val="visible"/>
                                      </p:to>
                                    </p:set>
                                    <p:animEffect transition="in" filter="blinds(horizontal)">
                                      <p:cBhvr>
                                        <p:cTn id="7" dur="500"/>
                                        <p:tgtEl>
                                          <p:spTgt spid="630787"/>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630786"/>
                                        </p:tgtEl>
                                        <p:attrNameLst>
                                          <p:attrName>style.visibility</p:attrName>
                                        </p:attrNameLst>
                                      </p:cBhvr>
                                      <p:to>
                                        <p:strVal val="visible"/>
                                      </p:to>
                                    </p:set>
                                    <p:animEffect transition="in" filter="blinds(horizontal)">
                                      <p:cBhvr>
                                        <p:cTn id="12" dur="500"/>
                                        <p:tgtEl>
                                          <p:spTgt spid="6307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3170" name="Text Box 6"/>
          <p:cNvSpPr txBox="1">
            <a:spLocks noChangeArrowheads="1"/>
          </p:cNvSpPr>
          <p:nvPr/>
        </p:nvSpPr>
        <p:spPr bwMode="auto">
          <a:xfrm>
            <a:off x="304800" y="0"/>
            <a:ext cx="8534400" cy="396875"/>
          </a:xfrm>
          <a:prstGeom prst="rect">
            <a:avLst/>
          </a:prstGeom>
          <a:noFill/>
          <a:ln w="9525">
            <a:noFill/>
            <a:miter lim="800000"/>
            <a:headEnd/>
            <a:tailEnd/>
          </a:ln>
        </p:spPr>
        <p:txBody>
          <a:bodyPr>
            <a:spAutoFit/>
          </a:bodyPr>
          <a:lstStyle/>
          <a:p>
            <a:pPr eaLnBrk="1" hangingPunct="1">
              <a:spcBef>
                <a:spcPct val="50000"/>
              </a:spcBef>
            </a:pPr>
            <a:r>
              <a:rPr lang="en-US" b="1"/>
              <a:t>NSLS II – </a:t>
            </a:r>
            <a:r>
              <a:rPr lang="en-US" b="1" i="1"/>
              <a:t>a new, state of the art ring for Brookhaven National Lab</a:t>
            </a:r>
          </a:p>
        </p:txBody>
      </p:sp>
      <p:sp>
        <p:nvSpPr>
          <p:cNvPr id="263171" name="Text Box 8"/>
          <p:cNvSpPr txBox="1">
            <a:spLocks noChangeArrowheads="1"/>
          </p:cNvSpPr>
          <p:nvPr/>
        </p:nvSpPr>
        <p:spPr bwMode="auto">
          <a:xfrm>
            <a:off x="609600" y="4267200"/>
            <a:ext cx="7315200" cy="2062163"/>
          </a:xfrm>
          <a:prstGeom prst="rect">
            <a:avLst/>
          </a:prstGeom>
          <a:noFill/>
          <a:ln w="9525">
            <a:noFill/>
            <a:miter lim="800000"/>
            <a:headEnd/>
            <a:tailEnd/>
          </a:ln>
        </p:spPr>
        <p:txBody>
          <a:bodyPr>
            <a:spAutoFit/>
          </a:bodyPr>
          <a:lstStyle/>
          <a:p>
            <a:pPr algn="ctr">
              <a:spcBef>
                <a:spcPct val="50000"/>
              </a:spcBef>
            </a:pPr>
            <a:r>
              <a:rPr lang="en-US" sz="3200" b="1" i="1"/>
              <a:t>In Construction </a:t>
            </a:r>
          </a:p>
          <a:p>
            <a:pPr algn="ctr">
              <a:spcBef>
                <a:spcPct val="50000"/>
              </a:spcBef>
            </a:pPr>
            <a:r>
              <a:rPr lang="en-US" sz="3200" b="1"/>
              <a:t>3 GeV, 792 m, 0.4 nm-rad</a:t>
            </a:r>
          </a:p>
          <a:p>
            <a:pPr algn="ctr">
              <a:spcBef>
                <a:spcPct val="50000"/>
              </a:spcBef>
            </a:pPr>
            <a:r>
              <a:rPr lang="en-US" sz="3200" b="1"/>
              <a:t>Operation, 2014</a:t>
            </a:r>
          </a:p>
        </p:txBody>
      </p:sp>
      <p:pic>
        <p:nvPicPr>
          <p:cNvPr id="263172" name="Picture 2"/>
          <p:cNvPicPr>
            <a:picLocks noChangeAspect="1" noChangeArrowheads="1"/>
          </p:cNvPicPr>
          <p:nvPr/>
        </p:nvPicPr>
        <p:blipFill>
          <a:blip r:embed="rId3" cstate="print"/>
          <a:srcRect/>
          <a:stretch>
            <a:fillRect/>
          </a:stretch>
        </p:blipFill>
        <p:spPr bwMode="auto">
          <a:xfrm>
            <a:off x="304800" y="533400"/>
            <a:ext cx="8667750" cy="3429000"/>
          </a:xfrm>
          <a:prstGeom prst="rect">
            <a:avLst/>
          </a:prstGeom>
          <a:noFill/>
          <a:ln w="9525">
            <a:noFill/>
            <a:miter lim="800000"/>
            <a:headEnd/>
            <a:tailEnd/>
          </a:ln>
        </p:spPr>
      </p:pic>
    </p:spTree>
    <p:extLst>
      <p:ext uri="{BB962C8B-B14F-4D97-AF65-F5344CB8AC3E}">
        <p14:creationId xmlns:p14="http://schemas.microsoft.com/office/powerpoint/2010/main" val="2144974514"/>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9858" name="Picture 2" descr="ada"/>
          <p:cNvPicPr>
            <a:picLocks noChangeAspect="1" noChangeArrowheads="1"/>
          </p:cNvPicPr>
          <p:nvPr/>
        </p:nvPicPr>
        <p:blipFill>
          <a:blip r:embed="rId3" cstate="print"/>
          <a:srcRect/>
          <a:stretch>
            <a:fillRect/>
          </a:stretch>
        </p:blipFill>
        <p:spPr bwMode="auto">
          <a:xfrm>
            <a:off x="2489200" y="152400"/>
            <a:ext cx="3668713" cy="5772150"/>
          </a:xfrm>
          <a:prstGeom prst="rect">
            <a:avLst/>
          </a:prstGeom>
          <a:noFill/>
          <a:ln w="9525">
            <a:noFill/>
            <a:miter lim="800000"/>
            <a:headEnd/>
            <a:tailEnd/>
          </a:ln>
        </p:spPr>
      </p:pic>
      <p:sp>
        <p:nvSpPr>
          <p:cNvPr id="249859" name="Text Box 3"/>
          <p:cNvSpPr txBox="1">
            <a:spLocks noChangeArrowheads="1"/>
          </p:cNvSpPr>
          <p:nvPr/>
        </p:nvSpPr>
        <p:spPr bwMode="auto">
          <a:xfrm>
            <a:off x="1524000" y="6172200"/>
            <a:ext cx="5562600" cy="457200"/>
          </a:xfrm>
          <a:prstGeom prst="rect">
            <a:avLst/>
          </a:prstGeom>
          <a:noFill/>
          <a:ln w="9525">
            <a:noFill/>
            <a:miter lim="800000"/>
            <a:headEnd/>
            <a:tailEnd/>
          </a:ln>
        </p:spPr>
        <p:txBody>
          <a:bodyPr>
            <a:spAutoFit/>
          </a:bodyPr>
          <a:lstStyle/>
          <a:p>
            <a:pPr algn="ctr" eaLnBrk="1" hangingPunct="1">
              <a:spcBef>
                <a:spcPct val="50000"/>
              </a:spcBef>
            </a:pPr>
            <a:r>
              <a:rPr lang="en-US" sz="2400" b="1"/>
              <a:t>AdA (Frascati, Italy ~1960)</a:t>
            </a:r>
          </a:p>
        </p:txBody>
      </p:sp>
    </p:spTree>
    <p:extLst>
      <p:ext uri="{BB962C8B-B14F-4D97-AF65-F5344CB8AC3E}">
        <p14:creationId xmlns:p14="http://schemas.microsoft.com/office/powerpoint/2010/main" val="3428948341"/>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4194" name="Picture 2"/>
          <p:cNvPicPr>
            <a:picLocks noChangeAspect="1" noChangeArrowheads="1"/>
          </p:cNvPicPr>
          <p:nvPr/>
        </p:nvPicPr>
        <p:blipFill>
          <a:blip r:embed="rId2" cstate="print"/>
          <a:srcRect/>
          <a:stretch>
            <a:fillRect/>
          </a:stretch>
        </p:blipFill>
        <p:spPr bwMode="auto">
          <a:xfrm>
            <a:off x="228600" y="0"/>
            <a:ext cx="8470900" cy="5963119"/>
          </a:xfrm>
          <a:prstGeom prst="rect">
            <a:avLst/>
          </a:prstGeom>
          <a:noFill/>
          <a:ln w="9525">
            <a:noFill/>
            <a:miter lim="800000"/>
            <a:headEnd/>
            <a:tailEnd/>
          </a:ln>
        </p:spPr>
      </p:pic>
      <p:sp>
        <p:nvSpPr>
          <p:cNvPr id="264195" name="TextBox 2"/>
          <p:cNvSpPr txBox="1">
            <a:spLocks noChangeArrowheads="1"/>
          </p:cNvSpPr>
          <p:nvPr/>
        </p:nvSpPr>
        <p:spPr bwMode="auto">
          <a:xfrm>
            <a:off x="457200" y="5903893"/>
            <a:ext cx="8305800" cy="954107"/>
          </a:xfrm>
          <a:prstGeom prst="rect">
            <a:avLst/>
          </a:prstGeom>
          <a:noFill/>
          <a:ln w="9525">
            <a:noFill/>
            <a:miter lim="800000"/>
            <a:headEnd/>
            <a:tailEnd/>
          </a:ln>
        </p:spPr>
        <p:txBody>
          <a:bodyPr>
            <a:spAutoFit/>
          </a:bodyPr>
          <a:lstStyle/>
          <a:p>
            <a:pPr algn="ctr"/>
            <a:r>
              <a:rPr lang="en-US" sz="2800" b="1" dirty="0"/>
              <a:t>3 </a:t>
            </a:r>
            <a:r>
              <a:rPr lang="en-US" sz="2800" b="1" dirty="0" err="1"/>
              <a:t>GeV</a:t>
            </a:r>
            <a:r>
              <a:rPr lang="en-US" sz="2800" b="1" dirty="0"/>
              <a:t>, 500m, 0.24 </a:t>
            </a:r>
            <a:r>
              <a:rPr lang="en-US" sz="2800" b="1" dirty="0" smtClean="0"/>
              <a:t>nm-</a:t>
            </a:r>
            <a:r>
              <a:rPr lang="en-US" sz="2800" b="1" dirty="0" err="1" smtClean="0"/>
              <a:t>rad</a:t>
            </a:r>
            <a:endParaRPr lang="en-US" sz="2800" b="1" dirty="0" smtClean="0"/>
          </a:p>
          <a:p>
            <a:pPr algn="ctr"/>
            <a:r>
              <a:rPr lang="en-US" sz="2800" u="sng" dirty="0" smtClean="0">
                <a:hlinkClick r:id="rId3"/>
              </a:rPr>
              <a:t>http://www.maxlab.lu.se/</a:t>
            </a:r>
            <a:r>
              <a:rPr lang="en-US" sz="2800" dirty="0" smtClean="0"/>
              <a:t> </a:t>
            </a:r>
            <a:endParaRPr lang="en-US" sz="2800" b="1" dirty="0"/>
          </a:p>
        </p:txBody>
      </p:sp>
    </p:spTree>
    <p:extLst>
      <p:ext uri="{BB962C8B-B14F-4D97-AF65-F5344CB8AC3E}">
        <p14:creationId xmlns:p14="http://schemas.microsoft.com/office/powerpoint/2010/main" val="3304063826"/>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73474" name="Picture 2"/>
          <p:cNvPicPr>
            <a:picLocks noChangeAspect="1" noChangeArrowheads="1"/>
          </p:cNvPicPr>
          <p:nvPr/>
        </p:nvPicPr>
        <p:blipFill>
          <a:blip r:embed="rId2" cstate="print"/>
          <a:srcRect/>
          <a:stretch>
            <a:fillRect/>
          </a:stretch>
        </p:blipFill>
        <p:spPr bwMode="auto">
          <a:xfrm>
            <a:off x="304800" y="381000"/>
            <a:ext cx="5922344" cy="6132513"/>
          </a:xfrm>
          <a:prstGeom prst="rect">
            <a:avLst/>
          </a:prstGeom>
          <a:noFill/>
          <a:ln w="9525">
            <a:noFill/>
            <a:miter lim="800000"/>
            <a:headEnd/>
            <a:tailEnd/>
          </a:ln>
        </p:spPr>
      </p:pic>
    </p:spTree>
    <p:extLst>
      <p:ext uri="{BB962C8B-B14F-4D97-AF65-F5344CB8AC3E}">
        <p14:creationId xmlns:p14="http://schemas.microsoft.com/office/powerpoint/2010/main" val="2278033352"/>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74498" name="Picture 2"/>
          <p:cNvPicPr>
            <a:picLocks noChangeAspect="1" noChangeArrowheads="1"/>
          </p:cNvPicPr>
          <p:nvPr/>
        </p:nvPicPr>
        <p:blipFill>
          <a:blip r:embed="rId2" cstate="print"/>
          <a:srcRect/>
          <a:stretch>
            <a:fillRect/>
          </a:stretch>
        </p:blipFill>
        <p:spPr bwMode="auto">
          <a:xfrm>
            <a:off x="385763" y="381000"/>
            <a:ext cx="8370887" cy="4248150"/>
          </a:xfrm>
          <a:prstGeom prst="rect">
            <a:avLst/>
          </a:prstGeom>
          <a:noFill/>
          <a:ln w="9525">
            <a:noFill/>
            <a:miter lim="800000"/>
            <a:headEnd/>
            <a:tailEnd/>
          </a:ln>
        </p:spPr>
      </p:pic>
    </p:spTree>
    <p:extLst>
      <p:ext uri="{BB962C8B-B14F-4D97-AF65-F5344CB8AC3E}">
        <p14:creationId xmlns:p14="http://schemas.microsoft.com/office/powerpoint/2010/main" val="2869955250"/>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5218" name="Picture 2"/>
          <p:cNvPicPr>
            <a:picLocks noChangeAspect="1" noChangeArrowheads="1"/>
          </p:cNvPicPr>
          <p:nvPr/>
        </p:nvPicPr>
        <p:blipFill>
          <a:blip r:embed="rId2" cstate="print"/>
          <a:srcRect/>
          <a:stretch>
            <a:fillRect/>
          </a:stretch>
        </p:blipFill>
        <p:spPr bwMode="auto">
          <a:xfrm>
            <a:off x="1143000" y="0"/>
            <a:ext cx="6931025" cy="5943600"/>
          </a:xfrm>
          <a:prstGeom prst="rect">
            <a:avLst/>
          </a:prstGeom>
          <a:noFill/>
          <a:ln w="9525">
            <a:noFill/>
            <a:miter lim="800000"/>
            <a:headEnd/>
            <a:tailEnd/>
          </a:ln>
        </p:spPr>
      </p:pic>
      <p:sp>
        <p:nvSpPr>
          <p:cNvPr id="3" name="TextBox 2"/>
          <p:cNvSpPr txBox="1"/>
          <p:nvPr/>
        </p:nvSpPr>
        <p:spPr>
          <a:xfrm>
            <a:off x="381000" y="5791200"/>
            <a:ext cx="8305800" cy="923330"/>
          </a:xfrm>
          <a:prstGeom prst="rect">
            <a:avLst/>
          </a:prstGeom>
          <a:noFill/>
        </p:spPr>
        <p:txBody>
          <a:bodyPr wrap="square" rtlCol="0">
            <a:spAutoFit/>
          </a:bodyPr>
          <a:lstStyle/>
          <a:p>
            <a:r>
              <a:rPr lang="en-US" dirty="0" smtClean="0">
                <a:hlinkClick r:id="rId3"/>
              </a:rPr>
              <a:t>http://accelerator.ipm.ac.ir/</a:t>
            </a:r>
            <a:r>
              <a:rPr lang="en-US" dirty="0" smtClean="0"/>
              <a:t>            </a:t>
            </a:r>
            <a:r>
              <a:rPr lang="en-US" dirty="0" smtClean="0">
                <a:hlinkClick r:id="rId3"/>
              </a:rPr>
              <a:t>http://ilsf.ipm.ac.ir/AboutUs/ILSF-Project.pdf</a:t>
            </a:r>
          </a:p>
          <a:p>
            <a:r>
              <a:rPr lang="en-US" dirty="0" smtClean="0"/>
              <a:t>presented by Javad Rahighi at IPAC 2010 in Japan</a:t>
            </a:r>
          </a:p>
          <a:p>
            <a:r>
              <a:rPr lang="en-US" dirty="0" smtClean="0">
                <a:hlinkClick r:id="rId4"/>
              </a:rPr>
              <a:t>http://accelconf.web.cern.ch/Accelconf/IPAC10/papers/wepea023.pdf</a:t>
            </a:r>
          </a:p>
        </p:txBody>
      </p:sp>
    </p:spTree>
    <p:extLst>
      <p:ext uri="{BB962C8B-B14F-4D97-AF65-F5344CB8AC3E}">
        <p14:creationId xmlns:p14="http://schemas.microsoft.com/office/powerpoint/2010/main" val="3504597867"/>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42" name="Picture 2"/>
          <p:cNvPicPr>
            <a:picLocks noChangeAspect="1" noChangeArrowheads="1"/>
          </p:cNvPicPr>
          <p:nvPr/>
        </p:nvPicPr>
        <p:blipFill>
          <a:blip r:embed="rId2" cstate="print"/>
          <a:srcRect/>
          <a:stretch>
            <a:fillRect/>
          </a:stretch>
        </p:blipFill>
        <p:spPr bwMode="auto">
          <a:xfrm>
            <a:off x="1066800" y="0"/>
            <a:ext cx="6103938" cy="868363"/>
          </a:xfrm>
          <a:prstGeom prst="rect">
            <a:avLst/>
          </a:prstGeom>
          <a:noFill/>
          <a:ln w="9525">
            <a:noFill/>
            <a:miter lim="800000"/>
            <a:headEnd/>
            <a:tailEnd/>
          </a:ln>
        </p:spPr>
      </p:pic>
      <p:pic>
        <p:nvPicPr>
          <p:cNvPr id="266243" name="Picture 3"/>
          <p:cNvPicPr>
            <a:picLocks noChangeAspect="1" noChangeArrowheads="1"/>
          </p:cNvPicPr>
          <p:nvPr/>
        </p:nvPicPr>
        <p:blipFill>
          <a:blip r:embed="rId3" cstate="print"/>
          <a:srcRect/>
          <a:stretch>
            <a:fillRect/>
          </a:stretch>
        </p:blipFill>
        <p:spPr bwMode="auto">
          <a:xfrm>
            <a:off x="512763" y="990600"/>
            <a:ext cx="7564437" cy="4800600"/>
          </a:xfrm>
          <a:prstGeom prst="rect">
            <a:avLst/>
          </a:prstGeom>
          <a:noFill/>
          <a:ln w="9525">
            <a:noFill/>
            <a:miter lim="800000"/>
            <a:headEnd/>
            <a:tailEnd/>
          </a:ln>
        </p:spPr>
      </p:pic>
      <p:sp>
        <p:nvSpPr>
          <p:cNvPr id="266244" name="TextBox 3"/>
          <p:cNvSpPr txBox="1">
            <a:spLocks noChangeArrowheads="1"/>
          </p:cNvSpPr>
          <p:nvPr/>
        </p:nvSpPr>
        <p:spPr bwMode="auto">
          <a:xfrm>
            <a:off x="762000" y="5867400"/>
            <a:ext cx="7467600" cy="646331"/>
          </a:xfrm>
          <a:prstGeom prst="rect">
            <a:avLst/>
          </a:prstGeom>
          <a:noFill/>
          <a:ln w="9525">
            <a:noFill/>
            <a:miter lim="800000"/>
            <a:headEnd/>
            <a:tailEnd/>
          </a:ln>
        </p:spPr>
        <p:txBody>
          <a:bodyPr>
            <a:spAutoFit/>
          </a:bodyPr>
          <a:lstStyle/>
          <a:p>
            <a:r>
              <a:rPr lang="en-US" dirty="0" smtClean="0"/>
              <a:t>circumference</a:t>
            </a:r>
            <a:r>
              <a:rPr lang="en-US" dirty="0"/>
              <a:t>: ca. 95 m, </a:t>
            </a:r>
            <a:r>
              <a:rPr lang="en-US" dirty="0" smtClean="0"/>
              <a:t> energy </a:t>
            </a:r>
            <a:r>
              <a:rPr lang="en-US" dirty="0"/>
              <a:t>of electrons: 0.7 - 1.5 </a:t>
            </a:r>
            <a:r>
              <a:rPr lang="en-US" dirty="0" err="1"/>
              <a:t>GeV</a:t>
            </a:r>
            <a:r>
              <a:rPr lang="en-US" dirty="0" smtClean="0"/>
              <a:t>.</a:t>
            </a:r>
          </a:p>
          <a:p>
            <a:r>
              <a:rPr lang="en-US" dirty="0" smtClean="0">
                <a:hlinkClick r:id="rId4"/>
              </a:rPr>
              <a:t>http://www.synchrotron.uj.edu.pl/</a:t>
            </a:r>
            <a:r>
              <a:rPr lang="en-US" dirty="0" smtClean="0"/>
              <a:t>         </a:t>
            </a:r>
            <a:r>
              <a:rPr lang="en-US" b="1" i="1" dirty="0" smtClean="0"/>
              <a:t>In Construction</a:t>
            </a:r>
            <a:endParaRPr lang="en-US" b="1" i="1" dirty="0"/>
          </a:p>
        </p:txBody>
      </p:sp>
    </p:spTree>
    <p:extLst>
      <p:ext uri="{BB962C8B-B14F-4D97-AF65-F5344CB8AC3E}">
        <p14:creationId xmlns:p14="http://schemas.microsoft.com/office/powerpoint/2010/main" val="1909909812"/>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76546" name="Picture 2"/>
          <p:cNvPicPr>
            <a:picLocks noChangeAspect="1" noChangeArrowheads="1"/>
          </p:cNvPicPr>
          <p:nvPr/>
        </p:nvPicPr>
        <p:blipFill>
          <a:blip r:embed="rId2" cstate="print"/>
          <a:srcRect/>
          <a:stretch>
            <a:fillRect/>
          </a:stretch>
        </p:blipFill>
        <p:spPr bwMode="auto">
          <a:xfrm>
            <a:off x="1034142" y="533400"/>
            <a:ext cx="7261917" cy="5943600"/>
          </a:xfrm>
          <a:prstGeom prst="rect">
            <a:avLst/>
          </a:prstGeom>
          <a:noFill/>
          <a:ln w="9525">
            <a:noFill/>
            <a:miter lim="800000"/>
            <a:headEnd/>
            <a:tailEnd/>
          </a:ln>
        </p:spPr>
      </p:pic>
      <p:sp>
        <p:nvSpPr>
          <p:cNvPr id="3" name="TextBox 2"/>
          <p:cNvSpPr txBox="1"/>
          <p:nvPr/>
        </p:nvSpPr>
        <p:spPr>
          <a:xfrm>
            <a:off x="381000" y="152400"/>
            <a:ext cx="8534400" cy="400110"/>
          </a:xfrm>
          <a:prstGeom prst="rect">
            <a:avLst/>
          </a:prstGeom>
          <a:noFill/>
        </p:spPr>
        <p:txBody>
          <a:bodyPr wrap="square" rtlCol="0">
            <a:spAutoFit/>
          </a:bodyPr>
          <a:lstStyle/>
          <a:p>
            <a:pPr algn="ctr"/>
            <a:r>
              <a:rPr lang="en-US" sz="2000" b="1" i="1" dirty="0" smtClean="0"/>
              <a:t>SOLARIS Synchrotron Radiation Facility; under construction in Poland</a:t>
            </a:r>
            <a:endParaRPr lang="en-US" sz="2000" b="1" i="1" dirty="0"/>
          </a:p>
        </p:txBody>
      </p:sp>
    </p:spTree>
    <p:extLst>
      <p:ext uri="{BB962C8B-B14F-4D97-AF65-F5344CB8AC3E}">
        <p14:creationId xmlns:p14="http://schemas.microsoft.com/office/powerpoint/2010/main" val="1502517384"/>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8290" name="Picture 2"/>
          <p:cNvPicPr>
            <a:picLocks noChangeAspect="1" noChangeArrowheads="1"/>
          </p:cNvPicPr>
          <p:nvPr/>
        </p:nvPicPr>
        <p:blipFill>
          <a:blip r:embed="rId2" cstate="print"/>
          <a:srcRect t="7854"/>
          <a:stretch>
            <a:fillRect/>
          </a:stretch>
        </p:blipFill>
        <p:spPr bwMode="auto">
          <a:xfrm>
            <a:off x="457200" y="685800"/>
            <a:ext cx="8229600" cy="6172200"/>
          </a:xfrm>
          <a:prstGeom prst="rect">
            <a:avLst/>
          </a:prstGeom>
          <a:noFill/>
          <a:ln w="9525">
            <a:noFill/>
            <a:miter lim="800000"/>
            <a:headEnd/>
            <a:tailEnd/>
          </a:ln>
        </p:spPr>
      </p:pic>
      <p:sp>
        <p:nvSpPr>
          <p:cNvPr id="268291" name="TextBox 2"/>
          <p:cNvSpPr txBox="1">
            <a:spLocks noChangeArrowheads="1"/>
          </p:cNvSpPr>
          <p:nvPr/>
        </p:nvSpPr>
        <p:spPr bwMode="auto">
          <a:xfrm>
            <a:off x="685800" y="152400"/>
            <a:ext cx="7848600" cy="461963"/>
          </a:xfrm>
          <a:prstGeom prst="rect">
            <a:avLst/>
          </a:prstGeom>
          <a:noFill/>
          <a:ln w="9525">
            <a:noFill/>
            <a:miter lim="800000"/>
            <a:headEnd/>
            <a:tailEnd/>
          </a:ln>
        </p:spPr>
        <p:txBody>
          <a:bodyPr>
            <a:spAutoFit/>
          </a:bodyPr>
          <a:lstStyle/>
          <a:p>
            <a:pPr algn="ctr"/>
            <a:r>
              <a:rPr lang="en-US" sz="2400" b="1" i="1"/>
              <a:t>Petra III, </a:t>
            </a:r>
            <a:r>
              <a:rPr lang="en-US" sz="2400" b="1"/>
              <a:t>DESY; 2.3 km, 6 GeV, 100 mA, 1 nm-rad</a:t>
            </a:r>
          </a:p>
        </p:txBody>
      </p:sp>
    </p:spTree>
    <p:extLst>
      <p:ext uri="{BB962C8B-B14F-4D97-AF65-F5344CB8AC3E}">
        <p14:creationId xmlns:p14="http://schemas.microsoft.com/office/powerpoint/2010/main" val="3398615150"/>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9314" name="Picture 2"/>
          <p:cNvPicPr>
            <a:picLocks noChangeAspect="1" noChangeArrowheads="1"/>
          </p:cNvPicPr>
          <p:nvPr/>
        </p:nvPicPr>
        <p:blipFill>
          <a:blip r:embed="rId2" cstate="print"/>
          <a:srcRect/>
          <a:stretch>
            <a:fillRect/>
          </a:stretch>
        </p:blipFill>
        <p:spPr bwMode="auto">
          <a:xfrm>
            <a:off x="152400" y="228600"/>
            <a:ext cx="8815388" cy="5970588"/>
          </a:xfrm>
          <a:prstGeom prst="rect">
            <a:avLst/>
          </a:prstGeom>
          <a:noFill/>
          <a:ln w="9525">
            <a:noFill/>
            <a:miter lim="800000"/>
            <a:headEnd/>
            <a:tailEnd/>
          </a:ln>
        </p:spPr>
      </p:pic>
    </p:spTree>
    <p:extLst>
      <p:ext uri="{BB962C8B-B14F-4D97-AF65-F5344CB8AC3E}">
        <p14:creationId xmlns:p14="http://schemas.microsoft.com/office/powerpoint/2010/main" val="4177653012"/>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0338" name="Picture 2"/>
          <p:cNvPicPr>
            <a:picLocks noChangeAspect="1" noChangeArrowheads="1"/>
          </p:cNvPicPr>
          <p:nvPr/>
        </p:nvPicPr>
        <p:blipFill>
          <a:blip r:embed="rId2" cstate="print"/>
          <a:srcRect/>
          <a:stretch>
            <a:fillRect/>
          </a:stretch>
        </p:blipFill>
        <p:spPr bwMode="auto">
          <a:xfrm>
            <a:off x="304800" y="228600"/>
            <a:ext cx="8418513" cy="5961063"/>
          </a:xfrm>
          <a:prstGeom prst="rect">
            <a:avLst/>
          </a:prstGeom>
          <a:noFill/>
          <a:ln w="9525">
            <a:noFill/>
            <a:miter lim="800000"/>
            <a:headEnd/>
            <a:tailEnd/>
          </a:ln>
        </p:spPr>
      </p:pic>
    </p:spTree>
    <p:extLst>
      <p:ext uri="{BB962C8B-B14F-4D97-AF65-F5344CB8AC3E}">
        <p14:creationId xmlns:p14="http://schemas.microsoft.com/office/powerpoint/2010/main" val="3992819366"/>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666" name="Text Box 2"/>
          <p:cNvSpPr txBox="1">
            <a:spLocks noChangeArrowheads="1"/>
          </p:cNvSpPr>
          <p:nvPr/>
        </p:nvSpPr>
        <p:spPr bwMode="auto">
          <a:xfrm>
            <a:off x="457200" y="228600"/>
            <a:ext cx="7924800" cy="822325"/>
          </a:xfrm>
          <a:prstGeom prst="rect">
            <a:avLst/>
          </a:prstGeom>
          <a:noFill/>
          <a:ln w="9525">
            <a:noFill/>
            <a:miter lim="800000"/>
            <a:headEnd/>
            <a:tailEnd/>
          </a:ln>
        </p:spPr>
        <p:txBody>
          <a:bodyPr>
            <a:spAutoFit/>
          </a:bodyPr>
          <a:lstStyle/>
          <a:p>
            <a:pPr algn="ctr" eaLnBrk="1" hangingPunct="1">
              <a:spcBef>
                <a:spcPct val="50000"/>
              </a:spcBef>
            </a:pPr>
            <a:r>
              <a:rPr lang="en-US" sz="2400" b="1" i="1">
                <a:solidFill>
                  <a:srgbClr val="FF0000"/>
                </a:solidFill>
              </a:rPr>
              <a:t>Why a Synchrotron Radiation Facility in the Developing World?</a:t>
            </a:r>
          </a:p>
        </p:txBody>
      </p:sp>
      <p:sp>
        <p:nvSpPr>
          <p:cNvPr id="1048579" name="Text Box 3"/>
          <p:cNvSpPr txBox="1">
            <a:spLocks noChangeArrowheads="1"/>
          </p:cNvSpPr>
          <p:nvPr/>
        </p:nvSpPr>
        <p:spPr bwMode="auto">
          <a:xfrm>
            <a:off x="304800" y="1828800"/>
            <a:ext cx="7696200" cy="366713"/>
          </a:xfrm>
          <a:prstGeom prst="rect">
            <a:avLst/>
          </a:prstGeom>
          <a:noFill/>
          <a:ln w="9525">
            <a:noFill/>
            <a:miter lim="800000"/>
            <a:headEnd/>
            <a:tailEnd/>
          </a:ln>
        </p:spPr>
        <p:txBody>
          <a:bodyPr>
            <a:spAutoFit/>
          </a:bodyPr>
          <a:lstStyle/>
          <a:p>
            <a:pPr eaLnBrk="1" hangingPunct="1">
              <a:buFontTx/>
              <a:buChar char="•"/>
            </a:pPr>
            <a:r>
              <a:rPr lang="en-US" sz="1800" b="1"/>
              <a:t> Train graduate students who will no longer have to go abroad</a:t>
            </a:r>
            <a:endParaRPr lang="en-US" sz="1800"/>
          </a:p>
        </p:txBody>
      </p:sp>
      <p:sp>
        <p:nvSpPr>
          <p:cNvPr id="1048580" name="Text Box 4"/>
          <p:cNvSpPr txBox="1">
            <a:spLocks noChangeArrowheads="1"/>
          </p:cNvSpPr>
          <p:nvPr/>
        </p:nvSpPr>
        <p:spPr bwMode="auto">
          <a:xfrm>
            <a:off x="304800" y="2362200"/>
            <a:ext cx="7924800" cy="366713"/>
          </a:xfrm>
          <a:prstGeom prst="rect">
            <a:avLst/>
          </a:prstGeom>
          <a:noFill/>
          <a:ln w="9525">
            <a:noFill/>
            <a:miter lim="800000"/>
            <a:headEnd/>
            <a:tailEnd/>
          </a:ln>
        </p:spPr>
        <p:txBody>
          <a:bodyPr>
            <a:spAutoFit/>
          </a:bodyPr>
          <a:lstStyle/>
          <a:p>
            <a:pPr eaLnBrk="1" hangingPunct="1">
              <a:buFontTx/>
              <a:buChar char="•"/>
            </a:pPr>
            <a:r>
              <a:rPr lang="en-US" sz="1800" b="1"/>
              <a:t> Attract scientists working abroad to return </a:t>
            </a:r>
            <a:r>
              <a:rPr lang="en-US" sz="1800" b="1">
                <a:solidFill>
                  <a:srgbClr val="FF0000"/>
                </a:solidFill>
              </a:rPr>
              <a:t>(</a:t>
            </a:r>
            <a:r>
              <a:rPr lang="en-US" sz="1800" b="1" i="1">
                <a:solidFill>
                  <a:srgbClr val="FF0000"/>
                </a:solidFill>
              </a:rPr>
              <a:t>reverse the brain drain</a:t>
            </a:r>
            <a:r>
              <a:rPr lang="en-US" sz="1800" b="1">
                <a:solidFill>
                  <a:srgbClr val="FF0000"/>
                </a:solidFill>
              </a:rPr>
              <a:t>)</a:t>
            </a:r>
            <a:endParaRPr lang="en-US" sz="1800">
              <a:solidFill>
                <a:srgbClr val="FF0000"/>
              </a:solidFill>
            </a:endParaRPr>
          </a:p>
        </p:txBody>
      </p:sp>
      <p:sp>
        <p:nvSpPr>
          <p:cNvPr id="1048581" name="Text Box 5"/>
          <p:cNvSpPr txBox="1">
            <a:spLocks noChangeArrowheads="1"/>
          </p:cNvSpPr>
          <p:nvPr/>
        </p:nvSpPr>
        <p:spPr bwMode="auto">
          <a:xfrm>
            <a:off x="304800" y="2971800"/>
            <a:ext cx="7620000" cy="366713"/>
          </a:xfrm>
          <a:prstGeom prst="rect">
            <a:avLst/>
          </a:prstGeom>
          <a:noFill/>
          <a:ln w="9525">
            <a:noFill/>
            <a:miter lim="800000"/>
            <a:headEnd/>
            <a:tailEnd/>
          </a:ln>
        </p:spPr>
        <p:txBody>
          <a:bodyPr>
            <a:spAutoFit/>
          </a:bodyPr>
          <a:lstStyle/>
          <a:p>
            <a:pPr eaLnBrk="1" hangingPunct="1">
              <a:buFontTx/>
              <a:buChar char="•"/>
            </a:pPr>
            <a:r>
              <a:rPr lang="en-US" sz="1800" b="1"/>
              <a:t> Address regional biomedical &amp; environmental issues/concerns</a:t>
            </a:r>
            <a:endParaRPr lang="en-US" sz="1800"/>
          </a:p>
        </p:txBody>
      </p:sp>
      <p:sp>
        <p:nvSpPr>
          <p:cNvPr id="1048582" name="Text Box 6"/>
          <p:cNvSpPr txBox="1">
            <a:spLocks noChangeArrowheads="1"/>
          </p:cNvSpPr>
          <p:nvPr/>
        </p:nvSpPr>
        <p:spPr bwMode="auto">
          <a:xfrm>
            <a:off x="304800" y="3505200"/>
            <a:ext cx="7467600" cy="366713"/>
          </a:xfrm>
          <a:prstGeom prst="rect">
            <a:avLst/>
          </a:prstGeom>
          <a:noFill/>
          <a:ln w="9525">
            <a:noFill/>
            <a:miter lim="800000"/>
            <a:headEnd/>
            <a:tailEnd/>
          </a:ln>
        </p:spPr>
        <p:txBody>
          <a:bodyPr>
            <a:spAutoFit/>
          </a:bodyPr>
          <a:lstStyle/>
          <a:p>
            <a:pPr eaLnBrk="1" hangingPunct="1">
              <a:buFontTx/>
              <a:buChar char="•"/>
            </a:pPr>
            <a:r>
              <a:rPr lang="en-US" sz="1800" b="1"/>
              <a:t> Promote development of high-tech industry </a:t>
            </a:r>
            <a:r>
              <a:rPr lang="en-US" sz="1800" b="1">
                <a:solidFill>
                  <a:srgbClr val="FF0000"/>
                </a:solidFill>
              </a:rPr>
              <a:t>(</a:t>
            </a:r>
            <a:r>
              <a:rPr lang="en-US" sz="1800" b="1" i="1">
                <a:solidFill>
                  <a:srgbClr val="FF0000"/>
                </a:solidFill>
              </a:rPr>
              <a:t>capacity building</a:t>
            </a:r>
            <a:r>
              <a:rPr lang="en-US" sz="1800" b="1">
                <a:solidFill>
                  <a:srgbClr val="FF0000"/>
                </a:solidFill>
              </a:rPr>
              <a:t>)</a:t>
            </a:r>
            <a:endParaRPr lang="en-US" sz="1800">
              <a:solidFill>
                <a:srgbClr val="FF0000"/>
              </a:solidFill>
            </a:endParaRPr>
          </a:p>
        </p:txBody>
      </p:sp>
      <p:sp>
        <p:nvSpPr>
          <p:cNvPr id="1048583" name="Text Box 7"/>
          <p:cNvSpPr txBox="1">
            <a:spLocks noChangeArrowheads="1"/>
          </p:cNvSpPr>
          <p:nvPr/>
        </p:nvSpPr>
        <p:spPr bwMode="auto">
          <a:xfrm>
            <a:off x="304800" y="4191000"/>
            <a:ext cx="7848600" cy="915988"/>
          </a:xfrm>
          <a:prstGeom prst="rect">
            <a:avLst/>
          </a:prstGeom>
          <a:noFill/>
          <a:ln w="9525">
            <a:noFill/>
            <a:miter lim="800000"/>
            <a:headEnd/>
            <a:tailEnd/>
          </a:ln>
        </p:spPr>
        <p:txBody>
          <a:bodyPr>
            <a:spAutoFit/>
          </a:bodyPr>
          <a:lstStyle/>
          <a:p>
            <a:pPr eaLnBrk="1" hangingPunct="1">
              <a:buFontTx/>
              <a:buChar char="•"/>
            </a:pPr>
            <a:r>
              <a:rPr lang="en-US" sz="1800" b="1"/>
              <a:t> </a:t>
            </a:r>
            <a:r>
              <a:rPr lang="en-US" sz="1800" b="1">
                <a:solidFill>
                  <a:srgbClr val="FF0000"/>
                </a:solidFill>
              </a:rPr>
              <a:t>Use scientific cooperation to promote peace &amp; understanding between  people from different traditions, religions, races, &amp; political systems.</a:t>
            </a:r>
            <a:endParaRPr lang="en-US" sz="1800">
              <a:solidFill>
                <a:srgbClr val="FF0000"/>
              </a:solidFill>
            </a:endParaRPr>
          </a:p>
        </p:txBody>
      </p:sp>
      <p:sp>
        <p:nvSpPr>
          <p:cNvPr id="1048584" name="Text Box 8"/>
          <p:cNvSpPr txBox="1">
            <a:spLocks noChangeArrowheads="1"/>
          </p:cNvSpPr>
          <p:nvPr/>
        </p:nvSpPr>
        <p:spPr bwMode="auto">
          <a:xfrm>
            <a:off x="304800" y="1295400"/>
            <a:ext cx="6858000" cy="366713"/>
          </a:xfrm>
          <a:prstGeom prst="rect">
            <a:avLst/>
          </a:prstGeom>
          <a:noFill/>
          <a:ln w="9525">
            <a:noFill/>
            <a:miter lim="800000"/>
            <a:headEnd/>
            <a:tailEnd/>
          </a:ln>
        </p:spPr>
        <p:txBody>
          <a:bodyPr>
            <a:spAutoFit/>
          </a:bodyPr>
          <a:lstStyle/>
          <a:p>
            <a:pPr eaLnBrk="1" hangingPunct="1">
              <a:spcBef>
                <a:spcPct val="50000"/>
              </a:spcBef>
              <a:buFontTx/>
              <a:buChar char="•"/>
            </a:pPr>
            <a:r>
              <a:rPr lang="en-US" sz="1800" b="1"/>
              <a:t> World-class basic &amp; applied research</a:t>
            </a:r>
            <a:r>
              <a:rPr lang="en-US" sz="1800"/>
              <a:t> </a:t>
            </a:r>
          </a:p>
        </p:txBody>
      </p:sp>
    </p:spTree>
    <p:extLst>
      <p:ext uri="{BB962C8B-B14F-4D97-AF65-F5344CB8AC3E}">
        <p14:creationId xmlns:p14="http://schemas.microsoft.com/office/powerpoint/2010/main" val="242070247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48584"/>
                                        </p:tgtEl>
                                        <p:attrNameLst>
                                          <p:attrName>style.visibility</p:attrName>
                                        </p:attrNameLst>
                                      </p:cBhvr>
                                      <p:to>
                                        <p:strVal val="visible"/>
                                      </p:to>
                                    </p:set>
                                    <p:anim calcmode="lin" valueType="num">
                                      <p:cBhvr additive="base">
                                        <p:cTn id="7" dur="500" fill="hold"/>
                                        <p:tgtEl>
                                          <p:spTgt spid="1048584"/>
                                        </p:tgtEl>
                                        <p:attrNameLst>
                                          <p:attrName>ppt_x</p:attrName>
                                        </p:attrNameLst>
                                      </p:cBhvr>
                                      <p:tavLst>
                                        <p:tav tm="0">
                                          <p:val>
                                            <p:strVal val="#ppt_x"/>
                                          </p:val>
                                        </p:tav>
                                        <p:tav tm="100000">
                                          <p:val>
                                            <p:strVal val="#ppt_x"/>
                                          </p:val>
                                        </p:tav>
                                      </p:tavLst>
                                    </p:anim>
                                    <p:anim calcmode="lin" valueType="num">
                                      <p:cBhvr additive="base">
                                        <p:cTn id="8" dur="500" fill="hold"/>
                                        <p:tgtEl>
                                          <p:spTgt spid="104858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048579"/>
                                        </p:tgtEl>
                                        <p:attrNameLst>
                                          <p:attrName>style.visibility</p:attrName>
                                        </p:attrNameLst>
                                      </p:cBhvr>
                                      <p:to>
                                        <p:strVal val="visible"/>
                                      </p:to>
                                    </p:set>
                                    <p:anim calcmode="lin" valueType="num">
                                      <p:cBhvr additive="base">
                                        <p:cTn id="13" dur="500" fill="hold"/>
                                        <p:tgtEl>
                                          <p:spTgt spid="1048579"/>
                                        </p:tgtEl>
                                        <p:attrNameLst>
                                          <p:attrName>ppt_x</p:attrName>
                                        </p:attrNameLst>
                                      </p:cBhvr>
                                      <p:tavLst>
                                        <p:tav tm="0">
                                          <p:val>
                                            <p:strVal val="#ppt_x"/>
                                          </p:val>
                                        </p:tav>
                                        <p:tav tm="100000">
                                          <p:val>
                                            <p:strVal val="#ppt_x"/>
                                          </p:val>
                                        </p:tav>
                                      </p:tavLst>
                                    </p:anim>
                                    <p:anim calcmode="lin" valueType="num">
                                      <p:cBhvr additive="base">
                                        <p:cTn id="14" dur="500" fill="hold"/>
                                        <p:tgtEl>
                                          <p:spTgt spid="1048579"/>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048580"/>
                                        </p:tgtEl>
                                        <p:attrNameLst>
                                          <p:attrName>style.visibility</p:attrName>
                                        </p:attrNameLst>
                                      </p:cBhvr>
                                      <p:to>
                                        <p:strVal val="visible"/>
                                      </p:to>
                                    </p:set>
                                    <p:anim calcmode="lin" valueType="num">
                                      <p:cBhvr additive="base">
                                        <p:cTn id="19" dur="500" fill="hold"/>
                                        <p:tgtEl>
                                          <p:spTgt spid="1048580"/>
                                        </p:tgtEl>
                                        <p:attrNameLst>
                                          <p:attrName>ppt_x</p:attrName>
                                        </p:attrNameLst>
                                      </p:cBhvr>
                                      <p:tavLst>
                                        <p:tav tm="0">
                                          <p:val>
                                            <p:strVal val="#ppt_x"/>
                                          </p:val>
                                        </p:tav>
                                        <p:tav tm="100000">
                                          <p:val>
                                            <p:strVal val="#ppt_x"/>
                                          </p:val>
                                        </p:tav>
                                      </p:tavLst>
                                    </p:anim>
                                    <p:anim calcmode="lin" valueType="num">
                                      <p:cBhvr additive="base">
                                        <p:cTn id="20" dur="500" fill="hold"/>
                                        <p:tgtEl>
                                          <p:spTgt spid="1048580"/>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048581"/>
                                        </p:tgtEl>
                                        <p:attrNameLst>
                                          <p:attrName>style.visibility</p:attrName>
                                        </p:attrNameLst>
                                      </p:cBhvr>
                                      <p:to>
                                        <p:strVal val="visible"/>
                                      </p:to>
                                    </p:set>
                                    <p:anim calcmode="lin" valueType="num">
                                      <p:cBhvr additive="base">
                                        <p:cTn id="25" dur="500" fill="hold"/>
                                        <p:tgtEl>
                                          <p:spTgt spid="1048581"/>
                                        </p:tgtEl>
                                        <p:attrNameLst>
                                          <p:attrName>ppt_x</p:attrName>
                                        </p:attrNameLst>
                                      </p:cBhvr>
                                      <p:tavLst>
                                        <p:tav tm="0">
                                          <p:val>
                                            <p:strVal val="#ppt_x"/>
                                          </p:val>
                                        </p:tav>
                                        <p:tav tm="100000">
                                          <p:val>
                                            <p:strVal val="#ppt_x"/>
                                          </p:val>
                                        </p:tav>
                                      </p:tavLst>
                                    </p:anim>
                                    <p:anim calcmode="lin" valueType="num">
                                      <p:cBhvr additive="base">
                                        <p:cTn id="26" dur="500" fill="hold"/>
                                        <p:tgtEl>
                                          <p:spTgt spid="1048581"/>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048582"/>
                                        </p:tgtEl>
                                        <p:attrNameLst>
                                          <p:attrName>style.visibility</p:attrName>
                                        </p:attrNameLst>
                                      </p:cBhvr>
                                      <p:to>
                                        <p:strVal val="visible"/>
                                      </p:to>
                                    </p:set>
                                    <p:anim calcmode="lin" valueType="num">
                                      <p:cBhvr additive="base">
                                        <p:cTn id="31" dur="500" fill="hold"/>
                                        <p:tgtEl>
                                          <p:spTgt spid="1048582"/>
                                        </p:tgtEl>
                                        <p:attrNameLst>
                                          <p:attrName>ppt_x</p:attrName>
                                        </p:attrNameLst>
                                      </p:cBhvr>
                                      <p:tavLst>
                                        <p:tav tm="0">
                                          <p:val>
                                            <p:strVal val="#ppt_x"/>
                                          </p:val>
                                        </p:tav>
                                        <p:tav tm="100000">
                                          <p:val>
                                            <p:strVal val="#ppt_x"/>
                                          </p:val>
                                        </p:tav>
                                      </p:tavLst>
                                    </p:anim>
                                    <p:anim calcmode="lin" valueType="num">
                                      <p:cBhvr additive="base">
                                        <p:cTn id="32" dur="500" fill="hold"/>
                                        <p:tgtEl>
                                          <p:spTgt spid="1048582"/>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1048583"/>
                                        </p:tgtEl>
                                        <p:attrNameLst>
                                          <p:attrName>style.visibility</p:attrName>
                                        </p:attrNameLst>
                                      </p:cBhvr>
                                      <p:to>
                                        <p:strVal val="visible"/>
                                      </p:to>
                                    </p:set>
                                    <p:animEffect transition="in" filter="blinds(horizontal)">
                                      <p:cBhvr>
                                        <p:cTn id="37" dur="500"/>
                                        <p:tgtEl>
                                          <p:spTgt spid="10485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8579" grpId="0"/>
      <p:bldP spid="1048580" grpId="0"/>
      <p:bldP spid="1048581" grpId="0"/>
      <p:bldP spid="1048582" grpId="0"/>
      <p:bldP spid="1048583" grpId="0"/>
      <p:bldP spid="104858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457200" y="762000"/>
            <a:ext cx="7696200" cy="5943600"/>
            <a:chOff x="288" y="480"/>
            <a:chExt cx="4848" cy="3744"/>
          </a:xfrm>
        </p:grpSpPr>
        <p:pic>
          <p:nvPicPr>
            <p:cNvPr id="250884" name="Picture 3" descr="pic22"/>
            <p:cNvPicPr>
              <a:picLocks noChangeAspect="1" noChangeArrowheads="1"/>
            </p:cNvPicPr>
            <p:nvPr/>
          </p:nvPicPr>
          <p:blipFill>
            <a:blip r:embed="rId3" cstate="print"/>
            <a:srcRect/>
            <a:stretch>
              <a:fillRect/>
            </a:stretch>
          </p:blipFill>
          <p:spPr bwMode="auto">
            <a:xfrm>
              <a:off x="336" y="480"/>
              <a:ext cx="4627" cy="3362"/>
            </a:xfrm>
            <a:prstGeom prst="rect">
              <a:avLst/>
            </a:prstGeom>
            <a:noFill/>
            <a:ln w="9525">
              <a:noFill/>
              <a:miter lim="800000"/>
              <a:headEnd/>
              <a:tailEnd/>
            </a:ln>
          </p:spPr>
        </p:pic>
        <p:sp>
          <p:nvSpPr>
            <p:cNvPr id="250885" name="Text Box 4"/>
            <p:cNvSpPr txBox="1">
              <a:spLocks noChangeArrowheads="1"/>
            </p:cNvSpPr>
            <p:nvPr/>
          </p:nvSpPr>
          <p:spPr bwMode="auto">
            <a:xfrm>
              <a:off x="288" y="3936"/>
              <a:ext cx="4848" cy="288"/>
            </a:xfrm>
            <a:prstGeom prst="rect">
              <a:avLst/>
            </a:prstGeom>
            <a:noFill/>
            <a:ln w="9525">
              <a:noFill/>
              <a:miter lim="800000"/>
              <a:headEnd/>
              <a:tailEnd/>
            </a:ln>
          </p:spPr>
          <p:txBody>
            <a:bodyPr>
              <a:spAutoFit/>
            </a:bodyPr>
            <a:lstStyle/>
            <a:p>
              <a:pPr algn="ctr" eaLnBrk="1" hangingPunct="1">
                <a:spcBef>
                  <a:spcPct val="50000"/>
                </a:spcBef>
              </a:pPr>
              <a:r>
                <a:rPr lang="en-US" sz="2400"/>
                <a:t>Princeton-Stanford colliding beam storage rings - 1960</a:t>
              </a:r>
            </a:p>
          </p:txBody>
        </p:sp>
      </p:grpSp>
      <p:sp>
        <p:nvSpPr>
          <p:cNvPr id="250883" name="Text Box 5"/>
          <p:cNvSpPr txBox="1">
            <a:spLocks noChangeArrowheads="1"/>
          </p:cNvSpPr>
          <p:nvPr/>
        </p:nvSpPr>
        <p:spPr bwMode="auto">
          <a:xfrm>
            <a:off x="533400" y="304800"/>
            <a:ext cx="7467600" cy="457200"/>
          </a:xfrm>
          <a:prstGeom prst="rect">
            <a:avLst/>
          </a:prstGeom>
          <a:noFill/>
          <a:ln w="9525">
            <a:noFill/>
            <a:miter lim="800000"/>
            <a:headEnd/>
            <a:tailEnd/>
          </a:ln>
        </p:spPr>
        <p:txBody>
          <a:bodyPr>
            <a:spAutoFit/>
          </a:bodyPr>
          <a:lstStyle/>
          <a:p>
            <a:pPr algn="ctr" eaLnBrk="1" hangingPunct="1">
              <a:spcBef>
                <a:spcPct val="50000"/>
              </a:spcBef>
            </a:pPr>
            <a:r>
              <a:rPr lang="en-US" sz="2400" b="1" i="1">
                <a:solidFill>
                  <a:srgbClr val="FF0000"/>
                </a:solidFill>
              </a:rPr>
              <a:t>Early Storage Rings at Stanford</a:t>
            </a:r>
          </a:p>
        </p:txBody>
      </p:sp>
    </p:spTree>
    <p:extLst>
      <p:ext uri="{BB962C8B-B14F-4D97-AF65-F5344CB8AC3E}">
        <p14:creationId xmlns:p14="http://schemas.microsoft.com/office/powerpoint/2010/main" val="302236415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Text Box 2"/>
          <p:cNvSpPr txBox="1">
            <a:spLocks noChangeArrowheads="1"/>
          </p:cNvSpPr>
          <p:nvPr/>
        </p:nvSpPr>
        <p:spPr bwMode="auto">
          <a:xfrm>
            <a:off x="288925" y="115888"/>
            <a:ext cx="8534400" cy="1127125"/>
          </a:xfrm>
          <a:prstGeom prst="rect">
            <a:avLst/>
          </a:prstGeom>
          <a:noFill/>
          <a:ln w="9525">
            <a:noFill/>
            <a:miter lim="800000"/>
            <a:headEnd/>
            <a:tailEnd/>
          </a:ln>
        </p:spPr>
        <p:txBody>
          <a:bodyPr wrap="none">
            <a:spAutoFit/>
          </a:bodyPr>
          <a:lstStyle/>
          <a:p>
            <a:endParaRPr lang="pt-BR" sz="3600" i="1" baseline="30000">
              <a:latin typeface="Trebuchet MS" pitchFamily="34" charset="0"/>
            </a:endParaRPr>
          </a:p>
          <a:p>
            <a:r>
              <a:rPr lang="pt-BR" sz="3600" i="1" baseline="30000">
                <a:latin typeface="Trebuchet MS" pitchFamily="34" charset="0"/>
              </a:rPr>
              <a:t> Brazilian Synchrotron Radiation Source   1.37 GeV    250 mA</a:t>
            </a:r>
          </a:p>
          <a:p>
            <a:r>
              <a:rPr lang="pt-BR" i="1">
                <a:latin typeface="Trebuchet MS" pitchFamily="34" charset="0"/>
              </a:rPr>
              <a:t>12 Dipoles   B=1.67 Tesla    Injector: LINAC 120 MeV    Booster: 500 MeV</a:t>
            </a:r>
            <a:endParaRPr lang="en-US" i="1">
              <a:latin typeface="Trebuchet MS" pitchFamily="34" charset="0"/>
            </a:endParaRPr>
          </a:p>
        </p:txBody>
      </p:sp>
      <p:graphicFrame>
        <p:nvGraphicFramePr>
          <p:cNvPr id="1026" name="Object 3"/>
          <p:cNvGraphicFramePr>
            <a:graphicFrameLocks noGrp="1" noChangeAspect="1"/>
          </p:cNvGraphicFramePr>
          <p:nvPr>
            <p:ph sz="half" idx="1"/>
            <p:extLst>
              <p:ext uri="{D42A27DB-BD31-4B8C-83A1-F6EECF244321}">
                <p14:modId xmlns:p14="http://schemas.microsoft.com/office/powerpoint/2010/main" val="1128474936"/>
              </p:ext>
            </p:extLst>
          </p:nvPr>
        </p:nvGraphicFramePr>
        <p:xfrm>
          <a:off x="457200" y="2752725"/>
          <a:ext cx="4033838" cy="2219325"/>
        </p:xfrm>
        <a:graphic>
          <a:graphicData uri="http://schemas.openxmlformats.org/presentationml/2006/ole">
            <mc:AlternateContent xmlns:mc="http://schemas.openxmlformats.org/markup-compatibility/2006">
              <mc:Choice xmlns:v="urn:schemas-microsoft-com:vml" Requires="v">
                <p:oleObj spid="_x0000_s2050" name="Chart" r:id="rId4" imgW="7772400" imgH="4114800" progId="MSGraph.Chart.8">
                  <p:embed followColorScheme="full"/>
                </p:oleObj>
              </mc:Choice>
              <mc:Fallback>
                <p:oleObj name="Chart" r:id="rId4" imgW="7772400" imgH="4114800" progId="MSGraph.Chart.8">
                  <p:embed followColorScheme="full"/>
                  <p:pic>
                    <p:nvPicPr>
                      <p:cNvPr id="0" name=""/>
                      <p:cNvPicPr>
                        <a:picLocks noChangeAspect="1" noChangeArrowheads="1"/>
                      </p:cNvPicPr>
                      <p:nvPr/>
                    </p:nvPicPr>
                    <p:blipFill>
                      <a:blip r:embed="rId5"/>
                      <a:srcRect/>
                      <a:stretch>
                        <a:fillRect/>
                      </a:stretch>
                    </p:blipFill>
                    <p:spPr bwMode="auto">
                      <a:xfrm>
                        <a:off x="457200" y="2752725"/>
                        <a:ext cx="4033838" cy="22193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1028" name="Picture 4" descr="anel"/>
          <p:cNvPicPr>
            <a:picLocks noGrp="1" noChangeAspect="1" noChangeArrowheads="1"/>
          </p:cNvPicPr>
          <p:nvPr>
            <p:ph sz="half" idx="2"/>
          </p:nvPr>
        </p:nvPicPr>
        <p:blipFill>
          <a:blip r:embed="rId6" cstate="print">
            <a:lum bright="6000" contrast="12000"/>
          </a:blip>
          <a:srcRect l="6250" b="2184"/>
          <a:stretch>
            <a:fillRect/>
          </a:stretch>
        </p:blipFill>
        <p:spPr bwMode="auto">
          <a:xfrm>
            <a:off x="0" y="1371600"/>
            <a:ext cx="9144000" cy="6572250"/>
          </a:xfrm>
          <a:noFill/>
          <a:ln>
            <a:miter lim="800000"/>
            <a:headEnd/>
            <a:tailEnd/>
          </a:ln>
        </p:spPr>
      </p:pic>
    </p:spTree>
    <p:extLst>
      <p:ext uri="{BB962C8B-B14F-4D97-AF65-F5344CB8AC3E}">
        <p14:creationId xmlns:p14="http://schemas.microsoft.com/office/powerpoint/2010/main" val="1686076353"/>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2"/>
          <p:cNvSpPr>
            <a:spLocks noGrp="1" noChangeArrowheads="1"/>
          </p:cNvSpPr>
          <p:nvPr>
            <p:ph type="title"/>
          </p:nvPr>
        </p:nvSpPr>
        <p:spPr bwMode="auto">
          <a:xfrm>
            <a:off x="762000" y="304800"/>
            <a:ext cx="8077200" cy="1295400"/>
          </a:xfrm>
          <a:solidFill>
            <a:srgbClr val="FFFFFF"/>
          </a:solidFill>
          <a:ln>
            <a:solidFill>
              <a:srgbClr val="000000"/>
            </a:solidFill>
            <a:miter lim="800000"/>
            <a:headEnd/>
            <a:tailEnd/>
          </a:ln>
        </p:spPr>
        <p:txBody>
          <a:bodyPr vert="horz" wrap="square" lIns="91440" tIns="45720" rIns="91440" bIns="45720" numCol="1" anchor="t" anchorCtr="0" compatLnSpc="1">
            <a:prstTxWarp prst="textNoShape">
              <a:avLst/>
            </a:prstTxWarp>
          </a:bodyPr>
          <a:lstStyle/>
          <a:p>
            <a:pPr eaLnBrk="1" hangingPunct="1"/>
            <a:r>
              <a:rPr lang="en-US" sz="2000" b="1" smtClean="0">
                <a:solidFill>
                  <a:schemeClr val="tx1"/>
                </a:solidFill>
              </a:rPr>
              <a:t>Synchrotron light in Thailand</a:t>
            </a:r>
            <a:br>
              <a:rPr lang="en-US" sz="2000" b="1" smtClean="0">
                <a:solidFill>
                  <a:schemeClr val="tx1"/>
                </a:solidFill>
              </a:rPr>
            </a:br>
            <a:r>
              <a:rPr lang="en-US" sz="2000" b="1" smtClean="0">
                <a:solidFill>
                  <a:schemeClr val="tx1"/>
                </a:solidFill>
              </a:rPr>
              <a:t>SIAM facility; gift by Japan of 1 GeV SOR-Tech facility</a:t>
            </a:r>
            <a:br>
              <a:rPr lang="en-US" sz="2000" b="1" smtClean="0">
                <a:solidFill>
                  <a:schemeClr val="tx1"/>
                </a:solidFill>
              </a:rPr>
            </a:br>
            <a:r>
              <a:rPr lang="en-US" sz="2000" b="1" smtClean="0">
                <a:solidFill>
                  <a:srgbClr val="FF0000"/>
                </a:solidFill>
              </a:rPr>
              <a:t>An initiative by Takehiko Ishii</a:t>
            </a:r>
          </a:p>
        </p:txBody>
      </p:sp>
      <p:graphicFrame>
        <p:nvGraphicFramePr>
          <p:cNvPr id="3074" name="Object 3"/>
          <p:cNvGraphicFramePr>
            <a:graphicFrameLocks noGrp="1" noChangeAspect="1"/>
          </p:cNvGraphicFramePr>
          <p:nvPr>
            <p:ph idx="1"/>
          </p:nvPr>
        </p:nvGraphicFramePr>
        <p:xfrm>
          <a:off x="76200" y="1752600"/>
          <a:ext cx="4343400" cy="1644650"/>
        </p:xfrm>
        <a:graphic>
          <a:graphicData uri="http://schemas.openxmlformats.org/presentationml/2006/ole">
            <mc:AlternateContent xmlns:mc="http://schemas.openxmlformats.org/markup-compatibility/2006">
              <mc:Choice xmlns:v="urn:schemas-microsoft-com:vml" Requires="v">
                <p:oleObj spid="_x0000_s3074" name="Photo Editor Photo" r:id="rId4" imgW="29523810" imgH="14171429" progId="">
                  <p:embed/>
                </p:oleObj>
              </mc:Choice>
              <mc:Fallback>
                <p:oleObj name="Photo Editor Photo" r:id="rId4" imgW="29523810" imgH="14171429"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l="6557" b="26263"/>
                      <a:stretch>
                        <a:fillRect/>
                      </a:stretch>
                    </p:blipFill>
                    <p:spPr bwMode="auto">
                      <a:xfrm>
                        <a:off x="76200" y="1752600"/>
                        <a:ext cx="4343400" cy="16446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3076" name="Picture 4"/>
          <p:cNvPicPr>
            <a:picLocks noChangeAspect="1" noChangeArrowheads="1"/>
          </p:cNvPicPr>
          <p:nvPr/>
        </p:nvPicPr>
        <p:blipFill>
          <a:blip r:embed="rId6" cstate="print"/>
          <a:srcRect l="9616" r="1923" b="6204"/>
          <a:stretch>
            <a:fillRect/>
          </a:stretch>
        </p:blipFill>
        <p:spPr bwMode="auto">
          <a:xfrm>
            <a:off x="5486400" y="2106613"/>
            <a:ext cx="3505200" cy="3455987"/>
          </a:xfrm>
          <a:prstGeom prst="rect">
            <a:avLst/>
          </a:prstGeom>
          <a:noFill/>
          <a:ln w="9525">
            <a:noFill/>
            <a:miter lim="800000"/>
            <a:headEnd/>
            <a:tailEnd/>
          </a:ln>
        </p:spPr>
      </p:pic>
      <p:pic>
        <p:nvPicPr>
          <p:cNvPr id="3077" name="Picture 5"/>
          <p:cNvPicPr>
            <a:picLocks noChangeAspect="1" noChangeArrowheads="1"/>
          </p:cNvPicPr>
          <p:nvPr/>
        </p:nvPicPr>
        <p:blipFill>
          <a:blip r:embed="rId7" cstate="print"/>
          <a:srcRect t="6575" b="7945"/>
          <a:stretch>
            <a:fillRect/>
          </a:stretch>
        </p:blipFill>
        <p:spPr bwMode="auto">
          <a:xfrm>
            <a:off x="76200" y="3581400"/>
            <a:ext cx="5334000" cy="3030538"/>
          </a:xfrm>
          <a:prstGeom prst="rect">
            <a:avLst/>
          </a:prstGeom>
          <a:noFill/>
          <a:ln w="9525">
            <a:noFill/>
            <a:miter lim="800000"/>
            <a:headEnd/>
            <a:tailEnd/>
          </a:ln>
        </p:spPr>
      </p:pic>
    </p:spTree>
    <p:extLst>
      <p:ext uri="{BB962C8B-B14F-4D97-AF65-F5344CB8AC3E}">
        <p14:creationId xmlns:p14="http://schemas.microsoft.com/office/powerpoint/2010/main" val="2992182295"/>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1362" name="Picture 2"/>
          <p:cNvPicPr>
            <a:picLocks noChangeAspect="1" noChangeArrowheads="1"/>
          </p:cNvPicPr>
          <p:nvPr/>
        </p:nvPicPr>
        <p:blipFill>
          <a:blip r:embed="rId3" cstate="print"/>
          <a:srcRect/>
          <a:stretch>
            <a:fillRect/>
          </a:stretch>
        </p:blipFill>
        <p:spPr bwMode="auto">
          <a:xfrm>
            <a:off x="304800" y="304800"/>
            <a:ext cx="8534400" cy="4940300"/>
          </a:xfrm>
          <a:prstGeom prst="rect">
            <a:avLst/>
          </a:prstGeom>
          <a:noFill/>
          <a:ln w="9525">
            <a:noFill/>
            <a:miter lim="800000"/>
            <a:headEnd/>
            <a:tailEnd/>
          </a:ln>
        </p:spPr>
      </p:pic>
      <p:sp>
        <p:nvSpPr>
          <p:cNvPr id="271363" name="Text Box 3"/>
          <p:cNvSpPr txBox="1">
            <a:spLocks noChangeArrowheads="1"/>
          </p:cNvSpPr>
          <p:nvPr/>
        </p:nvSpPr>
        <p:spPr bwMode="auto">
          <a:xfrm>
            <a:off x="304800" y="5562600"/>
            <a:ext cx="8610600" cy="457200"/>
          </a:xfrm>
          <a:prstGeom prst="rect">
            <a:avLst/>
          </a:prstGeom>
          <a:noFill/>
          <a:ln w="9525">
            <a:noFill/>
            <a:miter lim="800000"/>
            <a:headEnd/>
            <a:tailEnd/>
          </a:ln>
        </p:spPr>
        <p:txBody>
          <a:bodyPr>
            <a:spAutoFit/>
          </a:bodyPr>
          <a:lstStyle/>
          <a:p>
            <a:pPr algn="ctr" eaLnBrk="1" hangingPunct="1">
              <a:spcBef>
                <a:spcPct val="50000"/>
              </a:spcBef>
            </a:pPr>
            <a:r>
              <a:rPr lang="en-US" sz="2400" b="1">
                <a:solidFill>
                  <a:srgbClr val="000000"/>
                </a:solidFill>
              </a:rPr>
              <a:t>National Synchrotron Research Center (NSRC); Thailand</a:t>
            </a:r>
          </a:p>
        </p:txBody>
      </p:sp>
    </p:spTree>
    <p:extLst>
      <p:ext uri="{BB962C8B-B14F-4D97-AF65-F5344CB8AC3E}">
        <p14:creationId xmlns:p14="http://schemas.microsoft.com/office/powerpoint/2010/main" val="1847731581"/>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304800" y="152400"/>
            <a:ext cx="8458200" cy="1066800"/>
            <a:chOff x="192" y="96"/>
            <a:chExt cx="5328" cy="672"/>
          </a:xfrm>
        </p:grpSpPr>
        <p:sp>
          <p:nvSpPr>
            <p:cNvPr id="4103" name="Text Box 3"/>
            <p:cNvSpPr txBox="1">
              <a:spLocks noChangeArrowheads="1"/>
            </p:cNvSpPr>
            <p:nvPr/>
          </p:nvSpPr>
          <p:spPr bwMode="auto">
            <a:xfrm>
              <a:off x="2592" y="96"/>
              <a:ext cx="2679" cy="576"/>
            </a:xfrm>
            <a:prstGeom prst="rect">
              <a:avLst/>
            </a:prstGeom>
            <a:solidFill>
              <a:srgbClr val="FFFFFF"/>
            </a:solidFill>
            <a:ln w="19050">
              <a:solidFill>
                <a:srgbClr val="FFCC00"/>
              </a:solidFill>
              <a:miter lim="800000"/>
              <a:headEnd/>
              <a:tailEnd/>
            </a:ln>
          </p:spPr>
          <p:txBody>
            <a:bodyPr/>
            <a:lstStyle/>
            <a:p>
              <a:r>
                <a:rPr lang="de-DE" sz="1400" b="1" i="1"/>
                <a:t>   </a:t>
              </a:r>
              <a:r>
                <a:rPr lang="en-GB" sz="1400" b="1" i="1">
                  <a:solidFill>
                    <a:srgbClr val="FF0000"/>
                  </a:solidFill>
                </a:rPr>
                <a:t>S</a:t>
              </a:r>
              <a:r>
                <a:rPr lang="en-GB" sz="1400" b="1" i="1"/>
                <a:t>ynchrotron-Light for </a:t>
              </a:r>
              <a:r>
                <a:rPr lang="en-GB" sz="1400" b="1" i="1">
                  <a:solidFill>
                    <a:srgbClr val="FF0000"/>
                  </a:solidFill>
                </a:rPr>
                <a:t>E</a:t>
              </a:r>
              <a:r>
                <a:rPr lang="en-GB" sz="1400" b="1" i="1"/>
                <a:t>xperimental </a:t>
              </a:r>
              <a:r>
                <a:rPr lang="en-GB" sz="1400" b="1" i="1">
                  <a:solidFill>
                    <a:srgbClr val="FF0000"/>
                  </a:solidFill>
                </a:rPr>
                <a:t>S</a:t>
              </a:r>
              <a:r>
                <a:rPr lang="en-GB" sz="1400" b="1" i="1"/>
                <a:t>cience</a:t>
              </a:r>
            </a:p>
            <a:p>
              <a:r>
                <a:rPr lang="en-GB" sz="1400" b="1" i="1"/>
                <a:t>                                   and</a:t>
              </a:r>
            </a:p>
            <a:p>
              <a:r>
                <a:rPr lang="en-GB" sz="1400" b="1" i="1"/>
                <a:t>        </a:t>
              </a:r>
              <a:r>
                <a:rPr lang="de-DE" sz="1400" b="1" i="1"/>
                <a:t>        </a:t>
              </a:r>
              <a:r>
                <a:rPr lang="en-GB" sz="1400" b="1" i="1">
                  <a:solidFill>
                    <a:srgbClr val="FF0000"/>
                  </a:solidFill>
                </a:rPr>
                <a:t>A</a:t>
              </a:r>
              <a:r>
                <a:rPr lang="en-GB" sz="1400" b="1" i="1"/>
                <a:t>pplications in the </a:t>
              </a:r>
              <a:r>
                <a:rPr lang="en-GB" sz="1400" b="1" i="1">
                  <a:solidFill>
                    <a:srgbClr val="FF0000"/>
                  </a:solidFill>
                </a:rPr>
                <a:t>M</a:t>
              </a:r>
              <a:r>
                <a:rPr lang="en-GB" sz="1400" b="1" i="1"/>
                <a:t>iddle </a:t>
              </a:r>
              <a:r>
                <a:rPr lang="en-GB" sz="1400" b="1" i="1">
                  <a:solidFill>
                    <a:srgbClr val="FF0000"/>
                  </a:solidFill>
                </a:rPr>
                <a:t>E</a:t>
              </a:r>
              <a:r>
                <a:rPr lang="en-GB" sz="1400" b="1" i="1"/>
                <a:t>ast</a:t>
              </a:r>
            </a:p>
          </p:txBody>
        </p:sp>
        <p:sp>
          <p:nvSpPr>
            <p:cNvPr id="4104" name="Text Box 4"/>
            <p:cNvSpPr txBox="1">
              <a:spLocks noChangeArrowheads="1"/>
            </p:cNvSpPr>
            <p:nvPr/>
          </p:nvSpPr>
          <p:spPr bwMode="auto">
            <a:xfrm>
              <a:off x="576" y="96"/>
              <a:ext cx="1248" cy="576"/>
            </a:xfrm>
            <a:prstGeom prst="rect">
              <a:avLst/>
            </a:prstGeom>
            <a:solidFill>
              <a:srgbClr val="FFFFFF"/>
            </a:solidFill>
            <a:ln w="19050">
              <a:solidFill>
                <a:srgbClr val="FFCC00"/>
              </a:solidFill>
              <a:miter lim="800000"/>
              <a:headEnd/>
              <a:tailEnd/>
            </a:ln>
          </p:spPr>
          <p:txBody>
            <a:bodyPr/>
            <a:lstStyle/>
            <a:p>
              <a:endParaRPr lang="de-DE" sz="1200">
                <a:latin typeface="Times New Roman" pitchFamily="18" charset="0"/>
              </a:endParaRPr>
            </a:p>
          </p:txBody>
        </p:sp>
        <p:graphicFrame>
          <p:nvGraphicFramePr>
            <p:cNvPr id="4098" name="Object 5"/>
            <p:cNvGraphicFramePr>
              <a:graphicFrameLocks noChangeAspect="1"/>
            </p:cNvGraphicFramePr>
            <p:nvPr/>
          </p:nvGraphicFramePr>
          <p:xfrm>
            <a:off x="576" y="96"/>
            <a:ext cx="1178" cy="571"/>
          </p:xfrm>
          <a:graphic>
            <a:graphicData uri="http://schemas.openxmlformats.org/presentationml/2006/ole">
              <mc:AlternateContent xmlns:mc="http://schemas.openxmlformats.org/markup-compatibility/2006">
                <mc:Choice xmlns:v="urn:schemas-microsoft-com:vml" Requires="v">
                  <p:oleObj spid="_x0000_s4098" name="Worksheet" r:id="rId4" imgW="2182680" imgH="1057680" progId="Excel.Sheet.8">
                    <p:embed/>
                  </p:oleObj>
                </mc:Choice>
                <mc:Fallback>
                  <p:oleObj name="Worksheet" r:id="rId4" imgW="2182680" imgH="1057680" progId="Excel.Sheet.8">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6" y="96"/>
                          <a:ext cx="1178" cy="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4105" name="Line 6"/>
            <p:cNvSpPr>
              <a:spLocks noChangeShapeType="1"/>
            </p:cNvSpPr>
            <p:nvPr/>
          </p:nvSpPr>
          <p:spPr bwMode="auto">
            <a:xfrm>
              <a:off x="192" y="768"/>
              <a:ext cx="5328" cy="0"/>
            </a:xfrm>
            <a:prstGeom prst="line">
              <a:avLst/>
            </a:prstGeom>
            <a:noFill/>
            <a:ln w="31750">
              <a:solidFill>
                <a:srgbClr val="FF6600"/>
              </a:solidFill>
              <a:round/>
              <a:headEnd/>
              <a:tailEnd/>
            </a:ln>
          </p:spPr>
          <p:txBody>
            <a:bodyPr/>
            <a:lstStyle/>
            <a:p>
              <a:endParaRPr lang="en-US"/>
            </a:p>
          </p:txBody>
        </p:sp>
      </p:grpSp>
      <p:pic>
        <p:nvPicPr>
          <p:cNvPr id="4100" name="Picture 7" descr="R"/>
          <p:cNvPicPr>
            <a:picLocks noChangeAspect="1" noChangeArrowheads="1"/>
          </p:cNvPicPr>
          <p:nvPr/>
        </p:nvPicPr>
        <p:blipFill>
          <a:blip r:embed="rId6" cstate="print"/>
          <a:srcRect/>
          <a:stretch>
            <a:fillRect/>
          </a:stretch>
        </p:blipFill>
        <p:spPr bwMode="auto">
          <a:xfrm>
            <a:off x="152400" y="1447800"/>
            <a:ext cx="6705600" cy="4918075"/>
          </a:xfrm>
          <a:prstGeom prst="rect">
            <a:avLst/>
          </a:prstGeom>
          <a:noFill/>
          <a:ln w="9525">
            <a:noFill/>
            <a:miter lim="800000"/>
            <a:headEnd/>
            <a:tailEnd/>
          </a:ln>
        </p:spPr>
      </p:pic>
      <p:sp>
        <p:nvSpPr>
          <p:cNvPr id="4101" name="Text Box 8"/>
          <p:cNvSpPr txBox="1">
            <a:spLocks noChangeArrowheads="1"/>
          </p:cNvSpPr>
          <p:nvPr/>
        </p:nvSpPr>
        <p:spPr bwMode="auto">
          <a:xfrm>
            <a:off x="6248400" y="1600200"/>
            <a:ext cx="2667000" cy="1938338"/>
          </a:xfrm>
          <a:prstGeom prst="rect">
            <a:avLst/>
          </a:prstGeom>
          <a:noFill/>
          <a:ln w="9525">
            <a:noFill/>
            <a:miter lim="800000"/>
            <a:headEnd/>
            <a:tailEnd/>
          </a:ln>
        </p:spPr>
        <p:txBody>
          <a:bodyPr>
            <a:spAutoFit/>
          </a:bodyPr>
          <a:lstStyle/>
          <a:p>
            <a:pPr eaLnBrk="1" hangingPunct="1">
              <a:spcBef>
                <a:spcPct val="50000"/>
              </a:spcBef>
            </a:pPr>
            <a:r>
              <a:rPr lang="en-US" sz="2400">
                <a:latin typeface="Times New Roman" pitchFamily="18" charset="0"/>
              </a:rPr>
              <a:t>Bahrain, Cyprus, Egypt, Iran, Israel, Jordan, Pakistan, Palestinian Authority, Turkey</a:t>
            </a:r>
          </a:p>
        </p:txBody>
      </p:sp>
      <p:sp>
        <p:nvSpPr>
          <p:cNvPr id="4102" name="Text Box 9"/>
          <p:cNvSpPr txBox="1">
            <a:spLocks noChangeArrowheads="1"/>
          </p:cNvSpPr>
          <p:nvPr/>
        </p:nvSpPr>
        <p:spPr bwMode="auto">
          <a:xfrm>
            <a:off x="5181600" y="6248400"/>
            <a:ext cx="3657600" cy="457200"/>
          </a:xfrm>
          <a:prstGeom prst="rect">
            <a:avLst/>
          </a:prstGeom>
          <a:noFill/>
          <a:ln w="9525">
            <a:noFill/>
            <a:miter lim="800000"/>
            <a:headEnd/>
            <a:tailEnd/>
          </a:ln>
        </p:spPr>
        <p:txBody>
          <a:bodyPr>
            <a:spAutoFit/>
          </a:bodyPr>
          <a:lstStyle/>
          <a:p>
            <a:pPr eaLnBrk="1" hangingPunct="1">
              <a:spcBef>
                <a:spcPct val="50000"/>
              </a:spcBef>
            </a:pPr>
            <a:r>
              <a:rPr lang="en-US" sz="2400" b="1" i="1">
                <a:solidFill>
                  <a:srgbClr val="FF0000"/>
                </a:solidFill>
              </a:rPr>
              <a:t>www.sesame.org.jo</a:t>
            </a:r>
          </a:p>
        </p:txBody>
      </p:sp>
    </p:spTree>
    <p:extLst>
      <p:ext uri="{BB962C8B-B14F-4D97-AF65-F5344CB8AC3E}">
        <p14:creationId xmlns:p14="http://schemas.microsoft.com/office/powerpoint/2010/main" val="2659068115"/>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3410" name="Picture 2"/>
          <p:cNvPicPr>
            <a:picLocks noChangeAspect="1" noChangeArrowheads="1"/>
          </p:cNvPicPr>
          <p:nvPr/>
        </p:nvPicPr>
        <p:blipFill>
          <a:blip r:embed="rId3" cstate="print"/>
          <a:srcRect/>
          <a:stretch>
            <a:fillRect/>
          </a:stretch>
        </p:blipFill>
        <p:spPr bwMode="auto">
          <a:xfrm>
            <a:off x="457200" y="304800"/>
            <a:ext cx="8255000" cy="6191250"/>
          </a:xfrm>
          <a:prstGeom prst="rect">
            <a:avLst/>
          </a:prstGeom>
          <a:noFill/>
          <a:ln w="9525">
            <a:noFill/>
            <a:miter lim="800000"/>
            <a:headEnd/>
            <a:tailEnd/>
          </a:ln>
        </p:spPr>
      </p:pic>
    </p:spTree>
    <p:extLst>
      <p:ext uri="{BB962C8B-B14F-4D97-AF65-F5344CB8AC3E}">
        <p14:creationId xmlns:p14="http://schemas.microsoft.com/office/powerpoint/2010/main" val="3124906526"/>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4450" name="Picture 2"/>
          <p:cNvPicPr>
            <a:picLocks noChangeAspect="1" noChangeArrowheads="1"/>
          </p:cNvPicPr>
          <p:nvPr/>
        </p:nvPicPr>
        <p:blipFill>
          <a:blip r:embed="rId2" cstate="print">
            <a:clrChange>
              <a:clrFrom>
                <a:srgbClr val="B0DCF7"/>
              </a:clrFrom>
              <a:clrTo>
                <a:srgbClr val="B0DCF7">
                  <a:alpha val="0"/>
                </a:srgbClr>
              </a:clrTo>
            </a:clrChange>
          </a:blip>
          <a:srcRect/>
          <a:stretch>
            <a:fillRect/>
          </a:stretch>
        </p:blipFill>
        <p:spPr bwMode="auto">
          <a:xfrm>
            <a:off x="685800" y="2043113"/>
            <a:ext cx="3741738" cy="3473450"/>
          </a:xfrm>
          <a:prstGeom prst="rect">
            <a:avLst/>
          </a:prstGeom>
          <a:noFill/>
          <a:ln w="9525">
            <a:noFill/>
            <a:miter lim="800000"/>
            <a:headEnd/>
            <a:tailEnd/>
          </a:ln>
        </p:spPr>
      </p:pic>
      <p:sp>
        <p:nvSpPr>
          <p:cNvPr id="104451" name="Rectangle 3"/>
          <p:cNvSpPr>
            <a:spLocks noChangeArrowheads="1"/>
          </p:cNvSpPr>
          <p:nvPr/>
        </p:nvSpPr>
        <p:spPr bwMode="auto">
          <a:xfrm>
            <a:off x="755650" y="5548313"/>
            <a:ext cx="8059738" cy="1265237"/>
          </a:xfrm>
          <a:prstGeom prst="rect">
            <a:avLst/>
          </a:prstGeom>
          <a:noFill/>
          <a:ln w="9525">
            <a:noFill/>
            <a:miter lim="800000"/>
            <a:headEnd/>
            <a:tailEnd/>
          </a:ln>
        </p:spPr>
        <p:txBody>
          <a:bodyPr>
            <a:spAutoFit/>
          </a:bodyPr>
          <a:lstStyle/>
          <a:p>
            <a:pPr>
              <a:spcBef>
                <a:spcPct val="50000"/>
              </a:spcBef>
              <a:buClr>
                <a:srgbClr val="FF3300"/>
              </a:buClr>
            </a:pPr>
            <a:r>
              <a:rPr lang="en-GB" sz="2200">
                <a:solidFill>
                  <a:srgbClr val="CC0000"/>
                </a:solidFill>
              </a:rPr>
              <a:t>Purpose:</a:t>
            </a:r>
            <a:r>
              <a:rPr lang="en-GB" sz="2200">
                <a:solidFill>
                  <a:srgbClr val="3333CC"/>
                </a:solidFill>
              </a:rPr>
              <a:t> Foster excellent science and technology in the Middle East (and prevent or reverse the brain drain)</a:t>
            </a:r>
          </a:p>
          <a:p>
            <a:pPr lvl="1">
              <a:spcBef>
                <a:spcPct val="50000"/>
              </a:spcBef>
              <a:buClr>
                <a:srgbClr val="FF3300"/>
              </a:buClr>
            </a:pPr>
            <a:r>
              <a:rPr lang="en-GB" sz="2200">
                <a:solidFill>
                  <a:srgbClr val="CC0000"/>
                </a:solidFill>
              </a:rPr>
              <a:t>+ </a:t>
            </a:r>
            <a:r>
              <a:rPr lang="en-GB" sz="2200">
                <a:solidFill>
                  <a:srgbClr val="3333CC"/>
                </a:solidFill>
              </a:rPr>
              <a:t>Build bridges between diverse societies</a:t>
            </a:r>
          </a:p>
        </p:txBody>
      </p:sp>
      <p:sp>
        <p:nvSpPr>
          <p:cNvPr id="4100" name="Rectangle 4"/>
          <p:cNvSpPr>
            <a:spLocks noChangeArrowheads="1"/>
          </p:cNvSpPr>
          <p:nvPr/>
        </p:nvSpPr>
        <p:spPr bwMode="auto">
          <a:xfrm>
            <a:off x="4572000" y="2312988"/>
            <a:ext cx="4392613" cy="1692275"/>
          </a:xfrm>
          <a:prstGeom prst="rect">
            <a:avLst/>
          </a:prstGeom>
          <a:noFill/>
          <a:ln w="9525">
            <a:noFill/>
            <a:miter lim="800000"/>
            <a:headEnd/>
            <a:tailEnd/>
          </a:ln>
          <a:effectLst/>
        </p:spPr>
        <p:txBody>
          <a:bodyPr>
            <a:spAutoFit/>
          </a:bodyPr>
          <a:lstStyle/>
          <a:p>
            <a:pPr>
              <a:defRPr/>
            </a:pPr>
            <a:r>
              <a:rPr lang="en-US" sz="2400" i="1" dirty="0">
                <a:solidFill>
                  <a:srgbClr val="CC0000"/>
                </a:solidFill>
                <a:effectLst>
                  <a:outerShdw blurRad="38100" dist="38100" dir="2700000" algn="tl">
                    <a:srgbClr val="C0C0C0"/>
                  </a:outerShdw>
                </a:effectLst>
                <a:latin typeface="Comic Sans MS" pitchFamily="66" charset="0"/>
              </a:rPr>
              <a:t>Members:</a:t>
            </a:r>
            <a:r>
              <a:rPr lang="en-US" dirty="0">
                <a:solidFill>
                  <a:srgbClr val="000000"/>
                </a:solidFill>
                <a:latin typeface="Comic Sans MS" pitchFamily="66" charset="0"/>
              </a:rPr>
              <a:t>   </a:t>
            </a:r>
            <a:r>
              <a:rPr lang="en-US" sz="2000" dirty="0">
                <a:solidFill>
                  <a:srgbClr val="000000"/>
                </a:solidFill>
                <a:latin typeface="Comic Sans MS" pitchFamily="66" charset="0"/>
              </a:rPr>
              <a:t>Bahrain, Cyprus, Egypt, Israel, Iran, Jordan, Pakistan, Palestinian Authority, Turkey</a:t>
            </a:r>
            <a:r>
              <a:rPr lang="tr-TR" sz="2000" dirty="0">
                <a:solidFill>
                  <a:srgbClr val="000000"/>
                </a:solidFill>
                <a:latin typeface="Comic Sans MS" pitchFamily="66" charset="0"/>
              </a:rPr>
              <a:t>.</a:t>
            </a:r>
            <a:r>
              <a:rPr lang="en-GB" sz="2000" dirty="0">
                <a:solidFill>
                  <a:srgbClr val="000000"/>
                </a:solidFill>
                <a:latin typeface="Comic Sans MS" pitchFamily="66" charset="0"/>
              </a:rPr>
              <a:t> </a:t>
            </a:r>
          </a:p>
          <a:p>
            <a:pPr>
              <a:defRPr/>
            </a:pPr>
            <a:r>
              <a:rPr lang="en-US" sz="2000" dirty="0">
                <a:solidFill>
                  <a:srgbClr val="000000"/>
                </a:solidFill>
                <a:latin typeface="Comic Sans MS" pitchFamily="66" charset="0"/>
              </a:rPr>
              <a:t>Pending: Iraq</a:t>
            </a:r>
          </a:p>
        </p:txBody>
      </p:sp>
      <p:sp>
        <p:nvSpPr>
          <p:cNvPr id="104453" name="Text Box 5"/>
          <p:cNvSpPr txBox="1">
            <a:spLocks noChangeArrowheads="1"/>
          </p:cNvSpPr>
          <p:nvPr/>
        </p:nvSpPr>
        <p:spPr bwMode="auto">
          <a:xfrm>
            <a:off x="250825" y="188913"/>
            <a:ext cx="8893175" cy="1800225"/>
          </a:xfrm>
          <a:prstGeom prst="rect">
            <a:avLst/>
          </a:prstGeom>
          <a:noFill/>
          <a:ln w="9525">
            <a:noFill/>
            <a:miter lim="800000"/>
            <a:headEnd/>
            <a:tailEnd/>
          </a:ln>
        </p:spPr>
        <p:txBody>
          <a:bodyPr>
            <a:spAutoFit/>
          </a:bodyPr>
          <a:lstStyle/>
          <a:p>
            <a:pPr>
              <a:spcBef>
                <a:spcPct val="50000"/>
              </a:spcBef>
              <a:buClr>
                <a:srgbClr val="FF3300"/>
              </a:buClr>
            </a:pPr>
            <a:r>
              <a:rPr lang="en-GB" sz="2400" dirty="0">
                <a:solidFill>
                  <a:srgbClr val="CC3300"/>
                </a:solidFill>
              </a:rPr>
              <a:t>	    </a:t>
            </a:r>
            <a:r>
              <a:rPr lang="en-GB" sz="2400" i="1" dirty="0">
                <a:solidFill>
                  <a:srgbClr val="CC3300"/>
                </a:solidFill>
              </a:rPr>
              <a:t>SESAME</a:t>
            </a:r>
            <a:r>
              <a:rPr lang="en-GB" sz="2400" dirty="0">
                <a:solidFill>
                  <a:srgbClr val="CC3300"/>
                </a:solidFill>
              </a:rPr>
              <a:t> </a:t>
            </a:r>
            <a:r>
              <a:rPr lang="en-GB" sz="2400" dirty="0">
                <a:solidFill>
                  <a:srgbClr val="3333CC"/>
                </a:solidFill>
              </a:rPr>
              <a:t>= </a:t>
            </a:r>
            <a:r>
              <a:rPr lang="en-GB" sz="2400" i="1" dirty="0">
                <a:solidFill>
                  <a:srgbClr val="CC3300"/>
                </a:solidFill>
              </a:rPr>
              <a:t>S</a:t>
            </a:r>
            <a:r>
              <a:rPr lang="en-GB" sz="2400" dirty="0">
                <a:solidFill>
                  <a:srgbClr val="3333CC"/>
                </a:solidFill>
              </a:rPr>
              <a:t>ynchrotron-light for </a:t>
            </a:r>
            <a:r>
              <a:rPr lang="en-GB" sz="2400" i="1" dirty="0">
                <a:solidFill>
                  <a:srgbClr val="CC3300"/>
                </a:solidFill>
              </a:rPr>
              <a:t>E</a:t>
            </a:r>
            <a:r>
              <a:rPr lang="en-GB" sz="2400" dirty="0">
                <a:solidFill>
                  <a:srgbClr val="3333CC"/>
                </a:solidFill>
              </a:rPr>
              <a:t>xperimental 	  	    </a:t>
            </a:r>
            <a:r>
              <a:rPr lang="en-GB" sz="2400" i="1" dirty="0">
                <a:solidFill>
                  <a:srgbClr val="CC3300"/>
                </a:solidFill>
              </a:rPr>
              <a:t>S</a:t>
            </a:r>
            <a:r>
              <a:rPr lang="en-GB" sz="2400" dirty="0">
                <a:solidFill>
                  <a:srgbClr val="3333CC"/>
                </a:solidFill>
              </a:rPr>
              <a:t>cience and </a:t>
            </a:r>
            <a:r>
              <a:rPr lang="en-GB" sz="2400" i="1" dirty="0">
                <a:solidFill>
                  <a:srgbClr val="CC3300"/>
                </a:solidFill>
              </a:rPr>
              <a:t>A</a:t>
            </a:r>
            <a:r>
              <a:rPr lang="en-GB" sz="2400" dirty="0">
                <a:solidFill>
                  <a:srgbClr val="3333CC"/>
                </a:solidFill>
              </a:rPr>
              <a:t>pplications in the </a:t>
            </a:r>
            <a:r>
              <a:rPr lang="en-GB" sz="2400" i="1" dirty="0">
                <a:solidFill>
                  <a:srgbClr val="CC3300"/>
                </a:solidFill>
              </a:rPr>
              <a:t>M</a:t>
            </a:r>
            <a:r>
              <a:rPr lang="en-GB" sz="2400" dirty="0">
                <a:solidFill>
                  <a:srgbClr val="3333CC"/>
                </a:solidFill>
              </a:rPr>
              <a:t>iddle </a:t>
            </a:r>
            <a:r>
              <a:rPr lang="en-GB" sz="2400" i="1" dirty="0">
                <a:solidFill>
                  <a:srgbClr val="CC3300"/>
                </a:solidFill>
              </a:rPr>
              <a:t>E</a:t>
            </a:r>
            <a:r>
              <a:rPr lang="en-GB" sz="2400" dirty="0">
                <a:solidFill>
                  <a:srgbClr val="3333CC"/>
                </a:solidFill>
              </a:rPr>
              <a:t>ast </a:t>
            </a:r>
          </a:p>
          <a:p>
            <a:pPr algn="ctr">
              <a:spcBef>
                <a:spcPct val="50000"/>
              </a:spcBef>
              <a:buClr>
                <a:srgbClr val="FF3300"/>
              </a:buClr>
            </a:pPr>
            <a:r>
              <a:rPr lang="en-GB" sz="2200" i="1" dirty="0">
                <a:solidFill>
                  <a:srgbClr val="000000"/>
                </a:solidFill>
              </a:rPr>
              <a:t>A 2.5 </a:t>
            </a:r>
            <a:r>
              <a:rPr lang="en-GB" sz="2000" i="1" dirty="0" err="1">
                <a:solidFill>
                  <a:srgbClr val="000000"/>
                </a:solidFill>
              </a:rPr>
              <a:t>GeV</a:t>
            </a:r>
            <a:r>
              <a:rPr lang="en-GB" sz="2000" i="1" dirty="0">
                <a:solidFill>
                  <a:srgbClr val="000000"/>
                </a:solidFill>
              </a:rPr>
              <a:t> light source facility, under construction near Amman, Jordan</a:t>
            </a:r>
          </a:p>
          <a:p>
            <a:pPr algn="ctr">
              <a:spcBef>
                <a:spcPct val="50000"/>
              </a:spcBef>
              <a:buClr>
                <a:srgbClr val="FF3300"/>
              </a:buClr>
            </a:pPr>
            <a:r>
              <a:rPr lang="en-GB" sz="2000" b="1" i="1" dirty="0">
                <a:solidFill>
                  <a:srgbClr val="000000"/>
                </a:solidFill>
              </a:rPr>
              <a:t>Under UNESCO Auspices, Modelled on CERN</a:t>
            </a:r>
            <a:endParaRPr lang="tr-TR" sz="2000" b="1" i="1" dirty="0">
              <a:solidFill>
                <a:srgbClr val="000000"/>
              </a:solidFill>
            </a:endParaRPr>
          </a:p>
        </p:txBody>
      </p:sp>
      <p:grpSp>
        <p:nvGrpSpPr>
          <p:cNvPr id="2" name="Group 6"/>
          <p:cNvGrpSpPr>
            <a:grpSpLocks/>
          </p:cNvGrpSpPr>
          <p:nvPr/>
        </p:nvGrpSpPr>
        <p:grpSpPr bwMode="auto">
          <a:xfrm>
            <a:off x="179388" y="115888"/>
            <a:ext cx="1295400" cy="609600"/>
            <a:chOff x="2394" y="3267"/>
            <a:chExt cx="1842" cy="828"/>
          </a:xfrm>
        </p:grpSpPr>
        <p:sp>
          <p:nvSpPr>
            <p:cNvPr id="104456" name="Rectangle 7"/>
            <p:cNvSpPr>
              <a:spLocks noChangeArrowheads="1"/>
            </p:cNvSpPr>
            <p:nvPr/>
          </p:nvSpPr>
          <p:spPr bwMode="auto">
            <a:xfrm>
              <a:off x="2591" y="3557"/>
              <a:ext cx="1438" cy="25"/>
            </a:xfrm>
            <a:prstGeom prst="rect">
              <a:avLst/>
            </a:prstGeom>
            <a:solidFill>
              <a:srgbClr val="333399"/>
            </a:solidFill>
            <a:ln w="9525">
              <a:solidFill>
                <a:srgbClr val="003366"/>
              </a:solidFill>
              <a:miter lim="800000"/>
              <a:headEnd/>
              <a:tailEnd/>
            </a:ln>
          </p:spPr>
          <p:txBody>
            <a:bodyPr/>
            <a:lstStyle/>
            <a:p>
              <a:endParaRPr lang="en-US" sz="1800">
                <a:solidFill>
                  <a:srgbClr val="000000"/>
                </a:solidFill>
              </a:endParaRPr>
            </a:p>
          </p:txBody>
        </p:sp>
        <p:sp>
          <p:nvSpPr>
            <p:cNvPr id="104457" name="Freeform 8"/>
            <p:cNvSpPr>
              <a:spLocks/>
            </p:cNvSpPr>
            <p:nvPr/>
          </p:nvSpPr>
          <p:spPr bwMode="auto">
            <a:xfrm>
              <a:off x="3206" y="3267"/>
              <a:ext cx="135" cy="308"/>
            </a:xfrm>
            <a:custGeom>
              <a:avLst/>
              <a:gdLst>
                <a:gd name="T0" fmla="*/ 0 w 267"/>
                <a:gd name="T1" fmla="*/ 1 h 616"/>
                <a:gd name="T2" fmla="*/ 1 w 267"/>
                <a:gd name="T3" fmla="*/ 1 h 616"/>
                <a:gd name="T4" fmla="*/ 1 w 267"/>
                <a:gd name="T5" fmla="*/ 1 h 616"/>
                <a:gd name="T6" fmla="*/ 1 w 267"/>
                <a:gd name="T7" fmla="*/ 0 h 616"/>
                <a:gd name="T8" fmla="*/ 0 w 267"/>
                <a:gd name="T9" fmla="*/ 1 h 616"/>
                <a:gd name="T10" fmla="*/ 0 60000 65536"/>
                <a:gd name="T11" fmla="*/ 0 60000 65536"/>
                <a:gd name="T12" fmla="*/ 0 60000 65536"/>
                <a:gd name="T13" fmla="*/ 0 60000 65536"/>
                <a:gd name="T14" fmla="*/ 0 60000 65536"/>
                <a:gd name="T15" fmla="*/ 0 w 267"/>
                <a:gd name="T16" fmla="*/ 0 h 616"/>
                <a:gd name="T17" fmla="*/ 267 w 267"/>
                <a:gd name="T18" fmla="*/ 616 h 616"/>
              </a:gdLst>
              <a:ahLst/>
              <a:cxnLst>
                <a:cxn ang="T10">
                  <a:pos x="T0" y="T1"/>
                </a:cxn>
                <a:cxn ang="T11">
                  <a:pos x="T2" y="T3"/>
                </a:cxn>
                <a:cxn ang="T12">
                  <a:pos x="T4" y="T5"/>
                </a:cxn>
                <a:cxn ang="T13">
                  <a:pos x="T6" y="T7"/>
                </a:cxn>
                <a:cxn ang="T14">
                  <a:pos x="T8" y="T9"/>
                </a:cxn>
              </a:cxnLst>
              <a:rect l="T15" t="T16" r="T17" b="T18"/>
              <a:pathLst>
                <a:path w="267" h="616">
                  <a:moveTo>
                    <a:pt x="0" y="596"/>
                  </a:moveTo>
                  <a:lnTo>
                    <a:pt x="55" y="616"/>
                  </a:lnTo>
                  <a:lnTo>
                    <a:pt x="267" y="21"/>
                  </a:lnTo>
                  <a:lnTo>
                    <a:pt x="212" y="0"/>
                  </a:lnTo>
                  <a:lnTo>
                    <a:pt x="0" y="596"/>
                  </a:lnTo>
                  <a:close/>
                </a:path>
              </a:pathLst>
            </a:custGeom>
            <a:solidFill>
              <a:srgbClr val="333399"/>
            </a:solidFill>
            <a:ln w="9525">
              <a:solidFill>
                <a:srgbClr val="003366"/>
              </a:solidFill>
              <a:round/>
              <a:headEnd/>
              <a:tailEnd/>
            </a:ln>
          </p:spPr>
          <p:txBody>
            <a:bodyPr/>
            <a:lstStyle/>
            <a:p>
              <a:endParaRPr lang="en-US"/>
            </a:p>
          </p:txBody>
        </p:sp>
        <p:sp>
          <p:nvSpPr>
            <p:cNvPr id="104458" name="Freeform 9"/>
            <p:cNvSpPr>
              <a:spLocks/>
            </p:cNvSpPr>
            <p:nvPr/>
          </p:nvSpPr>
          <p:spPr bwMode="auto">
            <a:xfrm>
              <a:off x="3309" y="3267"/>
              <a:ext cx="135" cy="308"/>
            </a:xfrm>
            <a:custGeom>
              <a:avLst/>
              <a:gdLst>
                <a:gd name="T0" fmla="*/ 1 w 266"/>
                <a:gd name="T1" fmla="*/ 0 h 616"/>
                <a:gd name="T2" fmla="*/ 0 w 266"/>
                <a:gd name="T3" fmla="*/ 1 h 616"/>
                <a:gd name="T4" fmla="*/ 1 w 266"/>
                <a:gd name="T5" fmla="*/ 1 h 616"/>
                <a:gd name="T6" fmla="*/ 1 w 266"/>
                <a:gd name="T7" fmla="*/ 1 h 616"/>
                <a:gd name="T8" fmla="*/ 1 w 266"/>
                <a:gd name="T9" fmla="*/ 0 h 616"/>
                <a:gd name="T10" fmla="*/ 0 60000 65536"/>
                <a:gd name="T11" fmla="*/ 0 60000 65536"/>
                <a:gd name="T12" fmla="*/ 0 60000 65536"/>
                <a:gd name="T13" fmla="*/ 0 60000 65536"/>
                <a:gd name="T14" fmla="*/ 0 60000 65536"/>
                <a:gd name="T15" fmla="*/ 0 w 266"/>
                <a:gd name="T16" fmla="*/ 0 h 616"/>
                <a:gd name="T17" fmla="*/ 266 w 266"/>
                <a:gd name="T18" fmla="*/ 616 h 616"/>
              </a:gdLst>
              <a:ahLst/>
              <a:cxnLst>
                <a:cxn ang="T10">
                  <a:pos x="T0" y="T1"/>
                </a:cxn>
                <a:cxn ang="T11">
                  <a:pos x="T2" y="T3"/>
                </a:cxn>
                <a:cxn ang="T12">
                  <a:pos x="T4" y="T5"/>
                </a:cxn>
                <a:cxn ang="T13">
                  <a:pos x="T6" y="T7"/>
                </a:cxn>
                <a:cxn ang="T14">
                  <a:pos x="T8" y="T9"/>
                </a:cxn>
              </a:cxnLst>
              <a:rect l="T15" t="T16" r="T17" b="T18"/>
              <a:pathLst>
                <a:path w="266" h="616">
                  <a:moveTo>
                    <a:pt x="55" y="0"/>
                  </a:moveTo>
                  <a:lnTo>
                    <a:pt x="0" y="21"/>
                  </a:lnTo>
                  <a:lnTo>
                    <a:pt x="210" y="616"/>
                  </a:lnTo>
                  <a:lnTo>
                    <a:pt x="266" y="596"/>
                  </a:lnTo>
                  <a:lnTo>
                    <a:pt x="55" y="0"/>
                  </a:lnTo>
                  <a:close/>
                </a:path>
              </a:pathLst>
            </a:custGeom>
            <a:solidFill>
              <a:srgbClr val="333399"/>
            </a:solidFill>
            <a:ln w="9525">
              <a:solidFill>
                <a:srgbClr val="003366"/>
              </a:solidFill>
              <a:round/>
              <a:headEnd/>
              <a:tailEnd/>
            </a:ln>
          </p:spPr>
          <p:txBody>
            <a:bodyPr/>
            <a:lstStyle/>
            <a:p>
              <a:endParaRPr lang="en-US"/>
            </a:p>
          </p:txBody>
        </p:sp>
        <p:sp>
          <p:nvSpPr>
            <p:cNvPr id="104459" name="Freeform 10"/>
            <p:cNvSpPr>
              <a:spLocks/>
            </p:cNvSpPr>
            <p:nvPr/>
          </p:nvSpPr>
          <p:spPr bwMode="auto">
            <a:xfrm>
              <a:off x="2591" y="3367"/>
              <a:ext cx="703" cy="210"/>
            </a:xfrm>
            <a:custGeom>
              <a:avLst/>
              <a:gdLst>
                <a:gd name="T0" fmla="*/ 1 w 1404"/>
                <a:gd name="T1" fmla="*/ 0 h 421"/>
                <a:gd name="T2" fmla="*/ 1 w 1404"/>
                <a:gd name="T3" fmla="*/ 0 h 421"/>
                <a:gd name="T4" fmla="*/ 0 w 1404"/>
                <a:gd name="T5" fmla="*/ 0 h 421"/>
                <a:gd name="T6" fmla="*/ 1 w 1404"/>
                <a:gd name="T7" fmla="*/ 0 h 421"/>
                <a:gd name="T8" fmla="*/ 1 w 1404"/>
                <a:gd name="T9" fmla="*/ 0 h 421"/>
                <a:gd name="T10" fmla="*/ 0 60000 65536"/>
                <a:gd name="T11" fmla="*/ 0 60000 65536"/>
                <a:gd name="T12" fmla="*/ 0 60000 65536"/>
                <a:gd name="T13" fmla="*/ 0 60000 65536"/>
                <a:gd name="T14" fmla="*/ 0 60000 65536"/>
                <a:gd name="T15" fmla="*/ 0 w 1404"/>
                <a:gd name="T16" fmla="*/ 0 h 421"/>
                <a:gd name="T17" fmla="*/ 1404 w 1404"/>
                <a:gd name="T18" fmla="*/ 421 h 421"/>
              </a:gdLst>
              <a:ahLst/>
              <a:cxnLst>
                <a:cxn ang="T10">
                  <a:pos x="T0" y="T1"/>
                </a:cxn>
                <a:cxn ang="T11">
                  <a:pos x="T2" y="T3"/>
                </a:cxn>
                <a:cxn ang="T12">
                  <a:pos x="T4" y="T5"/>
                </a:cxn>
                <a:cxn ang="T13">
                  <a:pos x="T6" y="T7"/>
                </a:cxn>
                <a:cxn ang="T14">
                  <a:pos x="T8" y="T9"/>
                </a:cxn>
              </a:cxnLst>
              <a:rect l="T15" t="T16" r="T17" b="T18"/>
              <a:pathLst>
                <a:path w="1404" h="421">
                  <a:moveTo>
                    <a:pt x="1404" y="50"/>
                  </a:moveTo>
                  <a:lnTo>
                    <a:pt x="1390" y="0"/>
                  </a:lnTo>
                  <a:lnTo>
                    <a:pt x="0" y="370"/>
                  </a:lnTo>
                  <a:lnTo>
                    <a:pt x="13" y="421"/>
                  </a:lnTo>
                  <a:lnTo>
                    <a:pt x="1404" y="50"/>
                  </a:lnTo>
                  <a:close/>
                </a:path>
              </a:pathLst>
            </a:custGeom>
            <a:solidFill>
              <a:srgbClr val="333399"/>
            </a:solidFill>
            <a:ln w="9525">
              <a:solidFill>
                <a:srgbClr val="003366"/>
              </a:solidFill>
              <a:round/>
              <a:headEnd/>
              <a:tailEnd/>
            </a:ln>
          </p:spPr>
          <p:txBody>
            <a:bodyPr/>
            <a:lstStyle/>
            <a:p>
              <a:endParaRPr lang="en-US"/>
            </a:p>
          </p:txBody>
        </p:sp>
        <p:sp>
          <p:nvSpPr>
            <p:cNvPr id="104460" name="Freeform 11"/>
            <p:cNvSpPr>
              <a:spLocks/>
            </p:cNvSpPr>
            <p:nvPr/>
          </p:nvSpPr>
          <p:spPr bwMode="auto">
            <a:xfrm>
              <a:off x="3351" y="3370"/>
              <a:ext cx="680" cy="205"/>
            </a:xfrm>
            <a:custGeom>
              <a:avLst/>
              <a:gdLst>
                <a:gd name="T0" fmla="*/ 1 w 1358"/>
                <a:gd name="T1" fmla="*/ 0 h 421"/>
                <a:gd name="T2" fmla="*/ 0 w 1358"/>
                <a:gd name="T3" fmla="*/ 0 h 421"/>
                <a:gd name="T4" fmla="*/ 1 w 1358"/>
                <a:gd name="T5" fmla="*/ 0 h 421"/>
                <a:gd name="T6" fmla="*/ 1 w 1358"/>
                <a:gd name="T7" fmla="*/ 0 h 421"/>
                <a:gd name="T8" fmla="*/ 1 w 1358"/>
                <a:gd name="T9" fmla="*/ 0 h 421"/>
                <a:gd name="T10" fmla="*/ 0 60000 65536"/>
                <a:gd name="T11" fmla="*/ 0 60000 65536"/>
                <a:gd name="T12" fmla="*/ 0 60000 65536"/>
                <a:gd name="T13" fmla="*/ 0 60000 65536"/>
                <a:gd name="T14" fmla="*/ 0 60000 65536"/>
                <a:gd name="T15" fmla="*/ 0 w 1358"/>
                <a:gd name="T16" fmla="*/ 0 h 421"/>
                <a:gd name="T17" fmla="*/ 1358 w 1358"/>
                <a:gd name="T18" fmla="*/ 421 h 421"/>
              </a:gdLst>
              <a:ahLst/>
              <a:cxnLst>
                <a:cxn ang="T10">
                  <a:pos x="T0" y="T1"/>
                </a:cxn>
                <a:cxn ang="T11">
                  <a:pos x="T2" y="T3"/>
                </a:cxn>
                <a:cxn ang="T12">
                  <a:pos x="T4" y="T5"/>
                </a:cxn>
                <a:cxn ang="T13">
                  <a:pos x="T6" y="T7"/>
                </a:cxn>
                <a:cxn ang="T14">
                  <a:pos x="T8" y="T9"/>
                </a:cxn>
              </a:cxnLst>
              <a:rect l="T15" t="T16" r="T17" b="T18"/>
              <a:pathLst>
                <a:path w="1358" h="421">
                  <a:moveTo>
                    <a:pt x="15" y="0"/>
                  </a:moveTo>
                  <a:lnTo>
                    <a:pt x="0" y="50"/>
                  </a:lnTo>
                  <a:lnTo>
                    <a:pt x="1344" y="421"/>
                  </a:lnTo>
                  <a:lnTo>
                    <a:pt x="1358" y="370"/>
                  </a:lnTo>
                  <a:lnTo>
                    <a:pt x="15" y="0"/>
                  </a:lnTo>
                  <a:close/>
                </a:path>
              </a:pathLst>
            </a:custGeom>
            <a:solidFill>
              <a:srgbClr val="333399"/>
            </a:solidFill>
            <a:ln w="9525">
              <a:solidFill>
                <a:srgbClr val="003366"/>
              </a:solidFill>
              <a:round/>
              <a:headEnd/>
              <a:tailEnd/>
            </a:ln>
          </p:spPr>
          <p:txBody>
            <a:bodyPr/>
            <a:lstStyle/>
            <a:p>
              <a:endParaRPr lang="en-US"/>
            </a:p>
          </p:txBody>
        </p:sp>
        <p:sp>
          <p:nvSpPr>
            <p:cNvPr id="104461" name="WordArt 12"/>
            <p:cNvSpPr>
              <a:spLocks noChangeArrowheads="1" noChangeShapeType="1" noTextEdit="1"/>
            </p:cNvSpPr>
            <p:nvPr/>
          </p:nvSpPr>
          <p:spPr bwMode="auto">
            <a:xfrm>
              <a:off x="2606" y="3615"/>
              <a:ext cx="1405" cy="282"/>
            </a:xfrm>
            <a:prstGeom prst="rect">
              <a:avLst/>
            </a:prstGeom>
          </p:spPr>
          <p:txBody>
            <a:bodyPr wrap="none" fromWordArt="1">
              <a:prstTxWarp prst="textPlain">
                <a:avLst>
                  <a:gd name="adj" fmla="val 50000"/>
                </a:avLst>
              </a:prstTxWarp>
            </a:bodyPr>
            <a:lstStyle/>
            <a:p>
              <a:pPr algn="ctr"/>
              <a:r>
                <a:rPr lang="en-US" sz="3600" kern="10" dirty="0">
                  <a:ln w="9525">
                    <a:solidFill>
                      <a:srgbClr val="003366"/>
                    </a:solidFill>
                    <a:round/>
                    <a:headEnd/>
                    <a:tailEnd/>
                  </a:ln>
                  <a:solidFill>
                    <a:srgbClr val="003366"/>
                  </a:solidFill>
                  <a:latin typeface="Arial"/>
                </a:rPr>
                <a:t>SESAME</a:t>
              </a:r>
            </a:p>
          </p:txBody>
        </p:sp>
        <p:sp>
          <p:nvSpPr>
            <p:cNvPr id="104462" name="Line 13"/>
            <p:cNvSpPr>
              <a:spLocks noChangeShapeType="1"/>
            </p:cNvSpPr>
            <p:nvPr/>
          </p:nvSpPr>
          <p:spPr bwMode="auto">
            <a:xfrm>
              <a:off x="2576" y="3972"/>
              <a:ext cx="1468" cy="0"/>
            </a:xfrm>
            <a:prstGeom prst="line">
              <a:avLst/>
            </a:prstGeom>
            <a:noFill/>
            <a:ln w="19050">
              <a:solidFill>
                <a:srgbClr val="003366"/>
              </a:solidFill>
              <a:round/>
              <a:headEnd/>
              <a:tailEnd/>
            </a:ln>
          </p:spPr>
          <p:txBody>
            <a:bodyPr/>
            <a:lstStyle/>
            <a:p>
              <a:endParaRPr lang="en-US"/>
            </a:p>
          </p:txBody>
        </p:sp>
        <p:sp>
          <p:nvSpPr>
            <p:cNvPr id="104463" name="Line 14"/>
            <p:cNvSpPr>
              <a:spLocks noChangeShapeType="1"/>
            </p:cNvSpPr>
            <p:nvPr/>
          </p:nvSpPr>
          <p:spPr bwMode="auto">
            <a:xfrm flipV="1">
              <a:off x="2502" y="4032"/>
              <a:ext cx="1632" cy="0"/>
            </a:xfrm>
            <a:prstGeom prst="line">
              <a:avLst/>
            </a:prstGeom>
            <a:noFill/>
            <a:ln w="19050">
              <a:solidFill>
                <a:srgbClr val="003366"/>
              </a:solidFill>
              <a:round/>
              <a:headEnd/>
              <a:tailEnd/>
            </a:ln>
          </p:spPr>
          <p:txBody>
            <a:bodyPr/>
            <a:lstStyle/>
            <a:p>
              <a:endParaRPr lang="en-US"/>
            </a:p>
          </p:txBody>
        </p:sp>
        <p:sp>
          <p:nvSpPr>
            <p:cNvPr id="104464" name="Line 15"/>
            <p:cNvSpPr>
              <a:spLocks noChangeShapeType="1"/>
            </p:cNvSpPr>
            <p:nvPr/>
          </p:nvSpPr>
          <p:spPr bwMode="auto">
            <a:xfrm>
              <a:off x="2394" y="4095"/>
              <a:ext cx="1842" cy="0"/>
            </a:xfrm>
            <a:prstGeom prst="line">
              <a:avLst/>
            </a:prstGeom>
            <a:noFill/>
            <a:ln w="19050">
              <a:solidFill>
                <a:srgbClr val="003366"/>
              </a:solidFill>
              <a:round/>
              <a:headEnd/>
              <a:tailEnd/>
            </a:ln>
          </p:spPr>
          <p:txBody>
            <a:bodyPr/>
            <a:lstStyle/>
            <a:p>
              <a:endParaRPr lang="en-US"/>
            </a:p>
          </p:txBody>
        </p:sp>
      </p:grpSp>
      <p:sp>
        <p:nvSpPr>
          <p:cNvPr id="4112" name="Rectangle 16"/>
          <p:cNvSpPr>
            <a:spLocks noChangeArrowheads="1"/>
          </p:cNvSpPr>
          <p:nvPr/>
        </p:nvSpPr>
        <p:spPr bwMode="auto">
          <a:xfrm>
            <a:off x="4733925" y="4183063"/>
            <a:ext cx="3798888" cy="1262062"/>
          </a:xfrm>
          <a:prstGeom prst="rect">
            <a:avLst/>
          </a:prstGeom>
          <a:noFill/>
          <a:ln w="9525">
            <a:noFill/>
            <a:miter lim="800000"/>
            <a:headEnd/>
            <a:tailEnd/>
          </a:ln>
          <a:effectLst/>
        </p:spPr>
        <p:txBody>
          <a:bodyPr>
            <a:spAutoFit/>
          </a:bodyPr>
          <a:lstStyle/>
          <a:p>
            <a:pPr>
              <a:defRPr/>
            </a:pPr>
            <a:r>
              <a:rPr lang="en-US" sz="1800" i="1" dirty="0">
                <a:solidFill>
                  <a:srgbClr val="FF0000"/>
                </a:solidFill>
                <a:effectLst>
                  <a:outerShdw blurRad="38100" dist="38100" dir="2700000" algn="tl">
                    <a:srgbClr val="C0C0C0"/>
                  </a:outerShdw>
                </a:effectLst>
                <a:latin typeface="Arial" pitchFamily="34" charset="0"/>
              </a:rPr>
              <a:t>Observers:</a:t>
            </a:r>
            <a:r>
              <a:rPr lang="en-US" sz="2200" i="1" dirty="0">
                <a:solidFill>
                  <a:srgbClr val="FF0000"/>
                </a:solidFill>
                <a:latin typeface="Arial" pitchFamily="34" charset="0"/>
              </a:rPr>
              <a:t> </a:t>
            </a:r>
            <a:r>
              <a:rPr lang="en-US" sz="1800" dirty="0">
                <a:solidFill>
                  <a:srgbClr val="000000"/>
                </a:solidFill>
                <a:latin typeface="Arial" pitchFamily="34" charset="0"/>
              </a:rPr>
              <a:t>France, Germany, Greece, Italy, Japan, Kuwait, Portugal, Russia, Sweden, Switzerland, UK and USA.</a:t>
            </a:r>
          </a:p>
        </p:txBody>
      </p:sp>
    </p:spTree>
    <p:extLst>
      <p:ext uri="{BB962C8B-B14F-4D97-AF65-F5344CB8AC3E}">
        <p14:creationId xmlns:p14="http://schemas.microsoft.com/office/powerpoint/2010/main" val="3494649116"/>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5474" name="Picture 2"/>
          <p:cNvPicPr>
            <a:picLocks noChangeAspect="1" noChangeArrowheads="1"/>
          </p:cNvPicPr>
          <p:nvPr/>
        </p:nvPicPr>
        <p:blipFill>
          <a:blip r:embed="rId2" cstate="print"/>
          <a:srcRect/>
          <a:stretch>
            <a:fillRect/>
          </a:stretch>
        </p:blipFill>
        <p:spPr bwMode="auto">
          <a:xfrm>
            <a:off x="228600" y="152400"/>
            <a:ext cx="8694738" cy="6172200"/>
          </a:xfrm>
          <a:prstGeom prst="rect">
            <a:avLst/>
          </a:prstGeom>
          <a:noFill/>
          <a:ln w="9525">
            <a:noFill/>
            <a:miter lim="800000"/>
            <a:headEnd/>
            <a:tailEnd/>
          </a:ln>
        </p:spPr>
      </p:pic>
    </p:spTree>
    <p:extLst>
      <p:ext uri="{BB962C8B-B14F-4D97-AF65-F5344CB8AC3E}">
        <p14:creationId xmlns:p14="http://schemas.microsoft.com/office/powerpoint/2010/main" val="4083095973"/>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6" name="Object 2"/>
          <p:cNvGraphicFramePr>
            <a:graphicFrameLocks noChangeAspect="1"/>
          </p:cNvGraphicFramePr>
          <p:nvPr/>
        </p:nvGraphicFramePr>
        <p:xfrm>
          <a:off x="152400" y="0"/>
          <a:ext cx="8763000" cy="6643688"/>
        </p:xfrm>
        <a:graphic>
          <a:graphicData uri="http://schemas.openxmlformats.org/presentationml/2006/ole">
            <mc:AlternateContent xmlns:mc="http://schemas.openxmlformats.org/markup-compatibility/2006">
              <mc:Choice xmlns:v="urn:schemas-microsoft-com:vml" Requires="v">
                <p:oleObj spid="_x0000_s5122" name="Photo Editor Photo" r:id="rId4" imgW="6857143" imgH="5144218" progId="">
                  <p:embed/>
                </p:oleObj>
              </mc:Choice>
              <mc:Fallback>
                <p:oleObj name="Photo Editor Photo" r:id="rId4" imgW="6857143" imgH="5144218"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2400" y="0"/>
                        <a:ext cx="8763000" cy="6643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1027" name="Text Box 3"/>
          <p:cNvSpPr txBox="1">
            <a:spLocks noChangeArrowheads="1"/>
          </p:cNvSpPr>
          <p:nvPr/>
        </p:nvSpPr>
        <p:spPr bwMode="auto">
          <a:xfrm>
            <a:off x="304800" y="5410200"/>
            <a:ext cx="7848600" cy="579438"/>
          </a:xfrm>
          <a:prstGeom prst="rect">
            <a:avLst/>
          </a:prstGeom>
          <a:noFill/>
          <a:ln w="9525">
            <a:noFill/>
            <a:miter lim="800000"/>
            <a:headEnd/>
            <a:tailEnd/>
          </a:ln>
        </p:spPr>
        <p:txBody>
          <a:bodyPr>
            <a:spAutoFit/>
          </a:bodyPr>
          <a:lstStyle/>
          <a:p>
            <a:pPr algn="ctr">
              <a:spcBef>
                <a:spcPct val="50000"/>
              </a:spcBef>
            </a:pPr>
            <a:r>
              <a:rPr lang="en-US" sz="3200"/>
              <a:t>SESAME location in Allaan, Jordan</a:t>
            </a:r>
          </a:p>
        </p:txBody>
      </p:sp>
    </p:spTree>
    <p:extLst>
      <p:ext uri="{BB962C8B-B14F-4D97-AF65-F5344CB8AC3E}">
        <p14:creationId xmlns:p14="http://schemas.microsoft.com/office/powerpoint/2010/main" val="3036441828"/>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9570" name="Picture 2" descr="Photo_SESAME_Building_No05_17_11_08_IMG_0032"/>
          <p:cNvPicPr>
            <a:picLocks noChangeAspect="1" noChangeArrowheads="1"/>
          </p:cNvPicPr>
          <p:nvPr/>
        </p:nvPicPr>
        <p:blipFill>
          <a:blip r:embed="rId2" cstate="print"/>
          <a:srcRect t="15385"/>
          <a:stretch>
            <a:fillRect/>
          </a:stretch>
        </p:blipFill>
        <p:spPr bwMode="auto">
          <a:xfrm>
            <a:off x="179388" y="44450"/>
            <a:ext cx="8736012" cy="5543550"/>
          </a:xfrm>
          <a:prstGeom prst="rect">
            <a:avLst/>
          </a:prstGeom>
          <a:noFill/>
          <a:ln w="9525">
            <a:noFill/>
            <a:miter lim="800000"/>
            <a:headEnd/>
            <a:tailEnd/>
          </a:ln>
        </p:spPr>
      </p:pic>
      <p:sp>
        <p:nvSpPr>
          <p:cNvPr id="109571" name="Rectangle 2"/>
          <p:cNvSpPr>
            <a:spLocks noChangeArrowheads="1"/>
          </p:cNvSpPr>
          <p:nvPr/>
        </p:nvSpPr>
        <p:spPr bwMode="auto">
          <a:xfrm>
            <a:off x="239713" y="5876925"/>
            <a:ext cx="8509000" cy="708025"/>
          </a:xfrm>
          <a:prstGeom prst="rect">
            <a:avLst/>
          </a:prstGeom>
          <a:noFill/>
          <a:ln w="9525">
            <a:noFill/>
            <a:miter lim="800000"/>
            <a:headEnd/>
            <a:tailEnd/>
          </a:ln>
        </p:spPr>
        <p:txBody>
          <a:bodyPr wrap="none">
            <a:spAutoFit/>
          </a:bodyPr>
          <a:lstStyle/>
          <a:p>
            <a:pPr algn="ctr"/>
            <a:r>
              <a:rPr lang="en-US" sz="4000" i="1"/>
              <a:t>SESAME</a:t>
            </a:r>
            <a:r>
              <a:rPr lang="en-US" sz="4000"/>
              <a:t> Building in Allan, Jordan</a:t>
            </a:r>
          </a:p>
        </p:txBody>
      </p:sp>
    </p:spTree>
    <p:extLst>
      <p:ext uri="{BB962C8B-B14F-4D97-AF65-F5344CB8AC3E}">
        <p14:creationId xmlns:p14="http://schemas.microsoft.com/office/powerpoint/2010/main" val="267867803"/>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0578" name="Picture 2" descr="Picture3"/>
          <p:cNvPicPr>
            <a:picLocks noChangeAspect="1" noChangeArrowheads="1"/>
          </p:cNvPicPr>
          <p:nvPr/>
        </p:nvPicPr>
        <p:blipFill>
          <a:blip r:embed="rId3" cstate="print"/>
          <a:srcRect/>
          <a:stretch>
            <a:fillRect/>
          </a:stretch>
        </p:blipFill>
        <p:spPr bwMode="auto">
          <a:xfrm>
            <a:off x="76200" y="557213"/>
            <a:ext cx="7010400" cy="5995987"/>
          </a:xfrm>
          <a:prstGeom prst="rect">
            <a:avLst/>
          </a:prstGeom>
          <a:noFill/>
          <a:ln w="9525">
            <a:noFill/>
            <a:miter lim="800000"/>
            <a:headEnd/>
            <a:tailEnd/>
          </a:ln>
        </p:spPr>
      </p:pic>
      <p:sp>
        <p:nvSpPr>
          <p:cNvPr id="280579" name="Text Box 3"/>
          <p:cNvSpPr txBox="1">
            <a:spLocks noChangeArrowheads="1"/>
          </p:cNvSpPr>
          <p:nvPr/>
        </p:nvSpPr>
        <p:spPr bwMode="auto">
          <a:xfrm>
            <a:off x="6553200" y="1085850"/>
            <a:ext cx="2286000" cy="4801314"/>
          </a:xfrm>
          <a:prstGeom prst="rect">
            <a:avLst/>
          </a:prstGeom>
          <a:noFill/>
          <a:ln w="9525">
            <a:noFill/>
            <a:miter lim="800000"/>
            <a:headEnd/>
            <a:tailEnd/>
          </a:ln>
        </p:spPr>
        <p:txBody>
          <a:bodyPr wrap="square">
            <a:spAutoFit/>
          </a:bodyPr>
          <a:lstStyle/>
          <a:p>
            <a:pPr eaLnBrk="1" hangingPunct="1">
              <a:spcBef>
                <a:spcPct val="50000"/>
              </a:spcBef>
            </a:pPr>
            <a:r>
              <a:rPr lang="en-US" sz="1800" b="1" dirty="0">
                <a:solidFill>
                  <a:srgbClr val="000000"/>
                </a:solidFill>
                <a:cs typeface="Arial" pitchFamily="34" charset="0"/>
              </a:rPr>
              <a:t>2.5 </a:t>
            </a:r>
            <a:r>
              <a:rPr lang="en-US" sz="1800" b="1" dirty="0" err="1">
                <a:solidFill>
                  <a:srgbClr val="000000"/>
                </a:solidFill>
                <a:cs typeface="Arial" pitchFamily="34" charset="0"/>
              </a:rPr>
              <a:t>Gev</a:t>
            </a:r>
            <a:endParaRPr lang="en-US" sz="1800" b="1" dirty="0">
              <a:solidFill>
                <a:srgbClr val="000000"/>
              </a:solidFill>
              <a:cs typeface="Arial" pitchFamily="34" charset="0"/>
            </a:endParaRPr>
          </a:p>
          <a:p>
            <a:pPr eaLnBrk="1" hangingPunct="1">
              <a:spcBef>
                <a:spcPct val="50000"/>
              </a:spcBef>
            </a:pPr>
            <a:r>
              <a:rPr lang="en-US" sz="1800" b="1" dirty="0">
                <a:solidFill>
                  <a:srgbClr val="000000"/>
                </a:solidFill>
                <a:cs typeface="Arial" pitchFamily="34" charset="0"/>
              </a:rPr>
              <a:t>400 </a:t>
            </a:r>
            <a:r>
              <a:rPr lang="en-US" sz="1800" b="1" dirty="0" err="1">
                <a:solidFill>
                  <a:srgbClr val="000000"/>
                </a:solidFill>
                <a:cs typeface="Arial" pitchFamily="34" charset="0"/>
              </a:rPr>
              <a:t>mA</a:t>
            </a:r>
            <a:endParaRPr lang="en-US" sz="1800" b="1" dirty="0">
              <a:solidFill>
                <a:srgbClr val="000000"/>
              </a:solidFill>
              <a:cs typeface="Arial" pitchFamily="34" charset="0"/>
            </a:endParaRPr>
          </a:p>
          <a:p>
            <a:pPr eaLnBrk="1" hangingPunct="1">
              <a:spcBef>
                <a:spcPct val="50000"/>
              </a:spcBef>
            </a:pPr>
            <a:r>
              <a:rPr lang="en-US" sz="1800" b="1" dirty="0">
                <a:solidFill>
                  <a:srgbClr val="000000"/>
                </a:solidFill>
                <a:cs typeface="Arial" pitchFamily="34" charset="0"/>
              </a:rPr>
              <a:t>C = 133 m</a:t>
            </a:r>
          </a:p>
          <a:p>
            <a:pPr eaLnBrk="1" hangingPunct="1">
              <a:spcBef>
                <a:spcPct val="50000"/>
              </a:spcBef>
            </a:pPr>
            <a:r>
              <a:rPr lang="en-US" sz="1800" b="1" dirty="0" err="1">
                <a:solidFill>
                  <a:srgbClr val="000000"/>
                </a:solidFill>
                <a:cs typeface="Arial" pitchFamily="34" charset="0"/>
              </a:rPr>
              <a:t>Emitt</a:t>
            </a:r>
            <a:r>
              <a:rPr lang="en-US" sz="1800" b="1" dirty="0">
                <a:solidFill>
                  <a:srgbClr val="000000"/>
                </a:solidFill>
                <a:cs typeface="Arial" pitchFamily="34" charset="0"/>
              </a:rPr>
              <a:t>; 26 nm</a:t>
            </a:r>
          </a:p>
          <a:p>
            <a:pPr eaLnBrk="1" hangingPunct="1">
              <a:spcBef>
                <a:spcPct val="50000"/>
              </a:spcBef>
            </a:pPr>
            <a:r>
              <a:rPr lang="en-US" sz="1800" b="1" dirty="0">
                <a:solidFill>
                  <a:srgbClr val="000000"/>
                </a:solidFill>
                <a:cs typeface="Arial" pitchFamily="34" charset="0"/>
              </a:rPr>
              <a:t>12 spaces for wigglers or </a:t>
            </a:r>
            <a:r>
              <a:rPr lang="en-US" sz="1800" b="1" dirty="0" err="1">
                <a:solidFill>
                  <a:srgbClr val="000000"/>
                </a:solidFill>
                <a:cs typeface="Arial" pitchFamily="34" charset="0"/>
              </a:rPr>
              <a:t>undulators</a:t>
            </a:r>
            <a:r>
              <a:rPr lang="en-US" sz="1800" b="1" dirty="0">
                <a:solidFill>
                  <a:srgbClr val="000000"/>
                </a:solidFill>
                <a:cs typeface="Arial" pitchFamily="34" charset="0"/>
              </a:rPr>
              <a:t> </a:t>
            </a:r>
          </a:p>
          <a:p>
            <a:pPr eaLnBrk="1" hangingPunct="1">
              <a:spcBef>
                <a:spcPct val="50000"/>
              </a:spcBef>
            </a:pPr>
            <a:r>
              <a:rPr lang="en-US" sz="1800" b="1" dirty="0">
                <a:solidFill>
                  <a:srgbClr val="000000"/>
                </a:solidFill>
                <a:cs typeface="Arial" pitchFamily="34" charset="0"/>
              </a:rPr>
              <a:t>16 bend magnet lines</a:t>
            </a:r>
          </a:p>
          <a:p>
            <a:pPr eaLnBrk="1" hangingPunct="1">
              <a:spcBef>
                <a:spcPct val="50000"/>
              </a:spcBef>
            </a:pPr>
            <a:r>
              <a:rPr lang="en-US" sz="1800" b="1" dirty="0">
                <a:solidFill>
                  <a:srgbClr val="000000"/>
                </a:solidFill>
                <a:cs typeface="Arial" pitchFamily="34" charset="0"/>
              </a:rPr>
              <a:t>Beam lines up to 36 m </a:t>
            </a:r>
            <a:r>
              <a:rPr lang="en-US" sz="1800" b="1" dirty="0" smtClean="0">
                <a:solidFill>
                  <a:srgbClr val="000000"/>
                </a:solidFill>
                <a:cs typeface="Arial" pitchFamily="34" charset="0"/>
              </a:rPr>
              <a:t>long</a:t>
            </a:r>
          </a:p>
          <a:p>
            <a:pPr>
              <a:spcBef>
                <a:spcPct val="50000"/>
              </a:spcBef>
            </a:pPr>
            <a:r>
              <a:rPr lang="en-US" b="1" dirty="0" smtClean="0">
                <a:solidFill>
                  <a:srgbClr val="000000"/>
                </a:solidFill>
                <a:cs typeface="Arial" pitchFamily="34" charset="0"/>
              </a:rPr>
              <a:t>Space for future full energy injector in main ring tunnel</a:t>
            </a:r>
          </a:p>
          <a:p>
            <a:pPr eaLnBrk="1" hangingPunct="1">
              <a:spcBef>
                <a:spcPct val="50000"/>
              </a:spcBef>
            </a:pPr>
            <a:r>
              <a:rPr lang="en-US" sz="1800" b="1" dirty="0" smtClean="0">
                <a:solidFill>
                  <a:srgbClr val="000000"/>
                </a:solidFill>
                <a:cs typeface="Arial" pitchFamily="34" charset="0"/>
              </a:rPr>
              <a:t>Operational </a:t>
            </a:r>
            <a:r>
              <a:rPr lang="en-US" sz="1800" b="1" dirty="0">
                <a:solidFill>
                  <a:srgbClr val="000000"/>
                </a:solidFill>
                <a:cs typeface="Arial" pitchFamily="34" charset="0"/>
              </a:rPr>
              <a:t>in </a:t>
            </a:r>
            <a:r>
              <a:rPr lang="en-US" sz="1800" b="1" dirty="0" smtClean="0">
                <a:solidFill>
                  <a:srgbClr val="000000"/>
                </a:solidFill>
                <a:cs typeface="Arial" pitchFamily="34" charset="0"/>
              </a:rPr>
              <a:t>2015</a:t>
            </a:r>
            <a:endParaRPr lang="en-US" sz="1800" b="1" dirty="0">
              <a:solidFill>
                <a:srgbClr val="000000"/>
              </a:solidFill>
              <a:cs typeface="Arial" pitchFamily="34" charset="0"/>
            </a:endParaRPr>
          </a:p>
        </p:txBody>
      </p:sp>
      <p:sp>
        <p:nvSpPr>
          <p:cNvPr id="280580" name="Text Box 4"/>
          <p:cNvSpPr txBox="1">
            <a:spLocks noChangeArrowheads="1"/>
          </p:cNvSpPr>
          <p:nvPr/>
        </p:nvSpPr>
        <p:spPr bwMode="auto">
          <a:xfrm>
            <a:off x="1219200" y="228600"/>
            <a:ext cx="5867400" cy="822325"/>
          </a:xfrm>
          <a:prstGeom prst="rect">
            <a:avLst/>
          </a:prstGeom>
          <a:noFill/>
          <a:ln w="9525">
            <a:noFill/>
            <a:miter lim="800000"/>
            <a:headEnd/>
            <a:tailEnd/>
          </a:ln>
        </p:spPr>
        <p:txBody>
          <a:bodyPr>
            <a:spAutoFit/>
          </a:bodyPr>
          <a:lstStyle/>
          <a:p>
            <a:pPr algn="ctr" eaLnBrk="1" hangingPunct="1">
              <a:spcBef>
                <a:spcPct val="50000"/>
              </a:spcBef>
            </a:pPr>
            <a:r>
              <a:rPr lang="en-US" sz="2400" b="1">
                <a:solidFill>
                  <a:srgbClr val="000000"/>
                </a:solidFill>
                <a:cs typeface="Arial" pitchFamily="34" charset="0"/>
              </a:rPr>
              <a:t>SESAME; </a:t>
            </a:r>
            <a:r>
              <a:rPr lang="en-US" sz="2400" b="1" i="1">
                <a:solidFill>
                  <a:srgbClr val="000000"/>
                </a:solidFill>
                <a:cs typeface="Arial" pitchFamily="34" charset="0"/>
              </a:rPr>
              <a:t>in construction in Jordan www.sesame.org.jo</a:t>
            </a:r>
          </a:p>
        </p:txBody>
      </p:sp>
    </p:spTree>
    <p:extLst>
      <p:ext uri="{BB962C8B-B14F-4D97-AF65-F5344CB8AC3E}">
        <p14:creationId xmlns:p14="http://schemas.microsoft.com/office/powerpoint/2010/main" val="2714325706"/>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609600" y="1752600"/>
            <a:ext cx="7543800" cy="4137025"/>
            <a:chOff x="576" y="1536"/>
            <a:chExt cx="4752" cy="2606"/>
          </a:xfrm>
        </p:grpSpPr>
        <p:grpSp>
          <p:nvGrpSpPr>
            <p:cNvPr id="3" name="Group 3"/>
            <p:cNvGrpSpPr>
              <a:grpSpLocks/>
            </p:cNvGrpSpPr>
            <p:nvPr/>
          </p:nvGrpSpPr>
          <p:grpSpPr bwMode="auto">
            <a:xfrm>
              <a:off x="576" y="1701"/>
              <a:ext cx="4641" cy="2441"/>
              <a:chOff x="576" y="1701"/>
              <a:chExt cx="4641" cy="2441"/>
            </a:xfrm>
          </p:grpSpPr>
          <p:sp>
            <p:nvSpPr>
              <p:cNvPr id="251941" name="Rectangle 4"/>
              <p:cNvSpPr>
                <a:spLocks noChangeArrowheads="1"/>
              </p:cNvSpPr>
              <p:nvPr/>
            </p:nvSpPr>
            <p:spPr bwMode="auto">
              <a:xfrm>
                <a:off x="4395" y="1942"/>
                <a:ext cx="665" cy="176"/>
              </a:xfrm>
              <a:prstGeom prst="rect">
                <a:avLst/>
              </a:prstGeom>
              <a:solidFill>
                <a:srgbClr val="EC9635"/>
              </a:solidFill>
              <a:ln w="9525">
                <a:noFill/>
                <a:miter lim="800000"/>
                <a:headEnd/>
                <a:tailEnd/>
              </a:ln>
            </p:spPr>
            <p:txBody>
              <a:bodyPr wrap="none" anchor="ctr"/>
              <a:lstStyle/>
              <a:p>
                <a:endParaRPr lang="en-US"/>
              </a:p>
            </p:txBody>
          </p:sp>
          <p:sp>
            <p:nvSpPr>
              <p:cNvPr id="251942" name="Rectangle 5"/>
              <p:cNvSpPr>
                <a:spLocks noChangeArrowheads="1"/>
              </p:cNvSpPr>
              <p:nvPr/>
            </p:nvSpPr>
            <p:spPr bwMode="auto">
              <a:xfrm>
                <a:off x="4397" y="1943"/>
                <a:ext cx="661" cy="173"/>
              </a:xfrm>
              <a:prstGeom prst="rect">
                <a:avLst/>
              </a:prstGeom>
              <a:noFill/>
              <a:ln w="12700">
                <a:solidFill>
                  <a:srgbClr val="1F1A17"/>
                </a:solidFill>
                <a:miter lim="800000"/>
                <a:headEnd/>
                <a:tailEnd/>
              </a:ln>
            </p:spPr>
            <p:txBody>
              <a:bodyPr wrap="none" anchor="ctr"/>
              <a:lstStyle/>
              <a:p>
                <a:endParaRPr lang="en-US"/>
              </a:p>
            </p:txBody>
          </p:sp>
          <p:sp>
            <p:nvSpPr>
              <p:cNvPr id="251943" name="Freeform 6"/>
              <p:cNvSpPr>
                <a:spLocks/>
              </p:cNvSpPr>
              <p:nvPr/>
            </p:nvSpPr>
            <p:spPr bwMode="auto">
              <a:xfrm>
                <a:off x="1247" y="2420"/>
                <a:ext cx="692" cy="1188"/>
              </a:xfrm>
              <a:custGeom>
                <a:avLst/>
                <a:gdLst>
                  <a:gd name="T0" fmla="*/ 415 w 692"/>
                  <a:gd name="T1" fmla="*/ 7 h 1188"/>
                  <a:gd name="T2" fmla="*/ 495 w 692"/>
                  <a:gd name="T3" fmla="*/ 33 h 1188"/>
                  <a:gd name="T4" fmla="*/ 565 w 692"/>
                  <a:gd name="T5" fmla="*/ 75 h 1188"/>
                  <a:gd name="T6" fmla="*/ 622 w 692"/>
                  <a:gd name="T7" fmla="*/ 133 h 1188"/>
                  <a:gd name="T8" fmla="*/ 664 w 692"/>
                  <a:gd name="T9" fmla="*/ 202 h 1188"/>
                  <a:gd name="T10" fmla="*/ 688 w 692"/>
                  <a:gd name="T11" fmla="*/ 279 h 1188"/>
                  <a:gd name="T12" fmla="*/ 690 w 692"/>
                  <a:gd name="T13" fmla="*/ 355 h 1188"/>
                  <a:gd name="T14" fmla="*/ 679 w 692"/>
                  <a:gd name="T15" fmla="*/ 415 h 1188"/>
                  <a:gd name="T16" fmla="*/ 589 w 692"/>
                  <a:gd name="T17" fmla="*/ 502 h 1188"/>
                  <a:gd name="T18" fmla="*/ 583 w 692"/>
                  <a:gd name="T19" fmla="*/ 518 h 1188"/>
                  <a:gd name="T20" fmla="*/ 587 w 692"/>
                  <a:gd name="T21" fmla="*/ 537 h 1188"/>
                  <a:gd name="T22" fmla="*/ 595 w 692"/>
                  <a:gd name="T23" fmla="*/ 549 h 1188"/>
                  <a:gd name="T24" fmla="*/ 599 w 692"/>
                  <a:gd name="T25" fmla="*/ 552 h 1188"/>
                  <a:gd name="T26" fmla="*/ 577 w 692"/>
                  <a:gd name="T27" fmla="*/ 574 h 1188"/>
                  <a:gd name="T28" fmla="*/ 560 w 692"/>
                  <a:gd name="T29" fmla="*/ 599 h 1188"/>
                  <a:gd name="T30" fmla="*/ 596 w 692"/>
                  <a:gd name="T31" fmla="*/ 632 h 1188"/>
                  <a:gd name="T32" fmla="*/ 627 w 692"/>
                  <a:gd name="T33" fmla="*/ 668 h 1188"/>
                  <a:gd name="T34" fmla="*/ 653 w 692"/>
                  <a:gd name="T35" fmla="*/ 708 h 1188"/>
                  <a:gd name="T36" fmla="*/ 673 w 692"/>
                  <a:gd name="T37" fmla="*/ 751 h 1188"/>
                  <a:gd name="T38" fmla="*/ 686 w 692"/>
                  <a:gd name="T39" fmla="*/ 799 h 1188"/>
                  <a:gd name="T40" fmla="*/ 691 w 692"/>
                  <a:gd name="T41" fmla="*/ 848 h 1188"/>
                  <a:gd name="T42" fmla="*/ 690 w 692"/>
                  <a:gd name="T43" fmla="*/ 879 h 1188"/>
                  <a:gd name="T44" fmla="*/ 646 w 692"/>
                  <a:gd name="T45" fmla="*/ 977 h 1188"/>
                  <a:gd name="T46" fmla="*/ 642 w 692"/>
                  <a:gd name="T47" fmla="*/ 990 h 1188"/>
                  <a:gd name="T48" fmla="*/ 642 w 692"/>
                  <a:gd name="T49" fmla="*/ 1002 h 1188"/>
                  <a:gd name="T50" fmla="*/ 647 w 692"/>
                  <a:gd name="T51" fmla="*/ 1014 h 1188"/>
                  <a:gd name="T52" fmla="*/ 617 w 692"/>
                  <a:gd name="T53" fmla="*/ 1061 h 1188"/>
                  <a:gd name="T54" fmla="*/ 567 w 692"/>
                  <a:gd name="T55" fmla="*/ 1110 h 1188"/>
                  <a:gd name="T56" fmla="*/ 509 w 692"/>
                  <a:gd name="T57" fmla="*/ 1148 h 1188"/>
                  <a:gd name="T58" fmla="*/ 475 w 692"/>
                  <a:gd name="T59" fmla="*/ 1134 h 1188"/>
                  <a:gd name="T60" fmla="*/ 445 w 692"/>
                  <a:gd name="T61" fmla="*/ 1146 h 1188"/>
                  <a:gd name="T62" fmla="*/ 423 w 692"/>
                  <a:gd name="T63" fmla="*/ 1179 h 1188"/>
                  <a:gd name="T64" fmla="*/ 368 w 692"/>
                  <a:gd name="T65" fmla="*/ 1186 h 1188"/>
                  <a:gd name="T66" fmla="*/ 293 w 692"/>
                  <a:gd name="T67" fmla="*/ 1183 h 1188"/>
                  <a:gd name="T68" fmla="*/ 211 w 692"/>
                  <a:gd name="T69" fmla="*/ 1161 h 1188"/>
                  <a:gd name="T70" fmla="*/ 139 w 692"/>
                  <a:gd name="T71" fmla="*/ 1121 h 1188"/>
                  <a:gd name="T72" fmla="*/ 79 w 692"/>
                  <a:gd name="T73" fmla="*/ 1067 h 1188"/>
                  <a:gd name="T74" fmla="*/ 35 w 692"/>
                  <a:gd name="T75" fmla="*/ 1001 h 1188"/>
                  <a:gd name="T76" fmla="*/ 7 w 692"/>
                  <a:gd name="T77" fmla="*/ 924 h 1188"/>
                  <a:gd name="T78" fmla="*/ 0 w 692"/>
                  <a:gd name="T79" fmla="*/ 848 h 1188"/>
                  <a:gd name="T80" fmla="*/ 5 w 692"/>
                  <a:gd name="T81" fmla="*/ 799 h 1188"/>
                  <a:gd name="T82" fmla="*/ 19 w 692"/>
                  <a:gd name="T83" fmla="*/ 751 h 1188"/>
                  <a:gd name="T84" fmla="*/ 38 w 692"/>
                  <a:gd name="T85" fmla="*/ 708 h 1188"/>
                  <a:gd name="T86" fmla="*/ 64 w 692"/>
                  <a:gd name="T87" fmla="*/ 668 h 1188"/>
                  <a:gd name="T88" fmla="*/ 95 w 692"/>
                  <a:gd name="T89" fmla="*/ 632 h 1188"/>
                  <a:gd name="T90" fmla="*/ 131 w 692"/>
                  <a:gd name="T91" fmla="*/ 599 h 1188"/>
                  <a:gd name="T92" fmla="*/ 109 w 692"/>
                  <a:gd name="T93" fmla="*/ 569 h 1188"/>
                  <a:gd name="T94" fmla="*/ 75 w 692"/>
                  <a:gd name="T95" fmla="*/ 534 h 1188"/>
                  <a:gd name="T96" fmla="*/ 48 w 692"/>
                  <a:gd name="T97" fmla="*/ 496 h 1188"/>
                  <a:gd name="T98" fmla="*/ 26 w 692"/>
                  <a:gd name="T99" fmla="*/ 453 h 1188"/>
                  <a:gd name="T100" fmla="*/ 10 w 692"/>
                  <a:gd name="T101" fmla="*/ 408 h 1188"/>
                  <a:gd name="T102" fmla="*/ 2 w 692"/>
                  <a:gd name="T103" fmla="*/ 360 h 1188"/>
                  <a:gd name="T104" fmla="*/ 1 w 692"/>
                  <a:gd name="T105" fmla="*/ 302 h 1188"/>
                  <a:gd name="T106" fmla="*/ 15 w 692"/>
                  <a:gd name="T107" fmla="*/ 236 h 1188"/>
                  <a:gd name="T108" fmla="*/ 41 w 692"/>
                  <a:gd name="T109" fmla="*/ 175 h 1188"/>
                  <a:gd name="T110" fmla="*/ 79 w 692"/>
                  <a:gd name="T111" fmla="*/ 121 h 1188"/>
                  <a:gd name="T112" fmla="*/ 127 w 692"/>
                  <a:gd name="T113" fmla="*/ 74 h 1188"/>
                  <a:gd name="T114" fmla="*/ 184 w 692"/>
                  <a:gd name="T115" fmla="*/ 38 h 1188"/>
                  <a:gd name="T116" fmla="*/ 249 w 692"/>
                  <a:gd name="T117" fmla="*/ 14 h 1188"/>
                  <a:gd name="T118" fmla="*/ 279 w 692"/>
                  <a:gd name="T119" fmla="*/ 34 h 1188"/>
                  <a:gd name="T120" fmla="*/ 296 w 692"/>
                  <a:gd name="T121" fmla="*/ 3 h 1188"/>
                  <a:gd name="T122" fmla="*/ 327 w 692"/>
                  <a:gd name="T123" fmla="*/ 1 h 11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692"/>
                  <a:gd name="T187" fmla="*/ 0 h 1188"/>
                  <a:gd name="T188" fmla="*/ 692 w 692"/>
                  <a:gd name="T189" fmla="*/ 1188 h 1188"/>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692" h="1188">
                    <a:moveTo>
                      <a:pt x="345" y="0"/>
                    </a:moveTo>
                    <a:lnTo>
                      <a:pt x="363" y="1"/>
                    </a:lnTo>
                    <a:lnTo>
                      <a:pt x="381" y="2"/>
                    </a:lnTo>
                    <a:lnTo>
                      <a:pt x="398" y="4"/>
                    </a:lnTo>
                    <a:lnTo>
                      <a:pt x="415" y="7"/>
                    </a:lnTo>
                    <a:lnTo>
                      <a:pt x="432" y="10"/>
                    </a:lnTo>
                    <a:lnTo>
                      <a:pt x="448" y="15"/>
                    </a:lnTo>
                    <a:lnTo>
                      <a:pt x="465" y="20"/>
                    </a:lnTo>
                    <a:lnTo>
                      <a:pt x="480" y="26"/>
                    </a:lnTo>
                    <a:lnTo>
                      <a:pt x="495" y="33"/>
                    </a:lnTo>
                    <a:lnTo>
                      <a:pt x="510" y="40"/>
                    </a:lnTo>
                    <a:lnTo>
                      <a:pt x="525" y="48"/>
                    </a:lnTo>
                    <a:lnTo>
                      <a:pt x="539" y="57"/>
                    </a:lnTo>
                    <a:lnTo>
                      <a:pt x="552" y="66"/>
                    </a:lnTo>
                    <a:lnTo>
                      <a:pt x="565" y="75"/>
                    </a:lnTo>
                    <a:lnTo>
                      <a:pt x="578" y="86"/>
                    </a:lnTo>
                    <a:lnTo>
                      <a:pt x="589" y="97"/>
                    </a:lnTo>
                    <a:lnTo>
                      <a:pt x="601" y="108"/>
                    </a:lnTo>
                    <a:lnTo>
                      <a:pt x="612" y="120"/>
                    </a:lnTo>
                    <a:lnTo>
                      <a:pt x="622" y="133"/>
                    </a:lnTo>
                    <a:lnTo>
                      <a:pt x="632" y="146"/>
                    </a:lnTo>
                    <a:lnTo>
                      <a:pt x="641" y="159"/>
                    </a:lnTo>
                    <a:lnTo>
                      <a:pt x="650" y="173"/>
                    </a:lnTo>
                    <a:lnTo>
                      <a:pt x="657" y="187"/>
                    </a:lnTo>
                    <a:lnTo>
                      <a:pt x="664" y="202"/>
                    </a:lnTo>
                    <a:lnTo>
                      <a:pt x="670" y="217"/>
                    </a:lnTo>
                    <a:lnTo>
                      <a:pt x="675" y="232"/>
                    </a:lnTo>
                    <a:lnTo>
                      <a:pt x="680" y="247"/>
                    </a:lnTo>
                    <a:lnTo>
                      <a:pt x="684" y="263"/>
                    </a:lnTo>
                    <a:lnTo>
                      <a:pt x="688" y="279"/>
                    </a:lnTo>
                    <a:lnTo>
                      <a:pt x="689" y="296"/>
                    </a:lnTo>
                    <a:lnTo>
                      <a:pt x="690" y="312"/>
                    </a:lnTo>
                    <a:lnTo>
                      <a:pt x="691" y="330"/>
                    </a:lnTo>
                    <a:lnTo>
                      <a:pt x="691" y="342"/>
                    </a:lnTo>
                    <a:lnTo>
                      <a:pt x="690" y="355"/>
                    </a:lnTo>
                    <a:lnTo>
                      <a:pt x="688" y="367"/>
                    </a:lnTo>
                    <a:lnTo>
                      <a:pt x="688" y="379"/>
                    </a:lnTo>
                    <a:lnTo>
                      <a:pt x="685" y="392"/>
                    </a:lnTo>
                    <a:lnTo>
                      <a:pt x="682" y="404"/>
                    </a:lnTo>
                    <a:lnTo>
                      <a:pt x="679" y="415"/>
                    </a:lnTo>
                    <a:lnTo>
                      <a:pt x="675" y="426"/>
                    </a:lnTo>
                    <a:lnTo>
                      <a:pt x="596" y="492"/>
                    </a:lnTo>
                    <a:lnTo>
                      <a:pt x="594" y="495"/>
                    </a:lnTo>
                    <a:lnTo>
                      <a:pt x="591" y="498"/>
                    </a:lnTo>
                    <a:lnTo>
                      <a:pt x="589" y="502"/>
                    </a:lnTo>
                    <a:lnTo>
                      <a:pt x="587" y="505"/>
                    </a:lnTo>
                    <a:lnTo>
                      <a:pt x="586" y="508"/>
                    </a:lnTo>
                    <a:lnTo>
                      <a:pt x="584" y="512"/>
                    </a:lnTo>
                    <a:lnTo>
                      <a:pt x="583" y="515"/>
                    </a:lnTo>
                    <a:lnTo>
                      <a:pt x="583" y="518"/>
                    </a:lnTo>
                    <a:lnTo>
                      <a:pt x="583" y="523"/>
                    </a:lnTo>
                    <a:lnTo>
                      <a:pt x="583" y="526"/>
                    </a:lnTo>
                    <a:lnTo>
                      <a:pt x="584" y="529"/>
                    </a:lnTo>
                    <a:lnTo>
                      <a:pt x="585" y="534"/>
                    </a:lnTo>
                    <a:lnTo>
                      <a:pt x="587" y="537"/>
                    </a:lnTo>
                    <a:lnTo>
                      <a:pt x="588" y="540"/>
                    </a:lnTo>
                    <a:lnTo>
                      <a:pt x="590" y="544"/>
                    </a:lnTo>
                    <a:lnTo>
                      <a:pt x="593" y="547"/>
                    </a:lnTo>
                    <a:lnTo>
                      <a:pt x="594" y="548"/>
                    </a:lnTo>
                    <a:lnTo>
                      <a:pt x="595" y="549"/>
                    </a:lnTo>
                    <a:lnTo>
                      <a:pt x="596" y="549"/>
                    </a:lnTo>
                    <a:lnTo>
                      <a:pt x="596" y="550"/>
                    </a:lnTo>
                    <a:lnTo>
                      <a:pt x="597" y="551"/>
                    </a:lnTo>
                    <a:lnTo>
                      <a:pt x="598" y="551"/>
                    </a:lnTo>
                    <a:lnTo>
                      <a:pt x="599" y="552"/>
                    </a:lnTo>
                    <a:lnTo>
                      <a:pt x="600" y="553"/>
                    </a:lnTo>
                    <a:lnTo>
                      <a:pt x="594" y="558"/>
                    </a:lnTo>
                    <a:lnTo>
                      <a:pt x="588" y="563"/>
                    </a:lnTo>
                    <a:lnTo>
                      <a:pt x="583" y="569"/>
                    </a:lnTo>
                    <a:lnTo>
                      <a:pt x="577" y="574"/>
                    </a:lnTo>
                    <a:lnTo>
                      <a:pt x="571" y="579"/>
                    </a:lnTo>
                    <a:lnTo>
                      <a:pt x="565" y="584"/>
                    </a:lnTo>
                    <a:lnTo>
                      <a:pt x="558" y="589"/>
                    </a:lnTo>
                    <a:lnTo>
                      <a:pt x="552" y="594"/>
                    </a:lnTo>
                    <a:lnTo>
                      <a:pt x="560" y="599"/>
                    </a:lnTo>
                    <a:lnTo>
                      <a:pt x="567" y="605"/>
                    </a:lnTo>
                    <a:lnTo>
                      <a:pt x="575" y="611"/>
                    </a:lnTo>
                    <a:lnTo>
                      <a:pt x="582" y="618"/>
                    </a:lnTo>
                    <a:lnTo>
                      <a:pt x="589" y="625"/>
                    </a:lnTo>
                    <a:lnTo>
                      <a:pt x="596" y="632"/>
                    </a:lnTo>
                    <a:lnTo>
                      <a:pt x="603" y="638"/>
                    </a:lnTo>
                    <a:lnTo>
                      <a:pt x="610" y="645"/>
                    </a:lnTo>
                    <a:lnTo>
                      <a:pt x="616" y="653"/>
                    </a:lnTo>
                    <a:lnTo>
                      <a:pt x="622" y="660"/>
                    </a:lnTo>
                    <a:lnTo>
                      <a:pt x="627" y="668"/>
                    </a:lnTo>
                    <a:lnTo>
                      <a:pt x="633" y="675"/>
                    </a:lnTo>
                    <a:lnTo>
                      <a:pt x="639" y="683"/>
                    </a:lnTo>
                    <a:lnTo>
                      <a:pt x="643" y="692"/>
                    </a:lnTo>
                    <a:lnTo>
                      <a:pt x="649" y="699"/>
                    </a:lnTo>
                    <a:lnTo>
                      <a:pt x="653" y="708"/>
                    </a:lnTo>
                    <a:lnTo>
                      <a:pt x="657" y="716"/>
                    </a:lnTo>
                    <a:lnTo>
                      <a:pt x="662" y="725"/>
                    </a:lnTo>
                    <a:lnTo>
                      <a:pt x="665" y="734"/>
                    </a:lnTo>
                    <a:lnTo>
                      <a:pt x="669" y="743"/>
                    </a:lnTo>
                    <a:lnTo>
                      <a:pt x="673" y="751"/>
                    </a:lnTo>
                    <a:lnTo>
                      <a:pt x="676" y="761"/>
                    </a:lnTo>
                    <a:lnTo>
                      <a:pt x="679" y="770"/>
                    </a:lnTo>
                    <a:lnTo>
                      <a:pt x="681" y="779"/>
                    </a:lnTo>
                    <a:lnTo>
                      <a:pt x="684" y="789"/>
                    </a:lnTo>
                    <a:lnTo>
                      <a:pt x="686" y="799"/>
                    </a:lnTo>
                    <a:lnTo>
                      <a:pt x="688" y="808"/>
                    </a:lnTo>
                    <a:lnTo>
                      <a:pt x="688" y="817"/>
                    </a:lnTo>
                    <a:lnTo>
                      <a:pt x="689" y="827"/>
                    </a:lnTo>
                    <a:lnTo>
                      <a:pt x="690" y="838"/>
                    </a:lnTo>
                    <a:lnTo>
                      <a:pt x="691" y="848"/>
                    </a:lnTo>
                    <a:lnTo>
                      <a:pt x="691" y="858"/>
                    </a:lnTo>
                    <a:lnTo>
                      <a:pt x="691" y="863"/>
                    </a:lnTo>
                    <a:lnTo>
                      <a:pt x="691" y="868"/>
                    </a:lnTo>
                    <a:lnTo>
                      <a:pt x="691" y="873"/>
                    </a:lnTo>
                    <a:lnTo>
                      <a:pt x="690" y="879"/>
                    </a:lnTo>
                    <a:lnTo>
                      <a:pt x="690" y="884"/>
                    </a:lnTo>
                    <a:lnTo>
                      <a:pt x="689" y="889"/>
                    </a:lnTo>
                    <a:lnTo>
                      <a:pt x="689" y="894"/>
                    </a:lnTo>
                    <a:lnTo>
                      <a:pt x="688" y="899"/>
                    </a:lnTo>
                    <a:lnTo>
                      <a:pt x="646" y="977"/>
                    </a:lnTo>
                    <a:lnTo>
                      <a:pt x="644" y="979"/>
                    </a:lnTo>
                    <a:lnTo>
                      <a:pt x="643" y="982"/>
                    </a:lnTo>
                    <a:lnTo>
                      <a:pt x="642" y="985"/>
                    </a:lnTo>
                    <a:lnTo>
                      <a:pt x="642" y="987"/>
                    </a:lnTo>
                    <a:lnTo>
                      <a:pt x="642" y="990"/>
                    </a:lnTo>
                    <a:lnTo>
                      <a:pt x="642" y="992"/>
                    </a:lnTo>
                    <a:lnTo>
                      <a:pt x="642" y="995"/>
                    </a:lnTo>
                    <a:lnTo>
                      <a:pt x="642" y="997"/>
                    </a:lnTo>
                    <a:lnTo>
                      <a:pt x="642" y="1000"/>
                    </a:lnTo>
                    <a:lnTo>
                      <a:pt x="642" y="1002"/>
                    </a:lnTo>
                    <a:lnTo>
                      <a:pt x="642" y="1005"/>
                    </a:lnTo>
                    <a:lnTo>
                      <a:pt x="643" y="1007"/>
                    </a:lnTo>
                    <a:lnTo>
                      <a:pt x="644" y="1009"/>
                    </a:lnTo>
                    <a:lnTo>
                      <a:pt x="645" y="1012"/>
                    </a:lnTo>
                    <a:lnTo>
                      <a:pt x="647" y="1014"/>
                    </a:lnTo>
                    <a:lnTo>
                      <a:pt x="649" y="1017"/>
                    </a:lnTo>
                    <a:lnTo>
                      <a:pt x="641" y="1028"/>
                    </a:lnTo>
                    <a:lnTo>
                      <a:pt x="634" y="1039"/>
                    </a:lnTo>
                    <a:lnTo>
                      <a:pt x="626" y="1050"/>
                    </a:lnTo>
                    <a:lnTo>
                      <a:pt x="617" y="1061"/>
                    </a:lnTo>
                    <a:lnTo>
                      <a:pt x="607" y="1071"/>
                    </a:lnTo>
                    <a:lnTo>
                      <a:pt x="598" y="1082"/>
                    </a:lnTo>
                    <a:lnTo>
                      <a:pt x="588" y="1092"/>
                    </a:lnTo>
                    <a:lnTo>
                      <a:pt x="578" y="1101"/>
                    </a:lnTo>
                    <a:lnTo>
                      <a:pt x="567" y="1110"/>
                    </a:lnTo>
                    <a:lnTo>
                      <a:pt x="556" y="1119"/>
                    </a:lnTo>
                    <a:lnTo>
                      <a:pt x="545" y="1126"/>
                    </a:lnTo>
                    <a:lnTo>
                      <a:pt x="533" y="1134"/>
                    </a:lnTo>
                    <a:lnTo>
                      <a:pt x="521" y="1142"/>
                    </a:lnTo>
                    <a:lnTo>
                      <a:pt x="509" y="1148"/>
                    </a:lnTo>
                    <a:lnTo>
                      <a:pt x="502" y="1151"/>
                    </a:lnTo>
                    <a:lnTo>
                      <a:pt x="496" y="1154"/>
                    </a:lnTo>
                    <a:lnTo>
                      <a:pt x="489" y="1157"/>
                    </a:lnTo>
                    <a:lnTo>
                      <a:pt x="482" y="1160"/>
                    </a:lnTo>
                    <a:lnTo>
                      <a:pt x="475" y="1134"/>
                    </a:lnTo>
                    <a:lnTo>
                      <a:pt x="470" y="1136"/>
                    </a:lnTo>
                    <a:lnTo>
                      <a:pt x="464" y="1139"/>
                    </a:lnTo>
                    <a:lnTo>
                      <a:pt x="457" y="1142"/>
                    </a:lnTo>
                    <a:lnTo>
                      <a:pt x="451" y="1143"/>
                    </a:lnTo>
                    <a:lnTo>
                      <a:pt x="445" y="1146"/>
                    </a:lnTo>
                    <a:lnTo>
                      <a:pt x="439" y="1147"/>
                    </a:lnTo>
                    <a:lnTo>
                      <a:pt x="433" y="1149"/>
                    </a:lnTo>
                    <a:lnTo>
                      <a:pt x="427" y="1151"/>
                    </a:lnTo>
                    <a:lnTo>
                      <a:pt x="434" y="1176"/>
                    </a:lnTo>
                    <a:lnTo>
                      <a:pt x="423" y="1179"/>
                    </a:lnTo>
                    <a:lnTo>
                      <a:pt x="412" y="1181"/>
                    </a:lnTo>
                    <a:lnTo>
                      <a:pt x="402" y="1183"/>
                    </a:lnTo>
                    <a:lnTo>
                      <a:pt x="390" y="1185"/>
                    </a:lnTo>
                    <a:lnTo>
                      <a:pt x="380" y="1185"/>
                    </a:lnTo>
                    <a:lnTo>
                      <a:pt x="368" y="1186"/>
                    </a:lnTo>
                    <a:lnTo>
                      <a:pt x="357" y="1187"/>
                    </a:lnTo>
                    <a:lnTo>
                      <a:pt x="345" y="1187"/>
                    </a:lnTo>
                    <a:lnTo>
                      <a:pt x="328" y="1186"/>
                    </a:lnTo>
                    <a:lnTo>
                      <a:pt x="311" y="1185"/>
                    </a:lnTo>
                    <a:lnTo>
                      <a:pt x="293" y="1183"/>
                    </a:lnTo>
                    <a:lnTo>
                      <a:pt x="276" y="1180"/>
                    </a:lnTo>
                    <a:lnTo>
                      <a:pt x="259" y="1177"/>
                    </a:lnTo>
                    <a:lnTo>
                      <a:pt x="243" y="1172"/>
                    </a:lnTo>
                    <a:lnTo>
                      <a:pt x="227" y="1167"/>
                    </a:lnTo>
                    <a:lnTo>
                      <a:pt x="211" y="1161"/>
                    </a:lnTo>
                    <a:lnTo>
                      <a:pt x="196" y="1154"/>
                    </a:lnTo>
                    <a:lnTo>
                      <a:pt x="181" y="1147"/>
                    </a:lnTo>
                    <a:lnTo>
                      <a:pt x="167" y="1139"/>
                    </a:lnTo>
                    <a:lnTo>
                      <a:pt x="153" y="1131"/>
                    </a:lnTo>
                    <a:lnTo>
                      <a:pt x="139" y="1121"/>
                    </a:lnTo>
                    <a:lnTo>
                      <a:pt x="127" y="1112"/>
                    </a:lnTo>
                    <a:lnTo>
                      <a:pt x="113" y="1101"/>
                    </a:lnTo>
                    <a:lnTo>
                      <a:pt x="102" y="1091"/>
                    </a:lnTo>
                    <a:lnTo>
                      <a:pt x="90" y="1079"/>
                    </a:lnTo>
                    <a:lnTo>
                      <a:pt x="79" y="1067"/>
                    </a:lnTo>
                    <a:lnTo>
                      <a:pt x="69" y="1055"/>
                    </a:lnTo>
                    <a:lnTo>
                      <a:pt x="59" y="1042"/>
                    </a:lnTo>
                    <a:lnTo>
                      <a:pt x="50" y="1028"/>
                    </a:lnTo>
                    <a:lnTo>
                      <a:pt x="42" y="1015"/>
                    </a:lnTo>
                    <a:lnTo>
                      <a:pt x="35" y="1001"/>
                    </a:lnTo>
                    <a:lnTo>
                      <a:pt x="27" y="985"/>
                    </a:lnTo>
                    <a:lnTo>
                      <a:pt x="21" y="970"/>
                    </a:lnTo>
                    <a:lnTo>
                      <a:pt x="16" y="956"/>
                    </a:lnTo>
                    <a:lnTo>
                      <a:pt x="11" y="940"/>
                    </a:lnTo>
                    <a:lnTo>
                      <a:pt x="7" y="924"/>
                    </a:lnTo>
                    <a:lnTo>
                      <a:pt x="4" y="908"/>
                    </a:lnTo>
                    <a:lnTo>
                      <a:pt x="2" y="891"/>
                    </a:lnTo>
                    <a:lnTo>
                      <a:pt x="1" y="875"/>
                    </a:lnTo>
                    <a:lnTo>
                      <a:pt x="0" y="858"/>
                    </a:lnTo>
                    <a:lnTo>
                      <a:pt x="0" y="848"/>
                    </a:lnTo>
                    <a:lnTo>
                      <a:pt x="1" y="838"/>
                    </a:lnTo>
                    <a:lnTo>
                      <a:pt x="2" y="827"/>
                    </a:lnTo>
                    <a:lnTo>
                      <a:pt x="3" y="817"/>
                    </a:lnTo>
                    <a:lnTo>
                      <a:pt x="4" y="808"/>
                    </a:lnTo>
                    <a:lnTo>
                      <a:pt x="5" y="799"/>
                    </a:lnTo>
                    <a:lnTo>
                      <a:pt x="8" y="789"/>
                    </a:lnTo>
                    <a:lnTo>
                      <a:pt x="10" y="779"/>
                    </a:lnTo>
                    <a:lnTo>
                      <a:pt x="12" y="770"/>
                    </a:lnTo>
                    <a:lnTo>
                      <a:pt x="16" y="761"/>
                    </a:lnTo>
                    <a:lnTo>
                      <a:pt x="19" y="751"/>
                    </a:lnTo>
                    <a:lnTo>
                      <a:pt x="22" y="743"/>
                    </a:lnTo>
                    <a:lnTo>
                      <a:pt x="26" y="734"/>
                    </a:lnTo>
                    <a:lnTo>
                      <a:pt x="29" y="725"/>
                    </a:lnTo>
                    <a:lnTo>
                      <a:pt x="34" y="716"/>
                    </a:lnTo>
                    <a:lnTo>
                      <a:pt x="38" y="708"/>
                    </a:lnTo>
                    <a:lnTo>
                      <a:pt x="42" y="699"/>
                    </a:lnTo>
                    <a:lnTo>
                      <a:pt x="48" y="692"/>
                    </a:lnTo>
                    <a:lnTo>
                      <a:pt x="53" y="683"/>
                    </a:lnTo>
                    <a:lnTo>
                      <a:pt x="58" y="675"/>
                    </a:lnTo>
                    <a:lnTo>
                      <a:pt x="64" y="668"/>
                    </a:lnTo>
                    <a:lnTo>
                      <a:pt x="69" y="660"/>
                    </a:lnTo>
                    <a:lnTo>
                      <a:pt x="75" y="653"/>
                    </a:lnTo>
                    <a:lnTo>
                      <a:pt x="81" y="645"/>
                    </a:lnTo>
                    <a:lnTo>
                      <a:pt x="88" y="638"/>
                    </a:lnTo>
                    <a:lnTo>
                      <a:pt x="95" y="632"/>
                    </a:lnTo>
                    <a:lnTo>
                      <a:pt x="102" y="625"/>
                    </a:lnTo>
                    <a:lnTo>
                      <a:pt x="109" y="618"/>
                    </a:lnTo>
                    <a:lnTo>
                      <a:pt x="116" y="611"/>
                    </a:lnTo>
                    <a:lnTo>
                      <a:pt x="123" y="605"/>
                    </a:lnTo>
                    <a:lnTo>
                      <a:pt x="131" y="599"/>
                    </a:lnTo>
                    <a:lnTo>
                      <a:pt x="139" y="594"/>
                    </a:lnTo>
                    <a:lnTo>
                      <a:pt x="131" y="588"/>
                    </a:lnTo>
                    <a:lnTo>
                      <a:pt x="123" y="582"/>
                    </a:lnTo>
                    <a:lnTo>
                      <a:pt x="116" y="576"/>
                    </a:lnTo>
                    <a:lnTo>
                      <a:pt x="109" y="569"/>
                    </a:lnTo>
                    <a:lnTo>
                      <a:pt x="102" y="562"/>
                    </a:lnTo>
                    <a:lnTo>
                      <a:pt x="95" y="556"/>
                    </a:lnTo>
                    <a:lnTo>
                      <a:pt x="88" y="549"/>
                    </a:lnTo>
                    <a:lnTo>
                      <a:pt x="81" y="542"/>
                    </a:lnTo>
                    <a:lnTo>
                      <a:pt x="75" y="534"/>
                    </a:lnTo>
                    <a:lnTo>
                      <a:pt x="69" y="527"/>
                    </a:lnTo>
                    <a:lnTo>
                      <a:pt x="64" y="520"/>
                    </a:lnTo>
                    <a:lnTo>
                      <a:pt x="58" y="512"/>
                    </a:lnTo>
                    <a:lnTo>
                      <a:pt x="53" y="504"/>
                    </a:lnTo>
                    <a:lnTo>
                      <a:pt x="48" y="496"/>
                    </a:lnTo>
                    <a:lnTo>
                      <a:pt x="42" y="488"/>
                    </a:lnTo>
                    <a:lnTo>
                      <a:pt x="38" y="480"/>
                    </a:lnTo>
                    <a:lnTo>
                      <a:pt x="34" y="471"/>
                    </a:lnTo>
                    <a:lnTo>
                      <a:pt x="29" y="462"/>
                    </a:lnTo>
                    <a:lnTo>
                      <a:pt x="26" y="453"/>
                    </a:lnTo>
                    <a:lnTo>
                      <a:pt x="22" y="445"/>
                    </a:lnTo>
                    <a:lnTo>
                      <a:pt x="19" y="436"/>
                    </a:lnTo>
                    <a:lnTo>
                      <a:pt x="16" y="426"/>
                    </a:lnTo>
                    <a:lnTo>
                      <a:pt x="12" y="417"/>
                    </a:lnTo>
                    <a:lnTo>
                      <a:pt x="10" y="408"/>
                    </a:lnTo>
                    <a:lnTo>
                      <a:pt x="8" y="399"/>
                    </a:lnTo>
                    <a:lnTo>
                      <a:pt x="5" y="388"/>
                    </a:lnTo>
                    <a:lnTo>
                      <a:pt x="4" y="379"/>
                    </a:lnTo>
                    <a:lnTo>
                      <a:pt x="3" y="370"/>
                    </a:lnTo>
                    <a:lnTo>
                      <a:pt x="2" y="360"/>
                    </a:lnTo>
                    <a:lnTo>
                      <a:pt x="1" y="350"/>
                    </a:lnTo>
                    <a:lnTo>
                      <a:pt x="0" y="339"/>
                    </a:lnTo>
                    <a:lnTo>
                      <a:pt x="0" y="330"/>
                    </a:lnTo>
                    <a:lnTo>
                      <a:pt x="0" y="316"/>
                    </a:lnTo>
                    <a:lnTo>
                      <a:pt x="1" y="302"/>
                    </a:lnTo>
                    <a:lnTo>
                      <a:pt x="3" y="289"/>
                    </a:lnTo>
                    <a:lnTo>
                      <a:pt x="4" y="274"/>
                    </a:lnTo>
                    <a:lnTo>
                      <a:pt x="7" y="262"/>
                    </a:lnTo>
                    <a:lnTo>
                      <a:pt x="11" y="248"/>
                    </a:lnTo>
                    <a:lnTo>
                      <a:pt x="15" y="236"/>
                    </a:lnTo>
                    <a:lnTo>
                      <a:pt x="19" y="223"/>
                    </a:lnTo>
                    <a:lnTo>
                      <a:pt x="24" y="210"/>
                    </a:lnTo>
                    <a:lnTo>
                      <a:pt x="29" y="198"/>
                    </a:lnTo>
                    <a:lnTo>
                      <a:pt x="35" y="187"/>
                    </a:lnTo>
                    <a:lnTo>
                      <a:pt x="41" y="175"/>
                    </a:lnTo>
                    <a:lnTo>
                      <a:pt x="48" y="163"/>
                    </a:lnTo>
                    <a:lnTo>
                      <a:pt x="55" y="152"/>
                    </a:lnTo>
                    <a:lnTo>
                      <a:pt x="63" y="141"/>
                    </a:lnTo>
                    <a:lnTo>
                      <a:pt x="71" y="131"/>
                    </a:lnTo>
                    <a:lnTo>
                      <a:pt x="79" y="121"/>
                    </a:lnTo>
                    <a:lnTo>
                      <a:pt x="88" y="111"/>
                    </a:lnTo>
                    <a:lnTo>
                      <a:pt x="97" y="100"/>
                    </a:lnTo>
                    <a:lnTo>
                      <a:pt x="107" y="92"/>
                    </a:lnTo>
                    <a:lnTo>
                      <a:pt x="117" y="83"/>
                    </a:lnTo>
                    <a:lnTo>
                      <a:pt x="127" y="74"/>
                    </a:lnTo>
                    <a:lnTo>
                      <a:pt x="138" y="66"/>
                    </a:lnTo>
                    <a:lnTo>
                      <a:pt x="150" y="58"/>
                    </a:lnTo>
                    <a:lnTo>
                      <a:pt x="160" y="52"/>
                    </a:lnTo>
                    <a:lnTo>
                      <a:pt x="173" y="45"/>
                    </a:lnTo>
                    <a:lnTo>
                      <a:pt x="184" y="38"/>
                    </a:lnTo>
                    <a:lnTo>
                      <a:pt x="196" y="32"/>
                    </a:lnTo>
                    <a:lnTo>
                      <a:pt x="210" y="27"/>
                    </a:lnTo>
                    <a:lnTo>
                      <a:pt x="222" y="22"/>
                    </a:lnTo>
                    <a:lnTo>
                      <a:pt x="235" y="18"/>
                    </a:lnTo>
                    <a:lnTo>
                      <a:pt x="249" y="14"/>
                    </a:lnTo>
                    <a:lnTo>
                      <a:pt x="256" y="39"/>
                    </a:lnTo>
                    <a:lnTo>
                      <a:pt x="261" y="37"/>
                    </a:lnTo>
                    <a:lnTo>
                      <a:pt x="267" y="36"/>
                    </a:lnTo>
                    <a:lnTo>
                      <a:pt x="273" y="35"/>
                    </a:lnTo>
                    <a:lnTo>
                      <a:pt x="279" y="34"/>
                    </a:lnTo>
                    <a:lnTo>
                      <a:pt x="285" y="32"/>
                    </a:lnTo>
                    <a:lnTo>
                      <a:pt x="290" y="31"/>
                    </a:lnTo>
                    <a:lnTo>
                      <a:pt x="296" y="30"/>
                    </a:lnTo>
                    <a:lnTo>
                      <a:pt x="303" y="29"/>
                    </a:lnTo>
                    <a:lnTo>
                      <a:pt x="296" y="3"/>
                    </a:lnTo>
                    <a:lnTo>
                      <a:pt x="302" y="3"/>
                    </a:lnTo>
                    <a:lnTo>
                      <a:pt x="308" y="2"/>
                    </a:lnTo>
                    <a:lnTo>
                      <a:pt x="314" y="2"/>
                    </a:lnTo>
                    <a:lnTo>
                      <a:pt x="320" y="1"/>
                    </a:lnTo>
                    <a:lnTo>
                      <a:pt x="327" y="1"/>
                    </a:lnTo>
                    <a:lnTo>
                      <a:pt x="333" y="0"/>
                    </a:lnTo>
                    <a:lnTo>
                      <a:pt x="339" y="0"/>
                    </a:lnTo>
                    <a:lnTo>
                      <a:pt x="345" y="0"/>
                    </a:lnTo>
                  </a:path>
                </a:pathLst>
              </a:custGeom>
              <a:solidFill>
                <a:srgbClr val="EC9635"/>
              </a:solidFill>
              <a:ln w="9525" cap="rnd">
                <a:noFill/>
                <a:round/>
                <a:headEnd type="none" w="sm" len="sm"/>
                <a:tailEnd type="none" w="sm" len="sm"/>
              </a:ln>
            </p:spPr>
            <p:txBody>
              <a:bodyPr/>
              <a:lstStyle/>
              <a:p>
                <a:endParaRPr lang="en-US"/>
              </a:p>
            </p:txBody>
          </p:sp>
          <p:sp>
            <p:nvSpPr>
              <p:cNvPr id="251944" name="Freeform 7"/>
              <p:cNvSpPr>
                <a:spLocks/>
              </p:cNvSpPr>
              <p:nvPr/>
            </p:nvSpPr>
            <p:spPr bwMode="auto">
              <a:xfrm>
                <a:off x="1247" y="2420"/>
                <a:ext cx="692" cy="1188"/>
              </a:xfrm>
              <a:custGeom>
                <a:avLst/>
                <a:gdLst>
                  <a:gd name="T0" fmla="*/ 415 w 692"/>
                  <a:gd name="T1" fmla="*/ 7 h 1188"/>
                  <a:gd name="T2" fmla="*/ 495 w 692"/>
                  <a:gd name="T3" fmla="*/ 33 h 1188"/>
                  <a:gd name="T4" fmla="*/ 565 w 692"/>
                  <a:gd name="T5" fmla="*/ 75 h 1188"/>
                  <a:gd name="T6" fmla="*/ 622 w 692"/>
                  <a:gd name="T7" fmla="*/ 133 h 1188"/>
                  <a:gd name="T8" fmla="*/ 664 w 692"/>
                  <a:gd name="T9" fmla="*/ 202 h 1188"/>
                  <a:gd name="T10" fmla="*/ 688 w 692"/>
                  <a:gd name="T11" fmla="*/ 279 h 1188"/>
                  <a:gd name="T12" fmla="*/ 690 w 692"/>
                  <a:gd name="T13" fmla="*/ 355 h 1188"/>
                  <a:gd name="T14" fmla="*/ 679 w 692"/>
                  <a:gd name="T15" fmla="*/ 415 h 1188"/>
                  <a:gd name="T16" fmla="*/ 589 w 692"/>
                  <a:gd name="T17" fmla="*/ 502 h 1188"/>
                  <a:gd name="T18" fmla="*/ 583 w 692"/>
                  <a:gd name="T19" fmla="*/ 518 h 1188"/>
                  <a:gd name="T20" fmla="*/ 587 w 692"/>
                  <a:gd name="T21" fmla="*/ 537 h 1188"/>
                  <a:gd name="T22" fmla="*/ 595 w 692"/>
                  <a:gd name="T23" fmla="*/ 549 h 1188"/>
                  <a:gd name="T24" fmla="*/ 599 w 692"/>
                  <a:gd name="T25" fmla="*/ 552 h 1188"/>
                  <a:gd name="T26" fmla="*/ 577 w 692"/>
                  <a:gd name="T27" fmla="*/ 574 h 1188"/>
                  <a:gd name="T28" fmla="*/ 560 w 692"/>
                  <a:gd name="T29" fmla="*/ 599 h 1188"/>
                  <a:gd name="T30" fmla="*/ 596 w 692"/>
                  <a:gd name="T31" fmla="*/ 632 h 1188"/>
                  <a:gd name="T32" fmla="*/ 627 w 692"/>
                  <a:gd name="T33" fmla="*/ 668 h 1188"/>
                  <a:gd name="T34" fmla="*/ 653 w 692"/>
                  <a:gd name="T35" fmla="*/ 708 h 1188"/>
                  <a:gd name="T36" fmla="*/ 673 w 692"/>
                  <a:gd name="T37" fmla="*/ 751 h 1188"/>
                  <a:gd name="T38" fmla="*/ 686 w 692"/>
                  <a:gd name="T39" fmla="*/ 799 h 1188"/>
                  <a:gd name="T40" fmla="*/ 691 w 692"/>
                  <a:gd name="T41" fmla="*/ 848 h 1188"/>
                  <a:gd name="T42" fmla="*/ 690 w 692"/>
                  <a:gd name="T43" fmla="*/ 879 h 1188"/>
                  <a:gd name="T44" fmla="*/ 646 w 692"/>
                  <a:gd name="T45" fmla="*/ 977 h 1188"/>
                  <a:gd name="T46" fmla="*/ 642 w 692"/>
                  <a:gd name="T47" fmla="*/ 990 h 1188"/>
                  <a:gd name="T48" fmla="*/ 642 w 692"/>
                  <a:gd name="T49" fmla="*/ 1002 h 1188"/>
                  <a:gd name="T50" fmla="*/ 647 w 692"/>
                  <a:gd name="T51" fmla="*/ 1014 h 1188"/>
                  <a:gd name="T52" fmla="*/ 617 w 692"/>
                  <a:gd name="T53" fmla="*/ 1061 h 1188"/>
                  <a:gd name="T54" fmla="*/ 567 w 692"/>
                  <a:gd name="T55" fmla="*/ 1110 h 1188"/>
                  <a:gd name="T56" fmla="*/ 509 w 692"/>
                  <a:gd name="T57" fmla="*/ 1148 h 1188"/>
                  <a:gd name="T58" fmla="*/ 475 w 692"/>
                  <a:gd name="T59" fmla="*/ 1134 h 1188"/>
                  <a:gd name="T60" fmla="*/ 445 w 692"/>
                  <a:gd name="T61" fmla="*/ 1146 h 1188"/>
                  <a:gd name="T62" fmla="*/ 423 w 692"/>
                  <a:gd name="T63" fmla="*/ 1179 h 1188"/>
                  <a:gd name="T64" fmla="*/ 368 w 692"/>
                  <a:gd name="T65" fmla="*/ 1186 h 1188"/>
                  <a:gd name="T66" fmla="*/ 293 w 692"/>
                  <a:gd name="T67" fmla="*/ 1183 h 1188"/>
                  <a:gd name="T68" fmla="*/ 211 w 692"/>
                  <a:gd name="T69" fmla="*/ 1161 h 1188"/>
                  <a:gd name="T70" fmla="*/ 139 w 692"/>
                  <a:gd name="T71" fmla="*/ 1121 h 1188"/>
                  <a:gd name="T72" fmla="*/ 79 w 692"/>
                  <a:gd name="T73" fmla="*/ 1067 h 1188"/>
                  <a:gd name="T74" fmla="*/ 35 w 692"/>
                  <a:gd name="T75" fmla="*/ 1001 h 1188"/>
                  <a:gd name="T76" fmla="*/ 7 w 692"/>
                  <a:gd name="T77" fmla="*/ 924 h 1188"/>
                  <a:gd name="T78" fmla="*/ 0 w 692"/>
                  <a:gd name="T79" fmla="*/ 848 h 1188"/>
                  <a:gd name="T80" fmla="*/ 5 w 692"/>
                  <a:gd name="T81" fmla="*/ 799 h 1188"/>
                  <a:gd name="T82" fmla="*/ 19 w 692"/>
                  <a:gd name="T83" fmla="*/ 751 h 1188"/>
                  <a:gd name="T84" fmla="*/ 38 w 692"/>
                  <a:gd name="T85" fmla="*/ 708 h 1188"/>
                  <a:gd name="T86" fmla="*/ 64 w 692"/>
                  <a:gd name="T87" fmla="*/ 668 h 1188"/>
                  <a:gd name="T88" fmla="*/ 95 w 692"/>
                  <a:gd name="T89" fmla="*/ 632 h 1188"/>
                  <a:gd name="T90" fmla="*/ 131 w 692"/>
                  <a:gd name="T91" fmla="*/ 599 h 1188"/>
                  <a:gd name="T92" fmla="*/ 109 w 692"/>
                  <a:gd name="T93" fmla="*/ 569 h 1188"/>
                  <a:gd name="T94" fmla="*/ 75 w 692"/>
                  <a:gd name="T95" fmla="*/ 534 h 1188"/>
                  <a:gd name="T96" fmla="*/ 48 w 692"/>
                  <a:gd name="T97" fmla="*/ 496 h 1188"/>
                  <a:gd name="T98" fmla="*/ 26 w 692"/>
                  <a:gd name="T99" fmla="*/ 453 h 1188"/>
                  <a:gd name="T100" fmla="*/ 10 w 692"/>
                  <a:gd name="T101" fmla="*/ 408 h 1188"/>
                  <a:gd name="T102" fmla="*/ 2 w 692"/>
                  <a:gd name="T103" fmla="*/ 360 h 1188"/>
                  <a:gd name="T104" fmla="*/ 1 w 692"/>
                  <a:gd name="T105" fmla="*/ 302 h 1188"/>
                  <a:gd name="T106" fmla="*/ 15 w 692"/>
                  <a:gd name="T107" fmla="*/ 236 h 1188"/>
                  <a:gd name="T108" fmla="*/ 41 w 692"/>
                  <a:gd name="T109" fmla="*/ 175 h 1188"/>
                  <a:gd name="T110" fmla="*/ 79 w 692"/>
                  <a:gd name="T111" fmla="*/ 121 h 1188"/>
                  <a:gd name="T112" fmla="*/ 127 w 692"/>
                  <a:gd name="T113" fmla="*/ 74 h 1188"/>
                  <a:gd name="T114" fmla="*/ 184 w 692"/>
                  <a:gd name="T115" fmla="*/ 38 h 1188"/>
                  <a:gd name="T116" fmla="*/ 249 w 692"/>
                  <a:gd name="T117" fmla="*/ 14 h 1188"/>
                  <a:gd name="T118" fmla="*/ 279 w 692"/>
                  <a:gd name="T119" fmla="*/ 34 h 1188"/>
                  <a:gd name="T120" fmla="*/ 296 w 692"/>
                  <a:gd name="T121" fmla="*/ 3 h 1188"/>
                  <a:gd name="T122" fmla="*/ 327 w 692"/>
                  <a:gd name="T123" fmla="*/ 1 h 11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692"/>
                  <a:gd name="T187" fmla="*/ 0 h 1188"/>
                  <a:gd name="T188" fmla="*/ 692 w 692"/>
                  <a:gd name="T189" fmla="*/ 1188 h 1188"/>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692" h="1188">
                    <a:moveTo>
                      <a:pt x="345" y="0"/>
                    </a:moveTo>
                    <a:lnTo>
                      <a:pt x="363" y="1"/>
                    </a:lnTo>
                    <a:lnTo>
                      <a:pt x="381" y="2"/>
                    </a:lnTo>
                    <a:lnTo>
                      <a:pt x="398" y="4"/>
                    </a:lnTo>
                    <a:lnTo>
                      <a:pt x="415" y="7"/>
                    </a:lnTo>
                    <a:lnTo>
                      <a:pt x="432" y="10"/>
                    </a:lnTo>
                    <a:lnTo>
                      <a:pt x="448" y="15"/>
                    </a:lnTo>
                    <a:lnTo>
                      <a:pt x="465" y="20"/>
                    </a:lnTo>
                    <a:lnTo>
                      <a:pt x="480" y="26"/>
                    </a:lnTo>
                    <a:lnTo>
                      <a:pt x="495" y="33"/>
                    </a:lnTo>
                    <a:lnTo>
                      <a:pt x="510" y="40"/>
                    </a:lnTo>
                    <a:lnTo>
                      <a:pt x="525" y="48"/>
                    </a:lnTo>
                    <a:lnTo>
                      <a:pt x="539" y="57"/>
                    </a:lnTo>
                    <a:lnTo>
                      <a:pt x="552" y="66"/>
                    </a:lnTo>
                    <a:lnTo>
                      <a:pt x="565" y="75"/>
                    </a:lnTo>
                    <a:lnTo>
                      <a:pt x="578" y="86"/>
                    </a:lnTo>
                    <a:lnTo>
                      <a:pt x="589" y="97"/>
                    </a:lnTo>
                    <a:lnTo>
                      <a:pt x="601" y="108"/>
                    </a:lnTo>
                    <a:lnTo>
                      <a:pt x="612" y="120"/>
                    </a:lnTo>
                    <a:lnTo>
                      <a:pt x="622" y="133"/>
                    </a:lnTo>
                    <a:lnTo>
                      <a:pt x="632" y="146"/>
                    </a:lnTo>
                    <a:lnTo>
                      <a:pt x="641" y="159"/>
                    </a:lnTo>
                    <a:lnTo>
                      <a:pt x="650" y="173"/>
                    </a:lnTo>
                    <a:lnTo>
                      <a:pt x="657" y="187"/>
                    </a:lnTo>
                    <a:lnTo>
                      <a:pt x="664" y="202"/>
                    </a:lnTo>
                    <a:lnTo>
                      <a:pt x="670" y="217"/>
                    </a:lnTo>
                    <a:lnTo>
                      <a:pt x="675" y="232"/>
                    </a:lnTo>
                    <a:lnTo>
                      <a:pt x="680" y="247"/>
                    </a:lnTo>
                    <a:lnTo>
                      <a:pt x="684" y="263"/>
                    </a:lnTo>
                    <a:lnTo>
                      <a:pt x="688" y="279"/>
                    </a:lnTo>
                    <a:lnTo>
                      <a:pt x="689" y="296"/>
                    </a:lnTo>
                    <a:lnTo>
                      <a:pt x="690" y="312"/>
                    </a:lnTo>
                    <a:lnTo>
                      <a:pt x="691" y="330"/>
                    </a:lnTo>
                    <a:lnTo>
                      <a:pt x="691" y="342"/>
                    </a:lnTo>
                    <a:lnTo>
                      <a:pt x="690" y="355"/>
                    </a:lnTo>
                    <a:lnTo>
                      <a:pt x="688" y="367"/>
                    </a:lnTo>
                    <a:lnTo>
                      <a:pt x="688" y="379"/>
                    </a:lnTo>
                    <a:lnTo>
                      <a:pt x="685" y="392"/>
                    </a:lnTo>
                    <a:lnTo>
                      <a:pt x="682" y="404"/>
                    </a:lnTo>
                    <a:lnTo>
                      <a:pt x="679" y="415"/>
                    </a:lnTo>
                    <a:lnTo>
                      <a:pt x="675" y="426"/>
                    </a:lnTo>
                    <a:lnTo>
                      <a:pt x="596" y="492"/>
                    </a:lnTo>
                    <a:lnTo>
                      <a:pt x="594" y="495"/>
                    </a:lnTo>
                    <a:lnTo>
                      <a:pt x="591" y="498"/>
                    </a:lnTo>
                    <a:lnTo>
                      <a:pt x="589" y="502"/>
                    </a:lnTo>
                    <a:lnTo>
                      <a:pt x="587" y="505"/>
                    </a:lnTo>
                    <a:lnTo>
                      <a:pt x="586" y="508"/>
                    </a:lnTo>
                    <a:lnTo>
                      <a:pt x="584" y="512"/>
                    </a:lnTo>
                    <a:lnTo>
                      <a:pt x="583" y="515"/>
                    </a:lnTo>
                    <a:lnTo>
                      <a:pt x="583" y="518"/>
                    </a:lnTo>
                    <a:lnTo>
                      <a:pt x="583" y="523"/>
                    </a:lnTo>
                    <a:lnTo>
                      <a:pt x="583" y="526"/>
                    </a:lnTo>
                    <a:lnTo>
                      <a:pt x="584" y="529"/>
                    </a:lnTo>
                    <a:lnTo>
                      <a:pt x="585" y="534"/>
                    </a:lnTo>
                    <a:lnTo>
                      <a:pt x="587" y="537"/>
                    </a:lnTo>
                    <a:lnTo>
                      <a:pt x="588" y="540"/>
                    </a:lnTo>
                    <a:lnTo>
                      <a:pt x="590" y="544"/>
                    </a:lnTo>
                    <a:lnTo>
                      <a:pt x="593" y="547"/>
                    </a:lnTo>
                    <a:lnTo>
                      <a:pt x="594" y="548"/>
                    </a:lnTo>
                    <a:lnTo>
                      <a:pt x="595" y="549"/>
                    </a:lnTo>
                    <a:lnTo>
                      <a:pt x="596" y="549"/>
                    </a:lnTo>
                    <a:lnTo>
                      <a:pt x="596" y="550"/>
                    </a:lnTo>
                    <a:lnTo>
                      <a:pt x="597" y="551"/>
                    </a:lnTo>
                    <a:lnTo>
                      <a:pt x="598" y="551"/>
                    </a:lnTo>
                    <a:lnTo>
                      <a:pt x="599" y="552"/>
                    </a:lnTo>
                    <a:lnTo>
                      <a:pt x="600" y="553"/>
                    </a:lnTo>
                    <a:lnTo>
                      <a:pt x="594" y="558"/>
                    </a:lnTo>
                    <a:lnTo>
                      <a:pt x="588" y="563"/>
                    </a:lnTo>
                    <a:lnTo>
                      <a:pt x="583" y="569"/>
                    </a:lnTo>
                    <a:lnTo>
                      <a:pt x="577" y="574"/>
                    </a:lnTo>
                    <a:lnTo>
                      <a:pt x="571" y="579"/>
                    </a:lnTo>
                    <a:lnTo>
                      <a:pt x="565" y="584"/>
                    </a:lnTo>
                    <a:lnTo>
                      <a:pt x="558" y="589"/>
                    </a:lnTo>
                    <a:lnTo>
                      <a:pt x="552" y="594"/>
                    </a:lnTo>
                    <a:lnTo>
                      <a:pt x="560" y="599"/>
                    </a:lnTo>
                    <a:lnTo>
                      <a:pt x="567" y="605"/>
                    </a:lnTo>
                    <a:lnTo>
                      <a:pt x="575" y="611"/>
                    </a:lnTo>
                    <a:lnTo>
                      <a:pt x="582" y="618"/>
                    </a:lnTo>
                    <a:lnTo>
                      <a:pt x="589" y="625"/>
                    </a:lnTo>
                    <a:lnTo>
                      <a:pt x="596" y="632"/>
                    </a:lnTo>
                    <a:lnTo>
                      <a:pt x="603" y="638"/>
                    </a:lnTo>
                    <a:lnTo>
                      <a:pt x="610" y="645"/>
                    </a:lnTo>
                    <a:lnTo>
                      <a:pt x="616" y="653"/>
                    </a:lnTo>
                    <a:lnTo>
                      <a:pt x="622" y="660"/>
                    </a:lnTo>
                    <a:lnTo>
                      <a:pt x="627" y="668"/>
                    </a:lnTo>
                    <a:lnTo>
                      <a:pt x="633" y="675"/>
                    </a:lnTo>
                    <a:lnTo>
                      <a:pt x="639" y="683"/>
                    </a:lnTo>
                    <a:lnTo>
                      <a:pt x="643" y="692"/>
                    </a:lnTo>
                    <a:lnTo>
                      <a:pt x="649" y="699"/>
                    </a:lnTo>
                    <a:lnTo>
                      <a:pt x="653" y="708"/>
                    </a:lnTo>
                    <a:lnTo>
                      <a:pt x="657" y="716"/>
                    </a:lnTo>
                    <a:lnTo>
                      <a:pt x="662" y="725"/>
                    </a:lnTo>
                    <a:lnTo>
                      <a:pt x="665" y="734"/>
                    </a:lnTo>
                    <a:lnTo>
                      <a:pt x="669" y="743"/>
                    </a:lnTo>
                    <a:lnTo>
                      <a:pt x="673" y="751"/>
                    </a:lnTo>
                    <a:lnTo>
                      <a:pt x="676" y="761"/>
                    </a:lnTo>
                    <a:lnTo>
                      <a:pt x="679" y="770"/>
                    </a:lnTo>
                    <a:lnTo>
                      <a:pt x="681" y="779"/>
                    </a:lnTo>
                    <a:lnTo>
                      <a:pt x="684" y="789"/>
                    </a:lnTo>
                    <a:lnTo>
                      <a:pt x="686" y="799"/>
                    </a:lnTo>
                    <a:lnTo>
                      <a:pt x="688" y="808"/>
                    </a:lnTo>
                    <a:lnTo>
                      <a:pt x="688" y="817"/>
                    </a:lnTo>
                    <a:lnTo>
                      <a:pt x="689" y="827"/>
                    </a:lnTo>
                    <a:lnTo>
                      <a:pt x="690" y="838"/>
                    </a:lnTo>
                    <a:lnTo>
                      <a:pt x="691" y="848"/>
                    </a:lnTo>
                    <a:lnTo>
                      <a:pt x="691" y="858"/>
                    </a:lnTo>
                    <a:lnTo>
                      <a:pt x="691" y="863"/>
                    </a:lnTo>
                    <a:lnTo>
                      <a:pt x="691" y="868"/>
                    </a:lnTo>
                    <a:lnTo>
                      <a:pt x="691" y="873"/>
                    </a:lnTo>
                    <a:lnTo>
                      <a:pt x="690" y="879"/>
                    </a:lnTo>
                    <a:lnTo>
                      <a:pt x="690" y="884"/>
                    </a:lnTo>
                    <a:lnTo>
                      <a:pt x="689" y="889"/>
                    </a:lnTo>
                    <a:lnTo>
                      <a:pt x="689" y="894"/>
                    </a:lnTo>
                    <a:lnTo>
                      <a:pt x="688" y="899"/>
                    </a:lnTo>
                    <a:lnTo>
                      <a:pt x="646" y="977"/>
                    </a:lnTo>
                    <a:lnTo>
                      <a:pt x="644" y="979"/>
                    </a:lnTo>
                    <a:lnTo>
                      <a:pt x="643" y="982"/>
                    </a:lnTo>
                    <a:lnTo>
                      <a:pt x="642" y="985"/>
                    </a:lnTo>
                    <a:lnTo>
                      <a:pt x="642" y="987"/>
                    </a:lnTo>
                    <a:lnTo>
                      <a:pt x="642" y="990"/>
                    </a:lnTo>
                    <a:lnTo>
                      <a:pt x="642" y="992"/>
                    </a:lnTo>
                    <a:lnTo>
                      <a:pt x="642" y="995"/>
                    </a:lnTo>
                    <a:lnTo>
                      <a:pt x="642" y="997"/>
                    </a:lnTo>
                    <a:lnTo>
                      <a:pt x="642" y="1000"/>
                    </a:lnTo>
                    <a:lnTo>
                      <a:pt x="642" y="1002"/>
                    </a:lnTo>
                    <a:lnTo>
                      <a:pt x="642" y="1005"/>
                    </a:lnTo>
                    <a:lnTo>
                      <a:pt x="643" y="1007"/>
                    </a:lnTo>
                    <a:lnTo>
                      <a:pt x="644" y="1009"/>
                    </a:lnTo>
                    <a:lnTo>
                      <a:pt x="645" y="1012"/>
                    </a:lnTo>
                    <a:lnTo>
                      <a:pt x="647" y="1014"/>
                    </a:lnTo>
                    <a:lnTo>
                      <a:pt x="649" y="1017"/>
                    </a:lnTo>
                    <a:lnTo>
                      <a:pt x="641" y="1028"/>
                    </a:lnTo>
                    <a:lnTo>
                      <a:pt x="634" y="1039"/>
                    </a:lnTo>
                    <a:lnTo>
                      <a:pt x="626" y="1050"/>
                    </a:lnTo>
                    <a:lnTo>
                      <a:pt x="617" y="1061"/>
                    </a:lnTo>
                    <a:lnTo>
                      <a:pt x="607" y="1071"/>
                    </a:lnTo>
                    <a:lnTo>
                      <a:pt x="598" y="1082"/>
                    </a:lnTo>
                    <a:lnTo>
                      <a:pt x="588" y="1092"/>
                    </a:lnTo>
                    <a:lnTo>
                      <a:pt x="578" y="1101"/>
                    </a:lnTo>
                    <a:lnTo>
                      <a:pt x="567" y="1110"/>
                    </a:lnTo>
                    <a:lnTo>
                      <a:pt x="556" y="1119"/>
                    </a:lnTo>
                    <a:lnTo>
                      <a:pt x="545" y="1126"/>
                    </a:lnTo>
                    <a:lnTo>
                      <a:pt x="533" y="1134"/>
                    </a:lnTo>
                    <a:lnTo>
                      <a:pt x="521" y="1142"/>
                    </a:lnTo>
                    <a:lnTo>
                      <a:pt x="509" y="1148"/>
                    </a:lnTo>
                    <a:lnTo>
                      <a:pt x="502" y="1151"/>
                    </a:lnTo>
                    <a:lnTo>
                      <a:pt x="496" y="1154"/>
                    </a:lnTo>
                    <a:lnTo>
                      <a:pt x="489" y="1157"/>
                    </a:lnTo>
                    <a:lnTo>
                      <a:pt x="482" y="1160"/>
                    </a:lnTo>
                    <a:lnTo>
                      <a:pt x="475" y="1134"/>
                    </a:lnTo>
                    <a:lnTo>
                      <a:pt x="470" y="1136"/>
                    </a:lnTo>
                    <a:lnTo>
                      <a:pt x="464" y="1139"/>
                    </a:lnTo>
                    <a:lnTo>
                      <a:pt x="457" y="1142"/>
                    </a:lnTo>
                    <a:lnTo>
                      <a:pt x="451" y="1143"/>
                    </a:lnTo>
                    <a:lnTo>
                      <a:pt x="445" y="1146"/>
                    </a:lnTo>
                    <a:lnTo>
                      <a:pt x="439" y="1147"/>
                    </a:lnTo>
                    <a:lnTo>
                      <a:pt x="433" y="1149"/>
                    </a:lnTo>
                    <a:lnTo>
                      <a:pt x="427" y="1151"/>
                    </a:lnTo>
                    <a:lnTo>
                      <a:pt x="434" y="1176"/>
                    </a:lnTo>
                    <a:lnTo>
                      <a:pt x="423" y="1179"/>
                    </a:lnTo>
                    <a:lnTo>
                      <a:pt x="412" y="1181"/>
                    </a:lnTo>
                    <a:lnTo>
                      <a:pt x="402" y="1183"/>
                    </a:lnTo>
                    <a:lnTo>
                      <a:pt x="390" y="1185"/>
                    </a:lnTo>
                    <a:lnTo>
                      <a:pt x="380" y="1185"/>
                    </a:lnTo>
                    <a:lnTo>
                      <a:pt x="368" y="1186"/>
                    </a:lnTo>
                    <a:lnTo>
                      <a:pt x="357" y="1187"/>
                    </a:lnTo>
                    <a:lnTo>
                      <a:pt x="345" y="1187"/>
                    </a:lnTo>
                    <a:lnTo>
                      <a:pt x="328" y="1186"/>
                    </a:lnTo>
                    <a:lnTo>
                      <a:pt x="311" y="1185"/>
                    </a:lnTo>
                    <a:lnTo>
                      <a:pt x="293" y="1183"/>
                    </a:lnTo>
                    <a:lnTo>
                      <a:pt x="276" y="1180"/>
                    </a:lnTo>
                    <a:lnTo>
                      <a:pt x="259" y="1177"/>
                    </a:lnTo>
                    <a:lnTo>
                      <a:pt x="243" y="1172"/>
                    </a:lnTo>
                    <a:lnTo>
                      <a:pt x="227" y="1167"/>
                    </a:lnTo>
                    <a:lnTo>
                      <a:pt x="211" y="1161"/>
                    </a:lnTo>
                    <a:lnTo>
                      <a:pt x="196" y="1154"/>
                    </a:lnTo>
                    <a:lnTo>
                      <a:pt x="181" y="1147"/>
                    </a:lnTo>
                    <a:lnTo>
                      <a:pt x="167" y="1139"/>
                    </a:lnTo>
                    <a:lnTo>
                      <a:pt x="153" y="1131"/>
                    </a:lnTo>
                    <a:lnTo>
                      <a:pt x="139" y="1121"/>
                    </a:lnTo>
                    <a:lnTo>
                      <a:pt x="127" y="1112"/>
                    </a:lnTo>
                    <a:lnTo>
                      <a:pt x="113" y="1101"/>
                    </a:lnTo>
                    <a:lnTo>
                      <a:pt x="102" y="1091"/>
                    </a:lnTo>
                    <a:lnTo>
                      <a:pt x="90" y="1079"/>
                    </a:lnTo>
                    <a:lnTo>
                      <a:pt x="79" y="1067"/>
                    </a:lnTo>
                    <a:lnTo>
                      <a:pt x="69" y="1055"/>
                    </a:lnTo>
                    <a:lnTo>
                      <a:pt x="59" y="1042"/>
                    </a:lnTo>
                    <a:lnTo>
                      <a:pt x="50" y="1028"/>
                    </a:lnTo>
                    <a:lnTo>
                      <a:pt x="42" y="1015"/>
                    </a:lnTo>
                    <a:lnTo>
                      <a:pt x="35" y="1001"/>
                    </a:lnTo>
                    <a:lnTo>
                      <a:pt x="27" y="985"/>
                    </a:lnTo>
                    <a:lnTo>
                      <a:pt x="21" y="970"/>
                    </a:lnTo>
                    <a:lnTo>
                      <a:pt x="16" y="956"/>
                    </a:lnTo>
                    <a:lnTo>
                      <a:pt x="11" y="940"/>
                    </a:lnTo>
                    <a:lnTo>
                      <a:pt x="7" y="924"/>
                    </a:lnTo>
                    <a:lnTo>
                      <a:pt x="4" y="908"/>
                    </a:lnTo>
                    <a:lnTo>
                      <a:pt x="2" y="891"/>
                    </a:lnTo>
                    <a:lnTo>
                      <a:pt x="1" y="875"/>
                    </a:lnTo>
                    <a:lnTo>
                      <a:pt x="0" y="858"/>
                    </a:lnTo>
                    <a:lnTo>
                      <a:pt x="0" y="848"/>
                    </a:lnTo>
                    <a:lnTo>
                      <a:pt x="1" y="838"/>
                    </a:lnTo>
                    <a:lnTo>
                      <a:pt x="2" y="827"/>
                    </a:lnTo>
                    <a:lnTo>
                      <a:pt x="3" y="817"/>
                    </a:lnTo>
                    <a:lnTo>
                      <a:pt x="4" y="808"/>
                    </a:lnTo>
                    <a:lnTo>
                      <a:pt x="5" y="799"/>
                    </a:lnTo>
                    <a:lnTo>
                      <a:pt x="8" y="789"/>
                    </a:lnTo>
                    <a:lnTo>
                      <a:pt x="10" y="779"/>
                    </a:lnTo>
                    <a:lnTo>
                      <a:pt x="12" y="770"/>
                    </a:lnTo>
                    <a:lnTo>
                      <a:pt x="16" y="761"/>
                    </a:lnTo>
                    <a:lnTo>
                      <a:pt x="19" y="751"/>
                    </a:lnTo>
                    <a:lnTo>
                      <a:pt x="22" y="743"/>
                    </a:lnTo>
                    <a:lnTo>
                      <a:pt x="26" y="734"/>
                    </a:lnTo>
                    <a:lnTo>
                      <a:pt x="29" y="725"/>
                    </a:lnTo>
                    <a:lnTo>
                      <a:pt x="34" y="716"/>
                    </a:lnTo>
                    <a:lnTo>
                      <a:pt x="38" y="708"/>
                    </a:lnTo>
                    <a:lnTo>
                      <a:pt x="42" y="699"/>
                    </a:lnTo>
                    <a:lnTo>
                      <a:pt x="48" y="692"/>
                    </a:lnTo>
                    <a:lnTo>
                      <a:pt x="53" y="683"/>
                    </a:lnTo>
                    <a:lnTo>
                      <a:pt x="58" y="675"/>
                    </a:lnTo>
                    <a:lnTo>
                      <a:pt x="64" y="668"/>
                    </a:lnTo>
                    <a:lnTo>
                      <a:pt x="69" y="660"/>
                    </a:lnTo>
                    <a:lnTo>
                      <a:pt x="75" y="653"/>
                    </a:lnTo>
                    <a:lnTo>
                      <a:pt x="81" y="645"/>
                    </a:lnTo>
                    <a:lnTo>
                      <a:pt x="88" y="638"/>
                    </a:lnTo>
                    <a:lnTo>
                      <a:pt x="95" y="632"/>
                    </a:lnTo>
                    <a:lnTo>
                      <a:pt x="102" y="625"/>
                    </a:lnTo>
                    <a:lnTo>
                      <a:pt x="109" y="618"/>
                    </a:lnTo>
                    <a:lnTo>
                      <a:pt x="116" y="611"/>
                    </a:lnTo>
                    <a:lnTo>
                      <a:pt x="123" y="605"/>
                    </a:lnTo>
                    <a:lnTo>
                      <a:pt x="131" y="599"/>
                    </a:lnTo>
                    <a:lnTo>
                      <a:pt x="139" y="594"/>
                    </a:lnTo>
                    <a:lnTo>
                      <a:pt x="131" y="588"/>
                    </a:lnTo>
                    <a:lnTo>
                      <a:pt x="123" y="582"/>
                    </a:lnTo>
                    <a:lnTo>
                      <a:pt x="116" y="576"/>
                    </a:lnTo>
                    <a:lnTo>
                      <a:pt x="109" y="569"/>
                    </a:lnTo>
                    <a:lnTo>
                      <a:pt x="102" y="562"/>
                    </a:lnTo>
                    <a:lnTo>
                      <a:pt x="95" y="556"/>
                    </a:lnTo>
                    <a:lnTo>
                      <a:pt x="88" y="549"/>
                    </a:lnTo>
                    <a:lnTo>
                      <a:pt x="81" y="542"/>
                    </a:lnTo>
                    <a:lnTo>
                      <a:pt x="75" y="534"/>
                    </a:lnTo>
                    <a:lnTo>
                      <a:pt x="69" y="527"/>
                    </a:lnTo>
                    <a:lnTo>
                      <a:pt x="64" y="520"/>
                    </a:lnTo>
                    <a:lnTo>
                      <a:pt x="58" y="512"/>
                    </a:lnTo>
                    <a:lnTo>
                      <a:pt x="53" y="504"/>
                    </a:lnTo>
                    <a:lnTo>
                      <a:pt x="48" y="496"/>
                    </a:lnTo>
                    <a:lnTo>
                      <a:pt x="42" y="488"/>
                    </a:lnTo>
                    <a:lnTo>
                      <a:pt x="38" y="480"/>
                    </a:lnTo>
                    <a:lnTo>
                      <a:pt x="34" y="471"/>
                    </a:lnTo>
                    <a:lnTo>
                      <a:pt x="29" y="462"/>
                    </a:lnTo>
                    <a:lnTo>
                      <a:pt x="26" y="453"/>
                    </a:lnTo>
                    <a:lnTo>
                      <a:pt x="22" y="445"/>
                    </a:lnTo>
                    <a:lnTo>
                      <a:pt x="19" y="436"/>
                    </a:lnTo>
                    <a:lnTo>
                      <a:pt x="16" y="426"/>
                    </a:lnTo>
                    <a:lnTo>
                      <a:pt x="12" y="417"/>
                    </a:lnTo>
                    <a:lnTo>
                      <a:pt x="10" y="408"/>
                    </a:lnTo>
                    <a:lnTo>
                      <a:pt x="8" y="399"/>
                    </a:lnTo>
                    <a:lnTo>
                      <a:pt x="5" y="388"/>
                    </a:lnTo>
                    <a:lnTo>
                      <a:pt x="4" y="379"/>
                    </a:lnTo>
                    <a:lnTo>
                      <a:pt x="3" y="370"/>
                    </a:lnTo>
                    <a:lnTo>
                      <a:pt x="2" y="360"/>
                    </a:lnTo>
                    <a:lnTo>
                      <a:pt x="1" y="350"/>
                    </a:lnTo>
                    <a:lnTo>
                      <a:pt x="0" y="339"/>
                    </a:lnTo>
                    <a:lnTo>
                      <a:pt x="0" y="330"/>
                    </a:lnTo>
                    <a:lnTo>
                      <a:pt x="0" y="316"/>
                    </a:lnTo>
                    <a:lnTo>
                      <a:pt x="1" y="302"/>
                    </a:lnTo>
                    <a:lnTo>
                      <a:pt x="3" y="289"/>
                    </a:lnTo>
                    <a:lnTo>
                      <a:pt x="4" y="274"/>
                    </a:lnTo>
                    <a:lnTo>
                      <a:pt x="7" y="262"/>
                    </a:lnTo>
                    <a:lnTo>
                      <a:pt x="11" y="248"/>
                    </a:lnTo>
                    <a:lnTo>
                      <a:pt x="15" y="236"/>
                    </a:lnTo>
                    <a:lnTo>
                      <a:pt x="19" y="223"/>
                    </a:lnTo>
                    <a:lnTo>
                      <a:pt x="24" y="210"/>
                    </a:lnTo>
                    <a:lnTo>
                      <a:pt x="29" y="198"/>
                    </a:lnTo>
                    <a:lnTo>
                      <a:pt x="35" y="187"/>
                    </a:lnTo>
                    <a:lnTo>
                      <a:pt x="41" y="175"/>
                    </a:lnTo>
                    <a:lnTo>
                      <a:pt x="48" y="163"/>
                    </a:lnTo>
                    <a:lnTo>
                      <a:pt x="55" y="152"/>
                    </a:lnTo>
                    <a:lnTo>
                      <a:pt x="63" y="141"/>
                    </a:lnTo>
                    <a:lnTo>
                      <a:pt x="71" y="131"/>
                    </a:lnTo>
                    <a:lnTo>
                      <a:pt x="79" y="121"/>
                    </a:lnTo>
                    <a:lnTo>
                      <a:pt x="88" y="111"/>
                    </a:lnTo>
                    <a:lnTo>
                      <a:pt x="97" y="100"/>
                    </a:lnTo>
                    <a:lnTo>
                      <a:pt x="107" y="92"/>
                    </a:lnTo>
                    <a:lnTo>
                      <a:pt x="117" y="83"/>
                    </a:lnTo>
                    <a:lnTo>
                      <a:pt x="127" y="74"/>
                    </a:lnTo>
                    <a:lnTo>
                      <a:pt x="138" y="66"/>
                    </a:lnTo>
                    <a:lnTo>
                      <a:pt x="150" y="58"/>
                    </a:lnTo>
                    <a:lnTo>
                      <a:pt x="160" y="52"/>
                    </a:lnTo>
                    <a:lnTo>
                      <a:pt x="173" y="45"/>
                    </a:lnTo>
                    <a:lnTo>
                      <a:pt x="184" y="38"/>
                    </a:lnTo>
                    <a:lnTo>
                      <a:pt x="196" y="32"/>
                    </a:lnTo>
                    <a:lnTo>
                      <a:pt x="210" y="27"/>
                    </a:lnTo>
                    <a:lnTo>
                      <a:pt x="222" y="22"/>
                    </a:lnTo>
                    <a:lnTo>
                      <a:pt x="235" y="18"/>
                    </a:lnTo>
                    <a:lnTo>
                      <a:pt x="249" y="14"/>
                    </a:lnTo>
                    <a:lnTo>
                      <a:pt x="256" y="39"/>
                    </a:lnTo>
                    <a:lnTo>
                      <a:pt x="261" y="37"/>
                    </a:lnTo>
                    <a:lnTo>
                      <a:pt x="267" y="36"/>
                    </a:lnTo>
                    <a:lnTo>
                      <a:pt x="273" y="35"/>
                    </a:lnTo>
                    <a:lnTo>
                      <a:pt x="279" y="34"/>
                    </a:lnTo>
                    <a:lnTo>
                      <a:pt x="285" y="32"/>
                    </a:lnTo>
                    <a:lnTo>
                      <a:pt x="290" y="31"/>
                    </a:lnTo>
                    <a:lnTo>
                      <a:pt x="296" y="30"/>
                    </a:lnTo>
                    <a:lnTo>
                      <a:pt x="303" y="29"/>
                    </a:lnTo>
                    <a:lnTo>
                      <a:pt x="296" y="3"/>
                    </a:lnTo>
                    <a:lnTo>
                      <a:pt x="302" y="3"/>
                    </a:lnTo>
                    <a:lnTo>
                      <a:pt x="308" y="2"/>
                    </a:lnTo>
                    <a:lnTo>
                      <a:pt x="314" y="2"/>
                    </a:lnTo>
                    <a:lnTo>
                      <a:pt x="320" y="1"/>
                    </a:lnTo>
                    <a:lnTo>
                      <a:pt x="327" y="1"/>
                    </a:lnTo>
                    <a:lnTo>
                      <a:pt x="333" y="0"/>
                    </a:lnTo>
                    <a:lnTo>
                      <a:pt x="339" y="0"/>
                    </a:lnTo>
                    <a:lnTo>
                      <a:pt x="345" y="0"/>
                    </a:lnTo>
                  </a:path>
                </a:pathLst>
              </a:custGeom>
              <a:noFill/>
              <a:ln w="12700" cap="rnd" cmpd="sng">
                <a:solidFill>
                  <a:srgbClr val="1F1A17"/>
                </a:solidFill>
                <a:prstDash val="solid"/>
                <a:round/>
                <a:headEnd type="none" w="sm" len="sm"/>
                <a:tailEnd type="none" w="sm" len="sm"/>
              </a:ln>
            </p:spPr>
            <p:txBody>
              <a:bodyPr/>
              <a:lstStyle/>
              <a:p>
                <a:endParaRPr lang="en-US"/>
              </a:p>
            </p:txBody>
          </p:sp>
          <p:sp>
            <p:nvSpPr>
              <p:cNvPr id="251945" name="Freeform 8"/>
              <p:cNvSpPr>
                <a:spLocks/>
              </p:cNvSpPr>
              <p:nvPr/>
            </p:nvSpPr>
            <p:spPr bwMode="auto">
              <a:xfrm>
                <a:off x="698" y="3784"/>
                <a:ext cx="1839" cy="358"/>
              </a:xfrm>
              <a:custGeom>
                <a:avLst/>
                <a:gdLst>
                  <a:gd name="T0" fmla="*/ 0 w 1839"/>
                  <a:gd name="T1" fmla="*/ 0 h 358"/>
                  <a:gd name="T2" fmla="*/ 348 w 1839"/>
                  <a:gd name="T3" fmla="*/ 0 h 358"/>
                  <a:gd name="T4" fmla="*/ 348 w 1839"/>
                  <a:gd name="T5" fmla="*/ 63 h 358"/>
                  <a:gd name="T6" fmla="*/ 790 w 1839"/>
                  <a:gd name="T7" fmla="*/ 63 h 358"/>
                  <a:gd name="T8" fmla="*/ 790 w 1839"/>
                  <a:gd name="T9" fmla="*/ 177 h 358"/>
                  <a:gd name="T10" fmla="*/ 841 w 1839"/>
                  <a:gd name="T11" fmla="*/ 177 h 358"/>
                  <a:gd name="T12" fmla="*/ 841 w 1839"/>
                  <a:gd name="T13" fmla="*/ 63 h 358"/>
                  <a:gd name="T14" fmla="*/ 1053 w 1839"/>
                  <a:gd name="T15" fmla="*/ 63 h 358"/>
                  <a:gd name="T16" fmla="*/ 1083 w 1839"/>
                  <a:gd name="T17" fmla="*/ 174 h 358"/>
                  <a:gd name="T18" fmla="*/ 1134 w 1839"/>
                  <a:gd name="T19" fmla="*/ 161 h 358"/>
                  <a:gd name="T20" fmla="*/ 1107 w 1839"/>
                  <a:gd name="T21" fmla="*/ 63 h 358"/>
                  <a:gd name="T22" fmla="*/ 1442 w 1839"/>
                  <a:gd name="T23" fmla="*/ 63 h 358"/>
                  <a:gd name="T24" fmla="*/ 1442 w 1839"/>
                  <a:gd name="T25" fmla="*/ 0 h 358"/>
                  <a:gd name="T26" fmla="*/ 1838 w 1839"/>
                  <a:gd name="T27" fmla="*/ 0 h 358"/>
                  <a:gd name="T28" fmla="*/ 1838 w 1839"/>
                  <a:gd name="T29" fmla="*/ 357 h 358"/>
                  <a:gd name="T30" fmla="*/ 0 w 1839"/>
                  <a:gd name="T31" fmla="*/ 357 h 358"/>
                  <a:gd name="T32" fmla="*/ 0 w 1839"/>
                  <a:gd name="T33" fmla="*/ 0 h 35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839"/>
                  <a:gd name="T52" fmla="*/ 0 h 358"/>
                  <a:gd name="T53" fmla="*/ 1839 w 1839"/>
                  <a:gd name="T54" fmla="*/ 358 h 35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839" h="358">
                    <a:moveTo>
                      <a:pt x="0" y="0"/>
                    </a:moveTo>
                    <a:lnTo>
                      <a:pt x="348" y="0"/>
                    </a:lnTo>
                    <a:lnTo>
                      <a:pt x="348" y="63"/>
                    </a:lnTo>
                    <a:lnTo>
                      <a:pt x="790" y="63"/>
                    </a:lnTo>
                    <a:lnTo>
                      <a:pt x="790" y="177"/>
                    </a:lnTo>
                    <a:lnTo>
                      <a:pt x="841" y="177"/>
                    </a:lnTo>
                    <a:lnTo>
                      <a:pt x="841" y="63"/>
                    </a:lnTo>
                    <a:lnTo>
                      <a:pt x="1053" y="63"/>
                    </a:lnTo>
                    <a:lnTo>
                      <a:pt x="1083" y="174"/>
                    </a:lnTo>
                    <a:lnTo>
                      <a:pt x="1134" y="161"/>
                    </a:lnTo>
                    <a:lnTo>
                      <a:pt x="1107" y="63"/>
                    </a:lnTo>
                    <a:lnTo>
                      <a:pt x="1442" y="63"/>
                    </a:lnTo>
                    <a:lnTo>
                      <a:pt x="1442" y="0"/>
                    </a:lnTo>
                    <a:lnTo>
                      <a:pt x="1838" y="0"/>
                    </a:lnTo>
                    <a:lnTo>
                      <a:pt x="1838" y="357"/>
                    </a:lnTo>
                    <a:lnTo>
                      <a:pt x="0" y="357"/>
                    </a:lnTo>
                    <a:lnTo>
                      <a:pt x="0" y="0"/>
                    </a:lnTo>
                  </a:path>
                </a:pathLst>
              </a:custGeom>
              <a:solidFill>
                <a:srgbClr val="838281"/>
              </a:solidFill>
              <a:ln w="9525" cap="rnd">
                <a:noFill/>
                <a:round/>
                <a:headEnd type="none" w="sm" len="sm"/>
                <a:tailEnd type="none" w="sm" len="sm"/>
              </a:ln>
            </p:spPr>
            <p:txBody>
              <a:bodyPr/>
              <a:lstStyle/>
              <a:p>
                <a:endParaRPr lang="en-US"/>
              </a:p>
            </p:txBody>
          </p:sp>
          <p:sp>
            <p:nvSpPr>
              <p:cNvPr id="251946" name="Freeform 9"/>
              <p:cNvSpPr>
                <a:spLocks/>
              </p:cNvSpPr>
              <p:nvPr/>
            </p:nvSpPr>
            <p:spPr bwMode="auto">
              <a:xfrm>
                <a:off x="698" y="3784"/>
                <a:ext cx="1839" cy="358"/>
              </a:xfrm>
              <a:custGeom>
                <a:avLst/>
                <a:gdLst>
                  <a:gd name="T0" fmla="*/ 0 w 1839"/>
                  <a:gd name="T1" fmla="*/ 0 h 358"/>
                  <a:gd name="T2" fmla="*/ 348 w 1839"/>
                  <a:gd name="T3" fmla="*/ 0 h 358"/>
                  <a:gd name="T4" fmla="*/ 348 w 1839"/>
                  <a:gd name="T5" fmla="*/ 63 h 358"/>
                  <a:gd name="T6" fmla="*/ 790 w 1839"/>
                  <a:gd name="T7" fmla="*/ 63 h 358"/>
                  <a:gd name="T8" fmla="*/ 790 w 1839"/>
                  <a:gd name="T9" fmla="*/ 177 h 358"/>
                  <a:gd name="T10" fmla="*/ 841 w 1839"/>
                  <a:gd name="T11" fmla="*/ 177 h 358"/>
                  <a:gd name="T12" fmla="*/ 841 w 1839"/>
                  <a:gd name="T13" fmla="*/ 63 h 358"/>
                  <a:gd name="T14" fmla="*/ 1053 w 1839"/>
                  <a:gd name="T15" fmla="*/ 63 h 358"/>
                  <a:gd name="T16" fmla="*/ 1083 w 1839"/>
                  <a:gd name="T17" fmla="*/ 174 h 358"/>
                  <a:gd name="T18" fmla="*/ 1134 w 1839"/>
                  <a:gd name="T19" fmla="*/ 161 h 358"/>
                  <a:gd name="T20" fmla="*/ 1107 w 1839"/>
                  <a:gd name="T21" fmla="*/ 63 h 358"/>
                  <a:gd name="T22" fmla="*/ 1442 w 1839"/>
                  <a:gd name="T23" fmla="*/ 63 h 358"/>
                  <a:gd name="T24" fmla="*/ 1442 w 1839"/>
                  <a:gd name="T25" fmla="*/ 0 h 358"/>
                  <a:gd name="T26" fmla="*/ 1838 w 1839"/>
                  <a:gd name="T27" fmla="*/ 0 h 358"/>
                  <a:gd name="T28" fmla="*/ 1838 w 1839"/>
                  <a:gd name="T29" fmla="*/ 357 h 358"/>
                  <a:gd name="T30" fmla="*/ 0 w 1839"/>
                  <a:gd name="T31" fmla="*/ 357 h 358"/>
                  <a:gd name="T32" fmla="*/ 0 w 1839"/>
                  <a:gd name="T33" fmla="*/ 0 h 35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839"/>
                  <a:gd name="T52" fmla="*/ 0 h 358"/>
                  <a:gd name="T53" fmla="*/ 1839 w 1839"/>
                  <a:gd name="T54" fmla="*/ 358 h 35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839" h="358">
                    <a:moveTo>
                      <a:pt x="0" y="0"/>
                    </a:moveTo>
                    <a:lnTo>
                      <a:pt x="348" y="0"/>
                    </a:lnTo>
                    <a:lnTo>
                      <a:pt x="348" y="63"/>
                    </a:lnTo>
                    <a:lnTo>
                      <a:pt x="790" y="63"/>
                    </a:lnTo>
                    <a:lnTo>
                      <a:pt x="790" y="177"/>
                    </a:lnTo>
                    <a:lnTo>
                      <a:pt x="841" y="177"/>
                    </a:lnTo>
                    <a:lnTo>
                      <a:pt x="841" y="63"/>
                    </a:lnTo>
                    <a:lnTo>
                      <a:pt x="1053" y="63"/>
                    </a:lnTo>
                    <a:lnTo>
                      <a:pt x="1083" y="174"/>
                    </a:lnTo>
                    <a:lnTo>
                      <a:pt x="1134" y="161"/>
                    </a:lnTo>
                    <a:lnTo>
                      <a:pt x="1107" y="63"/>
                    </a:lnTo>
                    <a:lnTo>
                      <a:pt x="1442" y="63"/>
                    </a:lnTo>
                    <a:lnTo>
                      <a:pt x="1442" y="0"/>
                    </a:lnTo>
                    <a:lnTo>
                      <a:pt x="1838" y="0"/>
                    </a:lnTo>
                    <a:lnTo>
                      <a:pt x="1838" y="357"/>
                    </a:lnTo>
                    <a:lnTo>
                      <a:pt x="0" y="357"/>
                    </a:lnTo>
                    <a:lnTo>
                      <a:pt x="0" y="0"/>
                    </a:lnTo>
                  </a:path>
                </a:pathLst>
              </a:custGeom>
              <a:noFill/>
              <a:ln w="12700" cap="rnd" cmpd="sng">
                <a:solidFill>
                  <a:srgbClr val="1F1A17"/>
                </a:solidFill>
                <a:prstDash val="solid"/>
                <a:round/>
                <a:headEnd type="none" w="sm" len="sm"/>
                <a:tailEnd type="none" w="sm" len="sm"/>
              </a:ln>
            </p:spPr>
            <p:txBody>
              <a:bodyPr/>
              <a:lstStyle/>
              <a:p>
                <a:endParaRPr lang="en-US"/>
              </a:p>
            </p:txBody>
          </p:sp>
          <p:sp>
            <p:nvSpPr>
              <p:cNvPr id="251947" name="Freeform 10"/>
              <p:cNvSpPr>
                <a:spLocks/>
              </p:cNvSpPr>
              <p:nvPr/>
            </p:nvSpPr>
            <p:spPr bwMode="auto">
              <a:xfrm>
                <a:off x="1316" y="2486"/>
                <a:ext cx="554" cy="529"/>
              </a:xfrm>
              <a:custGeom>
                <a:avLst/>
                <a:gdLst>
                  <a:gd name="T0" fmla="*/ 304 w 554"/>
                  <a:gd name="T1" fmla="*/ 2 h 529"/>
                  <a:gd name="T2" fmla="*/ 345 w 554"/>
                  <a:gd name="T3" fmla="*/ 8 h 529"/>
                  <a:gd name="T4" fmla="*/ 384 w 554"/>
                  <a:gd name="T5" fmla="*/ 21 h 529"/>
                  <a:gd name="T6" fmla="*/ 419 w 554"/>
                  <a:gd name="T7" fmla="*/ 39 h 529"/>
                  <a:gd name="T8" fmla="*/ 452 w 554"/>
                  <a:gd name="T9" fmla="*/ 61 h 529"/>
                  <a:gd name="T10" fmla="*/ 481 w 554"/>
                  <a:gd name="T11" fmla="*/ 87 h 529"/>
                  <a:gd name="T12" fmla="*/ 505 w 554"/>
                  <a:gd name="T13" fmla="*/ 117 h 529"/>
                  <a:gd name="T14" fmla="*/ 526 w 554"/>
                  <a:gd name="T15" fmla="*/ 150 h 529"/>
                  <a:gd name="T16" fmla="*/ 541 w 554"/>
                  <a:gd name="T17" fmla="*/ 186 h 529"/>
                  <a:gd name="T18" fmla="*/ 550 w 554"/>
                  <a:gd name="T19" fmla="*/ 224 h 529"/>
                  <a:gd name="T20" fmla="*/ 553 w 554"/>
                  <a:gd name="T21" fmla="*/ 264 h 529"/>
                  <a:gd name="T22" fmla="*/ 550 w 554"/>
                  <a:gd name="T23" fmla="*/ 304 h 529"/>
                  <a:gd name="T24" fmla="*/ 541 w 554"/>
                  <a:gd name="T25" fmla="*/ 342 h 529"/>
                  <a:gd name="T26" fmla="*/ 526 w 554"/>
                  <a:gd name="T27" fmla="*/ 379 h 529"/>
                  <a:gd name="T28" fmla="*/ 505 w 554"/>
                  <a:gd name="T29" fmla="*/ 412 h 529"/>
                  <a:gd name="T30" fmla="*/ 481 w 554"/>
                  <a:gd name="T31" fmla="*/ 441 h 529"/>
                  <a:gd name="T32" fmla="*/ 452 w 554"/>
                  <a:gd name="T33" fmla="*/ 467 h 529"/>
                  <a:gd name="T34" fmla="*/ 419 w 554"/>
                  <a:gd name="T35" fmla="*/ 490 h 529"/>
                  <a:gd name="T36" fmla="*/ 384 w 554"/>
                  <a:gd name="T37" fmla="*/ 507 h 529"/>
                  <a:gd name="T38" fmla="*/ 345 w 554"/>
                  <a:gd name="T39" fmla="*/ 520 h 529"/>
                  <a:gd name="T40" fmla="*/ 304 w 554"/>
                  <a:gd name="T41" fmla="*/ 526 h 529"/>
                  <a:gd name="T42" fmla="*/ 262 w 554"/>
                  <a:gd name="T43" fmla="*/ 527 h 529"/>
                  <a:gd name="T44" fmla="*/ 221 w 554"/>
                  <a:gd name="T45" fmla="*/ 523 h 529"/>
                  <a:gd name="T46" fmla="*/ 181 w 554"/>
                  <a:gd name="T47" fmla="*/ 512 h 529"/>
                  <a:gd name="T48" fmla="*/ 145 w 554"/>
                  <a:gd name="T49" fmla="*/ 496 h 529"/>
                  <a:gd name="T50" fmla="*/ 112 w 554"/>
                  <a:gd name="T51" fmla="*/ 476 h 529"/>
                  <a:gd name="T52" fmla="*/ 81 w 554"/>
                  <a:gd name="T53" fmla="*/ 450 h 529"/>
                  <a:gd name="T54" fmla="*/ 55 w 554"/>
                  <a:gd name="T55" fmla="*/ 422 h 529"/>
                  <a:gd name="T56" fmla="*/ 34 w 554"/>
                  <a:gd name="T57" fmla="*/ 390 h 529"/>
                  <a:gd name="T58" fmla="*/ 17 w 554"/>
                  <a:gd name="T59" fmla="*/ 355 h 529"/>
                  <a:gd name="T60" fmla="*/ 5 w 554"/>
                  <a:gd name="T61" fmla="*/ 317 h 529"/>
                  <a:gd name="T62" fmla="*/ 0 w 554"/>
                  <a:gd name="T63" fmla="*/ 278 h 529"/>
                  <a:gd name="T64" fmla="*/ 2 w 554"/>
                  <a:gd name="T65" fmla="*/ 237 h 529"/>
                  <a:gd name="T66" fmla="*/ 9 w 554"/>
                  <a:gd name="T67" fmla="*/ 199 h 529"/>
                  <a:gd name="T68" fmla="*/ 22 w 554"/>
                  <a:gd name="T69" fmla="*/ 161 h 529"/>
                  <a:gd name="T70" fmla="*/ 40 w 554"/>
                  <a:gd name="T71" fmla="*/ 128 h 529"/>
                  <a:gd name="T72" fmla="*/ 64 w 554"/>
                  <a:gd name="T73" fmla="*/ 96 h 529"/>
                  <a:gd name="T74" fmla="*/ 90 w 554"/>
                  <a:gd name="T75" fmla="*/ 68 h 529"/>
                  <a:gd name="T76" fmla="*/ 122 w 554"/>
                  <a:gd name="T77" fmla="*/ 46 h 529"/>
                  <a:gd name="T78" fmla="*/ 157 w 554"/>
                  <a:gd name="T79" fmla="*/ 26 h 529"/>
                  <a:gd name="T80" fmla="*/ 195 w 554"/>
                  <a:gd name="T81" fmla="*/ 12 h 529"/>
                  <a:gd name="T82" fmla="*/ 235 w 554"/>
                  <a:gd name="T83" fmla="*/ 3 h 529"/>
                  <a:gd name="T84" fmla="*/ 276 w 554"/>
                  <a:gd name="T85" fmla="*/ 0 h 52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554"/>
                  <a:gd name="T130" fmla="*/ 0 h 529"/>
                  <a:gd name="T131" fmla="*/ 554 w 554"/>
                  <a:gd name="T132" fmla="*/ 529 h 529"/>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554" h="529">
                    <a:moveTo>
                      <a:pt x="276" y="0"/>
                    </a:moveTo>
                    <a:lnTo>
                      <a:pt x="290" y="0"/>
                    </a:lnTo>
                    <a:lnTo>
                      <a:pt x="304" y="2"/>
                    </a:lnTo>
                    <a:lnTo>
                      <a:pt x="319" y="3"/>
                    </a:lnTo>
                    <a:lnTo>
                      <a:pt x="332" y="6"/>
                    </a:lnTo>
                    <a:lnTo>
                      <a:pt x="345" y="8"/>
                    </a:lnTo>
                    <a:lnTo>
                      <a:pt x="358" y="12"/>
                    </a:lnTo>
                    <a:lnTo>
                      <a:pt x="372" y="16"/>
                    </a:lnTo>
                    <a:lnTo>
                      <a:pt x="384" y="21"/>
                    </a:lnTo>
                    <a:lnTo>
                      <a:pt x="396" y="26"/>
                    </a:lnTo>
                    <a:lnTo>
                      <a:pt x="408" y="32"/>
                    </a:lnTo>
                    <a:lnTo>
                      <a:pt x="419" y="39"/>
                    </a:lnTo>
                    <a:lnTo>
                      <a:pt x="431" y="46"/>
                    </a:lnTo>
                    <a:lnTo>
                      <a:pt x="442" y="52"/>
                    </a:lnTo>
                    <a:lnTo>
                      <a:pt x="452" y="61"/>
                    </a:lnTo>
                    <a:lnTo>
                      <a:pt x="462" y="68"/>
                    </a:lnTo>
                    <a:lnTo>
                      <a:pt x="472" y="78"/>
                    </a:lnTo>
                    <a:lnTo>
                      <a:pt x="481" y="87"/>
                    </a:lnTo>
                    <a:lnTo>
                      <a:pt x="489" y="96"/>
                    </a:lnTo>
                    <a:lnTo>
                      <a:pt x="497" y="106"/>
                    </a:lnTo>
                    <a:lnTo>
                      <a:pt x="505" y="117"/>
                    </a:lnTo>
                    <a:lnTo>
                      <a:pt x="513" y="128"/>
                    </a:lnTo>
                    <a:lnTo>
                      <a:pt x="519" y="139"/>
                    </a:lnTo>
                    <a:lnTo>
                      <a:pt x="526" y="150"/>
                    </a:lnTo>
                    <a:lnTo>
                      <a:pt x="531" y="161"/>
                    </a:lnTo>
                    <a:lnTo>
                      <a:pt x="536" y="173"/>
                    </a:lnTo>
                    <a:lnTo>
                      <a:pt x="541" y="186"/>
                    </a:lnTo>
                    <a:lnTo>
                      <a:pt x="544" y="199"/>
                    </a:lnTo>
                    <a:lnTo>
                      <a:pt x="548" y="211"/>
                    </a:lnTo>
                    <a:lnTo>
                      <a:pt x="550" y="224"/>
                    </a:lnTo>
                    <a:lnTo>
                      <a:pt x="551" y="237"/>
                    </a:lnTo>
                    <a:lnTo>
                      <a:pt x="552" y="250"/>
                    </a:lnTo>
                    <a:lnTo>
                      <a:pt x="553" y="264"/>
                    </a:lnTo>
                    <a:lnTo>
                      <a:pt x="552" y="278"/>
                    </a:lnTo>
                    <a:lnTo>
                      <a:pt x="551" y="291"/>
                    </a:lnTo>
                    <a:lnTo>
                      <a:pt x="550" y="304"/>
                    </a:lnTo>
                    <a:lnTo>
                      <a:pt x="548" y="317"/>
                    </a:lnTo>
                    <a:lnTo>
                      <a:pt x="544" y="330"/>
                    </a:lnTo>
                    <a:lnTo>
                      <a:pt x="541" y="342"/>
                    </a:lnTo>
                    <a:lnTo>
                      <a:pt x="536" y="355"/>
                    </a:lnTo>
                    <a:lnTo>
                      <a:pt x="531" y="367"/>
                    </a:lnTo>
                    <a:lnTo>
                      <a:pt x="526" y="379"/>
                    </a:lnTo>
                    <a:lnTo>
                      <a:pt x="519" y="390"/>
                    </a:lnTo>
                    <a:lnTo>
                      <a:pt x="513" y="401"/>
                    </a:lnTo>
                    <a:lnTo>
                      <a:pt x="505" y="412"/>
                    </a:lnTo>
                    <a:lnTo>
                      <a:pt x="497" y="422"/>
                    </a:lnTo>
                    <a:lnTo>
                      <a:pt x="489" y="432"/>
                    </a:lnTo>
                    <a:lnTo>
                      <a:pt x="481" y="441"/>
                    </a:lnTo>
                    <a:lnTo>
                      <a:pt x="472" y="450"/>
                    </a:lnTo>
                    <a:lnTo>
                      <a:pt x="462" y="460"/>
                    </a:lnTo>
                    <a:lnTo>
                      <a:pt x="452" y="467"/>
                    </a:lnTo>
                    <a:lnTo>
                      <a:pt x="442" y="476"/>
                    </a:lnTo>
                    <a:lnTo>
                      <a:pt x="431" y="483"/>
                    </a:lnTo>
                    <a:lnTo>
                      <a:pt x="419" y="490"/>
                    </a:lnTo>
                    <a:lnTo>
                      <a:pt x="408" y="496"/>
                    </a:lnTo>
                    <a:lnTo>
                      <a:pt x="396" y="502"/>
                    </a:lnTo>
                    <a:lnTo>
                      <a:pt x="384" y="507"/>
                    </a:lnTo>
                    <a:lnTo>
                      <a:pt x="372" y="512"/>
                    </a:lnTo>
                    <a:lnTo>
                      <a:pt x="358" y="516"/>
                    </a:lnTo>
                    <a:lnTo>
                      <a:pt x="345" y="520"/>
                    </a:lnTo>
                    <a:lnTo>
                      <a:pt x="332" y="523"/>
                    </a:lnTo>
                    <a:lnTo>
                      <a:pt x="319" y="525"/>
                    </a:lnTo>
                    <a:lnTo>
                      <a:pt x="304" y="526"/>
                    </a:lnTo>
                    <a:lnTo>
                      <a:pt x="290" y="527"/>
                    </a:lnTo>
                    <a:lnTo>
                      <a:pt x="276" y="528"/>
                    </a:lnTo>
                    <a:lnTo>
                      <a:pt x="262" y="527"/>
                    </a:lnTo>
                    <a:lnTo>
                      <a:pt x="249" y="526"/>
                    </a:lnTo>
                    <a:lnTo>
                      <a:pt x="235" y="525"/>
                    </a:lnTo>
                    <a:lnTo>
                      <a:pt x="221" y="523"/>
                    </a:lnTo>
                    <a:lnTo>
                      <a:pt x="208" y="520"/>
                    </a:lnTo>
                    <a:lnTo>
                      <a:pt x="195" y="516"/>
                    </a:lnTo>
                    <a:lnTo>
                      <a:pt x="181" y="512"/>
                    </a:lnTo>
                    <a:lnTo>
                      <a:pt x="169" y="507"/>
                    </a:lnTo>
                    <a:lnTo>
                      <a:pt x="157" y="502"/>
                    </a:lnTo>
                    <a:lnTo>
                      <a:pt x="145" y="496"/>
                    </a:lnTo>
                    <a:lnTo>
                      <a:pt x="134" y="490"/>
                    </a:lnTo>
                    <a:lnTo>
                      <a:pt x="122" y="483"/>
                    </a:lnTo>
                    <a:lnTo>
                      <a:pt x="112" y="476"/>
                    </a:lnTo>
                    <a:lnTo>
                      <a:pt x="101" y="467"/>
                    </a:lnTo>
                    <a:lnTo>
                      <a:pt x="90" y="460"/>
                    </a:lnTo>
                    <a:lnTo>
                      <a:pt x="81" y="450"/>
                    </a:lnTo>
                    <a:lnTo>
                      <a:pt x="72" y="441"/>
                    </a:lnTo>
                    <a:lnTo>
                      <a:pt x="64" y="432"/>
                    </a:lnTo>
                    <a:lnTo>
                      <a:pt x="55" y="422"/>
                    </a:lnTo>
                    <a:lnTo>
                      <a:pt x="47" y="412"/>
                    </a:lnTo>
                    <a:lnTo>
                      <a:pt x="40" y="401"/>
                    </a:lnTo>
                    <a:lnTo>
                      <a:pt x="34" y="390"/>
                    </a:lnTo>
                    <a:lnTo>
                      <a:pt x="27" y="379"/>
                    </a:lnTo>
                    <a:lnTo>
                      <a:pt x="22" y="367"/>
                    </a:lnTo>
                    <a:lnTo>
                      <a:pt x="17" y="355"/>
                    </a:lnTo>
                    <a:lnTo>
                      <a:pt x="12" y="342"/>
                    </a:lnTo>
                    <a:lnTo>
                      <a:pt x="9" y="330"/>
                    </a:lnTo>
                    <a:lnTo>
                      <a:pt x="5" y="317"/>
                    </a:lnTo>
                    <a:lnTo>
                      <a:pt x="4" y="304"/>
                    </a:lnTo>
                    <a:lnTo>
                      <a:pt x="2" y="291"/>
                    </a:lnTo>
                    <a:lnTo>
                      <a:pt x="0" y="278"/>
                    </a:lnTo>
                    <a:lnTo>
                      <a:pt x="0" y="264"/>
                    </a:lnTo>
                    <a:lnTo>
                      <a:pt x="0" y="250"/>
                    </a:lnTo>
                    <a:lnTo>
                      <a:pt x="2" y="237"/>
                    </a:lnTo>
                    <a:lnTo>
                      <a:pt x="4" y="224"/>
                    </a:lnTo>
                    <a:lnTo>
                      <a:pt x="5" y="211"/>
                    </a:lnTo>
                    <a:lnTo>
                      <a:pt x="9" y="199"/>
                    </a:lnTo>
                    <a:lnTo>
                      <a:pt x="12" y="186"/>
                    </a:lnTo>
                    <a:lnTo>
                      <a:pt x="17" y="173"/>
                    </a:lnTo>
                    <a:lnTo>
                      <a:pt x="22" y="161"/>
                    </a:lnTo>
                    <a:lnTo>
                      <a:pt x="27" y="150"/>
                    </a:lnTo>
                    <a:lnTo>
                      <a:pt x="34" y="139"/>
                    </a:lnTo>
                    <a:lnTo>
                      <a:pt x="40" y="128"/>
                    </a:lnTo>
                    <a:lnTo>
                      <a:pt x="47" y="117"/>
                    </a:lnTo>
                    <a:lnTo>
                      <a:pt x="55" y="106"/>
                    </a:lnTo>
                    <a:lnTo>
                      <a:pt x="64" y="96"/>
                    </a:lnTo>
                    <a:lnTo>
                      <a:pt x="72" y="87"/>
                    </a:lnTo>
                    <a:lnTo>
                      <a:pt x="81" y="78"/>
                    </a:lnTo>
                    <a:lnTo>
                      <a:pt x="90" y="68"/>
                    </a:lnTo>
                    <a:lnTo>
                      <a:pt x="101" y="61"/>
                    </a:lnTo>
                    <a:lnTo>
                      <a:pt x="112" y="52"/>
                    </a:lnTo>
                    <a:lnTo>
                      <a:pt x="122" y="46"/>
                    </a:lnTo>
                    <a:lnTo>
                      <a:pt x="134" y="39"/>
                    </a:lnTo>
                    <a:lnTo>
                      <a:pt x="145" y="32"/>
                    </a:lnTo>
                    <a:lnTo>
                      <a:pt x="157" y="26"/>
                    </a:lnTo>
                    <a:lnTo>
                      <a:pt x="169" y="21"/>
                    </a:lnTo>
                    <a:lnTo>
                      <a:pt x="181" y="16"/>
                    </a:lnTo>
                    <a:lnTo>
                      <a:pt x="195" y="12"/>
                    </a:lnTo>
                    <a:lnTo>
                      <a:pt x="208" y="8"/>
                    </a:lnTo>
                    <a:lnTo>
                      <a:pt x="221" y="6"/>
                    </a:lnTo>
                    <a:lnTo>
                      <a:pt x="235" y="3"/>
                    </a:lnTo>
                    <a:lnTo>
                      <a:pt x="249" y="2"/>
                    </a:lnTo>
                    <a:lnTo>
                      <a:pt x="262" y="0"/>
                    </a:lnTo>
                    <a:lnTo>
                      <a:pt x="276" y="0"/>
                    </a:lnTo>
                  </a:path>
                </a:pathLst>
              </a:custGeom>
              <a:solidFill>
                <a:srgbClr val="F4C764"/>
              </a:solidFill>
              <a:ln w="9525" cap="rnd">
                <a:noFill/>
                <a:round/>
                <a:headEnd type="none" w="sm" len="sm"/>
                <a:tailEnd type="none" w="sm" len="sm"/>
              </a:ln>
            </p:spPr>
            <p:txBody>
              <a:bodyPr/>
              <a:lstStyle/>
              <a:p>
                <a:endParaRPr lang="en-US"/>
              </a:p>
            </p:txBody>
          </p:sp>
          <p:sp>
            <p:nvSpPr>
              <p:cNvPr id="251948" name="Freeform 11"/>
              <p:cNvSpPr>
                <a:spLocks/>
              </p:cNvSpPr>
              <p:nvPr/>
            </p:nvSpPr>
            <p:spPr bwMode="auto">
              <a:xfrm>
                <a:off x="1316" y="2486"/>
                <a:ext cx="554" cy="529"/>
              </a:xfrm>
              <a:custGeom>
                <a:avLst/>
                <a:gdLst>
                  <a:gd name="T0" fmla="*/ 304 w 554"/>
                  <a:gd name="T1" fmla="*/ 2 h 529"/>
                  <a:gd name="T2" fmla="*/ 345 w 554"/>
                  <a:gd name="T3" fmla="*/ 8 h 529"/>
                  <a:gd name="T4" fmla="*/ 384 w 554"/>
                  <a:gd name="T5" fmla="*/ 21 h 529"/>
                  <a:gd name="T6" fmla="*/ 419 w 554"/>
                  <a:gd name="T7" fmla="*/ 39 h 529"/>
                  <a:gd name="T8" fmla="*/ 452 w 554"/>
                  <a:gd name="T9" fmla="*/ 61 h 529"/>
                  <a:gd name="T10" fmla="*/ 481 w 554"/>
                  <a:gd name="T11" fmla="*/ 87 h 529"/>
                  <a:gd name="T12" fmla="*/ 505 w 554"/>
                  <a:gd name="T13" fmla="*/ 117 h 529"/>
                  <a:gd name="T14" fmla="*/ 526 w 554"/>
                  <a:gd name="T15" fmla="*/ 150 h 529"/>
                  <a:gd name="T16" fmla="*/ 541 w 554"/>
                  <a:gd name="T17" fmla="*/ 186 h 529"/>
                  <a:gd name="T18" fmla="*/ 550 w 554"/>
                  <a:gd name="T19" fmla="*/ 224 h 529"/>
                  <a:gd name="T20" fmla="*/ 553 w 554"/>
                  <a:gd name="T21" fmla="*/ 264 h 529"/>
                  <a:gd name="T22" fmla="*/ 550 w 554"/>
                  <a:gd name="T23" fmla="*/ 304 h 529"/>
                  <a:gd name="T24" fmla="*/ 541 w 554"/>
                  <a:gd name="T25" fmla="*/ 342 h 529"/>
                  <a:gd name="T26" fmla="*/ 526 w 554"/>
                  <a:gd name="T27" fmla="*/ 379 h 529"/>
                  <a:gd name="T28" fmla="*/ 505 w 554"/>
                  <a:gd name="T29" fmla="*/ 412 h 529"/>
                  <a:gd name="T30" fmla="*/ 481 w 554"/>
                  <a:gd name="T31" fmla="*/ 441 h 529"/>
                  <a:gd name="T32" fmla="*/ 452 w 554"/>
                  <a:gd name="T33" fmla="*/ 467 h 529"/>
                  <a:gd name="T34" fmla="*/ 419 w 554"/>
                  <a:gd name="T35" fmla="*/ 490 h 529"/>
                  <a:gd name="T36" fmla="*/ 384 w 554"/>
                  <a:gd name="T37" fmla="*/ 507 h 529"/>
                  <a:gd name="T38" fmla="*/ 345 w 554"/>
                  <a:gd name="T39" fmla="*/ 520 h 529"/>
                  <a:gd name="T40" fmla="*/ 304 w 554"/>
                  <a:gd name="T41" fmla="*/ 526 h 529"/>
                  <a:gd name="T42" fmla="*/ 262 w 554"/>
                  <a:gd name="T43" fmla="*/ 527 h 529"/>
                  <a:gd name="T44" fmla="*/ 221 w 554"/>
                  <a:gd name="T45" fmla="*/ 523 h 529"/>
                  <a:gd name="T46" fmla="*/ 181 w 554"/>
                  <a:gd name="T47" fmla="*/ 512 h 529"/>
                  <a:gd name="T48" fmla="*/ 145 w 554"/>
                  <a:gd name="T49" fmla="*/ 496 h 529"/>
                  <a:gd name="T50" fmla="*/ 112 w 554"/>
                  <a:gd name="T51" fmla="*/ 476 h 529"/>
                  <a:gd name="T52" fmla="*/ 81 w 554"/>
                  <a:gd name="T53" fmla="*/ 450 h 529"/>
                  <a:gd name="T54" fmla="*/ 55 w 554"/>
                  <a:gd name="T55" fmla="*/ 422 h 529"/>
                  <a:gd name="T56" fmla="*/ 34 w 554"/>
                  <a:gd name="T57" fmla="*/ 390 h 529"/>
                  <a:gd name="T58" fmla="*/ 17 w 554"/>
                  <a:gd name="T59" fmla="*/ 355 h 529"/>
                  <a:gd name="T60" fmla="*/ 5 w 554"/>
                  <a:gd name="T61" fmla="*/ 317 h 529"/>
                  <a:gd name="T62" fmla="*/ 0 w 554"/>
                  <a:gd name="T63" fmla="*/ 278 h 529"/>
                  <a:gd name="T64" fmla="*/ 2 w 554"/>
                  <a:gd name="T65" fmla="*/ 237 h 529"/>
                  <a:gd name="T66" fmla="*/ 9 w 554"/>
                  <a:gd name="T67" fmla="*/ 199 h 529"/>
                  <a:gd name="T68" fmla="*/ 22 w 554"/>
                  <a:gd name="T69" fmla="*/ 161 h 529"/>
                  <a:gd name="T70" fmla="*/ 40 w 554"/>
                  <a:gd name="T71" fmla="*/ 128 h 529"/>
                  <a:gd name="T72" fmla="*/ 64 w 554"/>
                  <a:gd name="T73" fmla="*/ 96 h 529"/>
                  <a:gd name="T74" fmla="*/ 90 w 554"/>
                  <a:gd name="T75" fmla="*/ 68 h 529"/>
                  <a:gd name="T76" fmla="*/ 122 w 554"/>
                  <a:gd name="T77" fmla="*/ 46 h 529"/>
                  <a:gd name="T78" fmla="*/ 157 w 554"/>
                  <a:gd name="T79" fmla="*/ 26 h 529"/>
                  <a:gd name="T80" fmla="*/ 195 w 554"/>
                  <a:gd name="T81" fmla="*/ 12 h 529"/>
                  <a:gd name="T82" fmla="*/ 235 w 554"/>
                  <a:gd name="T83" fmla="*/ 3 h 529"/>
                  <a:gd name="T84" fmla="*/ 276 w 554"/>
                  <a:gd name="T85" fmla="*/ 0 h 52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554"/>
                  <a:gd name="T130" fmla="*/ 0 h 529"/>
                  <a:gd name="T131" fmla="*/ 554 w 554"/>
                  <a:gd name="T132" fmla="*/ 529 h 529"/>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554" h="529">
                    <a:moveTo>
                      <a:pt x="276" y="0"/>
                    </a:moveTo>
                    <a:lnTo>
                      <a:pt x="290" y="0"/>
                    </a:lnTo>
                    <a:lnTo>
                      <a:pt x="304" y="2"/>
                    </a:lnTo>
                    <a:lnTo>
                      <a:pt x="319" y="3"/>
                    </a:lnTo>
                    <a:lnTo>
                      <a:pt x="332" y="6"/>
                    </a:lnTo>
                    <a:lnTo>
                      <a:pt x="345" y="8"/>
                    </a:lnTo>
                    <a:lnTo>
                      <a:pt x="358" y="12"/>
                    </a:lnTo>
                    <a:lnTo>
                      <a:pt x="372" y="16"/>
                    </a:lnTo>
                    <a:lnTo>
                      <a:pt x="384" y="21"/>
                    </a:lnTo>
                    <a:lnTo>
                      <a:pt x="396" y="26"/>
                    </a:lnTo>
                    <a:lnTo>
                      <a:pt x="408" y="32"/>
                    </a:lnTo>
                    <a:lnTo>
                      <a:pt x="419" y="39"/>
                    </a:lnTo>
                    <a:lnTo>
                      <a:pt x="431" y="46"/>
                    </a:lnTo>
                    <a:lnTo>
                      <a:pt x="442" y="52"/>
                    </a:lnTo>
                    <a:lnTo>
                      <a:pt x="452" y="61"/>
                    </a:lnTo>
                    <a:lnTo>
                      <a:pt x="462" y="68"/>
                    </a:lnTo>
                    <a:lnTo>
                      <a:pt x="472" y="78"/>
                    </a:lnTo>
                    <a:lnTo>
                      <a:pt x="481" y="87"/>
                    </a:lnTo>
                    <a:lnTo>
                      <a:pt x="489" y="96"/>
                    </a:lnTo>
                    <a:lnTo>
                      <a:pt x="497" y="106"/>
                    </a:lnTo>
                    <a:lnTo>
                      <a:pt x="505" y="117"/>
                    </a:lnTo>
                    <a:lnTo>
                      <a:pt x="513" y="128"/>
                    </a:lnTo>
                    <a:lnTo>
                      <a:pt x="519" y="139"/>
                    </a:lnTo>
                    <a:lnTo>
                      <a:pt x="526" y="150"/>
                    </a:lnTo>
                    <a:lnTo>
                      <a:pt x="531" y="161"/>
                    </a:lnTo>
                    <a:lnTo>
                      <a:pt x="536" y="173"/>
                    </a:lnTo>
                    <a:lnTo>
                      <a:pt x="541" y="186"/>
                    </a:lnTo>
                    <a:lnTo>
                      <a:pt x="544" y="199"/>
                    </a:lnTo>
                    <a:lnTo>
                      <a:pt x="548" y="211"/>
                    </a:lnTo>
                    <a:lnTo>
                      <a:pt x="550" y="224"/>
                    </a:lnTo>
                    <a:lnTo>
                      <a:pt x="551" y="237"/>
                    </a:lnTo>
                    <a:lnTo>
                      <a:pt x="552" y="250"/>
                    </a:lnTo>
                    <a:lnTo>
                      <a:pt x="553" y="264"/>
                    </a:lnTo>
                    <a:lnTo>
                      <a:pt x="552" y="278"/>
                    </a:lnTo>
                    <a:lnTo>
                      <a:pt x="551" y="291"/>
                    </a:lnTo>
                    <a:lnTo>
                      <a:pt x="550" y="304"/>
                    </a:lnTo>
                    <a:lnTo>
                      <a:pt x="548" y="317"/>
                    </a:lnTo>
                    <a:lnTo>
                      <a:pt x="544" y="330"/>
                    </a:lnTo>
                    <a:lnTo>
                      <a:pt x="541" y="342"/>
                    </a:lnTo>
                    <a:lnTo>
                      <a:pt x="536" y="355"/>
                    </a:lnTo>
                    <a:lnTo>
                      <a:pt x="531" y="367"/>
                    </a:lnTo>
                    <a:lnTo>
                      <a:pt x="526" y="379"/>
                    </a:lnTo>
                    <a:lnTo>
                      <a:pt x="519" y="390"/>
                    </a:lnTo>
                    <a:lnTo>
                      <a:pt x="513" y="401"/>
                    </a:lnTo>
                    <a:lnTo>
                      <a:pt x="505" y="412"/>
                    </a:lnTo>
                    <a:lnTo>
                      <a:pt x="497" y="422"/>
                    </a:lnTo>
                    <a:lnTo>
                      <a:pt x="489" y="432"/>
                    </a:lnTo>
                    <a:lnTo>
                      <a:pt x="481" y="441"/>
                    </a:lnTo>
                    <a:lnTo>
                      <a:pt x="472" y="450"/>
                    </a:lnTo>
                    <a:lnTo>
                      <a:pt x="462" y="460"/>
                    </a:lnTo>
                    <a:lnTo>
                      <a:pt x="452" y="467"/>
                    </a:lnTo>
                    <a:lnTo>
                      <a:pt x="442" y="476"/>
                    </a:lnTo>
                    <a:lnTo>
                      <a:pt x="431" y="483"/>
                    </a:lnTo>
                    <a:lnTo>
                      <a:pt x="419" y="490"/>
                    </a:lnTo>
                    <a:lnTo>
                      <a:pt x="408" y="496"/>
                    </a:lnTo>
                    <a:lnTo>
                      <a:pt x="396" y="502"/>
                    </a:lnTo>
                    <a:lnTo>
                      <a:pt x="384" y="507"/>
                    </a:lnTo>
                    <a:lnTo>
                      <a:pt x="372" y="512"/>
                    </a:lnTo>
                    <a:lnTo>
                      <a:pt x="358" y="516"/>
                    </a:lnTo>
                    <a:lnTo>
                      <a:pt x="345" y="520"/>
                    </a:lnTo>
                    <a:lnTo>
                      <a:pt x="332" y="523"/>
                    </a:lnTo>
                    <a:lnTo>
                      <a:pt x="319" y="525"/>
                    </a:lnTo>
                    <a:lnTo>
                      <a:pt x="304" y="526"/>
                    </a:lnTo>
                    <a:lnTo>
                      <a:pt x="290" y="527"/>
                    </a:lnTo>
                    <a:lnTo>
                      <a:pt x="276" y="528"/>
                    </a:lnTo>
                    <a:lnTo>
                      <a:pt x="262" y="527"/>
                    </a:lnTo>
                    <a:lnTo>
                      <a:pt x="249" y="526"/>
                    </a:lnTo>
                    <a:lnTo>
                      <a:pt x="235" y="525"/>
                    </a:lnTo>
                    <a:lnTo>
                      <a:pt x="221" y="523"/>
                    </a:lnTo>
                    <a:lnTo>
                      <a:pt x="208" y="520"/>
                    </a:lnTo>
                    <a:lnTo>
                      <a:pt x="195" y="516"/>
                    </a:lnTo>
                    <a:lnTo>
                      <a:pt x="181" y="512"/>
                    </a:lnTo>
                    <a:lnTo>
                      <a:pt x="169" y="507"/>
                    </a:lnTo>
                    <a:lnTo>
                      <a:pt x="157" y="502"/>
                    </a:lnTo>
                    <a:lnTo>
                      <a:pt x="145" y="496"/>
                    </a:lnTo>
                    <a:lnTo>
                      <a:pt x="134" y="490"/>
                    </a:lnTo>
                    <a:lnTo>
                      <a:pt x="122" y="483"/>
                    </a:lnTo>
                    <a:lnTo>
                      <a:pt x="112" y="476"/>
                    </a:lnTo>
                    <a:lnTo>
                      <a:pt x="101" y="467"/>
                    </a:lnTo>
                    <a:lnTo>
                      <a:pt x="90" y="460"/>
                    </a:lnTo>
                    <a:lnTo>
                      <a:pt x="81" y="450"/>
                    </a:lnTo>
                    <a:lnTo>
                      <a:pt x="72" y="441"/>
                    </a:lnTo>
                    <a:lnTo>
                      <a:pt x="64" y="432"/>
                    </a:lnTo>
                    <a:lnTo>
                      <a:pt x="55" y="422"/>
                    </a:lnTo>
                    <a:lnTo>
                      <a:pt x="47" y="412"/>
                    </a:lnTo>
                    <a:lnTo>
                      <a:pt x="40" y="401"/>
                    </a:lnTo>
                    <a:lnTo>
                      <a:pt x="34" y="390"/>
                    </a:lnTo>
                    <a:lnTo>
                      <a:pt x="27" y="379"/>
                    </a:lnTo>
                    <a:lnTo>
                      <a:pt x="22" y="367"/>
                    </a:lnTo>
                    <a:lnTo>
                      <a:pt x="17" y="355"/>
                    </a:lnTo>
                    <a:lnTo>
                      <a:pt x="12" y="342"/>
                    </a:lnTo>
                    <a:lnTo>
                      <a:pt x="9" y="330"/>
                    </a:lnTo>
                    <a:lnTo>
                      <a:pt x="5" y="317"/>
                    </a:lnTo>
                    <a:lnTo>
                      <a:pt x="4" y="304"/>
                    </a:lnTo>
                    <a:lnTo>
                      <a:pt x="2" y="291"/>
                    </a:lnTo>
                    <a:lnTo>
                      <a:pt x="0" y="278"/>
                    </a:lnTo>
                    <a:lnTo>
                      <a:pt x="0" y="264"/>
                    </a:lnTo>
                    <a:lnTo>
                      <a:pt x="0" y="250"/>
                    </a:lnTo>
                    <a:lnTo>
                      <a:pt x="2" y="237"/>
                    </a:lnTo>
                    <a:lnTo>
                      <a:pt x="4" y="224"/>
                    </a:lnTo>
                    <a:lnTo>
                      <a:pt x="5" y="211"/>
                    </a:lnTo>
                    <a:lnTo>
                      <a:pt x="9" y="199"/>
                    </a:lnTo>
                    <a:lnTo>
                      <a:pt x="12" y="186"/>
                    </a:lnTo>
                    <a:lnTo>
                      <a:pt x="17" y="173"/>
                    </a:lnTo>
                    <a:lnTo>
                      <a:pt x="22" y="161"/>
                    </a:lnTo>
                    <a:lnTo>
                      <a:pt x="27" y="150"/>
                    </a:lnTo>
                    <a:lnTo>
                      <a:pt x="34" y="139"/>
                    </a:lnTo>
                    <a:lnTo>
                      <a:pt x="40" y="128"/>
                    </a:lnTo>
                    <a:lnTo>
                      <a:pt x="47" y="117"/>
                    </a:lnTo>
                    <a:lnTo>
                      <a:pt x="55" y="106"/>
                    </a:lnTo>
                    <a:lnTo>
                      <a:pt x="64" y="96"/>
                    </a:lnTo>
                    <a:lnTo>
                      <a:pt x="72" y="87"/>
                    </a:lnTo>
                    <a:lnTo>
                      <a:pt x="81" y="78"/>
                    </a:lnTo>
                    <a:lnTo>
                      <a:pt x="90" y="68"/>
                    </a:lnTo>
                    <a:lnTo>
                      <a:pt x="101" y="61"/>
                    </a:lnTo>
                    <a:lnTo>
                      <a:pt x="112" y="52"/>
                    </a:lnTo>
                    <a:lnTo>
                      <a:pt x="122" y="46"/>
                    </a:lnTo>
                    <a:lnTo>
                      <a:pt x="134" y="39"/>
                    </a:lnTo>
                    <a:lnTo>
                      <a:pt x="145" y="32"/>
                    </a:lnTo>
                    <a:lnTo>
                      <a:pt x="157" y="26"/>
                    </a:lnTo>
                    <a:lnTo>
                      <a:pt x="169" y="21"/>
                    </a:lnTo>
                    <a:lnTo>
                      <a:pt x="181" y="16"/>
                    </a:lnTo>
                    <a:lnTo>
                      <a:pt x="195" y="12"/>
                    </a:lnTo>
                    <a:lnTo>
                      <a:pt x="208" y="8"/>
                    </a:lnTo>
                    <a:lnTo>
                      <a:pt x="221" y="6"/>
                    </a:lnTo>
                    <a:lnTo>
                      <a:pt x="235" y="3"/>
                    </a:lnTo>
                    <a:lnTo>
                      <a:pt x="249" y="2"/>
                    </a:lnTo>
                    <a:lnTo>
                      <a:pt x="262" y="0"/>
                    </a:lnTo>
                    <a:lnTo>
                      <a:pt x="276" y="0"/>
                    </a:lnTo>
                  </a:path>
                </a:pathLst>
              </a:custGeom>
              <a:noFill/>
              <a:ln w="12700" cap="rnd" cmpd="sng">
                <a:solidFill>
                  <a:srgbClr val="1F1A17"/>
                </a:solidFill>
                <a:prstDash val="solid"/>
                <a:round/>
                <a:headEnd type="none" w="sm" len="sm"/>
                <a:tailEnd type="none" w="sm" len="sm"/>
              </a:ln>
            </p:spPr>
            <p:txBody>
              <a:bodyPr/>
              <a:lstStyle/>
              <a:p>
                <a:endParaRPr lang="en-US"/>
              </a:p>
            </p:txBody>
          </p:sp>
          <p:sp>
            <p:nvSpPr>
              <p:cNvPr id="251949" name="Freeform 12"/>
              <p:cNvSpPr>
                <a:spLocks/>
              </p:cNvSpPr>
              <p:nvPr/>
            </p:nvSpPr>
            <p:spPr bwMode="auto">
              <a:xfrm>
                <a:off x="1333" y="2502"/>
                <a:ext cx="520" cy="498"/>
              </a:xfrm>
              <a:custGeom>
                <a:avLst/>
                <a:gdLst>
                  <a:gd name="T0" fmla="*/ 286 w 520"/>
                  <a:gd name="T1" fmla="*/ 1 h 498"/>
                  <a:gd name="T2" fmla="*/ 325 w 520"/>
                  <a:gd name="T3" fmla="*/ 8 h 498"/>
                  <a:gd name="T4" fmla="*/ 360 w 520"/>
                  <a:gd name="T5" fmla="*/ 19 h 498"/>
                  <a:gd name="T6" fmla="*/ 394 w 520"/>
                  <a:gd name="T7" fmla="*/ 36 h 498"/>
                  <a:gd name="T8" fmla="*/ 424 w 520"/>
                  <a:gd name="T9" fmla="*/ 57 h 498"/>
                  <a:gd name="T10" fmla="*/ 452 w 520"/>
                  <a:gd name="T11" fmla="*/ 81 h 498"/>
                  <a:gd name="T12" fmla="*/ 475 w 520"/>
                  <a:gd name="T13" fmla="*/ 110 h 498"/>
                  <a:gd name="T14" fmla="*/ 493 w 520"/>
                  <a:gd name="T15" fmla="*/ 141 h 498"/>
                  <a:gd name="T16" fmla="*/ 508 w 520"/>
                  <a:gd name="T17" fmla="*/ 175 h 498"/>
                  <a:gd name="T18" fmla="*/ 516 w 520"/>
                  <a:gd name="T19" fmla="*/ 211 h 498"/>
                  <a:gd name="T20" fmla="*/ 519 w 520"/>
                  <a:gd name="T21" fmla="*/ 249 h 498"/>
                  <a:gd name="T22" fmla="*/ 516 w 520"/>
                  <a:gd name="T23" fmla="*/ 287 h 498"/>
                  <a:gd name="T24" fmla="*/ 508 w 520"/>
                  <a:gd name="T25" fmla="*/ 322 h 498"/>
                  <a:gd name="T26" fmla="*/ 493 w 520"/>
                  <a:gd name="T27" fmla="*/ 356 h 498"/>
                  <a:gd name="T28" fmla="*/ 475 w 520"/>
                  <a:gd name="T29" fmla="*/ 387 h 498"/>
                  <a:gd name="T30" fmla="*/ 452 w 520"/>
                  <a:gd name="T31" fmla="*/ 415 h 498"/>
                  <a:gd name="T32" fmla="*/ 424 w 520"/>
                  <a:gd name="T33" fmla="*/ 441 h 498"/>
                  <a:gd name="T34" fmla="*/ 394 w 520"/>
                  <a:gd name="T35" fmla="*/ 461 h 498"/>
                  <a:gd name="T36" fmla="*/ 360 w 520"/>
                  <a:gd name="T37" fmla="*/ 478 h 498"/>
                  <a:gd name="T38" fmla="*/ 325 w 520"/>
                  <a:gd name="T39" fmla="*/ 489 h 498"/>
                  <a:gd name="T40" fmla="*/ 286 w 520"/>
                  <a:gd name="T41" fmla="*/ 495 h 498"/>
                  <a:gd name="T42" fmla="*/ 247 w 520"/>
                  <a:gd name="T43" fmla="*/ 497 h 498"/>
                  <a:gd name="T44" fmla="*/ 208 w 520"/>
                  <a:gd name="T45" fmla="*/ 492 h 498"/>
                  <a:gd name="T46" fmla="*/ 171 w 520"/>
                  <a:gd name="T47" fmla="*/ 482 h 498"/>
                  <a:gd name="T48" fmla="*/ 136 w 520"/>
                  <a:gd name="T49" fmla="*/ 467 h 498"/>
                  <a:gd name="T50" fmla="*/ 104 w 520"/>
                  <a:gd name="T51" fmla="*/ 447 h 498"/>
                  <a:gd name="T52" fmla="*/ 76 w 520"/>
                  <a:gd name="T53" fmla="*/ 424 h 498"/>
                  <a:gd name="T54" fmla="*/ 52 w 520"/>
                  <a:gd name="T55" fmla="*/ 397 h 498"/>
                  <a:gd name="T56" fmla="*/ 31 w 520"/>
                  <a:gd name="T57" fmla="*/ 367 h 498"/>
                  <a:gd name="T58" fmla="*/ 16 w 520"/>
                  <a:gd name="T59" fmla="*/ 334 h 498"/>
                  <a:gd name="T60" fmla="*/ 5 w 520"/>
                  <a:gd name="T61" fmla="*/ 298 h 498"/>
                  <a:gd name="T62" fmla="*/ 0 w 520"/>
                  <a:gd name="T63" fmla="*/ 261 h 498"/>
                  <a:gd name="T64" fmla="*/ 1 w 520"/>
                  <a:gd name="T65" fmla="*/ 223 h 498"/>
                  <a:gd name="T66" fmla="*/ 8 w 520"/>
                  <a:gd name="T67" fmla="*/ 187 h 498"/>
                  <a:gd name="T68" fmla="*/ 20 w 520"/>
                  <a:gd name="T69" fmla="*/ 152 h 498"/>
                  <a:gd name="T70" fmla="*/ 37 w 520"/>
                  <a:gd name="T71" fmla="*/ 119 h 498"/>
                  <a:gd name="T72" fmla="*/ 59 w 520"/>
                  <a:gd name="T73" fmla="*/ 90 h 498"/>
                  <a:gd name="T74" fmla="*/ 85 w 520"/>
                  <a:gd name="T75" fmla="*/ 64 h 498"/>
                  <a:gd name="T76" fmla="*/ 115 w 520"/>
                  <a:gd name="T77" fmla="*/ 42 h 498"/>
                  <a:gd name="T78" fmla="*/ 147 w 520"/>
                  <a:gd name="T79" fmla="*/ 25 h 498"/>
                  <a:gd name="T80" fmla="*/ 182 w 520"/>
                  <a:gd name="T81" fmla="*/ 11 h 498"/>
                  <a:gd name="T82" fmla="*/ 220 w 520"/>
                  <a:gd name="T83" fmla="*/ 3 h 498"/>
                  <a:gd name="T84" fmla="*/ 259 w 520"/>
                  <a:gd name="T85" fmla="*/ 0 h 498"/>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520"/>
                  <a:gd name="T130" fmla="*/ 0 h 498"/>
                  <a:gd name="T131" fmla="*/ 520 w 520"/>
                  <a:gd name="T132" fmla="*/ 498 h 498"/>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520" h="498">
                    <a:moveTo>
                      <a:pt x="259" y="0"/>
                    </a:moveTo>
                    <a:lnTo>
                      <a:pt x="273" y="0"/>
                    </a:lnTo>
                    <a:lnTo>
                      <a:pt x="286" y="1"/>
                    </a:lnTo>
                    <a:lnTo>
                      <a:pt x="299" y="3"/>
                    </a:lnTo>
                    <a:lnTo>
                      <a:pt x="311" y="5"/>
                    </a:lnTo>
                    <a:lnTo>
                      <a:pt x="325" y="8"/>
                    </a:lnTo>
                    <a:lnTo>
                      <a:pt x="336" y="11"/>
                    </a:lnTo>
                    <a:lnTo>
                      <a:pt x="348" y="15"/>
                    </a:lnTo>
                    <a:lnTo>
                      <a:pt x="360" y="19"/>
                    </a:lnTo>
                    <a:lnTo>
                      <a:pt x="371" y="25"/>
                    </a:lnTo>
                    <a:lnTo>
                      <a:pt x="383" y="30"/>
                    </a:lnTo>
                    <a:lnTo>
                      <a:pt x="394" y="36"/>
                    </a:lnTo>
                    <a:lnTo>
                      <a:pt x="404" y="42"/>
                    </a:lnTo>
                    <a:lnTo>
                      <a:pt x="415" y="49"/>
                    </a:lnTo>
                    <a:lnTo>
                      <a:pt x="424" y="57"/>
                    </a:lnTo>
                    <a:lnTo>
                      <a:pt x="434" y="64"/>
                    </a:lnTo>
                    <a:lnTo>
                      <a:pt x="443" y="73"/>
                    </a:lnTo>
                    <a:lnTo>
                      <a:pt x="452" y="81"/>
                    </a:lnTo>
                    <a:lnTo>
                      <a:pt x="460" y="90"/>
                    </a:lnTo>
                    <a:lnTo>
                      <a:pt x="468" y="100"/>
                    </a:lnTo>
                    <a:lnTo>
                      <a:pt x="475" y="110"/>
                    </a:lnTo>
                    <a:lnTo>
                      <a:pt x="481" y="119"/>
                    </a:lnTo>
                    <a:lnTo>
                      <a:pt x="488" y="130"/>
                    </a:lnTo>
                    <a:lnTo>
                      <a:pt x="493" y="141"/>
                    </a:lnTo>
                    <a:lnTo>
                      <a:pt x="499" y="152"/>
                    </a:lnTo>
                    <a:lnTo>
                      <a:pt x="503" y="163"/>
                    </a:lnTo>
                    <a:lnTo>
                      <a:pt x="508" y="175"/>
                    </a:lnTo>
                    <a:lnTo>
                      <a:pt x="511" y="187"/>
                    </a:lnTo>
                    <a:lnTo>
                      <a:pt x="514" y="199"/>
                    </a:lnTo>
                    <a:lnTo>
                      <a:pt x="516" y="211"/>
                    </a:lnTo>
                    <a:lnTo>
                      <a:pt x="517" y="223"/>
                    </a:lnTo>
                    <a:lnTo>
                      <a:pt x="519" y="236"/>
                    </a:lnTo>
                    <a:lnTo>
                      <a:pt x="519" y="249"/>
                    </a:lnTo>
                    <a:lnTo>
                      <a:pt x="519" y="261"/>
                    </a:lnTo>
                    <a:lnTo>
                      <a:pt x="517" y="274"/>
                    </a:lnTo>
                    <a:lnTo>
                      <a:pt x="516" y="287"/>
                    </a:lnTo>
                    <a:lnTo>
                      <a:pt x="514" y="298"/>
                    </a:lnTo>
                    <a:lnTo>
                      <a:pt x="511" y="310"/>
                    </a:lnTo>
                    <a:lnTo>
                      <a:pt x="508" y="322"/>
                    </a:lnTo>
                    <a:lnTo>
                      <a:pt x="503" y="334"/>
                    </a:lnTo>
                    <a:lnTo>
                      <a:pt x="499" y="345"/>
                    </a:lnTo>
                    <a:lnTo>
                      <a:pt x="493" y="356"/>
                    </a:lnTo>
                    <a:lnTo>
                      <a:pt x="488" y="367"/>
                    </a:lnTo>
                    <a:lnTo>
                      <a:pt x="481" y="377"/>
                    </a:lnTo>
                    <a:lnTo>
                      <a:pt x="475" y="387"/>
                    </a:lnTo>
                    <a:lnTo>
                      <a:pt x="468" y="397"/>
                    </a:lnTo>
                    <a:lnTo>
                      <a:pt x="460" y="407"/>
                    </a:lnTo>
                    <a:lnTo>
                      <a:pt x="452" y="415"/>
                    </a:lnTo>
                    <a:lnTo>
                      <a:pt x="443" y="424"/>
                    </a:lnTo>
                    <a:lnTo>
                      <a:pt x="434" y="432"/>
                    </a:lnTo>
                    <a:lnTo>
                      <a:pt x="424" y="441"/>
                    </a:lnTo>
                    <a:lnTo>
                      <a:pt x="415" y="447"/>
                    </a:lnTo>
                    <a:lnTo>
                      <a:pt x="404" y="454"/>
                    </a:lnTo>
                    <a:lnTo>
                      <a:pt x="394" y="461"/>
                    </a:lnTo>
                    <a:lnTo>
                      <a:pt x="383" y="467"/>
                    </a:lnTo>
                    <a:lnTo>
                      <a:pt x="371" y="473"/>
                    </a:lnTo>
                    <a:lnTo>
                      <a:pt x="360" y="478"/>
                    </a:lnTo>
                    <a:lnTo>
                      <a:pt x="348" y="482"/>
                    </a:lnTo>
                    <a:lnTo>
                      <a:pt x="336" y="485"/>
                    </a:lnTo>
                    <a:lnTo>
                      <a:pt x="325" y="489"/>
                    </a:lnTo>
                    <a:lnTo>
                      <a:pt x="311" y="492"/>
                    </a:lnTo>
                    <a:lnTo>
                      <a:pt x="299" y="494"/>
                    </a:lnTo>
                    <a:lnTo>
                      <a:pt x="286" y="495"/>
                    </a:lnTo>
                    <a:lnTo>
                      <a:pt x="273" y="497"/>
                    </a:lnTo>
                    <a:lnTo>
                      <a:pt x="259" y="497"/>
                    </a:lnTo>
                    <a:lnTo>
                      <a:pt x="247" y="497"/>
                    </a:lnTo>
                    <a:lnTo>
                      <a:pt x="233" y="495"/>
                    </a:lnTo>
                    <a:lnTo>
                      <a:pt x="220" y="494"/>
                    </a:lnTo>
                    <a:lnTo>
                      <a:pt x="208" y="492"/>
                    </a:lnTo>
                    <a:lnTo>
                      <a:pt x="195" y="489"/>
                    </a:lnTo>
                    <a:lnTo>
                      <a:pt x="182" y="485"/>
                    </a:lnTo>
                    <a:lnTo>
                      <a:pt x="171" y="482"/>
                    </a:lnTo>
                    <a:lnTo>
                      <a:pt x="159" y="478"/>
                    </a:lnTo>
                    <a:lnTo>
                      <a:pt x="147" y="473"/>
                    </a:lnTo>
                    <a:lnTo>
                      <a:pt x="136" y="467"/>
                    </a:lnTo>
                    <a:lnTo>
                      <a:pt x="126" y="461"/>
                    </a:lnTo>
                    <a:lnTo>
                      <a:pt x="115" y="454"/>
                    </a:lnTo>
                    <a:lnTo>
                      <a:pt x="104" y="447"/>
                    </a:lnTo>
                    <a:lnTo>
                      <a:pt x="95" y="441"/>
                    </a:lnTo>
                    <a:lnTo>
                      <a:pt x="85" y="432"/>
                    </a:lnTo>
                    <a:lnTo>
                      <a:pt x="76" y="424"/>
                    </a:lnTo>
                    <a:lnTo>
                      <a:pt x="67" y="415"/>
                    </a:lnTo>
                    <a:lnTo>
                      <a:pt x="59" y="407"/>
                    </a:lnTo>
                    <a:lnTo>
                      <a:pt x="52" y="397"/>
                    </a:lnTo>
                    <a:lnTo>
                      <a:pt x="44" y="387"/>
                    </a:lnTo>
                    <a:lnTo>
                      <a:pt x="37" y="377"/>
                    </a:lnTo>
                    <a:lnTo>
                      <a:pt x="31" y="367"/>
                    </a:lnTo>
                    <a:lnTo>
                      <a:pt x="26" y="356"/>
                    </a:lnTo>
                    <a:lnTo>
                      <a:pt x="20" y="345"/>
                    </a:lnTo>
                    <a:lnTo>
                      <a:pt x="16" y="334"/>
                    </a:lnTo>
                    <a:lnTo>
                      <a:pt x="11" y="322"/>
                    </a:lnTo>
                    <a:lnTo>
                      <a:pt x="8" y="310"/>
                    </a:lnTo>
                    <a:lnTo>
                      <a:pt x="5" y="298"/>
                    </a:lnTo>
                    <a:lnTo>
                      <a:pt x="4" y="287"/>
                    </a:lnTo>
                    <a:lnTo>
                      <a:pt x="1" y="274"/>
                    </a:lnTo>
                    <a:lnTo>
                      <a:pt x="0" y="261"/>
                    </a:lnTo>
                    <a:lnTo>
                      <a:pt x="0" y="249"/>
                    </a:lnTo>
                    <a:lnTo>
                      <a:pt x="0" y="236"/>
                    </a:lnTo>
                    <a:lnTo>
                      <a:pt x="1" y="223"/>
                    </a:lnTo>
                    <a:lnTo>
                      <a:pt x="4" y="211"/>
                    </a:lnTo>
                    <a:lnTo>
                      <a:pt x="5" y="199"/>
                    </a:lnTo>
                    <a:lnTo>
                      <a:pt x="8" y="187"/>
                    </a:lnTo>
                    <a:lnTo>
                      <a:pt x="11" y="175"/>
                    </a:lnTo>
                    <a:lnTo>
                      <a:pt x="16" y="163"/>
                    </a:lnTo>
                    <a:lnTo>
                      <a:pt x="20" y="152"/>
                    </a:lnTo>
                    <a:lnTo>
                      <a:pt x="26" y="141"/>
                    </a:lnTo>
                    <a:lnTo>
                      <a:pt x="31" y="130"/>
                    </a:lnTo>
                    <a:lnTo>
                      <a:pt x="37" y="119"/>
                    </a:lnTo>
                    <a:lnTo>
                      <a:pt x="44" y="110"/>
                    </a:lnTo>
                    <a:lnTo>
                      <a:pt x="52" y="100"/>
                    </a:lnTo>
                    <a:lnTo>
                      <a:pt x="59" y="90"/>
                    </a:lnTo>
                    <a:lnTo>
                      <a:pt x="67" y="81"/>
                    </a:lnTo>
                    <a:lnTo>
                      <a:pt x="76" y="73"/>
                    </a:lnTo>
                    <a:lnTo>
                      <a:pt x="85" y="64"/>
                    </a:lnTo>
                    <a:lnTo>
                      <a:pt x="95" y="57"/>
                    </a:lnTo>
                    <a:lnTo>
                      <a:pt x="104" y="49"/>
                    </a:lnTo>
                    <a:lnTo>
                      <a:pt x="115" y="42"/>
                    </a:lnTo>
                    <a:lnTo>
                      <a:pt x="126" y="36"/>
                    </a:lnTo>
                    <a:lnTo>
                      <a:pt x="136" y="30"/>
                    </a:lnTo>
                    <a:lnTo>
                      <a:pt x="147" y="25"/>
                    </a:lnTo>
                    <a:lnTo>
                      <a:pt x="159" y="19"/>
                    </a:lnTo>
                    <a:lnTo>
                      <a:pt x="171" y="15"/>
                    </a:lnTo>
                    <a:lnTo>
                      <a:pt x="182" y="11"/>
                    </a:lnTo>
                    <a:lnTo>
                      <a:pt x="195" y="8"/>
                    </a:lnTo>
                    <a:lnTo>
                      <a:pt x="208" y="5"/>
                    </a:lnTo>
                    <a:lnTo>
                      <a:pt x="220" y="3"/>
                    </a:lnTo>
                    <a:lnTo>
                      <a:pt x="233" y="1"/>
                    </a:lnTo>
                    <a:lnTo>
                      <a:pt x="247" y="0"/>
                    </a:lnTo>
                    <a:lnTo>
                      <a:pt x="259" y="0"/>
                    </a:lnTo>
                  </a:path>
                </a:pathLst>
              </a:custGeom>
              <a:solidFill>
                <a:srgbClr val="F4C764"/>
              </a:solidFill>
              <a:ln w="9525" cap="rnd">
                <a:noFill/>
                <a:round/>
                <a:headEnd type="none" w="sm" len="sm"/>
                <a:tailEnd type="none" w="sm" len="sm"/>
              </a:ln>
            </p:spPr>
            <p:txBody>
              <a:bodyPr/>
              <a:lstStyle/>
              <a:p>
                <a:endParaRPr lang="en-US"/>
              </a:p>
            </p:txBody>
          </p:sp>
          <p:sp>
            <p:nvSpPr>
              <p:cNvPr id="251950" name="Freeform 13"/>
              <p:cNvSpPr>
                <a:spLocks/>
              </p:cNvSpPr>
              <p:nvPr/>
            </p:nvSpPr>
            <p:spPr bwMode="auto">
              <a:xfrm>
                <a:off x="1333" y="2502"/>
                <a:ext cx="520" cy="498"/>
              </a:xfrm>
              <a:custGeom>
                <a:avLst/>
                <a:gdLst>
                  <a:gd name="T0" fmla="*/ 286 w 520"/>
                  <a:gd name="T1" fmla="*/ 1 h 498"/>
                  <a:gd name="T2" fmla="*/ 325 w 520"/>
                  <a:gd name="T3" fmla="*/ 8 h 498"/>
                  <a:gd name="T4" fmla="*/ 360 w 520"/>
                  <a:gd name="T5" fmla="*/ 19 h 498"/>
                  <a:gd name="T6" fmla="*/ 394 w 520"/>
                  <a:gd name="T7" fmla="*/ 36 h 498"/>
                  <a:gd name="T8" fmla="*/ 424 w 520"/>
                  <a:gd name="T9" fmla="*/ 57 h 498"/>
                  <a:gd name="T10" fmla="*/ 452 w 520"/>
                  <a:gd name="T11" fmla="*/ 81 h 498"/>
                  <a:gd name="T12" fmla="*/ 475 w 520"/>
                  <a:gd name="T13" fmla="*/ 110 h 498"/>
                  <a:gd name="T14" fmla="*/ 493 w 520"/>
                  <a:gd name="T15" fmla="*/ 141 h 498"/>
                  <a:gd name="T16" fmla="*/ 508 w 520"/>
                  <a:gd name="T17" fmla="*/ 175 h 498"/>
                  <a:gd name="T18" fmla="*/ 516 w 520"/>
                  <a:gd name="T19" fmla="*/ 211 h 498"/>
                  <a:gd name="T20" fmla="*/ 519 w 520"/>
                  <a:gd name="T21" fmla="*/ 249 h 498"/>
                  <a:gd name="T22" fmla="*/ 516 w 520"/>
                  <a:gd name="T23" fmla="*/ 287 h 498"/>
                  <a:gd name="T24" fmla="*/ 508 w 520"/>
                  <a:gd name="T25" fmla="*/ 322 h 498"/>
                  <a:gd name="T26" fmla="*/ 493 w 520"/>
                  <a:gd name="T27" fmla="*/ 356 h 498"/>
                  <a:gd name="T28" fmla="*/ 475 w 520"/>
                  <a:gd name="T29" fmla="*/ 387 h 498"/>
                  <a:gd name="T30" fmla="*/ 452 w 520"/>
                  <a:gd name="T31" fmla="*/ 415 h 498"/>
                  <a:gd name="T32" fmla="*/ 424 w 520"/>
                  <a:gd name="T33" fmla="*/ 441 h 498"/>
                  <a:gd name="T34" fmla="*/ 394 w 520"/>
                  <a:gd name="T35" fmla="*/ 461 h 498"/>
                  <a:gd name="T36" fmla="*/ 360 w 520"/>
                  <a:gd name="T37" fmla="*/ 478 h 498"/>
                  <a:gd name="T38" fmla="*/ 325 w 520"/>
                  <a:gd name="T39" fmla="*/ 489 h 498"/>
                  <a:gd name="T40" fmla="*/ 286 w 520"/>
                  <a:gd name="T41" fmla="*/ 495 h 498"/>
                  <a:gd name="T42" fmla="*/ 247 w 520"/>
                  <a:gd name="T43" fmla="*/ 497 h 498"/>
                  <a:gd name="T44" fmla="*/ 208 w 520"/>
                  <a:gd name="T45" fmla="*/ 492 h 498"/>
                  <a:gd name="T46" fmla="*/ 171 w 520"/>
                  <a:gd name="T47" fmla="*/ 482 h 498"/>
                  <a:gd name="T48" fmla="*/ 136 w 520"/>
                  <a:gd name="T49" fmla="*/ 467 h 498"/>
                  <a:gd name="T50" fmla="*/ 104 w 520"/>
                  <a:gd name="T51" fmla="*/ 447 h 498"/>
                  <a:gd name="T52" fmla="*/ 76 w 520"/>
                  <a:gd name="T53" fmla="*/ 424 h 498"/>
                  <a:gd name="T54" fmla="*/ 52 w 520"/>
                  <a:gd name="T55" fmla="*/ 397 h 498"/>
                  <a:gd name="T56" fmla="*/ 31 w 520"/>
                  <a:gd name="T57" fmla="*/ 367 h 498"/>
                  <a:gd name="T58" fmla="*/ 16 w 520"/>
                  <a:gd name="T59" fmla="*/ 334 h 498"/>
                  <a:gd name="T60" fmla="*/ 5 w 520"/>
                  <a:gd name="T61" fmla="*/ 298 h 498"/>
                  <a:gd name="T62" fmla="*/ 0 w 520"/>
                  <a:gd name="T63" fmla="*/ 261 h 498"/>
                  <a:gd name="T64" fmla="*/ 1 w 520"/>
                  <a:gd name="T65" fmla="*/ 223 h 498"/>
                  <a:gd name="T66" fmla="*/ 8 w 520"/>
                  <a:gd name="T67" fmla="*/ 187 h 498"/>
                  <a:gd name="T68" fmla="*/ 20 w 520"/>
                  <a:gd name="T69" fmla="*/ 152 h 498"/>
                  <a:gd name="T70" fmla="*/ 37 w 520"/>
                  <a:gd name="T71" fmla="*/ 119 h 498"/>
                  <a:gd name="T72" fmla="*/ 59 w 520"/>
                  <a:gd name="T73" fmla="*/ 90 h 498"/>
                  <a:gd name="T74" fmla="*/ 85 w 520"/>
                  <a:gd name="T75" fmla="*/ 64 h 498"/>
                  <a:gd name="T76" fmla="*/ 115 w 520"/>
                  <a:gd name="T77" fmla="*/ 42 h 498"/>
                  <a:gd name="T78" fmla="*/ 147 w 520"/>
                  <a:gd name="T79" fmla="*/ 25 h 498"/>
                  <a:gd name="T80" fmla="*/ 182 w 520"/>
                  <a:gd name="T81" fmla="*/ 11 h 498"/>
                  <a:gd name="T82" fmla="*/ 220 w 520"/>
                  <a:gd name="T83" fmla="*/ 3 h 498"/>
                  <a:gd name="T84" fmla="*/ 259 w 520"/>
                  <a:gd name="T85" fmla="*/ 0 h 498"/>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520"/>
                  <a:gd name="T130" fmla="*/ 0 h 498"/>
                  <a:gd name="T131" fmla="*/ 520 w 520"/>
                  <a:gd name="T132" fmla="*/ 498 h 498"/>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520" h="498">
                    <a:moveTo>
                      <a:pt x="259" y="0"/>
                    </a:moveTo>
                    <a:lnTo>
                      <a:pt x="273" y="0"/>
                    </a:lnTo>
                    <a:lnTo>
                      <a:pt x="286" y="1"/>
                    </a:lnTo>
                    <a:lnTo>
                      <a:pt x="299" y="3"/>
                    </a:lnTo>
                    <a:lnTo>
                      <a:pt x="311" y="5"/>
                    </a:lnTo>
                    <a:lnTo>
                      <a:pt x="325" y="8"/>
                    </a:lnTo>
                    <a:lnTo>
                      <a:pt x="336" y="11"/>
                    </a:lnTo>
                    <a:lnTo>
                      <a:pt x="348" y="15"/>
                    </a:lnTo>
                    <a:lnTo>
                      <a:pt x="360" y="19"/>
                    </a:lnTo>
                    <a:lnTo>
                      <a:pt x="371" y="25"/>
                    </a:lnTo>
                    <a:lnTo>
                      <a:pt x="383" y="30"/>
                    </a:lnTo>
                    <a:lnTo>
                      <a:pt x="394" y="36"/>
                    </a:lnTo>
                    <a:lnTo>
                      <a:pt x="404" y="42"/>
                    </a:lnTo>
                    <a:lnTo>
                      <a:pt x="415" y="49"/>
                    </a:lnTo>
                    <a:lnTo>
                      <a:pt x="424" y="57"/>
                    </a:lnTo>
                    <a:lnTo>
                      <a:pt x="434" y="64"/>
                    </a:lnTo>
                    <a:lnTo>
                      <a:pt x="443" y="73"/>
                    </a:lnTo>
                    <a:lnTo>
                      <a:pt x="452" y="81"/>
                    </a:lnTo>
                    <a:lnTo>
                      <a:pt x="460" y="90"/>
                    </a:lnTo>
                    <a:lnTo>
                      <a:pt x="468" y="100"/>
                    </a:lnTo>
                    <a:lnTo>
                      <a:pt x="475" y="110"/>
                    </a:lnTo>
                    <a:lnTo>
                      <a:pt x="481" y="119"/>
                    </a:lnTo>
                    <a:lnTo>
                      <a:pt x="488" y="130"/>
                    </a:lnTo>
                    <a:lnTo>
                      <a:pt x="493" y="141"/>
                    </a:lnTo>
                    <a:lnTo>
                      <a:pt x="499" y="152"/>
                    </a:lnTo>
                    <a:lnTo>
                      <a:pt x="503" y="163"/>
                    </a:lnTo>
                    <a:lnTo>
                      <a:pt x="508" y="175"/>
                    </a:lnTo>
                    <a:lnTo>
                      <a:pt x="511" y="187"/>
                    </a:lnTo>
                    <a:lnTo>
                      <a:pt x="514" y="199"/>
                    </a:lnTo>
                    <a:lnTo>
                      <a:pt x="516" y="211"/>
                    </a:lnTo>
                    <a:lnTo>
                      <a:pt x="517" y="223"/>
                    </a:lnTo>
                    <a:lnTo>
                      <a:pt x="519" y="236"/>
                    </a:lnTo>
                    <a:lnTo>
                      <a:pt x="519" y="249"/>
                    </a:lnTo>
                    <a:lnTo>
                      <a:pt x="519" y="261"/>
                    </a:lnTo>
                    <a:lnTo>
                      <a:pt x="517" y="274"/>
                    </a:lnTo>
                    <a:lnTo>
                      <a:pt x="516" y="287"/>
                    </a:lnTo>
                    <a:lnTo>
                      <a:pt x="514" y="298"/>
                    </a:lnTo>
                    <a:lnTo>
                      <a:pt x="511" y="310"/>
                    </a:lnTo>
                    <a:lnTo>
                      <a:pt x="508" y="322"/>
                    </a:lnTo>
                    <a:lnTo>
                      <a:pt x="503" y="334"/>
                    </a:lnTo>
                    <a:lnTo>
                      <a:pt x="499" y="345"/>
                    </a:lnTo>
                    <a:lnTo>
                      <a:pt x="493" y="356"/>
                    </a:lnTo>
                    <a:lnTo>
                      <a:pt x="488" y="367"/>
                    </a:lnTo>
                    <a:lnTo>
                      <a:pt x="481" y="377"/>
                    </a:lnTo>
                    <a:lnTo>
                      <a:pt x="475" y="387"/>
                    </a:lnTo>
                    <a:lnTo>
                      <a:pt x="468" y="397"/>
                    </a:lnTo>
                    <a:lnTo>
                      <a:pt x="460" y="407"/>
                    </a:lnTo>
                    <a:lnTo>
                      <a:pt x="452" y="415"/>
                    </a:lnTo>
                    <a:lnTo>
                      <a:pt x="443" y="424"/>
                    </a:lnTo>
                    <a:lnTo>
                      <a:pt x="434" y="432"/>
                    </a:lnTo>
                    <a:lnTo>
                      <a:pt x="424" y="441"/>
                    </a:lnTo>
                    <a:lnTo>
                      <a:pt x="415" y="447"/>
                    </a:lnTo>
                    <a:lnTo>
                      <a:pt x="404" y="454"/>
                    </a:lnTo>
                    <a:lnTo>
                      <a:pt x="394" y="461"/>
                    </a:lnTo>
                    <a:lnTo>
                      <a:pt x="383" y="467"/>
                    </a:lnTo>
                    <a:lnTo>
                      <a:pt x="371" y="473"/>
                    </a:lnTo>
                    <a:lnTo>
                      <a:pt x="360" y="478"/>
                    </a:lnTo>
                    <a:lnTo>
                      <a:pt x="348" y="482"/>
                    </a:lnTo>
                    <a:lnTo>
                      <a:pt x="336" y="485"/>
                    </a:lnTo>
                    <a:lnTo>
                      <a:pt x="325" y="489"/>
                    </a:lnTo>
                    <a:lnTo>
                      <a:pt x="311" y="492"/>
                    </a:lnTo>
                    <a:lnTo>
                      <a:pt x="299" y="494"/>
                    </a:lnTo>
                    <a:lnTo>
                      <a:pt x="286" y="495"/>
                    </a:lnTo>
                    <a:lnTo>
                      <a:pt x="273" y="497"/>
                    </a:lnTo>
                    <a:lnTo>
                      <a:pt x="259" y="497"/>
                    </a:lnTo>
                    <a:lnTo>
                      <a:pt x="247" y="497"/>
                    </a:lnTo>
                    <a:lnTo>
                      <a:pt x="233" y="495"/>
                    </a:lnTo>
                    <a:lnTo>
                      <a:pt x="220" y="494"/>
                    </a:lnTo>
                    <a:lnTo>
                      <a:pt x="208" y="492"/>
                    </a:lnTo>
                    <a:lnTo>
                      <a:pt x="195" y="489"/>
                    </a:lnTo>
                    <a:lnTo>
                      <a:pt x="182" y="485"/>
                    </a:lnTo>
                    <a:lnTo>
                      <a:pt x="171" y="482"/>
                    </a:lnTo>
                    <a:lnTo>
                      <a:pt x="159" y="478"/>
                    </a:lnTo>
                    <a:lnTo>
                      <a:pt x="147" y="473"/>
                    </a:lnTo>
                    <a:lnTo>
                      <a:pt x="136" y="467"/>
                    </a:lnTo>
                    <a:lnTo>
                      <a:pt x="126" y="461"/>
                    </a:lnTo>
                    <a:lnTo>
                      <a:pt x="115" y="454"/>
                    </a:lnTo>
                    <a:lnTo>
                      <a:pt x="104" y="447"/>
                    </a:lnTo>
                    <a:lnTo>
                      <a:pt x="95" y="441"/>
                    </a:lnTo>
                    <a:lnTo>
                      <a:pt x="85" y="432"/>
                    </a:lnTo>
                    <a:lnTo>
                      <a:pt x="76" y="424"/>
                    </a:lnTo>
                    <a:lnTo>
                      <a:pt x="67" y="415"/>
                    </a:lnTo>
                    <a:lnTo>
                      <a:pt x="59" y="407"/>
                    </a:lnTo>
                    <a:lnTo>
                      <a:pt x="52" y="397"/>
                    </a:lnTo>
                    <a:lnTo>
                      <a:pt x="44" y="387"/>
                    </a:lnTo>
                    <a:lnTo>
                      <a:pt x="37" y="377"/>
                    </a:lnTo>
                    <a:lnTo>
                      <a:pt x="31" y="367"/>
                    </a:lnTo>
                    <a:lnTo>
                      <a:pt x="26" y="356"/>
                    </a:lnTo>
                    <a:lnTo>
                      <a:pt x="20" y="345"/>
                    </a:lnTo>
                    <a:lnTo>
                      <a:pt x="16" y="334"/>
                    </a:lnTo>
                    <a:lnTo>
                      <a:pt x="11" y="322"/>
                    </a:lnTo>
                    <a:lnTo>
                      <a:pt x="8" y="310"/>
                    </a:lnTo>
                    <a:lnTo>
                      <a:pt x="5" y="298"/>
                    </a:lnTo>
                    <a:lnTo>
                      <a:pt x="4" y="287"/>
                    </a:lnTo>
                    <a:lnTo>
                      <a:pt x="1" y="274"/>
                    </a:lnTo>
                    <a:lnTo>
                      <a:pt x="0" y="261"/>
                    </a:lnTo>
                    <a:lnTo>
                      <a:pt x="0" y="249"/>
                    </a:lnTo>
                    <a:lnTo>
                      <a:pt x="0" y="236"/>
                    </a:lnTo>
                    <a:lnTo>
                      <a:pt x="1" y="223"/>
                    </a:lnTo>
                    <a:lnTo>
                      <a:pt x="4" y="211"/>
                    </a:lnTo>
                    <a:lnTo>
                      <a:pt x="5" y="199"/>
                    </a:lnTo>
                    <a:lnTo>
                      <a:pt x="8" y="187"/>
                    </a:lnTo>
                    <a:lnTo>
                      <a:pt x="11" y="175"/>
                    </a:lnTo>
                    <a:lnTo>
                      <a:pt x="16" y="163"/>
                    </a:lnTo>
                    <a:lnTo>
                      <a:pt x="20" y="152"/>
                    </a:lnTo>
                    <a:lnTo>
                      <a:pt x="26" y="141"/>
                    </a:lnTo>
                    <a:lnTo>
                      <a:pt x="31" y="130"/>
                    </a:lnTo>
                    <a:lnTo>
                      <a:pt x="37" y="119"/>
                    </a:lnTo>
                    <a:lnTo>
                      <a:pt x="44" y="110"/>
                    </a:lnTo>
                    <a:lnTo>
                      <a:pt x="52" y="100"/>
                    </a:lnTo>
                    <a:lnTo>
                      <a:pt x="59" y="90"/>
                    </a:lnTo>
                    <a:lnTo>
                      <a:pt x="67" y="81"/>
                    </a:lnTo>
                    <a:lnTo>
                      <a:pt x="76" y="73"/>
                    </a:lnTo>
                    <a:lnTo>
                      <a:pt x="85" y="64"/>
                    </a:lnTo>
                    <a:lnTo>
                      <a:pt x="95" y="57"/>
                    </a:lnTo>
                    <a:lnTo>
                      <a:pt x="104" y="49"/>
                    </a:lnTo>
                    <a:lnTo>
                      <a:pt x="115" y="42"/>
                    </a:lnTo>
                    <a:lnTo>
                      <a:pt x="126" y="36"/>
                    </a:lnTo>
                    <a:lnTo>
                      <a:pt x="136" y="30"/>
                    </a:lnTo>
                    <a:lnTo>
                      <a:pt x="147" y="25"/>
                    </a:lnTo>
                    <a:lnTo>
                      <a:pt x="159" y="19"/>
                    </a:lnTo>
                    <a:lnTo>
                      <a:pt x="171" y="15"/>
                    </a:lnTo>
                    <a:lnTo>
                      <a:pt x="182" y="11"/>
                    </a:lnTo>
                    <a:lnTo>
                      <a:pt x="195" y="8"/>
                    </a:lnTo>
                    <a:lnTo>
                      <a:pt x="208" y="5"/>
                    </a:lnTo>
                    <a:lnTo>
                      <a:pt x="220" y="3"/>
                    </a:lnTo>
                    <a:lnTo>
                      <a:pt x="233" y="1"/>
                    </a:lnTo>
                    <a:lnTo>
                      <a:pt x="247" y="0"/>
                    </a:lnTo>
                    <a:lnTo>
                      <a:pt x="259" y="0"/>
                    </a:lnTo>
                  </a:path>
                </a:pathLst>
              </a:custGeom>
              <a:noFill/>
              <a:ln w="12700" cap="rnd" cmpd="sng">
                <a:solidFill>
                  <a:srgbClr val="1F1A17"/>
                </a:solidFill>
                <a:prstDash val="solid"/>
                <a:round/>
                <a:headEnd type="none" w="sm" len="sm"/>
                <a:tailEnd type="none" w="sm" len="sm"/>
              </a:ln>
            </p:spPr>
            <p:txBody>
              <a:bodyPr/>
              <a:lstStyle/>
              <a:p>
                <a:endParaRPr lang="en-US"/>
              </a:p>
            </p:txBody>
          </p:sp>
          <p:sp>
            <p:nvSpPr>
              <p:cNvPr id="251951" name="Freeform 14"/>
              <p:cNvSpPr>
                <a:spLocks/>
              </p:cNvSpPr>
              <p:nvPr/>
            </p:nvSpPr>
            <p:spPr bwMode="auto">
              <a:xfrm>
                <a:off x="1349" y="2518"/>
                <a:ext cx="487" cy="466"/>
              </a:xfrm>
              <a:custGeom>
                <a:avLst/>
                <a:gdLst>
                  <a:gd name="T0" fmla="*/ 268 w 487"/>
                  <a:gd name="T1" fmla="*/ 1 h 466"/>
                  <a:gd name="T2" fmla="*/ 304 w 487"/>
                  <a:gd name="T3" fmla="*/ 8 h 466"/>
                  <a:gd name="T4" fmla="*/ 338 w 487"/>
                  <a:gd name="T5" fmla="*/ 19 h 466"/>
                  <a:gd name="T6" fmla="*/ 369 w 487"/>
                  <a:gd name="T7" fmla="*/ 34 h 466"/>
                  <a:gd name="T8" fmla="*/ 398 w 487"/>
                  <a:gd name="T9" fmla="*/ 53 h 466"/>
                  <a:gd name="T10" fmla="*/ 422 w 487"/>
                  <a:gd name="T11" fmla="*/ 76 h 466"/>
                  <a:gd name="T12" fmla="*/ 445 w 487"/>
                  <a:gd name="T13" fmla="*/ 102 h 466"/>
                  <a:gd name="T14" fmla="*/ 462 w 487"/>
                  <a:gd name="T15" fmla="*/ 132 h 466"/>
                  <a:gd name="T16" fmla="*/ 476 w 487"/>
                  <a:gd name="T17" fmla="*/ 163 h 466"/>
                  <a:gd name="T18" fmla="*/ 483 w 487"/>
                  <a:gd name="T19" fmla="*/ 197 h 466"/>
                  <a:gd name="T20" fmla="*/ 486 w 487"/>
                  <a:gd name="T21" fmla="*/ 233 h 466"/>
                  <a:gd name="T22" fmla="*/ 483 w 487"/>
                  <a:gd name="T23" fmla="*/ 268 h 466"/>
                  <a:gd name="T24" fmla="*/ 476 w 487"/>
                  <a:gd name="T25" fmla="*/ 302 h 466"/>
                  <a:gd name="T26" fmla="*/ 462 w 487"/>
                  <a:gd name="T27" fmla="*/ 333 h 466"/>
                  <a:gd name="T28" fmla="*/ 445 w 487"/>
                  <a:gd name="T29" fmla="*/ 363 h 466"/>
                  <a:gd name="T30" fmla="*/ 422 w 487"/>
                  <a:gd name="T31" fmla="*/ 389 h 466"/>
                  <a:gd name="T32" fmla="*/ 398 w 487"/>
                  <a:gd name="T33" fmla="*/ 412 h 466"/>
                  <a:gd name="T34" fmla="*/ 369 w 487"/>
                  <a:gd name="T35" fmla="*/ 431 h 466"/>
                  <a:gd name="T36" fmla="*/ 338 w 487"/>
                  <a:gd name="T37" fmla="*/ 447 h 466"/>
                  <a:gd name="T38" fmla="*/ 304 w 487"/>
                  <a:gd name="T39" fmla="*/ 458 h 466"/>
                  <a:gd name="T40" fmla="*/ 268 w 487"/>
                  <a:gd name="T41" fmla="*/ 464 h 466"/>
                  <a:gd name="T42" fmla="*/ 231 w 487"/>
                  <a:gd name="T43" fmla="*/ 465 h 466"/>
                  <a:gd name="T44" fmla="*/ 194 w 487"/>
                  <a:gd name="T45" fmla="*/ 460 h 466"/>
                  <a:gd name="T46" fmla="*/ 160 w 487"/>
                  <a:gd name="T47" fmla="*/ 451 h 466"/>
                  <a:gd name="T48" fmla="*/ 127 w 487"/>
                  <a:gd name="T49" fmla="*/ 437 h 466"/>
                  <a:gd name="T50" fmla="*/ 98 w 487"/>
                  <a:gd name="T51" fmla="*/ 419 h 466"/>
                  <a:gd name="T52" fmla="*/ 72 w 487"/>
                  <a:gd name="T53" fmla="*/ 397 h 466"/>
                  <a:gd name="T54" fmla="*/ 49 w 487"/>
                  <a:gd name="T55" fmla="*/ 372 h 466"/>
                  <a:gd name="T56" fmla="*/ 29 w 487"/>
                  <a:gd name="T57" fmla="*/ 343 h 466"/>
                  <a:gd name="T58" fmla="*/ 15 w 487"/>
                  <a:gd name="T59" fmla="*/ 313 h 466"/>
                  <a:gd name="T60" fmla="*/ 5 w 487"/>
                  <a:gd name="T61" fmla="*/ 279 h 466"/>
                  <a:gd name="T62" fmla="*/ 0 w 487"/>
                  <a:gd name="T63" fmla="*/ 244 h 466"/>
                  <a:gd name="T64" fmla="*/ 2 w 487"/>
                  <a:gd name="T65" fmla="*/ 209 h 466"/>
                  <a:gd name="T66" fmla="*/ 8 w 487"/>
                  <a:gd name="T67" fmla="*/ 174 h 466"/>
                  <a:gd name="T68" fmla="*/ 19 w 487"/>
                  <a:gd name="T69" fmla="*/ 142 h 466"/>
                  <a:gd name="T70" fmla="*/ 35 w 487"/>
                  <a:gd name="T71" fmla="*/ 112 h 466"/>
                  <a:gd name="T72" fmla="*/ 56 w 487"/>
                  <a:gd name="T73" fmla="*/ 85 h 466"/>
                  <a:gd name="T74" fmla="*/ 80 w 487"/>
                  <a:gd name="T75" fmla="*/ 61 h 466"/>
                  <a:gd name="T76" fmla="*/ 108 w 487"/>
                  <a:gd name="T77" fmla="*/ 40 h 466"/>
                  <a:gd name="T78" fmla="*/ 138 w 487"/>
                  <a:gd name="T79" fmla="*/ 23 h 466"/>
                  <a:gd name="T80" fmla="*/ 171 w 487"/>
                  <a:gd name="T81" fmla="*/ 10 h 466"/>
                  <a:gd name="T82" fmla="*/ 206 w 487"/>
                  <a:gd name="T83" fmla="*/ 3 h 466"/>
                  <a:gd name="T84" fmla="*/ 243 w 487"/>
                  <a:gd name="T85" fmla="*/ 0 h 46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487"/>
                  <a:gd name="T130" fmla="*/ 0 h 466"/>
                  <a:gd name="T131" fmla="*/ 487 w 487"/>
                  <a:gd name="T132" fmla="*/ 466 h 46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487" h="466">
                    <a:moveTo>
                      <a:pt x="243" y="0"/>
                    </a:moveTo>
                    <a:lnTo>
                      <a:pt x="255" y="0"/>
                    </a:lnTo>
                    <a:lnTo>
                      <a:pt x="268" y="1"/>
                    </a:lnTo>
                    <a:lnTo>
                      <a:pt x="280" y="3"/>
                    </a:lnTo>
                    <a:lnTo>
                      <a:pt x="292" y="4"/>
                    </a:lnTo>
                    <a:lnTo>
                      <a:pt x="304" y="8"/>
                    </a:lnTo>
                    <a:lnTo>
                      <a:pt x="316" y="10"/>
                    </a:lnTo>
                    <a:lnTo>
                      <a:pt x="326" y="14"/>
                    </a:lnTo>
                    <a:lnTo>
                      <a:pt x="338" y="19"/>
                    </a:lnTo>
                    <a:lnTo>
                      <a:pt x="348" y="23"/>
                    </a:lnTo>
                    <a:lnTo>
                      <a:pt x="359" y="28"/>
                    </a:lnTo>
                    <a:lnTo>
                      <a:pt x="369" y="34"/>
                    </a:lnTo>
                    <a:lnTo>
                      <a:pt x="379" y="40"/>
                    </a:lnTo>
                    <a:lnTo>
                      <a:pt x="388" y="47"/>
                    </a:lnTo>
                    <a:lnTo>
                      <a:pt x="398" y="53"/>
                    </a:lnTo>
                    <a:lnTo>
                      <a:pt x="407" y="61"/>
                    </a:lnTo>
                    <a:lnTo>
                      <a:pt x="415" y="69"/>
                    </a:lnTo>
                    <a:lnTo>
                      <a:pt x="422" y="76"/>
                    </a:lnTo>
                    <a:lnTo>
                      <a:pt x="430" y="85"/>
                    </a:lnTo>
                    <a:lnTo>
                      <a:pt x="438" y="94"/>
                    </a:lnTo>
                    <a:lnTo>
                      <a:pt x="445" y="102"/>
                    </a:lnTo>
                    <a:lnTo>
                      <a:pt x="451" y="112"/>
                    </a:lnTo>
                    <a:lnTo>
                      <a:pt x="457" y="122"/>
                    </a:lnTo>
                    <a:lnTo>
                      <a:pt x="462" y="132"/>
                    </a:lnTo>
                    <a:lnTo>
                      <a:pt x="467" y="142"/>
                    </a:lnTo>
                    <a:lnTo>
                      <a:pt x="471" y="153"/>
                    </a:lnTo>
                    <a:lnTo>
                      <a:pt x="476" y="163"/>
                    </a:lnTo>
                    <a:lnTo>
                      <a:pt x="478" y="174"/>
                    </a:lnTo>
                    <a:lnTo>
                      <a:pt x="481" y="185"/>
                    </a:lnTo>
                    <a:lnTo>
                      <a:pt x="483" y="197"/>
                    </a:lnTo>
                    <a:lnTo>
                      <a:pt x="485" y="209"/>
                    </a:lnTo>
                    <a:lnTo>
                      <a:pt x="486" y="221"/>
                    </a:lnTo>
                    <a:lnTo>
                      <a:pt x="486" y="233"/>
                    </a:lnTo>
                    <a:lnTo>
                      <a:pt x="486" y="244"/>
                    </a:lnTo>
                    <a:lnTo>
                      <a:pt x="485" y="256"/>
                    </a:lnTo>
                    <a:lnTo>
                      <a:pt x="483" y="268"/>
                    </a:lnTo>
                    <a:lnTo>
                      <a:pt x="481" y="279"/>
                    </a:lnTo>
                    <a:lnTo>
                      <a:pt x="478" y="291"/>
                    </a:lnTo>
                    <a:lnTo>
                      <a:pt x="476" y="302"/>
                    </a:lnTo>
                    <a:lnTo>
                      <a:pt x="471" y="313"/>
                    </a:lnTo>
                    <a:lnTo>
                      <a:pt x="467" y="323"/>
                    </a:lnTo>
                    <a:lnTo>
                      <a:pt x="462" y="333"/>
                    </a:lnTo>
                    <a:lnTo>
                      <a:pt x="457" y="343"/>
                    </a:lnTo>
                    <a:lnTo>
                      <a:pt x="451" y="354"/>
                    </a:lnTo>
                    <a:lnTo>
                      <a:pt x="445" y="363"/>
                    </a:lnTo>
                    <a:lnTo>
                      <a:pt x="438" y="372"/>
                    </a:lnTo>
                    <a:lnTo>
                      <a:pt x="430" y="381"/>
                    </a:lnTo>
                    <a:lnTo>
                      <a:pt x="422" y="389"/>
                    </a:lnTo>
                    <a:lnTo>
                      <a:pt x="415" y="397"/>
                    </a:lnTo>
                    <a:lnTo>
                      <a:pt x="407" y="404"/>
                    </a:lnTo>
                    <a:lnTo>
                      <a:pt x="398" y="412"/>
                    </a:lnTo>
                    <a:lnTo>
                      <a:pt x="388" y="419"/>
                    </a:lnTo>
                    <a:lnTo>
                      <a:pt x="379" y="425"/>
                    </a:lnTo>
                    <a:lnTo>
                      <a:pt x="369" y="431"/>
                    </a:lnTo>
                    <a:lnTo>
                      <a:pt x="359" y="437"/>
                    </a:lnTo>
                    <a:lnTo>
                      <a:pt x="348" y="442"/>
                    </a:lnTo>
                    <a:lnTo>
                      <a:pt x="338" y="447"/>
                    </a:lnTo>
                    <a:lnTo>
                      <a:pt x="326" y="451"/>
                    </a:lnTo>
                    <a:lnTo>
                      <a:pt x="316" y="455"/>
                    </a:lnTo>
                    <a:lnTo>
                      <a:pt x="304" y="458"/>
                    </a:lnTo>
                    <a:lnTo>
                      <a:pt x="292" y="460"/>
                    </a:lnTo>
                    <a:lnTo>
                      <a:pt x="280" y="463"/>
                    </a:lnTo>
                    <a:lnTo>
                      <a:pt x="268" y="464"/>
                    </a:lnTo>
                    <a:lnTo>
                      <a:pt x="255" y="465"/>
                    </a:lnTo>
                    <a:lnTo>
                      <a:pt x="243" y="465"/>
                    </a:lnTo>
                    <a:lnTo>
                      <a:pt x="231" y="465"/>
                    </a:lnTo>
                    <a:lnTo>
                      <a:pt x="218" y="464"/>
                    </a:lnTo>
                    <a:lnTo>
                      <a:pt x="206" y="463"/>
                    </a:lnTo>
                    <a:lnTo>
                      <a:pt x="194" y="460"/>
                    </a:lnTo>
                    <a:lnTo>
                      <a:pt x="183" y="458"/>
                    </a:lnTo>
                    <a:lnTo>
                      <a:pt x="171" y="455"/>
                    </a:lnTo>
                    <a:lnTo>
                      <a:pt x="160" y="451"/>
                    </a:lnTo>
                    <a:lnTo>
                      <a:pt x="148" y="447"/>
                    </a:lnTo>
                    <a:lnTo>
                      <a:pt x="138" y="442"/>
                    </a:lnTo>
                    <a:lnTo>
                      <a:pt x="127" y="437"/>
                    </a:lnTo>
                    <a:lnTo>
                      <a:pt x="118" y="431"/>
                    </a:lnTo>
                    <a:lnTo>
                      <a:pt x="108" y="425"/>
                    </a:lnTo>
                    <a:lnTo>
                      <a:pt x="98" y="419"/>
                    </a:lnTo>
                    <a:lnTo>
                      <a:pt x="88" y="412"/>
                    </a:lnTo>
                    <a:lnTo>
                      <a:pt x="80" y="404"/>
                    </a:lnTo>
                    <a:lnTo>
                      <a:pt x="72" y="397"/>
                    </a:lnTo>
                    <a:lnTo>
                      <a:pt x="64" y="389"/>
                    </a:lnTo>
                    <a:lnTo>
                      <a:pt x="56" y="381"/>
                    </a:lnTo>
                    <a:lnTo>
                      <a:pt x="49" y="372"/>
                    </a:lnTo>
                    <a:lnTo>
                      <a:pt x="42" y="363"/>
                    </a:lnTo>
                    <a:lnTo>
                      <a:pt x="35" y="354"/>
                    </a:lnTo>
                    <a:lnTo>
                      <a:pt x="29" y="343"/>
                    </a:lnTo>
                    <a:lnTo>
                      <a:pt x="24" y="333"/>
                    </a:lnTo>
                    <a:lnTo>
                      <a:pt x="19" y="323"/>
                    </a:lnTo>
                    <a:lnTo>
                      <a:pt x="15" y="313"/>
                    </a:lnTo>
                    <a:lnTo>
                      <a:pt x="11" y="302"/>
                    </a:lnTo>
                    <a:lnTo>
                      <a:pt x="8" y="291"/>
                    </a:lnTo>
                    <a:lnTo>
                      <a:pt x="5" y="279"/>
                    </a:lnTo>
                    <a:lnTo>
                      <a:pt x="3" y="268"/>
                    </a:lnTo>
                    <a:lnTo>
                      <a:pt x="2" y="256"/>
                    </a:lnTo>
                    <a:lnTo>
                      <a:pt x="0" y="244"/>
                    </a:lnTo>
                    <a:lnTo>
                      <a:pt x="0" y="233"/>
                    </a:lnTo>
                    <a:lnTo>
                      <a:pt x="0" y="221"/>
                    </a:lnTo>
                    <a:lnTo>
                      <a:pt x="2" y="209"/>
                    </a:lnTo>
                    <a:lnTo>
                      <a:pt x="3" y="197"/>
                    </a:lnTo>
                    <a:lnTo>
                      <a:pt x="5" y="185"/>
                    </a:lnTo>
                    <a:lnTo>
                      <a:pt x="8" y="174"/>
                    </a:lnTo>
                    <a:lnTo>
                      <a:pt x="11" y="163"/>
                    </a:lnTo>
                    <a:lnTo>
                      <a:pt x="15" y="153"/>
                    </a:lnTo>
                    <a:lnTo>
                      <a:pt x="19" y="142"/>
                    </a:lnTo>
                    <a:lnTo>
                      <a:pt x="24" y="132"/>
                    </a:lnTo>
                    <a:lnTo>
                      <a:pt x="29" y="122"/>
                    </a:lnTo>
                    <a:lnTo>
                      <a:pt x="35" y="112"/>
                    </a:lnTo>
                    <a:lnTo>
                      <a:pt x="42" y="102"/>
                    </a:lnTo>
                    <a:lnTo>
                      <a:pt x="49" y="94"/>
                    </a:lnTo>
                    <a:lnTo>
                      <a:pt x="56" y="85"/>
                    </a:lnTo>
                    <a:lnTo>
                      <a:pt x="64" y="76"/>
                    </a:lnTo>
                    <a:lnTo>
                      <a:pt x="72" y="69"/>
                    </a:lnTo>
                    <a:lnTo>
                      <a:pt x="80" y="61"/>
                    </a:lnTo>
                    <a:lnTo>
                      <a:pt x="88" y="53"/>
                    </a:lnTo>
                    <a:lnTo>
                      <a:pt x="98" y="47"/>
                    </a:lnTo>
                    <a:lnTo>
                      <a:pt x="108" y="40"/>
                    </a:lnTo>
                    <a:lnTo>
                      <a:pt x="118" y="34"/>
                    </a:lnTo>
                    <a:lnTo>
                      <a:pt x="127" y="28"/>
                    </a:lnTo>
                    <a:lnTo>
                      <a:pt x="138" y="23"/>
                    </a:lnTo>
                    <a:lnTo>
                      <a:pt x="148" y="19"/>
                    </a:lnTo>
                    <a:lnTo>
                      <a:pt x="160" y="14"/>
                    </a:lnTo>
                    <a:lnTo>
                      <a:pt x="171" y="10"/>
                    </a:lnTo>
                    <a:lnTo>
                      <a:pt x="183" y="8"/>
                    </a:lnTo>
                    <a:lnTo>
                      <a:pt x="194" y="4"/>
                    </a:lnTo>
                    <a:lnTo>
                      <a:pt x="206" y="3"/>
                    </a:lnTo>
                    <a:lnTo>
                      <a:pt x="218" y="1"/>
                    </a:lnTo>
                    <a:lnTo>
                      <a:pt x="231" y="0"/>
                    </a:lnTo>
                    <a:lnTo>
                      <a:pt x="243" y="0"/>
                    </a:lnTo>
                  </a:path>
                </a:pathLst>
              </a:custGeom>
              <a:solidFill>
                <a:srgbClr val="F4C764"/>
              </a:solidFill>
              <a:ln w="9525" cap="rnd">
                <a:noFill/>
                <a:round/>
                <a:headEnd type="none" w="sm" len="sm"/>
                <a:tailEnd type="none" w="sm" len="sm"/>
              </a:ln>
            </p:spPr>
            <p:txBody>
              <a:bodyPr/>
              <a:lstStyle/>
              <a:p>
                <a:endParaRPr lang="en-US"/>
              </a:p>
            </p:txBody>
          </p:sp>
          <p:sp>
            <p:nvSpPr>
              <p:cNvPr id="251952" name="Freeform 15"/>
              <p:cNvSpPr>
                <a:spLocks/>
              </p:cNvSpPr>
              <p:nvPr/>
            </p:nvSpPr>
            <p:spPr bwMode="auto">
              <a:xfrm>
                <a:off x="1349" y="2518"/>
                <a:ext cx="487" cy="466"/>
              </a:xfrm>
              <a:custGeom>
                <a:avLst/>
                <a:gdLst>
                  <a:gd name="T0" fmla="*/ 268 w 487"/>
                  <a:gd name="T1" fmla="*/ 1 h 466"/>
                  <a:gd name="T2" fmla="*/ 304 w 487"/>
                  <a:gd name="T3" fmla="*/ 8 h 466"/>
                  <a:gd name="T4" fmla="*/ 338 w 487"/>
                  <a:gd name="T5" fmla="*/ 19 h 466"/>
                  <a:gd name="T6" fmla="*/ 369 w 487"/>
                  <a:gd name="T7" fmla="*/ 34 h 466"/>
                  <a:gd name="T8" fmla="*/ 398 w 487"/>
                  <a:gd name="T9" fmla="*/ 53 h 466"/>
                  <a:gd name="T10" fmla="*/ 422 w 487"/>
                  <a:gd name="T11" fmla="*/ 76 h 466"/>
                  <a:gd name="T12" fmla="*/ 445 w 487"/>
                  <a:gd name="T13" fmla="*/ 102 h 466"/>
                  <a:gd name="T14" fmla="*/ 462 w 487"/>
                  <a:gd name="T15" fmla="*/ 132 h 466"/>
                  <a:gd name="T16" fmla="*/ 476 w 487"/>
                  <a:gd name="T17" fmla="*/ 163 h 466"/>
                  <a:gd name="T18" fmla="*/ 483 w 487"/>
                  <a:gd name="T19" fmla="*/ 197 h 466"/>
                  <a:gd name="T20" fmla="*/ 486 w 487"/>
                  <a:gd name="T21" fmla="*/ 233 h 466"/>
                  <a:gd name="T22" fmla="*/ 483 w 487"/>
                  <a:gd name="T23" fmla="*/ 268 h 466"/>
                  <a:gd name="T24" fmla="*/ 476 w 487"/>
                  <a:gd name="T25" fmla="*/ 302 h 466"/>
                  <a:gd name="T26" fmla="*/ 462 w 487"/>
                  <a:gd name="T27" fmla="*/ 333 h 466"/>
                  <a:gd name="T28" fmla="*/ 445 w 487"/>
                  <a:gd name="T29" fmla="*/ 363 h 466"/>
                  <a:gd name="T30" fmla="*/ 422 w 487"/>
                  <a:gd name="T31" fmla="*/ 389 h 466"/>
                  <a:gd name="T32" fmla="*/ 398 w 487"/>
                  <a:gd name="T33" fmla="*/ 412 h 466"/>
                  <a:gd name="T34" fmla="*/ 369 w 487"/>
                  <a:gd name="T35" fmla="*/ 431 h 466"/>
                  <a:gd name="T36" fmla="*/ 338 w 487"/>
                  <a:gd name="T37" fmla="*/ 447 h 466"/>
                  <a:gd name="T38" fmla="*/ 304 w 487"/>
                  <a:gd name="T39" fmla="*/ 458 h 466"/>
                  <a:gd name="T40" fmla="*/ 268 w 487"/>
                  <a:gd name="T41" fmla="*/ 464 h 466"/>
                  <a:gd name="T42" fmla="*/ 231 w 487"/>
                  <a:gd name="T43" fmla="*/ 465 h 466"/>
                  <a:gd name="T44" fmla="*/ 194 w 487"/>
                  <a:gd name="T45" fmla="*/ 460 h 466"/>
                  <a:gd name="T46" fmla="*/ 160 w 487"/>
                  <a:gd name="T47" fmla="*/ 451 h 466"/>
                  <a:gd name="T48" fmla="*/ 127 w 487"/>
                  <a:gd name="T49" fmla="*/ 437 h 466"/>
                  <a:gd name="T50" fmla="*/ 98 w 487"/>
                  <a:gd name="T51" fmla="*/ 419 h 466"/>
                  <a:gd name="T52" fmla="*/ 72 w 487"/>
                  <a:gd name="T53" fmla="*/ 397 h 466"/>
                  <a:gd name="T54" fmla="*/ 49 w 487"/>
                  <a:gd name="T55" fmla="*/ 372 h 466"/>
                  <a:gd name="T56" fmla="*/ 29 w 487"/>
                  <a:gd name="T57" fmla="*/ 343 h 466"/>
                  <a:gd name="T58" fmla="*/ 15 w 487"/>
                  <a:gd name="T59" fmla="*/ 313 h 466"/>
                  <a:gd name="T60" fmla="*/ 5 w 487"/>
                  <a:gd name="T61" fmla="*/ 279 h 466"/>
                  <a:gd name="T62" fmla="*/ 0 w 487"/>
                  <a:gd name="T63" fmla="*/ 244 h 466"/>
                  <a:gd name="T64" fmla="*/ 2 w 487"/>
                  <a:gd name="T65" fmla="*/ 209 h 466"/>
                  <a:gd name="T66" fmla="*/ 8 w 487"/>
                  <a:gd name="T67" fmla="*/ 174 h 466"/>
                  <a:gd name="T68" fmla="*/ 19 w 487"/>
                  <a:gd name="T69" fmla="*/ 142 h 466"/>
                  <a:gd name="T70" fmla="*/ 35 w 487"/>
                  <a:gd name="T71" fmla="*/ 112 h 466"/>
                  <a:gd name="T72" fmla="*/ 56 w 487"/>
                  <a:gd name="T73" fmla="*/ 85 h 466"/>
                  <a:gd name="T74" fmla="*/ 80 w 487"/>
                  <a:gd name="T75" fmla="*/ 61 h 466"/>
                  <a:gd name="T76" fmla="*/ 108 w 487"/>
                  <a:gd name="T77" fmla="*/ 40 h 466"/>
                  <a:gd name="T78" fmla="*/ 138 w 487"/>
                  <a:gd name="T79" fmla="*/ 23 h 466"/>
                  <a:gd name="T80" fmla="*/ 171 w 487"/>
                  <a:gd name="T81" fmla="*/ 10 h 466"/>
                  <a:gd name="T82" fmla="*/ 206 w 487"/>
                  <a:gd name="T83" fmla="*/ 3 h 466"/>
                  <a:gd name="T84" fmla="*/ 243 w 487"/>
                  <a:gd name="T85" fmla="*/ 0 h 46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487"/>
                  <a:gd name="T130" fmla="*/ 0 h 466"/>
                  <a:gd name="T131" fmla="*/ 487 w 487"/>
                  <a:gd name="T132" fmla="*/ 466 h 46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487" h="466">
                    <a:moveTo>
                      <a:pt x="243" y="0"/>
                    </a:moveTo>
                    <a:lnTo>
                      <a:pt x="255" y="0"/>
                    </a:lnTo>
                    <a:lnTo>
                      <a:pt x="268" y="1"/>
                    </a:lnTo>
                    <a:lnTo>
                      <a:pt x="280" y="3"/>
                    </a:lnTo>
                    <a:lnTo>
                      <a:pt x="292" y="4"/>
                    </a:lnTo>
                    <a:lnTo>
                      <a:pt x="304" y="8"/>
                    </a:lnTo>
                    <a:lnTo>
                      <a:pt x="316" y="10"/>
                    </a:lnTo>
                    <a:lnTo>
                      <a:pt x="326" y="14"/>
                    </a:lnTo>
                    <a:lnTo>
                      <a:pt x="338" y="19"/>
                    </a:lnTo>
                    <a:lnTo>
                      <a:pt x="348" y="23"/>
                    </a:lnTo>
                    <a:lnTo>
                      <a:pt x="359" y="28"/>
                    </a:lnTo>
                    <a:lnTo>
                      <a:pt x="369" y="34"/>
                    </a:lnTo>
                    <a:lnTo>
                      <a:pt x="379" y="40"/>
                    </a:lnTo>
                    <a:lnTo>
                      <a:pt x="388" y="47"/>
                    </a:lnTo>
                    <a:lnTo>
                      <a:pt x="398" y="53"/>
                    </a:lnTo>
                    <a:lnTo>
                      <a:pt x="407" y="61"/>
                    </a:lnTo>
                    <a:lnTo>
                      <a:pt x="415" y="69"/>
                    </a:lnTo>
                    <a:lnTo>
                      <a:pt x="422" y="76"/>
                    </a:lnTo>
                    <a:lnTo>
                      <a:pt x="430" y="85"/>
                    </a:lnTo>
                    <a:lnTo>
                      <a:pt x="438" y="94"/>
                    </a:lnTo>
                    <a:lnTo>
                      <a:pt x="445" y="102"/>
                    </a:lnTo>
                    <a:lnTo>
                      <a:pt x="451" y="112"/>
                    </a:lnTo>
                    <a:lnTo>
                      <a:pt x="457" y="122"/>
                    </a:lnTo>
                    <a:lnTo>
                      <a:pt x="462" y="132"/>
                    </a:lnTo>
                    <a:lnTo>
                      <a:pt x="467" y="142"/>
                    </a:lnTo>
                    <a:lnTo>
                      <a:pt x="471" y="153"/>
                    </a:lnTo>
                    <a:lnTo>
                      <a:pt x="476" y="163"/>
                    </a:lnTo>
                    <a:lnTo>
                      <a:pt x="478" y="174"/>
                    </a:lnTo>
                    <a:lnTo>
                      <a:pt x="481" y="185"/>
                    </a:lnTo>
                    <a:lnTo>
                      <a:pt x="483" y="197"/>
                    </a:lnTo>
                    <a:lnTo>
                      <a:pt x="485" y="209"/>
                    </a:lnTo>
                    <a:lnTo>
                      <a:pt x="486" y="221"/>
                    </a:lnTo>
                    <a:lnTo>
                      <a:pt x="486" y="233"/>
                    </a:lnTo>
                    <a:lnTo>
                      <a:pt x="486" y="244"/>
                    </a:lnTo>
                    <a:lnTo>
                      <a:pt x="485" y="256"/>
                    </a:lnTo>
                    <a:lnTo>
                      <a:pt x="483" y="268"/>
                    </a:lnTo>
                    <a:lnTo>
                      <a:pt x="481" y="279"/>
                    </a:lnTo>
                    <a:lnTo>
                      <a:pt x="478" y="291"/>
                    </a:lnTo>
                    <a:lnTo>
                      <a:pt x="476" y="302"/>
                    </a:lnTo>
                    <a:lnTo>
                      <a:pt x="471" y="313"/>
                    </a:lnTo>
                    <a:lnTo>
                      <a:pt x="467" y="323"/>
                    </a:lnTo>
                    <a:lnTo>
                      <a:pt x="462" y="333"/>
                    </a:lnTo>
                    <a:lnTo>
                      <a:pt x="457" y="343"/>
                    </a:lnTo>
                    <a:lnTo>
                      <a:pt x="451" y="354"/>
                    </a:lnTo>
                    <a:lnTo>
                      <a:pt x="445" y="363"/>
                    </a:lnTo>
                    <a:lnTo>
                      <a:pt x="438" y="372"/>
                    </a:lnTo>
                    <a:lnTo>
                      <a:pt x="430" y="381"/>
                    </a:lnTo>
                    <a:lnTo>
                      <a:pt x="422" y="389"/>
                    </a:lnTo>
                    <a:lnTo>
                      <a:pt x="415" y="397"/>
                    </a:lnTo>
                    <a:lnTo>
                      <a:pt x="407" y="404"/>
                    </a:lnTo>
                    <a:lnTo>
                      <a:pt x="398" y="412"/>
                    </a:lnTo>
                    <a:lnTo>
                      <a:pt x="388" y="419"/>
                    </a:lnTo>
                    <a:lnTo>
                      <a:pt x="379" y="425"/>
                    </a:lnTo>
                    <a:lnTo>
                      <a:pt x="369" y="431"/>
                    </a:lnTo>
                    <a:lnTo>
                      <a:pt x="359" y="437"/>
                    </a:lnTo>
                    <a:lnTo>
                      <a:pt x="348" y="442"/>
                    </a:lnTo>
                    <a:lnTo>
                      <a:pt x="338" y="447"/>
                    </a:lnTo>
                    <a:lnTo>
                      <a:pt x="326" y="451"/>
                    </a:lnTo>
                    <a:lnTo>
                      <a:pt x="316" y="455"/>
                    </a:lnTo>
                    <a:lnTo>
                      <a:pt x="304" y="458"/>
                    </a:lnTo>
                    <a:lnTo>
                      <a:pt x="292" y="460"/>
                    </a:lnTo>
                    <a:lnTo>
                      <a:pt x="280" y="463"/>
                    </a:lnTo>
                    <a:lnTo>
                      <a:pt x="268" y="464"/>
                    </a:lnTo>
                    <a:lnTo>
                      <a:pt x="255" y="465"/>
                    </a:lnTo>
                    <a:lnTo>
                      <a:pt x="243" y="465"/>
                    </a:lnTo>
                    <a:lnTo>
                      <a:pt x="231" y="465"/>
                    </a:lnTo>
                    <a:lnTo>
                      <a:pt x="218" y="464"/>
                    </a:lnTo>
                    <a:lnTo>
                      <a:pt x="206" y="463"/>
                    </a:lnTo>
                    <a:lnTo>
                      <a:pt x="194" y="460"/>
                    </a:lnTo>
                    <a:lnTo>
                      <a:pt x="183" y="458"/>
                    </a:lnTo>
                    <a:lnTo>
                      <a:pt x="171" y="455"/>
                    </a:lnTo>
                    <a:lnTo>
                      <a:pt x="160" y="451"/>
                    </a:lnTo>
                    <a:lnTo>
                      <a:pt x="148" y="447"/>
                    </a:lnTo>
                    <a:lnTo>
                      <a:pt x="138" y="442"/>
                    </a:lnTo>
                    <a:lnTo>
                      <a:pt x="127" y="437"/>
                    </a:lnTo>
                    <a:lnTo>
                      <a:pt x="118" y="431"/>
                    </a:lnTo>
                    <a:lnTo>
                      <a:pt x="108" y="425"/>
                    </a:lnTo>
                    <a:lnTo>
                      <a:pt x="98" y="419"/>
                    </a:lnTo>
                    <a:lnTo>
                      <a:pt x="88" y="412"/>
                    </a:lnTo>
                    <a:lnTo>
                      <a:pt x="80" y="404"/>
                    </a:lnTo>
                    <a:lnTo>
                      <a:pt x="72" y="397"/>
                    </a:lnTo>
                    <a:lnTo>
                      <a:pt x="64" y="389"/>
                    </a:lnTo>
                    <a:lnTo>
                      <a:pt x="56" y="381"/>
                    </a:lnTo>
                    <a:lnTo>
                      <a:pt x="49" y="372"/>
                    </a:lnTo>
                    <a:lnTo>
                      <a:pt x="42" y="363"/>
                    </a:lnTo>
                    <a:lnTo>
                      <a:pt x="35" y="354"/>
                    </a:lnTo>
                    <a:lnTo>
                      <a:pt x="29" y="343"/>
                    </a:lnTo>
                    <a:lnTo>
                      <a:pt x="24" y="333"/>
                    </a:lnTo>
                    <a:lnTo>
                      <a:pt x="19" y="323"/>
                    </a:lnTo>
                    <a:lnTo>
                      <a:pt x="15" y="313"/>
                    </a:lnTo>
                    <a:lnTo>
                      <a:pt x="11" y="302"/>
                    </a:lnTo>
                    <a:lnTo>
                      <a:pt x="8" y="291"/>
                    </a:lnTo>
                    <a:lnTo>
                      <a:pt x="5" y="279"/>
                    </a:lnTo>
                    <a:lnTo>
                      <a:pt x="3" y="268"/>
                    </a:lnTo>
                    <a:lnTo>
                      <a:pt x="2" y="256"/>
                    </a:lnTo>
                    <a:lnTo>
                      <a:pt x="0" y="244"/>
                    </a:lnTo>
                    <a:lnTo>
                      <a:pt x="0" y="233"/>
                    </a:lnTo>
                    <a:lnTo>
                      <a:pt x="0" y="221"/>
                    </a:lnTo>
                    <a:lnTo>
                      <a:pt x="2" y="209"/>
                    </a:lnTo>
                    <a:lnTo>
                      <a:pt x="3" y="197"/>
                    </a:lnTo>
                    <a:lnTo>
                      <a:pt x="5" y="185"/>
                    </a:lnTo>
                    <a:lnTo>
                      <a:pt x="8" y="174"/>
                    </a:lnTo>
                    <a:lnTo>
                      <a:pt x="11" y="163"/>
                    </a:lnTo>
                    <a:lnTo>
                      <a:pt x="15" y="153"/>
                    </a:lnTo>
                    <a:lnTo>
                      <a:pt x="19" y="142"/>
                    </a:lnTo>
                    <a:lnTo>
                      <a:pt x="24" y="132"/>
                    </a:lnTo>
                    <a:lnTo>
                      <a:pt x="29" y="122"/>
                    </a:lnTo>
                    <a:lnTo>
                      <a:pt x="35" y="112"/>
                    </a:lnTo>
                    <a:lnTo>
                      <a:pt x="42" y="102"/>
                    </a:lnTo>
                    <a:lnTo>
                      <a:pt x="49" y="94"/>
                    </a:lnTo>
                    <a:lnTo>
                      <a:pt x="56" y="85"/>
                    </a:lnTo>
                    <a:lnTo>
                      <a:pt x="64" y="76"/>
                    </a:lnTo>
                    <a:lnTo>
                      <a:pt x="72" y="69"/>
                    </a:lnTo>
                    <a:lnTo>
                      <a:pt x="80" y="61"/>
                    </a:lnTo>
                    <a:lnTo>
                      <a:pt x="88" y="53"/>
                    </a:lnTo>
                    <a:lnTo>
                      <a:pt x="98" y="47"/>
                    </a:lnTo>
                    <a:lnTo>
                      <a:pt x="108" y="40"/>
                    </a:lnTo>
                    <a:lnTo>
                      <a:pt x="118" y="34"/>
                    </a:lnTo>
                    <a:lnTo>
                      <a:pt x="127" y="28"/>
                    </a:lnTo>
                    <a:lnTo>
                      <a:pt x="138" y="23"/>
                    </a:lnTo>
                    <a:lnTo>
                      <a:pt x="148" y="19"/>
                    </a:lnTo>
                    <a:lnTo>
                      <a:pt x="160" y="14"/>
                    </a:lnTo>
                    <a:lnTo>
                      <a:pt x="171" y="10"/>
                    </a:lnTo>
                    <a:lnTo>
                      <a:pt x="183" y="8"/>
                    </a:lnTo>
                    <a:lnTo>
                      <a:pt x="194" y="4"/>
                    </a:lnTo>
                    <a:lnTo>
                      <a:pt x="206" y="3"/>
                    </a:lnTo>
                    <a:lnTo>
                      <a:pt x="218" y="1"/>
                    </a:lnTo>
                    <a:lnTo>
                      <a:pt x="231" y="0"/>
                    </a:lnTo>
                    <a:lnTo>
                      <a:pt x="243" y="0"/>
                    </a:lnTo>
                  </a:path>
                </a:pathLst>
              </a:custGeom>
              <a:noFill/>
              <a:ln w="12700" cap="rnd" cmpd="sng">
                <a:solidFill>
                  <a:srgbClr val="1F1A17"/>
                </a:solidFill>
                <a:prstDash val="solid"/>
                <a:round/>
                <a:headEnd type="none" w="sm" len="sm"/>
                <a:tailEnd type="none" w="sm" len="sm"/>
              </a:ln>
            </p:spPr>
            <p:txBody>
              <a:bodyPr/>
              <a:lstStyle/>
              <a:p>
                <a:endParaRPr lang="en-US"/>
              </a:p>
            </p:txBody>
          </p:sp>
          <p:sp>
            <p:nvSpPr>
              <p:cNvPr id="251953" name="Freeform 16"/>
              <p:cNvSpPr>
                <a:spLocks/>
              </p:cNvSpPr>
              <p:nvPr/>
            </p:nvSpPr>
            <p:spPr bwMode="auto">
              <a:xfrm>
                <a:off x="1316" y="3014"/>
                <a:ext cx="554" cy="529"/>
              </a:xfrm>
              <a:custGeom>
                <a:avLst/>
                <a:gdLst>
                  <a:gd name="T0" fmla="*/ 304 w 554"/>
                  <a:gd name="T1" fmla="*/ 1 h 529"/>
                  <a:gd name="T2" fmla="*/ 345 w 554"/>
                  <a:gd name="T3" fmla="*/ 8 h 529"/>
                  <a:gd name="T4" fmla="*/ 384 w 554"/>
                  <a:gd name="T5" fmla="*/ 21 h 529"/>
                  <a:gd name="T6" fmla="*/ 419 w 554"/>
                  <a:gd name="T7" fmla="*/ 38 h 529"/>
                  <a:gd name="T8" fmla="*/ 452 w 554"/>
                  <a:gd name="T9" fmla="*/ 60 h 529"/>
                  <a:gd name="T10" fmla="*/ 481 w 554"/>
                  <a:gd name="T11" fmla="*/ 86 h 529"/>
                  <a:gd name="T12" fmla="*/ 505 w 554"/>
                  <a:gd name="T13" fmla="*/ 117 h 529"/>
                  <a:gd name="T14" fmla="*/ 526 w 554"/>
                  <a:gd name="T15" fmla="*/ 150 h 529"/>
                  <a:gd name="T16" fmla="*/ 541 w 554"/>
                  <a:gd name="T17" fmla="*/ 186 h 529"/>
                  <a:gd name="T18" fmla="*/ 550 w 554"/>
                  <a:gd name="T19" fmla="*/ 224 h 529"/>
                  <a:gd name="T20" fmla="*/ 553 w 554"/>
                  <a:gd name="T21" fmla="*/ 264 h 529"/>
                  <a:gd name="T22" fmla="*/ 550 w 554"/>
                  <a:gd name="T23" fmla="*/ 304 h 529"/>
                  <a:gd name="T24" fmla="*/ 541 w 554"/>
                  <a:gd name="T25" fmla="*/ 342 h 529"/>
                  <a:gd name="T26" fmla="*/ 526 w 554"/>
                  <a:gd name="T27" fmla="*/ 379 h 529"/>
                  <a:gd name="T28" fmla="*/ 505 w 554"/>
                  <a:gd name="T29" fmla="*/ 412 h 529"/>
                  <a:gd name="T30" fmla="*/ 481 w 554"/>
                  <a:gd name="T31" fmla="*/ 442 h 529"/>
                  <a:gd name="T32" fmla="*/ 452 w 554"/>
                  <a:gd name="T33" fmla="*/ 468 h 529"/>
                  <a:gd name="T34" fmla="*/ 419 w 554"/>
                  <a:gd name="T35" fmla="*/ 490 h 529"/>
                  <a:gd name="T36" fmla="*/ 384 w 554"/>
                  <a:gd name="T37" fmla="*/ 508 h 529"/>
                  <a:gd name="T38" fmla="*/ 345 w 554"/>
                  <a:gd name="T39" fmla="*/ 520 h 529"/>
                  <a:gd name="T40" fmla="*/ 304 w 554"/>
                  <a:gd name="T41" fmla="*/ 527 h 529"/>
                  <a:gd name="T42" fmla="*/ 262 w 554"/>
                  <a:gd name="T43" fmla="*/ 528 h 529"/>
                  <a:gd name="T44" fmla="*/ 221 w 554"/>
                  <a:gd name="T45" fmla="*/ 523 h 529"/>
                  <a:gd name="T46" fmla="*/ 181 w 554"/>
                  <a:gd name="T47" fmla="*/ 512 h 529"/>
                  <a:gd name="T48" fmla="*/ 145 w 554"/>
                  <a:gd name="T49" fmla="*/ 497 h 529"/>
                  <a:gd name="T50" fmla="*/ 112 w 554"/>
                  <a:gd name="T51" fmla="*/ 476 h 529"/>
                  <a:gd name="T52" fmla="*/ 81 w 554"/>
                  <a:gd name="T53" fmla="*/ 451 h 529"/>
                  <a:gd name="T54" fmla="*/ 55 w 554"/>
                  <a:gd name="T55" fmla="*/ 423 h 529"/>
                  <a:gd name="T56" fmla="*/ 34 w 554"/>
                  <a:gd name="T57" fmla="*/ 390 h 529"/>
                  <a:gd name="T58" fmla="*/ 17 w 554"/>
                  <a:gd name="T59" fmla="*/ 355 h 529"/>
                  <a:gd name="T60" fmla="*/ 5 w 554"/>
                  <a:gd name="T61" fmla="*/ 318 h 529"/>
                  <a:gd name="T62" fmla="*/ 0 w 554"/>
                  <a:gd name="T63" fmla="*/ 278 h 529"/>
                  <a:gd name="T64" fmla="*/ 2 w 554"/>
                  <a:gd name="T65" fmla="*/ 237 h 529"/>
                  <a:gd name="T66" fmla="*/ 9 w 554"/>
                  <a:gd name="T67" fmla="*/ 199 h 529"/>
                  <a:gd name="T68" fmla="*/ 22 w 554"/>
                  <a:gd name="T69" fmla="*/ 161 h 529"/>
                  <a:gd name="T70" fmla="*/ 40 w 554"/>
                  <a:gd name="T71" fmla="*/ 127 h 529"/>
                  <a:gd name="T72" fmla="*/ 64 w 554"/>
                  <a:gd name="T73" fmla="*/ 96 h 529"/>
                  <a:gd name="T74" fmla="*/ 90 w 554"/>
                  <a:gd name="T75" fmla="*/ 68 h 529"/>
                  <a:gd name="T76" fmla="*/ 122 w 554"/>
                  <a:gd name="T77" fmla="*/ 45 h 529"/>
                  <a:gd name="T78" fmla="*/ 157 w 554"/>
                  <a:gd name="T79" fmla="*/ 26 h 529"/>
                  <a:gd name="T80" fmla="*/ 195 w 554"/>
                  <a:gd name="T81" fmla="*/ 12 h 529"/>
                  <a:gd name="T82" fmla="*/ 235 w 554"/>
                  <a:gd name="T83" fmla="*/ 3 h 529"/>
                  <a:gd name="T84" fmla="*/ 276 w 554"/>
                  <a:gd name="T85" fmla="*/ 0 h 52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554"/>
                  <a:gd name="T130" fmla="*/ 0 h 529"/>
                  <a:gd name="T131" fmla="*/ 554 w 554"/>
                  <a:gd name="T132" fmla="*/ 529 h 529"/>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554" h="529">
                    <a:moveTo>
                      <a:pt x="276" y="0"/>
                    </a:moveTo>
                    <a:lnTo>
                      <a:pt x="290" y="0"/>
                    </a:lnTo>
                    <a:lnTo>
                      <a:pt x="304" y="1"/>
                    </a:lnTo>
                    <a:lnTo>
                      <a:pt x="319" y="3"/>
                    </a:lnTo>
                    <a:lnTo>
                      <a:pt x="332" y="5"/>
                    </a:lnTo>
                    <a:lnTo>
                      <a:pt x="345" y="8"/>
                    </a:lnTo>
                    <a:lnTo>
                      <a:pt x="358" y="12"/>
                    </a:lnTo>
                    <a:lnTo>
                      <a:pt x="372" y="16"/>
                    </a:lnTo>
                    <a:lnTo>
                      <a:pt x="384" y="21"/>
                    </a:lnTo>
                    <a:lnTo>
                      <a:pt x="396" y="26"/>
                    </a:lnTo>
                    <a:lnTo>
                      <a:pt x="408" y="32"/>
                    </a:lnTo>
                    <a:lnTo>
                      <a:pt x="419" y="38"/>
                    </a:lnTo>
                    <a:lnTo>
                      <a:pt x="431" y="45"/>
                    </a:lnTo>
                    <a:lnTo>
                      <a:pt x="442" y="52"/>
                    </a:lnTo>
                    <a:lnTo>
                      <a:pt x="452" y="60"/>
                    </a:lnTo>
                    <a:lnTo>
                      <a:pt x="462" y="68"/>
                    </a:lnTo>
                    <a:lnTo>
                      <a:pt x="472" y="78"/>
                    </a:lnTo>
                    <a:lnTo>
                      <a:pt x="481" y="86"/>
                    </a:lnTo>
                    <a:lnTo>
                      <a:pt x="489" y="96"/>
                    </a:lnTo>
                    <a:lnTo>
                      <a:pt x="497" y="106"/>
                    </a:lnTo>
                    <a:lnTo>
                      <a:pt x="505" y="117"/>
                    </a:lnTo>
                    <a:lnTo>
                      <a:pt x="513" y="127"/>
                    </a:lnTo>
                    <a:lnTo>
                      <a:pt x="519" y="139"/>
                    </a:lnTo>
                    <a:lnTo>
                      <a:pt x="526" y="150"/>
                    </a:lnTo>
                    <a:lnTo>
                      <a:pt x="531" y="161"/>
                    </a:lnTo>
                    <a:lnTo>
                      <a:pt x="536" y="173"/>
                    </a:lnTo>
                    <a:lnTo>
                      <a:pt x="541" y="186"/>
                    </a:lnTo>
                    <a:lnTo>
                      <a:pt x="544" y="199"/>
                    </a:lnTo>
                    <a:lnTo>
                      <a:pt x="548" y="211"/>
                    </a:lnTo>
                    <a:lnTo>
                      <a:pt x="550" y="224"/>
                    </a:lnTo>
                    <a:lnTo>
                      <a:pt x="551" y="237"/>
                    </a:lnTo>
                    <a:lnTo>
                      <a:pt x="552" y="251"/>
                    </a:lnTo>
                    <a:lnTo>
                      <a:pt x="553" y="264"/>
                    </a:lnTo>
                    <a:lnTo>
                      <a:pt x="552" y="278"/>
                    </a:lnTo>
                    <a:lnTo>
                      <a:pt x="551" y="291"/>
                    </a:lnTo>
                    <a:lnTo>
                      <a:pt x="550" y="304"/>
                    </a:lnTo>
                    <a:lnTo>
                      <a:pt x="548" y="318"/>
                    </a:lnTo>
                    <a:lnTo>
                      <a:pt x="544" y="330"/>
                    </a:lnTo>
                    <a:lnTo>
                      <a:pt x="541" y="342"/>
                    </a:lnTo>
                    <a:lnTo>
                      <a:pt x="536" y="355"/>
                    </a:lnTo>
                    <a:lnTo>
                      <a:pt x="531" y="367"/>
                    </a:lnTo>
                    <a:lnTo>
                      <a:pt x="526" y="379"/>
                    </a:lnTo>
                    <a:lnTo>
                      <a:pt x="519" y="390"/>
                    </a:lnTo>
                    <a:lnTo>
                      <a:pt x="513" y="401"/>
                    </a:lnTo>
                    <a:lnTo>
                      <a:pt x="505" y="412"/>
                    </a:lnTo>
                    <a:lnTo>
                      <a:pt x="497" y="423"/>
                    </a:lnTo>
                    <a:lnTo>
                      <a:pt x="489" y="432"/>
                    </a:lnTo>
                    <a:lnTo>
                      <a:pt x="481" y="442"/>
                    </a:lnTo>
                    <a:lnTo>
                      <a:pt x="472" y="451"/>
                    </a:lnTo>
                    <a:lnTo>
                      <a:pt x="462" y="460"/>
                    </a:lnTo>
                    <a:lnTo>
                      <a:pt x="452" y="468"/>
                    </a:lnTo>
                    <a:lnTo>
                      <a:pt x="442" y="476"/>
                    </a:lnTo>
                    <a:lnTo>
                      <a:pt x="431" y="483"/>
                    </a:lnTo>
                    <a:lnTo>
                      <a:pt x="419" y="490"/>
                    </a:lnTo>
                    <a:lnTo>
                      <a:pt x="408" y="497"/>
                    </a:lnTo>
                    <a:lnTo>
                      <a:pt x="396" y="502"/>
                    </a:lnTo>
                    <a:lnTo>
                      <a:pt x="384" y="508"/>
                    </a:lnTo>
                    <a:lnTo>
                      <a:pt x="372" y="512"/>
                    </a:lnTo>
                    <a:lnTo>
                      <a:pt x="358" y="516"/>
                    </a:lnTo>
                    <a:lnTo>
                      <a:pt x="345" y="520"/>
                    </a:lnTo>
                    <a:lnTo>
                      <a:pt x="332" y="523"/>
                    </a:lnTo>
                    <a:lnTo>
                      <a:pt x="319" y="526"/>
                    </a:lnTo>
                    <a:lnTo>
                      <a:pt x="304" y="527"/>
                    </a:lnTo>
                    <a:lnTo>
                      <a:pt x="290" y="528"/>
                    </a:lnTo>
                    <a:lnTo>
                      <a:pt x="276" y="528"/>
                    </a:lnTo>
                    <a:lnTo>
                      <a:pt x="262" y="528"/>
                    </a:lnTo>
                    <a:lnTo>
                      <a:pt x="249" y="527"/>
                    </a:lnTo>
                    <a:lnTo>
                      <a:pt x="235" y="526"/>
                    </a:lnTo>
                    <a:lnTo>
                      <a:pt x="221" y="523"/>
                    </a:lnTo>
                    <a:lnTo>
                      <a:pt x="208" y="520"/>
                    </a:lnTo>
                    <a:lnTo>
                      <a:pt x="195" y="516"/>
                    </a:lnTo>
                    <a:lnTo>
                      <a:pt x="181" y="512"/>
                    </a:lnTo>
                    <a:lnTo>
                      <a:pt x="169" y="508"/>
                    </a:lnTo>
                    <a:lnTo>
                      <a:pt x="157" y="502"/>
                    </a:lnTo>
                    <a:lnTo>
                      <a:pt x="145" y="497"/>
                    </a:lnTo>
                    <a:lnTo>
                      <a:pt x="134" y="490"/>
                    </a:lnTo>
                    <a:lnTo>
                      <a:pt x="122" y="483"/>
                    </a:lnTo>
                    <a:lnTo>
                      <a:pt x="112" y="476"/>
                    </a:lnTo>
                    <a:lnTo>
                      <a:pt x="101" y="468"/>
                    </a:lnTo>
                    <a:lnTo>
                      <a:pt x="90" y="460"/>
                    </a:lnTo>
                    <a:lnTo>
                      <a:pt x="81" y="451"/>
                    </a:lnTo>
                    <a:lnTo>
                      <a:pt x="72" y="442"/>
                    </a:lnTo>
                    <a:lnTo>
                      <a:pt x="64" y="432"/>
                    </a:lnTo>
                    <a:lnTo>
                      <a:pt x="55" y="423"/>
                    </a:lnTo>
                    <a:lnTo>
                      <a:pt x="47" y="412"/>
                    </a:lnTo>
                    <a:lnTo>
                      <a:pt x="40" y="401"/>
                    </a:lnTo>
                    <a:lnTo>
                      <a:pt x="34" y="390"/>
                    </a:lnTo>
                    <a:lnTo>
                      <a:pt x="27" y="379"/>
                    </a:lnTo>
                    <a:lnTo>
                      <a:pt x="22" y="367"/>
                    </a:lnTo>
                    <a:lnTo>
                      <a:pt x="17" y="355"/>
                    </a:lnTo>
                    <a:lnTo>
                      <a:pt x="12" y="342"/>
                    </a:lnTo>
                    <a:lnTo>
                      <a:pt x="9" y="330"/>
                    </a:lnTo>
                    <a:lnTo>
                      <a:pt x="5" y="318"/>
                    </a:lnTo>
                    <a:lnTo>
                      <a:pt x="4" y="304"/>
                    </a:lnTo>
                    <a:lnTo>
                      <a:pt x="2" y="291"/>
                    </a:lnTo>
                    <a:lnTo>
                      <a:pt x="0" y="278"/>
                    </a:lnTo>
                    <a:lnTo>
                      <a:pt x="0" y="264"/>
                    </a:lnTo>
                    <a:lnTo>
                      <a:pt x="0" y="251"/>
                    </a:lnTo>
                    <a:lnTo>
                      <a:pt x="2" y="237"/>
                    </a:lnTo>
                    <a:lnTo>
                      <a:pt x="4" y="224"/>
                    </a:lnTo>
                    <a:lnTo>
                      <a:pt x="5" y="211"/>
                    </a:lnTo>
                    <a:lnTo>
                      <a:pt x="9" y="199"/>
                    </a:lnTo>
                    <a:lnTo>
                      <a:pt x="12" y="186"/>
                    </a:lnTo>
                    <a:lnTo>
                      <a:pt x="17" y="173"/>
                    </a:lnTo>
                    <a:lnTo>
                      <a:pt x="22" y="161"/>
                    </a:lnTo>
                    <a:lnTo>
                      <a:pt x="27" y="150"/>
                    </a:lnTo>
                    <a:lnTo>
                      <a:pt x="34" y="139"/>
                    </a:lnTo>
                    <a:lnTo>
                      <a:pt x="40" y="127"/>
                    </a:lnTo>
                    <a:lnTo>
                      <a:pt x="47" y="117"/>
                    </a:lnTo>
                    <a:lnTo>
                      <a:pt x="55" y="106"/>
                    </a:lnTo>
                    <a:lnTo>
                      <a:pt x="64" y="96"/>
                    </a:lnTo>
                    <a:lnTo>
                      <a:pt x="72" y="86"/>
                    </a:lnTo>
                    <a:lnTo>
                      <a:pt x="81" y="78"/>
                    </a:lnTo>
                    <a:lnTo>
                      <a:pt x="90" y="68"/>
                    </a:lnTo>
                    <a:lnTo>
                      <a:pt x="101" y="60"/>
                    </a:lnTo>
                    <a:lnTo>
                      <a:pt x="112" y="52"/>
                    </a:lnTo>
                    <a:lnTo>
                      <a:pt x="122" y="45"/>
                    </a:lnTo>
                    <a:lnTo>
                      <a:pt x="134" y="38"/>
                    </a:lnTo>
                    <a:lnTo>
                      <a:pt x="145" y="32"/>
                    </a:lnTo>
                    <a:lnTo>
                      <a:pt x="157" y="26"/>
                    </a:lnTo>
                    <a:lnTo>
                      <a:pt x="169" y="21"/>
                    </a:lnTo>
                    <a:lnTo>
                      <a:pt x="181" y="16"/>
                    </a:lnTo>
                    <a:lnTo>
                      <a:pt x="195" y="12"/>
                    </a:lnTo>
                    <a:lnTo>
                      <a:pt x="208" y="8"/>
                    </a:lnTo>
                    <a:lnTo>
                      <a:pt x="221" y="5"/>
                    </a:lnTo>
                    <a:lnTo>
                      <a:pt x="235" y="3"/>
                    </a:lnTo>
                    <a:lnTo>
                      <a:pt x="249" y="1"/>
                    </a:lnTo>
                    <a:lnTo>
                      <a:pt x="262" y="0"/>
                    </a:lnTo>
                    <a:lnTo>
                      <a:pt x="276" y="0"/>
                    </a:lnTo>
                  </a:path>
                </a:pathLst>
              </a:custGeom>
              <a:solidFill>
                <a:srgbClr val="F4C764"/>
              </a:solidFill>
              <a:ln w="9525" cap="rnd">
                <a:noFill/>
                <a:round/>
                <a:headEnd type="none" w="sm" len="sm"/>
                <a:tailEnd type="none" w="sm" len="sm"/>
              </a:ln>
            </p:spPr>
            <p:txBody>
              <a:bodyPr/>
              <a:lstStyle/>
              <a:p>
                <a:endParaRPr lang="en-US"/>
              </a:p>
            </p:txBody>
          </p:sp>
          <p:sp>
            <p:nvSpPr>
              <p:cNvPr id="251954" name="Freeform 17"/>
              <p:cNvSpPr>
                <a:spLocks/>
              </p:cNvSpPr>
              <p:nvPr/>
            </p:nvSpPr>
            <p:spPr bwMode="auto">
              <a:xfrm>
                <a:off x="1316" y="3014"/>
                <a:ext cx="554" cy="529"/>
              </a:xfrm>
              <a:custGeom>
                <a:avLst/>
                <a:gdLst>
                  <a:gd name="T0" fmla="*/ 304 w 554"/>
                  <a:gd name="T1" fmla="*/ 1 h 529"/>
                  <a:gd name="T2" fmla="*/ 345 w 554"/>
                  <a:gd name="T3" fmla="*/ 8 h 529"/>
                  <a:gd name="T4" fmla="*/ 384 w 554"/>
                  <a:gd name="T5" fmla="*/ 21 h 529"/>
                  <a:gd name="T6" fmla="*/ 419 w 554"/>
                  <a:gd name="T7" fmla="*/ 38 h 529"/>
                  <a:gd name="T8" fmla="*/ 452 w 554"/>
                  <a:gd name="T9" fmla="*/ 60 h 529"/>
                  <a:gd name="T10" fmla="*/ 481 w 554"/>
                  <a:gd name="T11" fmla="*/ 86 h 529"/>
                  <a:gd name="T12" fmla="*/ 505 w 554"/>
                  <a:gd name="T13" fmla="*/ 117 h 529"/>
                  <a:gd name="T14" fmla="*/ 526 w 554"/>
                  <a:gd name="T15" fmla="*/ 150 h 529"/>
                  <a:gd name="T16" fmla="*/ 541 w 554"/>
                  <a:gd name="T17" fmla="*/ 186 h 529"/>
                  <a:gd name="T18" fmla="*/ 550 w 554"/>
                  <a:gd name="T19" fmla="*/ 224 h 529"/>
                  <a:gd name="T20" fmla="*/ 553 w 554"/>
                  <a:gd name="T21" fmla="*/ 264 h 529"/>
                  <a:gd name="T22" fmla="*/ 550 w 554"/>
                  <a:gd name="T23" fmla="*/ 304 h 529"/>
                  <a:gd name="T24" fmla="*/ 541 w 554"/>
                  <a:gd name="T25" fmla="*/ 342 h 529"/>
                  <a:gd name="T26" fmla="*/ 526 w 554"/>
                  <a:gd name="T27" fmla="*/ 379 h 529"/>
                  <a:gd name="T28" fmla="*/ 505 w 554"/>
                  <a:gd name="T29" fmla="*/ 412 h 529"/>
                  <a:gd name="T30" fmla="*/ 481 w 554"/>
                  <a:gd name="T31" fmla="*/ 442 h 529"/>
                  <a:gd name="T32" fmla="*/ 452 w 554"/>
                  <a:gd name="T33" fmla="*/ 468 h 529"/>
                  <a:gd name="T34" fmla="*/ 419 w 554"/>
                  <a:gd name="T35" fmla="*/ 490 h 529"/>
                  <a:gd name="T36" fmla="*/ 384 w 554"/>
                  <a:gd name="T37" fmla="*/ 508 h 529"/>
                  <a:gd name="T38" fmla="*/ 345 w 554"/>
                  <a:gd name="T39" fmla="*/ 520 h 529"/>
                  <a:gd name="T40" fmla="*/ 304 w 554"/>
                  <a:gd name="T41" fmla="*/ 527 h 529"/>
                  <a:gd name="T42" fmla="*/ 262 w 554"/>
                  <a:gd name="T43" fmla="*/ 528 h 529"/>
                  <a:gd name="T44" fmla="*/ 221 w 554"/>
                  <a:gd name="T45" fmla="*/ 523 h 529"/>
                  <a:gd name="T46" fmla="*/ 181 w 554"/>
                  <a:gd name="T47" fmla="*/ 512 h 529"/>
                  <a:gd name="T48" fmla="*/ 145 w 554"/>
                  <a:gd name="T49" fmla="*/ 497 h 529"/>
                  <a:gd name="T50" fmla="*/ 112 w 554"/>
                  <a:gd name="T51" fmla="*/ 476 h 529"/>
                  <a:gd name="T52" fmla="*/ 81 w 554"/>
                  <a:gd name="T53" fmla="*/ 451 h 529"/>
                  <a:gd name="T54" fmla="*/ 55 w 554"/>
                  <a:gd name="T55" fmla="*/ 423 h 529"/>
                  <a:gd name="T56" fmla="*/ 34 w 554"/>
                  <a:gd name="T57" fmla="*/ 390 h 529"/>
                  <a:gd name="T58" fmla="*/ 17 w 554"/>
                  <a:gd name="T59" fmla="*/ 355 h 529"/>
                  <a:gd name="T60" fmla="*/ 5 w 554"/>
                  <a:gd name="T61" fmla="*/ 318 h 529"/>
                  <a:gd name="T62" fmla="*/ 0 w 554"/>
                  <a:gd name="T63" fmla="*/ 278 h 529"/>
                  <a:gd name="T64" fmla="*/ 2 w 554"/>
                  <a:gd name="T65" fmla="*/ 237 h 529"/>
                  <a:gd name="T66" fmla="*/ 9 w 554"/>
                  <a:gd name="T67" fmla="*/ 199 h 529"/>
                  <a:gd name="T68" fmla="*/ 22 w 554"/>
                  <a:gd name="T69" fmla="*/ 161 h 529"/>
                  <a:gd name="T70" fmla="*/ 40 w 554"/>
                  <a:gd name="T71" fmla="*/ 127 h 529"/>
                  <a:gd name="T72" fmla="*/ 64 w 554"/>
                  <a:gd name="T73" fmla="*/ 96 h 529"/>
                  <a:gd name="T74" fmla="*/ 90 w 554"/>
                  <a:gd name="T75" fmla="*/ 68 h 529"/>
                  <a:gd name="T76" fmla="*/ 122 w 554"/>
                  <a:gd name="T77" fmla="*/ 45 h 529"/>
                  <a:gd name="T78" fmla="*/ 157 w 554"/>
                  <a:gd name="T79" fmla="*/ 26 h 529"/>
                  <a:gd name="T80" fmla="*/ 195 w 554"/>
                  <a:gd name="T81" fmla="*/ 12 h 529"/>
                  <a:gd name="T82" fmla="*/ 235 w 554"/>
                  <a:gd name="T83" fmla="*/ 3 h 529"/>
                  <a:gd name="T84" fmla="*/ 276 w 554"/>
                  <a:gd name="T85" fmla="*/ 0 h 52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554"/>
                  <a:gd name="T130" fmla="*/ 0 h 529"/>
                  <a:gd name="T131" fmla="*/ 554 w 554"/>
                  <a:gd name="T132" fmla="*/ 529 h 529"/>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554" h="529">
                    <a:moveTo>
                      <a:pt x="276" y="0"/>
                    </a:moveTo>
                    <a:lnTo>
                      <a:pt x="290" y="0"/>
                    </a:lnTo>
                    <a:lnTo>
                      <a:pt x="304" y="1"/>
                    </a:lnTo>
                    <a:lnTo>
                      <a:pt x="319" y="3"/>
                    </a:lnTo>
                    <a:lnTo>
                      <a:pt x="332" y="5"/>
                    </a:lnTo>
                    <a:lnTo>
                      <a:pt x="345" y="8"/>
                    </a:lnTo>
                    <a:lnTo>
                      <a:pt x="358" y="12"/>
                    </a:lnTo>
                    <a:lnTo>
                      <a:pt x="372" y="16"/>
                    </a:lnTo>
                    <a:lnTo>
                      <a:pt x="384" y="21"/>
                    </a:lnTo>
                    <a:lnTo>
                      <a:pt x="396" y="26"/>
                    </a:lnTo>
                    <a:lnTo>
                      <a:pt x="408" y="32"/>
                    </a:lnTo>
                    <a:lnTo>
                      <a:pt x="419" y="38"/>
                    </a:lnTo>
                    <a:lnTo>
                      <a:pt x="431" y="45"/>
                    </a:lnTo>
                    <a:lnTo>
                      <a:pt x="442" y="52"/>
                    </a:lnTo>
                    <a:lnTo>
                      <a:pt x="452" y="60"/>
                    </a:lnTo>
                    <a:lnTo>
                      <a:pt x="462" y="68"/>
                    </a:lnTo>
                    <a:lnTo>
                      <a:pt x="472" y="78"/>
                    </a:lnTo>
                    <a:lnTo>
                      <a:pt x="481" y="86"/>
                    </a:lnTo>
                    <a:lnTo>
                      <a:pt x="489" y="96"/>
                    </a:lnTo>
                    <a:lnTo>
                      <a:pt x="497" y="106"/>
                    </a:lnTo>
                    <a:lnTo>
                      <a:pt x="505" y="117"/>
                    </a:lnTo>
                    <a:lnTo>
                      <a:pt x="513" y="127"/>
                    </a:lnTo>
                    <a:lnTo>
                      <a:pt x="519" y="139"/>
                    </a:lnTo>
                    <a:lnTo>
                      <a:pt x="526" y="150"/>
                    </a:lnTo>
                    <a:lnTo>
                      <a:pt x="531" y="161"/>
                    </a:lnTo>
                    <a:lnTo>
                      <a:pt x="536" y="173"/>
                    </a:lnTo>
                    <a:lnTo>
                      <a:pt x="541" y="186"/>
                    </a:lnTo>
                    <a:lnTo>
                      <a:pt x="544" y="199"/>
                    </a:lnTo>
                    <a:lnTo>
                      <a:pt x="548" y="211"/>
                    </a:lnTo>
                    <a:lnTo>
                      <a:pt x="550" y="224"/>
                    </a:lnTo>
                    <a:lnTo>
                      <a:pt x="551" y="237"/>
                    </a:lnTo>
                    <a:lnTo>
                      <a:pt x="552" y="251"/>
                    </a:lnTo>
                    <a:lnTo>
                      <a:pt x="553" y="264"/>
                    </a:lnTo>
                    <a:lnTo>
                      <a:pt x="552" y="278"/>
                    </a:lnTo>
                    <a:lnTo>
                      <a:pt x="551" y="291"/>
                    </a:lnTo>
                    <a:lnTo>
                      <a:pt x="550" y="304"/>
                    </a:lnTo>
                    <a:lnTo>
                      <a:pt x="548" y="318"/>
                    </a:lnTo>
                    <a:lnTo>
                      <a:pt x="544" y="330"/>
                    </a:lnTo>
                    <a:lnTo>
                      <a:pt x="541" y="342"/>
                    </a:lnTo>
                    <a:lnTo>
                      <a:pt x="536" y="355"/>
                    </a:lnTo>
                    <a:lnTo>
                      <a:pt x="531" y="367"/>
                    </a:lnTo>
                    <a:lnTo>
                      <a:pt x="526" y="379"/>
                    </a:lnTo>
                    <a:lnTo>
                      <a:pt x="519" y="390"/>
                    </a:lnTo>
                    <a:lnTo>
                      <a:pt x="513" y="401"/>
                    </a:lnTo>
                    <a:lnTo>
                      <a:pt x="505" y="412"/>
                    </a:lnTo>
                    <a:lnTo>
                      <a:pt x="497" y="423"/>
                    </a:lnTo>
                    <a:lnTo>
                      <a:pt x="489" y="432"/>
                    </a:lnTo>
                    <a:lnTo>
                      <a:pt x="481" y="442"/>
                    </a:lnTo>
                    <a:lnTo>
                      <a:pt x="472" y="451"/>
                    </a:lnTo>
                    <a:lnTo>
                      <a:pt x="462" y="460"/>
                    </a:lnTo>
                    <a:lnTo>
                      <a:pt x="452" y="468"/>
                    </a:lnTo>
                    <a:lnTo>
                      <a:pt x="442" y="476"/>
                    </a:lnTo>
                    <a:lnTo>
                      <a:pt x="431" y="483"/>
                    </a:lnTo>
                    <a:lnTo>
                      <a:pt x="419" y="490"/>
                    </a:lnTo>
                    <a:lnTo>
                      <a:pt x="408" y="497"/>
                    </a:lnTo>
                    <a:lnTo>
                      <a:pt x="396" y="502"/>
                    </a:lnTo>
                    <a:lnTo>
                      <a:pt x="384" y="508"/>
                    </a:lnTo>
                    <a:lnTo>
                      <a:pt x="372" y="512"/>
                    </a:lnTo>
                    <a:lnTo>
                      <a:pt x="358" y="516"/>
                    </a:lnTo>
                    <a:lnTo>
                      <a:pt x="345" y="520"/>
                    </a:lnTo>
                    <a:lnTo>
                      <a:pt x="332" y="523"/>
                    </a:lnTo>
                    <a:lnTo>
                      <a:pt x="319" y="526"/>
                    </a:lnTo>
                    <a:lnTo>
                      <a:pt x="304" y="527"/>
                    </a:lnTo>
                    <a:lnTo>
                      <a:pt x="290" y="528"/>
                    </a:lnTo>
                    <a:lnTo>
                      <a:pt x="276" y="528"/>
                    </a:lnTo>
                    <a:lnTo>
                      <a:pt x="262" y="528"/>
                    </a:lnTo>
                    <a:lnTo>
                      <a:pt x="249" y="527"/>
                    </a:lnTo>
                    <a:lnTo>
                      <a:pt x="235" y="526"/>
                    </a:lnTo>
                    <a:lnTo>
                      <a:pt x="221" y="523"/>
                    </a:lnTo>
                    <a:lnTo>
                      <a:pt x="208" y="520"/>
                    </a:lnTo>
                    <a:lnTo>
                      <a:pt x="195" y="516"/>
                    </a:lnTo>
                    <a:lnTo>
                      <a:pt x="181" y="512"/>
                    </a:lnTo>
                    <a:lnTo>
                      <a:pt x="169" y="508"/>
                    </a:lnTo>
                    <a:lnTo>
                      <a:pt x="157" y="502"/>
                    </a:lnTo>
                    <a:lnTo>
                      <a:pt x="145" y="497"/>
                    </a:lnTo>
                    <a:lnTo>
                      <a:pt x="134" y="490"/>
                    </a:lnTo>
                    <a:lnTo>
                      <a:pt x="122" y="483"/>
                    </a:lnTo>
                    <a:lnTo>
                      <a:pt x="112" y="476"/>
                    </a:lnTo>
                    <a:lnTo>
                      <a:pt x="101" y="468"/>
                    </a:lnTo>
                    <a:lnTo>
                      <a:pt x="90" y="460"/>
                    </a:lnTo>
                    <a:lnTo>
                      <a:pt x="81" y="451"/>
                    </a:lnTo>
                    <a:lnTo>
                      <a:pt x="72" y="442"/>
                    </a:lnTo>
                    <a:lnTo>
                      <a:pt x="64" y="432"/>
                    </a:lnTo>
                    <a:lnTo>
                      <a:pt x="55" y="423"/>
                    </a:lnTo>
                    <a:lnTo>
                      <a:pt x="47" y="412"/>
                    </a:lnTo>
                    <a:lnTo>
                      <a:pt x="40" y="401"/>
                    </a:lnTo>
                    <a:lnTo>
                      <a:pt x="34" y="390"/>
                    </a:lnTo>
                    <a:lnTo>
                      <a:pt x="27" y="379"/>
                    </a:lnTo>
                    <a:lnTo>
                      <a:pt x="22" y="367"/>
                    </a:lnTo>
                    <a:lnTo>
                      <a:pt x="17" y="355"/>
                    </a:lnTo>
                    <a:lnTo>
                      <a:pt x="12" y="342"/>
                    </a:lnTo>
                    <a:lnTo>
                      <a:pt x="9" y="330"/>
                    </a:lnTo>
                    <a:lnTo>
                      <a:pt x="5" y="318"/>
                    </a:lnTo>
                    <a:lnTo>
                      <a:pt x="4" y="304"/>
                    </a:lnTo>
                    <a:lnTo>
                      <a:pt x="2" y="291"/>
                    </a:lnTo>
                    <a:lnTo>
                      <a:pt x="0" y="278"/>
                    </a:lnTo>
                    <a:lnTo>
                      <a:pt x="0" y="264"/>
                    </a:lnTo>
                    <a:lnTo>
                      <a:pt x="0" y="251"/>
                    </a:lnTo>
                    <a:lnTo>
                      <a:pt x="2" y="237"/>
                    </a:lnTo>
                    <a:lnTo>
                      <a:pt x="4" y="224"/>
                    </a:lnTo>
                    <a:lnTo>
                      <a:pt x="5" y="211"/>
                    </a:lnTo>
                    <a:lnTo>
                      <a:pt x="9" y="199"/>
                    </a:lnTo>
                    <a:lnTo>
                      <a:pt x="12" y="186"/>
                    </a:lnTo>
                    <a:lnTo>
                      <a:pt x="17" y="173"/>
                    </a:lnTo>
                    <a:lnTo>
                      <a:pt x="22" y="161"/>
                    </a:lnTo>
                    <a:lnTo>
                      <a:pt x="27" y="150"/>
                    </a:lnTo>
                    <a:lnTo>
                      <a:pt x="34" y="139"/>
                    </a:lnTo>
                    <a:lnTo>
                      <a:pt x="40" y="127"/>
                    </a:lnTo>
                    <a:lnTo>
                      <a:pt x="47" y="117"/>
                    </a:lnTo>
                    <a:lnTo>
                      <a:pt x="55" y="106"/>
                    </a:lnTo>
                    <a:lnTo>
                      <a:pt x="64" y="96"/>
                    </a:lnTo>
                    <a:lnTo>
                      <a:pt x="72" y="86"/>
                    </a:lnTo>
                    <a:lnTo>
                      <a:pt x="81" y="78"/>
                    </a:lnTo>
                    <a:lnTo>
                      <a:pt x="90" y="68"/>
                    </a:lnTo>
                    <a:lnTo>
                      <a:pt x="101" y="60"/>
                    </a:lnTo>
                    <a:lnTo>
                      <a:pt x="112" y="52"/>
                    </a:lnTo>
                    <a:lnTo>
                      <a:pt x="122" y="45"/>
                    </a:lnTo>
                    <a:lnTo>
                      <a:pt x="134" y="38"/>
                    </a:lnTo>
                    <a:lnTo>
                      <a:pt x="145" y="32"/>
                    </a:lnTo>
                    <a:lnTo>
                      <a:pt x="157" y="26"/>
                    </a:lnTo>
                    <a:lnTo>
                      <a:pt x="169" y="21"/>
                    </a:lnTo>
                    <a:lnTo>
                      <a:pt x="181" y="16"/>
                    </a:lnTo>
                    <a:lnTo>
                      <a:pt x="195" y="12"/>
                    </a:lnTo>
                    <a:lnTo>
                      <a:pt x="208" y="8"/>
                    </a:lnTo>
                    <a:lnTo>
                      <a:pt x="221" y="5"/>
                    </a:lnTo>
                    <a:lnTo>
                      <a:pt x="235" y="3"/>
                    </a:lnTo>
                    <a:lnTo>
                      <a:pt x="249" y="1"/>
                    </a:lnTo>
                    <a:lnTo>
                      <a:pt x="262" y="0"/>
                    </a:lnTo>
                    <a:lnTo>
                      <a:pt x="276" y="0"/>
                    </a:lnTo>
                  </a:path>
                </a:pathLst>
              </a:custGeom>
              <a:noFill/>
              <a:ln w="12700" cap="rnd" cmpd="sng">
                <a:solidFill>
                  <a:srgbClr val="1F1A17"/>
                </a:solidFill>
                <a:prstDash val="solid"/>
                <a:round/>
                <a:headEnd type="none" w="sm" len="sm"/>
                <a:tailEnd type="none" w="sm" len="sm"/>
              </a:ln>
            </p:spPr>
            <p:txBody>
              <a:bodyPr/>
              <a:lstStyle/>
              <a:p>
                <a:endParaRPr lang="en-US"/>
              </a:p>
            </p:txBody>
          </p:sp>
          <p:sp>
            <p:nvSpPr>
              <p:cNvPr id="251955" name="Freeform 18"/>
              <p:cNvSpPr>
                <a:spLocks/>
              </p:cNvSpPr>
              <p:nvPr/>
            </p:nvSpPr>
            <p:spPr bwMode="auto">
              <a:xfrm>
                <a:off x="1333" y="3030"/>
                <a:ext cx="520" cy="496"/>
              </a:xfrm>
              <a:custGeom>
                <a:avLst/>
                <a:gdLst>
                  <a:gd name="T0" fmla="*/ 286 w 520"/>
                  <a:gd name="T1" fmla="*/ 2 h 496"/>
                  <a:gd name="T2" fmla="*/ 325 w 520"/>
                  <a:gd name="T3" fmla="*/ 8 h 496"/>
                  <a:gd name="T4" fmla="*/ 360 w 520"/>
                  <a:gd name="T5" fmla="*/ 19 h 496"/>
                  <a:gd name="T6" fmla="*/ 394 w 520"/>
                  <a:gd name="T7" fmla="*/ 36 h 496"/>
                  <a:gd name="T8" fmla="*/ 424 w 520"/>
                  <a:gd name="T9" fmla="*/ 57 h 496"/>
                  <a:gd name="T10" fmla="*/ 452 w 520"/>
                  <a:gd name="T11" fmla="*/ 82 h 496"/>
                  <a:gd name="T12" fmla="*/ 475 w 520"/>
                  <a:gd name="T13" fmla="*/ 110 h 496"/>
                  <a:gd name="T14" fmla="*/ 493 w 520"/>
                  <a:gd name="T15" fmla="*/ 140 h 496"/>
                  <a:gd name="T16" fmla="*/ 508 w 520"/>
                  <a:gd name="T17" fmla="*/ 174 h 496"/>
                  <a:gd name="T18" fmla="*/ 516 w 520"/>
                  <a:gd name="T19" fmla="*/ 210 h 496"/>
                  <a:gd name="T20" fmla="*/ 519 w 520"/>
                  <a:gd name="T21" fmla="*/ 248 h 496"/>
                  <a:gd name="T22" fmla="*/ 516 w 520"/>
                  <a:gd name="T23" fmla="*/ 285 h 496"/>
                  <a:gd name="T24" fmla="*/ 508 w 520"/>
                  <a:gd name="T25" fmla="*/ 321 h 496"/>
                  <a:gd name="T26" fmla="*/ 493 w 520"/>
                  <a:gd name="T27" fmla="*/ 355 h 496"/>
                  <a:gd name="T28" fmla="*/ 475 w 520"/>
                  <a:gd name="T29" fmla="*/ 385 h 496"/>
                  <a:gd name="T30" fmla="*/ 452 w 520"/>
                  <a:gd name="T31" fmla="*/ 414 h 496"/>
                  <a:gd name="T32" fmla="*/ 424 w 520"/>
                  <a:gd name="T33" fmla="*/ 439 h 496"/>
                  <a:gd name="T34" fmla="*/ 394 w 520"/>
                  <a:gd name="T35" fmla="*/ 459 h 496"/>
                  <a:gd name="T36" fmla="*/ 360 w 520"/>
                  <a:gd name="T37" fmla="*/ 476 h 496"/>
                  <a:gd name="T38" fmla="*/ 325 w 520"/>
                  <a:gd name="T39" fmla="*/ 488 h 496"/>
                  <a:gd name="T40" fmla="*/ 286 w 520"/>
                  <a:gd name="T41" fmla="*/ 493 h 496"/>
                  <a:gd name="T42" fmla="*/ 247 w 520"/>
                  <a:gd name="T43" fmla="*/ 494 h 496"/>
                  <a:gd name="T44" fmla="*/ 208 w 520"/>
                  <a:gd name="T45" fmla="*/ 490 h 496"/>
                  <a:gd name="T46" fmla="*/ 171 w 520"/>
                  <a:gd name="T47" fmla="*/ 480 h 496"/>
                  <a:gd name="T48" fmla="*/ 136 w 520"/>
                  <a:gd name="T49" fmla="*/ 465 h 496"/>
                  <a:gd name="T50" fmla="*/ 104 w 520"/>
                  <a:gd name="T51" fmla="*/ 446 h 496"/>
                  <a:gd name="T52" fmla="*/ 76 w 520"/>
                  <a:gd name="T53" fmla="*/ 423 h 496"/>
                  <a:gd name="T54" fmla="*/ 52 w 520"/>
                  <a:gd name="T55" fmla="*/ 396 h 496"/>
                  <a:gd name="T56" fmla="*/ 31 w 520"/>
                  <a:gd name="T57" fmla="*/ 365 h 496"/>
                  <a:gd name="T58" fmla="*/ 16 w 520"/>
                  <a:gd name="T59" fmla="*/ 333 h 496"/>
                  <a:gd name="T60" fmla="*/ 5 w 520"/>
                  <a:gd name="T61" fmla="*/ 298 h 496"/>
                  <a:gd name="T62" fmla="*/ 0 w 520"/>
                  <a:gd name="T63" fmla="*/ 261 h 496"/>
                  <a:gd name="T64" fmla="*/ 1 w 520"/>
                  <a:gd name="T65" fmla="*/ 223 h 496"/>
                  <a:gd name="T66" fmla="*/ 8 w 520"/>
                  <a:gd name="T67" fmla="*/ 186 h 496"/>
                  <a:gd name="T68" fmla="*/ 20 w 520"/>
                  <a:gd name="T69" fmla="*/ 152 h 496"/>
                  <a:gd name="T70" fmla="*/ 37 w 520"/>
                  <a:gd name="T71" fmla="*/ 120 h 496"/>
                  <a:gd name="T72" fmla="*/ 59 w 520"/>
                  <a:gd name="T73" fmla="*/ 90 h 496"/>
                  <a:gd name="T74" fmla="*/ 85 w 520"/>
                  <a:gd name="T75" fmla="*/ 65 h 496"/>
                  <a:gd name="T76" fmla="*/ 115 w 520"/>
                  <a:gd name="T77" fmla="*/ 43 h 496"/>
                  <a:gd name="T78" fmla="*/ 147 w 520"/>
                  <a:gd name="T79" fmla="*/ 24 h 496"/>
                  <a:gd name="T80" fmla="*/ 182 w 520"/>
                  <a:gd name="T81" fmla="*/ 12 h 496"/>
                  <a:gd name="T82" fmla="*/ 220 w 520"/>
                  <a:gd name="T83" fmla="*/ 3 h 496"/>
                  <a:gd name="T84" fmla="*/ 259 w 520"/>
                  <a:gd name="T85" fmla="*/ 0 h 49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520"/>
                  <a:gd name="T130" fmla="*/ 0 h 496"/>
                  <a:gd name="T131" fmla="*/ 520 w 520"/>
                  <a:gd name="T132" fmla="*/ 496 h 49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520" h="496">
                    <a:moveTo>
                      <a:pt x="259" y="0"/>
                    </a:moveTo>
                    <a:lnTo>
                      <a:pt x="273" y="1"/>
                    </a:lnTo>
                    <a:lnTo>
                      <a:pt x="286" y="2"/>
                    </a:lnTo>
                    <a:lnTo>
                      <a:pt x="299" y="3"/>
                    </a:lnTo>
                    <a:lnTo>
                      <a:pt x="311" y="5"/>
                    </a:lnTo>
                    <a:lnTo>
                      <a:pt x="325" y="8"/>
                    </a:lnTo>
                    <a:lnTo>
                      <a:pt x="336" y="12"/>
                    </a:lnTo>
                    <a:lnTo>
                      <a:pt x="348" y="15"/>
                    </a:lnTo>
                    <a:lnTo>
                      <a:pt x="360" y="19"/>
                    </a:lnTo>
                    <a:lnTo>
                      <a:pt x="371" y="24"/>
                    </a:lnTo>
                    <a:lnTo>
                      <a:pt x="383" y="30"/>
                    </a:lnTo>
                    <a:lnTo>
                      <a:pt x="394" y="36"/>
                    </a:lnTo>
                    <a:lnTo>
                      <a:pt x="404" y="43"/>
                    </a:lnTo>
                    <a:lnTo>
                      <a:pt x="415" y="50"/>
                    </a:lnTo>
                    <a:lnTo>
                      <a:pt x="424" y="57"/>
                    </a:lnTo>
                    <a:lnTo>
                      <a:pt x="434" y="65"/>
                    </a:lnTo>
                    <a:lnTo>
                      <a:pt x="443" y="73"/>
                    </a:lnTo>
                    <a:lnTo>
                      <a:pt x="452" y="82"/>
                    </a:lnTo>
                    <a:lnTo>
                      <a:pt x="460" y="90"/>
                    </a:lnTo>
                    <a:lnTo>
                      <a:pt x="468" y="100"/>
                    </a:lnTo>
                    <a:lnTo>
                      <a:pt x="475" y="110"/>
                    </a:lnTo>
                    <a:lnTo>
                      <a:pt x="481" y="120"/>
                    </a:lnTo>
                    <a:lnTo>
                      <a:pt x="488" y="130"/>
                    </a:lnTo>
                    <a:lnTo>
                      <a:pt x="493" y="140"/>
                    </a:lnTo>
                    <a:lnTo>
                      <a:pt x="499" y="152"/>
                    </a:lnTo>
                    <a:lnTo>
                      <a:pt x="503" y="163"/>
                    </a:lnTo>
                    <a:lnTo>
                      <a:pt x="508" y="174"/>
                    </a:lnTo>
                    <a:lnTo>
                      <a:pt x="511" y="186"/>
                    </a:lnTo>
                    <a:lnTo>
                      <a:pt x="514" y="198"/>
                    </a:lnTo>
                    <a:lnTo>
                      <a:pt x="516" y="210"/>
                    </a:lnTo>
                    <a:lnTo>
                      <a:pt x="517" y="223"/>
                    </a:lnTo>
                    <a:lnTo>
                      <a:pt x="519" y="235"/>
                    </a:lnTo>
                    <a:lnTo>
                      <a:pt x="519" y="248"/>
                    </a:lnTo>
                    <a:lnTo>
                      <a:pt x="519" y="261"/>
                    </a:lnTo>
                    <a:lnTo>
                      <a:pt x="517" y="273"/>
                    </a:lnTo>
                    <a:lnTo>
                      <a:pt x="516" y="285"/>
                    </a:lnTo>
                    <a:lnTo>
                      <a:pt x="514" y="298"/>
                    </a:lnTo>
                    <a:lnTo>
                      <a:pt x="511" y="310"/>
                    </a:lnTo>
                    <a:lnTo>
                      <a:pt x="508" y="321"/>
                    </a:lnTo>
                    <a:lnTo>
                      <a:pt x="503" y="333"/>
                    </a:lnTo>
                    <a:lnTo>
                      <a:pt x="499" y="344"/>
                    </a:lnTo>
                    <a:lnTo>
                      <a:pt x="493" y="355"/>
                    </a:lnTo>
                    <a:lnTo>
                      <a:pt x="488" y="365"/>
                    </a:lnTo>
                    <a:lnTo>
                      <a:pt x="481" y="375"/>
                    </a:lnTo>
                    <a:lnTo>
                      <a:pt x="475" y="385"/>
                    </a:lnTo>
                    <a:lnTo>
                      <a:pt x="468" y="396"/>
                    </a:lnTo>
                    <a:lnTo>
                      <a:pt x="460" y="405"/>
                    </a:lnTo>
                    <a:lnTo>
                      <a:pt x="452" y="414"/>
                    </a:lnTo>
                    <a:lnTo>
                      <a:pt x="443" y="423"/>
                    </a:lnTo>
                    <a:lnTo>
                      <a:pt x="434" y="430"/>
                    </a:lnTo>
                    <a:lnTo>
                      <a:pt x="424" y="439"/>
                    </a:lnTo>
                    <a:lnTo>
                      <a:pt x="415" y="446"/>
                    </a:lnTo>
                    <a:lnTo>
                      <a:pt x="404" y="453"/>
                    </a:lnTo>
                    <a:lnTo>
                      <a:pt x="394" y="459"/>
                    </a:lnTo>
                    <a:lnTo>
                      <a:pt x="383" y="465"/>
                    </a:lnTo>
                    <a:lnTo>
                      <a:pt x="371" y="471"/>
                    </a:lnTo>
                    <a:lnTo>
                      <a:pt x="360" y="476"/>
                    </a:lnTo>
                    <a:lnTo>
                      <a:pt x="348" y="480"/>
                    </a:lnTo>
                    <a:lnTo>
                      <a:pt x="336" y="484"/>
                    </a:lnTo>
                    <a:lnTo>
                      <a:pt x="325" y="488"/>
                    </a:lnTo>
                    <a:lnTo>
                      <a:pt x="311" y="490"/>
                    </a:lnTo>
                    <a:lnTo>
                      <a:pt x="299" y="493"/>
                    </a:lnTo>
                    <a:lnTo>
                      <a:pt x="286" y="493"/>
                    </a:lnTo>
                    <a:lnTo>
                      <a:pt x="273" y="494"/>
                    </a:lnTo>
                    <a:lnTo>
                      <a:pt x="259" y="495"/>
                    </a:lnTo>
                    <a:lnTo>
                      <a:pt x="247" y="494"/>
                    </a:lnTo>
                    <a:lnTo>
                      <a:pt x="233" y="493"/>
                    </a:lnTo>
                    <a:lnTo>
                      <a:pt x="220" y="493"/>
                    </a:lnTo>
                    <a:lnTo>
                      <a:pt x="208" y="490"/>
                    </a:lnTo>
                    <a:lnTo>
                      <a:pt x="195" y="488"/>
                    </a:lnTo>
                    <a:lnTo>
                      <a:pt x="182" y="484"/>
                    </a:lnTo>
                    <a:lnTo>
                      <a:pt x="171" y="480"/>
                    </a:lnTo>
                    <a:lnTo>
                      <a:pt x="159" y="476"/>
                    </a:lnTo>
                    <a:lnTo>
                      <a:pt x="147" y="471"/>
                    </a:lnTo>
                    <a:lnTo>
                      <a:pt x="136" y="465"/>
                    </a:lnTo>
                    <a:lnTo>
                      <a:pt x="126" y="459"/>
                    </a:lnTo>
                    <a:lnTo>
                      <a:pt x="115" y="453"/>
                    </a:lnTo>
                    <a:lnTo>
                      <a:pt x="104" y="446"/>
                    </a:lnTo>
                    <a:lnTo>
                      <a:pt x="95" y="439"/>
                    </a:lnTo>
                    <a:lnTo>
                      <a:pt x="85" y="430"/>
                    </a:lnTo>
                    <a:lnTo>
                      <a:pt x="76" y="423"/>
                    </a:lnTo>
                    <a:lnTo>
                      <a:pt x="67" y="414"/>
                    </a:lnTo>
                    <a:lnTo>
                      <a:pt x="59" y="405"/>
                    </a:lnTo>
                    <a:lnTo>
                      <a:pt x="52" y="396"/>
                    </a:lnTo>
                    <a:lnTo>
                      <a:pt x="44" y="385"/>
                    </a:lnTo>
                    <a:lnTo>
                      <a:pt x="37" y="375"/>
                    </a:lnTo>
                    <a:lnTo>
                      <a:pt x="31" y="365"/>
                    </a:lnTo>
                    <a:lnTo>
                      <a:pt x="26" y="355"/>
                    </a:lnTo>
                    <a:lnTo>
                      <a:pt x="20" y="344"/>
                    </a:lnTo>
                    <a:lnTo>
                      <a:pt x="16" y="333"/>
                    </a:lnTo>
                    <a:lnTo>
                      <a:pt x="11" y="321"/>
                    </a:lnTo>
                    <a:lnTo>
                      <a:pt x="8" y="310"/>
                    </a:lnTo>
                    <a:lnTo>
                      <a:pt x="5" y="298"/>
                    </a:lnTo>
                    <a:lnTo>
                      <a:pt x="4" y="285"/>
                    </a:lnTo>
                    <a:lnTo>
                      <a:pt x="1" y="273"/>
                    </a:lnTo>
                    <a:lnTo>
                      <a:pt x="0" y="261"/>
                    </a:lnTo>
                    <a:lnTo>
                      <a:pt x="0" y="248"/>
                    </a:lnTo>
                    <a:lnTo>
                      <a:pt x="0" y="235"/>
                    </a:lnTo>
                    <a:lnTo>
                      <a:pt x="1" y="223"/>
                    </a:lnTo>
                    <a:lnTo>
                      <a:pt x="4" y="210"/>
                    </a:lnTo>
                    <a:lnTo>
                      <a:pt x="5" y="198"/>
                    </a:lnTo>
                    <a:lnTo>
                      <a:pt x="8" y="186"/>
                    </a:lnTo>
                    <a:lnTo>
                      <a:pt x="11" y="174"/>
                    </a:lnTo>
                    <a:lnTo>
                      <a:pt x="16" y="163"/>
                    </a:lnTo>
                    <a:lnTo>
                      <a:pt x="20" y="152"/>
                    </a:lnTo>
                    <a:lnTo>
                      <a:pt x="26" y="140"/>
                    </a:lnTo>
                    <a:lnTo>
                      <a:pt x="31" y="130"/>
                    </a:lnTo>
                    <a:lnTo>
                      <a:pt x="37" y="120"/>
                    </a:lnTo>
                    <a:lnTo>
                      <a:pt x="44" y="110"/>
                    </a:lnTo>
                    <a:lnTo>
                      <a:pt x="52" y="100"/>
                    </a:lnTo>
                    <a:lnTo>
                      <a:pt x="59" y="90"/>
                    </a:lnTo>
                    <a:lnTo>
                      <a:pt x="67" y="82"/>
                    </a:lnTo>
                    <a:lnTo>
                      <a:pt x="76" y="73"/>
                    </a:lnTo>
                    <a:lnTo>
                      <a:pt x="85" y="65"/>
                    </a:lnTo>
                    <a:lnTo>
                      <a:pt x="95" y="57"/>
                    </a:lnTo>
                    <a:lnTo>
                      <a:pt x="104" y="50"/>
                    </a:lnTo>
                    <a:lnTo>
                      <a:pt x="115" y="43"/>
                    </a:lnTo>
                    <a:lnTo>
                      <a:pt x="126" y="36"/>
                    </a:lnTo>
                    <a:lnTo>
                      <a:pt x="136" y="30"/>
                    </a:lnTo>
                    <a:lnTo>
                      <a:pt x="147" y="24"/>
                    </a:lnTo>
                    <a:lnTo>
                      <a:pt x="159" y="19"/>
                    </a:lnTo>
                    <a:lnTo>
                      <a:pt x="171" y="15"/>
                    </a:lnTo>
                    <a:lnTo>
                      <a:pt x="182" y="12"/>
                    </a:lnTo>
                    <a:lnTo>
                      <a:pt x="195" y="8"/>
                    </a:lnTo>
                    <a:lnTo>
                      <a:pt x="208" y="5"/>
                    </a:lnTo>
                    <a:lnTo>
                      <a:pt x="220" y="3"/>
                    </a:lnTo>
                    <a:lnTo>
                      <a:pt x="233" y="2"/>
                    </a:lnTo>
                    <a:lnTo>
                      <a:pt x="247" y="1"/>
                    </a:lnTo>
                    <a:lnTo>
                      <a:pt x="259" y="0"/>
                    </a:lnTo>
                  </a:path>
                </a:pathLst>
              </a:custGeom>
              <a:solidFill>
                <a:srgbClr val="F4C764"/>
              </a:solidFill>
              <a:ln w="9525" cap="rnd">
                <a:noFill/>
                <a:round/>
                <a:headEnd type="none" w="sm" len="sm"/>
                <a:tailEnd type="none" w="sm" len="sm"/>
              </a:ln>
            </p:spPr>
            <p:txBody>
              <a:bodyPr/>
              <a:lstStyle/>
              <a:p>
                <a:endParaRPr lang="en-US"/>
              </a:p>
            </p:txBody>
          </p:sp>
          <p:sp>
            <p:nvSpPr>
              <p:cNvPr id="251956" name="Freeform 19"/>
              <p:cNvSpPr>
                <a:spLocks/>
              </p:cNvSpPr>
              <p:nvPr/>
            </p:nvSpPr>
            <p:spPr bwMode="auto">
              <a:xfrm>
                <a:off x="1333" y="3030"/>
                <a:ext cx="520" cy="496"/>
              </a:xfrm>
              <a:custGeom>
                <a:avLst/>
                <a:gdLst>
                  <a:gd name="T0" fmla="*/ 286 w 520"/>
                  <a:gd name="T1" fmla="*/ 2 h 496"/>
                  <a:gd name="T2" fmla="*/ 325 w 520"/>
                  <a:gd name="T3" fmla="*/ 8 h 496"/>
                  <a:gd name="T4" fmla="*/ 360 w 520"/>
                  <a:gd name="T5" fmla="*/ 19 h 496"/>
                  <a:gd name="T6" fmla="*/ 394 w 520"/>
                  <a:gd name="T7" fmla="*/ 36 h 496"/>
                  <a:gd name="T8" fmla="*/ 424 w 520"/>
                  <a:gd name="T9" fmla="*/ 57 h 496"/>
                  <a:gd name="T10" fmla="*/ 452 w 520"/>
                  <a:gd name="T11" fmla="*/ 82 h 496"/>
                  <a:gd name="T12" fmla="*/ 475 w 520"/>
                  <a:gd name="T13" fmla="*/ 110 h 496"/>
                  <a:gd name="T14" fmla="*/ 493 w 520"/>
                  <a:gd name="T15" fmla="*/ 140 h 496"/>
                  <a:gd name="T16" fmla="*/ 508 w 520"/>
                  <a:gd name="T17" fmla="*/ 174 h 496"/>
                  <a:gd name="T18" fmla="*/ 516 w 520"/>
                  <a:gd name="T19" fmla="*/ 210 h 496"/>
                  <a:gd name="T20" fmla="*/ 519 w 520"/>
                  <a:gd name="T21" fmla="*/ 248 h 496"/>
                  <a:gd name="T22" fmla="*/ 516 w 520"/>
                  <a:gd name="T23" fmla="*/ 285 h 496"/>
                  <a:gd name="T24" fmla="*/ 508 w 520"/>
                  <a:gd name="T25" fmla="*/ 321 h 496"/>
                  <a:gd name="T26" fmla="*/ 493 w 520"/>
                  <a:gd name="T27" fmla="*/ 355 h 496"/>
                  <a:gd name="T28" fmla="*/ 475 w 520"/>
                  <a:gd name="T29" fmla="*/ 385 h 496"/>
                  <a:gd name="T30" fmla="*/ 452 w 520"/>
                  <a:gd name="T31" fmla="*/ 414 h 496"/>
                  <a:gd name="T32" fmla="*/ 424 w 520"/>
                  <a:gd name="T33" fmla="*/ 439 h 496"/>
                  <a:gd name="T34" fmla="*/ 394 w 520"/>
                  <a:gd name="T35" fmla="*/ 459 h 496"/>
                  <a:gd name="T36" fmla="*/ 360 w 520"/>
                  <a:gd name="T37" fmla="*/ 476 h 496"/>
                  <a:gd name="T38" fmla="*/ 325 w 520"/>
                  <a:gd name="T39" fmla="*/ 488 h 496"/>
                  <a:gd name="T40" fmla="*/ 286 w 520"/>
                  <a:gd name="T41" fmla="*/ 493 h 496"/>
                  <a:gd name="T42" fmla="*/ 247 w 520"/>
                  <a:gd name="T43" fmla="*/ 494 h 496"/>
                  <a:gd name="T44" fmla="*/ 208 w 520"/>
                  <a:gd name="T45" fmla="*/ 490 h 496"/>
                  <a:gd name="T46" fmla="*/ 171 w 520"/>
                  <a:gd name="T47" fmla="*/ 480 h 496"/>
                  <a:gd name="T48" fmla="*/ 136 w 520"/>
                  <a:gd name="T49" fmla="*/ 465 h 496"/>
                  <a:gd name="T50" fmla="*/ 104 w 520"/>
                  <a:gd name="T51" fmla="*/ 446 h 496"/>
                  <a:gd name="T52" fmla="*/ 76 w 520"/>
                  <a:gd name="T53" fmla="*/ 423 h 496"/>
                  <a:gd name="T54" fmla="*/ 52 w 520"/>
                  <a:gd name="T55" fmla="*/ 396 h 496"/>
                  <a:gd name="T56" fmla="*/ 31 w 520"/>
                  <a:gd name="T57" fmla="*/ 365 h 496"/>
                  <a:gd name="T58" fmla="*/ 16 w 520"/>
                  <a:gd name="T59" fmla="*/ 333 h 496"/>
                  <a:gd name="T60" fmla="*/ 5 w 520"/>
                  <a:gd name="T61" fmla="*/ 298 h 496"/>
                  <a:gd name="T62" fmla="*/ 0 w 520"/>
                  <a:gd name="T63" fmla="*/ 261 h 496"/>
                  <a:gd name="T64" fmla="*/ 1 w 520"/>
                  <a:gd name="T65" fmla="*/ 223 h 496"/>
                  <a:gd name="T66" fmla="*/ 8 w 520"/>
                  <a:gd name="T67" fmla="*/ 186 h 496"/>
                  <a:gd name="T68" fmla="*/ 20 w 520"/>
                  <a:gd name="T69" fmla="*/ 152 h 496"/>
                  <a:gd name="T70" fmla="*/ 37 w 520"/>
                  <a:gd name="T71" fmla="*/ 120 h 496"/>
                  <a:gd name="T72" fmla="*/ 59 w 520"/>
                  <a:gd name="T73" fmla="*/ 90 h 496"/>
                  <a:gd name="T74" fmla="*/ 85 w 520"/>
                  <a:gd name="T75" fmla="*/ 65 h 496"/>
                  <a:gd name="T76" fmla="*/ 115 w 520"/>
                  <a:gd name="T77" fmla="*/ 43 h 496"/>
                  <a:gd name="T78" fmla="*/ 147 w 520"/>
                  <a:gd name="T79" fmla="*/ 24 h 496"/>
                  <a:gd name="T80" fmla="*/ 182 w 520"/>
                  <a:gd name="T81" fmla="*/ 12 h 496"/>
                  <a:gd name="T82" fmla="*/ 220 w 520"/>
                  <a:gd name="T83" fmla="*/ 3 h 496"/>
                  <a:gd name="T84" fmla="*/ 259 w 520"/>
                  <a:gd name="T85" fmla="*/ 0 h 49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520"/>
                  <a:gd name="T130" fmla="*/ 0 h 496"/>
                  <a:gd name="T131" fmla="*/ 520 w 520"/>
                  <a:gd name="T132" fmla="*/ 496 h 49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520" h="496">
                    <a:moveTo>
                      <a:pt x="259" y="0"/>
                    </a:moveTo>
                    <a:lnTo>
                      <a:pt x="273" y="1"/>
                    </a:lnTo>
                    <a:lnTo>
                      <a:pt x="286" y="2"/>
                    </a:lnTo>
                    <a:lnTo>
                      <a:pt x="299" y="3"/>
                    </a:lnTo>
                    <a:lnTo>
                      <a:pt x="311" y="5"/>
                    </a:lnTo>
                    <a:lnTo>
                      <a:pt x="325" y="8"/>
                    </a:lnTo>
                    <a:lnTo>
                      <a:pt x="336" y="12"/>
                    </a:lnTo>
                    <a:lnTo>
                      <a:pt x="348" y="15"/>
                    </a:lnTo>
                    <a:lnTo>
                      <a:pt x="360" y="19"/>
                    </a:lnTo>
                    <a:lnTo>
                      <a:pt x="371" y="24"/>
                    </a:lnTo>
                    <a:lnTo>
                      <a:pt x="383" y="30"/>
                    </a:lnTo>
                    <a:lnTo>
                      <a:pt x="394" y="36"/>
                    </a:lnTo>
                    <a:lnTo>
                      <a:pt x="404" y="43"/>
                    </a:lnTo>
                    <a:lnTo>
                      <a:pt x="415" y="50"/>
                    </a:lnTo>
                    <a:lnTo>
                      <a:pt x="424" y="57"/>
                    </a:lnTo>
                    <a:lnTo>
                      <a:pt x="434" y="65"/>
                    </a:lnTo>
                    <a:lnTo>
                      <a:pt x="443" y="73"/>
                    </a:lnTo>
                    <a:lnTo>
                      <a:pt x="452" y="82"/>
                    </a:lnTo>
                    <a:lnTo>
                      <a:pt x="460" y="90"/>
                    </a:lnTo>
                    <a:lnTo>
                      <a:pt x="468" y="100"/>
                    </a:lnTo>
                    <a:lnTo>
                      <a:pt x="475" y="110"/>
                    </a:lnTo>
                    <a:lnTo>
                      <a:pt x="481" y="120"/>
                    </a:lnTo>
                    <a:lnTo>
                      <a:pt x="488" y="130"/>
                    </a:lnTo>
                    <a:lnTo>
                      <a:pt x="493" y="140"/>
                    </a:lnTo>
                    <a:lnTo>
                      <a:pt x="499" y="152"/>
                    </a:lnTo>
                    <a:lnTo>
                      <a:pt x="503" y="163"/>
                    </a:lnTo>
                    <a:lnTo>
                      <a:pt x="508" y="174"/>
                    </a:lnTo>
                    <a:lnTo>
                      <a:pt x="511" y="186"/>
                    </a:lnTo>
                    <a:lnTo>
                      <a:pt x="514" y="198"/>
                    </a:lnTo>
                    <a:lnTo>
                      <a:pt x="516" y="210"/>
                    </a:lnTo>
                    <a:lnTo>
                      <a:pt x="517" y="223"/>
                    </a:lnTo>
                    <a:lnTo>
                      <a:pt x="519" y="235"/>
                    </a:lnTo>
                    <a:lnTo>
                      <a:pt x="519" y="248"/>
                    </a:lnTo>
                    <a:lnTo>
                      <a:pt x="519" y="261"/>
                    </a:lnTo>
                    <a:lnTo>
                      <a:pt x="517" y="273"/>
                    </a:lnTo>
                    <a:lnTo>
                      <a:pt x="516" y="285"/>
                    </a:lnTo>
                    <a:lnTo>
                      <a:pt x="514" y="298"/>
                    </a:lnTo>
                    <a:lnTo>
                      <a:pt x="511" y="310"/>
                    </a:lnTo>
                    <a:lnTo>
                      <a:pt x="508" y="321"/>
                    </a:lnTo>
                    <a:lnTo>
                      <a:pt x="503" y="333"/>
                    </a:lnTo>
                    <a:lnTo>
                      <a:pt x="499" y="344"/>
                    </a:lnTo>
                    <a:lnTo>
                      <a:pt x="493" y="355"/>
                    </a:lnTo>
                    <a:lnTo>
                      <a:pt x="488" y="365"/>
                    </a:lnTo>
                    <a:lnTo>
                      <a:pt x="481" y="375"/>
                    </a:lnTo>
                    <a:lnTo>
                      <a:pt x="475" y="385"/>
                    </a:lnTo>
                    <a:lnTo>
                      <a:pt x="468" y="396"/>
                    </a:lnTo>
                    <a:lnTo>
                      <a:pt x="460" y="405"/>
                    </a:lnTo>
                    <a:lnTo>
                      <a:pt x="452" y="414"/>
                    </a:lnTo>
                    <a:lnTo>
                      <a:pt x="443" y="423"/>
                    </a:lnTo>
                    <a:lnTo>
                      <a:pt x="434" y="430"/>
                    </a:lnTo>
                    <a:lnTo>
                      <a:pt x="424" y="439"/>
                    </a:lnTo>
                    <a:lnTo>
                      <a:pt x="415" y="446"/>
                    </a:lnTo>
                    <a:lnTo>
                      <a:pt x="404" y="453"/>
                    </a:lnTo>
                    <a:lnTo>
                      <a:pt x="394" y="459"/>
                    </a:lnTo>
                    <a:lnTo>
                      <a:pt x="383" y="465"/>
                    </a:lnTo>
                    <a:lnTo>
                      <a:pt x="371" y="471"/>
                    </a:lnTo>
                    <a:lnTo>
                      <a:pt x="360" y="476"/>
                    </a:lnTo>
                    <a:lnTo>
                      <a:pt x="348" y="480"/>
                    </a:lnTo>
                    <a:lnTo>
                      <a:pt x="336" y="484"/>
                    </a:lnTo>
                    <a:lnTo>
                      <a:pt x="325" y="488"/>
                    </a:lnTo>
                    <a:lnTo>
                      <a:pt x="311" y="490"/>
                    </a:lnTo>
                    <a:lnTo>
                      <a:pt x="299" y="493"/>
                    </a:lnTo>
                    <a:lnTo>
                      <a:pt x="286" y="493"/>
                    </a:lnTo>
                    <a:lnTo>
                      <a:pt x="273" y="494"/>
                    </a:lnTo>
                    <a:lnTo>
                      <a:pt x="259" y="495"/>
                    </a:lnTo>
                    <a:lnTo>
                      <a:pt x="247" y="494"/>
                    </a:lnTo>
                    <a:lnTo>
                      <a:pt x="233" y="493"/>
                    </a:lnTo>
                    <a:lnTo>
                      <a:pt x="220" y="493"/>
                    </a:lnTo>
                    <a:lnTo>
                      <a:pt x="208" y="490"/>
                    </a:lnTo>
                    <a:lnTo>
                      <a:pt x="195" y="488"/>
                    </a:lnTo>
                    <a:lnTo>
                      <a:pt x="182" y="484"/>
                    </a:lnTo>
                    <a:lnTo>
                      <a:pt x="171" y="480"/>
                    </a:lnTo>
                    <a:lnTo>
                      <a:pt x="159" y="476"/>
                    </a:lnTo>
                    <a:lnTo>
                      <a:pt x="147" y="471"/>
                    </a:lnTo>
                    <a:lnTo>
                      <a:pt x="136" y="465"/>
                    </a:lnTo>
                    <a:lnTo>
                      <a:pt x="126" y="459"/>
                    </a:lnTo>
                    <a:lnTo>
                      <a:pt x="115" y="453"/>
                    </a:lnTo>
                    <a:lnTo>
                      <a:pt x="104" y="446"/>
                    </a:lnTo>
                    <a:lnTo>
                      <a:pt x="95" y="439"/>
                    </a:lnTo>
                    <a:lnTo>
                      <a:pt x="85" y="430"/>
                    </a:lnTo>
                    <a:lnTo>
                      <a:pt x="76" y="423"/>
                    </a:lnTo>
                    <a:lnTo>
                      <a:pt x="67" y="414"/>
                    </a:lnTo>
                    <a:lnTo>
                      <a:pt x="59" y="405"/>
                    </a:lnTo>
                    <a:lnTo>
                      <a:pt x="52" y="396"/>
                    </a:lnTo>
                    <a:lnTo>
                      <a:pt x="44" y="385"/>
                    </a:lnTo>
                    <a:lnTo>
                      <a:pt x="37" y="375"/>
                    </a:lnTo>
                    <a:lnTo>
                      <a:pt x="31" y="365"/>
                    </a:lnTo>
                    <a:lnTo>
                      <a:pt x="26" y="355"/>
                    </a:lnTo>
                    <a:lnTo>
                      <a:pt x="20" y="344"/>
                    </a:lnTo>
                    <a:lnTo>
                      <a:pt x="16" y="333"/>
                    </a:lnTo>
                    <a:lnTo>
                      <a:pt x="11" y="321"/>
                    </a:lnTo>
                    <a:lnTo>
                      <a:pt x="8" y="310"/>
                    </a:lnTo>
                    <a:lnTo>
                      <a:pt x="5" y="298"/>
                    </a:lnTo>
                    <a:lnTo>
                      <a:pt x="4" y="285"/>
                    </a:lnTo>
                    <a:lnTo>
                      <a:pt x="1" y="273"/>
                    </a:lnTo>
                    <a:lnTo>
                      <a:pt x="0" y="261"/>
                    </a:lnTo>
                    <a:lnTo>
                      <a:pt x="0" y="248"/>
                    </a:lnTo>
                    <a:lnTo>
                      <a:pt x="0" y="235"/>
                    </a:lnTo>
                    <a:lnTo>
                      <a:pt x="1" y="223"/>
                    </a:lnTo>
                    <a:lnTo>
                      <a:pt x="4" y="210"/>
                    </a:lnTo>
                    <a:lnTo>
                      <a:pt x="5" y="198"/>
                    </a:lnTo>
                    <a:lnTo>
                      <a:pt x="8" y="186"/>
                    </a:lnTo>
                    <a:lnTo>
                      <a:pt x="11" y="174"/>
                    </a:lnTo>
                    <a:lnTo>
                      <a:pt x="16" y="163"/>
                    </a:lnTo>
                    <a:lnTo>
                      <a:pt x="20" y="152"/>
                    </a:lnTo>
                    <a:lnTo>
                      <a:pt x="26" y="140"/>
                    </a:lnTo>
                    <a:lnTo>
                      <a:pt x="31" y="130"/>
                    </a:lnTo>
                    <a:lnTo>
                      <a:pt x="37" y="120"/>
                    </a:lnTo>
                    <a:lnTo>
                      <a:pt x="44" y="110"/>
                    </a:lnTo>
                    <a:lnTo>
                      <a:pt x="52" y="100"/>
                    </a:lnTo>
                    <a:lnTo>
                      <a:pt x="59" y="90"/>
                    </a:lnTo>
                    <a:lnTo>
                      <a:pt x="67" y="82"/>
                    </a:lnTo>
                    <a:lnTo>
                      <a:pt x="76" y="73"/>
                    </a:lnTo>
                    <a:lnTo>
                      <a:pt x="85" y="65"/>
                    </a:lnTo>
                    <a:lnTo>
                      <a:pt x="95" y="57"/>
                    </a:lnTo>
                    <a:lnTo>
                      <a:pt x="104" y="50"/>
                    </a:lnTo>
                    <a:lnTo>
                      <a:pt x="115" y="43"/>
                    </a:lnTo>
                    <a:lnTo>
                      <a:pt x="126" y="36"/>
                    </a:lnTo>
                    <a:lnTo>
                      <a:pt x="136" y="30"/>
                    </a:lnTo>
                    <a:lnTo>
                      <a:pt x="147" y="24"/>
                    </a:lnTo>
                    <a:lnTo>
                      <a:pt x="159" y="19"/>
                    </a:lnTo>
                    <a:lnTo>
                      <a:pt x="171" y="15"/>
                    </a:lnTo>
                    <a:lnTo>
                      <a:pt x="182" y="12"/>
                    </a:lnTo>
                    <a:lnTo>
                      <a:pt x="195" y="8"/>
                    </a:lnTo>
                    <a:lnTo>
                      <a:pt x="208" y="5"/>
                    </a:lnTo>
                    <a:lnTo>
                      <a:pt x="220" y="3"/>
                    </a:lnTo>
                    <a:lnTo>
                      <a:pt x="233" y="2"/>
                    </a:lnTo>
                    <a:lnTo>
                      <a:pt x="247" y="1"/>
                    </a:lnTo>
                    <a:lnTo>
                      <a:pt x="259" y="0"/>
                    </a:lnTo>
                  </a:path>
                </a:pathLst>
              </a:custGeom>
              <a:noFill/>
              <a:ln w="12700" cap="rnd" cmpd="sng">
                <a:solidFill>
                  <a:srgbClr val="1F1A17"/>
                </a:solidFill>
                <a:prstDash val="solid"/>
                <a:round/>
                <a:headEnd type="none" w="sm" len="sm"/>
                <a:tailEnd type="none" w="sm" len="sm"/>
              </a:ln>
            </p:spPr>
            <p:txBody>
              <a:bodyPr/>
              <a:lstStyle/>
              <a:p>
                <a:endParaRPr lang="en-US"/>
              </a:p>
            </p:txBody>
          </p:sp>
          <p:sp>
            <p:nvSpPr>
              <p:cNvPr id="251957" name="Freeform 20"/>
              <p:cNvSpPr>
                <a:spLocks/>
              </p:cNvSpPr>
              <p:nvPr/>
            </p:nvSpPr>
            <p:spPr bwMode="auto">
              <a:xfrm>
                <a:off x="1349" y="3046"/>
                <a:ext cx="487" cy="465"/>
              </a:xfrm>
              <a:custGeom>
                <a:avLst/>
                <a:gdLst>
                  <a:gd name="T0" fmla="*/ 268 w 487"/>
                  <a:gd name="T1" fmla="*/ 1 h 465"/>
                  <a:gd name="T2" fmla="*/ 304 w 487"/>
                  <a:gd name="T3" fmla="*/ 8 h 465"/>
                  <a:gd name="T4" fmla="*/ 338 w 487"/>
                  <a:gd name="T5" fmla="*/ 19 h 465"/>
                  <a:gd name="T6" fmla="*/ 369 w 487"/>
                  <a:gd name="T7" fmla="*/ 34 h 465"/>
                  <a:gd name="T8" fmla="*/ 398 w 487"/>
                  <a:gd name="T9" fmla="*/ 53 h 465"/>
                  <a:gd name="T10" fmla="*/ 422 w 487"/>
                  <a:gd name="T11" fmla="*/ 76 h 465"/>
                  <a:gd name="T12" fmla="*/ 445 w 487"/>
                  <a:gd name="T13" fmla="*/ 103 h 465"/>
                  <a:gd name="T14" fmla="*/ 462 w 487"/>
                  <a:gd name="T15" fmla="*/ 132 h 465"/>
                  <a:gd name="T16" fmla="*/ 476 w 487"/>
                  <a:gd name="T17" fmla="*/ 163 h 465"/>
                  <a:gd name="T18" fmla="*/ 483 w 487"/>
                  <a:gd name="T19" fmla="*/ 197 h 465"/>
                  <a:gd name="T20" fmla="*/ 486 w 487"/>
                  <a:gd name="T21" fmla="*/ 232 h 465"/>
                  <a:gd name="T22" fmla="*/ 483 w 487"/>
                  <a:gd name="T23" fmla="*/ 268 h 465"/>
                  <a:gd name="T24" fmla="*/ 476 w 487"/>
                  <a:gd name="T25" fmla="*/ 300 h 465"/>
                  <a:gd name="T26" fmla="*/ 462 w 487"/>
                  <a:gd name="T27" fmla="*/ 333 h 465"/>
                  <a:gd name="T28" fmla="*/ 445 w 487"/>
                  <a:gd name="T29" fmla="*/ 362 h 465"/>
                  <a:gd name="T30" fmla="*/ 422 w 487"/>
                  <a:gd name="T31" fmla="*/ 388 h 465"/>
                  <a:gd name="T32" fmla="*/ 398 w 487"/>
                  <a:gd name="T33" fmla="*/ 411 h 465"/>
                  <a:gd name="T34" fmla="*/ 369 w 487"/>
                  <a:gd name="T35" fmla="*/ 430 h 465"/>
                  <a:gd name="T36" fmla="*/ 338 w 487"/>
                  <a:gd name="T37" fmla="*/ 446 h 465"/>
                  <a:gd name="T38" fmla="*/ 304 w 487"/>
                  <a:gd name="T39" fmla="*/ 457 h 465"/>
                  <a:gd name="T40" fmla="*/ 268 w 487"/>
                  <a:gd name="T41" fmla="*/ 463 h 465"/>
                  <a:gd name="T42" fmla="*/ 231 w 487"/>
                  <a:gd name="T43" fmla="*/ 464 h 465"/>
                  <a:gd name="T44" fmla="*/ 194 w 487"/>
                  <a:gd name="T45" fmla="*/ 459 h 465"/>
                  <a:gd name="T46" fmla="*/ 160 w 487"/>
                  <a:gd name="T47" fmla="*/ 450 h 465"/>
                  <a:gd name="T48" fmla="*/ 127 w 487"/>
                  <a:gd name="T49" fmla="*/ 436 h 465"/>
                  <a:gd name="T50" fmla="*/ 98 w 487"/>
                  <a:gd name="T51" fmla="*/ 418 h 465"/>
                  <a:gd name="T52" fmla="*/ 72 w 487"/>
                  <a:gd name="T53" fmla="*/ 396 h 465"/>
                  <a:gd name="T54" fmla="*/ 49 w 487"/>
                  <a:gd name="T55" fmla="*/ 370 h 465"/>
                  <a:gd name="T56" fmla="*/ 29 w 487"/>
                  <a:gd name="T57" fmla="*/ 343 h 465"/>
                  <a:gd name="T58" fmla="*/ 15 w 487"/>
                  <a:gd name="T59" fmla="*/ 311 h 465"/>
                  <a:gd name="T60" fmla="*/ 5 w 487"/>
                  <a:gd name="T61" fmla="*/ 278 h 465"/>
                  <a:gd name="T62" fmla="*/ 0 w 487"/>
                  <a:gd name="T63" fmla="*/ 244 h 465"/>
                  <a:gd name="T64" fmla="*/ 2 w 487"/>
                  <a:gd name="T65" fmla="*/ 208 h 465"/>
                  <a:gd name="T66" fmla="*/ 8 w 487"/>
                  <a:gd name="T67" fmla="*/ 174 h 465"/>
                  <a:gd name="T68" fmla="*/ 19 w 487"/>
                  <a:gd name="T69" fmla="*/ 142 h 465"/>
                  <a:gd name="T70" fmla="*/ 35 w 487"/>
                  <a:gd name="T71" fmla="*/ 112 h 465"/>
                  <a:gd name="T72" fmla="*/ 56 w 487"/>
                  <a:gd name="T73" fmla="*/ 84 h 465"/>
                  <a:gd name="T74" fmla="*/ 80 w 487"/>
                  <a:gd name="T75" fmla="*/ 60 h 465"/>
                  <a:gd name="T76" fmla="*/ 108 w 487"/>
                  <a:gd name="T77" fmla="*/ 40 h 465"/>
                  <a:gd name="T78" fmla="*/ 138 w 487"/>
                  <a:gd name="T79" fmla="*/ 23 h 465"/>
                  <a:gd name="T80" fmla="*/ 171 w 487"/>
                  <a:gd name="T81" fmla="*/ 10 h 465"/>
                  <a:gd name="T82" fmla="*/ 206 w 487"/>
                  <a:gd name="T83" fmla="*/ 3 h 465"/>
                  <a:gd name="T84" fmla="*/ 243 w 487"/>
                  <a:gd name="T85" fmla="*/ 0 h 465"/>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487"/>
                  <a:gd name="T130" fmla="*/ 0 h 465"/>
                  <a:gd name="T131" fmla="*/ 487 w 487"/>
                  <a:gd name="T132" fmla="*/ 465 h 465"/>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487" h="465">
                    <a:moveTo>
                      <a:pt x="243" y="0"/>
                    </a:moveTo>
                    <a:lnTo>
                      <a:pt x="255" y="0"/>
                    </a:lnTo>
                    <a:lnTo>
                      <a:pt x="268" y="1"/>
                    </a:lnTo>
                    <a:lnTo>
                      <a:pt x="280" y="3"/>
                    </a:lnTo>
                    <a:lnTo>
                      <a:pt x="292" y="5"/>
                    </a:lnTo>
                    <a:lnTo>
                      <a:pt x="304" y="8"/>
                    </a:lnTo>
                    <a:lnTo>
                      <a:pt x="316" y="10"/>
                    </a:lnTo>
                    <a:lnTo>
                      <a:pt x="326" y="14"/>
                    </a:lnTo>
                    <a:lnTo>
                      <a:pt x="338" y="19"/>
                    </a:lnTo>
                    <a:lnTo>
                      <a:pt x="348" y="23"/>
                    </a:lnTo>
                    <a:lnTo>
                      <a:pt x="359" y="28"/>
                    </a:lnTo>
                    <a:lnTo>
                      <a:pt x="369" y="34"/>
                    </a:lnTo>
                    <a:lnTo>
                      <a:pt x="379" y="40"/>
                    </a:lnTo>
                    <a:lnTo>
                      <a:pt x="388" y="46"/>
                    </a:lnTo>
                    <a:lnTo>
                      <a:pt x="398" y="53"/>
                    </a:lnTo>
                    <a:lnTo>
                      <a:pt x="407" y="60"/>
                    </a:lnTo>
                    <a:lnTo>
                      <a:pt x="415" y="68"/>
                    </a:lnTo>
                    <a:lnTo>
                      <a:pt x="422" y="76"/>
                    </a:lnTo>
                    <a:lnTo>
                      <a:pt x="430" y="84"/>
                    </a:lnTo>
                    <a:lnTo>
                      <a:pt x="438" y="93"/>
                    </a:lnTo>
                    <a:lnTo>
                      <a:pt x="445" y="103"/>
                    </a:lnTo>
                    <a:lnTo>
                      <a:pt x="451" y="112"/>
                    </a:lnTo>
                    <a:lnTo>
                      <a:pt x="457" y="122"/>
                    </a:lnTo>
                    <a:lnTo>
                      <a:pt x="462" y="132"/>
                    </a:lnTo>
                    <a:lnTo>
                      <a:pt x="467" y="142"/>
                    </a:lnTo>
                    <a:lnTo>
                      <a:pt x="471" y="153"/>
                    </a:lnTo>
                    <a:lnTo>
                      <a:pt x="476" y="163"/>
                    </a:lnTo>
                    <a:lnTo>
                      <a:pt x="478" y="174"/>
                    </a:lnTo>
                    <a:lnTo>
                      <a:pt x="481" y="186"/>
                    </a:lnTo>
                    <a:lnTo>
                      <a:pt x="483" y="197"/>
                    </a:lnTo>
                    <a:lnTo>
                      <a:pt x="485" y="208"/>
                    </a:lnTo>
                    <a:lnTo>
                      <a:pt x="486" y="220"/>
                    </a:lnTo>
                    <a:lnTo>
                      <a:pt x="486" y="232"/>
                    </a:lnTo>
                    <a:lnTo>
                      <a:pt x="486" y="244"/>
                    </a:lnTo>
                    <a:lnTo>
                      <a:pt x="485" y="256"/>
                    </a:lnTo>
                    <a:lnTo>
                      <a:pt x="483" y="268"/>
                    </a:lnTo>
                    <a:lnTo>
                      <a:pt x="481" y="278"/>
                    </a:lnTo>
                    <a:lnTo>
                      <a:pt x="478" y="290"/>
                    </a:lnTo>
                    <a:lnTo>
                      <a:pt x="476" y="300"/>
                    </a:lnTo>
                    <a:lnTo>
                      <a:pt x="471" y="311"/>
                    </a:lnTo>
                    <a:lnTo>
                      <a:pt x="467" y="322"/>
                    </a:lnTo>
                    <a:lnTo>
                      <a:pt x="462" y="333"/>
                    </a:lnTo>
                    <a:lnTo>
                      <a:pt x="457" y="343"/>
                    </a:lnTo>
                    <a:lnTo>
                      <a:pt x="451" y="352"/>
                    </a:lnTo>
                    <a:lnTo>
                      <a:pt x="445" y="362"/>
                    </a:lnTo>
                    <a:lnTo>
                      <a:pt x="438" y="370"/>
                    </a:lnTo>
                    <a:lnTo>
                      <a:pt x="430" y="380"/>
                    </a:lnTo>
                    <a:lnTo>
                      <a:pt x="422" y="388"/>
                    </a:lnTo>
                    <a:lnTo>
                      <a:pt x="415" y="396"/>
                    </a:lnTo>
                    <a:lnTo>
                      <a:pt x="407" y="403"/>
                    </a:lnTo>
                    <a:lnTo>
                      <a:pt x="398" y="411"/>
                    </a:lnTo>
                    <a:lnTo>
                      <a:pt x="388" y="418"/>
                    </a:lnTo>
                    <a:lnTo>
                      <a:pt x="379" y="424"/>
                    </a:lnTo>
                    <a:lnTo>
                      <a:pt x="369" y="430"/>
                    </a:lnTo>
                    <a:lnTo>
                      <a:pt x="359" y="436"/>
                    </a:lnTo>
                    <a:lnTo>
                      <a:pt x="348" y="441"/>
                    </a:lnTo>
                    <a:lnTo>
                      <a:pt x="338" y="446"/>
                    </a:lnTo>
                    <a:lnTo>
                      <a:pt x="326" y="450"/>
                    </a:lnTo>
                    <a:lnTo>
                      <a:pt x="316" y="453"/>
                    </a:lnTo>
                    <a:lnTo>
                      <a:pt x="304" y="457"/>
                    </a:lnTo>
                    <a:lnTo>
                      <a:pt x="292" y="459"/>
                    </a:lnTo>
                    <a:lnTo>
                      <a:pt x="280" y="462"/>
                    </a:lnTo>
                    <a:lnTo>
                      <a:pt x="268" y="463"/>
                    </a:lnTo>
                    <a:lnTo>
                      <a:pt x="255" y="464"/>
                    </a:lnTo>
                    <a:lnTo>
                      <a:pt x="243" y="464"/>
                    </a:lnTo>
                    <a:lnTo>
                      <a:pt x="231" y="464"/>
                    </a:lnTo>
                    <a:lnTo>
                      <a:pt x="218" y="463"/>
                    </a:lnTo>
                    <a:lnTo>
                      <a:pt x="206" y="462"/>
                    </a:lnTo>
                    <a:lnTo>
                      <a:pt x="194" y="459"/>
                    </a:lnTo>
                    <a:lnTo>
                      <a:pt x="183" y="457"/>
                    </a:lnTo>
                    <a:lnTo>
                      <a:pt x="171" y="453"/>
                    </a:lnTo>
                    <a:lnTo>
                      <a:pt x="160" y="450"/>
                    </a:lnTo>
                    <a:lnTo>
                      <a:pt x="148" y="446"/>
                    </a:lnTo>
                    <a:lnTo>
                      <a:pt x="138" y="441"/>
                    </a:lnTo>
                    <a:lnTo>
                      <a:pt x="127" y="436"/>
                    </a:lnTo>
                    <a:lnTo>
                      <a:pt x="118" y="430"/>
                    </a:lnTo>
                    <a:lnTo>
                      <a:pt x="108" y="424"/>
                    </a:lnTo>
                    <a:lnTo>
                      <a:pt x="98" y="418"/>
                    </a:lnTo>
                    <a:lnTo>
                      <a:pt x="88" y="411"/>
                    </a:lnTo>
                    <a:lnTo>
                      <a:pt x="80" y="403"/>
                    </a:lnTo>
                    <a:lnTo>
                      <a:pt x="72" y="396"/>
                    </a:lnTo>
                    <a:lnTo>
                      <a:pt x="64" y="388"/>
                    </a:lnTo>
                    <a:lnTo>
                      <a:pt x="56" y="380"/>
                    </a:lnTo>
                    <a:lnTo>
                      <a:pt x="49" y="370"/>
                    </a:lnTo>
                    <a:lnTo>
                      <a:pt x="42" y="362"/>
                    </a:lnTo>
                    <a:lnTo>
                      <a:pt x="35" y="352"/>
                    </a:lnTo>
                    <a:lnTo>
                      <a:pt x="29" y="343"/>
                    </a:lnTo>
                    <a:lnTo>
                      <a:pt x="24" y="333"/>
                    </a:lnTo>
                    <a:lnTo>
                      <a:pt x="19" y="322"/>
                    </a:lnTo>
                    <a:lnTo>
                      <a:pt x="15" y="311"/>
                    </a:lnTo>
                    <a:lnTo>
                      <a:pt x="11" y="300"/>
                    </a:lnTo>
                    <a:lnTo>
                      <a:pt x="8" y="290"/>
                    </a:lnTo>
                    <a:lnTo>
                      <a:pt x="5" y="278"/>
                    </a:lnTo>
                    <a:lnTo>
                      <a:pt x="3" y="268"/>
                    </a:lnTo>
                    <a:lnTo>
                      <a:pt x="2" y="256"/>
                    </a:lnTo>
                    <a:lnTo>
                      <a:pt x="0" y="244"/>
                    </a:lnTo>
                    <a:lnTo>
                      <a:pt x="0" y="232"/>
                    </a:lnTo>
                    <a:lnTo>
                      <a:pt x="0" y="220"/>
                    </a:lnTo>
                    <a:lnTo>
                      <a:pt x="2" y="208"/>
                    </a:lnTo>
                    <a:lnTo>
                      <a:pt x="3" y="197"/>
                    </a:lnTo>
                    <a:lnTo>
                      <a:pt x="5" y="186"/>
                    </a:lnTo>
                    <a:lnTo>
                      <a:pt x="8" y="174"/>
                    </a:lnTo>
                    <a:lnTo>
                      <a:pt x="11" y="163"/>
                    </a:lnTo>
                    <a:lnTo>
                      <a:pt x="15" y="153"/>
                    </a:lnTo>
                    <a:lnTo>
                      <a:pt x="19" y="142"/>
                    </a:lnTo>
                    <a:lnTo>
                      <a:pt x="24" y="132"/>
                    </a:lnTo>
                    <a:lnTo>
                      <a:pt x="29" y="122"/>
                    </a:lnTo>
                    <a:lnTo>
                      <a:pt x="35" y="112"/>
                    </a:lnTo>
                    <a:lnTo>
                      <a:pt x="42" y="103"/>
                    </a:lnTo>
                    <a:lnTo>
                      <a:pt x="49" y="93"/>
                    </a:lnTo>
                    <a:lnTo>
                      <a:pt x="56" y="84"/>
                    </a:lnTo>
                    <a:lnTo>
                      <a:pt x="64" y="76"/>
                    </a:lnTo>
                    <a:lnTo>
                      <a:pt x="72" y="68"/>
                    </a:lnTo>
                    <a:lnTo>
                      <a:pt x="80" y="60"/>
                    </a:lnTo>
                    <a:lnTo>
                      <a:pt x="88" y="53"/>
                    </a:lnTo>
                    <a:lnTo>
                      <a:pt x="98" y="46"/>
                    </a:lnTo>
                    <a:lnTo>
                      <a:pt x="108" y="40"/>
                    </a:lnTo>
                    <a:lnTo>
                      <a:pt x="118" y="34"/>
                    </a:lnTo>
                    <a:lnTo>
                      <a:pt x="127" y="28"/>
                    </a:lnTo>
                    <a:lnTo>
                      <a:pt x="138" y="23"/>
                    </a:lnTo>
                    <a:lnTo>
                      <a:pt x="148" y="19"/>
                    </a:lnTo>
                    <a:lnTo>
                      <a:pt x="160" y="14"/>
                    </a:lnTo>
                    <a:lnTo>
                      <a:pt x="171" y="10"/>
                    </a:lnTo>
                    <a:lnTo>
                      <a:pt x="183" y="8"/>
                    </a:lnTo>
                    <a:lnTo>
                      <a:pt x="194" y="5"/>
                    </a:lnTo>
                    <a:lnTo>
                      <a:pt x="206" y="3"/>
                    </a:lnTo>
                    <a:lnTo>
                      <a:pt x="218" y="1"/>
                    </a:lnTo>
                    <a:lnTo>
                      <a:pt x="231" y="0"/>
                    </a:lnTo>
                    <a:lnTo>
                      <a:pt x="243" y="0"/>
                    </a:lnTo>
                  </a:path>
                </a:pathLst>
              </a:custGeom>
              <a:solidFill>
                <a:srgbClr val="F4C764"/>
              </a:solidFill>
              <a:ln w="9525" cap="rnd">
                <a:noFill/>
                <a:round/>
                <a:headEnd type="none" w="sm" len="sm"/>
                <a:tailEnd type="none" w="sm" len="sm"/>
              </a:ln>
            </p:spPr>
            <p:txBody>
              <a:bodyPr/>
              <a:lstStyle/>
              <a:p>
                <a:endParaRPr lang="en-US"/>
              </a:p>
            </p:txBody>
          </p:sp>
          <p:sp>
            <p:nvSpPr>
              <p:cNvPr id="251958" name="Freeform 21"/>
              <p:cNvSpPr>
                <a:spLocks/>
              </p:cNvSpPr>
              <p:nvPr/>
            </p:nvSpPr>
            <p:spPr bwMode="auto">
              <a:xfrm>
                <a:off x="1349" y="3046"/>
                <a:ext cx="487" cy="465"/>
              </a:xfrm>
              <a:custGeom>
                <a:avLst/>
                <a:gdLst>
                  <a:gd name="T0" fmla="*/ 268 w 487"/>
                  <a:gd name="T1" fmla="*/ 1 h 465"/>
                  <a:gd name="T2" fmla="*/ 304 w 487"/>
                  <a:gd name="T3" fmla="*/ 8 h 465"/>
                  <a:gd name="T4" fmla="*/ 338 w 487"/>
                  <a:gd name="T5" fmla="*/ 19 h 465"/>
                  <a:gd name="T6" fmla="*/ 369 w 487"/>
                  <a:gd name="T7" fmla="*/ 34 h 465"/>
                  <a:gd name="T8" fmla="*/ 398 w 487"/>
                  <a:gd name="T9" fmla="*/ 53 h 465"/>
                  <a:gd name="T10" fmla="*/ 422 w 487"/>
                  <a:gd name="T11" fmla="*/ 76 h 465"/>
                  <a:gd name="T12" fmla="*/ 445 w 487"/>
                  <a:gd name="T13" fmla="*/ 103 h 465"/>
                  <a:gd name="T14" fmla="*/ 462 w 487"/>
                  <a:gd name="T15" fmla="*/ 132 h 465"/>
                  <a:gd name="T16" fmla="*/ 476 w 487"/>
                  <a:gd name="T17" fmla="*/ 163 h 465"/>
                  <a:gd name="T18" fmla="*/ 483 w 487"/>
                  <a:gd name="T19" fmla="*/ 197 h 465"/>
                  <a:gd name="T20" fmla="*/ 486 w 487"/>
                  <a:gd name="T21" fmla="*/ 232 h 465"/>
                  <a:gd name="T22" fmla="*/ 483 w 487"/>
                  <a:gd name="T23" fmla="*/ 268 h 465"/>
                  <a:gd name="T24" fmla="*/ 476 w 487"/>
                  <a:gd name="T25" fmla="*/ 300 h 465"/>
                  <a:gd name="T26" fmla="*/ 462 w 487"/>
                  <a:gd name="T27" fmla="*/ 333 h 465"/>
                  <a:gd name="T28" fmla="*/ 445 w 487"/>
                  <a:gd name="T29" fmla="*/ 362 h 465"/>
                  <a:gd name="T30" fmla="*/ 422 w 487"/>
                  <a:gd name="T31" fmla="*/ 388 h 465"/>
                  <a:gd name="T32" fmla="*/ 398 w 487"/>
                  <a:gd name="T33" fmla="*/ 411 h 465"/>
                  <a:gd name="T34" fmla="*/ 369 w 487"/>
                  <a:gd name="T35" fmla="*/ 430 h 465"/>
                  <a:gd name="T36" fmla="*/ 338 w 487"/>
                  <a:gd name="T37" fmla="*/ 446 h 465"/>
                  <a:gd name="T38" fmla="*/ 304 w 487"/>
                  <a:gd name="T39" fmla="*/ 457 h 465"/>
                  <a:gd name="T40" fmla="*/ 268 w 487"/>
                  <a:gd name="T41" fmla="*/ 463 h 465"/>
                  <a:gd name="T42" fmla="*/ 231 w 487"/>
                  <a:gd name="T43" fmla="*/ 464 h 465"/>
                  <a:gd name="T44" fmla="*/ 194 w 487"/>
                  <a:gd name="T45" fmla="*/ 459 h 465"/>
                  <a:gd name="T46" fmla="*/ 160 w 487"/>
                  <a:gd name="T47" fmla="*/ 450 h 465"/>
                  <a:gd name="T48" fmla="*/ 127 w 487"/>
                  <a:gd name="T49" fmla="*/ 436 h 465"/>
                  <a:gd name="T50" fmla="*/ 98 w 487"/>
                  <a:gd name="T51" fmla="*/ 418 h 465"/>
                  <a:gd name="T52" fmla="*/ 72 w 487"/>
                  <a:gd name="T53" fmla="*/ 396 h 465"/>
                  <a:gd name="T54" fmla="*/ 49 w 487"/>
                  <a:gd name="T55" fmla="*/ 370 h 465"/>
                  <a:gd name="T56" fmla="*/ 29 w 487"/>
                  <a:gd name="T57" fmla="*/ 343 h 465"/>
                  <a:gd name="T58" fmla="*/ 15 w 487"/>
                  <a:gd name="T59" fmla="*/ 311 h 465"/>
                  <a:gd name="T60" fmla="*/ 5 w 487"/>
                  <a:gd name="T61" fmla="*/ 278 h 465"/>
                  <a:gd name="T62" fmla="*/ 0 w 487"/>
                  <a:gd name="T63" fmla="*/ 244 h 465"/>
                  <a:gd name="T64" fmla="*/ 2 w 487"/>
                  <a:gd name="T65" fmla="*/ 208 h 465"/>
                  <a:gd name="T66" fmla="*/ 8 w 487"/>
                  <a:gd name="T67" fmla="*/ 174 h 465"/>
                  <a:gd name="T68" fmla="*/ 19 w 487"/>
                  <a:gd name="T69" fmla="*/ 142 h 465"/>
                  <a:gd name="T70" fmla="*/ 35 w 487"/>
                  <a:gd name="T71" fmla="*/ 112 h 465"/>
                  <a:gd name="T72" fmla="*/ 56 w 487"/>
                  <a:gd name="T73" fmla="*/ 84 h 465"/>
                  <a:gd name="T74" fmla="*/ 80 w 487"/>
                  <a:gd name="T75" fmla="*/ 60 h 465"/>
                  <a:gd name="T76" fmla="*/ 108 w 487"/>
                  <a:gd name="T77" fmla="*/ 40 h 465"/>
                  <a:gd name="T78" fmla="*/ 138 w 487"/>
                  <a:gd name="T79" fmla="*/ 23 h 465"/>
                  <a:gd name="T80" fmla="*/ 171 w 487"/>
                  <a:gd name="T81" fmla="*/ 10 h 465"/>
                  <a:gd name="T82" fmla="*/ 206 w 487"/>
                  <a:gd name="T83" fmla="*/ 3 h 465"/>
                  <a:gd name="T84" fmla="*/ 243 w 487"/>
                  <a:gd name="T85" fmla="*/ 0 h 465"/>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487"/>
                  <a:gd name="T130" fmla="*/ 0 h 465"/>
                  <a:gd name="T131" fmla="*/ 487 w 487"/>
                  <a:gd name="T132" fmla="*/ 465 h 465"/>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487" h="465">
                    <a:moveTo>
                      <a:pt x="243" y="0"/>
                    </a:moveTo>
                    <a:lnTo>
                      <a:pt x="255" y="0"/>
                    </a:lnTo>
                    <a:lnTo>
                      <a:pt x="268" y="1"/>
                    </a:lnTo>
                    <a:lnTo>
                      <a:pt x="280" y="3"/>
                    </a:lnTo>
                    <a:lnTo>
                      <a:pt x="292" y="5"/>
                    </a:lnTo>
                    <a:lnTo>
                      <a:pt x="304" y="8"/>
                    </a:lnTo>
                    <a:lnTo>
                      <a:pt x="316" y="10"/>
                    </a:lnTo>
                    <a:lnTo>
                      <a:pt x="326" y="14"/>
                    </a:lnTo>
                    <a:lnTo>
                      <a:pt x="338" y="19"/>
                    </a:lnTo>
                    <a:lnTo>
                      <a:pt x="348" y="23"/>
                    </a:lnTo>
                    <a:lnTo>
                      <a:pt x="359" y="28"/>
                    </a:lnTo>
                    <a:lnTo>
                      <a:pt x="369" y="34"/>
                    </a:lnTo>
                    <a:lnTo>
                      <a:pt x="379" y="40"/>
                    </a:lnTo>
                    <a:lnTo>
                      <a:pt x="388" y="46"/>
                    </a:lnTo>
                    <a:lnTo>
                      <a:pt x="398" y="53"/>
                    </a:lnTo>
                    <a:lnTo>
                      <a:pt x="407" y="60"/>
                    </a:lnTo>
                    <a:lnTo>
                      <a:pt x="415" y="68"/>
                    </a:lnTo>
                    <a:lnTo>
                      <a:pt x="422" y="76"/>
                    </a:lnTo>
                    <a:lnTo>
                      <a:pt x="430" y="84"/>
                    </a:lnTo>
                    <a:lnTo>
                      <a:pt x="438" y="93"/>
                    </a:lnTo>
                    <a:lnTo>
                      <a:pt x="445" y="103"/>
                    </a:lnTo>
                    <a:lnTo>
                      <a:pt x="451" y="112"/>
                    </a:lnTo>
                    <a:lnTo>
                      <a:pt x="457" y="122"/>
                    </a:lnTo>
                    <a:lnTo>
                      <a:pt x="462" y="132"/>
                    </a:lnTo>
                    <a:lnTo>
                      <a:pt x="467" y="142"/>
                    </a:lnTo>
                    <a:lnTo>
                      <a:pt x="471" y="153"/>
                    </a:lnTo>
                    <a:lnTo>
                      <a:pt x="476" y="163"/>
                    </a:lnTo>
                    <a:lnTo>
                      <a:pt x="478" y="174"/>
                    </a:lnTo>
                    <a:lnTo>
                      <a:pt x="481" y="186"/>
                    </a:lnTo>
                    <a:lnTo>
                      <a:pt x="483" y="197"/>
                    </a:lnTo>
                    <a:lnTo>
                      <a:pt x="485" y="208"/>
                    </a:lnTo>
                    <a:lnTo>
                      <a:pt x="486" y="220"/>
                    </a:lnTo>
                    <a:lnTo>
                      <a:pt x="486" y="232"/>
                    </a:lnTo>
                    <a:lnTo>
                      <a:pt x="486" y="244"/>
                    </a:lnTo>
                    <a:lnTo>
                      <a:pt x="485" y="256"/>
                    </a:lnTo>
                    <a:lnTo>
                      <a:pt x="483" y="268"/>
                    </a:lnTo>
                    <a:lnTo>
                      <a:pt x="481" y="278"/>
                    </a:lnTo>
                    <a:lnTo>
                      <a:pt x="478" y="290"/>
                    </a:lnTo>
                    <a:lnTo>
                      <a:pt x="476" y="300"/>
                    </a:lnTo>
                    <a:lnTo>
                      <a:pt x="471" y="311"/>
                    </a:lnTo>
                    <a:lnTo>
                      <a:pt x="467" y="322"/>
                    </a:lnTo>
                    <a:lnTo>
                      <a:pt x="462" y="333"/>
                    </a:lnTo>
                    <a:lnTo>
                      <a:pt x="457" y="343"/>
                    </a:lnTo>
                    <a:lnTo>
                      <a:pt x="451" y="352"/>
                    </a:lnTo>
                    <a:lnTo>
                      <a:pt x="445" y="362"/>
                    </a:lnTo>
                    <a:lnTo>
                      <a:pt x="438" y="370"/>
                    </a:lnTo>
                    <a:lnTo>
                      <a:pt x="430" y="380"/>
                    </a:lnTo>
                    <a:lnTo>
                      <a:pt x="422" y="388"/>
                    </a:lnTo>
                    <a:lnTo>
                      <a:pt x="415" y="396"/>
                    </a:lnTo>
                    <a:lnTo>
                      <a:pt x="407" y="403"/>
                    </a:lnTo>
                    <a:lnTo>
                      <a:pt x="398" y="411"/>
                    </a:lnTo>
                    <a:lnTo>
                      <a:pt x="388" y="418"/>
                    </a:lnTo>
                    <a:lnTo>
                      <a:pt x="379" y="424"/>
                    </a:lnTo>
                    <a:lnTo>
                      <a:pt x="369" y="430"/>
                    </a:lnTo>
                    <a:lnTo>
                      <a:pt x="359" y="436"/>
                    </a:lnTo>
                    <a:lnTo>
                      <a:pt x="348" y="441"/>
                    </a:lnTo>
                    <a:lnTo>
                      <a:pt x="338" y="446"/>
                    </a:lnTo>
                    <a:lnTo>
                      <a:pt x="326" y="450"/>
                    </a:lnTo>
                    <a:lnTo>
                      <a:pt x="316" y="453"/>
                    </a:lnTo>
                    <a:lnTo>
                      <a:pt x="304" y="457"/>
                    </a:lnTo>
                    <a:lnTo>
                      <a:pt x="292" y="459"/>
                    </a:lnTo>
                    <a:lnTo>
                      <a:pt x="280" y="462"/>
                    </a:lnTo>
                    <a:lnTo>
                      <a:pt x="268" y="463"/>
                    </a:lnTo>
                    <a:lnTo>
                      <a:pt x="255" y="464"/>
                    </a:lnTo>
                    <a:lnTo>
                      <a:pt x="243" y="464"/>
                    </a:lnTo>
                    <a:lnTo>
                      <a:pt x="231" y="464"/>
                    </a:lnTo>
                    <a:lnTo>
                      <a:pt x="218" y="463"/>
                    </a:lnTo>
                    <a:lnTo>
                      <a:pt x="206" y="462"/>
                    </a:lnTo>
                    <a:lnTo>
                      <a:pt x="194" y="459"/>
                    </a:lnTo>
                    <a:lnTo>
                      <a:pt x="183" y="457"/>
                    </a:lnTo>
                    <a:lnTo>
                      <a:pt x="171" y="453"/>
                    </a:lnTo>
                    <a:lnTo>
                      <a:pt x="160" y="450"/>
                    </a:lnTo>
                    <a:lnTo>
                      <a:pt x="148" y="446"/>
                    </a:lnTo>
                    <a:lnTo>
                      <a:pt x="138" y="441"/>
                    </a:lnTo>
                    <a:lnTo>
                      <a:pt x="127" y="436"/>
                    </a:lnTo>
                    <a:lnTo>
                      <a:pt x="118" y="430"/>
                    </a:lnTo>
                    <a:lnTo>
                      <a:pt x="108" y="424"/>
                    </a:lnTo>
                    <a:lnTo>
                      <a:pt x="98" y="418"/>
                    </a:lnTo>
                    <a:lnTo>
                      <a:pt x="88" y="411"/>
                    </a:lnTo>
                    <a:lnTo>
                      <a:pt x="80" y="403"/>
                    </a:lnTo>
                    <a:lnTo>
                      <a:pt x="72" y="396"/>
                    </a:lnTo>
                    <a:lnTo>
                      <a:pt x="64" y="388"/>
                    </a:lnTo>
                    <a:lnTo>
                      <a:pt x="56" y="380"/>
                    </a:lnTo>
                    <a:lnTo>
                      <a:pt x="49" y="370"/>
                    </a:lnTo>
                    <a:lnTo>
                      <a:pt x="42" y="362"/>
                    </a:lnTo>
                    <a:lnTo>
                      <a:pt x="35" y="352"/>
                    </a:lnTo>
                    <a:lnTo>
                      <a:pt x="29" y="343"/>
                    </a:lnTo>
                    <a:lnTo>
                      <a:pt x="24" y="333"/>
                    </a:lnTo>
                    <a:lnTo>
                      <a:pt x="19" y="322"/>
                    </a:lnTo>
                    <a:lnTo>
                      <a:pt x="15" y="311"/>
                    </a:lnTo>
                    <a:lnTo>
                      <a:pt x="11" y="300"/>
                    </a:lnTo>
                    <a:lnTo>
                      <a:pt x="8" y="290"/>
                    </a:lnTo>
                    <a:lnTo>
                      <a:pt x="5" y="278"/>
                    </a:lnTo>
                    <a:lnTo>
                      <a:pt x="3" y="268"/>
                    </a:lnTo>
                    <a:lnTo>
                      <a:pt x="2" y="256"/>
                    </a:lnTo>
                    <a:lnTo>
                      <a:pt x="0" y="244"/>
                    </a:lnTo>
                    <a:lnTo>
                      <a:pt x="0" y="232"/>
                    </a:lnTo>
                    <a:lnTo>
                      <a:pt x="0" y="220"/>
                    </a:lnTo>
                    <a:lnTo>
                      <a:pt x="2" y="208"/>
                    </a:lnTo>
                    <a:lnTo>
                      <a:pt x="3" y="197"/>
                    </a:lnTo>
                    <a:lnTo>
                      <a:pt x="5" y="186"/>
                    </a:lnTo>
                    <a:lnTo>
                      <a:pt x="8" y="174"/>
                    </a:lnTo>
                    <a:lnTo>
                      <a:pt x="11" y="163"/>
                    </a:lnTo>
                    <a:lnTo>
                      <a:pt x="15" y="153"/>
                    </a:lnTo>
                    <a:lnTo>
                      <a:pt x="19" y="142"/>
                    </a:lnTo>
                    <a:lnTo>
                      <a:pt x="24" y="132"/>
                    </a:lnTo>
                    <a:lnTo>
                      <a:pt x="29" y="122"/>
                    </a:lnTo>
                    <a:lnTo>
                      <a:pt x="35" y="112"/>
                    </a:lnTo>
                    <a:lnTo>
                      <a:pt x="42" y="103"/>
                    </a:lnTo>
                    <a:lnTo>
                      <a:pt x="49" y="93"/>
                    </a:lnTo>
                    <a:lnTo>
                      <a:pt x="56" y="84"/>
                    </a:lnTo>
                    <a:lnTo>
                      <a:pt x="64" y="76"/>
                    </a:lnTo>
                    <a:lnTo>
                      <a:pt x="72" y="68"/>
                    </a:lnTo>
                    <a:lnTo>
                      <a:pt x="80" y="60"/>
                    </a:lnTo>
                    <a:lnTo>
                      <a:pt x="88" y="53"/>
                    </a:lnTo>
                    <a:lnTo>
                      <a:pt x="98" y="46"/>
                    </a:lnTo>
                    <a:lnTo>
                      <a:pt x="108" y="40"/>
                    </a:lnTo>
                    <a:lnTo>
                      <a:pt x="118" y="34"/>
                    </a:lnTo>
                    <a:lnTo>
                      <a:pt x="127" y="28"/>
                    </a:lnTo>
                    <a:lnTo>
                      <a:pt x="138" y="23"/>
                    </a:lnTo>
                    <a:lnTo>
                      <a:pt x="148" y="19"/>
                    </a:lnTo>
                    <a:lnTo>
                      <a:pt x="160" y="14"/>
                    </a:lnTo>
                    <a:lnTo>
                      <a:pt x="171" y="10"/>
                    </a:lnTo>
                    <a:lnTo>
                      <a:pt x="183" y="8"/>
                    </a:lnTo>
                    <a:lnTo>
                      <a:pt x="194" y="5"/>
                    </a:lnTo>
                    <a:lnTo>
                      <a:pt x="206" y="3"/>
                    </a:lnTo>
                    <a:lnTo>
                      <a:pt x="218" y="1"/>
                    </a:lnTo>
                    <a:lnTo>
                      <a:pt x="231" y="0"/>
                    </a:lnTo>
                    <a:lnTo>
                      <a:pt x="243" y="0"/>
                    </a:lnTo>
                  </a:path>
                </a:pathLst>
              </a:custGeom>
              <a:noFill/>
              <a:ln w="12700" cap="rnd" cmpd="sng">
                <a:solidFill>
                  <a:srgbClr val="1F1A17"/>
                </a:solidFill>
                <a:prstDash val="solid"/>
                <a:round/>
                <a:headEnd type="none" w="sm" len="sm"/>
                <a:tailEnd type="none" w="sm" len="sm"/>
              </a:ln>
            </p:spPr>
            <p:txBody>
              <a:bodyPr/>
              <a:lstStyle/>
              <a:p>
                <a:endParaRPr lang="en-US"/>
              </a:p>
            </p:txBody>
          </p:sp>
          <p:sp>
            <p:nvSpPr>
              <p:cNvPr id="251959" name="Freeform 22"/>
              <p:cNvSpPr>
                <a:spLocks/>
              </p:cNvSpPr>
              <p:nvPr/>
            </p:nvSpPr>
            <p:spPr bwMode="auto">
              <a:xfrm>
                <a:off x="1275" y="2637"/>
                <a:ext cx="153" cy="357"/>
              </a:xfrm>
              <a:custGeom>
                <a:avLst/>
                <a:gdLst>
                  <a:gd name="T0" fmla="*/ 120 w 153"/>
                  <a:gd name="T1" fmla="*/ 351 h 357"/>
                  <a:gd name="T2" fmla="*/ 106 w 153"/>
                  <a:gd name="T3" fmla="*/ 340 h 357"/>
                  <a:gd name="T4" fmla="*/ 93 w 153"/>
                  <a:gd name="T5" fmla="*/ 328 h 357"/>
                  <a:gd name="T6" fmla="*/ 80 w 153"/>
                  <a:gd name="T7" fmla="*/ 316 h 357"/>
                  <a:gd name="T8" fmla="*/ 69 w 153"/>
                  <a:gd name="T9" fmla="*/ 302 h 357"/>
                  <a:gd name="T10" fmla="*/ 58 w 153"/>
                  <a:gd name="T11" fmla="*/ 288 h 357"/>
                  <a:gd name="T12" fmla="*/ 49 w 153"/>
                  <a:gd name="T13" fmla="*/ 274 h 357"/>
                  <a:gd name="T14" fmla="*/ 39 w 153"/>
                  <a:gd name="T15" fmla="*/ 259 h 357"/>
                  <a:gd name="T16" fmla="*/ 31 w 153"/>
                  <a:gd name="T17" fmla="*/ 244 h 357"/>
                  <a:gd name="T18" fmla="*/ 23 w 153"/>
                  <a:gd name="T19" fmla="*/ 228 h 357"/>
                  <a:gd name="T20" fmla="*/ 17 w 153"/>
                  <a:gd name="T21" fmla="*/ 211 h 357"/>
                  <a:gd name="T22" fmla="*/ 11 w 153"/>
                  <a:gd name="T23" fmla="*/ 194 h 357"/>
                  <a:gd name="T24" fmla="*/ 7 w 153"/>
                  <a:gd name="T25" fmla="*/ 177 h 357"/>
                  <a:gd name="T26" fmla="*/ 4 w 153"/>
                  <a:gd name="T27" fmla="*/ 159 h 357"/>
                  <a:gd name="T28" fmla="*/ 2 w 153"/>
                  <a:gd name="T29" fmla="*/ 140 h 357"/>
                  <a:gd name="T30" fmla="*/ 0 w 153"/>
                  <a:gd name="T31" fmla="*/ 123 h 357"/>
                  <a:gd name="T32" fmla="*/ 0 w 153"/>
                  <a:gd name="T33" fmla="*/ 106 h 357"/>
                  <a:gd name="T34" fmla="*/ 1 w 153"/>
                  <a:gd name="T35" fmla="*/ 91 h 357"/>
                  <a:gd name="T36" fmla="*/ 3 w 153"/>
                  <a:gd name="T37" fmla="*/ 76 h 357"/>
                  <a:gd name="T38" fmla="*/ 4 w 153"/>
                  <a:gd name="T39" fmla="*/ 62 h 357"/>
                  <a:gd name="T40" fmla="*/ 8 w 153"/>
                  <a:gd name="T41" fmla="*/ 47 h 357"/>
                  <a:gd name="T42" fmla="*/ 11 w 153"/>
                  <a:gd name="T43" fmla="*/ 34 h 357"/>
                  <a:gd name="T44" fmla="*/ 15 w 153"/>
                  <a:gd name="T45" fmla="*/ 19 h 357"/>
                  <a:gd name="T46" fmla="*/ 20 w 153"/>
                  <a:gd name="T47" fmla="*/ 7 h 357"/>
                  <a:gd name="T48" fmla="*/ 62 w 153"/>
                  <a:gd name="T49" fmla="*/ 14 h 357"/>
                  <a:gd name="T50" fmla="*/ 57 w 153"/>
                  <a:gd name="T51" fmla="*/ 26 h 357"/>
                  <a:gd name="T52" fmla="*/ 53 w 153"/>
                  <a:gd name="T53" fmla="*/ 38 h 357"/>
                  <a:gd name="T54" fmla="*/ 50 w 153"/>
                  <a:gd name="T55" fmla="*/ 50 h 357"/>
                  <a:gd name="T56" fmla="*/ 47 w 153"/>
                  <a:gd name="T57" fmla="*/ 63 h 357"/>
                  <a:gd name="T58" fmla="*/ 44 w 153"/>
                  <a:gd name="T59" fmla="*/ 74 h 357"/>
                  <a:gd name="T60" fmla="*/ 42 w 153"/>
                  <a:gd name="T61" fmla="*/ 87 h 357"/>
                  <a:gd name="T62" fmla="*/ 42 w 153"/>
                  <a:gd name="T63" fmla="*/ 100 h 357"/>
                  <a:gd name="T64" fmla="*/ 42 w 153"/>
                  <a:gd name="T65" fmla="*/ 113 h 357"/>
                  <a:gd name="T66" fmla="*/ 42 w 153"/>
                  <a:gd name="T67" fmla="*/ 129 h 357"/>
                  <a:gd name="T68" fmla="*/ 43 w 153"/>
                  <a:gd name="T69" fmla="*/ 146 h 357"/>
                  <a:gd name="T70" fmla="*/ 46 w 153"/>
                  <a:gd name="T71" fmla="*/ 161 h 357"/>
                  <a:gd name="T72" fmla="*/ 50 w 153"/>
                  <a:gd name="T73" fmla="*/ 176 h 357"/>
                  <a:gd name="T74" fmla="*/ 54 w 153"/>
                  <a:gd name="T75" fmla="*/ 191 h 357"/>
                  <a:gd name="T76" fmla="*/ 58 w 153"/>
                  <a:gd name="T77" fmla="*/ 206 h 357"/>
                  <a:gd name="T78" fmla="*/ 65 w 153"/>
                  <a:gd name="T79" fmla="*/ 220 h 357"/>
                  <a:gd name="T80" fmla="*/ 72 w 153"/>
                  <a:gd name="T81" fmla="*/ 233 h 357"/>
                  <a:gd name="T82" fmla="*/ 79 w 153"/>
                  <a:gd name="T83" fmla="*/ 246 h 357"/>
                  <a:gd name="T84" fmla="*/ 88 w 153"/>
                  <a:gd name="T85" fmla="*/ 260 h 357"/>
                  <a:gd name="T86" fmla="*/ 96 w 153"/>
                  <a:gd name="T87" fmla="*/ 272 h 357"/>
                  <a:gd name="T88" fmla="*/ 106 w 153"/>
                  <a:gd name="T89" fmla="*/ 283 h 357"/>
                  <a:gd name="T90" fmla="*/ 117 w 153"/>
                  <a:gd name="T91" fmla="*/ 294 h 357"/>
                  <a:gd name="T92" fmla="*/ 128 w 153"/>
                  <a:gd name="T93" fmla="*/ 305 h 357"/>
                  <a:gd name="T94" fmla="*/ 140 w 153"/>
                  <a:gd name="T95" fmla="*/ 316 h 357"/>
                  <a:gd name="T96" fmla="*/ 152 w 153"/>
                  <a:gd name="T97" fmla="*/ 325 h 35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53"/>
                  <a:gd name="T148" fmla="*/ 0 h 357"/>
                  <a:gd name="T149" fmla="*/ 153 w 153"/>
                  <a:gd name="T150" fmla="*/ 357 h 35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53" h="357">
                    <a:moveTo>
                      <a:pt x="127" y="356"/>
                    </a:moveTo>
                    <a:lnTo>
                      <a:pt x="120" y="351"/>
                    </a:lnTo>
                    <a:lnTo>
                      <a:pt x="113" y="345"/>
                    </a:lnTo>
                    <a:lnTo>
                      <a:pt x="106" y="340"/>
                    </a:lnTo>
                    <a:lnTo>
                      <a:pt x="100" y="334"/>
                    </a:lnTo>
                    <a:lnTo>
                      <a:pt x="93" y="328"/>
                    </a:lnTo>
                    <a:lnTo>
                      <a:pt x="87" y="321"/>
                    </a:lnTo>
                    <a:lnTo>
                      <a:pt x="80" y="316"/>
                    </a:lnTo>
                    <a:lnTo>
                      <a:pt x="75" y="309"/>
                    </a:lnTo>
                    <a:lnTo>
                      <a:pt x="69" y="302"/>
                    </a:lnTo>
                    <a:lnTo>
                      <a:pt x="64" y="295"/>
                    </a:lnTo>
                    <a:lnTo>
                      <a:pt x="58" y="288"/>
                    </a:lnTo>
                    <a:lnTo>
                      <a:pt x="53" y="281"/>
                    </a:lnTo>
                    <a:lnTo>
                      <a:pt x="49" y="274"/>
                    </a:lnTo>
                    <a:lnTo>
                      <a:pt x="43" y="266"/>
                    </a:lnTo>
                    <a:lnTo>
                      <a:pt x="39" y="259"/>
                    </a:lnTo>
                    <a:lnTo>
                      <a:pt x="34" y="251"/>
                    </a:lnTo>
                    <a:lnTo>
                      <a:pt x="31" y="244"/>
                    </a:lnTo>
                    <a:lnTo>
                      <a:pt x="27" y="235"/>
                    </a:lnTo>
                    <a:lnTo>
                      <a:pt x="23" y="228"/>
                    </a:lnTo>
                    <a:lnTo>
                      <a:pt x="19" y="219"/>
                    </a:lnTo>
                    <a:lnTo>
                      <a:pt x="17" y="211"/>
                    </a:lnTo>
                    <a:lnTo>
                      <a:pt x="14" y="202"/>
                    </a:lnTo>
                    <a:lnTo>
                      <a:pt x="11" y="194"/>
                    </a:lnTo>
                    <a:lnTo>
                      <a:pt x="9" y="185"/>
                    </a:lnTo>
                    <a:lnTo>
                      <a:pt x="7" y="177"/>
                    </a:lnTo>
                    <a:lnTo>
                      <a:pt x="5" y="168"/>
                    </a:lnTo>
                    <a:lnTo>
                      <a:pt x="4" y="159"/>
                    </a:lnTo>
                    <a:lnTo>
                      <a:pt x="3" y="150"/>
                    </a:lnTo>
                    <a:lnTo>
                      <a:pt x="2" y="140"/>
                    </a:lnTo>
                    <a:lnTo>
                      <a:pt x="1" y="132"/>
                    </a:lnTo>
                    <a:lnTo>
                      <a:pt x="0" y="123"/>
                    </a:lnTo>
                    <a:lnTo>
                      <a:pt x="0" y="113"/>
                    </a:lnTo>
                    <a:lnTo>
                      <a:pt x="0" y="106"/>
                    </a:lnTo>
                    <a:lnTo>
                      <a:pt x="1" y="98"/>
                    </a:lnTo>
                    <a:lnTo>
                      <a:pt x="1" y="91"/>
                    </a:lnTo>
                    <a:lnTo>
                      <a:pt x="2" y="84"/>
                    </a:lnTo>
                    <a:lnTo>
                      <a:pt x="3" y="76"/>
                    </a:lnTo>
                    <a:lnTo>
                      <a:pt x="4" y="69"/>
                    </a:lnTo>
                    <a:lnTo>
                      <a:pt x="4" y="62"/>
                    </a:lnTo>
                    <a:lnTo>
                      <a:pt x="6" y="55"/>
                    </a:lnTo>
                    <a:lnTo>
                      <a:pt x="8" y="47"/>
                    </a:lnTo>
                    <a:lnTo>
                      <a:pt x="9" y="41"/>
                    </a:lnTo>
                    <a:lnTo>
                      <a:pt x="11" y="34"/>
                    </a:lnTo>
                    <a:lnTo>
                      <a:pt x="13" y="26"/>
                    </a:lnTo>
                    <a:lnTo>
                      <a:pt x="15" y="19"/>
                    </a:lnTo>
                    <a:lnTo>
                      <a:pt x="18" y="14"/>
                    </a:lnTo>
                    <a:lnTo>
                      <a:pt x="20" y="7"/>
                    </a:lnTo>
                    <a:lnTo>
                      <a:pt x="23" y="0"/>
                    </a:lnTo>
                    <a:lnTo>
                      <a:pt x="62" y="14"/>
                    </a:lnTo>
                    <a:lnTo>
                      <a:pt x="59" y="20"/>
                    </a:lnTo>
                    <a:lnTo>
                      <a:pt x="57" y="26"/>
                    </a:lnTo>
                    <a:lnTo>
                      <a:pt x="55" y="32"/>
                    </a:lnTo>
                    <a:lnTo>
                      <a:pt x="53" y="38"/>
                    </a:lnTo>
                    <a:lnTo>
                      <a:pt x="51" y="44"/>
                    </a:lnTo>
                    <a:lnTo>
                      <a:pt x="50" y="50"/>
                    </a:lnTo>
                    <a:lnTo>
                      <a:pt x="48" y="56"/>
                    </a:lnTo>
                    <a:lnTo>
                      <a:pt x="47" y="63"/>
                    </a:lnTo>
                    <a:lnTo>
                      <a:pt x="45" y="69"/>
                    </a:lnTo>
                    <a:lnTo>
                      <a:pt x="44" y="74"/>
                    </a:lnTo>
                    <a:lnTo>
                      <a:pt x="43" y="81"/>
                    </a:lnTo>
                    <a:lnTo>
                      <a:pt x="42" y="87"/>
                    </a:lnTo>
                    <a:lnTo>
                      <a:pt x="42" y="94"/>
                    </a:lnTo>
                    <a:lnTo>
                      <a:pt x="42" y="100"/>
                    </a:lnTo>
                    <a:lnTo>
                      <a:pt x="42" y="107"/>
                    </a:lnTo>
                    <a:lnTo>
                      <a:pt x="42" y="113"/>
                    </a:lnTo>
                    <a:lnTo>
                      <a:pt x="42" y="121"/>
                    </a:lnTo>
                    <a:lnTo>
                      <a:pt x="42" y="129"/>
                    </a:lnTo>
                    <a:lnTo>
                      <a:pt x="42" y="137"/>
                    </a:lnTo>
                    <a:lnTo>
                      <a:pt x="43" y="146"/>
                    </a:lnTo>
                    <a:lnTo>
                      <a:pt x="44" y="153"/>
                    </a:lnTo>
                    <a:lnTo>
                      <a:pt x="46" y="161"/>
                    </a:lnTo>
                    <a:lnTo>
                      <a:pt x="48" y="168"/>
                    </a:lnTo>
                    <a:lnTo>
                      <a:pt x="50" y="176"/>
                    </a:lnTo>
                    <a:lnTo>
                      <a:pt x="51" y="184"/>
                    </a:lnTo>
                    <a:lnTo>
                      <a:pt x="54" y="191"/>
                    </a:lnTo>
                    <a:lnTo>
                      <a:pt x="56" y="198"/>
                    </a:lnTo>
                    <a:lnTo>
                      <a:pt x="58" y="206"/>
                    </a:lnTo>
                    <a:lnTo>
                      <a:pt x="62" y="212"/>
                    </a:lnTo>
                    <a:lnTo>
                      <a:pt x="65" y="220"/>
                    </a:lnTo>
                    <a:lnTo>
                      <a:pt x="68" y="227"/>
                    </a:lnTo>
                    <a:lnTo>
                      <a:pt x="72" y="233"/>
                    </a:lnTo>
                    <a:lnTo>
                      <a:pt x="75" y="239"/>
                    </a:lnTo>
                    <a:lnTo>
                      <a:pt x="79" y="246"/>
                    </a:lnTo>
                    <a:lnTo>
                      <a:pt x="83" y="253"/>
                    </a:lnTo>
                    <a:lnTo>
                      <a:pt x="88" y="260"/>
                    </a:lnTo>
                    <a:lnTo>
                      <a:pt x="92" y="266"/>
                    </a:lnTo>
                    <a:lnTo>
                      <a:pt x="96" y="272"/>
                    </a:lnTo>
                    <a:lnTo>
                      <a:pt x="102" y="277"/>
                    </a:lnTo>
                    <a:lnTo>
                      <a:pt x="106" y="283"/>
                    </a:lnTo>
                    <a:lnTo>
                      <a:pt x="111" y="289"/>
                    </a:lnTo>
                    <a:lnTo>
                      <a:pt x="117" y="294"/>
                    </a:lnTo>
                    <a:lnTo>
                      <a:pt x="122" y="300"/>
                    </a:lnTo>
                    <a:lnTo>
                      <a:pt x="128" y="305"/>
                    </a:lnTo>
                    <a:lnTo>
                      <a:pt x="134" y="310"/>
                    </a:lnTo>
                    <a:lnTo>
                      <a:pt x="140" y="316"/>
                    </a:lnTo>
                    <a:lnTo>
                      <a:pt x="146" y="320"/>
                    </a:lnTo>
                    <a:lnTo>
                      <a:pt x="152" y="325"/>
                    </a:lnTo>
                    <a:lnTo>
                      <a:pt x="127" y="356"/>
                    </a:lnTo>
                  </a:path>
                </a:pathLst>
              </a:custGeom>
              <a:solidFill>
                <a:srgbClr val="DD3832"/>
              </a:solidFill>
              <a:ln w="9525" cap="rnd">
                <a:noFill/>
                <a:round/>
                <a:headEnd type="none" w="sm" len="sm"/>
                <a:tailEnd type="none" w="sm" len="sm"/>
              </a:ln>
            </p:spPr>
            <p:txBody>
              <a:bodyPr/>
              <a:lstStyle/>
              <a:p>
                <a:endParaRPr lang="en-US"/>
              </a:p>
            </p:txBody>
          </p:sp>
          <p:sp>
            <p:nvSpPr>
              <p:cNvPr id="251960" name="Freeform 23"/>
              <p:cNvSpPr>
                <a:spLocks/>
              </p:cNvSpPr>
              <p:nvPr/>
            </p:nvSpPr>
            <p:spPr bwMode="auto">
              <a:xfrm>
                <a:off x="1275" y="2637"/>
                <a:ext cx="153" cy="357"/>
              </a:xfrm>
              <a:custGeom>
                <a:avLst/>
                <a:gdLst>
                  <a:gd name="T0" fmla="*/ 120 w 153"/>
                  <a:gd name="T1" fmla="*/ 351 h 357"/>
                  <a:gd name="T2" fmla="*/ 106 w 153"/>
                  <a:gd name="T3" fmla="*/ 340 h 357"/>
                  <a:gd name="T4" fmla="*/ 93 w 153"/>
                  <a:gd name="T5" fmla="*/ 328 h 357"/>
                  <a:gd name="T6" fmla="*/ 80 w 153"/>
                  <a:gd name="T7" fmla="*/ 316 h 357"/>
                  <a:gd name="T8" fmla="*/ 69 w 153"/>
                  <a:gd name="T9" fmla="*/ 302 h 357"/>
                  <a:gd name="T10" fmla="*/ 58 w 153"/>
                  <a:gd name="T11" fmla="*/ 288 h 357"/>
                  <a:gd name="T12" fmla="*/ 49 w 153"/>
                  <a:gd name="T13" fmla="*/ 274 h 357"/>
                  <a:gd name="T14" fmla="*/ 39 w 153"/>
                  <a:gd name="T15" fmla="*/ 259 h 357"/>
                  <a:gd name="T16" fmla="*/ 31 w 153"/>
                  <a:gd name="T17" fmla="*/ 244 h 357"/>
                  <a:gd name="T18" fmla="*/ 23 w 153"/>
                  <a:gd name="T19" fmla="*/ 228 h 357"/>
                  <a:gd name="T20" fmla="*/ 17 w 153"/>
                  <a:gd name="T21" fmla="*/ 211 h 357"/>
                  <a:gd name="T22" fmla="*/ 11 w 153"/>
                  <a:gd name="T23" fmla="*/ 194 h 357"/>
                  <a:gd name="T24" fmla="*/ 7 w 153"/>
                  <a:gd name="T25" fmla="*/ 177 h 357"/>
                  <a:gd name="T26" fmla="*/ 4 w 153"/>
                  <a:gd name="T27" fmla="*/ 159 h 357"/>
                  <a:gd name="T28" fmla="*/ 2 w 153"/>
                  <a:gd name="T29" fmla="*/ 140 h 357"/>
                  <a:gd name="T30" fmla="*/ 0 w 153"/>
                  <a:gd name="T31" fmla="*/ 123 h 357"/>
                  <a:gd name="T32" fmla="*/ 0 w 153"/>
                  <a:gd name="T33" fmla="*/ 106 h 357"/>
                  <a:gd name="T34" fmla="*/ 1 w 153"/>
                  <a:gd name="T35" fmla="*/ 91 h 357"/>
                  <a:gd name="T36" fmla="*/ 3 w 153"/>
                  <a:gd name="T37" fmla="*/ 76 h 357"/>
                  <a:gd name="T38" fmla="*/ 4 w 153"/>
                  <a:gd name="T39" fmla="*/ 62 h 357"/>
                  <a:gd name="T40" fmla="*/ 8 w 153"/>
                  <a:gd name="T41" fmla="*/ 47 h 357"/>
                  <a:gd name="T42" fmla="*/ 11 w 153"/>
                  <a:gd name="T43" fmla="*/ 34 h 357"/>
                  <a:gd name="T44" fmla="*/ 15 w 153"/>
                  <a:gd name="T45" fmla="*/ 19 h 357"/>
                  <a:gd name="T46" fmla="*/ 20 w 153"/>
                  <a:gd name="T47" fmla="*/ 7 h 357"/>
                  <a:gd name="T48" fmla="*/ 62 w 153"/>
                  <a:gd name="T49" fmla="*/ 14 h 357"/>
                  <a:gd name="T50" fmla="*/ 57 w 153"/>
                  <a:gd name="T51" fmla="*/ 26 h 357"/>
                  <a:gd name="T52" fmla="*/ 53 w 153"/>
                  <a:gd name="T53" fmla="*/ 38 h 357"/>
                  <a:gd name="T54" fmla="*/ 50 w 153"/>
                  <a:gd name="T55" fmla="*/ 50 h 357"/>
                  <a:gd name="T56" fmla="*/ 47 w 153"/>
                  <a:gd name="T57" fmla="*/ 63 h 357"/>
                  <a:gd name="T58" fmla="*/ 44 w 153"/>
                  <a:gd name="T59" fmla="*/ 74 h 357"/>
                  <a:gd name="T60" fmla="*/ 42 w 153"/>
                  <a:gd name="T61" fmla="*/ 87 h 357"/>
                  <a:gd name="T62" fmla="*/ 42 w 153"/>
                  <a:gd name="T63" fmla="*/ 100 h 357"/>
                  <a:gd name="T64" fmla="*/ 42 w 153"/>
                  <a:gd name="T65" fmla="*/ 113 h 357"/>
                  <a:gd name="T66" fmla="*/ 42 w 153"/>
                  <a:gd name="T67" fmla="*/ 129 h 357"/>
                  <a:gd name="T68" fmla="*/ 43 w 153"/>
                  <a:gd name="T69" fmla="*/ 146 h 357"/>
                  <a:gd name="T70" fmla="*/ 46 w 153"/>
                  <a:gd name="T71" fmla="*/ 161 h 357"/>
                  <a:gd name="T72" fmla="*/ 50 w 153"/>
                  <a:gd name="T73" fmla="*/ 176 h 357"/>
                  <a:gd name="T74" fmla="*/ 54 w 153"/>
                  <a:gd name="T75" fmla="*/ 191 h 357"/>
                  <a:gd name="T76" fmla="*/ 58 w 153"/>
                  <a:gd name="T77" fmla="*/ 206 h 357"/>
                  <a:gd name="T78" fmla="*/ 65 w 153"/>
                  <a:gd name="T79" fmla="*/ 220 h 357"/>
                  <a:gd name="T80" fmla="*/ 72 w 153"/>
                  <a:gd name="T81" fmla="*/ 233 h 357"/>
                  <a:gd name="T82" fmla="*/ 79 w 153"/>
                  <a:gd name="T83" fmla="*/ 246 h 357"/>
                  <a:gd name="T84" fmla="*/ 88 w 153"/>
                  <a:gd name="T85" fmla="*/ 260 h 357"/>
                  <a:gd name="T86" fmla="*/ 96 w 153"/>
                  <a:gd name="T87" fmla="*/ 272 h 357"/>
                  <a:gd name="T88" fmla="*/ 106 w 153"/>
                  <a:gd name="T89" fmla="*/ 283 h 357"/>
                  <a:gd name="T90" fmla="*/ 117 w 153"/>
                  <a:gd name="T91" fmla="*/ 294 h 357"/>
                  <a:gd name="T92" fmla="*/ 128 w 153"/>
                  <a:gd name="T93" fmla="*/ 305 h 357"/>
                  <a:gd name="T94" fmla="*/ 140 w 153"/>
                  <a:gd name="T95" fmla="*/ 316 h 357"/>
                  <a:gd name="T96" fmla="*/ 152 w 153"/>
                  <a:gd name="T97" fmla="*/ 325 h 35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53"/>
                  <a:gd name="T148" fmla="*/ 0 h 357"/>
                  <a:gd name="T149" fmla="*/ 153 w 153"/>
                  <a:gd name="T150" fmla="*/ 357 h 35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53" h="357">
                    <a:moveTo>
                      <a:pt x="127" y="356"/>
                    </a:moveTo>
                    <a:lnTo>
                      <a:pt x="120" y="351"/>
                    </a:lnTo>
                    <a:lnTo>
                      <a:pt x="113" y="345"/>
                    </a:lnTo>
                    <a:lnTo>
                      <a:pt x="106" y="340"/>
                    </a:lnTo>
                    <a:lnTo>
                      <a:pt x="100" y="334"/>
                    </a:lnTo>
                    <a:lnTo>
                      <a:pt x="93" y="328"/>
                    </a:lnTo>
                    <a:lnTo>
                      <a:pt x="87" y="321"/>
                    </a:lnTo>
                    <a:lnTo>
                      <a:pt x="80" y="316"/>
                    </a:lnTo>
                    <a:lnTo>
                      <a:pt x="75" y="309"/>
                    </a:lnTo>
                    <a:lnTo>
                      <a:pt x="69" y="302"/>
                    </a:lnTo>
                    <a:lnTo>
                      <a:pt x="64" y="295"/>
                    </a:lnTo>
                    <a:lnTo>
                      <a:pt x="58" y="288"/>
                    </a:lnTo>
                    <a:lnTo>
                      <a:pt x="53" y="281"/>
                    </a:lnTo>
                    <a:lnTo>
                      <a:pt x="49" y="274"/>
                    </a:lnTo>
                    <a:lnTo>
                      <a:pt x="43" y="266"/>
                    </a:lnTo>
                    <a:lnTo>
                      <a:pt x="39" y="259"/>
                    </a:lnTo>
                    <a:lnTo>
                      <a:pt x="34" y="251"/>
                    </a:lnTo>
                    <a:lnTo>
                      <a:pt x="31" y="244"/>
                    </a:lnTo>
                    <a:lnTo>
                      <a:pt x="27" y="235"/>
                    </a:lnTo>
                    <a:lnTo>
                      <a:pt x="23" y="228"/>
                    </a:lnTo>
                    <a:lnTo>
                      <a:pt x="19" y="219"/>
                    </a:lnTo>
                    <a:lnTo>
                      <a:pt x="17" y="211"/>
                    </a:lnTo>
                    <a:lnTo>
                      <a:pt x="14" y="202"/>
                    </a:lnTo>
                    <a:lnTo>
                      <a:pt x="11" y="194"/>
                    </a:lnTo>
                    <a:lnTo>
                      <a:pt x="9" y="185"/>
                    </a:lnTo>
                    <a:lnTo>
                      <a:pt x="7" y="177"/>
                    </a:lnTo>
                    <a:lnTo>
                      <a:pt x="5" y="168"/>
                    </a:lnTo>
                    <a:lnTo>
                      <a:pt x="4" y="159"/>
                    </a:lnTo>
                    <a:lnTo>
                      <a:pt x="3" y="150"/>
                    </a:lnTo>
                    <a:lnTo>
                      <a:pt x="2" y="140"/>
                    </a:lnTo>
                    <a:lnTo>
                      <a:pt x="1" y="132"/>
                    </a:lnTo>
                    <a:lnTo>
                      <a:pt x="0" y="123"/>
                    </a:lnTo>
                    <a:lnTo>
                      <a:pt x="0" y="113"/>
                    </a:lnTo>
                    <a:lnTo>
                      <a:pt x="0" y="106"/>
                    </a:lnTo>
                    <a:lnTo>
                      <a:pt x="1" y="98"/>
                    </a:lnTo>
                    <a:lnTo>
                      <a:pt x="1" y="91"/>
                    </a:lnTo>
                    <a:lnTo>
                      <a:pt x="2" y="84"/>
                    </a:lnTo>
                    <a:lnTo>
                      <a:pt x="3" y="76"/>
                    </a:lnTo>
                    <a:lnTo>
                      <a:pt x="4" y="69"/>
                    </a:lnTo>
                    <a:lnTo>
                      <a:pt x="4" y="62"/>
                    </a:lnTo>
                    <a:lnTo>
                      <a:pt x="6" y="55"/>
                    </a:lnTo>
                    <a:lnTo>
                      <a:pt x="8" y="47"/>
                    </a:lnTo>
                    <a:lnTo>
                      <a:pt x="9" y="41"/>
                    </a:lnTo>
                    <a:lnTo>
                      <a:pt x="11" y="34"/>
                    </a:lnTo>
                    <a:lnTo>
                      <a:pt x="13" y="26"/>
                    </a:lnTo>
                    <a:lnTo>
                      <a:pt x="15" y="19"/>
                    </a:lnTo>
                    <a:lnTo>
                      <a:pt x="18" y="14"/>
                    </a:lnTo>
                    <a:lnTo>
                      <a:pt x="20" y="7"/>
                    </a:lnTo>
                    <a:lnTo>
                      <a:pt x="23" y="0"/>
                    </a:lnTo>
                    <a:lnTo>
                      <a:pt x="62" y="14"/>
                    </a:lnTo>
                    <a:lnTo>
                      <a:pt x="59" y="20"/>
                    </a:lnTo>
                    <a:lnTo>
                      <a:pt x="57" y="26"/>
                    </a:lnTo>
                    <a:lnTo>
                      <a:pt x="55" y="32"/>
                    </a:lnTo>
                    <a:lnTo>
                      <a:pt x="53" y="38"/>
                    </a:lnTo>
                    <a:lnTo>
                      <a:pt x="51" y="44"/>
                    </a:lnTo>
                    <a:lnTo>
                      <a:pt x="50" y="50"/>
                    </a:lnTo>
                    <a:lnTo>
                      <a:pt x="48" y="56"/>
                    </a:lnTo>
                    <a:lnTo>
                      <a:pt x="47" y="63"/>
                    </a:lnTo>
                    <a:lnTo>
                      <a:pt x="45" y="69"/>
                    </a:lnTo>
                    <a:lnTo>
                      <a:pt x="44" y="74"/>
                    </a:lnTo>
                    <a:lnTo>
                      <a:pt x="43" y="81"/>
                    </a:lnTo>
                    <a:lnTo>
                      <a:pt x="42" y="87"/>
                    </a:lnTo>
                    <a:lnTo>
                      <a:pt x="42" y="94"/>
                    </a:lnTo>
                    <a:lnTo>
                      <a:pt x="42" y="100"/>
                    </a:lnTo>
                    <a:lnTo>
                      <a:pt x="42" y="107"/>
                    </a:lnTo>
                    <a:lnTo>
                      <a:pt x="42" y="113"/>
                    </a:lnTo>
                    <a:lnTo>
                      <a:pt x="42" y="121"/>
                    </a:lnTo>
                    <a:lnTo>
                      <a:pt x="42" y="129"/>
                    </a:lnTo>
                    <a:lnTo>
                      <a:pt x="42" y="137"/>
                    </a:lnTo>
                    <a:lnTo>
                      <a:pt x="43" y="146"/>
                    </a:lnTo>
                    <a:lnTo>
                      <a:pt x="44" y="153"/>
                    </a:lnTo>
                    <a:lnTo>
                      <a:pt x="46" y="161"/>
                    </a:lnTo>
                    <a:lnTo>
                      <a:pt x="48" y="168"/>
                    </a:lnTo>
                    <a:lnTo>
                      <a:pt x="50" y="176"/>
                    </a:lnTo>
                    <a:lnTo>
                      <a:pt x="51" y="184"/>
                    </a:lnTo>
                    <a:lnTo>
                      <a:pt x="54" y="191"/>
                    </a:lnTo>
                    <a:lnTo>
                      <a:pt x="56" y="198"/>
                    </a:lnTo>
                    <a:lnTo>
                      <a:pt x="58" y="206"/>
                    </a:lnTo>
                    <a:lnTo>
                      <a:pt x="62" y="212"/>
                    </a:lnTo>
                    <a:lnTo>
                      <a:pt x="65" y="220"/>
                    </a:lnTo>
                    <a:lnTo>
                      <a:pt x="68" y="227"/>
                    </a:lnTo>
                    <a:lnTo>
                      <a:pt x="72" y="233"/>
                    </a:lnTo>
                    <a:lnTo>
                      <a:pt x="75" y="239"/>
                    </a:lnTo>
                    <a:lnTo>
                      <a:pt x="79" y="246"/>
                    </a:lnTo>
                    <a:lnTo>
                      <a:pt x="83" y="253"/>
                    </a:lnTo>
                    <a:lnTo>
                      <a:pt x="88" y="260"/>
                    </a:lnTo>
                    <a:lnTo>
                      <a:pt x="92" y="266"/>
                    </a:lnTo>
                    <a:lnTo>
                      <a:pt x="96" y="272"/>
                    </a:lnTo>
                    <a:lnTo>
                      <a:pt x="102" y="277"/>
                    </a:lnTo>
                    <a:lnTo>
                      <a:pt x="106" y="283"/>
                    </a:lnTo>
                    <a:lnTo>
                      <a:pt x="111" y="289"/>
                    </a:lnTo>
                    <a:lnTo>
                      <a:pt x="117" y="294"/>
                    </a:lnTo>
                    <a:lnTo>
                      <a:pt x="122" y="300"/>
                    </a:lnTo>
                    <a:lnTo>
                      <a:pt x="128" y="305"/>
                    </a:lnTo>
                    <a:lnTo>
                      <a:pt x="134" y="310"/>
                    </a:lnTo>
                    <a:lnTo>
                      <a:pt x="140" y="316"/>
                    </a:lnTo>
                    <a:lnTo>
                      <a:pt x="146" y="320"/>
                    </a:lnTo>
                    <a:lnTo>
                      <a:pt x="152" y="325"/>
                    </a:lnTo>
                    <a:lnTo>
                      <a:pt x="127" y="356"/>
                    </a:lnTo>
                  </a:path>
                </a:pathLst>
              </a:custGeom>
              <a:noFill/>
              <a:ln w="12700" cap="rnd" cmpd="sng">
                <a:solidFill>
                  <a:srgbClr val="1F1A17"/>
                </a:solidFill>
                <a:prstDash val="solid"/>
                <a:round/>
                <a:headEnd type="none" w="sm" len="sm"/>
                <a:tailEnd type="none" w="sm" len="sm"/>
              </a:ln>
            </p:spPr>
            <p:txBody>
              <a:bodyPr/>
              <a:lstStyle/>
              <a:p>
                <a:endParaRPr lang="en-US"/>
              </a:p>
            </p:txBody>
          </p:sp>
          <p:sp>
            <p:nvSpPr>
              <p:cNvPr id="251961" name="Freeform 24"/>
              <p:cNvSpPr>
                <a:spLocks/>
              </p:cNvSpPr>
              <p:nvPr/>
            </p:nvSpPr>
            <p:spPr bwMode="auto">
              <a:xfrm>
                <a:off x="1406" y="2450"/>
                <a:ext cx="150" cy="89"/>
              </a:xfrm>
              <a:custGeom>
                <a:avLst/>
                <a:gdLst>
                  <a:gd name="T0" fmla="*/ 0 w 150"/>
                  <a:gd name="T1" fmla="*/ 56 h 89"/>
                  <a:gd name="T2" fmla="*/ 8 w 150"/>
                  <a:gd name="T3" fmla="*/ 51 h 89"/>
                  <a:gd name="T4" fmla="*/ 16 w 150"/>
                  <a:gd name="T5" fmla="*/ 46 h 89"/>
                  <a:gd name="T6" fmla="*/ 24 w 150"/>
                  <a:gd name="T7" fmla="*/ 41 h 89"/>
                  <a:gd name="T8" fmla="*/ 33 w 150"/>
                  <a:gd name="T9" fmla="*/ 36 h 89"/>
                  <a:gd name="T10" fmla="*/ 41 w 150"/>
                  <a:gd name="T11" fmla="*/ 31 h 89"/>
                  <a:gd name="T12" fmla="*/ 49 w 150"/>
                  <a:gd name="T13" fmla="*/ 27 h 89"/>
                  <a:gd name="T14" fmla="*/ 58 w 150"/>
                  <a:gd name="T15" fmla="*/ 24 h 89"/>
                  <a:gd name="T16" fmla="*/ 68 w 150"/>
                  <a:gd name="T17" fmla="*/ 19 h 89"/>
                  <a:gd name="T18" fmla="*/ 76 w 150"/>
                  <a:gd name="T19" fmla="*/ 16 h 89"/>
                  <a:gd name="T20" fmla="*/ 86 w 150"/>
                  <a:gd name="T21" fmla="*/ 14 h 89"/>
                  <a:gd name="T22" fmla="*/ 95 w 150"/>
                  <a:gd name="T23" fmla="*/ 10 h 89"/>
                  <a:gd name="T24" fmla="*/ 104 w 150"/>
                  <a:gd name="T25" fmla="*/ 8 h 89"/>
                  <a:gd name="T26" fmla="*/ 114 w 150"/>
                  <a:gd name="T27" fmla="*/ 6 h 89"/>
                  <a:gd name="T28" fmla="*/ 124 w 150"/>
                  <a:gd name="T29" fmla="*/ 3 h 89"/>
                  <a:gd name="T30" fmla="*/ 133 w 150"/>
                  <a:gd name="T31" fmla="*/ 2 h 89"/>
                  <a:gd name="T32" fmla="*/ 144 w 150"/>
                  <a:gd name="T33" fmla="*/ 0 h 89"/>
                  <a:gd name="T34" fmla="*/ 149 w 150"/>
                  <a:gd name="T35" fmla="*/ 40 h 89"/>
                  <a:gd name="T36" fmla="*/ 140 w 150"/>
                  <a:gd name="T37" fmla="*/ 41 h 89"/>
                  <a:gd name="T38" fmla="*/ 132 w 150"/>
                  <a:gd name="T39" fmla="*/ 42 h 89"/>
                  <a:gd name="T40" fmla="*/ 124 w 150"/>
                  <a:gd name="T41" fmla="*/ 44 h 89"/>
                  <a:gd name="T42" fmla="*/ 115 w 150"/>
                  <a:gd name="T43" fmla="*/ 47 h 89"/>
                  <a:gd name="T44" fmla="*/ 107 w 150"/>
                  <a:gd name="T45" fmla="*/ 48 h 89"/>
                  <a:gd name="T46" fmla="*/ 99 w 150"/>
                  <a:gd name="T47" fmla="*/ 51 h 89"/>
                  <a:gd name="T48" fmla="*/ 91 w 150"/>
                  <a:gd name="T49" fmla="*/ 53 h 89"/>
                  <a:gd name="T50" fmla="*/ 83 w 150"/>
                  <a:gd name="T51" fmla="*/ 57 h 89"/>
                  <a:gd name="T52" fmla="*/ 75 w 150"/>
                  <a:gd name="T53" fmla="*/ 60 h 89"/>
                  <a:gd name="T54" fmla="*/ 68 w 150"/>
                  <a:gd name="T55" fmla="*/ 64 h 89"/>
                  <a:gd name="T56" fmla="*/ 60 w 150"/>
                  <a:gd name="T57" fmla="*/ 67 h 89"/>
                  <a:gd name="T58" fmla="*/ 53 w 150"/>
                  <a:gd name="T59" fmla="*/ 70 h 89"/>
                  <a:gd name="T60" fmla="*/ 46 w 150"/>
                  <a:gd name="T61" fmla="*/ 75 h 89"/>
                  <a:gd name="T62" fmla="*/ 38 w 150"/>
                  <a:gd name="T63" fmla="*/ 79 h 89"/>
                  <a:gd name="T64" fmla="*/ 31 w 150"/>
                  <a:gd name="T65" fmla="*/ 84 h 89"/>
                  <a:gd name="T66" fmla="*/ 25 w 150"/>
                  <a:gd name="T67" fmla="*/ 88 h 89"/>
                  <a:gd name="T68" fmla="*/ 0 w 150"/>
                  <a:gd name="T69" fmla="*/ 56 h 89"/>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50"/>
                  <a:gd name="T106" fmla="*/ 0 h 89"/>
                  <a:gd name="T107" fmla="*/ 150 w 150"/>
                  <a:gd name="T108" fmla="*/ 89 h 89"/>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50" h="89">
                    <a:moveTo>
                      <a:pt x="0" y="56"/>
                    </a:moveTo>
                    <a:lnTo>
                      <a:pt x="8" y="51"/>
                    </a:lnTo>
                    <a:lnTo>
                      <a:pt x="16" y="46"/>
                    </a:lnTo>
                    <a:lnTo>
                      <a:pt x="24" y="41"/>
                    </a:lnTo>
                    <a:lnTo>
                      <a:pt x="33" y="36"/>
                    </a:lnTo>
                    <a:lnTo>
                      <a:pt x="41" y="31"/>
                    </a:lnTo>
                    <a:lnTo>
                      <a:pt x="49" y="27"/>
                    </a:lnTo>
                    <a:lnTo>
                      <a:pt x="58" y="24"/>
                    </a:lnTo>
                    <a:lnTo>
                      <a:pt x="68" y="19"/>
                    </a:lnTo>
                    <a:lnTo>
                      <a:pt x="76" y="16"/>
                    </a:lnTo>
                    <a:lnTo>
                      <a:pt x="86" y="14"/>
                    </a:lnTo>
                    <a:lnTo>
                      <a:pt x="95" y="10"/>
                    </a:lnTo>
                    <a:lnTo>
                      <a:pt x="104" y="8"/>
                    </a:lnTo>
                    <a:lnTo>
                      <a:pt x="114" y="6"/>
                    </a:lnTo>
                    <a:lnTo>
                      <a:pt x="124" y="3"/>
                    </a:lnTo>
                    <a:lnTo>
                      <a:pt x="133" y="2"/>
                    </a:lnTo>
                    <a:lnTo>
                      <a:pt x="144" y="0"/>
                    </a:lnTo>
                    <a:lnTo>
                      <a:pt x="149" y="40"/>
                    </a:lnTo>
                    <a:lnTo>
                      <a:pt x="140" y="41"/>
                    </a:lnTo>
                    <a:lnTo>
                      <a:pt x="132" y="42"/>
                    </a:lnTo>
                    <a:lnTo>
                      <a:pt x="124" y="44"/>
                    </a:lnTo>
                    <a:lnTo>
                      <a:pt x="115" y="47"/>
                    </a:lnTo>
                    <a:lnTo>
                      <a:pt x="107" y="48"/>
                    </a:lnTo>
                    <a:lnTo>
                      <a:pt x="99" y="51"/>
                    </a:lnTo>
                    <a:lnTo>
                      <a:pt x="91" y="53"/>
                    </a:lnTo>
                    <a:lnTo>
                      <a:pt x="83" y="57"/>
                    </a:lnTo>
                    <a:lnTo>
                      <a:pt x="75" y="60"/>
                    </a:lnTo>
                    <a:lnTo>
                      <a:pt x="68" y="64"/>
                    </a:lnTo>
                    <a:lnTo>
                      <a:pt x="60" y="67"/>
                    </a:lnTo>
                    <a:lnTo>
                      <a:pt x="53" y="70"/>
                    </a:lnTo>
                    <a:lnTo>
                      <a:pt x="46" y="75"/>
                    </a:lnTo>
                    <a:lnTo>
                      <a:pt x="38" y="79"/>
                    </a:lnTo>
                    <a:lnTo>
                      <a:pt x="31" y="84"/>
                    </a:lnTo>
                    <a:lnTo>
                      <a:pt x="25" y="88"/>
                    </a:lnTo>
                    <a:lnTo>
                      <a:pt x="0" y="56"/>
                    </a:lnTo>
                  </a:path>
                </a:pathLst>
              </a:custGeom>
              <a:solidFill>
                <a:srgbClr val="DD3832"/>
              </a:solidFill>
              <a:ln w="9525" cap="rnd">
                <a:noFill/>
                <a:round/>
                <a:headEnd type="none" w="sm" len="sm"/>
                <a:tailEnd type="none" w="sm" len="sm"/>
              </a:ln>
            </p:spPr>
            <p:txBody>
              <a:bodyPr/>
              <a:lstStyle/>
              <a:p>
                <a:endParaRPr lang="en-US"/>
              </a:p>
            </p:txBody>
          </p:sp>
          <p:sp>
            <p:nvSpPr>
              <p:cNvPr id="251962" name="Freeform 25"/>
              <p:cNvSpPr>
                <a:spLocks/>
              </p:cNvSpPr>
              <p:nvPr/>
            </p:nvSpPr>
            <p:spPr bwMode="auto">
              <a:xfrm>
                <a:off x="1406" y="2450"/>
                <a:ext cx="150" cy="89"/>
              </a:xfrm>
              <a:custGeom>
                <a:avLst/>
                <a:gdLst>
                  <a:gd name="T0" fmla="*/ 0 w 150"/>
                  <a:gd name="T1" fmla="*/ 56 h 89"/>
                  <a:gd name="T2" fmla="*/ 8 w 150"/>
                  <a:gd name="T3" fmla="*/ 51 h 89"/>
                  <a:gd name="T4" fmla="*/ 16 w 150"/>
                  <a:gd name="T5" fmla="*/ 46 h 89"/>
                  <a:gd name="T6" fmla="*/ 24 w 150"/>
                  <a:gd name="T7" fmla="*/ 41 h 89"/>
                  <a:gd name="T8" fmla="*/ 33 w 150"/>
                  <a:gd name="T9" fmla="*/ 36 h 89"/>
                  <a:gd name="T10" fmla="*/ 41 w 150"/>
                  <a:gd name="T11" fmla="*/ 31 h 89"/>
                  <a:gd name="T12" fmla="*/ 49 w 150"/>
                  <a:gd name="T13" fmla="*/ 27 h 89"/>
                  <a:gd name="T14" fmla="*/ 58 w 150"/>
                  <a:gd name="T15" fmla="*/ 24 h 89"/>
                  <a:gd name="T16" fmla="*/ 68 w 150"/>
                  <a:gd name="T17" fmla="*/ 19 h 89"/>
                  <a:gd name="T18" fmla="*/ 76 w 150"/>
                  <a:gd name="T19" fmla="*/ 16 h 89"/>
                  <a:gd name="T20" fmla="*/ 86 w 150"/>
                  <a:gd name="T21" fmla="*/ 14 h 89"/>
                  <a:gd name="T22" fmla="*/ 95 w 150"/>
                  <a:gd name="T23" fmla="*/ 10 h 89"/>
                  <a:gd name="T24" fmla="*/ 104 w 150"/>
                  <a:gd name="T25" fmla="*/ 8 h 89"/>
                  <a:gd name="T26" fmla="*/ 114 w 150"/>
                  <a:gd name="T27" fmla="*/ 6 h 89"/>
                  <a:gd name="T28" fmla="*/ 124 w 150"/>
                  <a:gd name="T29" fmla="*/ 3 h 89"/>
                  <a:gd name="T30" fmla="*/ 133 w 150"/>
                  <a:gd name="T31" fmla="*/ 2 h 89"/>
                  <a:gd name="T32" fmla="*/ 144 w 150"/>
                  <a:gd name="T33" fmla="*/ 0 h 89"/>
                  <a:gd name="T34" fmla="*/ 149 w 150"/>
                  <a:gd name="T35" fmla="*/ 40 h 89"/>
                  <a:gd name="T36" fmla="*/ 140 w 150"/>
                  <a:gd name="T37" fmla="*/ 41 h 89"/>
                  <a:gd name="T38" fmla="*/ 132 w 150"/>
                  <a:gd name="T39" fmla="*/ 42 h 89"/>
                  <a:gd name="T40" fmla="*/ 124 w 150"/>
                  <a:gd name="T41" fmla="*/ 44 h 89"/>
                  <a:gd name="T42" fmla="*/ 115 w 150"/>
                  <a:gd name="T43" fmla="*/ 47 h 89"/>
                  <a:gd name="T44" fmla="*/ 107 w 150"/>
                  <a:gd name="T45" fmla="*/ 48 h 89"/>
                  <a:gd name="T46" fmla="*/ 99 w 150"/>
                  <a:gd name="T47" fmla="*/ 51 h 89"/>
                  <a:gd name="T48" fmla="*/ 91 w 150"/>
                  <a:gd name="T49" fmla="*/ 53 h 89"/>
                  <a:gd name="T50" fmla="*/ 83 w 150"/>
                  <a:gd name="T51" fmla="*/ 57 h 89"/>
                  <a:gd name="T52" fmla="*/ 75 w 150"/>
                  <a:gd name="T53" fmla="*/ 60 h 89"/>
                  <a:gd name="T54" fmla="*/ 68 w 150"/>
                  <a:gd name="T55" fmla="*/ 64 h 89"/>
                  <a:gd name="T56" fmla="*/ 60 w 150"/>
                  <a:gd name="T57" fmla="*/ 67 h 89"/>
                  <a:gd name="T58" fmla="*/ 53 w 150"/>
                  <a:gd name="T59" fmla="*/ 70 h 89"/>
                  <a:gd name="T60" fmla="*/ 46 w 150"/>
                  <a:gd name="T61" fmla="*/ 75 h 89"/>
                  <a:gd name="T62" fmla="*/ 38 w 150"/>
                  <a:gd name="T63" fmla="*/ 79 h 89"/>
                  <a:gd name="T64" fmla="*/ 31 w 150"/>
                  <a:gd name="T65" fmla="*/ 84 h 89"/>
                  <a:gd name="T66" fmla="*/ 25 w 150"/>
                  <a:gd name="T67" fmla="*/ 88 h 89"/>
                  <a:gd name="T68" fmla="*/ 0 w 150"/>
                  <a:gd name="T69" fmla="*/ 56 h 89"/>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50"/>
                  <a:gd name="T106" fmla="*/ 0 h 89"/>
                  <a:gd name="T107" fmla="*/ 150 w 150"/>
                  <a:gd name="T108" fmla="*/ 89 h 89"/>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50" h="89">
                    <a:moveTo>
                      <a:pt x="0" y="56"/>
                    </a:moveTo>
                    <a:lnTo>
                      <a:pt x="8" y="51"/>
                    </a:lnTo>
                    <a:lnTo>
                      <a:pt x="16" y="46"/>
                    </a:lnTo>
                    <a:lnTo>
                      <a:pt x="24" y="41"/>
                    </a:lnTo>
                    <a:lnTo>
                      <a:pt x="33" y="36"/>
                    </a:lnTo>
                    <a:lnTo>
                      <a:pt x="41" y="31"/>
                    </a:lnTo>
                    <a:lnTo>
                      <a:pt x="49" y="27"/>
                    </a:lnTo>
                    <a:lnTo>
                      <a:pt x="58" y="24"/>
                    </a:lnTo>
                    <a:lnTo>
                      <a:pt x="68" y="19"/>
                    </a:lnTo>
                    <a:lnTo>
                      <a:pt x="76" y="16"/>
                    </a:lnTo>
                    <a:lnTo>
                      <a:pt x="86" y="14"/>
                    </a:lnTo>
                    <a:lnTo>
                      <a:pt x="95" y="10"/>
                    </a:lnTo>
                    <a:lnTo>
                      <a:pt x="104" y="8"/>
                    </a:lnTo>
                    <a:lnTo>
                      <a:pt x="114" y="6"/>
                    </a:lnTo>
                    <a:lnTo>
                      <a:pt x="124" y="3"/>
                    </a:lnTo>
                    <a:lnTo>
                      <a:pt x="133" y="2"/>
                    </a:lnTo>
                    <a:lnTo>
                      <a:pt x="144" y="0"/>
                    </a:lnTo>
                    <a:lnTo>
                      <a:pt x="149" y="40"/>
                    </a:lnTo>
                    <a:lnTo>
                      <a:pt x="140" y="41"/>
                    </a:lnTo>
                    <a:lnTo>
                      <a:pt x="132" y="42"/>
                    </a:lnTo>
                    <a:lnTo>
                      <a:pt x="124" y="44"/>
                    </a:lnTo>
                    <a:lnTo>
                      <a:pt x="115" y="47"/>
                    </a:lnTo>
                    <a:lnTo>
                      <a:pt x="107" y="48"/>
                    </a:lnTo>
                    <a:lnTo>
                      <a:pt x="99" y="51"/>
                    </a:lnTo>
                    <a:lnTo>
                      <a:pt x="91" y="53"/>
                    </a:lnTo>
                    <a:lnTo>
                      <a:pt x="83" y="57"/>
                    </a:lnTo>
                    <a:lnTo>
                      <a:pt x="75" y="60"/>
                    </a:lnTo>
                    <a:lnTo>
                      <a:pt x="68" y="64"/>
                    </a:lnTo>
                    <a:lnTo>
                      <a:pt x="60" y="67"/>
                    </a:lnTo>
                    <a:lnTo>
                      <a:pt x="53" y="70"/>
                    </a:lnTo>
                    <a:lnTo>
                      <a:pt x="46" y="75"/>
                    </a:lnTo>
                    <a:lnTo>
                      <a:pt x="38" y="79"/>
                    </a:lnTo>
                    <a:lnTo>
                      <a:pt x="31" y="84"/>
                    </a:lnTo>
                    <a:lnTo>
                      <a:pt x="25" y="88"/>
                    </a:lnTo>
                    <a:lnTo>
                      <a:pt x="0" y="56"/>
                    </a:lnTo>
                  </a:path>
                </a:pathLst>
              </a:custGeom>
              <a:noFill/>
              <a:ln w="12700" cap="rnd" cmpd="sng">
                <a:solidFill>
                  <a:srgbClr val="1F1A17"/>
                </a:solidFill>
                <a:prstDash val="solid"/>
                <a:round/>
                <a:headEnd type="none" w="sm" len="sm"/>
                <a:tailEnd type="none" w="sm" len="sm"/>
              </a:ln>
            </p:spPr>
            <p:txBody>
              <a:bodyPr/>
              <a:lstStyle/>
              <a:p>
                <a:endParaRPr lang="en-US"/>
              </a:p>
            </p:txBody>
          </p:sp>
          <p:sp>
            <p:nvSpPr>
              <p:cNvPr id="251963" name="Freeform 26"/>
              <p:cNvSpPr>
                <a:spLocks/>
              </p:cNvSpPr>
              <p:nvPr/>
            </p:nvSpPr>
            <p:spPr bwMode="auto">
              <a:xfrm>
                <a:off x="1288" y="2507"/>
                <a:ext cx="119" cy="120"/>
              </a:xfrm>
              <a:custGeom>
                <a:avLst/>
                <a:gdLst>
                  <a:gd name="T0" fmla="*/ 0 w 119"/>
                  <a:gd name="T1" fmla="*/ 88 h 120"/>
                  <a:gd name="T2" fmla="*/ 4 w 119"/>
                  <a:gd name="T3" fmla="*/ 82 h 120"/>
                  <a:gd name="T4" fmla="*/ 7 w 119"/>
                  <a:gd name="T5" fmla="*/ 76 h 120"/>
                  <a:gd name="T6" fmla="*/ 11 w 119"/>
                  <a:gd name="T7" fmla="*/ 70 h 120"/>
                  <a:gd name="T8" fmla="*/ 15 w 119"/>
                  <a:gd name="T9" fmla="*/ 64 h 120"/>
                  <a:gd name="T10" fmla="*/ 19 w 119"/>
                  <a:gd name="T11" fmla="*/ 58 h 120"/>
                  <a:gd name="T12" fmla="*/ 24 w 119"/>
                  <a:gd name="T13" fmla="*/ 52 h 120"/>
                  <a:gd name="T14" fmla="*/ 27 w 119"/>
                  <a:gd name="T15" fmla="*/ 47 h 120"/>
                  <a:gd name="T16" fmla="*/ 32 w 119"/>
                  <a:gd name="T17" fmla="*/ 41 h 120"/>
                  <a:gd name="T18" fmla="*/ 37 w 119"/>
                  <a:gd name="T19" fmla="*/ 36 h 120"/>
                  <a:gd name="T20" fmla="*/ 41 w 119"/>
                  <a:gd name="T21" fmla="*/ 30 h 120"/>
                  <a:gd name="T22" fmla="*/ 46 w 119"/>
                  <a:gd name="T23" fmla="*/ 25 h 120"/>
                  <a:gd name="T24" fmla="*/ 51 w 119"/>
                  <a:gd name="T25" fmla="*/ 19 h 120"/>
                  <a:gd name="T26" fmla="*/ 56 w 119"/>
                  <a:gd name="T27" fmla="*/ 14 h 120"/>
                  <a:gd name="T28" fmla="*/ 61 w 119"/>
                  <a:gd name="T29" fmla="*/ 9 h 120"/>
                  <a:gd name="T30" fmla="*/ 66 w 119"/>
                  <a:gd name="T31" fmla="*/ 4 h 120"/>
                  <a:gd name="T32" fmla="*/ 71 w 119"/>
                  <a:gd name="T33" fmla="*/ 0 h 120"/>
                  <a:gd name="T34" fmla="*/ 118 w 119"/>
                  <a:gd name="T35" fmla="*/ 49 h 120"/>
                  <a:gd name="T36" fmla="*/ 109 w 119"/>
                  <a:gd name="T37" fmla="*/ 56 h 120"/>
                  <a:gd name="T38" fmla="*/ 101 w 119"/>
                  <a:gd name="T39" fmla="*/ 65 h 120"/>
                  <a:gd name="T40" fmla="*/ 93 w 119"/>
                  <a:gd name="T41" fmla="*/ 73 h 120"/>
                  <a:gd name="T42" fmla="*/ 86 w 119"/>
                  <a:gd name="T43" fmla="*/ 81 h 120"/>
                  <a:gd name="T44" fmla="*/ 79 w 119"/>
                  <a:gd name="T45" fmla="*/ 91 h 120"/>
                  <a:gd name="T46" fmla="*/ 72 w 119"/>
                  <a:gd name="T47" fmla="*/ 100 h 120"/>
                  <a:gd name="T48" fmla="*/ 66 w 119"/>
                  <a:gd name="T49" fmla="*/ 110 h 120"/>
                  <a:gd name="T50" fmla="*/ 61 w 119"/>
                  <a:gd name="T51" fmla="*/ 119 h 120"/>
                  <a:gd name="T52" fmla="*/ 0 w 119"/>
                  <a:gd name="T53" fmla="*/ 88 h 12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19"/>
                  <a:gd name="T82" fmla="*/ 0 h 120"/>
                  <a:gd name="T83" fmla="*/ 119 w 119"/>
                  <a:gd name="T84" fmla="*/ 120 h 120"/>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19" h="120">
                    <a:moveTo>
                      <a:pt x="0" y="88"/>
                    </a:moveTo>
                    <a:lnTo>
                      <a:pt x="4" y="82"/>
                    </a:lnTo>
                    <a:lnTo>
                      <a:pt x="7" y="76"/>
                    </a:lnTo>
                    <a:lnTo>
                      <a:pt x="11" y="70"/>
                    </a:lnTo>
                    <a:lnTo>
                      <a:pt x="15" y="64"/>
                    </a:lnTo>
                    <a:lnTo>
                      <a:pt x="19" y="58"/>
                    </a:lnTo>
                    <a:lnTo>
                      <a:pt x="24" y="52"/>
                    </a:lnTo>
                    <a:lnTo>
                      <a:pt x="27" y="47"/>
                    </a:lnTo>
                    <a:lnTo>
                      <a:pt x="32" y="41"/>
                    </a:lnTo>
                    <a:lnTo>
                      <a:pt x="37" y="36"/>
                    </a:lnTo>
                    <a:lnTo>
                      <a:pt x="41" y="30"/>
                    </a:lnTo>
                    <a:lnTo>
                      <a:pt x="46" y="25"/>
                    </a:lnTo>
                    <a:lnTo>
                      <a:pt x="51" y="19"/>
                    </a:lnTo>
                    <a:lnTo>
                      <a:pt x="56" y="14"/>
                    </a:lnTo>
                    <a:lnTo>
                      <a:pt x="61" y="9"/>
                    </a:lnTo>
                    <a:lnTo>
                      <a:pt x="66" y="4"/>
                    </a:lnTo>
                    <a:lnTo>
                      <a:pt x="71" y="0"/>
                    </a:lnTo>
                    <a:lnTo>
                      <a:pt x="118" y="49"/>
                    </a:lnTo>
                    <a:lnTo>
                      <a:pt x="109" y="56"/>
                    </a:lnTo>
                    <a:lnTo>
                      <a:pt x="101" y="65"/>
                    </a:lnTo>
                    <a:lnTo>
                      <a:pt x="93" y="73"/>
                    </a:lnTo>
                    <a:lnTo>
                      <a:pt x="86" y="81"/>
                    </a:lnTo>
                    <a:lnTo>
                      <a:pt x="79" y="91"/>
                    </a:lnTo>
                    <a:lnTo>
                      <a:pt x="72" y="100"/>
                    </a:lnTo>
                    <a:lnTo>
                      <a:pt x="66" y="110"/>
                    </a:lnTo>
                    <a:lnTo>
                      <a:pt x="61" y="119"/>
                    </a:lnTo>
                    <a:lnTo>
                      <a:pt x="0" y="88"/>
                    </a:lnTo>
                  </a:path>
                </a:pathLst>
              </a:custGeom>
              <a:solidFill>
                <a:srgbClr val="DD3832"/>
              </a:solidFill>
              <a:ln w="9525" cap="rnd">
                <a:noFill/>
                <a:round/>
                <a:headEnd type="none" w="sm" len="sm"/>
                <a:tailEnd type="none" w="sm" len="sm"/>
              </a:ln>
            </p:spPr>
            <p:txBody>
              <a:bodyPr/>
              <a:lstStyle/>
              <a:p>
                <a:endParaRPr lang="en-US"/>
              </a:p>
            </p:txBody>
          </p:sp>
          <p:sp>
            <p:nvSpPr>
              <p:cNvPr id="251964" name="Freeform 27"/>
              <p:cNvSpPr>
                <a:spLocks/>
              </p:cNvSpPr>
              <p:nvPr/>
            </p:nvSpPr>
            <p:spPr bwMode="auto">
              <a:xfrm>
                <a:off x="1288" y="2507"/>
                <a:ext cx="119" cy="120"/>
              </a:xfrm>
              <a:custGeom>
                <a:avLst/>
                <a:gdLst>
                  <a:gd name="T0" fmla="*/ 0 w 119"/>
                  <a:gd name="T1" fmla="*/ 88 h 120"/>
                  <a:gd name="T2" fmla="*/ 4 w 119"/>
                  <a:gd name="T3" fmla="*/ 82 h 120"/>
                  <a:gd name="T4" fmla="*/ 7 w 119"/>
                  <a:gd name="T5" fmla="*/ 76 h 120"/>
                  <a:gd name="T6" fmla="*/ 11 w 119"/>
                  <a:gd name="T7" fmla="*/ 70 h 120"/>
                  <a:gd name="T8" fmla="*/ 15 w 119"/>
                  <a:gd name="T9" fmla="*/ 64 h 120"/>
                  <a:gd name="T10" fmla="*/ 19 w 119"/>
                  <a:gd name="T11" fmla="*/ 58 h 120"/>
                  <a:gd name="T12" fmla="*/ 24 w 119"/>
                  <a:gd name="T13" fmla="*/ 52 h 120"/>
                  <a:gd name="T14" fmla="*/ 27 w 119"/>
                  <a:gd name="T15" fmla="*/ 47 h 120"/>
                  <a:gd name="T16" fmla="*/ 32 w 119"/>
                  <a:gd name="T17" fmla="*/ 41 h 120"/>
                  <a:gd name="T18" fmla="*/ 37 w 119"/>
                  <a:gd name="T19" fmla="*/ 36 h 120"/>
                  <a:gd name="T20" fmla="*/ 41 w 119"/>
                  <a:gd name="T21" fmla="*/ 30 h 120"/>
                  <a:gd name="T22" fmla="*/ 46 w 119"/>
                  <a:gd name="T23" fmla="*/ 25 h 120"/>
                  <a:gd name="T24" fmla="*/ 51 w 119"/>
                  <a:gd name="T25" fmla="*/ 19 h 120"/>
                  <a:gd name="T26" fmla="*/ 56 w 119"/>
                  <a:gd name="T27" fmla="*/ 14 h 120"/>
                  <a:gd name="T28" fmla="*/ 61 w 119"/>
                  <a:gd name="T29" fmla="*/ 9 h 120"/>
                  <a:gd name="T30" fmla="*/ 66 w 119"/>
                  <a:gd name="T31" fmla="*/ 4 h 120"/>
                  <a:gd name="T32" fmla="*/ 71 w 119"/>
                  <a:gd name="T33" fmla="*/ 0 h 120"/>
                  <a:gd name="T34" fmla="*/ 118 w 119"/>
                  <a:gd name="T35" fmla="*/ 49 h 120"/>
                  <a:gd name="T36" fmla="*/ 109 w 119"/>
                  <a:gd name="T37" fmla="*/ 56 h 120"/>
                  <a:gd name="T38" fmla="*/ 101 w 119"/>
                  <a:gd name="T39" fmla="*/ 65 h 120"/>
                  <a:gd name="T40" fmla="*/ 93 w 119"/>
                  <a:gd name="T41" fmla="*/ 73 h 120"/>
                  <a:gd name="T42" fmla="*/ 86 w 119"/>
                  <a:gd name="T43" fmla="*/ 81 h 120"/>
                  <a:gd name="T44" fmla="*/ 79 w 119"/>
                  <a:gd name="T45" fmla="*/ 91 h 120"/>
                  <a:gd name="T46" fmla="*/ 72 w 119"/>
                  <a:gd name="T47" fmla="*/ 100 h 120"/>
                  <a:gd name="T48" fmla="*/ 66 w 119"/>
                  <a:gd name="T49" fmla="*/ 110 h 120"/>
                  <a:gd name="T50" fmla="*/ 61 w 119"/>
                  <a:gd name="T51" fmla="*/ 119 h 120"/>
                  <a:gd name="T52" fmla="*/ 0 w 119"/>
                  <a:gd name="T53" fmla="*/ 88 h 12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19"/>
                  <a:gd name="T82" fmla="*/ 0 h 120"/>
                  <a:gd name="T83" fmla="*/ 119 w 119"/>
                  <a:gd name="T84" fmla="*/ 120 h 120"/>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19" h="120">
                    <a:moveTo>
                      <a:pt x="0" y="88"/>
                    </a:moveTo>
                    <a:lnTo>
                      <a:pt x="4" y="82"/>
                    </a:lnTo>
                    <a:lnTo>
                      <a:pt x="7" y="76"/>
                    </a:lnTo>
                    <a:lnTo>
                      <a:pt x="11" y="70"/>
                    </a:lnTo>
                    <a:lnTo>
                      <a:pt x="15" y="64"/>
                    </a:lnTo>
                    <a:lnTo>
                      <a:pt x="19" y="58"/>
                    </a:lnTo>
                    <a:lnTo>
                      <a:pt x="24" y="52"/>
                    </a:lnTo>
                    <a:lnTo>
                      <a:pt x="27" y="47"/>
                    </a:lnTo>
                    <a:lnTo>
                      <a:pt x="32" y="41"/>
                    </a:lnTo>
                    <a:lnTo>
                      <a:pt x="37" y="36"/>
                    </a:lnTo>
                    <a:lnTo>
                      <a:pt x="41" y="30"/>
                    </a:lnTo>
                    <a:lnTo>
                      <a:pt x="46" y="25"/>
                    </a:lnTo>
                    <a:lnTo>
                      <a:pt x="51" y="19"/>
                    </a:lnTo>
                    <a:lnTo>
                      <a:pt x="56" y="14"/>
                    </a:lnTo>
                    <a:lnTo>
                      <a:pt x="61" y="9"/>
                    </a:lnTo>
                    <a:lnTo>
                      <a:pt x="66" y="4"/>
                    </a:lnTo>
                    <a:lnTo>
                      <a:pt x="71" y="0"/>
                    </a:lnTo>
                    <a:lnTo>
                      <a:pt x="118" y="49"/>
                    </a:lnTo>
                    <a:lnTo>
                      <a:pt x="109" y="56"/>
                    </a:lnTo>
                    <a:lnTo>
                      <a:pt x="101" y="65"/>
                    </a:lnTo>
                    <a:lnTo>
                      <a:pt x="93" y="73"/>
                    </a:lnTo>
                    <a:lnTo>
                      <a:pt x="86" y="81"/>
                    </a:lnTo>
                    <a:lnTo>
                      <a:pt x="79" y="91"/>
                    </a:lnTo>
                    <a:lnTo>
                      <a:pt x="72" y="100"/>
                    </a:lnTo>
                    <a:lnTo>
                      <a:pt x="66" y="110"/>
                    </a:lnTo>
                    <a:lnTo>
                      <a:pt x="61" y="119"/>
                    </a:lnTo>
                    <a:lnTo>
                      <a:pt x="0" y="88"/>
                    </a:lnTo>
                  </a:path>
                </a:pathLst>
              </a:custGeom>
              <a:noFill/>
              <a:ln w="12700" cap="rnd" cmpd="sng">
                <a:solidFill>
                  <a:srgbClr val="1F1A17"/>
                </a:solidFill>
                <a:prstDash val="solid"/>
                <a:round/>
                <a:headEnd type="none" w="sm" len="sm"/>
                <a:tailEnd type="none" w="sm" len="sm"/>
              </a:ln>
            </p:spPr>
            <p:txBody>
              <a:bodyPr/>
              <a:lstStyle/>
              <a:p>
                <a:endParaRPr lang="en-US"/>
              </a:p>
            </p:txBody>
          </p:sp>
          <p:sp>
            <p:nvSpPr>
              <p:cNvPr id="251965" name="Freeform 28"/>
              <p:cNvSpPr>
                <a:spLocks/>
              </p:cNvSpPr>
              <p:nvPr/>
            </p:nvSpPr>
            <p:spPr bwMode="auto">
              <a:xfrm>
                <a:off x="1275" y="3245"/>
                <a:ext cx="289" cy="336"/>
              </a:xfrm>
              <a:custGeom>
                <a:avLst/>
                <a:gdLst>
                  <a:gd name="T0" fmla="*/ 269 w 289"/>
                  <a:gd name="T1" fmla="*/ 333 h 336"/>
                  <a:gd name="T2" fmla="*/ 240 w 289"/>
                  <a:gd name="T3" fmla="*/ 328 h 336"/>
                  <a:gd name="T4" fmla="*/ 212 w 289"/>
                  <a:gd name="T5" fmla="*/ 319 h 336"/>
                  <a:gd name="T6" fmla="*/ 185 w 289"/>
                  <a:gd name="T7" fmla="*/ 309 h 336"/>
                  <a:gd name="T8" fmla="*/ 159 w 289"/>
                  <a:gd name="T9" fmla="*/ 296 h 336"/>
                  <a:gd name="T10" fmla="*/ 136 w 289"/>
                  <a:gd name="T11" fmla="*/ 282 h 336"/>
                  <a:gd name="T12" fmla="*/ 113 w 289"/>
                  <a:gd name="T13" fmla="*/ 265 h 336"/>
                  <a:gd name="T14" fmla="*/ 92 w 289"/>
                  <a:gd name="T15" fmla="*/ 246 h 336"/>
                  <a:gd name="T16" fmla="*/ 73 w 289"/>
                  <a:gd name="T17" fmla="*/ 226 h 336"/>
                  <a:gd name="T18" fmla="*/ 56 w 289"/>
                  <a:gd name="T19" fmla="*/ 204 h 336"/>
                  <a:gd name="T20" fmla="*/ 41 w 289"/>
                  <a:gd name="T21" fmla="*/ 181 h 336"/>
                  <a:gd name="T22" fmla="*/ 27 w 289"/>
                  <a:gd name="T23" fmla="*/ 157 h 336"/>
                  <a:gd name="T24" fmla="*/ 17 w 289"/>
                  <a:gd name="T25" fmla="*/ 130 h 336"/>
                  <a:gd name="T26" fmla="*/ 9 w 289"/>
                  <a:gd name="T27" fmla="*/ 103 h 336"/>
                  <a:gd name="T28" fmla="*/ 4 w 289"/>
                  <a:gd name="T29" fmla="*/ 76 h 336"/>
                  <a:gd name="T30" fmla="*/ 1 w 289"/>
                  <a:gd name="T31" fmla="*/ 47 h 336"/>
                  <a:gd name="T32" fmla="*/ 0 w 289"/>
                  <a:gd name="T33" fmla="*/ 29 h 336"/>
                  <a:gd name="T34" fmla="*/ 0 w 289"/>
                  <a:gd name="T35" fmla="*/ 20 h 336"/>
                  <a:gd name="T36" fmla="*/ 1 w 289"/>
                  <a:gd name="T37" fmla="*/ 12 h 336"/>
                  <a:gd name="T38" fmla="*/ 2 w 289"/>
                  <a:gd name="T39" fmla="*/ 4 h 336"/>
                  <a:gd name="T40" fmla="*/ 43 w 289"/>
                  <a:gd name="T41" fmla="*/ 4 h 336"/>
                  <a:gd name="T42" fmla="*/ 42 w 289"/>
                  <a:gd name="T43" fmla="*/ 11 h 336"/>
                  <a:gd name="T44" fmla="*/ 42 w 289"/>
                  <a:gd name="T45" fmla="*/ 19 h 336"/>
                  <a:gd name="T46" fmla="*/ 42 w 289"/>
                  <a:gd name="T47" fmla="*/ 25 h 336"/>
                  <a:gd name="T48" fmla="*/ 42 w 289"/>
                  <a:gd name="T49" fmla="*/ 33 h 336"/>
                  <a:gd name="T50" fmla="*/ 42 w 289"/>
                  <a:gd name="T51" fmla="*/ 58 h 336"/>
                  <a:gd name="T52" fmla="*/ 46 w 289"/>
                  <a:gd name="T53" fmla="*/ 83 h 336"/>
                  <a:gd name="T54" fmla="*/ 52 w 289"/>
                  <a:gd name="T55" fmla="*/ 106 h 336"/>
                  <a:gd name="T56" fmla="*/ 60 w 289"/>
                  <a:gd name="T57" fmla="*/ 129 h 336"/>
                  <a:gd name="T58" fmla="*/ 71 w 289"/>
                  <a:gd name="T59" fmla="*/ 151 h 336"/>
                  <a:gd name="T60" fmla="*/ 83 w 289"/>
                  <a:gd name="T61" fmla="*/ 172 h 336"/>
                  <a:gd name="T62" fmla="*/ 97 w 289"/>
                  <a:gd name="T63" fmla="*/ 191 h 336"/>
                  <a:gd name="T64" fmla="*/ 113 w 289"/>
                  <a:gd name="T65" fmla="*/ 210 h 336"/>
                  <a:gd name="T66" fmla="*/ 130 w 289"/>
                  <a:gd name="T67" fmla="*/ 227 h 336"/>
                  <a:gd name="T68" fmla="*/ 149 w 289"/>
                  <a:gd name="T69" fmla="*/ 242 h 336"/>
                  <a:gd name="T70" fmla="*/ 169 w 289"/>
                  <a:gd name="T71" fmla="*/ 256 h 336"/>
                  <a:gd name="T72" fmla="*/ 191 w 289"/>
                  <a:gd name="T73" fmla="*/ 267 h 336"/>
                  <a:gd name="T74" fmla="*/ 214 w 289"/>
                  <a:gd name="T75" fmla="*/ 278 h 336"/>
                  <a:gd name="T76" fmla="*/ 238 w 289"/>
                  <a:gd name="T77" fmla="*/ 286 h 336"/>
                  <a:gd name="T78" fmla="*/ 262 w 289"/>
                  <a:gd name="T79" fmla="*/ 292 h 336"/>
                  <a:gd name="T80" fmla="*/ 288 w 289"/>
                  <a:gd name="T81" fmla="*/ 295 h 3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289"/>
                  <a:gd name="T124" fmla="*/ 0 h 336"/>
                  <a:gd name="T125" fmla="*/ 289 w 289"/>
                  <a:gd name="T126" fmla="*/ 336 h 3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289" h="336">
                    <a:moveTo>
                      <a:pt x="284" y="335"/>
                    </a:moveTo>
                    <a:lnTo>
                      <a:pt x="269" y="333"/>
                    </a:lnTo>
                    <a:lnTo>
                      <a:pt x="255" y="330"/>
                    </a:lnTo>
                    <a:lnTo>
                      <a:pt x="240" y="328"/>
                    </a:lnTo>
                    <a:lnTo>
                      <a:pt x="225" y="323"/>
                    </a:lnTo>
                    <a:lnTo>
                      <a:pt x="212" y="319"/>
                    </a:lnTo>
                    <a:lnTo>
                      <a:pt x="198" y="315"/>
                    </a:lnTo>
                    <a:lnTo>
                      <a:pt x="185" y="309"/>
                    </a:lnTo>
                    <a:lnTo>
                      <a:pt x="171" y="303"/>
                    </a:lnTo>
                    <a:lnTo>
                      <a:pt x="159" y="296"/>
                    </a:lnTo>
                    <a:lnTo>
                      <a:pt x="148" y="289"/>
                    </a:lnTo>
                    <a:lnTo>
                      <a:pt x="136" y="282"/>
                    </a:lnTo>
                    <a:lnTo>
                      <a:pt x="124" y="273"/>
                    </a:lnTo>
                    <a:lnTo>
                      <a:pt x="113" y="265"/>
                    </a:lnTo>
                    <a:lnTo>
                      <a:pt x="103" y="256"/>
                    </a:lnTo>
                    <a:lnTo>
                      <a:pt x="92" y="246"/>
                    </a:lnTo>
                    <a:lnTo>
                      <a:pt x="82" y="236"/>
                    </a:lnTo>
                    <a:lnTo>
                      <a:pt x="73" y="226"/>
                    </a:lnTo>
                    <a:lnTo>
                      <a:pt x="65" y="215"/>
                    </a:lnTo>
                    <a:lnTo>
                      <a:pt x="56" y="204"/>
                    </a:lnTo>
                    <a:lnTo>
                      <a:pt x="48" y="193"/>
                    </a:lnTo>
                    <a:lnTo>
                      <a:pt x="41" y="181"/>
                    </a:lnTo>
                    <a:lnTo>
                      <a:pt x="34" y="169"/>
                    </a:lnTo>
                    <a:lnTo>
                      <a:pt x="27" y="157"/>
                    </a:lnTo>
                    <a:lnTo>
                      <a:pt x="22" y="144"/>
                    </a:lnTo>
                    <a:lnTo>
                      <a:pt x="17" y="130"/>
                    </a:lnTo>
                    <a:lnTo>
                      <a:pt x="12" y="118"/>
                    </a:lnTo>
                    <a:lnTo>
                      <a:pt x="9" y="103"/>
                    </a:lnTo>
                    <a:lnTo>
                      <a:pt x="5" y="90"/>
                    </a:lnTo>
                    <a:lnTo>
                      <a:pt x="4" y="76"/>
                    </a:lnTo>
                    <a:lnTo>
                      <a:pt x="2" y="62"/>
                    </a:lnTo>
                    <a:lnTo>
                      <a:pt x="1" y="47"/>
                    </a:lnTo>
                    <a:lnTo>
                      <a:pt x="0" y="33"/>
                    </a:lnTo>
                    <a:lnTo>
                      <a:pt x="0" y="29"/>
                    </a:lnTo>
                    <a:lnTo>
                      <a:pt x="0" y="25"/>
                    </a:lnTo>
                    <a:lnTo>
                      <a:pt x="0" y="20"/>
                    </a:lnTo>
                    <a:lnTo>
                      <a:pt x="1" y="16"/>
                    </a:lnTo>
                    <a:lnTo>
                      <a:pt x="1" y="12"/>
                    </a:lnTo>
                    <a:lnTo>
                      <a:pt x="1" y="8"/>
                    </a:lnTo>
                    <a:lnTo>
                      <a:pt x="2" y="4"/>
                    </a:lnTo>
                    <a:lnTo>
                      <a:pt x="2" y="0"/>
                    </a:lnTo>
                    <a:lnTo>
                      <a:pt x="43" y="4"/>
                    </a:lnTo>
                    <a:lnTo>
                      <a:pt x="42" y="8"/>
                    </a:lnTo>
                    <a:lnTo>
                      <a:pt x="42" y="11"/>
                    </a:lnTo>
                    <a:lnTo>
                      <a:pt x="42" y="15"/>
                    </a:lnTo>
                    <a:lnTo>
                      <a:pt x="42" y="19"/>
                    </a:lnTo>
                    <a:lnTo>
                      <a:pt x="42" y="22"/>
                    </a:lnTo>
                    <a:lnTo>
                      <a:pt x="42" y="25"/>
                    </a:lnTo>
                    <a:lnTo>
                      <a:pt x="42" y="29"/>
                    </a:lnTo>
                    <a:lnTo>
                      <a:pt x="42" y="33"/>
                    </a:lnTo>
                    <a:lnTo>
                      <a:pt x="42" y="46"/>
                    </a:lnTo>
                    <a:lnTo>
                      <a:pt x="42" y="58"/>
                    </a:lnTo>
                    <a:lnTo>
                      <a:pt x="44" y="70"/>
                    </a:lnTo>
                    <a:lnTo>
                      <a:pt x="46" y="83"/>
                    </a:lnTo>
                    <a:lnTo>
                      <a:pt x="49" y="95"/>
                    </a:lnTo>
                    <a:lnTo>
                      <a:pt x="52" y="106"/>
                    </a:lnTo>
                    <a:lnTo>
                      <a:pt x="56" y="118"/>
                    </a:lnTo>
                    <a:lnTo>
                      <a:pt x="60" y="129"/>
                    </a:lnTo>
                    <a:lnTo>
                      <a:pt x="65" y="140"/>
                    </a:lnTo>
                    <a:lnTo>
                      <a:pt x="71" y="151"/>
                    </a:lnTo>
                    <a:lnTo>
                      <a:pt x="77" y="162"/>
                    </a:lnTo>
                    <a:lnTo>
                      <a:pt x="83" y="172"/>
                    </a:lnTo>
                    <a:lnTo>
                      <a:pt x="90" y="182"/>
                    </a:lnTo>
                    <a:lnTo>
                      <a:pt x="97" y="191"/>
                    </a:lnTo>
                    <a:lnTo>
                      <a:pt x="105" y="201"/>
                    </a:lnTo>
                    <a:lnTo>
                      <a:pt x="113" y="210"/>
                    </a:lnTo>
                    <a:lnTo>
                      <a:pt x="121" y="218"/>
                    </a:lnTo>
                    <a:lnTo>
                      <a:pt x="130" y="227"/>
                    </a:lnTo>
                    <a:lnTo>
                      <a:pt x="140" y="234"/>
                    </a:lnTo>
                    <a:lnTo>
                      <a:pt x="149" y="242"/>
                    </a:lnTo>
                    <a:lnTo>
                      <a:pt x="159" y="249"/>
                    </a:lnTo>
                    <a:lnTo>
                      <a:pt x="169" y="256"/>
                    </a:lnTo>
                    <a:lnTo>
                      <a:pt x="180" y="262"/>
                    </a:lnTo>
                    <a:lnTo>
                      <a:pt x="191" y="267"/>
                    </a:lnTo>
                    <a:lnTo>
                      <a:pt x="202" y="273"/>
                    </a:lnTo>
                    <a:lnTo>
                      <a:pt x="214" y="278"/>
                    </a:lnTo>
                    <a:lnTo>
                      <a:pt x="225" y="282"/>
                    </a:lnTo>
                    <a:lnTo>
                      <a:pt x="238" y="286"/>
                    </a:lnTo>
                    <a:lnTo>
                      <a:pt x="250" y="289"/>
                    </a:lnTo>
                    <a:lnTo>
                      <a:pt x="262" y="292"/>
                    </a:lnTo>
                    <a:lnTo>
                      <a:pt x="275" y="294"/>
                    </a:lnTo>
                    <a:lnTo>
                      <a:pt x="288" y="295"/>
                    </a:lnTo>
                    <a:lnTo>
                      <a:pt x="284" y="335"/>
                    </a:lnTo>
                  </a:path>
                </a:pathLst>
              </a:custGeom>
              <a:solidFill>
                <a:srgbClr val="DD3832"/>
              </a:solidFill>
              <a:ln w="9525" cap="rnd">
                <a:noFill/>
                <a:round/>
                <a:headEnd type="none" w="sm" len="sm"/>
                <a:tailEnd type="none" w="sm" len="sm"/>
              </a:ln>
            </p:spPr>
            <p:txBody>
              <a:bodyPr/>
              <a:lstStyle/>
              <a:p>
                <a:endParaRPr lang="en-US"/>
              </a:p>
            </p:txBody>
          </p:sp>
          <p:sp>
            <p:nvSpPr>
              <p:cNvPr id="251966" name="Freeform 29"/>
              <p:cNvSpPr>
                <a:spLocks/>
              </p:cNvSpPr>
              <p:nvPr/>
            </p:nvSpPr>
            <p:spPr bwMode="auto">
              <a:xfrm>
                <a:off x="1275" y="3245"/>
                <a:ext cx="289" cy="336"/>
              </a:xfrm>
              <a:custGeom>
                <a:avLst/>
                <a:gdLst>
                  <a:gd name="T0" fmla="*/ 269 w 289"/>
                  <a:gd name="T1" fmla="*/ 333 h 336"/>
                  <a:gd name="T2" fmla="*/ 240 w 289"/>
                  <a:gd name="T3" fmla="*/ 328 h 336"/>
                  <a:gd name="T4" fmla="*/ 212 w 289"/>
                  <a:gd name="T5" fmla="*/ 319 h 336"/>
                  <a:gd name="T6" fmla="*/ 185 w 289"/>
                  <a:gd name="T7" fmla="*/ 309 h 336"/>
                  <a:gd name="T8" fmla="*/ 159 w 289"/>
                  <a:gd name="T9" fmla="*/ 296 h 336"/>
                  <a:gd name="T10" fmla="*/ 136 w 289"/>
                  <a:gd name="T11" fmla="*/ 282 h 336"/>
                  <a:gd name="T12" fmla="*/ 113 w 289"/>
                  <a:gd name="T13" fmla="*/ 265 h 336"/>
                  <a:gd name="T14" fmla="*/ 92 w 289"/>
                  <a:gd name="T15" fmla="*/ 246 h 336"/>
                  <a:gd name="T16" fmla="*/ 73 w 289"/>
                  <a:gd name="T17" fmla="*/ 226 h 336"/>
                  <a:gd name="T18" fmla="*/ 56 w 289"/>
                  <a:gd name="T19" fmla="*/ 204 h 336"/>
                  <a:gd name="T20" fmla="*/ 41 w 289"/>
                  <a:gd name="T21" fmla="*/ 181 h 336"/>
                  <a:gd name="T22" fmla="*/ 27 w 289"/>
                  <a:gd name="T23" fmla="*/ 157 h 336"/>
                  <a:gd name="T24" fmla="*/ 17 w 289"/>
                  <a:gd name="T25" fmla="*/ 130 h 336"/>
                  <a:gd name="T26" fmla="*/ 9 w 289"/>
                  <a:gd name="T27" fmla="*/ 103 h 336"/>
                  <a:gd name="T28" fmla="*/ 4 w 289"/>
                  <a:gd name="T29" fmla="*/ 76 h 336"/>
                  <a:gd name="T30" fmla="*/ 1 w 289"/>
                  <a:gd name="T31" fmla="*/ 47 h 336"/>
                  <a:gd name="T32" fmla="*/ 0 w 289"/>
                  <a:gd name="T33" fmla="*/ 29 h 336"/>
                  <a:gd name="T34" fmla="*/ 0 w 289"/>
                  <a:gd name="T35" fmla="*/ 20 h 336"/>
                  <a:gd name="T36" fmla="*/ 1 w 289"/>
                  <a:gd name="T37" fmla="*/ 12 h 336"/>
                  <a:gd name="T38" fmla="*/ 2 w 289"/>
                  <a:gd name="T39" fmla="*/ 4 h 336"/>
                  <a:gd name="T40" fmla="*/ 43 w 289"/>
                  <a:gd name="T41" fmla="*/ 4 h 336"/>
                  <a:gd name="T42" fmla="*/ 42 w 289"/>
                  <a:gd name="T43" fmla="*/ 11 h 336"/>
                  <a:gd name="T44" fmla="*/ 42 w 289"/>
                  <a:gd name="T45" fmla="*/ 19 h 336"/>
                  <a:gd name="T46" fmla="*/ 42 w 289"/>
                  <a:gd name="T47" fmla="*/ 25 h 336"/>
                  <a:gd name="T48" fmla="*/ 42 w 289"/>
                  <a:gd name="T49" fmla="*/ 33 h 336"/>
                  <a:gd name="T50" fmla="*/ 42 w 289"/>
                  <a:gd name="T51" fmla="*/ 58 h 336"/>
                  <a:gd name="T52" fmla="*/ 46 w 289"/>
                  <a:gd name="T53" fmla="*/ 83 h 336"/>
                  <a:gd name="T54" fmla="*/ 52 w 289"/>
                  <a:gd name="T55" fmla="*/ 106 h 336"/>
                  <a:gd name="T56" fmla="*/ 60 w 289"/>
                  <a:gd name="T57" fmla="*/ 129 h 336"/>
                  <a:gd name="T58" fmla="*/ 71 w 289"/>
                  <a:gd name="T59" fmla="*/ 151 h 336"/>
                  <a:gd name="T60" fmla="*/ 83 w 289"/>
                  <a:gd name="T61" fmla="*/ 172 h 336"/>
                  <a:gd name="T62" fmla="*/ 97 w 289"/>
                  <a:gd name="T63" fmla="*/ 191 h 336"/>
                  <a:gd name="T64" fmla="*/ 113 w 289"/>
                  <a:gd name="T65" fmla="*/ 210 h 336"/>
                  <a:gd name="T66" fmla="*/ 130 w 289"/>
                  <a:gd name="T67" fmla="*/ 227 h 336"/>
                  <a:gd name="T68" fmla="*/ 149 w 289"/>
                  <a:gd name="T69" fmla="*/ 242 h 336"/>
                  <a:gd name="T70" fmla="*/ 169 w 289"/>
                  <a:gd name="T71" fmla="*/ 256 h 336"/>
                  <a:gd name="T72" fmla="*/ 191 w 289"/>
                  <a:gd name="T73" fmla="*/ 267 h 336"/>
                  <a:gd name="T74" fmla="*/ 214 w 289"/>
                  <a:gd name="T75" fmla="*/ 278 h 336"/>
                  <a:gd name="T76" fmla="*/ 238 w 289"/>
                  <a:gd name="T77" fmla="*/ 286 h 336"/>
                  <a:gd name="T78" fmla="*/ 262 w 289"/>
                  <a:gd name="T79" fmla="*/ 292 h 336"/>
                  <a:gd name="T80" fmla="*/ 288 w 289"/>
                  <a:gd name="T81" fmla="*/ 295 h 3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289"/>
                  <a:gd name="T124" fmla="*/ 0 h 336"/>
                  <a:gd name="T125" fmla="*/ 289 w 289"/>
                  <a:gd name="T126" fmla="*/ 336 h 3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289" h="336">
                    <a:moveTo>
                      <a:pt x="284" y="335"/>
                    </a:moveTo>
                    <a:lnTo>
                      <a:pt x="269" y="333"/>
                    </a:lnTo>
                    <a:lnTo>
                      <a:pt x="255" y="330"/>
                    </a:lnTo>
                    <a:lnTo>
                      <a:pt x="240" y="328"/>
                    </a:lnTo>
                    <a:lnTo>
                      <a:pt x="225" y="323"/>
                    </a:lnTo>
                    <a:lnTo>
                      <a:pt x="212" y="319"/>
                    </a:lnTo>
                    <a:lnTo>
                      <a:pt x="198" y="315"/>
                    </a:lnTo>
                    <a:lnTo>
                      <a:pt x="185" y="309"/>
                    </a:lnTo>
                    <a:lnTo>
                      <a:pt x="171" y="303"/>
                    </a:lnTo>
                    <a:lnTo>
                      <a:pt x="159" y="296"/>
                    </a:lnTo>
                    <a:lnTo>
                      <a:pt x="148" y="289"/>
                    </a:lnTo>
                    <a:lnTo>
                      <a:pt x="136" y="282"/>
                    </a:lnTo>
                    <a:lnTo>
                      <a:pt x="124" y="273"/>
                    </a:lnTo>
                    <a:lnTo>
                      <a:pt x="113" y="265"/>
                    </a:lnTo>
                    <a:lnTo>
                      <a:pt x="103" y="256"/>
                    </a:lnTo>
                    <a:lnTo>
                      <a:pt x="92" y="246"/>
                    </a:lnTo>
                    <a:lnTo>
                      <a:pt x="82" y="236"/>
                    </a:lnTo>
                    <a:lnTo>
                      <a:pt x="73" y="226"/>
                    </a:lnTo>
                    <a:lnTo>
                      <a:pt x="65" y="215"/>
                    </a:lnTo>
                    <a:lnTo>
                      <a:pt x="56" y="204"/>
                    </a:lnTo>
                    <a:lnTo>
                      <a:pt x="48" y="193"/>
                    </a:lnTo>
                    <a:lnTo>
                      <a:pt x="41" y="181"/>
                    </a:lnTo>
                    <a:lnTo>
                      <a:pt x="34" y="169"/>
                    </a:lnTo>
                    <a:lnTo>
                      <a:pt x="27" y="157"/>
                    </a:lnTo>
                    <a:lnTo>
                      <a:pt x="22" y="144"/>
                    </a:lnTo>
                    <a:lnTo>
                      <a:pt x="17" y="130"/>
                    </a:lnTo>
                    <a:lnTo>
                      <a:pt x="12" y="118"/>
                    </a:lnTo>
                    <a:lnTo>
                      <a:pt x="9" y="103"/>
                    </a:lnTo>
                    <a:lnTo>
                      <a:pt x="5" y="90"/>
                    </a:lnTo>
                    <a:lnTo>
                      <a:pt x="4" y="76"/>
                    </a:lnTo>
                    <a:lnTo>
                      <a:pt x="2" y="62"/>
                    </a:lnTo>
                    <a:lnTo>
                      <a:pt x="1" y="47"/>
                    </a:lnTo>
                    <a:lnTo>
                      <a:pt x="0" y="33"/>
                    </a:lnTo>
                    <a:lnTo>
                      <a:pt x="0" y="29"/>
                    </a:lnTo>
                    <a:lnTo>
                      <a:pt x="0" y="25"/>
                    </a:lnTo>
                    <a:lnTo>
                      <a:pt x="0" y="20"/>
                    </a:lnTo>
                    <a:lnTo>
                      <a:pt x="1" y="16"/>
                    </a:lnTo>
                    <a:lnTo>
                      <a:pt x="1" y="12"/>
                    </a:lnTo>
                    <a:lnTo>
                      <a:pt x="1" y="8"/>
                    </a:lnTo>
                    <a:lnTo>
                      <a:pt x="2" y="4"/>
                    </a:lnTo>
                    <a:lnTo>
                      <a:pt x="2" y="0"/>
                    </a:lnTo>
                    <a:lnTo>
                      <a:pt x="43" y="4"/>
                    </a:lnTo>
                    <a:lnTo>
                      <a:pt x="42" y="8"/>
                    </a:lnTo>
                    <a:lnTo>
                      <a:pt x="42" y="11"/>
                    </a:lnTo>
                    <a:lnTo>
                      <a:pt x="42" y="15"/>
                    </a:lnTo>
                    <a:lnTo>
                      <a:pt x="42" y="19"/>
                    </a:lnTo>
                    <a:lnTo>
                      <a:pt x="42" y="22"/>
                    </a:lnTo>
                    <a:lnTo>
                      <a:pt x="42" y="25"/>
                    </a:lnTo>
                    <a:lnTo>
                      <a:pt x="42" y="29"/>
                    </a:lnTo>
                    <a:lnTo>
                      <a:pt x="42" y="33"/>
                    </a:lnTo>
                    <a:lnTo>
                      <a:pt x="42" y="46"/>
                    </a:lnTo>
                    <a:lnTo>
                      <a:pt x="42" y="58"/>
                    </a:lnTo>
                    <a:lnTo>
                      <a:pt x="44" y="70"/>
                    </a:lnTo>
                    <a:lnTo>
                      <a:pt x="46" y="83"/>
                    </a:lnTo>
                    <a:lnTo>
                      <a:pt x="49" y="95"/>
                    </a:lnTo>
                    <a:lnTo>
                      <a:pt x="52" y="106"/>
                    </a:lnTo>
                    <a:lnTo>
                      <a:pt x="56" y="118"/>
                    </a:lnTo>
                    <a:lnTo>
                      <a:pt x="60" y="129"/>
                    </a:lnTo>
                    <a:lnTo>
                      <a:pt x="65" y="140"/>
                    </a:lnTo>
                    <a:lnTo>
                      <a:pt x="71" y="151"/>
                    </a:lnTo>
                    <a:lnTo>
                      <a:pt x="77" y="162"/>
                    </a:lnTo>
                    <a:lnTo>
                      <a:pt x="83" y="172"/>
                    </a:lnTo>
                    <a:lnTo>
                      <a:pt x="90" y="182"/>
                    </a:lnTo>
                    <a:lnTo>
                      <a:pt x="97" y="191"/>
                    </a:lnTo>
                    <a:lnTo>
                      <a:pt x="105" y="201"/>
                    </a:lnTo>
                    <a:lnTo>
                      <a:pt x="113" y="210"/>
                    </a:lnTo>
                    <a:lnTo>
                      <a:pt x="121" y="218"/>
                    </a:lnTo>
                    <a:lnTo>
                      <a:pt x="130" y="227"/>
                    </a:lnTo>
                    <a:lnTo>
                      <a:pt x="140" y="234"/>
                    </a:lnTo>
                    <a:lnTo>
                      <a:pt x="149" y="242"/>
                    </a:lnTo>
                    <a:lnTo>
                      <a:pt x="159" y="249"/>
                    </a:lnTo>
                    <a:lnTo>
                      <a:pt x="169" y="256"/>
                    </a:lnTo>
                    <a:lnTo>
                      <a:pt x="180" y="262"/>
                    </a:lnTo>
                    <a:lnTo>
                      <a:pt x="191" y="267"/>
                    </a:lnTo>
                    <a:lnTo>
                      <a:pt x="202" y="273"/>
                    </a:lnTo>
                    <a:lnTo>
                      <a:pt x="214" y="278"/>
                    </a:lnTo>
                    <a:lnTo>
                      <a:pt x="225" y="282"/>
                    </a:lnTo>
                    <a:lnTo>
                      <a:pt x="238" y="286"/>
                    </a:lnTo>
                    <a:lnTo>
                      <a:pt x="250" y="289"/>
                    </a:lnTo>
                    <a:lnTo>
                      <a:pt x="262" y="292"/>
                    </a:lnTo>
                    <a:lnTo>
                      <a:pt x="275" y="294"/>
                    </a:lnTo>
                    <a:lnTo>
                      <a:pt x="288" y="295"/>
                    </a:lnTo>
                    <a:lnTo>
                      <a:pt x="284" y="335"/>
                    </a:lnTo>
                  </a:path>
                </a:pathLst>
              </a:custGeom>
              <a:noFill/>
              <a:ln w="12700" cap="rnd" cmpd="sng">
                <a:solidFill>
                  <a:srgbClr val="1F1A17"/>
                </a:solidFill>
                <a:prstDash val="solid"/>
                <a:round/>
                <a:headEnd type="none" w="sm" len="sm"/>
                <a:tailEnd type="none" w="sm" len="sm"/>
              </a:ln>
            </p:spPr>
            <p:txBody>
              <a:bodyPr/>
              <a:lstStyle/>
              <a:p>
                <a:endParaRPr lang="en-US"/>
              </a:p>
            </p:txBody>
          </p:sp>
          <p:sp>
            <p:nvSpPr>
              <p:cNvPr id="251967" name="Freeform 30"/>
              <p:cNvSpPr>
                <a:spLocks/>
              </p:cNvSpPr>
              <p:nvPr/>
            </p:nvSpPr>
            <p:spPr bwMode="auto">
              <a:xfrm>
                <a:off x="1663" y="3456"/>
                <a:ext cx="164" cy="116"/>
              </a:xfrm>
              <a:custGeom>
                <a:avLst/>
                <a:gdLst>
                  <a:gd name="T0" fmla="*/ 163 w 164"/>
                  <a:gd name="T1" fmla="*/ 27 h 116"/>
                  <a:gd name="T2" fmla="*/ 155 w 164"/>
                  <a:gd name="T3" fmla="*/ 35 h 116"/>
                  <a:gd name="T4" fmla="*/ 147 w 164"/>
                  <a:gd name="T5" fmla="*/ 42 h 116"/>
                  <a:gd name="T6" fmla="*/ 139 w 164"/>
                  <a:gd name="T7" fmla="*/ 49 h 116"/>
                  <a:gd name="T8" fmla="*/ 130 w 164"/>
                  <a:gd name="T9" fmla="*/ 57 h 116"/>
                  <a:gd name="T10" fmla="*/ 122 w 164"/>
                  <a:gd name="T11" fmla="*/ 63 h 116"/>
                  <a:gd name="T12" fmla="*/ 113 w 164"/>
                  <a:gd name="T13" fmla="*/ 69 h 116"/>
                  <a:gd name="T14" fmla="*/ 103 w 164"/>
                  <a:gd name="T15" fmla="*/ 75 h 116"/>
                  <a:gd name="T16" fmla="*/ 94 w 164"/>
                  <a:gd name="T17" fmla="*/ 81 h 116"/>
                  <a:gd name="T18" fmla="*/ 85 w 164"/>
                  <a:gd name="T19" fmla="*/ 86 h 116"/>
                  <a:gd name="T20" fmla="*/ 74 w 164"/>
                  <a:gd name="T21" fmla="*/ 92 h 116"/>
                  <a:gd name="T22" fmla="*/ 64 w 164"/>
                  <a:gd name="T23" fmla="*/ 97 h 116"/>
                  <a:gd name="T24" fmla="*/ 54 w 164"/>
                  <a:gd name="T25" fmla="*/ 101 h 116"/>
                  <a:gd name="T26" fmla="*/ 43 w 164"/>
                  <a:gd name="T27" fmla="*/ 105 h 116"/>
                  <a:gd name="T28" fmla="*/ 33 w 164"/>
                  <a:gd name="T29" fmla="*/ 109 h 116"/>
                  <a:gd name="T30" fmla="*/ 22 w 164"/>
                  <a:gd name="T31" fmla="*/ 113 h 116"/>
                  <a:gd name="T32" fmla="*/ 11 w 164"/>
                  <a:gd name="T33" fmla="*/ 115 h 116"/>
                  <a:gd name="T34" fmla="*/ 0 w 164"/>
                  <a:gd name="T35" fmla="*/ 77 h 116"/>
                  <a:gd name="T36" fmla="*/ 10 w 164"/>
                  <a:gd name="T37" fmla="*/ 75 h 116"/>
                  <a:gd name="T38" fmla="*/ 19 w 164"/>
                  <a:gd name="T39" fmla="*/ 71 h 116"/>
                  <a:gd name="T40" fmla="*/ 28 w 164"/>
                  <a:gd name="T41" fmla="*/ 69 h 116"/>
                  <a:gd name="T42" fmla="*/ 38 w 164"/>
                  <a:gd name="T43" fmla="*/ 64 h 116"/>
                  <a:gd name="T44" fmla="*/ 47 w 164"/>
                  <a:gd name="T45" fmla="*/ 61 h 116"/>
                  <a:gd name="T46" fmla="*/ 56 w 164"/>
                  <a:gd name="T47" fmla="*/ 57 h 116"/>
                  <a:gd name="T48" fmla="*/ 64 w 164"/>
                  <a:gd name="T49" fmla="*/ 52 h 116"/>
                  <a:gd name="T50" fmla="*/ 72 w 164"/>
                  <a:gd name="T51" fmla="*/ 47 h 116"/>
                  <a:gd name="T52" fmla="*/ 80 w 164"/>
                  <a:gd name="T53" fmla="*/ 42 h 116"/>
                  <a:gd name="T54" fmla="*/ 89 w 164"/>
                  <a:gd name="T55" fmla="*/ 37 h 116"/>
                  <a:gd name="T56" fmla="*/ 97 w 164"/>
                  <a:gd name="T57" fmla="*/ 31 h 116"/>
                  <a:gd name="T58" fmla="*/ 104 w 164"/>
                  <a:gd name="T59" fmla="*/ 25 h 116"/>
                  <a:gd name="T60" fmla="*/ 112 w 164"/>
                  <a:gd name="T61" fmla="*/ 19 h 116"/>
                  <a:gd name="T62" fmla="*/ 119 w 164"/>
                  <a:gd name="T63" fmla="*/ 13 h 116"/>
                  <a:gd name="T64" fmla="*/ 126 w 164"/>
                  <a:gd name="T65" fmla="*/ 7 h 116"/>
                  <a:gd name="T66" fmla="*/ 132 w 164"/>
                  <a:gd name="T67" fmla="*/ 0 h 116"/>
                  <a:gd name="T68" fmla="*/ 163 w 164"/>
                  <a:gd name="T69" fmla="*/ 27 h 11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64"/>
                  <a:gd name="T106" fmla="*/ 0 h 116"/>
                  <a:gd name="T107" fmla="*/ 164 w 164"/>
                  <a:gd name="T108" fmla="*/ 116 h 11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64" h="116">
                    <a:moveTo>
                      <a:pt x="163" y="27"/>
                    </a:moveTo>
                    <a:lnTo>
                      <a:pt x="155" y="35"/>
                    </a:lnTo>
                    <a:lnTo>
                      <a:pt x="147" y="42"/>
                    </a:lnTo>
                    <a:lnTo>
                      <a:pt x="139" y="49"/>
                    </a:lnTo>
                    <a:lnTo>
                      <a:pt x="130" y="57"/>
                    </a:lnTo>
                    <a:lnTo>
                      <a:pt x="122" y="63"/>
                    </a:lnTo>
                    <a:lnTo>
                      <a:pt x="113" y="69"/>
                    </a:lnTo>
                    <a:lnTo>
                      <a:pt x="103" y="75"/>
                    </a:lnTo>
                    <a:lnTo>
                      <a:pt x="94" y="81"/>
                    </a:lnTo>
                    <a:lnTo>
                      <a:pt x="85" y="86"/>
                    </a:lnTo>
                    <a:lnTo>
                      <a:pt x="74" y="92"/>
                    </a:lnTo>
                    <a:lnTo>
                      <a:pt x="64" y="97"/>
                    </a:lnTo>
                    <a:lnTo>
                      <a:pt x="54" y="101"/>
                    </a:lnTo>
                    <a:lnTo>
                      <a:pt x="43" y="105"/>
                    </a:lnTo>
                    <a:lnTo>
                      <a:pt x="33" y="109"/>
                    </a:lnTo>
                    <a:lnTo>
                      <a:pt x="22" y="113"/>
                    </a:lnTo>
                    <a:lnTo>
                      <a:pt x="11" y="115"/>
                    </a:lnTo>
                    <a:lnTo>
                      <a:pt x="0" y="77"/>
                    </a:lnTo>
                    <a:lnTo>
                      <a:pt x="10" y="75"/>
                    </a:lnTo>
                    <a:lnTo>
                      <a:pt x="19" y="71"/>
                    </a:lnTo>
                    <a:lnTo>
                      <a:pt x="28" y="69"/>
                    </a:lnTo>
                    <a:lnTo>
                      <a:pt x="38" y="64"/>
                    </a:lnTo>
                    <a:lnTo>
                      <a:pt x="47" y="61"/>
                    </a:lnTo>
                    <a:lnTo>
                      <a:pt x="56" y="57"/>
                    </a:lnTo>
                    <a:lnTo>
                      <a:pt x="64" y="52"/>
                    </a:lnTo>
                    <a:lnTo>
                      <a:pt x="72" y="47"/>
                    </a:lnTo>
                    <a:lnTo>
                      <a:pt x="80" y="42"/>
                    </a:lnTo>
                    <a:lnTo>
                      <a:pt x="89" y="37"/>
                    </a:lnTo>
                    <a:lnTo>
                      <a:pt x="97" y="31"/>
                    </a:lnTo>
                    <a:lnTo>
                      <a:pt x="104" y="25"/>
                    </a:lnTo>
                    <a:lnTo>
                      <a:pt x="112" y="19"/>
                    </a:lnTo>
                    <a:lnTo>
                      <a:pt x="119" y="13"/>
                    </a:lnTo>
                    <a:lnTo>
                      <a:pt x="126" y="7"/>
                    </a:lnTo>
                    <a:lnTo>
                      <a:pt x="132" y="0"/>
                    </a:lnTo>
                    <a:lnTo>
                      <a:pt x="163" y="27"/>
                    </a:lnTo>
                  </a:path>
                </a:pathLst>
              </a:custGeom>
              <a:solidFill>
                <a:srgbClr val="DD3832"/>
              </a:solidFill>
              <a:ln w="9525" cap="rnd">
                <a:noFill/>
                <a:round/>
                <a:headEnd type="none" w="sm" len="sm"/>
                <a:tailEnd type="none" w="sm" len="sm"/>
              </a:ln>
            </p:spPr>
            <p:txBody>
              <a:bodyPr/>
              <a:lstStyle/>
              <a:p>
                <a:endParaRPr lang="en-US"/>
              </a:p>
            </p:txBody>
          </p:sp>
          <p:sp>
            <p:nvSpPr>
              <p:cNvPr id="251968" name="Freeform 31"/>
              <p:cNvSpPr>
                <a:spLocks/>
              </p:cNvSpPr>
              <p:nvPr/>
            </p:nvSpPr>
            <p:spPr bwMode="auto">
              <a:xfrm>
                <a:off x="1663" y="3456"/>
                <a:ext cx="164" cy="116"/>
              </a:xfrm>
              <a:custGeom>
                <a:avLst/>
                <a:gdLst>
                  <a:gd name="T0" fmla="*/ 163 w 164"/>
                  <a:gd name="T1" fmla="*/ 27 h 116"/>
                  <a:gd name="T2" fmla="*/ 155 w 164"/>
                  <a:gd name="T3" fmla="*/ 35 h 116"/>
                  <a:gd name="T4" fmla="*/ 147 w 164"/>
                  <a:gd name="T5" fmla="*/ 42 h 116"/>
                  <a:gd name="T6" fmla="*/ 139 w 164"/>
                  <a:gd name="T7" fmla="*/ 49 h 116"/>
                  <a:gd name="T8" fmla="*/ 130 w 164"/>
                  <a:gd name="T9" fmla="*/ 57 h 116"/>
                  <a:gd name="T10" fmla="*/ 122 w 164"/>
                  <a:gd name="T11" fmla="*/ 63 h 116"/>
                  <a:gd name="T12" fmla="*/ 113 w 164"/>
                  <a:gd name="T13" fmla="*/ 69 h 116"/>
                  <a:gd name="T14" fmla="*/ 103 w 164"/>
                  <a:gd name="T15" fmla="*/ 75 h 116"/>
                  <a:gd name="T16" fmla="*/ 94 w 164"/>
                  <a:gd name="T17" fmla="*/ 81 h 116"/>
                  <a:gd name="T18" fmla="*/ 85 w 164"/>
                  <a:gd name="T19" fmla="*/ 86 h 116"/>
                  <a:gd name="T20" fmla="*/ 74 w 164"/>
                  <a:gd name="T21" fmla="*/ 92 h 116"/>
                  <a:gd name="T22" fmla="*/ 64 w 164"/>
                  <a:gd name="T23" fmla="*/ 97 h 116"/>
                  <a:gd name="T24" fmla="*/ 54 w 164"/>
                  <a:gd name="T25" fmla="*/ 101 h 116"/>
                  <a:gd name="T26" fmla="*/ 43 w 164"/>
                  <a:gd name="T27" fmla="*/ 105 h 116"/>
                  <a:gd name="T28" fmla="*/ 33 w 164"/>
                  <a:gd name="T29" fmla="*/ 109 h 116"/>
                  <a:gd name="T30" fmla="*/ 22 w 164"/>
                  <a:gd name="T31" fmla="*/ 113 h 116"/>
                  <a:gd name="T32" fmla="*/ 11 w 164"/>
                  <a:gd name="T33" fmla="*/ 115 h 116"/>
                  <a:gd name="T34" fmla="*/ 0 w 164"/>
                  <a:gd name="T35" fmla="*/ 77 h 116"/>
                  <a:gd name="T36" fmla="*/ 10 w 164"/>
                  <a:gd name="T37" fmla="*/ 75 h 116"/>
                  <a:gd name="T38" fmla="*/ 19 w 164"/>
                  <a:gd name="T39" fmla="*/ 71 h 116"/>
                  <a:gd name="T40" fmla="*/ 28 w 164"/>
                  <a:gd name="T41" fmla="*/ 69 h 116"/>
                  <a:gd name="T42" fmla="*/ 38 w 164"/>
                  <a:gd name="T43" fmla="*/ 64 h 116"/>
                  <a:gd name="T44" fmla="*/ 47 w 164"/>
                  <a:gd name="T45" fmla="*/ 61 h 116"/>
                  <a:gd name="T46" fmla="*/ 56 w 164"/>
                  <a:gd name="T47" fmla="*/ 57 h 116"/>
                  <a:gd name="T48" fmla="*/ 64 w 164"/>
                  <a:gd name="T49" fmla="*/ 52 h 116"/>
                  <a:gd name="T50" fmla="*/ 72 w 164"/>
                  <a:gd name="T51" fmla="*/ 47 h 116"/>
                  <a:gd name="T52" fmla="*/ 80 w 164"/>
                  <a:gd name="T53" fmla="*/ 42 h 116"/>
                  <a:gd name="T54" fmla="*/ 89 w 164"/>
                  <a:gd name="T55" fmla="*/ 37 h 116"/>
                  <a:gd name="T56" fmla="*/ 97 w 164"/>
                  <a:gd name="T57" fmla="*/ 31 h 116"/>
                  <a:gd name="T58" fmla="*/ 104 w 164"/>
                  <a:gd name="T59" fmla="*/ 25 h 116"/>
                  <a:gd name="T60" fmla="*/ 112 w 164"/>
                  <a:gd name="T61" fmla="*/ 19 h 116"/>
                  <a:gd name="T62" fmla="*/ 119 w 164"/>
                  <a:gd name="T63" fmla="*/ 13 h 116"/>
                  <a:gd name="T64" fmla="*/ 126 w 164"/>
                  <a:gd name="T65" fmla="*/ 7 h 116"/>
                  <a:gd name="T66" fmla="*/ 132 w 164"/>
                  <a:gd name="T67" fmla="*/ 0 h 116"/>
                  <a:gd name="T68" fmla="*/ 163 w 164"/>
                  <a:gd name="T69" fmla="*/ 27 h 11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64"/>
                  <a:gd name="T106" fmla="*/ 0 h 116"/>
                  <a:gd name="T107" fmla="*/ 164 w 164"/>
                  <a:gd name="T108" fmla="*/ 116 h 11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64" h="116">
                    <a:moveTo>
                      <a:pt x="163" y="27"/>
                    </a:moveTo>
                    <a:lnTo>
                      <a:pt x="155" y="35"/>
                    </a:lnTo>
                    <a:lnTo>
                      <a:pt x="147" y="42"/>
                    </a:lnTo>
                    <a:lnTo>
                      <a:pt x="139" y="49"/>
                    </a:lnTo>
                    <a:lnTo>
                      <a:pt x="130" y="57"/>
                    </a:lnTo>
                    <a:lnTo>
                      <a:pt x="122" y="63"/>
                    </a:lnTo>
                    <a:lnTo>
                      <a:pt x="113" y="69"/>
                    </a:lnTo>
                    <a:lnTo>
                      <a:pt x="103" y="75"/>
                    </a:lnTo>
                    <a:lnTo>
                      <a:pt x="94" y="81"/>
                    </a:lnTo>
                    <a:lnTo>
                      <a:pt x="85" y="86"/>
                    </a:lnTo>
                    <a:lnTo>
                      <a:pt x="74" y="92"/>
                    </a:lnTo>
                    <a:lnTo>
                      <a:pt x="64" y="97"/>
                    </a:lnTo>
                    <a:lnTo>
                      <a:pt x="54" y="101"/>
                    </a:lnTo>
                    <a:lnTo>
                      <a:pt x="43" y="105"/>
                    </a:lnTo>
                    <a:lnTo>
                      <a:pt x="33" y="109"/>
                    </a:lnTo>
                    <a:lnTo>
                      <a:pt x="22" y="113"/>
                    </a:lnTo>
                    <a:lnTo>
                      <a:pt x="11" y="115"/>
                    </a:lnTo>
                    <a:lnTo>
                      <a:pt x="0" y="77"/>
                    </a:lnTo>
                    <a:lnTo>
                      <a:pt x="10" y="75"/>
                    </a:lnTo>
                    <a:lnTo>
                      <a:pt x="19" y="71"/>
                    </a:lnTo>
                    <a:lnTo>
                      <a:pt x="28" y="69"/>
                    </a:lnTo>
                    <a:lnTo>
                      <a:pt x="38" y="64"/>
                    </a:lnTo>
                    <a:lnTo>
                      <a:pt x="47" y="61"/>
                    </a:lnTo>
                    <a:lnTo>
                      <a:pt x="56" y="57"/>
                    </a:lnTo>
                    <a:lnTo>
                      <a:pt x="64" y="52"/>
                    </a:lnTo>
                    <a:lnTo>
                      <a:pt x="72" y="47"/>
                    </a:lnTo>
                    <a:lnTo>
                      <a:pt x="80" y="42"/>
                    </a:lnTo>
                    <a:lnTo>
                      <a:pt x="89" y="37"/>
                    </a:lnTo>
                    <a:lnTo>
                      <a:pt x="97" y="31"/>
                    </a:lnTo>
                    <a:lnTo>
                      <a:pt x="104" y="25"/>
                    </a:lnTo>
                    <a:lnTo>
                      <a:pt x="112" y="19"/>
                    </a:lnTo>
                    <a:lnTo>
                      <a:pt x="119" y="13"/>
                    </a:lnTo>
                    <a:lnTo>
                      <a:pt x="126" y="7"/>
                    </a:lnTo>
                    <a:lnTo>
                      <a:pt x="132" y="0"/>
                    </a:lnTo>
                    <a:lnTo>
                      <a:pt x="163" y="27"/>
                    </a:lnTo>
                  </a:path>
                </a:pathLst>
              </a:custGeom>
              <a:noFill/>
              <a:ln w="12700" cap="rnd" cmpd="sng">
                <a:solidFill>
                  <a:srgbClr val="1F1A17"/>
                </a:solidFill>
                <a:prstDash val="solid"/>
                <a:round/>
                <a:headEnd type="none" w="sm" len="sm"/>
                <a:tailEnd type="none" w="sm" len="sm"/>
              </a:ln>
            </p:spPr>
            <p:txBody>
              <a:bodyPr/>
              <a:lstStyle/>
              <a:p>
                <a:endParaRPr lang="en-US"/>
              </a:p>
            </p:txBody>
          </p:sp>
          <p:sp>
            <p:nvSpPr>
              <p:cNvPr id="251969" name="Freeform 32"/>
              <p:cNvSpPr>
                <a:spLocks/>
              </p:cNvSpPr>
              <p:nvPr/>
            </p:nvSpPr>
            <p:spPr bwMode="auto">
              <a:xfrm>
                <a:off x="1046" y="2181"/>
                <a:ext cx="400" cy="329"/>
              </a:xfrm>
              <a:custGeom>
                <a:avLst/>
                <a:gdLst>
                  <a:gd name="T0" fmla="*/ 0 w 400"/>
                  <a:gd name="T1" fmla="*/ 0 h 329"/>
                  <a:gd name="T2" fmla="*/ 383 w 400"/>
                  <a:gd name="T3" fmla="*/ 0 h 329"/>
                  <a:gd name="T4" fmla="*/ 399 w 400"/>
                  <a:gd name="T5" fmla="*/ 64 h 329"/>
                  <a:gd name="T6" fmla="*/ 66 w 400"/>
                  <a:gd name="T7" fmla="*/ 64 h 329"/>
                  <a:gd name="T8" fmla="*/ 66 w 400"/>
                  <a:gd name="T9" fmla="*/ 328 h 329"/>
                  <a:gd name="T10" fmla="*/ 0 w 400"/>
                  <a:gd name="T11" fmla="*/ 328 h 329"/>
                  <a:gd name="T12" fmla="*/ 0 w 400"/>
                  <a:gd name="T13" fmla="*/ 0 h 329"/>
                  <a:gd name="T14" fmla="*/ 0 60000 65536"/>
                  <a:gd name="T15" fmla="*/ 0 60000 65536"/>
                  <a:gd name="T16" fmla="*/ 0 60000 65536"/>
                  <a:gd name="T17" fmla="*/ 0 60000 65536"/>
                  <a:gd name="T18" fmla="*/ 0 60000 65536"/>
                  <a:gd name="T19" fmla="*/ 0 60000 65536"/>
                  <a:gd name="T20" fmla="*/ 0 60000 65536"/>
                  <a:gd name="T21" fmla="*/ 0 w 400"/>
                  <a:gd name="T22" fmla="*/ 0 h 329"/>
                  <a:gd name="T23" fmla="*/ 400 w 400"/>
                  <a:gd name="T24" fmla="*/ 329 h 32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00" h="329">
                    <a:moveTo>
                      <a:pt x="0" y="0"/>
                    </a:moveTo>
                    <a:lnTo>
                      <a:pt x="383" y="0"/>
                    </a:lnTo>
                    <a:lnTo>
                      <a:pt x="399" y="64"/>
                    </a:lnTo>
                    <a:lnTo>
                      <a:pt x="66" y="64"/>
                    </a:lnTo>
                    <a:lnTo>
                      <a:pt x="66" y="328"/>
                    </a:lnTo>
                    <a:lnTo>
                      <a:pt x="0" y="328"/>
                    </a:lnTo>
                    <a:lnTo>
                      <a:pt x="0" y="0"/>
                    </a:lnTo>
                  </a:path>
                </a:pathLst>
              </a:custGeom>
              <a:solidFill>
                <a:srgbClr val="C2C2C1"/>
              </a:solidFill>
              <a:ln w="9525" cap="rnd">
                <a:noFill/>
                <a:round/>
                <a:headEnd type="none" w="sm" len="sm"/>
                <a:tailEnd type="none" w="sm" len="sm"/>
              </a:ln>
            </p:spPr>
            <p:txBody>
              <a:bodyPr/>
              <a:lstStyle/>
              <a:p>
                <a:endParaRPr lang="en-US"/>
              </a:p>
            </p:txBody>
          </p:sp>
          <p:sp>
            <p:nvSpPr>
              <p:cNvPr id="251970" name="Freeform 33"/>
              <p:cNvSpPr>
                <a:spLocks/>
              </p:cNvSpPr>
              <p:nvPr/>
            </p:nvSpPr>
            <p:spPr bwMode="auto">
              <a:xfrm>
                <a:off x="1046" y="2181"/>
                <a:ext cx="400" cy="328"/>
              </a:xfrm>
              <a:custGeom>
                <a:avLst/>
                <a:gdLst>
                  <a:gd name="T0" fmla="*/ 0 w 400"/>
                  <a:gd name="T1" fmla="*/ 0 h 328"/>
                  <a:gd name="T2" fmla="*/ 382 w 400"/>
                  <a:gd name="T3" fmla="*/ 0 h 328"/>
                  <a:gd name="T4" fmla="*/ 399 w 400"/>
                  <a:gd name="T5" fmla="*/ 63 h 328"/>
                  <a:gd name="T6" fmla="*/ 66 w 400"/>
                  <a:gd name="T7" fmla="*/ 63 h 328"/>
                  <a:gd name="T8" fmla="*/ 66 w 400"/>
                  <a:gd name="T9" fmla="*/ 327 h 328"/>
                  <a:gd name="T10" fmla="*/ 0 w 400"/>
                  <a:gd name="T11" fmla="*/ 327 h 328"/>
                  <a:gd name="T12" fmla="*/ 0 w 400"/>
                  <a:gd name="T13" fmla="*/ 0 h 328"/>
                  <a:gd name="T14" fmla="*/ 0 60000 65536"/>
                  <a:gd name="T15" fmla="*/ 0 60000 65536"/>
                  <a:gd name="T16" fmla="*/ 0 60000 65536"/>
                  <a:gd name="T17" fmla="*/ 0 60000 65536"/>
                  <a:gd name="T18" fmla="*/ 0 60000 65536"/>
                  <a:gd name="T19" fmla="*/ 0 60000 65536"/>
                  <a:gd name="T20" fmla="*/ 0 60000 65536"/>
                  <a:gd name="T21" fmla="*/ 0 w 400"/>
                  <a:gd name="T22" fmla="*/ 0 h 328"/>
                  <a:gd name="T23" fmla="*/ 400 w 400"/>
                  <a:gd name="T24" fmla="*/ 328 h 32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00" h="328">
                    <a:moveTo>
                      <a:pt x="0" y="0"/>
                    </a:moveTo>
                    <a:lnTo>
                      <a:pt x="382" y="0"/>
                    </a:lnTo>
                    <a:lnTo>
                      <a:pt x="399" y="63"/>
                    </a:lnTo>
                    <a:lnTo>
                      <a:pt x="66" y="63"/>
                    </a:lnTo>
                    <a:lnTo>
                      <a:pt x="66" y="327"/>
                    </a:lnTo>
                    <a:lnTo>
                      <a:pt x="0" y="327"/>
                    </a:lnTo>
                    <a:lnTo>
                      <a:pt x="0" y="0"/>
                    </a:lnTo>
                  </a:path>
                </a:pathLst>
              </a:custGeom>
              <a:noFill/>
              <a:ln w="12700" cap="rnd" cmpd="sng">
                <a:solidFill>
                  <a:srgbClr val="1F1A17"/>
                </a:solidFill>
                <a:prstDash val="solid"/>
                <a:round/>
                <a:headEnd type="none" w="sm" len="sm"/>
                <a:tailEnd type="none" w="sm" len="sm"/>
              </a:ln>
            </p:spPr>
            <p:txBody>
              <a:bodyPr/>
              <a:lstStyle/>
              <a:p>
                <a:endParaRPr lang="en-US"/>
              </a:p>
            </p:txBody>
          </p:sp>
          <p:sp>
            <p:nvSpPr>
              <p:cNvPr id="251971" name="Rectangle 34"/>
              <p:cNvSpPr>
                <a:spLocks noChangeArrowheads="1"/>
              </p:cNvSpPr>
              <p:nvPr/>
            </p:nvSpPr>
            <p:spPr bwMode="auto">
              <a:xfrm>
                <a:off x="1047" y="2555"/>
                <a:ext cx="63" cy="200"/>
              </a:xfrm>
              <a:prstGeom prst="rect">
                <a:avLst/>
              </a:prstGeom>
              <a:noFill/>
              <a:ln w="12700">
                <a:solidFill>
                  <a:srgbClr val="1F1A17"/>
                </a:solidFill>
                <a:miter lim="800000"/>
                <a:headEnd/>
                <a:tailEnd/>
              </a:ln>
            </p:spPr>
            <p:txBody>
              <a:bodyPr wrap="none" anchor="ctr"/>
              <a:lstStyle/>
              <a:p>
                <a:endParaRPr lang="en-US"/>
              </a:p>
            </p:txBody>
          </p:sp>
          <p:sp>
            <p:nvSpPr>
              <p:cNvPr id="251972" name="Rectangle 35"/>
              <p:cNvSpPr>
                <a:spLocks noChangeArrowheads="1"/>
              </p:cNvSpPr>
              <p:nvPr/>
            </p:nvSpPr>
            <p:spPr bwMode="auto">
              <a:xfrm>
                <a:off x="1047" y="3298"/>
                <a:ext cx="63" cy="212"/>
              </a:xfrm>
              <a:prstGeom prst="rect">
                <a:avLst/>
              </a:prstGeom>
              <a:noFill/>
              <a:ln w="12700">
                <a:solidFill>
                  <a:srgbClr val="1F1A17"/>
                </a:solidFill>
                <a:miter lim="800000"/>
                <a:headEnd/>
                <a:tailEnd/>
              </a:ln>
            </p:spPr>
            <p:txBody>
              <a:bodyPr wrap="none" anchor="ctr"/>
              <a:lstStyle/>
              <a:p>
                <a:endParaRPr lang="en-US"/>
              </a:p>
            </p:txBody>
          </p:sp>
          <p:sp>
            <p:nvSpPr>
              <p:cNvPr id="251973" name="Freeform 36"/>
              <p:cNvSpPr>
                <a:spLocks/>
              </p:cNvSpPr>
              <p:nvPr/>
            </p:nvSpPr>
            <p:spPr bwMode="auto">
              <a:xfrm>
                <a:off x="1479" y="2181"/>
                <a:ext cx="661" cy="492"/>
              </a:xfrm>
              <a:custGeom>
                <a:avLst/>
                <a:gdLst>
                  <a:gd name="T0" fmla="*/ 0 w 661"/>
                  <a:gd name="T1" fmla="*/ 0 h 492"/>
                  <a:gd name="T2" fmla="*/ 660 w 661"/>
                  <a:gd name="T3" fmla="*/ 0 h 492"/>
                  <a:gd name="T4" fmla="*/ 660 w 661"/>
                  <a:gd name="T5" fmla="*/ 99 h 492"/>
                  <a:gd name="T6" fmla="*/ 660 w 661"/>
                  <a:gd name="T7" fmla="*/ 435 h 492"/>
                  <a:gd name="T8" fmla="*/ 594 w 661"/>
                  <a:gd name="T9" fmla="*/ 491 h 492"/>
                  <a:gd name="T10" fmla="*/ 594 w 661"/>
                  <a:gd name="T11" fmla="*/ 63 h 492"/>
                  <a:gd name="T12" fmla="*/ 17 w 661"/>
                  <a:gd name="T13" fmla="*/ 63 h 492"/>
                  <a:gd name="T14" fmla="*/ 0 w 661"/>
                  <a:gd name="T15" fmla="*/ 0 h 492"/>
                  <a:gd name="T16" fmla="*/ 0 60000 65536"/>
                  <a:gd name="T17" fmla="*/ 0 60000 65536"/>
                  <a:gd name="T18" fmla="*/ 0 60000 65536"/>
                  <a:gd name="T19" fmla="*/ 0 60000 65536"/>
                  <a:gd name="T20" fmla="*/ 0 60000 65536"/>
                  <a:gd name="T21" fmla="*/ 0 60000 65536"/>
                  <a:gd name="T22" fmla="*/ 0 60000 65536"/>
                  <a:gd name="T23" fmla="*/ 0 60000 65536"/>
                  <a:gd name="T24" fmla="*/ 0 w 661"/>
                  <a:gd name="T25" fmla="*/ 0 h 492"/>
                  <a:gd name="T26" fmla="*/ 661 w 661"/>
                  <a:gd name="T27" fmla="*/ 492 h 49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661" h="492">
                    <a:moveTo>
                      <a:pt x="0" y="0"/>
                    </a:moveTo>
                    <a:lnTo>
                      <a:pt x="660" y="0"/>
                    </a:lnTo>
                    <a:lnTo>
                      <a:pt x="660" y="99"/>
                    </a:lnTo>
                    <a:lnTo>
                      <a:pt x="660" y="435"/>
                    </a:lnTo>
                    <a:lnTo>
                      <a:pt x="594" y="491"/>
                    </a:lnTo>
                    <a:lnTo>
                      <a:pt x="594" y="63"/>
                    </a:lnTo>
                    <a:lnTo>
                      <a:pt x="17" y="63"/>
                    </a:lnTo>
                    <a:lnTo>
                      <a:pt x="0" y="0"/>
                    </a:lnTo>
                  </a:path>
                </a:pathLst>
              </a:custGeom>
              <a:noFill/>
              <a:ln w="12700" cap="rnd" cmpd="sng">
                <a:solidFill>
                  <a:srgbClr val="1F1A17"/>
                </a:solidFill>
                <a:prstDash val="solid"/>
                <a:round/>
                <a:headEnd type="none" w="sm" len="sm"/>
                <a:tailEnd type="none" w="sm" len="sm"/>
              </a:ln>
            </p:spPr>
            <p:txBody>
              <a:bodyPr/>
              <a:lstStyle/>
              <a:p>
                <a:endParaRPr lang="en-US"/>
              </a:p>
            </p:txBody>
          </p:sp>
          <p:sp>
            <p:nvSpPr>
              <p:cNvPr id="251974" name="Freeform 37"/>
              <p:cNvSpPr>
                <a:spLocks/>
              </p:cNvSpPr>
              <p:nvPr/>
            </p:nvSpPr>
            <p:spPr bwMode="auto">
              <a:xfrm>
                <a:off x="1787" y="3176"/>
                <a:ext cx="353" cy="672"/>
              </a:xfrm>
              <a:custGeom>
                <a:avLst/>
                <a:gdLst>
                  <a:gd name="T0" fmla="*/ 352 w 353"/>
                  <a:gd name="T1" fmla="*/ 0 h 672"/>
                  <a:gd name="T2" fmla="*/ 352 w 353"/>
                  <a:gd name="T3" fmla="*/ 671 h 672"/>
                  <a:gd name="T4" fmla="*/ 18 w 353"/>
                  <a:gd name="T5" fmla="*/ 671 h 672"/>
                  <a:gd name="T6" fmla="*/ 0 w 353"/>
                  <a:gd name="T7" fmla="*/ 608 h 672"/>
                  <a:gd name="T8" fmla="*/ 286 w 353"/>
                  <a:gd name="T9" fmla="*/ 608 h 672"/>
                  <a:gd name="T10" fmla="*/ 286 w 353"/>
                  <a:gd name="T11" fmla="*/ 62 h 672"/>
                  <a:gd name="T12" fmla="*/ 320 w 353"/>
                  <a:gd name="T13" fmla="*/ 0 h 672"/>
                  <a:gd name="T14" fmla="*/ 352 w 353"/>
                  <a:gd name="T15" fmla="*/ 0 h 672"/>
                  <a:gd name="T16" fmla="*/ 0 60000 65536"/>
                  <a:gd name="T17" fmla="*/ 0 60000 65536"/>
                  <a:gd name="T18" fmla="*/ 0 60000 65536"/>
                  <a:gd name="T19" fmla="*/ 0 60000 65536"/>
                  <a:gd name="T20" fmla="*/ 0 60000 65536"/>
                  <a:gd name="T21" fmla="*/ 0 60000 65536"/>
                  <a:gd name="T22" fmla="*/ 0 60000 65536"/>
                  <a:gd name="T23" fmla="*/ 0 60000 65536"/>
                  <a:gd name="T24" fmla="*/ 0 w 353"/>
                  <a:gd name="T25" fmla="*/ 0 h 672"/>
                  <a:gd name="T26" fmla="*/ 353 w 353"/>
                  <a:gd name="T27" fmla="*/ 672 h 67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53" h="672">
                    <a:moveTo>
                      <a:pt x="352" y="0"/>
                    </a:moveTo>
                    <a:lnTo>
                      <a:pt x="352" y="671"/>
                    </a:lnTo>
                    <a:lnTo>
                      <a:pt x="18" y="671"/>
                    </a:lnTo>
                    <a:lnTo>
                      <a:pt x="0" y="608"/>
                    </a:lnTo>
                    <a:lnTo>
                      <a:pt x="286" y="608"/>
                    </a:lnTo>
                    <a:lnTo>
                      <a:pt x="286" y="62"/>
                    </a:lnTo>
                    <a:lnTo>
                      <a:pt x="320" y="0"/>
                    </a:lnTo>
                    <a:lnTo>
                      <a:pt x="352" y="0"/>
                    </a:lnTo>
                  </a:path>
                </a:pathLst>
              </a:custGeom>
              <a:noFill/>
              <a:ln w="12700" cap="rnd" cmpd="sng">
                <a:solidFill>
                  <a:srgbClr val="1F1A17"/>
                </a:solidFill>
                <a:prstDash val="solid"/>
                <a:round/>
                <a:headEnd type="none" w="sm" len="sm"/>
                <a:tailEnd type="none" w="sm" len="sm"/>
              </a:ln>
            </p:spPr>
            <p:txBody>
              <a:bodyPr/>
              <a:lstStyle/>
              <a:p>
                <a:endParaRPr lang="en-US"/>
              </a:p>
            </p:txBody>
          </p:sp>
          <p:sp>
            <p:nvSpPr>
              <p:cNvPr id="251975" name="Freeform 38"/>
              <p:cNvSpPr>
                <a:spLocks/>
              </p:cNvSpPr>
              <p:nvPr/>
            </p:nvSpPr>
            <p:spPr bwMode="auto">
              <a:xfrm>
                <a:off x="1539" y="3784"/>
                <a:ext cx="212" cy="64"/>
              </a:xfrm>
              <a:custGeom>
                <a:avLst/>
                <a:gdLst>
                  <a:gd name="T0" fmla="*/ 211 w 212"/>
                  <a:gd name="T1" fmla="*/ 63 h 64"/>
                  <a:gd name="T2" fmla="*/ 0 w 212"/>
                  <a:gd name="T3" fmla="*/ 63 h 64"/>
                  <a:gd name="T4" fmla="*/ 11 w 212"/>
                  <a:gd name="T5" fmla="*/ 0 h 64"/>
                  <a:gd name="T6" fmla="*/ 193 w 212"/>
                  <a:gd name="T7" fmla="*/ 0 h 64"/>
                  <a:gd name="T8" fmla="*/ 211 w 212"/>
                  <a:gd name="T9" fmla="*/ 63 h 64"/>
                  <a:gd name="T10" fmla="*/ 0 60000 65536"/>
                  <a:gd name="T11" fmla="*/ 0 60000 65536"/>
                  <a:gd name="T12" fmla="*/ 0 60000 65536"/>
                  <a:gd name="T13" fmla="*/ 0 60000 65536"/>
                  <a:gd name="T14" fmla="*/ 0 60000 65536"/>
                  <a:gd name="T15" fmla="*/ 0 w 212"/>
                  <a:gd name="T16" fmla="*/ 0 h 64"/>
                  <a:gd name="T17" fmla="*/ 212 w 212"/>
                  <a:gd name="T18" fmla="*/ 64 h 64"/>
                </a:gdLst>
                <a:ahLst/>
                <a:cxnLst>
                  <a:cxn ang="T10">
                    <a:pos x="T0" y="T1"/>
                  </a:cxn>
                  <a:cxn ang="T11">
                    <a:pos x="T2" y="T3"/>
                  </a:cxn>
                  <a:cxn ang="T12">
                    <a:pos x="T4" y="T5"/>
                  </a:cxn>
                  <a:cxn ang="T13">
                    <a:pos x="T6" y="T7"/>
                  </a:cxn>
                  <a:cxn ang="T14">
                    <a:pos x="T8" y="T9"/>
                  </a:cxn>
                </a:cxnLst>
                <a:rect l="T15" t="T16" r="T17" b="T18"/>
                <a:pathLst>
                  <a:path w="212" h="64">
                    <a:moveTo>
                      <a:pt x="211" y="63"/>
                    </a:moveTo>
                    <a:lnTo>
                      <a:pt x="0" y="63"/>
                    </a:lnTo>
                    <a:lnTo>
                      <a:pt x="11" y="0"/>
                    </a:lnTo>
                    <a:lnTo>
                      <a:pt x="193" y="0"/>
                    </a:lnTo>
                    <a:lnTo>
                      <a:pt x="211" y="63"/>
                    </a:lnTo>
                  </a:path>
                </a:pathLst>
              </a:custGeom>
              <a:noFill/>
              <a:ln w="12700" cap="rnd" cmpd="sng">
                <a:solidFill>
                  <a:srgbClr val="1F1A17"/>
                </a:solidFill>
                <a:prstDash val="solid"/>
                <a:round/>
                <a:headEnd type="none" w="sm" len="sm"/>
                <a:tailEnd type="none" w="sm" len="sm"/>
              </a:ln>
            </p:spPr>
            <p:txBody>
              <a:bodyPr/>
              <a:lstStyle/>
              <a:p>
                <a:endParaRPr lang="en-US"/>
              </a:p>
            </p:txBody>
          </p:sp>
          <p:sp>
            <p:nvSpPr>
              <p:cNvPr id="251976" name="Freeform 39"/>
              <p:cNvSpPr>
                <a:spLocks/>
              </p:cNvSpPr>
              <p:nvPr/>
            </p:nvSpPr>
            <p:spPr bwMode="auto">
              <a:xfrm>
                <a:off x="1046" y="3559"/>
                <a:ext cx="454" cy="289"/>
              </a:xfrm>
              <a:custGeom>
                <a:avLst/>
                <a:gdLst>
                  <a:gd name="T0" fmla="*/ 443 w 454"/>
                  <a:gd name="T1" fmla="*/ 288 h 289"/>
                  <a:gd name="T2" fmla="*/ 0 w 454"/>
                  <a:gd name="T3" fmla="*/ 288 h 289"/>
                  <a:gd name="T4" fmla="*/ 0 w 454"/>
                  <a:gd name="T5" fmla="*/ 0 h 289"/>
                  <a:gd name="T6" fmla="*/ 66 w 454"/>
                  <a:gd name="T7" fmla="*/ 0 h 289"/>
                  <a:gd name="T8" fmla="*/ 66 w 454"/>
                  <a:gd name="T9" fmla="*/ 225 h 289"/>
                  <a:gd name="T10" fmla="*/ 453 w 454"/>
                  <a:gd name="T11" fmla="*/ 225 h 289"/>
                  <a:gd name="T12" fmla="*/ 443 w 454"/>
                  <a:gd name="T13" fmla="*/ 288 h 289"/>
                  <a:gd name="T14" fmla="*/ 0 60000 65536"/>
                  <a:gd name="T15" fmla="*/ 0 60000 65536"/>
                  <a:gd name="T16" fmla="*/ 0 60000 65536"/>
                  <a:gd name="T17" fmla="*/ 0 60000 65536"/>
                  <a:gd name="T18" fmla="*/ 0 60000 65536"/>
                  <a:gd name="T19" fmla="*/ 0 60000 65536"/>
                  <a:gd name="T20" fmla="*/ 0 60000 65536"/>
                  <a:gd name="T21" fmla="*/ 0 w 454"/>
                  <a:gd name="T22" fmla="*/ 0 h 289"/>
                  <a:gd name="T23" fmla="*/ 454 w 454"/>
                  <a:gd name="T24" fmla="*/ 289 h 28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54" h="289">
                    <a:moveTo>
                      <a:pt x="443" y="288"/>
                    </a:moveTo>
                    <a:lnTo>
                      <a:pt x="0" y="288"/>
                    </a:lnTo>
                    <a:lnTo>
                      <a:pt x="0" y="0"/>
                    </a:lnTo>
                    <a:lnTo>
                      <a:pt x="66" y="0"/>
                    </a:lnTo>
                    <a:lnTo>
                      <a:pt x="66" y="225"/>
                    </a:lnTo>
                    <a:lnTo>
                      <a:pt x="453" y="225"/>
                    </a:lnTo>
                    <a:lnTo>
                      <a:pt x="443" y="288"/>
                    </a:lnTo>
                  </a:path>
                </a:pathLst>
              </a:custGeom>
              <a:noFill/>
              <a:ln w="12700" cap="rnd" cmpd="sng">
                <a:solidFill>
                  <a:srgbClr val="1F1A17"/>
                </a:solidFill>
                <a:prstDash val="solid"/>
                <a:round/>
                <a:headEnd type="none" w="sm" len="sm"/>
                <a:tailEnd type="none" w="sm" len="sm"/>
              </a:ln>
            </p:spPr>
            <p:txBody>
              <a:bodyPr/>
              <a:lstStyle/>
              <a:p>
                <a:endParaRPr lang="en-US"/>
              </a:p>
            </p:txBody>
          </p:sp>
          <p:sp>
            <p:nvSpPr>
              <p:cNvPr id="251977" name="Freeform 40"/>
              <p:cNvSpPr>
                <a:spLocks/>
              </p:cNvSpPr>
              <p:nvPr/>
            </p:nvSpPr>
            <p:spPr bwMode="auto">
              <a:xfrm>
                <a:off x="2073" y="2805"/>
                <a:ext cx="67" cy="261"/>
              </a:xfrm>
              <a:custGeom>
                <a:avLst/>
                <a:gdLst>
                  <a:gd name="T0" fmla="*/ 66 w 67"/>
                  <a:gd name="T1" fmla="*/ 0 h 261"/>
                  <a:gd name="T2" fmla="*/ 66 w 67"/>
                  <a:gd name="T3" fmla="*/ 107 h 261"/>
                  <a:gd name="T4" fmla="*/ 48 w 67"/>
                  <a:gd name="T5" fmla="*/ 141 h 261"/>
                  <a:gd name="T6" fmla="*/ 62 w 67"/>
                  <a:gd name="T7" fmla="*/ 146 h 261"/>
                  <a:gd name="T8" fmla="*/ 0 w 67"/>
                  <a:gd name="T9" fmla="*/ 260 h 261"/>
                  <a:gd name="T10" fmla="*/ 43 w 67"/>
                  <a:gd name="T11" fmla="*/ 180 h 261"/>
                  <a:gd name="T12" fmla="*/ 43 w 67"/>
                  <a:gd name="T13" fmla="*/ 77 h 261"/>
                  <a:gd name="T14" fmla="*/ 0 w 67"/>
                  <a:gd name="T15" fmla="*/ 36 h 261"/>
                  <a:gd name="T16" fmla="*/ 0 w 67"/>
                  <a:gd name="T17" fmla="*/ 25 h 261"/>
                  <a:gd name="T18" fmla="*/ 29 w 67"/>
                  <a:gd name="T19" fmla="*/ 0 h 261"/>
                  <a:gd name="T20" fmla="*/ 66 w 67"/>
                  <a:gd name="T21" fmla="*/ 0 h 26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67"/>
                  <a:gd name="T34" fmla="*/ 0 h 261"/>
                  <a:gd name="T35" fmla="*/ 67 w 67"/>
                  <a:gd name="T36" fmla="*/ 261 h 26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67" h="261">
                    <a:moveTo>
                      <a:pt x="66" y="0"/>
                    </a:moveTo>
                    <a:lnTo>
                      <a:pt x="66" y="107"/>
                    </a:lnTo>
                    <a:lnTo>
                      <a:pt x="48" y="141"/>
                    </a:lnTo>
                    <a:lnTo>
                      <a:pt x="62" y="146"/>
                    </a:lnTo>
                    <a:lnTo>
                      <a:pt x="0" y="260"/>
                    </a:lnTo>
                    <a:lnTo>
                      <a:pt x="43" y="180"/>
                    </a:lnTo>
                    <a:lnTo>
                      <a:pt x="43" y="77"/>
                    </a:lnTo>
                    <a:lnTo>
                      <a:pt x="0" y="36"/>
                    </a:lnTo>
                    <a:lnTo>
                      <a:pt x="0" y="25"/>
                    </a:lnTo>
                    <a:lnTo>
                      <a:pt x="29" y="0"/>
                    </a:lnTo>
                    <a:lnTo>
                      <a:pt x="66" y="0"/>
                    </a:lnTo>
                  </a:path>
                </a:pathLst>
              </a:custGeom>
              <a:noFill/>
              <a:ln w="12700" cap="rnd" cmpd="sng">
                <a:solidFill>
                  <a:srgbClr val="1F1A17"/>
                </a:solidFill>
                <a:prstDash val="solid"/>
                <a:round/>
                <a:headEnd type="none" w="sm" len="sm"/>
                <a:tailEnd type="none" w="sm" len="sm"/>
              </a:ln>
            </p:spPr>
            <p:txBody>
              <a:bodyPr/>
              <a:lstStyle/>
              <a:p>
                <a:endParaRPr lang="en-US"/>
              </a:p>
            </p:txBody>
          </p:sp>
          <p:sp>
            <p:nvSpPr>
              <p:cNvPr id="251978" name="Freeform 41"/>
              <p:cNvSpPr>
                <a:spLocks/>
              </p:cNvSpPr>
              <p:nvPr/>
            </p:nvSpPr>
            <p:spPr bwMode="auto">
              <a:xfrm>
                <a:off x="2073" y="3283"/>
                <a:ext cx="34" cy="406"/>
              </a:xfrm>
              <a:custGeom>
                <a:avLst/>
                <a:gdLst>
                  <a:gd name="T0" fmla="*/ 0 w 34"/>
                  <a:gd name="T1" fmla="*/ 0 h 406"/>
                  <a:gd name="T2" fmla="*/ 33 w 34"/>
                  <a:gd name="T3" fmla="*/ 25 h 406"/>
                  <a:gd name="T4" fmla="*/ 33 w 34"/>
                  <a:gd name="T5" fmla="*/ 380 h 406"/>
                  <a:gd name="T6" fmla="*/ 0 w 34"/>
                  <a:gd name="T7" fmla="*/ 405 h 406"/>
                  <a:gd name="T8" fmla="*/ 0 w 34"/>
                  <a:gd name="T9" fmla="*/ 0 h 406"/>
                  <a:gd name="T10" fmla="*/ 0 60000 65536"/>
                  <a:gd name="T11" fmla="*/ 0 60000 65536"/>
                  <a:gd name="T12" fmla="*/ 0 60000 65536"/>
                  <a:gd name="T13" fmla="*/ 0 60000 65536"/>
                  <a:gd name="T14" fmla="*/ 0 60000 65536"/>
                  <a:gd name="T15" fmla="*/ 0 w 34"/>
                  <a:gd name="T16" fmla="*/ 0 h 406"/>
                  <a:gd name="T17" fmla="*/ 34 w 34"/>
                  <a:gd name="T18" fmla="*/ 406 h 406"/>
                </a:gdLst>
                <a:ahLst/>
                <a:cxnLst>
                  <a:cxn ang="T10">
                    <a:pos x="T0" y="T1"/>
                  </a:cxn>
                  <a:cxn ang="T11">
                    <a:pos x="T2" y="T3"/>
                  </a:cxn>
                  <a:cxn ang="T12">
                    <a:pos x="T4" y="T5"/>
                  </a:cxn>
                  <a:cxn ang="T13">
                    <a:pos x="T6" y="T7"/>
                  </a:cxn>
                  <a:cxn ang="T14">
                    <a:pos x="T8" y="T9"/>
                  </a:cxn>
                </a:cxnLst>
                <a:rect l="T15" t="T16" r="T17" b="T18"/>
                <a:pathLst>
                  <a:path w="34" h="406">
                    <a:moveTo>
                      <a:pt x="0" y="0"/>
                    </a:moveTo>
                    <a:lnTo>
                      <a:pt x="33" y="25"/>
                    </a:lnTo>
                    <a:lnTo>
                      <a:pt x="33" y="380"/>
                    </a:lnTo>
                    <a:lnTo>
                      <a:pt x="0" y="405"/>
                    </a:lnTo>
                    <a:lnTo>
                      <a:pt x="0" y="0"/>
                    </a:lnTo>
                  </a:path>
                </a:pathLst>
              </a:custGeom>
              <a:solidFill>
                <a:srgbClr val="C1C9E2"/>
              </a:solidFill>
              <a:ln w="9525" cap="rnd">
                <a:noFill/>
                <a:round/>
                <a:headEnd type="none" w="sm" len="sm"/>
                <a:tailEnd type="none" w="sm" len="sm"/>
              </a:ln>
            </p:spPr>
            <p:txBody>
              <a:bodyPr/>
              <a:lstStyle/>
              <a:p>
                <a:endParaRPr lang="en-US"/>
              </a:p>
            </p:txBody>
          </p:sp>
          <p:sp>
            <p:nvSpPr>
              <p:cNvPr id="251979" name="Freeform 42"/>
              <p:cNvSpPr>
                <a:spLocks/>
              </p:cNvSpPr>
              <p:nvPr/>
            </p:nvSpPr>
            <p:spPr bwMode="auto">
              <a:xfrm>
                <a:off x="2073" y="3283"/>
                <a:ext cx="34" cy="406"/>
              </a:xfrm>
              <a:custGeom>
                <a:avLst/>
                <a:gdLst>
                  <a:gd name="T0" fmla="*/ 0 w 34"/>
                  <a:gd name="T1" fmla="*/ 0 h 406"/>
                  <a:gd name="T2" fmla="*/ 33 w 34"/>
                  <a:gd name="T3" fmla="*/ 25 h 406"/>
                  <a:gd name="T4" fmla="*/ 33 w 34"/>
                  <a:gd name="T5" fmla="*/ 380 h 406"/>
                  <a:gd name="T6" fmla="*/ 0 w 34"/>
                  <a:gd name="T7" fmla="*/ 405 h 406"/>
                  <a:gd name="T8" fmla="*/ 0 w 34"/>
                  <a:gd name="T9" fmla="*/ 0 h 406"/>
                  <a:gd name="T10" fmla="*/ 0 60000 65536"/>
                  <a:gd name="T11" fmla="*/ 0 60000 65536"/>
                  <a:gd name="T12" fmla="*/ 0 60000 65536"/>
                  <a:gd name="T13" fmla="*/ 0 60000 65536"/>
                  <a:gd name="T14" fmla="*/ 0 60000 65536"/>
                  <a:gd name="T15" fmla="*/ 0 w 34"/>
                  <a:gd name="T16" fmla="*/ 0 h 406"/>
                  <a:gd name="T17" fmla="*/ 34 w 34"/>
                  <a:gd name="T18" fmla="*/ 406 h 406"/>
                </a:gdLst>
                <a:ahLst/>
                <a:cxnLst>
                  <a:cxn ang="T10">
                    <a:pos x="T0" y="T1"/>
                  </a:cxn>
                  <a:cxn ang="T11">
                    <a:pos x="T2" y="T3"/>
                  </a:cxn>
                  <a:cxn ang="T12">
                    <a:pos x="T4" y="T5"/>
                  </a:cxn>
                  <a:cxn ang="T13">
                    <a:pos x="T6" y="T7"/>
                  </a:cxn>
                  <a:cxn ang="T14">
                    <a:pos x="T8" y="T9"/>
                  </a:cxn>
                </a:cxnLst>
                <a:rect l="T15" t="T16" r="T17" b="T18"/>
                <a:pathLst>
                  <a:path w="34" h="406">
                    <a:moveTo>
                      <a:pt x="0" y="0"/>
                    </a:moveTo>
                    <a:lnTo>
                      <a:pt x="33" y="25"/>
                    </a:lnTo>
                    <a:lnTo>
                      <a:pt x="33" y="380"/>
                    </a:lnTo>
                    <a:lnTo>
                      <a:pt x="0" y="405"/>
                    </a:lnTo>
                    <a:lnTo>
                      <a:pt x="0" y="0"/>
                    </a:lnTo>
                  </a:path>
                </a:pathLst>
              </a:custGeom>
              <a:noFill/>
              <a:ln w="12700" cap="rnd" cmpd="sng">
                <a:solidFill>
                  <a:srgbClr val="1F1A17"/>
                </a:solidFill>
                <a:prstDash val="solid"/>
                <a:round/>
                <a:headEnd type="none" w="sm" len="sm"/>
                <a:tailEnd type="none" w="sm" len="sm"/>
              </a:ln>
            </p:spPr>
            <p:txBody>
              <a:bodyPr/>
              <a:lstStyle/>
              <a:p>
                <a:endParaRPr lang="en-US"/>
              </a:p>
            </p:txBody>
          </p:sp>
          <p:sp>
            <p:nvSpPr>
              <p:cNvPr id="251980" name="Freeform 43"/>
              <p:cNvSpPr>
                <a:spLocks/>
              </p:cNvSpPr>
              <p:nvPr/>
            </p:nvSpPr>
            <p:spPr bwMode="auto">
              <a:xfrm>
                <a:off x="2073" y="2317"/>
                <a:ext cx="34" cy="272"/>
              </a:xfrm>
              <a:custGeom>
                <a:avLst/>
                <a:gdLst>
                  <a:gd name="T0" fmla="*/ 0 w 34"/>
                  <a:gd name="T1" fmla="*/ 0 h 272"/>
                  <a:gd name="T2" fmla="*/ 33 w 34"/>
                  <a:gd name="T3" fmla="*/ 24 h 272"/>
                  <a:gd name="T4" fmla="*/ 33 w 34"/>
                  <a:gd name="T5" fmla="*/ 247 h 272"/>
                  <a:gd name="T6" fmla="*/ 0 w 34"/>
                  <a:gd name="T7" fmla="*/ 271 h 272"/>
                  <a:gd name="T8" fmla="*/ 0 w 34"/>
                  <a:gd name="T9" fmla="*/ 0 h 272"/>
                  <a:gd name="T10" fmla="*/ 0 60000 65536"/>
                  <a:gd name="T11" fmla="*/ 0 60000 65536"/>
                  <a:gd name="T12" fmla="*/ 0 60000 65536"/>
                  <a:gd name="T13" fmla="*/ 0 60000 65536"/>
                  <a:gd name="T14" fmla="*/ 0 60000 65536"/>
                  <a:gd name="T15" fmla="*/ 0 w 34"/>
                  <a:gd name="T16" fmla="*/ 0 h 272"/>
                  <a:gd name="T17" fmla="*/ 34 w 34"/>
                  <a:gd name="T18" fmla="*/ 272 h 272"/>
                </a:gdLst>
                <a:ahLst/>
                <a:cxnLst>
                  <a:cxn ang="T10">
                    <a:pos x="T0" y="T1"/>
                  </a:cxn>
                  <a:cxn ang="T11">
                    <a:pos x="T2" y="T3"/>
                  </a:cxn>
                  <a:cxn ang="T12">
                    <a:pos x="T4" y="T5"/>
                  </a:cxn>
                  <a:cxn ang="T13">
                    <a:pos x="T6" y="T7"/>
                  </a:cxn>
                  <a:cxn ang="T14">
                    <a:pos x="T8" y="T9"/>
                  </a:cxn>
                </a:cxnLst>
                <a:rect l="T15" t="T16" r="T17" b="T18"/>
                <a:pathLst>
                  <a:path w="34" h="272">
                    <a:moveTo>
                      <a:pt x="0" y="0"/>
                    </a:moveTo>
                    <a:lnTo>
                      <a:pt x="33" y="24"/>
                    </a:lnTo>
                    <a:lnTo>
                      <a:pt x="33" y="247"/>
                    </a:lnTo>
                    <a:lnTo>
                      <a:pt x="0" y="271"/>
                    </a:lnTo>
                    <a:lnTo>
                      <a:pt x="0" y="0"/>
                    </a:lnTo>
                  </a:path>
                </a:pathLst>
              </a:custGeom>
              <a:solidFill>
                <a:srgbClr val="C1C9E2"/>
              </a:solidFill>
              <a:ln w="9525" cap="rnd">
                <a:noFill/>
                <a:round/>
                <a:headEnd type="none" w="sm" len="sm"/>
                <a:tailEnd type="none" w="sm" len="sm"/>
              </a:ln>
            </p:spPr>
            <p:txBody>
              <a:bodyPr/>
              <a:lstStyle/>
              <a:p>
                <a:endParaRPr lang="en-US"/>
              </a:p>
            </p:txBody>
          </p:sp>
          <p:sp>
            <p:nvSpPr>
              <p:cNvPr id="251981" name="Freeform 44"/>
              <p:cNvSpPr>
                <a:spLocks/>
              </p:cNvSpPr>
              <p:nvPr/>
            </p:nvSpPr>
            <p:spPr bwMode="auto">
              <a:xfrm>
                <a:off x="2073" y="2317"/>
                <a:ext cx="34" cy="272"/>
              </a:xfrm>
              <a:custGeom>
                <a:avLst/>
                <a:gdLst>
                  <a:gd name="T0" fmla="*/ 0 w 34"/>
                  <a:gd name="T1" fmla="*/ 0 h 272"/>
                  <a:gd name="T2" fmla="*/ 33 w 34"/>
                  <a:gd name="T3" fmla="*/ 24 h 272"/>
                  <a:gd name="T4" fmla="*/ 33 w 34"/>
                  <a:gd name="T5" fmla="*/ 247 h 272"/>
                  <a:gd name="T6" fmla="*/ 0 w 34"/>
                  <a:gd name="T7" fmla="*/ 271 h 272"/>
                  <a:gd name="T8" fmla="*/ 0 w 34"/>
                  <a:gd name="T9" fmla="*/ 0 h 272"/>
                  <a:gd name="T10" fmla="*/ 0 60000 65536"/>
                  <a:gd name="T11" fmla="*/ 0 60000 65536"/>
                  <a:gd name="T12" fmla="*/ 0 60000 65536"/>
                  <a:gd name="T13" fmla="*/ 0 60000 65536"/>
                  <a:gd name="T14" fmla="*/ 0 60000 65536"/>
                  <a:gd name="T15" fmla="*/ 0 w 34"/>
                  <a:gd name="T16" fmla="*/ 0 h 272"/>
                  <a:gd name="T17" fmla="*/ 34 w 34"/>
                  <a:gd name="T18" fmla="*/ 272 h 272"/>
                </a:gdLst>
                <a:ahLst/>
                <a:cxnLst>
                  <a:cxn ang="T10">
                    <a:pos x="T0" y="T1"/>
                  </a:cxn>
                  <a:cxn ang="T11">
                    <a:pos x="T2" y="T3"/>
                  </a:cxn>
                  <a:cxn ang="T12">
                    <a:pos x="T4" y="T5"/>
                  </a:cxn>
                  <a:cxn ang="T13">
                    <a:pos x="T6" y="T7"/>
                  </a:cxn>
                  <a:cxn ang="T14">
                    <a:pos x="T8" y="T9"/>
                  </a:cxn>
                </a:cxnLst>
                <a:rect l="T15" t="T16" r="T17" b="T18"/>
                <a:pathLst>
                  <a:path w="34" h="272">
                    <a:moveTo>
                      <a:pt x="0" y="0"/>
                    </a:moveTo>
                    <a:lnTo>
                      <a:pt x="33" y="24"/>
                    </a:lnTo>
                    <a:lnTo>
                      <a:pt x="33" y="247"/>
                    </a:lnTo>
                    <a:lnTo>
                      <a:pt x="0" y="271"/>
                    </a:lnTo>
                    <a:lnTo>
                      <a:pt x="0" y="0"/>
                    </a:lnTo>
                  </a:path>
                </a:pathLst>
              </a:custGeom>
              <a:noFill/>
              <a:ln w="12700" cap="rnd" cmpd="sng">
                <a:solidFill>
                  <a:srgbClr val="1F1A17"/>
                </a:solidFill>
                <a:prstDash val="solid"/>
                <a:round/>
                <a:headEnd type="none" w="sm" len="sm"/>
                <a:tailEnd type="none" w="sm" len="sm"/>
              </a:ln>
            </p:spPr>
            <p:txBody>
              <a:bodyPr/>
              <a:lstStyle/>
              <a:p>
                <a:endParaRPr lang="en-US"/>
              </a:p>
            </p:txBody>
          </p:sp>
          <p:sp>
            <p:nvSpPr>
              <p:cNvPr id="251982" name="Freeform 45"/>
              <p:cNvSpPr>
                <a:spLocks/>
              </p:cNvSpPr>
              <p:nvPr/>
            </p:nvSpPr>
            <p:spPr bwMode="auto">
              <a:xfrm>
                <a:off x="2106" y="3283"/>
                <a:ext cx="34" cy="406"/>
              </a:xfrm>
              <a:custGeom>
                <a:avLst/>
                <a:gdLst>
                  <a:gd name="T0" fmla="*/ 0 w 34"/>
                  <a:gd name="T1" fmla="*/ 25 h 406"/>
                  <a:gd name="T2" fmla="*/ 33 w 34"/>
                  <a:gd name="T3" fmla="*/ 0 h 406"/>
                  <a:gd name="T4" fmla="*/ 33 w 34"/>
                  <a:gd name="T5" fmla="*/ 405 h 406"/>
                  <a:gd name="T6" fmla="*/ 0 w 34"/>
                  <a:gd name="T7" fmla="*/ 380 h 406"/>
                  <a:gd name="T8" fmla="*/ 0 w 34"/>
                  <a:gd name="T9" fmla="*/ 25 h 406"/>
                  <a:gd name="T10" fmla="*/ 0 60000 65536"/>
                  <a:gd name="T11" fmla="*/ 0 60000 65536"/>
                  <a:gd name="T12" fmla="*/ 0 60000 65536"/>
                  <a:gd name="T13" fmla="*/ 0 60000 65536"/>
                  <a:gd name="T14" fmla="*/ 0 60000 65536"/>
                  <a:gd name="T15" fmla="*/ 0 w 34"/>
                  <a:gd name="T16" fmla="*/ 0 h 406"/>
                  <a:gd name="T17" fmla="*/ 34 w 34"/>
                  <a:gd name="T18" fmla="*/ 406 h 406"/>
                </a:gdLst>
                <a:ahLst/>
                <a:cxnLst>
                  <a:cxn ang="T10">
                    <a:pos x="T0" y="T1"/>
                  </a:cxn>
                  <a:cxn ang="T11">
                    <a:pos x="T2" y="T3"/>
                  </a:cxn>
                  <a:cxn ang="T12">
                    <a:pos x="T4" y="T5"/>
                  </a:cxn>
                  <a:cxn ang="T13">
                    <a:pos x="T6" y="T7"/>
                  </a:cxn>
                  <a:cxn ang="T14">
                    <a:pos x="T8" y="T9"/>
                  </a:cxn>
                </a:cxnLst>
                <a:rect l="T15" t="T16" r="T17" b="T18"/>
                <a:pathLst>
                  <a:path w="34" h="406">
                    <a:moveTo>
                      <a:pt x="0" y="25"/>
                    </a:moveTo>
                    <a:lnTo>
                      <a:pt x="33" y="0"/>
                    </a:lnTo>
                    <a:lnTo>
                      <a:pt x="33" y="405"/>
                    </a:lnTo>
                    <a:lnTo>
                      <a:pt x="0" y="380"/>
                    </a:lnTo>
                    <a:lnTo>
                      <a:pt x="0" y="25"/>
                    </a:lnTo>
                  </a:path>
                </a:pathLst>
              </a:custGeom>
              <a:solidFill>
                <a:srgbClr val="C1C9E2"/>
              </a:solidFill>
              <a:ln w="9525" cap="rnd">
                <a:noFill/>
                <a:round/>
                <a:headEnd type="none" w="sm" len="sm"/>
                <a:tailEnd type="none" w="sm" len="sm"/>
              </a:ln>
            </p:spPr>
            <p:txBody>
              <a:bodyPr/>
              <a:lstStyle/>
              <a:p>
                <a:endParaRPr lang="en-US"/>
              </a:p>
            </p:txBody>
          </p:sp>
          <p:sp>
            <p:nvSpPr>
              <p:cNvPr id="251983" name="Freeform 46"/>
              <p:cNvSpPr>
                <a:spLocks/>
              </p:cNvSpPr>
              <p:nvPr/>
            </p:nvSpPr>
            <p:spPr bwMode="auto">
              <a:xfrm>
                <a:off x="2106" y="3283"/>
                <a:ext cx="34" cy="406"/>
              </a:xfrm>
              <a:custGeom>
                <a:avLst/>
                <a:gdLst>
                  <a:gd name="T0" fmla="*/ 0 w 34"/>
                  <a:gd name="T1" fmla="*/ 25 h 406"/>
                  <a:gd name="T2" fmla="*/ 33 w 34"/>
                  <a:gd name="T3" fmla="*/ 0 h 406"/>
                  <a:gd name="T4" fmla="*/ 33 w 34"/>
                  <a:gd name="T5" fmla="*/ 405 h 406"/>
                  <a:gd name="T6" fmla="*/ 0 w 34"/>
                  <a:gd name="T7" fmla="*/ 380 h 406"/>
                  <a:gd name="T8" fmla="*/ 0 w 34"/>
                  <a:gd name="T9" fmla="*/ 25 h 406"/>
                  <a:gd name="T10" fmla="*/ 0 60000 65536"/>
                  <a:gd name="T11" fmla="*/ 0 60000 65536"/>
                  <a:gd name="T12" fmla="*/ 0 60000 65536"/>
                  <a:gd name="T13" fmla="*/ 0 60000 65536"/>
                  <a:gd name="T14" fmla="*/ 0 60000 65536"/>
                  <a:gd name="T15" fmla="*/ 0 w 34"/>
                  <a:gd name="T16" fmla="*/ 0 h 406"/>
                  <a:gd name="T17" fmla="*/ 34 w 34"/>
                  <a:gd name="T18" fmla="*/ 406 h 406"/>
                </a:gdLst>
                <a:ahLst/>
                <a:cxnLst>
                  <a:cxn ang="T10">
                    <a:pos x="T0" y="T1"/>
                  </a:cxn>
                  <a:cxn ang="T11">
                    <a:pos x="T2" y="T3"/>
                  </a:cxn>
                  <a:cxn ang="T12">
                    <a:pos x="T4" y="T5"/>
                  </a:cxn>
                  <a:cxn ang="T13">
                    <a:pos x="T6" y="T7"/>
                  </a:cxn>
                  <a:cxn ang="T14">
                    <a:pos x="T8" y="T9"/>
                  </a:cxn>
                </a:cxnLst>
                <a:rect l="T15" t="T16" r="T17" b="T18"/>
                <a:pathLst>
                  <a:path w="34" h="406">
                    <a:moveTo>
                      <a:pt x="0" y="25"/>
                    </a:moveTo>
                    <a:lnTo>
                      <a:pt x="33" y="0"/>
                    </a:lnTo>
                    <a:lnTo>
                      <a:pt x="33" y="405"/>
                    </a:lnTo>
                    <a:lnTo>
                      <a:pt x="0" y="380"/>
                    </a:lnTo>
                    <a:lnTo>
                      <a:pt x="0" y="25"/>
                    </a:lnTo>
                  </a:path>
                </a:pathLst>
              </a:custGeom>
              <a:noFill/>
              <a:ln w="12700" cap="rnd" cmpd="sng">
                <a:solidFill>
                  <a:srgbClr val="1F1A17"/>
                </a:solidFill>
                <a:prstDash val="solid"/>
                <a:round/>
                <a:headEnd type="none" w="sm" len="sm"/>
                <a:tailEnd type="none" w="sm" len="sm"/>
              </a:ln>
            </p:spPr>
            <p:txBody>
              <a:bodyPr/>
              <a:lstStyle/>
              <a:p>
                <a:endParaRPr lang="en-US"/>
              </a:p>
            </p:txBody>
          </p:sp>
          <p:sp>
            <p:nvSpPr>
              <p:cNvPr id="251984" name="Freeform 47"/>
              <p:cNvSpPr>
                <a:spLocks/>
              </p:cNvSpPr>
              <p:nvPr/>
            </p:nvSpPr>
            <p:spPr bwMode="auto">
              <a:xfrm>
                <a:off x="2106" y="2317"/>
                <a:ext cx="34" cy="272"/>
              </a:xfrm>
              <a:custGeom>
                <a:avLst/>
                <a:gdLst>
                  <a:gd name="T0" fmla="*/ 0 w 34"/>
                  <a:gd name="T1" fmla="*/ 24 h 272"/>
                  <a:gd name="T2" fmla="*/ 33 w 34"/>
                  <a:gd name="T3" fmla="*/ 0 h 272"/>
                  <a:gd name="T4" fmla="*/ 33 w 34"/>
                  <a:gd name="T5" fmla="*/ 271 h 272"/>
                  <a:gd name="T6" fmla="*/ 0 w 34"/>
                  <a:gd name="T7" fmla="*/ 247 h 272"/>
                  <a:gd name="T8" fmla="*/ 0 w 34"/>
                  <a:gd name="T9" fmla="*/ 24 h 272"/>
                  <a:gd name="T10" fmla="*/ 0 60000 65536"/>
                  <a:gd name="T11" fmla="*/ 0 60000 65536"/>
                  <a:gd name="T12" fmla="*/ 0 60000 65536"/>
                  <a:gd name="T13" fmla="*/ 0 60000 65536"/>
                  <a:gd name="T14" fmla="*/ 0 60000 65536"/>
                  <a:gd name="T15" fmla="*/ 0 w 34"/>
                  <a:gd name="T16" fmla="*/ 0 h 272"/>
                  <a:gd name="T17" fmla="*/ 34 w 34"/>
                  <a:gd name="T18" fmla="*/ 272 h 272"/>
                </a:gdLst>
                <a:ahLst/>
                <a:cxnLst>
                  <a:cxn ang="T10">
                    <a:pos x="T0" y="T1"/>
                  </a:cxn>
                  <a:cxn ang="T11">
                    <a:pos x="T2" y="T3"/>
                  </a:cxn>
                  <a:cxn ang="T12">
                    <a:pos x="T4" y="T5"/>
                  </a:cxn>
                  <a:cxn ang="T13">
                    <a:pos x="T6" y="T7"/>
                  </a:cxn>
                  <a:cxn ang="T14">
                    <a:pos x="T8" y="T9"/>
                  </a:cxn>
                </a:cxnLst>
                <a:rect l="T15" t="T16" r="T17" b="T18"/>
                <a:pathLst>
                  <a:path w="34" h="272">
                    <a:moveTo>
                      <a:pt x="0" y="24"/>
                    </a:moveTo>
                    <a:lnTo>
                      <a:pt x="33" y="0"/>
                    </a:lnTo>
                    <a:lnTo>
                      <a:pt x="33" y="271"/>
                    </a:lnTo>
                    <a:lnTo>
                      <a:pt x="0" y="247"/>
                    </a:lnTo>
                    <a:lnTo>
                      <a:pt x="0" y="24"/>
                    </a:lnTo>
                  </a:path>
                </a:pathLst>
              </a:custGeom>
              <a:solidFill>
                <a:srgbClr val="C1C9E2"/>
              </a:solidFill>
              <a:ln w="9525" cap="rnd">
                <a:noFill/>
                <a:round/>
                <a:headEnd type="none" w="sm" len="sm"/>
                <a:tailEnd type="none" w="sm" len="sm"/>
              </a:ln>
            </p:spPr>
            <p:txBody>
              <a:bodyPr/>
              <a:lstStyle/>
              <a:p>
                <a:endParaRPr lang="en-US"/>
              </a:p>
            </p:txBody>
          </p:sp>
          <p:sp>
            <p:nvSpPr>
              <p:cNvPr id="251985" name="Freeform 48"/>
              <p:cNvSpPr>
                <a:spLocks/>
              </p:cNvSpPr>
              <p:nvPr/>
            </p:nvSpPr>
            <p:spPr bwMode="auto">
              <a:xfrm>
                <a:off x="2106" y="2317"/>
                <a:ext cx="34" cy="272"/>
              </a:xfrm>
              <a:custGeom>
                <a:avLst/>
                <a:gdLst>
                  <a:gd name="T0" fmla="*/ 0 w 34"/>
                  <a:gd name="T1" fmla="*/ 24 h 272"/>
                  <a:gd name="T2" fmla="*/ 33 w 34"/>
                  <a:gd name="T3" fmla="*/ 0 h 272"/>
                  <a:gd name="T4" fmla="*/ 33 w 34"/>
                  <a:gd name="T5" fmla="*/ 271 h 272"/>
                  <a:gd name="T6" fmla="*/ 0 w 34"/>
                  <a:gd name="T7" fmla="*/ 247 h 272"/>
                  <a:gd name="T8" fmla="*/ 0 w 34"/>
                  <a:gd name="T9" fmla="*/ 24 h 272"/>
                  <a:gd name="T10" fmla="*/ 0 60000 65536"/>
                  <a:gd name="T11" fmla="*/ 0 60000 65536"/>
                  <a:gd name="T12" fmla="*/ 0 60000 65536"/>
                  <a:gd name="T13" fmla="*/ 0 60000 65536"/>
                  <a:gd name="T14" fmla="*/ 0 60000 65536"/>
                  <a:gd name="T15" fmla="*/ 0 w 34"/>
                  <a:gd name="T16" fmla="*/ 0 h 272"/>
                  <a:gd name="T17" fmla="*/ 34 w 34"/>
                  <a:gd name="T18" fmla="*/ 272 h 272"/>
                </a:gdLst>
                <a:ahLst/>
                <a:cxnLst>
                  <a:cxn ang="T10">
                    <a:pos x="T0" y="T1"/>
                  </a:cxn>
                  <a:cxn ang="T11">
                    <a:pos x="T2" y="T3"/>
                  </a:cxn>
                  <a:cxn ang="T12">
                    <a:pos x="T4" y="T5"/>
                  </a:cxn>
                  <a:cxn ang="T13">
                    <a:pos x="T6" y="T7"/>
                  </a:cxn>
                  <a:cxn ang="T14">
                    <a:pos x="T8" y="T9"/>
                  </a:cxn>
                </a:cxnLst>
                <a:rect l="T15" t="T16" r="T17" b="T18"/>
                <a:pathLst>
                  <a:path w="34" h="272">
                    <a:moveTo>
                      <a:pt x="0" y="24"/>
                    </a:moveTo>
                    <a:lnTo>
                      <a:pt x="33" y="0"/>
                    </a:lnTo>
                    <a:lnTo>
                      <a:pt x="33" y="271"/>
                    </a:lnTo>
                    <a:lnTo>
                      <a:pt x="0" y="247"/>
                    </a:lnTo>
                    <a:lnTo>
                      <a:pt x="0" y="24"/>
                    </a:lnTo>
                  </a:path>
                </a:pathLst>
              </a:custGeom>
              <a:noFill/>
              <a:ln w="12700" cap="rnd" cmpd="sng">
                <a:solidFill>
                  <a:srgbClr val="1F1A17"/>
                </a:solidFill>
                <a:prstDash val="solid"/>
                <a:round/>
                <a:headEnd type="none" w="sm" len="sm"/>
                <a:tailEnd type="none" w="sm" len="sm"/>
              </a:ln>
            </p:spPr>
            <p:txBody>
              <a:bodyPr/>
              <a:lstStyle/>
              <a:p>
                <a:endParaRPr lang="en-US"/>
              </a:p>
            </p:txBody>
          </p:sp>
          <p:sp>
            <p:nvSpPr>
              <p:cNvPr id="251986" name="Freeform 49"/>
              <p:cNvSpPr>
                <a:spLocks/>
              </p:cNvSpPr>
              <p:nvPr/>
            </p:nvSpPr>
            <p:spPr bwMode="auto">
              <a:xfrm>
                <a:off x="1046" y="3429"/>
                <a:ext cx="33" cy="84"/>
              </a:xfrm>
              <a:custGeom>
                <a:avLst/>
                <a:gdLst>
                  <a:gd name="T0" fmla="*/ 0 w 33"/>
                  <a:gd name="T1" fmla="*/ 0 h 84"/>
                  <a:gd name="T2" fmla="*/ 32 w 33"/>
                  <a:gd name="T3" fmla="*/ 25 h 84"/>
                  <a:gd name="T4" fmla="*/ 32 w 33"/>
                  <a:gd name="T5" fmla="*/ 83 h 84"/>
                  <a:gd name="T6" fmla="*/ 0 w 33"/>
                  <a:gd name="T7" fmla="*/ 83 h 84"/>
                  <a:gd name="T8" fmla="*/ 0 w 33"/>
                  <a:gd name="T9" fmla="*/ 0 h 84"/>
                  <a:gd name="T10" fmla="*/ 0 60000 65536"/>
                  <a:gd name="T11" fmla="*/ 0 60000 65536"/>
                  <a:gd name="T12" fmla="*/ 0 60000 65536"/>
                  <a:gd name="T13" fmla="*/ 0 60000 65536"/>
                  <a:gd name="T14" fmla="*/ 0 60000 65536"/>
                  <a:gd name="T15" fmla="*/ 0 w 33"/>
                  <a:gd name="T16" fmla="*/ 0 h 84"/>
                  <a:gd name="T17" fmla="*/ 33 w 33"/>
                  <a:gd name="T18" fmla="*/ 84 h 84"/>
                </a:gdLst>
                <a:ahLst/>
                <a:cxnLst>
                  <a:cxn ang="T10">
                    <a:pos x="T0" y="T1"/>
                  </a:cxn>
                  <a:cxn ang="T11">
                    <a:pos x="T2" y="T3"/>
                  </a:cxn>
                  <a:cxn ang="T12">
                    <a:pos x="T4" y="T5"/>
                  </a:cxn>
                  <a:cxn ang="T13">
                    <a:pos x="T6" y="T7"/>
                  </a:cxn>
                  <a:cxn ang="T14">
                    <a:pos x="T8" y="T9"/>
                  </a:cxn>
                </a:cxnLst>
                <a:rect l="T15" t="T16" r="T17" b="T18"/>
                <a:pathLst>
                  <a:path w="33" h="84">
                    <a:moveTo>
                      <a:pt x="0" y="0"/>
                    </a:moveTo>
                    <a:lnTo>
                      <a:pt x="32" y="25"/>
                    </a:lnTo>
                    <a:lnTo>
                      <a:pt x="32" y="83"/>
                    </a:lnTo>
                    <a:lnTo>
                      <a:pt x="0" y="83"/>
                    </a:lnTo>
                    <a:lnTo>
                      <a:pt x="0" y="0"/>
                    </a:lnTo>
                  </a:path>
                </a:pathLst>
              </a:custGeom>
              <a:solidFill>
                <a:srgbClr val="C1C9E2"/>
              </a:solidFill>
              <a:ln w="9525" cap="rnd">
                <a:noFill/>
                <a:round/>
                <a:headEnd type="none" w="sm" len="sm"/>
                <a:tailEnd type="none" w="sm" len="sm"/>
              </a:ln>
            </p:spPr>
            <p:txBody>
              <a:bodyPr/>
              <a:lstStyle/>
              <a:p>
                <a:endParaRPr lang="en-US"/>
              </a:p>
            </p:txBody>
          </p:sp>
          <p:sp>
            <p:nvSpPr>
              <p:cNvPr id="251987" name="Freeform 50"/>
              <p:cNvSpPr>
                <a:spLocks/>
              </p:cNvSpPr>
              <p:nvPr/>
            </p:nvSpPr>
            <p:spPr bwMode="auto">
              <a:xfrm>
                <a:off x="1046" y="3429"/>
                <a:ext cx="33" cy="84"/>
              </a:xfrm>
              <a:custGeom>
                <a:avLst/>
                <a:gdLst>
                  <a:gd name="T0" fmla="*/ 0 w 33"/>
                  <a:gd name="T1" fmla="*/ 0 h 84"/>
                  <a:gd name="T2" fmla="*/ 32 w 33"/>
                  <a:gd name="T3" fmla="*/ 25 h 84"/>
                  <a:gd name="T4" fmla="*/ 32 w 33"/>
                  <a:gd name="T5" fmla="*/ 83 h 84"/>
                  <a:gd name="T6" fmla="*/ 0 w 33"/>
                  <a:gd name="T7" fmla="*/ 83 h 84"/>
                  <a:gd name="T8" fmla="*/ 0 w 33"/>
                  <a:gd name="T9" fmla="*/ 0 h 84"/>
                  <a:gd name="T10" fmla="*/ 0 60000 65536"/>
                  <a:gd name="T11" fmla="*/ 0 60000 65536"/>
                  <a:gd name="T12" fmla="*/ 0 60000 65536"/>
                  <a:gd name="T13" fmla="*/ 0 60000 65536"/>
                  <a:gd name="T14" fmla="*/ 0 60000 65536"/>
                  <a:gd name="T15" fmla="*/ 0 w 33"/>
                  <a:gd name="T16" fmla="*/ 0 h 84"/>
                  <a:gd name="T17" fmla="*/ 33 w 33"/>
                  <a:gd name="T18" fmla="*/ 84 h 84"/>
                </a:gdLst>
                <a:ahLst/>
                <a:cxnLst>
                  <a:cxn ang="T10">
                    <a:pos x="T0" y="T1"/>
                  </a:cxn>
                  <a:cxn ang="T11">
                    <a:pos x="T2" y="T3"/>
                  </a:cxn>
                  <a:cxn ang="T12">
                    <a:pos x="T4" y="T5"/>
                  </a:cxn>
                  <a:cxn ang="T13">
                    <a:pos x="T6" y="T7"/>
                  </a:cxn>
                  <a:cxn ang="T14">
                    <a:pos x="T8" y="T9"/>
                  </a:cxn>
                </a:cxnLst>
                <a:rect l="T15" t="T16" r="T17" b="T18"/>
                <a:pathLst>
                  <a:path w="33" h="84">
                    <a:moveTo>
                      <a:pt x="0" y="0"/>
                    </a:moveTo>
                    <a:lnTo>
                      <a:pt x="32" y="25"/>
                    </a:lnTo>
                    <a:lnTo>
                      <a:pt x="32" y="83"/>
                    </a:lnTo>
                    <a:lnTo>
                      <a:pt x="0" y="83"/>
                    </a:lnTo>
                    <a:lnTo>
                      <a:pt x="0" y="0"/>
                    </a:lnTo>
                  </a:path>
                </a:pathLst>
              </a:custGeom>
              <a:noFill/>
              <a:ln w="12700" cap="rnd" cmpd="sng">
                <a:solidFill>
                  <a:srgbClr val="1F1A17"/>
                </a:solidFill>
                <a:prstDash val="solid"/>
                <a:round/>
                <a:headEnd type="none" w="sm" len="sm"/>
                <a:tailEnd type="none" w="sm" len="sm"/>
              </a:ln>
            </p:spPr>
            <p:txBody>
              <a:bodyPr/>
              <a:lstStyle/>
              <a:p>
                <a:endParaRPr lang="en-US"/>
              </a:p>
            </p:txBody>
          </p:sp>
          <p:sp>
            <p:nvSpPr>
              <p:cNvPr id="251988" name="Freeform 51"/>
              <p:cNvSpPr>
                <a:spLocks/>
              </p:cNvSpPr>
              <p:nvPr/>
            </p:nvSpPr>
            <p:spPr bwMode="auto">
              <a:xfrm>
                <a:off x="1046" y="3559"/>
                <a:ext cx="33" cy="126"/>
              </a:xfrm>
              <a:custGeom>
                <a:avLst/>
                <a:gdLst>
                  <a:gd name="T0" fmla="*/ 32 w 33"/>
                  <a:gd name="T1" fmla="*/ 0 h 126"/>
                  <a:gd name="T2" fmla="*/ 32 w 33"/>
                  <a:gd name="T3" fmla="*/ 101 h 126"/>
                  <a:gd name="T4" fmla="*/ 0 w 33"/>
                  <a:gd name="T5" fmla="*/ 125 h 126"/>
                  <a:gd name="T6" fmla="*/ 0 w 33"/>
                  <a:gd name="T7" fmla="*/ 0 h 126"/>
                  <a:gd name="T8" fmla="*/ 32 w 33"/>
                  <a:gd name="T9" fmla="*/ 0 h 126"/>
                  <a:gd name="T10" fmla="*/ 0 60000 65536"/>
                  <a:gd name="T11" fmla="*/ 0 60000 65536"/>
                  <a:gd name="T12" fmla="*/ 0 60000 65536"/>
                  <a:gd name="T13" fmla="*/ 0 60000 65536"/>
                  <a:gd name="T14" fmla="*/ 0 60000 65536"/>
                  <a:gd name="T15" fmla="*/ 0 w 33"/>
                  <a:gd name="T16" fmla="*/ 0 h 126"/>
                  <a:gd name="T17" fmla="*/ 33 w 33"/>
                  <a:gd name="T18" fmla="*/ 126 h 126"/>
                </a:gdLst>
                <a:ahLst/>
                <a:cxnLst>
                  <a:cxn ang="T10">
                    <a:pos x="T0" y="T1"/>
                  </a:cxn>
                  <a:cxn ang="T11">
                    <a:pos x="T2" y="T3"/>
                  </a:cxn>
                  <a:cxn ang="T12">
                    <a:pos x="T4" y="T5"/>
                  </a:cxn>
                  <a:cxn ang="T13">
                    <a:pos x="T6" y="T7"/>
                  </a:cxn>
                  <a:cxn ang="T14">
                    <a:pos x="T8" y="T9"/>
                  </a:cxn>
                </a:cxnLst>
                <a:rect l="T15" t="T16" r="T17" b="T18"/>
                <a:pathLst>
                  <a:path w="33" h="126">
                    <a:moveTo>
                      <a:pt x="32" y="0"/>
                    </a:moveTo>
                    <a:lnTo>
                      <a:pt x="32" y="101"/>
                    </a:lnTo>
                    <a:lnTo>
                      <a:pt x="0" y="125"/>
                    </a:lnTo>
                    <a:lnTo>
                      <a:pt x="0" y="0"/>
                    </a:lnTo>
                    <a:lnTo>
                      <a:pt x="32" y="0"/>
                    </a:lnTo>
                  </a:path>
                </a:pathLst>
              </a:custGeom>
              <a:noFill/>
              <a:ln w="12700" cap="rnd" cmpd="sng">
                <a:solidFill>
                  <a:srgbClr val="1F1A17"/>
                </a:solidFill>
                <a:prstDash val="solid"/>
                <a:round/>
                <a:headEnd type="none" w="sm" len="sm"/>
                <a:tailEnd type="none" w="sm" len="sm"/>
              </a:ln>
            </p:spPr>
            <p:txBody>
              <a:bodyPr/>
              <a:lstStyle/>
              <a:p>
                <a:endParaRPr lang="en-US"/>
              </a:p>
            </p:txBody>
          </p:sp>
          <p:sp>
            <p:nvSpPr>
              <p:cNvPr id="251989" name="Freeform 52"/>
              <p:cNvSpPr>
                <a:spLocks/>
              </p:cNvSpPr>
              <p:nvPr/>
            </p:nvSpPr>
            <p:spPr bwMode="auto">
              <a:xfrm>
                <a:off x="1078" y="3429"/>
                <a:ext cx="35" cy="84"/>
              </a:xfrm>
              <a:custGeom>
                <a:avLst/>
                <a:gdLst>
                  <a:gd name="T0" fmla="*/ 0 w 35"/>
                  <a:gd name="T1" fmla="*/ 25 h 84"/>
                  <a:gd name="T2" fmla="*/ 34 w 35"/>
                  <a:gd name="T3" fmla="*/ 0 h 84"/>
                  <a:gd name="T4" fmla="*/ 34 w 35"/>
                  <a:gd name="T5" fmla="*/ 83 h 84"/>
                  <a:gd name="T6" fmla="*/ 0 w 35"/>
                  <a:gd name="T7" fmla="*/ 83 h 84"/>
                  <a:gd name="T8" fmla="*/ 0 w 35"/>
                  <a:gd name="T9" fmla="*/ 25 h 84"/>
                  <a:gd name="T10" fmla="*/ 0 60000 65536"/>
                  <a:gd name="T11" fmla="*/ 0 60000 65536"/>
                  <a:gd name="T12" fmla="*/ 0 60000 65536"/>
                  <a:gd name="T13" fmla="*/ 0 60000 65536"/>
                  <a:gd name="T14" fmla="*/ 0 60000 65536"/>
                  <a:gd name="T15" fmla="*/ 0 w 35"/>
                  <a:gd name="T16" fmla="*/ 0 h 84"/>
                  <a:gd name="T17" fmla="*/ 35 w 35"/>
                  <a:gd name="T18" fmla="*/ 84 h 84"/>
                </a:gdLst>
                <a:ahLst/>
                <a:cxnLst>
                  <a:cxn ang="T10">
                    <a:pos x="T0" y="T1"/>
                  </a:cxn>
                  <a:cxn ang="T11">
                    <a:pos x="T2" y="T3"/>
                  </a:cxn>
                  <a:cxn ang="T12">
                    <a:pos x="T4" y="T5"/>
                  </a:cxn>
                  <a:cxn ang="T13">
                    <a:pos x="T6" y="T7"/>
                  </a:cxn>
                  <a:cxn ang="T14">
                    <a:pos x="T8" y="T9"/>
                  </a:cxn>
                </a:cxnLst>
                <a:rect l="T15" t="T16" r="T17" b="T18"/>
                <a:pathLst>
                  <a:path w="35" h="84">
                    <a:moveTo>
                      <a:pt x="0" y="25"/>
                    </a:moveTo>
                    <a:lnTo>
                      <a:pt x="34" y="0"/>
                    </a:lnTo>
                    <a:lnTo>
                      <a:pt x="34" y="83"/>
                    </a:lnTo>
                    <a:lnTo>
                      <a:pt x="0" y="83"/>
                    </a:lnTo>
                    <a:lnTo>
                      <a:pt x="0" y="25"/>
                    </a:lnTo>
                  </a:path>
                </a:pathLst>
              </a:custGeom>
              <a:solidFill>
                <a:srgbClr val="C1C9E2"/>
              </a:solidFill>
              <a:ln w="9525" cap="rnd">
                <a:noFill/>
                <a:round/>
                <a:headEnd type="none" w="sm" len="sm"/>
                <a:tailEnd type="none" w="sm" len="sm"/>
              </a:ln>
            </p:spPr>
            <p:txBody>
              <a:bodyPr/>
              <a:lstStyle/>
              <a:p>
                <a:endParaRPr lang="en-US"/>
              </a:p>
            </p:txBody>
          </p:sp>
          <p:sp>
            <p:nvSpPr>
              <p:cNvPr id="251990" name="Freeform 53"/>
              <p:cNvSpPr>
                <a:spLocks/>
              </p:cNvSpPr>
              <p:nvPr/>
            </p:nvSpPr>
            <p:spPr bwMode="auto">
              <a:xfrm>
                <a:off x="1078" y="3429"/>
                <a:ext cx="35" cy="84"/>
              </a:xfrm>
              <a:custGeom>
                <a:avLst/>
                <a:gdLst>
                  <a:gd name="T0" fmla="*/ 0 w 35"/>
                  <a:gd name="T1" fmla="*/ 25 h 84"/>
                  <a:gd name="T2" fmla="*/ 34 w 35"/>
                  <a:gd name="T3" fmla="*/ 0 h 84"/>
                  <a:gd name="T4" fmla="*/ 34 w 35"/>
                  <a:gd name="T5" fmla="*/ 83 h 84"/>
                  <a:gd name="T6" fmla="*/ 0 w 35"/>
                  <a:gd name="T7" fmla="*/ 83 h 84"/>
                  <a:gd name="T8" fmla="*/ 0 w 35"/>
                  <a:gd name="T9" fmla="*/ 25 h 84"/>
                  <a:gd name="T10" fmla="*/ 0 60000 65536"/>
                  <a:gd name="T11" fmla="*/ 0 60000 65536"/>
                  <a:gd name="T12" fmla="*/ 0 60000 65536"/>
                  <a:gd name="T13" fmla="*/ 0 60000 65536"/>
                  <a:gd name="T14" fmla="*/ 0 60000 65536"/>
                  <a:gd name="T15" fmla="*/ 0 w 35"/>
                  <a:gd name="T16" fmla="*/ 0 h 84"/>
                  <a:gd name="T17" fmla="*/ 35 w 35"/>
                  <a:gd name="T18" fmla="*/ 84 h 84"/>
                </a:gdLst>
                <a:ahLst/>
                <a:cxnLst>
                  <a:cxn ang="T10">
                    <a:pos x="T0" y="T1"/>
                  </a:cxn>
                  <a:cxn ang="T11">
                    <a:pos x="T2" y="T3"/>
                  </a:cxn>
                  <a:cxn ang="T12">
                    <a:pos x="T4" y="T5"/>
                  </a:cxn>
                  <a:cxn ang="T13">
                    <a:pos x="T6" y="T7"/>
                  </a:cxn>
                  <a:cxn ang="T14">
                    <a:pos x="T8" y="T9"/>
                  </a:cxn>
                </a:cxnLst>
                <a:rect l="T15" t="T16" r="T17" b="T18"/>
                <a:pathLst>
                  <a:path w="35" h="84">
                    <a:moveTo>
                      <a:pt x="0" y="25"/>
                    </a:moveTo>
                    <a:lnTo>
                      <a:pt x="34" y="0"/>
                    </a:lnTo>
                    <a:lnTo>
                      <a:pt x="34" y="83"/>
                    </a:lnTo>
                    <a:lnTo>
                      <a:pt x="0" y="83"/>
                    </a:lnTo>
                    <a:lnTo>
                      <a:pt x="0" y="25"/>
                    </a:lnTo>
                  </a:path>
                </a:pathLst>
              </a:custGeom>
              <a:noFill/>
              <a:ln w="12700" cap="rnd" cmpd="sng">
                <a:solidFill>
                  <a:srgbClr val="1F1A17"/>
                </a:solidFill>
                <a:prstDash val="solid"/>
                <a:round/>
                <a:headEnd type="none" w="sm" len="sm"/>
                <a:tailEnd type="none" w="sm" len="sm"/>
              </a:ln>
            </p:spPr>
            <p:txBody>
              <a:bodyPr/>
              <a:lstStyle/>
              <a:p>
                <a:endParaRPr lang="en-US"/>
              </a:p>
            </p:txBody>
          </p:sp>
          <p:sp>
            <p:nvSpPr>
              <p:cNvPr id="251991" name="Freeform 54"/>
              <p:cNvSpPr>
                <a:spLocks/>
              </p:cNvSpPr>
              <p:nvPr/>
            </p:nvSpPr>
            <p:spPr bwMode="auto">
              <a:xfrm>
                <a:off x="1078" y="3559"/>
                <a:ext cx="35" cy="126"/>
              </a:xfrm>
              <a:custGeom>
                <a:avLst/>
                <a:gdLst>
                  <a:gd name="T0" fmla="*/ 34 w 35"/>
                  <a:gd name="T1" fmla="*/ 0 h 126"/>
                  <a:gd name="T2" fmla="*/ 34 w 35"/>
                  <a:gd name="T3" fmla="*/ 125 h 126"/>
                  <a:gd name="T4" fmla="*/ 0 w 35"/>
                  <a:gd name="T5" fmla="*/ 101 h 126"/>
                  <a:gd name="T6" fmla="*/ 0 w 35"/>
                  <a:gd name="T7" fmla="*/ 0 h 126"/>
                  <a:gd name="T8" fmla="*/ 34 w 35"/>
                  <a:gd name="T9" fmla="*/ 0 h 126"/>
                  <a:gd name="T10" fmla="*/ 0 60000 65536"/>
                  <a:gd name="T11" fmla="*/ 0 60000 65536"/>
                  <a:gd name="T12" fmla="*/ 0 60000 65536"/>
                  <a:gd name="T13" fmla="*/ 0 60000 65536"/>
                  <a:gd name="T14" fmla="*/ 0 60000 65536"/>
                  <a:gd name="T15" fmla="*/ 0 w 35"/>
                  <a:gd name="T16" fmla="*/ 0 h 126"/>
                  <a:gd name="T17" fmla="*/ 35 w 35"/>
                  <a:gd name="T18" fmla="*/ 126 h 126"/>
                </a:gdLst>
                <a:ahLst/>
                <a:cxnLst>
                  <a:cxn ang="T10">
                    <a:pos x="T0" y="T1"/>
                  </a:cxn>
                  <a:cxn ang="T11">
                    <a:pos x="T2" y="T3"/>
                  </a:cxn>
                  <a:cxn ang="T12">
                    <a:pos x="T4" y="T5"/>
                  </a:cxn>
                  <a:cxn ang="T13">
                    <a:pos x="T6" y="T7"/>
                  </a:cxn>
                  <a:cxn ang="T14">
                    <a:pos x="T8" y="T9"/>
                  </a:cxn>
                </a:cxnLst>
                <a:rect l="T15" t="T16" r="T17" b="T18"/>
                <a:pathLst>
                  <a:path w="35" h="126">
                    <a:moveTo>
                      <a:pt x="34" y="0"/>
                    </a:moveTo>
                    <a:lnTo>
                      <a:pt x="34" y="125"/>
                    </a:lnTo>
                    <a:lnTo>
                      <a:pt x="0" y="101"/>
                    </a:lnTo>
                    <a:lnTo>
                      <a:pt x="0" y="0"/>
                    </a:lnTo>
                    <a:lnTo>
                      <a:pt x="34" y="0"/>
                    </a:lnTo>
                  </a:path>
                </a:pathLst>
              </a:custGeom>
              <a:noFill/>
              <a:ln w="12700" cap="rnd" cmpd="sng">
                <a:solidFill>
                  <a:srgbClr val="1F1A17"/>
                </a:solidFill>
                <a:prstDash val="solid"/>
                <a:round/>
                <a:headEnd type="none" w="sm" len="sm"/>
                <a:tailEnd type="none" w="sm" len="sm"/>
              </a:ln>
            </p:spPr>
            <p:txBody>
              <a:bodyPr/>
              <a:lstStyle/>
              <a:p>
                <a:endParaRPr lang="en-US"/>
              </a:p>
            </p:txBody>
          </p:sp>
          <p:sp>
            <p:nvSpPr>
              <p:cNvPr id="251992" name="Freeform 55"/>
              <p:cNvSpPr>
                <a:spLocks/>
              </p:cNvSpPr>
              <p:nvPr/>
            </p:nvSpPr>
            <p:spPr bwMode="auto">
              <a:xfrm>
                <a:off x="1488" y="3602"/>
                <a:ext cx="92" cy="361"/>
              </a:xfrm>
              <a:custGeom>
                <a:avLst/>
                <a:gdLst>
                  <a:gd name="T0" fmla="*/ 42 w 92"/>
                  <a:gd name="T1" fmla="*/ 0 h 361"/>
                  <a:gd name="T2" fmla="*/ 0 w 92"/>
                  <a:gd name="T3" fmla="*/ 245 h 361"/>
                  <a:gd name="T4" fmla="*/ 0 w 92"/>
                  <a:gd name="T5" fmla="*/ 360 h 361"/>
                  <a:gd name="T6" fmla="*/ 51 w 92"/>
                  <a:gd name="T7" fmla="*/ 360 h 361"/>
                  <a:gd name="T8" fmla="*/ 51 w 92"/>
                  <a:gd name="T9" fmla="*/ 245 h 361"/>
                  <a:gd name="T10" fmla="*/ 91 w 92"/>
                  <a:gd name="T11" fmla="*/ 5 h 361"/>
                  <a:gd name="T12" fmla="*/ 85 w 92"/>
                  <a:gd name="T13" fmla="*/ 5 h 361"/>
                  <a:gd name="T14" fmla="*/ 79 w 92"/>
                  <a:gd name="T15" fmla="*/ 4 h 361"/>
                  <a:gd name="T16" fmla="*/ 73 w 92"/>
                  <a:gd name="T17" fmla="*/ 4 h 361"/>
                  <a:gd name="T18" fmla="*/ 66 w 92"/>
                  <a:gd name="T19" fmla="*/ 3 h 361"/>
                  <a:gd name="T20" fmla="*/ 60 w 92"/>
                  <a:gd name="T21" fmla="*/ 3 h 361"/>
                  <a:gd name="T22" fmla="*/ 55 w 92"/>
                  <a:gd name="T23" fmla="*/ 2 h 361"/>
                  <a:gd name="T24" fmla="*/ 49 w 92"/>
                  <a:gd name="T25" fmla="*/ 1 h 361"/>
                  <a:gd name="T26" fmla="*/ 42 w 92"/>
                  <a:gd name="T27" fmla="*/ 0 h 36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92"/>
                  <a:gd name="T43" fmla="*/ 0 h 361"/>
                  <a:gd name="T44" fmla="*/ 92 w 92"/>
                  <a:gd name="T45" fmla="*/ 361 h 36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92" h="361">
                    <a:moveTo>
                      <a:pt x="42" y="0"/>
                    </a:moveTo>
                    <a:lnTo>
                      <a:pt x="0" y="245"/>
                    </a:lnTo>
                    <a:lnTo>
                      <a:pt x="0" y="360"/>
                    </a:lnTo>
                    <a:lnTo>
                      <a:pt x="51" y="360"/>
                    </a:lnTo>
                    <a:lnTo>
                      <a:pt x="51" y="245"/>
                    </a:lnTo>
                    <a:lnTo>
                      <a:pt x="91" y="5"/>
                    </a:lnTo>
                    <a:lnTo>
                      <a:pt x="85" y="5"/>
                    </a:lnTo>
                    <a:lnTo>
                      <a:pt x="79" y="4"/>
                    </a:lnTo>
                    <a:lnTo>
                      <a:pt x="73" y="4"/>
                    </a:lnTo>
                    <a:lnTo>
                      <a:pt x="66" y="3"/>
                    </a:lnTo>
                    <a:lnTo>
                      <a:pt x="60" y="3"/>
                    </a:lnTo>
                    <a:lnTo>
                      <a:pt x="55" y="2"/>
                    </a:lnTo>
                    <a:lnTo>
                      <a:pt x="49" y="1"/>
                    </a:lnTo>
                    <a:lnTo>
                      <a:pt x="42" y="0"/>
                    </a:lnTo>
                  </a:path>
                </a:pathLst>
              </a:custGeom>
              <a:solidFill>
                <a:srgbClr val="DD3832"/>
              </a:solidFill>
              <a:ln w="9525" cap="rnd">
                <a:noFill/>
                <a:round/>
                <a:headEnd type="none" w="sm" len="sm"/>
                <a:tailEnd type="none" w="sm" len="sm"/>
              </a:ln>
            </p:spPr>
            <p:txBody>
              <a:bodyPr/>
              <a:lstStyle/>
              <a:p>
                <a:endParaRPr lang="en-US"/>
              </a:p>
            </p:txBody>
          </p:sp>
          <p:sp>
            <p:nvSpPr>
              <p:cNvPr id="251993" name="Freeform 56"/>
              <p:cNvSpPr>
                <a:spLocks/>
              </p:cNvSpPr>
              <p:nvPr/>
            </p:nvSpPr>
            <p:spPr bwMode="auto">
              <a:xfrm>
                <a:off x="1488" y="3602"/>
                <a:ext cx="92" cy="361"/>
              </a:xfrm>
              <a:custGeom>
                <a:avLst/>
                <a:gdLst>
                  <a:gd name="T0" fmla="*/ 42 w 92"/>
                  <a:gd name="T1" fmla="*/ 0 h 361"/>
                  <a:gd name="T2" fmla="*/ 0 w 92"/>
                  <a:gd name="T3" fmla="*/ 245 h 361"/>
                  <a:gd name="T4" fmla="*/ 0 w 92"/>
                  <a:gd name="T5" fmla="*/ 360 h 361"/>
                  <a:gd name="T6" fmla="*/ 51 w 92"/>
                  <a:gd name="T7" fmla="*/ 360 h 361"/>
                  <a:gd name="T8" fmla="*/ 51 w 92"/>
                  <a:gd name="T9" fmla="*/ 245 h 361"/>
                  <a:gd name="T10" fmla="*/ 91 w 92"/>
                  <a:gd name="T11" fmla="*/ 5 h 361"/>
                  <a:gd name="T12" fmla="*/ 85 w 92"/>
                  <a:gd name="T13" fmla="*/ 5 h 361"/>
                  <a:gd name="T14" fmla="*/ 79 w 92"/>
                  <a:gd name="T15" fmla="*/ 4 h 361"/>
                  <a:gd name="T16" fmla="*/ 73 w 92"/>
                  <a:gd name="T17" fmla="*/ 4 h 361"/>
                  <a:gd name="T18" fmla="*/ 66 w 92"/>
                  <a:gd name="T19" fmla="*/ 3 h 361"/>
                  <a:gd name="T20" fmla="*/ 60 w 92"/>
                  <a:gd name="T21" fmla="*/ 3 h 361"/>
                  <a:gd name="T22" fmla="*/ 55 w 92"/>
                  <a:gd name="T23" fmla="*/ 2 h 361"/>
                  <a:gd name="T24" fmla="*/ 49 w 92"/>
                  <a:gd name="T25" fmla="*/ 1 h 361"/>
                  <a:gd name="T26" fmla="*/ 42 w 92"/>
                  <a:gd name="T27" fmla="*/ 0 h 36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92"/>
                  <a:gd name="T43" fmla="*/ 0 h 361"/>
                  <a:gd name="T44" fmla="*/ 92 w 92"/>
                  <a:gd name="T45" fmla="*/ 361 h 36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92" h="361">
                    <a:moveTo>
                      <a:pt x="42" y="0"/>
                    </a:moveTo>
                    <a:lnTo>
                      <a:pt x="0" y="245"/>
                    </a:lnTo>
                    <a:lnTo>
                      <a:pt x="0" y="360"/>
                    </a:lnTo>
                    <a:lnTo>
                      <a:pt x="51" y="360"/>
                    </a:lnTo>
                    <a:lnTo>
                      <a:pt x="51" y="245"/>
                    </a:lnTo>
                    <a:lnTo>
                      <a:pt x="91" y="5"/>
                    </a:lnTo>
                    <a:lnTo>
                      <a:pt x="85" y="5"/>
                    </a:lnTo>
                    <a:lnTo>
                      <a:pt x="79" y="4"/>
                    </a:lnTo>
                    <a:lnTo>
                      <a:pt x="73" y="4"/>
                    </a:lnTo>
                    <a:lnTo>
                      <a:pt x="66" y="3"/>
                    </a:lnTo>
                    <a:lnTo>
                      <a:pt x="60" y="3"/>
                    </a:lnTo>
                    <a:lnTo>
                      <a:pt x="55" y="2"/>
                    </a:lnTo>
                    <a:lnTo>
                      <a:pt x="49" y="1"/>
                    </a:lnTo>
                    <a:lnTo>
                      <a:pt x="42" y="0"/>
                    </a:lnTo>
                  </a:path>
                </a:pathLst>
              </a:custGeom>
              <a:noFill/>
              <a:ln w="12700" cap="rnd" cmpd="sng">
                <a:solidFill>
                  <a:srgbClr val="1F1A17"/>
                </a:solidFill>
                <a:prstDash val="solid"/>
                <a:round/>
                <a:headEnd type="none" w="sm" len="sm"/>
                <a:tailEnd type="none" w="sm" len="sm"/>
              </a:ln>
            </p:spPr>
            <p:txBody>
              <a:bodyPr/>
              <a:lstStyle/>
              <a:p>
                <a:endParaRPr lang="en-US"/>
              </a:p>
            </p:txBody>
          </p:sp>
          <p:sp>
            <p:nvSpPr>
              <p:cNvPr id="251994" name="Freeform 57"/>
              <p:cNvSpPr>
                <a:spLocks/>
              </p:cNvSpPr>
              <p:nvPr/>
            </p:nvSpPr>
            <p:spPr bwMode="auto">
              <a:xfrm>
                <a:off x="1263" y="3816"/>
                <a:ext cx="230" cy="32"/>
              </a:xfrm>
              <a:custGeom>
                <a:avLst/>
                <a:gdLst>
                  <a:gd name="T0" fmla="*/ 0 w 230"/>
                  <a:gd name="T1" fmla="*/ 31 h 32"/>
                  <a:gd name="T2" fmla="*/ 26 w 230"/>
                  <a:gd name="T3" fmla="*/ 0 h 32"/>
                  <a:gd name="T4" fmla="*/ 229 w 230"/>
                  <a:gd name="T5" fmla="*/ 0 h 32"/>
                  <a:gd name="T6" fmla="*/ 225 w 230"/>
                  <a:gd name="T7" fmla="*/ 31 h 32"/>
                  <a:gd name="T8" fmla="*/ 0 w 230"/>
                  <a:gd name="T9" fmla="*/ 31 h 32"/>
                  <a:gd name="T10" fmla="*/ 0 60000 65536"/>
                  <a:gd name="T11" fmla="*/ 0 60000 65536"/>
                  <a:gd name="T12" fmla="*/ 0 60000 65536"/>
                  <a:gd name="T13" fmla="*/ 0 60000 65536"/>
                  <a:gd name="T14" fmla="*/ 0 60000 65536"/>
                  <a:gd name="T15" fmla="*/ 0 w 230"/>
                  <a:gd name="T16" fmla="*/ 0 h 32"/>
                  <a:gd name="T17" fmla="*/ 230 w 230"/>
                  <a:gd name="T18" fmla="*/ 32 h 32"/>
                </a:gdLst>
                <a:ahLst/>
                <a:cxnLst>
                  <a:cxn ang="T10">
                    <a:pos x="T0" y="T1"/>
                  </a:cxn>
                  <a:cxn ang="T11">
                    <a:pos x="T2" y="T3"/>
                  </a:cxn>
                  <a:cxn ang="T12">
                    <a:pos x="T4" y="T5"/>
                  </a:cxn>
                  <a:cxn ang="T13">
                    <a:pos x="T6" y="T7"/>
                  </a:cxn>
                  <a:cxn ang="T14">
                    <a:pos x="T8" y="T9"/>
                  </a:cxn>
                </a:cxnLst>
                <a:rect l="T15" t="T16" r="T17" b="T18"/>
                <a:pathLst>
                  <a:path w="230" h="32">
                    <a:moveTo>
                      <a:pt x="0" y="31"/>
                    </a:moveTo>
                    <a:lnTo>
                      <a:pt x="26" y="0"/>
                    </a:lnTo>
                    <a:lnTo>
                      <a:pt x="229" y="0"/>
                    </a:lnTo>
                    <a:lnTo>
                      <a:pt x="225" y="31"/>
                    </a:lnTo>
                    <a:lnTo>
                      <a:pt x="0" y="31"/>
                    </a:lnTo>
                  </a:path>
                </a:pathLst>
              </a:custGeom>
              <a:solidFill>
                <a:srgbClr val="C1C9E2"/>
              </a:solidFill>
              <a:ln w="9525" cap="rnd">
                <a:noFill/>
                <a:round/>
                <a:headEnd type="none" w="sm" len="sm"/>
                <a:tailEnd type="none" w="sm" len="sm"/>
              </a:ln>
            </p:spPr>
            <p:txBody>
              <a:bodyPr/>
              <a:lstStyle/>
              <a:p>
                <a:endParaRPr lang="en-US"/>
              </a:p>
            </p:txBody>
          </p:sp>
          <p:sp>
            <p:nvSpPr>
              <p:cNvPr id="251995" name="Freeform 58"/>
              <p:cNvSpPr>
                <a:spLocks/>
              </p:cNvSpPr>
              <p:nvPr/>
            </p:nvSpPr>
            <p:spPr bwMode="auto">
              <a:xfrm>
                <a:off x="1263" y="3816"/>
                <a:ext cx="231" cy="32"/>
              </a:xfrm>
              <a:custGeom>
                <a:avLst/>
                <a:gdLst>
                  <a:gd name="T0" fmla="*/ 0 w 231"/>
                  <a:gd name="T1" fmla="*/ 31 h 32"/>
                  <a:gd name="T2" fmla="*/ 26 w 231"/>
                  <a:gd name="T3" fmla="*/ 0 h 32"/>
                  <a:gd name="T4" fmla="*/ 230 w 231"/>
                  <a:gd name="T5" fmla="*/ 0 h 32"/>
                  <a:gd name="T6" fmla="*/ 225 w 231"/>
                  <a:gd name="T7" fmla="*/ 31 h 32"/>
                  <a:gd name="T8" fmla="*/ 0 w 231"/>
                  <a:gd name="T9" fmla="*/ 31 h 32"/>
                  <a:gd name="T10" fmla="*/ 0 60000 65536"/>
                  <a:gd name="T11" fmla="*/ 0 60000 65536"/>
                  <a:gd name="T12" fmla="*/ 0 60000 65536"/>
                  <a:gd name="T13" fmla="*/ 0 60000 65536"/>
                  <a:gd name="T14" fmla="*/ 0 60000 65536"/>
                  <a:gd name="T15" fmla="*/ 0 w 231"/>
                  <a:gd name="T16" fmla="*/ 0 h 32"/>
                  <a:gd name="T17" fmla="*/ 231 w 231"/>
                  <a:gd name="T18" fmla="*/ 32 h 32"/>
                </a:gdLst>
                <a:ahLst/>
                <a:cxnLst>
                  <a:cxn ang="T10">
                    <a:pos x="T0" y="T1"/>
                  </a:cxn>
                  <a:cxn ang="T11">
                    <a:pos x="T2" y="T3"/>
                  </a:cxn>
                  <a:cxn ang="T12">
                    <a:pos x="T4" y="T5"/>
                  </a:cxn>
                  <a:cxn ang="T13">
                    <a:pos x="T6" y="T7"/>
                  </a:cxn>
                  <a:cxn ang="T14">
                    <a:pos x="T8" y="T9"/>
                  </a:cxn>
                </a:cxnLst>
                <a:rect l="T15" t="T16" r="T17" b="T18"/>
                <a:pathLst>
                  <a:path w="231" h="32">
                    <a:moveTo>
                      <a:pt x="0" y="31"/>
                    </a:moveTo>
                    <a:lnTo>
                      <a:pt x="26" y="0"/>
                    </a:lnTo>
                    <a:lnTo>
                      <a:pt x="230" y="0"/>
                    </a:lnTo>
                    <a:lnTo>
                      <a:pt x="225" y="31"/>
                    </a:lnTo>
                    <a:lnTo>
                      <a:pt x="0" y="31"/>
                    </a:lnTo>
                  </a:path>
                </a:pathLst>
              </a:custGeom>
              <a:noFill/>
              <a:ln w="12700" cap="rnd" cmpd="sng">
                <a:solidFill>
                  <a:srgbClr val="1F1A17"/>
                </a:solidFill>
                <a:prstDash val="solid"/>
                <a:round/>
                <a:headEnd type="none" w="sm" len="sm"/>
                <a:tailEnd type="none" w="sm" len="sm"/>
              </a:ln>
            </p:spPr>
            <p:txBody>
              <a:bodyPr/>
              <a:lstStyle/>
              <a:p>
                <a:endParaRPr lang="en-US"/>
              </a:p>
            </p:txBody>
          </p:sp>
          <p:sp>
            <p:nvSpPr>
              <p:cNvPr id="251996" name="Freeform 59"/>
              <p:cNvSpPr>
                <a:spLocks/>
              </p:cNvSpPr>
              <p:nvPr/>
            </p:nvSpPr>
            <p:spPr bwMode="auto">
              <a:xfrm>
                <a:off x="1539" y="3816"/>
                <a:ext cx="212" cy="32"/>
              </a:xfrm>
              <a:custGeom>
                <a:avLst/>
                <a:gdLst>
                  <a:gd name="T0" fmla="*/ 5 w 212"/>
                  <a:gd name="T1" fmla="*/ 0 h 32"/>
                  <a:gd name="T2" fmla="*/ 202 w 212"/>
                  <a:gd name="T3" fmla="*/ 0 h 32"/>
                  <a:gd name="T4" fmla="*/ 211 w 212"/>
                  <a:gd name="T5" fmla="*/ 31 h 32"/>
                  <a:gd name="T6" fmla="*/ 0 w 212"/>
                  <a:gd name="T7" fmla="*/ 31 h 32"/>
                  <a:gd name="T8" fmla="*/ 5 w 212"/>
                  <a:gd name="T9" fmla="*/ 0 h 32"/>
                  <a:gd name="T10" fmla="*/ 0 60000 65536"/>
                  <a:gd name="T11" fmla="*/ 0 60000 65536"/>
                  <a:gd name="T12" fmla="*/ 0 60000 65536"/>
                  <a:gd name="T13" fmla="*/ 0 60000 65536"/>
                  <a:gd name="T14" fmla="*/ 0 60000 65536"/>
                  <a:gd name="T15" fmla="*/ 0 w 212"/>
                  <a:gd name="T16" fmla="*/ 0 h 32"/>
                  <a:gd name="T17" fmla="*/ 212 w 212"/>
                  <a:gd name="T18" fmla="*/ 32 h 32"/>
                </a:gdLst>
                <a:ahLst/>
                <a:cxnLst>
                  <a:cxn ang="T10">
                    <a:pos x="T0" y="T1"/>
                  </a:cxn>
                  <a:cxn ang="T11">
                    <a:pos x="T2" y="T3"/>
                  </a:cxn>
                  <a:cxn ang="T12">
                    <a:pos x="T4" y="T5"/>
                  </a:cxn>
                  <a:cxn ang="T13">
                    <a:pos x="T6" y="T7"/>
                  </a:cxn>
                  <a:cxn ang="T14">
                    <a:pos x="T8" y="T9"/>
                  </a:cxn>
                </a:cxnLst>
                <a:rect l="T15" t="T16" r="T17" b="T18"/>
                <a:pathLst>
                  <a:path w="212" h="32">
                    <a:moveTo>
                      <a:pt x="5" y="0"/>
                    </a:moveTo>
                    <a:lnTo>
                      <a:pt x="202" y="0"/>
                    </a:lnTo>
                    <a:lnTo>
                      <a:pt x="211" y="31"/>
                    </a:lnTo>
                    <a:lnTo>
                      <a:pt x="0" y="31"/>
                    </a:lnTo>
                    <a:lnTo>
                      <a:pt x="5" y="0"/>
                    </a:lnTo>
                  </a:path>
                </a:pathLst>
              </a:custGeom>
              <a:noFill/>
              <a:ln w="12700" cap="rnd" cmpd="sng">
                <a:solidFill>
                  <a:srgbClr val="1F1A17"/>
                </a:solidFill>
                <a:prstDash val="solid"/>
                <a:round/>
                <a:headEnd type="none" w="sm" len="sm"/>
                <a:tailEnd type="none" w="sm" len="sm"/>
              </a:ln>
            </p:spPr>
            <p:txBody>
              <a:bodyPr/>
              <a:lstStyle/>
              <a:p>
                <a:endParaRPr lang="en-US"/>
              </a:p>
            </p:txBody>
          </p:sp>
          <p:sp>
            <p:nvSpPr>
              <p:cNvPr id="251997" name="Freeform 60"/>
              <p:cNvSpPr>
                <a:spLocks/>
              </p:cNvSpPr>
              <p:nvPr/>
            </p:nvSpPr>
            <p:spPr bwMode="auto">
              <a:xfrm>
                <a:off x="1796" y="3816"/>
                <a:ext cx="163" cy="32"/>
              </a:xfrm>
              <a:custGeom>
                <a:avLst/>
                <a:gdLst>
                  <a:gd name="T0" fmla="*/ 0 w 163"/>
                  <a:gd name="T1" fmla="*/ 0 h 32"/>
                  <a:gd name="T2" fmla="*/ 137 w 163"/>
                  <a:gd name="T3" fmla="*/ 0 h 32"/>
                  <a:gd name="T4" fmla="*/ 162 w 163"/>
                  <a:gd name="T5" fmla="*/ 31 h 32"/>
                  <a:gd name="T6" fmla="*/ 9 w 163"/>
                  <a:gd name="T7" fmla="*/ 31 h 32"/>
                  <a:gd name="T8" fmla="*/ 0 w 163"/>
                  <a:gd name="T9" fmla="*/ 0 h 32"/>
                  <a:gd name="T10" fmla="*/ 0 60000 65536"/>
                  <a:gd name="T11" fmla="*/ 0 60000 65536"/>
                  <a:gd name="T12" fmla="*/ 0 60000 65536"/>
                  <a:gd name="T13" fmla="*/ 0 60000 65536"/>
                  <a:gd name="T14" fmla="*/ 0 60000 65536"/>
                  <a:gd name="T15" fmla="*/ 0 w 163"/>
                  <a:gd name="T16" fmla="*/ 0 h 32"/>
                  <a:gd name="T17" fmla="*/ 163 w 163"/>
                  <a:gd name="T18" fmla="*/ 32 h 32"/>
                </a:gdLst>
                <a:ahLst/>
                <a:cxnLst>
                  <a:cxn ang="T10">
                    <a:pos x="T0" y="T1"/>
                  </a:cxn>
                  <a:cxn ang="T11">
                    <a:pos x="T2" y="T3"/>
                  </a:cxn>
                  <a:cxn ang="T12">
                    <a:pos x="T4" y="T5"/>
                  </a:cxn>
                  <a:cxn ang="T13">
                    <a:pos x="T6" y="T7"/>
                  </a:cxn>
                  <a:cxn ang="T14">
                    <a:pos x="T8" y="T9"/>
                  </a:cxn>
                </a:cxnLst>
                <a:rect l="T15" t="T16" r="T17" b="T18"/>
                <a:pathLst>
                  <a:path w="163" h="32">
                    <a:moveTo>
                      <a:pt x="0" y="0"/>
                    </a:moveTo>
                    <a:lnTo>
                      <a:pt x="137" y="0"/>
                    </a:lnTo>
                    <a:lnTo>
                      <a:pt x="162" y="31"/>
                    </a:lnTo>
                    <a:lnTo>
                      <a:pt x="9" y="31"/>
                    </a:lnTo>
                    <a:lnTo>
                      <a:pt x="0" y="0"/>
                    </a:lnTo>
                  </a:path>
                </a:pathLst>
              </a:custGeom>
              <a:noFill/>
              <a:ln w="12700" cap="rnd" cmpd="sng">
                <a:solidFill>
                  <a:srgbClr val="1F1A17"/>
                </a:solidFill>
                <a:prstDash val="solid"/>
                <a:round/>
                <a:headEnd type="none" w="sm" len="sm"/>
                <a:tailEnd type="none" w="sm" len="sm"/>
              </a:ln>
            </p:spPr>
            <p:txBody>
              <a:bodyPr/>
              <a:lstStyle/>
              <a:p>
                <a:endParaRPr lang="en-US"/>
              </a:p>
            </p:txBody>
          </p:sp>
          <p:sp>
            <p:nvSpPr>
              <p:cNvPr id="251998" name="Freeform 61"/>
              <p:cNvSpPr>
                <a:spLocks/>
              </p:cNvSpPr>
              <p:nvPr/>
            </p:nvSpPr>
            <p:spPr bwMode="auto">
              <a:xfrm>
                <a:off x="1263" y="3784"/>
                <a:ext cx="237" cy="33"/>
              </a:xfrm>
              <a:custGeom>
                <a:avLst/>
                <a:gdLst>
                  <a:gd name="T0" fmla="*/ 26 w 237"/>
                  <a:gd name="T1" fmla="*/ 32 h 33"/>
                  <a:gd name="T2" fmla="*/ 0 w 237"/>
                  <a:gd name="T3" fmla="*/ 0 h 33"/>
                  <a:gd name="T4" fmla="*/ 236 w 237"/>
                  <a:gd name="T5" fmla="*/ 0 h 33"/>
                  <a:gd name="T6" fmla="*/ 229 w 237"/>
                  <a:gd name="T7" fmla="*/ 32 h 33"/>
                  <a:gd name="T8" fmla="*/ 26 w 237"/>
                  <a:gd name="T9" fmla="*/ 32 h 33"/>
                  <a:gd name="T10" fmla="*/ 0 60000 65536"/>
                  <a:gd name="T11" fmla="*/ 0 60000 65536"/>
                  <a:gd name="T12" fmla="*/ 0 60000 65536"/>
                  <a:gd name="T13" fmla="*/ 0 60000 65536"/>
                  <a:gd name="T14" fmla="*/ 0 60000 65536"/>
                  <a:gd name="T15" fmla="*/ 0 w 237"/>
                  <a:gd name="T16" fmla="*/ 0 h 33"/>
                  <a:gd name="T17" fmla="*/ 237 w 237"/>
                  <a:gd name="T18" fmla="*/ 33 h 33"/>
                </a:gdLst>
                <a:ahLst/>
                <a:cxnLst>
                  <a:cxn ang="T10">
                    <a:pos x="T0" y="T1"/>
                  </a:cxn>
                  <a:cxn ang="T11">
                    <a:pos x="T2" y="T3"/>
                  </a:cxn>
                  <a:cxn ang="T12">
                    <a:pos x="T4" y="T5"/>
                  </a:cxn>
                  <a:cxn ang="T13">
                    <a:pos x="T6" y="T7"/>
                  </a:cxn>
                  <a:cxn ang="T14">
                    <a:pos x="T8" y="T9"/>
                  </a:cxn>
                </a:cxnLst>
                <a:rect l="T15" t="T16" r="T17" b="T18"/>
                <a:pathLst>
                  <a:path w="237" h="33">
                    <a:moveTo>
                      <a:pt x="26" y="32"/>
                    </a:moveTo>
                    <a:lnTo>
                      <a:pt x="0" y="0"/>
                    </a:lnTo>
                    <a:lnTo>
                      <a:pt x="236" y="0"/>
                    </a:lnTo>
                    <a:lnTo>
                      <a:pt x="229" y="32"/>
                    </a:lnTo>
                    <a:lnTo>
                      <a:pt x="26" y="32"/>
                    </a:lnTo>
                  </a:path>
                </a:pathLst>
              </a:custGeom>
              <a:solidFill>
                <a:srgbClr val="C1C9E2"/>
              </a:solidFill>
              <a:ln w="9525" cap="rnd">
                <a:noFill/>
                <a:round/>
                <a:headEnd type="none" w="sm" len="sm"/>
                <a:tailEnd type="none" w="sm" len="sm"/>
              </a:ln>
            </p:spPr>
            <p:txBody>
              <a:bodyPr/>
              <a:lstStyle/>
              <a:p>
                <a:endParaRPr lang="en-US"/>
              </a:p>
            </p:txBody>
          </p:sp>
          <p:sp>
            <p:nvSpPr>
              <p:cNvPr id="251999" name="Freeform 62"/>
              <p:cNvSpPr>
                <a:spLocks/>
              </p:cNvSpPr>
              <p:nvPr/>
            </p:nvSpPr>
            <p:spPr bwMode="auto">
              <a:xfrm>
                <a:off x="1263" y="3784"/>
                <a:ext cx="237" cy="33"/>
              </a:xfrm>
              <a:custGeom>
                <a:avLst/>
                <a:gdLst>
                  <a:gd name="T0" fmla="*/ 26 w 237"/>
                  <a:gd name="T1" fmla="*/ 32 h 33"/>
                  <a:gd name="T2" fmla="*/ 0 w 237"/>
                  <a:gd name="T3" fmla="*/ 0 h 33"/>
                  <a:gd name="T4" fmla="*/ 236 w 237"/>
                  <a:gd name="T5" fmla="*/ 0 h 33"/>
                  <a:gd name="T6" fmla="*/ 231 w 237"/>
                  <a:gd name="T7" fmla="*/ 32 h 33"/>
                  <a:gd name="T8" fmla="*/ 26 w 237"/>
                  <a:gd name="T9" fmla="*/ 32 h 33"/>
                  <a:gd name="T10" fmla="*/ 0 60000 65536"/>
                  <a:gd name="T11" fmla="*/ 0 60000 65536"/>
                  <a:gd name="T12" fmla="*/ 0 60000 65536"/>
                  <a:gd name="T13" fmla="*/ 0 60000 65536"/>
                  <a:gd name="T14" fmla="*/ 0 60000 65536"/>
                  <a:gd name="T15" fmla="*/ 0 w 237"/>
                  <a:gd name="T16" fmla="*/ 0 h 33"/>
                  <a:gd name="T17" fmla="*/ 237 w 237"/>
                  <a:gd name="T18" fmla="*/ 33 h 33"/>
                </a:gdLst>
                <a:ahLst/>
                <a:cxnLst>
                  <a:cxn ang="T10">
                    <a:pos x="T0" y="T1"/>
                  </a:cxn>
                  <a:cxn ang="T11">
                    <a:pos x="T2" y="T3"/>
                  </a:cxn>
                  <a:cxn ang="T12">
                    <a:pos x="T4" y="T5"/>
                  </a:cxn>
                  <a:cxn ang="T13">
                    <a:pos x="T6" y="T7"/>
                  </a:cxn>
                  <a:cxn ang="T14">
                    <a:pos x="T8" y="T9"/>
                  </a:cxn>
                </a:cxnLst>
                <a:rect l="T15" t="T16" r="T17" b="T18"/>
                <a:pathLst>
                  <a:path w="237" h="33">
                    <a:moveTo>
                      <a:pt x="26" y="32"/>
                    </a:moveTo>
                    <a:lnTo>
                      <a:pt x="0" y="0"/>
                    </a:lnTo>
                    <a:lnTo>
                      <a:pt x="236" y="0"/>
                    </a:lnTo>
                    <a:lnTo>
                      <a:pt x="231" y="32"/>
                    </a:lnTo>
                    <a:lnTo>
                      <a:pt x="26" y="32"/>
                    </a:lnTo>
                  </a:path>
                </a:pathLst>
              </a:custGeom>
              <a:noFill/>
              <a:ln w="12700" cap="rnd" cmpd="sng">
                <a:solidFill>
                  <a:srgbClr val="1F1A17"/>
                </a:solidFill>
                <a:prstDash val="solid"/>
                <a:round/>
                <a:headEnd type="none" w="sm" len="sm"/>
                <a:tailEnd type="none" w="sm" len="sm"/>
              </a:ln>
            </p:spPr>
            <p:txBody>
              <a:bodyPr/>
              <a:lstStyle/>
              <a:p>
                <a:endParaRPr lang="en-US"/>
              </a:p>
            </p:txBody>
          </p:sp>
          <p:sp>
            <p:nvSpPr>
              <p:cNvPr id="252000" name="Freeform 63"/>
              <p:cNvSpPr>
                <a:spLocks/>
              </p:cNvSpPr>
              <p:nvPr/>
            </p:nvSpPr>
            <p:spPr bwMode="auto">
              <a:xfrm>
                <a:off x="1544" y="3784"/>
                <a:ext cx="198" cy="33"/>
              </a:xfrm>
              <a:custGeom>
                <a:avLst/>
                <a:gdLst>
                  <a:gd name="T0" fmla="*/ 5 w 198"/>
                  <a:gd name="T1" fmla="*/ 0 h 33"/>
                  <a:gd name="T2" fmla="*/ 188 w 198"/>
                  <a:gd name="T3" fmla="*/ 0 h 33"/>
                  <a:gd name="T4" fmla="*/ 197 w 198"/>
                  <a:gd name="T5" fmla="*/ 32 h 33"/>
                  <a:gd name="T6" fmla="*/ 0 w 198"/>
                  <a:gd name="T7" fmla="*/ 32 h 33"/>
                  <a:gd name="T8" fmla="*/ 5 w 198"/>
                  <a:gd name="T9" fmla="*/ 0 h 33"/>
                  <a:gd name="T10" fmla="*/ 0 60000 65536"/>
                  <a:gd name="T11" fmla="*/ 0 60000 65536"/>
                  <a:gd name="T12" fmla="*/ 0 60000 65536"/>
                  <a:gd name="T13" fmla="*/ 0 60000 65536"/>
                  <a:gd name="T14" fmla="*/ 0 60000 65536"/>
                  <a:gd name="T15" fmla="*/ 0 w 198"/>
                  <a:gd name="T16" fmla="*/ 0 h 33"/>
                  <a:gd name="T17" fmla="*/ 198 w 198"/>
                  <a:gd name="T18" fmla="*/ 33 h 33"/>
                </a:gdLst>
                <a:ahLst/>
                <a:cxnLst>
                  <a:cxn ang="T10">
                    <a:pos x="T0" y="T1"/>
                  </a:cxn>
                  <a:cxn ang="T11">
                    <a:pos x="T2" y="T3"/>
                  </a:cxn>
                  <a:cxn ang="T12">
                    <a:pos x="T4" y="T5"/>
                  </a:cxn>
                  <a:cxn ang="T13">
                    <a:pos x="T6" y="T7"/>
                  </a:cxn>
                  <a:cxn ang="T14">
                    <a:pos x="T8" y="T9"/>
                  </a:cxn>
                </a:cxnLst>
                <a:rect l="T15" t="T16" r="T17" b="T18"/>
                <a:pathLst>
                  <a:path w="198" h="33">
                    <a:moveTo>
                      <a:pt x="5" y="0"/>
                    </a:moveTo>
                    <a:lnTo>
                      <a:pt x="188" y="0"/>
                    </a:lnTo>
                    <a:lnTo>
                      <a:pt x="197" y="32"/>
                    </a:lnTo>
                    <a:lnTo>
                      <a:pt x="0" y="32"/>
                    </a:lnTo>
                    <a:lnTo>
                      <a:pt x="5" y="0"/>
                    </a:lnTo>
                  </a:path>
                </a:pathLst>
              </a:custGeom>
              <a:noFill/>
              <a:ln w="12700" cap="rnd" cmpd="sng">
                <a:solidFill>
                  <a:srgbClr val="1F1A17"/>
                </a:solidFill>
                <a:prstDash val="solid"/>
                <a:round/>
                <a:headEnd type="none" w="sm" len="sm"/>
                <a:tailEnd type="none" w="sm" len="sm"/>
              </a:ln>
            </p:spPr>
            <p:txBody>
              <a:bodyPr/>
              <a:lstStyle/>
              <a:p>
                <a:endParaRPr lang="en-US"/>
              </a:p>
            </p:txBody>
          </p:sp>
          <p:sp>
            <p:nvSpPr>
              <p:cNvPr id="252001" name="Freeform 64"/>
              <p:cNvSpPr>
                <a:spLocks/>
              </p:cNvSpPr>
              <p:nvPr/>
            </p:nvSpPr>
            <p:spPr bwMode="auto">
              <a:xfrm>
                <a:off x="1787" y="3784"/>
                <a:ext cx="172" cy="33"/>
              </a:xfrm>
              <a:custGeom>
                <a:avLst/>
                <a:gdLst>
                  <a:gd name="T0" fmla="*/ 0 w 172"/>
                  <a:gd name="T1" fmla="*/ 0 h 33"/>
                  <a:gd name="T2" fmla="*/ 171 w 172"/>
                  <a:gd name="T3" fmla="*/ 0 h 33"/>
                  <a:gd name="T4" fmla="*/ 146 w 172"/>
                  <a:gd name="T5" fmla="*/ 32 h 33"/>
                  <a:gd name="T6" fmla="*/ 9 w 172"/>
                  <a:gd name="T7" fmla="*/ 32 h 33"/>
                  <a:gd name="T8" fmla="*/ 0 w 172"/>
                  <a:gd name="T9" fmla="*/ 0 h 33"/>
                  <a:gd name="T10" fmla="*/ 0 60000 65536"/>
                  <a:gd name="T11" fmla="*/ 0 60000 65536"/>
                  <a:gd name="T12" fmla="*/ 0 60000 65536"/>
                  <a:gd name="T13" fmla="*/ 0 60000 65536"/>
                  <a:gd name="T14" fmla="*/ 0 60000 65536"/>
                  <a:gd name="T15" fmla="*/ 0 w 172"/>
                  <a:gd name="T16" fmla="*/ 0 h 33"/>
                  <a:gd name="T17" fmla="*/ 172 w 172"/>
                  <a:gd name="T18" fmla="*/ 33 h 33"/>
                </a:gdLst>
                <a:ahLst/>
                <a:cxnLst>
                  <a:cxn ang="T10">
                    <a:pos x="T0" y="T1"/>
                  </a:cxn>
                  <a:cxn ang="T11">
                    <a:pos x="T2" y="T3"/>
                  </a:cxn>
                  <a:cxn ang="T12">
                    <a:pos x="T4" y="T5"/>
                  </a:cxn>
                  <a:cxn ang="T13">
                    <a:pos x="T6" y="T7"/>
                  </a:cxn>
                  <a:cxn ang="T14">
                    <a:pos x="T8" y="T9"/>
                  </a:cxn>
                </a:cxnLst>
                <a:rect l="T15" t="T16" r="T17" b="T18"/>
                <a:pathLst>
                  <a:path w="172" h="33">
                    <a:moveTo>
                      <a:pt x="0" y="0"/>
                    </a:moveTo>
                    <a:lnTo>
                      <a:pt x="171" y="0"/>
                    </a:lnTo>
                    <a:lnTo>
                      <a:pt x="146" y="32"/>
                    </a:lnTo>
                    <a:lnTo>
                      <a:pt x="9" y="32"/>
                    </a:lnTo>
                    <a:lnTo>
                      <a:pt x="0" y="0"/>
                    </a:lnTo>
                  </a:path>
                </a:pathLst>
              </a:custGeom>
              <a:noFill/>
              <a:ln w="12700" cap="rnd" cmpd="sng">
                <a:solidFill>
                  <a:srgbClr val="1F1A17"/>
                </a:solidFill>
                <a:prstDash val="solid"/>
                <a:round/>
                <a:headEnd type="none" w="sm" len="sm"/>
                <a:tailEnd type="none" w="sm" len="sm"/>
              </a:ln>
            </p:spPr>
            <p:txBody>
              <a:bodyPr/>
              <a:lstStyle/>
              <a:p>
                <a:endParaRPr lang="en-US"/>
              </a:p>
            </p:txBody>
          </p:sp>
          <p:sp>
            <p:nvSpPr>
              <p:cNvPr id="252002" name="Freeform 65"/>
              <p:cNvSpPr>
                <a:spLocks/>
              </p:cNvSpPr>
              <p:nvPr/>
            </p:nvSpPr>
            <p:spPr bwMode="auto">
              <a:xfrm>
                <a:off x="979" y="2508"/>
                <a:ext cx="408" cy="507"/>
              </a:xfrm>
              <a:custGeom>
                <a:avLst/>
                <a:gdLst>
                  <a:gd name="T0" fmla="*/ 407 w 408"/>
                  <a:gd name="T1" fmla="*/ 506 h 507"/>
                  <a:gd name="T2" fmla="*/ 245 w 408"/>
                  <a:gd name="T3" fmla="*/ 506 h 507"/>
                  <a:gd name="T4" fmla="*/ 198 w 408"/>
                  <a:gd name="T5" fmla="*/ 461 h 507"/>
                  <a:gd name="T6" fmla="*/ 198 w 408"/>
                  <a:gd name="T7" fmla="*/ 98 h 507"/>
                  <a:gd name="T8" fmla="*/ 142 w 408"/>
                  <a:gd name="T9" fmla="*/ 45 h 507"/>
                  <a:gd name="T10" fmla="*/ 0 w 408"/>
                  <a:gd name="T11" fmla="*/ 45 h 507"/>
                  <a:gd name="T12" fmla="*/ 0 w 408"/>
                  <a:gd name="T13" fmla="*/ 0 h 507"/>
                  <a:gd name="T14" fmla="*/ 162 w 408"/>
                  <a:gd name="T15" fmla="*/ 0 h 507"/>
                  <a:gd name="T16" fmla="*/ 245 w 408"/>
                  <a:gd name="T17" fmla="*/ 79 h 507"/>
                  <a:gd name="T18" fmla="*/ 245 w 408"/>
                  <a:gd name="T19" fmla="*/ 443 h 507"/>
                  <a:gd name="T20" fmla="*/ 265 w 408"/>
                  <a:gd name="T21" fmla="*/ 461 h 507"/>
                  <a:gd name="T22" fmla="*/ 356 w 408"/>
                  <a:gd name="T23" fmla="*/ 461 h 507"/>
                  <a:gd name="T24" fmla="*/ 362 w 408"/>
                  <a:gd name="T25" fmla="*/ 467 h 507"/>
                  <a:gd name="T26" fmla="*/ 368 w 408"/>
                  <a:gd name="T27" fmla="*/ 473 h 507"/>
                  <a:gd name="T28" fmla="*/ 373 w 408"/>
                  <a:gd name="T29" fmla="*/ 479 h 507"/>
                  <a:gd name="T30" fmla="*/ 381 w 408"/>
                  <a:gd name="T31" fmla="*/ 485 h 507"/>
                  <a:gd name="T32" fmla="*/ 387 w 408"/>
                  <a:gd name="T33" fmla="*/ 490 h 507"/>
                  <a:gd name="T34" fmla="*/ 393 w 408"/>
                  <a:gd name="T35" fmla="*/ 496 h 507"/>
                  <a:gd name="T36" fmla="*/ 400 w 408"/>
                  <a:gd name="T37" fmla="*/ 501 h 507"/>
                  <a:gd name="T38" fmla="*/ 407 w 408"/>
                  <a:gd name="T39" fmla="*/ 506 h 507"/>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08"/>
                  <a:gd name="T61" fmla="*/ 0 h 507"/>
                  <a:gd name="T62" fmla="*/ 408 w 408"/>
                  <a:gd name="T63" fmla="*/ 507 h 507"/>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08" h="507">
                    <a:moveTo>
                      <a:pt x="407" y="506"/>
                    </a:moveTo>
                    <a:lnTo>
                      <a:pt x="245" y="506"/>
                    </a:lnTo>
                    <a:lnTo>
                      <a:pt x="198" y="461"/>
                    </a:lnTo>
                    <a:lnTo>
                      <a:pt x="198" y="98"/>
                    </a:lnTo>
                    <a:lnTo>
                      <a:pt x="142" y="45"/>
                    </a:lnTo>
                    <a:lnTo>
                      <a:pt x="0" y="45"/>
                    </a:lnTo>
                    <a:lnTo>
                      <a:pt x="0" y="0"/>
                    </a:lnTo>
                    <a:lnTo>
                      <a:pt x="162" y="0"/>
                    </a:lnTo>
                    <a:lnTo>
                      <a:pt x="245" y="79"/>
                    </a:lnTo>
                    <a:lnTo>
                      <a:pt x="245" y="443"/>
                    </a:lnTo>
                    <a:lnTo>
                      <a:pt x="265" y="461"/>
                    </a:lnTo>
                    <a:lnTo>
                      <a:pt x="356" y="461"/>
                    </a:lnTo>
                    <a:lnTo>
                      <a:pt x="362" y="467"/>
                    </a:lnTo>
                    <a:lnTo>
                      <a:pt x="368" y="473"/>
                    </a:lnTo>
                    <a:lnTo>
                      <a:pt x="373" y="479"/>
                    </a:lnTo>
                    <a:lnTo>
                      <a:pt x="381" y="485"/>
                    </a:lnTo>
                    <a:lnTo>
                      <a:pt x="387" y="490"/>
                    </a:lnTo>
                    <a:lnTo>
                      <a:pt x="393" y="496"/>
                    </a:lnTo>
                    <a:lnTo>
                      <a:pt x="400" y="501"/>
                    </a:lnTo>
                    <a:lnTo>
                      <a:pt x="407" y="506"/>
                    </a:lnTo>
                  </a:path>
                </a:pathLst>
              </a:custGeom>
              <a:solidFill>
                <a:srgbClr val="DD3832"/>
              </a:solidFill>
              <a:ln w="9525" cap="rnd">
                <a:noFill/>
                <a:round/>
                <a:headEnd type="none" w="sm" len="sm"/>
                <a:tailEnd type="none" w="sm" len="sm"/>
              </a:ln>
            </p:spPr>
            <p:txBody>
              <a:bodyPr/>
              <a:lstStyle/>
              <a:p>
                <a:endParaRPr lang="en-US"/>
              </a:p>
            </p:txBody>
          </p:sp>
          <p:sp>
            <p:nvSpPr>
              <p:cNvPr id="252003" name="Freeform 66"/>
              <p:cNvSpPr>
                <a:spLocks/>
              </p:cNvSpPr>
              <p:nvPr/>
            </p:nvSpPr>
            <p:spPr bwMode="auto">
              <a:xfrm>
                <a:off x="979" y="2508"/>
                <a:ext cx="408" cy="507"/>
              </a:xfrm>
              <a:custGeom>
                <a:avLst/>
                <a:gdLst>
                  <a:gd name="T0" fmla="*/ 407 w 408"/>
                  <a:gd name="T1" fmla="*/ 506 h 507"/>
                  <a:gd name="T2" fmla="*/ 245 w 408"/>
                  <a:gd name="T3" fmla="*/ 506 h 507"/>
                  <a:gd name="T4" fmla="*/ 198 w 408"/>
                  <a:gd name="T5" fmla="*/ 461 h 507"/>
                  <a:gd name="T6" fmla="*/ 198 w 408"/>
                  <a:gd name="T7" fmla="*/ 98 h 507"/>
                  <a:gd name="T8" fmla="*/ 142 w 408"/>
                  <a:gd name="T9" fmla="*/ 45 h 507"/>
                  <a:gd name="T10" fmla="*/ 0 w 408"/>
                  <a:gd name="T11" fmla="*/ 45 h 507"/>
                  <a:gd name="T12" fmla="*/ 0 w 408"/>
                  <a:gd name="T13" fmla="*/ 0 h 507"/>
                  <a:gd name="T14" fmla="*/ 162 w 408"/>
                  <a:gd name="T15" fmla="*/ 0 h 507"/>
                  <a:gd name="T16" fmla="*/ 245 w 408"/>
                  <a:gd name="T17" fmla="*/ 79 h 507"/>
                  <a:gd name="T18" fmla="*/ 245 w 408"/>
                  <a:gd name="T19" fmla="*/ 443 h 507"/>
                  <a:gd name="T20" fmla="*/ 265 w 408"/>
                  <a:gd name="T21" fmla="*/ 461 h 507"/>
                  <a:gd name="T22" fmla="*/ 356 w 408"/>
                  <a:gd name="T23" fmla="*/ 461 h 507"/>
                  <a:gd name="T24" fmla="*/ 362 w 408"/>
                  <a:gd name="T25" fmla="*/ 467 h 507"/>
                  <a:gd name="T26" fmla="*/ 368 w 408"/>
                  <a:gd name="T27" fmla="*/ 473 h 507"/>
                  <a:gd name="T28" fmla="*/ 373 w 408"/>
                  <a:gd name="T29" fmla="*/ 479 h 507"/>
                  <a:gd name="T30" fmla="*/ 381 w 408"/>
                  <a:gd name="T31" fmla="*/ 485 h 507"/>
                  <a:gd name="T32" fmla="*/ 387 w 408"/>
                  <a:gd name="T33" fmla="*/ 490 h 507"/>
                  <a:gd name="T34" fmla="*/ 393 w 408"/>
                  <a:gd name="T35" fmla="*/ 496 h 507"/>
                  <a:gd name="T36" fmla="*/ 400 w 408"/>
                  <a:gd name="T37" fmla="*/ 501 h 507"/>
                  <a:gd name="T38" fmla="*/ 407 w 408"/>
                  <a:gd name="T39" fmla="*/ 506 h 507"/>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08"/>
                  <a:gd name="T61" fmla="*/ 0 h 507"/>
                  <a:gd name="T62" fmla="*/ 408 w 408"/>
                  <a:gd name="T63" fmla="*/ 507 h 507"/>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08" h="507">
                    <a:moveTo>
                      <a:pt x="407" y="506"/>
                    </a:moveTo>
                    <a:lnTo>
                      <a:pt x="245" y="506"/>
                    </a:lnTo>
                    <a:lnTo>
                      <a:pt x="198" y="461"/>
                    </a:lnTo>
                    <a:lnTo>
                      <a:pt x="198" y="98"/>
                    </a:lnTo>
                    <a:lnTo>
                      <a:pt x="142" y="45"/>
                    </a:lnTo>
                    <a:lnTo>
                      <a:pt x="0" y="45"/>
                    </a:lnTo>
                    <a:lnTo>
                      <a:pt x="0" y="0"/>
                    </a:lnTo>
                    <a:lnTo>
                      <a:pt x="162" y="0"/>
                    </a:lnTo>
                    <a:lnTo>
                      <a:pt x="245" y="79"/>
                    </a:lnTo>
                    <a:lnTo>
                      <a:pt x="245" y="443"/>
                    </a:lnTo>
                    <a:lnTo>
                      <a:pt x="265" y="461"/>
                    </a:lnTo>
                    <a:lnTo>
                      <a:pt x="356" y="461"/>
                    </a:lnTo>
                    <a:lnTo>
                      <a:pt x="362" y="467"/>
                    </a:lnTo>
                    <a:lnTo>
                      <a:pt x="368" y="473"/>
                    </a:lnTo>
                    <a:lnTo>
                      <a:pt x="373" y="479"/>
                    </a:lnTo>
                    <a:lnTo>
                      <a:pt x="381" y="485"/>
                    </a:lnTo>
                    <a:lnTo>
                      <a:pt x="387" y="490"/>
                    </a:lnTo>
                    <a:lnTo>
                      <a:pt x="393" y="496"/>
                    </a:lnTo>
                    <a:lnTo>
                      <a:pt x="400" y="501"/>
                    </a:lnTo>
                    <a:lnTo>
                      <a:pt x="407" y="506"/>
                    </a:lnTo>
                  </a:path>
                </a:pathLst>
              </a:custGeom>
              <a:noFill/>
              <a:ln w="12700" cap="rnd" cmpd="sng">
                <a:solidFill>
                  <a:srgbClr val="1F1A17"/>
                </a:solidFill>
                <a:prstDash val="solid"/>
                <a:round/>
                <a:headEnd type="none" w="sm" len="sm"/>
                <a:tailEnd type="none" w="sm" len="sm"/>
              </a:ln>
            </p:spPr>
            <p:txBody>
              <a:bodyPr/>
              <a:lstStyle/>
              <a:p>
                <a:endParaRPr lang="en-US"/>
              </a:p>
            </p:txBody>
          </p:sp>
          <p:sp>
            <p:nvSpPr>
              <p:cNvPr id="252004" name="Freeform 67"/>
              <p:cNvSpPr>
                <a:spLocks/>
              </p:cNvSpPr>
              <p:nvPr/>
            </p:nvSpPr>
            <p:spPr bwMode="auto">
              <a:xfrm>
                <a:off x="1405" y="2078"/>
                <a:ext cx="146" cy="383"/>
              </a:xfrm>
              <a:custGeom>
                <a:avLst/>
                <a:gdLst>
                  <a:gd name="T0" fmla="*/ 0 w 146"/>
                  <a:gd name="T1" fmla="*/ 12 h 383"/>
                  <a:gd name="T2" fmla="*/ 48 w 146"/>
                  <a:gd name="T3" fmla="*/ 0 h 383"/>
                  <a:gd name="T4" fmla="*/ 145 w 146"/>
                  <a:gd name="T5" fmla="*/ 372 h 383"/>
                  <a:gd name="T6" fmla="*/ 139 w 146"/>
                  <a:gd name="T7" fmla="*/ 373 h 383"/>
                  <a:gd name="T8" fmla="*/ 133 w 146"/>
                  <a:gd name="T9" fmla="*/ 374 h 383"/>
                  <a:gd name="T10" fmla="*/ 127 w 146"/>
                  <a:gd name="T11" fmla="*/ 375 h 383"/>
                  <a:gd name="T12" fmla="*/ 121 w 146"/>
                  <a:gd name="T13" fmla="*/ 376 h 383"/>
                  <a:gd name="T14" fmla="*/ 115 w 146"/>
                  <a:gd name="T15" fmla="*/ 378 h 383"/>
                  <a:gd name="T16" fmla="*/ 110 w 146"/>
                  <a:gd name="T17" fmla="*/ 379 h 383"/>
                  <a:gd name="T18" fmla="*/ 104 w 146"/>
                  <a:gd name="T19" fmla="*/ 380 h 383"/>
                  <a:gd name="T20" fmla="*/ 97 w 146"/>
                  <a:gd name="T21" fmla="*/ 382 h 383"/>
                  <a:gd name="T22" fmla="*/ 0 w 146"/>
                  <a:gd name="T23" fmla="*/ 12 h 38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46"/>
                  <a:gd name="T37" fmla="*/ 0 h 383"/>
                  <a:gd name="T38" fmla="*/ 146 w 146"/>
                  <a:gd name="T39" fmla="*/ 383 h 38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46" h="383">
                    <a:moveTo>
                      <a:pt x="0" y="12"/>
                    </a:moveTo>
                    <a:lnTo>
                      <a:pt x="48" y="0"/>
                    </a:lnTo>
                    <a:lnTo>
                      <a:pt x="145" y="372"/>
                    </a:lnTo>
                    <a:lnTo>
                      <a:pt x="139" y="373"/>
                    </a:lnTo>
                    <a:lnTo>
                      <a:pt x="133" y="374"/>
                    </a:lnTo>
                    <a:lnTo>
                      <a:pt x="127" y="375"/>
                    </a:lnTo>
                    <a:lnTo>
                      <a:pt x="121" y="376"/>
                    </a:lnTo>
                    <a:lnTo>
                      <a:pt x="115" y="378"/>
                    </a:lnTo>
                    <a:lnTo>
                      <a:pt x="110" y="379"/>
                    </a:lnTo>
                    <a:lnTo>
                      <a:pt x="104" y="380"/>
                    </a:lnTo>
                    <a:lnTo>
                      <a:pt x="97" y="382"/>
                    </a:lnTo>
                    <a:lnTo>
                      <a:pt x="0" y="12"/>
                    </a:lnTo>
                  </a:path>
                </a:pathLst>
              </a:custGeom>
              <a:solidFill>
                <a:srgbClr val="DD3832"/>
              </a:solidFill>
              <a:ln w="9525" cap="rnd">
                <a:noFill/>
                <a:round/>
                <a:headEnd type="none" w="sm" len="sm"/>
                <a:tailEnd type="none" w="sm" len="sm"/>
              </a:ln>
            </p:spPr>
            <p:txBody>
              <a:bodyPr/>
              <a:lstStyle/>
              <a:p>
                <a:endParaRPr lang="en-US"/>
              </a:p>
            </p:txBody>
          </p:sp>
          <p:sp>
            <p:nvSpPr>
              <p:cNvPr id="252005" name="Freeform 68"/>
              <p:cNvSpPr>
                <a:spLocks/>
              </p:cNvSpPr>
              <p:nvPr/>
            </p:nvSpPr>
            <p:spPr bwMode="auto">
              <a:xfrm>
                <a:off x="1405" y="2078"/>
                <a:ext cx="146" cy="383"/>
              </a:xfrm>
              <a:custGeom>
                <a:avLst/>
                <a:gdLst>
                  <a:gd name="T0" fmla="*/ 0 w 146"/>
                  <a:gd name="T1" fmla="*/ 12 h 383"/>
                  <a:gd name="T2" fmla="*/ 48 w 146"/>
                  <a:gd name="T3" fmla="*/ 0 h 383"/>
                  <a:gd name="T4" fmla="*/ 145 w 146"/>
                  <a:gd name="T5" fmla="*/ 372 h 383"/>
                  <a:gd name="T6" fmla="*/ 139 w 146"/>
                  <a:gd name="T7" fmla="*/ 373 h 383"/>
                  <a:gd name="T8" fmla="*/ 133 w 146"/>
                  <a:gd name="T9" fmla="*/ 374 h 383"/>
                  <a:gd name="T10" fmla="*/ 127 w 146"/>
                  <a:gd name="T11" fmla="*/ 375 h 383"/>
                  <a:gd name="T12" fmla="*/ 121 w 146"/>
                  <a:gd name="T13" fmla="*/ 376 h 383"/>
                  <a:gd name="T14" fmla="*/ 115 w 146"/>
                  <a:gd name="T15" fmla="*/ 378 h 383"/>
                  <a:gd name="T16" fmla="*/ 110 w 146"/>
                  <a:gd name="T17" fmla="*/ 379 h 383"/>
                  <a:gd name="T18" fmla="*/ 104 w 146"/>
                  <a:gd name="T19" fmla="*/ 380 h 383"/>
                  <a:gd name="T20" fmla="*/ 97 w 146"/>
                  <a:gd name="T21" fmla="*/ 382 h 383"/>
                  <a:gd name="T22" fmla="*/ 0 w 146"/>
                  <a:gd name="T23" fmla="*/ 12 h 38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46"/>
                  <a:gd name="T37" fmla="*/ 0 h 383"/>
                  <a:gd name="T38" fmla="*/ 146 w 146"/>
                  <a:gd name="T39" fmla="*/ 383 h 38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46" h="383">
                    <a:moveTo>
                      <a:pt x="0" y="12"/>
                    </a:moveTo>
                    <a:lnTo>
                      <a:pt x="48" y="0"/>
                    </a:lnTo>
                    <a:lnTo>
                      <a:pt x="145" y="372"/>
                    </a:lnTo>
                    <a:lnTo>
                      <a:pt x="139" y="373"/>
                    </a:lnTo>
                    <a:lnTo>
                      <a:pt x="133" y="374"/>
                    </a:lnTo>
                    <a:lnTo>
                      <a:pt x="127" y="375"/>
                    </a:lnTo>
                    <a:lnTo>
                      <a:pt x="121" y="376"/>
                    </a:lnTo>
                    <a:lnTo>
                      <a:pt x="115" y="378"/>
                    </a:lnTo>
                    <a:lnTo>
                      <a:pt x="110" y="379"/>
                    </a:lnTo>
                    <a:lnTo>
                      <a:pt x="104" y="380"/>
                    </a:lnTo>
                    <a:lnTo>
                      <a:pt x="97" y="382"/>
                    </a:lnTo>
                    <a:lnTo>
                      <a:pt x="0" y="12"/>
                    </a:lnTo>
                  </a:path>
                </a:pathLst>
              </a:custGeom>
              <a:noFill/>
              <a:ln w="12700" cap="rnd" cmpd="sng">
                <a:solidFill>
                  <a:srgbClr val="1F1A17"/>
                </a:solidFill>
                <a:prstDash val="solid"/>
                <a:round/>
                <a:headEnd type="none" w="sm" len="sm"/>
                <a:tailEnd type="none" w="sm" len="sm"/>
              </a:ln>
            </p:spPr>
            <p:txBody>
              <a:bodyPr/>
              <a:lstStyle/>
              <a:p>
                <a:endParaRPr lang="en-US"/>
              </a:p>
            </p:txBody>
          </p:sp>
          <p:sp>
            <p:nvSpPr>
              <p:cNvPr id="252006" name="Freeform 69"/>
              <p:cNvSpPr>
                <a:spLocks/>
              </p:cNvSpPr>
              <p:nvPr/>
            </p:nvSpPr>
            <p:spPr bwMode="auto">
              <a:xfrm>
                <a:off x="1673" y="3554"/>
                <a:ext cx="160" cy="405"/>
              </a:xfrm>
              <a:custGeom>
                <a:avLst/>
                <a:gdLst>
                  <a:gd name="T0" fmla="*/ 108 w 160"/>
                  <a:gd name="T1" fmla="*/ 404 h 405"/>
                  <a:gd name="T2" fmla="*/ 159 w 160"/>
                  <a:gd name="T3" fmla="*/ 391 h 405"/>
                  <a:gd name="T4" fmla="*/ 49 w 160"/>
                  <a:gd name="T5" fmla="*/ 0 h 405"/>
                  <a:gd name="T6" fmla="*/ 44 w 160"/>
                  <a:gd name="T7" fmla="*/ 3 h 405"/>
                  <a:gd name="T8" fmla="*/ 37 w 160"/>
                  <a:gd name="T9" fmla="*/ 5 h 405"/>
                  <a:gd name="T10" fmla="*/ 31 w 160"/>
                  <a:gd name="T11" fmla="*/ 7 h 405"/>
                  <a:gd name="T12" fmla="*/ 25 w 160"/>
                  <a:gd name="T13" fmla="*/ 9 h 405"/>
                  <a:gd name="T14" fmla="*/ 19 w 160"/>
                  <a:gd name="T15" fmla="*/ 11 h 405"/>
                  <a:gd name="T16" fmla="*/ 12 w 160"/>
                  <a:gd name="T17" fmla="*/ 13 h 405"/>
                  <a:gd name="T18" fmla="*/ 6 w 160"/>
                  <a:gd name="T19" fmla="*/ 15 h 405"/>
                  <a:gd name="T20" fmla="*/ 0 w 160"/>
                  <a:gd name="T21" fmla="*/ 16 h 405"/>
                  <a:gd name="T22" fmla="*/ 108 w 160"/>
                  <a:gd name="T23" fmla="*/ 404 h 40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60"/>
                  <a:gd name="T37" fmla="*/ 0 h 405"/>
                  <a:gd name="T38" fmla="*/ 160 w 160"/>
                  <a:gd name="T39" fmla="*/ 405 h 40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60" h="405">
                    <a:moveTo>
                      <a:pt x="108" y="404"/>
                    </a:moveTo>
                    <a:lnTo>
                      <a:pt x="159" y="391"/>
                    </a:lnTo>
                    <a:lnTo>
                      <a:pt x="49" y="0"/>
                    </a:lnTo>
                    <a:lnTo>
                      <a:pt x="44" y="3"/>
                    </a:lnTo>
                    <a:lnTo>
                      <a:pt x="37" y="5"/>
                    </a:lnTo>
                    <a:lnTo>
                      <a:pt x="31" y="7"/>
                    </a:lnTo>
                    <a:lnTo>
                      <a:pt x="25" y="9"/>
                    </a:lnTo>
                    <a:lnTo>
                      <a:pt x="19" y="11"/>
                    </a:lnTo>
                    <a:lnTo>
                      <a:pt x="12" y="13"/>
                    </a:lnTo>
                    <a:lnTo>
                      <a:pt x="6" y="15"/>
                    </a:lnTo>
                    <a:lnTo>
                      <a:pt x="0" y="16"/>
                    </a:lnTo>
                    <a:lnTo>
                      <a:pt x="108" y="404"/>
                    </a:lnTo>
                  </a:path>
                </a:pathLst>
              </a:custGeom>
              <a:solidFill>
                <a:srgbClr val="DD3832"/>
              </a:solidFill>
              <a:ln w="9525" cap="rnd">
                <a:noFill/>
                <a:round/>
                <a:headEnd type="none" w="sm" len="sm"/>
                <a:tailEnd type="none" w="sm" len="sm"/>
              </a:ln>
            </p:spPr>
            <p:txBody>
              <a:bodyPr/>
              <a:lstStyle/>
              <a:p>
                <a:endParaRPr lang="en-US"/>
              </a:p>
            </p:txBody>
          </p:sp>
          <p:sp>
            <p:nvSpPr>
              <p:cNvPr id="252007" name="Freeform 70"/>
              <p:cNvSpPr>
                <a:spLocks/>
              </p:cNvSpPr>
              <p:nvPr/>
            </p:nvSpPr>
            <p:spPr bwMode="auto">
              <a:xfrm>
                <a:off x="1673" y="3554"/>
                <a:ext cx="160" cy="405"/>
              </a:xfrm>
              <a:custGeom>
                <a:avLst/>
                <a:gdLst>
                  <a:gd name="T0" fmla="*/ 108 w 160"/>
                  <a:gd name="T1" fmla="*/ 404 h 405"/>
                  <a:gd name="T2" fmla="*/ 159 w 160"/>
                  <a:gd name="T3" fmla="*/ 391 h 405"/>
                  <a:gd name="T4" fmla="*/ 49 w 160"/>
                  <a:gd name="T5" fmla="*/ 0 h 405"/>
                  <a:gd name="T6" fmla="*/ 44 w 160"/>
                  <a:gd name="T7" fmla="*/ 3 h 405"/>
                  <a:gd name="T8" fmla="*/ 37 w 160"/>
                  <a:gd name="T9" fmla="*/ 5 h 405"/>
                  <a:gd name="T10" fmla="*/ 31 w 160"/>
                  <a:gd name="T11" fmla="*/ 7 h 405"/>
                  <a:gd name="T12" fmla="*/ 25 w 160"/>
                  <a:gd name="T13" fmla="*/ 9 h 405"/>
                  <a:gd name="T14" fmla="*/ 19 w 160"/>
                  <a:gd name="T15" fmla="*/ 11 h 405"/>
                  <a:gd name="T16" fmla="*/ 12 w 160"/>
                  <a:gd name="T17" fmla="*/ 13 h 405"/>
                  <a:gd name="T18" fmla="*/ 6 w 160"/>
                  <a:gd name="T19" fmla="*/ 15 h 405"/>
                  <a:gd name="T20" fmla="*/ 0 w 160"/>
                  <a:gd name="T21" fmla="*/ 16 h 405"/>
                  <a:gd name="T22" fmla="*/ 108 w 160"/>
                  <a:gd name="T23" fmla="*/ 404 h 40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60"/>
                  <a:gd name="T37" fmla="*/ 0 h 405"/>
                  <a:gd name="T38" fmla="*/ 160 w 160"/>
                  <a:gd name="T39" fmla="*/ 405 h 40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60" h="405">
                    <a:moveTo>
                      <a:pt x="108" y="404"/>
                    </a:moveTo>
                    <a:lnTo>
                      <a:pt x="159" y="391"/>
                    </a:lnTo>
                    <a:lnTo>
                      <a:pt x="49" y="0"/>
                    </a:lnTo>
                    <a:lnTo>
                      <a:pt x="44" y="3"/>
                    </a:lnTo>
                    <a:lnTo>
                      <a:pt x="37" y="5"/>
                    </a:lnTo>
                    <a:lnTo>
                      <a:pt x="31" y="7"/>
                    </a:lnTo>
                    <a:lnTo>
                      <a:pt x="25" y="9"/>
                    </a:lnTo>
                    <a:lnTo>
                      <a:pt x="19" y="11"/>
                    </a:lnTo>
                    <a:lnTo>
                      <a:pt x="12" y="13"/>
                    </a:lnTo>
                    <a:lnTo>
                      <a:pt x="6" y="15"/>
                    </a:lnTo>
                    <a:lnTo>
                      <a:pt x="0" y="16"/>
                    </a:lnTo>
                    <a:lnTo>
                      <a:pt x="108" y="404"/>
                    </a:lnTo>
                  </a:path>
                </a:pathLst>
              </a:custGeom>
              <a:noFill/>
              <a:ln w="12700" cap="rnd" cmpd="sng">
                <a:solidFill>
                  <a:srgbClr val="1F1A17"/>
                </a:solidFill>
                <a:prstDash val="solid"/>
                <a:round/>
                <a:headEnd type="none" w="sm" len="sm"/>
                <a:tailEnd type="none" w="sm" len="sm"/>
              </a:ln>
            </p:spPr>
            <p:txBody>
              <a:bodyPr/>
              <a:lstStyle/>
              <a:p>
                <a:endParaRPr lang="en-US"/>
              </a:p>
            </p:txBody>
          </p:sp>
          <p:sp>
            <p:nvSpPr>
              <p:cNvPr id="252008" name="Freeform 71"/>
              <p:cNvSpPr>
                <a:spLocks/>
              </p:cNvSpPr>
              <p:nvPr/>
            </p:nvSpPr>
            <p:spPr bwMode="auto">
              <a:xfrm>
                <a:off x="2391" y="2281"/>
                <a:ext cx="253" cy="236"/>
              </a:xfrm>
              <a:custGeom>
                <a:avLst/>
                <a:gdLst>
                  <a:gd name="T0" fmla="*/ 0 w 253"/>
                  <a:gd name="T1" fmla="*/ 122 h 236"/>
                  <a:gd name="T2" fmla="*/ 147 w 253"/>
                  <a:gd name="T3" fmla="*/ 235 h 236"/>
                  <a:gd name="T4" fmla="*/ 252 w 253"/>
                  <a:gd name="T5" fmla="*/ 113 h 236"/>
                  <a:gd name="T6" fmla="*/ 105 w 253"/>
                  <a:gd name="T7" fmla="*/ 0 h 236"/>
                  <a:gd name="T8" fmla="*/ 0 w 253"/>
                  <a:gd name="T9" fmla="*/ 122 h 236"/>
                  <a:gd name="T10" fmla="*/ 0 60000 65536"/>
                  <a:gd name="T11" fmla="*/ 0 60000 65536"/>
                  <a:gd name="T12" fmla="*/ 0 60000 65536"/>
                  <a:gd name="T13" fmla="*/ 0 60000 65536"/>
                  <a:gd name="T14" fmla="*/ 0 60000 65536"/>
                  <a:gd name="T15" fmla="*/ 0 w 253"/>
                  <a:gd name="T16" fmla="*/ 0 h 236"/>
                  <a:gd name="T17" fmla="*/ 253 w 253"/>
                  <a:gd name="T18" fmla="*/ 236 h 236"/>
                </a:gdLst>
                <a:ahLst/>
                <a:cxnLst>
                  <a:cxn ang="T10">
                    <a:pos x="T0" y="T1"/>
                  </a:cxn>
                  <a:cxn ang="T11">
                    <a:pos x="T2" y="T3"/>
                  </a:cxn>
                  <a:cxn ang="T12">
                    <a:pos x="T4" y="T5"/>
                  </a:cxn>
                  <a:cxn ang="T13">
                    <a:pos x="T6" y="T7"/>
                  </a:cxn>
                  <a:cxn ang="T14">
                    <a:pos x="T8" y="T9"/>
                  </a:cxn>
                </a:cxnLst>
                <a:rect l="T15" t="T16" r="T17" b="T18"/>
                <a:pathLst>
                  <a:path w="253" h="236">
                    <a:moveTo>
                      <a:pt x="0" y="122"/>
                    </a:moveTo>
                    <a:lnTo>
                      <a:pt x="147" y="235"/>
                    </a:lnTo>
                    <a:lnTo>
                      <a:pt x="252" y="113"/>
                    </a:lnTo>
                    <a:lnTo>
                      <a:pt x="105" y="0"/>
                    </a:lnTo>
                    <a:lnTo>
                      <a:pt x="0" y="122"/>
                    </a:lnTo>
                  </a:path>
                </a:pathLst>
              </a:custGeom>
              <a:solidFill>
                <a:srgbClr val="99C7E6"/>
              </a:solidFill>
              <a:ln w="9525" cap="rnd">
                <a:noFill/>
                <a:round/>
                <a:headEnd type="none" w="sm" len="sm"/>
                <a:tailEnd type="none" w="sm" len="sm"/>
              </a:ln>
            </p:spPr>
            <p:txBody>
              <a:bodyPr/>
              <a:lstStyle/>
              <a:p>
                <a:endParaRPr lang="en-US"/>
              </a:p>
            </p:txBody>
          </p:sp>
          <p:sp>
            <p:nvSpPr>
              <p:cNvPr id="252009" name="Freeform 72"/>
              <p:cNvSpPr>
                <a:spLocks/>
              </p:cNvSpPr>
              <p:nvPr/>
            </p:nvSpPr>
            <p:spPr bwMode="auto">
              <a:xfrm>
                <a:off x="2391" y="2281"/>
                <a:ext cx="253" cy="236"/>
              </a:xfrm>
              <a:custGeom>
                <a:avLst/>
                <a:gdLst>
                  <a:gd name="T0" fmla="*/ 0 w 253"/>
                  <a:gd name="T1" fmla="*/ 122 h 236"/>
                  <a:gd name="T2" fmla="*/ 147 w 253"/>
                  <a:gd name="T3" fmla="*/ 235 h 236"/>
                  <a:gd name="T4" fmla="*/ 252 w 253"/>
                  <a:gd name="T5" fmla="*/ 113 h 236"/>
                  <a:gd name="T6" fmla="*/ 105 w 253"/>
                  <a:gd name="T7" fmla="*/ 0 h 236"/>
                  <a:gd name="T8" fmla="*/ 0 w 253"/>
                  <a:gd name="T9" fmla="*/ 122 h 236"/>
                  <a:gd name="T10" fmla="*/ 0 60000 65536"/>
                  <a:gd name="T11" fmla="*/ 0 60000 65536"/>
                  <a:gd name="T12" fmla="*/ 0 60000 65536"/>
                  <a:gd name="T13" fmla="*/ 0 60000 65536"/>
                  <a:gd name="T14" fmla="*/ 0 60000 65536"/>
                  <a:gd name="T15" fmla="*/ 0 w 253"/>
                  <a:gd name="T16" fmla="*/ 0 h 236"/>
                  <a:gd name="T17" fmla="*/ 253 w 253"/>
                  <a:gd name="T18" fmla="*/ 236 h 236"/>
                </a:gdLst>
                <a:ahLst/>
                <a:cxnLst>
                  <a:cxn ang="T10">
                    <a:pos x="T0" y="T1"/>
                  </a:cxn>
                  <a:cxn ang="T11">
                    <a:pos x="T2" y="T3"/>
                  </a:cxn>
                  <a:cxn ang="T12">
                    <a:pos x="T4" y="T5"/>
                  </a:cxn>
                  <a:cxn ang="T13">
                    <a:pos x="T6" y="T7"/>
                  </a:cxn>
                  <a:cxn ang="T14">
                    <a:pos x="T8" y="T9"/>
                  </a:cxn>
                </a:cxnLst>
                <a:rect l="T15" t="T16" r="T17" b="T18"/>
                <a:pathLst>
                  <a:path w="253" h="236">
                    <a:moveTo>
                      <a:pt x="0" y="122"/>
                    </a:moveTo>
                    <a:lnTo>
                      <a:pt x="147" y="235"/>
                    </a:lnTo>
                    <a:lnTo>
                      <a:pt x="252" y="113"/>
                    </a:lnTo>
                    <a:lnTo>
                      <a:pt x="105" y="0"/>
                    </a:lnTo>
                    <a:lnTo>
                      <a:pt x="0" y="122"/>
                    </a:lnTo>
                  </a:path>
                </a:pathLst>
              </a:custGeom>
              <a:noFill/>
              <a:ln w="12700" cap="rnd" cmpd="sng">
                <a:solidFill>
                  <a:srgbClr val="1F1A17"/>
                </a:solidFill>
                <a:prstDash val="solid"/>
                <a:round/>
                <a:headEnd type="none" w="sm" len="sm"/>
                <a:tailEnd type="none" w="sm" len="sm"/>
              </a:ln>
            </p:spPr>
            <p:txBody>
              <a:bodyPr/>
              <a:lstStyle/>
              <a:p>
                <a:endParaRPr lang="en-US"/>
              </a:p>
            </p:txBody>
          </p:sp>
          <p:sp>
            <p:nvSpPr>
              <p:cNvPr id="252010" name="Freeform 73"/>
              <p:cNvSpPr>
                <a:spLocks/>
              </p:cNvSpPr>
              <p:nvPr/>
            </p:nvSpPr>
            <p:spPr bwMode="auto">
              <a:xfrm>
                <a:off x="2305" y="2413"/>
                <a:ext cx="214" cy="183"/>
              </a:xfrm>
              <a:custGeom>
                <a:avLst/>
                <a:gdLst>
                  <a:gd name="T0" fmla="*/ 35 w 214"/>
                  <a:gd name="T1" fmla="*/ 0 h 183"/>
                  <a:gd name="T2" fmla="*/ 213 w 214"/>
                  <a:gd name="T3" fmla="*/ 142 h 183"/>
                  <a:gd name="T4" fmla="*/ 178 w 214"/>
                  <a:gd name="T5" fmla="*/ 182 h 183"/>
                  <a:gd name="T6" fmla="*/ 0 w 214"/>
                  <a:gd name="T7" fmla="*/ 40 h 183"/>
                  <a:gd name="T8" fmla="*/ 35 w 214"/>
                  <a:gd name="T9" fmla="*/ 0 h 183"/>
                  <a:gd name="T10" fmla="*/ 0 60000 65536"/>
                  <a:gd name="T11" fmla="*/ 0 60000 65536"/>
                  <a:gd name="T12" fmla="*/ 0 60000 65536"/>
                  <a:gd name="T13" fmla="*/ 0 60000 65536"/>
                  <a:gd name="T14" fmla="*/ 0 60000 65536"/>
                  <a:gd name="T15" fmla="*/ 0 w 214"/>
                  <a:gd name="T16" fmla="*/ 0 h 183"/>
                  <a:gd name="T17" fmla="*/ 214 w 214"/>
                  <a:gd name="T18" fmla="*/ 183 h 183"/>
                </a:gdLst>
                <a:ahLst/>
                <a:cxnLst>
                  <a:cxn ang="T10">
                    <a:pos x="T0" y="T1"/>
                  </a:cxn>
                  <a:cxn ang="T11">
                    <a:pos x="T2" y="T3"/>
                  </a:cxn>
                  <a:cxn ang="T12">
                    <a:pos x="T4" y="T5"/>
                  </a:cxn>
                  <a:cxn ang="T13">
                    <a:pos x="T6" y="T7"/>
                  </a:cxn>
                  <a:cxn ang="T14">
                    <a:pos x="T8" y="T9"/>
                  </a:cxn>
                </a:cxnLst>
                <a:rect l="T15" t="T16" r="T17" b="T18"/>
                <a:pathLst>
                  <a:path w="214" h="183">
                    <a:moveTo>
                      <a:pt x="35" y="0"/>
                    </a:moveTo>
                    <a:lnTo>
                      <a:pt x="213" y="142"/>
                    </a:lnTo>
                    <a:lnTo>
                      <a:pt x="178" y="182"/>
                    </a:lnTo>
                    <a:lnTo>
                      <a:pt x="0" y="40"/>
                    </a:lnTo>
                    <a:lnTo>
                      <a:pt x="35" y="0"/>
                    </a:lnTo>
                  </a:path>
                </a:pathLst>
              </a:custGeom>
              <a:solidFill>
                <a:srgbClr val="99C7E6"/>
              </a:solidFill>
              <a:ln w="9525" cap="rnd">
                <a:noFill/>
                <a:round/>
                <a:headEnd type="none" w="sm" len="sm"/>
                <a:tailEnd type="none" w="sm" len="sm"/>
              </a:ln>
            </p:spPr>
            <p:txBody>
              <a:bodyPr/>
              <a:lstStyle/>
              <a:p>
                <a:endParaRPr lang="en-US"/>
              </a:p>
            </p:txBody>
          </p:sp>
          <p:sp>
            <p:nvSpPr>
              <p:cNvPr id="252011" name="Freeform 74"/>
              <p:cNvSpPr>
                <a:spLocks/>
              </p:cNvSpPr>
              <p:nvPr/>
            </p:nvSpPr>
            <p:spPr bwMode="auto">
              <a:xfrm>
                <a:off x="2305" y="2413"/>
                <a:ext cx="214" cy="183"/>
              </a:xfrm>
              <a:custGeom>
                <a:avLst/>
                <a:gdLst>
                  <a:gd name="T0" fmla="*/ 35 w 214"/>
                  <a:gd name="T1" fmla="*/ 0 h 183"/>
                  <a:gd name="T2" fmla="*/ 213 w 214"/>
                  <a:gd name="T3" fmla="*/ 142 h 183"/>
                  <a:gd name="T4" fmla="*/ 178 w 214"/>
                  <a:gd name="T5" fmla="*/ 182 h 183"/>
                  <a:gd name="T6" fmla="*/ 0 w 214"/>
                  <a:gd name="T7" fmla="*/ 40 h 183"/>
                  <a:gd name="T8" fmla="*/ 35 w 214"/>
                  <a:gd name="T9" fmla="*/ 0 h 183"/>
                  <a:gd name="T10" fmla="*/ 0 60000 65536"/>
                  <a:gd name="T11" fmla="*/ 0 60000 65536"/>
                  <a:gd name="T12" fmla="*/ 0 60000 65536"/>
                  <a:gd name="T13" fmla="*/ 0 60000 65536"/>
                  <a:gd name="T14" fmla="*/ 0 60000 65536"/>
                  <a:gd name="T15" fmla="*/ 0 w 214"/>
                  <a:gd name="T16" fmla="*/ 0 h 183"/>
                  <a:gd name="T17" fmla="*/ 214 w 214"/>
                  <a:gd name="T18" fmla="*/ 183 h 183"/>
                </a:gdLst>
                <a:ahLst/>
                <a:cxnLst>
                  <a:cxn ang="T10">
                    <a:pos x="T0" y="T1"/>
                  </a:cxn>
                  <a:cxn ang="T11">
                    <a:pos x="T2" y="T3"/>
                  </a:cxn>
                  <a:cxn ang="T12">
                    <a:pos x="T4" y="T5"/>
                  </a:cxn>
                  <a:cxn ang="T13">
                    <a:pos x="T6" y="T7"/>
                  </a:cxn>
                  <a:cxn ang="T14">
                    <a:pos x="T8" y="T9"/>
                  </a:cxn>
                </a:cxnLst>
                <a:rect l="T15" t="T16" r="T17" b="T18"/>
                <a:pathLst>
                  <a:path w="214" h="183">
                    <a:moveTo>
                      <a:pt x="35" y="0"/>
                    </a:moveTo>
                    <a:lnTo>
                      <a:pt x="213" y="142"/>
                    </a:lnTo>
                    <a:lnTo>
                      <a:pt x="178" y="182"/>
                    </a:lnTo>
                    <a:lnTo>
                      <a:pt x="0" y="40"/>
                    </a:lnTo>
                    <a:lnTo>
                      <a:pt x="35" y="0"/>
                    </a:lnTo>
                  </a:path>
                </a:pathLst>
              </a:custGeom>
              <a:noFill/>
              <a:ln w="12700" cap="rnd" cmpd="sng">
                <a:solidFill>
                  <a:srgbClr val="1F1A17"/>
                </a:solidFill>
                <a:prstDash val="solid"/>
                <a:round/>
                <a:headEnd type="none" w="sm" len="sm"/>
                <a:tailEnd type="none" w="sm" len="sm"/>
              </a:ln>
            </p:spPr>
            <p:txBody>
              <a:bodyPr/>
              <a:lstStyle/>
              <a:p>
                <a:endParaRPr lang="en-US"/>
              </a:p>
            </p:txBody>
          </p:sp>
          <p:sp>
            <p:nvSpPr>
              <p:cNvPr id="252012" name="Freeform 75"/>
              <p:cNvSpPr>
                <a:spLocks/>
              </p:cNvSpPr>
              <p:nvPr/>
            </p:nvSpPr>
            <p:spPr bwMode="auto">
              <a:xfrm>
                <a:off x="2377" y="2415"/>
                <a:ext cx="144" cy="123"/>
              </a:xfrm>
              <a:custGeom>
                <a:avLst/>
                <a:gdLst>
                  <a:gd name="T0" fmla="*/ 23 w 144"/>
                  <a:gd name="T1" fmla="*/ 0 h 123"/>
                  <a:gd name="T2" fmla="*/ 143 w 144"/>
                  <a:gd name="T3" fmla="*/ 95 h 123"/>
                  <a:gd name="T4" fmla="*/ 120 w 144"/>
                  <a:gd name="T5" fmla="*/ 122 h 123"/>
                  <a:gd name="T6" fmla="*/ 0 w 144"/>
                  <a:gd name="T7" fmla="*/ 26 h 123"/>
                  <a:gd name="T8" fmla="*/ 23 w 144"/>
                  <a:gd name="T9" fmla="*/ 0 h 123"/>
                  <a:gd name="T10" fmla="*/ 0 60000 65536"/>
                  <a:gd name="T11" fmla="*/ 0 60000 65536"/>
                  <a:gd name="T12" fmla="*/ 0 60000 65536"/>
                  <a:gd name="T13" fmla="*/ 0 60000 65536"/>
                  <a:gd name="T14" fmla="*/ 0 60000 65536"/>
                  <a:gd name="T15" fmla="*/ 0 w 144"/>
                  <a:gd name="T16" fmla="*/ 0 h 123"/>
                  <a:gd name="T17" fmla="*/ 144 w 144"/>
                  <a:gd name="T18" fmla="*/ 123 h 123"/>
                </a:gdLst>
                <a:ahLst/>
                <a:cxnLst>
                  <a:cxn ang="T10">
                    <a:pos x="T0" y="T1"/>
                  </a:cxn>
                  <a:cxn ang="T11">
                    <a:pos x="T2" y="T3"/>
                  </a:cxn>
                  <a:cxn ang="T12">
                    <a:pos x="T4" y="T5"/>
                  </a:cxn>
                  <a:cxn ang="T13">
                    <a:pos x="T6" y="T7"/>
                  </a:cxn>
                  <a:cxn ang="T14">
                    <a:pos x="T8" y="T9"/>
                  </a:cxn>
                </a:cxnLst>
                <a:rect l="T15" t="T16" r="T17" b="T18"/>
                <a:pathLst>
                  <a:path w="144" h="123">
                    <a:moveTo>
                      <a:pt x="23" y="0"/>
                    </a:moveTo>
                    <a:lnTo>
                      <a:pt x="143" y="95"/>
                    </a:lnTo>
                    <a:lnTo>
                      <a:pt x="120" y="122"/>
                    </a:lnTo>
                    <a:lnTo>
                      <a:pt x="0" y="26"/>
                    </a:lnTo>
                    <a:lnTo>
                      <a:pt x="23" y="0"/>
                    </a:lnTo>
                  </a:path>
                </a:pathLst>
              </a:custGeom>
              <a:solidFill>
                <a:srgbClr val="99C7E6"/>
              </a:solidFill>
              <a:ln w="9525" cap="rnd">
                <a:noFill/>
                <a:round/>
                <a:headEnd type="none" w="sm" len="sm"/>
                <a:tailEnd type="none" w="sm" len="sm"/>
              </a:ln>
            </p:spPr>
            <p:txBody>
              <a:bodyPr/>
              <a:lstStyle/>
              <a:p>
                <a:endParaRPr lang="en-US"/>
              </a:p>
            </p:txBody>
          </p:sp>
          <p:sp>
            <p:nvSpPr>
              <p:cNvPr id="252013" name="Freeform 76"/>
              <p:cNvSpPr>
                <a:spLocks/>
              </p:cNvSpPr>
              <p:nvPr/>
            </p:nvSpPr>
            <p:spPr bwMode="auto">
              <a:xfrm>
                <a:off x="2377" y="2415"/>
                <a:ext cx="144" cy="123"/>
              </a:xfrm>
              <a:custGeom>
                <a:avLst/>
                <a:gdLst>
                  <a:gd name="T0" fmla="*/ 23 w 144"/>
                  <a:gd name="T1" fmla="*/ 0 h 123"/>
                  <a:gd name="T2" fmla="*/ 143 w 144"/>
                  <a:gd name="T3" fmla="*/ 95 h 123"/>
                  <a:gd name="T4" fmla="*/ 120 w 144"/>
                  <a:gd name="T5" fmla="*/ 122 h 123"/>
                  <a:gd name="T6" fmla="*/ 0 w 144"/>
                  <a:gd name="T7" fmla="*/ 26 h 123"/>
                  <a:gd name="T8" fmla="*/ 23 w 144"/>
                  <a:gd name="T9" fmla="*/ 0 h 123"/>
                  <a:gd name="T10" fmla="*/ 0 60000 65536"/>
                  <a:gd name="T11" fmla="*/ 0 60000 65536"/>
                  <a:gd name="T12" fmla="*/ 0 60000 65536"/>
                  <a:gd name="T13" fmla="*/ 0 60000 65536"/>
                  <a:gd name="T14" fmla="*/ 0 60000 65536"/>
                  <a:gd name="T15" fmla="*/ 0 w 144"/>
                  <a:gd name="T16" fmla="*/ 0 h 123"/>
                  <a:gd name="T17" fmla="*/ 144 w 144"/>
                  <a:gd name="T18" fmla="*/ 123 h 123"/>
                </a:gdLst>
                <a:ahLst/>
                <a:cxnLst>
                  <a:cxn ang="T10">
                    <a:pos x="T0" y="T1"/>
                  </a:cxn>
                  <a:cxn ang="T11">
                    <a:pos x="T2" y="T3"/>
                  </a:cxn>
                  <a:cxn ang="T12">
                    <a:pos x="T4" y="T5"/>
                  </a:cxn>
                  <a:cxn ang="T13">
                    <a:pos x="T6" y="T7"/>
                  </a:cxn>
                  <a:cxn ang="T14">
                    <a:pos x="T8" y="T9"/>
                  </a:cxn>
                </a:cxnLst>
                <a:rect l="T15" t="T16" r="T17" b="T18"/>
                <a:pathLst>
                  <a:path w="144" h="123">
                    <a:moveTo>
                      <a:pt x="23" y="0"/>
                    </a:moveTo>
                    <a:lnTo>
                      <a:pt x="143" y="95"/>
                    </a:lnTo>
                    <a:lnTo>
                      <a:pt x="120" y="122"/>
                    </a:lnTo>
                    <a:lnTo>
                      <a:pt x="0" y="26"/>
                    </a:lnTo>
                    <a:lnTo>
                      <a:pt x="23" y="0"/>
                    </a:lnTo>
                  </a:path>
                </a:pathLst>
              </a:custGeom>
              <a:noFill/>
              <a:ln w="12700" cap="rnd" cmpd="sng">
                <a:solidFill>
                  <a:srgbClr val="1F1A17"/>
                </a:solidFill>
                <a:prstDash val="solid"/>
                <a:round/>
                <a:headEnd type="none" w="sm" len="sm"/>
                <a:tailEnd type="none" w="sm" len="sm"/>
              </a:ln>
            </p:spPr>
            <p:txBody>
              <a:bodyPr/>
              <a:lstStyle/>
              <a:p>
                <a:endParaRPr lang="en-US"/>
              </a:p>
            </p:txBody>
          </p:sp>
          <p:sp>
            <p:nvSpPr>
              <p:cNvPr id="252014" name="Freeform 77"/>
              <p:cNvSpPr>
                <a:spLocks/>
              </p:cNvSpPr>
              <p:nvPr/>
            </p:nvSpPr>
            <p:spPr bwMode="auto">
              <a:xfrm>
                <a:off x="2122" y="2896"/>
                <a:ext cx="127" cy="99"/>
              </a:xfrm>
              <a:custGeom>
                <a:avLst/>
                <a:gdLst>
                  <a:gd name="T0" fmla="*/ 26 w 127"/>
                  <a:gd name="T1" fmla="*/ 0 h 99"/>
                  <a:gd name="T2" fmla="*/ 126 w 127"/>
                  <a:gd name="T3" fmla="*/ 49 h 99"/>
                  <a:gd name="T4" fmla="*/ 100 w 127"/>
                  <a:gd name="T5" fmla="*/ 98 h 99"/>
                  <a:gd name="T6" fmla="*/ 0 w 127"/>
                  <a:gd name="T7" fmla="*/ 49 h 99"/>
                  <a:gd name="T8" fmla="*/ 26 w 127"/>
                  <a:gd name="T9" fmla="*/ 0 h 99"/>
                  <a:gd name="T10" fmla="*/ 0 60000 65536"/>
                  <a:gd name="T11" fmla="*/ 0 60000 65536"/>
                  <a:gd name="T12" fmla="*/ 0 60000 65536"/>
                  <a:gd name="T13" fmla="*/ 0 60000 65536"/>
                  <a:gd name="T14" fmla="*/ 0 60000 65536"/>
                  <a:gd name="T15" fmla="*/ 0 w 127"/>
                  <a:gd name="T16" fmla="*/ 0 h 99"/>
                  <a:gd name="T17" fmla="*/ 127 w 127"/>
                  <a:gd name="T18" fmla="*/ 99 h 99"/>
                </a:gdLst>
                <a:ahLst/>
                <a:cxnLst>
                  <a:cxn ang="T10">
                    <a:pos x="T0" y="T1"/>
                  </a:cxn>
                  <a:cxn ang="T11">
                    <a:pos x="T2" y="T3"/>
                  </a:cxn>
                  <a:cxn ang="T12">
                    <a:pos x="T4" y="T5"/>
                  </a:cxn>
                  <a:cxn ang="T13">
                    <a:pos x="T6" y="T7"/>
                  </a:cxn>
                  <a:cxn ang="T14">
                    <a:pos x="T8" y="T9"/>
                  </a:cxn>
                </a:cxnLst>
                <a:rect l="T15" t="T16" r="T17" b="T18"/>
                <a:pathLst>
                  <a:path w="127" h="99">
                    <a:moveTo>
                      <a:pt x="26" y="0"/>
                    </a:moveTo>
                    <a:lnTo>
                      <a:pt x="126" y="49"/>
                    </a:lnTo>
                    <a:lnTo>
                      <a:pt x="100" y="98"/>
                    </a:lnTo>
                    <a:lnTo>
                      <a:pt x="0" y="49"/>
                    </a:lnTo>
                    <a:lnTo>
                      <a:pt x="26" y="0"/>
                    </a:lnTo>
                  </a:path>
                </a:pathLst>
              </a:custGeom>
              <a:solidFill>
                <a:srgbClr val="99C7E6"/>
              </a:solidFill>
              <a:ln w="9525" cap="rnd">
                <a:noFill/>
                <a:round/>
                <a:headEnd type="none" w="sm" len="sm"/>
                <a:tailEnd type="none" w="sm" len="sm"/>
              </a:ln>
            </p:spPr>
            <p:txBody>
              <a:bodyPr/>
              <a:lstStyle/>
              <a:p>
                <a:endParaRPr lang="en-US"/>
              </a:p>
            </p:txBody>
          </p:sp>
          <p:sp>
            <p:nvSpPr>
              <p:cNvPr id="252015" name="Freeform 78"/>
              <p:cNvSpPr>
                <a:spLocks/>
              </p:cNvSpPr>
              <p:nvPr/>
            </p:nvSpPr>
            <p:spPr bwMode="auto">
              <a:xfrm>
                <a:off x="2122" y="2896"/>
                <a:ext cx="127" cy="99"/>
              </a:xfrm>
              <a:custGeom>
                <a:avLst/>
                <a:gdLst>
                  <a:gd name="T0" fmla="*/ 26 w 127"/>
                  <a:gd name="T1" fmla="*/ 0 h 99"/>
                  <a:gd name="T2" fmla="*/ 126 w 127"/>
                  <a:gd name="T3" fmla="*/ 49 h 99"/>
                  <a:gd name="T4" fmla="*/ 100 w 127"/>
                  <a:gd name="T5" fmla="*/ 98 h 99"/>
                  <a:gd name="T6" fmla="*/ 0 w 127"/>
                  <a:gd name="T7" fmla="*/ 49 h 99"/>
                  <a:gd name="T8" fmla="*/ 26 w 127"/>
                  <a:gd name="T9" fmla="*/ 0 h 99"/>
                  <a:gd name="T10" fmla="*/ 0 60000 65536"/>
                  <a:gd name="T11" fmla="*/ 0 60000 65536"/>
                  <a:gd name="T12" fmla="*/ 0 60000 65536"/>
                  <a:gd name="T13" fmla="*/ 0 60000 65536"/>
                  <a:gd name="T14" fmla="*/ 0 60000 65536"/>
                  <a:gd name="T15" fmla="*/ 0 w 127"/>
                  <a:gd name="T16" fmla="*/ 0 h 99"/>
                  <a:gd name="T17" fmla="*/ 127 w 127"/>
                  <a:gd name="T18" fmla="*/ 99 h 99"/>
                </a:gdLst>
                <a:ahLst/>
                <a:cxnLst>
                  <a:cxn ang="T10">
                    <a:pos x="T0" y="T1"/>
                  </a:cxn>
                  <a:cxn ang="T11">
                    <a:pos x="T2" y="T3"/>
                  </a:cxn>
                  <a:cxn ang="T12">
                    <a:pos x="T4" y="T5"/>
                  </a:cxn>
                  <a:cxn ang="T13">
                    <a:pos x="T6" y="T7"/>
                  </a:cxn>
                  <a:cxn ang="T14">
                    <a:pos x="T8" y="T9"/>
                  </a:cxn>
                </a:cxnLst>
                <a:rect l="T15" t="T16" r="T17" b="T18"/>
                <a:pathLst>
                  <a:path w="127" h="99">
                    <a:moveTo>
                      <a:pt x="26" y="0"/>
                    </a:moveTo>
                    <a:lnTo>
                      <a:pt x="126" y="49"/>
                    </a:lnTo>
                    <a:lnTo>
                      <a:pt x="100" y="98"/>
                    </a:lnTo>
                    <a:lnTo>
                      <a:pt x="0" y="49"/>
                    </a:lnTo>
                    <a:lnTo>
                      <a:pt x="26" y="0"/>
                    </a:lnTo>
                  </a:path>
                </a:pathLst>
              </a:custGeom>
              <a:noFill/>
              <a:ln w="12700" cap="rnd" cmpd="sng">
                <a:solidFill>
                  <a:srgbClr val="1F1A17"/>
                </a:solidFill>
                <a:prstDash val="solid"/>
                <a:round/>
                <a:headEnd type="none" w="sm" len="sm"/>
                <a:tailEnd type="none" w="sm" len="sm"/>
              </a:ln>
            </p:spPr>
            <p:txBody>
              <a:bodyPr/>
              <a:lstStyle/>
              <a:p>
                <a:endParaRPr lang="en-US"/>
              </a:p>
            </p:txBody>
          </p:sp>
          <p:sp>
            <p:nvSpPr>
              <p:cNvPr id="252016" name="Freeform 79"/>
              <p:cNvSpPr>
                <a:spLocks/>
              </p:cNvSpPr>
              <p:nvPr/>
            </p:nvSpPr>
            <p:spPr bwMode="auto">
              <a:xfrm>
                <a:off x="2252" y="2677"/>
                <a:ext cx="117" cy="77"/>
              </a:xfrm>
              <a:custGeom>
                <a:avLst/>
                <a:gdLst>
                  <a:gd name="T0" fmla="*/ 15 w 117"/>
                  <a:gd name="T1" fmla="*/ 0 h 77"/>
                  <a:gd name="T2" fmla="*/ 116 w 117"/>
                  <a:gd name="T3" fmla="*/ 45 h 77"/>
                  <a:gd name="T4" fmla="*/ 101 w 117"/>
                  <a:gd name="T5" fmla="*/ 76 h 77"/>
                  <a:gd name="T6" fmla="*/ 0 w 117"/>
                  <a:gd name="T7" fmla="*/ 31 h 77"/>
                  <a:gd name="T8" fmla="*/ 15 w 117"/>
                  <a:gd name="T9" fmla="*/ 0 h 77"/>
                  <a:gd name="T10" fmla="*/ 0 60000 65536"/>
                  <a:gd name="T11" fmla="*/ 0 60000 65536"/>
                  <a:gd name="T12" fmla="*/ 0 60000 65536"/>
                  <a:gd name="T13" fmla="*/ 0 60000 65536"/>
                  <a:gd name="T14" fmla="*/ 0 60000 65536"/>
                  <a:gd name="T15" fmla="*/ 0 w 117"/>
                  <a:gd name="T16" fmla="*/ 0 h 77"/>
                  <a:gd name="T17" fmla="*/ 117 w 117"/>
                  <a:gd name="T18" fmla="*/ 77 h 77"/>
                </a:gdLst>
                <a:ahLst/>
                <a:cxnLst>
                  <a:cxn ang="T10">
                    <a:pos x="T0" y="T1"/>
                  </a:cxn>
                  <a:cxn ang="T11">
                    <a:pos x="T2" y="T3"/>
                  </a:cxn>
                  <a:cxn ang="T12">
                    <a:pos x="T4" y="T5"/>
                  </a:cxn>
                  <a:cxn ang="T13">
                    <a:pos x="T6" y="T7"/>
                  </a:cxn>
                  <a:cxn ang="T14">
                    <a:pos x="T8" y="T9"/>
                  </a:cxn>
                </a:cxnLst>
                <a:rect l="T15" t="T16" r="T17" b="T18"/>
                <a:pathLst>
                  <a:path w="117" h="77">
                    <a:moveTo>
                      <a:pt x="15" y="0"/>
                    </a:moveTo>
                    <a:lnTo>
                      <a:pt x="116" y="45"/>
                    </a:lnTo>
                    <a:lnTo>
                      <a:pt x="101" y="76"/>
                    </a:lnTo>
                    <a:lnTo>
                      <a:pt x="0" y="31"/>
                    </a:lnTo>
                    <a:lnTo>
                      <a:pt x="15" y="0"/>
                    </a:lnTo>
                  </a:path>
                </a:pathLst>
              </a:custGeom>
              <a:solidFill>
                <a:srgbClr val="99C7E6"/>
              </a:solidFill>
              <a:ln w="9525" cap="rnd">
                <a:noFill/>
                <a:round/>
                <a:headEnd type="none" w="sm" len="sm"/>
                <a:tailEnd type="none" w="sm" len="sm"/>
              </a:ln>
            </p:spPr>
            <p:txBody>
              <a:bodyPr/>
              <a:lstStyle/>
              <a:p>
                <a:endParaRPr lang="en-US"/>
              </a:p>
            </p:txBody>
          </p:sp>
          <p:sp>
            <p:nvSpPr>
              <p:cNvPr id="252017" name="Freeform 80"/>
              <p:cNvSpPr>
                <a:spLocks/>
              </p:cNvSpPr>
              <p:nvPr/>
            </p:nvSpPr>
            <p:spPr bwMode="auto">
              <a:xfrm>
                <a:off x="2252" y="2677"/>
                <a:ext cx="117" cy="77"/>
              </a:xfrm>
              <a:custGeom>
                <a:avLst/>
                <a:gdLst>
                  <a:gd name="T0" fmla="*/ 15 w 117"/>
                  <a:gd name="T1" fmla="*/ 0 h 77"/>
                  <a:gd name="T2" fmla="*/ 116 w 117"/>
                  <a:gd name="T3" fmla="*/ 45 h 77"/>
                  <a:gd name="T4" fmla="*/ 101 w 117"/>
                  <a:gd name="T5" fmla="*/ 76 h 77"/>
                  <a:gd name="T6" fmla="*/ 0 w 117"/>
                  <a:gd name="T7" fmla="*/ 31 h 77"/>
                  <a:gd name="T8" fmla="*/ 15 w 117"/>
                  <a:gd name="T9" fmla="*/ 0 h 77"/>
                  <a:gd name="T10" fmla="*/ 0 60000 65536"/>
                  <a:gd name="T11" fmla="*/ 0 60000 65536"/>
                  <a:gd name="T12" fmla="*/ 0 60000 65536"/>
                  <a:gd name="T13" fmla="*/ 0 60000 65536"/>
                  <a:gd name="T14" fmla="*/ 0 60000 65536"/>
                  <a:gd name="T15" fmla="*/ 0 w 117"/>
                  <a:gd name="T16" fmla="*/ 0 h 77"/>
                  <a:gd name="T17" fmla="*/ 117 w 117"/>
                  <a:gd name="T18" fmla="*/ 77 h 77"/>
                </a:gdLst>
                <a:ahLst/>
                <a:cxnLst>
                  <a:cxn ang="T10">
                    <a:pos x="T0" y="T1"/>
                  </a:cxn>
                  <a:cxn ang="T11">
                    <a:pos x="T2" y="T3"/>
                  </a:cxn>
                  <a:cxn ang="T12">
                    <a:pos x="T4" y="T5"/>
                  </a:cxn>
                  <a:cxn ang="T13">
                    <a:pos x="T6" y="T7"/>
                  </a:cxn>
                  <a:cxn ang="T14">
                    <a:pos x="T8" y="T9"/>
                  </a:cxn>
                </a:cxnLst>
                <a:rect l="T15" t="T16" r="T17" b="T18"/>
                <a:pathLst>
                  <a:path w="117" h="77">
                    <a:moveTo>
                      <a:pt x="15" y="0"/>
                    </a:moveTo>
                    <a:lnTo>
                      <a:pt x="116" y="45"/>
                    </a:lnTo>
                    <a:lnTo>
                      <a:pt x="101" y="76"/>
                    </a:lnTo>
                    <a:lnTo>
                      <a:pt x="0" y="31"/>
                    </a:lnTo>
                    <a:lnTo>
                      <a:pt x="15" y="0"/>
                    </a:lnTo>
                  </a:path>
                </a:pathLst>
              </a:custGeom>
              <a:noFill/>
              <a:ln w="12700" cap="rnd" cmpd="sng">
                <a:solidFill>
                  <a:srgbClr val="1F1A17"/>
                </a:solidFill>
                <a:prstDash val="solid"/>
                <a:round/>
                <a:headEnd type="none" w="sm" len="sm"/>
                <a:tailEnd type="none" w="sm" len="sm"/>
              </a:ln>
            </p:spPr>
            <p:txBody>
              <a:bodyPr/>
              <a:lstStyle/>
              <a:p>
                <a:endParaRPr lang="en-US"/>
              </a:p>
            </p:txBody>
          </p:sp>
          <p:sp>
            <p:nvSpPr>
              <p:cNvPr id="252018" name="Freeform 81"/>
              <p:cNvSpPr>
                <a:spLocks/>
              </p:cNvSpPr>
              <p:nvPr/>
            </p:nvSpPr>
            <p:spPr bwMode="auto">
              <a:xfrm>
                <a:off x="2143" y="2621"/>
                <a:ext cx="103" cy="104"/>
              </a:xfrm>
              <a:custGeom>
                <a:avLst/>
                <a:gdLst>
                  <a:gd name="T0" fmla="*/ 27 w 103"/>
                  <a:gd name="T1" fmla="*/ 0 h 104"/>
                  <a:gd name="T2" fmla="*/ 102 w 103"/>
                  <a:gd name="T3" fmla="*/ 80 h 104"/>
                  <a:gd name="T4" fmla="*/ 75 w 103"/>
                  <a:gd name="T5" fmla="*/ 103 h 104"/>
                  <a:gd name="T6" fmla="*/ 0 w 103"/>
                  <a:gd name="T7" fmla="*/ 23 h 104"/>
                  <a:gd name="T8" fmla="*/ 27 w 103"/>
                  <a:gd name="T9" fmla="*/ 0 h 104"/>
                  <a:gd name="T10" fmla="*/ 0 60000 65536"/>
                  <a:gd name="T11" fmla="*/ 0 60000 65536"/>
                  <a:gd name="T12" fmla="*/ 0 60000 65536"/>
                  <a:gd name="T13" fmla="*/ 0 60000 65536"/>
                  <a:gd name="T14" fmla="*/ 0 60000 65536"/>
                  <a:gd name="T15" fmla="*/ 0 w 103"/>
                  <a:gd name="T16" fmla="*/ 0 h 104"/>
                  <a:gd name="T17" fmla="*/ 103 w 103"/>
                  <a:gd name="T18" fmla="*/ 104 h 104"/>
                </a:gdLst>
                <a:ahLst/>
                <a:cxnLst>
                  <a:cxn ang="T10">
                    <a:pos x="T0" y="T1"/>
                  </a:cxn>
                  <a:cxn ang="T11">
                    <a:pos x="T2" y="T3"/>
                  </a:cxn>
                  <a:cxn ang="T12">
                    <a:pos x="T4" y="T5"/>
                  </a:cxn>
                  <a:cxn ang="T13">
                    <a:pos x="T6" y="T7"/>
                  </a:cxn>
                  <a:cxn ang="T14">
                    <a:pos x="T8" y="T9"/>
                  </a:cxn>
                </a:cxnLst>
                <a:rect l="T15" t="T16" r="T17" b="T18"/>
                <a:pathLst>
                  <a:path w="103" h="104">
                    <a:moveTo>
                      <a:pt x="27" y="0"/>
                    </a:moveTo>
                    <a:lnTo>
                      <a:pt x="102" y="80"/>
                    </a:lnTo>
                    <a:lnTo>
                      <a:pt x="75" y="103"/>
                    </a:lnTo>
                    <a:lnTo>
                      <a:pt x="0" y="23"/>
                    </a:lnTo>
                    <a:lnTo>
                      <a:pt x="27" y="0"/>
                    </a:lnTo>
                  </a:path>
                </a:pathLst>
              </a:custGeom>
              <a:solidFill>
                <a:srgbClr val="99C7E6"/>
              </a:solidFill>
              <a:ln w="9525" cap="rnd">
                <a:noFill/>
                <a:round/>
                <a:headEnd type="none" w="sm" len="sm"/>
                <a:tailEnd type="none" w="sm" len="sm"/>
              </a:ln>
            </p:spPr>
            <p:txBody>
              <a:bodyPr/>
              <a:lstStyle/>
              <a:p>
                <a:endParaRPr lang="en-US"/>
              </a:p>
            </p:txBody>
          </p:sp>
          <p:sp>
            <p:nvSpPr>
              <p:cNvPr id="252019" name="Freeform 82"/>
              <p:cNvSpPr>
                <a:spLocks/>
              </p:cNvSpPr>
              <p:nvPr/>
            </p:nvSpPr>
            <p:spPr bwMode="auto">
              <a:xfrm>
                <a:off x="2143" y="2621"/>
                <a:ext cx="103" cy="104"/>
              </a:xfrm>
              <a:custGeom>
                <a:avLst/>
                <a:gdLst>
                  <a:gd name="T0" fmla="*/ 27 w 103"/>
                  <a:gd name="T1" fmla="*/ 0 h 104"/>
                  <a:gd name="T2" fmla="*/ 102 w 103"/>
                  <a:gd name="T3" fmla="*/ 80 h 104"/>
                  <a:gd name="T4" fmla="*/ 75 w 103"/>
                  <a:gd name="T5" fmla="*/ 103 h 104"/>
                  <a:gd name="T6" fmla="*/ 0 w 103"/>
                  <a:gd name="T7" fmla="*/ 23 h 104"/>
                  <a:gd name="T8" fmla="*/ 27 w 103"/>
                  <a:gd name="T9" fmla="*/ 0 h 104"/>
                  <a:gd name="T10" fmla="*/ 0 60000 65536"/>
                  <a:gd name="T11" fmla="*/ 0 60000 65536"/>
                  <a:gd name="T12" fmla="*/ 0 60000 65536"/>
                  <a:gd name="T13" fmla="*/ 0 60000 65536"/>
                  <a:gd name="T14" fmla="*/ 0 60000 65536"/>
                  <a:gd name="T15" fmla="*/ 0 w 103"/>
                  <a:gd name="T16" fmla="*/ 0 h 104"/>
                  <a:gd name="T17" fmla="*/ 103 w 103"/>
                  <a:gd name="T18" fmla="*/ 104 h 104"/>
                </a:gdLst>
                <a:ahLst/>
                <a:cxnLst>
                  <a:cxn ang="T10">
                    <a:pos x="T0" y="T1"/>
                  </a:cxn>
                  <a:cxn ang="T11">
                    <a:pos x="T2" y="T3"/>
                  </a:cxn>
                  <a:cxn ang="T12">
                    <a:pos x="T4" y="T5"/>
                  </a:cxn>
                  <a:cxn ang="T13">
                    <a:pos x="T6" y="T7"/>
                  </a:cxn>
                  <a:cxn ang="T14">
                    <a:pos x="T8" y="T9"/>
                  </a:cxn>
                </a:cxnLst>
                <a:rect l="T15" t="T16" r="T17" b="T18"/>
                <a:pathLst>
                  <a:path w="103" h="104">
                    <a:moveTo>
                      <a:pt x="27" y="0"/>
                    </a:moveTo>
                    <a:lnTo>
                      <a:pt x="102" y="80"/>
                    </a:lnTo>
                    <a:lnTo>
                      <a:pt x="75" y="103"/>
                    </a:lnTo>
                    <a:lnTo>
                      <a:pt x="0" y="23"/>
                    </a:lnTo>
                    <a:lnTo>
                      <a:pt x="27" y="0"/>
                    </a:lnTo>
                  </a:path>
                </a:pathLst>
              </a:custGeom>
              <a:noFill/>
              <a:ln w="12700" cap="rnd" cmpd="sng">
                <a:solidFill>
                  <a:srgbClr val="1F1A17"/>
                </a:solidFill>
                <a:prstDash val="solid"/>
                <a:round/>
                <a:headEnd type="none" w="sm" len="sm"/>
                <a:tailEnd type="none" w="sm" len="sm"/>
              </a:ln>
            </p:spPr>
            <p:txBody>
              <a:bodyPr/>
              <a:lstStyle/>
              <a:p>
                <a:endParaRPr lang="en-US"/>
              </a:p>
            </p:txBody>
          </p:sp>
          <p:sp>
            <p:nvSpPr>
              <p:cNvPr id="252020" name="Freeform 83"/>
              <p:cNvSpPr>
                <a:spLocks/>
              </p:cNvSpPr>
              <p:nvPr/>
            </p:nvSpPr>
            <p:spPr bwMode="auto">
              <a:xfrm>
                <a:off x="2040" y="2761"/>
                <a:ext cx="174" cy="73"/>
              </a:xfrm>
              <a:custGeom>
                <a:avLst/>
                <a:gdLst>
                  <a:gd name="T0" fmla="*/ 28 w 174"/>
                  <a:gd name="T1" fmla="*/ 72 h 73"/>
                  <a:gd name="T2" fmla="*/ 62 w 174"/>
                  <a:gd name="T3" fmla="*/ 43 h 73"/>
                  <a:gd name="T4" fmla="*/ 173 w 174"/>
                  <a:gd name="T5" fmla="*/ 43 h 73"/>
                  <a:gd name="T6" fmla="*/ 173 w 174"/>
                  <a:gd name="T7" fmla="*/ 0 h 73"/>
                  <a:gd name="T8" fmla="*/ 48 w 174"/>
                  <a:gd name="T9" fmla="*/ 0 h 73"/>
                  <a:gd name="T10" fmla="*/ 0 w 174"/>
                  <a:gd name="T11" fmla="*/ 44 h 73"/>
                  <a:gd name="T12" fmla="*/ 28 w 174"/>
                  <a:gd name="T13" fmla="*/ 72 h 73"/>
                  <a:gd name="T14" fmla="*/ 0 60000 65536"/>
                  <a:gd name="T15" fmla="*/ 0 60000 65536"/>
                  <a:gd name="T16" fmla="*/ 0 60000 65536"/>
                  <a:gd name="T17" fmla="*/ 0 60000 65536"/>
                  <a:gd name="T18" fmla="*/ 0 60000 65536"/>
                  <a:gd name="T19" fmla="*/ 0 60000 65536"/>
                  <a:gd name="T20" fmla="*/ 0 60000 65536"/>
                  <a:gd name="T21" fmla="*/ 0 w 174"/>
                  <a:gd name="T22" fmla="*/ 0 h 73"/>
                  <a:gd name="T23" fmla="*/ 174 w 174"/>
                  <a:gd name="T24" fmla="*/ 73 h 7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74" h="73">
                    <a:moveTo>
                      <a:pt x="28" y="72"/>
                    </a:moveTo>
                    <a:lnTo>
                      <a:pt x="62" y="43"/>
                    </a:lnTo>
                    <a:lnTo>
                      <a:pt x="173" y="43"/>
                    </a:lnTo>
                    <a:lnTo>
                      <a:pt x="173" y="0"/>
                    </a:lnTo>
                    <a:lnTo>
                      <a:pt x="48" y="0"/>
                    </a:lnTo>
                    <a:lnTo>
                      <a:pt x="0" y="44"/>
                    </a:lnTo>
                    <a:lnTo>
                      <a:pt x="28" y="72"/>
                    </a:lnTo>
                  </a:path>
                </a:pathLst>
              </a:custGeom>
              <a:solidFill>
                <a:srgbClr val="99C7E6"/>
              </a:solidFill>
              <a:ln w="9525" cap="rnd">
                <a:noFill/>
                <a:round/>
                <a:headEnd type="none" w="sm" len="sm"/>
                <a:tailEnd type="none" w="sm" len="sm"/>
              </a:ln>
            </p:spPr>
            <p:txBody>
              <a:bodyPr/>
              <a:lstStyle/>
              <a:p>
                <a:endParaRPr lang="en-US"/>
              </a:p>
            </p:txBody>
          </p:sp>
          <p:sp>
            <p:nvSpPr>
              <p:cNvPr id="252021" name="Freeform 84"/>
              <p:cNvSpPr>
                <a:spLocks/>
              </p:cNvSpPr>
              <p:nvPr/>
            </p:nvSpPr>
            <p:spPr bwMode="auto">
              <a:xfrm>
                <a:off x="2040" y="2761"/>
                <a:ext cx="174" cy="73"/>
              </a:xfrm>
              <a:custGeom>
                <a:avLst/>
                <a:gdLst>
                  <a:gd name="T0" fmla="*/ 28 w 174"/>
                  <a:gd name="T1" fmla="*/ 72 h 73"/>
                  <a:gd name="T2" fmla="*/ 62 w 174"/>
                  <a:gd name="T3" fmla="*/ 43 h 73"/>
                  <a:gd name="T4" fmla="*/ 173 w 174"/>
                  <a:gd name="T5" fmla="*/ 43 h 73"/>
                  <a:gd name="T6" fmla="*/ 173 w 174"/>
                  <a:gd name="T7" fmla="*/ 0 h 73"/>
                  <a:gd name="T8" fmla="*/ 48 w 174"/>
                  <a:gd name="T9" fmla="*/ 0 h 73"/>
                  <a:gd name="T10" fmla="*/ 0 w 174"/>
                  <a:gd name="T11" fmla="*/ 44 h 73"/>
                  <a:gd name="T12" fmla="*/ 28 w 174"/>
                  <a:gd name="T13" fmla="*/ 72 h 73"/>
                  <a:gd name="T14" fmla="*/ 0 60000 65536"/>
                  <a:gd name="T15" fmla="*/ 0 60000 65536"/>
                  <a:gd name="T16" fmla="*/ 0 60000 65536"/>
                  <a:gd name="T17" fmla="*/ 0 60000 65536"/>
                  <a:gd name="T18" fmla="*/ 0 60000 65536"/>
                  <a:gd name="T19" fmla="*/ 0 60000 65536"/>
                  <a:gd name="T20" fmla="*/ 0 60000 65536"/>
                  <a:gd name="T21" fmla="*/ 0 w 174"/>
                  <a:gd name="T22" fmla="*/ 0 h 73"/>
                  <a:gd name="T23" fmla="*/ 174 w 174"/>
                  <a:gd name="T24" fmla="*/ 73 h 7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74" h="73">
                    <a:moveTo>
                      <a:pt x="28" y="72"/>
                    </a:moveTo>
                    <a:lnTo>
                      <a:pt x="62" y="43"/>
                    </a:lnTo>
                    <a:lnTo>
                      <a:pt x="173" y="43"/>
                    </a:lnTo>
                    <a:lnTo>
                      <a:pt x="173" y="0"/>
                    </a:lnTo>
                    <a:lnTo>
                      <a:pt x="48" y="0"/>
                    </a:lnTo>
                    <a:lnTo>
                      <a:pt x="0" y="44"/>
                    </a:lnTo>
                    <a:lnTo>
                      <a:pt x="28" y="72"/>
                    </a:lnTo>
                  </a:path>
                </a:pathLst>
              </a:custGeom>
              <a:noFill/>
              <a:ln w="12700" cap="rnd" cmpd="sng">
                <a:solidFill>
                  <a:srgbClr val="1F1A17"/>
                </a:solidFill>
                <a:prstDash val="solid"/>
                <a:round/>
                <a:headEnd type="none" w="sm" len="sm"/>
                <a:tailEnd type="none" w="sm" len="sm"/>
              </a:ln>
            </p:spPr>
            <p:txBody>
              <a:bodyPr/>
              <a:lstStyle/>
              <a:p>
                <a:endParaRPr lang="en-US"/>
              </a:p>
            </p:txBody>
          </p:sp>
          <p:sp>
            <p:nvSpPr>
              <p:cNvPr id="252022" name="Freeform 85"/>
              <p:cNvSpPr>
                <a:spLocks/>
              </p:cNvSpPr>
              <p:nvPr/>
            </p:nvSpPr>
            <p:spPr bwMode="auto">
              <a:xfrm>
                <a:off x="2032" y="3133"/>
                <a:ext cx="182" cy="144"/>
              </a:xfrm>
              <a:custGeom>
                <a:avLst/>
                <a:gdLst>
                  <a:gd name="T0" fmla="*/ 19 w 182"/>
                  <a:gd name="T1" fmla="*/ 143 h 144"/>
                  <a:gd name="T2" fmla="*/ 76 w 182"/>
                  <a:gd name="T3" fmla="*/ 43 h 144"/>
                  <a:gd name="T4" fmla="*/ 181 w 182"/>
                  <a:gd name="T5" fmla="*/ 43 h 144"/>
                  <a:gd name="T6" fmla="*/ 181 w 182"/>
                  <a:gd name="T7" fmla="*/ 0 h 144"/>
                  <a:gd name="T8" fmla="*/ 70 w 182"/>
                  <a:gd name="T9" fmla="*/ 0 h 144"/>
                  <a:gd name="T10" fmla="*/ 0 w 182"/>
                  <a:gd name="T11" fmla="*/ 132 h 144"/>
                  <a:gd name="T12" fmla="*/ 19 w 182"/>
                  <a:gd name="T13" fmla="*/ 143 h 144"/>
                  <a:gd name="T14" fmla="*/ 0 60000 65536"/>
                  <a:gd name="T15" fmla="*/ 0 60000 65536"/>
                  <a:gd name="T16" fmla="*/ 0 60000 65536"/>
                  <a:gd name="T17" fmla="*/ 0 60000 65536"/>
                  <a:gd name="T18" fmla="*/ 0 60000 65536"/>
                  <a:gd name="T19" fmla="*/ 0 60000 65536"/>
                  <a:gd name="T20" fmla="*/ 0 60000 65536"/>
                  <a:gd name="T21" fmla="*/ 0 w 182"/>
                  <a:gd name="T22" fmla="*/ 0 h 144"/>
                  <a:gd name="T23" fmla="*/ 182 w 182"/>
                  <a:gd name="T24" fmla="*/ 144 h 14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82" h="144">
                    <a:moveTo>
                      <a:pt x="19" y="143"/>
                    </a:moveTo>
                    <a:lnTo>
                      <a:pt x="76" y="43"/>
                    </a:lnTo>
                    <a:lnTo>
                      <a:pt x="181" y="43"/>
                    </a:lnTo>
                    <a:lnTo>
                      <a:pt x="181" y="0"/>
                    </a:lnTo>
                    <a:lnTo>
                      <a:pt x="70" y="0"/>
                    </a:lnTo>
                    <a:lnTo>
                      <a:pt x="0" y="132"/>
                    </a:lnTo>
                    <a:lnTo>
                      <a:pt x="19" y="143"/>
                    </a:lnTo>
                  </a:path>
                </a:pathLst>
              </a:custGeom>
              <a:solidFill>
                <a:srgbClr val="99C7E6"/>
              </a:solidFill>
              <a:ln w="9525" cap="rnd">
                <a:noFill/>
                <a:round/>
                <a:headEnd type="none" w="sm" len="sm"/>
                <a:tailEnd type="none" w="sm" len="sm"/>
              </a:ln>
            </p:spPr>
            <p:txBody>
              <a:bodyPr/>
              <a:lstStyle/>
              <a:p>
                <a:endParaRPr lang="en-US"/>
              </a:p>
            </p:txBody>
          </p:sp>
          <p:sp>
            <p:nvSpPr>
              <p:cNvPr id="252023" name="Freeform 86"/>
              <p:cNvSpPr>
                <a:spLocks/>
              </p:cNvSpPr>
              <p:nvPr/>
            </p:nvSpPr>
            <p:spPr bwMode="auto">
              <a:xfrm>
                <a:off x="2032" y="3133"/>
                <a:ext cx="182" cy="144"/>
              </a:xfrm>
              <a:custGeom>
                <a:avLst/>
                <a:gdLst>
                  <a:gd name="T0" fmla="*/ 19 w 182"/>
                  <a:gd name="T1" fmla="*/ 143 h 144"/>
                  <a:gd name="T2" fmla="*/ 76 w 182"/>
                  <a:gd name="T3" fmla="*/ 43 h 144"/>
                  <a:gd name="T4" fmla="*/ 181 w 182"/>
                  <a:gd name="T5" fmla="*/ 43 h 144"/>
                  <a:gd name="T6" fmla="*/ 181 w 182"/>
                  <a:gd name="T7" fmla="*/ 0 h 144"/>
                  <a:gd name="T8" fmla="*/ 70 w 182"/>
                  <a:gd name="T9" fmla="*/ 0 h 144"/>
                  <a:gd name="T10" fmla="*/ 0 w 182"/>
                  <a:gd name="T11" fmla="*/ 132 h 144"/>
                  <a:gd name="T12" fmla="*/ 19 w 182"/>
                  <a:gd name="T13" fmla="*/ 143 h 144"/>
                  <a:gd name="T14" fmla="*/ 0 60000 65536"/>
                  <a:gd name="T15" fmla="*/ 0 60000 65536"/>
                  <a:gd name="T16" fmla="*/ 0 60000 65536"/>
                  <a:gd name="T17" fmla="*/ 0 60000 65536"/>
                  <a:gd name="T18" fmla="*/ 0 60000 65536"/>
                  <a:gd name="T19" fmla="*/ 0 60000 65536"/>
                  <a:gd name="T20" fmla="*/ 0 60000 65536"/>
                  <a:gd name="T21" fmla="*/ 0 w 182"/>
                  <a:gd name="T22" fmla="*/ 0 h 144"/>
                  <a:gd name="T23" fmla="*/ 182 w 182"/>
                  <a:gd name="T24" fmla="*/ 144 h 14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82" h="144">
                    <a:moveTo>
                      <a:pt x="19" y="143"/>
                    </a:moveTo>
                    <a:lnTo>
                      <a:pt x="76" y="43"/>
                    </a:lnTo>
                    <a:lnTo>
                      <a:pt x="181" y="43"/>
                    </a:lnTo>
                    <a:lnTo>
                      <a:pt x="181" y="0"/>
                    </a:lnTo>
                    <a:lnTo>
                      <a:pt x="70" y="0"/>
                    </a:lnTo>
                    <a:lnTo>
                      <a:pt x="0" y="132"/>
                    </a:lnTo>
                    <a:lnTo>
                      <a:pt x="19" y="143"/>
                    </a:lnTo>
                  </a:path>
                </a:pathLst>
              </a:custGeom>
              <a:noFill/>
              <a:ln w="12700" cap="rnd" cmpd="sng">
                <a:solidFill>
                  <a:srgbClr val="1F1A17"/>
                </a:solidFill>
                <a:prstDash val="solid"/>
                <a:round/>
                <a:headEnd type="none" w="sm" len="sm"/>
                <a:tailEnd type="none" w="sm" len="sm"/>
              </a:ln>
            </p:spPr>
            <p:txBody>
              <a:bodyPr/>
              <a:lstStyle/>
              <a:p>
                <a:endParaRPr lang="en-US"/>
              </a:p>
            </p:txBody>
          </p:sp>
          <p:sp>
            <p:nvSpPr>
              <p:cNvPr id="252024" name="Freeform 87"/>
              <p:cNvSpPr>
                <a:spLocks/>
              </p:cNvSpPr>
              <p:nvPr/>
            </p:nvSpPr>
            <p:spPr bwMode="auto">
              <a:xfrm>
                <a:off x="1830" y="2655"/>
                <a:ext cx="378" cy="326"/>
              </a:xfrm>
              <a:custGeom>
                <a:avLst/>
                <a:gdLst>
                  <a:gd name="T0" fmla="*/ 10 w 378"/>
                  <a:gd name="T1" fmla="*/ 312 h 326"/>
                  <a:gd name="T2" fmla="*/ 7 w 378"/>
                  <a:gd name="T3" fmla="*/ 309 h 326"/>
                  <a:gd name="T4" fmla="*/ 5 w 378"/>
                  <a:gd name="T5" fmla="*/ 306 h 326"/>
                  <a:gd name="T6" fmla="*/ 4 w 378"/>
                  <a:gd name="T7" fmla="*/ 302 h 326"/>
                  <a:gd name="T8" fmla="*/ 2 w 378"/>
                  <a:gd name="T9" fmla="*/ 299 h 326"/>
                  <a:gd name="T10" fmla="*/ 1 w 378"/>
                  <a:gd name="T11" fmla="*/ 295 h 326"/>
                  <a:gd name="T12" fmla="*/ 0 w 378"/>
                  <a:gd name="T13" fmla="*/ 291 h 326"/>
                  <a:gd name="T14" fmla="*/ 0 w 378"/>
                  <a:gd name="T15" fmla="*/ 288 h 326"/>
                  <a:gd name="T16" fmla="*/ 0 w 378"/>
                  <a:gd name="T17" fmla="*/ 284 h 326"/>
                  <a:gd name="T18" fmla="*/ 0 w 378"/>
                  <a:gd name="T19" fmla="*/ 280 h 326"/>
                  <a:gd name="T20" fmla="*/ 1 w 378"/>
                  <a:gd name="T21" fmla="*/ 276 h 326"/>
                  <a:gd name="T22" fmla="*/ 4 w 378"/>
                  <a:gd name="T23" fmla="*/ 274 h 326"/>
                  <a:gd name="T24" fmla="*/ 4 w 378"/>
                  <a:gd name="T25" fmla="*/ 270 h 326"/>
                  <a:gd name="T26" fmla="*/ 6 w 378"/>
                  <a:gd name="T27" fmla="*/ 267 h 326"/>
                  <a:gd name="T28" fmla="*/ 9 w 378"/>
                  <a:gd name="T29" fmla="*/ 264 h 326"/>
                  <a:gd name="T30" fmla="*/ 11 w 378"/>
                  <a:gd name="T31" fmla="*/ 260 h 326"/>
                  <a:gd name="T32" fmla="*/ 14 w 378"/>
                  <a:gd name="T33" fmla="*/ 258 h 326"/>
                  <a:gd name="T34" fmla="*/ 324 w 378"/>
                  <a:gd name="T35" fmla="*/ 0 h 326"/>
                  <a:gd name="T36" fmla="*/ 377 w 378"/>
                  <a:gd name="T37" fmla="*/ 57 h 326"/>
                  <a:gd name="T38" fmla="*/ 319 w 378"/>
                  <a:gd name="T39" fmla="*/ 106 h 326"/>
                  <a:gd name="T40" fmla="*/ 258 w 378"/>
                  <a:gd name="T41" fmla="*/ 106 h 326"/>
                  <a:gd name="T42" fmla="*/ 211 w 378"/>
                  <a:gd name="T43" fmla="*/ 150 h 326"/>
                  <a:gd name="T44" fmla="*/ 235 w 378"/>
                  <a:gd name="T45" fmla="*/ 176 h 326"/>
                  <a:gd name="T46" fmla="*/ 66 w 378"/>
                  <a:gd name="T47" fmla="*/ 317 h 326"/>
                  <a:gd name="T48" fmla="*/ 64 w 378"/>
                  <a:gd name="T49" fmla="*/ 318 h 326"/>
                  <a:gd name="T50" fmla="*/ 60 w 378"/>
                  <a:gd name="T51" fmla="*/ 320 h 326"/>
                  <a:gd name="T52" fmla="*/ 57 w 378"/>
                  <a:gd name="T53" fmla="*/ 322 h 326"/>
                  <a:gd name="T54" fmla="*/ 51 w 378"/>
                  <a:gd name="T55" fmla="*/ 323 h 326"/>
                  <a:gd name="T56" fmla="*/ 49 w 378"/>
                  <a:gd name="T57" fmla="*/ 324 h 326"/>
                  <a:gd name="T58" fmla="*/ 45 w 378"/>
                  <a:gd name="T59" fmla="*/ 325 h 326"/>
                  <a:gd name="T60" fmla="*/ 42 w 378"/>
                  <a:gd name="T61" fmla="*/ 325 h 326"/>
                  <a:gd name="T62" fmla="*/ 37 w 378"/>
                  <a:gd name="T63" fmla="*/ 325 h 326"/>
                  <a:gd name="T64" fmla="*/ 34 w 378"/>
                  <a:gd name="T65" fmla="*/ 324 h 326"/>
                  <a:gd name="T66" fmla="*/ 29 w 378"/>
                  <a:gd name="T67" fmla="*/ 324 h 326"/>
                  <a:gd name="T68" fmla="*/ 26 w 378"/>
                  <a:gd name="T69" fmla="*/ 323 h 326"/>
                  <a:gd name="T70" fmla="*/ 22 w 378"/>
                  <a:gd name="T71" fmla="*/ 321 h 326"/>
                  <a:gd name="T72" fmla="*/ 19 w 378"/>
                  <a:gd name="T73" fmla="*/ 319 h 326"/>
                  <a:gd name="T74" fmla="*/ 16 w 378"/>
                  <a:gd name="T75" fmla="*/ 318 h 326"/>
                  <a:gd name="T76" fmla="*/ 12 w 378"/>
                  <a:gd name="T77" fmla="*/ 315 h 326"/>
                  <a:gd name="T78" fmla="*/ 10 w 378"/>
                  <a:gd name="T79" fmla="*/ 312 h 32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378"/>
                  <a:gd name="T121" fmla="*/ 0 h 326"/>
                  <a:gd name="T122" fmla="*/ 378 w 378"/>
                  <a:gd name="T123" fmla="*/ 326 h 32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378" h="326">
                    <a:moveTo>
                      <a:pt x="10" y="312"/>
                    </a:moveTo>
                    <a:lnTo>
                      <a:pt x="7" y="309"/>
                    </a:lnTo>
                    <a:lnTo>
                      <a:pt x="5" y="306"/>
                    </a:lnTo>
                    <a:lnTo>
                      <a:pt x="4" y="302"/>
                    </a:lnTo>
                    <a:lnTo>
                      <a:pt x="2" y="299"/>
                    </a:lnTo>
                    <a:lnTo>
                      <a:pt x="1" y="295"/>
                    </a:lnTo>
                    <a:lnTo>
                      <a:pt x="0" y="291"/>
                    </a:lnTo>
                    <a:lnTo>
                      <a:pt x="0" y="288"/>
                    </a:lnTo>
                    <a:lnTo>
                      <a:pt x="0" y="284"/>
                    </a:lnTo>
                    <a:lnTo>
                      <a:pt x="0" y="280"/>
                    </a:lnTo>
                    <a:lnTo>
                      <a:pt x="1" y="276"/>
                    </a:lnTo>
                    <a:lnTo>
                      <a:pt x="4" y="274"/>
                    </a:lnTo>
                    <a:lnTo>
                      <a:pt x="4" y="270"/>
                    </a:lnTo>
                    <a:lnTo>
                      <a:pt x="6" y="267"/>
                    </a:lnTo>
                    <a:lnTo>
                      <a:pt x="9" y="264"/>
                    </a:lnTo>
                    <a:lnTo>
                      <a:pt x="11" y="260"/>
                    </a:lnTo>
                    <a:lnTo>
                      <a:pt x="14" y="258"/>
                    </a:lnTo>
                    <a:lnTo>
                      <a:pt x="324" y="0"/>
                    </a:lnTo>
                    <a:lnTo>
                      <a:pt x="377" y="57"/>
                    </a:lnTo>
                    <a:lnTo>
                      <a:pt x="319" y="106"/>
                    </a:lnTo>
                    <a:lnTo>
                      <a:pt x="258" y="106"/>
                    </a:lnTo>
                    <a:lnTo>
                      <a:pt x="211" y="150"/>
                    </a:lnTo>
                    <a:lnTo>
                      <a:pt x="235" y="176"/>
                    </a:lnTo>
                    <a:lnTo>
                      <a:pt x="66" y="317"/>
                    </a:lnTo>
                    <a:lnTo>
                      <a:pt x="64" y="318"/>
                    </a:lnTo>
                    <a:lnTo>
                      <a:pt x="60" y="320"/>
                    </a:lnTo>
                    <a:lnTo>
                      <a:pt x="57" y="322"/>
                    </a:lnTo>
                    <a:lnTo>
                      <a:pt x="51" y="323"/>
                    </a:lnTo>
                    <a:lnTo>
                      <a:pt x="49" y="324"/>
                    </a:lnTo>
                    <a:lnTo>
                      <a:pt x="45" y="325"/>
                    </a:lnTo>
                    <a:lnTo>
                      <a:pt x="42" y="325"/>
                    </a:lnTo>
                    <a:lnTo>
                      <a:pt x="37" y="325"/>
                    </a:lnTo>
                    <a:lnTo>
                      <a:pt x="34" y="324"/>
                    </a:lnTo>
                    <a:lnTo>
                      <a:pt x="29" y="324"/>
                    </a:lnTo>
                    <a:lnTo>
                      <a:pt x="26" y="323"/>
                    </a:lnTo>
                    <a:lnTo>
                      <a:pt x="22" y="321"/>
                    </a:lnTo>
                    <a:lnTo>
                      <a:pt x="19" y="319"/>
                    </a:lnTo>
                    <a:lnTo>
                      <a:pt x="16" y="318"/>
                    </a:lnTo>
                    <a:lnTo>
                      <a:pt x="12" y="315"/>
                    </a:lnTo>
                    <a:lnTo>
                      <a:pt x="10" y="312"/>
                    </a:lnTo>
                  </a:path>
                </a:pathLst>
              </a:custGeom>
              <a:solidFill>
                <a:srgbClr val="DD3832"/>
              </a:solidFill>
              <a:ln w="9525" cap="rnd">
                <a:noFill/>
                <a:round/>
                <a:headEnd type="none" w="sm" len="sm"/>
                <a:tailEnd type="none" w="sm" len="sm"/>
              </a:ln>
            </p:spPr>
            <p:txBody>
              <a:bodyPr/>
              <a:lstStyle/>
              <a:p>
                <a:endParaRPr lang="en-US"/>
              </a:p>
            </p:txBody>
          </p:sp>
          <p:sp>
            <p:nvSpPr>
              <p:cNvPr id="252025" name="Freeform 88"/>
              <p:cNvSpPr>
                <a:spLocks/>
              </p:cNvSpPr>
              <p:nvPr/>
            </p:nvSpPr>
            <p:spPr bwMode="auto">
              <a:xfrm>
                <a:off x="1830" y="2655"/>
                <a:ext cx="378" cy="326"/>
              </a:xfrm>
              <a:custGeom>
                <a:avLst/>
                <a:gdLst>
                  <a:gd name="T0" fmla="*/ 10 w 378"/>
                  <a:gd name="T1" fmla="*/ 312 h 326"/>
                  <a:gd name="T2" fmla="*/ 10 w 378"/>
                  <a:gd name="T3" fmla="*/ 312 h 326"/>
                  <a:gd name="T4" fmla="*/ 7 w 378"/>
                  <a:gd name="T5" fmla="*/ 309 h 326"/>
                  <a:gd name="T6" fmla="*/ 5 w 378"/>
                  <a:gd name="T7" fmla="*/ 306 h 326"/>
                  <a:gd name="T8" fmla="*/ 4 w 378"/>
                  <a:gd name="T9" fmla="*/ 302 h 326"/>
                  <a:gd name="T10" fmla="*/ 2 w 378"/>
                  <a:gd name="T11" fmla="*/ 299 h 326"/>
                  <a:gd name="T12" fmla="*/ 1 w 378"/>
                  <a:gd name="T13" fmla="*/ 295 h 326"/>
                  <a:gd name="T14" fmla="*/ 0 w 378"/>
                  <a:gd name="T15" fmla="*/ 291 h 326"/>
                  <a:gd name="T16" fmla="*/ 0 w 378"/>
                  <a:gd name="T17" fmla="*/ 288 h 326"/>
                  <a:gd name="T18" fmla="*/ 0 w 378"/>
                  <a:gd name="T19" fmla="*/ 284 h 326"/>
                  <a:gd name="T20" fmla="*/ 0 w 378"/>
                  <a:gd name="T21" fmla="*/ 280 h 326"/>
                  <a:gd name="T22" fmla="*/ 1 w 378"/>
                  <a:gd name="T23" fmla="*/ 277 h 326"/>
                  <a:gd name="T24" fmla="*/ 3 w 378"/>
                  <a:gd name="T25" fmla="*/ 274 h 326"/>
                  <a:gd name="T26" fmla="*/ 4 w 378"/>
                  <a:gd name="T27" fmla="*/ 270 h 326"/>
                  <a:gd name="T28" fmla="*/ 6 w 378"/>
                  <a:gd name="T29" fmla="*/ 267 h 326"/>
                  <a:gd name="T30" fmla="*/ 8 w 378"/>
                  <a:gd name="T31" fmla="*/ 264 h 326"/>
                  <a:gd name="T32" fmla="*/ 11 w 378"/>
                  <a:gd name="T33" fmla="*/ 260 h 326"/>
                  <a:gd name="T34" fmla="*/ 13 w 378"/>
                  <a:gd name="T35" fmla="*/ 258 h 326"/>
                  <a:gd name="T36" fmla="*/ 323 w 378"/>
                  <a:gd name="T37" fmla="*/ 0 h 326"/>
                  <a:gd name="T38" fmla="*/ 377 w 378"/>
                  <a:gd name="T39" fmla="*/ 57 h 326"/>
                  <a:gd name="T40" fmla="*/ 319 w 378"/>
                  <a:gd name="T41" fmla="*/ 106 h 326"/>
                  <a:gd name="T42" fmla="*/ 258 w 378"/>
                  <a:gd name="T43" fmla="*/ 106 h 326"/>
                  <a:gd name="T44" fmla="*/ 211 w 378"/>
                  <a:gd name="T45" fmla="*/ 150 h 326"/>
                  <a:gd name="T46" fmla="*/ 235 w 378"/>
                  <a:gd name="T47" fmla="*/ 175 h 326"/>
                  <a:gd name="T48" fmla="*/ 66 w 378"/>
                  <a:gd name="T49" fmla="*/ 316 h 326"/>
                  <a:gd name="T50" fmla="*/ 64 w 378"/>
                  <a:gd name="T51" fmla="*/ 318 h 326"/>
                  <a:gd name="T52" fmla="*/ 60 w 378"/>
                  <a:gd name="T53" fmla="*/ 320 h 326"/>
                  <a:gd name="T54" fmla="*/ 57 w 378"/>
                  <a:gd name="T55" fmla="*/ 322 h 326"/>
                  <a:gd name="T56" fmla="*/ 52 w 378"/>
                  <a:gd name="T57" fmla="*/ 323 h 326"/>
                  <a:gd name="T58" fmla="*/ 49 w 378"/>
                  <a:gd name="T59" fmla="*/ 324 h 326"/>
                  <a:gd name="T60" fmla="*/ 45 w 378"/>
                  <a:gd name="T61" fmla="*/ 325 h 326"/>
                  <a:gd name="T62" fmla="*/ 42 w 378"/>
                  <a:gd name="T63" fmla="*/ 325 h 326"/>
                  <a:gd name="T64" fmla="*/ 37 w 378"/>
                  <a:gd name="T65" fmla="*/ 325 h 326"/>
                  <a:gd name="T66" fmla="*/ 34 w 378"/>
                  <a:gd name="T67" fmla="*/ 324 h 326"/>
                  <a:gd name="T68" fmla="*/ 30 w 378"/>
                  <a:gd name="T69" fmla="*/ 324 h 326"/>
                  <a:gd name="T70" fmla="*/ 26 w 378"/>
                  <a:gd name="T71" fmla="*/ 323 h 326"/>
                  <a:gd name="T72" fmla="*/ 22 w 378"/>
                  <a:gd name="T73" fmla="*/ 321 h 326"/>
                  <a:gd name="T74" fmla="*/ 19 w 378"/>
                  <a:gd name="T75" fmla="*/ 319 h 326"/>
                  <a:gd name="T76" fmla="*/ 16 w 378"/>
                  <a:gd name="T77" fmla="*/ 318 h 326"/>
                  <a:gd name="T78" fmla="*/ 12 w 378"/>
                  <a:gd name="T79" fmla="*/ 315 h 326"/>
                  <a:gd name="T80" fmla="*/ 10 w 378"/>
                  <a:gd name="T81" fmla="*/ 312 h 32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378"/>
                  <a:gd name="T124" fmla="*/ 0 h 326"/>
                  <a:gd name="T125" fmla="*/ 378 w 378"/>
                  <a:gd name="T126" fmla="*/ 326 h 32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378" h="326">
                    <a:moveTo>
                      <a:pt x="10" y="312"/>
                    </a:moveTo>
                    <a:lnTo>
                      <a:pt x="10" y="312"/>
                    </a:lnTo>
                    <a:lnTo>
                      <a:pt x="7" y="309"/>
                    </a:lnTo>
                    <a:lnTo>
                      <a:pt x="5" y="306"/>
                    </a:lnTo>
                    <a:lnTo>
                      <a:pt x="4" y="302"/>
                    </a:lnTo>
                    <a:lnTo>
                      <a:pt x="2" y="299"/>
                    </a:lnTo>
                    <a:lnTo>
                      <a:pt x="1" y="295"/>
                    </a:lnTo>
                    <a:lnTo>
                      <a:pt x="0" y="291"/>
                    </a:lnTo>
                    <a:lnTo>
                      <a:pt x="0" y="288"/>
                    </a:lnTo>
                    <a:lnTo>
                      <a:pt x="0" y="284"/>
                    </a:lnTo>
                    <a:lnTo>
                      <a:pt x="0" y="280"/>
                    </a:lnTo>
                    <a:lnTo>
                      <a:pt x="1" y="277"/>
                    </a:lnTo>
                    <a:lnTo>
                      <a:pt x="3" y="274"/>
                    </a:lnTo>
                    <a:lnTo>
                      <a:pt x="4" y="270"/>
                    </a:lnTo>
                    <a:lnTo>
                      <a:pt x="6" y="267"/>
                    </a:lnTo>
                    <a:lnTo>
                      <a:pt x="8" y="264"/>
                    </a:lnTo>
                    <a:lnTo>
                      <a:pt x="11" y="260"/>
                    </a:lnTo>
                    <a:lnTo>
                      <a:pt x="13" y="258"/>
                    </a:lnTo>
                    <a:lnTo>
                      <a:pt x="323" y="0"/>
                    </a:lnTo>
                    <a:lnTo>
                      <a:pt x="377" y="57"/>
                    </a:lnTo>
                    <a:lnTo>
                      <a:pt x="319" y="106"/>
                    </a:lnTo>
                    <a:lnTo>
                      <a:pt x="258" y="106"/>
                    </a:lnTo>
                    <a:lnTo>
                      <a:pt x="211" y="150"/>
                    </a:lnTo>
                    <a:lnTo>
                      <a:pt x="235" y="175"/>
                    </a:lnTo>
                    <a:lnTo>
                      <a:pt x="66" y="316"/>
                    </a:lnTo>
                    <a:lnTo>
                      <a:pt x="64" y="318"/>
                    </a:lnTo>
                    <a:lnTo>
                      <a:pt x="60" y="320"/>
                    </a:lnTo>
                    <a:lnTo>
                      <a:pt x="57" y="322"/>
                    </a:lnTo>
                    <a:lnTo>
                      <a:pt x="52" y="323"/>
                    </a:lnTo>
                    <a:lnTo>
                      <a:pt x="49" y="324"/>
                    </a:lnTo>
                    <a:lnTo>
                      <a:pt x="45" y="325"/>
                    </a:lnTo>
                    <a:lnTo>
                      <a:pt x="42" y="325"/>
                    </a:lnTo>
                    <a:lnTo>
                      <a:pt x="37" y="325"/>
                    </a:lnTo>
                    <a:lnTo>
                      <a:pt x="34" y="324"/>
                    </a:lnTo>
                    <a:lnTo>
                      <a:pt x="30" y="324"/>
                    </a:lnTo>
                    <a:lnTo>
                      <a:pt x="26" y="323"/>
                    </a:lnTo>
                    <a:lnTo>
                      <a:pt x="22" y="321"/>
                    </a:lnTo>
                    <a:lnTo>
                      <a:pt x="19" y="319"/>
                    </a:lnTo>
                    <a:lnTo>
                      <a:pt x="16" y="318"/>
                    </a:lnTo>
                    <a:lnTo>
                      <a:pt x="12" y="315"/>
                    </a:lnTo>
                    <a:lnTo>
                      <a:pt x="10" y="312"/>
                    </a:lnTo>
                  </a:path>
                </a:pathLst>
              </a:custGeom>
              <a:noFill/>
              <a:ln w="12700" cap="rnd" cmpd="sng">
                <a:solidFill>
                  <a:srgbClr val="1F1A17"/>
                </a:solidFill>
                <a:prstDash val="solid"/>
                <a:round/>
                <a:headEnd type="none" w="sm" len="sm"/>
                <a:tailEnd type="none" w="sm" len="sm"/>
              </a:ln>
            </p:spPr>
            <p:txBody>
              <a:bodyPr/>
              <a:lstStyle/>
              <a:p>
                <a:endParaRPr lang="en-US"/>
              </a:p>
            </p:txBody>
          </p:sp>
          <p:sp>
            <p:nvSpPr>
              <p:cNvPr id="252026" name="Freeform 89"/>
              <p:cNvSpPr>
                <a:spLocks/>
              </p:cNvSpPr>
              <p:nvPr/>
            </p:nvSpPr>
            <p:spPr bwMode="auto">
              <a:xfrm>
                <a:off x="2180" y="2490"/>
                <a:ext cx="235" cy="201"/>
              </a:xfrm>
              <a:custGeom>
                <a:avLst/>
                <a:gdLst>
                  <a:gd name="T0" fmla="*/ 0 w 235"/>
                  <a:gd name="T1" fmla="*/ 143 h 201"/>
                  <a:gd name="T2" fmla="*/ 171 w 235"/>
                  <a:gd name="T3" fmla="*/ 0 h 201"/>
                  <a:gd name="T4" fmla="*/ 234 w 235"/>
                  <a:gd name="T5" fmla="*/ 51 h 201"/>
                  <a:gd name="T6" fmla="*/ 54 w 235"/>
                  <a:gd name="T7" fmla="*/ 200 h 201"/>
                  <a:gd name="T8" fmla="*/ 0 w 235"/>
                  <a:gd name="T9" fmla="*/ 143 h 201"/>
                  <a:gd name="T10" fmla="*/ 0 60000 65536"/>
                  <a:gd name="T11" fmla="*/ 0 60000 65536"/>
                  <a:gd name="T12" fmla="*/ 0 60000 65536"/>
                  <a:gd name="T13" fmla="*/ 0 60000 65536"/>
                  <a:gd name="T14" fmla="*/ 0 60000 65536"/>
                  <a:gd name="T15" fmla="*/ 0 w 235"/>
                  <a:gd name="T16" fmla="*/ 0 h 201"/>
                  <a:gd name="T17" fmla="*/ 235 w 235"/>
                  <a:gd name="T18" fmla="*/ 201 h 201"/>
                </a:gdLst>
                <a:ahLst/>
                <a:cxnLst>
                  <a:cxn ang="T10">
                    <a:pos x="T0" y="T1"/>
                  </a:cxn>
                  <a:cxn ang="T11">
                    <a:pos x="T2" y="T3"/>
                  </a:cxn>
                  <a:cxn ang="T12">
                    <a:pos x="T4" y="T5"/>
                  </a:cxn>
                  <a:cxn ang="T13">
                    <a:pos x="T6" y="T7"/>
                  </a:cxn>
                  <a:cxn ang="T14">
                    <a:pos x="T8" y="T9"/>
                  </a:cxn>
                </a:cxnLst>
                <a:rect l="T15" t="T16" r="T17" b="T18"/>
                <a:pathLst>
                  <a:path w="235" h="201">
                    <a:moveTo>
                      <a:pt x="0" y="143"/>
                    </a:moveTo>
                    <a:lnTo>
                      <a:pt x="171" y="0"/>
                    </a:lnTo>
                    <a:lnTo>
                      <a:pt x="234" y="51"/>
                    </a:lnTo>
                    <a:lnTo>
                      <a:pt x="54" y="200"/>
                    </a:lnTo>
                    <a:lnTo>
                      <a:pt x="0" y="143"/>
                    </a:lnTo>
                  </a:path>
                </a:pathLst>
              </a:custGeom>
              <a:noFill/>
              <a:ln w="12700" cap="rnd" cmpd="sng">
                <a:solidFill>
                  <a:srgbClr val="1F1A17"/>
                </a:solidFill>
                <a:prstDash val="solid"/>
                <a:round/>
                <a:headEnd type="none" w="sm" len="sm"/>
                <a:tailEnd type="none" w="sm" len="sm"/>
              </a:ln>
            </p:spPr>
            <p:txBody>
              <a:bodyPr/>
              <a:lstStyle/>
              <a:p>
                <a:endParaRPr lang="en-US"/>
              </a:p>
            </p:txBody>
          </p:sp>
          <p:sp>
            <p:nvSpPr>
              <p:cNvPr id="252027" name="Freeform 90"/>
              <p:cNvSpPr>
                <a:spLocks/>
              </p:cNvSpPr>
              <p:nvPr/>
            </p:nvSpPr>
            <p:spPr bwMode="auto">
              <a:xfrm>
                <a:off x="2393" y="2456"/>
                <a:ext cx="65" cy="51"/>
              </a:xfrm>
              <a:custGeom>
                <a:avLst/>
                <a:gdLst>
                  <a:gd name="T0" fmla="*/ 0 w 65"/>
                  <a:gd name="T1" fmla="*/ 1 h 51"/>
                  <a:gd name="T2" fmla="*/ 1 w 65"/>
                  <a:gd name="T3" fmla="*/ 0 h 51"/>
                  <a:gd name="T4" fmla="*/ 64 w 65"/>
                  <a:gd name="T5" fmla="*/ 49 h 51"/>
                  <a:gd name="T6" fmla="*/ 63 w 65"/>
                  <a:gd name="T7" fmla="*/ 50 h 51"/>
                  <a:gd name="T8" fmla="*/ 0 w 65"/>
                  <a:gd name="T9" fmla="*/ 1 h 51"/>
                  <a:gd name="T10" fmla="*/ 0 60000 65536"/>
                  <a:gd name="T11" fmla="*/ 0 60000 65536"/>
                  <a:gd name="T12" fmla="*/ 0 60000 65536"/>
                  <a:gd name="T13" fmla="*/ 0 60000 65536"/>
                  <a:gd name="T14" fmla="*/ 0 60000 65536"/>
                  <a:gd name="T15" fmla="*/ 0 w 65"/>
                  <a:gd name="T16" fmla="*/ 0 h 51"/>
                  <a:gd name="T17" fmla="*/ 65 w 65"/>
                  <a:gd name="T18" fmla="*/ 51 h 51"/>
                </a:gdLst>
                <a:ahLst/>
                <a:cxnLst>
                  <a:cxn ang="T10">
                    <a:pos x="T0" y="T1"/>
                  </a:cxn>
                  <a:cxn ang="T11">
                    <a:pos x="T2" y="T3"/>
                  </a:cxn>
                  <a:cxn ang="T12">
                    <a:pos x="T4" y="T5"/>
                  </a:cxn>
                  <a:cxn ang="T13">
                    <a:pos x="T6" y="T7"/>
                  </a:cxn>
                  <a:cxn ang="T14">
                    <a:pos x="T8" y="T9"/>
                  </a:cxn>
                </a:cxnLst>
                <a:rect l="T15" t="T16" r="T17" b="T18"/>
                <a:pathLst>
                  <a:path w="65" h="51">
                    <a:moveTo>
                      <a:pt x="0" y="1"/>
                    </a:moveTo>
                    <a:lnTo>
                      <a:pt x="1" y="0"/>
                    </a:lnTo>
                    <a:lnTo>
                      <a:pt x="64" y="49"/>
                    </a:lnTo>
                    <a:lnTo>
                      <a:pt x="63" y="50"/>
                    </a:lnTo>
                    <a:lnTo>
                      <a:pt x="0" y="1"/>
                    </a:lnTo>
                  </a:path>
                </a:pathLst>
              </a:custGeom>
              <a:noFill/>
              <a:ln w="12700" cap="rnd" cmpd="sng">
                <a:solidFill>
                  <a:srgbClr val="1F1A17"/>
                </a:solidFill>
                <a:prstDash val="solid"/>
                <a:round/>
                <a:headEnd type="none" w="sm" len="sm"/>
                <a:tailEnd type="none" w="sm" len="sm"/>
              </a:ln>
            </p:spPr>
            <p:txBody>
              <a:bodyPr/>
              <a:lstStyle/>
              <a:p>
                <a:endParaRPr lang="en-US"/>
              </a:p>
            </p:txBody>
          </p:sp>
          <p:sp>
            <p:nvSpPr>
              <p:cNvPr id="252028" name="Freeform 91"/>
              <p:cNvSpPr>
                <a:spLocks/>
              </p:cNvSpPr>
              <p:nvPr/>
            </p:nvSpPr>
            <p:spPr bwMode="auto">
              <a:xfrm>
                <a:off x="2422" y="2430"/>
                <a:ext cx="68" cy="53"/>
              </a:xfrm>
              <a:custGeom>
                <a:avLst/>
                <a:gdLst>
                  <a:gd name="T0" fmla="*/ 0 w 68"/>
                  <a:gd name="T1" fmla="*/ 3 h 53"/>
                  <a:gd name="T2" fmla="*/ 4 w 68"/>
                  <a:gd name="T3" fmla="*/ 0 h 53"/>
                  <a:gd name="T4" fmla="*/ 67 w 68"/>
                  <a:gd name="T5" fmla="*/ 49 h 53"/>
                  <a:gd name="T6" fmla="*/ 62 w 68"/>
                  <a:gd name="T7" fmla="*/ 52 h 53"/>
                  <a:gd name="T8" fmla="*/ 0 w 68"/>
                  <a:gd name="T9" fmla="*/ 3 h 53"/>
                  <a:gd name="T10" fmla="*/ 0 60000 65536"/>
                  <a:gd name="T11" fmla="*/ 0 60000 65536"/>
                  <a:gd name="T12" fmla="*/ 0 60000 65536"/>
                  <a:gd name="T13" fmla="*/ 0 60000 65536"/>
                  <a:gd name="T14" fmla="*/ 0 60000 65536"/>
                  <a:gd name="T15" fmla="*/ 0 w 68"/>
                  <a:gd name="T16" fmla="*/ 0 h 53"/>
                  <a:gd name="T17" fmla="*/ 68 w 68"/>
                  <a:gd name="T18" fmla="*/ 53 h 53"/>
                </a:gdLst>
                <a:ahLst/>
                <a:cxnLst>
                  <a:cxn ang="T10">
                    <a:pos x="T0" y="T1"/>
                  </a:cxn>
                  <a:cxn ang="T11">
                    <a:pos x="T2" y="T3"/>
                  </a:cxn>
                  <a:cxn ang="T12">
                    <a:pos x="T4" y="T5"/>
                  </a:cxn>
                  <a:cxn ang="T13">
                    <a:pos x="T6" y="T7"/>
                  </a:cxn>
                  <a:cxn ang="T14">
                    <a:pos x="T8" y="T9"/>
                  </a:cxn>
                </a:cxnLst>
                <a:rect l="T15" t="T16" r="T17" b="T18"/>
                <a:pathLst>
                  <a:path w="68" h="53">
                    <a:moveTo>
                      <a:pt x="0" y="3"/>
                    </a:moveTo>
                    <a:lnTo>
                      <a:pt x="4" y="0"/>
                    </a:lnTo>
                    <a:lnTo>
                      <a:pt x="67" y="49"/>
                    </a:lnTo>
                    <a:lnTo>
                      <a:pt x="62" y="52"/>
                    </a:lnTo>
                    <a:lnTo>
                      <a:pt x="0" y="3"/>
                    </a:lnTo>
                  </a:path>
                </a:pathLst>
              </a:custGeom>
              <a:noFill/>
              <a:ln w="12700" cap="rnd" cmpd="sng">
                <a:solidFill>
                  <a:srgbClr val="1F1A17"/>
                </a:solidFill>
                <a:prstDash val="solid"/>
                <a:round/>
                <a:headEnd type="none" w="sm" len="sm"/>
                <a:tailEnd type="none" w="sm" len="sm"/>
              </a:ln>
            </p:spPr>
            <p:txBody>
              <a:bodyPr/>
              <a:lstStyle/>
              <a:p>
                <a:endParaRPr lang="en-US"/>
              </a:p>
            </p:txBody>
          </p:sp>
          <p:sp>
            <p:nvSpPr>
              <p:cNvPr id="252029" name="Freeform 92"/>
              <p:cNvSpPr>
                <a:spLocks/>
              </p:cNvSpPr>
              <p:nvPr/>
            </p:nvSpPr>
            <p:spPr bwMode="auto">
              <a:xfrm>
                <a:off x="1888" y="2951"/>
                <a:ext cx="320" cy="503"/>
              </a:xfrm>
              <a:custGeom>
                <a:avLst/>
                <a:gdLst>
                  <a:gd name="T0" fmla="*/ 22 w 320"/>
                  <a:gd name="T1" fmla="*/ 499 h 503"/>
                  <a:gd name="T2" fmla="*/ 19 w 320"/>
                  <a:gd name="T3" fmla="*/ 497 h 503"/>
                  <a:gd name="T4" fmla="*/ 15 w 320"/>
                  <a:gd name="T5" fmla="*/ 494 h 503"/>
                  <a:gd name="T6" fmla="*/ 12 w 320"/>
                  <a:gd name="T7" fmla="*/ 492 h 503"/>
                  <a:gd name="T8" fmla="*/ 10 w 320"/>
                  <a:gd name="T9" fmla="*/ 489 h 503"/>
                  <a:gd name="T10" fmla="*/ 7 w 320"/>
                  <a:gd name="T11" fmla="*/ 486 h 503"/>
                  <a:gd name="T12" fmla="*/ 5 w 320"/>
                  <a:gd name="T13" fmla="*/ 483 h 503"/>
                  <a:gd name="T14" fmla="*/ 4 w 320"/>
                  <a:gd name="T15" fmla="*/ 479 h 503"/>
                  <a:gd name="T16" fmla="*/ 2 w 320"/>
                  <a:gd name="T17" fmla="*/ 476 h 503"/>
                  <a:gd name="T18" fmla="*/ 1 w 320"/>
                  <a:gd name="T19" fmla="*/ 473 h 503"/>
                  <a:gd name="T20" fmla="*/ 0 w 320"/>
                  <a:gd name="T21" fmla="*/ 469 h 503"/>
                  <a:gd name="T22" fmla="*/ 0 w 320"/>
                  <a:gd name="T23" fmla="*/ 464 h 503"/>
                  <a:gd name="T24" fmla="*/ 0 w 320"/>
                  <a:gd name="T25" fmla="*/ 461 h 503"/>
                  <a:gd name="T26" fmla="*/ 1 w 320"/>
                  <a:gd name="T27" fmla="*/ 457 h 503"/>
                  <a:gd name="T28" fmla="*/ 2 w 320"/>
                  <a:gd name="T29" fmla="*/ 454 h 503"/>
                  <a:gd name="T30" fmla="*/ 3 w 320"/>
                  <a:gd name="T31" fmla="*/ 452 h 503"/>
                  <a:gd name="T32" fmla="*/ 4 w 320"/>
                  <a:gd name="T33" fmla="*/ 448 h 503"/>
                  <a:gd name="T34" fmla="*/ 247 w 320"/>
                  <a:gd name="T35" fmla="*/ 0 h 503"/>
                  <a:gd name="T36" fmla="*/ 319 w 320"/>
                  <a:gd name="T37" fmla="*/ 35 h 503"/>
                  <a:gd name="T38" fmla="*/ 239 w 320"/>
                  <a:gd name="T39" fmla="*/ 183 h 503"/>
                  <a:gd name="T40" fmla="*/ 214 w 320"/>
                  <a:gd name="T41" fmla="*/ 183 h 503"/>
                  <a:gd name="T42" fmla="*/ 144 w 320"/>
                  <a:gd name="T43" fmla="*/ 315 h 503"/>
                  <a:gd name="T44" fmla="*/ 162 w 320"/>
                  <a:gd name="T45" fmla="*/ 324 h 503"/>
                  <a:gd name="T46" fmla="*/ 76 w 320"/>
                  <a:gd name="T47" fmla="*/ 483 h 503"/>
                  <a:gd name="T48" fmla="*/ 74 w 320"/>
                  <a:gd name="T49" fmla="*/ 486 h 503"/>
                  <a:gd name="T50" fmla="*/ 72 w 320"/>
                  <a:gd name="T51" fmla="*/ 489 h 503"/>
                  <a:gd name="T52" fmla="*/ 69 w 320"/>
                  <a:gd name="T53" fmla="*/ 492 h 503"/>
                  <a:gd name="T54" fmla="*/ 66 w 320"/>
                  <a:gd name="T55" fmla="*/ 494 h 503"/>
                  <a:gd name="T56" fmla="*/ 63 w 320"/>
                  <a:gd name="T57" fmla="*/ 495 h 503"/>
                  <a:gd name="T58" fmla="*/ 59 w 320"/>
                  <a:gd name="T59" fmla="*/ 497 h 503"/>
                  <a:gd name="T60" fmla="*/ 57 w 320"/>
                  <a:gd name="T61" fmla="*/ 499 h 503"/>
                  <a:gd name="T62" fmla="*/ 52 w 320"/>
                  <a:gd name="T63" fmla="*/ 500 h 503"/>
                  <a:gd name="T64" fmla="*/ 49 w 320"/>
                  <a:gd name="T65" fmla="*/ 502 h 503"/>
                  <a:gd name="T66" fmla="*/ 45 w 320"/>
                  <a:gd name="T67" fmla="*/ 502 h 503"/>
                  <a:gd name="T68" fmla="*/ 41 w 320"/>
                  <a:gd name="T69" fmla="*/ 502 h 503"/>
                  <a:gd name="T70" fmla="*/ 37 w 320"/>
                  <a:gd name="T71" fmla="*/ 502 h 503"/>
                  <a:gd name="T72" fmla="*/ 34 w 320"/>
                  <a:gd name="T73" fmla="*/ 502 h 503"/>
                  <a:gd name="T74" fmla="*/ 29 w 320"/>
                  <a:gd name="T75" fmla="*/ 500 h 503"/>
                  <a:gd name="T76" fmla="*/ 26 w 320"/>
                  <a:gd name="T77" fmla="*/ 500 h 503"/>
                  <a:gd name="T78" fmla="*/ 22 w 320"/>
                  <a:gd name="T79" fmla="*/ 499 h 503"/>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320"/>
                  <a:gd name="T121" fmla="*/ 0 h 503"/>
                  <a:gd name="T122" fmla="*/ 320 w 320"/>
                  <a:gd name="T123" fmla="*/ 503 h 503"/>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320" h="503">
                    <a:moveTo>
                      <a:pt x="22" y="499"/>
                    </a:moveTo>
                    <a:lnTo>
                      <a:pt x="19" y="497"/>
                    </a:lnTo>
                    <a:lnTo>
                      <a:pt x="15" y="494"/>
                    </a:lnTo>
                    <a:lnTo>
                      <a:pt x="12" y="492"/>
                    </a:lnTo>
                    <a:lnTo>
                      <a:pt x="10" y="489"/>
                    </a:lnTo>
                    <a:lnTo>
                      <a:pt x="7" y="486"/>
                    </a:lnTo>
                    <a:lnTo>
                      <a:pt x="5" y="483"/>
                    </a:lnTo>
                    <a:lnTo>
                      <a:pt x="4" y="479"/>
                    </a:lnTo>
                    <a:lnTo>
                      <a:pt x="2" y="476"/>
                    </a:lnTo>
                    <a:lnTo>
                      <a:pt x="1" y="473"/>
                    </a:lnTo>
                    <a:lnTo>
                      <a:pt x="0" y="469"/>
                    </a:lnTo>
                    <a:lnTo>
                      <a:pt x="0" y="464"/>
                    </a:lnTo>
                    <a:lnTo>
                      <a:pt x="0" y="461"/>
                    </a:lnTo>
                    <a:lnTo>
                      <a:pt x="1" y="457"/>
                    </a:lnTo>
                    <a:lnTo>
                      <a:pt x="2" y="454"/>
                    </a:lnTo>
                    <a:lnTo>
                      <a:pt x="3" y="452"/>
                    </a:lnTo>
                    <a:lnTo>
                      <a:pt x="4" y="448"/>
                    </a:lnTo>
                    <a:lnTo>
                      <a:pt x="247" y="0"/>
                    </a:lnTo>
                    <a:lnTo>
                      <a:pt x="319" y="35"/>
                    </a:lnTo>
                    <a:lnTo>
                      <a:pt x="239" y="183"/>
                    </a:lnTo>
                    <a:lnTo>
                      <a:pt x="214" y="183"/>
                    </a:lnTo>
                    <a:lnTo>
                      <a:pt x="144" y="315"/>
                    </a:lnTo>
                    <a:lnTo>
                      <a:pt x="162" y="324"/>
                    </a:lnTo>
                    <a:lnTo>
                      <a:pt x="76" y="483"/>
                    </a:lnTo>
                    <a:lnTo>
                      <a:pt x="74" y="486"/>
                    </a:lnTo>
                    <a:lnTo>
                      <a:pt x="72" y="489"/>
                    </a:lnTo>
                    <a:lnTo>
                      <a:pt x="69" y="492"/>
                    </a:lnTo>
                    <a:lnTo>
                      <a:pt x="66" y="494"/>
                    </a:lnTo>
                    <a:lnTo>
                      <a:pt x="63" y="495"/>
                    </a:lnTo>
                    <a:lnTo>
                      <a:pt x="59" y="497"/>
                    </a:lnTo>
                    <a:lnTo>
                      <a:pt x="57" y="499"/>
                    </a:lnTo>
                    <a:lnTo>
                      <a:pt x="52" y="500"/>
                    </a:lnTo>
                    <a:lnTo>
                      <a:pt x="49" y="502"/>
                    </a:lnTo>
                    <a:lnTo>
                      <a:pt x="45" y="502"/>
                    </a:lnTo>
                    <a:lnTo>
                      <a:pt x="41" y="502"/>
                    </a:lnTo>
                    <a:lnTo>
                      <a:pt x="37" y="502"/>
                    </a:lnTo>
                    <a:lnTo>
                      <a:pt x="34" y="502"/>
                    </a:lnTo>
                    <a:lnTo>
                      <a:pt x="29" y="500"/>
                    </a:lnTo>
                    <a:lnTo>
                      <a:pt x="26" y="500"/>
                    </a:lnTo>
                    <a:lnTo>
                      <a:pt x="22" y="499"/>
                    </a:lnTo>
                  </a:path>
                </a:pathLst>
              </a:custGeom>
              <a:solidFill>
                <a:srgbClr val="DD3832"/>
              </a:solidFill>
              <a:ln w="9525" cap="rnd">
                <a:noFill/>
                <a:round/>
                <a:headEnd type="none" w="sm" len="sm"/>
                <a:tailEnd type="none" w="sm" len="sm"/>
              </a:ln>
            </p:spPr>
            <p:txBody>
              <a:bodyPr/>
              <a:lstStyle/>
              <a:p>
                <a:endParaRPr lang="en-US"/>
              </a:p>
            </p:txBody>
          </p:sp>
          <p:sp>
            <p:nvSpPr>
              <p:cNvPr id="252030" name="Freeform 93"/>
              <p:cNvSpPr>
                <a:spLocks/>
              </p:cNvSpPr>
              <p:nvPr/>
            </p:nvSpPr>
            <p:spPr bwMode="auto">
              <a:xfrm>
                <a:off x="1888" y="2951"/>
                <a:ext cx="320" cy="504"/>
              </a:xfrm>
              <a:custGeom>
                <a:avLst/>
                <a:gdLst>
                  <a:gd name="T0" fmla="*/ 22 w 320"/>
                  <a:gd name="T1" fmla="*/ 499 h 504"/>
                  <a:gd name="T2" fmla="*/ 22 w 320"/>
                  <a:gd name="T3" fmla="*/ 499 h 504"/>
                  <a:gd name="T4" fmla="*/ 19 w 320"/>
                  <a:gd name="T5" fmla="*/ 497 h 504"/>
                  <a:gd name="T6" fmla="*/ 15 w 320"/>
                  <a:gd name="T7" fmla="*/ 495 h 504"/>
                  <a:gd name="T8" fmla="*/ 12 w 320"/>
                  <a:gd name="T9" fmla="*/ 492 h 504"/>
                  <a:gd name="T10" fmla="*/ 10 w 320"/>
                  <a:gd name="T11" fmla="*/ 490 h 504"/>
                  <a:gd name="T12" fmla="*/ 7 w 320"/>
                  <a:gd name="T13" fmla="*/ 486 h 504"/>
                  <a:gd name="T14" fmla="*/ 5 w 320"/>
                  <a:gd name="T15" fmla="*/ 483 h 504"/>
                  <a:gd name="T16" fmla="*/ 4 w 320"/>
                  <a:gd name="T17" fmla="*/ 479 h 504"/>
                  <a:gd name="T18" fmla="*/ 2 w 320"/>
                  <a:gd name="T19" fmla="*/ 476 h 504"/>
                  <a:gd name="T20" fmla="*/ 1 w 320"/>
                  <a:gd name="T21" fmla="*/ 473 h 504"/>
                  <a:gd name="T22" fmla="*/ 0 w 320"/>
                  <a:gd name="T23" fmla="*/ 469 h 504"/>
                  <a:gd name="T24" fmla="*/ 0 w 320"/>
                  <a:gd name="T25" fmla="*/ 465 h 504"/>
                  <a:gd name="T26" fmla="*/ 0 w 320"/>
                  <a:gd name="T27" fmla="*/ 462 h 504"/>
                  <a:gd name="T28" fmla="*/ 1 w 320"/>
                  <a:gd name="T29" fmla="*/ 457 h 504"/>
                  <a:gd name="T30" fmla="*/ 2 w 320"/>
                  <a:gd name="T31" fmla="*/ 454 h 504"/>
                  <a:gd name="T32" fmla="*/ 3 w 320"/>
                  <a:gd name="T33" fmla="*/ 451 h 504"/>
                  <a:gd name="T34" fmla="*/ 4 w 320"/>
                  <a:gd name="T35" fmla="*/ 447 h 504"/>
                  <a:gd name="T36" fmla="*/ 247 w 320"/>
                  <a:gd name="T37" fmla="*/ 0 h 504"/>
                  <a:gd name="T38" fmla="*/ 319 w 320"/>
                  <a:gd name="T39" fmla="*/ 35 h 504"/>
                  <a:gd name="T40" fmla="*/ 239 w 320"/>
                  <a:gd name="T41" fmla="*/ 182 h 504"/>
                  <a:gd name="T42" fmla="*/ 214 w 320"/>
                  <a:gd name="T43" fmla="*/ 182 h 504"/>
                  <a:gd name="T44" fmla="*/ 144 w 320"/>
                  <a:gd name="T45" fmla="*/ 315 h 504"/>
                  <a:gd name="T46" fmla="*/ 161 w 320"/>
                  <a:gd name="T47" fmla="*/ 325 h 504"/>
                  <a:gd name="T48" fmla="*/ 76 w 320"/>
                  <a:gd name="T49" fmla="*/ 482 h 504"/>
                  <a:gd name="T50" fmla="*/ 74 w 320"/>
                  <a:gd name="T51" fmla="*/ 486 h 504"/>
                  <a:gd name="T52" fmla="*/ 72 w 320"/>
                  <a:gd name="T53" fmla="*/ 489 h 504"/>
                  <a:gd name="T54" fmla="*/ 69 w 320"/>
                  <a:gd name="T55" fmla="*/ 492 h 504"/>
                  <a:gd name="T56" fmla="*/ 66 w 320"/>
                  <a:gd name="T57" fmla="*/ 495 h 504"/>
                  <a:gd name="T58" fmla="*/ 63 w 320"/>
                  <a:gd name="T59" fmla="*/ 496 h 504"/>
                  <a:gd name="T60" fmla="*/ 59 w 320"/>
                  <a:gd name="T61" fmla="*/ 498 h 504"/>
                  <a:gd name="T62" fmla="*/ 57 w 320"/>
                  <a:gd name="T63" fmla="*/ 500 h 504"/>
                  <a:gd name="T64" fmla="*/ 52 w 320"/>
                  <a:gd name="T65" fmla="*/ 501 h 504"/>
                  <a:gd name="T66" fmla="*/ 49 w 320"/>
                  <a:gd name="T67" fmla="*/ 502 h 504"/>
                  <a:gd name="T68" fmla="*/ 45 w 320"/>
                  <a:gd name="T69" fmla="*/ 503 h 504"/>
                  <a:gd name="T70" fmla="*/ 41 w 320"/>
                  <a:gd name="T71" fmla="*/ 503 h 504"/>
                  <a:gd name="T72" fmla="*/ 37 w 320"/>
                  <a:gd name="T73" fmla="*/ 503 h 504"/>
                  <a:gd name="T74" fmla="*/ 34 w 320"/>
                  <a:gd name="T75" fmla="*/ 502 h 504"/>
                  <a:gd name="T76" fmla="*/ 29 w 320"/>
                  <a:gd name="T77" fmla="*/ 501 h 504"/>
                  <a:gd name="T78" fmla="*/ 26 w 320"/>
                  <a:gd name="T79" fmla="*/ 501 h 504"/>
                  <a:gd name="T80" fmla="*/ 22 w 320"/>
                  <a:gd name="T81" fmla="*/ 499 h 50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320"/>
                  <a:gd name="T124" fmla="*/ 0 h 504"/>
                  <a:gd name="T125" fmla="*/ 320 w 320"/>
                  <a:gd name="T126" fmla="*/ 504 h 504"/>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320" h="504">
                    <a:moveTo>
                      <a:pt x="22" y="499"/>
                    </a:moveTo>
                    <a:lnTo>
                      <a:pt x="22" y="499"/>
                    </a:lnTo>
                    <a:lnTo>
                      <a:pt x="19" y="497"/>
                    </a:lnTo>
                    <a:lnTo>
                      <a:pt x="15" y="495"/>
                    </a:lnTo>
                    <a:lnTo>
                      <a:pt x="12" y="492"/>
                    </a:lnTo>
                    <a:lnTo>
                      <a:pt x="10" y="490"/>
                    </a:lnTo>
                    <a:lnTo>
                      <a:pt x="7" y="486"/>
                    </a:lnTo>
                    <a:lnTo>
                      <a:pt x="5" y="483"/>
                    </a:lnTo>
                    <a:lnTo>
                      <a:pt x="4" y="479"/>
                    </a:lnTo>
                    <a:lnTo>
                      <a:pt x="2" y="476"/>
                    </a:lnTo>
                    <a:lnTo>
                      <a:pt x="1" y="473"/>
                    </a:lnTo>
                    <a:lnTo>
                      <a:pt x="0" y="469"/>
                    </a:lnTo>
                    <a:lnTo>
                      <a:pt x="0" y="465"/>
                    </a:lnTo>
                    <a:lnTo>
                      <a:pt x="0" y="462"/>
                    </a:lnTo>
                    <a:lnTo>
                      <a:pt x="1" y="457"/>
                    </a:lnTo>
                    <a:lnTo>
                      <a:pt x="2" y="454"/>
                    </a:lnTo>
                    <a:lnTo>
                      <a:pt x="3" y="451"/>
                    </a:lnTo>
                    <a:lnTo>
                      <a:pt x="4" y="447"/>
                    </a:lnTo>
                    <a:lnTo>
                      <a:pt x="247" y="0"/>
                    </a:lnTo>
                    <a:lnTo>
                      <a:pt x="319" y="35"/>
                    </a:lnTo>
                    <a:lnTo>
                      <a:pt x="239" y="182"/>
                    </a:lnTo>
                    <a:lnTo>
                      <a:pt x="214" y="182"/>
                    </a:lnTo>
                    <a:lnTo>
                      <a:pt x="144" y="315"/>
                    </a:lnTo>
                    <a:lnTo>
                      <a:pt x="161" y="325"/>
                    </a:lnTo>
                    <a:lnTo>
                      <a:pt x="76" y="482"/>
                    </a:lnTo>
                    <a:lnTo>
                      <a:pt x="74" y="486"/>
                    </a:lnTo>
                    <a:lnTo>
                      <a:pt x="72" y="489"/>
                    </a:lnTo>
                    <a:lnTo>
                      <a:pt x="69" y="492"/>
                    </a:lnTo>
                    <a:lnTo>
                      <a:pt x="66" y="495"/>
                    </a:lnTo>
                    <a:lnTo>
                      <a:pt x="63" y="496"/>
                    </a:lnTo>
                    <a:lnTo>
                      <a:pt x="59" y="498"/>
                    </a:lnTo>
                    <a:lnTo>
                      <a:pt x="57" y="500"/>
                    </a:lnTo>
                    <a:lnTo>
                      <a:pt x="52" y="501"/>
                    </a:lnTo>
                    <a:lnTo>
                      <a:pt x="49" y="502"/>
                    </a:lnTo>
                    <a:lnTo>
                      <a:pt x="45" y="503"/>
                    </a:lnTo>
                    <a:lnTo>
                      <a:pt x="41" y="503"/>
                    </a:lnTo>
                    <a:lnTo>
                      <a:pt x="37" y="503"/>
                    </a:lnTo>
                    <a:lnTo>
                      <a:pt x="34" y="502"/>
                    </a:lnTo>
                    <a:lnTo>
                      <a:pt x="29" y="501"/>
                    </a:lnTo>
                    <a:lnTo>
                      <a:pt x="26" y="501"/>
                    </a:lnTo>
                    <a:lnTo>
                      <a:pt x="22" y="499"/>
                    </a:lnTo>
                  </a:path>
                </a:pathLst>
              </a:custGeom>
              <a:noFill/>
              <a:ln w="12700" cap="rnd" cmpd="sng">
                <a:solidFill>
                  <a:srgbClr val="1F1A17"/>
                </a:solidFill>
                <a:prstDash val="solid"/>
                <a:round/>
                <a:headEnd type="none" w="sm" len="sm"/>
                <a:tailEnd type="none" w="sm" len="sm"/>
              </a:ln>
            </p:spPr>
            <p:txBody>
              <a:bodyPr/>
              <a:lstStyle/>
              <a:p>
                <a:endParaRPr lang="en-US"/>
              </a:p>
            </p:txBody>
          </p:sp>
          <p:sp>
            <p:nvSpPr>
              <p:cNvPr id="252031" name="Freeform 94"/>
              <p:cNvSpPr>
                <a:spLocks/>
              </p:cNvSpPr>
              <p:nvPr/>
            </p:nvSpPr>
            <p:spPr bwMode="auto">
              <a:xfrm>
                <a:off x="2162" y="2713"/>
                <a:ext cx="176" cy="225"/>
              </a:xfrm>
              <a:custGeom>
                <a:avLst/>
                <a:gdLst>
                  <a:gd name="T0" fmla="*/ 0 w 176"/>
                  <a:gd name="T1" fmla="*/ 189 h 225"/>
                  <a:gd name="T2" fmla="*/ 102 w 176"/>
                  <a:gd name="T3" fmla="*/ 0 h 225"/>
                  <a:gd name="T4" fmla="*/ 175 w 176"/>
                  <a:gd name="T5" fmla="*/ 33 h 225"/>
                  <a:gd name="T6" fmla="*/ 71 w 176"/>
                  <a:gd name="T7" fmla="*/ 224 h 225"/>
                  <a:gd name="T8" fmla="*/ 0 w 176"/>
                  <a:gd name="T9" fmla="*/ 189 h 225"/>
                  <a:gd name="T10" fmla="*/ 0 60000 65536"/>
                  <a:gd name="T11" fmla="*/ 0 60000 65536"/>
                  <a:gd name="T12" fmla="*/ 0 60000 65536"/>
                  <a:gd name="T13" fmla="*/ 0 60000 65536"/>
                  <a:gd name="T14" fmla="*/ 0 60000 65536"/>
                  <a:gd name="T15" fmla="*/ 0 w 176"/>
                  <a:gd name="T16" fmla="*/ 0 h 225"/>
                  <a:gd name="T17" fmla="*/ 176 w 176"/>
                  <a:gd name="T18" fmla="*/ 225 h 225"/>
                </a:gdLst>
                <a:ahLst/>
                <a:cxnLst>
                  <a:cxn ang="T10">
                    <a:pos x="T0" y="T1"/>
                  </a:cxn>
                  <a:cxn ang="T11">
                    <a:pos x="T2" y="T3"/>
                  </a:cxn>
                  <a:cxn ang="T12">
                    <a:pos x="T4" y="T5"/>
                  </a:cxn>
                  <a:cxn ang="T13">
                    <a:pos x="T6" y="T7"/>
                  </a:cxn>
                  <a:cxn ang="T14">
                    <a:pos x="T8" y="T9"/>
                  </a:cxn>
                </a:cxnLst>
                <a:rect l="T15" t="T16" r="T17" b="T18"/>
                <a:pathLst>
                  <a:path w="176" h="225">
                    <a:moveTo>
                      <a:pt x="0" y="189"/>
                    </a:moveTo>
                    <a:lnTo>
                      <a:pt x="102" y="0"/>
                    </a:lnTo>
                    <a:lnTo>
                      <a:pt x="175" y="33"/>
                    </a:lnTo>
                    <a:lnTo>
                      <a:pt x="71" y="224"/>
                    </a:lnTo>
                    <a:lnTo>
                      <a:pt x="0" y="189"/>
                    </a:lnTo>
                  </a:path>
                </a:pathLst>
              </a:custGeom>
              <a:noFill/>
              <a:ln w="12700" cap="rnd" cmpd="sng">
                <a:solidFill>
                  <a:srgbClr val="1F1A17"/>
                </a:solidFill>
                <a:prstDash val="solid"/>
                <a:round/>
                <a:headEnd type="none" w="sm" len="sm"/>
                <a:tailEnd type="none" w="sm" len="sm"/>
              </a:ln>
            </p:spPr>
            <p:txBody>
              <a:bodyPr/>
              <a:lstStyle/>
              <a:p>
                <a:endParaRPr lang="en-US"/>
              </a:p>
            </p:txBody>
          </p:sp>
          <p:sp>
            <p:nvSpPr>
              <p:cNvPr id="252032" name="Freeform 95"/>
              <p:cNvSpPr>
                <a:spLocks/>
              </p:cNvSpPr>
              <p:nvPr/>
            </p:nvSpPr>
            <p:spPr bwMode="auto">
              <a:xfrm>
                <a:off x="2281" y="2510"/>
                <a:ext cx="158" cy="206"/>
              </a:xfrm>
              <a:custGeom>
                <a:avLst/>
                <a:gdLst>
                  <a:gd name="T0" fmla="*/ 0 w 158"/>
                  <a:gd name="T1" fmla="*/ 173 h 206"/>
                  <a:gd name="T2" fmla="*/ 31 w 158"/>
                  <a:gd name="T3" fmla="*/ 116 h 206"/>
                  <a:gd name="T4" fmla="*/ 133 w 158"/>
                  <a:gd name="T5" fmla="*/ 31 h 206"/>
                  <a:gd name="T6" fmla="*/ 94 w 158"/>
                  <a:gd name="T7" fmla="*/ 0 h 206"/>
                  <a:gd name="T8" fmla="*/ 157 w 158"/>
                  <a:gd name="T9" fmla="*/ 51 h 206"/>
                  <a:gd name="T10" fmla="*/ 73 w 158"/>
                  <a:gd name="T11" fmla="*/ 205 h 206"/>
                  <a:gd name="T12" fmla="*/ 0 w 158"/>
                  <a:gd name="T13" fmla="*/ 173 h 206"/>
                  <a:gd name="T14" fmla="*/ 0 60000 65536"/>
                  <a:gd name="T15" fmla="*/ 0 60000 65536"/>
                  <a:gd name="T16" fmla="*/ 0 60000 65536"/>
                  <a:gd name="T17" fmla="*/ 0 60000 65536"/>
                  <a:gd name="T18" fmla="*/ 0 60000 65536"/>
                  <a:gd name="T19" fmla="*/ 0 60000 65536"/>
                  <a:gd name="T20" fmla="*/ 0 60000 65536"/>
                  <a:gd name="T21" fmla="*/ 0 w 158"/>
                  <a:gd name="T22" fmla="*/ 0 h 206"/>
                  <a:gd name="T23" fmla="*/ 158 w 158"/>
                  <a:gd name="T24" fmla="*/ 206 h 20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8" h="206">
                    <a:moveTo>
                      <a:pt x="0" y="173"/>
                    </a:moveTo>
                    <a:lnTo>
                      <a:pt x="31" y="116"/>
                    </a:lnTo>
                    <a:lnTo>
                      <a:pt x="133" y="31"/>
                    </a:lnTo>
                    <a:lnTo>
                      <a:pt x="94" y="0"/>
                    </a:lnTo>
                    <a:lnTo>
                      <a:pt x="157" y="51"/>
                    </a:lnTo>
                    <a:lnTo>
                      <a:pt x="73" y="205"/>
                    </a:lnTo>
                    <a:lnTo>
                      <a:pt x="0" y="173"/>
                    </a:lnTo>
                  </a:path>
                </a:pathLst>
              </a:custGeom>
              <a:noFill/>
              <a:ln w="12700" cap="rnd" cmpd="sng">
                <a:solidFill>
                  <a:srgbClr val="1F1A17"/>
                </a:solidFill>
                <a:prstDash val="solid"/>
                <a:round/>
                <a:headEnd type="none" w="sm" len="sm"/>
                <a:tailEnd type="none" w="sm" len="sm"/>
              </a:ln>
            </p:spPr>
            <p:txBody>
              <a:bodyPr/>
              <a:lstStyle/>
              <a:p>
                <a:endParaRPr lang="en-US"/>
              </a:p>
            </p:txBody>
          </p:sp>
          <p:sp>
            <p:nvSpPr>
              <p:cNvPr id="252033" name="Freeform 96"/>
              <p:cNvSpPr>
                <a:spLocks/>
              </p:cNvSpPr>
              <p:nvPr/>
            </p:nvSpPr>
            <p:spPr bwMode="auto">
              <a:xfrm>
                <a:off x="2401" y="2462"/>
                <a:ext cx="65" cy="51"/>
              </a:xfrm>
              <a:custGeom>
                <a:avLst/>
                <a:gdLst>
                  <a:gd name="T0" fmla="*/ 0 w 65"/>
                  <a:gd name="T1" fmla="*/ 0 h 51"/>
                  <a:gd name="T2" fmla="*/ 0 w 65"/>
                  <a:gd name="T3" fmla="*/ 0 h 51"/>
                  <a:gd name="T4" fmla="*/ 55 w 65"/>
                  <a:gd name="T5" fmla="*/ 43 h 51"/>
                  <a:gd name="T6" fmla="*/ 56 w 65"/>
                  <a:gd name="T7" fmla="*/ 43 h 51"/>
                  <a:gd name="T8" fmla="*/ 64 w 65"/>
                  <a:gd name="T9" fmla="*/ 49 h 51"/>
                  <a:gd name="T10" fmla="*/ 64 w 65"/>
                  <a:gd name="T11" fmla="*/ 50 h 51"/>
                  <a:gd name="T12" fmla="*/ 0 w 65"/>
                  <a:gd name="T13" fmla="*/ 0 h 51"/>
                  <a:gd name="T14" fmla="*/ 0 60000 65536"/>
                  <a:gd name="T15" fmla="*/ 0 60000 65536"/>
                  <a:gd name="T16" fmla="*/ 0 60000 65536"/>
                  <a:gd name="T17" fmla="*/ 0 60000 65536"/>
                  <a:gd name="T18" fmla="*/ 0 60000 65536"/>
                  <a:gd name="T19" fmla="*/ 0 60000 65536"/>
                  <a:gd name="T20" fmla="*/ 0 60000 65536"/>
                  <a:gd name="T21" fmla="*/ 0 w 65"/>
                  <a:gd name="T22" fmla="*/ 0 h 51"/>
                  <a:gd name="T23" fmla="*/ 65 w 65"/>
                  <a:gd name="T24" fmla="*/ 51 h 5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5" h="51">
                    <a:moveTo>
                      <a:pt x="0" y="0"/>
                    </a:moveTo>
                    <a:lnTo>
                      <a:pt x="0" y="0"/>
                    </a:lnTo>
                    <a:lnTo>
                      <a:pt x="55" y="43"/>
                    </a:lnTo>
                    <a:lnTo>
                      <a:pt x="56" y="43"/>
                    </a:lnTo>
                    <a:lnTo>
                      <a:pt x="64" y="49"/>
                    </a:lnTo>
                    <a:lnTo>
                      <a:pt x="64" y="50"/>
                    </a:lnTo>
                    <a:lnTo>
                      <a:pt x="0" y="0"/>
                    </a:lnTo>
                  </a:path>
                </a:pathLst>
              </a:custGeom>
              <a:noFill/>
              <a:ln w="12700" cap="rnd" cmpd="sng">
                <a:solidFill>
                  <a:srgbClr val="1F1A17"/>
                </a:solidFill>
                <a:prstDash val="solid"/>
                <a:round/>
                <a:headEnd type="none" w="sm" len="sm"/>
                <a:tailEnd type="none" w="sm" len="sm"/>
              </a:ln>
            </p:spPr>
            <p:txBody>
              <a:bodyPr/>
              <a:lstStyle/>
              <a:p>
                <a:endParaRPr lang="en-US"/>
              </a:p>
            </p:txBody>
          </p:sp>
          <p:sp>
            <p:nvSpPr>
              <p:cNvPr id="252034" name="Freeform 97"/>
              <p:cNvSpPr>
                <a:spLocks/>
              </p:cNvSpPr>
              <p:nvPr/>
            </p:nvSpPr>
            <p:spPr bwMode="auto">
              <a:xfrm>
                <a:off x="2419" y="2425"/>
                <a:ext cx="66" cy="51"/>
              </a:xfrm>
              <a:custGeom>
                <a:avLst/>
                <a:gdLst>
                  <a:gd name="T0" fmla="*/ 0 w 66"/>
                  <a:gd name="T1" fmla="*/ 4 h 51"/>
                  <a:gd name="T2" fmla="*/ 3 w 66"/>
                  <a:gd name="T3" fmla="*/ 0 h 51"/>
                  <a:gd name="T4" fmla="*/ 65 w 66"/>
                  <a:gd name="T5" fmla="*/ 50 h 51"/>
                  <a:gd name="T6" fmla="*/ 7 w 66"/>
                  <a:gd name="T7" fmla="*/ 3 h 51"/>
                  <a:gd name="T8" fmla="*/ 4 w 66"/>
                  <a:gd name="T9" fmla="*/ 7 h 51"/>
                  <a:gd name="T10" fmla="*/ 0 w 66"/>
                  <a:gd name="T11" fmla="*/ 4 h 51"/>
                  <a:gd name="T12" fmla="*/ 0 60000 65536"/>
                  <a:gd name="T13" fmla="*/ 0 60000 65536"/>
                  <a:gd name="T14" fmla="*/ 0 60000 65536"/>
                  <a:gd name="T15" fmla="*/ 0 60000 65536"/>
                  <a:gd name="T16" fmla="*/ 0 60000 65536"/>
                  <a:gd name="T17" fmla="*/ 0 60000 65536"/>
                  <a:gd name="T18" fmla="*/ 0 w 66"/>
                  <a:gd name="T19" fmla="*/ 0 h 51"/>
                  <a:gd name="T20" fmla="*/ 66 w 66"/>
                  <a:gd name="T21" fmla="*/ 51 h 51"/>
                </a:gdLst>
                <a:ahLst/>
                <a:cxnLst>
                  <a:cxn ang="T12">
                    <a:pos x="T0" y="T1"/>
                  </a:cxn>
                  <a:cxn ang="T13">
                    <a:pos x="T2" y="T3"/>
                  </a:cxn>
                  <a:cxn ang="T14">
                    <a:pos x="T4" y="T5"/>
                  </a:cxn>
                  <a:cxn ang="T15">
                    <a:pos x="T6" y="T7"/>
                  </a:cxn>
                  <a:cxn ang="T16">
                    <a:pos x="T8" y="T9"/>
                  </a:cxn>
                  <a:cxn ang="T17">
                    <a:pos x="T10" y="T11"/>
                  </a:cxn>
                </a:cxnLst>
                <a:rect l="T18" t="T19" r="T20" b="T21"/>
                <a:pathLst>
                  <a:path w="66" h="51">
                    <a:moveTo>
                      <a:pt x="0" y="4"/>
                    </a:moveTo>
                    <a:lnTo>
                      <a:pt x="3" y="0"/>
                    </a:lnTo>
                    <a:lnTo>
                      <a:pt x="65" y="50"/>
                    </a:lnTo>
                    <a:lnTo>
                      <a:pt x="7" y="3"/>
                    </a:lnTo>
                    <a:lnTo>
                      <a:pt x="4" y="7"/>
                    </a:lnTo>
                    <a:lnTo>
                      <a:pt x="0" y="4"/>
                    </a:lnTo>
                  </a:path>
                </a:pathLst>
              </a:custGeom>
              <a:noFill/>
              <a:ln w="12700" cap="rnd" cmpd="sng">
                <a:solidFill>
                  <a:srgbClr val="1F1A17"/>
                </a:solidFill>
                <a:prstDash val="solid"/>
                <a:round/>
                <a:headEnd type="none" w="sm" len="sm"/>
                <a:tailEnd type="none" w="sm" len="sm"/>
              </a:ln>
            </p:spPr>
            <p:txBody>
              <a:bodyPr/>
              <a:lstStyle/>
              <a:p>
                <a:endParaRPr lang="en-US"/>
              </a:p>
            </p:txBody>
          </p:sp>
          <p:sp>
            <p:nvSpPr>
              <p:cNvPr id="252035" name="Freeform 98"/>
              <p:cNvSpPr>
                <a:spLocks/>
              </p:cNvSpPr>
              <p:nvPr/>
            </p:nvSpPr>
            <p:spPr bwMode="auto">
              <a:xfrm>
                <a:off x="1949" y="2279"/>
                <a:ext cx="227" cy="525"/>
              </a:xfrm>
              <a:custGeom>
                <a:avLst/>
                <a:gdLst>
                  <a:gd name="T0" fmla="*/ 0 w 227"/>
                  <a:gd name="T1" fmla="*/ 500 h 525"/>
                  <a:gd name="T2" fmla="*/ 191 w 227"/>
                  <a:gd name="T3" fmla="*/ 336 h 525"/>
                  <a:gd name="T4" fmla="*/ 191 w 227"/>
                  <a:gd name="T5" fmla="*/ 0 h 525"/>
                  <a:gd name="T6" fmla="*/ 226 w 227"/>
                  <a:gd name="T7" fmla="*/ 0 h 525"/>
                  <a:gd name="T8" fmla="*/ 226 w 227"/>
                  <a:gd name="T9" fmla="*/ 347 h 525"/>
                  <a:gd name="T10" fmla="*/ 221 w 227"/>
                  <a:gd name="T11" fmla="*/ 342 h 525"/>
                  <a:gd name="T12" fmla="*/ 194 w 227"/>
                  <a:gd name="T13" fmla="*/ 365 h 525"/>
                  <a:gd name="T14" fmla="*/ 205 w 227"/>
                  <a:gd name="T15" fmla="*/ 375 h 525"/>
                  <a:gd name="T16" fmla="*/ 70 w 227"/>
                  <a:gd name="T17" fmla="*/ 488 h 525"/>
                  <a:gd name="T18" fmla="*/ 27 w 227"/>
                  <a:gd name="T19" fmla="*/ 524 h 525"/>
                  <a:gd name="T20" fmla="*/ 0 w 227"/>
                  <a:gd name="T21" fmla="*/ 500 h 52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27"/>
                  <a:gd name="T34" fmla="*/ 0 h 525"/>
                  <a:gd name="T35" fmla="*/ 227 w 227"/>
                  <a:gd name="T36" fmla="*/ 525 h 52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27" h="525">
                    <a:moveTo>
                      <a:pt x="0" y="500"/>
                    </a:moveTo>
                    <a:lnTo>
                      <a:pt x="191" y="336"/>
                    </a:lnTo>
                    <a:lnTo>
                      <a:pt x="191" y="0"/>
                    </a:lnTo>
                    <a:lnTo>
                      <a:pt x="226" y="0"/>
                    </a:lnTo>
                    <a:lnTo>
                      <a:pt x="226" y="347"/>
                    </a:lnTo>
                    <a:lnTo>
                      <a:pt x="221" y="342"/>
                    </a:lnTo>
                    <a:lnTo>
                      <a:pt x="194" y="365"/>
                    </a:lnTo>
                    <a:lnTo>
                      <a:pt x="205" y="375"/>
                    </a:lnTo>
                    <a:lnTo>
                      <a:pt x="70" y="488"/>
                    </a:lnTo>
                    <a:lnTo>
                      <a:pt x="27" y="524"/>
                    </a:lnTo>
                    <a:lnTo>
                      <a:pt x="0" y="500"/>
                    </a:lnTo>
                  </a:path>
                </a:pathLst>
              </a:custGeom>
              <a:solidFill>
                <a:srgbClr val="FAF8CB"/>
              </a:solidFill>
              <a:ln w="9525" cap="rnd">
                <a:noFill/>
                <a:round/>
                <a:headEnd type="none" w="sm" len="sm"/>
                <a:tailEnd type="none" w="sm" len="sm"/>
              </a:ln>
            </p:spPr>
            <p:txBody>
              <a:bodyPr/>
              <a:lstStyle/>
              <a:p>
                <a:endParaRPr lang="en-US"/>
              </a:p>
            </p:txBody>
          </p:sp>
          <p:sp>
            <p:nvSpPr>
              <p:cNvPr id="252036" name="Freeform 99"/>
              <p:cNvSpPr>
                <a:spLocks/>
              </p:cNvSpPr>
              <p:nvPr/>
            </p:nvSpPr>
            <p:spPr bwMode="auto">
              <a:xfrm>
                <a:off x="1949" y="2279"/>
                <a:ext cx="227" cy="525"/>
              </a:xfrm>
              <a:custGeom>
                <a:avLst/>
                <a:gdLst>
                  <a:gd name="T0" fmla="*/ 0 w 227"/>
                  <a:gd name="T1" fmla="*/ 499 h 525"/>
                  <a:gd name="T2" fmla="*/ 191 w 227"/>
                  <a:gd name="T3" fmla="*/ 336 h 525"/>
                  <a:gd name="T4" fmla="*/ 191 w 227"/>
                  <a:gd name="T5" fmla="*/ 0 h 525"/>
                  <a:gd name="T6" fmla="*/ 226 w 227"/>
                  <a:gd name="T7" fmla="*/ 0 h 525"/>
                  <a:gd name="T8" fmla="*/ 226 w 227"/>
                  <a:gd name="T9" fmla="*/ 347 h 525"/>
                  <a:gd name="T10" fmla="*/ 221 w 227"/>
                  <a:gd name="T11" fmla="*/ 342 h 525"/>
                  <a:gd name="T12" fmla="*/ 194 w 227"/>
                  <a:gd name="T13" fmla="*/ 365 h 525"/>
                  <a:gd name="T14" fmla="*/ 205 w 227"/>
                  <a:gd name="T15" fmla="*/ 376 h 525"/>
                  <a:gd name="T16" fmla="*/ 70 w 227"/>
                  <a:gd name="T17" fmla="*/ 488 h 525"/>
                  <a:gd name="T18" fmla="*/ 27 w 227"/>
                  <a:gd name="T19" fmla="*/ 524 h 525"/>
                  <a:gd name="T20" fmla="*/ 0 w 227"/>
                  <a:gd name="T21" fmla="*/ 499 h 52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27"/>
                  <a:gd name="T34" fmla="*/ 0 h 525"/>
                  <a:gd name="T35" fmla="*/ 227 w 227"/>
                  <a:gd name="T36" fmla="*/ 525 h 52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27" h="525">
                    <a:moveTo>
                      <a:pt x="0" y="499"/>
                    </a:moveTo>
                    <a:lnTo>
                      <a:pt x="191" y="336"/>
                    </a:lnTo>
                    <a:lnTo>
                      <a:pt x="191" y="0"/>
                    </a:lnTo>
                    <a:lnTo>
                      <a:pt x="226" y="0"/>
                    </a:lnTo>
                    <a:lnTo>
                      <a:pt x="226" y="347"/>
                    </a:lnTo>
                    <a:lnTo>
                      <a:pt x="221" y="342"/>
                    </a:lnTo>
                    <a:lnTo>
                      <a:pt x="194" y="365"/>
                    </a:lnTo>
                    <a:lnTo>
                      <a:pt x="205" y="376"/>
                    </a:lnTo>
                    <a:lnTo>
                      <a:pt x="70" y="488"/>
                    </a:lnTo>
                    <a:lnTo>
                      <a:pt x="27" y="524"/>
                    </a:lnTo>
                    <a:lnTo>
                      <a:pt x="0" y="499"/>
                    </a:lnTo>
                  </a:path>
                </a:pathLst>
              </a:custGeom>
              <a:noFill/>
              <a:ln w="12700" cap="rnd" cmpd="sng">
                <a:solidFill>
                  <a:srgbClr val="1F1A17"/>
                </a:solidFill>
                <a:prstDash val="solid"/>
                <a:round/>
                <a:headEnd type="none" w="sm" len="sm"/>
                <a:tailEnd type="none" w="sm" len="sm"/>
              </a:ln>
            </p:spPr>
            <p:txBody>
              <a:bodyPr/>
              <a:lstStyle/>
              <a:p>
                <a:endParaRPr lang="en-US"/>
              </a:p>
            </p:txBody>
          </p:sp>
          <p:sp>
            <p:nvSpPr>
              <p:cNvPr id="252037" name="Freeform 100"/>
              <p:cNvSpPr>
                <a:spLocks/>
              </p:cNvSpPr>
              <p:nvPr/>
            </p:nvSpPr>
            <p:spPr bwMode="auto">
              <a:xfrm>
                <a:off x="1948" y="2832"/>
                <a:ext cx="169" cy="423"/>
              </a:xfrm>
              <a:custGeom>
                <a:avLst/>
                <a:gdLst>
                  <a:gd name="T0" fmla="*/ 115 w 169"/>
                  <a:gd name="T1" fmla="*/ 0 h 423"/>
                  <a:gd name="T2" fmla="*/ 168 w 169"/>
                  <a:gd name="T3" fmla="*/ 51 h 423"/>
                  <a:gd name="T4" fmla="*/ 168 w 169"/>
                  <a:gd name="T5" fmla="*/ 154 h 423"/>
                  <a:gd name="T6" fmla="*/ 35 w 169"/>
                  <a:gd name="T7" fmla="*/ 400 h 423"/>
                  <a:gd name="T8" fmla="*/ 23 w 169"/>
                  <a:gd name="T9" fmla="*/ 422 h 423"/>
                  <a:gd name="T10" fmla="*/ 0 w 169"/>
                  <a:gd name="T11" fmla="*/ 409 h 423"/>
                  <a:gd name="T12" fmla="*/ 121 w 169"/>
                  <a:gd name="T13" fmla="*/ 209 h 423"/>
                  <a:gd name="T14" fmla="*/ 121 w 169"/>
                  <a:gd name="T15" fmla="*/ 60 h 423"/>
                  <a:gd name="T16" fmla="*/ 85 w 169"/>
                  <a:gd name="T17" fmla="*/ 25 h 423"/>
                  <a:gd name="T18" fmla="*/ 87 w 169"/>
                  <a:gd name="T19" fmla="*/ 24 h 423"/>
                  <a:gd name="T20" fmla="*/ 115 w 169"/>
                  <a:gd name="T21" fmla="*/ 0 h 42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69"/>
                  <a:gd name="T34" fmla="*/ 0 h 423"/>
                  <a:gd name="T35" fmla="*/ 169 w 169"/>
                  <a:gd name="T36" fmla="*/ 423 h 42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69" h="423">
                    <a:moveTo>
                      <a:pt x="115" y="0"/>
                    </a:moveTo>
                    <a:lnTo>
                      <a:pt x="168" y="51"/>
                    </a:lnTo>
                    <a:lnTo>
                      <a:pt x="168" y="154"/>
                    </a:lnTo>
                    <a:lnTo>
                      <a:pt x="35" y="400"/>
                    </a:lnTo>
                    <a:lnTo>
                      <a:pt x="23" y="422"/>
                    </a:lnTo>
                    <a:lnTo>
                      <a:pt x="0" y="409"/>
                    </a:lnTo>
                    <a:lnTo>
                      <a:pt x="121" y="209"/>
                    </a:lnTo>
                    <a:lnTo>
                      <a:pt x="121" y="60"/>
                    </a:lnTo>
                    <a:lnTo>
                      <a:pt x="85" y="25"/>
                    </a:lnTo>
                    <a:lnTo>
                      <a:pt x="87" y="24"/>
                    </a:lnTo>
                    <a:lnTo>
                      <a:pt x="115" y="0"/>
                    </a:lnTo>
                  </a:path>
                </a:pathLst>
              </a:custGeom>
              <a:noFill/>
              <a:ln w="12700" cap="rnd" cmpd="sng">
                <a:solidFill>
                  <a:srgbClr val="1F1A17"/>
                </a:solidFill>
                <a:prstDash val="solid"/>
                <a:round/>
                <a:headEnd type="none" w="sm" len="sm"/>
                <a:tailEnd type="none" w="sm" len="sm"/>
              </a:ln>
            </p:spPr>
            <p:txBody>
              <a:bodyPr/>
              <a:lstStyle/>
              <a:p>
                <a:endParaRPr lang="en-US"/>
              </a:p>
            </p:txBody>
          </p:sp>
          <p:sp>
            <p:nvSpPr>
              <p:cNvPr id="252038" name="Freeform 101"/>
              <p:cNvSpPr>
                <a:spLocks/>
              </p:cNvSpPr>
              <p:nvPr/>
            </p:nvSpPr>
            <p:spPr bwMode="auto">
              <a:xfrm>
                <a:off x="2032" y="3261"/>
                <a:ext cx="42" cy="51"/>
              </a:xfrm>
              <a:custGeom>
                <a:avLst/>
                <a:gdLst>
                  <a:gd name="T0" fmla="*/ 3 w 42"/>
                  <a:gd name="T1" fmla="*/ 0 h 51"/>
                  <a:gd name="T2" fmla="*/ 41 w 42"/>
                  <a:gd name="T3" fmla="*/ 22 h 51"/>
                  <a:gd name="T4" fmla="*/ 41 w 42"/>
                  <a:gd name="T5" fmla="*/ 50 h 51"/>
                  <a:gd name="T6" fmla="*/ 8 w 42"/>
                  <a:gd name="T7" fmla="*/ 32 h 51"/>
                  <a:gd name="T8" fmla="*/ 17 w 42"/>
                  <a:gd name="T9" fmla="*/ 15 h 51"/>
                  <a:gd name="T10" fmla="*/ 0 w 42"/>
                  <a:gd name="T11" fmla="*/ 5 h 51"/>
                  <a:gd name="T12" fmla="*/ 3 w 42"/>
                  <a:gd name="T13" fmla="*/ 0 h 51"/>
                  <a:gd name="T14" fmla="*/ 0 60000 65536"/>
                  <a:gd name="T15" fmla="*/ 0 60000 65536"/>
                  <a:gd name="T16" fmla="*/ 0 60000 65536"/>
                  <a:gd name="T17" fmla="*/ 0 60000 65536"/>
                  <a:gd name="T18" fmla="*/ 0 60000 65536"/>
                  <a:gd name="T19" fmla="*/ 0 60000 65536"/>
                  <a:gd name="T20" fmla="*/ 0 60000 65536"/>
                  <a:gd name="T21" fmla="*/ 0 w 42"/>
                  <a:gd name="T22" fmla="*/ 0 h 51"/>
                  <a:gd name="T23" fmla="*/ 42 w 42"/>
                  <a:gd name="T24" fmla="*/ 51 h 5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 h="51">
                    <a:moveTo>
                      <a:pt x="3" y="0"/>
                    </a:moveTo>
                    <a:lnTo>
                      <a:pt x="41" y="22"/>
                    </a:lnTo>
                    <a:lnTo>
                      <a:pt x="41" y="50"/>
                    </a:lnTo>
                    <a:lnTo>
                      <a:pt x="8" y="32"/>
                    </a:lnTo>
                    <a:lnTo>
                      <a:pt x="17" y="15"/>
                    </a:lnTo>
                    <a:lnTo>
                      <a:pt x="0" y="5"/>
                    </a:lnTo>
                    <a:lnTo>
                      <a:pt x="3" y="0"/>
                    </a:lnTo>
                  </a:path>
                </a:pathLst>
              </a:custGeom>
              <a:noFill/>
              <a:ln w="12700" cap="rnd" cmpd="sng">
                <a:solidFill>
                  <a:srgbClr val="1F1A17"/>
                </a:solidFill>
                <a:prstDash val="solid"/>
                <a:round/>
                <a:headEnd type="none" w="sm" len="sm"/>
                <a:tailEnd type="none" w="sm" len="sm"/>
              </a:ln>
            </p:spPr>
            <p:txBody>
              <a:bodyPr/>
              <a:lstStyle/>
              <a:p>
                <a:endParaRPr lang="en-US"/>
              </a:p>
            </p:txBody>
          </p:sp>
          <p:sp>
            <p:nvSpPr>
              <p:cNvPr id="252039" name="Rectangle 102"/>
              <p:cNvSpPr>
                <a:spLocks noChangeArrowheads="1"/>
              </p:cNvSpPr>
              <p:nvPr/>
            </p:nvSpPr>
            <p:spPr bwMode="auto">
              <a:xfrm>
                <a:off x="686" y="3212"/>
                <a:ext cx="35" cy="136"/>
              </a:xfrm>
              <a:prstGeom prst="rect">
                <a:avLst/>
              </a:prstGeom>
              <a:solidFill>
                <a:srgbClr val="FAF8CB"/>
              </a:solidFill>
              <a:ln w="9525">
                <a:noFill/>
                <a:miter lim="800000"/>
                <a:headEnd/>
                <a:tailEnd/>
              </a:ln>
            </p:spPr>
            <p:txBody>
              <a:bodyPr wrap="none" anchor="ctr"/>
              <a:lstStyle/>
              <a:p>
                <a:endParaRPr lang="en-US"/>
              </a:p>
            </p:txBody>
          </p:sp>
          <p:sp>
            <p:nvSpPr>
              <p:cNvPr id="252040" name="Rectangle 103"/>
              <p:cNvSpPr>
                <a:spLocks noChangeArrowheads="1"/>
              </p:cNvSpPr>
              <p:nvPr/>
            </p:nvSpPr>
            <p:spPr bwMode="auto">
              <a:xfrm>
                <a:off x="687" y="3213"/>
                <a:ext cx="32" cy="134"/>
              </a:xfrm>
              <a:prstGeom prst="rect">
                <a:avLst/>
              </a:prstGeom>
              <a:noFill/>
              <a:ln w="12700">
                <a:solidFill>
                  <a:srgbClr val="1F1A17"/>
                </a:solidFill>
                <a:miter lim="800000"/>
                <a:headEnd/>
                <a:tailEnd/>
              </a:ln>
            </p:spPr>
            <p:txBody>
              <a:bodyPr wrap="none" anchor="ctr"/>
              <a:lstStyle/>
              <a:p>
                <a:endParaRPr lang="en-US"/>
              </a:p>
            </p:txBody>
          </p:sp>
          <p:sp>
            <p:nvSpPr>
              <p:cNvPr id="252041" name="Rectangle 104"/>
              <p:cNvSpPr>
                <a:spLocks noChangeArrowheads="1"/>
              </p:cNvSpPr>
              <p:nvPr/>
            </p:nvSpPr>
            <p:spPr bwMode="auto">
              <a:xfrm>
                <a:off x="686" y="2703"/>
                <a:ext cx="35" cy="137"/>
              </a:xfrm>
              <a:prstGeom prst="rect">
                <a:avLst/>
              </a:prstGeom>
              <a:solidFill>
                <a:srgbClr val="FAF8CB"/>
              </a:solidFill>
              <a:ln w="9525">
                <a:noFill/>
                <a:miter lim="800000"/>
                <a:headEnd/>
                <a:tailEnd/>
              </a:ln>
            </p:spPr>
            <p:txBody>
              <a:bodyPr wrap="none" anchor="ctr"/>
              <a:lstStyle/>
              <a:p>
                <a:endParaRPr lang="en-US"/>
              </a:p>
            </p:txBody>
          </p:sp>
          <p:sp>
            <p:nvSpPr>
              <p:cNvPr id="252042" name="Rectangle 105"/>
              <p:cNvSpPr>
                <a:spLocks noChangeArrowheads="1"/>
              </p:cNvSpPr>
              <p:nvPr/>
            </p:nvSpPr>
            <p:spPr bwMode="auto">
              <a:xfrm>
                <a:off x="687" y="2705"/>
                <a:ext cx="32" cy="133"/>
              </a:xfrm>
              <a:prstGeom prst="rect">
                <a:avLst/>
              </a:prstGeom>
              <a:noFill/>
              <a:ln w="12700">
                <a:solidFill>
                  <a:srgbClr val="1F1A17"/>
                </a:solidFill>
                <a:miter lim="800000"/>
                <a:headEnd/>
                <a:tailEnd/>
              </a:ln>
            </p:spPr>
            <p:txBody>
              <a:bodyPr wrap="none" anchor="ctr"/>
              <a:lstStyle/>
              <a:p>
                <a:endParaRPr lang="en-US"/>
              </a:p>
            </p:txBody>
          </p:sp>
          <p:sp>
            <p:nvSpPr>
              <p:cNvPr id="252043" name="Freeform 106"/>
              <p:cNvSpPr>
                <a:spLocks/>
              </p:cNvSpPr>
              <p:nvPr/>
            </p:nvSpPr>
            <p:spPr bwMode="auto">
              <a:xfrm>
                <a:off x="1263" y="3847"/>
                <a:ext cx="226" cy="35"/>
              </a:xfrm>
              <a:custGeom>
                <a:avLst/>
                <a:gdLst>
                  <a:gd name="T0" fmla="*/ 0 w 226"/>
                  <a:gd name="T1" fmla="*/ 34 h 35"/>
                  <a:gd name="T2" fmla="*/ 0 w 226"/>
                  <a:gd name="T3" fmla="*/ 0 h 35"/>
                  <a:gd name="T4" fmla="*/ 225 w 226"/>
                  <a:gd name="T5" fmla="*/ 0 h 35"/>
                  <a:gd name="T6" fmla="*/ 225 w 226"/>
                  <a:gd name="T7" fmla="*/ 34 h 35"/>
                  <a:gd name="T8" fmla="*/ 0 w 226"/>
                  <a:gd name="T9" fmla="*/ 34 h 35"/>
                  <a:gd name="T10" fmla="*/ 0 60000 65536"/>
                  <a:gd name="T11" fmla="*/ 0 60000 65536"/>
                  <a:gd name="T12" fmla="*/ 0 60000 65536"/>
                  <a:gd name="T13" fmla="*/ 0 60000 65536"/>
                  <a:gd name="T14" fmla="*/ 0 60000 65536"/>
                  <a:gd name="T15" fmla="*/ 0 w 226"/>
                  <a:gd name="T16" fmla="*/ 0 h 35"/>
                  <a:gd name="T17" fmla="*/ 226 w 226"/>
                  <a:gd name="T18" fmla="*/ 35 h 35"/>
                </a:gdLst>
                <a:ahLst/>
                <a:cxnLst>
                  <a:cxn ang="T10">
                    <a:pos x="T0" y="T1"/>
                  </a:cxn>
                  <a:cxn ang="T11">
                    <a:pos x="T2" y="T3"/>
                  </a:cxn>
                  <a:cxn ang="T12">
                    <a:pos x="T4" y="T5"/>
                  </a:cxn>
                  <a:cxn ang="T13">
                    <a:pos x="T6" y="T7"/>
                  </a:cxn>
                  <a:cxn ang="T14">
                    <a:pos x="T8" y="T9"/>
                  </a:cxn>
                </a:cxnLst>
                <a:rect l="T15" t="T16" r="T17" b="T18"/>
                <a:pathLst>
                  <a:path w="226" h="35">
                    <a:moveTo>
                      <a:pt x="0" y="34"/>
                    </a:moveTo>
                    <a:lnTo>
                      <a:pt x="0" y="0"/>
                    </a:lnTo>
                    <a:lnTo>
                      <a:pt x="225" y="0"/>
                    </a:lnTo>
                    <a:lnTo>
                      <a:pt x="225" y="34"/>
                    </a:lnTo>
                    <a:lnTo>
                      <a:pt x="0" y="34"/>
                    </a:lnTo>
                  </a:path>
                </a:pathLst>
              </a:custGeom>
              <a:solidFill>
                <a:srgbClr val="FAF8CB"/>
              </a:solidFill>
              <a:ln w="9525" cap="rnd">
                <a:noFill/>
                <a:round/>
                <a:headEnd type="none" w="sm" len="sm"/>
                <a:tailEnd type="none" w="sm" len="sm"/>
              </a:ln>
            </p:spPr>
            <p:txBody>
              <a:bodyPr/>
              <a:lstStyle/>
              <a:p>
                <a:endParaRPr lang="en-US"/>
              </a:p>
            </p:txBody>
          </p:sp>
          <p:sp>
            <p:nvSpPr>
              <p:cNvPr id="252044" name="Rectangle 107"/>
              <p:cNvSpPr>
                <a:spLocks noChangeArrowheads="1"/>
              </p:cNvSpPr>
              <p:nvPr/>
            </p:nvSpPr>
            <p:spPr bwMode="auto">
              <a:xfrm>
                <a:off x="1265" y="3849"/>
                <a:ext cx="221" cy="30"/>
              </a:xfrm>
              <a:prstGeom prst="rect">
                <a:avLst/>
              </a:prstGeom>
              <a:noFill/>
              <a:ln w="12700">
                <a:solidFill>
                  <a:srgbClr val="1F1A17"/>
                </a:solidFill>
                <a:miter lim="800000"/>
                <a:headEnd/>
                <a:tailEnd/>
              </a:ln>
            </p:spPr>
            <p:txBody>
              <a:bodyPr wrap="none" anchor="ctr"/>
              <a:lstStyle/>
              <a:p>
                <a:endParaRPr lang="en-US"/>
              </a:p>
            </p:txBody>
          </p:sp>
          <p:sp>
            <p:nvSpPr>
              <p:cNvPr id="252045" name="Freeform 108"/>
              <p:cNvSpPr>
                <a:spLocks/>
              </p:cNvSpPr>
              <p:nvPr/>
            </p:nvSpPr>
            <p:spPr bwMode="auto">
              <a:xfrm>
                <a:off x="1539" y="3847"/>
                <a:ext cx="221" cy="35"/>
              </a:xfrm>
              <a:custGeom>
                <a:avLst/>
                <a:gdLst>
                  <a:gd name="T0" fmla="*/ 0 w 221"/>
                  <a:gd name="T1" fmla="*/ 0 h 35"/>
                  <a:gd name="T2" fmla="*/ 211 w 221"/>
                  <a:gd name="T3" fmla="*/ 0 h 35"/>
                  <a:gd name="T4" fmla="*/ 220 w 221"/>
                  <a:gd name="T5" fmla="*/ 34 h 35"/>
                  <a:gd name="T6" fmla="*/ 0 w 221"/>
                  <a:gd name="T7" fmla="*/ 34 h 35"/>
                  <a:gd name="T8" fmla="*/ 0 w 221"/>
                  <a:gd name="T9" fmla="*/ 0 h 35"/>
                  <a:gd name="T10" fmla="*/ 0 60000 65536"/>
                  <a:gd name="T11" fmla="*/ 0 60000 65536"/>
                  <a:gd name="T12" fmla="*/ 0 60000 65536"/>
                  <a:gd name="T13" fmla="*/ 0 60000 65536"/>
                  <a:gd name="T14" fmla="*/ 0 60000 65536"/>
                  <a:gd name="T15" fmla="*/ 0 w 221"/>
                  <a:gd name="T16" fmla="*/ 0 h 35"/>
                  <a:gd name="T17" fmla="*/ 221 w 221"/>
                  <a:gd name="T18" fmla="*/ 35 h 35"/>
                </a:gdLst>
                <a:ahLst/>
                <a:cxnLst>
                  <a:cxn ang="T10">
                    <a:pos x="T0" y="T1"/>
                  </a:cxn>
                  <a:cxn ang="T11">
                    <a:pos x="T2" y="T3"/>
                  </a:cxn>
                  <a:cxn ang="T12">
                    <a:pos x="T4" y="T5"/>
                  </a:cxn>
                  <a:cxn ang="T13">
                    <a:pos x="T6" y="T7"/>
                  </a:cxn>
                  <a:cxn ang="T14">
                    <a:pos x="T8" y="T9"/>
                  </a:cxn>
                </a:cxnLst>
                <a:rect l="T15" t="T16" r="T17" b="T18"/>
                <a:pathLst>
                  <a:path w="221" h="35">
                    <a:moveTo>
                      <a:pt x="0" y="0"/>
                    </a:moveTo>
                    <a:lnTo>
                      <a:pt x="211" y="0"/>
                    </a:lnTo>
                    <a:lnTo>
                      <a:pt x="220" y="34"/>
                    </a:lnTo>
                    <a:lnTo>
                      <a:pt x="0" y="34"/>
                    </a:lnTo>
                    <a:lnTo>
                      <a:pt x="0" y="0"/>
                    </a:lnTo>
                  </a:path>
                </a:pathLst>
              </a:custGeom>
              <a:noFill/>
              <a:ln w="12700" cap="rnd" cmpd="sng">
                <a:solidFill>
                  <a:srgbClr val="1F1A17"/>
                </a:solidFill>
                <a:prstDash val="solid"/>
                <a:round/>
                <a:headEnd type="none" w="sm" len="sm"/>
                <a:tailEnd type="none" w="sm" len="sm"/>
              </a:ln>
            </p:spPr>
            <p:txBody>
              <a:bodyPr/>
              <a:lstStyle/>
              <a:p>
                <a:endParaRPr lang="en-US"/>
              </a:p>
            </p:txBody>
          </p:sp>
          <p:sp>
            <p:nvSpPr>
              <p:cNvPr id="252046" name="Freeform 109"/>
              <p:cNvSpPr>
                <a:spLocks/>
              </p:cNvSpPr>
              <p:nvPr/>
            </p:nvSpPr>
            <p:spPr bwMode="auto">
              <a:xfrm>
                <a:off x="1804" y="3847"/>
                <a:ext cx="155" cy="35"/>
              </a:xfrm>
              <a:custGeom>
                <a:avLst/>
                <a:gdLst>
                  <a:gd name="T0" fmla="*/ 0 w 155"/>
                  <a:gd name="T1" fmla="*/ 0 h 35"/>
                  <a:gd name="T2" fmla="*/ 154 w 155"/>
                  <a:gd name="T3" fmla="*/ 0 h 35"/>
                  <a:gd name="T4" fmla="*/ 154 w 155"/>
                  <a:gd name="T5" fmla="*/ 34 h 35"/>
                  <a:gd name="T6" fmla="*/ 10 w 155"/>
                  <a:gd name="T7" fmla="*/ 34 h 35"/>
                  <a:gd name="T8" fmla="*/ 0 w 155"/>
                  <a:gd name="T9" fmla="*/ 0 h 35"/>
                  <a:gd name="T10" fmla="*/ 0 60000 65536"/>
                  <a:gd name="T11" fmla="*/ 0 60000 65536"/>
                  <a:gd name="T12" fmla="*/ 0 60000 65536"/>
                  <a:gd name="T13" fmla="*/ 0 60000 65536"/>
                  <a:gd name="T14" fmla="*/ 0 60000 65536"/>
                  <a:gd name="T15" fmla="*/ 0 w 155"/>
                  <a:gd name="T16" fmla="*/ 0 h 35"/>
                  <a:gd name="T17" fmla="*/ 155 w 155"/>
                  <a:gd name="T18" fmla="*/ 35 h 35"/>
                </a:gdLst>
                <a:ahLst/>
                <a:cxnLst>
                  <a:cxn ang="T10">
                    <a:pos x="T0" y="T1"/>
                  </a:cxn>
                  <a:cxn ang="T11">
                    <a:pos x="T2" y="T3"/>
                  </a:cxn>
                  <a:cxn ang="T12">
                    <a:pos x="T4" y="T5"/>
                  </a:cxn>
                  <a:cxn ang="T13">
                    <a:pos x="T6" y="T7"/>
                  </a:cxn>
                  <a:cxn ang="T14">
                    <a:pos x="T8" y="T9"/>
                  </a:cxn>
                </a:cxnLst>
                <a:rect l="T15" t="T16" r="T17" b="T18"/>
                <a:pathLst>
                  <a:path w="155" h="35">
                    <a:moveTo>
                      <a:pt x="0" y="0"/>
                    </a:moveTo>
                    <a:lnTo>
                      <a:pt x="154" y="0"/>
                    </a:lnTo>
                    <a:lnTo>
                      <a:pt x="154" y="34"/>
                    </a:lnTo>
                    <a:lnTo>
                      <a:pt x="10" y="34"/>
                    </a:lnTo>
                    <a:lnTo>
                      <a:pt x="0" y="0"/>
                    </a:lnTo>
                  </a:path>
                </a:pathLst>
              </a:custGeom>
              <a:noFill/>
              <a:ln w="12700" cap="rnd" cmpd="sng">
                <a:solidFill>
                  <a:srgbClr val="1F1A17"/>
                </a:solidFill>
                <a:prstDash val="solid"/>
                <a:round/>
                <a:headEnd type="none" w="sm" len="sm"/>
                <a:tailEnd type="none" w="sm" len="sm"/>
              </a:ln>
            </p:spPr>
            <p:txBody>
              <a:bodyPr/>
              <a:lstStyle/>
              <a:p>
                <a:endParaRPr lang="en-US"/>
              </a:p>
            </p:txBody>
          </p:sp>
          <p:sp>
            <p:nvSpPr>
              <p:cNvPr id="252047" name="Freeform 110"/>
              <p:cNvSpPr>
                <a:spLocks/>
              </p:cNvSpPr>
              <p:nvPr/>
            </p:nvSpPr>
            <p:spPr bwMode="auto">
              <a:xfrm>
                <a:off x="1236" y="2213"/>
                <a:ext cx="211" cy="32"/>
              </a:xfrm>
              <a:custGeom>
                <a:avLst/>
                <a:gdLst>
                  <a:gd name="T0" fmla="*/ 0 w 211"/>
                  <a:gd name="T1" fmla="*/ 31 h 32"/>
                  <a:gd name="T2" fmla="*/ 26 w 211"/>
                  <a:gd name="T3" fmla="*/ 0 h 32"/>
                  <a:gd name="T4" fmla="*/ 202 w 211"/>
                  <a:gd name="T5" fmla="*/ 0 h 32"/>
                  <a:gd name="T6" fmla="*/ 210 w 211"/>
                  <a:gd name="T7" fmla="*/ 31 h 32"/>
                  <a:gd name="T8" fmla="*/ 0 w 211"/>
                  <a:gd name="T9" fmla="*/ 31 h 32"/>
                  <a:gd name="T10" fmla="*/ 0 60000 65536"/>
                  <a:gd name="T11" fmla="*/ 0 60000 65536"/>
                  <a:gd name="T12" fmla="*/ 0 60000 65536"/>
                  <a:gd name="T13" fmla="*/ 0 60000 65536"/>
                  <a:gd name="T14" fmla="*/ 0 60000 65536"/>
                  <a:gd name="T15" fmla="*/ 0 w 211"/>
                  <a:gd name="T16" fmla="*/ 0 h 32"/>
                  <a:gd name="T17" fmla="*/ 211 w 211"/>
                  <a:gd name="T18" fmla="*/ 32 h 32"/>
                </a:gdLst>
                <a:ahLst/>
                <a:cxnLst>
                  <a:cxn ang="T10">
                    <a:pos x="T0" y="T1"/>
                  </a:cxn>
                  <a:cxn ang="T11">
                    <a:pos x="T2" y="T3"/>
                  </a:cxn>
                  <a:cxn ang="T12">
                    <a:pos x="T4" y="T5"/>
                  </a:cxn>
                  <a:cxn ang="T13">
                    <a:pos x="T6" y="T7"/>
                  </a:cxn>
                  <a:cxn ang="T14">
                    <a:pos x="T8" y="T9"/>
                  </a:cxn>
                </a:cxnLst>
                <a:rect l="T15" t="T16" r="T17" b="T18"/>
                <a:pathLst>
                  <a:path w="211" h="32">
                    <a:moveTo>
                      <a:pt x="0" y="31"/>
                    </a:moveTo>
                    <a:lnTo>
                      <a:pt x="26" y="0"/>
                    </a:lnTo>
                    <a:lnTo>
                      <a:pt x="202" y="0"/>
                    </a:lnTo>
                    <a:lnTo>
                      <a:pt x="210" y="31"/>
                    </a:lnTo>
                    <a:lnTo>
                      <a:pt x="0" y="31"/>
                    </a:lnTo>
                  </a:path>
                </a:pathLst>
              </a:custGeom>
              <a:solidFill>
                <a:srgbClr val="C1C9E2"/>
              </a:solidFill>
              <a:ln w="9525" cap="rnd">
                <a:noFill/>
                <a:round/>
                <a:headEnd type="none" w="sm" len="sm"/>
                <a:tailEnd type="none" w="sm" len="sm"/>
              </a:ln>
            </p:spPr>
            <p:txBody>
              <a:bodyPr/>
              <a:lstStyle/>
              <a:p>
                <a:endParaRPr lang="en-US"/>
              </a:p>
            </p:txBody>
          </p:sp>
          <p:sp>
            <p:nvSpPr>
              <p:cNvPr id="252048" name="Freeform 111"/>
              <p:cNvSpPr>
                <a:spLocks/>
              </p:cNvSpPr>
              <p:nvPr/>
            </p:nvSpPr>
            <p:spPr bwMode="auto">
              <a:xfrm>
                <a:off x="1236" y="2213"/>
                <a:ext cx="210" cy="32"/>
              </a:xfrm>
              <a:custGeom>
                <a:avLst/>
                <a:gdLst>
                  <a:gd name="T0" fmla="*/ 0 w 210"/>
                  <a:gd name="T1" fmla="*/ 31 h 32"/>
                  <a:gd name="T2" fmla="*/ 26 w 210"/>
                  <a:gd name="T3" fmla="*/ 0 h 32"/>
                  <a:gd name="T4" fmla="*/ 201 w 210"/>
                  <a:gd name="T5" fmla="*/ 0 h 32"/>
                  <a:gd name="T6" fmla="*/ 209 w 210"/>
                  <a:gd name="T7" fmla="*/ 31 h 32"/>
                  <a:gd name="T8" fmla="*/ 0 w 210"/>
                  <a:gd name="T9" fmla="*/ 31 h 32"/>
                  <a:gd name="T10" fmla="*/ 0 60000 65536"/>
                  <a:gd name="T11" fmla="*/ 0 60000 65536"/>
                  <a:gd name="T12" fmla="*/ 0 60000 65536"/>
                  <a:gd name="T13" fmla="*/ 0 60000 65536"/>
                  <a:gd name="T14" fmla="*/ 0 60000 65536"/>
                  <a:gd name="T15" fmla="*/ 0 w 210"/>
                  <a:gd name="T16" fmla="*/ 0 h 32"/>
                  <a:gd name="T17" fmla="*/ 210 w 210"/>
                  <a:gd name="T18" fmla="*/ 32 h 32"/>
                </a:gdLst>
                <a:ahLst/>
                <a:cxnLst>
                  <a:cxn ang="T10">
                    <a:pos x="T0" y="T1"/>
                  </a:cxn>
                  <a:cxn ang="T11">
                    <a:pos x="T2" y="T3"/>
                  </a:cxn>
                  <a:cxn ang="T12">
                    <a:pos x="T4" y="T5"/>
                  </a:cxn>
                  <a:cxn ang="T13">
                    <a:pos x="T6" y="T7"/>
                  </a:cxn>
                  <a:cxn ang="T14">
                    <a:pos x="T8" y="T9"/>
                  </a:cxn>
                </a:cxnLst>
                <a:rect l="T15" t="T16" r="T17" b="T18"/>
                <a:pathLst>
                  <a:path w="210" h="32">
                    <a:moveTo>
                      <a:pt x="0" y="31"/>
                    </a:moveTo>
                    <a:lnTo>
                      <a:pt x="26" y="0"/>
                    </a:lnTo>
                    <a:lnTo>
                      <a:pt x="201" y="0"/>
                    </a:lnTo>
                    <a:lnTo>
                      <a:pt x="209" y="31"/>
                    </a:lnTo>
                    <a:lnTo>
                      <a:pt x="0" y="31"/>
                    </a:lnTo>
                  </a:path>
                </a:pathLst>
              </a:custGeom>
              <a:noFill/>
              <a:ln w="12700" cap="rnd" cmpd="sng">
                <a:solidFill>
                  <a:srgbClr val="1F1A17"/>
                </a:solidFill>
                <a:prstDash val="solid"/>
                <a:round/>
                <a:headEnd type="none" w="sm" len="sm"/>
                <a:tailEnd type="none" w="sm" len="sm"/>
              </a:ln>
            </p:spPr>
            <p:txBody>
              <a:bodyPr/>
              <a:lstStyle/>
              <a:p>
                <a:endParaRPr lang="en-US"/>
              </a:p>
            </p:txBody>
          </p:sp>
          <p:sp>
            <p:nvSpPr>
              <p:cNvPr id="252049" name="Freeform 112"/>
              <p:cNvSpPr>
                <a:spLocks/>
              </p:cNvSpPr>
              <p:nvPr/>
            </p:nvSpPr>
            <p:spPr bwMode="auto">
              <a:xfrm>
                <a:off x="1487" y="2213"/>
                <a:ext cx="462" cy="32"/>
              </a:xfrm>
              <a:custGeom>
                <a:avLst/>
                <a:gdLst>
                  <a:gd name="T0" fmla="*/ 0 w 462"/>
                  <a:gd name="T1" fmla="*/ 0 h 32"/>
                  <a:gd name="T2" fmla="*/ 435 w 462"/>
                  <a:gd name="T3" fmla="*/ 0 h 32"/>
                  <a:gd name="T4" fmla="*/ 461 w 462"/>
                  <a:gd name="T5" fmla="*/ 31 h 32"/>
                  <a:gd name="T6" fmla="*/ 8 w 462"/>
                  <a:gd name="T7" fmla="*/ 31 h 32"/>
                  <a:gd name="T8" fmla="*/ 0 w 462"/>
                  <a:gd name="T9" fmla="*/ 0 h 32"/>
                  <a:gd name="T10" fmla="*/ 0 60000 65536"/>
                  <a:gd name="T11" fmla="*/ 0 60000 65536"/>
                  <a:gd name="T12" fmla="*/ 0 60000 65536"/>
                  <a:gd name="T13" fmla="*/ 0 60000 65536"/>
                  <a:gd name="T14" fmla="*/ 0 60000 65536"/>
                  <a:gd name="T15" fmla="*/ 0 w 462"/>
                  <a:gd name="T16" fmla="*/ 0 h 32"/>
                  <a:gd name="T17" fmla="*/ 462 w 462"/>
                  <a:gd name="T18" fmla="*/ 32 h 32"/>
                </a:gdLst>
                <a:ahLst/>
                <a:cxnLst>
                  <a:cxn ang="T10">
                    <a:pos x="T0" y="T1"/>
                  </a:cxn>
                  <a:cxn ang="T11">
                    <a:pos x="T2" y="T3"/>
                  </a:cxn>
                  <a:cxn ang="T12">
                    <a:pos x="T4" y="T5"/>
                  </a:cxn>
                  <a:cxn ang="T13">
                    <a:pos x="T6" y="T7"/>
                  </a:cxn>
                  <a:cxn ang="T14">
                    <a:pos x="T8" y="T9"/>
                  </a:cxn>
                </a:cxnLst>
                <a:rect l="T15" t="T16" r="T17" b="T18"/>
                <a:pathLst>
                  <a:path w="462" h="32">
                    <a:moveTo>
                      <a:pt x="0" y="0"/>
                    </a:moveTo>
                    <a:lnTo>
                      <a:pt x="435" y="0"/>
                    </a:lnTo>
                    <a:lnTo>
                      <a:pt x="461" y="31"/>
                    </a:lnTo>
                    <a:lnTo>
                      <a:pt x="8" y="31"/>
                    </a:lnTo>
                    <a:lnTo>
                      <a:pt x="0" y="0"/>
                    </a:lnTo>
                  </a:path>
                </a:pathLst>
              </a:custGeom>
              <a:noFill/>
              <a:ln w="12700" cap="rnd" cmpd="sng">
                <a:solidFill>
                  <a:srgbClr val="1F1A17"/>
                </a:solidFill>
                <a:prstDash val="solid"/>
                <a:round/>
                <a:headEnd type="none" w="sm" len="sm"/>
                <a:tailEnd type="none" w="sm" len="sm"/>
              </a:ln>
            </p:spPr>
            <p:txBody>
              <a:bodyPr/>
              <a:lstStyle/>
              <a:p>
                <a:endParaRPr lang="en-US"/>
              </a:p>
            </p:txBody>
          </p:sp>
          <p:sp>
            <p:nvSpPr>
              <p:cNvPr id="252050" name="Freeform 113"/>
              <p:cNvSpPr>
                <a:spLocks/>
              </p:cNvSpPr>
              <p:nvPr/>
            </p:nvSpPr>
            <p:spPr bwMode="auto">
              <a:xfrm>
                <a:off x="1236" y="2181"/>
                <a:ext cx="203" cy="33"/>
              </a:xfrm>
              <a:custGeom>
                <a:avLst/>
                <a:gdLst>
                  <a:gd name="T0" fmla="*/ 26 w 203"/>
                  <a:gd name="T1" fmla="*/ 32 h 33"/>
                  <a:gd name="T2" fmla="*/ 0 w 203"/>
                  <a:gd name="T3" fmla="*/ 0 h 33"/>
                  <a:gd name="T4" fmla="*/ 192 w 203"/>
                  <a:gd name="T5" fmla="*/ 0 h 33"/>
                  <a:gd name="T6" fmla="*/ 202 w 203"/>
                  <a:gd name="T7" fmla="*/ 32 h 33"/>
                  <a:gd name="T8" fmla="*/ 26 w 203"/>
                  <a:gd name="T9" fmla="*/ 32 h 33"/>
                  <a:gd name="T10" fmla="*/ 0 60000 65536"/>
                  <a:gd name="T11" fmla="*/ 0 60000 65536"/>
                  <a:gd name="T12" fmla="*/ 0 60000 65536"/>
                  <a:gd name="T13" fmla="*/ 0 60000 65536"/>
                  <a:gd name="T14" fmla="*/ 0 60000 65536"/>
                  <a:gd name="T15" fmla="*/ 0 w 203"/>
                  <a:gd name="T16" fmla="*/ 0 h 33"/>
                  <a:gd name="T17" fmla="*/ 203 w 203"/>
                  <a:gd name="T18" fmla="*/ 33 h 33"/>
                </a:gdLst>
                <a:ahLst/>
                <a:cxnLst>
                  <a:cxn ang="T10">
                    <a:pos x="T0" y="T1"/>
                  </a:cxn>
                  <a:cxn ang="T11">
                    <a:pos x="T2" y="T3"/>
                  </a:cxn>
                  <a:cxn ang="T12">
                    <a:pos x="T4" y="T5"/>
                  </a:cxn>
                  <a:cxn ang="T13">
                    <a:pos x="T6" y="T7"/>
                  </a:cxn>
                  <a:cxn ang="T14">
                    <a:pos x="T8" y="T9"/>
                  </a:cxn>
                </a:cxnLst>
                <a:rect l="T15" t="T16" r="T17" b="T18"/>
                <a:pathLst>
                  <a:path w="203" h="33">
                    <a:moveTo>
                      <a:pt x="26" y="32"/>
                    </a:moveTo>
                    <a:lnTo>
                      <a:pt x="0" y="0"/>
                    </a:lnTo>
                    <a:lnTo>
                      <a:pt x="192" y="0"/>
                    </a:lnTo>
                    <a:lnTo>
                      <a:pt x="202" y="32"/>
                    </a:lnTo>
                    <a:lnTo>
                      <a:pt x="26" y="32"/>
                    </a:lnTo>
                  </a:path>
                </a:pathLst>
              </a:custGeom>
              <a:solidFill>
                <a:srgbClr val="C1C9E2"/>
              </a:solidFill>
              <a:ln w="9525" cap="rnd">
                <a:noFill/>
                <a:round/>
                <a:headEnd type="none" w="sm" len="sm"/>
                <a:tailEnd type="none" w="sm" len="sm"/>
              </a:ln>
            </p:spPr>
            <p:txBody>
              <a:bodyPr/>
              <a:lstStyle/>
              <a:p>
                <a:endParaRPr lang="en-US"/>
              </a:p>
            </p:txBody>
          </p:sp>
          <p:sp>
            <p:nvSpPr>
              <p:cNvPr id="252051" name="Freeform 114"/>
              <p:cNvSpPr>
                <a:spLocks/>
              </p:cNvSpPr>
              <p:nvPr/>
            </p:nvSpPr>
            <p:spPr bwMode="auto">
              <a:xfrm>
                <a:off x="1236" y="2181"/>
                <a:ext cx="202" cy="33"/>
              </a:xfrm>
              <a:custGeom>
                <a:avLst/>
                <a:gdLst>
                  <a:gd name="T0" fmla="*/ 26 w 202"/>
                  <a:gd name="T1" fmla="*/ 32 h 33"/>
                  <a:gd name="T2" fmla="*/ 0 w 202"/>
                  <a:gd name="T3" fmla="*/ 0 h 33"/>
                  <a:gd name="T4" fmla="*/ 193 w 202"/>
                  <a:gd name="T5" fmla="*/ 0 h 33"/>
                  <a:gd name="T6" fmla="*/ 201 w 202"/>
                  <a:gd name="T7" fmla="*/ 32 h 33"/>
                  <a:gd name="T8" fmla="*/ 26 w 202"/>
                  <a:gd name="T9" fmla="*/ 32 h 33"/>
                  <a:gd name="T10" fmla="*/ 0 60000 65536"/>
                  <a:gd name="T11" fmla="*/ 0 60000 65536"/>
                  <a:gd name="T12" fmla="*/ 0 60000 65536"/>
                  <a:gd name="T13" fmla="*/ 0 60000 65536"/>
                  <a:gd name="T14" fmla="*/ 0 60000 65536"/>
                  <a:gd name="T15" fmla="*/ 0 w 202"/>
                  <a:gd name="T16" fmla="*/ 0 h 33"/>
                  <a:gd name="T17" fmla="*/ 202 w 202"/>
                  <a:gd name="T18" fmla="*/ 33 h 33"/>
                </a:gdLst>
                <a:ahLst/>
                <a:cxnLst>
                  <a:cxn ang="T10">
                    <a:pos x="T0" y="T1"/>
                  </a:cxn>
                  <a:cxn ang="T11">
                    <a:pos x="T2" y="T3"/>
                  </a:cxn>
                  <a:cxn ang="T12">
                    <a:pos x="T4" y="T5"/>
                  </a:cxn>
                  <a:cxn ang="T13">
                    <a:pos x="T6" y="T7"/>
                  </a:cxn>
                  <a:cxn ang="T14">
                    <a:pos x="T8" y="T9"/>
                  </a:cxn>
                </a:cxnLst>
                <a:rect l="T15" t="T16" r="T17" b="T18"/>
                <a:pathLst>
                  <a:path w="202" h="33">
                    <a:moveTo>
                      <a:pt x="26" y="32"/>
                    </a:moveTo>
                    <a:lnTo>
                      <a:pt x="0" y="0"/>
                    </a:lnTo>
                    <a:lnTo>
                      <a:pt x="193" y="0"/>
                    </a:lnTo>
                    <a:lnTo>
                      <a:pt x="201" y="32"/>
                    </a:lnTo>
                    <a:lnTo>
                      <a:pt x="26" y="32"/>
                    </a:lnTo>
                  </a:path>
                </a:pathLst>
              </a:custGeom>
              <a:noFill/>
              <a:ln w="12700" cap="rnd" cmpd="sng">
                <a:solidFill>
                  <a:srgbClr val="1F1A17"/>
                </a:solidFill>
                <a:prstDash val="solid"/>
                <a:round/>
                <a:headEnd type="none" w="sm" len="sm"/>
                <a:tailEnd type="none" w="sm" len="sm"/>
              </a:ln>
            </p:spPr>
            <p:txBody>
              <a:bodyPr/>
              <a:lstStyle/>
              <a:p>
                <a:endParaRPr lang="en-US"/>
              </a:p>
            </p:txBody>
          </p:sp>
          <p:sp>
            <p:nvSpPr>
              <p:cNvPr id="252052" name="Freeform 115"/>
              <p:cNvSpPr>
                <a:spLocks/>
              </p:cNvSpPr>
              <p:nvPr/>
            </p:nvSpPr>
            <p:spPr bwMode="auto">
              <a:xfrm>
                <a:off x="1479" y="2181"/>
                <a:ext cx="470" cy="33"/>
              </a:xfrm>
              <a:custGeom>
                <a:avLst/>
                <a:gdLst>
                  <a:gd name="T0" fmla="*/ 0 w 470"/>
                  <a:gd name="T1" fmla="*/ 0 h 33"/>
                  <a:gd name="T2" fmla="*/ 469 w 470"/>
                  <a:gd name="T3" fmla="*/ 0 h 33"/>
                  <a:gd name="T4" fmla="*/ 443 w 470"/>
                  <a:gd name="T5" fmla="*/ 32 h 33"/>
                  <a:gd name="T6" fmla="*/ 9 w 470"/>
                  <a:gd name="T7" fmla="*/ 32 h 33"/>
                  <a:gd name="T8" fmla="*/ 0 w 470"/>
                  <a:gd name="T9" fmla="*/ 0 h 33"/>
                  <a:gd name="T10" fmla="*/ 0 60000 65536"/>
                  <a:gd name="T11" fmla="*/ 0 60000 65536"/>
                  <a:gd name="T12" fmla="*/ 0 60000 65536"/>
                  <a:gd name="T13" fmla="*/ 0 60000 65536"/>
                  <a:gd name="T14" fmla="*/ 0 60000 65536"/>
                  <a:gd name="T15" fmla="*/ 0 w 470"/>
                  <a:gd name="T16" fmla="*/ 0 h 33"/>
                  <a:gd name="T17" fmla="*/ 470 w 470"/>
                  <a:gd name="T18" fmla="*/ 33 h 33"/>
                </a:gdLst>
                <a:ahLst/>
                <a:cxnLst>
                  <a:cxn ang="T10">
                    <a:pos x="T0" y="T1"/>
                  </a:cxn>
                  <a:cxn ang="T11">
                    <a:pos x="T2" y="T3"/>
                  </a:cxn>
                  <a:cxn ang="T12">
                    <a:pos x="T4" y="T5"/>
                  </a:cxn>
                  <a:cxn ang="T13">
                    <a:pos x="T6" y="T7"/>
                  </a:cxn>
                  <a:cxn ang="T14">
                    <a:pos x="T8" y="T9"/>
                  </a:cxn>
                </a:cxnLst>
                <a:rect l="T15" t="T16" r="T17" b="T18"/>
                <a:pathLst>
                  <a:path w="470" h="33">
                    <a:moveTo>
                      <a:pt x="0" y="0"/>
                    </a:moveTo>
                    <a:lnTo>
                      <a:pt x="469" y="0"/>
                    </a:lnTo>
                    <a:lnTo>
                      <a:pt x="443" y="32"/>
                    </a:lnTo>
                    <a:lnTo>
                      <a:pt x="9" y="32"/>
                    </a:lnTo>
                    <a:lnTo>
                      <a:pt x="0" y="0"/>
                    </a:lnTo>
                  </a:path>
                </a:pathLst>
              </a:custGeom>
              <a:noFill/>
              <a:ln w="12700" cap="rnd" cmpd="sng">
                <a:solidFill>
                  <a:srgbClr val="1F1A17"/>
                </a:solidFill>
                <a:prstDash val="solid"/>
                <a:round/>
                <a:headEnd type="none" w="sm" len="sm"/>
                <a:tailEnd type="none" w="sm" len="sm"/>
              </a:ln>
            </p:spPr>
            <p:txBody>
              <a:bodyPr/>
              <a:lstStyle/>
              <a:p>
                <a:endParaRPr lang="en-US"/>
              </a:p>
            </p:txBody>
          </p:sp>
          <p:sp>
            <p:nvSpPr>
              <p:cNvPr id="252053" name="Freeform 116"/>
              <p:cNvSpPr>
                <a:spLocks/>
              </p:cNvSpPr>
              <p:nvPr/>
            </p:nvSpPr>
            <p:spPr bwMode="auto">
              <a:xfrm>
                <a:off x="1236" y="2147"/>
                <a:ext cx="193" cy="34"/>
              </a:xfrm>
              <a:custGeom>
                <a:avLst/>
                <a:gdLst>
                  <a:gd name="T0" fmla="*/ 0 w 193"/>
                  <a:gd name="T1" fmla="*/ 33 h 34"/>
                  <a:gd name="T2" fmla="*/ 0 w 193"/>
                  <a:gd name="T3" fmla="*/ 0 h 34"/>
                  <a:gd name="T4" fmla="*/ 184 w 193"/>
                  <a:gd name="T5" fmla="*/ 0 h 34"/>
                  <a:gd name="T6" fmla="*/ 192 w 193"/>
                  <a:gd name="T7" fmla="*/ 33 h 34"/>
                  <a:gd name="T8" fmla="*/ 0 w 193"/>
                  <a:gd name="T9" fmla="*/ 33 h 34"/>
                  <a:gd name="T10" fmla="*/ 0 60000 65536"/>
                  <a:gd name="T11" fmla="*/ 0 60000 65536"/>
                  <a:gd name="T12" fmla="*/ 0 60000 65536"/>
                  <a:gd name="T13" fmla="*/ 0 60000 65536"/>
                  <a:gd name="T14" fmla="*/ 0 60000 65536"/>
                  <a:gd name="T15" fmla="*/ 0 w 193"/>
                  <a:gd name="T16" fmla="*/ 0 h 34"/>
                  <a:gd name="T17" fmla="*/ 193 w 193"/>
                  <a:gd name="T18" fmla="*/ 34 h 34"/>
                </a:gdLst>
                <a:ahLst/>
                <a:cxnLst>
                  <a:cxn ang="T10">
                    <a:pos x="T0" y="T1"/>
                  </a:cxn>
                  <a:cxn ang="T11">
                    <a:pos x="T2" y="T3"/>
                  </a:cxn>
                  <a:cxn ang="T12">
                    <a:pos x="T4" y="T5"/>
                  </a:cxn>
                  <a:cxn ang="T13">
                    <a:pos x="T6" y="T7"/>
                  </a:cxn>
                  <a:cxn ang="T14">
                    <a:pos x="T8" y="T9"/>
                  </a:cxn>
                </a:cxnLst>
                <a:rect l="T15" t="T16" r="T17" b="T18"/>
                <a:pathLst>
                  <a:path w="193" h="34">
                    <a:moveTo>
                      <a:pt x="0" y="33"/>
                    </a:moveTo>
                    <a:lnTo>
                      <a:pt x="0" y="0"/>
                    </a:lnTo>
                    <a:lnTo>
                      <a:pt x="184" y="0"/>
                    </a:lnTo>
                    <a:lnTo>
                      <a:pt x="192" y="33"/>
                    </a:lnTo>
                    <a:lnTo>
                      <a:pt x="0" y="33"/>
                    </a:lnTo>
                  </a:path>
                </a:pathLst>
              </a:custGeom>
              <a:solidFill>
                <a:srgbClr val="FAF8CB"/>
              </a:solidFill>
              <a:ln w="9525" cap="rnd">
                <a:noFill/>
                <a:round/>
                <a:headEnd type="none" w="sm" len="sm"/>
                <a:tailEnd type="none" w="sm" len="sm"/>
              </a:ln>
            </p:spPr>
            <p:txBody>
              <a:bodyPr/>
              <a:lstStyle/>
              <a:p>
                <a:endParaRPr lang="en-US"/>
              </a:p>
            </p:txBody>
          </p:sp>
          <p:sp>
            <p:nvSpPr>
              <p:cNvPr id="252054" name="Freeform 117"/>
              <p:cNvSpPr>
                <a:spLocks/>
              </p:cNvSpPr>
              <p:nvPr/>
            </p:nvSpPr>
            <p:spPr bwMode="auto">
              <a:xfrm>
                <a:off x="1236" y="2147"/>
                <a:ext cx="193" cy="34"/>
              </a:xfrm>
              <a:custGeom>
                <a:avLst/>
                <a:gdLst>
                  <a:gd name="T0" fmla="*/ 0 w 193"/>
                  <a:gd name="T1" fmla="*/ 33 h 34"/>
                  <a:gd name="T2" fmla="*/ 0 w 193"/>
                  <a:gd name="T3" fmla="*/ 0 h 34"/>
                  <a:gd name="T4" fmla="*/ 183 w 193"/>
                  <a:gd name="T5" fmla="*/ 0 h 34"/>
                  <a:gd name="T6" fmla="*/ 192 w 193"/>
                  <a:gd name="T7" fmla="*/ 33 h 34"/>
                  <a:gd name="T8" fmla="*/ 0 w 193"/>
                  <a:gd name="T9" fmla="*/ 33 h 34"/>
                  <a:gd name="T10" fmla="*/ 0 60000 65536"/>
                  <a:gd name="T11" fmla="*/ 0 60000 65536"/>
                  <a:gd name="T12" fmla="*/ 0 60000 65536"/>
                  <a:gd name="T13" fmla="*/ 0 60000 65536"/>
                  <a:gd name="T14" fmla="*/ 0 60000 65536"/>
                  <a:gd name="T15" fmla="*/ 0 w 193"/>
                  <a:gd name="T16" fmla="*/ 0 h 34"/>
                  <a:gd name="T17" fmla="*/ 193 w 193"/>
                  <a:gd name="T18" fmla="*/ 34 h 34"/>
                </a:gdLst>
                <a:ahLst/>
                <a:cxnLst>
                  <a:cxn ang="T10">
                    <a:pos x="T0" y="T1"/>
                  </a:cxn>
                  <a:cxn ang="T11">
                    <a:pos x="T2" y="T3"/>
                  </a:cxn>
                  <a:cxn ang="T12">
                    <a:pos x="T4" y="T5"/>
                  </a:cxn>
                  <a:cxn ang="T13">
                    <a:pos x="T6" y="T7"/>
                  </a:cxn>
                  <a:cxn ang="T14">
                    <a:pos x="T8" y="T9"/>
                  </a:cxn>
                </a:cxnLst>
                <a:rect l="T15" t="T16" r="T17" b="T18"/>
                <a:pathLst>
                  <a:path w="193" h="34">
                    <a:moveTo>
                      <a:pt x="0" y="33"/>
                    </a:moveTo>
                    <a:lnTo>
                      <a:pt x="0" y="0"/>
                    </a:lnTo>
                    <a:lnTo>
                      <a:pt x="183" y="0"/>
                    </a:lnTo>
                    <a:lnTo>
                      <a:pt x="192" y="33"/>
                    </a:lnTo>
                    <a:lnTo>
                      <a:pt x="0" y="33"/>
                    </a:lnTo>
                  </a:path>
                </a:pathLst>
              </a:custGeom>
              <a:noFill/>
              <a:ln w="12700" cap="rnd" cmpd="sng">
                <a:solidFill>
                  <a:srgbClr val="1F1A17"/>
                </a:solidFill>
                <a:prstDash val="solid"/>
                <a:round/>
                <a:headEnd type="none" w="sm" len="sm"/>
                <a:tailEnd type="none" w="sm" len="sm"/>
              </a:ln>
            </p:spPr>
            <p:txBody>
              <a:bodyPr/>
              <a:lstStyle/>
              <a:p>
                <a:endParaRPr lang="en-US"/>
              </a:p>
            </p:txBody>
          </p:sp>
          <p:sp>
            <p:nvSpPr>
              <p:cNvPr id="252055" name="Freeform 118"/>
              <p:cNvSpPr>
                <a:spLocks/>
              </p:cNvSpPr>
              <p:nvPr/>
            </p:nvSpPr>
            <p:spPr bwMode="auto">
              <a:xfrm>
                <a:off x="1470" y="2147"/>
                <a:ext cx="479" cy="34"/>
              </a:xfrm>
              <a:custGeom>
                <a:avLst/>
                <a:gdLst>
                  <a:gd name="T0" fmla="*/ 0 w 479"/>
                  <a:gd name="T1" fmla="*/ 0 h 34"/>
                  <a:gd name="T2" fmla="*/ 478 w 479"/>
                  <a:gd name="T3" fmla="*/ 0 h 34"/>
                  <a:gd name="T4" fmla="*/ 478 w 479"/>
                  <a:gd name="T5" fmla="*/ 33 h 34"/>
                  <a:gd name="T6" fmla="*/ 9 w 479"/>
                  <a:gd name="T7" fmla="*/ 33 h 34"/>
                  <a:gd name="T8" fmla="*/ 0 w 479"/>
                  <a:gd name="T9" fmla="*/ 0 h 34"/>
                  <a:gd name="T10" fmla="*/ 0 60000 65536"/>
                  <a:gd name="T11" fmla="*/ 0 60000 65536"/>
                  <a:gd name="T12" fmla="*/ 0 60000 65536"/>
                  <a:gd name="T13" fmla="*/ 0 60000 65536"/>
                  <a:gd name="T14" fmla="*/ 0 60000 65536"/>
                  <a:gd name="T15" fmla="*/ 0 w 479"/>
                  <a:gd name="T16" fmla="*/ 0 h 34"/>
                  <a:gd name="T17" fmla="*/ 479 w 479"/>
                  <a:gd name="T18" fmla="*/ 34 h 34"/>
                </a:gdLst>
                <a:ahLst/>
                <a:cxnLst>
                  <a:cxn ang="T10">
                    <a:pos x="T0" y="T1"/>
                  </a:cxn>
                  <a:cxn ang="T11">
                    <a:pos x="T2" y="T3"/>
                  </a:cxn>
                  <a:cxn ang="T12">
                    <a:pos x="T4" y="T5"/>
                  </a:cxn>
                  <a:cxn ang="T13">
                    <a:pos x="T6" y="T7"/>
                  </a:cxn>
                  <a:cxn ang="T14">
                    <a:pos x="T8" y="T9"/>
                  </a:cxn>
                </a:cxnLst>
                <a:rect l="T15" t="T16" r="T17" b="T18"/>
                <a:pathLst>
                  <a:path w="479" h="34">
                    <a:moveTo>
                      <a:pt x="0" y="0"/>
                    </a:moveTo>
                    <a:lnTo>
                      <a:pt x="478" y="0"/>
                    </a:lnTo>
                    <a:lnTo>
                      <a:pt x="478" y="33"/>
                    </a:lnTo>
                    <a:lnTo>
                      <a:pt x="9" y="33"/>
                    </a:lnTo>
                    <a:lnTo>
                      <a:pt x="0" y="0"/>
                    </a:lnTo>
                  </a:path>
                </a:pathLst>
              </a:custGeom>
              <a:noFill/>
              <a:ln w="12700" cap="rnd" cmpd="sng">
                <a:solidFill>
                  <a:srgbClr val="1F1A17"/>
                </a:solidFill>
                <a:prstDash val="solid"/>
                <a:round/>
                <a:headEnd type="none" w="sm" len="sm"/>
                <a:tailEnd type="none" w="sm" len="sm"/>
              </a:ln>
            </p:spPr>
            <p:txBody>
              <a:bodyPr/>
              <a:lstStyle/>
              <a:p>
                <a:endParaRPr lang="en-US"/>
              </a:p>
            </p:txBody>
          </p:sp>
          <p:sp>
            <p:nvSpPr>
              <p:cNvPr id="252056" name="Rectangle 119"/>
              <p:cNvSpPr>
                <a:spLocks noChangeArrowheads="1"/>
              </p:cNvSpPr>
              <p:nvPr/>
            </p:nvSpPr>
            <p:spPr bwMode="auto">
              <a:xfrm>
                <a:off x="670" y="3147"/>
                <a:ext cx="67" cy="65"/>
              </a:xfrm>
              <a:prstGeom prst="rect">
                <a:avLst/>
              </a:prstGeom>
              <a:solidFill>
                <a:srgbClr val="DD3832"/>
              </a:solidFill>
              <a:ln w="9525">
                <a:noFill/>
                <a:miter lim="800000"/>
                <a:headEnd/>
                <a:tailEnd/>
              </a:ln>
            </p:spPr>
            <p:txBody>
              <a:bodyPr wrap="none" anchor="ctr"/>
              <a:lstStyle/>
              <a:p>
                <a:endParaRPr lang="en-US"/>
              </a:p>
            </p:txBody>
          </p:sp>
          <p:sp>
            <p:nvSpPr>
              <p:cNvPr id="252057" name="Rectangle 120"/>
              <p:cNvSpPr>
                <a:spLocks noChangeArrowheads="1"/>
              </p:cNvSpPr>
              <p:nvPr/>
            </p:nvSpPr>
            <p:spPr bwMode="auto">
              <a:xfrm>
                <a:off x="672" y="3149"/>
                <a:ext cx="63" cy="61"/>
              </a:xfrm>
              <a:prstGeom prst="rect">
                <a:avLst/>
              </a:prstGeom>
              <a:noFill/>
              <a:ln w="12700">
                <a:solidFill>
                  <a:srgbClr val="1F1A17"/>
                </a:solidFill>
                <a:miter lim="800000"/>
                <a:headEnd/>
                <a:tailEnd/>
              </a:ln>
            </p:spPr>
            <p:txBody>
              <a:bodyPr wrap="none" anchor="ctr"/>
              <a:lstStyle/>
              <a:p>
                <a:endParaRPr lang="en-US"/>
              </a:p>
            </p:txBody>
          </p:sp>
          <p:sp>
            <p:nvSpPr>
              <p:cNvPr id="252058" name="Rectangle 121"/>
              <p:cNvSpPr>
                <a:spLocks noChangeArrowheads="1"/>
              </p:cNvSpPr>
              <p:nvPr/>
            </p:nvSpPr>
            <p:spPr bwMode="auto">
              <a:xfrm>
                <a:off x="670" y="2840"/>
                <a:ext cx="67" cy="65"/>
              </a:xfrm>
              <a:prstGeom prst="rect">
                <a:avLst/>
              </a:prstGeom>
              <a:solidFill>
                <a:srgbClr val="DD3832"/>
              </a:solidFill>
              <a:ln w="9525">
                <a:noFill/>
                <a:miter lim="800000"/>
                <a:headEnd/>
                <a:tailEnd/>
              </a:ln>
            </p:spPr>
            <p:txBody>
              <a:bodyPr wrap="none" anchor="ctr"/>
              <a:lstStyle/>
              <a:p>
                <a:endParaRPr lang="en-US"/>
              </a:p>
            </p:txBody>
          </p:sp>
          <p:sp>
            <p:nvSpPr>
              <p:cNvPr id="252059" name="Rectangle 122"/>
              <p:cNvSpPr>
                <a:spLocks noChangeArrowheads="1"/>
              </p:cNvSpPr>
              <p:nvPr/>
            </p:nvSpPr>
            <p:spPr bwMode="auto">
              <a:xfrm>
                <a:off x="672" y="2842"/>
                <a:ext cx="63" cy="61"/>
              </a:xfrm>
              <a:prstGeom prst="rect">
                <a:avLst/>
              </a:prstGeom>
              <a:noFill/>
              <a:ln w="12700">
                <a:solidFill>
                  <a:srgbClr val="1F1A17"/>
                </a:solidFill>
                <a:miter lim="800000"/>
                <a:headEnd/>
                <a:tailEnd/>
              </a:ln>
            </p:spPr>
            <p:txBody>
              <a:bodyPr wrap="none" anchor="ctr"/>
              <a:lstStyle/>
              <a:p>
                <a:endParaRPr lang="en-US"/>
              </a:p>
            </p:txBody>
          </p:sp>
          <p:sp>
            <p:nvSpPr>
              <p:cNvPr id="252060" name="Freeform 123"/>
              <p:cNvSpPr>
                <a:spLocks/>
              </p:cNvSpPr>
              <p:nvPr/>
            </p:nvSpPr>
            <p:spPr bwMode="auto">
              <a:xfrm>
                <a:off x="1010" y="3558"/>
                <a:ext cx="36" cy="190"/>
              </a:xfrm>
              <a:custGeom>
                <a:avLst/>
                <a:gdLst>
                  <a:gd name="T0" fmla="*/ 0 w 36"/>
                  <a:gd name="T1" fmla="*/ 189 h 190"/>
                  <a:gd name="T2" fmla="*/ 35 w 36"/>
                  <a:gd name="T3" fmla="*/ 189 h 190"/>
                  <a:gd name="T4" fmla="*/ 35 w 36"/>
                  <a:gd name="T5" fmla="*/ 0 h 190"/>
                  <a:gd name="T6" fmla="*/ 0 w 36"/>
                  <a:gd name="T7" fmla="*/ 0 h 190"/>
                  <a:gd name="T8" fmla="*/ 0 w 36"/>
                  <a:gd name="T9" fmla="*/ 189 h 190"/>
                  <a:gd name="T10" fmla="*/ 0 60000 65536"/>
                  <a:gd name="T11" fmla="*/ 0 60000 65536"/>
                  <a:gd name="T12" fmla="*/ 0 60000 65536"/>
                  <a:gd name="T13" fmla="*/ 0 60000 65536"/>
                  <a:gd name="T14" fmla="*/ 0 60000 65536"/>
                  <a:gd name="T15" fmla="*/ 0 w 36"/>
                  <a:gd name="T16" fmla="*/ 0 h 190"/>
                  <a:gd name="T17" fmla="*/ 36 w 36"/>
                  <a:gd name="T18" fmla="*/ 190 h 190"/>
                </a:gdLst>
                <a:ahLst/>
                <a:cxnLst>
                  <a:cxn ang="T10">
                    <a:pos x="T0" y="T1"/>
                  </a:cxn>
                  <a:cxn ang="T11">
                    <a:pos x="T2" y="T3"/>
                  </a:cxn>
                  <a:cxn ang="T12">
                    <a:pos x="T4" y="T5"/>
                  </a:cxn>
                  <a:cxn ang="T13">
                    <a:pos x="T6" y="T7"/>
                  </a:cxn>
                  <a:cxn ang="T14">
                    <a:pos x="T8" y="T9"/>
                  </a:cxn>
                </a:cxnLst>
                <a:rect l="T15" t="T16" r="T17" b="T18"/>
                <a:pathLst>
                  <a:path w="36" h="190">
                    <a:moveTo>
                      <a:pt x="0" y="189"/>
                    </a:moveTo>
                    <a:lnTo>
                      <a:pt x="35" y="189"/>
                    </a:lnTo>
                    <a:lnTo>
                      <a:pt x="35" y="0"/>
                    </a:lnTo>
                    <a:lnTo>
                      <a:pt x="0" y="0"/>
                    </a:lnTo>
                    <a:lnTo>
                      <a:pt x="0" y="189"/>
                    </a:lnTo>
                  </a:path>
                </a:pathLst>
              </a:custGeom>
              <a:solidFill>
                <a:srgbClr val="FAF8CB"/>
              </a:solidFill>
              <a:ln w="9525" cap="rnd">
                <a:noFill/>
                <a:round/>
                <a:headEnd type="none" w="sm" len="sm"/>
                <a:tailEnd type="none" w="sm" len="sm"/>
              </a:ln>
            </p:spPr>
            <p:txBody>
              <a:bodyPr/>
              <a:lstStyle/>
              <a:p>
                <a:endParaRPr lang="en-US"/>
              </a:p>
            </p:txBody>
          </p:sp>
          <p:sp>
            <p:nvSpPr>
              <p:cNvPr id="252061" name="Rectangle 124"/>
              <p:cNvSpPr>
                <a:spLocks noChangeArrowheads="1"/>
              </p:cNvSpPr>
              <p:nvPr/>
            </p:nvSpPr>
            <p:spPr bwMode="auto">
              <a:xfrm>
                <a:off x="1012" y="3560"/>
                <a:ext cx="32" cy="184"/>
              </a:xfrm>
              <a:prstGeom prst="rect">
                <a:avLst/>
              </a:prstGeom>
              <a:noFill/>
              <a:ln w="12700">
                <a:solidFill>
                  <a:srgbClr val="1F1A17"/>
                </a:solidFill>
                <a:miter lim="800000"/>
                <a:headEnd/>
                <a:tailEnd/>
              </a:ln>
            </p:spPr>
            <p:txBody>
              <a:bodyPr wrap="none" anchor="ctr"/>
              <a:lstStyle/>
              <a:p>
                <a:endParaRPr lang="en-US"/>
              </a:p>
            </p:txBody>
          </p:sp>
          <p:sp>
            <p:nvSpPr>
              <p:cNvPr id="252062" name="Freeform 125"/>
              <p:cNvSpPr>
                <a:spLocks/>
              </p:cNvSpPr>
              <p:nvPr/>
            </p:nvSpPr>
            <p:spPr bwMode="auto">
              <a:xfrm>
                <a:off x="576" y="2553"/>
                <a:ext cx="470" cy="960"/>
              </a:xfrm>
              <a:custGeom>
                <a:avLst/>
                <a:gdLst>
                  <a:gd name="T0" fmla="*/ 469 w 470"/>
                  <a:gd name="T1" fmla="*/ 959 h 960"/>
                  <a:gd name="T2" fmla="*/ 469 w 470"/>
                  <a:gd name="T3" fmla="*/ 776 h 960"/>
                  <a:gd name="T4" fmla="*/ 469 w 470"/>
                  <a:gd name="T5" fmla="*/ 742 h 960"/>
                  <a:gd name="T6" fmla="*/ 434 w 470"/>
                  <a:gd name="T7" fmla="*/ 742 h 960"/>
                  <a:gd name="T8" fmla="*/ 290 w 470"/>
                  <a:gd name="T9" fmla="*/ 742 h 960"/>
                  <a:gd name="T10" fmla="*/ 254 w 470"/>
                  <a:gd name="T11" fmla="*/ 742 h 960"/>
                  <a:gd name="T12" fmla="*/ 254 w 470"/>
                  <a:gd name="T13" fmla="*/ 776 h 960"/>
                  <a:gd name="T14" fmla="*/ 254 w 470"/>
                  <a:gd name="T15" fmla="*/ 795 h 960"/>
                  <a:gd name="T16" fmla="*/ 35 w 470"/>
                  <a:gd name="T17" fmla="*/ 795 h 960"/>
                  <a:gd name="T18" fmla="*/ 35 w 470"/>
                  <a:gd name="T19" fmla="*/ 150 h 960"/>
                  <a:gd name="T20" fmla="*/ 254 w 470"/>
                  <a:gd name="T21" fmla="*/ 150 h 960"/>
                  <a:gd name="T22" fmla="*/ 254 w 470"/>
                  <a:gd name="T23" fmla="*/ 170 h 960"/>
                  <a:gd name="T24" fmla="*/ 254 w 470"/>
                  <a:gd name="T25" fmla="*/ 203 h 960"/>
                  <a:gd name="T26" fmla="*/ 290 w 470"/>
                  <a:gd name="T27" fmla="*/ 203 h 960"/>
                  <a:gd name="T28" fmla="*/ 434 w 470"/>
                  <a:gd name="T29" fmla="*/ 203 h 960"/>
                  <a:gd name="T30" fmla="*/ 469 w 470"/>
                  <a:gd name="T31" fmla="*/ 203 h 960"/>
                  <a:gd name="T32" fmla="*/ 469 w 470"/>
                  <a:gd name="T33" fmla="*/ 170 h 960"/>
                  <a:gd name="T34" fmla="*/ 469 w 470"/>
                  <a:gd name="T35" fmla="*/ 0 h 960"/>
                  <a:gd name="T36" fmla="*/ 434 w 470"/>
                  <a:gd name="T37" fmla="*/ 0 h 960"/>
                  <a:gd name="T38" fmla="*/ 434 w 470"/>
                  <a:gd name="T39" fmla="*/ 170 h 960"/>
                  <a:gd name="T40" fmla="*/ 290 w 470"/>
                  <a:gd name="T41" fmla="*/ 170 h 960"/>
                  <a:gd name="T42" fmla="*/ 290 w 470"/>
                  <a:gd name="T43" fmla="*/ 150 h 960"/>
                  <a:gd name="T44" fmla="*/ 290 w 470"/>
                  <a:gd name="T45" fmla="*/ 117 h 960"/>
                  <a:gd name="T46" fmla="*/ 254 w 470"/>
                  <a:gd name="T47" fmla="*/ 117 h 960"/>
                  <a:gd name="T48" fmla="*/ 0 w 470"/>
                  <a:gd name="T49" fmla="*/ 117 h 960"/>
                  <a:gd name="T50" fmla="*/ 0 w 470"/>
                  <a:gd name="T51" fmla="*/ 134 h 960"/>
                  <a:gd name="T52" fmla="*/ 0 w 470"/>
                  <a:gd name="T53" fmla="*/ 150 h 960"/>
                  <a:gd name="T54" fmla="*/ 0 w 470"/>
                  <a:gd name="T55" fmla="*/ 795 h 960"/>
                  <a:gd name="T56" fmla="*/ 0 w 470"/>
                  <a:gd name="T57" fmla="*/ 828 h 960"/>
                  <a:gd name="T58" fmla="*/ 35 w 470"/>
                  <a:gd name="T59" fmla="*/ 828 h 960"/>
                  <a:gd name="T60" fmla="*/ 254 w 470"/>
                  <a:gd name="T61" fmla="*/ 828 h 960"/>
                  <a:gd name="T62" fmla="*/ 290 w 470"/>
                  <a:gd name="T63" fmla="*/ 828 h 960"/>
                  <a:gd name="T64" fmla="*/ 290 w 470"/>
                  <a:gd name="T65" fmla="*/ 795 h 960"/>
                  <a:gd name="T66" fmla="*/ 290 w 470"/>
                  <a:gd name="T67" fmla="*/ 776 h 960"/>
                  <a:gd name="T68" fmla="*/ 434 w 470"/>
                  <a:gd name="T69" fmla="*/ 776 h 960"/>
                  <a:gd name="T70" fmla="*/ 434 w 470"/>
                  <a:gd name="T71" fmla="*/ 959 h 960"/>
                  <a:gd name="T72" fmla="*/ 469 w 470"/>
                  <a:gd name="T73" fmla="*/ 959 h 96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470"/>
                  <a:gd name="T112" fmla="*/ 0 h 960"/>
                  <a:gd name="T113" fmla="*/ 470 w 470"/>
                  <a:gd name="T114" fmla="*/ 960 h 960"/>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470" h="960">
                    <a:moveTo>
                      <a:pt x="469" y="959"/>
                    </a:moveTo>
                    <a:lnTo>
                      <a:pt x="469" y="776"/>
                    </a:lnTo>
                    <a:lnTo>
                      <a:pt x="469" y="742"/>
                    </a:lnTo>
                    <a:lnTo>
                      <a:pt x="434" y="742"/>
                    </a:lnTo>
                    <a:lnTo>
                      <a:pt x="290" y="742"/>
                    </a:lnTo>
                    <a:lnTo>
                      <a:pt x="254" y="742"/>
                    </a:lnTo>
                    <a:lnTo>
                      <a:pt x="254" y="776"/>
                    </a:lnTo>
                    <a:lnTo>
                      <a:pt x="254" y="795"/>
                    </a:lnTo>
                    <a:lnTo>
                      <a:pt x="35" y="795"/>
                    </a:lnTo>
                    <a:lnTo>
                      <a:pt x="35" y="150"/>
                    </a:lnTo>
                    <a:lnTo>
                      <a:pt x="254" y="150"/>
                    </a:lnTo>
                    <a:lnTo>
                      <a:pt x="254" y="170"/>
                    </a:lnTo>
                    <a:lnTo>
                      <a:pt x="254" y="203"/>
                    </a:lnTo>
                    <a:lnTo>
                      <a:pt x="290" y="203"/>
                    </a:lnTo>
                    <a:lnTo>
                      <a:pt x="434" y="203"/>
                    </a:lnTo>
                    <a:lnTo>
                      <a:pt x="469" y="203"/>
                    </a:lnTo>
                    <a:lnTo>
                      <a:pt x="469" y="170"/>
                    </a:lnTo>
                    <a:lnTo>
                      <a:pt x="469" y="0"/>
                    </a:lnTo>
                    <a:lnTo>
                      <a:pt x="434" y="0"/>
                    </a:lnTo>
                    <a:lnTo>
                      <a:pt x="434" y="170"/>
                    </a:lnTo>
                    <a:lnTo>
                      <a:pt x="290" y="170"/>
                    </a:lnTo>
                    <a:lnTo>
                      <a:pt x="290" y="150"/>
                    </a:lnTo>
                    <a:lnTo>
                      <a:pt x="290" y="117"/>
                    </a:lnTo>
                    <a:lnTo>
                      <a:pt x="254" y="117"/>
                    </a:lnTo>
                    <a:lnTo>
                      <a:pt x="0" y="117"/>
                    </a:lnTo>
                    <a:lnTo>
                      <a:pt x="0" y="134"/>
                    </a:lnTo>
                    <a:lnTo>
                      <a:pt x="0" y="150"/>
                    </a:lnTo>
                    <a:lnTo>
                      <a:pt x="0" y="795"/>
                    </a:lnTo>
                    <a:lnTo>
                      <a:pt x="0" y="828"/>
                    </a:lnTo>
                    <a:lnTo>
                      <a:pt x="35" y="828"/>
                    </a:lnTo>
                    <a:lnTo>
                      <a:pt x="254" y="828"/>
                    </a:lnTo>
                    <a:lnTo>
                      <a:pt x="290" y="828"/>
                    </a:lnTo>
                    <a:lnTo>
                      <a:pt x="290" y="795"/>
                    </a:lnTo>
                    <a:lnTo>
                      <a:pt x="290" y="776"/>
                    </a:lnTo>
                    <a:lnTo>
                      <a:pt x="434" y="776"/>
                    </a:lnTo>
                    <a:lnTo>
                      <a:pt x="434" y="959"/>
                    </a:lnTo>
                    <a:lnTo>
                      <a:pt x="469" y="959"/>
                    </a:lnTo>
                  </a:path>
                </a:pathLst>
              </a:custGeom>
              <a:noFill/>
              <a:ln w="12700" cap="rnd" cmpd="sng">
                <a:solidFill>
                  <a:srgbClr val="1F1A17"/>
                </a:solidFill>
                <a:prstDash val="solid"/>
                <a:round/>
                <a:headEnd type="none" w="sm" len="sm"/>
                <a:tailEnd type="none" w="sm" len="sm"/>
              </a:ln>
            </p:spPr>
            <p:txBody>
              <a:bodyPr/>
              <a:lstStyle/>
              <a:p>
                <a:endParaRPr lang="en-US"/>
              </a:p>
            </p:txBody>
          </p:sp>
          <p:sp>
            <p:nvSpPr>
              <p:cNvPr id="252063" name="Rectangle 126"/>
              <p:cNvSpPr>
                <a:spLocks noChangeArrowheads="1"/>
              </p:cNvSpPr>
              <p:nvPr/>
            </p:nvSpPr>
            <p:spPr bwMode="auto">
              <a:xfrm>
                <a:off x="1012" y="2307"/>
                <a:ext cx="32" cy="200"/>
              </a:xfrm>
              <a:prstGeom prst="rect">
                <a:avLst/>
              </a:prstGeom>
              <a:noFill/>
              <a:ln w="12700">
                <a:solidFill>
                  <a:srgbClr val="1F1A17"/>
                </a:solidFill>
                <a:miter lim="800000"/>
                <a:headEnd/>
                <a:tailEnd/>
              </a:ln>
            </p:spPr>
            <p:txBody>
              <a:bodyPr wrap="none" anchor="ctr"/>
              <a:lstStyle/>
              <a:p>
                <a:endParaRPr lang="en-US"/>
              </a:p>
            </p:txBody>
          </p:sp>
          <p:sp>
            <p:nvSpPr>
              <p:cNvPr id="252064" name="Freeform 127"/>
              <p:cNvSpPr>
                <a:spLocks/>
              </p:cNvSpPr>
              <p:nvPr/>
            </p:nvSpPr>
            <p:spPr bwMode="auto">
              <a:xfrm>
                <a:off x="1046" y="2328"/>
                <a:ext cx="33" cy="181"/>
              </a:xfrm>
              <a:custGeom>
                <a:avLst/>
                <a:gdLst>
                  <a:gd name="T0" fmla="*/ 0 w 33"/>
                  <a:gd name="T1" fmla="*/ 0 h 181"/>
                  <a:gd name="T2" fmla="*/ 32 w 33"/>
                  <a:gd name="T3" fmla="*/ 25 h 181"/>
                  <a:gd name="T4" fmla="*/ 32 w 33"/>
                  <a:gd name="T5" fmla="*/ 180 h 181"/>
                  <a:gd name="T6" fmla="*/ 0 w 33"/>
                  <a:gd name="T7" fmla="*/ 180 h 181"/>
                  <a:gd name="T8" fmla="*/ 0 w 33"/>
                  <a:gd name="T9" fmla="*/ 0 h 181"/>
                  <a:gd name="T10" fmla="*/ 0 60000 65536"/>
                  <a:gd name="T11" fmla="*/ 0 60000 65536"/>
                  <a:gd name="T12" fmla="*/ 0 60000 65536"/>
                  <a:gd name="T13" fmla="*/ 0 60000 65536"/>
                  <a:gd name="T14" fmla="*/ 0 60000 65536"/>
                  <a:gd name="T15" fmla="*/ 0 w 33"/>
                  <a:gd name="T16" fmla="*/ 0 h 181"/>
                  <a:gd name="T17" fmla="*/ 33 w 33"/>
                  <a:gd name="T18" fmla="*/ 181 h 181"/>
                </a:gdLst>
                <a:ahLst/>
                <a:cxnLst>
                  <a:cxn ang="T10">
                    <a:pos x="T0" y="T1"/>
                  </a:cxn>
                  <a:cxn ang="T11">
                    <a:pos x="T2" y="T3"/>
                  </a:cxn>
                  <a:cxn ang="T12">
                    <a:pos x="T4" y="T5"/>
                  </a:cxn>
                  <a:cxn ang="T13">
                    <a:pos x="T6" y="T7"/>
                  </a:cxn>
                  <a:cxn ang="T14">
                    <a:pos x="T8" y="T9"/>
                  </a:cxn>
                </a:cxnLst>
                <a:rect l="T15" t="T16" r="T17" b="T18"/>
                <a:pathLst>
                  <a:path w="33" h="181">
                    <a:moveTo>
                      <a:pt x="0" y="0"/>
                    </a:moveTo>
                    <a:lnTo>
                      <a:pt x="32" y="25"/>
                    </a:lnTo>
                    <a:lnTo>
                      <a:pt x="32" y="180"/>
                    </a:lnTo>
                    <a:lnTo>
                      <a:pt x="0" y="180"/>
                    </a:lnTo>
                    <a:lnTo>
                      <a:pt x="0" y="0"/>
                    </a:lnTo>
                  </a:path>
                </a:pathLst>
              </a:custGeom>
              <a:solidFill>
                <a:srgbClr val="C1C9E2"/>
              </a:solidFill>
              <a:ln w="9525" cap="rnd">
                <a:noFill/>
                <a:round/>
                <a:headEnd type="none" w="sm" len="sm"/>
                <a:tailEnd type="none" w="sm" len="sm"/>
              </a:ln>
            </p:spPr>
            <p:txBody>
              <a:bodyPr/>
              <a:lstStyle/>
              <a:p>
                <a:endParaRPr lang="en-US"/>
              </a:p>
            </p:txBody>
          </p:sp>
          <p:sp>
            <p:nvSpPr>
              <p:cNvPr id="252065" name="Freeform 128"/>
              <p:cNvSpPr>
                <a:spLocks/>
              </p:cNvSpPr>
              <p:nvPr/>
            </p:nvSpPr>
            <p:spPr bwMode="auto">
              <a:xfrm>
                <a:off x="1046" y="2328"/>
                <a:ext cx="33" cy="181"/>
              </a:xfrm>
              <a:custGeom>
                <a:avLst/>
                <a:gdLst>
                  <a:gd name="T0" fmla="*/ 0 w 33"/>
                  <a:gd name="T1" fmla="*/ 0 h 181"/>
                  <a:gd name="T2" fmla="*/ 32 w 33"/>
                  <a:gd name="T3" fmla="*/ 25 h 181"/>
                  <a:gd name="T4" fmla="*/ 32 w 33"/>
                  <a:gd name="T5" fmla="*/ 180 h 181"/>
                  <a:gd name="T6" fmla="*/ 0 w 33"/>
                  <a:gd name="T7" fmla="*/ 180 h 181"/>
                  <a:gd name="T8" fmla="*/ 0 w 33"/>
                  <a:gd name="T9" fmla="*/ 0 h 181"/>
                  <a:gd name="T10" fmla="*/ 0 60000 65536"/>
                  <a:gd name="T11" fmla="*/ 0 60000 65536"/>
                  <a:gd name="T12" fmla="*/ 0 60000 65536"/>
                  <a:gd name="T13" fmla="*/ 0 60000 65536"/>
                  <a:gd name="T14" fmla="*/ 0 60000 65536"/>
                  <a:gd name="T15" fmla="*/ 0 w 33"/>
                  <a:gd name="T16" fmla="*/ 0 h 181"/>
                  <a:gd name="T17" fmla="*/ 33 w 33"/>
                  <a:gd name="T18" fmla="*/ 181 h 181"/>
                </a:gdLst>
                <a:ahLst/>
                <a:cxnLst>
                  <a:cxn ang="T10">
                    <a:pos x="T0" y="T1"/>
                  </a:cxn>
                  <a:cxn ang="T11">
                    <a:pos x="T2" y="T3"/>
                  </a:cxn>
                  <a:cxn ang="T12">
                    <a:pos x="T4" y="T5"/>
                  </a:cxn>
                  <a:cxn ang="T13">
                    <a:pos x="T6" y="T7"/>
                  </a:cxn>
                  <a:cxn ang="T14">
                    <a:pos x="T8" y="T9"/>
                  </a:cxn>
                </a:cxnLst>
                <a:rect l="T15" t="T16" r="T17" b="T18"/>
                <a:pathLst>
                  <a:path w="33" h="181">
                    <a:moveTo>
                      <a:pt x="0" y="0"/>
                    </a:moveTo>
                    <a:lnTo>
                      <a:pt x="32" y="25"/>
                    </a:lnTo>
                    <a:lnTo>
                      <a:pt x="32" y="180"/>
                    </a:lnTo>
                    <a:lnTo>
                      <a:pt x="0" y="180"/>
                    </a:lnTo>
                    <a:lnTo>
                      <a:pt x="0" y="0"/>
                    </a:lnTo>
                  </a:path>
                </a:pathLst>
              </a:custGeom>
              <a:noFill/>
              <a:ln w="12700" cap="rnd" cmpd="sng">
                <a:solidFill>
                  <a:srgbClr val="1F1A17"/>
                </a:solidFill>
                <a:prstDash val="solid"/>
                <a:round/>
                <a:headEnd type="none" w="sm" len="sm"/>
                <a:tailEnd type="none" w="sm" len="sm"/>
              </a:ln>
            </p:spPr>
            <p:txBody>
              <a:bodyPr/>
              <a:lstStyle/>
              <a:p>
                <a:endParaRPr lang="en-US"/>
              </a:p>
            </p:txBody>
          </p:sp>
          <p:sp>
            <p:nvSpPr>
              <p:cNvPr id="252066" name="Freeform 129"/>
              <p:cNvSpPr>
                <a:spLocks/>
              </p:cNvSpPr>
              <p:nvPr/>
            </p:nvSpPr>
            <p:spPr bwMode="auto">
              <a:xfrm>
                <a:off x="1046" y="2553"/>
                <a:ext cx="33" cy="148"/>
              </a:xfrm>
              <a:custGeom>
                <a:avLst/>
                <a:gdLst>
                  <a:gd name="T0" fmla="*/ 32 w 33"/>
                  <a:gd name="T1" fmla="*/ 0 h 148"/>
                  <a:gd name="T2" fmla="*/ 32 w 33"/>
                  <a:gd name="T3" fmla="*/ 123 h 148"/>
                  <a:gd name="T4" fmla="*/ 0 w 33"/>
                  <a:gd name="T5" fmla="*/ 147 h 148"/>
                  <a:gd name="T6" fmla="*/ 0 w 33"/>
                  <a:gd name="T7" fmla="*/ 0 h 148"/>
                  <a:gd name="T8" fmla="*/ 32 w 33"/>
                  <a:gd name="T9" fmla="*/ 0 h 148"/>
                  <a:gd name="T10" fmla="*/ 0 60000 65536"/>
                  <a:gd name="T11" fmla="*/ 0 60000 65536"/>
                  <a:gd name="T12" fmla="*/ 0 60000 65536"/>
                  <a:gd name="T13" fmla="*/ 0 60000 65536"/>
                  <a:gd name="T14" fmla="*/ 0 60000 65536"/>
                  <a:gd name="T15" fmla="*/ 0 w 33"/>
                  <a:gd name="T16" fmla="*/ 0 h 148"/>
                  <a:gd name="T17" fmla="*/ 33 w 33"/>
                  <a:gd name="T18" fmla="*/ 148 h 148"/>
                </a:gdLst>
                <a:ahLst/>
                <a:cxnLst>
                  <a:cxn ang="T10">
                    <a:pos x="T0" y="T1"/>
                  </a:cxn>
                  <a:cxn ang="T11">
                    <a:pos x="T2" y="T3"/>
                  </a:cxn>
                  <a:cxn ang="T12">
                    <a:pos x="T4" y="T5"/>
                  </a:cxn>
                  <a:cxn ang="T13">
                    <a:pos x="T6" y="T7"/>
                  </a:cxn>
                  <a:cxn ang="T14">
                    <a:pos x="T8" y="T9"/>
                  </a:cxn>
                </a:cxnLst>
                <a:rect l="T15" t="T16" r="T17" b="T18"/>
                <a:pathLst>
                  <a:path w="33" h="148">
                    <a:moveTo>
                      <a:pt x="32" y="0"/>
                    </a:moveTo>
                    <a:lnTo>
                      <a:pt x="32" y="123"/>
                    </a:lnTo>
                    <a:lnTo>
                      <a:pt x="0" y="147"/>
                    </a:lnTo>
                    <a:lnTo>
                      <a:pt x="0" y="0"/>
                    </a:lnTo>
                    <a:lnTo>
                      <a:pt x="32" y="0"/>
                    </a:lnTo>
                  </a:path>
                </a:pathLst>
              </a:custGeom>
              <a:noFill/>
              <a:ln w="12700" cap="rnd" cmpd="sng">
                <a:solidFill>
                  <a:srgbClr val="1F1A17"/>
                </a:solidFill>
                <a:prstDash val="solid"/>
                <a:round/>
                <a:headEnd type="none" w="sm" len="sm"/>
                <a:tailEnd type="none" w="sm" len="sm"/>
              </a:ln>
            </p:spPr>
            <p:txBody>
              <a:bodyPr/>
              <a:lstStyle/>
              <a:p>
                <a:endParaRPr lang="en-US"/>
              </a:p>
            </p:txBody>
          </p:sp>
          <p:sp>
            <p:nvSpPr>
              <p:cNvPr id="252067" name="Freeform 130"/>
              <p:cNvSpPr>
                <a:spLocks/>
              </p:cNvSpPr>
              <p:nvPr/>
            </p:nvSpPr>
            <p:spPr bwMode="auto">
              <a:xfrm>
                <a:off x="1078" y="2328"/>
                <a:ext cx="35" cy="181"/>
              </a:xfrm>
              <a:custGeom>
                <a:avLst/>
                <a:gdLst>
                  <a:gd name="T0" fmla="*/ 0 w 35"/>
                  <a:gd name="T1" fmla="*/ 25 h 181"/>
                  <a:gd name="T2" fmla="*/ 34 w 35"/>
                  <a:gd name="T3" fmla="*/ 0 h 181"/>
                  <a:gd name="T4" fmla="*/ 34 w 35"/>
                  <a:gd name="T5" fmla="*/ 180 h 181"/>
                  <a:gd name="T6" fmla="*/ 0 w 35"/>
                  <a:gd name="T7" fmla="*/ 180 h 181"/>
                  <a:gd name="T8" fmla="*/ 0 w 35"/>
                  <a:gd name="T9" fmla="*/ 25 h 181"/>
                  <a:gd name="T10" fmla="*/ 0 60000 65536"/>
                  <a:gd name="T11" fmla="*/ 0 60000 65536"/>
                  <a:gd name="T12" fmla="*/ 0 60000 65536"/>
                  <a:gd name="T13" fmla="*/ 0 60000 65536"/>
                  <a:gd name="T14" fmla="*/ 0 60000 65536"/>
                  <a:gd name="T15" fmla="*/ 0 w 35"/>
                  <a:gd name="T16" fmla="*/ 0 h 181"/>
                  <a:gd name="T17" fmla="*/ 35 w 35"/>
                  <a:gd name="T18" fmla="*/ 181 h 181"/>
                </a:gdLst>
                <a:ahLst/>
                <a:cxnLst>
                  <a:cxn ang="T10">
                    <a:pos x="T0" y="T1"/>
                  </a:cxn>
                  <a:cxn ang="T11">
                    <a:pos x="T2" y="T3"/>
                  </a:cxn>
                  <a:cxn ang="T12">
                    <a:pos x="T4" y="T5"/>
                  </a:cxn>
                  <a:cxn ang="T13">
                    <a:pos x="T6" y="T7"/>
                  </a:cxn>
                  <a:cxn ang="T14">
                    <a:pos x="T8" y="T9"/>
                  </a:cxn>
                </a:cxnLst>
                <a:rect l="T15" t="T16" r="T17" b="T18"/>
                <a:pathLst>
                  <a:path w="35" h="181">
                    <a:moveTo>
                      <a:pt x="0" y="25"/>
                    </a:moveTo>
                    <a:lnTo>
                      <a:pt x="34" y="0"/>
                    </a:lnTo>
                    <a:lnTo>
                      <a:pt x="34" y="180"/>
                    </a:lnTo>
                    <a:lnTo>
                      <a:pt x="0" y="180"/>
                    </a:lnTo>
                    <a:lnTo>
                      <a:pt x="0" y="25"/>
                    </a:lnTo>
                  </a:path>
                </a:pathLst>
              </a:custGeom>
              <a:solidFill>
                <a:srgbClr val="C1C9E2"/>
              </a:solidFill>
              <a:ln w="9525" cap="rnd">
                <a:noFill/>
                <a:round/>
                <a:headEnd type="none" w="sm" len="sm"/>
                <a:tailEnd type="none" w="sm" len="sm"/>
              </a:ln>
            </p:spPr>
            <p:txBody>
              <a:bodyPr/>
              <a:lstStyle/>
              <a:p>
                <a:endParaRPr lang="en-US"/>
              </a:p>
            </p:txBody>
          </p:sp>
          <p:sp>
            <p:nvSpPr>
              <p:cNvPr id="252068" name="Freeform 131"/>
              <p:cNvSpPr>
                <a:spLocks/>
              </p:cNvSpPr>
              <p:nvPr/>
            </p:nvSpPr>
            <p:spPr bwMode="auto">
              <a:xfrm>
                <a:off x="1078" y="2328"/>
                <a:ext cx="35" cy="181"/>
              </a:xfrm>
              <a:custGeom>
                <a:avLst/>
                <a:gdLst>
                  <a:gd name="T0" fmla="*/ 0 w 35"/>
                  <a:gd name="T1" fmla="*/ 25 h 181"/>
                  <a:gd name="T2" fmla="*/ 34 w 35"/>
                  <a:gd name="T3" fmla="*/ 0 h 181"/>
                  <a:gd name="T4" fmla="*/ 34 w 35"/>
                  <a:gd name="T5" fmla="*/ 180 h 181"/>
                  <a:gd name="T6" fmla="*/ 0 w 35"/>
                  <a:gd name="T7" fmla="*/ 180 h 181"/>
                  <a:gd name="T8" fmla="*/ 0 w 35"/>
                  <a:gd name="T9" fmla="*/ 25 h 181"/>
                  <a:gd name="T10" fmla="*/ 0 60000 65536"/>
                  <a:gd name="T11" fmla="*/ 0 60000 65536"/>
                  <a:gd name="T12" fmla="*/ 0 60000 65536"/>
                  <a:gd name="T13" fmla="*/ 0 60000 65536"/>
                  <a:gd name="T14" fmla="*/ 0 60000 65536"/>
                  <a:gd name="T15" fmla="*/ 0 w 35"/>
                  <a:gd name="T16" fmla="*/ 0 h 181"/>
                  <a:gd name="T17" fmla="*/ 35 w 35"/>
                  <a:gd name="T18" fmla="*/ 181 h 181"/>
                </a:gdLst>
                <a:ahLst/>
                <a:cxnLst>
                  <a:cxn ang="T10">
                    <a:pos x="T0" y="T1"/>
                  </a:cxn>
                  <a:cxn ang="T11">
                    <a:pos x="T2" y="T3"/>
                  </a:cxn>
                  <a:cxn ang="T12">
                    <a:pos x="T4" y="T5"/>
                  </a:cxn>
                  <a:cxn ang="T13">
                    <a:pos x="T6" y="T7"/>
                  </a:cxn>
                  <a:cxn ang="T14">
                    <a:pos x="T8" y="T9"/>
                  </a:cxn>
                </a:cxnLst>
                <a:rect l="T15" t="T16" r="T17" b="T18"/>
                <a:pathLst>
                  <a:path w="35" h="181">
                    <a:moveTo>
                      <a:pt x="0" y="25"/>
                    </a:moveTo>
                    <a:lnTo>
                      <a:pt x="34" y="0"/>
                    </a:lnTo>
                    <a:lnTo>
                      <a:pt x="34" y="180"/>
                    </a:lnTo>
                    <a:lnTo>
                      <a:pt x="0" y="180"/>
                    </a:lnTo>
                    <a:lnTo>
                      <a:pt x="0" y="25"/>
                    </a:lnTo>
                  </a:path>
                </a:pathLst>
              </a:custGeom>
              <a:noFill/>
              <a:ln w="12700" cap="rnd" cmpd="sng">
                <a:solidFill>
                  <a:srgbClr val="1F1A17"/>
                </a:solidFill>
                <a:prstDash val="solid"/>
                <a:round/>
                <a:headEnd type="none" w="sm" len="sm"/>
                <a:tailEnd type="none" w="sm" len="sm"/>
              </a:ln>
            </p:spPr>
            <p:txBody>
              <a:bodyPr/>
              <a:lstStyle/>
              <a:p>
                <a:endParaRPr lang="en-US"/>
              </a:p>
            </p:txBody>
          </p:sp>
          <p:sp>
            <p:nvSpPr>
              <p:cNvPr id="252069" name="Freeform 132"/>
              <p:cNvSpPr>
                <a:spLocks/>
              </p:cNvSpPr>
              <p:nvPr/>
            </p:nvSpPr>
            <p:spPr bwMode="auto">
              <a:xfrm>
                <a:off x="1078" y="2553"/>
                <a:ext cx="35" cy="148"/>
              </a:xfrm>
              <a:custGeom>
                <a:avLst/>
                <a:gdLst>
                  <a:gd name="T0" fmla="*/ 34 w 35"/>
                  <a:gd name="T1" fmla="*/ 0 h 148"/>
                  <a:gd name="T2" fmla="*/ 34 w 35"/>
                  <a:gd name="T3" fmla="*/ 147 h 148"/>
                  <a:gd name="T4" fmla="*/ 0 w 35"/>
                  <a:gd name="T5" fmla="*/ 123 h 148"/>
                  <a:gd name="T6" fmla="*/ 0 w 35"/>
                  <a:gd name="T7" fmla="*/ 0 h 148"/>
                  <a:gd name="T8" fmla="*/ 34 w 35"/>
                  <a:gd name="T9" fmla="*/ 0 h 148"/>
                  <a:gd name="T10" fmla="*/ 0 60000 65536"/>
                  <a:gd name="T11" fmla="*/ 0 60000 65536"/>
                  <a:gd name="T12" fmla="*/ 0 60000 65536"/>
                  <a:gd name="T13" fmla="*/ 0 60000 65536"/>
                  <a:gd name="T14" fmla="*/ 0 60000 65536"/>
                  <a:gd name="T15" fmla="*/ 0 w 35"/>
                  <a:gd name="T16" fmla="*/ 0 h 148"/>
                  <a:gd name="T17" fmla="*/ 35 w 35"/>
                  <a:gd name="T18" fmla="*/ 148 h 148"/>
                </a:gdLst>
                <a:ahLst/>
                <a:cxnLst>
                  <a:cxn ang="T10">
                    <a:pos x="T0" y="T1"/>
                  </a:cxn>
                  <a:cxn ang="T11">
                    <a:pos x="T2" y="T3"/>
                  </a:cxn>
                  <a:cxn ang="T12">
                    <a:pos x="T4" y="T5"/>
                  </a:cxn>
                  <a:cxn ang="T13">
                    <a:pos x="T6" y="T7"/>
                  </a:cxn>
                  <a:cxn ang="T14">
                    <a:pos x="T8" y="T9"/>
                  </a:cxn>
                </a:cxnLst>
                <a:rect l="T15" t="T16" r="T17" b="T18"/>
                <a:pathLst>
                  <a:path w="35" h="148">
                    <a:moveTo>
                      <a:pt x="34" y="0"/>
                    </a:moveTo>
                    <a:lnTo>
                      <a:pt x="34" y="147"/>
                    </a:lnTo>
                    <a:lnTo>
                      <a:pt x="0" y="123"/>
                    </a:lnTo>
                    <a:lnTo>
                      <a:pt x="0" y="0"/>
                    </a:lnTo>
                    <a:lnTo>
                      <a:pt x="34" y="0"/>
                    </a:lnTo>
                  </a:path>
                </a:pathLst>
              </a:custGeom>
              <a:noFill/>
              <a:ln w="12700" cap="rnd" cmpd="sng">
                <a:solidFill>
                  <a:srgbClr val="1F1A17"/>
                </a:solidFill>
                <a:prstDash val="solid"/>
                <a:round/>
                <a:headEnd type="none" w="sm" len="sm"/>
                <a:tailEnd type="none" w="sm" len="sm"/>
              </a:ln>
            </p:spPr>
            <p:txBody>
              <a:bodyPr/>
              <a:lstStyle/>
              <a:p>
                <a:endParaRPr lang="en-US"/>
              </a:p>
            </p:txBody>
          </p:sp>
          <p:sp>
            <p:nvSpPr>
              <p:cNvPr id="252070" name="Freeform 133"/>
              <p:cNvSpPr>
                <a:spLocks/>
              </p:cNvSpPr>
              <p:nvPr/>
            </p:nvSpPr>
            <p:spPr bwMode="auto">
              <a:xfrm>
                <a:off x="792" y="2756"/>
                <a:ext cx="321" cy="541"/>
              </a:xfrm>
              <a:custGeom>
                <a:avLst/>
                <a:gdLst>
                  <a:gd name="T0" fmla="*/ 39 w 321"/>
                  <a:gd name="T1" fmla="*/ 540 h 541"/>
                  <a:gd name="T2" fmla="*/ 320 w 321"/>
                  <a:gd name="T3" fmla="*/ 540 h 541"/>
                  <a:gd name="T4" fmla="*/ 320 w 321"/>
                  <a:gd name="T5" fmla="*/ 0 h 541"/>
                  <a:gd name="T6" fmla="*/ 39 w 321"/>
                  <a:gd name="T7" fmla="*/ 0 h 541"/>
                  <a:gd name="T8" fmla="*/ 0 w 321"/>
                  <a:gd name="T9" fmla="*/ 50 h 541"/>
                  <a:gd name="T10" fmla="*/ 0 w 321"/>
                  <a:gd name="T11" fmla="*/ 490 h 541"/>
                  <a:gd name="T12" fmla="*/ 39 w 321"/>
                  <a:gd name="T13" fmla="*/ 540 h 541"/>
                  <a:gd name="T14" fmla="*/ 0 60000 65536"/>
                  <a:gd name="T15" fmla="*/ 0 60000 65536"/>
                  <a:gd name="T16" fmla="*/ 0 60000 65536"/>
                  <a:gd name="T17" fmla="*/ 0 60000 65536"/>
                  <a:gd name="T18" fmla="*/ 0 60000 65536"/>
                  <a:gd name="T19" fmla="*/ 0 60000 65536"/>
                  <a:gd name="T20" fmla="*/ 0 60000 65536"/>
                  <a:gd name="T21" fmla="*/ 0 w 321"/>
                  <a:gd name="T22" fmla="*/ 0 h 541"/>
                  <a:gd name="T23" fmla="*/ 321 w 321"/>
                  <a:gd name="T24" fmla="*/ 541 h 54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1" h="541">
                    <a:moveTo>
                      <a:pt x="39" y="540"/>
                    </a:moveTo>
                    <a:lnTo>
                      <a:pt x="320" y="540"/>
                    </a:lnTo>
                    <a:lnTo>
                      <a:pt x="320" y="0"/>
                    </a:lnTo>
                    <a:lnTo>
                      <a:pt x="39" y="0"/>
                    </a:lnTo>
                    <a:lnTo>
                      <a:pt x="0" y="50"/>
                    </a:lnTo>
                    <a:lnTo>
                      <a:pt x="0" y="490"/>
                    </a:lnTo>
                    <a:lnTo>
                      <a:pt x="39" y="540"/>
                    </a:lnTo>
                  </a:path>
                </a:pathLst>
              </a:custGeom>
              <a:solidFill>
                <a:srgbClr val="C9E599"/>
              </a:solidFill>
              <a:ln w="9525" cap="rnd">
                <a:noFill/>
                <a:round/>
                <a:headEnd type="none" w="sm" len="sm"/>
                <a:tailEnd type="none" w="sm" len="sm"/>
              </a:ln>
            </p:spPr>
            <p:txBody>
              <a:bodyPr/>
              <a:lstStyle/>
              <a:p>
                <a:endParaRPr lang="en-US"/>
              </a:p>
            </p:txBody>
          </p:sp>
          <p:sp>
            <p:nvSpPr>
              <p:cNvPr id="252071" name="Freeform 134"/>
              <p:cNvSpPr>
                <a:spLocks/>
              </p:cNvSpPr>
              <p:nvPr/>
            </p:nvSpPr>
            <p:spPr bwMode="auto">
              <a:xfrm>
                <a:off x="792" y="2756"/>
                <a:ext cx="321" cy="541"/>
              </a:xfrm>
              <a:custGeom>
                <a:avLst/>
                <a:gdLst>
                  <a:gd name="T0" fmla="*/ 39 w 321"/>
                  <a:gd name="T1" fmla="*/ 540 h 541"/>
                  <a:gd name="T2" fmla="*/ 320 w 321"/>
                  <a:gd name="T3" fmla="*/ 540 h 541"/>
                  <a:gd name="T4" fmla="*/ 320 w 321"/>
                  <a:gd name="T5" fmla="*/ 0 h 541"/>
                  <a:gd name="T6" fmla="*/ 39 w 321"/>
                  <a:gd name="T7" fmla="*/ 0 h 541"/>
                  <a:gd name="T8" fmla="*/ 0 w 321"/>
                  <a:gd name="T9" fmla="*/ 50 h 541"/>
                  <a:gd name="T10" fmla="*/ 0 w 321"/>
                  <a:gd name="T11" fmla="*/ 490 h 541"/>
                  <a:gd name="T12" fmla="*/ 39 w 321"/>
                  <a:gd name="T13" fmla="*/ 540 h 541"/>
                  <a:gd name="T14" fmla="*/ 0 60000 65536"/>
                  <a:gd name="T15" fmla="*/ 0 60000 65536"/>
                  <a:gd name="T16" fmla="*/ 0 60000 65536"/>
                  <a:gd name="T17" fmla="*/ 0 60000 65536"/>
                  <a:gd name="T18" fmla="*/ 0 60000 65536"/>
                  <a:gd name="T19" fmla="*/ 0 60000 65536"/>
                  <a:gd name="T20" fmla="*/ 0 60000 65536"/>
                  <a:gd name="T21" fmla="*/ 0 w 321"/>
                  <a:gd name="T22" fmla="*/ 0 h 541"/>
                  <a:gd name="T23" fmla="*/ 321 w 321"/>
                  <a:gd name="T24" fmla="*/ 541 h 54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21" h="541">
                    <a:moveTo>
                      <a:pt x="39" y="540"/>
                    </a:moveTo>
                    <a:lnTo>
                      <a:pt x="320" y="540"/>
                    </a:lnTo>
                    <a:lnTo>
                      <a:pt x="320" y="0"/>
                    </a:lnTo>
                    <a:lnTo>
                      <a:pt x="39" y="0"/>
                    </a:lnTo>
                    <a:lnTo>
                      <a:pt x="0" y="50"/>
                    </a:lnTo>
                    <a:lnTo>
                      <a:pt x="0" y="490"/>
                    </a:lnTo>
                    <a:lnTo>
                      <a:pt x="39" y="540"/>
                    </a:lnTo>
                  </a:path>
                </a:pathLst>
              </a:custGeom>
              <a:noFill/>
              <a:ln w="12700" cap="rnd" cmpd="sng">
                <a:solidFill>
                  <a:srgbClr val="1F1A17"/>
                </a:solidFill>
                <a:prstDash val="solid"/>
                <a:round/>
                <a:headEnd type="none" w="sm" len="sm"/>
                <a:tailEnd type="none" w="sm" len="sm"/>
              </a:ln>
            </p:spPr>
            <p:txBody>
              <a:bodyPr/>
              <a:lstStyle/>
              <a:p>
                <a:endParaRPr lang="en-US"/>
              </a:p>
            </p:txBody>
          </p:sp>
          <p:sp>
            <p:nvSpPr>
              <p:cNvPr id="252072" name="Rectangle 135"/>
              <p:cNvSpPr>
                <a:spLocks noChangeArrowheads="1"/>
              </p:cNvSpPr>
              <p:nvPr/>
            </p:nvSpPr>
            <p:spPr bwMode="auto">
              <a:xfrm>
                <a:off x="2140" y="3176"/>
                <a:ext cx="35" cy="570"/>
              </a:xfrm>
              <a:prstGeom prst="rect">
                <a:avLst/>
              </a:prstGeom>
              <a:solidFill>
                <a:srgbClr val="FAF8CB"/>
              </a:solidFill>
              <a:ln w="9525">
                <a:noFill/>
                <a:miter lim="800000"/>
                <a:headEnd/>
                <a:tailEnd/>
              </a:ln>
            </p:spPr>
            <p:txBody>
              <a:bodyPr wrap="none" anchor="ctr"/>
              <a:lstStyle/>
              <a:p>
                <a:endParaRPr lang="en-US"/>
              </a:p>
            </p:txBody>
          </p:sp>
          <p:sp>
            <p:nvSpPr>
              <p:cNvPr id="252073" name="Rectangle 136"/>
              <p:cNvSpPr>
                <a:spLocks noChangeArrowheads="1"/>
              </p:cNvSpPr>
              <p:nvPr/>
            </p:nvSpPr>
            <p:spPr bwMode="auto">
              <a:xfrm>
                <a:off x="2141" y="3178"/>
                <a:ext cx="32" cy="566"/>
              </a:xfrm>
              <a:prstGeom prst="rect">
                <a:avLst/>
              </a:prstGeom>
              <a:noFill/>
              <a:ln w="12700">
                <a:solidFill>
                  <a:srgbClr val="1F1A17"/>
                </a:solidFill>
                <a:miter lim="800000"/>
                <a:headEnd/>
                <a:tailEnd/>
              </a:ln>
            </p:spPr>
            <p:txBody>
              <a:bodyPr wrap="none" anchor="ctr"/>
              <a:lstStyle/>
              <a:p>
                <a:endParaRPr lang="en-US"/>
              </a:p>
            </p:txBody>
          </p:sp>
          <p:sp>
            <p:nvSpPr>
              <p:cNvPr id="252074" name="Freeform 137"/>
              <p:cNvSpPr>
                <a:spLocks/>
              </p:cNvSpPr>
              <p:nvPr/>
            </p:nvSpPr>
            <p:spPr bwMode="auto">
              <a:xfrm>
                <a:off x="2539" y="2235"/>
                <a:ext cx="136" cy="123"/>
              </a:xfrm>
              <a:custGeom>
                <a:avLst/>
                <a:gdLst>
                  <a:gd name="T0" fmla="*/ 46 w 136"/>
                  <a:gd name="T1" fmla="*/ 0 h 123"/>
                  <a:gd name="T2" fmla="*/ 135 w 136"/>
                  <a:gd name="T3" fmla="*/ 69 h 123"/>
                  <a:gd name="T4" fmla="*/ 89 w 136"/>
                  <a:gd name="T5" fmla="*/ 122 h 123"/>
                  <a:gd name="T6" fmla="*/ 0 w 136"/>
                  <a:gd name="T7" fmla="*/ 53 h 123"/>
                  <a:gd name="T8" fmla="*/ 46 w 136"/>
                  <a:gd name="T9" fmla="*/ 0 h 123"/>
                  <a:gd name="T10" fmla="*/ 0 60000 65536"/>
                  <a:gd name="T11" fmla="*/ 0 60000 65536"/>
                  <a:gd name="T12" fmla="*/ 0 60000 65536"/>
                  <a:gd name="T13" fmla="*/ 0 60000 65536"/>
                  <a:gd name="T14" fmla="*/ 0 60000 65536"/>
                  <a:gd name="T15" fmla="*/ 0 w 136"/>
                  <a:gd name="T16" fmla="*/ 0 h 123"/>
                  <a:gd name="T17" fmla="*/ 136 w 136"/>
                  <a:gd name="T18" fmla="*/ 123 h 123"/>
                </a:gdLst>
                <a:ahLst/>
                <a:cxnLst>
                  <a:cxn ang="T10">
                    <a:pos x="T0" y="T1"/>
                  </a:cxn>
                  <a:cxn ang="T11">
                    <a:pos x="T2" y="T3"/>
                  </a:cxn>
                  <a:cxn ang="T12">
                    <a:pos x="T4" y="T5"/>
                  </a:cxn>
                  <a:cxn ang="T13">
                    <a:pos x="T6" y="T7"/>
                  </a:cxn>
                  <a:cxn ang="T14">
                    <a:pos x="T8" y="T9"/>
                  </a:cxn>
                </a:cxnLst>
                <a:rect l="T15" t="T16" r="T17" b="T18"/>
                <a:pathLst>
                  <a:path w="136" h="123">
                    <a:moveTo>
                      <a:pt x="46" y="0"/>
                    </a:moveTo>
                    <a:lnTo>
                      <a:pt x="135" y="69"/>
                    </a:lnTo>
                    <a:lnTo>
                      <a:pt x="89" y="122"/>
                    </a:lnTo>
                    <a:lnTo>
                      <a:pt x="0" y="53"/>
                    </a:lnTo>
                    <a:lnTo>
                      <a:pt x="46" y="0"/>
                    </a:lnTo>
                  </a:path>
                </a:pathLst>
              </a:custGeom>
              <a:solidFill>
                <a:srgbClr val="99C7E6"/>
              </a:solidFill>
              <a:ln w="9525" cap="rnd">
                <a:noFill/>
                <a:round/>
                <a:headEnd type="none" w="sm" len="sm"/>
                <a:tailEnd type="none" w="sm" len="sm"/>
              </a:ln>
            </p:spPr>
            <p:txBody>
              <a:bodyPr/>
              <a:lstStyle/>
              <a:p>
                <a:endParaRPr lang="en-US"/>
              </a:p>
            </p:txBody>
          </p:sp>
          <p:sp>
            <p:nvSpPr>
              <p:cNvPr id="252075" name="Freeform 138"/>
              <p:cNvSpPr>
                <a:spLocks/>
              </p:cNvSpPr>
              <p:nvPr/>
            </p:nvSpPr>
            <p:spPr bwMode="auto">
              <a:xfrm>
                <a:off x="2539" y="2235"/>
                <a:ext cx="136" cy="123"/>
              </a:xfrm>
              <a:custGeom>
                <a:avLst/>
                <a:gdLst>
                  <a:gd name="T0" fmla="*/ 46 w 136"/>
                  <a:gd name="T1" fmla="*/ 0 h 123"/>
                  <a:gd name="T2" fmla="*/ 135 w 136"/>
                  <a:gd name="T3" fmla="*/ 69 h 123"/>
                  <a:gd name="T4" fmla="*/ 89 w 136"/>
                  <a:gd name="T5" fmla="*/ 122 h 123"/>
                  <a:gd name="T6" fmla="*/ 0 w 136"/>
                  <a:gd name="T7" fmla="*/ 53 h 123"/>
                  <a:gd name="T8" fmla="*/ 46 w 136"/>
                  <a:gd name="T9" fmla="*/ 0 h 123"/>
                  <a:gd name="T10" fmla="*/ 0 60000 65536"/>
                  <a:gd name="T11" fmla="*/ 0 60000 65536"/>
                  <a:gd name="T12" fmla="*/ 0 60000 65536"/>
                  <a:gd name="T13" fmla="*/ 0 60000 65536"/>
                  <a:gd name="T14" fmla="*/ 0 60000 65536"/>
                  <a:gd name="T15" fmla="*/ 0 w 136"/>
                  <a:gd name="T16" fmla="*/ 0 h 123"/>
                  <a:gd name="T17" fmla="*/ 136 w 136"/>
                  <a:gd name="T18" fmla="*/ 123 h 123"/>
                </a:gdLst>
                <a:ahLst/>
                <a:cxnLst>
                  <a:cxn ang="T10">
                    <a:pos x="T0" y="T1"/>
                  </a:cxn>
                  <a:cxn ang="T11">
                    <a:pos x="T2" y="T3"/>
                  </a:cxn>
                  <a:cxn ang="T12">
                    <a:pos x="T4" y="T5"/>
                  </a:cxn>
                  <a:cxn ang="T13">
                    <a:pos x="T6" y="T7"/>
                  </a:cxn>
                  <a:cxn ang="T14">
                    <a:pos x="T8" y="T9"/>
                  </a:cxn>
                </a:cxnLst>
                <a:rect l="T15" t="T16" r="T17" b="T18"/>
                <a:pathLst>
                  <a:path w="136" h="123">
                    <a:moveTo>
                      <a:pt x="46" y="0"/>
                    </a:moveTo>
                    <a:lnTo>
                      <a:pt x="135" y="69"/>
                    </a:lnTo>
                    <a:lnTo>
                      <a:pt x="89" y="122"/>
                    </a:lnTo>
                    <a:lnTo>
                      <a:pt x="0" y="53"/>
                    </a:lnTo>
                    <a:lnTo>
                      <a:pt x="46" y="0"/>
                    </a:lnTo>
                  </a:path>
                </a:pathLst>
              </a:custGeom>
              <a:noFill/>
              <a:ln w="12700" cap="rnd" cmpd="sng">
                <a:solidFill>
                  <a:srgbClr val="1F1A17"/>
                </a:solidFill>
                <a:prstDash val="solid"/>
                <a:round/>
                <a:headEnd type="none" w="sm" len="sm"/>
                <a:tailEnd type="none" w="sm" len="sm"/>
              </a:ln>
            </p:spPr>
            <p:txBody>
              <a:bodyPr/>
              <a:lstStyle/>
              <a:p>
                <a:endParaRPr lang="en-US"/>
              </a:p>
            </p:txBody>
          </p:sp>
          <p:sp>
            <p:nvSpPr>
              <p:cNvPr id="252076" name="Freeform 139"/>
              <p:cNvSpPr>
                <a:spLocks/>
              </p:cNvSpPr>
              <p:nvPr/>
            </p:nvSpPr>
            <p:spPr bwMode="auto">
              <a:xfrm>
                <a:off x="2541" y="2300"/>
                <a:ext cx="71" cy="60"/>
              </a:xfrm>
              <a:custGeom>
                <a:avLst/>
                <a:gdLst>
                  <a:gd name="T0" fmla="*/ 70 w 71"/>
                  <a:gd name="T1" fmla="*/ 44 h 60"/>
                  <a:gd name="T2" fmla="*/ 56 w 71"/>
                  <a:gd name="T3" fmla="*/ 59 h 60"/>
                  <a:gd name="T4" fmla="*/ 0 w 71"/>
                  <a:gd name="T5" fmla="*/ 16 h 60"/>
                  <a:gd name="T6" fmla="*/ 14 w 71"/>
                  <a:gd name="T7" fmla="*/ 0 h 60"/>
                  <a:gd name="T8" fmla="*/ 70 w 71"/>
                  <a:gd name="T9" fmla="*/ 44 h 60"/>
                  <a:gd name="T10" fmla="*/ 0 60000 65536"/>
                  <a:gd name="T11" fmla="*/ 0 60000 65536"/>
                  <a:gd name="T12" fmla="*/ 0 60000 65536"/>
                  <a:gd name="T13" fmla="*/ 0 60000 65536"/>
                  <a:gd name="T14" fmla="*/ 0 60000 65536"/>
                  <a:gd name="T15" fmla="*/ 0 w 71"/>
                  <a:gd name="T16" fmla="*/ 0 h 60"/>
                  <a:gd name="T17" fmla="*/ 71 w 71"/>
                  <a:gd name="T18" fmla="*/ 60 h 60"/>
                </a:gdLst>
                <a:ahLst/>
                <a:cxnLst>
                  <a:cxn ang="T10">
                    <a:pos x="T0" y="T1"/>
                  </a:cxn>
                  <a:cxn ang="T11">
                    <a:pos x="T2" y="T3"/>
                  </a:cxn>
                  <a:cxn ang="T12">
                    <a:pos x="T4" y="T5"/>
                  </a:cxn>
                  <a:cxn ang="T13">
                    <a:pos x="T6" y="T7"/>
                  </a:cxn>
                  <a:cxn ang="T14">
                    <a:pos x="T8" y="T9"/>
                  </a:cxn>
                </a:cxnLst>
                <a:rect l="T15" t="T16" r="T17" b="T18"/>
                <a:pathLst>
                  <a:path w="71" h="60">
                    <a:moveTo>
                      <a:pt x="70" y="44"/>
                    </a:moveTo>
                    <a:lnTo>
                      <a:pt x="56" y="59"/>
                    </a:lnTo>
                    <a:lnTo>
                      <a:pt x="0" y="16"/>
                    </a:lnTo>
                    <a:lnTo>
                      <a:pt x="14" y="0"/>
                    </a:lnTo>
                    <a:lnTo>
                      <a:pt x="70" y="44"/>
                    </a:lnTo>
                  </a:path>
                </a:pathLst>
              </a:custGeom>
              <a:solidFill>
                <a:srgbClr val="DD3832"/>
              </a:solidFill>
              <a:ln w="9525" cap="rnd">
                <a:noFill/>
                <a:round/>
                <a:headEnd type="none" w="sm" len="sm"/>
                <a:tailEnd type="none" w="sm" len="sm"/>
              </a:ln>
            </p:spPr>
            <p:txBody>
              <a:bodyPr/>
              <a:lstStyle/>
              <a:p>
                <a:endParaRPr lang="en-US"/>
              </a:p>
            </p:txBody>
          </p:sp>
          <p:sp>
            <p:nvSpPr>
              <p:cNvPr id="252077" name="Freeform 140"/>
              <p:cNvSpPr>
                <a:spLocks/>
              </p:cNvSpPr>
              <p:nvPr/>
            </p:nvSpPr>
            <p:spPr bwMode="auto">
              <a:xfrm>
                <a:off x="2541" y="2300"/>
                <a:ext cx="71" cy="60"/>
              </a:xfrm>
              <a:custGeom>
                <a:avLst/>
                <a:gdLst>
                  <a:gd name="T0" fmla="*/ 70 w 71"/>
                  <a:gd name="T1" fmla="*/ 44 h 60"/>
                  <a:gd name="T2" fmla="*/ 56 w 71"/>
                  <a:gd name="T3" fmla="*/ 59 h 60"/>
                  <a:gd name="T4" fmla="*/ 0 w 71"/>
                  <a:gd name="T5" fmla="*/ 16 h 60"/>
                  <a:gd name="T6" fmla="*/ 14 w 71"/>
                  <a:gd name="T7" fmla="*/ 0 h 60"/>
                  <a:gd name="T8" fmla="*/ 70 w 71"/>
                  <a:gd name="T9" fmla="*/ 44 h 60"/>
                  <a:gd name="T10" fmla="*/ 0 60000 65536"/>
                  <a:gd name="T11" fmla="*/ 0 60000 65536"/>
                  <a:gd name="T12" fmla="*/ 0 60000 65536"/>
                  <a:gd name="T13" fmla="*/ 0 60000 65536"/>
                  <a:gd name="T14" fmla="*/ 0 60000 65536"/>
                  <a:gd name="T15" fmla="*/ 0 w 71"/>
                  <a:gd name="T16" fmla="*/ 0 h 60"/>
                  <a:gd name="T17" fmla="*/ 71 w 71"/>
                  <a:gd name="T18" fmla="*/ 60 h 60"/>
                </a:gdLst>
                <a:ahLst/>
                <a:cxnLst>
                  <a:cxn ang="T10">
                    <a:pos x="T0" y="T1"/>
                  </a:cxn>
                  <a:cxn ang="T11">
                    <a:pos x="T2" y="T3"/>
                  </a:cxn>
                  <a:cxn ang="T12">
                    <a:pos x="T4" y="T5"/>
                  </a:cxn>
                  <a:cxn ang="T13">
                    <a:pos x="T6" y="T7"/>
                  </a:cxn>
                  <a:cxn ang="T14">
                    <a:pos x="T8" y="T9"/>
                  </a:cxn>
                </a:cxnLst>
                <a:rect l="T15" t="T16" r="T17" b="T18"/>
                <a:pathLst>
                  <a:path w="71" h="60">
                    <a:moveTo>
                      <a:pt x="70" y="44"/>
                    </a:moveTo>
                    <a:lnTo>
                      <a:pt x="56" y="59"/>
                    </a:lnTo>
                    <a:lnTo>
                      <a:pt x="0" y="16"/>
                    </a:lnTo>
                    <a:lnTo>
                      <a:pt x="14" y="0"/>
                    </a:lnTo>
                    <a:lnTo>
                      <a:pt x="70" y="44"/>
                    </a:lnTo>
                  </a:path>
                </a:pathLst>
              </a:custGeom>
              <a:noFill/>
              <a:ln w="12700" cap="rnd" cmpd="sng">
                <a:solidFill>
                  <a:srgbClr val="1F1A17"/>
                </a:solidFill>
                <a:prstDash val="solid"/>
                <a:round/>
                <a:headEnd type="none" w="sm" len="sm"/>
                <a:tailEnd type="none" w="sm" len="sm"/>
              </a:ln>
            </p:spPr>
            <p:txBody>
              <a:bodyPr/>
              <a:lstStyle/>
              <a:p>
                <a:endParaRPr lang="en-US"/>
              </a:p>
            </p:txBody>
          </p:sp>
          <p:sp>
            <p:nvSpPr>
              <p:cNvPr id="252078" name="Freeform 141"/>
              <p:cNvSpPr>
                <a:spLocks/>
              </p:cNvSpPr>
              <p:nvPr/>
            </p:nvSpPr>
            <p:spPr bwMode="auto">
              <a:xfrm>
                <a:off x="2140" y="2253"/>
                <a:ext cx="430" cy="46"/>
              </a:xfrm>
              <a:custGeom>
                <a:avLst/>
                <a:gdLst>
                  <a:gd name="T0" fmla="*/ 0 w 430"/>
                  <a:gd name="T1" fmla="*/ 0 h 46"/>
                  <a:gd name="T2" fmla="*/ 429 w 430"/>
                  <a:gd name="T3" fmla="*/ 0 h 46"/>
                  <a:gd name="T4" fmla="*/ 399 w 430"/>
                  <a:gd name="T5" fmla="*/ 35 h 46"/>
                  <a:gd name="T6" fmla="*/ 411 w 430"/>
                  <a:gd name="T7" fmla="*/ 45 h 46"/>
                  <a:gd name="T8" fmla="*/ 377 w 430"/>
                  <a:gd name="T9" fmla="*/ 45 h 46"/>
                  <a:gd name="T10" fmla="*/ 355 w 430"/>
                  <a:gd name="T11" fmla="*/ 28 h 46"/>
                  <a:gd name="T12" fmla="*/ 341 w 430"/>
                  <a:gd name="T13" fmla="*/ 45 h 46"/>
                  <a:gd name="T14" fmla="*/ 35 w 430"/>
                  <a:gd name="T15" fmla="*/ 45 h 46"/>
                  <a:gd name="T16" fmla="*/ 35 w 430"/>
                  <a:gd name="T17" fmla="*/ 26 h 46"/>
                  <a:gd name="T18" fmla="*/ 0 w 430"/>
                  <a:gd name="T19" fmla="*/ 26 h 46"/>
                  <a:gd name="T20" fmla="*/ 0 w 430"/>
                  <a:gd name="T21" fmla="*/ 0 h 4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30"/>
                  <a:gd name="T34" fmla="*/ 0 h 46"/>
                  <a:gd name="T35" fmla="*/ 430 w 430"/>
                  <a:gd name="T36" fmla="*/ 46 h 4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30" h="46">
                    <a:moveTo>
                      <a:pt x="0" y="0"/>
                    </a:moveTo>
                    <a:lnTo>
                      <a:pt x="429" y="0"/>
                    </a:lnTo>
                    <a:lnTo>
                      <a:pt x="399" y="35"/>
                    </a:lnTo>
                    <a:lnTo>
                      <a:pt x="411" y="45"/>
                    </a:lnTo>
                    <a:lnTo>
                      <a:pt x="377" y="45"/>
                    </a:lnTo>
                    <a:lnTo>
                      <a:pt x="355" y="28"/>
                    </a:lnTo>
                    <a:lnTo>
                      <a:pt x="341" y="45"/>
                    </a:lnTo>
                    <a:lnTo>
                      <a:pt x="35" y="45"/>
                    </a:lnTo>
                    <a:lnTo>
                      <a:pt x="35" y="26"/>
                    </a:lnTo>
                    <a:lnTo>
                      <a:pt x="0" y="26"/>
                    </a:lnTo>
                    <a:lnTo>
                      <a:pt x="0" y="0"/>
                    </a:lnTo>
                  </a:path>
                </a:pathLst>
              </a:custGeom>
              <a:solidFill>
                <a:srgbClr val="C2C2C1"/>
              </a:solidFill>
              <a:ln w="9525" cap="rnd">
                <a:noFill/>
                <a:round/>
                <a:headEnd type="none" w="sm" len="sm"/>
                <a:tailEnd type="none" w="sm" len="sm"/>
              </a:ln>
            </p:spPr>
            <p:txBody>
              <a:bodyPr/>
              <a:lstStyle/>
              <a:p>
                <a:endParaRPr lang="en-US"/>
              </a:p>
            </p:txBody>
          </p:sp>
          <p:sp>
            <p:nvSpPr>
              <p:cNvPr id="252079" name="Freeform 142"/>
              <p:cNvSpPr>
                <a:spLocks/>
              </p:cNvSpPr>
              <p:nvPr/>
            </p:nvSpPr>
            <p:spPr bwMode="auto">
              <a:xfrm>
                <a:off x="2140" y="2253"/>
                <a:ext cx="430" cy="46"/>
              </a:xfrm>
              <a:custGeom>
                <a:avLst/>
                <a:gdLst>
                  <a:gd name="T0" fmla="*/ 0 w 430"/>
                  <a:gd name="T1" fmla="*/ 0 h 46"/>
                  <a:gd name="T2" fmla="*/ 429 w 430"/>
                  <a:gd name="T3" fmla="*/ 0 h 46"/>
                  <a:gd name="T4" fmla="*/ 399 w 430"/>
                  <a:gd name="T5" fmla="*/ 35 h 46"/>
                  <a:gd name="T6" fmla="*/ 411 w 430"/>
                  <a:gd name="T7" fmla="*/ 45 h 46"/>
                  <a:gd name="T8" fmla="*/ 377 w 430"/>
                  <a:gd name="T9" fmla="*/ 45 h 46"/>
                  <a:gd name="T10" fmla="*/ 355 w 430"/>
                  <a:gd name="T11" fmla="*/ 28 h 46"/>
                  <a:gd name="T12" fmla="*/ 341 w 430"/>
                  <a:gd name="T13" fmla="*/ 45 h 46"/>
                  <a:gd name="T14" fmla="*/ 35 w 430"/>
                  <a:gd name="T15" fmla="*/ 45 h 46"/>
                  <a:gd name="T16" fmla="*/ 35 w 430"/>
                  <a:gd name="T17" fmla="*/ 26 h 46"/>
                  <a:gd name="T18" fmla="*/ 0 w 430"/>
                  <a:gd name="T19" fmla="*/ 26 h 46"/>
                  <a:gd name="T20" fmla="*/ 0 w 430"/>
                  <a:gd name="T21" fmla="*/ 0 h 4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30"/>
                  <a:gd name="T34" fmla="*/ 0 h 46"/>
                  <a:gd name="T35" fmla="*/ 430 w 430"/>
                  <a:gd name="T36" fmla="*/ 46 h 4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30" h="46">
                    <a:moveTo>
                      <a:pt x="0" y="0"/>
                    </a:moveTo>
                    <a:lnTo>
                      <a:pt x="429" y="0"/>
                    </a:lnTo>
                    <a:lnTo>
                      <a:pt x="399" y="35"/>
                    </a:lnTo>
                    <a:lnTo>
                      <a:pt x="411" y="45"/>
                    </a:lnTo>
                    <a:lnTo>
                      <a:pt x="377" y="45"/>
                    </a:lnTo>
                    <a:lnTo>
                      <a:pt x="355" y="28"/>
                    </a:lnTo>
                    <a:lnTo>
                      <a:pt x="341" y="45"/>
                    </a:lnTo>
                    <a:lnTo>
                      <a:pt x="35" y="45"/>
                    </a:lnTo>
                    <a:lnTo>
                      <a:pt x="35" y="26"/>
                    </a:lnTo>
                    <a:lnTo>
                      <a:pt x="0" y="26"/>
                    </a:lnTo>
                    <a:lnTo>
                      <a:pt x="0" y="0"/>
                    </a:lnTo>
                  </a:path>
                </a:pathLst>
              </a:custGeom>
              <a:noFill/>
              <a:ln w="12700" cap="rnd" cmpd="sng">
                <a:solidFill>
                  <a:srgbClr val="1F1A17"/>
                </a:solidFill>
                <a:prstDash val="solid"/>
                <a:round/>
                <a:headEnd type="none" w="sm" len="sm"/>
                <a:tailEnd type="none" w="sm" len="sm"/>
              </a:ln>
            </p:spPr>
            <p:txBody>
              <a:bodyPr/>
              <a:lstStyle/>
              <a:p>
                <a:endParaRPr lang="en-US"/>
              </a:p>
            </p:txBody>
          </p:sp>
          <p:sp>
            <p:nvSpPr>
              <p:cNvPr id="252080" name="Freeform 143"/>
              <p:cNvSpPr>
                <a:spLocks/>
              </p:cNvSpPr>
              <p:nvPr/>
            </p:nvSpPr>
            <p:spPr bwMode="auto">
              <a:xfrm>
                <a:off x="2639" y="2020"/>
                <a:ext cx="336" cy="339"/>
              </a:xfrm>
              <a:custGeom>
                <a:avLst/>
                <a:gdLst>
                  <a:gd name="T0" fmla="*/ 323 w 336"/>
                  <a:gd name="T1" fmla="*/ 209 h 339"/>
                  <a:gd name="T2" fmla="*/ 326 w 336"/>
                  <a:gd name="T3" fmla="*/ 216 h 339"/>
                  <a:gd name="T4" fmla="*/ 330 w 336"/>
                  <a:gd name="T5" fmla="*/ 224 h 339"/>
                  <a:gd name="T6" fmla="*/ 332 w 336"/>
                  <a:gd name="T7" fmla="*/ 232 h 339"/>
                  <a:gd name="T8" fmla="*/ 334 w 336"/>
                  <a:gd name="T9" fmla="*/ 241 h 339"/>
                  <a:gd name="T10" fmla="*/ 335 w 336"/>
                  <a:gd name="T11" fmla="*/ 249 h 339"/>
                  <a:gd name="T12" fmla="*/ 335 w 336"/>
                  <a:gd name="T13" fmla="*/ 258 h 339"/>
                  <a:gd name="T14" fmla="*/ 334 w 336"/>
                  <a:gd name="T15" fmla="*/ 265 h 339"/>
                  <a:gd name="T16" fmla="*/ 332 w 336"/>
                  <a:gd name="T17" fmla="*/ 274 h 339"/>
                  <a:gd name="T18" fmla="*/ 330 w 336"/>
                  <a:gd name="T19" fmla="*/ 282 h 339"/>
                  <a:gd name="T20" fmla="*/ 326 w 336"/>
                  <a:gd name="T21" fmla="*/ 289 h 339"/>
                  <a:gd name="T22" fmla="*/ 322 w 336"/>
                  <a:gd name="T23" fmla="*/ 297 h 339"/>
                  <a:gd name="T24" fmla="*/ 317 w 336"/>
                  <a:gd name="T25" fmla="*/ 303 h 339"/>
                  <a:gd name="T26" fmla="*/ 312 w 336"/>
                  <a:gd name="T27" fmla="*/ 310 h 339"/>
                  <a:gd name="T28" fmla="*/ 306 w 336"/>
                  <a:gd name="T29" fmla="*/ 316 h 339"/>
                  <a:gd name="T30" fmla="*/ 299 w 336"/>
                  <a:gd name="T31" fmla="*/ 321 h 339"/>
                  <a:gd name="T32" fmla="*/ 291 w 336"/>
                  <a:gd name="T33" fmla="*/ 326 h 339"/>
                  <a:gd name="T34" fmla="*/ 283 w 336"/>
                  <a:gd name="T35" fmla="*/ 331 h 339"/>
                  <a:gd name="T36" fmla="*/ 274 w 336"/>
                  <a:gd name="T37" fmla="*/ 334 h 339"/>
                  <a:gd name="T38" fmla="*/ 266 w 336"/>
                  <a:gd name="T39" fmla="*/ 336 h 339"/>
                  <a:gd name="T40" fmla="*/ 257 w 336"/>
                  <a:gd name="T41" fmla="*/ 337 h 339"/>
                  <a:gd name="T42" fmla="*/ 248 w 336"/>
                  <a:gd name="T43" fmla="*/ 338 h 339"/>
                  <a:gd name="T44" fmla="*/ 241 w 336"/>
                  <a:gd name="T45" fmla="*/ 338 h 339"/>
                  <a:gd name="T46" fmla="*/ 232 w 336"/>
                  <a:gd name="T47" fmla="*/ 337 h 339"/>
                  <a:gd name="T48" fmla="*/ 223 w 336"/>
                  <a:gd name="T49" fmla="*/ 336 h 339"/>
                  <a:gd name="T50" fmla="*/ 215 w 336"/>
                  <a:gd name="T51" fmla="*/ 333 h 339"/>
                  <a:gd name="T52" fmla="*/ 207 w 336"/>
                  <a:gd name="T53" fmla="*/ 330 h 339"/>
                  <a:gd name="T54" fmla="*/ 199 w 336"/>
                  <a:gd name="T55" fmla="*/ 326 h 339"/>
                  <a:gd name="T56" fmla="*/ 192 w 336"/>
                  <a:gd name="T57" fmla="*/ 321 h 339"/>
                  <a:gd name="T58" fmla="*/ 185 w 336"/>
                  <a:gd name="T59" fmla="*/ 316 h 339"/>
                  <a:gd name="T60" fmla="*/ 179 w 336"/>
                  <a:gd name="T61" fmla="*/ 310 h 339"/>
                  <a:gd name="T62" fmla="*/ 173 w 336"/>
                  <a:gd name="T63" fmla="*/ 303 h 339"/>
                  <a:gd name="T64" fmla="*/ 0 w 336"/>
                  <a:gd name="T65" fmla="*/ 159 h 339"/>
                  <a:gd name="T66" fmla="*/ 8 w 336"/>
                  <a:gd name="T67" fmla="*/ 142 h 339"/>
                  <a:gd name="T68" fmla="*/ 17 w 336"/>
                  <a:gd name="T69" fmla="*/ 126 h 339"/>
                  <a:gd name="T70" fmla="*/ 27 w 336"/>
                  <a:gd name="T71" fmla="*/ 110 h 339"/>
                  <a:gd name="T72" fmla="*/ 39 w 336"/>
                  <a:gd name="T73" fmla="*/ 96 h 339"/>
                  <a:gd name="T74" fmla="*/ 51 w 336"/>
                  <a:gd name="T75" fmla="*/ 81 h 339"/>
                  <a:gd name="T76" fmla="*/ 65 w 336"/>
                  <a:gd name="T77" fmla="*/ 68 h 339"/>
                  <a:gd name="T78" fmla="*/ 80 w 336"/>
                  <a:gd name="T79" fmla="*/ 56 h 339"/>
                  <a:gd name="T80" fmla="*/ 95 w 336"/>
                  <a:gd name="T81" fmla="*/ 45 h 339"/>
                  <a:gd name="T82" fmla="*/ 111 w 336"/>
                  <a:gd name="T83" fmla="*/ 35 h 339"/>
                  <a:gd name="T84" fmla="*/ 128 w 336"/>
                  <a:gd name="T85" fmla="*/ 25 h 339"/>
                  <a:gd name="T86" fmla="*/ 147 w 336"/>
                  <a:gd name="T87" fmla="*/ 18 h 339"/>
                  <a:gd name="T88" fmla="*/ 164 w 336"/>
                  <a:gd name="T89" fmla="*/ 12 h 339"/>
                  <a:gd name="T90" fmla="*/ 185 w 336"/>
                  <a:gd name="T91" fmla="*/ 7 h 339"/>
                  <a:gd name="T92" fmla="*/ 204 w 336"/>
                  <a:gd name="T93" fmla="*/ 3 h 339"/>
                  <a:gd name="T94" fmla="*/ 224 w 336"/>
                  <a:gd name="T95" fmla="*/ 1 h 339"/>
                  <a:gd name="T96" fmla="*/ 245 w 336"/>
                  <a:gd name="T97" fmla="*/ 0 h 33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36"/>
                  <a:gd name="T148" fmla="*/ 0 h 339"/>
                  <a:gd name="T149" fmla="*/ 336 w 336"/>
                  <a:gd name="T150" fmla="*/ 339 h 339"/>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36" h="339">
                    <a:moveTo>
                      <a:pt x="320" y="205"/>
                    </a:moveTo>
                    <a:lnTo>
                      <a:pt x="323" y="209"/>
                    </a:lnTo>
                    <a:lnTo>
                      <a:pt x="325" y="212"/>
                    </a:lnTo>
                    <a:lnTo>
                      <a:pt x="326" y="216"/>
                    </a:lnTo>
                    <a:lnTo>
                      <a:pt x="328" y="221"/>
                    </a:lnTo>
                    <a:lnTo>
                      <a:pt x="330" y="224"/>
                    </a:lnTo>
                    <a:lnTo>
                      <a:pt x="332" y="228"/>
                    </a:lnTo>
                    <a:lnTo>
                      <a:pt x="332" y="232"/>
                    </a:lnTo>
                    <a:lnTo>
                      <a:pt x="333" y="237"/>
                    </a:lnTo>
                    <a:lnTo>
                      <a:pt x="334" y="241"/>
                    </a:lnTo>
                    <a:lnTo>
                      <a:pt x="335" y="244"/>
                    </a:lnTo>
                    <a:lnTo>
                      <a:pt x="335" y="249"/>
                    </a:lnTo>
                    <a:lnTo>
                      <a:pt x="335" y="253"/>
                    </a:lnTo>
                    <a:lnTo>
                      <a:pt x="335" y="258"/>
                    </a:lnTo>
                    <a:lnTo>
                      <a:pt x="334" y="261"/>
                    </a:lnTo>
                    <a:lnTo>
                      <a:pt x="334" y="265"/>
                    </a:lnTo>
                    <a:lnTo>
                      <a:pt x="333" y="270"/>
                    </a:lnTo>
                    <a:lnTo>
                      <a:pt x="332" y="274"/>
                    </a:lnTo>
                    <a:lnTo>
                      <a:pt x="331" y="277"/>
                    </a:lnTo>
                    <a:lnTo>
                      <a:pt x="330" y="282"/>
                    </a:lnTo>
                    <a:lnTo>
                      <a:pt x="328" y="285"/>
                    </a:lnTo>
                    <a:lnTo>
                      <a:pt x="326" y="289"/>
                    </a:lnTo>
                    <a:lnTo>
                      <a:pt x="325" y="293"/>
                    </a:lnTo>
                    <a:lnTo>
                      <a:pt x="322" y="297"/>
                    </a:lnTo>
                    <a:lnTo>
                      <a:pt x="320" y="300"/>
                    </a:lnTo>
                    <a:lnTo>
                      <a:pt x="317" y="303"/>
                    </a:lnTo>
                    <a:lnTo>
                      <a:pt x="315" y="307"/>
                    </a:lnTo>
                    <a:lnTo>
                      <a:pt x="312" y="310"/>
                    </a:lnTo>
                    <a:lnTo>
                      <a:pt x="309" y="313"/>
                    </a:lnTo>
                    <a:lnTo>
                      <a:pt x="306" y="316"/>
                    </a:lnTo>
                    <a:lnTo>
                      <a:pt x="302" y="319"/>
                    </a:lnTo>
                    <a:lnTo>
                      <a:pt x="299" y="321"/>
                    </a:lnTo>
                    <a:lnTo>
                      <a:pt x="294" y="324"/>
                    </a:lnTo>
                    <a:lnTo>
                      <a:pt x="291" y="326"/>
                    </a:lnTo>
                    <a:lnTo>
                      <a:pt x="286" y="329"/>
                    </a:lnTo>
                    <a:lnTo>
                      <a:pt x="283" y="331"/>
                    </a:lnTo>
                    <a:lnTo>
                      <a:pt x="279" y="332"/>
                    </a:lnTo>
                    <a:lnTo>
                      <a:pt x="274" y="334"/>
                    </a:lnTo>
                    <a:lnTo>
                      <a:pt x="271" y="335"/>
                    </a:lnTo>
                    <a:lnTo>
                      <a:pt x="266" y="336"/>
                    </a:lnTo>
                    <a:lnTo>
                      <a:pt x="262" y="336"/>
                    </a:lnTo>
                    <a:lnTo>
                      <a:pt x="257" y="337"/>
                    </a:lnTo>
                    <a:lnTo>
                      <a:pt x="253" y="338"/>
                    </a:lnTo>
                    <a:lnTo>
                      <a:pt x="248" y="338"/>
                    </a:lnTo>
                    <a:lnTo>
                      <a:pt x="244" y="338"/>
                    </a:lnTo>
                    <a:lnTo>
                      <a:pt x="241" y="338"/>
                    </a:lnTo>
                    <a:lnTo>
                      <a:pt x="236" y="337"/>
                    </a:lnTo>
                    <a:lnTo>
                      <a:pt x="232" y="337"/>
                    </a:lnTo>
                    <a:lnTo>
                      <a:pt x="227" y="336"/>
                    </a:lnTo>
                    <a:lnTo>
                      <a:pt x="223" y="336"/>
                    </a:lnTo>
                    <a:lnTo>
                      <a:pt x="218" y="335"/>
                    </a:lnTo>
                    <a:lnTo>
                      <a:pt x="215" y="333"/>
                    </a:lnTo>
                    <a:lnTo>
                      <a:pt x="210" y="331"/>
                    </a:lnTo>
                    <a:lnTo>
                      <a:pt x="207" y="330"/>
                    </a:lnTo>
                    <a:lnTo>
                      <a:pt x="203" y="328"/>
                    </a:lnTo>
                    <a:lnTo>
                      <a:pt x="199" y="326"/>
                    </a:lnTo>
                    <a:lnTo>
                      <a:pt x="195" y="324"/>
                    </a:lnTo>
                    <a:lnTo>
                      <a:pt x="192" y="321"/>
                    </a:lnTo>
                    <a:lnTo>
                      <a:pt x="188" y="319"/>
                    </a:lnTo>
                    <a:lnTo>
                      <a:pt x="185" y="316"/>
                    </a:lnTo>
                    <a:lnTo>
                      <a:pt x="182" y="313"/>
                    </a:lnTo>
                    <a:lnTo>
                      <a:pt x="179" y="310"/>
                    </a:lnTo>
                    <a:lnTo>
                      <a:pt x="176" y="307"/>
                    </a:lnTo>
                    <a:lnTo>
                      <a:pt x="173" y="303"/>
                    </a:lnTo>
                    <a:lnTo>
                      <a:pt x="171" y="300"/>
                    </a:lnTo>
                    <a:lnTo>
                      <a:pt x="0" y="159"/>
                    </a:lnTo>
                    <a:lnTo>
                      <a:pt x="4" y="150"/>
                    </a:lnTo>
                    <a:lnTo>
                      <a:pt x="8" y="142"/>
                    </a:lnTo>
                    <a:lnTo>
                      <a:pt x="12" y="134"/>
                    </a:lnTo>
                    <a:lnTo>
                      <a:pt x="17" y="126"/>
                    </a:lnTo>
                    <a:lnTo>
                      <a:pt x="22" y="118"/>
                    </a:lnTo>
                    <a:lnTo>
                      <a:pt x="27" y="110"/>
                    </a:lnTo>
                    <a:lnTo>
                      <a:pt x="33" y="102"/>
                    </a:lnTo>
                    <a:lnTo>
                      <a:pt x="39" y="96"/>
                    </a:lnTo>
                    <a:lnTo>
                      <a:pt x="45" y="88"/>
                    </a:lnTo>
                    <a:lnTo>
                      <a:pt x="51" y="81"/>
                    </a:lnTo>
                    <a:lnTo>
                      <a:pt x="58" y="74"/>
                    </a:lnTo>
                    <a:lnTo>
                      <a:pt x="65" y="68"/>
                    </a:lnTo>
                    <a:lnTo>
                      <a:pt x="73" y="62"/>
                    </a:lnTo>
                    <a:lnTo>
                      <a:pt x="80" y="56"/>
                    </a:lnTo>
                    <a:lnTo>
                      <a:pt x="88" y="50"/>
                    </a:lnTo>
                    <a:lnTo>
                      <a:pt x="95" y="45"/>
                    </a:lnTo>
                    <a:lnTo>
                      <a:pt x="103" y="40"/>
                    </a:lnTo>
                    <a:lnTo>
                      <a:pt x="111" y="35"/>
                    </a:lnTo>
                    <a:lnTo>
                      <a:pt x="120" y="30"/>
                    </a:lnTo>
                    <a:lnTo>
                      <a:pt x="128" y="25"/>
                    </a:lnTo>
                    <a:lnTo>
                      <a:pt x="137" y="22"/>
                    </a:lnTo>
                    <a:lnTo>
                      <a:pt x="147" y="18"/>
                    </a:lnTo>
                    <a:lnTo>
                      <a:pt x="156" y="14"/>
                    </a:lnTo>
                    <a:lnTo>
                      <a:pt x="164" y="12"/>
                    </a:lnTo>
                    <a:lnTo>
                      <a:pt x="174" y="9"/>
                    </a:lnTo>
                    <a:lnTo>
                      <a:pt x="185" y="7"/>
                    </a:lnTo>
                    <a:lnTo>
                      <a:pt x="194" y="5"/>
                    </a:lnTo>
                    <a:lnTo>
                      <a:pt x="204" y="3"/>
                    </a:lnTo>
                    <a:lnTo>
                      <a:pt x="214" y="2"/>
                    </a:lnTo>
                    <a:lnTo>
                      <a:pt x="224" y="1"/>
                    </a:lnTo>
                    <a:lnTo>
                      <a:pt x="234" y="0"/>
                    </a:lnTo>
                    <a:lnTo>
                      <a:pt x="245" y="0"/>
                    </a:lnTo>
                    <a:lnTo>
                      <a:pt x="320" y="205"/>
                    </a:lnTo>
                  </a:path>
                </a:pathLst>
              </a:custGeom>
              <a:solidFill>
                <a:srgbClr val="F1ED3B"/>
              </a:solidFill>
              <a:ln w="9525" cap="rnd">
                <a:noFill/>
                <a:round/>
                <a:headEnd type="none" w="sm" len="sm"/>
                <a:tailEnd type="none" w="sm" len="sm"/>
              </a:ln>
            </p:spPr>
            <p:txBody>
              <a:bodyPr/>
              <a:lstStyle/>
              <a:p>
                <a:endParaRPr lang="en-US"/>
              </a:p>
            </p:txBody>
          </p:sp>
          <p:sp>
            <p:nvSpPr>
              <p:cNvPr id="252081" name="Freeform 144"/>
              <p:cNvSpPr>
                <a:spLocks/>
              </p:cNvSpPr>
              <p:nvPr/>
            </p:nvSpPr>
            <p:spPr bwMode="auto">
              <a:xfrm>
                <a:off x="2639" y="2020"/>
                <a:ext cx="336" cy="339"/>
              </a:xfrm>
              <a:custGeom>
                <a:avLst/>
                <a:gdLst>
                  <a:gd name="T0" fmla="*/ 323 w 336"/>
                  <a:gd name="T1" fmla="*/ 209 h 339"/>
                  <a:gd name="T2" fmla="*/ 326 w 336"/>
                  <a:gd name="T3" fmla="*/ 216 h 339"/>
                  <a:gd name="T4" fmla="*/ 330 w 336"/>
                  <a:gd name="T5" fmla="*/ 224 h 339"/>
                  <a:gd name="T6" fmla="*/ 332 w 336"/>
                  <a:gd name="T7" fmla="*/ 232 h 339"/>
                  <a:gd name="T8" fmla="*/ 334 w 336"/>
                  <a:gd name="T9" fmla="*/ 241 h 339"/>
                  <a:gd name="T10" fmla="*/ 335 w 336"/>
                  <a:gd name="T11" fmla="*/ 249 h 339"/>
                  <a:gd name="T12" fmla="*/ 335 w 336"/>
                  <a:gd name="T13" fmla="*/ 258 h 339"/>
                  <a:gd name="T14" fmla="*/ 334 w 336"/>
                  <a:gd name="T15" fmla="*/ 265 h 339"/>
                  <a:gd name="T16" fmla="*/ 332 w 336"/>
                  <a:gd name="T17" fmla="*/ 274 h 339"/>
                  <a:gd name="T18" fmla="*/ 330 w 336"/>
                  <a:gd name="T19" fmla="*/ 282 h 339"/>
                  <a:gd name="T20" fmla="*/ 326 w 336"/>
                  <a:gd name="T21" fmla="*/ 289 h 339"/>
                  <a:gd name="T22" fmla="*/ 322 w 336"/>
                  <a:gd name="T23" fmla="*/ 297 h 339"/>
                  <a:gd name="T24" fmla="*/ 317 w 336"/>
                  <a:gd name="T25" fmla="*/ 303 h 339"/>
                  <a:gd name="T26" fmla="*/ 312 w 336"/>
                  <a:gd name="T27" fmla="*/ 310 h 339"/>
                  <a:gd name="T28" fmla="*/ 306 w 336"/>
                  <a:gd name="T29" fmla="*/ 316 h 339"/>
                  <a:gd name="T30" fmla="*/ 299 w 336"/>
                  <a:gd name="T31" fmla="*/ 321 h 339"/>
                  <a:gd name="T32" fmla="*/ 291 w 336"/>
                  <a:gd name="T33" fmla="*/ 326 h 339"/>
                  <a:gd name="T34" fmla="*/ 283 w 336"/>
                  <a:gd name="T35" fmla="*/ 331 h 339"/>
                  <a:gd name="T36" fmla="*/ 274 w 336"/>
                  <a:gd name="T37" fmla="*/ 334 h 339"/>
                  <a:gd name="T38" fmla="*/ 266 w 336"/>
                  <a:gd name="T39" fmla="*/ 336 h 339"/>
                  <a:gd name="T40" fmla="*/ 257 w 336"/>
                  <a:gd name="T41" fmla="*/ 337 h 339"/>
                  <a:gd name="T42" fmla="*/ 248 w 336"/>
                  <a:gd name="T43" fmla="*/ 338 h 339"/>
                  <a:gd name="T44" fmla="*/ 241 w 336"/>
                  <a:gd name="T45" fmla="*/ 338 h 339"/>
                  <a:gd name="T46" fmla="*/ 232 w 336"/>
                  <a:gd name="T47" fmla="*/ 337 h 339"/>
                  <a:gd name="T48" fmla="*/ 223 w 336"/>
                  <a:gd name="T49" fmla="*/ 336 h 339"/>
                  <a:gd name="T50" fmla="*/ 215 w 336"/>
                  <a:gd name="T51" fmla="*/ 333 h 339"/>
                  <a:gd name="T52" fmla="*/ 207 w 336"/>
                  <a:gd name="T53" fmla="*/ 330 h 339"/>
                  <a:gd name="T54" fmla="*/ 199 w 336"/>
                  <a:gd name="T55" fmla="*/ 326 h 339"/>
                  <a:gd name="T56" fmla="*/ 192 w 336"/>
                  <a:gd name="T57" fmla="*/ 321 h 339"/>
                  <a:gd name="T58" fmla="*/ 185 w 336"/>
                  <a:gd name="T59" fmla="*/ 316 h 339"/>
                  <a:gd name="T60" fmla="*/ 179 w 336"/>
                  <a:gd name="T61" fmla="*/ 310 h 339"/>
                  <a:gd name="T62" fmla="*/ 173 w 336"/>
                  <a:gd name="T63" fmla="*/ 303 h 339"/>
                  <a:gd name="T64" fmla="*/ 0 w 336"/>
                  <a:gd name="T65" fmla="*/ 159 h 339"/>
                  <a:gd name="T66" fmla="*/ 8 w 336"/>
                  <a:gd name="T67" fmla="*/ 142 h 339"/>
                  <a:gd name="T68" fmla="*/ 17 w 336"/>
                  <a:gd name="T69" fmla="*/ 126 h 339"/>
                  <a:gd name="T70" fmla="*/ 27 w 336"/>
                  <a:gd name="T71" fmla="*/ 110 h 339"/>
                  <a:gd name="T72" fmla="*/ 39 w 336"/>
                  <a:gd name="T73" fmla="*/ 96 h 339"/>
                  <a:gd name="T74" fmla="*/ 51 w 336"/>
                  <a:gd name="T75" fmla="*/ 81 h 339"/>
                  <a:gd name="T76" fmla="*/ 65 w 336"/>
                  <a:gd name="T77" fmla="*/ 68 h 339"/>
                  <a:gd name="T78" fmla="*/ 80 w 336"/>
                  <a:gd name="T79" fmla="*/ 56 h 339"/>
                  <a:gd name="T80" fmla="*/ 95 w 336"/>
                  <a:gd name="T81" fmla="*/ 45 h 339"/>
                  <a:gd name="T82" fmla="*/ 111 w 336"/>
                  <a:gd name="T83" fmla="*/ 35 h 339"/>
                  <a:gd name="T84" fmla="*/ 128 w 336"/>
                  <a:gd name="T85" fmla="*/ 25 h 339"/>
                  <a:gd name="T86" fmla="*/ 147 w 336"/>
                  <a:gd name="T87" fmla="*/ 18 h 339"/>
                  <a:gd name="T88" fmla="*/ 164 w 336"/>
                  <a:gd name="T89" fmla="*/ 12 h 339"/>
                  <a:gd name="T90" fmla="*/ 185 w 336"/>
                  <a:gd name="T91" fmla="*/ 7 h 339"/>
                  <a:gd name="T92" fmla="*/ 204 w 336"/>
                  <a:gd name="T93" fmla="*/ 3 h 339"/>
                  <a:gd name="T94" fmla="*/ 224 w 336"/>
                  <a:gd name="T95" fmla="*/ 1 h 339"/>
                  <a:gd name="T96" fmla="*/ 245 w 336"/>
                  <a:gd name="T97" fmla="*/ 0 h 33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36"/>
                  <a:gd name="T148" fmla="*/ 0 h 339"/>
                  <a:gd name="T149" fmla="*/ 336 w 336"/>
                  <a:gd name="T150" fmla="*/ 339 h 339"/>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36" h="339">
                    <a:moveTo>
                      <a:pt x="320" y="205"/>
                    </a:moveTo>
                    <a:lnTo>
                      <a:pt x="323" y="209"/>
                    </a:lnTo>
                    <a:lnTo>
                      <a:pt x="325" y="212"/>
                    </a:lnTo>
                    <a:lnTo>
                      <a:pt x="326" y="216"/>
                    </a:lnTo>
                    <a:lnTo>
                      <a:pt x="328" y="221"/>
                    </a:lnTo>
                    <a:lnTo>
                      <a:pt x="330" y="224"/>
                    </a:lnTo>
                    <a:lnTo>
                      <a:pt x="332" y="228"/>
                    </a:lnTo>
                    <a:lnTo>
                      <a:pt x="332" y="232"/>
                    </a:lnTo>
                    <a:lnTo>
                      <a:pt x="333" y="237"/>
                    </a:lnTo>
                    <a:lnTo>
                      <a:pt x="334" y="241"/>
                    </a:lnTo>
                    <a:lnTo>
                      <a:pt x="335" y="244"/>
                    </a:lnTo>
                    <a:lnTo>
                      <a:pt x="335" y="249"/>
                    </a:lnTo>
                    <a:lnTo>
                      <a:pt x="335" y="253"/>
                    </a:lnTo>
                    <a:lnTo>
                      <a:pt x="335" y="258"/>
                    </a:lnTo>
                    <a:lnTo>
                      <a:pt x="334" y="261"/>
                    </a:lnTo>
                    <a:lnTo>
                      <a:pt x="334" y="265"/>
                    </a:lnTo>
                    <a:lnTo>
                      <a:pt x="333" y="270"/>
                    </a:lnTo>
                    <a:lnTo>
                      <a:pt x="332" y="274"/>
                    </a:lnTo>
                    <a:lnTo>
                      <a:pt x="331" y="277"/>
                    </a:lnTo>
                    <a:lnTo>
                      <a:pt x="330" y="282"/>
                    </a:lnTo>
                    <a:lnTo>
                      <a:pt x="328" y="285"/>
                    </a:lnTo>
                    <a:lnTo>
                      <a:pt x="326" y="289"/>
                    </a:lnTo>
                    <a:lnTo>
                      <a:pt x="325" y="293"/>
                    </a:lnTo>
                    <a:lnTo>
                      <a:pt x="322" y="297"/>
                    </a:lnTo>
                    <a:lnTo>
                      <a:pt x="320" y="300"/>
                    </a:lnTo>
                    <a:lnTo>
                      <a:pt x="317" y="303"/>
                    </a:lnTo>
                    <a:lnTo>
                      <a:pt x="315" y="307"/>
                    </a:lnTo>
                    <a:lnTo>
                      <a:pt x="312" y="310"/>
                    </a:lnTo>
                    <a:lnTo>
                      <a:pt x="309" y="313"/>
                    </a:lnTo>
                    <a:lnTo>
                      <a:pt x="306" y="316"/>
                    </a:lnTo>
                    <a:lnTo>
                      <a:pt x="302" y="319"/>
                    </a:lnTo>
                    <a:lnTo>
                      <a:pt x="299" y="321"/>
                    </a:lnTo>
                    <a:lnTo>
                      <a:pt x="294" y="324"/>
                    </a:lnTo>
                    <a:lnTo>
                      <a:pt x="291" y="326"/>
                    </a:lnTo>
                    <a:lnTo>
                      <a:pt x="286" y="329"/>
                    </a:lnTo>
                    <a:lnTo>
                      <a:pt x="283" y="331"/>
                    </a:lnTo>
                    <a:lnTo>
                      <a:pt x="279" y="332"/>
                    </a:lnTo>
                    <a:lnTo>
                      <a:pt x="274" y="334"/>
                    </a:lnTo>
                    <a:lnTo>
                      <a:pt x="271" y="335"/>
                    </a:lnTo>
                    <a:lnTo>
                      <a:pt x="266" y="336"/>
                    </a:lnTo>
                    <a:lnTo>
                      <a:pt x="262" y="336"/>
                    </a:lnTo>
                    <a:lnTo>
                      <a:pt x="257" y="337"/>
                    </a:lnTo>
                    <a:lnTo>
                      <a:pt x="253" y="338"/>
                    </a:lnTo>
                    <a:lnTo>
                      <a:pt x="248" y="338"/>
                    </a:lnTo>
                    <a:lnTo>
                      <a:pt x="244" y="338"/>
                    </a:lnTo>
                    <a:lnTo>
                      <a:pt x="241" y="338"/>
                    </a:lnTo>
                    <a:lnTo>
                      <a:pt x="236" y="337"/>
                    </a:lnTo>
                    <a:lnTo>
                      <a:pt x="232" y="337"/>
                    </a:lnTo>
                    <a:lnTo>
                      <a:pt x="227" y="336"/>
                    </a:lnTo>
                    <a:lnTo>
                      <a:pt x="223" y="336"/>
                    </a:lnTo>
                    <a:lnTo>
                      <a:pt x="218" y="335"/>
                    </a:lnTo>
                    <a:lnTo>
                      <a:pt x="215" y="333"/>
                    </a:lnTo>
                    <a:lnTo>
                      <a:pt x="210" y="331"/>
                    </a:lnTo>
                    <a:lnTo>
                      <a:pt x="207" y="330"/>
                    </a:lnTo>
                    <a:lnTo>
                      <a:pt x="203" y="328"/>
                    </a:lnTo>
                    <a:lnTo>
                      <a:pt x="199" y="326"/>
                    </a:lnTo>
                    <a:lnTo>
                      <a:pt x="195" y="324"/>
                    </a:lnTo>
                    <a:lnTo>
                      <a:pt x="192" y="321"/>
                    </a:lnTo>
                    <a:lnTo>
                      <a:pt x="188" y="319"/>
                    </a:lnTo>
                    <a:lnTo>
                      <a:pt x="185" y="316"/>
                    </a:lnTo>
                    <a:lnTo>
                      <a:pt x="182" y="313"/>
                    </a:lnTo>
                    <a:lnTo>
                      <a:pt x="179" y="310"/>
                    </a:lnTo>
                    <a:lnTo>
                      <a:pt x="176" y="307"/>
                    </a:lnTo>
                    <a:lnTo>
                      <a:pt x="173" y="303"/>
                    </a:lnTo>
                    <a:lnTo>
                      <a:pt x="171" y="300"/>
                    </a:lnTo>
                    <a:lnTo>
                      <a:pt x="0" y="159"/>
                    </a:lnTo>
                    <a:lnTo>
                      <a:pt x="4" y="150"/>
                    </a:lnTo>
                    <a:lnTo>
                      <a:pt x="8" y="142"/>
                    </a:lnTo>
                    <a:lnTo>
                      <a:pt x="12" y="134"/>
                    </a:lnTo>
                    <a:lnTo>
                      <a:pt x="17" y="126"/>
                    </a:lnTo>
                    <a:lnTo>
                      <a:pt x="22" y="118"/>
                    </a:lnTo>
                    <a:lnTo>
                      <a:pt x="27" y="110"/>
                    </a:lnTo>
                    <a:lnTo>
                      <a:pt x="33" y="102"/>
                    </a:lnTo>
                    <a:lnTo>
                      <a:pt x="39" y="96"/>
                    </a:lnTo>
                    <a:lnTo>
                      <a:pt x="45" y="88"/>
                    </a:lnTo>
                    <a:lnTo>
                      <a:pt x="51" y="81"/>
                    </a:lnTo>
                    <a:lnTo>
                      <a:pt x="58" y="74"/>
                    </a:lnTo>
                    <a:lnTo>
                      <a:pt x="65" y="68"/>
                    </a:lnTo>
                    <a:lnTo>
                      <a:pt x="73" y="62"/>
                    </a:lnTo>
                    <a:lnTo>
                      <a:pt x="80" y="56"/>
                    </a:lnTo>
                    <a:lnTo>
                      <a:pt x="88" y="50"/>
                    </a:lnTo>
                    <a:lnTo>
                      <a:pt x="95" y="45"/>
                    </a:lnTo>
                    <a:lnTo>
                      <a:pt x="103" y="40"/>
                    </a:lnTo>
                    <a:lnTo>
                      <a:pt x="111" y="35"/>
                    </a:lnTo>
                    <a:lnTo>
                      <a:pt x="120" y="30"/>
                    </a:lnTo>
                    <a:lnTo>
                      <a:pt x="128" y="25"/>
                    </a:lnTo>
                    <a:lnTo>
                      <a:pt x="137" y="22"/>
                    </a:lnTo>
                    <a:lnTo>
                      <a:pt x="147" y="18"/>
                    </a:lnTo>
                    <a:lnTo>
                      <a:pt x="156" y="14"/>
                    </a:lnTo>
                    <a:lnTo>
                      <a:pt x="164" y="12"/>
                    </a:lnTo>
                    <a:lnTo>
                      <a:pt x="174" y="9"/>
                    </a:lnTo>
                    <a:lnTo>
                      <a:pt x="185" y="7"/>
                    </a:lnTo>
                    <a:lnTo>
                      <a:pt x="194" y="5"/>
                    </a:lnTo>
                    <a:lnTo>
                      <a:pt x="204" y="3"/>
                    </a:lnTo>
                    <a:lnTo>
                      <a:pt x="214" y="2"/>
                    </a:lnTo>
                    <a:lnTo>
                      <a:pt x="224" y="1"/>
                    </a:lnTo>
                    <a:lnTo>
                      <a:pt x="234" y="0"/>
                    </a:lnTo>
                    <a:lnTo>
                      <a:pt x="245" y="0"/>
                    </a:lnTo>
                    <a:lnTo>
                      <a:pt x="320" y="205"/>
                    </a:lnTo>
                  </a:path>
                </a:pathLst>
              </a:custGeom>
              <a:noFill/>
              <a:ln w="12700" cap="rnd" cmpd="sng">
                <a:solidFill>
                  <a:srgbClr val="1F1A17"/>
                </a:solidFill>
                <a:prstDash val="solid"/>
                <a:round/>
                <a:headEnd type="none" w="sm" len="sm"/>
                <a:tailEnd type="none" w="sm" len="sm"/>
              </a:ln>
            </p:spPr>
            <p:txBody>
              <a:bodyPr/>
              <a:lstStyle/>
              <a:p>
                <a:endParaRPr lang="en-US"/>
              </a:p>
            </p:txBody>
          </p:sp>
          <p:sp>
            <p:nvSpPr>
              <p:cNvPr id="252082" name="Freeform 145"/>
              <p:cNvSpPr>
                <a:spLocks/>
              </p:cNvSpPr>
              <p:nvPr/>
            </p:nvSpPr>
            <p:spPr bwMode="auto">
              <a:xfrm>
                <a:off x="2597" y="1946"/>
                <a:ext cx="431" cy="463"/>
              </a:xfrm>
              <a:custGeom>
                <a:avLst/>
                <a:gdLst>
                  <a:gd name="T0" fmla="*/ 286 w 431"/>
                  <a:gd name="T1" fmla="*/ 75 h 463"/>
                  <a:gd name="T2" fmla="*/ 246 w 431"/>
                  <a:gd name="T3" fmla="*/ 78 h 463"/>
                  <a:gd name="T4" fmla="*/ 207 w 431"/>
                  <a:gd name="T5" fmla="*/ 87 h 463"/>
                  <a:gd name="T6" fmla="*/ 170 w 431"/>
                  <a:gd name="T7" fmla="*/ 100 h 463"/>
                  <a:gd name="T8" fmla="*/ 138 w 431"/>
                  <a:gd name="T9" fmla="*/ 119 h 463"/>
                  <a:gd name="T10" fmla="*/ 108 w 431"/>
                  <a:gd name="T11" fmla="*/ 142 h 463"/>
                  <a:gd name="T12" fmla="*/ 81 w 431"/>
                  <a:gd name="T13" fmla="*/ 170 h 463"/>
                  <a:gd name="T14" fmla="*/ 60 w 431"/>
                  <a:gd name="T15" fmla="*/ 200 h 463"/>
                  <a:gd name="T16" fmla="*/ 42 w 431"/>
                  <a:gd name="T17" fmla="*/ 233 h 463"/>
                  <a:gd name="T18" fmla="*/ 221 w 431"/>
                  <a:gd name="T19" fmla="*/ 383 h 463"/>
                  <a:gd name="T20" fmla="*/ 234 w 431"/>
                  <a:gd name="T21" fmla="*/ 394 h 463"/>
                  <a:gd name="T22" fmla="*/ 249 w 431"/>
                  <a:gd name="T23" fmla="*/ 403 h 463"/>
                  <a:gd name="T24" fmla="*/ 265 w 431"/>
                  <a:gd name="T25" fmla="*/ 408 h 463"/>
                  <a:gd name="T26" fmla="*/ 282 w 431"/>
                  <a:gd name="T27" fmla="*/ 411 h 463"/>
                  <a:gd name="T28" fmla="*/ 299 w 431"/>
                  <a:gd name="T29" fmla="*/ 410 h 463"/>
                  <a:gd name="T30" fmla="*/ 316 w 431"/>
                  <a:gd name="T31" fmla="*/ 406 h 463"/>
                  <a:gd name="T32" fmla="*/ 332 w 431"/>
                  <a:gd name="T33" fmla="*/ 400 h 463"/>
                  <a:gd name="T34" fmla="*/ 347 w 431"/>
                  <a:gd name="T35" fmla="*/ 389 h 463"/>
                  <a:gd name="T36" fmla="*/ 359 w 431"/>
                  <a:gd name="T37" fmla="*/ 376 h 463"/>
                  <a:gd name="T38" fmla="*/ 367 w 431"/>
                  <a:gd name="T39" fmla="*/ 363 h 463"/>
                  <a:gd name="T40" fmla="*/ 374 w 431"/>
                  <a:gd name="T41" fmla="*/ 347 h 463"/>
                  <a:gd name="T42" fmla="*/ 376 w 431"/>
                  <a:gd name="T43" fmla="*/ 331 h 463"/>
                  <a:gd name="T44" fmla="*/ 375 w 431"/>
                  <a:gd name="T45" fmla="*/ 315 h 463"/>
                  <a:gd name="T46" fmla="*/ 371 w 431"/>
                  <a:gd name="T47" fmla="*/ 298 h 463"/>
                  <a:gd name="T48" fmla="*/ 364 w 431"/>
                  <a:gd name="T49" fmla="*/ 283 h 463"/>
                  <a:gd name="T50" fmla="*/ 342 w 431"/>
                  <a:gd name="T51" fmla="*/ 199 h 463"/>
                  <a:gd name="T52" fmla="*/ 361 w 431"/>
                  <a:gd name="T53" fmla="*/ 209 h 463"/>
                  <a:gd name="T54" fmla="*/ 380 w 431"/>
                  <a:gd name="T55" fmla="*/ 222 h 463"/>
                  <a:gd name="T56" fmla="*/ 395 w 431"/>
                  <a:gd name="T57" fmla="*/ 236 h 463"/>
                  <a:gd name="T58" fmla="*/ 408 w 431"/>
                  <a:gd name="T59" fmla="*/ 254 h 463"/>
                  <a:gd name="T60" fmla="*/ 419 w 431"/>
                  <a:gd name="T61" fmla="*/ 272 h 463"/>
                  <a:gd name="T62" fmla="*/ 426 w 431"/>
                  <a:gd name="T63" fmla="*/ 293 h 463"/>
                  <a:gd name="T64" fmla="*/ 429 w 431"/>
                  <a:gd name="T65" fmla="*/ 315 h 463"/>
                  <a:gd name="T66" fmla="*/ 429 w 431"/>
                  <a:gd name="T67" fmla="*/ 340 h 463"/>
                  <a:gd name="T68" fmla="*/ 424 w 431"/>
                  <a:gd name="T69" fmla="*/ 366 h 463"/>
                  <a:gd name="T70" fmla="*/ 412 w 431"/>
                  <a:gd name="T71" fmla="*/ 390 h 463"/>
                  <a:gd name="T72" fmla="*/ 397 w 431"/>
                  <a:gd name="T73" fmla="*/ 412 h 463"/>
                  <a:gd name="T74" fmla="*/ 378 w 431"/>
                  <a:gd name="T75" fmla="*/ 431 h 463"/>
                  <a:gd name="T76" fmla="*/ 355 w 431"/>
                  <a:gd name="T77" fmla="*/ 446 h 463"/>
                  <a:gd name="T78" fmla="*/ 329 w 431"/>
                  <a:gd name="T79" fmla="*/ 456 h 463"/>
                  <a:gd name="T80" fmla="*/ 302 w 431"/>
                  <a:gd name="T81" fmla="*/ 461 h 463"/>
                  <a:gd name="T82" fmla="*/ 275 w 431"/>
                  <a:gd name="T83" fmla="*/ 461 h 463"/>
                  <a:gd name="T84" fmla="*/ 251 w 431"/>
                  <a:gd name="T85" fmla="*/ 458 h 463"/>
                  <a:gd name="T86" fmla="*/ 229 w 431"/>
                  <a:gd name="T87" fmla="*/ 450 h 463"/>
                  <a:gd name="T88" fmla="*/ 208 w 431"/>
                  <a:gd name="T89" fmla="*/ 439 h 463"/>
                  <a:gd name="T90" fmla="*/ 190 w 431"/>
                  <a:gd name="T91" fmla="*/ 425 h 463"/>
                  <a:gd name="T92" fmla="*/ 174 w 431"/>
                  <a:gd name="T93" fmla="*/ 409 h 463"/>
                  <a:gd name="T94" fmla="*/ 161 w 431"/>
                  <a:gd name="T95" fmla="*/ 390 h 463"/>
                  <a:gd name="T96" fmla="*/ 152 w 431"/>
                  <a:gd name="T97" fmla="*/ 370 h 463"/>
                  <a:gd name="T98" fmla="*/ 78 w 431"/>
                  <a:gd name="T99" fmla="*/ 358 h 463"/>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431"/>
                  <a:gd name="T151" fmla="*/ 0 h 463"/>
                  <a:gd name="T152" fmla="*/ 431 w 431"/>
                  <a:gd name="T153" fmla="*/ 463 h 463"/>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431" h="463">
                    <a:moveTo>
                      <a:pt x="41" y="0"/>
                    </a:moveTo>
                    <a:lnTo>
                      <a:pt x="322" y="0"/>
                    </a:lnTo>
                    <a:lnTo>
                      <a:pt x="322" y="170"/>
                    </a:lnTo>
                    <a:lnTo>
                      <a:pt x="286" y="75"/>
                    </a:lnTo>
                    <a:lnTo>
                      <a:pt x="276" y="75"/>
                    </a:lnTo>
                    <a:lnTo>
                      <a:pt x="266" y="76"/>
                    </a:lnTo>
                    <a:lnTo>
                      <a:pt x="255" y="77"/>
                    </a:lnTo>
                    <a:lnTo>
                      <a:pt x="246" y="78"/>
                    </a:lnTo>
                    <a:lnTo>
                      <a:pt x="236" y="79"/>
                    </a:lnTo>
                    <a:lnTo>
                      <a:pt x="226" y="82"/>
                    </a:lnTo>
                    <a:lnTo>
                      <a:pt x="216" y="83"/>
                    </a:lnTo>
                    <a:lnTo>
                      <a:pt x="207" y="87"/>
                    </a:lnTo>
                    <a:lnTo>
                      <a:pt x="198" y="89"/>
                    </a:lnTo>
                    <a:lnTo>
                      <a:pt x="189" y="93"/>
                    </a:lnTo>
                    <a:lnTo>
                      <a:pt x="179" y="96"/>
                    </a:lnTo>
                    <a:lnTo>
                      <a:pt x="170" y="100"/>
                    </a:lnTo>
                    <a:lnTo>
                      <a:pt x="163" y="105"/>
                    </a:lnTo>
                    <a:lnTo>
                      <a:pt x="154" y="110"/>
                    </a:lnTo>
                    <a:lnTo>
                      <a:pt x="146" y="115"/>
                    </a:lnTo>
                    <a:lnTo>
                      <a:pt x="138" y="119"/>
                    </a:lnTo>
                    <a:lnTo>
                      <a:pt x="130" y="125"/>
                    </a:lnTo>
                    <a:lnTo>
                      <a:pt x="122" y="130"/>
                    </a:lnTo>
                    <a:lnTo>
                      <a:pt x="115" y="136"/>
                    </a:lnTo>
                    <a:lnTo>
                      <a:pt x="108" y="142"/>
                    </a:lnTo>
                    <a:lnTo>
                      <a:pt x="101" y="148"/>
                    </a:lnTo>
                    <a:lnTo>
                      <a:pt x="95" y="155"/>
                    </a:lnTo>
                    <a:lnTo>
                      <a:pt x="87" y="162"/>
                    </a:lnTo>
                    <a:lnTo>
                      <a:pt x="81" y="170"/>
                    </a:lnTo>
                    <a:lnTo>
                      <a:pt x="75" y="176"/>
                    </a:lnTo>
                    <a:lnTo>
                      <a:pt x="70" y="184"/>
                    </a:lnTo>
                    <a:lnTo>
                      <a:pt x="64" y="191"/>
                    </a:lnTo>
                    <a:lnTo>
                      <a:pt x="60" y="200"/>
                    </a:lnTo>
                    <a:lnTo>
                      <a:pt x="55" y="207"/>
                    </a:lnTo>
                    <a:lnTo>
                      <a:pt x="50" y="216"/>
                    </a:lnTo>
                    <a:lnTo>
                      <a:pt x="47" y="224"/>
                    </a:lnTo>
                    <a:lnTo>
                      <a:pt x="42" y="233"/>
                    </a:lnTo>
                    <a:lnTo>
                      <a:pt x="212" y="373"/>
                    </a:lnTo>
                    <a:lnTo>
                      <a:pt x="215" y="376"/>
                    </a:lnTo>
                    <a:lnTo>
                      <a:pt x="217" y="380"/>
                    </a:lnTo>
                    <a:lnTo>
                      <a:pt x="221" y="383"/>
                    </a:lnTo>
                    <a:lnTo>
                      <a:pt x="223" y="386"/>
                    </a:lnTo>
                    <a:lnTo>
                      <a:pt x="227" y="389"/>
                    </a:lnTo>
                    <a:lnTo>
                      <a:pt x="231" y="391"/>
                    </a:lnTo>
                    <a:lnTo>
                      <a:pt x="234" y="394"/>
                    </a:lnTo>
                    <a:lnTo>
                      <a:pt x="238" y="397"/>
                    </a:lnTo>
                    <a:lnTo>
                      <a:pt x="241" y="399"/>
                    </a:lnTo>
                    <a:lnTo>
                      <a:pt x="245" y="401"/>
                    </a:lnTo>
                    <a:lnTo>
                      <a:pt x="249" y="403"/>
                    </a:lnTo>
                    <a:lnTo>
                      <a:pt x="253" y="405"/>
                    </a:lnTo>
                    <a:lnTo>
                      <a:pt x="257" y="406"/>
                    </a:lnTo>
                    <a:lnTo>
                      <a:pt x="261" y="407"/>
                    </a:lnTo>
                    <a:lnTo>
                      <a:pt x="265" y="408"/>
                    </a:lnTo>
                    <a:lnTo>
                      <a:pt x="269" y="409"/>
                    </a:lnTo>
                    <a:lnTo>
                      <a:pt x="274" y="410"/>
                    </a:lnTo>
                    <a:lnTo>
                      <a:pt x="277" y="411"/>
                    </a:lnTo>
                    <a:lnTo>
                      <a:pt x="282" y="411"/>
                    </a:lnTo>
                    <a:lnTo>
                      <a:pt x="286" y="411"/>
                    </a:lnTo>
                    <a:lnTo>
                      <a:pt x="291" y="411"/>
                    </a:lnTo>
                    <a:lnTo>
                      <a:pt x="295" y="411"/>
                    </a:lnTo>
                    <a:lnTo>
                      <a:pt x="299" y="410"/>
                    </a:lnTo>
                    <a:lnTo>
                      <a:pt x="304" y="410"/>
                    </a:lnTo>
                    <a:lnTo>
                      <a:pt x="308" y="409"/>
                    </a:lnTo>
                    <a:lnTo>
                      <a:pt x="312" y="407"/>
                    </a:lnTo>
                    <a:lnTo>
                      <a:pt x="316" y="406"/>
                    </a:lnTo>
                    <a:lnTo>
                      <a:pt x="321" y="405"/>
                    </a:lnTo>
                    <a:lnTo>
                      <a:pt x="324" y="403"/>
                    </a:lnTo>
                    <a:lnTo>
                      <a:pt x="329" y="401"/>
                    </a:lnTo>
                    <a:lnTo>
                      <a:pt x="332" y="400"/>
                    </a:lnTo>
                    <a:lnTo>
                      <a:pt x="336" y="397"/>
                    </a:lnTo>
                    <a:lnTo>
                      <a:pt x="340" y="394"/>
                    </a:lnTo>
                    <a:lnTo>
                      <a:pt x="344" y="391"/>
                    </a:lnTo>
                    <a:lnTo>
                      <a:pt x="347" y="389"/>
                    </a:lnTo>
                    <a:lnTo>
                      <a:pt x="351" y="386"/>
                    </a:lnTo>
                    <a:lnTo>
                      <a:pt x="353" y="383"/>
                    </a:lnTo>
                    <a:lnTo>
                      <a:pt x="356" y="380"/>
                    </a:lnTo>
                    <a:lnTo>
                      <a:pt x="359" y="376"/>
                    </a:lnTo>
                    <a:lnTo>
                      <a:pt x="361" y="373"/>
                    </a:lnTo>
                    <a:lnTo>
                      <a:pt x="364" y="369"/>
                    </a:lnTo>
                    <a:lnTo>
                      <a:pt x="366" y="366"/>
                    </a:lnTo>
                    <a:lnTo>
                      <a:pt x="367" y="363"/>
                    </a:lnTo>
                    <a:lnTo>
                      <a:pt x="369" y="358"/>
                    </a:lnTo>
                    <a:lnTo>
                      <a:pt x="371" y="354"/>
                    </a:lnTo>
                    <a:lnTo>
                      <a:pt x="372" y="351"/>
                    </a:lnTo>
                    <a:lnTo>
                      <a:pt x="374" y="347"/>
                    </a:lnTo>
                    <a:lnTo>
                      <a:pt x="374" y="343"/>
                    </a:lnTo>
                    <a:lnTo>
                      <a:pt x="375" y="339"/>
                    </a:lnTo>
                    <a:lnTo>
                      <a:pt x="376" y="335"/>
                    </a:lnTo>
                    <a:lnTo>
                      <a:pt x="376" y="331"/>
                    </a:lnTo>
                    <a:lnTo>
                      <a:pt x="376" y="326"/>
                    </a:lnTo>
                    <a:lnTo>
                      <a:pt x="376" y="322"/>
                    </a:lnTo>
                    <a:lnTo>
                      <a:pt x="376" y="318"/>
                    </a:lnTo>
                    <a:lnTo>
                      <a:pt x="375" y="315"/>
                    </a:lnTo>
                    <a:lnTo>
                      <a:pt x="375" y="310"/>
                    </a:lnTo>
                    <a:lnTo>
                      <a:pt x="374" y="306"/>
                    </a:lnTo>
                    <a:lnTo>
                      <a:pt x="373" y="302"/>
                    </a:lnTo>
                    <a:lnTo>
                      <a:pt x="371" y="298"/>
                    </a:lnTo>
                    <a:lnTo>
                      <a:pt x="370" y="294"/>
                    </a:lnTo>
                    <a:lnTo>
                      <a:pt x="368" y="290"/>
                    </a:lnTo>
                    <a:lnTo>
                      <a:pt x="367" y="286"/>
                    </a:lnTo>
                    <a:lnTo>
                      <a:pt x="364" y="283"/>
                    </a:lnTo>
                    <a:lnTo>
                      <a:pt x="361" y="278"/>
                    </a:lnTo>
                    <a:lnTo>
                      <a:pt x="331" y="196"/>
                    </a:lnTo>
                    <a:lnTo>
                      <a:pt x="336" y="197"/>
                    </a:lnTo>
                    <a:lnTo>
                      <a:pt x="342" y="199"/>
                    </a:lnTo>
                    <a:lnTo>
                      <a:pt x="347" y="202"/>
                    </a:lnTo>
                    <a:lnTo>
                      <a:pt x="352" y="204"/>
                    </a:lnTo>
                    <a:lnTo>
                      <a:pt x="357" y="207"/>
                    </a:lnTo>
                    <a:lnTo>
                      <a:pt x="361" y="209"/>
                    </a:lnTo>
                    <a:lnTo>
                      <a:pt x="366" y="212"/>
                    </a:lnTo>
                    <a:lnTo>
                      <a:pt x="370" y="215"/>
                    </a:lnTo>
                    <a:lnTo>
                      <a:pt x="375" y="218"/>
                    </a:lnTo>
                    <a:lnTo>
                      <a:pt x="380" y="222"/>
                    </a:lnTo>
                    <a:lnTo>
                      <a:pt x="383" y="225"/>
                    </a:lnTo>
                    <a:lnTo>
                      <a:pt x="388" y="229"/>
                    </a:lnTo>
                    <a:lnTo>
                      <a:pt x="391" y="233"/>
                    </a:lnTo>
                    <a:lnTo>
                      <a:pt x="395" y="236"/>
                    </a:lnTo>
                    <a:lnTo>
                      <a:pt x="398" y="240"/>
                    </a:lnTo>
                    <a:lnTo>
                      <a:pt x="402" y="245"/>
                    </a:lnTo>
                    <a:lnTo>
                      <a:pt x="405" y="249"/>
                    </a:lnTo>
                    <a:lnTo>
                      <a:pt x="408" y="254"/>
                    </a:lnTo>
                    <a:lnTo>
                      <a:pt x="412" y="258"/>
                    </a:lnTo>
                    <a:lnTo>
                      <a:pt x="414" y="263"/>
                    </a:lnTo>
                    <a:lnTo>
                      <a:pt x="416" y="267"/>
                    </a:lnTo>
                    <a:lnTo>
                      <a:pt x="419" y="272"/>
                    </a:lnTo>
                    <a:lnTo>
                      <a:pt x="420" y="277"/>
                    </a:lnTo>
                    <a:lnTo>
                      <a:pt x="423" y="283"/>
                    </a:lnTo>
                    <a:lnTo>
                      <a:pt x="424" y="288"/>
                    </a:lnTo>
                    <a:lnTo>
                      <a:pt x="426" y="293"/>
                    </a:lnTo>
                    <a:lnTo>
                      <a:pt x="427" y="299"/>
                    </a:lnTo>
                    <a:lnTo>
                      <a:pt x="428" y="304"/>
                    </a:lnTo>
                    <a:lnTo>
                      <a:pt x="429" y="309"/>
                    </a:lnTo>
                    <a:lnTo>
                      <a:pt x="429" y="315"/>
                    </a:lnTo>
                    <a:lnTo>
                      <a:pt x="430" y="320"/>
                    </a:lnTo>
                    <a:lnTo>
                      <a:pt x="430" y="326"/>
                    </a:lnTo>
                    <a:lnTo>
                      <a:pt x="430" y="333"/>
                    </a:lnTo>
                    <a:lnTo>
                      <a:pt x="429" y="340"/>
                    </a:lnTo>
                    <a:lnTo>
                      <a:pt x="428" y="347"/>
                    </a:lnTo>
                    <a:lnTo>
                      <a:pt x="427" y="353"/>
                    </a:lnTo>
                    <a:lnTo>
                      <a:pt x="426" y="359"/>
                    </a:lnTo>
                    <a:lnTo>
                      <a:pt x="424" y="366"/>
                    </a:lnTo>
                    <a:lnTo>
                      <a:pt x="421" y="373"/>
                    </a:lnTo>
                    <a:lnTo>
                      <a:pt x="419" y="379"/>
                    </a:lnTo>
                    <a:lnTo>
                      <a:pt x="416" y="385"/>
                    </a:lnTo>
                    <a:lnTo>
                      <a:pt x="412" y="390"/>
                    </a:lnTo>
                    <a:lnTo>
                      <a:pt x="409" y="396"/>
                    </a:lnTo>
                    <a:lnTo>
                      <a:pt x="405" y="402"/>
                    </a:lnTo>
                    <a:lnTo>
                      <a:pt x="402" y="407"/>
                    </a:lnTo>
                    <a:lnTo>
                      <a:pt x="397" y="412"/>
                    </a:lnTo>
                    <a:lnTo>
                      <a:pt x="393" y="417"/>
                    </a:lnTo>
                    <a:lnTo>
                      <a:pt x="388" y="422"/>
                    </a:lnTo>
                    <a:lnTo>
                      <a:pt x="383" y="427"/>
                    </a:lnTo>
                    <a:lnTo>
                      <a:pt x="378" y="431"/>
                    </a:lnTo>
                    <a:lnTo>
                      <a:pt x="372" y="435"/>
                    </a:lnTo>
                    <a:lnTo>
                      <a:pt x="367" y="439"/>
                    </a:lnTo>
                    <a:lnTo>
                      <a:pt x="361" y="443"/>
                    </a:lnTo>
                    <a:lnTo>
                      <a:pt x="355" y="446"/>
                    </a:lnTo>
                    <a:lnTo>
                      <a:pt x="349" y="449"/>
                    </a:lnTo>
                    <a:lnTo>
                      <a:pt x="343" y="451"/>
                    </a:lnTo>
                    <a:lnTo>
                      <a:pt x="336" y="454"/>
                    </a:lnTo>
                    <a:lnTo>
                      <a:pt x="329" y="456"/>
                    </a:lnTo>
                    <a:lnTo>
                      <a:pt x="322" y="458"/>
                    </a:lnTo>
                    <a:lnTo>
                      <a:pt x="316" y="460"/>
                    </a:lnTo>
                    <a:lnTo>
                      <a:pt x="309" y="460"/>
                    </a:lnTo>
                    <a:lnTo>
                      <a:pt x="302" y="461"/>
                    </a:lnTo>
                    <a:lnTo>
                      <a:pt x="294" y="462"/>
                    </a:lnTo>
                    <a:lnTo>
                      <a:pt x="287" y="462"/>
                    </a:lnTo>
                    <a:lnTo>
                      <a:pt x="281" y="462"/>
                    </a:lnTo>
                    <a:lnTo>
                      <a:pt x="275" y="461"/>
                    </a:lnTo>
                    <a:lnTo>
                      <a:pt x="268" y="461"/>
                    </a:lnTo>
                    <a:lnTo>
                      <a:pt x="262" y="460"/>
                    </a:lnTo>
                    <a:lnTo>
                      <a:pt x="256" y="459"/>
                    </a:lnTo>
                    <a:lnTo>
                      <a:pt x="251" y="458"/>
                    </a:lnTo>
                    <a:lnTo>
                      <a:pt x="245" y="456"/>
                    </a:lnTo>
                    <a:lnTo>
                      <a:pt x="239" y="455"/>
                    </a:lnTo>
                    <a:lnTo>
                      <a:pt x="234" y="452"/>
                    </a:lnTo>
                    <a:lnTo>
                      <a:pt x="229" y="450"/>
                    </a:lnTo>
                    <a:lnTo>
                      <a:pt x="223" y="448"/>
                    </a:lnTo>
                    <a:lnTo>
                      <a:pt x="218" y="445"/>
                    </a:lnTo>
                    <a:lnTo>
                      <a:pt x="213" y="443"/>
                    </a:lnTo>
                    <a:lnTo>
                      <a:pt x="208" y="439"/>
                    </a:lnTo>
                    <a:lnTo>
                      <a:pt x="203" y="436"/>
                    </a:lnTo>
                    <a:lnTo>
                      <a:pt x="199" y="433"/>
                    </a:lnTo>
                    <a:lnTo>
                      <a:pt x="194" y="429"/>
                    </a:lnTo>
                    <a:lnTo>
                      <a:pt x="190" y="425"/>
                    </a:lnTo>
                    <a:lnTo>
                      <a:pt x="185" y="422"/>
                    </a:lnTo>
                    <a:lnTo>
                      <a:pt x="181" y="417"/>
                    </a:lnTo>
                    <a:lnTo>
                      <a:pt x="178" y="413"/>
                    </a:lnTo>
                    <a:lnTo>
                      <a:pt x="174" y="409"/>
                    </a:lnTo>
                    <a:lnTo>
                      <a:pt x="170" y="405"/>
                    </a:lnTo>
                    <a:lnTo>
                      <a:pt x="167" y="400"/>
                    </a:lnTo>
                    <a:lnTo>
                      <a:pt x="164" y="396"/>
                    </a:lnTo>
                    <a:lnTo>
                      <a:pt x="161" y="390"/>
                    </a:lnTo>
                    <a:lnTo>
                      <a:pt x="158" y="385"/>
                    </a:lnTo>
                    <a:lnTo>
                      <a:pt x="156" y="380"/>
                    </a:lnTo>
                    <a:lnTo>
                      <a:pt x="154" y="375"/>
                    </a:lnTo>
                    <a:lnTo>
                      <a:pt x="152" y="370"/>
                    </a:lnTo>
                    <a:lnTo>
                      <a:pt x="149" y="364"/>
                    </a:lnTo>
                    <a:lnTo>
                      <a:pt x="148" y="358"/>
                    </a:lnTo>
                    <a:lnTo>
                      <a:pt x="76" y="358"/>
                    </a:lnTo>
                    <a:lnTo>
                      <a:pt x="78" y="358"/>
                    </a:lnTo>
                    <a:lnTo>
                      <a:pt x="0" y="298"/>
                    </a:lnTo>
                    <a:lnTo>
                      <a:pt x="41" y="243"/>
                    </a:lnTo>
                    <a:lnTo>
                      <a:pt x="41" y="0"/>
                    </a:lnTo>
                  </a:path>
                </a:pathLst>
              </a:custGeom>
              <a:solidFill>
                <a:srgbClr val="F5C70D"/>
              </a:solidFill>
              <a:ln w="9525" cap="rnd">
                <a:noFill/>
                <a:round/>
                <a:headEnd type="none" w="sm" len="sm"/>
                <a:tailEnd type="none" w="sm" len="sm"/>
              </a:ln>
            </p:spPr>
            <p:txBody>
              <a:bodyPr/>
              <a:lstStyle/>
              <a:p>
                <a:endParaRPr lang="en-US"/>
              </a:p>
            </p:txBody>
          </p:sp>
          <p:sp>
            <p:nvSpPr>
              <p:cNvPr id="252083" name="Freeform 146"/>
              <p:cNvSpPr>
                <a:spLocks/>
              </p:cNvSpPr>
              <p:nvPr/>
            </p:nvSpPr>
            <p:spPr bwMode="auto">
              <a:xfrm>
                <a:off x="2597" y="1946"/>
                <a:ext cx="431" cy="463"/>
              </a:xfrm>
              <a:custGeom>
                <a:avLst/>
                <a:gdLst>
                  <a:gd name="T0" fmla="*/ 286 w 431"/>
                  <a:gd name="T1" fmla="*/ 75 h 463"/>
                  <a:gd name="T2" fmla="*/ 246 w 431"/>
                  <a:gd name="T3" fmla="*/ 78 h 463"/>
                  <a:gd name="T4" fmla="*/ 207 w 431"/>
                  <a:gd name="T5" fmla="*/ 87 h 463"/>
                  <a:gd name="T6" fmla="*/ 170 w 431"/>
                  <a:gd name="T7" fmla="*/ 100 h 463"/>
                  <a:gd name="T8" fmla="*/ 138 w 431"/>
                  <a:gd name="T9" fmla="*/ 119 h 463"/>
                  <a:gd name="T10" fmla="*/ 108 w 431"/>
                  <a:gd name="T11" fmla="*/ 142 h 463"/>
                  <a:gd name="T12" fmla="*/ 81 w 431"/>
                  <a:gd name="T13" fmla="*/ 170 h 463"/>
                  <a:gd name="T14" fmla="*/ 60 w 431"/>
                  <a:gd name="T15" fmla="*/ 200 h 463"/>
                  <a:gd name="T16" fmla="*/ 42 w 431"/>
                  <a:gd name="T17" fmla="*/ 233 h 463"/>
                  <a:gd name="T18" fmla="*/ 221 w 431"/>
                  <a:gd name="T19" fmla="*/ 383 h 463"/>
                  <a:gd name="T20" fmla="*/ 234 w 431"/>
                  <a:gd name="T21" fmla="*/ 394 h 463"/>
                  <a:gd name="T22" fmla="*/ 249 w 431"/>
                  <a:gd name="T23" fmla="*/ 403 h 463"/>
                  <a:gd name="T24" fmla="*/ 265 w 431"/>
                  <a:gd name="T25" fmla="*/ 408 h 463"/>
                  <a:gd name="T26" fmla="*/ 282 w 431"/>
                  <a:gd name="T27" fmla="*/ 411 h 463"/>
                  <a:gd name="T28" fmla="*/ 299 w 431"/>
                  <a:gd name="T29" fmla="*/ 410 h 463"/>
                  <a:gd name="T30" fmla="*/ 316 w 431"/>
                  <a:gd name="T31" fmla="*/ 406 h 463"/>
                  <a:gd name="T32" fmla="*/ 332 w 431"/>
                  <a:gd name="T33" fmla="*/ 400 h 463"/>
                  <a:gd name="T34" fmla="*/ 347 w 431"/>
                  <a:gd name="T35" fmla="*/ 389 h 463"/>
                  <a:gd name="T36" fmla="*/ 359 w 431"/>
                  <a:gd name="T37" fmla="*/ 376 h 463"/>
                  <a:gd name="T38" fmla="*/ 367 w 431"/>
                  <a:gd name="T39" fmla="*/ 363 h 463"/>
                  <a:gd name="T40" fmla="*/ 374 w 431"/>
                  <a:gd name="T41" fmla="*/ 347 h 463"/>
                  <a:gd name="T42" fmla="*/ 376 w 431"/>
                  <a:gd name="T43" fmla="*/ 331 h 463"/>
                  <a:gd name="T44" fmla="*/ 375 w 431"/>
                  <a:gd name="T45" fmla="*/ 315 h 463"/>
                  <a:gd name="T46" fmla="*/ 371 w 431"/>
                  <a:gd name="T47" fmla="*/ 298 h 463"/>
                  <a:gd name="T48" fmla="*/ 364 w 431"/>
                  <a:gd name="T49" fmla="*/ 283 h 463"/>
                  <a:gd name="T50" fmla="*/ 342 w 431"/>
                  <a:gd name="T51" fmla="*/ 199 h 463"/>
                  <a:gd name="T52" fmla="*/ 361 w 431"/>
                  <a:gd name="T53" fmla="*/ 209 h 463"/>
                  <a:gd name="T54" fmla="*/ 380 w 431"/>
                  <a:gd name="T55" fmla="*/ 222 h 463"/>
                  <a:gd name="T56" fmla="*/ 395 w 431"/>
                  <a:gd name="T57" fmla="*/ 236 h 463"/>
                  <a:gd name="T58" fmla="*/ 408 w 431"/>
                  <a:gd name="T59" fmla="*/ 254 h 463"/>
                  <a:gd name="T60" fmla="*/ 419 w 431"/>
                  <a:gd name="T61" fmla="*/ 272 h 463"/>
                  <a:gd name="T62" fmla="*/ 426 w 431"/>
                  <a:gd name="T63" fmla="*/ 293 h 463"/>
                  <a:gd name="T64" fmla="*/ 429 w 431"/>
                  <a:gd name="T65" fmla="*/ 315 h 463"/>
                  <a:gd name="T66" fmla="*/ 429 w 431"/>
                  <a:gd name="T67" fmla="*/ 340 h 463"/>
                  <a:gd name="T68" fmla="*/ 424 w 431"/>
                  <a:gd name="T69" fmla="*/ 366 h 463"/>
                  <a:gd name="T70" fmla="*/ 412 w 431"/>
                  <a:gd name="T71" fmla="*/ 390 h 463"/>
                  <a:gd name="T72" fmla="*/ 397 w 431"/>
                  <a:gd name="T73" fmla="*/ 412 h 463"/>
                  <a:gd name="T74" fmla="*/ 378 w 431"/>
                  <a:gd name="T75" fmla="*/ 431 h 463"/>
                  <a:gd name="T76" fmla="*/ 355 w 431"/>
                  <a:gd name="T77" fmla="*/ 446 h 463"/>
                  <a:gd name="T78" fmla="*/ 329 w 431"/>
                  <a:gd name="T79" fmla="*/ 456 h 463"/>
                  <a:gd name="T80" fmla="*/ 302 w 431"/>
                  <a:gd name="T81" fmla="*/ 461 h 463"/>
                  <a:gd name="T82" fmla="*/ 275 w 431"/>
                  <a:gd name="T83" fmla="*/ 461 h 463"/>
                  <a:gd name="T84" fmla="*/ 251 w 431"/>
                  <a:gd name="T85" fmla="*/ 458 h 463"/>
                  <a:gd name="T86" fmla="*/ 229 w 431"/>
                  <a:gd name="T87" fmla="*/ 450 h 463"/>
                  <a:gd name="T88" fmla="*/ 208 w 431"/>
                  <a:gd name="T89" fmla="*/ 439 h 463"/>
                  <a:gd name="T90" fmla="*/ 190 w 431"/>
                  <a:gd name="T91" fmla="*/ 425 h 463"/>
                  <a:gd name="T92" fmla="*/ 174 w 431"/>
                  <a:gd name="T93" fmla="*/ 409 h 463"/>
                  <a:gd name="T94" fmla="*/ 161 w 431"/>
                  <a:gd name="T95" fmla="*/ 390 h 463"/>
                  <a:gd name="T96" fmla="*/ 152 w 431"/>
                  <a:gd name="T97" fmla="*/ 370 h 463"/>
                  <a:gd name="T98" fmla="*/ 78 w 431"/>
                  <a:gd name="T99" fmla="*/ 358 h 463"/>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431"/>
                  <a:gd name="T151" fmla="*/ 0 h 463"/>
                  <a:gd name="T152" fmla="*/ 431 w 431"/>
                  <a:gd name="T153" fmla="*/ 463 h 463"/>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431" h="463">
                    <a:moveTo>
                      <a:pt x="41" y="0"/>
                    </a:moveTo>
                    <a:lnTo>
                      <a:pt x="322" y="0"/>
                    </a:lnTo>
                    <a:lnTo>
                      <a:pt x="322" y="170"/>
                    </a:lnTo>
                    <a:lnTo>
                      <a:pt x="286" y="75"/>
                    </a:lnTo>
                    <a:lnTo>
                      <a:pt x="276" y="75"/>
                    </a:lnTo>
                    <a:lnTo>
                      <a:pt x="266" y="76"/>
                    </a:lnTo>
                    <a:lnTo>
                      <a:pt x="255" y="77"/>
                    </a:lnTo>
                    <a:lnTo>
                      <a:pt x="246" y="78"/>
                    </a:lnTo>
                    <a:lnTo>
                      <a:pt x="236" y="79"/>
                    </a:lnTo>
                    <a:lnTo>
                      <a:pt x="226" y="82"/>
                    </a:lnTo>
                    <a:lnTo>
                      <a:pt x="216" y="83"/>
                    </a:lnTo>
                    <a:lnTo>
                      <a:pt x="207" y="87"/>
                    </a:lnTo>
                    <a:lnTo>
                      <a:pt x="198" y="89"/>
                    </a:lnTo>
                    <a:lnTo>
                      <a:pt x="189" y="93"/>
                    </a:lnTo>
                    <a:lnTo>
                      <a:pt x="179" y="96"/>
                    </a:lnTo>
                    <a:lnTo>
                      <a:pt x="170" y="100"/>
                    </a:lnTo>
                    <a:lnTo>
                      <a:pt x="163" y="105"/>
                    </a:lnTo>
                    <a:lnTo>
                      <a:pt x="154" y="110"/>
                    </a:lnTo>
                    <a:lnTo>
                      <a:pt x="146" y="115"/>
                    </a:lnTo>
                    <a:lnTo>
                      <a:pt x="138" y="119"/>
                    </a:lnTo>
                    <a:lnTo>
                      <a:pt x="130" y="125"/>
                    </a:lnTo>
                    <a:lnTo>
                      <a:pt x="122" y="130"/>
                    </a:lnTo>
                    <a:lnTo>
                      <a:pt x="115" y="136"/>
                    </a:lnTo>
                    <a:lnTo>
                      <a:pt x="108" y="142"/>
                    </a:lnTo>
                    <a:lnTo>
                      <a:pt x="101" y="148"/>
                    </a:lnTo>
                    <a:lnTo>
                      <a:pt x="95" y="155"/>
                    </a:lnTo>
                    <a:lnTo>
                      <a:pt x="87" y="162"/>
                    </a:lnTo>
                    <a:lnTo>
                      <a:pt x="81" y="170"/>
                    </a:lnTo>
                    <a:lnTo>
                      <a:pt x="75" y="176"/>
                    </a:lnTo>
                    <a:lnTo>
                      <a:pt x="70" y="184"/>
                    </a:lnTo>
                    <a:lnTo>
                      <a:pt x="64" y="191"/>
                    </a:lnTo>
                    <a:lnTo>
                      <a:pt x="60" y="200"/>
                    </a:lnTo>
                    <a:lnTo>
                      <a:pt x="55" y="207"/>
                    </a:lnTo>
                    <a:lnTo>
                      <a:pt x="50" y="216"/>
                    </a:lnTo>
                    <a:lnTo>
                      <a:pt x="47" y="224"/>
                    </a:lnTo>
                    <a:lnTo>
                      <a:pt x="42" y="233"/>
                    </a:lnTo>
                    <a:lnTo>
                      <a:pt x="212" y="373"/>
                    </a:lnTo>
                    <a:lnTo>
                      <a:pt x="215" y="376"/>
                    </a:lnTo>
                    <a:lnTo>
                      <a:pt x="217" y="380"/>
                    </a:lnTo>
                    <a:lnTo>
                      <a:pt x="221" y="383"/>
                    </a:lnTo>
                    <a:lnTo>
                      <a:pt x="223" y="386"/>
                    </a:lnTo>
                    <a:lnTo>
                      <a:pt x="227" y="389"/>
                    </a:lnTo>
                    <a:lnTo>
                      <a:pt x="231" y="391"/>
                    </a:lnTo>
                    <a:lnTo>
                      <a:pt x="234" y="394"/>
                    </a:lnTo>
                    <a:lnTo>
                      <a:pt x="238" y="397"/>
                    </a:lnTo>
                    <a:lnTo>
                      <a:pt x="241" y="399"/>
                    </a:lnTo>
                    <a:lnTo>
                      <a:pt x="245" y="401"/>
                    </a:lnTo>
                    <a:lnTo>
                      <a:pt x="249" y="403"/>
                    </a:lnTo>
                    <a:lnTo>
                      <a:pt x="253" y="405"/>
                    </a:lnTo>
                    <a:lnTo>
                      <a:pt x="257" y="406"/>
                    </a:lnTo>
                    <a:lnTo>
                      <a:pt x="261" y="407"/>
                    </a:lnTo>
                    <a:lnTo>
                      <a:pt x="265" y="408"/>
                    </a:lnTo>
                    <a:lnTo>
                      <a:pt x="269" y="409"/>
                    </a:lnTo>
                    <a:lnTo>
                      <a:pt x="274" y="410"/>
                    </a:lnTo>
                    <a:lnTo>
                      <a:pt x="277" y="411"/>
                    </a:lnTo>
                    <a:lnTo>
                      <a:pt x="282" y="411"/>
                    </a:lnTo>
                    <a:lnTo>
                      <a:pt x="286" y="411"/>
                    </a:lnTo>
                    <a:lnTo>
                      <a:pt x="291" y="411"/>
                    </a:lnTo>
                    <a:lnTo>
                      <a:pt x="295" y="411"/>
                    </a:lnTo>
                    <a:lnTo>
                      <a:pt x="299" y="410"/>
                    </a:lnTo>
                    <a:lnTo>
                      <a:pt x="304" y="410"/>
                    </a:lnTo>
                    <a:lnTo>
                      <a:pt x="308" y="409"/>
                    </a:lnTo>
                    <a:lnTo>
                      <a:pt x="312" y="407"/>
                    </a:lnTo>
                    <a:lnTo>
                      <a:pt x="316" y="406"/>
                    </a:lnTo>
                    <a:lnTo>
                      <a:pt x="321" y="405"/>
                    </a:lnTo>
                    <a:lnTo>
                      <a:pt x="324" y="403"/>
                    </a:lnTo>
                    <a:lnTo>
                      <a:pt x="329" y="401"/>
                    </a:lnTo>
                    <a:lnTo>
                      <a:pt x="332" y="400"/>
                    </a:lnTo>
                    <a:lnTo>
                      <a:pt x="336" y="397"/>
                    </a:lnTo>
                    <a:lnTo>
                      <a:pt x="340" y="394"/>
                    </a:lnTo>
                    <a:lnTo>
                      <a:pt x="344" y="391"/>
                    </a:lnTo>
                    <a:lnTo>
                      <a:pt x="347" y="389"/>
                    </a:lnTo>
                    <a:lnTo>
                      <a:pt x="351" y="386"/>
                    </a:lnTo>
                    <a:lnTo>
                      <a:pt x="353" y="383"/>
                    </a:lnTo>
                    <a:lnTo>
                      <a:pt x="356" y="380"/>
                    </a:lnTo>
                    <a:lnTo>
                      <a:pt x="359" y="376"/>
                    </a:lnTo>
                    <a:lnTo>
                      <a:pt x="361" y="373"/>
                    </a:lnTo>
                    <a:lnTo>
                      <a:pt x="364" y="369"/>
                    </a:lnTo>
                    <a:lnTo>
                      <a:pt x="366" y="366"/>
                    </a:lnTo>
                    <a:lnTo>
                      <a:pt x="367" y="363"/>
                    </a:lnTo>
                    <a:lnTo>
                      <a:pt x="369" y="358"/>
                    </a:lnTo>
                    <a:lnTo>
                      <a:pt x="371" y="354"/>
                    </a:lnTo>
                    <a:lnTo>
                      <a:pt x="372" y="351"/>
                    </a:lnTo>
                    <a:lnTo>
                      <a:pt x="374" y="347"/>
                    </a:lnTo>
                    <a:lnTo>
                      <a:pt x="374" y="343"/>
                    </a:lnTo>
                    <a:lnTo>
                      <a:pt x="375" y="339"/>
                    </a:lnTo>
                    <a:lnTo>
                      <a:pt x="376" y="335"/>
                    </a:lnTo>
                    <a:lnTo>
                      <a:pt x="376" y="331"/>
                    </a:lnTo>
                    <a:lnTo>
                      <a:pt x="376" y="326"/>
                    </a:lnTo>
                    <a:lnTo>
                      <a:pt x="376" y="322"/>
                    </a:lnTo>
                    <a:lnTo>
                      <a:pt x="376" y="318"/>
                    </a:lnTo>
                    <a:lnTo>
                      <a:pt x="375" y="315"/>
                    </a:lnTo>
                    <a:lnTo>
                      <a:pt x="375" y="310"/>
                    </a:lnTo>
                    <a:lnTo>
                      <a:pt x="374" y="306"/>
                    </a:lnTo>
                    <a:lnTo>
                      <a:pt x="373" y="302"/>
                    </a:lnTo>
                    <a:lnTo>
                      <a:pt x="371" y="298"/>
                    </a:lnTo>
                    <a:lnTo>
                      <a:pt x="370" y="294"/>
                    </a:lnTo>
                    <a:lnTo>
                      <a:pt x="368" y="290"/>
                    </a:lnTo>
                    <a:lnTo>
                      <a:pt x="367" y="286"/>
                    </a:lnTo>
                    <a:lnTo>
                      <a:pt x="364" y="283"/>
                    </a:lnTo>
                    <a:lnTo>
                      <a:pt x="361" y="278"/>
                    </a:lnTo>
                    <a:lnTo>
                      <a:pt x="331" y="196"/>
                    </a:lnTo>
                    <a:lnTo>
                      <a:pt x="336" y="197"/>
                    </a:lnTo>
                    <a:lnTo>
                      <a:pt x="342" y="199"/>
                    </a:lnTo>
                    <a:lnTo>
                      <a:pt x="347" y="202"/>
                    </a:lnTo>
                    <a:lnTo>
                      <a:pt x="352" y="204"/>
                    </a:lnTo>
                    <a:lnTo>
                      <a:pt x="357" y="207"/>
                    </a:lnTo>
                    <a:lnTo>
                      <a:pt x="361" y="209"/>
                    </a:lnTo>
                    <a:lnTo>
                      <a:pt x="366" y="212"/>
                    </a:lnTo>
                    <a:lnTo>
                      <a:pt x="370" y="215"/>
                    </a:lnTo>
                    <a:lnTo>
                      <a:pt x="375" y="218"/>
                    </a:lnTo>
                    <a:lnTo>
                      <a:pt x="380" y="222"/>
                    </a:lnTo>
                    <a:lnTo>
                      <a:pt x="383" y="225"/>
                    </a:lnTo>
                    <a:lnTo>
                      <a:pt x="388" y="229"/>
                    </a:lnTo>
                    <a:lnTo>
                      <a:pt x="391" y="233"/>
                    </a:lnTo>
                    <a:lnTo>
                      <a:pt x="395" y="236"/>
                    </a:lnTo>
                    <a:lnTo>
                      <a:pt x="398" y="240"/>
                    </a:lnTo>
                    <a:lnTo>
                      <a:pt x="402" y="245"/>
                    </a:lnTo>
                    <a:lnTo>
                      <a:pt x="405" y="249"/>
                    </a:lnTo>
                    <a:lnTo>
                      <a:pt x="408" y="254"/>
                    </a:lnTo>
                    <a:lnTo>
                      <a:pt x="412" y="258"/>
                    </a:lnTo>
                    <a:lnTo>
                      <a:pt x="414" y="263"/>
                    </a:lnTo>
                    <a:lnTo>
                      <a:pt x="416" y="267"/>
                    </a:lnTo>
                    <a:lnTo>
                      <a:pt x="419" y="272"/>
                    </a:lnTo>
                    <a:lnTo>
                      <a:pt x="420" y="277"/>
                    </a:lnTo>
                    <a:lnTo>
                      <a:pt x="423" y="283"/>
                    </a:lnTo>
                    <a:lnTo>
                      <a:pt x="424" y="288"/>
                    </a:lnTo>
                    <a:lnTo>
                      <a:pt x="426" y="293"/>
                    </a:lnTo>
                    <a:lnTo>
                      <a:pt x="427" y="299"/>
                    </a:lnTo>
                    <a:lnTo>
                      <a:pt x="428" y="304"/>
                    </a:lnTo>
                    <a:lnTo>
                      <a:pt x="429" y="309"/>
                    </a:lnTo>
                    <a:lnTo>
                      <a:pt x="429" y="315"/>
                    </a:lnTo>
                    <a:lnTo>
                      <a:pt x="430" y="320"/>
                    </a:lnTo>
                    <a:lnTo>
                      <a:pt x="430" y="326"/>
                    </a:lnTo>
                    <a:lnTo>
                      <a:pt x="430" y="333"/>
                    </a:lnTo>
                    <a:lnTo>
                      <a:pt x="429" y="340"/>
                    </a:lnTo>
                    <a:lnTo>
                      <a:pt x="428" y="347"/>
                    </a:lnTo>
                    <a:lnTo>
                      <a:pt x="427" y="353"/>
                    </a:lnTo>
                    <a:lnTo>
                      <a:pt x="426" y="359"/>
                    </a:lnTo>
                    <a:lnTo>
                      <a:pt x="424" y="366"/>
                    </a:lnTo>
                    <a:lnTo>
                      <a:pt x="421" y="373"/>
                    </a:lnTo>
                    <a:lnTo>
                      <a:pt x="419" y="379"/>
                    </a:lnTo>
                    <a:lnTo>
                      <a:pt x="416" y="385"/>
                    </a:lnTo>
                    <a:lnTo>
                      <a:pt x="412" y="390"/>
                    </a:lnTo>
                    <a:lnTo>
                      <a:pt x="409" y="396"/>
                    </a:lnTo>
                    <a:lnTo>
                      <a:pt x="405" y="402"/>
                    </a:lnTo>
                    <a:lnTo>
                      <a:pt x="402" y="407"/>
                    </a:lnTo>
                    <a:lnTo>
                      <a:pt x="397" y="412"/>
                    </a:lnTo>
                    <a:lnTo>
                      <a:pt x="393" y="417"/>
                    </a:lnTo>
                    <a:lnTo>
                      <a:pt x="388" y="422"/>
                    </a:lnTo>
                    <a:lnTo>
                      <a:pt x="383" y="427"/>
                    </a:lnTo>
                    <a:lnTo>
                      <a:pt x="378" y="431"/>
                    </a:lnTo>
                    <a:lnTo>
                      <a:pt x="372" y="435"/>
                    </a:lnTo>
                    <a:lnTo>
                      <a:pt x="367" y="439"/>
                    </a:lnTo>
                    <a:lnTo>
                      <a:pt x="361" y="443"/>
                    </a:lnTo>
                    <a:lnTo>
                      <a:pt x="355" y="446"/>
                    </a:lnTo>
                    <a:lnTo>
                      <a:pt x="349" y="449"/>
                    </a:lnTo>
                    <a:lnTo>
                      <a:pt x="343" y="451"/>
                    </a:lnTo>
                    <a:lnTo>
                      <a:pt x="336" y="454"/>
                    </a:lnTo>
                    <a:lnTo>
                      <a:pt x="329" y="456"/>
                    </a:lnTo>
                    <a:lnTo>
                      <a:pt x="322" y="458"/>
                    </a:lnTo>
                    <a:lnTo>
                      <a:pt x="316" y="460"/>
                    </a:lnTo>
                    <a:lnTo>
                      <a:pt x="309" y="460"/>
                    </a:lnTo>
                    <a:lnTo>
                      <a:pt x="302" y="461"/>
                    </a:lnTo>
                    <a:lnTo>
                      <a:pt x="294" y="462"/>
                    </a:lnTo>
                    <a:lnTo>
                      <a:pt x="287" y="462"/>
                    </a:lnTo>
                    <a:lnTo>
                      <a:pt x="281" y="462"/>
                    </a:lnTo>
                    <a:lnTo>
                      <a:pt x="275" y="461"/>
                    </a:lnTo>
                    <a:lnTo>
                      <a:pt x="268" y="461"/>
                    </a:lnTo>
                    <a:lnTo>
                      <a:pt x="262" y="460"/>
                    </a:lnTo>
                    <a:lnTo>
                      <a:pt x="256" y="459"/>
                    </a:lnTo>
                    <a:lnTo>
                      <a:pt x="251" y="458"/>
                    </a:lnTo>
                    <a:lnTo>
                      <a:pt x="245" y="456"/>
                    </a:lnTo>
                    <a:lnTo>
                      <a:pt x="239" y="455"/>
                    </a:lnTo>
                    <a:lnTo>
                      <a:pt x="234" y="452"/>
                    </a:lnTo>
                    <a:lnTo>
                      <a:pt x="229" y="450"/>
                    </a:lnTo>
                    <a:lnTo>
                      <a:pt x="223" y="448"/>
                    </a:lnTo>
                    <a:lnTo>
                      <a:pt x="218" y="445"/>
                    </a:lnTo>
                    <a:lnTo>
                      <a:pt x="213" y="443"/>
                    </a:lnTo>
                    <a:lnTo>
                      <a:pt x="208" y="439"/>
                    </a:lnTo>
                    <a:lnTo>
                      <a:pt x="203" y="436"/>
                    </a:lnTo>
                    <a:lnTo>
                      <a:pt x="199" y="433"/>
                    </a:lnTo>
                    <a:lnTo>
                      <a:pt x="194" y="429"/>
                    </a:lnTo>
                    <a:lnTo>
                      <a:pt x="190" y="425"/>
                    </a:lnTo>
                    <a:lnTo>
                      <a:pt x="185" y="422"/>
                    </a:lnTo>
                    <a:lnTo>
                      <a:pt x="181" y="417"/>
                    </a:lnTo>
                    <a:lnTo>
                      <a:pt x="178" y="413"/>
                    </a:lnTo>
                    <a:lnTo>
                      <a:pt x="174" y="409"/>
                    </a:lnTo>
                    <a:lnTo>
                      <a:pt x="170" y="405"/>
                    </a:lnTo>
                    <a:lnTo>
                      <a:pt x="167" y="400"/>
                    </a:lnTo>
                    <a:lnTo>
                      <a:pt x="164" y="396"/>
                    </a:lnTo>
                    <a:lnTo>
                      <a:pt x="161" y="390"/>
                    </a:lnTo>
                    <a:lnTo>
                      <a:pt x="158" y="385"/>
                    </a:lnTo>
                    <a:lnTo>
                      <a:pt x="156" y="380"/>
                    </a:lnTo>
                    <a:lnTo>
                      <a:pt x="154" y="375"/>
                    </a:lnTo>
                    <a:lnTo>
                      <a:pt x="152" y="370"/>
                    </a:lnTo>
                    <a:lnTo>
                      <a:pt x="149" y="364"/>
                    </a:lnTo>
                    <a:lnTo>
                      <a:pt x="148" y="358"/>
                    </a:lnTo>
                    <a:lnTo>
                      <a:pt x="76" y="358"/>
                    </a:lnTo>
                    <a:lnTo>
                      <a:pt x="78" y="358"/>
                    </a:lnTo>
                    <a:lnTo>
                      <a:pt x="0" y="298"/>
                    </a:lnTo>
                    <a:lnTo>
                      <a:pt x="41" y="243"/>
                    </a:lnTo>
                    <a:lnTo>
                      <a:pt x="41" y="0"/>
                    </a:lnTo>
                  </a:path>
                </a:pathLst>
              </a:custGeom>
              <a:noFill/>
              <a:ln w="12700" cap="rnd" cmpd="sng">
                <a:solidFill>
                  <a:srgbClr val="1F1A17"/>
                </a:solidFill>
                <a:prstDash val="solid"/>
                <a:round/>
                <a:headEnd type="none" w="sm" len="sm"/>
                <a:tailEnd type="none" w="sm" len="sm"/>
              </a:ln>
            </p:spPr>
            <p:txBody>
              <a:bodyPr/>
              <a:lstStyle/>
              <a:p>
                <a:endParaRPr lang="en-US"/>
              </a:p>
            </p:txBody>
          </p:sp>
          <p:sp>
            <p:nvSpPr>
              <p:cNvPr id="252084" name="Rectangle 147"/>
              <p:cNvSpPr>
                <a:spLocks noChangeArrowheads="1"/>
              </p:cNvSpPr>
              <p:nvPr/>
            </p:nvSpPr>
            <p:spPr bwMode="auto">
              <a:xfrm>
                <a:off x="2600" y="1971"/>
                <a:ext cx="37" cy="185"/>
              </a:xfrm>
              <a:prstGeom prst="rect">
                <a:avLst/>
              </a:prstGeom>
              <a:solidFill>
                <a:srgbClr val="99C7E6"/>
              </a:solidFill>
              <a:ln w="9525">
                <a:noFill/>
                <a:miter lim="800000"/>
                <a:headEnd/>
                <a:tailEnd/>
              </a:ln>
            </p:spPr>
            <p:txBody>
              <a:bodyPr wrap="none" anchor="ctr"/>
              <a:lstStyle/>
              <a:p>
                <a:endParaRPr lang="en-US"/>
              </a:p>
            </p:txBody>
          </p:sp>
          <p:sp>
            <p:nvSpPr>
              <p:cNvPr id="252085" name="Rectangle 148"/>
              <p:cNvSpPr>
                <a:spLocks noChangeArrowheads="1"/>
              </p:cNvSpPr>
              <p:nvPr/>
            </p:nvSpPr>
            <p:spPr bwMode="auto">
              <a:xfrm>
                <a:off x="2602" y="1973"/>
                <a:ext cx="34" cy="181"/>
              </a:xfrm>
              <a:prstGeom prst="rect">
                <a:avLst/>
              </a:prstGeom>
              <a:noFill/>
              <a:ln w="12700">
                <a:solidFill>
                  <a:srgbClr val="1F1A17"/>
                </a:solidFill>
                <a:miter lim="800000"/>
                <a:headEnd/>
                <a:tailEnd/>
              </a:ln>
            </p:spPr>
            <p:txBody>
              <a:bodyPr wrap="none" anchor="ctr"/>
              <a:lstStyle/>
              <a:p>
                <a:endParaRPr lang="en-US"/>
              </a:p>
            </p:txBody>
          </p:sp>
          <p:sp>
            <p:nvSpPr>
              <p:cNvPr id="252086" name="Freeform 149"/>
              <p:cNvSpPr>
                <a:spLocks/>
              </p:cNvSpPr>
              <p:nvPr/>
            </p:nvSpPr>
            <p:spPr bwMode="auto">
              <a:xfrm>
                <a:off x="2499" y="1971"/>
                <a:ext cx="102" cy="40"/>
              </a:xfrm>
              <a:custGeom>
                <a:avLst/>
                <a:gdLst>
                  <a:gd name="T0" fmla="*/ 101 w 102"/>
                  <a:gd name="T1" fmla="*/ 39 h 40"/>
                  <a:gd name="T2" fmla="*/ 19 w 102"/>
                  <a:gd name="T3" fmla="*/ 39 h 40"/>
                  <a:gd name="T4" fmla="*/ 18 w 102"/>
                  <a:gd name="T5" fmla="*/ 39 h 40"/>
                  <a:gd name="T6" fmla="*/ 16 w 102"/>
                  <a:gd name="T7" fmla="*/ 38 h 40"/>
                  <a:gd name="T8" fmla="*/ 14 w 102"/>
                  <a:gd name="T9" fmla="*/ 38 h 40"/>
                  <a:gd name="T10" fmla="*/ 12 w 102"/>
                  <a:gd name="T11" fmla="*/ 37 h 40"/>
                  <a:gd name="T12" fmla="*/ 11 w 102"/>
                  <a:gd name="T13" fmla="*/ 37 h 40"/>
                  <a:gd name="T14" fmla="*/ 9 w 102"/>
                  <a:gd name="T15" fmla="*/ 36 h 40"/>
                  <a:gd name="T16" fmla="*/ 7 w 102"/>
                  <a:gd name="T17" fmla="*/ 35 h 40"/>
                  <a:gd name="T18" fmla="*/ 6 w 102"/>
                  <a:gd name="T19" fmla="*/ 33 h 40"/>
                  <a:gd name="T20" fmla="*/ 4 w 102"/>
                  <a:gd name="T21" fmla="*/ 32 h 40"/>
                  <a:gd name="T22" fmla="*/ 4 w 102"/>
                  <a:gd name="T23" fmla="*/ 31 h 40"/>
                  <a:gd name="T24" fmla="*/ 3 w 102"/>
                  <a:gd name="T25" fmla="*/ 29 h 40"/>
                  <a:gd name="T26" fmla="*/ 2 w 102"/>
                  <a:gd name="T27" fmla="*/ 27 h 40"/>
                  <a:gd name="T28" fmla="*/ 1 w 102"/>
                  <a:gd name="T29" fmla="*/ 26 h 40"/>
                  <a:gd name="T30" fmla="*/ 0 w 102"/>
                  <a:gd name="T31" fmla="*/ 24 h 40"/>
                  <a:gd name="T32" fmla="*/ 0 w 102"/>
                  <a:gd name="T33" fmla="*/ 22 h 40"/>
                  <a:gd name="T34" fmla="*/ 0 w 102"/>
                  <a:gd name="T35" fmla="*/ 20 h 40"/>
                  <a:gd name="T36" fmla="*/ 0 w 102"/>
                  <a:gd name="T37" fmla="*/ 18 h 40"/>
                  <a:gd name="T38" fmla="*/ 0 w 102"/>
                  <a:gd name="T39" fmla="*/ 15 h 40"/>
                  <a:gd name="T40" fmla="*/ 1 w 102"/>
                  <a:gd name="T41" fmla="*/ 14 h 40"/>
                  <a:gd name="T42" fmla="*/ 2 w 102"/>
                  <a:gd name="T43" fmla="*/ 12 h 40"/>
                  <a:gd name="T44" fmla="*/ 3 w 102"/>
                  <a:gd name="T45" fmla="*/ 10 h 40"/>
                  <a:gd name="T46" fmla="*/ 4 w 102"/>
                  <a:gd name="T47" fmla="*/ 9 h 40"/>
                  <a:gd name="T48" fmla="*/ 4 w 102"/>
                  <a:gd name="T49" fmla="*/ 7 h 40"/>
                  <a:gd name="T50" fmla="*/ 6 w 102"/>
                  <a:gd name="T51" fmla="*/ 6 h 40"/>
                  <a:gd name="T52" fmla="*/ 7 w 102"/>
                  <a:gd name="T53" fmla="*/ 4 h 40"/>
                  <a:gd name="T54" fmla="*/ 9 w 102"/>
                  <a:gd name="T55" fmla="*/ 3 h 40"/>
                  <a:gd name="T56" fmla="*/ 11 w 102"/>
                  <a:gd name="T57" fmla="*/ 3 h 40"/>
                  <a:gd name="T58" fmla="*/ 12 w 102"/>
                  <a:gd name="T59" fmla="*/ 2 h 40"/>
                  <a:gd name="T60" fmla="*/ 14 w 102"/>
                  <a:gd name="T61" fmla="*/ 1 h 40"/>
                  <a:gd name="T62" fmla="*/ 16 w 102"/>
                  <a:gd name="T63" fmla="*/ 0 h 40"/>
                  <a:gd name="T64" fmla="*/ 18 w 102"/>
                  <a:gd name="T65" fmla="*/ 0 h 40"/>
                  <a:gd name="T66" fmla="*/ 19 w 102"/>
                  <a:gd name="T67" fmla="*/ 0 h 40"/>
                  <a:gd name="T68" fmla="*/ 101 w 102"/>
                  <a:gd name="T69" fmla="*/ 0 h 40"/>
                  <a:gd name="T70" fmla="*/ 101 w 102"/>
                  <a:gd name="T71" fmla="*/ 39 h 4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02"/>
                  <a:gd name="T109" fmla="*/ 0 h 40"/>
                  <a:gd name="T110" fmla="*/ 102 w 102"/>
                  <a:gd name="T111" fmla="*/ 40 h 4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02" h="40">
                    <a:moveTo>
                      <a:pt x="101" y="39"/>
                    </a:moveTo>
                    <a:lnTo>
                      <a:pt x="19" y="39"/>
                    </a:lnTo>
                    <a:lnTo>
                      <a:pt x="18" y="39"/>
                    </a:lnTo>
                    <a:lnTo>
                      <a:pt x="16" y="38"/>
                    </a:lnTo>
                    <a:lnTo>
                      <a:pt x="14" y="38"/>
                    </a:lnTo>
                    <a:lnTo>
                      <a:pt x="12" y="37"/>
                    </a:lnTo>
                    <a:lnTo>
                      <a:pt x="11" y="37"/>
                    </a:lnTo>
                    <a:lnTo>
                      <a:pt x="9" y="36"/>
                    </a:lnTo>
                    <a:lnTo>
                      <a:pt x="7" y="35"/>
                    </a:lnTo>
                    <a:lnTo>
                      <a:pt x="6" y="33"/>
                    </a:lnTo>
                    <a:lnTo>
                      <a:pt x="4" y="32"/>
                    </a:lnTo>
                    <a:lnTo>
                      <a:pt x="4" y="31"/>
                    </a:lnTo>
                    <a:lnTo>
                      <a:pt x="3" y="29"/>
                    </a:lnTo>
                    <a:lnTo>
                      <a:pt x="2" y="27"/>
                    </a:lnTo>
                    <a:lnTo>
                      <a:pt x="1" y="26"/>
                    </a:lnTo>
                    <a:lnTo>
                      <a:pt x="0" y="24"/>
                    </a:lnTo>
                    <a:lnTo>
                      <a:pt x="0" y="22"/>
                    </a:lnTo>
                    <a:lnTo>
                      <a:pt x="0" y="20"/>
                    </a:lnTo>
                    <a:lnTo>
                      <a:pt x="0" y="18"/>
                    </a:lnTo>
                    <a:lnTo>
                      <a:pt x="0" y="15"/>
                    </a:lnTo>
                    <a:lnTo>
                      <a:pt x="1" y="14"/>
                    </a:lnTo>
                    <a:lnTo>
                      <a:pt x="2" y="12"/>
                    </a:lnTo>
                    <a:lnTo>
                      <a:pt x="3" y="10"/>
                    </a:lnTo>
                    <a:lnTo>
                      <a:pt x="4" y="9"/>
                    </a:lnTo>
                    <a:lnTo>
                      <a:pt x="4" y="7"/>
                    </a:lnTo>
                    <a:lnTo>
                      <a:pt x="6" y="6"/>
                    </a:lnTo>
                    <a:lnTo>
                      <a:pt x="7" y="4"/>
                    </a:lnTo>
                    <a:lnTo>
                      <a:pt x="9" y="3"/>
                    </a:lnTo>
                    <a:lnTo>
                      <a:pt x="11" y="3"/>
                    </a:lnTo>
                    <a:lnTo>
                      <a:pt x="12" y="2"/>
                    </a:lnTo>
                    <a:lnTo>
                      <a:pt x="14" y="1"/>
                    </a:lnTo>
                    <a:lnTo>
                      <a:pt x="16" y="0"/>
                    </a:lnTo>
                    <a:lnTo>
                      <a:pt x="18" y="0"/>
                    </a:lnTo>
                    <a:lnTo>
                      <a:pt x="19" y="0"/>
                    </a:lnTo>
                    <a:lnTo>
                      <a:pt x="101" y="0"/>
                    </a:lnTo>
                    <a:lnTo>
                      <a:pt x="101" y="39"/>
                    </a:lnTo>
                  </a:path>
                </a:pathLst>
              </a:custGeom>
              <a:solidFill>
                <a:srgbClr val="99C7E6"/>
              </a:solidFill>
              <a:ln w="9525" cap="rnd">
                <a:noFill/>
                <a:round/>
                <a:headEnd type="none" w="sm" len="sm"/>
                <a:tailEnd type="none" w="sm" len="sm"/>
              </a:ln>
            </p:spPr>
            <p:txBody>
              <a:bodyPr/>
              <a:lstStyle/>
              <a:p>
                <a:endParaRPr lang="en-US"/>
              </a:p>
            </p:txBody>
          </p:sp>
          <p:sp>
            <p:nvSpPr>
              <p:cNvPr id="252087" name="Freeform 150"/>
              <p:cNvSpPr>
                <a:spLocks/>
              </p:cNvSpPr>
              <p:nvPr/>
            </p:nvSpPr>
            <p:spPr bwMode="auto">
              <a:xfrm>
                <a:off x="2499" y="1971"/>
                <a:ext cx="102" cy="40"/>
              </a:xfrm>
              <a:custGeom>
                <a:avLst/>
                <a:gdLst>
                  <a:gd name="T0" fmla="*/ 101 w 102"/>
                  <a:gd name="T1" fmla="*/ 39 h 40"/>
                  <a:gd name="T2" fmla="*/ 19 w 102"/>
                  <a:gd name="T3" fmla="*/ 39 h 40"/>
                  <a:gd name="T4" fmla="*/ 18 w 102"/>
                  <a:gd name="T5" fmla="*/ 39 h 40"/>
                  <a:gd name="T6" fmla="*/ 16 w 102"/>
                  <a:gd name="T7" fmla="*/ 38 h 40"/>
                  <a:gd name="T8" fmla="*/ 14 w 102"/>
                  <a:gd name="T9" fmla="*/ 38 h 40"/>
                  <a:gd name="T10" fmla="*/ 12 w 102"/>
                  <a:gd name="T11" fmla="*/ 37 h 40"/>
                  <a:gd name="T12" fmla="*/ 11 w 102"/>
                  <a:gd name="T13" fmla="*/ 37 h 40"/>
                  <a:gd name="T14" fmla="*/ 9 w 102"/>
                  <a:gd name="T15" fmla="*/ 36 h 40"/>
                  <a:gd name="T16" fmla="*/ 7 w 102"/>
                  <a:gd name="T17" fmla="*/ 35 h 40"/>
                  <a:gd name="T18" fmla="*/ 6 w 102"/>
                  <a:gd name="T19" fmla="*/ 33 h 40"/>
                  <a:gd name="T20" fmla="*/ 4 w 102"/>
                  <a:gd name="T21" fmla="*/ 32 h 40"/>
                  <a:gd name="T22" fmla="*/ 4 w 102"/>
                  <a:gd name="T23" fmla="*/ 31 h 40"/>
                  <a:gd name="T24" fmla="*/ 3 w 102"/>
                  <a:gd name="T25" fmla="*/ 29 h 40"/>
                  <a:gd name="T26" fmla="*/ 2 w 102"/>
                  <a:gd name="T27" fmla="*/ 27 h 40"/>
                  <a:gd name="T28" fmla="*/ 1 w 102"/>
                  <a:gd name="T29" fmla="*/ 26 h 40"/>
                  <a:gd name="T30" fmla="*/ 0 w 102"/>
                  <a:gd name="T31" fmla="*/ 24 h 40"/>
                  <a:gd name="T32" fmla="*/ 0 w 102"/>
                  <a:gd name="T33" fmla="*/ 22 h 40"/>
                  <a:gd name="T34" fmla="*/ 0 w 102"/>
                  <a:gd name="T35" fmla="*/ 20 h 40"/>
                  <a:gd name="T36" fmla="*/ 0 w 102"/>
                  <a:gd name="T37" fmla="*/ 18 h 40"/>
                  <a:gd name="T38" fmla="*/ 0 w 102"/>
                  <a:gd name="T39" fmla="*/ 15 h 40"/>
                  <a:gd name="T40" fmla="*/ 1 w 102"/>
                  <a:gd name="T41" fmla="*/ 14 h 40"/>
                  <a:gd name="T42" fmla="*/ 2 w 102"/>
                  <a:gd name="T43" fmla="*/ 12 h 40"/>
                  <a:gd name="T44" fmla="*/ 3 w 102"/>
                  <a:gd name="T45" fmla="*/ 10 h 40"/>
                  <a:gd name="T46" fmla="*/ 4 w 102"/>
                  <a:gd name="T47" fmla="*/ 9 h 40"/>
                  <a:gd name="T48" fmla="*/ 4 w 102"/>
                  <a:gd name="T49" fmla="*/ 7 h 40"/>
                  <a:gd name="T50" fmla="*/ 6 w 102"/>
                  <a:gd name="T51" fmla="*/ 6 h 40"/>
                  <a:gd name="T52" fmla="*/ 7 w 102"/>
                  <a:gd name="T53" fmla="*/ 4 h 40"/>
                  <a:gd name="T54" fmla="*/ 9 w 102"/>
                  <a:gd name="T55" fmla="*/ 3 h 40"/>
                  <a:gd name="T56" fmla="*/ 11 w 102"/>
                  <a:gd name="T57" fmla="*/ 3 h 40"/>
                  <a:gd name="T58" fmla="*/ 12 w 102"/>
                  <a:gd name="T59" fmla="*/ 2 h 40"/>
                  <a:gd name="T60" fmla="*/ 14 w 102"/>
                  <a:gd name="T61" fmla="*/ 1 h 40"/>
                  <a:gd name="T62" fmla="*/ 16 w 102"/>
                  <a:gd name="T63" fmla="*/ 0 h 40"/>
                  <a:gd name="T64" fmla="*/ 18 w 102"/>
                  <a:gd name="T65" fmla="*/ 0 h 40"/>
                  <a:gd name="T66" fmla="*/ 19 w 102"/>
                  <a:gd name="T67" fmla="*/ 0 h 40"/>
                  <a:gd name="T68" fmla="*/ 101 w 102"/>
                  <a:gd name="T69" fmla="*/ 0 h 40"/>
                  <a:gd name="T70" fmla="*/ 101 w 102"/>
                  <a:gd name="T71" fmla="*/ 39 h 4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02"/>
                  <a:gd name="T109" fmla="*/ 0 h 40"/>
                  <a:gd name="T110" fmla="*/ 102 w 102"/>
                  <a:gd name="T111" fmla="*/ 40 h 4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02" h="40">
                    <a:moveTo>
                      <a:pt x="101" y="39"/>
                    </a:moveTo>
                    <a:lnTo>
                      <a:pt x="19" y="39"/>
                    </a:lnTo>
                    <a:lnTo>
                      <a:pt x="18" y="39"/>
                    </a:lnTo>
                    <a:lnTo>
                      <a:pt x="16" y="38"/>
                    </a:lnTo>
                    <a:lnTo>
                      <a:pt x="14" y="38"/>
                    </a:lnTo>
                    <a:lnTo>
                      <a:pt x="12" y="37"/>
                    </a:lnTo>
                    <a:lnTo>
                      <a:pt x="11" y="37"/>
                    </a:lnTo>
                    <a:lnTo>
                      <a:pt x="9" y="36"/>
                    </a:lnTo>
                    <a:lnTo>
                      <a:pt x="7" y="35"/>
                    </a:lnTo>
                    <a:lnTo>
                      <a:pt x="6" y="33"/>
                    </a:lnTo>
                    <a:lnTo>
                      <a:pt x="4" y="32"/>
                    </a:lnTo>
                    <a:lnTo>
                      <a:pt x="4" y="31"/>
                    </a:lnTo>
                    <a:lnTo>
                      <a:pt x="3" y="29"/>
                    </a:lnTo>
                    <a:lnTo>
                      <a:pt x="2" y="27"/>
                    </a:lnTo>
                    <a:lnTo>
                      <a:pt x="1" y="26"/>
                    </a:lnTo>
                    <a:lnTo>
                      <a:pt x="0" y="24"/>
                    </a:lnTo>
                    <a:lnTo>
                      <a:pt x="0" y="22"/>
                    </a:lnTo>
                    <a:lnTo>
                      <a:pt x="0" y="20"/>
                    </a:lnTo>
                    <a:lnTo>
                      <a:pt x="0" y="18"/>
                    </a:lnTo>
                    <a:lnTo>
                      <a:pt x="0" y="15"/>
                    </a:lnTo>
                    <a:lnTo>
                      <a:pt x="1" y="14"/>
                    </a:lnTo>
                    <a:lnTo>
                      <a:pt x="2" y="12"/>
                    </a:lnTo>
                    <a:lnTo>
                      <a:pt x="3" y="10"/>
                    </a:lnTo>
                    <a:lnTo>
                      <a:pt x="4" y="9"/>
                    </a:lnTo>
                    <a:lnTo>
                      <a:pt x="4" y="7"/>
                    </a:lnTo>
                    <a:lnTo>
                      <a:pt x="6" y="6"/>
                    </a:lnTo>
                    <a:lnTo>
                      <a:pt x="7" y="4"/>
                    </a:lnTo>
                    <a:lnTo>
                      <a:pt x="9" y="3"/>
                    </a:lnTo>
                    <a:lnTo>
                      <a:pt x="11" y="3"/>
                    </a:lnTo>
                    <a:lnTo>
                      <a:pt x="12" y="2"/>
                    </a:lnTo>
                    <a:lnTo>
                      <a:pt x="14" y="1"/>
                    </a:lnTo>
                    <a:lnTo>
                      <a:pt x="16" y="0"/>
                    </a:lnTo>
                    <a:lnTo>
                      <a:pt x="18" y="0"/>
                    </a:lnTo>
                    <a:lnTo>
                      <a:pt x="19" y="0"/>
                    </a:lnTo>
                    <a:lnTo>
                      <a:pt x="101" y="0"/>
                    </a:lnTo>
                    <a:lnTo>
                      <a:pt x="101" y="39"/>
                    </a:lnTo>
                  </a:path>
                </a:pathLst>
              </a:custGeom>
              <a:noFill/>
              <a:ln w="12700" cap="rnd" cmpd="sng">
                <a:solidFill>
                  <a:srgbClr val="1F1A17"/>
                </a:solidFill>
                <a:prstDash val="solid"/>
                <a:round/>
                <a:headEnd type="none" w="sm" len="sm"/>
                <a:tailEnd type="none" w="sm" len="sm"/>
              </a:ln>
            </p:spPr>
            <p:txBody>
              <a:bodyPr/>
              <a:lstStyle/>
              <a:p>
                <a:endParaRPr lang="en-US"/>
              </a:p>
            </p:txBody>
          </p:sp>
          <p:sp>
            <p:nvSpPr>
              <p:cNvPr id="252088" name="Freeform 151"/>
              <p:cNvSpPr>
                <a:spLocks/>
              </p:cNvSpPr>
              <p:nvPr/>
            </p:nvSpPr>
            <p:spPr bwMode="auto">
              <a:xfrm>
                <a:off x="2499" y="2045"/>
                <a:ext cx="102" cy="38"/>
              </a:xfrm>
              <a:custGeom>
                <a:avLst/>
                <a:gdLst>
                  <a:gd name="T0" fmla="*/ 101 w 102"/>
                  <a:gd name="T1" fmla="*/ 37 h 38"/>
                  <a:gd name="T2" fmla="*/ 19 w 102"/>
                  <a:gd name="T3" fmla="*/ 37 h 38"/>
                  <a:gd name="T4" fmla="*/ 18 w 102"/>
                  <a:gd name="T5" fmla="*/ 37 h 38"/>
                  <a:gd name="T6" fmla="*/ 16 w 102"/>
                  <a:gd name="T7" fmla="*/ 37 h 38"/>
                  <a:gd name="T8" fmla="*/ 14 w 102"/>
                  <a:gd name="T9" fmla="*/ 36 h 38"/>
                  <a:gd name="T10" fmla="*/ 12 w 102"/>
                  <a:gd name="T11" fmla="*/ 36 h 38"/>
                  <a:gd name="T12" fmla="*/ 11 w 102"/>
                  <a:gd name="T13" fmla="*/ 35 h 38"/>
                  <a:gd name="T14" fmla="*/ 9 w 102"/>
                  <a:gd name="T15" fmla="*/ 34 h 38"/>
                  <a:gd name="T16" fmla="*/ 7 w 102"/>
                  <a:gd name="T17" fmla="*/ 33 h 38"/>
                  <a:gd name="T18" fmla="*/ 6 w 102"/>
                  <a:gd name="T19" fmla="*/ 31 h 38"/>
                  <a:gd name="T20" fmla="*/ 4 w 102"/>
                  <a:gd name="T21" fmla="*/ 31 h 38"/>
                  <a:gd name="T22" fmla="*/ 4 w 102"/>
                  <a:gd name="T23" fmla="*/ 29 h 38"/>
                  <a:gd name="T24" fmla="*/ 3 w 102"/>
                  <a:gd name="T25" fmla="*/ 27 h 38"/>
                  <a:gd name="T26" fmla="*/ 2 w 102"/>
                  <a:gd name="T27" fmla="*/ 26 h 38"/>
                  <a:gd name="T28" fmla="*/ 1 w 102"/>
                  <a:gd name="T29" fmla="*/ 24 h 38"/>
                  <a:gd name="T30" fmla="*/ 0 w 102"/>
                  <a:gd name="T31" fmla="*/ 22 h 38"/>
                  <a:gd name="T32" fmla="*/ 0 w 102"/>
                  <a:gd name="T33" fmla="*/ 21 h 38"/>
                  <a:gd name="T34" fmla="*/ 0 w 102"/>
                  <a:gd name="T35" fmla="*/ 18 h 38"/>
                  <a:gd name="T36" fmla="*/ 0 w 102"/>
                  <a:gd name="T37" fmla="*/ 17 h 38"/>
                  <a:gd name="T38" fmla="*/ 0 w 102"/>
                  <a:gd name="T39" fmla="*/ 15 h 38"/>
                  <a:gd name="T40" fmla="*/ 1 w 102"/>
                  <a:gd name="T41" fmla="*/ 13 h 38"/>
                  <a:gd name="T42" fmla="*/ 2 w 102"/>
                  <a:gd name="T43" fmla="*/ 12 h 38"/>
                  <a:gd name="T44" fmla="*/ 3 w 102"/>
                  <a:gd name="T45" fmla="*/ 10 h 38"/>
                  <a:gd name="T46" fmla="*/ 4 w 102"/>
                  <a:gd name="T47" fmla="*/ 8 h 38"/>
                  <a:gd name="T48" fmla="*/ 4 w 102"/>
                  <a:gd name="T49" fmla="*/ 7 h 38"/>
                  <a:gd name="T50" fmla="*/ 6 w 102"/>
                  <a:gd name="T51" fmla="*/ 6 h 38"/>
                  <a:gd name="T52" fmla="*/ 7 w 102"/>
                  <a:gd name="T53" fmla="*/ 4 h 38"/>
                  <a:gd name="T54" fmla="*/ 9 w 102"/>
                  <a:gd name="T55" fmla="*/ 3 h 38"/>
                  <a:gd name="T56" fmla="*/ 11 w 102"/>
                  <a:gd name="T57" fmla="*/ 2 h 38"/>
                  <a:gd name="T58" fmla="*/ 12 w 102"/>
                  <a:gd name="T59" fmla="*/ 2 h 38"/>
                  <a:gd name="T60" fmla="*/ 14 w 102"/>
                  <a:gd name="T61" fmla="*/ 1 h 38"/>
                  <a:gd name="T62" fmla="*/ 16 w 102"/>
                  <a:gd name="T63" fmla="*/ 0 h 38"/>
                  <a:gd name="T64" fmla="*/ 18 w 102"/>
                  <a:gd name="T65" fmla="*/ 0 h 38"/>
                  <a:gd name="T66" fmla="*/ 19 w 102"/>
                  <a:gd name="T67" fmla="*/ 0 h 38"/>
                  <a:gd name="T68" fmla="*/ 101 w 102"/>
                  <a:gd name="T69" fmla="*/ 0 h 38"/>
                  <a:gd name="T70" fmla="*/ 101 w 102"/>
                  <a:gd name="T71" fmla="*/ 37 h 3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02"/>
                  <a:gd name="T109" fmla="*/ 0 h 38"/>
                  <a:gd name="T110" fmla="*/ 102 w 102"/>
                  <a:gd name="T111" fmla="*/ 38 h 38"/>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02" h="38">
                    <a:moveTo>
                      <a:pt x="101" y="37"/>
                    </a:moveTo>
                    <a:lnTo>
                      <a:pt x="19" y="37"/>
                    </a:lnTo>
                    <a:lnTo>
                      <a:pt x="18" y="37"/>
                    </a:lnTo>
                    <a:lnTo>
                      <a:pt x="16" y="37"/>
                    </a:lnTo>
                    <a:lnTo>
                      <a:pt x="14" y="36"/>
                    </a:lnTo>
                    <a:lnTo>
                      <a:pt x="12" y="36"/>
                    </a:lnTo>
                    <a:lnTo>
                      <a:pt x="11" y="35"/>
                    </a:lnTo>
                    <a:lnTo>
                      <a:pt x="9" y="34"/>
                    </a:lnTo>
                    <a:lnTo>
                      <a:pt x="7" y="33"/>
                    </a:lnTo>
                    <a:lnTo>
                      <a:pt x="6" y="31"/>
                    </a:lnTo>
                    <a:lnTo>
                      <a:pt x="4" y="31"/>
                    </a:lnTo>
                    <a:lnTo>
                      <a:pt x="4" y="29"/>
                    </a:lnTo>
                    <a:lnTo>
                      <a:pt x="3" y="27"/>
                    </a:lnTo>
                    <a:lnTo>
                      <a:pt x="2" y="26"/>
                    </a:lnTo>
                    <a:lnTo>
                      <a:pt x="1" y="24"/>
                    </a:lnTo>
                    <a:lnTo>
                      <a:pt x="0" y="22"/>
                    </a:lnTo>
                    <a:lnTo>
                      <a:pt x="0" y="21"/>
                    </a:lnTo>
                    <a:lnTo>
                      <a:pt x="0" y="18"/>
                    </a:lnTo>
                    <a:lnTo>
                      <a:pt x="0" y="17"/>
                    </a:lnTo>
                    <a:lnTo>
                      <a:pt x="0" y="15"/>
                    </a:lnTo>
                    <a:lnTo>
                      <a:pt x="1" y="13"/>
                    </a:lnTo>
                    <a:lnTo>
                      <a:pt x="2" y="12"/>
                    </a:lnTo>
                    <a:lnTo>
                      <a:pt x="3" y="10"/>
                    </a:lnTo>
                    <a:lnTo>
                      <a:pt x="4" y="8"/>
                    </a:lnTo>
                    <a:lnTo>
                      <a:pt x="4" y="7"/>
                    </a:lnTo>
                    <a:lnTo>
                      <a:pt x="6" y="6"/>
                    </a:lnTo>
                    <a:lnTo>
                      <a:pt x="7" y="4"/>
                    </a:lnTo>
                    <a:lnTo>
                      <a:pt x="9" y="3"/>
                    </a:lnTo>
                    <a:lnTo>
                      <a:pt x="11" y="2"/>
                    </a:lnTo>
                    <a:lnTo>
                      <a:pt x="12" y="2"/>
                    </a:lnTo>
                    <a:lnTo>
                      <a:pt x="14" y="1"/>
                    </a:lnTo>
                    <a:lnTo>
                      <a:pt x="16" y="0"/>
                    </a:lnTo>
                    <a:lnTo>
                      <a:pt x="18" y="0"/>
                    </a:lnTo>
                    <a:lnTo>
                      <a:pt x="19" y="0"/>
                    </a:lnTo>
                    <a:lnTo>
                      <a:pt x="101" y="0"/>
                    </a:lnTo>
                    <a:lnTo>
                      <a:pt x="101" y="37"/>
                    </a:lnTo>
                  </a:path>
                </a:pathLst>
              </a:custGeom>
              <a:solidFill>
                <a:srgbClr val="99C7E6"/>
              </a:solidFill>
              <a:ln w="9525" cap="rnd">
                <a:noFill/>
                <a:round/>
                <a:headEnd type="none" w="sm" len="sm"/>
                <a:tailEnd type="none" w="sm" len="sm"/>
              </a:ln>
            </p:spPr>
            <p:txBody>
              <a:bodyPr/>
              <a:lstStyle/>
              <a:p>
                <a:endParaRPr lang="en-US"/>
              </a:p>
            </p:txBody>
          </p:sp>
          <p:sp>
            <p:nvSpPr>
              <p:cNvPr id="252089" name="Freeform 152"/>
              <p:cNvSpPr>
                <a:spLocks/>
              </p:cNvSpPr>
              <p:nvPr/>
            </p:nvSpPr>
            <p:spPr bwMode="auto">
              <a:xfrm>
                <a:off x="2499" y="2045"/>
                <a:ext cx="102" cy="38"/>
              </a:xfrm>
              <a:custGeom>
                <a:avLst/>
                <a:gdLst>
                  <a:gd name="T0" fmla="*/ 101 w 102"/>
                  <a:gd name="T1" fmla="*/ 37 h 38"/>
                  <a:gd name="T2" fmla="*/ 19 w 102"/>
                  <a:gd name="T3" fmla="*/ 37 h 38"/>
                  <a:gd name="T4" fmla="*/ 18 w 102"/>
                  <a:gd name="T5" fmla="*/ 37 h 38"/>
                  <a:gd name="T6" fmla="*/ 16 w 102"/>
                  <a:gd name="T7" fmla="*/ 37 h 38"/>
                  <a:gd name="T8" fmla="*/ 14 w 102"/>
                  <a:gd name="T9" fmla="*/ 36 h 38"/>
                  <a:gd name="T10" fmla="*/ 12 w 102"/>
                  <a:gd name="T11" fmla="*/ 36 h 38"/>
                  <a:gd name="T12" fmla="*/ 11 w 102"/>
                  <a:gd name="T13" fmla="*/ 35 h 38"/>
                  <a:gd name="T14" fmla="*/ 9 w 102"/>
                  <a:gd name="T15" fmla="*/ 34 h 38"/>
                  <a:gd name="T16" fmla="*/ 7 w 102"/>
                  <a:gd name="T17" fmla="*/ 33 h 38"/>
                  <a:gd name="T18" fmla="*/ 6 w 102"/>
                  <a:gd name="T19" fmla="*/ 31 h 38"/>
                  <a:gd name="T20" fmla="*/ 4 w 102"/>
                  <a:gd name="T21" fmla="*/ 31 h 38"/>
                  <a:gd name="T22" fmla="*/ 4 w 102"/>
                  <a:gd name="T23" fmla="*/ 29 h 38"/>
                  <a:gd name="T24" fmla="*/ 3 w 102"/>
                  <a:gd name="T25" fmla="*/ 27 h 38"/>
                  <a:gd name="T26" fmla="*/ 2 w 102"/>
                  <a:gd name="T27" fmla="*/ 26 h 38"/>
                  <a:gd name="T28" fmla="*/ 1 w 102"/>
                  <a:gd name="T29" fmla="*/ 24 h 38"/>
                  <a:gd name="T30" fmla="*/ 0 w 102"/>
                  <a:gd name="T31" fmla="*/ 22 h 38"/>
                  <a:gd name="T32" fmla="*/ 0 w 102"/>
                  <a:gd name="T33" fmla="*/ 21 h 38"/>
                  <a:gd name="T34" fmla="*/ 0 w 102"/>
                  <a:gd name="T35" fmla="*/ 18 h 38"/>
                  <a:gd name="T36" fmla="*/ 0 w 102"/>
                  <a:gd name="T37" fmla="*/ 17 h 38"/>
                  <a:gd name="T38" fmla="*/ 0 w 102"/>
                  <a:gd name="T39" fmla="*/ 15 h 38"/>
                  <a:gd name="T40" fmla="*/ 1 w 102"/>
                  <a:gd name="T41" fmla="*/ 13 h 38"/>
                  <a:gd name="T42" fmla="*/ 2 w 102"/>
                  <a:gd name="T43" fmla="*/ 12 h 38"/>
                  <a:gd name="T44" fmla="*/ 3 w 102"/>
                  <a:gd name="T45" fmla="*/ 10 h 38"/>
                  <a:gd name="T46" fmla="*/ 4 w 102"/>
                  <a:gd name="T47" fmla="*/ 8 h 38"/>
                  <a:gd name="T48" fmla="*/ 4 w 102"/>
                  <a:gd name="T49" fmla="*/ 7 h 38"/>
                  <a:gd name="T50" fmla="*/ 6 w 102"/>
                  <a:gd name="T51" fmla="*/ 6 h 38"/>
                  <a:gd name="T52" fmla="*/ 7 w 102"/>
                  <a:gd name="T53" fmla="*/ 4 h 38"/>
                  <a:gd name="T54" fmla="*/ 9 w 102"/>
                  <a:gd name="T55" fmla="*/ 3 h 38"/>
                  <a:gd name="T56" fmla="*/ 11 w 102"/>
                  <a:gd name="T57" fmla="*/ 2 h 38"/>
                  <a:gd name="T58" fmla="*/ 12 w 102"/>
                  <a:gd name="T59" fmla="*/ 2 h 38"/>
                  <a:gd name="T60" fmla="*/ 14 w 102"/>
                  <a:gd name="T61" fmla="*/ 1 h 38"/>
                  <a:gd name="T62" fmla="*/ 16 w 102"/>
                  <a:gd name="T63" fmla="*/ 0 h 38"/>
                  <a:gd name="T64" fmla="*/ 18 w 102"/>
                  <a:gd name="T65" fmla="*/ 0 h 38"/>
                  <a:gd name="T66" fmla="*/ 19 w 102"/>
                  <a:gd name="T67" fmla="*/ 0 h 38"/>
                  <a:gd name="T68" fmla="*/ 101 w 102"/>
                  <a:gd name="T69" fmla="*/ 0 h 38"/>
                  <a:gd name="T70" fmla="*/ 101 w 102"/>
                  <a:gd name="T71" fmla="*/ 37 h 3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02"/>
                  <a:gd name="T109" fmla="*/ 0 h 38"/>
                  <a:gd name="T110" fmla="*/ 102 w 102"/>
                  <a:gd name="T111" fmla="*/ 38 h 38"/>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02" h="38">
                    <a:moveTo>
                      <a:pt x="101" y="37"/>
                    </a:moveTo>
                    <a:lnTo>
                      <a:pt x="19" y="37"/>
                    </a:lnTo>
                    <a:lnTo>
                      <a:pt x="18" y="37"/>
                    </a:lnTo>
                    <a:lnTo>
                      <a:pt x="16" y="37"/>
                    </a:lnTo>
                    <a:lnTo>
                      <a:pt x="14" y="36"/>
                    </a:lnTo>
                    <a:lnTo>
                      <a:pt x="12" y="36"/>
                    </a:lnTo>
                    <a:lnTo>
                      <a:pt x="11" y="35"/>
                    </a:lnTo>
                    <a:lnTo>
                      <a:pt x="9" y="34"/>
                    </a:lnTo>
                    <a:lnTo>
                      <a:pt x="7" y="33"/>
                    </a:lnTo>
                    <a:lnTo>
                      <a:pt x="6" y="31"/>
                    </a:lnTo>
                    <a:lnTo>
                      <a:pt x="4" y="31"/>
                    </a:lnTo>
                    <a:lnTo>
                      <a:pt x="4" y="29"/>
                    </a:lnTo>
                    <a:lnTo>
                      <a:pt x="3" y="27"/>
                    </a:lnTo>
                    <a:lnTo>
                      <a:pt x="2" y="26"/>
                    </a:lnTo>
                    <a:lnTo>
                      <a:pt x="1" y="24"/>
                    </a:lnTo>
                    <a:lnTo>
                      <a:pt x="0" y="22"/>
                    </a:lnTo>
                    <a:lnTo>
                      <a:pt x="0" y="21"/>
                    </a:lnTo>
                    <a:lnTo>
                      <a:pt x="0" y="18"/>
                    </a:lnTo>
                    <a:lnTo>
                      <a:pt x="0" y="17"/>
                    </a:lnTo>
                    <a:lnTo>
                      <a:pt x="0" y="15"/>
                    </a:lnTo>
                    <a:lnTo>
                      <a:pt x="1" y="13"/>
                    </a:lnTo>
                    <a:lnTo>
                      <a:pt x="2" y="12"/>
                    </a:lnTo>
                    <a:lnTo>
                      <a:pt x="3" y="10"/>
                    </a:lnTo>
                    <a:lnTo>
                      <a:pt x="4" y="8"/>
                    </a:lnTo>
                    <a:lnTo>
                      <a:pt x="4" y="7"/>
                    </a:lnTo>
                    <a:lnTo>
                      <a:pt x="6" y="6"/>
                    </a:lnTo>
                    <a:lnTo>
                      <a:pt x="7" y="4"/>
                    </a:lnTo>
                    <a:lnTo>
                      <a:pt x="9" y="3"/>
                    </a:lnTo>
                    <a:lnTo>
                      <a:pt x="11" y="2"/>
                    </a:lnTo>
                    <a:lnTo>
                      <a:pt x="12" y="2"/>
                    </a:lnTo>
                    <a:lnTo>
                      <a:pt x="14" y="1"/>
                    </a:lnTo>
                    <a:lnTo>
                      <a:pt x="16" y="0"/>
                    </a:lnTo>
                    <a:lnTo>
                      <a:pt x="18" y="0"/>
                    </a:lnTo>
                    <a:lnTo>
                      <a:pt x="19" y="0"/>
                    </a:lnTo>
                    <a:lnTo>
                      <a:pt x="101" y="0"/>
                    </a:lnTo>
                    <a:lnTo>
                      <a:pt x="101" y="37"/>
                    </a:lnTo>
                  </a:path>
                </a:pathLst>
              </a:custGeom>
              <a:noFill/>
              <a:ln w="12700" cap="rnd" cmpd="sng">
                <a:solidFill>
                  <a:srgbClr val="1F1A17"/>
                </a:solidFill>
                <a:prstDash val="solid"/>
                <a:round/>
                <a:headEnd type="none" w="sm" len="sm"/>
                <a:tailEnd type="none" w="sm" len="sm"/>
              </a:ln>
            </p:spPr>
            <p:txBody>
              <a:bodyPr/>
              <a:lstStyle/>
              <a:p>
                <a:endParaRPr lang="en-US"/>
              </a:p>
            </p:txBody>
          </p:sp>
          <p:sp>
            <p:nvSpPr>
              <p:cNvPr id="252090" name="Freeform 153"/>
              <p:cNvSpPr>
                <a:spLocks/>
              </p:cNvSpPr>
              <p:nvPr/>
            </p:nvSpPr>
            <p:spPr bwMode="auto">
              <a:xfrm>
                <a:off x="2445" y="2117"/>
                <a:ext cx="156" cy="40"/>
              </a:xfrm>
              <a:custGeom>
                <a:avLst/>
                <a:gdLst>
                  <a:gd name="T0" fmla="*/ 155 w 156"/>
                  <a:gd name="T1" fmla="*/ 39 h 40"/>
                  <a:gd name="T2" fmla="*/ 20 w 156"/>
                  <a:gd name="T3" fmla="*/ 39 h 40"/>
                  <a:gd name="T4" fmla="*/ 19 w 156"/>
                  <a:gd name="T5" fmla="*/ 39 h 40"/>
                  <a:gd name="T6" fmla="*/ 16 w 156"/>
                  <a:gd name="T7" fmla="*/ 38 h 40"/>
                  <a:gd name="T8" fmla="*/ 14 w 156"/>
                  <a:gd name="T9" fmla="*/ 38 h 40"/>
                  <a:gd name="T10" fmla="*/ 12 w 156"/>
                  <a:gd name="T11" fmla="*/ 37 h 40"/>
                  <a:gd name="T12" fmla="*/ 11 w 156"/>
                  <a:gd name="T13" fmla="*/ 37 h 40"/>
                  <a:gd name="T14" fmla="*/ 9 w 156"/>
                  <a:gd name="T15" fmla="*/ 36 h 40"/>
                  <a:gd name="T16" fmla="*/ 8 w 156"/>
                  <a:gd name="T17" fmla="*/ 35 h 40"/>
                  <a:gd name="T18" fmla="*/ 6 w 156"/>
                  <a:gd name="T19" fmla="*/ 33 h 40"/>
                  <a:gd name="T20" fmla="*/ 5 w 156"/>
                  <a:gd name="T21" fmla="*/ 32 h 40"/>
                  <a:gd name="T22" fmla="*/ 4 w 156"/>
                  <a:gd name="T23" fmla="*/ 31 h 40"/>
                  <a:gd name="T24" fmla="*/ 3 w 156"/>
                  <a:gd name="T25" fmla="*/ 29 h 40"/>
                  <a:gd name="T26" fmla="*/ 2 w 156"/>
                  <a:gd name="T27" fmla="*/ 27 h 40"/>
                  <a:gd name="T28" fmla="*/ 1 w 156"/>
                  <a:gd name="T29" fmla="*/ 26 h 40"/>
                  <a:gd name="T30" fmla="*/ 1 w 156"/>
                  <a:gd name="T31" fmla="*/ 24 h 40"/>
                  <a:gd name="T32" fmla="*/ 0 w 156"/>
                  <a:gd name="T33" fmla="*/ 22 h 40"/>
                  <a:gd name="T34" fmla="*/ 0 w 156"/>
                  <a:gd name="T35" fmla="*/ 20 h 40"/>
                  <a:gd name="T36" fmla="*/ 0 w 156"/>
                  <a:gd name="T37" fmla="*/ 18 h 40"/>
                  <a:gd name="T38" fmla="*/ 1 w 156"/>
                  <a:gd name="T39" fmla="*/ 15 h 40"/>
                  <a:gd name="T40" fmla="*/ 1 w 156"/>
                  <a:gd name="T41" fmla="*/ 14 h 40"/>
                  <a:gd name="T42" fmla="*/ 2 w 156"/>
                  <a:gd name="T43" fmla="*/ 12 h 40"/>
                  <a:gd name="T44" fmla="*/ 3 w 156"/>
                  <a:gd name="T45" fmla="*/ 10 h 40"/>
                  <a:gd name="T46" fmla="*/ 4 w 156"/>
                  <a:gd name="T47" fmla="*/ 9 h 40"/>
                  <a:gd name="T48" fmla="*/ 5 w 156"/>
                  <a:gd name="T49" fmla="*/ 8 h 40"/>
                  <a:gd name="T50" fmla="*/ 6 w 156"/>
                  <a:gd name="T51" fmla="*/ 6 h 40"/>
                  <a:gd name="T52" fmla="*/ 8 w 156"/>
                  <a:gd name="T53" fmla="*/ 4 h 40"/>
                  <a:gd name="T54" fmla="*/ 9 w 156"/>
                  <a:gd name="T55" fmla="*/ 3 h 40"/>
                  <a:gd name="T56" fmla="*/ 11 w 156"/>
                  <a:gd name="T57" fmla="*/ 3 h 40"/>
                  <a:gd name="T58" fmla="*/ 12 w 156"/>
                  <a:gd name="T59" fmla="*/ 2 h 40"/>
                  <a:gd name="T60" fmla="*/ 14 w 156"/>
                  <a:gd name="T61" fmla="*/ 1 h 40"/>
                  <a:gd name="T62" fmla="*/ 16 w 156"/>
                  <a:gd name="T63" fmla="*/ 1 h 40"/>
                  <a:gd name="T64" fmla="*/ 19 w 156"/>
                  <a:gd name="T65" fmla="*/ 0 h 40"/>
                  <a:gd name="T66" fmla="*/ 20 w 156"/>
                  <a:gd name="T67" fmla="*/ 0 h 40"/>
                  <a:gd name="T68" fmla="*/ 155 w 156"/>
                  <a:gd name="T69" fmla="*/ 0 h 40"/>
                  <a:gd name="T70" fmla="*/ 155 w 156"/>
                  <a:gd name="T71" fmla="*/ 39 h 4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56"/>
                  <a:gd name="T109" fmla="*/ 0 h 40"/>
                  <a:gd name="T110" fmla="*/ 156 w 156"/>
                  <a:gd name="T111" fmla="*/ 40 h 4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56" h="40">
                    <a:moveTo>
                      <a:pt x="155" y="39"/>
                    </a:moveTo>
                    <a:lnTo>
                      <a:pt x="20" y="39"/>
                    </a:lnTo>
                    <a:lnTo>
                      <a:pt x="19" y="39"/>
                    </a:lnTo>
                    <a:lnTo>
                      <a:pt x="16" y="38"/>
                    </a:lnTo>
                    <a:lnTo>
                      <a:pt x="14" y="38"/>
                    </a:lnTo>
                    <a:lnTo>
                      <a:pt x="12" y="37"/>
                    </a:lnTo>
                    <a:lnTo>
                      <a:pt x="11" y="37"/>
                    </a:lnTo>
                    <a:lnTo>
                      <a:pt x="9" y="36"/>
                    </a:lnTo>
                    <a:lnTo>
                      <a:pt x="8" y="35"/>
                    </a:lnTo>
                    <a:lnTo>
                      <a:pt x="6" y="33"/>
                    </a:lnTo>
                    <a:lnTo>
                      <a:pt x="5" y="32"/>
                    </a:lnTo>
                    <a:lnTo>
                      <a:pt x="4" y="31"/>
                    </a:lnTo>
                    <a:lnTo>
                      <a:pt x="3" y="29"/>
                    </a:lnTo>
                    <a:lnTo>
                      <a:pt x="2" y="27"/>
                    </a:lnTo>
                    <a:lnTo>
                      <a:pt x="1" y="26"/>
                    </a:lnTo>
                    <a:lnTo>
                      <a:pt x="1" y="24"/>
                    </a:lnTo>
                    <a:lnTo>
                      <a:pt x="0" y="22"/>
                    </a:lnTo>
                    <a:lnTo>
                      <a:pt x="0" y="20"/>
                    </a:lnTo>
                    <a:lnTo>
                      <a:pt x="0" y="18"/>
                    </a:lnTo>
                    <a:lnTo>
                      <a:pt x="1" y="15"/>
                    </a:lnTo>
                    <a:lnTo>
                      <a:pt x="1" y="14"/>
                    </a:lnTo>
                    <a:lnTo>
                      <a:pt x="2" y="12"/>
                    </a:lnTo>
                    <a:lnTo>
                      <a:pt x="3" y="10"/>
                    </a:lnTo>
                    <a:lnTo>
                      <a:pt x="4" y="9"/>
                    </a:lnTo>
                    <a:lnTo>
                      <a:pt x="5" y="8"/>
                    </a:lnTo>
                    <a:lnTo>
                      <a:pt x="6" y="6"/>
                    </a:lnTo>
                    <a:lnTo>
                      <a:pt x="8" y="4"/>
                    </a:lnTo>
                    <a:lnTo>
                      <a:pt x="9" y="3"/>
                    </a:lnTo>
                    <a:lnTo>
                      <a:pt x="11" y="3"/>
                    </a:lnTo>
                    <a:lnTo>
                      <a:pt x="12" y="2"/>
                    </a:lnTo>
                    <a:lnTo>
                      <a:pt x="14" y="1"/>
                    </a:lnTo>
                    <a:lnTo>
                      <a:pt x="16" y="1"/>
                    </a:lnTo>
                    <a:lnTo>
                      <a:pt x="19" y="0"/>
                    </a:lnTo>
                    <a:lnTo>
                      <a:pt x="20" y="0"/>
                    </a:lnTo>
                    <a:lnTo>
                      <a:pt x="155" y="0"/>
                    </a:lnTo>
                    <a:lnTo>
                      <a:pt x="155" y="39"/>
                    </a:lnTo>
                  </a:path>
                </a:pathLst>
              </a:custGeom>
              <a:solidFill>
                <a:srgbClr val="99C7E6"/>
              </a:solidFill>
              <a:ln w="9525" cap="rnd">
                <a:noFill/>
                <a:round/>
                <a:headEnd type="none" w="sm" len="sm"/>
                <a:tailEnd type="none" w="sm" len="sm"/>
              </a:ln>
            </p:spPr>
            <p:txBody>
              <a:bodyPr/>
              <a:lstStyle/>
              <a:p>
                <a:endParaRPr lang="en-US"/>
              </a:p>
            </p:txBody>
          </p:sp>
          <p:sp>
            <p:nvSpPr>
              <p:cNvPr id="252091" name="Freeform 154"/>
              <p:cNvSpPr>
                <a:spLocks/>
              </p:cNvSpPr>
              <p:nvPr/>
            </p:nvSpPr>
            <p:spPr bwMode="auto">
              <a:xfrm>
                <a:off x="2445" y="2117"/>
                <a:ext cx="156" cy="40"/>
              </a:xfrm>
              <a:custGeom>
                <a:avLst/>
                <a:gdLst>
                  <a:gd name="T0" fmla="*/ 155 w 156"/>
                  <a:gd name="T1" fmla="*/ 39 h 40"/>
                  <a:gd name="T2" fmla="*/ 20 w 156"/>
                  <a:gd name="T3" fmla="*/ 39 h 40"/>
                  <a:gd name="T4" fmla="*/ 19 w 156"/>
                  <a:gd name="T5" fmla="*/ 39 h 40"/>
                  <a:gd name="T6" fmla="*/ 16 w 156"/>
                  <a:gd name="T7" fmla="*/ 38 h 40"/>
                  <a:gd name="T8" fmla="*/ 14 w 156"/>
                  <a:gd name="T9" fmla="*/ 38 h 40"/>
                  <a:gd name="T10" fmla="*/ 12 w 156"/>
                  <a:gd name="T11" fmla="*/ 37 h 40"/>
                  <a:gd name="T12" fmla="*/ 11 w 156"/>
                  <a:gd name="T13" fmla="*/ 37 h 40"/>
                  <a:gd name="T14" fmla="*/ 9 w 156"/>
                  <a:gd name="T15" fmla="*/ 36 h 40"/>
                  <a:gd name="T16" fmla="*/ 8 w 156"/>
                  <a:gd name="T17" fmla="*/ 35 h 40"/>
                  <a:gd name="T18" fmla="*/ 6 w 156"/>
                  <a:gd name="T19" fmla="*/ 33 h 40"/>
                  <a:gd name="T20" fmla="*/ 5 w 156"/>
                  <a:gd name="T21" fmla="*/ 32 h 40"/>
                  <a:gd name="T22" fmla="*/ 4 w 156"/>
                  <a:gd name="T23" fmla="*/ 31 h 40"/>
                  <a:gd name="T24" fmla="*/ 3 w 156"/>
                  <a:gd name="T25" fmla="*/ 29 h 40"/>
                  <a:gd name="T26" fmla="*/ 2 w 156"/>
                  <a:gd name="T27" fmla="*/ 27 h 40"/>
                  <a:gd name="T28" fmla="*/ 1 w 156"/>
                  <a:gd name="T29" fmla="*/ 26 h 40"/>
                  <a:gd name="T30" fmla="*/ 1 w 156"/>
                  <a:gd name="T31" fmla="*/ 24 h 40"/>
                  <a:gd name="T32" fmla="*/ 0 w 156"/>
                  <a:gd name="T33" fmla="*/ 22 h 40"/>
                  <a:gd name="T34" fmla="*/ 0 w 156"/>
                  <a:gd name="T35" fmla="*/ 20 h 40"/>
                  <a:gd name="T36" fmla="*/ 0 w 156"/>
                  <a:gd name="T37" fmla="*/ 18 h 40"/>
                  <a:gd name="T38" fmla="*/ 1 w 156"/>
                  <a:gd name="T39" fmla="*/ 15 h 40"/>
                  <a:gd name="T40" fmla="*/ 1 w 156"/>
                  <a:gd name="T41" fmla="*/ 14 h 40"/>
                  <a:gd name="T42" fmla="*/ 2 w 156"/>
                  <a:gd name="T43" fmla="*/ 12 h 40"/>
                  <a:gd name="T44" fmla="*/ 3 w 156"/>
                  <a:gd name="T45" fmla="*/ 10 h 40"/>
                  <a:gd name="T46" fmla="*/ 4 w 156"/>
                  <a:gd name="T47" fmla="*/ 9 h 40"/>
                  <a:gd name="T48" fmla="*/ 5 w 156"/>
                  <a:gd name="T49" fmla="*/ 8 h 40"/>
                  <a:gd name="T50" fmla="*/ 6 w 156"/>
                  <a:gd name="T51" fmla="*/ 6 h 40"/>
                  <a:gd name="T52" fmla="*/ 8 w 156"/>
                  <a:gd name="T53" fmla="*/ 4 h 40"/>
                  <a:gd name="T54" fmla="*/ 9 w 156"/>
                  <a:gd name="T55" fmla="*/ 3 h 40"/>
                  <a:gd name="T56" fmla="*/ 11 w 156"/>
                  <a:gd name="T57" fmla="*/ 3 h 40"/>
                  <a:gd name="T58" fmla="*/ 12 w 156"/>
                  <a:gd name="T59" fmla="*/ 2 h 40"/>
                  <a:gd name="T60" fmla="*/ 14 w 156"/>
                  <a:gd name="T61" fmla="*/ 1 h 40"/>
                  <a:gd name="T62" fmla="*/ 16 w 156"/>
                  <a:gd name="T63" fmla="*/ 1 h 40"/>
                  <a:gd name="T64" fmla="*/ 19 w 156"/>
                  <a:gd name="T65" fmla="*/ 0 h 40"/>
                  <a:gd name="T66" fmla="*/ 20 w 156"/>
                  <a:gd name="T67" fmla="*/ 0 h 40"/>
                  <a:gd name="T68" fmla="*/ 155 w 156"/>
                  <a:gd name="T69" fmla="*/ 0 h 40"/>
                  <a:gd name="T70" fmla="*/ 155 w 156"/>
                  <a:gd name="T71" fmla="*/ 39 h 4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56"/>
                  <a:gd name="T109" fmla="*/ 0 h 40"/>
                  <a:gd name="T110" fmla="*/ 156 w 156"/>
                  <a:gd name="T111" fmla="*/ 40 h 4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56" h="40">
                    <a:moveTo>
                      <a:pt x="155" y="39"/>
                    </a:moveTo>
                    <a:lnTo>
                      <a:pt x="20" y="39"/>
                    </a:lnTo>
                    <a:lnTo>
                      <a:pt x="19" y="39"/>
                    </a:lnTo>
                    <a:lnTo>
                      <a:pt x="16" y="38"/>
                    </a:lnTo>
                    <a:lnTo>
                      <a:pt x="14" y="38"/>
                    </a:lnTo>
                    <a:lnTo>
                      <a:pt x="12" y="37"/>
                    </a:lnTo>
                    <a:lnTo>
                      <a:pt x="11" y="37"/>
                    </a:lnTo>
                    <a:lnTo>
                      <a:pt x="9" y="36"/>
                    </a:lnTo>
                    <a:lnTo>
                      <a:pt x="8" y="35"/>
                    </a:lnTo>
                    <a:lnTo>
                      <a:pt x="6" y="33"/>
                    </a:lnTo>
                    <a:lnTo>
                      <a:pt x="5" y="32"/>
                    </a:lnTo>
                    <a:lnTo>
                      <a:pt x="4" y="31"/>
                    </a:lnTo>
                    <a:lnTo>
                      <a:pt x="3" y="29"/>
                    </a:lnTo>
                    <a:lnTo>
                      <a:pt x="2" y="27"/>
                    </a:lnTo>
                    <a:lnTo>
                      <a:pt x="1" y="26"/>
                    </a:lnTo>
                    <a:lnTo>
                      <a:pt x="1" y="24"/>
                    </a:lnTo>
                    <a:lnTo>
                      <a:pt x="0" y="22"/>
                    </a:lnTo>
                    <a:lnTo>
                      <a:pt x="0" y="20"/>
                    </a:lnTo>
                    <a:lnTo>
                      <a:pt x="0" y="18"/>
                    </a:lnTo>
                    <a:lnTo>
                      <a:pt x="1" y="15"/>
                    </a:lnTo>
                    <a:lnTo>
                      <a:pt x="1" y="14"/>
                    </a:lnTo>
                    <a:lnTo>
                      <a:pt x="2" y="12"/>
                    </a:lnTo>
                    <a:lnTo>
                      <a:pt x="3" y="10"/>
                    </a:lnTo>
                    <a:lnTo>
                      <a:pt x="4" y="9"/>
                    </a:lnTo>
                    <a:lnTo>
                      <a:pt x="5" y="8"/>
                    </a:lnTo>
                    <a:lnTo>
                      <a:pt x="6" y="6"/>
                    </a:lnTo>
                    <a:lnTo>
                      <a:pt x="8" y="4"/>
                    </a:lnTo>
                    <a:lnTo>
                      <a:pt x="9" y="3"/>
                    </a:lnTo>
                    <a:lnTo>
                      <a:pt x="11" y="3"/>
                    </a:lnTo>
                    <a:lnTo>
                      <a:pt x="12" y="2"/>
                    </a:lnTo>
                    <a:lnTo>
                      <a:pt x="14" y="1"/>
                    </a:lnTo>
                    <a:lnTo>
                      <a:pt x="16" y="1"/>
                    </a:lnTo>
                    <a:lnTo>
                      <a:pt x="19" y="0"/>
                    </a:lnTo>
                    <a:lnTo>
                      <a:pt x="20" y="0"/>
                    </a:lnTo>
                    <a:lnTo>
                      <a:pt x="155" y="0"/>
                    </a:lnTo>
                    <a:lnTo>
                      <a:pt x="155" y="39"/>
                    </a:lnTo>
                  </a:path>
                </a:pathLst>
              </a:custGeom>
              <a:noFill/>
              <a:ln w="12700" cap="rnd" cmpd="sng">
                <a:solidFill>
                  <a:srgbClr val="1F1A17"/>
                </a:solidFill>
                <a:prstDash val="solid"/>
                <a:round/>
                <a:headEnd type="none" w="sm" len="sm"/>
                <a:tailEnd type="none" w="sm" len="sm"/>
              </a:ln>
            </p:spPr>
            <p:txBody>
              <a:bodyPr/>
              <a:lstStyle/>
              <a:p>
                <a:endParaRPr lang="en-US"/>
              </a:p>
            </p:txBody>
          </p:sp>
          <p:sp>
            <p:nvSpPr>
              <p:cNvPr id="252092" name="Freeform 155"/>
              <p:cNvSpPr>
                <a:spLocks/>
              </p:cNvSpPr>
              <p:nvPr/>
            </p:nvSpPr>
            <p:spPr bwMode="auto">
              <a:xfrm>
                <a:off x="2919" y="1971"/>
                <a:ext cx="38" cy="183"/>
              </a:xfrm>
              <a:custGeom>
                <a:avLst/>
                <a:gdLst>
                  <a:gd name="T0" fmla="*/ 0 w 38"/>
                  <a:gd name="T1" fmla="*/ 0 h 183"/>
                  <a:gd name="T2" fmla="*/ 37 w 38"/>
                  <a:gd name="T3" fmla="*/ 0 h 183"/>
                  <a:gd name="T4" fmla="*/ 37 w 38"/>
                  <a:gd name="T5" fmla="*/ 182 h 183"/>
                  <a:gd name="T6" fmla="*/ 33 w 38"/>
                  <a:gd name="T7" fmla="*/ 180 h 183"/>
                  <a:gd name="T8" fmla="*/ 31 w 38"/>
                  <a:gd name="T9" fmla="*/ 179 h 183"/>
                  <a:gd name="T10" fmla="*/ 27 w 38"/>
                  <a:gd name="T11" fmla="*/ 177 h 183"/>
                  <a:gd name="T12" fmla="*/ 24 w 38"/>
                  <a:gd name="T13" fmla="*/ 175 h 183"/>
                  <a:gd name="T14" fmla="*/ 20 w 38"/>
                  <a:gd name="T15" fmla="*/ 175 h 183"/>
                  <a:gd name="T16" fmla="*/ 16 w 38"/>
                  <a:gd name="T17" fmla="*/ 173 h 183"/>
                  <a:gd name="T18" fmla="*/ 13 w 38"/>
                  <a:gd name="T19" fmla="*/ 171 h 183"/>
                  <a:gd name="T20" fmla="*/ 9 w 38"/>
                  <a:gd name="T21" fmla="*/ 170 h 183"/>
                  <a:gd name="T22" fmla="*/ 0 w 38"/>
                  <a:gd name="T23" fmla="*/ 145 h 183"/>
                  <a:gd name="T24" fmla="*/ 0 w 38"/>
                  <a:gd name="T25" fmla="*/ 0 h 18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8"/>
                  <a:gd name="T40" fmla="*/ 0 h 183"/>
                  <a:gd name="T41" fmla="*/ 38 w 38"/>
                  <a:gd name="T42" fmla="*/ 183 h 183"/>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8" h="183">
                    <a:moveTo>
                      <a:pt x="0" y="0"/>
                    </a:moveTo>
                    <a:lnTo>
                      <a:pt x="37" y="0"/>
                    </a:lnTo>
                    <a:lnTo>
                      <a:pt x="37" y="182"/>
                    </a:lnTo>
                    <a:lnTo>
                      <a:pt x="33" y="180"/>
                    </a:lnTo>
                    <a:lnTo>
                      <a:pt x="31" y="179"/>
                    </a:lnTo>
                    <a:lnTo>
                      <a:pt x="27" y="177"/>
                    </a:lnTo>
                    <a:lnTo>
                      <a:pt x="24" y="175"/>
                    </a:lnTo>
                    <a:lnTo>
                      <a:pt x="20" y="175"/>
                    </a:lnTo>
                    <a:lnTo>
                      <a:pt x="16" y="173"/>
                    </a:lnTo>
                    <a:lnTo>
                      <a:pt x="13" y="171"/>
                    </a:lnTo>
                    <a:lnTo>
                      <a:pt x="9" y="170"/>
                    </a:lnTo>
                    <a:lnTo>
                      <a:pt x="0" y="145"/>
                    </a:lnTo>
                    <a:lnTo>
                      <a:pt x="0" y="0"/>
                    </a:lnTo>
                  </a:path>
                </a:pathLst>
              </a:custGeom>
              <a:solidFill>
                <a:srgbClr val="99C7E6"/>
              </a:solidFill>
              <a:ln w="9525" cap="rnd">
                <a:noFill/>
                <a:round/>
                <a:headEnd type="none" w="sm" len="sm"/>
                <a:tailEnd type="none" w="sm" len="sm"/>
              </a:ln>
            </p:spPr>
            <p:txBody>
              <a:bodyPr/>
              <a:lstStyle/>
              <a:p>
                <a:endParaRPr lang="en-US"/>
              </a:p>
            </p:txBody>
          </p:sp>
          <p:sp>
            <p:nvSpPr>
              <p:cNvPr id="252093" name="Freeform 156"/>
              <p:cNvSpPr>
                <a:spLocks/>
              </p:cNvSpPr>
              <p:nvPr/>
            </p:nvSpPr>
            <p:spPr bwMode="auto">
              <a:xfrm>
                <a:off x="2919" y="1971"/>
                <a:ext cx="38" cy="183"/>
              </a:xfrm>
              <a:custGeom>
                <a:avLst/>
                <a:gdLst>
                  <a:gd name="T0" fmla="*/ 0 w 38"/>
                  <a:gd name="T1" fmla="*/ 0 h 183"/>
                  <a:gd name="T2" fmla="*/ 37 w 38"/>
                  <a:gd name="T3" fmla="*/ 0 h 183"/>
                  <a:gd name="T4" fmla="*/ 37 w 38"/>
                  <a:gd name="T5" fmla="*/ 182 h 183"/>
                  <a:gd name="T6" fmla="*/ 33 w 38"/>
                  <a:gd name="T7" fmla="*/ 180 h 183"/>
                  <a:gd name="T8" fmla="*/ 31 w 38"/>
                  <a:gd name="T9" fmla="*/ 179 h 183"/>
                  <a:gd name="T10" fmla="*/ 27 w 38"/>
                  <a:gd name="T11" fmla="*/ 177 h 183"/>
                  <a:gd name="T12" fmla="*/ 24 w 38"/>
                  <a:gd name="T13" fmla="*/ 175 h 183"/>
                  <a:gd name="T14" fmla="*/ 20 w 38"/>
                  <a:gd name="T15" fmla="*/ 175 h 183"/>
                  <a:gd name="T16" fmla="*/ 16 w 38"/>
                  <a:gd name="T17" fmla="*/ 173 h 183"/>
                  <a:gd name="T18" fmla="*/ 13 w 38"/>
                  <a:gd name="T19" fmla="*/ 171 h 183"/>
                  <a:gd name="T20" fmla="*/ 9 w 38"/>
                  <a:gd name="T21" fmla="*/ 170 h 183"/>
                  <a:gd name="T22" fmla="*/ 0 w 38"/>
                  <a:gd name="T23" fmla="*/ 145 h 183"/>
                  <a:gd name="T24" fmla="*/ 0 w 38"/>
                  <a:gd name="T25" fmla="*/ 0 h 18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8"/>
                  <a:gd name="T40" fmla="*/ 0 h 183"/>
                  <a:gd name="T41" fmla="*/ 38 w 38"/>
                  <a:gd name="T42" fmla="*/ 183 h 183"/>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8" h="183">
                    <a:moveTo>
                      <a:pt x="0" y="0"/>
                    </a:moveTo>
                    <a:lnTo>
                      <a:pt x="37" y="0"/>
                    </a:lnTo>
                    <a:lnTo>
                      <a:pt x="37" y="182"/>
                    </a:lnTo>
                    <a:lnTo>
                      <a:pt x="33" y="180"/>
                    </a:lnTo>
                    <a:lnTo>
                      <a:pt x="31" y="179"/>
                    </a:lnTo>
                    <a:lnTo>
                      <a:pt x="27" y="177"/>
                    </a:lnTo>
                    <a:lnTo>
                      <a:pt x="24" y="175"/>
                    </a:lnTo>
                    <a:lnTo>
                      <a:pt x="20" y="175"/>
                    </a:lnTo>
                    <a:lnTo>
                      <a:pt x="16" y="173"/>
                    </a:lnTo>
                    <a:lnTo>
                      <a:pt x="13" y="171"/>
                    </a:lnTo>
                    <a:lnTo>
                      <a:pt x="9" y="170"/>
                    </a:lnTo>
                    <a:lnTo>
                      <a:pt x="0" y="145"/>
                    </a:lnTo>
                    <a:lnTo>
                      <a:pt x="0" y="0"/>
                    </a:lnTo>
                  </a:path>
                </a:pathLst>
              </a:custGeom>
              <a:noFill/>
              <a:ln w="12700" cap="rnd" cmpd="sng">
                <a:solidFill>
                  <a:srgbClr val="1F1A17"/>
                </a:solidFill>
                <a:prstDash val="solid"/>
                <a:round/>
                <a:headEnd type="none" w="sm" len="sm"/>
                <a:tailEnd type="none" w="sm" len="sm"/>
              </a:ln>
            </p:spPr>
            <p:txBody>
              <a:bodyPr/>
              <a:lstStyle/>
              <a:p>
                <a:endParaRPr lang="en-US"/>
              </a:p>
            </p:txBody>
          </p:sp>
          <p:sp>
            <p:nvSpPr>
              <p:cNvPr id="252094" name="Rectangle 157"/>
              <p:cNvSpPr>
                <a:spLocks noChangeArrowheads="1"/>
              </p:cNvSpPr>
              <p:nvPr/>
            </p:nvSpPr>
            <p:spPr bwMode="auto">
              <a:xfrm>
                <a:off x="3506" y="1920"/>
                <a:ext cx="112" cy="221"/>
              </a:xfrm>
              <a:prstGeom prst="rect">
                <a:avLst/>
              </a:prstGeom>
              <a:solidFill>
                <a:srgbClr val="99C7E6"/>
              </a:solidFill>
              <a:ln w="9525">
                <a:noFill/>
                <a:miter lim="800000"/>
                <a:headEnd/>
                <a:tailEnd/>
              </a:ln>
            </p:spPr>
            <p:txBody>
              <a:bodyPr wrap="none" anchor="ctr"/>
              <a:lstStyle/>
              <a:p>
                <a:endParaRPr lang="en-US"/>
              </a:p>
            </p:txBody>
          </p:sp>
          <p:sp>
            <p:nvSpPr>
              <p:cNvPr id="252095" name="Rectangle 158"/>
              <p:cNvSpPr>
                <a:spLocks noChangeArrowheads="1"/>
              </p:cNvSpPr>
              <p:nvPr/>
            </p:nvSpPr>
            <p:spPr bwMode="auto">
              <a:xfrm>
                <a:off x="3508" y="1921"/>
                <a:ext cx="108" cy="218"/>
              </a:xfrm>
              <a:prstGeom prst="rect">
                <a:avLst/>
              </a:prstGeom>
              <a:noFill/>
              <a:ln w="12700">
                <a:solidFill>
                  <a:srgbClr val="1F1A17"/>
                </a:solidFill>
                <a:miter lim="800000"/>
                <a:headEnd/>
                <a:tailEnd/>
              </a:ln>
            </p:spPr>
            <p:txBody>
              <a:bodyPr wrap="none" anchor="ctr"/>
              <a:lstStyle/>
              <a:p>
                <a:endParaRPr lang="en-US"/>
              </a:p>
            </p:txBody>
          </p:sp>
          <p:sp>
            <p:nvSpPr>
              <p:cNvPr id="252096" name="Rectangle 159"/>
              <p:cNvSpPr>
                <a:spLocks noChangeArrowheads="1"/>
              </p:cNvSpPr>
              <p:nvPr/>
            </p:nvSpPr>
            <p:spPr bwMode="auto">
              <a:xfrm>
                <a:off x="3668" y="1920"/>
                <a:ext cx="113" cy="221"/>
              </a:xfrm>
              <a:prstGeom prst="rect">
                <a:avLst/>
              </a:prstGeom>
              <a:solidFill>
                <a:srgbClr val="99C7E6"/>
              </a:solidFill>
              <a:ln w="9525">
                <a:noFill/>
                <a:miter lim="800000"/>
                <a:headEnd/>
                <a:tailEnd/>
              </a:ln>
            </p:spPr>
            <p:txBody>
              <a:bodyPr wrap="none" anchor="ctr"/>
              <a:lstStyle/>
              <a:p>
                <a:endParaRPr lang="en-US"/>
              </a:p>
            </p:txBody>
          </p:sp>
          <p:sp>
            <p:nvSpPr>
              <p:cNvPr id="252097" name="Rectangle 160"/>
              <p:cNvSpPr>
                <a:spLocks noChangeArrowheads="1"/>
              </p:cNvSpPr>
              <p:nvPr/>
            </p:nvSpPr>
            <p:spPr bwMode="auto">
              <a:xfrm>
                <a:off x="3669" y="1921"/>
                <a:ext cx="110" cy="218"/>
              </a:xfrm>
              <a:prstGeom prst="rect">
                <a:avLst/>
              </a:prstGeom>
              <a:noFill/>
              <a:ln w="12700">
                <a:solidFill>
                  <a:srgbClr val="1F1A17"/>
                </a:solidFill>
                <a:miter lim="800000"/>
                <a:headEnd/>
                <a:tailEnd/>
              </a:ln>
            </p:spPr>
            <p:txBody>
              <a:bodyPr wrap="none" anchor="ctr"/>
              <a:lstStyle/>
              <a:p>
                <a:endParaRPr lang="en-US"/>
              </a:p>
            </p:txBody>
          </p:sp>
          <p:sp>
            <p:nvSpPr>
              <p:cNvPr id="252098" name="Rectangle 161"/>
              <p:cNvSpPr>
                <a:spLocks noChangeArrowheads="1"/>
              </p:cNvSpPr>
              <p:nvPr/>
            </p:nvSpPr>
            <p:spPr bwMode="auto">
              <a:xfrm>
                <a:off x="4031" y="1956"/>
                <a:ext cx="113" cy="148"/>
              </a:xfrm>
              <a:prstGeom prst="rect">
                <a:avLst/>
              </a:prstGeom>
              <a:solidFill>
                <a:srgbClr val="99C7E6"/>
              </a:solidFill>
              <a:ln w="9525">
                <a:noFill/>
                <a:miter lim="800000"/>
                <a:headEnd/>
                <a:tailEnd/>
              </a:ln>
            </p:spPr>
            <p:txBody>
              <a:bodyPr wrap="none" anchor="ctr"/>
              <a:lstStyle/>
              <a:p>
                <a:endParaRPr lang="en-US"/>
              </a:p>
            </p:txBody>
          </p:sp>
          <p:sp>
            <p:nvSpPr>
              <p:cNvPr id="252099" name="Rectangle 162"/>
              <p:cNvSpPr>
                <a:spLocks noChangeArrowheads="1"/>
              </p:cNvSpPr>
              <p:nvPr/>
            </p:nvSpPr>
            <p:spPr bwMode="auto">
              <a:xfrm>
                <a:off x="4033" y="1958"/>
                <a:ext cx="110" cy="144"/>
              </a:xfrm>
              <a:prstGeom prst="rect">
                <a:avLst/>
              </a:prstGeom>
              <a:noFill/>
              <a:ln w="12700">
                <a:solidFill>
                  <a:srgbClr val="1F1A17"/>
                </a:solidFill>
                <a:miter lim="800000"/>
                <a:headEnd/>
                <a:tailEnd/>
              </a:ln>
            </p:spPr>
            <p:txBody>
              <a:bodyPr wrap="none" anchor="ctr"/>
              <a:lstStyle/>
              <a:p>
                <a:endParaRPr lang="en-US"/>
              </a:p>
            </p:txBody>
          </p:sp>
          <p:sp>
            <p:nvSpPr>
              <p:cNvPr id="252100" name="Rectangle 163"/>
              <p:cNvSpPr>
                <a:spLocks noChangeArrowheads="1"/>
              </p:cNvSpPr>
              <p:nvPr/>
            </p:nvSpPr>
            <p:spPr bwMode="auto">
              <a:xfrm>
                <a:off x="4194" y="1956"/>
                <a:ext cx="112" cy="148"/>
              </a:xfrm>
              <a:prstGeom prst="rect">
                <a:avLst/>
              </a:prstGeom>
              <a:solidFill>
                <a:srgbClr val="99C7E6"/>
              </a:solidFill>
              <a:ln w="9525">
                <a:noFill/>
                <a:miter lim="800000"/>
                <a:headEnd/>
                <a:tailEnd/>
              </a:ln>
            </p:spPr>
            <p:txBody>
              <a:bodyPr wrap="none" anchor="ctr"/>
              <a:lstStyle/>
              <a:p>
                <a:endParaRPr lang="en-US"/>
              </a:p>
            </p:txBody>
          </p:sp>
          <p:sp>
            <p:nvSpPr>
              <p:cNvPr id="252101" name="Rectangle 164"/>
              <p:cNvSpPr>
                <a:spLocks noChangeArrowheads="1"/>
              </p:cNvSpPr>
              <p:nvPr/>
            </p:nvSpPr>
            <p:spPr bwMode="auto">
              <a:xfrm>
                <a:off x="4196" y="1958"/>
                <a:ext cx="108" cy="144"/>
              </a:xfrm>
              <a:prstGeom prst="rect">
                <a:avLst/>
              </a:prstGeom>
              <a:noFill/>
              <a:ln w="12700">
                <a:solidFill>
                  <a:srgbClr val="1F1A17"/>
                </a:solidFill>
                <a:miter lim="800000"/>
                <a:headEnd/>
                <a:tailEnd/>
              </a:ln>
            </p:spPr>
            <p:txBody>
              <a:bodyPr wrap="none" anchor="ctr"/>
              <a:lstStyle/>
              <a:p>
                <a:endParaRPr lang="en-US"/>
              </a:p>
            </p:txBody>
          </p:sp>
          <p:sp>
            <p:nvSpPr>
              <p:cNvPr id="252102" name="Rectangle 165"/>
              <p:cNvSpPr>
                <a:spLocks noChangeArrowheads="1"/>
              </p:cNvSpPr>
              <p:nvPr/>
            </p:nvSpPr>
            <p:spPr bwMode="auto">
              <a:xfrm>
                <a:off x="4408" y="1970"/>
                <a:ext cx="39" cy="120"/>
              </a:xfrm>
              <a:prstGeom prst="rect">
                <a:avLst/>
              </a:prstGeom>
              <a:solidFill>
                <a:srgbClr val="99C7E6"/>
              </a:solidFill>
              <a:ln w="9525">
                <a:noFill/>
                <a:miter lim="800000"/>
                <a:headEnd/>
                <a:tailEnd/>
              </a:ln>
            </p:spPr>
            <p:txBody>
              <a:bodyPr wrap="none" anchor="ctr"/>
              <a:lstStyle/>
              <a:p>
                <a:endParaRPr lang="en-US"/>
              </a:p>
            </p:txBody>
          </p:sp>
          <p:sp>
            <p:nvSpPr>
              <p:cNvPr id="252103" name="Rectangle 166"/>
              <p:cNvSpPr>
                <a:spLocks noChangeArrowheads="1"/>
              </p:cNvSpPr>
              <p:nvPr/>
            </p:nvSpPr>
            <p:spPr bwMode="auto">
              <a:xfrm>
                <a:off x="4410" y="1972"/>
                <a:ext cx="35" cy="117"/>
              </a:xfrm>
              <a:prstGeom prst="rect">
                <a:avLst/>
              </a:prstGeom>
              <a:noFill/>
              <a:ln w="12700">
                <a:solidFill>
                  <a:srgbClr val="1F1A17"/>
                </a:solidFill>
                <a:miter lim="800000"/>
                <a:headEnd/>
                <a:tailEnd/>
              </a:ln>
            </p:spPr>
            <p:txBody>
              <a:bodyPr wrap="none" anchor="ctr"/>
              <a:lstStyle/>
              <a:p>
                <a:endParaRPr lang="en-US"/>
              </a:p>
            </p:txBody>
          </p:sp>
          <p:sp>
            <p:nvSpPr>
              <p:cNvPr id="252104" name="Rectangle 167"/>
              <p:cNvSpPr>
                <a:spLocks noChangeArrowheads="1"/>
              </p:cNvSpPr>
              <p:nvPr/>
            </p:nvSpPr>
            <p:spPr bwMode="auto">
              <a:xfrm>
                <a:off x="3892" y="1955"/>
                <a:ext cx="21" cy="150"/>
              </a:xfrm>
              <a:prstGeom prst="rect">
                <a:avLst/>
              </a:prstGeom>
              <a:solidFill>
                <a:srgbClr val="99C7E6"/>
              </a:solidFill>
              <a:ln w="9525">
                <a:noFill/>
                <a:miter lim="800000"/>
                <a:headEnd/>
                <a:tailEnd/>
              </a:ln>
            </p:spPr>
            <p:txBody>
              <a:bodyPr wrap="none" anchor="ctr"/>
              <a:lstStyle/>
              <a:p>
                <a:endParaRPr lang="en-US"/>
              </a:p>
            </p:txBody>
          </p:sp>
          <p:sp>
            <p:nvSpPr>
              <p:cNvPr id="252105" name="Rectangle 168"/>
              <p:cNvSpPr>
                <a:spLocks noChangeArrowheads="1"/>
              </p:cNvSpPr>
              <p:nvPr/>
            </p:nvSpPr>
            <p:spPr bwMode="auto">
              <a:xfrm>
                <a:off x="3894" y="1957"/>
                <a:ext cx="17" cy="147"/>
              </a:xfrm>
              <a:prstGeom prst="rect">
                <a:avLst/>
              </a:prstGeom>
              <a:noFill/>
              <a:ln w="12700">
                <a:solidFill>
                  <a:srgbClr val="1F1A17"/>
                </a:solidFill>
                <a:miter lim="800000"/>
                <a:headEnd/>
                <a:tailEnd/>
              </a:ln>
            </p:spPr>
            <p:txBody>
              <a:bodyPr wrap="none" anchor="ctr"/>
              <a:lstStyle/>
              <a:p>
                <a:endParaRPr lang="en-US"/>
              </a:p>
            </p:txBody>
          </p:sp>
          <p:sp>
            <p:nvSpPr>
              <p:cNvPr id="252106" name="Rectangle 169"/>
              <p:cNvSpPr>
                <a:spLocks noChangeArrowheads="1"/>
              </p:cNvSpPr>
              <p:nvPr/>
            </p:nvSpPr>
            <p:spPr bwMode="auto">
              <a:xfrm>
                <a:off x="3913" y="1955"/>
                <a:ext cx="20" cy="150"/>
              </a:xfrm>
              <a:prstGeom prst="rect">
                <a:avLst/>
              </a:prstGeom>
              <a:solidFill>
                <a:srgbClr val="99C7E6"/>
              </a:solidFill>
              <a:ln w="9525">
                <a:noFill/>
                <a:miter lim="800000"/>
                <a:headEnd/>
                <a:tailEnd/>
              </a:ln>
            </p:spPr>
            <p:txBody>
              <a:bodyPr wrap="none" anchor="ctr"/>
              <a:lstStyle/>
              <a:p>
                <a:endParaRPr lang="en-US"/>
              </a:p>
            </p:txBody>
          </p:sp>
          <p:sp>
            <p:nvSpPr>
              <p:cNvPr id="252107" name="Rectangle 170"/>
              <p:cNvSpPr>
                <a:spLocks noChangeArrowheads="1"/>
              </p:cNvSpPr>
              <p:nvPr/>
            </p:nvSpPr>
            <p:spPr bwMode="auto">
              <a:xfrm>
                <a:off x="3914" y="1957"/>
                <a:ext cx="17" cy="147"/>
              </a:xfrm>
              <a:prstGeom prst="rect">
                <a:avLst/>
              </a:prstGeom>
              <a:noFill/>
              <a:ln w="12700">
                <a:solidFill>
                  <a:srgbClr val="1F1A17"/>
                </a:solidFill>
                <a:miter lim="800000"/>
                <a:headEnd/>
                <a:tailEnd/>
              </a:ln>
            </p:spPr>
            <p:txBody>
              <a:bodyPr wrap="none" anchor="ctr"/>
              <a:lstStyle/>
              <a:p>
                <a:endParaRPr lang="en-US"/>
              </a:p>
            </p:txBody>
          </p:sp>
          <p:sp>
            <p:nvSpPr>
              <p:cNvPr id="252108" name="Line 171"/>
              <p:cNvSpPr>
                <a:spLocks noChangeShapeType="1"/>
              </p:cNvSpPr>
              <p:nvPr/>
            </p:nvSpPr>
            <p:spPr bwMode="auto">
              <a:xfrm>
                <a:off x="621" y="4141"/>
                <a:ext cx="1995" cy="1"/>
              </a:xfrm>
              <a:prstGeom prst="line">
                <a:avLst/>
              </a:prstGeom>
              <a:noFill/>
              <a:ln w="12700">
                <a:solidFill>
                  <a:srgbClr val="1F1A17"/>
                </a:solidFill>
                <a:round/>
                <a:headEnd type="none" w="sm" len="sm"/>
                <a:tailEnd type="none" w="sm" len="sm"/>
              </a:ln>
            </p:spPr>
            <p:txBody>
              <a:bodyPr wrap="none" anchor="ctr"/>
              <a:lstStyle/>
              <a:p>
                <a:endParaRPr lang="en-US"/>
              </a:p>
            </p:txBody>
          </p:sp>
          <p:sp>
            <p:nvSpPr>
              <p:cNvPr id="252109" name="Freeform 172"/>
              <p:cNvSpPr>
                <a:spLocks/>
              </p:cNvSpPr>
              <p:nvPr/>
            </p:nvSpPr>
            <p:spPr bwMode="auto">
              <a:xfrm>
                <a:off x="3373" y="2107"/>
                <a:ext cx="66" cy="962"/>
              </a:xfrm>
              <a:custGeom>
                <a:avLst/>
                <a:gdLst>
                  <a:gd name="T0" fmla="*/ 0 w 66"/>
                  <a:gd name="T1" fmla="*/ 961 h 962"/>
                  <a:gd name="T2" fmla="*/ 65 w 66"/>
                  <a:gd name="T3" fmla="*/ 961 h 962"/>
                  <a:gd name="T4" fmla="*/ 65 w 66"/>
                  <a:gd name="T5" fmla="*/ 0 h 962"/>
                  <a:gd name="T6" fmla="*/ 0 w 66"/>
                  <a:gd name="T7" fmla="*/ 0 h 962"/>
                  <a:gd name="T8" fmla="*/ 0 w 66"/>
                  <a:gd name="T9" fmla="*/ 961 h 962"/>
                  <a:gd name="T10" fmla="*/ 0 60000 65536"/>
                  <a:gd name="T11" fmla="*/ 0 60000 65536"/>
                  <a:gd name="T12" fmla="*/ 0 60000 65536"/>
                  <a:gd name="T13" fmla="*/ 0 60000 65536"/>
                  <a:gd name="T14" fmla="*/ 0 60000 65536"/>
                  <a:gd name="T15" fmla="*/ 0 w 66"/>
                  <a:gd name="T16" fmla="*/ 0 h 962"/>
                  <a:gd name="T17" fmla="*/ 66 w 66"/>
                  <a:gd name="T18" fmla="*/ 962 h 962"/>
                </a:gdLst>
                <a:ahLst/>
                <a:cxnLst>
                  <a:cxn ang="T10">
                    <a:pos x="T0" y="T1"/>
                  </a:cxn>
                  <a:cxn ang="T11">
                    <a:pos x="T2" y="T3"/>
                  </a:cxn>
                  <a:cxn ang="T12">
                    <a:pos x="T4" y="T5"/>
                  </a:cxn>
                  <a:cxn ang="T13">
                    <a:pos x="T6" y="T7"/>
                  </a:cxn>
                  <a:cxn ang="T14">
                    <a:pos x="T8" y="T9"/>
                  </a:cxn>
                </a:cxnLst>
                <a:rect l="T15" t="T16" r="T17" b="T18"/>
                <a:pathLst>
                  <a:path w="66" h="962">
                    <a:moveTo>
                      <a:pt x="0" y="961"/>
                    </a:moveTo>
                    <a:lnTo>
                      <a:pt x="65" y="961"/>
                    </a:lnTo>
                    <a:lnTo>
                      <a:pt x="65" y="0"/>
                    </a:lnTo>
                    <a:lnTo>
                      <a:pt x="0" y="0"/>
                    </a:lnTo>
                    <a:lnTo>
                      <a:pt x="0" y="961"/>
                    </a:lnTo>
                  </a:path>
                </a:pathLst>
              </a:custGeom>
              <a:solidFill>
                <a:srgbClr val="838281"/>
              </a:solidFill>
              <a:ln w="9525" cap="rnd">
                <a:noFill/>
                <a:round/>
                <a:headEnd type="none" w="sm" len="sm"/>
                <a:tailEnd type="none" w="sm" len="sm"/>
              </a:ln>
            </p:spPr>
            <p:txBody>
              <a:bodyPr/>
              <a:lstStyle/>
              <a:p>
                <a:endParaRPr lang="en-US"/>
              </a:p>
            </p:txBody>
          </p:sp>
          <p:sp>
            <p:nvSpPr>
              <p:cNvPr id="252110" name="Rectangle 173"/>
              <p:cNvSpPr>
                <a:spLocks noChangeArrowheads="1"/>
              </p:cNvSpPr>
              <p:nvPr/>
            </p:nvSpPr>
            <p:spPr bwMode="auto">
              <a:xfrm>
                <a:off x="3375" y="2109"/>
                <a:ext cx="61" cy="956"/>
              </a:xfrm>
              <a:prstGeom prst="rect">
                <a:avLst/>
              </a:prstGeom>
              <a:noFill/>
              <a:ln w="12700">
                <a:solidFill>
                  <a:srgbClr val="1F1A17"/>
                </a:solidFill>
                <a:miter lim="800000"/>
                <a:headEnd/>
                <a:tailEnd/>
              </a:ln>
            </p:spPr>
            <p:txBody>
              <a:bodyPr wrap="none" anchor="ctr"/>
              <a:lstStyle/>
              <a:p>
                <a:endParaRPr lang="en-US"/>
              </a:p>
            </p:txBody>
          </p:sp>
          <p:sp>
            <p:nvSpPr>
              <p:cNvPr id="252111" name="Rectangle 174"/>
              <p:cNvSpPr>
                <a:spLocks noChangeArrowheads="1"/>
              </p:cNvSpPr>
              <p:nvPr/>
            </p:nvSpPr>
            <p:spPr bwMode="auto">
              <a:xfrm>
                <a:off x="3375" y="1764"/>
                <a:ext cx="61" cy="188"/>
              </a:xfrm>
              <a:prstGeom prst="rect">
                <a:avLst/>
              </a:prstGeom>
              <a:noFill/>
              <a:ln w="12700">
                <a:solidFill>
                  <a:srgbClr val="1F1A17"/>
                </a:solidFill>
                <a:miter lim="800000"/>
                <a:headEnd/>
                <a:tailEnd/>
              </a:ln>
            </p:spPr>
            <p:txBody>
              <a:bodyPr wrap="none" anchor="ctr"/>
              <a:lstStyle/>
              <a:p>
                <a:endParaRPr lang="en-US"/>
              </a:p>
            </p:txBody>
          </p:sp>
          <p:sp>
            <p:nvSpPr>
              <p:cNvPr id="252112" name="Freeform 175"/>
              <p:cNvSpPr>
                <a:spLocks/>
              </p:cNvSpPr>
              <p:nvPr/>
            </p:nvSpPr>
            <p:spPr bwMode="auto">
              <a:xfrm>
                <a:off x="3200" y="1701"/>
                <a:ext cx="239" cy="252"/>
              </a:xfrm>
              <a:custGeom>
                <a:avLst/>
                <a:gdLst>
                  <a:gd name="T0" fmla="*/ 0 w 239"/>
                  <a:gd name="T1" fmla="*/ 0 h 252"/>
                  <a:gd name="T2" fmla="*/ 238 w 239"/>
                  <a:gd name="T3" fmla="*/ 0 h 252"/>
                  <a:gd name="T4" fmla="*/ 238 w 239"/>
                  <a:gd name="T5" fmla="*/ 62 h 252"/>
                  <a:gd name="T6" fmla="*/ 173 w 239"/>
                  <a:gd name="T7" fmla="*/ 62 h 252"/>
                  <a:gd name="T8" fmla="*/ 173 w 239"/>
                  <a:gd name="T9" fmla="*/ 251 h 252"/>
                  <a:gd name="T10" fmla="*/ 64 w 239"/>
                  <a:gd name="T11" fmla="*/ 251 h 252"/>
                  <a:gd name="T12" fmla="*/ 64 w 239"/>
                  <a:gd name="T13" fmla="*/ 62 h 252"/>
                  <a:gd name="T14" fmla="*/ 0 w 239"/>
                  <a:gd name="T15" fmla="*/ 62 h 252"/>
                  <a:gd name="T16" fmla="*/ 0 w 239"/>
                  <a:gd name="T17" fmla="*/ 0 h 25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9"/>
                  <a:gd name="T28" fmla="*/ 0 h 252"/>
                  <a:gd name="T29" fmla="*/ 239 w 239"/>
                  <a:gd name="T30" fmla="*/ 252 h 25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9" h="252">
                    <a:moveTo>
                      <a:pt x="0" y="0"/>
                    </a:moveTo>
                    <a:lnTo>
                      <a:pt x="238" y="0"/>
                    </a:lnTo>
                    <a:lnTo>
                      <a:pt x="238" y="62"/>
                    </a:lnTo>
                    <a:lnTo>
                      <a:pt x="173" y="62"/>
                    </a:lnTo>
                    <a:lnTo>
                      <a:pt x="173" y="251"/>
                    </a:lnTo>
                    <a:lnTo>
                      <a:pt x="64" y="251"/>
                    </a:lnTo>
                    <a:lnTo>
                      <a:pt x="64" y="62"/>
                    </a:lnTo>
                    <a:lnTo>
                      <a:pt x="0" y="62"/>
                    </a:lnTo>
                    <a:lnTo>
                      <a:pt x="0" y="0"/>
                    </a:lnTo>
                  </a:path>
                </a:pathLst>
              </a:custGeom>
              <a:solidFill>
                <a:srgbClr val="C2C2C1"/>
              </a:solidFill>
              <a:ln w="9525" cap="rnd">
                <a:noFill/>
                <a:round/>
                <a:headEnd type="none" w="sm" len="sm"/>
                <a:tailEnd type="none" w="sm" len="sm"/>
              </a:ln>
            </p:spPr>
            <p:txBody>
              <a:bodyPr/>
              <a:lstStyle/>
              <a:p>
                <a:endParaRPr lang="en-US"/>
              </a:p>
            </p:txBody>
          </p:sp>
          <p:sp>
            <p:nvSpPr>
              <p:cNvPr id="252113" name="Freeform 176"/>
              <p:cNvSpPr>
                <a:spLocks/>
              </p:cNvSpPr>
              <p:nvPr/>
            </p:nvSpPr>
            <p:spPr bwMode="auto">
              <a:xfrm>
                <a:off x="3200" y="1701"/>
                <a:ext cx="239" cy="253"/>
              </a:xfrm>
              <a:custGeom>
                <a:avLst/>
                <a:gdLst>
                  <a:gd name="T0" fmla="*/ 0 w 239"/>
                  <a:gd name="T1" fmla="*/ 0 h 253"/>
                  <a:gd name="T2" fmla="*/ 238 w 239"/>
                  <a:gd name="T3" fmla="*/ 0 h 253"/>
                  <a:gd name="T4" fmla="*/ 238 w 239"/>
                  <a:gd name="T5" fmla="*/ 62 h 253"/>
                  <a:gd name="T6" fmla="*/ 173 w 239"/>
                  <a:gd name="T7" fmla="*/ 62 h 253"/>
                  <a:gd name="T8" fmla="*/ 173 w 239"/>
                  <a:gd name="T9" fmla="*/ 252 h 253"/>
                  <a:gd name="T10" fmla="*/ 64 w 239"/>
                  <a:gd name="T11" fmla="*/ 252 h 253"/>
                  <a:gd name="T12" fmla="*/ 64 w 239"/>
                  <a:gd name="T13" fmla="*/ 62 h 253"/>
                  <a:gd name="T14" fmla="*/ 0 w 239"/>
                  <a:gd name="T15" fmla="*/ 62 h 253"/>
                  <a:gd name="T16" fmla="*/ 0 w 239"/>
                  <a:gd name="T17" fmla="*/ 0 h 25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9"/>
                  <a:gd name="T28" fmla="*/ 0 h 253"/>
                  <a:gd name="T29" fmla="*/ 239 w 239"/>
                  <a:gd name="T30" fmla="*/ 253 h 25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9" h="253">
                    <a:moveTo>
                      <a:pt x="0" y="0"/>
                    </a:moveTo>
                    <a:lnTo>
                      <a:pt x="238" y="0"/>
                    </a:lnTo>
                    <a:lnTo>
                      <a:pt x="238" y="62"/>
                    </a:lnTo>
                    <a:lnTo>
                      <a:pt x="173" y="62"/>
                    </a:lnTo>
                    <a:lnTo>
                      <a:pt x="173" y="252"/>
                    </a:lnTo>
                    <a:lnTo>
                      <a:pt x="64" y="252"/>
                    </a:lnTo>
                    <a:lnTo>
                      <a:pt x="64" y="62"/>
                    </a:lnTo>
                    <a:lnTo>
                      <a:pt x="0" y="62"/>
                    </a:lnTo>
                    <a:lnTo>
                      <a:pt x="0" y="0"/>
                    </a:lnTo>
                  </a:path>
                </a:pathLst>
              </a:custGeom>
              <a:noFill/>
              <a:ln w="12700" cap="rnd" cmpd="sng">
                <a:solidFill>
                  <a:srgbClr val="1F1A17"/>
                </a:solidFill>
                <a:prstDash val="solid"/>
                <a:round/>
                <a:headEnd type="none" w="sm" len="sm"/>
                <a:tailEnd type="none" w="sm" len="sm"/>
              </a:ln>
            </p:spPr>
            <p:txBody>
              <a:bodyPr/>
              <a:lstStyle/>
              <a:p>
                <a:endParaRPr lang="en-US"/>
              </a:p>
            </p:txBody>
          </p:sp>
          <p:sp>
            <p:nvSpPr>
              <p:cNvPr id="252114" name="Rectangle 177"/>
              <p:cNvSpPr>
                <a:spLocks noChangeArrowheads="1"/>
              </p:cNvSpPr>
              <p:nvPr/>
            </p:nvSpPr>
            <p:spPr bwMode="auto">
              <a:xfrm>
                <a:off x="3265" y="2109"/>
                <a:ext cx="106" cy="956"/>
              </a:xfrm>
              <a:prstGeom prst="rect">
                <a:avLst/>
              </a:prstGeom>
              <a:noFill/>
              <a:ln w="12700">
                <a:solidFill>
                  <a:srgbClr val="1F1A17"/>
                </a:solidFill>
                <a:miter lim="800000"/>
                <a:headEnd/>
                <a:tailEnd/>
              </a:ln>
            </p:spPr>
            <p:txBody>
              <a:bodyPr wrap="none" anchor="ctr"/>
              <a:lstStyle/>
              <a:p>
                <a:endParaRPr lang="en-US"/>
              </a:p>
            </p:txBody>
          </p:sp>
          <p:sp>
            <p:nvSpPr>
              <p:cNvPr id="252115" name="Freeform 178"/>
              <p:cNvSpPr>
                <a:spLocks/>
              </p:cNvSpPr>
              <p:nvPr/>
            </p:nvSpPr>
            <p:spPr bwMode="auto">
              <a:xfrm>
                <a:off x="3200" y="2107"/>
                <a:ext cx="64" cy="962"/>
              </a:xfrm>
              <a:custGeom>
                <a:avLst/>
                <a:gdLst>
                  <a:gd name="T0" fmla="*/ 0 w 64"/>
                  <a:gd name="T1" fmla="*/ 961 h 962"/>
                  <a:gd name="T2" fmla="*/ 63 w 64"/>
                  <a:gd name="T3" fmla="*/ 961 h 962"/>
                  <a:gd name="T4" fmla="*/ 63 w 64"/>
                  <a:gd name="T5" fmla="*/ 0 h 962"/>
                  <a:gd name="T6" fmla="*/ 0 w 64"/>
                  <a:gd name="T7" fmla="*/ 0 h 962"/>
                  <a:gd name="T8" fmla="*/ 0 w 64"/>
                  <a:gd name="T9" fmla="*/ 961 h 962"/>
                  <a:gd name="T10" fmla="*/ 0 60000 65536"/>
                  <a:gd name="T11" fmla="*/ 0 60000 65536"/>
                  <a:gd name="T12" fmla="*/ 0 60000 65536"/>
                  <a:gd name="T13" fmla="*/ 0 60000 65536"/>
                  <a:gd name="T14" fmla="*/ 0 60000 65536"/>
                  <a:gd name="T15" fmla="*/ 0 w 64"/>
                  <a:gd name="T16" fmla="*/ 0 h 962"/>
                  <a:gd name="T17" fmla="*/ 64 w 64"/>
                  <a:gd name="T18" fmla="*/ 962 h 962"/>
                </a:gdLst>
                <a:ahLst/>
                <a:cxnLst>
                  <a:cxn ang="T10">
                    <a:pos x="T0" y="T1"/>
                  </a:cxn>
                  <a:cxn ang="T11">
                    <a:pos x="T2" y="T3"/>
                  </a:cxn>
                  <a:cxn ang="T12">
                    <a:pos x="T4" y="T5"/>
                  </a:cxn>
                  <a:cxn ang="T13">
                    <a:pos x="T6" y="T7"/>
                  </a:cxn>
                  <a:cxn ang="T14">
                    <a:pos x="T8" y="T9"/>
                  </a:cxn>
                </a:cxnLst>
                <a:rect l="T15" t="T16" r="T17" b="T18"/>
                <a:pathLst>
                  <a:path w="64" h="962">
                    <a:moveTo>
                      <a:pt x="0" y="961"/>
                    </a:moveTo>
                    <a:lnTo>
                      <a:pt x="63" y="961"/>
                    </a:lnTo>
                    <a:lnTo>
                      <a:pt x="63" y="0"/>
                    </a:lnTo>
                    <a:lnTo>
                      <a:pt x="0" y="0"/>
                    </a:lnTo>
                    <a:lnTo>
                      <a:pt x="0" y="961"/>
                    </a:lnTo>
                  </a:path>
                </a:pathLst>
              </a:custGeom>
              <a:solidFill>
                <a:srgbClr val="838281"/>
              </a:solidFill>
              <a:ln w="9525" cap="rnd">
                <a:noFill/>
                <a:round/>
                <a:headEnd type="none" w="sm" len="sm"/>
                <a:tailEnd type="none" w="sm" len="sm"/>
              </a:ln>
            </p:spPr>
            <p:txBody>
              <a:bodyPr/>
              <a:lstStyle/>
              <a:p>
                <a:endParaRPr lang="en-US"/>
              </a:p>
            </p:txBody>
          </p:sp>
          <p:sp>
            <p:nvSpPr>
              <p:cNvPr id="252116" name="Rectangle 179"/>
              <p:cNvSpPr>
                <a:spLocks noChangeArrowheads="1"/>
              </p:cNvSpPr>
              <p:nvPr/>
            </p:nvSpPr>
            <p:spPr bwMode="auto">
              <a:xfrm>
                <a:off x="3202" y="2109"/>
                <a:ext cx="60" cy="956"/>
              </a:xfrm>
              <a:prstGeom prst="rect">
                <a:avLst/>
              </a:prstGeom>
              <a:noFill/>
              <a:ln w="12700">
                <a:solidFill>
                  <a:srgbClr val="1F1A17"/>
                </a:solidFill>
                <a:miter lim="800000"/>
                <a:headEnd/>
                <a:tailEnd/>
              </a:ln>
            </p:spPr>
            <p:txBody>
              <a:bodyPr wrap="none" anchor="ctr"/>
              <a:lstStyle/>
              <a:p>
                <a:endParaRPr lang="en-US"/>
              </a:p>
            </p:txBody>
          </p:sp>
          <p:sp>
            <p:nvSpPr>
              <p:cNvPr id="252117" name="Rectangle 180"/>
              <p:cNvSpPr>
                <a:spLocks noChangeArrowheads="1"/>
              </p:cNvSpPr>
              <p:nvPr/>
            </p:nvSpPr>
            <p:spPr bwMode="auto">
              <a:xfrm>
                <a:off x="3202" y="1764"/>
                <a:ext cx="60" cy="188"/>
              </a:xfrm>
              <a:prstGeom prst="rect">
                <a:avLst/>
              </a:prstGeom>
              <a:noFill/>
              <a:ln w="12700">
                <a:solidFill>
                  <a:srgbClr val="1F1A17"/>
                </a:solidFill>
                <a:miter lim="800000"/>
                <a:headEnd/>
                <a:tailEnd/>
              </a:ln>
            </p:spPr>
            <p:txBody>
              <a:bodyPr wrap="none" anchor="ctr"/>
              <a:lstStyle/>
              <a:p>
                <a:endParaRPr lang="en-US"/>
              </a:p>
            </p:txBody>
          </p:sp>
          <p:sp>
            <p:nvSpPr>
              <p:cNvPr id="252118" name="Freeform 181"/>
              <p:cNvSpPr>
                <a:spLocks/>
              </p:cNvSpPr>
              <p:nvPr/>
            </p:nvSpPr>
            <p:spPr bwMode="auto">
              <a:xfrm>
                <a:off x="3200" y="1953"/>
                <a:ext cx="239" cy="48"/>
              </a:xfrm>
              <a:custGeom>
                <a:avLst/>
                <a:gdLst>
                  <a:gd name="T0" fmla="*/ 0 w 239"/>
                  <a:gd name="T1" fmla="*/ 0 h 48"/>
                  <a:gd name="T2" fmla="*/ 238 w 239"/>
                  <a:gd name="T3" fmla="*/ 0 h 48"/>
                  <a:gd name="T4" fmla="*/ 238 w 239"/>
                  <a:gd name="T5" fmla="*/ 47 h 48"/>
                  <a:gd name="T6" fmla="*/ 0 w 239"/>
                  <a:gd name="T7" fmla="*/ 47 h 48"/>
                  <a:gd name="T8" fmla="*/ 0 w 239"/>
                  <a:gd name="T9" fmla="*/ 0 h 48"/>
                  <a:gd name="T10" fmla="*/ 0 60000 65536"/>
                  <a:gd name="T11" fmla="*/ 0 60000 65536"/>
                  <a:gd name="T12" fmla="*/ 0 60000 65536"/>
                  <a:gd name="T13" fmla="*/ 0 60000 65536"/>
                  <a:gd name="T14" fmla="*/ 0 60000 65536"/>
                  <a:gd name="T15" fmla="*/ 0 w 239"/>
                  <a:gd name="T16" fmla="*/ 0 h 48"/>
                  <a:gd name="T17" fmla="*/ 239 w 239"/>
                  <a:gd name="T18" fmla="*/ 48 h 48"/>
                </a:gdLst>
                <a:ahLst/>
                <a:cxnLst>
                  <a:cxn ang="T10">
                    <a:pos x="T0" y="T1"/>
                  </a:cxn>
                  <a:cxn ang="T11">
                    <a:pos x="T2" y="T3"/>
                  </a:cxn>
                  <a:cxn ang="T12">
                    <a:pos x="T4" y="T5"/>
                  </a:cxn>
                  <a:cxn ang="T13">
                    <a:pos x="T6" y="T7"/>
                  </a:cxn>
                  <a:cxn ang="T14">
                    <a:pos x="T8" y="T9"/>
                  </a:cxn>
                </a:cxnLst>
                <a:rect l="T15" t="T16" r="T17" b="T18"/>
                <a:pathLst>
                  <a:path w="239" h="48">
                    <a:moveTo>
                      <a:pt x="0" y="0"/>
                    </a:moveTo>
                    <a:lnTo>
                      <a:pt x="238" y="0"/>
                    </a:lnTo>
                    <a:lnTo>
                      <a:pt x="238" y="47"/>
                    </a:lnTo>
                    <a:lnTo>
                      <a:pt x="0" y="47"/>
                    </a:lnTo>
                    <a:lnTo>
                      <a:pt x="0" y="0"/>
                    </a:lnTo>
                  </a:path>
                </a:pathLst>
              </a:custGeom>
              <a:solidFill>
                <a:srgbClr val="838281"/>
              </a:solidFill>
              <a:ln w="9525" cap="rnd">
                <a:noFill/>
                <a:round/>
                <a:headEnd type="none" w="sm" len="sm"/>
                <a:tailEnd type="none" w="sm" len="sm"/>
              </a:ln>
            </p:spPr>
            <p:txBody>
              <a:bodyPr/>
              <a:lstStyle/>
              <a:p>
                <a:endParaRPr lang="en-US"/>
              </a:p>
            </p:txBody>
          </p:sp>
          <p:sp>
            <p:nvSpPr>
              <p:cNvPr id="252119" name="Rectangle 182"/>
              <p:cNvSpPr>
                <a:spLocks noChangeArrowheads="1"/>
              </p:cNvSpPr>
              <p:nvPr/>
            </p:nvSpPr>
            <p:spPr bwMode="auto">
              <a:xfrm>
                <a:off x="3202" y="1955"/>
                <a:ext cx="234" cy="42"/>
              </a:xfrm>
              <a:prstGeom prst="rect">
                <a:avLst/>
              </a:prstGeom>
              <a:noFill/>
              <a:ln w="12700">
                <a:solidFill>
                  <a:srgbClr val="1F1A17"/>
                </a:solidFill>
                <a:miter lim="800000"/>
                <a:headEnd/>
                <a:tailEnd/>
              </a:ln>
            </p:spPr>
            <p:txBody>
              <a:bodyPr wrap="none" anchor="ctr"/>
              <a:lstStyle/>
              <a:p>
                <a:endParaRPr lang="en-US"/>
              </a:p>
            </p:txBody>
          </p:sp>
          <p:sp>
            <p:nvSpPr>
              <p:cNvPr id="252120" name="Rectangle 183"/>
              <p:cNvSpPr>
                <a:spLocks noChangeArrowheads="1"/>
              </p:cNvSpPr>
              <p:nvPr/>
            </p:nvSpPr>
            <p:spPr bwMode="auto">
              <a:xfrm>
                <a:off x="3202" y="2062"/>
                <a:ext cx="234" cy="43"/>
              </a:xfrm>
              <a:prstGeom prst="rect">
                <a:avLst/>
              </a:prstGeom>
              <a:noFill/>
              <a:ln w="12700">
                <a:solidFill>
                  <a:srgbClr val="1F1A17"/>
                </a:solidFill>
                <a:miter lim="800000"/>
                <a:headEnd/>
                <a:tailEnd/>
              </a:ln>
            </p:spPr>
            <p:txBody>
              <a:bodyPr wrap="none" anchor="ctr"/>
              <a:lstStyle/>
              <a:p>
                <a:endParaRPr lang="en-US"/>
              </a:p>
            </p:txBody>
          </p:sp>
          <p:sp>
            <p:nvSpPr>
              <p:cNvPr id="252121" name="Freeform 184"/>
              <p:cNvSpPr>
                <a:spLocks/>
              </p:cNvSpPr>
              <p:nvPr/>
            </p:nvSpPr>
            <p:spPr bwMode="auto">
              <a:xfrm>
                <a:off x="2956" y="1999"/>
                <a:ext cx="166" cy="63"/>
              </a:xfrm>
              <a:custGeom>
                <a:avLst/>
                <a:gdLst>
                  <a:gd name="T0" fmla="*/ 0 w 166"/>
                  <a:gd name="T1" fmla="*/ 62 h 63"/>
                  <a:gd name="T2" fmla="*/ 160 w 166"/>
                  <a:gd name="T3" fmla="*/ 62 h 63"/>
                  <a:gd name="T4" fmla="*/ 160 w 166"/>
                  <a:gd name="T5" fmla="*/ 60 h 63"/>
                  <a:gd name="T6" fmla="*/ 162 w 166"/>
                  <a:gd name="T7" fmla="*/ 60 h 63"/>
                  <a:gd name="T8" fmla="*/ 162 w 166"/>
                  <a:gd name="T9" fmla="*/ 58 h 63"/>
                  <a:gd name="T10" fmla="*/ 162 w 166"/>
                  <a:gd name="T11" fmla="*/ 56 h 63"/>
                  <a:gd name="T12" fmla="*/ 165 w 166"/>
                  <a:gd name="T13" fmla="*/ 55 h 63"/>
                  <a:gd name="T14" fmla="*/ 165 w 166"/>
                  <a:gd name="T15" fmla="*/ 54 h 63"/>
                  <a:gd name="T16" fmla="*/ 165 w 166"/>
                  <a:gd name="T17" fmla="*/ 52 h 63"/>
                  <a:gd name="T18" fmla="*/ 165 w 166"/>
                  <a:gd name="T19" fmla="*/ 50 h 63"/>
                  <a:gd name="T20" fmla="*/ 165 w 166"/>
                  <a:gd name="T21" fmla="*/ 48 h 63"/>
                  <a:gd name="T22" fmla="*/ 165 w 166"/>
                  <a:gd name="T23" fmla="*/ 45 h 63"/>
                  <a:gd name="T24" fmla="*/ 165 w 166"/>
                  <a:gd name="T25" fmla="*/ 43 h 63"/>
                  <a:gd name="T26" fmla="*/ 162 w 166"/>
                  <a:gd name="T27" fmla="*/ 40 h 63"/>
                  <a:gd name="T28" fmla="*/ 162 w 166"/>
                  <a:gd name="T29" fmla="*/ 37 h 63"/>
                  <a:gd name="T30" fmla="*/ 160 w 166"/>
                  <a:gd name="T31" fmla="*/ 36 h 63"/>
                  <a:gd name="T32" fmla="*/ 157 w 166"/>
                  <a:gd name="T33" fmla="*/ 33 h 63"/>
                  <a:gd name="T34" fmla="*/ 157 w 166"/>
                  <a:gd name="T35" fmla="*/ 31 h 63"/>
                  <a:gd name="T36" fmla="*/ 151 w 166"/>
                  <a:gd name="T37" fmla="*/ 27 h 63"/>
                  <a:gd name="T38" fmla="*/ 148 w 166"/>
                  <a:gd name="T39" fmla="*/ 23 h 63"/>
                  <a:gd name="T40" fmla="*/ 148 w 166"/>
                  <a:gd name="T41" fmla="*/ 20 h 63"/>
                  <a:gd name="T42" fmla="*/ 148 w 166"/>
                  <a:gd name="T43" fmla="*/ 18 h 63"/>
                  <a:gd name="T44" fmla="*/ 146 w 166"/>
                  <a:gd name="T45" fmla="*/ 14 h 63"/>
                  <a:gd name="T46" fmla="*/ 146 w 166"/>
                  <a:gd name="T47" fmla="*/ 12 h 63"/>
                  <a:gd name="T48" fmla="*/ 146 w 166"/>
                  <a:gd name="T49" fmla="*/ 10 h 63"/>
                  <a:gd name="T50" fmla="*/ 146 w 166"/>
                  <a:gd name="T51" fmla="*/ 9 h 63"/>
                  <a:gd name="T52" fmla="*/ 146 w 166"/>
                  <a:gd name="T53" fmla="*/ 8 h 63"/>
                  <a:gd name="T54" fmla="*/ 148 w 166"/>
                  <a:gd name="T55" fmla="*/ 6 h 63"/>
                  <a:gd name="T56" fmla="*/ 148 w 166"/>
                  <a:gd name="T57" fmla="*/ 5 h 63"/>
                  <a:gd name="T58" fmla="*/ 148 w 166"/>
                  <a:gd name="T59" fmla="*/ 3 h 63"/>
                  <a:gd name="T60" fmla="*/ 148 w 166"/>
                  <a:gd name="T61" fmla="*/ 2 h 63"/>
                  <a:gd name="T62" fmla="*/ 148 w 166"/>
                  <a:gd name="T63" fmla="*/ 0 h 63"/>
                  <a:gd name="T64" fmla="*/ 0 w 166"/>
                  <a:gd name="T65" fmla="*/ 0 h 63"/>
                  <a:gd name="T66" fmla="*/ 0 w 166"/>
                  <a:gd name="T67" fmla="*/ 62 h 6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66"/>
                  <a:gd name="T103" fmla="*/ 0 h 63"/>
                  <a:gd name="T104" fmla="*/ 166 w 166"/>
                  <a:gd name="T105" fmla="*/ 63 h 6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66" h="63">
                    <a:moveTo>
                      <a:pt x="0" y="62"/>
                    </a:moveTo>
                    <a:lnTo>
                      <a:pt x="160" y="62"/>
                    </a:lnTo>
                    <a:lnTo>
                      <a:pt x="160" y="60"/>
                    </a:lnTo>
                    <a:lnTo>
                      <a:pt x="162" y="60"/>
                    </a:lnTo>
                    <a:lnTo>
                      <a:pt x="162" y="58"/>
                    </a:lnTo>
                    <a:lnTo>
                      <a:pt x="162" y="56"/>
                    </a:lnTo>
                    <a:lnTo>
                      <a:pt x="165" y="55"/>
                    </a:lnTo>
                    <a:lnTo>
                      <a:pt x="165" y="54"/>
                    </a:lnTo>
                    <a:lnTo>
                      <a:pt x="165" y="52"/>
                    </a:lnTo>
                    <a:lnTo>
                      <a:pt x="165" y="50"/>
                    </a:lnTo>
                    <a:lnTo>
                      <a:pt x="165" y="48"/>
                    </a:lnTo>
                    <a:lnTo>
                      <a:pt x="165" y="45"/>
                    </a:lnTo>
                    <a:lnTo>
                      <a:pt x="165" y="43"/>
                    </a:lnTo>
                    <a:lnTo>
                      <a:pt x="162" y="40"/>
                    </a:lnTo>
                    <a:lnTo>
                      <a:pt x="162" y="37"/>
                    </a:lnTo>
                    <a:lnTo>
                      <a:pt x="160" y="36"/>
                    </a:lnTo>
                    <a:lnTo>
                      <a:pt x="157" y="33"/>
                    </a:lnTo>
                    <a:lnTo>
                      <a:pt x="157" y="31"/>
                    </a:lnTo>
                    <a:lnTo>
                      <a:pt x="151" y="27"/>
                    </a:lnTo>
                    <a:lnTo>
                      <a:pt x="148" y="23"/>
                    </a:lnTo>
                    <a:lnTo>
                      <a:pt x="148" y="20"/>
                    </a:lnTo>
                    <a:lnTo>
                      <a:pt x="148" y="18"/>
                    </a:lnTo>
                    <a:lnTo>
                      <a:pt x="146" y="14"/>
                    </a:lnTo>
                    <a:lnTo>
                      <a:pt x="146" y="12"/>
                    </a:lnTo>
                    <a:lnTo>
                      <a:pt x="146" y="10"/>
                    </a:lnTo>
                    <a:lnTo>
                      <a:pt x="146" y="9"/>
                    </a:lnTo>
                    <a:lnTo>
                      <a:pt x="146" y="8"/>
                    </a:lnTo>
                    <a:lnTo>
                      <a:pt x="148" y="6"/>
                    </a:lnTo>
                    <a:lnTo>
                      <a:pt x="148" y="5"/>
                    </a:lnTo>
                    <a:lnTo>
                      <a:pt x="148" y="3"/>
                    </a:lnTo>
                    <a:lnTo>
                      <a:pt x="148" y="2"/>
                    </a:lnTo>
                    <a:lnTo>
                      <a:pt x="148" y="0"/>
                    </a:lnTo>
                    <a:lnTo>
                      <a:pt x="0" y="0"/>
                    </a:lnTo>
                    <a:lnTo>
                      <a:pt x="0" y="62"/>
                    </a:lnTo>
                  </a:path>
                </a:pathLst>
              </a:custGeom>
              <a:solidFill>
                <a:srgbClr val="DD3832"/>
              </a:solidFill>
              <a:ln w="9525" cap="rnd">
                <a:noFill/>
                <a:round/>
                <a:headEnd type="none" w="sm" len="sm"/>
                <a:tailEnd type="none" w="sm" len="sm"/>
              </a:ln>
            </p:spPr>
            <p:txBody>
              <a:bodyPr/>
              <a:lstStyle/>
              <a:p>
                <a:endParaRPr lang="en-US"/>
              </a:p>
            </p:txBody>
          </p:sp>
          <p:sp>
            <p:nvSpPr>
              <p:cNvPr id="252122" name="Freeform 185"/>
              <p:cNvSpPr>
                <a:spLocks/>
              </p:cNvSpPr>
              <p:nvPr/>
            </p:nvSpPr>
            <p:spPr bwMode="auto">
              <a:xfrm>
                <a:off x="2956" y="1999"/>
                <a:ext cx="166" cy="63"/>
              </a:xfrm>
              <a:custGeom>
                <a:avLst/>
                <a:gdLst>
                  <a:gd name="T0" fmla="*/ 0 w 166"/>
                  <a:gd name="T1" fmla="*/ 62 h 63"/>
                  <a:gd name="T2" fmla="*/ 160 w 166"/>
                  <a:gd name="T3" fmla="*/ 62 h 63"/>
                  <a:gd name="T4" fmla="*/ 161 w 166"/>
                  <a:gd name="T5" fmla="*/ 60 h 63"/>
                  <a:gd name="T6" fmla="*/ 162 w 166"/>
                  <a:gd name="T7" fmla="*/ 59 h 63"/>
                  <a:gd name="T8" fmla="*/ 162 w 166"/>
                  <a:gd name="T9" fmla="*/ 58 h 63"/>
                  <a:gd name="T10" fmla="*/ 163 w 166"/>
                  <a:gd name="T11" fmla="*/ 56 h 63"/>
                  <a:gd name="T12" fmla="*/ 164 w 166"/>
                  <a:gd name="T13" fmla="*/ 54 h 63"/>
                  <a:gd name="T14" fmla="*/ 165 w 166"/>
                  <a:gd name="T15" fmla="*/ 52 h 63"/>
                  <a:gd name="T16" fmla="*/ 165 w 166"/>
                  <a:gd name="T17" fmla="*/ 50 h 63"/>
                  <a:gd name="T18" fmla="*/ 165 w 166"/>
                  <a:gd name="T19" fmla="*/ 48 h 63"/>
                  <a:gd name="T20" fmla="*/ 165 w 166"/>
                  <a:gd name="T21" fmla="*/ 44 h 63"/>
                  <a:gd name="T22" fmla="*/ 164 w 166"/>
                  <a:gd name="T23" fmla="*/ 42 h 63"/>
                  <a:gd name="T24" fmla="*/ 162 w 166"/>
                  <a:gd name="T25" fmla="*/ 40 h 63"/>
                  <a:gd name="T26" fmla="*/ 162 w 166"/>
                  <a:gd name="T27" fmla="*/ 37 h 63"/>
                  <a:gd name="T28" fmla="*/ 160 w 166"/>
                  <a:gd name="T29" fmla="*/ 35 h 63"/>
                  <a:gd name="T30" fmla="*/ 158 w 166"/>
                  <a:gd name="T31" fmla="*/ 33 h 63"/>
                  <a:gd name="T32" fmla="*/ 156 w 166"/>
                  <a:gd name="T33" fmla="*/ 31 h 63"/>
                  <a:gd name="T34" fmla="*/ 152 w 166"/>
                  <a:gd name="T35" fmla="*/ 26 h 63"/>
                  <a:gd name="T36" fmla="*/ 149 w 166"/>
                  <a:gd name="T37" fmla="*/ 22 h 63"/>
                  <a:gd name="T38" fmla="*/ 148 w 166"/>
                  <a:gd name="T39" fmla="*/ 20 h 63"/>
                  <a:gd name="T40" fmla="*/ 147 w 166"/>
                  <a:gd name="T41" fmla="*/ 17 h 63"/>
                  <a:gd name="T42" fmla="*/ 147 w 166"/>
                  <a:gd name="T43" fmla="*/ 14 h 63"/>
                  <a:gd name="T44" fmla="*/ 147 w 166"/>
                  <a:gd name="T45" fmla="*/ 12 h 63"/>
                  <a:gd name="T46" fmla="*/ 147 w 166"/>
                  <a:gd name="T47" fmla="*/ 10 h 63"/>
                  <a:gd name="T48" fmla="*/ 147 w 166"/>
                  <a:gd name="T49" fmla="*/ 9 h 63"/>
                  <a:gd name="T50" fmla="*/ 147 w 166"/>
                  <a:gd name="T51" fmla="*/ 8 h 63"/>
                  <a:gd name="T52" fmla="*/ 147 w 166"/>
                  <a:gd name="T53" fmla="*/ 6 h 63"/>
                  <a:gd name="T54" fmla="*/ 147 w 166"/>
                  <a:gd name="T55" fmla="*/ 4 h 63"/>
                  <a:gd name="T56" fmla="*/ 147 w 166"/>
                  <a:gd name="T57" fmla="*/ 3 h 63"/>
                  <a:gd name="T58" fmla="*/ 147 w 166"/>
                  <a:gd name="T59" fmla="*/ 2 h 63"/>
                  <a:gd name="T60" fmla="*/ 148 w 166"/>
                  <a:gd name="T61" fmla="*/ 0 h 63"/>
                  <a:gd name="T62" fmla="*/ 0 w 166"/>
                  <a:gd name="T63" fmla="*/ 0 h 63"/>
                  <a:gd name="T64" fmla="*/ 0 w 166"/>
                  <a:gd name="T65" fmla="*/ 62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66"/>
                  <a:gd name="T100" fmla="*/ 0 h 63"/>
                  <a:gd name="T101" fmla="*/ 166 w 166"/>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66" h="63">
                    <a:moveTo>
                      <a:pt x="0" y="62"/>
                    </a:moveTo>
                    <a:lnTo>
                      <a:pt x="160" y="62"/>
                    </a:lnTo>
                    <a:lnTo>
                      <a:pt x="161" y="60"/>
                    </a:lnTo>
                    <a:lnTo>
                      <a:pt x="162" y="59"/>
                    </a:lnTo>
                    <a:lnTo>
                      <a:pt x="162" y="58"/>
                    </a:lnTo>
                    <a:lnTo>
                      <a:pt x="163" y="56"/>
                    </a:lnTo>
                    <a:lnTo>
                      <a:pt x="164" y="54"/>
                    </a:lnTo>
                    <a:lnTo>
                      <a:pt x="165" y="52"/>
                    </a:lnTo>
                    <a:lnTo>
                      <a:pt x="165" y="50"/>
                    </a:lnTo>
                    <a:lnTo>
                      <a:pt x="165" y="48"/>
                    </a:lnTo>
                    <a:lnTo>
                      <a:pt x="165" y="44"/>
                    </a:lnTo>
                    <a:lnTo>
                      <a:pt x="164" y="42"/>
                    </a:lnTo>
                    <a:lnTo>
                      <a:pt x="162" y="40"/>
                    </a:lnTo>
                    <a:lnTo>
                      <a:pt x="162" y="37"/>
                    </a:lnTo>
                    <a:lnTo>
                      <a:pt x="160" y="35"/>
                    </a:lnTo>
                    <a:lnTo>
                      <a:pt x="158" y="33"/>
                    </a:lnTo>
                    <a:lnTo>
                      <a:pt x="156" y="31"/>
                    </a:lnTo>
                    <a:lnTo>
                      <a:pt x="152" y="26"/>
                    </a:lnTo>
                    <a:lnTo>
                      <a:pt x="149" y="22"/>
                    </a:lnTo>
                    <a:lnTo>
                      <a:pt x="148" y="20"/>
                    </a:lnTo>
                    <a:lnTo>
                      <a:pt x="147" y="17"/>
                    </a:lnTo>
                    <a:lnTo>
                      <a:pt x="147" y="14"/>
                    </a:lnTo>
                    <a:lnTo>
                      <a:pt x="147" y="12"/>
                    </a:lnTo>
                    <a:lnTo>
                      <a:pt x="147" y="10"/>
                    </a:lnTo>
                    <a:lnTo>
                      <a:pt x="147" y="9"/>
                    </a:lnTo>
                    <a:lnTo>
                      <a:pt x="147" y="8"/>
                    </a:lnTo>
                    <a:lnTo>
                      <a:pt x="147" y="6"/>
                    </a:lnTo>
                    <a:lnTo>
                      <a:pt x="147" y="4"/>
                    </a:lnTo>
                    <a:lnTo>
                      <a:pt x="147" y="3"/>
                    </a:lnTo>
                    <a:lnTo>
                      <a:pt x="147" y="2"/>
                    </a:lnTo>
                    <a:lnTo>
                      <a:pt x="148" y="0"/>
                    </a:lnTo>
                    <a:lnTo>
                      <a:pt x="0" y="0"/>
                    </a:lnTo>
                    <a:lnTo>
                      <a:pt x="0" y="62"/>
                    </a:lnTo>
                  </a:path>
                </a:pathLst>
              </a:custGeom>
              <a:noFill/>
              <a:ln w="12700" cap="rnd" cmpd="sng">
                <a:solidFill>
                  <a:srgbClr val="1F1A17"/>
                </a:solidFill>
                <a:prstDash val="solid"/>
                <a:round/>
                <a:headEnd type="none" w="sm" len="sm"/>
                <a:tailEnd type="none" w="sm" len="sm"/>
              </a:ln>
            </p:spPr>
            <p:txBody>
              <a:bodyPr/>
              <a:lstStyle/>
              <a:p>
                <a:endParaRPr lang="en-US"/>
              </a:p>
            </p:txBody>
          </p:sp>
          <p:sp>
            <p:nvSpPr>
              <p:cNvPr id="252123" name="Freeform 186"/>
              <p:cNvSpPr>
                <a:spLocks/>
              </p:cNvSpPr>
              <p:nvPr/>
            </p:nvSpPr>
            <p:spPr bwMode="auto">
              <a:xfrm>
                <a:off x="4447" y="1974"/>
                <a:ext cx="231" cy="113"/>
              </a:xfrm>
              <a:custGeom>
                <a:avLst/>
                <a:gdLst>
                  <a:gd name="T0" fmla="*/ 230 w 231"/>
                  <a:gd name="T1" fmla="*/ 0 h 113"/>
                  <a:gd name="T2" fmla="*/ 81 w 231"/>
                  <a:gd name="T3" fmla="*/ 0 h 113"/>
                  <a:gd name="T4" fmla="*/ 46 w 231"/>
                  <a:gd name="T5" fmla="*/ 25 h 113"/>
                  <a:gd name="T6" fmla="*/ 0 w 231"/>
                  <a:gd name="T7" fmla="*/ 25 h 113"/>
                  <a:gd name="T8" fmla="*/ 0 w 231"/>
                  <a:gd name="T9" fmla="*/ 87 h 113"/>
                  <a:gd name="T10" fmla="*/ 46 w 231"/>
                  <a:gd name="T11" fmla="*/ 87 h 113"/>
                  <a:gd name="T12" fmla="*/ 81 w 231"/>
                  <a:gd name="T13" fmla="*/ 112 h 113"/>
                  <a:gd name="T14" fmla="*/ 230 w 231"/>
                  <a:gd name="T15" fmla="*/ 112 h 113"/>
                  <a:gd name="T16" fmla="*/ 230 w 231"/>
                  <a:gd name="T17" fmla="*/ 0 h 11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1"/>
                  <a:gd name="T28" fmla="*/ 0 h 113"/>
                  <a:gd name="T29" fmla="*/ 231 w 231"/>
                  <a:gd name="T30" fmla="*/ 113 h 11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1" h="113">
                    <a:moveTo>
                      <a:pt x="230" y="0"/>
                    </a:moveTo>
                    <a:lnTo>
                      <a:pt x="81" y="0"/>
                    </a:lnTo>
                    <a:lnTo>
                      <a:pt x="46" y="25"/>
                    </a:lnTo>
                    <a:lnTo>
                      <a:pt x="0" y="25"/>
                    </a:lnTo>
                    <a:lnTo>
                      <a:pt x="0" y="87"/>
                    </a:lnTo>
                    <a:lnTo>
                      <a:pt x="46" y="87"/>
                    </a:lnTo>
                    <a:lnTo>
                      <a:pt x="81" y="112"/>
                    </a:lnTo>
                    <a:lnTo>
                      <a:pt x="230" y="112"/>
                    </a:lnTo>
                    <a:lnTo>
                      <a:pt x="230" y="0"/>
                    </a:lnTo>
                  </a:path>
                </a:pathLst>
              </a:custGeom>
              <a:noFill/>
              <a:ln w="12700" cap="rnd" cmpd="sng">
                <a:solidFill>
                  <a:srgbClr val="1F1A17"/>
                </a:solidFill>
                <a:prstDash val="solid"/>
                <a:round/>
                <a:headEnd type="none" w="sm" len="sm"/>
                <a:tailEnd type="none" w="sm" len="sm"/>
              </a:ln>
            </p:spPr>
            <p:txBody>
              <a:bodyPr/>
              <a:lstStyle/>
              <a:p>
                <a:endParaRPr lang="en-US"/>
              </a:p>
            </p:txBody>
          </p:sp>
          <p:sp>
            <p:nvSpPr>
              <p:cNvPr id="252124" name="Freeform 187"/>
              <p:cNvSpPr>
                <a:spLocks/>
              </p:cNvSpPr>
              <p:nvPr/>
            </p:nvSpPr>
            <p:spPr bwMode="auto">
              <a:xfrm>
                <a:off x="3148" y="1999"/>
                <a:ext cx="359" cy="63"/>
              </a:xfrm>
              <a:custGeom>
                <a:avLst/>
                <a:gdLst>
                  <a:gd name="T0" fmla="*/ 17 w 359"/>
                  <a:gd name="T1" fmla="*/ 62 h 63"/>
                  <a:gd name="T2" fmla="*/ 358 w 359"/>
                  <a:gd name="T3" fmla="*/ 62 h 63"/>
                  <a:gd name="T4" fmla="*/ 358 w 359"/>
                  <a:gd name="T5" fmla="*/ 0 h 63"/>
                  <a:gd name="T6" fmla="*/ 12 w 359"/>
                  <a:gd name="T7" fmla="*/ 0 h 63"/>
                  <a:gd name="T8" fmla="*/ 10 w 359"/>
                  <a:gd name="T9" fmla="*/ 3 h 63"/>
                  <a:gd name="T10" fmla="*/ 8 w 359"/>
                  <a:gd name="T11" fmla="*/ 5 h 63"/>
                  <a:gd name="T12" fmla="*/ 5 w 359"/>
                  <a:gd name="T13" fmla="*/ 8 h 63"/>
                  <a:gd name="T14" fmla="*/ 4 w 359"/>
                  <a:gd name="T15" fmla="*/ 10 h 63"/>
                  <a:gd name="T16" fmla="*/ 3 w 359"/>
                  <a:gd name="T17" fmla="*/ 13 h 63"/>
                  <a:gd name="T18" fmla="*/ 2 w 359"/>
                  <a:gd name="T19" fmla="*/ 15 h 63"/>
                  <a:gd name="T20" fmla="*/ 1 w 359"/>
                  <a:gd name="T21" fmla="*/ 18 h 63"/>
                  <a:gd name="T22" fmla="*/ 0 w 359"/>
                  <a:gd name="T23" fmla="*/ 20 h 63"/>
                  <a:gd name="T24" fmla="*/ 0 w 359"/>
                  <a:gd name="T25" fmla="*/ 23 h 63"/>
                  <a:gd name="T26" fmla="*/ 1 w 359"/>
                  <a:gd name="T27" fmla="*/ 26 h 63"/>
                  <a:gd name="T28" fmla="*/ 2 w 359"/>
                  <a:gd name="T29" fmla="*/ 27 h 63"/>
                  <a:gd name="T30" fmla="*/ 3 w 359"/>
                  <a:gd name="T31" fmla="*/ 30 h 63"/>
                  <a:gd name="T32" fmla="*/ 4 w 359"/>
                  <a:gd name="T33" fmla="*/ 31 h 63"/>
                  <a:gd name="T34" fmla="*/ 6 w 359"/>
                  <a:gd name="T35" fmla="*/ 33 h 63"/>
                  <a:gd name="T36" fmla="*/ 8 w 359"/>
                  <a:gd name="T37" fmla="*/ 34 h 63"/>
                  <a:gd name="T38" fmla="*/ 11 w 359"/>
                  <a:gd name="T39" fmla="*/ 36 h 63"/>
                  <a:gd name="T40" fmla="*/ 12 w 359"/>
                  <a:gd name="T41" fmla="*/ 37 h 63"/>
                  <a:gd name="T42" fmla="*/ 14 w 359"/>
                  <a:gd name="T43" fmla="*/ 38 h 63"/>
                  <a:gd name="T44" fmla="*/ 16 w 359"/>
                  <a:gd name="T45" fmla="*/ 40 h 63"/>
                  <a:gd name="T46" fmla="*/ 18 w 359"/>
                  <a:gd name="T47" fmla="*/ 42 h 63"/>
                  <a:gd name="T48" fmla="*/ 19 w 359"/>
                  <a:gd name="T49" fmla="*/ 43 h 63"/>
                  <a:gd name="T50" fmla="*/ 19 w 359"/>
                  <a:gd name="T51" fmla="*/ 46 h 63"/>
                  <a:gd name="T52" fmla="*/ 19 w 359"/>
                  <a:gd name="T53" fmla="*/ 49 h 63"/>
                  <a:gd name="T54" fmla="*/ 19 w 359"/>
                  <a:gd name="T55" fmla="*/ 51 h 63"/>
                  <a:gd name="T56" fmla="*/ 19 w 359"/>
                  <a:gd name="T57" fmla="*/ 52 h 63"/>
                  <a:gd name="T58" fmla="*/ 19 w 359"/>
                  <a:gd name="T59" fmla="*/ 54 h 63"/>
                  <a:gd name="T60" fmla="*/ 19 w 359"/>
                  <a:gd name="T61" fmla="*/ 55 h 63"/>
                  <a:gd name="T62" fmla="*/ 19 w 359"/>
                  <a:gd name="T63" fmla="*/ 56 h 63"/>
                  <a:gd name="T64" fmla="*/ 18 w 359"/>
                  <a:gd name="T65" fmla="*/ 58 h 63"/>
                  <a:gd name="T66" fmla="*/ 18 w 359"/>
                  <a:gd name="T67" fmla="*/ 60 h 63"/>
                  <a:gd name="T68" fmla="*/ 17 w 359"/>
                  <a:gd name="T69" fmla="*/ 60 h 63"/>
                  <a:gd name="T70" fmla="*/ 17 w 359"/>
                  <a:gd name="T71" fmla="*/ 62 h 63"/>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359"/>
                  <a:gd name="T109" fmla="*/ 0 h 63"/>
                  <a:gd name="T110" fmla="*/ 359 w 359"/>
                  <a:gd name="T111" fmla="*/ 63 h 63"/>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359" h="63">
                    <a:moveTo>
                      <a:pt x="17" y="62"/>
                    </a:moveTo>
                    <a:lnTo>
                      <a:pt x="358" y="62"/>
                    </a:lnTo>
                    <a:lnTo>
                      <a:pt x="358" y="0"/>
                    </a:lnTo>
                    <a:lnTo>
                      <a:pt x="12" y="0"/>
                    </a:lnTo>
                    <a:lnTo>
                      <a:pt x="10" y="3"/>
                    </a:lnTo>
                    <a:lnTo>
                      <a:pt x="8" y="5"/>
                    </a:lnTo>
                    <a:lnTo>
                      <a:pt x="5" y="8"/>
                    </a:lnTo>
                    <a:lnTo>
                      <a:pt x="4" y="10"/>
                    </a:lnTo>
                    <a:lnTo>
                      <a:pt x="3" y="13"/>
                    </a:lnTo>
                    <a:lnTo>
                      <a:pt x="2" y="15"/>
                    </a:lnTo>
                    <a:lnTo>
                      <a:pt x="1" y="18"/>
                    </a:lnTo>
                    <a:lnTo>
                      <a:pt x="0" y="20"/>
                    </a:lnTo>
                    <a:lnTo>
                      <a:pt x="0" y="23"/>
                    </a:lnTo>
                    <a:lnTo>
                      <a:pt x="1" y="26"/>
                    </a:lnTo>
                    <a:lnTo>
                      <a:pt x="2" y="27"/>
                    </a:lnTo>
                    <a:lnTo>
                      <a:pt x="3" y="30"/>
                    </a:lnTo>
                    <a:lnTo>
                      <a:pt x="4" y="31"/>
                    </a:lnTo>
                    <a:lnTo>
                      <a:pt x="6" y="33"/>
                    </a:lnTo>
                    <a:lnTo>
                      <a:pt x="8" y="34"/>
                    </a:lnTo>
                    <a:lnTo>
                      <a:pt x="11" y="36"/>
                    </a:lnTo>
                    <a:lnTo>
                      <a:pt x="12" y="37"/>
                    </a:lnTo>
                    <a:lnTo>
                      <a:pt x="14" y="38"/>
                    </a:lnTo>
                    <a:lnTo>
                      <a:pt x="16" y="40"/>
                    </a:lnTo>
                    <a:lnTo>
                      <a:pt x="18" y="42"/>
                    </a:lnTo>
                    <a:lnTo>
                      <a:pt x="19" y="43"/>
                    </a:lnTo>
                    <a:lnTo>
                      <a:pt x="19" y="46"/>
                    </a:lnTo>
                    <a:lnTo>
                      <a:pt x="19" y="49"/>
                    </a:lnTo>
                    <a:lnTo>
                      <a:pt x="19" y="51"/>
                    </a:lnTo>
                    <a:lnTo>
                      <a:pt x="19" y="52"/>
                    </a:lnTo>
                    <a:lnTo>
                      <a:pt x="19" y="54"/>
                    </a:lnTo>
                    <a:lnTo>
                      <a:pt x="19" y="55"/>
                    </a:lnTo>
                    <a:lnTo>
                      <a:pt x="19" y="56"/>
                    </a:lnTo>
                    <a:lnTo>
                      <a:pt x="18" y="58"/>
                    </a:lnTo>
                    <a:lnTo>
                      <a:pt x="18" y="60"/>
                    </a:lnTo>
                    <a:lnTo>
                      <a:pt x="17" y="60"/>
                    </a:lnTo>
                    <a:lnTo>
                      <a:pt x="17" y="62"/>
                    </a:lnTo>
                  </a:path>
                </a:pathLst>
              </a:custGeom>
              <a:noFill/>
              <a:ln w="12700" cap="rnd" cmpd="sng">
                <a:solidFill>
                  <a:srgbClr val="1F1A17"/>
                </a:solidFill>
                <a:prstDash val="solid"/>
                <a:round/>
                <a:headEnd type="none" w="sm" len="sm"/>
                <a:tailEnd type="none" w="sm" len="sm"/>
              </a:ln>
            </p:spPr>
            <p:txBody>
              <a:bodyPr/>
              <a:lstStyle/>
              <a:p>
                <a:endParaRPr lang="en-US"/>
              </a:p>
            </p:txBody>
          </p:sp>
          <p:sp>
            <p:nvSpPr>
              <p:cNvPr id="252125" name="Rectangle 188"/>
              <p:cNvSpPr>
                <a:spLocks noChangeArrowheads="1"/>
              </p:cNvSpPr>
              <p:nvPr/>
            </p:nvSpPr>
            <p:spPr bwMode="auto">
              <a:xfrm>
                <a:off x="3620" y="2001"/>
                <a:ext cx="46" cy="58"/>
              </a:xfrm>
              <a:prstGeom prst="rect">
                <a:avLst/>
              </a:prstGeom>
              <a:noFill/>
              <a:ln w="12700">
                <a:solidFill>
                  <a:srgbClr val="1F1A17"/>
                </a:solidFill>
                <a:miter lim="800000"/>
                <a:headEnd/>
                <a:tailEnd/>
              </a:ln>
            </p:spPr>
            <p:txBody>
              <a:bodyPr wrap="none" anchor="ctr"/>
              <a:lstStyle/>
              <a:p>
                <a:endParaRPr lang="en-US"/>
              </a:p>
            </p:txBody>
          </p:sp>
          <p:sp>
            <p:nvSpPr>
              <p:cNvPr id="252126" name="Freeform 189"/>
              <p:cNvSpPr>
                <a:spLocks/>
              </p:cNvSpPr>
              <p:nvPr/>
            </p:nvSpPr>
            <p:spPr bwMode="auto">
              <a:xfrm>
                <a:off x="3781" y="1999"/>
                <a:ext cx="52" cy="63"/>
              </a:xfrm>
              <a:custGeom>
                <a:avLst/>
                <a:gdLst>
                  <a:gd name="T0" fmla="*/ 0 w 52"/>
                  <a:gd name="T1" fmla="*/ 62 h 63"/>
                  <a:gd name="T2" fmla="*/ 46 w 52"/>
                  <a:gd name="T3" fmla="*/ 62 h 63"/>
                  <a:gd name="T4" fmla="*/ 47 w 52"/>
                  <a:gd name="T5" fmla="*/ 60 h 63"/>
                  <a:gd name="T6" fmla="*/ 48 w 52"/>
                  <a:gd name="T7" fmla="*/ 59 h 63"/>
                  <a:gd name="T8" fmla="*/ 48 w 52"/>
                  <a:gd name="T9" fmla="*/ 58 h 63"/>
                  <a:gd name="T10" fmla="*/ 49 w 52"/>
                  <a:gd name="T11" fmla="*/ 56 h 63"/>
                  <a:gd name="T12" fmla="*/ 50 w 52"/>
                  <a:gd name="T13" fmla="*/ 54 h 63"/>
                  <a:gd name="T14" fmla="*/ 51 w 52"/>
                  <a:gd name="T15" fmla="*/ 52 h 63"/>
                  <a:gd name="T16" fmla="*/ 51 w 52"/>
                  <a:gd name="T17" fmla="*/ 50 h 63"/>
                  <a:gd name="T18" fmla="*/ 51 w 52"/>
                  <a:gd name="T19" fmla="*/ 48 h 63"/>
                  <a:gd name="T20" fmla="*/ 50 w 52"/>
                  <a:gd name="T21" fmla="*/ 44 h 63"/>
                  <a:gd name="T22" fmla="*/ 50 w 52"/>
                  <a:gd name="T23" fmla="*/ 42 h 63"/>
                  <a:gd name="T24" fmla="*/ 48 w 52"/>
                  <a:gd name="T25" fmla="*/ 40 h 63"/>
                  <a:gd name="T26" fmla="*/ 48 w 52"/>
                  <a:gd name="T27" fmla="*/ 37 h 63"/>
                  <a:gd name="T28" fmla="*/ 46 w 52"/>
                  <a:gd name="T29" fmla="*/ 35 h 63"/>
                  <a:gd name="T30" fmla="*/ 44 w 52"/>
                  <a:gd name="T31" fmla="*/ 33 h 63"/>
                  <a:gd name="T32" fmla="*/ 41 w 52"/>
                  <a:gd name="T33" fmla="*/ 31 h 63"/>
                  <a:gd name="T34" fmla="*/ 38 w 52"/>
                  <a:gd name="T35" fmla="*/ 26 h 63"/>
                  <a:gd name="T36" fmla="*/ 35 w 52"/>
                  <a:gd name="T37" fmla="*/ 22 h 63"/>
                  <a:gd name="T38" fmla="*/ 33 w 52"/>
                  <a:gd name="T39" fmla="*/ 20 h 63"/>
                  <a:gd name="T40" fmla="*/ 33 w 52"/>
                  <a:gd name="T41" fmla="*/ 17 h 63"/>
                  <a:gd name="T42" fmla="*/ 33 w 52"/>
                  <a:gd name="T43" fmla="*/ 14 h 63"/>
                  <a:gd name="T44" fmla="*/ 33 w 52"/>
                  <a:gd name="T45" fmla="*/ 12 h 63"/>
                  <a:gd name="T46" fmla="*/ 33 w 52"/>
                  <a:gd name="T47" fmla="*/ 10 h 63"/>
                  <a:gd name="T48" fmla="*/ 33 w 52"/>
                  <a:gd name="T49" fmla="*/ 9 h 63"/>
                  <a:gd name="T50" fmla="*/ 33 w 52"/>
                  <a:gd name="T51" fmla="*/ 8 h 63"/>
                  <a:gd name="T52" fmla="*/ 33 w 52"/>
                  <a:gd name="T53" fmla="*/ 6 h 63"/>
                  <a:gd name="T54" fmla="*/ 33 w 52"/>
                  <a:gd name="T55" fmla="*/ 4 h 63"/>
                  <a:gd name="T56" fmla="*/ 33 w 52"/>
                  <a:gd name="T57" fmla="*/ 3 h 63"/>
                  <a:gd name="T58" fmla="*/ 33 w 52"/>
                  <a:gd name="T59" fmla="*/ 2 h 63"/>
                  <a:gd name="T60" fmla="*/ 34 w 52"/>
                  <a:gd name="T61" fmla="*/ 0 h 63"/>
                  <a:gd name="T62" fmla="*/ 0 w 52"/>
                  <a:gd name="T63" fmla="*/ 0 h 63"/>
                  <a:gd name="T64" fmla="*/ 0 w 52"/>
                  <a:gd name="T65" fmla="*/ 62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52"/>
                  <a:gd name="T100" fmla="*/ 0 h 63"/>
                  <a:gd name="T101" fmla="*/ 52 w 52"/>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52" h="63">
                    <a:moveTo>
                      <a:pt x="0" y="62"/>
                    </a:moveTo>
                    <a:lnTo>
                      <a:pt x="46" y="62"/>
                    </a:lnTo>
                    <a:lnTo>
                      <a:pt x="47" y="60"/>
                    </a:lnTo>
                    <a:lnTo>
                      <a:pt x="48" y="59"/>
                    </a:lnTo>
                    <a:lnTo>
                      <a:pt x="48" y="58"/>
                    </a:lnTo>
                    <a:lnTo>
                      <a:pt x="49" y="56"/>
                    </a:lnTo>
                    <a:lnTo>
                      <a:pt x="50" y="54"/>
                    </a:lnTo>
                    <a:lnTo>
                      <a:pt x="51" y="52"/>
                    </a:lnTo>
                    <a:lnTo>
                      <a:pt x="51" y="50"/>
                    </a:lnTo>
                    <a:lnTo>
                      <a:pt x="51" y="48"/>
                    </a:lnTo>
                    <a:lnTo>
                      <a:pt x="50" y="44"/>
                    </a:lnTo>
                    <a:lnTo>
                      <a:pt x="50" y="42"/>
                    </a:lnTo>
                    <a:lnTo>
                      <a:pt x="48" y="40"/>
                    </a:lnTo>
                    <a:lnTo>
                      <a:pt x="48" y="37"/>
                    </a:lnTo>
                    <a:lnTo>
                      <a:pt x="46" y="35"/>
                    </a:lnTo>
                    <a:lnTo>
                      <a:pt x="44" y="33"/>
                    </a:lnTo>
                    <a:lnTo>
                      <a:pt x="41" y="31"/>
                    </a:lnTo>
                    <a:lnTo>
                      <a:pt x="38" y="26"/>
                    </a:lnTo>
                    <a:lnTo>
                      <a:pt x="35" y="22"/>
                    </a:lnTo>
                    <a:lnTo>
                      <a:pt x="33" y="20"/>
                    </a:lnTo>
                    <a:lnTo>
                      <a:pt x="33" y="17"/>
                    </a:lnTo>
                    <a:lnTo>
                      <a:pt x="33" y="14"/>
                    </a:lnTo>
                    <a:lnTo>
                      <a:pt x="33" y="12"/>
                    </a:lnTo>
                    <a:lnTo>
                      <a:pt x="33" y="10"/>
                    </a:lnTo>
                    <a:lnTo>
                      <a:pt x="33" y="9"/>
                    </a:lnTo>
                    <a:lnTo>
                      <a:pt x="33" y="8"/>
                    </a:lnTo>
                    <a:lnTo>
                      <a:pt x="33" y="6"/>
                    </a:lnTo>
                    <a:lnTo>
                      <a:pt x="33" y="4"/>
                    </a:lnTo>
                    <a:lnTo>
                      <a:pt x="33" y="3"/>
                    </a:lnTo>
                    <a:lnTo>
                      <a:pt x="33" y="2"/>
                    </a:lnTo>
                    <a:lnTo>
                      <a:pt x="34" y="0"/>
                    </a:lnTo>
                    <a:lnTo>
                      <a:pt x="0" y="0"/>
                    </a:lnTo>
                    <a:lnTo>
                      <a:pt x="0" y="62"/>
                    </a:lnTo>
                  </a:path>
                </a:pathLst>
              </a:custGeom>
              <a:noFill/>
              <a:ln w="12700" cap="rnd" cmpd="sng">
                <a:solidFill>
                  <a:srgbClr val="1F1A17"/>
                </a:solidFill>
                <a:prstDash val="solid"/>
                <a:round/>
                <a:headEnd type="none" w="sm" len="sm"/>
                <a:tailEnd type="none" w="sm" len="sm"/>
              </a:ln>
            </p:spPr>
            <p:txBody>
              <a:bodyPr/>
              <a:lstStyle/>
              <a:p>
                <a:endParaRPr lang="en-US"/>
              </a:p>
            </p:txBody>
          </p:sp>
          <p:sp>
            <p:nvSpPr>
              <p:cNvPr id="252127" name="Freeform 190"/>
              <p:cNvSpPr>
                <a:spLocks/>
              </p:cNvSpPr>
              <p:nvPr/>
            </p:nvSpPr>
            <p:spPr bwMode="auto">
              <a:xfrm>
                <a:off x="3859" y="1999"/>
                <a:ext cx="34" cy="63"/>
              </a:xfrm>
              <a:custGeom>
                <a:avLst/>
                <a:gdLst>
                  <a:gd name="T0" fmla="*/ 16 w 34"/>
                  <a:gd name="T1" fmla="*/ 62 h 63"/>
                  <a:gd name="T2" fmla="*/ 33 w 34"/>
                  <a:gd name="T3" fmla="*/ 62 h 63"/>
                  <a:gd name="T4" fmla="*/ 33 w 34"/>
                  <a:gd name="T5" fmla="*/ 0 h 63"/>
                  <a:gd name="T6" fmla="*/ 12 w 34"/>
                  <a:gd name="T7" fmla="*/ 0 h 63"/>
                  <a:gd name="T8" fmla="*/ 10 w 34"/>
                  <a:gd name="T9" fmla="*/ 3 h 63"/>
                  <a:gd name="T10" fmla="*/ 8 w 34"/>
                  <a:gd name="T11" fmla="*/ 5 h 63"/>
                  <a:gd name="T12" fmla="*/ 6 w 34"/>
                  <a:gd name="T13" fmla="*/ 8 h 63"/>
                  <a:gd name="T14" fmla="*/ 4 w 34"/>
                  <a:gd name="T15" fmla="*/ 10 h 63"/>
                  <a:gd name="T16" fmla="*/ 3 w 34"/>
                  <a:gd name="T17" fmla="*/ 13 h 63"/>
                  <a:gd name="T18" fmla="*/ 1 w 34"/>
                  <a:gd name="T19" fmla="*/ 15 h 63"/>
                  <a:gd name="T20" fmla="*/ 0 w 34"/>
                  <a:gd name="T21" fmla="*/ 18 h 63"/>
                  <a:gd name="T22" fmla="*/ 0 w 34"/>
                  <a:gd name="T23" fmla="*/ 20 h 63"/>
                  <a:gd name="T24" fmla="*/ 0 w 34"/>
                  <a:gd name="T25" fmla="*/ 23 h 63"/>
                  <a:gd name="T26" fmla="*/ 1 w 34"/>
                  <a:gd name="T27" fmla="*/ 26 h 63"/>
                  <a:gd name="T28" fmla="*/ 2 w 34"/>
                  <a:gd name="T29" fmla="*/ 27 h 63"/>
                  <a:gd name="T30" fmla="*/ 3 w 34"/>
                  <a:gd name="T31" fmla="*/ 30 h 63"/>
                  <a:gd name="T32" fmla="*/ 4 w 34"/>
                  <a:gd name="T33" fmla="*/ 31 h 63"/>
                  <a:gd name="T34" fmla="*/ 6 w 34"/>
                  <a:gd name="T35" fmla="*/ 33 h 63"/>
                  <a:gd name="T36" fmla="*/ 8 w 34"/>
                  <a:gd name="T37" fmla="*/ 34 h 63"/>
                  <a:gd name="T38" fmla="*/ 10 w 34"/>
                  <a:gd name="T39" fmla="*/ 36 h 63"/>
                  <a:gd name="T40" fmla="*/ 12 w 34"/>
                  <a:gd name="T41" fmla="*/ 37 h 63"/>
                  <a:gd name="T42" fmla="*/ 14 w 34"/>
                  <a:gd name="T43" fmla="*/ 38 h 63"/>
                  <a:gd name="T44" fmla="*/ 16 w 34"/>
                  <a:gd name="T45" fmla="*/ 40 h 63"/>
                  <a:gd name="T46" fmla="*/ 17 w 34"/>
                  <a:gd name="T47" fmla="*/ 42 h 63"/>
                  <a:gd name="T48" fmla="*/ 18 w 34"/>
                  <a:gd name="T49" fmla="*/ 43 h 63"/>
                  <a:gd name="T50" fmla="*/ 18 w 34"/>
                  <a:gd name="T51" fmla="*/ 46 h 63"/>
                  <a:gd name="T52" fmla="*/ 19 w 34"/>
                  <a:gd name="T53" fmla="*/ 49 h 63"/>
                  <a:gd name="T54" fmla="*/ 19 w 34"/>
                  <a:gd name="T55" fmla="*/ 51 h 63"/>
                  <a:gd name="T56" fmla="*/ 18 w 34"/>
                  <a:gd name="T57" fmla="*/ 52 h 63"/>
                  <a:gd name="T58" fmla="*/ 18 w 34"/>
                  <a:gd name="T59" fmla="*/ 54 h 63"/>
                  <a:gd name="T60" fmla="*/ 18 w 34"/>
                  <a:gd name="T61" fmla="*/ 55 h 63"/>
                  <a:gd name="T62" fmla="*/ 17 w 34"/>
                  <a:gd name="T63" fmla="*/ 56 h 63"/>
                  <a:gd name="T64" fmla="*/ 17 w 34"/>
                  <a:gd name="T65" fmla="*/ 58 h 63"/>
                  <a:gd name="T66" fmla="*/ 17 w 34"/>
                  <a:gd name="T67" fmla="*/ 60 h 63"/>
                  <a:gd name="T68" fmla="*/ 16 w 34"/>
                  <a:gd name="T69" fmla="*/ 62 h 6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4"/>
                  <a:gd name="T106" fmla="*/ 0 h 63"/>
                  <a:gd name="T107" fmla="*/ 34 w 34"/>
                  <a:gd name="T108" fmla="*/ 63 h 6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4" h="63">
                    <a:moveTo>
                      <a:pt x="16" y="62"/>
                    </a:moveTo>
                    <a:lnTo>
                      <a:pt x="33" y="62"/>
                    </a:lnTo>
                    <a:lnTo>
                      <a:pt x="33" y="0"/>
                    </a:lnTo>
                    <a:lnTo>
                      <a:pt x="12" y="0"/>
                    </a:lnTo>
                    <a:lnTo>
                      <a:pt x="10" y="3"/>
                    </a:lnTo>
                    <a:lnTo>
                      <a:pt x="8" y="5"/>
                    </a:lnTo>
                    <a:lnTo>
                      <a:pt x="6" y="8"/>
                    </a:lnTo>
                    <a:lnTo>
                      <a:pt x="4" y="10"/>
                    </a:lnTo>
                    <a:lnTo>
                      <a:pt x="3" y="13"/>
                    </a:lnTo>
                    <a:lnTo>
                      <a:pt x="1" y="15"/>
                    </a:lnTo>
                    <a:lnTo>
                      <a:pt x="0" y="18"/>
                    </a:lnTo>
                    <a:lnTo>
                      <a:pt x="0" y="20"/>
                    </a:lnTo>
                    <a:lnTo>
                      <a:pt x="0" y="23"/>
                    </a:lnTo>
                    <a:lnTo>
                      <a:pt x="1" y="26"/>
                    </a:lnTo>
                    <a:lnTo>
                      <a:pt x="2" y="27"/>
                    </a:lnTo>
                    <a:lnTo>
                      <a:pt x="3" y="30"/>
                    </a:lnTo>
                    <a:lnTo>
                      <a:pt x="4" y="31"/>
                    </a:lnTo>
                    <a:lnTo>
                      <a:pt x="6" y="33"/>
                    </a:lnTo>
                    <a:lnTo>
                      <a:pt x="8" y="34"/>
                    </a:lnTo>
                    <a:lnTo>
                      <a:pt x="10" y="36"/>
                    </a:lnTo>
                    <a:lnTo>
                      <a:pt x="12" y="37"/>
                    </a:lnTo>
                    <a:lnTo>
                      <a:pt x="14" y="38"/>
                    </a:lnTo>
                    <a:lnTo>
                      <a:pt x="16" y="40"/>
                    </a:lnTo>
                    <a:lnTo>
                      <a:pt x="17" y="42"/>
                    </a:lnTo>
                    <a:lnTo>
                      <a:pt x="18" y="43"/>
                    </a:lnTo>
                    <a:lnTo>
                      <a:pt x="18" y="46"/>
                    </a:lnTo>
                    <a:lnTo>
                      <a:pt x="19" y="49"/>
                    </a:lnTo>
                    <a:lnTo>
                      <a:pt x="19" y="51"/>
                    </a:lnTo>
                    <a:lnTo>
                      <a:pt x="18" y="52"/>
                    </a:lnTo>
                    <a:lnTo>
                      <a:pt x="18" y="54"/>
                    </a:lnTo>
                    <a:lnTo>
                      <a:pt x="18" y="55"/>
                    </a:lnTo>
                    <a:lnTo>
                      <a:pt x="17" y="56"/>
                    </a:lnTo>
                    <a:lnTo>
                      <a:pt x="17" y="58"/>
                    </a:lnTo>
                    <a:lnTo>
                      <a:pt x="17" y="60"/>
                    </a:lnTo>
                    <a:lnTo>
                      <a:pt x="16" y="62"/>
                    </a:lnTo>
                  </a:path>
                </a:pathLst>
              </a:custGeom>
              <a:noFill/>
              <a:ln w="12700" cap="rnd" cmpd="sng">
                <a:solidFill>
                  <a:srgbClr val="1F1A17"/>
                </a:solidFill>
                <a:prstDash val="solid"/>
                <a:round/>
                <a:headEnd type="none" w="sm" len="sm"/>
                <a:tailEnd type="none" w="sm" len="sm"/>
              </a:ln>
            </p:spPr>
            <p:txBody>
              <a:bodyPr/>
              <a:lstStyle/>
              <a:p>
                <a:endParaRPr lang="en-US"/>
              </a:p>
            </p:txBody>
          </p:sp>
          <p:sp>
            <p:nvSpPr>
              <p:cNvPr id="252128" name="Freeform 191"/>
              <p:cNvSpPr>
                <a:spLocks/>
              </p:cNvSpPr>
              <p:nvPr/>
            </p:nvSpPr>
            <p:spPr bwMode="auto">
              <a:xfrm>
                <a:off x="3933" y="1999"/>
                <a:ext cx="34" cy="63"/>
              </a:xfrm>
              <a:custGeom>
                <a:avLst/>
                <a:gdLst>
                  <a:gd name="T0" fmla="*/ 0 w 34"/>
                  <a:gd name="T1" fmla="*/ 62 h 63"/>
                  <a:gd name="T2" fmla="*/ 28 w 34"/>
                  <a:gd name="T3" fmla="*/ 62 h 63"/>
                  <a:gd name="T4" fmla="*/ 29 w 34"/>
                  <a:gd name="T5" fmla="*/ 60 h 63"/>
                  <a:gd name="T6" fmla="*/ 30 w 34"/>
                  <a:gd name="T7" fmla="*/ 59 h 63"/>
                  <a:gd name="T8" fmla="*/ 31 w 34"/>
                  <a:gd name="T9" fmla="*/ 58 h 63"/>
                  <a:gd name="T10" fmla="*/ 31 w 34"/>
                  <a:gd name="T11" fmla="*/ 56 h 63"/>
                  <a:gd name="T12" fmla="*/ 32 w 34"/>
                  <a:gd name="T13" fmla="*/ 54 h 63"/>
                  <a:gd name="T14" fmla="*/ 33 w 34"/>
                  <a:gd name="T15" fmla="*/ 52 h 63"/>
                  <a:gd name="T16" fmla="*/ 33 w 34"/>
                  <a:gd name="T17" fmla="*/ 50 h 63"/>
                  <a:gd name="T18" fmla="*/ 33 w 34"/>
                  <a:gd name="T19" fmla="*/ 48 h 63"/>
                  <a:gd name="T20" fmla="*/ 33 w 34"/>
                  <a:gd name="T21" fmla="*/ 44 h 63"/>
                  <a:gd name="T22" fmla="*/ 32 w 34"/>
                  <a:gd name="T23" fmla="*/ 42 h 63"/>
                  <a:gd name="T24" fmla="*/ 31 w 34"/>
                  <a:gd name="T25" fmla="*/ 40 h 63"/>
                  <a:gd name="T26" fmla="*/ 30 w 34"/>
                  <a:gd name="T27" fmla="*/ 37 h 63"/>
                  <a:gd name="T28" fmla="*/ 28 w 34"/>
                  <a:gd name="T29" fmla="*/ 35 h 63"/>
                  <a:gd name="T30" fmla="*/ 26 w 34"/>
                  <a:gd name="T31" fmla="*/ 33 h 63"/>
                  <a:gd name="T32" fmla="*/ 24 w 34"/>
                  <a:gd name="T33" fmla="*/ 31 h 63"/>
                  <a:gd name="T34" fmla="*/ 21 w 34"/>
                  <a:gd name="T35" fmla="*/ 26 h 63"/>
                  <a:gd name="T36" fmla="*/ 17 w 34"/>
                  <a:gd name="T37" fmla="*/ 22 h 63"/>
                  <a:gd name="T38" fmla="*/ 17 w 34"/>
                  <a:gd name="T39" fmla="*/ 20 h 63"/>
                  <a:gd name="T40" fmla="*/ 16 w 34"/>
                  <a:gd name="T41" fmla="*/ 17 h 63"/>
                  <a:gd name="T42" fmla="*/ 15 w 34"/>
                  <a:gd name="T43" fmla="*/ 14 h 63"/>
                  <a:gd name="T44" fmla="*/ 15 w 34"/>
                  <a:gd name="T45" fmla="*/ 12 h 63"/>
                  <a:gd name="T46" fmla="*/ 15 w 34"/>
                  <a:gd name="T47" fmla="*/ 10 h 63"/>
                  <a:gd name="T48" fmla="*/ 15 w 34"/>
                  <a:gd name="T49" fmla="*/ 9 h 63"/>
                  <a:gd name="T50" fmla="*/ 16 w 34"/>
                  <a:gd name="T51" fmla="*/ 8 h 63"/>
                  <a:gd name="T52" fmla="*/ 16 w 34"/>
                  <a:gd name="T53" fmla="*/ 6 h 63"/>
                  <a:gd name="T54" fmla="*/ 16 w 34"/>
                  <a:gd name="T55" fmla="*/ 4 h 63"/>
                  <a:gd name="T56" fmla="*/ 16 w 34"/>
                  <a:gd name="T57" fmla="*/ 3 h 63"/>
                  <a:gd name="T58" fmla="*/ 17 w 34"/>
                  <a:gd name="T59" fmla="*/ 2 h 63"/>
                  <a:gd name="T60" fmla="*/ 17 w 34"/>
                  <a:gd name="T61" fmla="*/ 0 h 63"/>
                  <a:gd name="T62" fmla="*/ 0 w 34"/>
                  <a:gd name="T63" fmla="*/ 0 h 63"/>
                  <a:gd name="T64" fmla="*/ 0 w 34"/>
                  <a:gd name="T65" fmla="*/ 62 h 6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4"/>
                  <a:gd name="T100" fmla="*/ 0 h 63"/>
                  <a:gd name="T101" fmla="*/ 34 w 34"/>
                  <a:gd name="T102" fmla="*/ 63 h 6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4" h="63">
                    <a:moveTo>
                      <a:pt x="0" y="62"/>
                    </a:moveTo>
                    <a:lnTo>
                      <a:pt x="28" y="62"/>
                    </a:lnTo>
                    <a:lnTo>
                      <a:pt x="29" y="60"/>
                    </a:lnTo>
                    <a:lnTo>
                      <a:pt x="30" y="59"/>
                    </a:lnTo>
                    <a:lnTo>
                      <a:pt x="31" y="58"/>
                    </a:lnTo>
                    <a:lnTo>
                      <a:pt x="31" y="56"/>
                    </a:lnTo>
                    <a:lnTo>
                      <a:pt x="32" y="54"/>
                    </a:lnTo>
                    <a:lnTo>
                      <a:pt x="33" y="52"/>
                    </a:lnTo>
                    <a:lnTo>
                      <a:pt x="33" y="50"/>
                    </a:lnTo>
                    <a:lnTo>
                      <a:pt x="33" y="48"/>
                    </a:lnTo>
                    <a:lnTo>
                      <a:pt x="33" y="44"/>
                    </a:lnTo>
                    <a:lnTo>
                      <a:pt x="32" y="42"/>
                    </a:lnTo>
                    <a:lnTo>
                      <a:pt x="31" y="40"/>
                    </a:lnTo>
                    <a:lnTo>
                      <a:pt x="30" y="37"/>
                    </a:lnTo>
                    <a:lnTo>
                      <a:pt x="28" y="35"/>
                    </a:lnTo>
                    <a:lnTo>
                      <a:pt x="26" y="33"/>
                    </a:lnTo>
                    <a:lnTo>
                      <a:pt x="24" y="31"/>
                    </a:lnTo>
                    <a:lnTo>
                      <a:pt x="21" y="26"/>
                    </a:lnTo>
                    <a:lnTo>
                      <a:pt x="17" y="22"/>
                    </a:lnTo>
                    <a:lnTo>
                      <a:pt x="17" y="20"/>
                    </a:lnTo>
                    <a:lnTo>
                      <a:pt x="16" y="17"/>
                    </a:lnTo>
                    <a:lnTo>
                      <a:pt x="15" y="14"/>
                    </a:lnTo>
                    <a:lnTo>
                      <a:pt x="15" y="12"/>
                    </a:lnTo>
                    <a:lnTo>
                      <a:pt x="15" y="10"/>
                    </a:lnTo>
                    <a:lnTo>
                      <a:pt x="15" y="9"/>
                    </a:lnTo>
                    <a:lnTo>
                      <a:pt x="16" y="8"/>
                    </a:lnTo>
                    <a:lnTo>
                      <a:pt x="16" y="6"/>
                    </a:lnTo>
                    <a:lnTo>
                      <a:pt x="16" y="4"/>
                    </a:lnTo>
                    <a:lnTo>
                      <a:pt x="16" y="3"/>
                    </a:lnTo>
                    <a:lnTo>
                      <a:pt x="17" y="2"/>
                    </a:lnTo>
                    <a:lnTo>
                      <a:pt x="17" y="0"/>
                    </a:lnTo>
                    <a:lnTo>
                      <a:pt x="0" y="0"/>
                    </a:lnTo>
                    <a:lnTo>
                      <a:pt x="0" y="62"/>
                    </a:lnTo>
                  </a:path>
                </a:pathLst>
              </a:custGeom>
              <a:noFill/>
              <a:ln w="12700" cap="rnd" cmpd="sng">
                <a:solidFill>
                  <a:srgbClr val="1F1A17"/>
                </a:solidFill>
                <a:prstDash val="solid"/>
                <a:round/>
                <a:headEnd type="none" w="sm" len="sm"/>
                <a:tailEnd type="none" w="sm" len="sm"/>
              </a:ln>
            </p:spPr>
            <p:txBody>
              <a:bodyPr/>
              <a:lstStyle/>
              <a:p>
                <a:endParaRPr lang="en-US"/>
              </a:p>
            </p:txBody>
          </p:sp>
          <p:sp>
            <p:nvSpPr>
              <p:cNvPr id="252129" name="Freeform 192"/>
              <p:cNvSpPr>
                <a:spLocks/>
              </p:cNvSpPr>
              <p:nvPr/>
            </p:nvSpPr>
            <p:spPr bwMode="auto">
              <a:xfrm>
                <a:off x="3993" y="1999"/>
                <a:ext cx="39" cy="63"/>
              </a:xfrm>
              <a:custGeom>
                <a:avLst/>
                <a:gdLst>
                  <a:gd name="T0" fmla="*/ 16 w 39"/>
                  <a:gd name="T1" fmla="*/ 62 h 63"/>
                  <a:gd name="T2" fmla="*/ 38 w 39"/>
                  <a:gd name="T3" fmla="*/ 62 h 63"/>
                  <a:gd name="T4" fmla="*/ 38 w 39"/>
                  <a:gd name="T5" fmla="*/ 0 h 63"/>
                  <a:gd name="T6" fmla="*/ 12 w 39"/>
                  <a:gd name="T7" fmla="*/ 0 h 63"/>
                  <a:gd name="T8" fmla="*/ 10 w 39"/>
                  <a:gd name="T9" fmla="*/ 3 h 63"/>
                  <a:gd name="T10" fmla="*/ 8 w 39"/>
                  <a:gd name="T11" fmla="*/ 5 h 63"/>
                  <a:gd name="T12" fmla="*/ 5 w 39"/>
                  <a:gd name="T13" fmla="*/ 8 h 63"/>
                  <a:gd name="T14" fmla="*/ 4 w 39"/>
                  <a:gd name="T15" fmla="*/ 10 h 63"/>
                  <a:gd name="T16" fmla="*/ 3 w 39"/>
                  <a:gd name="T17" fmla="*/ 13 h 63"/>
                  <a:gd name="T18" fmla="*/ 2 w 39"/>
                  <a:gd name="T19" fmla="*/ 15 h 63"/>
                  <a:gd name="T20" fmla="*/ 1 w 39"/>
                  <a:gd name="T21" fmla="*/ 18 h 63"/>
                  <a:gd name="T22" fmla="*/ 0 w 39"/>
                  <a:gd name="T23" fmla="*/ 20 h 63"/>
                  <a:gd name="T24" fmla="*/ 0 w 39"/>
                  <a:gd name="T25" fmla="*/ 23 h 63"/>
                  <a:gd name="T26" fmla="*/ 1 w 39"/>
                  <a:gd name="T27" fmla="*/ 26 h 63"/>
                  <a:gd name="T28" fmla="*/ 2 w 39"/>
                  <a:gd name="T29" fmla="*/ 27 h 63"/>
                  <a:gd name="T30" fmla="*/ 3 w 39"/>
                  <a:gd name="T31" fmla="*/ 30 h 63"/>
                  <a:gd name="T32" fmla="*/ 4 w 39"/>
                  <a:gd name="T33" fmla="*/ 31 h 63"/>
                  <a:gd name="T34" fmla="*/ 6 w 39"/>
                  <a:gd name="T35" fmla="*/ 33 h 63"/>
                  <a:gd name="T36" fmla="*/ 8 w 39"/>
                  <a:gd name="T37" fmla="*/ 34 h 63"/>
                  <a:gd name="T38" fmla="*/ 10 w 39"/>
                  <a:gd name="T39" fmla="*/ 36 h 63"/>
                  <a:gd name="T40" fmla="*/ 12 w 39"/>
                  <a:gd name="T41" fmla="*/ 37 h 63"/>
                  <a:gd name="T42" fmla="*/ 14 w 39"/>
                  <a:gd name="T43" fmla="*/ 38 h 63"/>
                  <a:gd name="T44" fmla="*/ 16 w 39"/>
                  <a:gd name="T45" fmla="*/ 40 h 63"/>
                  <a:gd name="T46" fmla="*/ 18 w 39"/>
                  <a:gd name="T47" fmla="*/ 42 h 63"/>
                  <a:gd name="T48" fmla="*/ 19 w 39"/>
                  <a:gd name="T49" fmla="*/ 43 h 63"/>
                  <a:gd name="T50" fmla="*/ 19 w 39"/>
                  <a:gd name="T51" fmla="*/ 46 h 63"/>
                  <a:gd name="T52" fmla="*/ 19 w 39"/>
                  <a:gd name="T53" fmla="*/ 49 h 63"/>
                  <a:gd name="T54" fmla="*/ 19 w 39"/>
                  <a:gd name="T55" fmla="*/ 51 h 63"/>
                  <a:gd name="T56" fmla="*/ 19 w 39"/>
                  <a:gd name="T57" fmla="*/ 52 h 63"/>
                  <a:gd name="T58" fmla="*/ 19 w 39"/>
                  <a:gd name="T59" fmla="*/ 54 h 63"/>
                  <a:gd name="T60" fmla="*/ 19 w 39"/>
                  <a:gd name="T61" fmla="*/ 55 h 63"/>
                  <a:gd name="T62" fmla="*/ 19 w 39"/>
                  <a:gd name="T63" fmla="*/ 56 h 63"/>
                  <a:gd name="T64" fmla="*/ 18 w 39"/>
                  <a:gd name="T65" fmla="*/ 58 h 63"/>
                  <a:gd name="T66" fmla="*/ 18 w 39"/>
                  <a:gd name="T67" fmla="*/ 60 h 63"/>
                  <a:gd name="T68" fmla="*/ 17 w 39"/>
                  <a:gd name="T69" fmla="*/ 60 h 63"/>
                  <a:gd name="T70" fmla="*/ 16 w 39"/>
                  <a:gd name="T71" fmla="*/ 62 h 63"/>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39"/>
                  <a:gd name="T109" fmla="*/ 0 h 63"/>
                  <a:gd name="T110" fmla="*/ 39 w 39"/>
                  <a:gd name="T111" fmla="*/ 63 h 63"/>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39" h="63">
                    <a:moveTo>
                      <a:pt x="16" y="62"/>
                    </a:moveTo>
                    <a:lnTo>
                      <a:pt x="38" y="62"/>
                    </a:lnTo>
                    <a:lnTo>
                      <a:pt x="38" y="0"/>
                    </a:lnTo>
                    <a:lnTo>
                      <a:pt x="12" y="0"/>
                    </a:lnTo>
                    <a:lnTo>
                      <a:pt x="10" y="3"/>
                    </a:lnTo>
                    <a:lnTo>
                      <a:pt x="8" y="5"/>
                    </a:lnTo>
                    <a:lnTo>
                      <a:pt x="5" y="8"/>
                    </a:lnTo>
                    <a:lnTo>
                      <a:pt x="4" y="10"/>
                    </a:lnTo>
                    <a:lnTo>
                      <a:pt x="3" y="13"/>
                    </a:lnTo>
                    <a:lnTo>
                      <a:pt x="2" y="15"/>
                    </a:lnTo>
                    <a:lnTo>
                      <a:pt x="1" y="18"/>
                    </a:lnTo>
                    <a:lnTo>
                      <a:pt x="0" y="20"/>
                    </a:lnTo>
                    <a:lnTo>
                      <a:pt x="0" y="23"/>
                    </a:lnTo>
                    <a:lnTo>
                      <a:pt x="1" y="26"/>
                    </a:lnTo>
                    <a:lnTo>
                      <a:pt x="2" y="27"/>
                    </a:lnTo>
                    <a:lnTo>
                      <a:pt x="3" y="30"/>
                    </a:lnTo>
                    <a:lnTo>
                      <a:pt x="4" y="31"/>
                    </a:lnTo>
                    <a:lnTo>
                      <a:pt x="6" y="33"/>
                    </a:lnTo>
                    <a:lnTo>
                      <a:pt x="8" y="34"/>
                    </a:lnTo>
                    <a:lnTo>
                      <a:pt x="10" y="36"/>
                    </a:lnTo>
                    <a:lnTo>
                      <a:pt x="12" y="37"/>
                    </a:lnTo>
                    <a:lnTo>
                      <a:pt x="14" y="38"/>
                    </a:lnTo>
                    <a:lnTo>
                      <a:pt x="16" y="40"/>
                    </a:lnTo>
                    <a:lnTo>
                      <a:pt x="18" y="42"/>
                    </a:lnTo>
                    <a:lnTo>
                      <a:pt x="19" y="43"/>
                    </a:lnTo>
                    <a:lnTo>
                      <a:pt x="19" y="46"/>
                    </a:lnTo>
                    <a:lnTo>
                      <a:pt x="19" y="49"/>
                    </a:lnTo>
                    <a:lnTo>
                      <a:pt x="19" y="51"/>
                    </a:lnTo>
                    <a:lnTo>
                      <a:pt x="19" y="52"/>
                    </a:lnTo>
                    <a:lnTo>
                      <a:pt x="19" y="54"/>
                    </a:lnTo>
                    <a:lnTo>
                      <a:pt x="19" y="55"/>
                    </a:lnTo>
                    <a:lnTo>
                      <a:pt x="19" y="56"/>
                    </a:lnTo>
                    <a:lnTo>
                      <a:pt x="18" y="58"/>
                    </a:lnTo>
                    <a:lnTo>
                      <a:pt x="18" y="60"/>
                    </a:lnTo>
                    <a:lnTo>
                      <a:pt x="17" y="60"/>
                    </a:lnTo>
                    <a:lnTo>
                      <a:pt x="16" y="62"/>
                    </a:lnTo>
                  </a:path>
                </a:pathLst>
              </a:custGeom>
              <a:noFill/>
              <a:ln w="12700" cap="rnd" cmpd="sng">
                <a:solidFill>
                  <a:srgbClr val="1F1A17"/>
                </a:solidFill>
                <a:prstDash val="solid"/>
                <a:round/>
                <a:headEnd type="none" w="sm" len="sm"/>
                <a:tailEnd type="none" w="sm" len="sm"/>
              </a:ln>
            </p:spPr>
            <p:txBody>
              <a:bodyPr/>
              <a:lstStyle/>
              <a:p>
                <a:endParaRPr lang="en-US"/>
              </a:p>
            </p:txBody>
          </p:sp>
          <p:sp>
            <p:nvSpPr>
              <p:cNvPr id="252130" name="Rectangle 193"/>
              <p:cNvSpPr>
                <a:spLocks noChangeArrowheads="1"/>
              </p:cNvSpPr>
              <p:nvPr/>
            </p:nvSpPr>
            <p:spPr bwMode="auto">
              <a:xfrm>
                <a:off x="4146" y="2001"/>
                <a:ext cx="46" cy="58"/>
              </a:xfrm>
              <a:prstGeom prst="rect">
                <a:avLst/>
              </a:prstGeom>
              <a:noFill/>
              <a:ln w="12700">
                <a:solidFill>
                  <a:srgbClr val="1F1A17"/>
                </a:solidFill>
                <a:miter lim="800000"/>
                <a:headEnd/>
                <a:tailEnd/>
              </a:ln>
            </p:spPr>
            <p:txBody>
              <a:bodyPr wrap="none" anchor="ctr"/>
              <a:lstStyle/>
              <a:p>
                <a:endParaRPr lang="en-US"/>
              </a:p>
            </p:txBody>
          </p:sp>
          <p:sp>
            <p:nvSpPr>
              <p:cNvPr id="252131" name="Rectangle 194"/>
              <p:cNvSpPr>
                <a:spLocks noChangeArrowheads="1"/>
              </p:cNvSpPr>
              <p:nvPr/>
            </p:nvSpPr>
            <p:spPr bwMode="auto">
              <a:xfrm>
                <a:off x="4308" y="2001"/>
                <a:ext cx="98" cy="58"/>
              </a:xfrm>
              <a:prstGeom prst="rect">
                <a:avLst/>
              </a:prstGeom>
              <a:noFill/>
              <a:ln w="12700">
                <a:solidFill>
                  <a:srgbClr val="1F1A17"/>
                </a:solidFill>
                <a:miter lim="800000"/>
                <a:headEnd/>
                <a:tailEnd/>
              </a:ln>
            </p:spPr>
            <p:txBody>
              <a:bodyPr wrap="none" anchor="ctr"/>
              <a:lstStyle/>
              <a:p>
                <a:endParaRPr lang="en-US"/>
              </a:p>
            </p:txBody>
          </p:sp>
          <p:sp>
            <p:nvSpPr>
              <p:cNvPr id="252132" name="Freeform 195"/>
              <p:cNvSpPr>
                <a:spLocks/>
              </p:cNvSpPr>
              <p:nvPr/>
            </p:nvSpPr>
            <p:spPr bwMode="auto">
              <a:xfrm>
                <a:off x="4312" y="1890"/>
                <a:ext cx="831" cy="52"/>
              </a:xfrm>
              <a:custGeom>
                <a:avLst/>
                <a:gdLst>
                  <a:gd name="T0" fmla="*/ 0 w 831"/>
                  <a:gd name="T1" fmla="*/ 0 h 52"/>
                  <a:gd name="T2" fmla="*/ 830 w 831"/>
                  <a:gd name="T3" fmla="*/ 0 h 52"/>
                  <a:gd name="T4" fmla="*/ 747 w 831"/>
                  <a:gd name="T5" fmla="*/ 51 h 52"/>
                  <a:gd name="T6" fmla="*/ 83 w 831"/>
                  <a:gd name="T7" fmla="*/ 51 h 52"/>
                  <a:gd name="T8" fmla="*/ 0 w 831"/>
                  <a:gd name="T9" fmla="*/ 0 h 52"/>
                  <a:gd name="T10" fmla="*/ 0 60000 65536"/>
                  <a:gd name="T11" fmla="*/ 0 60000 65536"/>
                  <a:gd name="T12" fmla="*/ 0 60000 65536"/>
                  <a:gd name="T13" fmla="*/ 0 60000 65536"/>
                  <a:gd name="T14" fmla="*/ 0 60000 65536"/>
                  <a:gd name="T15" fmla="*/ 0 w 831"/>
                  <a:gd name="T16" fmla="*/ 0 h 52"/>
                  <a:gd name="T17" fmla="*/ 831 w 831"/>
                  <a:gd name="T18" fmla="*/ 52 h 52"/>
                </a:gdLst>
                <a:ahLst/>
                <a:cxnLst>
                  <a:cxn ang="T10">
                    <a:pos x="T0" y="T1"/>
                  </a:cxn>
                  <a:cxn ang="T11">
                    <a:pos x="T2" y="T3"/>
                  </a:cxn>
                  <a:cxn ang="T12">
                    <a:pos x="T4" y="T5"/>
                  </a:cxn>
                  <a:cxn ang="T13">
                    <a:pos x="T6" y="T7"/>
                  </a:cxn>
                  <a:cxn ang="T14">
                    <a:pos x="T8" y="T9"/>
                  </a:cxn>
                </a:cxnLst>
                <a:rect l="T15" t="T16" r="T17" b="T18"/>
                <a:pathLst>
                  <a:path w="831" h="52">
                    <a:moveTo>
                      <a:pt x="0" y="0"/>
                    </a:moveTo>
                    <a:lnTo>
                      <a:pt x="830" y="0"/>
                    </a:lnTo>
                    <a:lnTo>
                      <a:pt x="747" y="51"/>
                    </a:lnTo>
                    <a:lnTo>
                      <a:pt x="83" y="51"/>
                    </a:lnTo>
                    <a:lnTo>
                      <a:pt x="0" y="0"/>
                    </a:lnTo>
                  </a:path>
                </a:pathLst>
              </a:custGeom>
              <a:solidFill>
                <a:srgbClr val="F4C764"/>
              </a:solidFill>
              <a:ln w="9525" cap="rnd">
                <a:noFill/>
                <a:round/>
                <a:headEnd type="none" w="sm" len="sm"/>
                <a:tailEnd type="none" w="sm" len="sm"/>
              </a:ln>
            </p:spPr>
            <p:txBody>
              <a:bodyPr/>
              <a:lstStyle/>
              <a:p>
                <a:endParaRPr lang="en-US"/>
              </a:p>
            </p:txBody>
          </p:sp>
          <p:sp>
            <p:nvSpPr>
              <p:cNvPr id="252133" name="Freeform 196"/>
              <p:cNvSpPr>
                <a:spLocks/>
              </p:cNvSpPr>
              <p:nvPr/>
            </p:nvSpPr>
            <p:spPr bwMode="auto">
              <a:xfrm>
                <a:off x="4312" y="1890"/>
                <a:ext cx="831" cy="52"/>
              </a:xfrm>
              <a:custGeom>
                <a:avLst/>
                <a:gdLst>
                  <a:gd name="T0" fmla="*/ 0 w 831"/>
                  <a:gd name="T1" fmla="*/ 0 h 52"/>
                  <a:gd name="T2" fmla="*/ 830 w 831"/>
                  <a:gd name="T3" fmla="*/ 0 h 52"/>
                  <a:gd name="T4" fmla="*/ 747 w 831"/>
                  <a:gd name="T5" fmla="*/ 51 h 52"/>
                  <a:gd name="T6" fmla="*/ 83 w 831"/>
                  <a:gd name="T7" fmla="*/ 51 h 52"/>
                  <a:gd name="T8" fmla="*/ 0 w 831"/>
                  <a:gd name="T9" fmla="*/ 0 h 52"/>
                  <a:gd name="T10" fmla="*/ 0 60000 65536"/>
                  <a:gd name="T11" fmla="*/ 0 60000 65536"/>
                  <a:gd name="T12" fmla="*/ 0 60000 65536"/>
                  <a:gd name="T13" fmla="*/ 0 60000 65536"/>
                  <a:gd name="T14" fmla="*/ 0 60000 65536"/>
                  <a:gd name="T15" fmla="*/ 0 w 831"/>
                  <a:gd name="T16" fmla="*/ 0 h 52"/>
                  <a:gd name="T17" fmla="*/ 831 w 831"/>
                  <a:gd name="T18" fmla="*/ 52 h 52"/>
                </a:gdLst>
                <a:ahLst/>
                <a:cxnLst>
                  <a:cxn ang="T10">
                    <a:pos x="T0" y="T1"/>
                  </a:cxn>
                  <a:cxn ang="T11">
                    <a:pos x="T2" y="T3"/>
                  </a:cxn>
                  <a:cxn ang="T12">
                    <a:pos x="T4" y="T5"/>
                  </a:cxn>
                  <a:cxn ang="T13">
                    <a:pos x="T6" y="T7"/>
                  </a:cxn>
                  <a:cxn ang="T14">
                    <a:pos x="T8" y="T9"/>
                  </a:cxn>
                </a:cxnLst>
                <a:rect l="T15" t="T16" r="T17" b="T18"/>
                <a:pathLst>
                  <a:path w="831" h="52">
                    <a:moveTo>
                      <a:pt x="0" y="0"/>
                    </a:moveTo>
                    <a:lnTo>
                      <a:pt x="830" y="0"/>
                    </a:lnTo>
                    <a:lnTo>
                      <a:pt x="747" y="51"/>
                    </a:lnTo>
                    <a:lnTo>
                      <a:pt x="83" y="51"/>
                    </a:lnTo>
                    <a:lnTo>
                      <a:pt x="0" y="0"/>
                    </a:lnTo>
                  </a:path>
                </a:pathLst>
              </a:custGeom>
              <a:noFill/>
              <a:ln w="12700" cap="rnd" cmpd="sng">
                <a:solidFill>
                  <a:srgbClr val="1F1A17"/>
                </a:solidFill>
                <a:prstDash val="solid"/>
                <a:round/>
                <a:headEnd type="none" w="sm" len="sm"/>
                <a:tailEnd type="none" w="sm" len="sm"/>
              </a:ln>
            </p:spPr>
            <p:txBody>
              <a:bodyPr/>
              <a:lstStyle/>
              <a:p>
                <a:endParaRPr lang="en-US"/>
              </a:p>
            </p:txBody>
          </p:sp>
          <p:sp>
            <p:nvSpPr>
              <p:cNvPr id="252134" name="Rectangle 197"/>
              <p:cNvSpPr>
                <a:spLocks noChangeArrowheads="1"/>
              </p:cNvSpPr>
              <p:nvPr/>
            </p:nvSpPr>
            <p:spPr bwMode="auto">
              <a:xfrm>
                <a:off x="4237" y="1724"/>
                <a:ext cx="980" cy="43"/>
              </a:xfrm>
              <a:prstGeom prst="rect">
                <a:avLst/>
              </a:prstGeom>
              <a:solidFill>
                <a:srgbClr val="F5C70D"/>
              </a:solidFill>
              <a:ln w="9525">
                <a:noFill/>
                <a:miter lim="800000"/>
                <a:headEnd/>
                <a:tailEnd/>
              </a:ln>
            </p:spPr>
            <p:txBody>
              <a:bodyPr wrap="none" anchor="ctr"/>
              <a:lstStyle/>
              <a:p>
                <a:endParaRPr lang="en-US"/>
              </a:p>
            </p:txBody>
          </p:sp>
          <p:sp>
            <p:nvSpPr>
              <p:cNvPr id="252135" name="Rectangle 198"/>
              <p:cNvSpPr>
                <a:spLocks noChangeArrowheads="1"/>
              </p:cNvSpPr>
              <p:nvPr/>
            </p:nvSpPr>
            <p:spPr bwMode="auto">
              <a:xfrm>
                <a:off x="4239" y="1725"/>
                <a:ext cx="976" cy="40"/>
              </a:xfrm>
              <a:prstGeom prst="rect">
                <a:avLst/>
              </a:prstGeom>
              <a:noFill/>
              <a:ln w="12700">
                <a:solidFill>
                  <a:srgbClr val="1F1A17"/>
                </a:solidFill>
                <a:miter lim="800000"/>
                <a:headEnd/>
                <a:tailEnd/>
              </a:ln>
            </p:spPr>
            <p:txBody>
              <a:bodyPr wrap="none" anchor="ctr"/>
              <a:lstStyle/>
              <a:p>
                <a:endParaRPr lang="en-US"/>
              </a:p>
            </p:txBody>
          </p:sp>
          <p:sp>
            <p:nvSpPr>
              <p:cNvPr id="252136" name="Rectangle 199"/>
              <p:cNvSpPr>
                <a:spLocks noChangeArrowheads="1"/>
              </p:cNvSpPr>
              <p:nvPr/>
            </p:nvSpPr>
            <p:spPr bwMode="auto">
              <a:xfrm>
                <a:off x="4312" y="1767"/>
                <a:ext cx="830" cy="123"/>
              </a:xfrm>
              <a:prstGeom prst="rect">
                <a:avLst/>
              </a:prstGeom>
              <a:solidFill>
                <a:srgbClr val="EC9635"/>
              </a:solidFill>
              <a:ln w="9525">
                <a:noFill/>
                <a:miter lim="800000"/>
                <a:headEnd/>
                <a:tailEnd/>
              </a:ln>
            </p:spPr>
            <p:txBody>
              <a:bodyPr wrap="none" anchor="ctr"/>
              <a:lstStyle/>
              <a:p>
                <a:endParaRPr lang="en-US"/>
              </a:p>
            </p:txBody>
          </p:sp>
          <p:sp>
            <p:nvSpPr>
              <p:cNvPr id="252137" name="Rectangle 200"/>
              <p:cNvSpPr>
                <a:spLocks noChangeArrowheads="1"/>
              </p:cNvSpPr>
              <p:nvPr/>
            </p:nvSpPr>
            <p:spPr bwMode="auto">
              <a:xfrm>
                <a:off x="4314" y="1769"/>
                <a:ext cx="826" cy="119"/>
              </a:xfrm>
              <a:prstGeom prst="rect">
                <a:avLst/>
              </a:prstGeom>
              <a:noFill/>
              <a:ln w="12700">
                <a:solidFill>
                  <a:srgbClr val="1F1A17"/>
                </a:solidFill>
                <a:miter lim="800000"/>
                <a:headEnd/>
                <a:tailEnd/>
              </a:ln>
            </p:spPr>
            <p:txBody>
              <a:bodyPr wrap="none" anchor="ctr"/>
              <a:lstStyle/>
              <a:p>
                <a:endParaRPr lang="en-US"/>
              </a:p>
            </p:txBody>
          </p:sp>
          <p:sp>
            <p:nvSpPr>
              <p:cNvPr id="252138" name="Freeform 201"/>
              <p:cNvSpPr>
                <a:spLocks/>
              </p:cNvSpPr>
              <p:nvPr/>
            </p:nvSpPr>
            <p:spPr bwMode="auto">
              <a:xfrm>
                <a:off x="4312" y="2118"/>
                <a:ext cx="831" cy="53"/>
              </a:xfrm>
              <a:custGeom>
                <a:avLst/>
                <a:gdLst>
                  <a:gd name="T0" fmla="*/ 0 w 831"/>
                  <a:gd name="T1" fmla="*/ 52 h 53"/>
                  <a:gd name="T2" fmla="*/ 830 w 831"/>
                  <a:gd name="T3" fmla="*/ 52 h 53"/>
                  <a:gd name="T4" fmla="*/ 747 w 831"/>
                  <a:gd name="T5" fmla="*/ 0 h 53"/>
                  <a:gd name="T6" fmla="*/ 83 w 831"/>
                  <a:gd name="T7" fmla="*/ 0 h 53"/>
                  <a:gd name="T8" fmla="*/ 0 w 831"/>
                  <a:gd name="T9" fmla="*/ 52 h 53"/>
                  <a:gd name="T10" fmla="*/ 0 60000 65536"/>
                  <a:gd name="T11" fmla="*/ 0 60000 65536"/>
                  <a:gd name="T12" fmla="*/ 0 60000 65536"/>
                  <a:gd name="T13" fmla="*/ 0 60000 65536"/>
                  <a:gd name="T14" fmla="*/ 0 60000 65536"/>
                  <a:gd name="T15" fmla="*/ 0 w 831"/>
                  <a:gd name="T16" fmla="*/ 0 h 53"/>
                  <a:gd name="T17" fmla="*/ 831 w 831"/>
                  <a:gd name="T18" fmla="*/ 53 h 53"/>
                </a:gdLst>
                <a:ahLst/>
                <a:cxnLst>
                  <a:cxn ang="T10">
                    <a:pos x="T0" y="T1"/>
                  </a:cxn>
                  <a:cxn ang="T11">
                    <a:pos x="T2" y="T3"/>
                  </a:cxn>
                  <a:cxn ang="T12">
                    <a:pos x="T4" y="T5"/>
                  </a:cxn>
                  <a:cxn ang="T13">
                    <a:pos x="T6" y="T7"/>
                  </a:cxn>
                  <a:cxn ang="T14">
                    <a:pos x="T8" y="T9"/>
                  </a:cxn>
                </a:cxnLst>
                <a:rect l="T15" t="T16" r="T17" b="T18"/>
                <a:pathLst>
                  <a:path w="831" h="53">
                    <a:moveTo>
                      <a:pt x="0" y="52"/>
                    </a:moveTo>
                    <a:lnTo>
                      <a:pt x="830" y="52"/>
                    </a:lnTo>
                    <a:lnTo>
                      <a:pt x="747" y="0"/>
                    </a:lnTo>
                    <a:lnTo>
                      <a:pt x="83" y="0"/>
                    </a:lnTo>
                    <a:lnTo>
                      <a:pt x="0" y="52"/>
                    </a:lnTo>
                  </a:path>
                </a:pathLst>
              </a:custGeom>
              <a:solidFill>
                <a:srgbClr val="F4C764"/>
              </a:solidFill>
              <a:ln w="9525" cap="rnd">
                <a:noFill/>
                <a:round/>
                <a:headEnd type="none" w="sm" len="sm"/>
                <a:tailEnd type="none" w="sm" len="sm"/>
              </a:ln>
            </p:spPr>
            <p:txBody>
              <a:bodyPr/>
              <a:lstStyle/>
              <a:p>
                <a:endParaRPr lang="en-US"/>
              </a:p>
            </p:txBody>
          </p:sp>
          <p:sp>
            <p:nvSpPr>
              <p:cNvPr id="252139" name="Freeform 202"/>
              <p:cNvSpPr>
                <a:spLocks/>
              </p:cNvSpPr>
              <p:nvPr/>
            </p:nvSpPr>
            <p:spPr bwMode="auto">
              <a:xfrm>
                <a:off x="4312" y="2118"/>
                <a:ext cx="831" cy="53"/>
              </a:xfrm>
              <a:custGeom>
                <a:avLst/>
                <a:gdLst>
                  <a:gd name="T0" fmla="*/ 0 w 831"/>
                  <a:gd name="T1" fmla="*/ 52 h 53"/>
                  <a:gd name="T2" fmla="*/ 830 w 831"/>
                  <a:gd name="T3" fmla="*/ 52 h 53"/>
                  <a:gd name="T4" fmla="*/ 747 w 831"/>
                  <a:gd name="T5" fmla="*/ 0 h 53"/>
                  <a:gd name="T6" fmla="*/ 83 w 831"/>
                  <a:gd name="T7" fmla="*/ 0 h 53"/>
                  <a:gd name="T8" fmla="*/ 0 w 831"/>
                  <a:gd name="T9" fmla="*/ 52 h 53"/>
                  <a:gd name="T10" fmla="*/ 0 60000 65536"/>
                  <a:gd name="T11" fmla="*/ 0 60000 65536"/>
                  <a:gd name="T12" fmla="*/ 0 60000 65536"/>
                  <a:gd name="T13" fmla="*/ 0 60000 65536"/>
                  <a:gd name="T14" fmla="*/ 0 60000 65536"/>
                  <a:gd name="T15" fmla="*/ 0 w 831"/>
                  <a:gd name="T16" fmla="*/ 0 h 53"/>
                  <a:gd name="T17" fmla="*/ 831 w 831"/>
                  <a:gd name="T18" fmla="*/ 53 h 53"/>
                </a:gdLst>
                <a:ahLst/>
                <a:cxnLst>
                  <a:cxn ang="T10">
                    <a:pos x="T0" y="T1"/>
                  </a:cxn>
                  <a:cxn ang="T11">
                    <a:pos x="T2" y="T3"/>
                  </a:cxn>
                  <a:cxn ang="T12">
                    <a:pos x="T4" y="T5"/>
                  </a:cxn>
                  <a:cxn ang="T13">
                    <a:pos x="T6" y="T7"/>
                  </a:cxn>
                  <a:cxn ang="T14">
                    <a:pos x="T8" y="T9"/>
                  </a:cxn>
                </a:cxnLst>
                <a:rect l="T15" t="T16" r="T17" b="T18"/>
                <a:pathLst>
                  <a:path w="831" h="53">
                    <a:moveTo>
                      <a:pt x="0" y="52"/>
                    </a:moveTo>
                    <a:lnTo>
                      <a:pt x="830" y="52"/>
                    </a:lnTo>
                    <a:lnTo>
                      <a:pt x="747" y="0"/>
                    </a:lnTo>
                    <a:lnTo>
                      <a:pt x="83" y="0"/>
                    </a:lnTo>
                    <a:lnTo>
                      <a:pt x="0" y="52"/>
                    </a:lnTo>
                  </a:path>
                </a:pathLst>
              </a:custGeom>
              <a:noFill/>
              <a:ln w="12700" cap="rnd" cmpd="sng">
                <a:solidFill>
                  <a:srgbClr val="1F1A17"/>
                </a:solidFill>
                <a:prstDash val="solid"/>
                <a:round/>
                <a:headEnd type="none" w="sm" len="sm"/>
                <a:tailEnd type="none" w="sm" len="sm"/>
              </a:ln>
            </p:spPr>
            <p:txBody>
              <a:bodyPr/>
              <a:lstStyle/>
              <a:p>
                <a:endParaRPr lang="en-US"/>
              </a:p>
            </p:txBody>
          </p:sp>
          <p:sp>
            <p:nvSpPr>
              <p:cNvPr id="252140" name="Rectangle 203"/>
              <p:cNvSpPr>
                <a:spLocks noChangeArrowheads="1"/>
              </p:cNvSpPr>
              <p:nvPr/>
            </p:nvSpPr>
            <p:spPr bwMode="auto">
              <a:xfrm>
                <a:off x="4237" y="2293"/>
                <a:ext cx="980" cy="43"/>
              </a:xfrm>
              <a:prstGeom prst="rect">
                <a:avLst/>
              </a:prstGeom>
              <a:solidFill>
                <a:srgbClr val="F5C70D"/>
              </a:solidFill>
              <a:ln w="9525">
                <a:noFill/>
                <a:miter lim="800000"/>
                <a:headEnd/>
                <a:tailEnd/>
              </a:ln>
            </p:spPr>
            <p:txBody>
              <a:bodyPr wrap="none" anchor="ctr"/>
              <a:lstStyle/>
              <a:p>
                <a:endParaRPr lang="en-US"/>
              </a:p>
            </p:txBody>
          </p:sp>
        </p:grpSp>
        <p:sp>
          <p:nvSpPr>
            <p:cNvPr id="251914" name="Rectangle 204"/>
            <p:cNvSpPr>
              <a:spLocks noChangeArrowheads="1"/>
            </p:cNvSpPr>
            <p:nvPr/>
          </p:nvSpPr>
          <p:spPr bwMode="auto">
            <a:xfrm>
              <a:off x="4239" y="2294"/>
              <a:ext cx="977" cy="40"/>
            </a:xfrm>
            <a:prstGeom prst="rect">
              <a:avLst/>
            </a:prstGeom>
            <a:noFill/>
            <a:ln w="12700">
              <a:solidFill>
                <a:srgbClr val="1F1A17"/>
              </a:solidFill>
              <a:miter lim="800000"/>
              <a:headEnd/>
              <a:tailEnd/>
            </a:ln>
          </p:spPr>
          <p:txBody>
            <a:bodyPr wrap="none" anchor="ctr"/>
            <a:lstStyle/>
            <a:p>
              <a:endParaRPr lang="en-US"/>
            </a:p>
          </p:txBody>
        </p:sp>
        <p:sp>
          <p:nvSpPr>
            <p:cNvPr id="251915" name="Rectangle 205"/>
            <p:cNvSpPr>
              <a:spLocks noChangeArrowheads="1"/>
            </p:cNvSpPr>
            <p:nvPr/>
          </p:nvSpPr>
          <p:spPr bwMode="auto">
            <a:xfrm>
              <a:off x="4181" y="2336"/>
              <a:ext cx="1093" cy="43"/>
            </a:xfrm>
            <a:prstGeom prst="rect">
              <a:avLst/>
            </a:prstGeom>
            <a:solidFill>
              <a:srgbClr val="F5C70D"/>
            </a:solidFill>
            <a:ln w="9525">
              <a:noFill/>
              <a:miter lim="800000"/>
              <a:headEnd/>
              <a:tailEnd/>
            </a:ln>
          </p:spPr>
          <p:txBody>
            <a:bodyPr wrap="none" anchor="ctr"/>
            <a:lstStyle/>
            <a:p>
              <a:endParaRPr lang="en-US"/>
            </a:p>
          </p:txBody>
        </p:sp>
        <p:sp>
          <p:nvSpPr>
            <p:cNvPr id="251916" name="Rectangle 206"/>
            <p:cNvSpPr>
              <a:spLocks noChangeArrowheads="1"/>
            </p:cNvSpPr>
            <p:nvPr/>
          </p:nvSpPr>
          <p:spPr bwMode="auto">
            <a:xfrm>
              <a:off x="4183" y="2337"/>
              <a:ext cx="1089" cy="40"/>
            </a:xfrm>
            <a:prstGeom prst="rect">
              <a:avLst/>
            </a:prstGeom>
            <a:noFill/>
            <a:ln w="12700">
              <a:solidFill>
                <a:srgbClr val="1F1A17"/>
              </a:solidFill>
              <a:miter lim="800000"/>
              <a:headEnd/>
              <a:tailEnd/>
            </a:ln>
          </p:spPr>
          <p:txBody>
            <a:bodyPr wrap="none" anchor="ctr"/>
            <a:lstStyle/>
            <a:p>
              <a:endParaRPr lang="en-US"/>
            </a:p>
          </p:txBody>
        </p:sp>
        <p:sp>
          <p:nvSpPr>
            <p:cNvPr id="251917" name="Rectangle 207"/>
            <p:cNvSpPr>
              <a:spLocks noChangeArrowheads="1"/>
            </p:cNvSpPr>
            <p:nvPr/>
          </p:nvSpPr>
          <p:spPr bwMode="auto">
            <a:xfrm>
              <a:off x="4313" y="2170"/>
              <a:ext cx="829" cy="123"/>
            </a:xfrm>
            <a:prstGeom prst="rect">
              <a:avLst/>
            </a:prstGeom>
            <a:solidFill>
              <a:srgbClr val="EC9635"/>
            </a:solidFill>
            <a:ln w="9525">
              <a:noFill/>
              <a:miter lim="800000"/>
              <a:headEnd/>
              <a:tailEnd/>
            </a:ln>
          </p:spPr>
          <p:txBody>
            <a:bodyPr wrap="none" anchor="ctr"/>
            <a:lstStyle/>
            <a:p>
              <a:endParaRPr lang="en-US"/>
            </a:p>
          </p:txBody>
        </p:sp>
        <p:sp>
          <p:nvSpPr>
            <p:cNvPr id="251918" name="Rectangle 208"/>
            <p:cNvSpPr>
              <a:spLocks noChangeArrowheads="1"/>
            </p:cNvSpPr>
            <p:nvPr/>
          </p:nvSpPr>
          <p:spPr bwMode="auto">
            <a:xfrm>
              <a:off x="4314" y="2172"/>
              <a:ext cx="827" cy="119"/>
            </a:xfrm>
            <a:prstGeom prst="rect">
              <a:avLst/>
            </a:prstGeom>
            <a:noFill/>
            <a:ln w="12700">
              <a:solidFill>
                <a:srgbClr val="1F1A17"/>
              </a:solidFill>
              <a:miter lim="800000"/>
              <a:headEnd/>
              <a:tailEnd/>
            </a:ln>
          </p:spPr>
          <p:txBody>
            <a:bodyPr wrap="none" anchor="ctr"/>
            <a:lstStyle/>
            <a:p>
              <a:endParaRPr lang="en-US"/>
            </a:p>
          </p:txBody>
        </p:sp>
        <p:sp>
          <p:nvSpPr>
            <p:cNvPr id="251919" name="Rectangle 209"/>
            <p:cNvSpPr>
              <a:spLocks noChangeArrowheads="1"/>
            </p:cNvSpPr>
            <p:nvPr/>
          </p:nvSpPr>
          <p:spPr bwMode="auto">
            <a:xfrm>
              <a:off x="4629" y="1631"/>
              <a:ext cx="197" cy="92"/>
            </a:xfrm>
            <a:prstGeom prst="rect">
              <a:avLst/>
            </a:prstGeom>
            <a:solidFill>
              <a:srgbClr val="F1ED3B"/>
            </a:solidFill>
            <a:ln w="9525">
              <a:noFill/>
              <a:miter lim="800000"/>
              <a:headEnd/>
              <a:tailEnd/>
            </a:ln>
          </p:spPr>
          <p:txBody>
            <a:bodyPr wrap="none" anchor="ctr"/>
            <a:lstStyle/>
            <a:p>
              <a:endParaRPr lang="en-US"/>
            </a:p>
          </p:txBody>
        </p:sp>
        <p:sp>
          <p:nvSpPr>
            <p:cNvPr id="251920" name="Rectangle 210"/>
            <p:cNvSpPr>
              <a:spLocks noChangeArrowheads="1"/>
            </p:cNvSpPr>
            <p:nvPr/>
          </p:nvSpPr>
          <p:spPr bwMode="auto">
            <a:xfrm>
              <a:off x="4631" y="1633"/>
              <a:ext cx="193" cy="89"/>
            </a:xfrm>
            <a:prstGeom prst="rect">
              <a:avLst/>
            </a:prstGeom>
            <a:noFill/>
            <a:ln w="12700">
              <a:solidFill>
                <a:srgbClr val="1F1A17"/>
              </a:solidFill>
              <a:miter lim="800000"/>
              <a:headEnd/>
              <a:tailEnd/>
            </a:ln>
          </p:spPr>
          <p:txBody>
            <a:bodyPr wrap="none" anchor="ctr"/>
            <a:lstStyle/>
            <a:p>
              <a:endParaRPr lang="en-US"/>
            </a:p>
          </p:txBody>
        </p:sp>
        <p:sp>
          <p:nvSpPr>
            <p:cNvPr id="251921" name="Rectangle 211"/>
            <p:cNvSpPr>
              <a:spLocks noChangeArrowheads="1"/>
            </p:cNvSpPr>
            <p:nvPr/>
          </p:nvSpPr>
          <p:spPr bwMode="auto">
            <a:xfrm>
              <a:off x="4629" y="2379"/>
              <a:ext cx="197" cy="93"/>
            </a:xfrm>
            <a:prstGeom prst="rect">
              <a:avLst/>
            </a:prstGeom>
            <a:solidFill>
              <a:srgbClr val="F1ED3B"/>
            </a:solidFill>
            <a:ln w="9525">
              <a:noFill/>
              <a:miter lim="800000"/>
              <a:headEnd/>
              <a:tailEnd/>
            </a:ln>
          </p:spPr>
          <p:txBody>
            <a:bodyPr wrap="none" anchor="ctr"/>
            <a:lstStyle/>
            <a:p>
              <a:endParaRPr lang="en-US"/>
            </a:p>
          </p:txBody>
        </p:sp>
        <p:sp>
          <p:nvSpPr>
            <p:cNvPr id="251922" name="Rectangle 212"/>
            <p:cNvSpPr>
              <a:spLocks noChangeArrowheads="1"/>
            </p:cNvSpPr>
            <p:nvPr/>
          </p:nvSpPr>
          <p:spPr bwMode="auto">
            <a:xfrm>
              <a:off x="4631" y="2380"/>
              <a:ext cx="193" cy="90"/>
            </a:xfrm>
            <a:prstGeom prst="rect">
              <a:avLst/>
            </a:prstGeom>
            <a:noFill/>
            <a:ln w="12700">
              <a:solidFill>
                <a:srgbClr val="1F1A17"/>
              </a:solidFill>
              <a:miter lim="800000"/>
              <a:headEnd/>
              <a:tailEnd/>
            </a:ln>
          </p:spPr>
          <p:txBody>
            <a:bodyPr wrap="none" anchor="ctr"/>
            <a:lstStyle/>
            <a:p>
              <a:endParaRPr lang="en-US"/>
            </a:p>
          </p:txBody>
        </p:sp>
        <p:sp>
          <p:nvSpPr>
            <p:cNvPr id="251923" name="Rectangle 213"/>
            <p:cNvSpPr>
              <a:spLocks noChangeArrowheads="1"/>
            </p:cNvSpPr>
            <p:nvPr/>
          </p:nvSpPr>
          <p:spPr bwMode="auto">
            <a:xfrm>
              <a:off x="4302" y="2379"/>
              <a:ext cx="105" cy="688"/>
            </a:xfrm>
            <a:prstGeom prst="rect">
              <a:avLst/>
            </a:prstGeom>
            <a:solidFill>
              <a:srgbClr val="C2C2C1"/>
            </a:solidFill>
            <a:ln w="9525">
              <a:noFill/>
              <a:miter lim="800000"/>
              <a:headEnd/>
              <a:tailEnd/>
            </a:ln>
          </p:spPr>
          <p:txBody>
            <a:bodyPr wrap="none" anchor="ctr"/>
            <a:lstStyle/>
            <a:p>
              <a:endParaRPr lang="en-US"/>
            </a:p>
          </p:txBody>
        </p:sp>
        <p:sp>
          <p:nvSpPr>
            <p:cNvPr id="251924" name="Rectangle 214"/>
            <p:cNvSpPr>
              <a:spLocks noChangeArrowheads="1"/>
            </p:cNvSpPr>
            <p:nvPr/>
          </p:nvSpPr>
          <p:spPr bwMode="auto">
            <a:xfrm>
              <a:off x="4304" y="2380"/>
              <a:ext cx="102" cy="685"/>
            </a:xfrm>
            <a:prstGeom prst="rect">
              <a:avLst/>
            </a:prstGeom>
            <a:noFill/>
            <a:ln w="12700">
              <a:solidFill>
                <a:srgbClr val="1F1A17"/>
              </a:solidFill>
              <a:miter lim="800000"/>
              <a:headEnd/>
              <a:tailEnd/>
            </a:ln>
          </p:spPr>
          <p:txBody>
            <a:bodyPr wrap="none" anchor="ctr"/>
            <a:lstStyle/>
            <a:p>
              <a:endParaRPr lang="en-US"/>
            </a:p>
          </p:txBody>
        </p:sp>
        <p:sp>
          <p:nvSpPr>
            <p:cNvPr id="251925" name="Rectangle 215"/>
            <p:cNvSpPr>
              <a:spLocks noChangeArrowheads="1"/>
            </p:cNvSpPr>
            <p:nvPr/>
          </p:nvSpPr>
          <p:spPr bwMode="auto">
            <a:xfrm>
              <a:off x="5048" y="2379"/>
              <a:ext cx="105" cy="688"/>
            </a:xfrm>
            <a:prstGeom prst="rect">
              <a:avLst/>
            </a:prstGeom>
            <a:solidFill>
              <a:srgbClr val="C2C2C1"/>
            </a:solidFill>
            <a:ln w="9525">
              <a:noFill/>
              <a:miter lim="800000"/>
              <a:headEnd/>
              <a:tailEnd/>
            </a:ln>
          </p:spPr>
          <p:txBody>
            <a:bodyPr wrap="none" anchor="ctr"/>
            <a:lstStyle/>
            <a:p>
              <a:endParaRPr lang="en-US"/>
            </a:p>
          </p:txBody>
        </p:sp>
        <p:sp>
          <p:nvSpPr>
            <p:cNvPr id="251926" name="Rectangle 216"/>
            <p:cNvSpPr>
              <a:spLocks noChangeArrowheads="1"/>
            </p:cNvSpPr>
            <p:nvPr/>
          </p:nvSpPr>
          <p:spPr bwMode="auto">
            <a:xfrm>
              <a:off x="5049" y="2380"/>
              <a:ext cx="102" cy="685"/>
            </a:xfrm>
            <a:prstGeom prst="rect">
              <a:avLst/>
            </a:prstGeom>
            <a:noFill/>
            <a:ln w="12700">
              <a:solidFill>
                <a:srgbClr val="1F1A17"/>
              </a:solidFill>
              <a:miter lim="800000"/>
              <a:headEnd/>
              <a:tailEnd/>
            </a:ln>
          </p:spPr>
          <p:txBody>
            <a:bodyPr wrap="none" anchor="ctr"/>
            <a:lstStyle/>
            <a:p>
              <a:endParaRPr lang="en-US"/>
            </a:p>
          </p:txBody>
        </p:sp>
        <p:sp>
          <p:nvSpPr>
            <p:cNvPr id="251927" name="Rectangle 217"/>
            <p:cNvSpPr>
              <a:spLocks noChangeArrowheads="1"/>
            </p:cNvSpPr>
            <p:nvPr/>
          </p:nvSpPr>
          <p:spPr bwMode="auto">
            <a:xfrm>
              <a:off x="4870" y="2379"/>
              <a:ext cx="104" cy="688"/>
            </a:xfrm>
            <a:prstGeom prst="rect">
              <a:avLst/>
            </a:prstGeom>
            <a:solidFill>
              <a:srgbClr val="C2C2C1"/>
            </a:solidFill>
            <a:ln w="9525">
              <a:noFill/>
              <a:miter lim="800000"/>
              <a:headEnd/>
              <a:tailEnd/>
            </a:ln>
          </p:spPr>
          <p:txBody>
            <a:bodyPr wrap="none" anchor="ctr"/>
            <a:lstStyle/>
            <a:p>
              <a:endParaRPr lang="en-US"/>
            </a:p>
          </p:txBody>
        </p:sp>
        <p:sp>
          <p:nvSpPr>
            <p:cNvPr id="251928" name="Rectangle 218"/>
            <p:cNvSpPr>
              <a:spLocks noChangeArrowheads="1"/>
            </p:cNvSpPr>
            <p:nvPr/>
          </p:nvSpPr>
          <p:spPr bwMode="auto">
            <a:xfrm>
              <a:off x="4872" y="2380"/>
              <a:ext cx="100" cy="685"/>
            </a:xfrm>
            <a:prstGeom prst="rect">
              <a:avLst/>
            </a:prstGeom>
            <a:noFill/>
            <a:ln w="12700">
              <a:solidFill>
                <a:srgbClr val="1F1A17"/>
              </a:solidFill>
              <a:miter lim="800000"/>
              <a:headEnd/>
              <a:tailEnd/>
            </a:ln>
          </p:spPr>
          <p:txBody>
            <a:bodyPr wrap="none" anchor="ctr"/>
            <a:lstStyle/>
            <a:p>
              <a:endParaRPr lang="en-US"/>
            </a:p>
          </p:txBody>
        </p:sp>
        <p:sp>
          <p:nvSpPr>
            <p:cNvPr id="251929" name="Freeform 219"/>
            <p:cNvSpPr>
              <a:spLocks/>
            </p:cNvSpPr>
            <p:nvPr/>
          </p:nvSpPr>
          <p:spPr bwMode="auto">
            <a:xfrm>
              <a:off x="3103" y="3067"/>
              <a:ext cx="866" cy="173"/>
            </a:xfrm>
            <a:custGeom>
              <a:avLst/>
              <a:gdLst>
                <a:gd name="T0" fmla="*/ 0 w 866"/>
                <a:gd name="T1" fmla="*/ 0 h 173"/>
                <a:gd name="T2" fmla="*/ 837 w 866"/>
                <a:gd name="T3" fmla="*/ 0 h 173"/>
                <a:gd name="T4" fmla="*/ 837 w 866"/>
                <a:gd name="T5" fmla="*/ 4 h 173"/>
                <a:gd name="T6" fmla="*/ 833 w 866"/>
                <a:gd name="T7" fmla="*/ 8 h 173"/>
                <a:gd name="T8" fmla="*/ 833 w 866"/>
                <a:gd name="T9" fmla="*/ 12 h 173"/>
                <a:gd name="T10" fmla="*/ 833 w 866"/>
                <a:gd name="T11" fmla="*/ 16 h 173"/>
                <a:gd name="T12" fmla="*/ 833 w 866"/>
                <a:gd name="T13" fmla="*/ 20 h 173"/>
                <a:gd name="T14" fmla="*/ 830 w 866"/>
                <a:gd name="T15" fmla="*/ 24 h 173"/>
                <a:gd name="T16" fmla="*/ 830 w 866"/>
                <a:gd name="T17" fmla="*/ 30 h 173"/>
                <a:gd name="T18" fmla="*/ 830 w 866"/>
                <a:gd name="T19" fmla="*/ 34 h 173"/>
                <a:gd name="T20" fmla="*/ 830 w 866"/>
                <a:gd name="T21" fmla="*/ 37 h 173"/>
                <a:gd name="T22" fmla="*/ 830 w 866"/>
                <a:gd name="T23" fmla="*/ 41 h 173"/>
                <a:gd name="T24" fmla="*/ 830 w 866"/>
                <a:gd name="T25" fmla="*/ 44 h 173"/>
                <a:gd name="T26" fmla="*/ 833 w 866"/>
                <a:gd name="T27" fmla="*/ 47 h 173"/>
                <a:gd name="T28" fmla="*/ 833 w 866"/>
                <a:gd name="T29" fmla="*/ 55 h 173"/>
                <a:gd name="T30" fmla="*/ 837 w 866"/>
                <a:gd name="T31" fmla="*/ 62 h 173"/>
                <a:gd name="T32" fmla="*/ 837 w 866"/>
                <a:gd name="T33" fmla="*/ 69 h 173"/>
                <a:gd name="T34" fmla="*/ 840 w 866"/>
                <a:gd name="T35" fmla="*/ 77 h 173"/>
                <a:gd name="T36" fmla="*/ 844 w 866"/>
                <a:gd name="T37" fmla="*/ 84 h 173"/>
                <a:gd name="T38" fmla="*/ 847 w 866"/>
                <a:gd name="T39" fmla="*/ 92 h 173"/>
                <a:gd name="T40" fmla="*/ 851 w 866"/>
                <a:gd name="T41" fmla="*/ 100 h 173"/>
                <a:gd name="T42" fmla="*/ 855 w 866"/>
                <a:gd name="T43" fmla="*/ 107 h 173"/>
                <a:gd name="T44" fmla="*/ 858 w 866"/>
                <a:gd name="T45" fmla="*/ 115 h 173"/>
                <a:gd name="T46" fmla="*/ 862 w 866"/>
                <a:gd name="T47" fmla="*/ 122 h 173"/>
                <a:gd name="T48" fmla="*/ 862 w 866"/>
                <a:gd name="T49" fmla="*/ 130 h 173"/>
                <a:gd name="T50" fmla="*/ 865 w 866"/>
                <a:gd name="T51" fmla="*/ 138 h 173"/>
                <a:gd name="T52" fmla="*/ 865 w 866"/>
                <a:gd name="T53" fmla="*/ 141 h 173"/>
                <a:gd name="T54" fmla="*/ 865 w 866"/>
                <a:gd name="T55" fmla="*/ 145 h 173"/>
                <a:gd name="T56" fmla="*/ 865 w 866"/>
                <a:gd name="T57" fmla="*/ 149 h 173"/>
                <a:gd name="T58" fmla="*/ 865 w 866"/>
                <a:gd name="T59" fmla="*/ 152 h 173"/>
                <a:gd name="T60" fmla="*/ 865 w 866"/>
                <a:gd name="T61" fmla="*/ 155 h 173"/>
                <a:gd name="T62" fmla="*/ 865 w 866"/>
                <a:gd name="T63" fmla="*/ 158 h 173"/>
                <a:gd name="T64" fmla="*/ 865 w 866"/>
                <a:gd name="T65" fmla="*/ 160 h 173"/>
                <a:gd name="T66" fmla="*/ 862 w 866"/>
                <a:gd name="T67" fmla="*/ 162 h 173"/>
                <a:gd name="T68" fmla="*/ 862 w 866"/>
                <a:gd name="T69" fmla="*/ 165 h 173"/>
                <a:gd name="T70" fmla="*/ 862 w 866"/>
                <a:gd name="T71" fmla="*/ 167 h 173"/>
                <a:gd name="T72" fmla="*/ 862 w 866"/>
                <a:gd name="T73" fmla="*/ 170 h 173"/>
                <a:gd name="T74" fmla="*/ 858 w 866"/>
                <a:gd name="T75" fmla="*/ 172 h 173"/>
                <a:gd name="T76" fmla="*/ 0 w 866"/>
                <a:gd name="T77" fmla="*/ 172 h 173"/>
                <a:gd name="T78" fmla="*/ 0 w 866"/>
                <a:gd name="T79" fmla="*/ 0 h 173"/>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866"/>
                <a:gd name="T121" fmla="*/ 0 h 173"/>
                <a:gd name="T122" fmla="*/ 866 w 866"/>
                <a:gd name="T123" fmla="*/ 173 h 173"/>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866" h="173">
                  <a:moveTo>
                    <a:pt x="0" y="0"/>
                  </a:moveTo>
                  <a:lnTo>
                    <a:pt x="837" y="0"/>
                  </a:lnTo>
                  <a:lnTo>
                    <a:pt x="837" y="4"/>
                  </a:lnTo>
                  <a:lnTo>
                    <a:pt x="833" y="8"/>
                  </a:lnTo>
                  <a:lnTo>
                    <a:pt x="833" y="12"/>
                  </a:lnTo>
                  <a:lnTo>
                    <a:pt x="833" y="16"/>
                  </a:lnTo>
                  <a:lnTo>
                    <a:pt x="833" y="20"/>
                  </a:lnTo>
                  <a:lnTo>
                    <a:pt x="830" y="24"/>
                  </a:lnTo>
                  <a:lnTo>
                    <a:pt x="830" y="30"/>
                  </a:lnTo>
                  <a:lnTo>
                    <a:pt x="830" y="34"/>
                  </a:lnTo>
                  <a:lnTo>
                    <a:pt x="830" y="37"/>
                  </a:lnTo>
                  <a:lnTo>
                    <a:pt x="830" y="41"/>
                  </a:lnTo>
                  <a:lnTo>
                    <a:pt x="830" y="44"/>
                  </a:lnTo>
                  <a:lnTo>
                    <a:pt x="833" y="47"/>
                  </a:lnTo>
                  <a:lnTo>
                    <a:pt x="833" y="55"/>
                  </a:lnTo>
                  <a:lnTo>
                    <a:pt x="837" y="62"/>
                  </a:lnTo>
                  <a:lnTo>
                    <a:pt x="837" y="69"/>
                  </a:lnTo>
                  <a:lnTo>
                    <a:pt x="840" y="77"/>
                  </a:lnTo>
                  <a:lnTo>
                    <a:pt x="844" y="84"/>
                  </a:lnTo>
                  <a:lnTo>
                    <a:pt x="847" y="92"/>
                  </a:lnTo>
                  <a:lnTo>
                    <a:pt x="851" y="100"/>
                  </a:lnTo>
                  <a:lnTo>
                    <a:pt x="855" y="107"/>
                  </a:lnTo>
                  <a:lnTo>
                    <a:pt x="858" y="115"/>
                  </a:lnTo>
                  <a:lnTo>
                    <a:pt x="862" y="122"/>
                  </a:lnTo>
                  <a:lnTo>
                    <a:pt x="862" y="130"/>
                  </a:lnTo>
                  <a:lnTo>
                    <a:pt x="865" y="138"/>
                  </a:lnTo>
                  <a:lnTo>
                    <a:pt x="865" y="141"/>
                  </a:lnTo>
                  <a:lnTo>
                    <a:pt x="865" y="145"/>
                  </a:lnTo>
                  <a:lnTo>
                    <a:pt x="865" y="149"/>
                  </a:lnTo>
                  <a:lnTo>
                    <a:pt x="865" y="152"/>
                  </a:lnTo>
                  <a:lnTo>
                    <a:pt x="865" y="155"/>
                  </a:lnTo>
                  <a:lnTo>
                    <a:pt x="865" y="158"/>
                  </a:lnTo>
                  <a:lnTo>
                    <a:pt x="865" y="160"/>
                  </a:lnTo>
                  <a:lnTo>
                    <a:pt x="862" y="162"/>
                  </a:lnTo>
                  <a:lnTo>
                    <a:pt x="862" y="165"/>
                  </a:lnTo>
                  <a:lnTo>
                    <a:pt x="862" y="167"/>
                  </a:lnTo>
                  <a:lnTo>
                    <a:pt x="862" y="170"/>
                  </a:lnTo>
                  <a:lnTo>
                    <a:pt x="858" y="172"/>
                  </a:lnTo>
                  <a:lnTo>
                    <a:pt x="0" y="172"/>
                  </a:lnTo>
                  <a:lnTo>
                    <a:pt x="0" y="0"/>
                  </a:lnTo>
                </a:path>
              </a:pathLst>
            </a:custGeom>
            <a:solidFill>
              <a:srgbClr val="838281"/>
            </a:solidFill>
            <a:ln w="9525" cap="rnd">
              <a:noFill/>
              <a:round/>
              <a:headEnd type="none" w="sm" len="sm"/>
              <a:tailEnd type="none" w="sm" len="sm"/>
            </a:ln>
          </p:spPr>
          <p:txBody>
            <a:bodyPr/>
            <a:lstStyle/>
            <a:p>
              <a:endParaRPr lang="en-US"/>
            </a:p>
          </p:txBody>
        </p:sp>
        <p:sp>
          <p:nvSpPr>
            <p:cNvPr id="251930" name="Freeform 220"/>
            <p:cNvSpPr>
              <a:spLocks/>
            </p:cNvSpPr>
            <p:nvPr/>
          </p:nvSpPr>
          <p:spPr bwMode="auto">
            <a:xfrm>
              <a:off x="3103" y="3067"/>
              <a:ext cx="867" cy="173"/>
            </a:xfrm>
            <a:custGeom>
              <a:avLst/>
              <a:gdLst>
                <a:gd name="T0" fmla="*/ 0 w 867"/>
                <a:gd name="T1" fmla="*/ 0 h 173"/>
                <a:gd name="T2" fmla="*/ 838 w 867"/>
                <a:gd name="T3" fmla="*/ 0 h 173"/>
                <a:gd name="T4" fmla="*/ 837 w 867"/>
                <a:gd name="T5" fmla="*/ 4 h 173"/>
                <a:gd name="T6" fmla="*/ 835 w 867"/>
                <a:gd name="T7" fmla="*/ 8 h 173"/>
                <a:gd name="T8" fmla="*/ 834 w 867"/>
                <a:gd name="T9" fmla="*/ 12 h 173"/>
                <a:gd name="T10" fmla="*/ 832 w 867"/>
                <a:gd name="T11" fmla="*/ 16 h 173"/>
                <a:gd name="T12" fmla="*/ 832 w 867"/>
                <a:gd name="T13" fmla="*/ 20 h 173"/>
                <a:gd name="T14" fmla="*/ 831 w 867"/>
                <a:gd name="T15" fmla="*/ 24 h 173"/>
                <a:gd name="T16" fmla="*/ 831 w 867"/>
                <a:gd name="T17" fmla="*/ 30 h 173"/>
                <a:gd name="T18" fmla="*/ 831 w 867"/>
                <a:gd name="T19" fmla="*/ 34 h 173"/>
                <a:gd name="T20" fmla="*/ 831 w 867"/>
                <a:gd name="T21" fmla="*/ 37 h 173"/>
                <a:gd name="T22" fmla="*/ 831 w 867"/>
                <a:gd name="T23" fmla="*/ 41 h 173"/>
                <a:gd name="T24" fmla="*/ 831 w 867"/>
                <a:gd name="T25" fmla="*/ 44 h 173"/>
                <a:gd name="T26" fmla="*/ 832 w 867"/>
                <a:gd name="T27" fmla="*/ 47 h 173"/>
                <a:gd name="T28" fmla="*/ 834 w 867"/>
                <a:gd name="T29" fmla="*/ 55 h 173"/>
                <a:gd name="T30" fmla="*/ 836 w 867"/>
                <a:gd name="T31" fmla="*/ 62 h 173"/>
                <a:gd name="T32" fmla="*/ 839 w 867"/>
                <a:gd name="T33" fmla="*/ 69 h 173"/>
                <a:gd name="T34" fmla="*/ 842 w 867"/>
                <a:gd name="T35" fmla="*/ 77 h 173"/>
                <a:gd name="T36" fmla="*/ 846 w 867"/>
                <a:gd name="T37" fmla="*/ 84 h 173"/>
                <a:gd name="T38" fmla="*/ 849 w 867"/>
                <a:gd name="T39" fmla="*/ 92 h 173"/>
                <a:gd name="T40" fmla="*/ 853 w 867"/>
                <a:gd name="T41" fmla="*/ 100 h 173"/>
                <a:gd name="T42" fmla="*/ 855 w 867"/>
                <a:gd name="T43" fmla="*/ 107 h 173"/>
                <a:gd name="T44" fmla="*/ 859 w 867"/>
                <a:gd name="T45" fmla="*/ 115 h 173"/>
                <a:gd name="T46" fmla="*/ 862 w 867"/>
                <a:gd name="T47" fmla="*/ 122 h 173"/>
                <a:gd name="T48" fmla="*/ 863 w 867"/>
                <a:gd name="T49" fmla="*/ 130 h 173"/>
                <a:gd name="T50" fmla="*/ 865 w 867"/>
                <a:gd name="T51" fmla="*/ 138 h 173"/>
                <a:gd name="T52" fmla="*/ 865 w 867"/>
                <a:gd name="T53" fmla="*/ 141 h 173"/>
                <a:gd name="T54" fmla="*/ 866 w 867"/>
                <a:gd name="T55" fmla="*/ 145 h 173"/>
                <a:gd name="T56" fmla="*/ 866 w 867"/>
                <a:gd name="T57" fmla="*/ 149 h 173"/>
                <a:gd name="T58" fmla="*/ 866 w 867"/>
                <a:gd name="T59" fmla="*/ 152 h 173"/>
                <a:gd name="T60" fmla="*/ 865 w 867"/>
                <a:gd name="T61" fmla="*/ 155 h 173"/>
                <a:gd name="T62" fmla="*/ 865 w 867"/>
                <a:gd name="T63" fmla="*/ 158 h 173"/>
                <a:gd name="T64" fmla="*/ 864 w 867"/>
                <a:gd name="T65" fmla="*/ 160 h 173"/>
                <a:gd name="T66" fmla="*/ 864 w 867"/>
                <a:gd name="T67" fmla="*/ 162 h 173"/>
                <a:gd name="T68" fmla="*/ 863 w 867"/>
                <a:gd name="T69" fmla="*/ 165 h 173"/>
                <a:gd name="T70" fmla="*/ 863 w 867"/>
                <a:gd name="T71" fmla="*/ 167 h 173"/>
                <a:gd name="T72" fmla="*/ 862 w 867"/>
                <a:gd name="T73" fmla="*/ 170 h 173"/>
                <a:gd name="T74" fmla="*/ 860 w 867"/>
                <a:gd name="T75" fmla="*/ 172 h 173"/>
                <a:gd name="T76" fmla="*/ 0 w 867"/>
                <a:gd name="T77" fmla="*/ 172 h 173"/>
                <a:gd name="T78" fmla="*/ 0 w 867"/>
                <a:gd name="T79" fmla="*/ 0 h 173"/>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867"/>
                <a:gd name="T121" fmla="*/ 0 h 173"/>
                <a:gd name="T122" fmla="*/ 867 w 867"/>
                <a:gd name="T123" fmla="*/ 173 h 173"/>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867" h="173">
                  <a:moveTo>
                    <a:pt x="0" y="0"/>
                  </a:moveTo>
                  <a:lnTo>
                    <a:pt x="838" y="0"/>
                  </a:lnTo>
                  <a:lnTo>
                    <a:pt x="837" y="4"/>
                  </a:lnTo>
                  <a:lnTo>
                    <a:pt x="835" y="8"/>
                  </a:lnTo>
                  <a:lnTo>
                    <a:pt x="834" y="12"/>
                  </a:lnTo>
                  <a:lnTo>
                    <a:pt x="832" y="16"/>
                  </a:lnTo>
                  <a:lnTo>
                    <a:pt x="832" y="20"/>
                  </a:lnTo>
                  <a:lnTo>
                    <a:pt x="831" y="24"/>
                  </a:lnTo>
                  <a:lnTo>
                    <a:pt x="831" y="30"/>
                  </a:lnTo>
                  <a:lnTo>
                    <a:pt x="831" y="34"/>
                  </a:lnTo>
                  <a:lnTo>
                    <a:pt x="831" y="37"/>
                  </a:lnTo>
                  <a:lnTo>
                    <a:pt x="831" y="41"/>
                  </a:lnTo>
                  <a:lnTo>
                    <a:pt x="831" y="44"/>
                  </a:lnTo>
                  <a:lnTo>
                    <a:pt x="832" y="47"/>
                  </a:lnTo>
                  <a:lnTo>
                    <a:pt x="834" y="55"/>
                  </a:lnTo>
                  <a:lnTo>
                    <a:pt x="836" y="62"/>
                  </a:lnTo>
                  <a:lnTo>
                    <a:pt x="839" y="69"/>
                  </a:lnTo>
                  <a:lnTo>
                    <a:pt x="842" y="77"/>
                  </a:lnTo>
                  <a:lnTo>
                    <a:pt x="846" y="84"/>
                  </a:lnTo>
                  <a:lnTo>
                    <a:pt x="849" y="92"/>
                  </a:lnTo>
                  <a:lnTo>
                    <a:pt x="853" y="100"/>
                  </a:lnTo>
                  <a:lnTo>
                    <a:pt x="855" y="107"/>
                  </a:lnTo>
                  <a:lnTo>
                    <a:pt x="859" y="115"/>
                  </a:lnTo>
                  <a:lnTo>
                    <a:pt x="862" y="122"/>
                  </a:lnTo>
                  <a:lnTo>
                    <a:pt x="863" y="130"/>
                  </a:lnTo>
                  <a:lnTo>
                    <a:pt x="865" y="138"/>
                  </a:lnTo>
                  <a:lnTo>
                    <a:pt x="865" y="141"/>
                  </a:lnTo>
                  <a:lnTo>
                    <a:pt x="866" y="145"/>
                  </a:lnTo>
                  <a:lnTo>
                    <a:pt x="866" y="149"/>
                  </a:lnTo>
                  <a:lnTo>
                    <a:pt x="866" y="152"/>
                  </a:lnTo>
                  <a:lnTo>
                    <a:pt x="865" y="155"/>
                  </a:lnTo>
                  <a:lnTo>
                    <a:pt x="865" y="158"/>
                  </a:lnTo>
                  <a:lnTo>
                    <a:pt x="864" y="160"/>
                  </a:lnTo>
                  <a:lnTo>
                    <a:pt x="864" y="162"/>
                  </a:lnTo>
                  <a:lnTo>
                    <a:pt x="863" y="165"/>
                  </a:lnTo>
                  <a:lnTo>
                    <a:pt x="863" y="167"/>
                  </a:lnTo>
                  <a:lnTo>
                    <a:pt x="862" y="170"/>
                  </a:lnTo>
                  <a:lnTo>
                    <a:pt x="860" y="172"/>
                  </a:lnTo>
                  <a:lnTo>
                    <a:pt x="0" y="172"/>
                  </a:lnTo>
                  <a:lnTo>
                    <a:pt x="0" y="0"/>
                  </a:lnTo>
                </a:path>
              </a:pathLst>
            </a:custGeom>
            <a:noFill/>
            <a:ln w="12700" cap="rnd" cmpd="sng">
              <a:solidFill>
                <a:srgbClr val="1F1A17"/>
              </a:solidFill>
              <a:prstDash val="solid"/>
              <a:round/>
              <a:headEnd type="none" w="sm" len="sm"/>
              <a:tailEnd type="none" w="sm" len="sm"/>
            </a:ln>
          </p:spPr>
          <p:txBody>
            <a:bodyPr/>
            <a:lstStyle/>
            <a:p>
              <a:endParaRPr lang="en-US"/>
            </a:p>
          </p:txBody>
        </p:sp>
        <p:sp>
          <p:nvSpPr>
            <p:cNvPr id="251931" name="Freeform 221"/>
            <p:cNvSpPr>
              <a:spLocks/>
            </p:cNvSpPr>
            <p:nvPr/>
          </p:nvSpPr>
          <p:spPr bwMode="auto">
            <a:xfrm>
              <a:off x="3973" y="3067"/>
              <a:ext cx="1355" cy="173"/>
            </a:xfrm>
            <a:custGeom>
              <a:avLst/>
              <a:gdLst>
                <a:gd name="T0" fmla="*/ 24 w 1355"/>
                <a:gd name="T1" fmla="*/ 0 h 173"/>
                <a:gd name="T2" fmla="*/ 1354 w 1355"/>
                <a:gd name="T3" fmla="*/ 0 h 173"/>
                <a:gd name="T4" fmla="*/ 1354 w 1355"/>
                <a:gd name="T5" fmla="*/ 172 h 173"/>
                <a:gd name="T6" fmla="*/ 39 w 1355"/>
                <a:gd name="T7" fmla="*/ 172 h 173"/>
                <a:gd name="T8" fmla="*/ 40 w 1355"/>
                <a:gd name="T9" fmla="*/ 170 h 173"/>
                <a:gd name="T10" fmla="*/ 41 w 1355"/>
                <a:gd name="T11" fmla="*/ 166 h 173"/>
                <a:gd name="T12" fmla="*/ 42 w 1355"/>
                <a:gd name="T13" fmla="*/ 164 h 173"/>
                <a:gd name="T14" fmla="*/ 42 w 1355"/>
                <a:gd name="T15" fmla="*/ 160 h 173"/>
                <a:gd name="T16" fmla="*/ 42 w 1355"/>
                <a:gd name="T17" fmla="*/ 158 h 173"/>
                <a:gd name="T18" fmla="*/ 43 w 1355"/>
                <a:gd name="T19" fmla="*/ 155 h 173"/>
                <a:gd name="T20" fmla="*/ 43 w 1355"/>
                <a:gd name="T21" fmla="*/ 152 h 173"/>
                <a:gd name="T22" fmla="*/ 43 w 1355"/>
                <a:gd name="T23" fmla="*/ 149 h 173"/>
                <a:gd name="T24" fmla="*/ 43 w 1355"/>
                <a:gd name="T25" fmla="*/ 146 h 173"/>
                <a:gd name="T26" fmla="*/ 43 w 1355"/>
                <a:gd name="T27" fmla="*/ 143 h 173"/>
                <a:gd name="T28" fmla="*/ 42 w 1355"/>
                <a:gd name="T29" fmla="*/ 139 h 173"/>
                <a:gd name="T30" fmla="*/ 42 w 1355"/>
                <a:gd name="T31" fmla="*/ 136 h 173"/>
                <a:gd name="T32" fmla="*/ 42 w 1355"/>
                <a:gd name="T33" fmla="*/ 132 h 173"/>
                <a:gd name="T34" fmla="*/ 40 w 1355"/>
                <a:gd name="T35" fmla="*/ 129 h 173"/>
                <a:gd name="T36" fmla="*/ 39 w 1355"/>
                <a:gd name="T37" fmla="*/ 126 h 173"/>
                <a:gd name="T38" fmla="*/ 37 w 1355"/>
                <a:gd name="T39" fmla="*/ 122 h 173"/>
                <a:gd name="T40" fmla="*/ 34 w 1355"/>
                <a:gd name="T41" fmla="*/ 116 h 173"/>
                <a:gd name="T42" fmla="*/ 30 w 1355"/>
                <a:gd name="T43" fmla="*/ 110 h 173"/>
                <a:gd name="T44" fmla="*/ 26 w 1355"/>
                <a:gd name="T45" fmla="*/ 104 h 173"/>
                <a:gd name="T46" fmla="*/ 22 w 1355"/>
                <a:gd name="T47" fmla="*/ 97 h 173"/>
                <a:gd name="T48" fmla="*/ 18 w 1355"/>
                <a:gd name="T49" fmla="*/ 91 h 173"/>
                <a:gd name="T50" fmla="*/ 13 w 1355"/>
                <a:gd name="T51" fmla="*/ 84 h 173"/>
                <a:gd name="T52" fmla="*/ 10 w 1355"/>
                <a:gd name="T53" fmla="*/ 78 h 173"/>
                <a:gd name="T54" fmla="*/ 6 w 1355"/>
                <a:gd name="T55" fmla="*/ 72 h 173"/>
                <a:gd name="T56" fmla="*/ 5 w 1355"/>
                <a:gd name="T57" fmla="*/ 69 h 173"/>
                <a:gd name="T58" fmla="*/ 4 w 1355"/>
                <a:gd name="T59" fmla="*/ 66 h 173"/>
                <a:gd name="T60" fmla="*/ 3 w 1355"/>
                <a:gd name="T61" fmla="*/ 62 h 173"/>
                <a:gd name="T62" fmla="*/ 2 w 1355"/>
                <a:gd name="T63" fmla="*/ 59 h 173"/>
                <a:gd name="T64" fmla="*/ 1 w 1355"/>
                <a:gd name="T65" fmla="*/ 56 h 173"/>
                <a:gd name="T66" fmla="*/ 0 w 1355"/>
                <a:gd name="T67" fmla="*/ 53 h 173"/>
                <a:gd name="T68" fmla="*/ 0 w 1355"/>
                <a:gd name="T69" fmla="*/ 50 h 173"/>
                <a:gd name="T70" fmla="*/ 0 w 1355"/>
                <a:gd name="T71" fmla="*/ 46 h 173"/>
                <a:gd name="T72" fmla="*/ 0 w 1355"/>
                <a:gd name="T73" fmla="*/ 43 h 173"/>
                <a:gd name="T74" fmla="*/ 1 w 1355"/>
                <a:gd name="T75" fmla="*/ 40 h 173"/>
                <a:gd name="T76" fmla="*/ 2 w 1355"/>
                <a:gd name="T77" fmla="*/ 36 h 173"/>
                <a:gd name="T78" fmla="*/ 3 w 1355"/>
                <a:gd name="T79" fmla="*/ 34 h 173"/>
                <a:gd name="T80" fmla="*/ 4 w 1355"/>
                <a:gd name="T81" fmla="*/ 30 h 173"/>
                <a:gd name="T82" fmla="*/ 5 w 1355"/>
                <a:gd name="T83" fmla="*/ 28 h 173"/>
                <a:gd name="T84" fmla="*/ 6 w 1355"/>
                <a:gd name="T85" fmla="*/ 24 h 173"/>
                <a:gd name="T86" fmla="*/ 8 w 1355"/>
                <a:gd name="T87" fmla="*/ 22 h 173"/>
                <a:gd name="T88" fmla="*/ 11 w 1355"/>
                <a:gd name="T89" fmla="*/ 16 h 173"/>
                <a:gd name="T90" fmla="*/ 16 w 1355"/>
                <a:gd name="T91" fmla="*/ 11 h 173"/>
                <a:gd name="T92" fmla="*/ 19 w 1355"/>
                <a:gd name="T93" fmla="*/ 5 h 173"/>
                <a:gd name="T94" fmla="*/ 24 w 1355"/>
                <a:gd name="T95" fmla="*/ 0 h 173"/>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355"/>
                <a:gd name="T145" fmla="*/ 0 h 173"/>
                <a:gd name="T146" fmla="*/ 1355 w 1355"/>
                <a:gd name="T147" fmla="*/ 173 h 173"/>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355" h="173">
                  <a:moveTo>
                    <a:pt x="24" y="0"/>
                  </a:moveTo>
                  <a:lnTo>
                    <a:pt x="1354" y="0"/>
                  </a:lnTo>
                  <a:lnTo>
                    <a:pt x="1354" y="172"/>
                  </a:lnTo>
                  <a:lnTo>
                    <a:pt x="39" y="172"/>
                  </a:lnTo>
                  <a:lnTo>
                    <a:pt x="40" y="170"/>
                  </a:lnTo>
                  <a:lnTo>
                    <a:pt x="41" y="166"/>
                  </a:lnTo>
                  <a:lnTo>
                    <a:pt x="42" y="164"/>
                  </a:lnTo>
                  <a:lnTo>
                    <a:pt x="42" y="160"/>
                  </a:lnTo>
                  <a:lnTo>
                    <a:pt x="42" y="158"/>
                  </a:lnTo>
                  <a:lnTo>
                    <a:pt x="43" y="155"/>
                  </a:lnTo>
                  <a:lnTo>
                    <a:pt x="43" y="152"/>
                  </a:lnTo>
                  <a:lnTo>
                    <a:pt x="43" y="149"/>
                  </a:lnTo>
                  <a:lnTo>
                    <a:pt x="43" y="146"/>
                  </a:lnTo>
                  <a:lnTo>
                    <a:pt x="43" y="143"/>
                  </a:lnTo>
                  <a:lnTo>
                    <a:pt x="42" y="139"/>
                  </a:lnTo>
                  <a:lnTo>
                    <a:pt x="42" y="136"/>
                  </a:lnTo>
                  <a:lnTo>
                    <a:pt x="42" y="132"/>
                  </a:lnTo>
                  <a:lnTo>
                    <a:pt x="40" y="129"/>
                  </a:lnTo>
                  <a:lnTo>
                    <a:pt x="39" y="126"/>
                  </a:lnTo>
                  <a:lnTo>
                    <a:pt x="37" y="122"/>
                  </a:lnTo>
                  <a:lnTo>
                    <a:pt x="34" y="116"/>
                  </a:lnTo>
                  <a:lnTo>
                    <a:pt x="30" y="110"/>
                  </a:lnTo>
                  <a:lnTo>
                    <a:pt x="26" y="104"/>
                  </a:lnTo>
                  <a:lnTo>
                    <a:pt x="22" y="97"/>
                  </a:lnTo>
                  <a:lnTo>
                    <a:pt x="18" y="91"/>
                  </a:lnTo>
                  <a:lnTo>
                    <a:pt x="13" y="84"/>
                  </a:lnTo>
                  <a:lnTo>
                    <a:pt x="10" y="78"/>
                  </a:lnTo>
                  <a:lnTo>
                    <a:pt x="6" y="72"/>
                  </a:lnTo>
                  <a:lnTo>
                    <a:pt x="5" y="69"/>
                  </a:lnTo>
                  <a:lnTo>
                    <a:pt x="4" y="66"/>
                  </a:lnTo>
                  <a:lnTo>
                    <a:pt x="3" y="62"/>
                  </a:lnTo>
                  <a:lnTo>
                    <a:pt x="2" y="59"/>
                  </a:lnTo>
                  <a:lnTo>
                    <a:pt x="1" y="56"/>
                  </a:lnTo>
                  <a:lnTo>
                    <a:pt x="0" y="53"/>
                  </a:lnTo>
                  <a:lnTo>
                    <a:pt x="0" y="50"/>
                  </a:lnTo>
                  <a:lnTo>
                    <a:pt x="0" y="46"/>
                  </a:lnTo>
                  <a:lnTo>
                    <a:pt x="0" y="43"/>
                  </a:lnTo>
                  <a:lnTo>
                    <a:pt x="1" y="40"/>
                  </a:lnTo>
                  <a:lnTo>
                    <a:pt x="2" y="36"/>
                  </a:lnTo>
                  <a:lnTo>
                    <a:pt x="3" y="34"/>
                  </a:lnTo>
                  <a:lnTo>
                    <a:pt x="4" y="30"/>
                  </a:lnTo>
                  <a:lnTo>
                    <a:pt x="5" y="28"/>
                  </a:lnTo>
                  <a:lnTo>
                    <a:pt x="6" y="24"/>
                  </a:lnTo>
                  <a:lnTo>
                    <a:pt x="8" y="22"/>
                  </a:lnTo>
                  <a:lnTo>
                    <a:pt x="11" y="16"/>
                  </a:lnTo>
                  <a:lnTo>
                    <a:pt x="16" y="11"/>
                  </a:lnTo>
                  <a:lnTo>
                    <a:pt x="19" y="5"/>
                  </a:lnTo>
                  <a:lnTo>
                    <a:pt x="24" y="0"/>
                  </a:lnTo>
                </a:path>
              </a:pathLst>
            </a:custGeom>
            <a:noFill/>
            <a:ln w="12700" cap="rnd" cmpd="sng">
              <a:solidFill>
                <a:srgbClr val="1F1A17"/>
              </a:solidFill>
              <a:prstDash val="solid"/>
              <a:round/>
              <a:headEnd type="none" w="sm" len="sm"/>
              <a:tailEnd type="none" w="sm" len="sm"/>
            </a:ln>
          </p:spPr>
          <p:txBody>
            <a:bodyPr/>
            <a:lstStyle/>
            <a:p>
              <a:endParaRPr lang="en-US"/>
            </a:p>
          </p:txBody>
        </p:sp>
        <p:sp>
          <p:nvSpPr>
            <p:cNvPr id="251932" name="Freeform 222"/>
            <p:cNvSpPr>
              <a:spLocks/>
            </p:cNvSpPr>
            <p:nvPr/>
          </p:nvSpPr>
          <p:spPr bwMode="auto">
            <a:xfrm>
              <a:off x="995" y="3341"/>
              <a:ext cx="274" cy="218"/>
            </a:xfrm>
            <a:custGeom>
              <a:avLst/>
              <a:gdLst>
                <a:gd name="T0" fmla="*/ 0 w 274"/>
                <a:gd name="T1" fmla="*/ 171 h 218"/>
                <a:gd name="T2" fmla="*/ 188 w 274"/>
                <a:gd name="T3" fmla="*/ 171 h 218"/>
                <a:gd name="T4" fmla="*/ 258 w 274"/>
                <a:gd name="T5" fmla="*/ 0 h 218"/>
                <a:gd name="T6" fmla="*/ 259 w 274"/>
                <a:gd name="T7" fmla="*/ 7 h 218"/>
                <a:gd name="T8" fmla="*/ 261 w 274"/>
                <a:gd name="T9" fmla="*/ 13 h 218"/>
                <a:gd name="T10" fmla="*/ 263 w 274"/>
                <a:gd name="T11" fmla="*/ 19 h 218"/>
                <a:gd name="T12" fmla="*/ 264 w 274"/>
                <a:gd name="T13" fmla="*/ 26 h 218"/>
                <a:gd name="T14" fmla="*/ 267 w 274"/>
                <a:gd name="T15" fmla="*/ 32 h 218"/>
                <a:gd name="T16" fmla="*/ 269 w 274"/>
                <a:gd name="T17" fmla="*/ 39 h 218"/>
                <a:gd name="T18" fmla="*/ 270 w 274"/>
                <a:gd name="T19" fmla="*/ 45 h 218"/>
                <a:gd name="T20" fmla="*/ 273 w 274"/>
                <a:gd name="T21" fmla="*/ 51 h 218"/>
                <a:gd name="T22" fmla="*/ 204 w 274"/>
                <a:gd name="T23" fmla="*/ 217 h 218"/>
                <a:gd name="T24" fmla="*/ 0 w 274"/>
                <a:gd name="T25" fmla="*/ 217 h 218"/>
                <a:gd name="T26" fmla="*/ 0 w 274"/>
                <a:gd name="T27" fmla="*/ 171 h 21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74"/>
                <a:gd name="T43" fmla="*/ 0 h 218"/>
                <a:gd name="T44" fmla="*/ 274 w 274"/>
                <a:gd name="T45" fmla="*/ 218 h 21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74" h="218">
                  <a:moveTo>
                    <a:pt x="0" y="171"/>
                  </a:moveTo>
                  <a:lnTo>
                    <a:pt x="188" y="171"/>
                  </a:lnTo>
                  <a:lnTo>
                    <a:pt x="258" y="0"/>
                  </a:lnTo>
                  <a:lnTo>
                    <a:pt x="259" y="7"/>
                  </a:lnTo>
                  <a:lnTo>
                    <a:pt x="261" y="13"/>
                  </a:lnTo>
                  <a:lnTo>
                    <a:pt x="263" y="19"/>
                  </a:lnTo>
                  <a:lnTo>
                    <a:pt x="264" y="26"/>
                  </a:lnTo>
                  <a:lnTo>
                    <a:pt x="267" y="32"/>
                  </a:lnTo>
                  <a:lnTo>
                    <a:pt x="269" y="39"/>
                  </a:lnTo>
                  <a:lnTo>
                    <a:pt x="270" y="45"/>
                  </a:lnTo>
                  <a:lnTo>
                    <a:pt x="273" y="51"/>
                  </a:lnTo>
                  <a:lnTo>
                    <a:pt x="204" y="217"/>
                  </a:lnTo>
                  <a:lnTo>
                    <a:pt x="0" y="217"/>
                  </a:lnTo>
                  <a:lnTo>
                    <a:pt x="0" y="171"/>
                  </a:lnTo>
                </a:path>
              </a:pathLst>
            </a:custGeom>
            <a:solidFill>
              <a:srgbClr val="DD3832"/>
            </a:solidFill>
            <a:ln w="9525" cap="rnd">
              <a:noFill/>
              <a:round/>
              <a:headEnd type="none" w="sm" len="sm"/>
              <a:tailEnd type="none" w="sm" len="sm"/>
            </a:ln>
          </p:spPr>
          <p:txBody>
            <a:bodyPr/>
            <a:lstStyle/>
            <a:p>
              <a:endParaRPr lang="en-US"/>
            </a:p>
          </p:txBody>
        </p:sp>
        <p:sp>
          <p:nvSpPr>
            <p:cNvPr id="251933" name="Freeform 223"/>
            <p:cNvSpPr>
              <a:spLocks/>
            </p:cNvSpPr>
            <p:nvPr/>
          </p:nvSpPr>
          <p:spPr bwMode="auto">
            <a:xfrm>
              <a:off x="995" y="3341"/>
              <a:ext cx="274" cy="218"/>
            </a:xfrm>
            <a:custGeom>
              <a:avLst/>
              <a:gdLst>
                <a:gd name="T0" fmla="*/ 0 w 274"/>
                <a:gd name="T1" fmla="*/ 171 h 218"/>
                <a:gd name="T2" fmla="*/ 188 w 274"/>
                <a:gd name="T3" fmla="*/ 171 h 218"/>
                <a:gd name="T4" fmla="*/ 258 w 274"/>
                <a:gd name="T5" fmla="*/ 0 h 218"/>
                <a:gd name="T6" fmla="*/ 259 w 274"/>
                <a:gd name="T7" fmla="*/ 7 h 218"/>
                <a:gd name="T8" fmla="*/ 261 w 274"/>
                <a:gd name="T9" fmla="*/ 13 h 218"/>
                <a:gd name="T10" fmla="*/ 263 w 274"/>
                <a:gd name="T11" fmla="*/ 19 h 218"/>
                <a:gd name="T12" fmla="*/ 264 w 274"/>
                <a:gd name="T13" fmla="*/ 26 h 218"/>
                <a:gd name="T14" fmla="*/ 267 w 274"/>
                <a:gd name="T15" fmla="*/ 32 h 218"/>
                <a:gd name="T16" fmla="*/ 269 w 274"/>
                <a:gd name="T17" fmla="*/ 39 h 218"/>
                <a:gd name="T18" fmla="*/ 270 w 274"/>
                <a:gd name="T19" fmla="*/ 45 h 218"/>
                <a:gd name="T20" fmla="*/ 273 w 274"/>
                <a:gd name="T21" fmla="*/ 51 h 218"/>
                <a:gd name="T22" fmla="*/ 204 w 274"/>
                <a:gd name="T23" fmla="*/ 217 h 218"/>
                <a:gd name="T24" fmla="*/ 0 w 274"/>
                <a:gd name="T25" fmla="*/ 217 h 218"/>
                <a:gd name="T26" fmla="*/ 0 w 274"/>
                <a:gd name="T27" fmla="*/ 171 h 21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74"/>
                <a:gd name="T43" fmla="*/ 0 h 218"/>
                <a:gd name="T44" fmla="*/ 274 w 274"/>
                <a:gd name="T45" fmla="*/ 218 h 21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74" h="218">
                  <a:moveTo>
                    <a:pt x="0" y="171"/>
                  </a:moveTo>
                  <a:lnTo>
                    <a:pt x="188" y="171"/>
                  </a:lnTo>
                  <a:lnTo>
                    <a:pt x="258" y="0"/>
                  </a:lnTo>
                  <a:lnTo>
                    <a:pt x="259" y="7"/>
                  </a:lnTo>
                  <a:lnTo>
                    <a:pt x="261" y="13"/>
                  </a:lnTo>
                  <a:lnTo>
                    <a:pt x="263" y="19"/>
                  </a:lnTo>
                  <a:lnTo>
                    <a:pt x="264" y="26"/>
                  </a:lnTo>
                  <a:lnTo>
                    <a:pt x="267" y="32"/>
                  </a:lnTo>
                  <a:lnTo>
                    <a:pt x="269" y="39"/>
                  </a:lnTo>
                  <a:lnTo>
                    <a:pt x="270" y="45"/>
                  </a:lnTo>
                  <a:lnTo>
                    <a:pt x="273" y="51"/>
                  </a:lnTo>
                  <a:lnTo>
                    <a:pt x="204" y="217"/>
                  </a:lnTo>
                  <a:lnTo>
                    <a:pt x="0" y="217"/>
                  </a:lnTo>
                  <a:lnTo>
                    <a:pt x="0" y="171"/>
                  </a:lnTo>
                </a:path>
              </a:pathLst>
            </a:custGeom>
            <a:noFill/>
            <a:ln w="12700" cap="rnd" cmpd="sng">
              <a:solidFill>
                <a:srgbClr val="1F1A17"/>
              </a:solidFill>
              <a:prstDash val="solid"/>
              <a:round/>
              <a:headEnd type="none" w="sm" len="sm"/>
              <a:tailEnd type="none" w="sm" len="sm"/>
            </a:ln>
          </p:spPr>
          <p:txBody>
            <a:bodyPr/>
            <a:lstStyle/>
            <a:p>
              <a:endParaRPr lang="en-US"/>
            </a:p>
          </p:txBody>
        </p:sp>
        <p:sp>
          <p:nvSpPr>
            <p:cNvPr id="251934" name="Freeform 224"/>
            <p:cNvSpPr>
              <a:spLocks/>
            </p:cNvSpPr>
            <p:nvPr/>
          </p:nvSpPr>
          <p:spPr bwMode="auto">
            <a:xfrm>
              <a:off x="871" y="2029"/>
              <a:ext cx="474" cy="1175"/>
            </a:xfrm>
            <a:custGeom>
              <a:avLst/>
              <a:gdLst>
                <a:gd name="T0" fmla="*/ 473 w 474"/>
                <a:gd name="T1" fmla="*/ 541 h 1175"/>
                <a:gd name="T2" fmla="*/ 0 w 474"/>
                <a:gd name="T3" fmla="*/ 0 h 1175"/>
                <a:gd name="T4" fmla="*/ 411 w 474"/>
                <a:gd name="T5" fmla="*/ 1174 h 1175"/>
                <a:gd name="T6" fmla="*/ 0 60000 65536"/>
                <a:gd name="T7" fmla="*/ 0 60000 65536"/>
                <a:gd name="T8" fmla="*/ 0 60000 65536"/>
                <a:gd name="T9" fmla="*/ 0 w 474"/>
                <a:gd name="T10" fmla="*/ 0 h 1175"/>
                <a:gd name="T11" fmla="*/ 474 w 474"/>
                <a:gd name="T12" fmla="*/ 1175 h 1175"/>
              </a:gdLst>
              <a:ahLst/>
              <a:cxnLst>
                <a:cxn ang="T6">
                  <a:pos x="T0" y="T1"/>
                </a:cxn>
                <a:cxn ang="T7">
                  <a:pos x="T2" y="T3"/>
                </a:cxn>
                <a:cxn ang="T8">
                  <a:pos x="T4" y="T5"/>
                </a:cxn>
              </a:cxnLst>
              <a:rect l="T9" t="T10" r="T11" b="T12"/>
              <a:pathLst>
                <a:path w="474" h="1175">
                  <a:moveTo>
                    <a:pt x="473" y="541"/>
                  </a:moveTo>
                  <a:lnTo>
                    <a:pt x="0" y="0"/>
                  </a:lnTo>
                  <a:lnTo>
                    <a:pt x="411" y="1174"/>
                  </a:lnTo>
                </a:path>
              </a:pathLst>
            </a:custGeom>
            <a:noFill/>
            <a:ln w="12700" cap="rnd" cmpd="sng">
              <a:solidFill>
                <a:srgbClr val="1F1A17"/>
              </a:solidFill>
              <a:prstDash val="solid"/>
              <a:round/>
              <a:headEnd type="none" w="sm" len="sm"/>
              <a:tailEnd type="none" w="sm" len="sm"/>
            </a:ln>
          </p:spPr>
          <p:txBody>
            <a:bodyPr/>
            <a:lstStyle/>
            <a:p>
              <a:endParaRPr lang="en-US"/>
            </a:p>
          </p:txBody>
        </p:sp>
        <p:sp>
          <p:nvSpPr>
            <p:cNvPr id="251935" name="Freeform 225"/>
            <p:cNvSpPr>
              <a:spLocks/>
            </p:cNvSpPr>
            <p:nvPr/>
          </p:nvSpPr>
          <p:spPr bwMode="auto">
            <a:xfrm>
              <a:off x="1928" y="2910"/>
              <a:ext cx="494" cy="470"/>
            </a:xfrm>
            <a:custGeom>
              <a:avLst/>
              <a:gdLst>
                <a:gd name="T0" fmla="*/ 0 w 494"/>
                <a:gd name="T1" fmla="*/ 0 h 470"/>
                <a:gd name="T2" fmla="*/ 493 w 494"/>
                <a:gd name="T3" fmla="*/ 276 h 470"/>
                <a:gd name="T4" fmla="*/ 12 w 494"/>
                <a:gd name="T5" fmla="*/ 469 h 470"/>
                <a:gd name="T6" fmla="*/ 0 60000 65536"/>
                <a:gd name="T7" fmla="*/ 0 60000 65536"/>
                <a:gd name="T8" fmla="*/ 0 60000 65536"/>
                <a:gd name="T9" fmla="*/ 0 w 494"/>
                <a:gd name="T10" fmla="*/ 0 h 470"/>
                <a:gd name="T11" fmla="*/ 494 w 494"/>
                <a:gd name="T12" fmla="*/ 470 h 470"/>
              </a:gdLst>
              <a:ahLst/>
              <a:cxnLst>
                <a:cxn ang="T6">
                  <a:pos x="T0" y="T1"/>
                </a:cxn>
                <a:cxn ang="T7">
                  <a:pos x="T2" y="T3"/>
                </a:cxn>
                <a:cxn ang="T8">
                  <a:pos x="T4" y="T5"/>
                </a:cxn>
              </a:cxnLst>
              <a:rect l="T9" t="T10" r="T11" b="T12"/>
              <a:pathLst>
                <a:path w="494" h="470">
                  <a:moveTo>
                    <a:pt x="0" y="0"/>
                  </a:moveTo>
                  <a:lnTo>
                    <a:pt x="493" y="276"/>
                  </a:lnTo>
                  <a:lnTo>
                    <a:pt x="12" y="469"/>
                  </a:lnTo>
                </a:path>
              </a:pathLst>
            </a:custGeom>
            <a:noFill/>
            <a:ln w="12700" cap="rnd" cmpd="sng">
              <a:solidFill>
                <a:srgbClr val="1F1A17"/>
              </a:solidFill>
              <a:prstDash val="solid"/>
              <a:round/>
              <a:headEnd type="none" w="sm" len="sm"/>
              <a:tailEnd type="none" w="sm" len="sm"/>
            </a:ln>
          </p:spPr>
          <p:txBody>
            <a:bodyPr/>
            <a:lstStyle/>
            <a:p>
              <a:endParaRPr lang="en-US"/>
            </a:p>
          </p:txBody>
        </p:sp>
        <p:sp>
          <p:nvSpPr>
            <p:cNvPr id="251936" name="Line 226"/>
            <p:cNvSpPr>
              <a:spLocks noChangeShapeType="1"/>
            </p:cNvSpPr>
            <p:nvPr/>
          </p:nvSpPr>
          <p:spPr bwMode="auto">
            <a:xfrm flipH="1" flipV="1">
              <a:off x="4305" y="1619"/>
              <a:ext cx="163" cy="184"/>
            </a:xfrm>
            <a:prstGeom prst="line">
              <a:avLst/>
            </a:prstGeom>
            <a:noFill/>
            <a:ln w="12700">
              <a:solidFill>
                <a:srgbClr val="1F1A17"/>
              </a:solidFill>
              <a:round/>
              <a:headEnd type="none" w="sm" len="sm"/>
              <a:tailEnd type="none" w="sm" len="sm"/>
            </a:ln>
          </p:spPr>
          <p:txBody>
            <a:bodyPr wrap="none" anchor="ctr"/>
            <a:lstStyle/>
            <a:p>
              <a:endParaRPr lang="en-US"/>
            </a:p>
          </p:txBody>
        </p:sp>
        <p:sp>
          <p:nvSpPr>
            <p:cNvPr id="251937" name="Rectangle 227"/>
            <p:cNvSpPr>
              <a:spLocks noChangeArrowheads="1"/>
            </p:cNvSpPr>
            <p:nvPr/>
          </p:nvSpPr>
          <p:spPr bwMode="auto">
            <a:xfrm>
              <a:off x="794" y="1924"/>
              <a:ext cx="84" cy="202"/>
            </a:xfrm>
            <a:prstGeom prst="rect">
              <a:avLst/>
            </a:prstGeom>
            <a:noFill/>
            <a:ln w="9525">
              <a:noFill/>
              <a:miter lim="800000"/>
              <a:headEnd/>
              <a:tailEnd/>
            </a:ln>
          </p:spPr>
          <p:txBody>
            <a:bodyPr wrap="none" lIns="0" tIns="0" rIns="0" bIns="0">
              <a:spAutoFit/>
            </a:bodyPr>
            <a:lstStyle/>
            <a:p>
              <a:pPr eaLnBrk="1" hangingPunct="1"/>
              <a:r>
                <a:rPr lang="ru-RU" sz="2100">
                  <a:solidFill>
                    <a:srgbClr val="1F1A17"/>
                  </a:solidFill>
                  <a:latin typeface="Times New Roman" pitchFamily="18" charset="0"/>
                </a:rPr>
                <a:t>1</a:t>
              </a:r>
            </a:p>
          </p:txBody>
        </p:sp>
        <p:sp>
          <p:nvSpPr>
            <p:cNvPr id="251938" name="Rectangle 228"/>
            <p:cNvSpPr>
              <a:spLocks noChangeArrowheads="1"/>
            </p:cNvSpPr>
            <p:nvPr/>
          </p:nvSpPr>
          <p:spPr bwMode="auto">
            <a:xfrm>
              <a:off x="2424" y="3092"/>
              <a:ext cx="84" cy="202"/>
            </a:xfrm>
            <a:prstGeom prst="rect">
              <a:avLst/>
            </a:prstGeom>
            <a:noFill/>
            <a:ln w="9525">
              <a:noFill/>
              <a:miter lim="800000"/>
              <a:headEnd/>
              <a:tailEnd/>
            </a:ln>
          </p:spPr>
          <p:txBody>
            <a:bodyPr wrap="none" lIns="0" tIns="0" rIns="0" bIns="0">
              <a:spAutoFit/>
            </a:bodyPr>
            <a:lstStyle/>
            <a:p>
              <a:pPr eaLnBrk="1" hangingPunct="1"/>
              <a:r>
                <a:rPr lang="ru-RU" sz="2100">
                  <a:solidFill>
                    <a:srgbClr val="1F1A17"/>
                  </a:solidFill>
                  <a:latin typeface="Times New Roman" pitchFamily="18" charset="0"/>
                </a:rPr>
                <a:t>2</a:t>
              </a:r>
            </a:p>
          </p:txBody>
        </p:sp>
        <p:sp>
          <p:nvSpPr>
            <p:cNvPr id="251939" name="Rectangle 229"/>
            <p:cNvSpPr>
              <a:spLocks noChangeArrowheads="1"/>
            </p:cNvSpPr>
            <p:nvPr/>
          </p:nvSpPr>
          <p:spPr bwMode="auto">
            <a:xfrm>
              <a:off x="4207" y="1536"/>
              <a:ext cx="84" cy="202"/>
            </a:xfrm>
            <a:prstGeom prst="rect">
              <a:avLst/>
            </a:prstGeom>
            <a:noFill/>
            <a:ln w="9525">
              <a:noFill/>
              <a:miter lim="800000"/>
              <a:headEnd/>
              <a:tailEnd/>
            </a:ln>
          </p:spPr>
          <p:txBody>
            <a:bodyPr wrap="none" lIns="0" tIns="0" rIns="0" bIns="0">
              <a:spAutoFit/>
            </a:bodyPr>
            <a:lstStyle/>
            <a:p>
              <a:pPr eaLnBrk="1" hangingPunct="1"/>
              <a:r>
                <a:rPr lang="ru-RU" sz="2100">
                  <a:solidFill>
                    <a:srgbClr val="1F1A17"/>
                  </a:solidFill>
                  <a:latin typeface="Times New Roman" pitchFamily="18" charset="0"/>
                </a:rPr>
                <a:t>3</a:t>
              </a:r>
            </a:p>
          </p:txBody>
        </p:sp>
        <p:sp>
          <p:nvSpPr>
            <p:cNvPr id="251940" name="Rectangle 230"/>
            <p:cNvSpPr>
              <a:spLocks noChangeArrowheads="1"/>
            </p:cNvSpPr>
            <p:nvPr/>
          </p:nvSpPr>
          <p:spPr bwMode="auto">
            <a:xfrm>
              <a:off x="2739" y="3373"/>
              <a:ext cx="1956" cy="690"/>
            </a:xfrm>
            <a:prstGeom prst="rect">
              <a:avLst/>
            </a:prstGeom>
            <a:noFill/>
            <a:ln w="9525">
              <a:noFill/>
              <a:miter lim="800000"/>
              <a:headEnd/>
              <a:tailEnd/>
            </a:ln>
          </p:spPr>
          <p:txBody>
            <a:bodyPr wrap="none" lIns="0" tIns="0" rIns="0" bIns="0">
              <a:spAutoFit/>
            </a:bodyPr>
            <a:lstStyle/>
            <a:p>
              <a:pPr marL="457200" indent="-457200" eaLnBrk="1" hangingPunct="1"/>
              <a:r>
                <a:rPr lang="en-US" sz="2400">
                  <a:solidFill>
                    <a:srgbClr val="1F1A17"/>
                  </a:solidFill>
                  <a:latin typeface="Times New Roman" pitchFamily="18" charset="0"/>
                </a:rPr>
                <a:t>1. Storage rings</a:t>
              </a:r>
            </a:p>
            <a:p>
              <a:pPr marL="457200" indent="-457200" eaLnBrk="1" hangingPunct="1"/>
              <a:r>
                <a:rPr lang="en-US" sz="2400">
                  <a:solidFill>
                    <a:srgbClr val="1F1A17"/>
                  </a:solidFill>
                  <a:latin typeface="Times New Roman" pitchFamily="18" charset="0"/>
                </a:rPr>
                <a:t>2. Compensating systems</a:t>
              </a:r>
            </a:p>
            <a:p>
              <a:pPr marL="457200" indent="-457200" eaLnBrk="1" hangingPunct="1"/>
              <a:r>
                <a:rPr lang="en-US" sz="2400">
                  <a:solidFill>
                    <a:srgbClr val="1F1A17"/>
                  </a:solidFill>
                  <a:latin typeface="Times New Roman" pitchFamily="18" charset="0"/>
                </a:rPr>
                <a:t>3. Synchrotron B-2S</a:t>
              </a:r>
            </a:p>
          </p:txBody>
        </p:sp>
      </p:grpSp>
      <p:sp>
        <p:nvSpPr>
          <p:cNvPr id="251907" name="Rectangle 231"/>
          <p:cNvSpPr>
            <a:spLocks noChangeArrowheads="1"/>
          </p:cNvSpPr>
          <p:nvPr/>
        </p:nvSpPr>
        <p:spPr bwMode="auto">
          <a:xfrm>
            <a:off x="0" y="0"/>
            <a:ext cx="9144000" cy="641350"/>
          </a:xfrm>
          <a:prstGeom prst="rect">
            <a:avLst/>
          </a:prstGeom>
          <a:noFill/>
          <a:ln w="9525">
            <a:noFill/>
            <a:miter lim="800000"/>
            <a:headEnd/>
            <a:tailEnd/>
          </a:ln>
        </p:spPr>
        <p:txBody>
          <a:bodyPr lIns="92075" tIns="46038" rIns="92075" bIns="46038">
            <a:spAutoFit/>
          </a:bodyPr>
          <a:lstStyle/>
          <a:p>
            <a:pPr algn="ctr" eaLnBrk="1" hangingPunct="1"/>
            <a:r>
              <a:rPr lang="ru-RU" sz="3600">
                <a:solidFill>
                  <a:schemeClr val="accent2"/>
                </a:solidFill>
                <a:latin typeface="Times New Roman" pitchFamily="18" charset="0"/>
              </a:rPr>
              <a:t>VEP-1</a:t>
            </a:r>
            <a:r>
              <a:rPr lang="en-US" sz="3600">
                <a:solidFill>
                  <a:schemeClr val="accent2"/>
                </a:solidFill>
                <a:latin typeface="Times New Roman" pitchFamily="18" charset="0"/>
              </a:rPr>
              <a:t> Collider - Novosibirsk</a:t>
            </a:r>
            <a:endParaRPr lang="ru-RU" sz="3600">
              <a:solidFill>
                <a:schemeClr val="accent2"/>
              </a:solidFill>
              <a:latin typeface="Times New Roman" pitchFamily="18" charset="0"/>
            </a:endParaRPr>
          </a:p>
        </p:txBody>
      </p:sp>
      <p:sp>
        <p:nvSpPr>
          <p:cNvPr id="251908" name="Rectangle 232"/>
          <p:cNvSpPr>
            <a:spLocks noChangeArrowheads="1"/>
          </p:cNvSpPr>
          <p:nvPr/>
        </p:nvSpPr>
        <p:spPr bwMode="auto">
          <a:xfrm>
            <a:off x="609600" y="838200"/>
            <a:ext cx="6248400" cy="1006475"/>
          </a:xfrm>
          <a:prstGeom prst="rect">
            <a:avLst/>
          </a:prstGeom>
          <a:noFill/>
          <a:ln w="9525">
            <a:noFill/>
            <a:miter lim="800000"/>
            <a:headEnd/>
            <a:tailEnd/>
          </a:ln>
        </p:spPr>
        <p:txBody>
          <a:bodyPr wrap="none" lIns="92075" tIns="46038" rIns="92075" bIns="46038">
            <a:spAutoFit/>
          </a:bodyPr>
          <a:lstStyle/>
          <a:p>
            <a:pPr eaLnBrk="1" hangingPunct="1"/>
            <a:r>
              <a:rPr lang="en-US" b="1">
                <a:solidFill>
                  <a:schemeClr val="accent2"/>
                </a:solidFill>
                <a:latin typeface="Times New Roman" pitchFamily="18" charset="0"/>
              </a:rPr>
              <a:t>Exps 1965-1967 - parallel to Princeton-Stanford Rings:</a:t>
            </a:r>
          </a:p>
          <a:p>
            <a:pPr eaLnBrk="1" hangingPunct="1">
              <a:buFontTx/>
              <a:buChar char="•"/>
            </a:pPr>
            <a:r>
              <a:rPr lang="en-US" b="1">
                <a:solidFill>
                  <a:schemeClr val="accent2"/>
                </a:solidFill>
                <a:latin typeface="Times New Roman" pitchFamily="18" charset="0"/>
              </a:rPr>
              <a:t>     electron-electron elastic scattering,</a:t>
            </a:r>
          </a:p>
          <a:p>
            <a:pPr eaLnBrk="1" hangingPunct="1">
              <a:buFontTx/>
              <a:buChar char="•"/>
            </a:pPr>
            <a:r>
              <a:rPr lang="en-US" b="1">
                <a:solidFill>
                  <a:schemeClr val="accent2"/>
                </a:solidFill>
                <a:latin typeface="Times New Roman" pitchFamily="18" charset="0"/>
              </a:rPr>
              <a:t>     double bremsstrahlung (first observation and study)</a:t>
            </a:r>
            <a:endParaRPr lang="ru-RU" sz="1600" b="1">
              <a:latin typeface="Times New Roman" pitchFamily="18" charset="0"/>
            </a:endParaRPr>
          </a:p>
        </p:txBody>
      </p:sp>
      <p:sp>
        <p:nvSpPr>
          <p:cNvPr id="251909" name="Line 233"/>
          <p:cNvSpPr>
            <a:spLocks noChangeShapeType="1"/>
          </p:cNvSpPr>
          <p:nvPr/>
        </p:nvSpPr>
        <p:spPr bwMode="auto">
          <a:xfrm>
            <a:off x="2057400" y="2286000"/>
            <a:ext cx="912813" cy="0"/>
          </a:xfrm>
          <a:prstGeom prst="line">
            <a:avLst/>
          </a:prstGeom>
          <a:noFill/>
          <a:ln w="12700">
            <a:solidFill>
              <a:schemeClr val="tx1"/>
            </a:solidFill>
            <a:round/>
            <a:headEnd type="stealth" w="med" len="med"/>
            <a:tailEnd type="stealth" w="med" len="med"/>
          </a:ln>
        </p:spPr>
        <p:txBody>
          <a:bodyPr wrap="none" anchor="ctr"/>
          <a:lstStyle/>
          <a:p>
            <a:endParaRPr lang="en-US"/>
          </a:p>
        </p:txBody>
      </p:sp>
      <p:sp>
        <p:nvSpPr>
          <p:cNvPr id="251910" name="Rectangle 234"/>
          <p:cNvSpPr>
            <a:spLocks noChangeArrowheads="1"/>
          </p:cNvSpPr>
          <p:nvPr/>
        </p:nvSpPr>
        <p:spPr bwMode="auto">
          <a:xfrm>
            <a:off x="2057400" y="1981200"/>
            <a:ext cx="801688" cy="336550"/>
          </a:xfrm>
          <a:prstGeom prst="rect">
            <a:avLst/>
          </a:prstGeom>
          <a:noFill/>
          <a:ln w="9525">
            <a:noFill/>
            <a:miter lim="800000"/>
            <a:headEnd/>
            <a:tailEnd/>
          </a:ln>
        </p:spPr>
        <p:txBody>
          <a:bodyPr wrap="none" lIns="92075" tIns="46038" rIns="92075" bIns="46038">
            <a:spAutoFit/>
          </a:bodyPr>
          <a:lstStyle/>
          <a:p>
            <a:pPr eaLnBrk="1" hangingPunct="1"/>
            <a:r>
              <a:rPr lang="ru-RU" sz="1600">
                <a:latin typeface="Times New Roman" pitchFamily="18" charset="0"/>
              </a:rPr>
              <a:t>1 </a:t>
            </a:r>
            <a:r>
              <a:rPr lang="en-US" sz="1600">
                <a:latin typeface="Times New Roman" pitchFamily="18" charset="0"/>
              </a:rPr>
              <a:t>meter</a:t>
            </a:r>
            <a:endParaRPr lang="ru-RU" sz="1600">
              <a:latin typeface="Times New Roman" pitchFamily="18" charset="0"/>
            </a:endParaRPr>
          </a:p>
        </p:txBody>
      </p:sp>
      <p:sp>
        <p:nvSpPr>
          <p:cNvPr id="251911" name="Text Box 235"/>
          <p:cNvSpPr txBox="1">
            <a:spLocks noChangeArrowheads="1"/>
          </p:cNvSpPr>
          <p:nvPr/>
        </p:nvSpPr>
        <p:spPr bwMode="auto">
          <a:xfrm>
            <a:off x="609600" y="5943600"/>
            <a:ext cx="8305800" cy="701675"/>
          </a:xfrm>
          <a:prstGeom prst="rect">
            <a:avLst/>
          </a:prstGeom>
          <a:noFill/>
          <a:ln w="9525">
            <a:noFill/>
            <a:miter lim="800000"/>
            <a:headEnd/>
            <a:tailEnd/>
          </a:ln>
        </p:spPr>
        <p:txBody>
          <a:bodyPr>
            <a:spAutoFit/>
          </a:bodyPr>
          <a:lstStyle/>
          <a:p>
            <a:r>
              <a:rPr lang="en-US" sz="1600" b="1">
                <a:solidFill>
                  <a:srgbClr val="FF0000"/>
                </a:solidFill>
                <a:latin typeface="Times New Roman" pitchFamily="18" charset="0"/>
              </a:rPr>
              <a:t>G.I.Budker at al., "Check on Quantum Electrodynamics by Electron-Electron Scattering ”</a:t>
            </a:r>
            <a:endParaRPr lang="en-US" sz="1600">
              <a:latin typeface="Times New Roman" pitchFamily="18" charset="0"/>
            </a:endParaRPr>
          </a:p>
          <a:p>
            <a:r>
              <a:rPr lang="en-US" sz="1200" b="1">
                <a:latin typeface="Times New Roman" pitchFamily="18" charset="0"/>
              </a:rPr>
              <a:t>Yadernaya Fizika (1967) v.6, numb. 6, pp 1221-1225;      </a:t>
            </a:r>
          </a:p>
          <a:p>
            <a:r>
              <a:rPr lang="en-US" sz="1200" b="1">
                <a:latin typeface="Times New Roman" pitchFamily="18" charset="0"/>
              </a:rPr>
              <a:t>translation: SOVIET JOURNAL OF NUCLEAR PHYSICS, JUNE 1968, VOLUME 6, NUMBER 6, pp. 889-892</a:t>
            </a:r>
          </a:p>
        </p:txBody>
      </p:sp>
      <p:sp>
        <p:nvSpPr>
          <p:cNvPr id="251912" name="Text Box 236"/>
          <p:cNvSpPr txBox="1">
            <a:spLocks noChangeArrowheads="1"/>
          </p:cNvSpPr>
          <p:nvPr/>
        </p:nvSpPr>
        <p:spPr bwMode="auto">
          <a:xfrm>
            <a:off x="1066800" y="533400"/>
            <a:ext cx="4889500" cy="366713"/>
          </a:xfrm>
          <a:prstGeom prst="rect">
            <a:avLst/>
          </a:prstGeom>
          <a:noFill/>
          <a:ln w="9525">
            <a:noFill/>
            <a:miter lim="800000"/>
            <a:headEnd/>
            <a:tailEnd/>
          </a:ln>
        </p:spPr>
        <p:txBody>
          <a:bodyPr wrap="none">
            <a:spAutoFit/>
          </a:bodyPr>
          <a:lstStyle/>
          <a:p>
            <a:pPr eaLnBrk="1" hangingPunct="1"/>
            <a:r>
              <a:rPr lang="ru-RU" sz="1800" b="1">
                <a:solidFill>
                  <a:schemeClr val="accent2"/>
                </a:solidFill>
                <a:latin typeface="Times New Roman" pitchFamily="18" charset="0"/>
              </a:rPr>
              <a:t>E = 90 MeV - 320 MeV (</a:t>
            </a:r>
            <a:r>
              <a:rPr lang="en-US" sz="1800" b="1">
                <a:solidFill>
                  <a:schemeClr val="accent2"/>
                </a:solidFill>
                <a:latin typeface="Times New Roman" pitchFamily="18" charset="0"/>
              </a:rPr>
              <a:t>total</a:t>
            </a:r>
            <a:r>
              <a:rPr lang="ru-RU" sz="1800" b="1">
                <a:solidFill>
                  <a:schemeClr val="accent2"/>
                </a:solidFill>
                <a:latin typeface="Times New Roman" pitchFamily="18" charset="0"/>
              </a:rPr>
              <a:t>); L= 5*10 </a:t>
            </a:r>
            <a:r>
              <a:rPr lang="ru-RU" sz="1800" b="1" baseline="30000">
                <a:solidFill>
                  <a:schemeClr val="accent2"/>
                </a:solidFill>
                <a:latin typeface="Times New Roman" pitchFamily="18" charset="0"/>
              </a:rPr>
              <a:t>27 </a:t>
            </a:r>
            <a:r>
              <a:rPr lang="ru-RU" sz="1800" b="1">
                <a:solidFill>
                  <a:schemeClr val="accent2"/>
                </a:solidFill>
                <a:latin typeface="Times New Roman" pitchFamily="18" charset="0"/>
              </a:rPr>
              <a:t>cm</a:t>
            </a:r>
            <a:r>
              <a:rPr lang="ru-RU" sz="1800" b="1" baseline="30000">
                <a:solidFill>
                  <a:schemeClr val="accent2"/>
                </a:solidFill>
                <a:latin typeface="Times New Roman" pitchFamily="18" charset="0"/>
              </a:rPr>
              <a:t>-2</a:t>
            </a:r>
            <a:r>
              <a:rPr lang="ru-RU" sz="1800" b="1">
                <a:solidFill>
                  <a:schemeClr val="accent2"/>
                </a:solidFill>
                <a:latin typeface="Times New Roman" pitchFamily="18" charset="0"/>
              </a:rPr>
              <a:t>s</a:t>
            </a:r>
            <a:r>
              <a:rPr lang="ru-RU" sz="1800" b="1" baseline="30000">
                <a:solidFill>
                  <a:schemeClr val="accent2"/>
                </a:solidFill>
                <a:latin typeface="Times New Roman" pitchFamily="18" charset="0"/>
              </a:rPr>
              <a:t>-1</a:t>
            </a:r>
            <a:endParaRPr lang="en-US" sz="2400" b="1">
              <a:latin typeface="Times New Roman" pitchFamily="18" charset="0"/>
            </a:endParaRPr>
          </a:p>
        </p:txBody>
      </p:sp>
    </p:spTree>
    <p:extLst>
      <p:ext uri="{BB962C8B-B14F-4D97-AF65-F5344CB8AC3E}">
        <p14:creationId xmlns:p14="http://schemas.microsoft.com/office/powerpoint/2010/main" val="184048114"/>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Title 1"/>
          <p:cNvSpPr>
            <a:spLocks noGrp="1"/>
          </p:cNvSpPr>
          <p:nvPr>
            <p:ph type="title"/>
          </p:nvPr>
        </p:nvSpPr>
        <p:spPr bwMode="auto">
          <a:xfrm>
            <a:off x="457200" y="274638"/>
            <a:ext cx="8229600" cy="490537"/>
          </a:xfrm>
          <a:noFill/>
          <a:ln>
            <a:miter lim="800000"/>
            <a:headEnd/>
            <a:tailEnd/>
          </a:ln>
        </p:spPr>
        <p:txBody>
          <a:bodyPr vert="horz" wrap="square" lIns="91440" tIns="45720" rIns="91440" bIns="45720" numCol="1" anchor="t" anchorCtr="0" compatLnSpc="1">
            <a:prstTxWarp prst="textNoShape">
              <a:avLst/>
            </a:prstTxWarp>
            <a:normAutofit fontScale="90000"/>
          </a:bodyPr>
          <a:lstStyle/>
          <a:p>
            <a:r>
              <a:rPr lang="en-US" sz="3600" b="1" i="1" smtClean="0">
                <a:solidFill>
                  <a:schemeClr val="tx1"/>
                </a:solidFill>
              </a:rPr>
              <a:t>The Evolution of SESAME</a:t>
            </a:r>
          </a:p>
        </p:txBody>
      </p:sp>
      <p:sp>
        <p:nvSpPr>
          <p:cNvPr id="4" name="TextBox 3"/>
          <p:cNvSpPr txBox="1">
            <a:spLocks noChangeArrowheads="1"/>
          </p:cNvSpPr>
          <p:nvPr/>
        </p:nvSpPr>
        <p:spPr bwMode="auto">
          <a:xfrm>
            <a:off x="468313" y="1412875"/>
            <a:ext cx="8135937" cy="830263"/>
          </a:xfrm>
          <a:prstGeom prst="rect">
            <a:avLst/>
          </a:prstGeom>
          <a:noFill/>
          <a:ln w="9525">
            <a:noFill/>
            <a:miter lim="800000"/>
            <a:headEnd/>
            <a:tailEnd/>
          </a:ln>
        </p:spPr>
        <p:txBody>
          <a:bodyPr>
            <a:spAutoFit/>
          </a:bodyPr>
          <a:lstStyle/>
          <a:p>
            <a:r>
              <a:rPr lang="en-US" sz="2400"/>
              <a:t>1980’s: Nobel Laureate </a:t>
            </a:r>
            <a:r>
              <a:rPr lang="en-US" sz="2400" i="1">
                <a:solidFill>
                  <a:srgbClr val="FF0000"/>
                </a:solidFill>
              </a:rPr>
              <a:t>Abdus Salam </a:t>
            </a:r>
            <a:r>
              <a:rPr lang="en-US" sz="2400"/>
              <a:t>suggests a light source for the Middle East</a:t>
            </a:r>
          </a:p>
        </p:txBody>
      </p:sp>
      <p:sp>
        <p:nvSpPr>
          <p:cNvPr id="5" name="TextBox 4"/>
          <p:cNvSpPr txBox="1">
            <a:spLocks noChangeArrowheads="1"/>
          </p:cNvSpPr>
          <p:nvPr/>
        </p:nvSpPr>
        <p:spPr bwMode="auto">
          <a:xfrm>
            <a:off x="468313" y="2492375"/>
            <a:ext cx="8280400" cy="1939925"/>
          </a:xfrm>
          <a:prstGeom prst="rect">
            <a:avLst/>
          </a:prstGeom>
          <a:noFill/>
          <a:ln w="9525">
            <a:noFill/>
            <a:miter lim="800000"/>
            <a:headEnd/>
            <a:tailEnd/>
          </a:ln>
        </p:spPr>
        <p:txBody>
          <a:bodyPr>
            <a:spAutoFit/>
          </a:bodyPr>
          <a:lstStyle/>
          <a:p>
            <a:r>
              <a:rPr lang="en-US" sz="2400"/>
              <a:t>1990’s: Individuals and groups promote scientific cooperation between Israel and Arab countries.  </a:t>
            </a:r>
          </a:p>
          <a:p>
            <a:r>
              <a:rPr lang="en-US" sz="2400"/>
              <a:t>In particular, Middle East Scientific Cooperation </a:t>
            </a:r>
            <a:r>
              <a:rPr lang="en-US" sz="2400" i="1">
                <a:solidFill>
                  <a:srgbClr val="FF0000"/>
                </a:solidFill>
              </a:rPr>
              <a:t>(MESC) </a:t>
            </a:r>
            <a:r>
              <a:rPr lang="en-US" sz="2400"/>
              <a:t>group, based at CERN </a:t>
            </a:r>
            <a:r>
              <a:rPr lang="en-US" sz="2400" i="1">
                <a:solidFill>
                  <a:srgbClr val="FF0000"/>
                </a:solidFill>
              </a:rPr>
              <a:t>(Sergio Fubini, Eliezer Rabinovici, Herwig Schopper, Tord Ekelof…) </a:t>
            </a:r>
          </a:p>
        </p:txBody>
      </p:sp>
      <p:sp>
        <p:nvSpPr>
          <p:cNvPr id="6" name="TextBox 5"/>
          <p:cNvSpPr txBox="1">
            <a:spLocks noChangeArrowheads="1"/>
          </p:cNvSpPr>
          <p:nvPr/>
        </p:nvSpPr>
        <p:spPr bwMode="auto">
          <a:xfrm>
            <a:off x="468313" y="4652963"/>
            <a:ext cx="8207375" cy="1200150"/>
          </a:xfrm>
          <a:prstGeom prst="rect">
            <a:avLst/>
          </a:prstGeom>
          <a:noFill/>
          <a:ln w="9525">
            <a:noFill/>
            <a:miter lim="800000"/>
            <a:headEnd/>
            <a:tailEnd/>
          </a:ln>
        </p:spPr>
        <p:txBody>
          <a:bodyPr>
            <a:spAutoFit/>
          </a:bodyPr>
          <a:lstStyle/>
          <a:p>
            <a:r>
              <a:rPr lang="en-US" sz="2400"/>
              <a:t>My own involvement; BESSY II Machine Advisory Committee meeting, September 1997</a:t>
            </a:r>
          </a:p>
          <a:p>
            <a:r>
              <a:rPr lang="en-US" sz="2400"/>
              <a:t>	I asked, “What will become of BESSY I?” </a:t>
            </a:r>
          </a:p>
        </p:txBody>
      </p:sp>
    </p:spTree>
    <p:extLst>
      <p:ext uri="{BB962C8B-B14F-4D97-AF65-F5344CB8AC3E}">
        <p14:creationId xmlns:p14="http://schemas.microsoft.com/office/powerpoint/2010/main" val="360024289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8" presetClass="entr" presetSubtype="16"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diamond(in)">
                                      <p:cBhvr>
                                        <p:cTn id="19"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Text Box 3"/>
          <p:cNvSpPr txBox="1">
            <a:spLocks noChangeArrowheads="1"/>
          </p:cNvSpPr>
          <p:nvPr/>
        </p:nvSpPr>
        <p:spPr bwMode="auto">
          <a:xfrm>
            <a:off x="1476375" y="115888"/>
            <a:ext cx="5832475" cy="641350"/>
          </a:xfrm>
          <a:prstGeom prst="rect">
            <a:avLst/>
          </a:prstGeom>
          <a:noFill/>
          <a:ln>
            <a:noFill/>
          </a:ln>
          <a:effectLst/>
          <a:extLst/>
        </p:spPr>
        <p:txBody>
          <a:bodyPr>
            <a:spAutoFit/>
          </a:bodyPr>
          <a:lstStyle/>
          <a:p>
            <a:pPr eaLnBrk="0" hangingPunct="0">
              <a:spcBef>
                <a:spcPct val="50000"/>
              </a:spcBef>
              <a:buClr>
                <a:srgbClr val="FF3300"/>
              </a:buClr>
              <a:defRPr/>
            </a:pPr>
            <a:r>
              <a:rPr lang="en-GB" sz="3600" dirty="0">
                <a:solidFill>
                  <a:srgbClr val="CC0000"/>
                </a:solidFill>
                <a:effectLst>
                  <a:outerShdw blurRad="38100" dist="38100" dir="2700000" algn="tl">
                    <a:srgbClr val="C0C0C0"/>
                  </a:outerShdw>
                </a:effectLst>
              </a:rPr>
              <a:t> Brief History of SESAME</a:t>
            </a:r>
            <a:endParaRPr lang="en-US" sz="3600" dirty="0">
              <a:solidFill>
                <a:srgbClr val="CC0000"/>
              </a:solidFill>
              <a:effectLst>
                <a:outerShdw blurRad="38100" dist="38100" dir="2700000" algn="tl">
                  <a:srgbClr val="C0C0C0"/>
                </a:outerShdw>
              </a:effectLst>
            </a:endParaRPr>
          </a:p>
        </p:txBody>
      </p:sp>
      <p:sp>
        <p:nvSpPr>
          <p:cNvPr id="4" name="TextBox 3"/>
          <p:cNvSpPr txBox="1">
            <a:spLocks noChangeArrowheads="1"/>
          </p:cNvSpPr>
          <p:nvPr/>
        </p:nvSpPr>
        <p:spPr bwMode="auto">
          <a:xfrm>
            <a:off x="323850" y="692150"/>
            <a:ext cx="8820150" cy="1323975"/>
          </a:xfrm>
          <a:prstGeom prst="rect">
            <a:avLst/>
          </a:prstGeom>
          <a:noFill/>
          <a:ln w="9525">
            <a:noFill/>
            <a:miter lim="800000"/>
            <a:headEnd/>
            <a:tailEnd/>
          </a:ln>
        </p:spPr>
        <p:txBody>
          <a:bodyPr>
            <a:spAutoFit/>
          </a:bodyPr>
          <a:lstStyle/>
          <a:p>
            <a:pPr>
              <a:buFont typeface="Arial" charset="0"/>
              <a:buChar char="•"/>
            </a:pPr>
            <a:r>
              <a:rPr lang="de-CH" sz="2000">
                <a:solidFill>
                  <a:srgbClr val="000000"/>
                </a:solidFill>
              </a:rPr>
              <a:t> 1997 – Original idea </a:t>
            </a:r>
            <a:r>
              <a:rPr lang="de-CH" sz="2000" i="1">
                <a:solidFill>
                  <a:srgbClr val="000000"/>
                </a:solidFill>
              </a:rPr>
              <a:t>(Voss, Winick)</a:t>
            </a:r>
            <a:r>
              <a:rPr lang="de-CH" sz="2000">
                <a:solidFill>
                  <a:srgbClr val="000000"/>
                </a:solidFill>
              </a:rPr>
              <a:t>;</a:t>
            </a:r>
            <a:r>
              <a:rPr lang="de-CH" sz="2000" b="0">
                <a:solidFill>
                  <a:srgbClr val="000000"/>
                </a:solidFill>
              </a:rPr>
              <a:t> Upgrade/rebuild </a:t>
            </a:r>
            <a:r>
              <a:rPr lang="de-CH" sz="2000">
                <a:solidFill>
                  <a:srgbClr val="FF0000"/>
                </a:solidFill>
              </a:rPr>
              <a:t>BESSY 1(0.8 GeV) </a:t>
            </a:r>
            <a:r>
              <a:rPr lang="de-CH" sz="2000" b="0">
                <a:solidFill>
                  <a:srgbClr val="000000"/>
                </a:solidFill>
              </a:rPr>
              <a:t>in the Middle East, as centerpice for a new international research center. </a:t>
            </a:r>
            <a:r>
              <a:rPr lang="en-US" sz="2000">
                <a:solidFill>
                  <a:srgbClr val="000000"/>
                </a:solidFill>
              </a:rPr>
              <a:t>Voss presents the concept to a </a:t>
            </a:r>
            <a:r>
              <a:rPr lang="en-US" sz="2000" i="1">
                <a:solidFill>
                  <a:srgbClr val="000000"/>
                </a:solidFill>
              </a:rPr>
              <a:t>MESC</a:t>
            </a:r>
            <a:r>
              <a:rPr lang="en-US" sz="2000">
                <a:solidFill>
                  <a:srgbClr val="000000"/>
                </a:solidFill>
              </a:rPr>
              <a:t> meeting in Turino.</a:t>
            </a:r>
            <a:r>
              <a:rPr lang="en-US">
                <a:solidFill>
                  <a:srgbClr val="000000"/>
                </a:solidFill>
              </a:rPr>
              <a:t>  </a:t>
            </a:r>
            <a:r>
              <a:rPr lang="en-US" sz="2000" b="0">
                <a:solidFill>
                  <a:srgbClr val="000000"/>
                </a:solidFill>
              </a:rPr>
              <a:t>Very positive response from Middle East scientists.</a:t>
            </a:r>
            <a:r>
              <a:rPr lang="de-CH" sz="2000" b="0">
                <a:solidFill>
                  <a:srgbClr val="000000"/>
                </a:solidFill>
              </a:rPr>
              <a:t> </a:t>
            </a:r>
            <a:endParaRPr lang="en-US">
              <a:solidFill>
                <a:srgbClr val="000000"/>
              </a:solidFill>
            </a:endParaRPr>
          </a:p>
        </p:txBody>
      </p:sp>
      <p:sp>
        <p:nvSpPr>
          <p:cNvPr id="5" name="TextBox 4"/>
          <p:cNvSpPr txBox="1">
            <a:spLocks noChangeArrowheads="1"/>
          </p:cNvSpPr>
          <p:nvPr/>
        </p:nvSpPr>
        <p:spPr bwMode="auto">
          <a:xfrm>
            <a:off x="323850" y="2708275"/>
            <a:ext cx="8713788" cy="708025"/>
          </a:xfrm>
          <a:prstGeom prst="rect">
            <a:avLst/>
          </a:prstGeom>
          <a:noFill/>
          <a:ln w="9525">
            <a:noFill/>
            <a:miter lim="800000"/>
            <a:headEnd/>
            <a:tailEnd/>
          </a:ln>
        </p:spPr>
        <p:txBody>
          <a:bodyPr>
            <a:spAutoFit/>
          </a:bodyPr>
          <a:lstStyle/>
          <a:p>
            <a:pPr>
              <a:buFont typeface="Arial" charset="0"/>
              <a:buChar char="•"/>
            </a:pPr>
            <a:r>
              <a:rPr lang="de-CH" sz="2000">
                <a:solidFill>
                  <a:srgbClr val="000000"/>
                </a:solidFill>
              </a:rPr>
              <a:t> 1999 -  1st meeting at UNESCO; </a:t>
            </a:r>
            <a:r>
              <a:rPr lang="de-CH" sz="2000" b="0">
                <a:solidFill>
                  <a:srgbClr val="000000"/>
                </a:solidFill>
              </a:rPr>
              <a:t>(Interim) Council established </a:t>
            </a:r>
            <a:r>
              <a:rPr lang="de-CH" sz="2000">
                <a:solidFill>
                  <a:srgbClr val="000000"/>
                </a:solidFill>
              </a:rPr>
              <a:t>– </a:t>
            </a:r>
            <a:r>
              <a:rPr lang="de-CH" sz="2000" i="1">
                <a:solidFill>
                  <a:srgbClr val="000000"/>
                </a:solidFill>
              </a:rPr>
              <a:t>Herwig Schopper, President; </a:t>
            </a:r>
            <a:r>
              <a:rPr lang="de-CH" sz="2000" b="0">
                <a:solidFill>
                  <a:srgbClr val="000000"/>
                </a:solidFill>
              </a:rPr>
              <a:t> </a:t>
            </a:r>
            <a:r>
              <a:rPr lang="de-CH" sz="2000" b="0" i="1">
                <a:solidFill>
                  <a:srgbClr val="000000"/>
                </a:solidFill>
              </a:rPr>
              <a:t>form international advisory committees</a:t>
            </a:r>
            <a:endParaRPr lang="en-US" i="1">
              <a:solidFill>
                <a:srgbClr val="000000"/>
              </a:solidFill>
            </a:endParaRPr>
          </a:p>
        </p:txBody>
      </p:sp>
      <p:sp>
        <p:nvSpPr>
          <p:cNvPr id="6" name="TextBox 5"/>
          <p:cNvSpPr txBox="1">
            <a:spLocks noChangeArrowheads="1"/>
          </p:cNvSpPr>
          <p:nvPr/>
        </p:nvSpPr>
        <p:spPr bwMode="auto">
          <a:xfrm>
            <a:off x="323850" y="3933825"/>
            <a:ext cx="8713788" cy="400050"/>
          </a:xfrm>
          <a:prstGeom prst="rect">
            <a:avLst/>
          </a:prstGeom>
          <a:noFill/>
          <a:ln w="9525">
            <a:noFill/>
            <a:miter lim="800000"/>
            <a:headEnd/>
            <a:tailEnd/>
          </a:ln>
        </p:spPr>
        <p:txBody>
          <a:bodyPr>
            <a:spAutoFit/>
          </a:bodyPr>
          <a:lstStyle/>
          <a:p>
            <a:pPr>
              <a:buFont typeface="Arial" charset="0"/>
              <a:buChar char="•"/>
            </a:pPr>
            <a:r>
              <a:rPr lang="de-CH" sz="2000">
                <a:solidFill>
                  <a:srgbClr val="000000"/>
                </a:solidFill>
              </a:rPr>
              <a:t> 2002 - Decision to build a </a:t>
            </a:r>
            <a:r>
              <a:rPr lang="de-CH" sz="2000" i="1" u="sng">
                <a:solidFill>
                  <a:srgbClr val="FF0000"/>
                </a:solidFill>
              </a:rPr>
              <a:t>new 2.5 GeV ring </a:t>
            </a:r>
            <a:r>
              <a:rPr lang="de-CH" sz="2000" b="0">
                <a:solidFill>
                  <a:srgbClr val="000000"/>
                </a:solidFill>
              </a:rPr>
              <a:t>(</a:t>
            </a:r>
            <a:r>
              <a:rPr lang="de-CH" sz="2000" b="0" i="1">
                <a:solidFill>
                  <a:srgbClr val="000000"/>
                </a:solidFill>
              </a:rPr>
              <a:t>still using BESSY injector</a:t>
            </a:r>
            <a:r>
              <a:rPr lang="de-CH" sz="2000" b="0">
                <a:solidFill>
                  <a:srgbClr val="000000"/>
                </a:solidFill>
              </a:rPr>
              <a:t>)</a:t>
            </a:r>
            <a:endParaRPr lang="en-US">
              <a:solidFill>
                <a:srgbClr val="000000"/>
              </a:solidFill>
            </a:endParaRPr>
          </a:p>
        </p:txBody>
      </p:sp>
      <p:sp>
        <p:nvSpPr>
          <p:cNvPr id="7" name="TextBox 6"/>
          <p:cNvSpPr txBox="1">
            <a:spLocks noChangeArrowheads="1"/>
          </p:cNvSpPr>
          <p:nvPr/>
        </p:nvSpPr>
        <p:spPr bwMode="auto">
          <a:xfrm>
            <a:off x="323850" y="4365625"/>
            <a:ext cx="8713788" cy="400050"/>
          </a:xfrm>
          <a:prstGeom prst="rect">
            <a:avLst/>
          </a:prstGeom>
          <a:noFill/>
          <a:ln w="9525">
            <a:noFill/>
            <a:miter lim="800000"/>
            <a:headEnd/>
            <a:tailEnd/>
          </a:ln>
        </p:spPr>
        <p:txBody>
          <a:bodyPr>
            <a:spAutoFit/>
          </a:bodyPr>
          <a:lstStyle/>
          <a:p>
            <a:pPr>
              <a:buFont typeface="Arial" charset="0"/>
              <a:buChar char="•"/>
            </a:pPr>
            <a:r>
              <a:rPr lang="de-CH" sz="2000">
                <a:solidFill>
                  <a:srgbClr val="000000"/>
                </a:solidFill>
              </a:rPr>
              <a:t> 2003 - Ground breaking for building; </a:t>
            </a:r>
            <a:r>
              <a:rPr lang="de-CH" sz="2000" b="0">
                <a:solidFill>
                  <a:srgbClr val="000000"/>
                </a:solidFill>
              </a:rPr>
              <a:t>completion in 2008</a:t>
            </a:r>
            <a:endParaRPr lang="en-US" b="0">
              <a:solidFill>
                <a:srgbClr val="000000"/>
              </a:solidFill>
            </a:endParaRPr>
          </a:p>
        </p:txBody>
      </p:sp>
      <p:sp>
        <p:nvSpPr>
          <p:cNvPr id="9" name="TextBox 8"/>
          <p:cNvSpPr txBox="1">
            <a:spLocks noChangeArrowheads="1"/>
          </p:cNvSpPr>
          <p:nvPr/>
        </p:nvSpPr>
        <p:spPr bwMode="auto">
          <a:xfrm>
            <a:off x="252413" y="5300663"/>
            <a:ext cx="8713787" cy="368300"/>
          </a:xfrm>
          <a:prstGeom prst="rect">
            <a:avLst/>
          </a:prstGeom>
          <a:noFill/>
          <a:ln w="9525">
            <a:noFill/>
            <a:miter lim="800000"/>
            <a:headEnd/>
            <a:tailEnd/>
          </a:ln>
        </p:spPr>
        <p:txBody>
          <a:bodyPr>
            <a:spAutoFit/>
          </a:bodyPr>
          <a:lstStyle/>
          <a:p>
            <a:pPr>
              <a:lnSpc>
                <a:spcPct val="90000"/>
              </a:lnSpc>
              <a:buClr>
                <a:srgbClr val="FF0000"/>
              </a:buClr>
            </a:pPr>
            <a:r>
              <a:rPr lang="de-CH" sz="2000">
                <a:solidFill>
                  <a:srgbClr val="000000"/>
                </a:solidFill>
              </a:rPr>
              <a:t> Vigorous training programme and growing potential user community</a:t>
            </a:r>
          </a:p>
        </p:txBody>
      </p:sp>
      <p:sp>
        <p:nvSpPr>
          <p:cNvPr id="10" name="TextBox 9"/>
          <p:cNvSpPr txBox="1">
            <a:spLocks noChangeArrowheads="1"/>
          </p:cNvSpPr>
          <p:nvPr/>
        </p:nvSpPr>
        <p:spPr bwMode="auto">
          <a:xfrm>
            <a:off x="323850" y="5732463"/>
            <a:ext cx="8642350" cy="647700"/>
          </a:xfrm>
          <a:prstGeom prst="rect">
            <a:avLst/>
          </a:prstGeom>
          <a:noFill/>
          <a:ln w="9525">
            <a:noFill/>
            <a:miter lim="800000"/>
            <a:headEnd/>
            <a:tailEnd/>
          </a:ln>
        </p:spPr>
        <p:txBody>
          <a:bodyPr>
            <a:spAutoFit/>
          </a:bodyPr>
          <a:lstStyle/>
          <a:p>
            <a:pPr>
              <a:lnSpc>
                <a:spcPct val="90000"/>
              </a:lnSpc>
              <a:spcBef>
                <a:spcPct val="20000"/>
              </a:spcBef>
              <a:buClr>
                <a:srgbClr val="FF0000"/>
              </a:buClr>
            </a:pPr>
            <a:r>
              <a:rPr lang="de-CH" sz="2000">
                <a:solidFill>
                  <a:srgbClr val="000000"/>
                </a:solidFill>
              </a:rPr>
              <a:t> First experiments in 2015</a:t>
            </a:r>
            <a:r>
              <a:rPr lang="de-CH" sz="2000" b="0">
                <a:solidFill>
                  <a:srgbClr val="000000"/>
                </a:solidFill>
              </a:rPr>
              <a:t>, </a:t>
            </a:r>
            <a:r>
              <a:rPr lang="de-CH" sz="2000" i="1">
                <a:solidFill>
                  <a:srgbClr val="000000"/>
                </a:solidFill>
              </a:rPr>
              <a:t>assuming </a:t>
            </a:r>
            <a:r>
              <a:rPr lang="de-CH" sz="2000" b="0">
                <a:solidFill>
                  <a:srgbClr val="000000"/>
                </a:solidFill>
              </a:rPr>
              <a:t>funding for main ring &amp; beamlines is secured. </a:t>
            </a:r>
            <a:r>
              <a:rPr lang="de-CH" sz="2000" b="0" i="1">
                <a:solidFill>
                  <a:srgbClr val="000000"/>
                </a:solidFill>
              </a:rPr>
              <a:t>(new beamlines plus adapting/upgrading donated beamlines)</a:t>
            </a:r>
          </a:p>
        </p:txBody>
      </p:sp>
      <p:sp>
        <p:nvSpPr>
          <p:cNvPr id="15" name="TextBox 14"/>
          <p:cNvSpPr txBox="1">
            <a:spLocks noChangeArrowheads="1"/>
          </p:cNvSpPr>
          <p:nvPr/>
        </p:nvSpPr>
        <p:spPr bwMode="auto">
          <a:xfrm>
            <a:off x="323850" y="1989138"/>
            <a:ext cx="8640763" cy="708025"/>
          </a:xfrm>
          <a:prstGeom prst="rect">
            <a:avLst/>
          </a:prstGeom>
          <a:noFill/>
          <a:ln w="9525">
            <a:noFill/>
            <a:miter lim="800000"/>
            <a:headEnd/>
            <a:tailEnd/>
          </a:ln>
        </p:spPr>
        <p:txBody>
          <a:bodyPr>
            <a:spAutoFit/>
          </a:bodyPr>
          <a:lstStyle/>
          <a:p>
            <a:pPr>
              <a:buFont typeface="Arial" charset="0"/>
              <a:buChar char="•"/>
            </a:pPr>
            <a:r>
              <a:rPr lang="en-US" sz="2000">
                <a:solidFill>
                  <a:srgbClr val="000000"/>
                </a:solidFill>
              </a:rPr>
              <a:t> 1998 – Voss presents concept to </a:t>
            </a:r>
            <a:r>
              <a:rPr lang="en-US" sz="2000" i="1">
                <a:solidFill>
                  <a:srgbClr val="000000"/>
                </a:solidFill>
              </a:rPr>
              <a:t>MESC</a:t>
            </a:r>
            <a:r>
              <a:rPr lang="en-US" sz="2000">
                <a:solidFill>
                  <a:srgbClr val="000000"/>
                </a:solidFill>
              </a:rPr>
              <a:t> meeting in Uppsala. </a:t>
            </a:r>
            <a:r>
              <a:rPr lang="en-US" sz="2000" b="0" i="1">
                <a:solidFill>
                  <a:srgbClr val="000000"/>
                </a:solidFill>
              </a:rPr>
              <a:t>MESC</a:t>
            </a:r>
            <a:r>
              <a:rPr lang="en-US" sz="2000" b="0">
                <a:solidFill>
                  <a:srgbClr val="000000"/>
                </a:solidFill>
              </a:rPr>
              <a:t> endorses SESAME</a:t>
            </a:r>
          </a:p>
        </p:txBody>
      </p:sp>
      <p:sp>
        <p:nvSpPr>
          <p:cNvPr id="17" name="TextBox 16"/>
          <p:cNvSpPr txBox="1">
            <a:spLocks noChangeArrowheads="1"/>
          </p:cNvSpPr>
          <p:nvPr/>
        </p:nvSpPr>
        <p:spPr bwMode="auto">
          <a:xfrm>
            <a:off x="323850" y="4724400"/>
            <a:ext cx="7993063" cy="401638"/>
          </a:xfrm>
          <a:prstGeom prst="rect">
            <a:avLst/>
          </a:prstGeom>
          <a:noFill/>
          <a:ln w="9525">
            <a:noFill/>
            <a:miter lim="800000"/>
            <a:headEnd/>
            <a:tailEnd/>
          </a:ln>
        </p:spPr>
        <p:txBody>
          <a:bodyPr>
            <a:spAutoFit/>
          </a:bodyPr>
          <a:lstStyle/>
          <a:p>
            <a:pPr>
              <a:buFont typeface="Arial" charset="0"/>
              <a:buChar char="•"/>
            </a:pPr>
            <a:r>
              <a:rPr lang="en-US" sz="2000">
                <a:solidFill>
                  <a:srgbClr val="000000"/>
                </a:solidFill>
              </a:rPr>
              <a:t> 2008 – Chris Llewellyn-Smith takes over as Council President</a:t>
            </a:r>
          </a:p>
        </p:txBody>
      </p:sp>
      <p:sp>
        <p:nvSpPr>
          <p:cNvPr id="18" name="TextBox 17"/>
          <p:cNvSpPr txBox="1">
            <a:spLocks noChangeArrowheads="1"/>
          </p:cNvSpPr>
          <p:nvPr/>
        </p:nvSpPr>
        <p:spPr bwMode="auto">
          <a:xfrm>
            <a:off x="323850" y="3500438"/>
            <a:ext cx="8496300" cy="400050"/>
          </a:xfrm>
          <a:prstGeom prst="rect">
            <a:avLst/>
          </a:prstGeom>
          <a:noFill/>
          <a:ln w="9525">
            <a:noFill/>
            <a:miter lim="800000"/>
            <a:headEnd/>
            <a:tailEnd/>
          </a:ln>
        </p:spPr>
        <p:txBody>
          <a:bodyPr>
            <a:spAutoFit/>
          </a:bodyPr>
          <a:lstStyle/>
          <a:p>
            <a:pPr>
              <a:buFont typeface="Arial" charset="0"/>
              <a:buChar char="•"/>
            </a:pPr>
            <a:r>
              <a:rPr lang="en-US" sz="2000">
                <a:solidFill>
                  <a:srgbClr val="000000"/>
                </a:solidFill>
              </a:rPr>
              <a:t> 2000 – Begin workshops, schools; </a:t>
            </a:r>
            <a:r>
              <a:rPr lang="en-US" sz="2000" b="0" i="1">
                <a:solidFill>
                  <a:srgbClr val="000000"/>
                </a:solidFill>
              </a:rPr>
              <a:t>Growing community interest</a:t>
            </a:r>
          </a:p>
        </p:txBody>
      </p:sp>
    </p:spTree>
    <p:extLst>
      <p:ext uri="{BB962C8B-B14F-4D97-AF65-F5344CB8AC3E}">
        <p14:creationId xmlns:p14="http://schemas.microsoft.com/office/powerpoint/2010/main" val="246083246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additive="base">
                                        <p:cTn id="13" dur="500" fill="hold"/>
                                        <p:tgtEl>
                                          <p:spTgt spid="15"/>
                                        </p:tgtEl>
                                        <p:attrNameLst>
                                          <p:attrName>ppt_x</p:attrName>
                                        </p:attrNameLst>
                                      </p:cBhvr>
                                      <p:tavLst>
                                        <p:tav tm="0">
                                          <p:val>
                                            <p:strVal val="#ppt_x"/>
                                          </p:val>
                                        </p:tav>
                                        <p:tav tm="100000">
                                          <p:val>
                                            <p:strVal val="#ppt_x"/>
                                          </p:val>
                                        </p:tav>
                                      </p:tavLst>
                                    </p:anim>
                                    <p:anim calcmode="lin" valueType="num">
                                      <p:cBhvr additive="base">
                                        <p:cTn id="14"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additive="base">
                                        <p:cTn id="25" dur="500" fill="hold"/>
                                        <p:tgtEl>
                                          <p:spTgt spid="18"/>
                                        </p:tgtEl>
                                        <p:attrNameLst>
                                          <p:attrName>ppt_x</p:attrName>
                                        </p:attrNameLst>
                                      </p:cBhvr>
                                      <p:tavLst>
                                        <p:tav tm="0">
                                          <p:val>
                                            <p:strVal val="#ppt_x"/>
                                          </p:val>
                                        </p:tav>
                                        <p:tav tm="100000">
                                          <p:val>
                                            <p:strVal val="#ppt_x"/>
                                          </p:val>
                                        </p:tav>
                                      </p:tavLst>
                                    </p:anim>
                                    <p:anim calcmode="lin" valueType="num">
                                      <p:cBhvr additive="base">
                                        <p:cTn id="26"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additive="base">
                                        <p:cTn id="31" dur="500" fill="hold"/>
                                        <p:tgtEl>
                                          <p:spTgt spid="6"/>
                                        </p:tgtEl>
                                        <p:attrNameLst>
                                          <p:attrName>ppt_x</p:attrName>
                                        </p:attrNameLst>
                                      </p:cBhvr>
                                      <p:tavLst>
                                        <p:tav tm="0">
                                          <p:val>
                                            <p:strVal val="#ppt_x"/>
                                          </p:val>
                                        </p:tav>
                                        <p:tav tm="100000">
                                          <p:val>
                                            <p:strVal val="#ppt_x"/>
                                          </p:val>
                                        </p:tav>
                                      </p:tavLst>
                                    </p:anim>
                                    <p:anim calcmode="lin" valueType="num">
                                      <p:cBhvr additive="base">
                                        <p:cTn id="3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7"/>
                                        </p:tgtEl>
                                        <p:attrNameLst>
                                          <p:attrName>style.visibility</p:attrName>
                                        </p:attrNameLst>
                                      </p:cBhvr>
                                      <p:to>
                                        <p:strVal val="visible"/>
                                      </p:to>
                                    </p:set>
                                    <p:anim calcmode="lin" valueType="num">
                                      <p:cBhvr additive="base">
                                        <p:cTn id="37" dur="500" fill="hold"/>
                                        <p:tgtEl>
                                          <p:spTgt spid="7"/>
                                        </p:tgtEl>
                                        <p:attrNameLst>
                                          <p:attrName>ppt_x</p:attrName>
                                        </p:attrNameLst>
                                      </p:cBhvr>
                                      <p:tavLst>
                                        <p:tav tm="0">
                                          <p:val>
                                            <p:strVal val="#ppt_x"/>
                                          </p:val>
                                        </p:tav>
                                        <p:tav tm="100000">
                                          <p:val>
                                            <p:strVal val="#ppt_x"/>
                                          </p:val>
                                        </p:tav>
                                      </p:tavLst>
                                    </p:anim>
                                    <p:anim calcmode="lin" valueType="num">
                                      <p:cBhvr additive="base">
                                        <p:cTn id="3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7"/>
                                        </p:tgtEl>
                                        <p:attrNameLst>
                                          <p:attrName>style.visibility</p:attrName>
                                        </p:attrNameLst>
                                      </p:cBhvr>
                                      <p:to>
                                        <p:strVal val="visible"/>
                                      </p:to>
                                    </p:set>
                                    <p:anim calcmode="lin" valueType="num">
                                      <p:cBhvr additive="base">
                                        <p:cTn id="43" dur="500" fill="hold"/>
                                        <p:tgtEl>
                                          <p:spTgt spid="17"/>
                                        </p:tgtEl>
                                        <p:attrNameLst>
                                          <p:attrName>ppt_x</p:attrName>
                                        </p:attrNameLst>
                                      </p:cBhvr>
                                      <p:tavLst>
                                        <p:tav tm="0">
                                          <p:val>
                                            <p:strVal val="#ppt_x"/>
                                          </p:val>
                                        </p:tav>
                                        <p:tav tm="100000">
                                          <p:val>
                                            <p:strVal val="#ppt_x"/>
                                          </p:val>
                                        </p:tav>
                                      </p:tavLst>
                                    </p:anim>
                                    <p:anim calcmode="lin" valueType="num">
                                      <p:cBhvr additive="base">
                                        <p:cTn id="44"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5" presetClass="entr" presetSubtype="10" fill="hold" grpId="0" nodeType="clickEffect">
                                  <p:stCondLst>
                                    <p:cond delay="0"/>
                                  </p:stCondLst>
                                  <p:childTnLst>
                                    <p:set>
                                      <p:cBhvr>
                                        <p:cTn id="48" dur="1" fill="hold">
                                          <p:stCondLst>
                                            <p:cond delay="0"/>
                                          </p:stCondLst>
                                        </p:cTn>
                                        <p:tgtEl>
                                          <p:spTgt spid="9"/>
                                        </p:tgtEl>
                                        <p:attrNameLst>
                                          <p:attrName>style.visibility</p:attrName>
                                        </p:attrNameLst>
                                      </p:cBhvr>
                                      <p:to>
                                        <p:strVal val="visible"/>
                                      </p:to>
                                    </p:set>
                                    <p:animEffect transition="in" filter="checkerboard(across)">
                                      <p:cBhvr>
                                        <p:cTn id="49" dur="500"/>
                                        <p:tgtEl>
                                          <p:spTgt spid="9"/>
                                        </p:tgtEl>
                                      </p:cBhvr>
                                    </p:animEffect>
                                  </p:childTnLst>
                                </p:cTn>
                              </p:par>
                            </p:childTnLst>
                          </p:cTn>
                        </p:par>
                      </p:childTnLst>
                    </p:cTn>
                  </p:par>
                  <p:par>
                    <p:cTn id="50" fill="hold">
                      <p:stCondLst>
                        <p:cond delay="indefinite"/>
                      </p:stCondLst>
                      <p:childTnLst>
                        <p:par>
                          <p:cTn id="51" fill="hold">
                            <p:stCondLst>
                              <p:cond delay="0"/>
                            </p:stCondLst>
                            <p:childTnLst>
                              <p:par>
                                <p:cTn id="52" presetID="3" presetClass="entr" presetSubtype="10" fill="hold" grpId="0" nodeType="clickEffect">
                                  <p:stCondLst>
                                    <p:cond delay="0"/>
                                  </p:stCondLst>
                                  <p:childTnLst>
                                    <p:set>
                                      <p:cBhvr>
                                        <p:cTn id="53" dur="1" fill="hold">
                                          <p:stCondLst>
                                            <p:cond delay="0"/>
                                          </p:stCondLst>
                                        </p:cTn>
                                        <p:tgtEl>
                                          <p:spTgt spid="10"/>
                                        </p:tgtEl>
                                        <p:attrNameLst>
                                          <p:attrName>style.visibility</p:attrName>
                                        </p:attrNameLst>
                                      </p:cBhvr>
                                      <p:to>
                                        <p:strVal val="visible"/>
                                      </p:to>
                                    </p:set>
                                    <p:animEffect transition="in" filter="blinds(horizontal)">
                                      <p:cBhvr>
                                        <p:cTn id="5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9" grpId="0"/>
      <p:bldP spid="10" grpId="0"/>
      <p:bldP spid="15" grpId="0"/>
      <p:bldP spid="17" grpId="0"/>
      <p:bldP spid="18"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8546" name="Picture 2" descr="Voss"/>
          <p:cNvPicPr>
            <a:picLocks noChangeAspect="1" noChangeArrowheads="1"/>
          </p:cNvPicPr>
          <p:nvPr/>
        </p:nvPicPr>
        <p:blipFill>
          <a:blip r:embed="rId3" cstate="print"/>
          <a:srcRect/>
          <a:stretch>
            <a:fillRect/>
          </a:stretch>
        </p:blipFill>
        <p:spPr bwMode="auto">
          <a:xfrm>
            <a:off x="228600" y="152400"/>
            <a:ext cx="3924300" cy="5638800"/>
          </a:xfrm>
          <a:prstGeom prst="rect">
            <a:avLst/>
          </a:prstGeom>
          <a:noFill/>
          <a:ln w="9525">
            <a:noFill/>
            <a:miter lim="800000"/>
            <a:headEnd/>
            <a:tailEnd/>
          </a:ln>
        </p:spPr>
      </p:pic>
      <p:pic>
        <p:nvPicPr>
          <p:cNvPr id="108547" name="Picture 3" descr="passage1"/>
          <p:cNvPicPr>
            <a:picLocks noChangeAspect="1" noChangeArrowheads="1"/>
          </p:cNvPicPr>
          <p:nvPr/>
        </p:nvPicPr>
        <p:blipFill>
          <a:blip r:embed="rId4" cstate="print"/>
          <a:srcRect/>
          <a:stretch>
            <a:fillRect/>
          </a:stretch>
        </p:blipFill>
        <p:spPr bwMode="auto">
          <a:xfrm>
            <a:off x="4191000" y="228600"/>
            <a:ext cx="4724400" cy="2917825"/>
          </a:xfrm>
          <a:prstGeom prst="rect">
            <a:avLst/>
          </a:prstGeom>
          <a:noFill/>
          <a:ln w="9525">
            <a:noFill/>
            <a:miter lim="800000"/>
            <a:headEnd/>
            <a:tailEnd/>
          </a:ln>
        </p:spPr>
      </p:pic>
      <p:sp>
        <p:nvSpPr>
          <p:cNvPr id="108548" name="Text Box 4"/>
          <p:cNvSpPr txBox="1">
            <a:spLocks noChangeArrowheads="1"/>
          </p:cNvSpPr>
          <p:nvPr/>
        </p:nvSpPr>
        <p:spPr bwMode="auto">
          <a:xfrm>
            <a:off x="4419600" y="3657600"/>
            <a:ext cx="4572000" cy="1552575"/>
          </a:xfrm>
          <a:prstGeom prst="rect">
            <a:avLst/>
          </a:prstGeom>
          <a:noFill/>
          <a:ln w="9525">
            <a:noFill/>
            <a:miter lim="800000"/>
            <a:headEnd/>
            <a:tailEnd/>
          </a:ln>
        </p:spPr>
        <p:txBody>
          <a:bodyPr>
            <a:spAutoFit/>
          </a:bodyPr>
          <a:lstStyle/>
          <a:p>
            <a:pPr>
              <a:spcBef>
                <a:spcPct val="50000"/>
              </a:spcBef>
            </a:pPr>
            <a:r>
              <a:rPr lang="en-US" sz="2400">
                <a:latin typeface="Times New Roman" pitchFamily="18" charset="0"/>
              </a:rPr>
              <a:t>Gus Voss (DESY) watching the boat leave Hamburg harbor on its way to Aqaba, Jordan with BESSY I on board; June 7, 2002</a:t>
            </a:r>
          </a:p>
        </p:txBody>
      </p:sp>
    </p:spTree>
    <p:extLst>
      <p:ext uri="{BB962C8B-B14F-4D97-AF65-F5344CB8AC3E}">
        <p14:creationId xmlns:p14="http://schemas.microsoft.com/office/powerpoint/2010/main" val="2579811869"/>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0594" name="Picture 6" descr="F:\RRRRR\3.jpg"/>
          <p:cNvPicPr>
            <a:picLocks noChangeAspect="1" noChangeArrowheads="1"/>
          </p:cNvPicPr>
          <p:nvPr/>
        </p:nvPicPr>
        <p:blipFill>
          <a:blip r:embed="rId3" cstate="print"/>
          <a:srcRect b="8336"/>
          <a:stretch>
            <a:fillRect/>
          </a:stretch>
        </p:blipFill>
        <p:spPr bwMode="auto">
          <a:xfrm>
            <a:off x="250825" y="77788"/>
            <a:ext cx="8534400" cy="5865812"/>
          </a:xfrm>
          <a:prstGeom prst="rect">
            <a:avLst/>
          </a:prstGeom>
          <a:noFill/>
          <a:ln w="9525">
            <a:noFill/>
            <a:miter lim="800000"/>
            <a:headEnd/>
            <a:tailEnd/>
          </a:ln>
        </p:spPr>
      </p:pic>
      <p:sp>
        <p:nvSpPr>
          <p:cNvPr id="110595" name="Text Box 3"/>
          <p:cNvSpPr txBox="1">
            <a:spLocks noChangeArrowheads="1"/>
          </p:cNvSpPr>
          <p:nvPr/>
        </p:nvSpPr>
        <p:spPr bwMode="auto">
          <a:xfrm>
            <a:off x="304800" y="6248400"/>
            <a:ext cx="8458200" cy="519113"/>
          </a:xfrm>
          <a:prstGeom prst="rect">
            <a:avLst/>
          </a:prstGeom>
          <a:noFill/>
          <a:ln w="9525">
            <a:noFill/>
            <a:miter lim="800000"/>
            <a:headEnd/>
            <a:tailEnd/>
          </a:ln>
        </p:spPr>
        <p:txBody>
          <a:bodyPr>
            <a:spAutoFit/>
          </a:bodyPr>
          <a:lstStyle/>
          <a:p>
            <a:pPr algn="ctr" eaLnBrk="0" hangingPunct="0">
              <a:spcBef>
                <a:spcPct val="50000"/>
              </a:spcBef>
            </a:pPr>
            <a:r>
              <a:rPr lang="en-US" sz="2800" i="1">
                <a:solidFill>
                  <a:srgbClr val="000000"/>
                </a:solidFill>
              </a:rPr>
              <a:t>Inside the SESAME building; May 2008</a:t>
            </a:r>
          </a:p>
        </p:txBody>
      </p:sp>
    </p:spTree>
    <p:extLst>
      <p:ext uri="{BB962C8B-B14F-4D97-AF65-F5344CB8AC3E}">
        <p14:creationId xmlns:p14="http://schemas.microsoft.com/office/powerpoint/2010/main" val="37089403"/>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0226" name="Picture 2"/>
          <p:cNvPicPr>
            <a:picLocks noChangeAspect="1" noChangeArrowheads="1"/>
          </p:cNvPicPr>
          <p:nvPr/>
        </p:nvPicPr>
        <p:blipFill>
          <a:blip r:embed="rId3" cstate="print"/>
          <a:srcRect b="7921"/>
          <a:stretch>
            <a:fillRect/>
          </a:stretch>
        </p:blipFill>
        <p:spPr bwMode="auto">
          <a:xfrm>
            <a:off x="762000" y="19050"/>
            <a:ext cx="7696200" cy="5314950"/>
          </a:xfrm>
          <a:prstGeom prst="rect">
            <a:avLst/>
          </a:prstGeom>
          <a:noFill/>
          <a:ln w="9525">
            <a:noFill/>
            <a:miter lim="800000"/>
            <a:headEnd/>
            <a:tailEnd/>
          </a:ln>
        </p:spPr>
      </p:pic>
      <p:sp>
        <p:nvSpPr>
          <p:cNvPr id="180227" name="Text Box 3"/>
          <p:cNvSpPr txBox="1">
            <a:spLocks noChangeArrowheads="1"/>
          </p:cNvSpPr>
          <p:nvPr/>
        </p:nvSpPr>
        <p:spPr bwMode="auto">
          <a:xfrm>
            <a:off x="609600" y="5410200"/>
            <a:ext cx="7924800" cy="1158875"/>
          </a:xfrm>
          <a:prstGeom prst="rect">
            <a:avLst/>
          </a:prstGeom>
          <a:noFill/>
          <a:ln w="9525">
            <a:noFill/>
            <a:miter lim="800000"/>
            <a:headEnd/>
            <a:tailEnd/>
          </a:ln>
        </p:spPr>
        <p:txBody>
          <a:bodyPr>
            <a:spAutoFit/>
          </a:bodyPr>
          <a:lstStyle/>
          <a:p>
            <a:pPr algn="ctr">
              <a:spcBef>
                <a:spcPct val="50000"/>
              </a:spcBef>
            </a:pPr>
            <a:r>
              <a:rPr lang="en-US" sz="2000">
                <a:solidFill>
                  <a:srgbClr val="000000"/>
                </a:solidFill>
              </a:rPr>
              <a:t>BESSY I 0.8 GeV Booster Synchrotron set up in SESAME building for “soft” inauguration on November 3, 2008</a:t>
            </a:r>
          </a:p>
          <a:p>
            <a:pPr algn="ctr">
              <a:spcBef>
                <a:spcPct val="50000"/>
              </a:spcBef>
            </a:pPr>
            <a:r>
              <a:rPr lang="en-US" sz="2000">
                <a:solidFill>
                  <a:srgbClr val="000000"/>
                </a:solidFill>
              </a:rPr>
              <a:t>Mayor of Salt, Mr. Salameh, and Herman Winick</a:t>
            </a:r>
          </a:p>
        </p:txBody>
      </p:sp>
    </p:spTree>
    <p:extLst>
      <p:ext uri="{BB962C8B-B14F-4D97-AF65-F5344CB8AC3E}">
        <p14:creationId xmlns:p14="http://schemas.microsoft.com/office/powerpoint/2010/main" val="1799690137"/>
      </p:ext>
    </p:extLst>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882" name="Picture 4" descr="P1010327"/>
          <p:cNvPicPr>
            <a:picLocks noChangeAspect="1" noChangeArrowheads="1"/>
          </p:cNvPicPr>
          <p:nvPr/>
        </p:nvPicPr>
        <p:blipFill>
          <a:blip r:embed="rId3" cstate="print"/>
          <a:srcRect/>
          <a:stretch>
            <a:fillRect/>
          </a:stretch>
        </p:blipFill>
        <p:spPr bwMode="auto">
          <a:xfrm>
            <a:off x="1524000" y="3790950"/>
            <a:ext cx="3505200" cy="2628900"/>
          </a:xfrm>
          <a:prstGeom prst="rect">
            <a:avLst/>
          </a:prstGeom>
          <a:noFill/>
          <a:ln w="9525">
            <a:noFill/>
            <a:miter lim="800000"/>
            <a:headEnd/>
            <a:tailEnd/>
          </a:ln>
        </p:spPr>
      </p:pic>
      <p:pic>
        <p:nvPicPr>
          <p:cNvPr id="122883" name="Picture 6" descr="DSC00546"/>
          <p:cNvPicPr>
            <a:picLocks noChangeAspect="1" noChangeArrowheads="1"/>
          </p:cNvPicPr>
          <p:nvPr/>
        </p:nvPicPr>
        <p:blipFill>
          <a:blip r:embed="rId4" cstate="print"/>
          <a:srcRect/>
          <a:stretch>
            <a:fillRect/>
          </a:stretch>
        </p:blipFill>
        <p:spPr bwMode="auto">
          <a:xfrm>
            <a:off x="1524000" y="1085850"/>
            <a:ext cx="3505200" cy="2628900"/>
          </a:xfrm>
          <a:prstGeom prst="rect">
            <a:avLst/>
          </a:prstGeom>
          <a:noFill/>
          <a:ln w="9525">
            <a:noFill/>
            <a:miter lim="800000"/>
            <a:headEnd/>
            <a:tailEnd/>
          </a:ln>
        </p:spPr>
      </p:pic>
      <p:pic>
        <p:nvPicPr>
          <p:cNvPr id="122884" name="Picture 7" descr="DSC00550"/>
          <p:cNvPicPr>
            <a:picLocks noChangeAspect="1" noChangeArrowheads="1"/>
          </p:cNvPicPr>
          <p:nvPr/>
        </p:nvPicPr>
        <p:blipFill>
          <a:blip r:embed="rId5" cstate="print"/>
          <a:srcRect/>
          <a:stretch>
            <a:fillRect/>
          </a:stretch>
        </p:blipFill>
        <p:spPr bwMode="auto">
          <a:xfrm>
            <a:off x="5334000" y="1066800"/>
            <a:ext cx="3505200" cy="2628900"/>
          </a:xfrm>
          <a:prstGeom prst="rect">
            <a:avLst/>
          </a:prstGeom>
          <a:noFill/>
          <a:ln w="9525">
            <a:noFill/>
            <a:miter lim="800000"/>
            <a:headEnd/>
            <a:tailEnd/>
          </a:ln>
        </p:spPr>
      </p:pic>
      <p:pic>
        <p:nvPicPr>
          <p:cNvPr id="122885" name="Picture 8" descr="DSC00545"/>
          <p:cNvPicPr>
            <a:picLocks noChangeAspect="1" noChangeArrowheads="1"/>
          </p:cNvPicPr>
          <p:nvPr/>
        </p:nvPicPr>
        <p:blipFill>
          <a:blip r:embed="rId6" cstate="print"/>
          <a:srcRect/>
          <a:stretch>
            <a:fillRect/>
          </a:stretch>
        </p:blipFill>
        <p:spPr bwMode="auto">
          <a:xfrm>
            <a:off x="5334000" y="3790950"/>
            <a:ext cx="3505200" cy="2628900"/>
          </a:xfrm>
          <a:prstGeom prst="rect">
            <a:avLst/>
          </a:prstGeom>
          <a:noFill/>
          <a:ln w="9525">
            <a:noFill/>
            <a:miter lim="800000"/>
            <a:headEnd/>
            <a:tailEnd/>
          </a:ln>
        </p:spPr>
      </p:pic>
      <p:grpSp>
        <p:nvGrpSpPr>
          <p:cNvPr id="2" name="Group 7"/>
          <p:cNvGrpSpPr>
            <a:grpSpLocks/>
          </p:cNvGrpSpPr>
          <p:nvPr/>
        </p:nvGrpSpPr>
        <p:grpSpPr bwMode="auto">
          <a:xfrm>
            <a:off x="0" y="0"/>
            <a:ext cx="1295400" cy="609600"/>
            <a:chOff x="2394" y="3267"/>
            <a:chExt cx="1842" cy="828"/>
          </a:xfrm>
        </p:grpSpPr>
        <p:sp>
          <p:nvSpPr>
            <p:cNvPr id="122889" name="Rectangle 8"/>
            <p:cNvSpPr>
              <a:spLocks noChangeArrowheads="1"/>
            </p:cNvSpPr>
            <p:nvPr/>
          </p:nvSpPr>
          <p:spPr bwMode="auto">
            <a:xfrm>
              <a:off x="2591" y="3557"/>
              <a:ext cx="1438" cy="25"/>
            </a:xfrm>
            <a:prstGeom prst="rect">
              <a:avLst/>
            </a:prstGeom>
            <a:solidFill>
              <a:srgbClr val="333399"/>
            </a:solidFill>
            <a:ln w="9525">
              <a:solidFill>
                <a:srgbClr val="003366"/>
              </a:solidFill>
              <a:miter lim="800000"/>
              <a:headEnd/>
              <a:tailEnd/>
            </a:ln>
          </p:spPr>
          <p:txBody>
            <a:bodyPr/>
            <a:lstStyle/>
            <a:p>
              <a:endParaRPr lang="en-US">
                <a:solidFill>
                  <a:srgbClr val="000000"/>
                </a:solidFill>
              </a:endParaRPr>
            </a:p>
          </p:txBody>
        </p:sp>
        <p:sp>
          <p:nvSpPr>
            <p:cNvPr id="122890" name="Freeform 9"/>
            <p:cNvSpPr>
              <a:spLocks/>
            </p:cNvSpPr>
            <p:nvPr/>
          </p:nvSpPr>
          <p:spPr bwMode="auto">
            <a:xfrm>
              <a:off x="3206" y="3267"/>
              <a:ext cx="135" cy="308"/>
            </a:xfrm>
            <a:custGeom>
              <a:avLst/>
              <a:gdLst>
                <a:gd name="T0" fmla="*/ 0 w 267"/>
                <a:gd name="T1" fmla="*/ 1 h 616"/>
                <a:gd name="T2" fmla="*/ 1 w 267"/>
                <a:gd name="T3" fmla="*/ 1 h 616"/>
                <a:gd name="T4" fmla="*/ 1 w 267"/>
                <a:gd name="T5" fmla="*/ 1 h 616"/>
                <a:gd name="T6" fmla="*/ 1 w 267"/>
                <a:gd name="T7" fmla="*/ 0 h 616"/>
                <a:gd name="T8" fmla="*/ 0 w 267"/>
                <a:gd name="T9" fmla="*/ 1 h 616"/>
                <a:gd name="T10" fmla="*/ 0 60000 65536"/>
                <a:gd name="T11" fmla="*/ 0 60000 65536"/>
                <a:gd name="T12" fmla="*/ 0 60000 65536"/>
                <a:gd name="T13" fmla="*/ 0 60000 65536"/>
                <a:gd name="T14" fmla="*/ 0 60000 65536"/>
                <a:gd name="T15" fmla="*/ 0 w 267"/>
                <a:gd name="T16" fmla="*/ 0 h 616"/>
                <a:gd name="T17" fmla="*/ 267 w 267"/>
                <a:gd name="T18" fmla="*/ 616 h 616"/>
              </a:gdLst>
              <a:ahLst/>
              <a:cxnLst>
                <a:cxn ang="T10">
                  <a:pos x="T0" y="T1"/>
                </a:cxn>
                <a:cxn ang="T11">
                  <a:pos x="T2" y="T3"/>
                </a:cxn>
                <a:cxn ang="T12">
                  <a:pos x="T4" y="T5"/>
                </a:cxn>
                <a:cxn ang="T13">
                  <a:pos x="T6" y="T7"/>
                </a:cxn>
                <a:cxn ang="T14">
                  <a:pos x="T8" y="T9"/>
                </a:cxn>
              </a:cxnLst>
              <a:rect l="T15" t="T16" r="T17" b="T18"/>
              <a:pathLst>
                <a:path w="267" h="616">
                  <a:moveTo>
                    <a:pt x="0" y="596"/>
                  </a:moveTo>
                  <a:lnTo>
                    <a:pt x="55" y="616"/>
                  </a:lnTo>
                  <a:lnTo>
                    <a:pt x="267" y="21"/>
                  </a:lnTo>
                  <a:lnTo>
                    <a:pt x="212" y="0"/>
                  </a:lnTo>
                  <a:lnTo>
                    <a:pt x="0" y="596"/>
                  </a:lnTo>
                  <a:close/>
                </a:path>
              </a:pathLst>
            </a:custGeom>
            <a:solidFill>
              <a:srgbClr val="333399"/>
            </a:solidFill>
            <a:ln w="9525">
              <a:solidFill>
                <a:srgbClr val="003366"/>
              </a:solidFill>
              <a:round/>
              <a:headEnd/>
              <a:tailEnd/>
            </a:ln>
          </p:spPr>
          <p:txBody>
            <a:bodyPr/>
            <a:lstStyle/>
            <a:p>
              <a:endParaRPr lang="en-US"/>
            </a:p>
          </p:txBody>
        </p:sp>
        <p:sp>
          <p:nvSpPr>
            <p:cNvPr id="122891" name="Freeform 10"/>
            <p:cNvSpPr>
              <a:spLocks/>
            </p:cNvSpPr>
            <p:nvPr/>
          </p:nvSpPr>
          <p:spPr bwMode="auto">
            <a:xfrm>
              <a:off x="3309" y="3267"/>
              <a:ext cx="135" cy="308"/>
            </a:xfrm>
            <a:custGeom>
              <a:avLst/>
              <a:gdLst>
                <a:gd name="T0" fmla="*/ 1 w 266"/>
                <a:gd name="T1" fmla="*/ 0 h 616"/>
                <a:gd name="T2" fmla="*/ 0 w 266"/>
                <a:gd name="T3" fmla="*/ 1 h 616"/>
                <a:gd name="T4" fmla="*/ 1 w 266"/>
                <a:gd name="T5" fmla="*/ 1 h 616"/>
                <a:gd name="T6" fmla="*/ 1 w 266"/>
                <a:gd name="T7" fmla="*/ 1 h 616"/>
                <a:gd name="T8" fmla="*/ 1 w 266"/>
                <a:gd name="T9" fmla="*/ 0 h 616"/>
                <a:gd name="T10" fmla="*/ 0 60000 65536"/>
                <a:gd name="T11" fmla="*/ 0 60000 65536"/>
                <a:gd name="T12" fmla="*/ 0 60000 65536"/>
                <a:gd name="T13" fmla="*/ 0 60000 65536"/>
                <a:gd name="T14" fmla="*/ 0 60000 65536"/>
                <a:gd name="T15" fmla="*/ 0 w 266"/>
                <a:gd name="T16" fmla="*/ 0 h 616"/>
                <a:gd name="T17" fmla="*/ 266 w 266"/>
                <a:gd name="T18" fmla="*/ 616 h 616"/>
              </a:gdLst>
              <a:ahLst/>
              <a:cxnLst>
                <a:cxn ang="T10">
                  <a:pos x="T0" y="T1"/>
                </a:cxn>
                <a:cxn ang="T11">
                  <a:pos x="T2" y="T3"/>
                </a:cxn>
                <a:cxn ang="T12">
                  <a:pos x="T4" y="T5"/>
                </a:cxn>
                <a:cxn ang="T13">
                  <a:pos x="T6" y="T7"/>
                </a:cxn>
                <a:cxn ang="T14">
                  <a:pos x="T8" y="T9"/>
                </a:cxn>
              </a:cxnLst>
              <a:rect l="T15" t="T16" r="T17" b="T18"/>
              <a:pathLst>
                <a:path w="266" h="616">
                  <a:moveTo>
                    <a:pt x="55" y="0"/>
                  </a:moveTo>
                  <a:lnTo>
                    <a:pt x="0" y="21"/>
                  </a:lnTo>
                  <a:lnTo>
                    <a:pt x="210" y="616"/>
                  </a:lnTo>
                  <a:lnTo>
                    <a:pt x="266" y="596"/>
                  </a:lnTo>
                  <a:lnTo>
                    <a:pt x="55" y="0"/>
                  </a:lnTo>
                  <a:close/>
                </a:path>
              </a:pathLst>
            </a:custGeom>
            <a:solidFill>
              <a:srgbClr val="333399"/>
            </a:solidFill>
            <a:ln w="9525">
              <a:solidFill>
                <a:srgbClr val="003366"/>
              </a:solidFill>
              <a:round/>
              <a:headEnd/>
              <a:tailEnd/>
            </a:ln>
          </p:spPr>
          <p:txBody>
            <a:bodyPr/>
            <a:lstStyle/>
            <a:p>
              <a:endParaRPr lang="en-US"/>
            </a:p>
          </p:txBody>
        </p:sp>
        <p:sp>
          <p:nvSpPr>
            <p:cNvPr id="122892" name="Freeform 11"/>
            <p:cNvSpPr>
              <a:spLocks/>
            </p:cNvSpPr>
            <p:nvPr/>
          </p:nvSpPr>
          <p:spPr bwMode="auto">
            <a:xfrm>
              <a:off x="2591" y="3367"/>
              <a:ext cx="703" cy="210"/>
            </a:xfrm>
            <a:custGeom>
              <a:avLst/>
              <a:gdLst>
                <a:gd name="T0" fmla="*/ 1 w 1404"/>
                <a:gd name="T1" fmla="*/ 0 h 421"/>
                <a:gd name="T2" fmla="*/ 1 w 1404"/>
                <a:gd name="T3" fmla="*/ 0 h 421"/>
                <a:gd name="T4" fmla="*/ 0 w 1404"/>
                <a:gd name="T5" fmla="*/ 0 h 421"/>
                <a:gd name="T6" fmla="*/ 1 w 1404"/>
                <a:gd name="T7" fmla="*/ 0 h 421"/>
                <a:gd name="T8" fmla="*/ 1 w 1404"/>
                <a:gd name="T9" fmla="*/ 0 h 421"/>
                <a:gd name="T10" fmla="*/ 0 60000 65536"/>
                <a:gd name="T11" fmla="*/ 0 60000 65536"/>
                <a:gd name="T12" fmla="*/ 0 60000 65536"/>
                <a:gd name="T13" fmla="*/ 0 60000 65536"/>
                <a:gd name="T14" fmla="*/ 0 60000 65536"/>
                <a:gd name="T15" fmla="*/ 0 w 1404"/>
                <a:gd name="T16" fmla="*/ 0 h 421"/>
                <a:gd name="T17" fmla="*/ 1404 w 1404"/>
                <a:gd name="T18" fmla="*/ 421 h 421"/>
              </a:gdLst>
              <a:ahLst/>
              <a:cxnLst>
                <a:cxn ang="T10">
                  <a:pos x="T0" y="T1"/>
                </a:cxn>
                <a:cxn ang="T11">
                  <a:pos x="T2" y="T3"/>
                </a:cxn>
                <a:cxn ang="T12">
                  <a:pos x="T4" y="T5"/>
                </a:cxn>
                <a:cxn ang="T13">
                  <a:pos x="T6" y="T7"/>
                </a:cxn>
                <a:cxn ang="T14">
                  <a:pos x="T8" y="T9"/>
                </a:cxn>
              </a:cxnLst>
              <a:rect l="T15" t="T16" r="T17" b="T18"/>
              <a:pathLst>
                <a:path w="1404" h="421">
                  <a:moveTo>
                    <a:pt x="1404" y="50"/>
                  </a:moveTo>
                  <a:lnTo>
                    <a:pt x="1390" y="0"/>
                  </a:lnTo>
                  <a:lnTo>
                    <a:pt x="0" y="370"/>
                  </a:lnTo>
                  <a:lnTo>
                    <a:pt x="13" y="421"/>
                  </a:lnTo>
                  <a:lnTo>
                    <a:pt x="1404" y="50"/>
                  </a:lnTo>
                  <a:close/>
                </a:path>
              </a:pathLst>
            </a:custGeom>
            <a:solidFill>
              <a:srgbClr val="333399"/>
            </a:solidFill>
            <a:ln w="9525">
              <a:solidFill>
                <a:srgbClr val="003366"/>
              </a:solidFill>
              <a:round/>
              <a:headEnd/>
              <a:tailEnd/>
            </a:ln>
          </p:spPr>
          <p:txBody>
            <a:bodyPr/>
            <a:lstStyle/>
            <a:p>
              <a:endParaRPr lang="en-US"/>
            </a:p>
          </p:txBody>
        </p:sp>
        <p:sp>
          <p:nvSpPr>
            <p:cNvPr id="122893" name="Freeform 12"/>
            <p:cNvSpPr>
              <a:spLocks/>
            </p:cNvSpPr>
            <p:nvPr/>
          </p:nvSpPr>
          <p:spPr bwMode="auto">
            <a:xfrm>
              <a:off x="3351" y="3370"/>
              <a:ext cx="680" cy="205"/>
            </a:xfrm>
            <a:custGeom>
              <a:avLst/>
              <a:gdLst>
                <a:gd name="T0" fmla="*/ 1 w 1358"/>
                <a:gd name="T1" fmla="*/ 0 h 421"/>
                <a:gd name="T2" fmla="*/ 0 w 1358"/>
                <a:gd name="T3" fmla="*/ 0 h 421"/>
                <a:gd name="T4" fmla="*/ 1 w 1358"/>
                <a:gd name="T5" fmla="*/ 0 h 421"/>
                <a:gd name="T6" fmla="*/ 1 w 1358"/>
                <a:gd name="T7" fmla="*/ 0 h 421"/>
                <a:gd name="T8" fmla="*/ 1 w 1358"/>
                <a:gd name="T9" fmla="*/ 0 h 421"/>
                <a:gd name="T10" fmla="*/ 0 60000 65536"/>
                <a:gd name="T11" fmla="*/ 0 60000 65536"/>
                <a:gd name="T12" fmla="*/ 0 60000 65536"/>
                <a:gd name="T13" fmla="*/ 0 60000 65536"/>
                <a:gd name="T14" fmla="*/ 0 60000 65536"/>
                <a:gd name="T15" fmla="*/ 0 w 1358"/>
                <a:gd name="T16" fmla="*/ 0 h 421"/>
                <a:gd name="T17" fmla="*/ 1358 w 1358"/>
                <a:gd name="T18" fmla="*/ 421 h 421"/>
              </a:gdLst>
              <a:ahLst/>
              <a:cxnLst>
                <a:cxn ang="T10">
                  <a:pos x="T0" y="T1"/>
                </a:cxn>
                <a:cxn ang="T11">
                  <a:pos x="T2" y="T3"/>
                </a:cxn>
                <a:cxn ang="T12">
                  <a:pos x="T4" y="T5"/>
                </a:cxn>
                <a:cxn ang="T13">
                  <a:pos x="T6" y="T7"/>
                </a:cxn>
                <a:cxn ang="T14">
                  <a:pos x="T8" y="T9"/>
                </a:cxn>
              </a:cxnLst>
              <a:rect l="T15" t="T16" r="T17" b="T18"/>
              <a:pathLst>
                <a:path w="1358" h="421">
                  <a:moveTo>
                    <a:pt x="15" y="0"/>
                  </a:moveTo>
                  <a:lnTo>
                    <a:pt x="0" y="50"/>
                  </a:lnTo>
                  <a:lnTo>
                    <a:pt x="1344" y="421"/>
                  </a:lnTo>
                  <a:lnTo>
                    <a:pt x="1358" y="370"/>
                  </a:lnTo>
                  <a:lnTo>
                    <a:pt x="15" y="0"/>
                  </a:lnTo>
                  <a:close/>
                </a:path>
              </a:pathLst>
            </a:custGeom>
            <a:solidFill>
              <a:srgbClr val="333399"/>
            </a:solidFill>
            <a:ln w="9525">
              <a:solidFill>
                <a:srgbClr val="003366"/>
              </a:solidFill>
              <a:round/>
              <a:headEnd/>
              <a:tailEnd/>
            </a:ln>
          </p:spPr>
          <p:txBody>
            <a:bodyPr/>
            <a:lstStyle/>
            <a:p>
              <a:endParaRPr lang="en-US"/>
            </a:p>
          </p:txBody>
        </p:sp>
        <p:sp>
          <p:nvSpPr>
            <p:cNvPr id="122894" name="WordArt 13"/>
            <p:cNvSpPr>
              <a:spLocks noChangeArrowheads="1" noChangeShapeType="1" noTextEdit="1"/>
            </p:cNvSpPr>
            <p:nvPr/>
          </p:nvSpPr>
          <p:spPr bwMode="auto">
            <a:xfrm>
              <a:off x="2606" y="3615"/>
              <a:ext cx="1405" cy="282"/>
            </a:xfrm>
            <a:prstGeom prst="rect">
              <a:avLst/>
            </a:prstGeom>
          </p:spPr>
          <p:txBody>
            <a:bodyPr wrap="none" fromWordArt="1">
              <a:prstTxWarp prst="textPlain">
                <a:avLst>
                  <a:gd name="adj" fmla="val 50000"/>
                </a:avLst>
              </a:prstTxWarp>
            </a:bodyPr>
            <a:lstStyle/>
            <a:p>
              <a:pPr algn="ctr"/>
              <a:r>
                <a:rPr lang="en-US" sz="3600" kern="10">
                  <a:ln w="9525">
                    <a:solidFill>
                      <a:srgbClr val="003366"/>
                    </a:solidFill>
                    <a:round/>
                    <a:headEnd/>
                    <a:tailEnd/>
                  </a:ln>
                  <a:solidFill>
                    <a:srgbClr val="003366"/>
                  </a:solidFill>
                  <a:latin typeface="Arial"/>
                </a:rPr>
                <a:t>SESAME</a:t>
              </a:r>
            </a:p>
          </p:txBody>
        </p:sp>
        <p:sp>
          <p:nvSpPr>
            <p:cNvPr id="122895" name="Line 14"/>
            <p:cNvSpPr>
              <a:spLocks noChangeShapeType="1"/>
            </p:cNvSpPr>
            <p:nvPr/>
          </p:nvSpPr>
          <p:spPr bwMode="auto">
            <a:xfrm>
              <a:off x="2576" y="3972"/>
              <a:ext cx="1468" cy="0"/>
            </a:xfrm>
            <a:prstGeom prst="line">
              <a:avLst/>
            </a:prstGeom>
            <a:noFill/>
            <a:ln w="19050">
              <a:solidFill>
                <a:srgbClr val="003366"/>
              </a:solidFill>
              <a:round/>
              <a:headEnd/>
              <a:tailEnd/>
            </a:ln>
          </p:spPr>
          <p:txBody>
            <a:bodyPr/>
            <a:lstStyle/>
            <a:p>
              <a:endParaRPr lang="en-US"/>
            </a:p>
          </p:txBody>
        </p:sp>
        <p:sp>
          <p:nvSpPr>
            <p:cNvPr id="122896" name="Line 15"/>
            <p:cNvSpPr>
              <a:spLocks noChangeShapeType="1"/>
            </p:cNvSpPr>
            <p:nvPr/>
          </p:nvSpPr>
          <p:spPr bwMode="auto">
            <a:xfrm flipV="1">
              <a:off x="2502" y="4032"/>
              <a:ext cx="1632" cy="0"/>
            </a:xfrm>
            <a:prstGeom prst="line">
              <a:avLst/>
            </a:prstGeom>
            <a:noFill/>
            <a:ln w="19050">
              <a:solidFill>
                <a:srgbClr val="003366"/>
              </a:solidFill>
              <a:round/>
              <a:headEnd/>
              <a:tailEnd/>
            </a:ln>
          </p:spPr>
          <p:txBody>
            <a:bodyPr/>
            <a:lstStyle/>
            <a:p>
              <a:endParaRPr lang="en-US"/>
            </a:p>
          </p:txBody>
        </p:sp>
        <p:sp>
          <p:nvSpPr>
            <p:cNvPr id="122897" name="Line 16"/>
            <p:cNvSpPr>
              <a:spLocks noChangeShapeType="1"/>
            </p:cNvSpPr>
            <p:nvPr/>
          </p:nvSpPr>
          <p:spPr bwMode="auto">
            <a:xfrm>
              <a:off x="2394" y="4095"/>
              <a:ext cx="1842" cy="0"/>
            </a:xfrm>
            <a:prstGeom prst="line">
              <a:avLst/>
            </a:prstGeom>
            <a:noFill/>
            <a:ln w="19050">
              <a:solidFill>
                <a:srgbClr val="003366"/>
              </a:solidFill>
              <a:round/>
              <a:headEnd/>
              <a:tailEnd/>
            </a:ln>
          </p:spPr>
          <p:txBody>
            <a:bodyPr/>
            <a:lstStyle/>
            <a:p>
              <a:endParaRPr lang="en-US"/>
            </a:p>
          </p:txBody>
        </p:sp>
      </p:grpSp>
      <p:sp>
        <p:nvSpPr>
          <p:cNvPr id="122887" name="Rectangle 16"/>
          <p:cNvSpPr>
            <a:spLocks noChangeArrowheads="1"/>
          </p:cNvSpPr>
          <p:nvPr/>
        </p:nvSpPr>
        <p:spPr bwMode="auto">
          <a:xfrm>
            <a:off x="1752600" y="304800"/>
            <a:ext cx="7251700" cy="523875"/>
          </a:xfrm>
          <a:prstGeom prst="rect">
            <a:avLst/>
          </a:prstGeom>
          <a:noFill/>
          <a:ln w="9525">
            <a:noFill/>
            <a:miter lim="800000"/>
            <a:headEnd/>
            <a:tailEnd/>
          </a:ln>
        </p:spPr>
        <p:txBody>
          <a:bodyPr>
            <a:spAutoFit/>
          </a:bodyPr>
          <a:lstStyle/>
          <a:p>
            <a:r>
              <a:rPr lang="en-US" sz="2800">
                <a:solidFill>
                  <a:srgbClr val="0000FF"/>
                </a:solidFill>
              </a:rPr>
              <a:t>Tests of the MICROTRON Subsystems</a:t>
            </a:r>
          </a:p>
        </p:txBody>
      </p:sp>
      <p:sp>
        <p:nvSpPr>
          <p:cNvPr id="122888" name="Slide Number Placeholder 18"/>
          <p:cNvSpPr txBox="1">
            <a:spLocks noGrp="1"/>
          </p:cNvSpPr>
          <p:nvPr/>
        </p:nvSpPr>
        <p:spPr bwMode="auto">
          <a:xfrm>
            <a:off x="6553200" y="6356350"/>
            <a:ext cx="2133600" cy="365125"/>
          </a:xfrm>
          <a:prstGeom prst="rect">
            <a:avLst/>
          </a:prstGeom>
          <a:noFill/>
          <a:ln w="9525">
            <a:noFill/>
            <a:miter lim="800000"/>
            <a:headEnd/>
            <a:tailEnd/>
          </a:ln>
        </p:spPr>
        <p:txBody>
          <a:bodyPr anchor="ctr"/>
          <a:lstStyle/>
          <a:p>
            <a:pPr algn="r"/>
            <a:fld id="{8D615BCF-81E7-4BF0-90E3-3D0D193DAA49}" type="slidenum">
              <a:rPr lang="en-US" sz="1200">
                <a:solidFill>
                  <a:srgbClr val="898989"/>
                </a:solidFill>
              </a:rPr>
              <a:pPr algn="r"/>
              <a:t>45</a:t>
            </a:fld>
            <a:endParaRPr lang="en-US" sz="1200">
              <a:solidFill>
                <a:srgbClr val="898989"/>
              </a:solidFill>
            </a:endParaRPr>
          </a:p>
        </p:txBody>
      </p:sp>
    </p:spTree>
    <p:extLst>
      <p:ext uri="{BB962C8B-B14F-4D97-AF65-F5344CB8AC3E}">
        <p14:creationId xmlns:p14="http://schemas.microsoft.com/office/powerpoint/2010/main" val="3534985431"/>
      </p:ext>
    </p:extLst>
  </p:cSld>
  <p:clrMapOvr>
    <a:masterClrMapping/>
  </p:clrMapOvr>
  <p:transition xmlns:p14="http://schemas.microsoft.com/office/powerpoint/2010/main">
    <p:wipe/>
  </p:transition>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a:xfrm>
            <a:off x="685800" y="44450"/>
            <a:ext cx="7772400" cy="1150938"/>
          </a:xfrm>
        </p:spPr>
        <p:txBody>
          <a:bodyPr>
            <a:normAutofit fontScale="90000"/>
          </a:bodyPr>
          <a:lstStyle/>
          <a:p>
            <a:pPr>
              <a:defRPr/>
            </a:pPr>
            <a:r>
              <a:rPr lang="en-GB" sz="4000" b="1" dirty="0" err="1" smtClean="0">
                <a:solidFill>
                  <a:srgbClr val="CC3300"/>
                </a:solidFill>
                <a:effectLst>
                  <a:outerShdw blurRad="38100" dist="38100" dir="2700000" algn="tl">
                    <a:srgbClr val="C0C0C0"/>
                  </a:outerShdw>
                </a:effectLst>
              </a:rPr>
              <a:t>Microtron</a:t>
            </a:r>
            <a:r>
              <a:rPr lang="en-GB" sz="4000" b="1" dirty="0" smtClean="0">
                <a:solidFill>
                  <a:srgbClr val="CC3300"/>
                </a:solidFill>
                <a:effectLst>
                  <a:outerShdw blurRad="38100" dist="38100" dir="2700000" algn="tl">
                    <a:srgbClr val="C0C0C0"/>
                  </a:outerShdw>
                </a:effectLst>
              </a:rPr>
              <a:t> (injector to BESSY 1)</a:t>
            </a:r>
            <a:br>
              <a:rPr lang="en-GB" sz="4000" b="1" dirty="0" smtClean="0">
                <a:solidFill>
                  <a:srgbClr val="CC3300"/>
                </a:solidFill>
                <a:effectLst>
                  <a:outerShdw blurRad="38100" dist="38100" dir="2700000" algn="tl">
                    <a:srgbClr val="C0C0C0"/>
                  </a:outerShdw>
                </a:effectLst>
              </a:rPr>
            </a:br>
            <a:r>
              <a:rPr lang="en-GB" sz="4000" b="1" dirty="0" smtClean="0">
                <a:solidFill>
                  <a:srgbClr val="CC3300"/>
                </a:solidFill>
                <a:effectLst>
                  <a:outerShdw blurRad="38100" dist="38100" dir="2700000" algn="tl">
                    <a:srgbClr val="C0C0C0"/>
                  </a:outerShdw>
                </a:effectLst>
              </a:rPr>
              <a:t>at SESAME, November 2008 </a:t>
            </a:r>
            <a:endParaRPr lang="en-US" sz="4000" b="1" dirty="0" smtClean="0">
              <a:solidFill>
                <a:srgbClr val="CC3300"/>
              </a:solidFill>
              <a:effectLst>
                <a:outerShdw blurRad="38100" dist="38100" dir="2700000" algn="tl">
                  <a:srgbClr val="C0C0C0"/>
                </a:outerShdw>
              </a:effectLst>
            </a:endParaRPr>
          </a:p>
        </p:txBody>
      </p:sp>
      <p:pic>
        <p:nvPicPr>
          <p:cNvPr id="123907" name="Picture 3" descr="14_Microtron_MN"/>
          <p:cNvPicPr>
            <a:picLocks noGrp="1" noChangeAspect="1" noChangeArrowheads="1"/>
          </p:cNvPicPr>
          <p:nvPr>
            <p:ph idx="1"/>
          </p:nvPr>
        </p:nvPicPr>
        <p:blipFill>
          <a:blip r:embed="rId2" cstate="print"/>
          <a:srcRect/>
          <a:stretch>
            <a:fillRect/>
          </a:stretch>
        </p:blipFill>
        <p:spPr>
          <a:xfrm>
            <a:off x="900113" y="1268413"/>
            <a:ext cx="7343775" cy="5507037"/>
          </a:xfrm>
          <a:noFill/>
        </p:spPr>
      </p:pic>
    </p:spTree>
    <p:extLst>
      <p:ext uri="{BB962C8B-B14F-4D97-AF65-F5344CB8AC3E}">
        <p14:creationId xmlns:p14="http://schemas.microsoft.com/office/powerpoint/2010/main" val="2872455406"/>
      </p:ext>
    </p:extLst>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3666" name="Picture 2" descr="C:\Users\Llewellyn-Smith\Desktop\SESAME Council May 2011\pano2.jpg"/>
          <p:cNvPicPr>
            <a:picLocks noChangeAspect="1" noChangeArrowheads="1"/>
          </p:cNvPicPr>
          <p:nvPr/>
        </p:nvPicPr>
        <p:blipFill>
          <a:blip r:embed="rId2" cstate="print"/>
          <a:srcRect/>
          <a:stretch>
            <a:fillRect/>
          </a:stretch>
        </p:blipFill>
        <p:spPr bwMode="auto">
          <a:xfrm>
            <a:off x="0" y="1665288"/>
            <a:ext cx="9144000" cy="3527425"/>
          </a:xfrm>
          <a:prstGeom prst="rect">
            <a:avLst/>
          </a:prstGeom>
          <a:noFill/>
          <a:ln w="9525">
            <a:noFill/>
            <a:miter lim="800000"/>
            <a:headEnd/>
            <a:tailEnd/>
          </a:ln>
        </p:spPr>
      </p:pic>
      <p:sp>
        <p:nvSpPr>
          <p:cNvPr id="2" name="TextBox 1"/>
          <p:cNvSpPr txBox="1"/>
          <p:nvPr/>
        </p:nvSpPr>
        <p:spPr>
          <a:xfrm>
            <a:off x="179388" y="741363"/>
            <a:ext cx="8569325" cy="769937"/>
          </a:xfrm>
          <a:prstGeom prst="rect">
            <a:avLst/>
          </a:prstGeom>
          <a:noFill/>
        </p:spPr>
        <p:txBody>
          <a:bodyPr>
            <a:spAutoFit/>
          </a:bodyPr>
          <a:lstStyle/>
          <a:p>
            <a:pPr>
              <a:defRPr/>
            </a:pPr>
            <a:r>
              <a:rPr lang="en-GB" sz="4400" dirty="0">
                <a:solidFill>
                  <a:srgbClr val="CC3300"/>
                </a:solidFill>
                <a:effectLst>
                  <a:outerShdw blurRad="38100" dist="38100" dir="2700000" algn="tl">
                    <a:srgbClr val="C0C0C0"/>
                  </a:outerShdw>
                </a:effectLst>
              </a:rPr>
              <a:t>Shielding Completed, May 2011</a:t>
            </a:r>
            <a:endParaRPr lang="en-GB" sz="4400" dirty="0"/>
          </a:p>
        </p:txBody>
      </p:sp>
    </p:spTree>
    <p:extLst>
      <p:ext uri="{BB962C8B-B14F-4D97-AF65-F5344CB8AC3E}">
        <p14:creationId xmlns:p14="http://schemas.microsoft.com/office/powerpoint/2010/main" val="1535014844"/>
      </p:ext>
    </p:extLst>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79512" y="332656"/>
            <a:ext cx="8784976" cy="5786199"/>
          </a:xfrm>
          <a:prstGeom prst="rect">
            <a:avLst/>
          </a:prstGeom>
          <a:noFill/>
        </p:spPr>
        <p:txBody>
          <a:bodyPr wrap="square" rtlCol="0">
            <a:spAutoFit/>
          </a:bodyPr>
          <a:lstStyle/>
          <a:p>
            <a:endParaRPr lang="en-US" sz="1100" dirty="0">
              <a:solidFill>
                <a:srgbClr val="000000"/>
              </a:solidFill>
              <a:latin typeface="Times New Roman"/>
            </a:endParaRPr>
          </a:p>
          <a:p>
            <a:pPr algn="ctr"/>
            <a:r>
              <a:rPr lang="en-US" sz="1100" i="1" u="sng" dirty="0">
                <a:solidFill>
                  <a:srgbClr val="000000"/>
                </a:solidFill>
                <a:latin typeface="Times New Roman"/>
              </a:rPr>
              <a:t>UNESCO Press Release; March 13, 2012</a:t>
            </a:r>
          </a:p>
          <a:p>
            <a:pPr algn="ctr"/>
            <a:r>
              <a:rPr lang="en-US" sz="1100" b="0" dirty="0">
                <a:solidFill>
                  <a:srgbClr val="000000"/>
                </a:solidFill>
                <a:latin typeface="Times New Roman"/>
              </a:rPr>
              <a:t>(Available at www.sesame.org.jo)</a:t>
            </a:r>
          </a:p>
          <a:p>
            <a:pPr algn="ctr"/>
            <a:endParaRPr lang="en-US" sz="1100" dirty="0">
              <a:solidFill>
                <a:srgbClr val="000000"/>
              </a:solidFill>
              <a:latin typeface="Times New Roman"/>
            </a:endParaRPr>
          </a:p>
          <a:p>
            <a:pPr algn="ctr"/>
            <a:r>
              <a:rPr lang="en-US" sz="1100" dirty="0">
                <a:solidFill>
                  <a:srgbClr val="000000"/>
                </a:solidFill>
                <a:latin typeface="Times New Roman"/>
              </a:rPr>
              <a:t>Major Capital Funding Agreed for SESAME</a:t>
            </a:r>
          </a:p>
          <a:p>
            <a:pPr algn="ctr"/>
            <a:endParaRPr lang="en-US" sz="1100" dirty="0">
              <a:solidFill>
                <a:srgbClr val="000000"/>
              </a:solidFill>
              <a:latin typeface="Times New Roman"/>
            </a:endParaRPr>
          </a:p>
          <a:p>
            <a:r>
              <a:rPr lang="en-US" sz="1800" dirty="0">
                <a:solidFill>
                  <a:srgbClr val="FF0000"/>
                </a:solidFill>
                <a:latin typeface="Times New Roman"/>
              </a:rPr>
              <a:t>At a meeting in Amman on 8 March 2012, representatives of four SESAME Members </a:t>
            </a:r>
            <a:r>
              <a:rPr lang="en-US" sz="1800" dirty="0">
                <a:solidFill>
                  <a:srgbClr val="333399"/>
                </a:solidFill>
                <a:latin typeface="Times New Roman"/>
              </a:rPr>
              <a:t>(Iran, Israel, Jordan and Turkey) </a:t>
            </a:r>
            <a:r>
              <a:rPr lang="en-US" sz="1800" dirty="0">
                <a:solidFill>
                  <a:srgbClr val="FF0000"/>
                </a:solidFill>
                <a:latin typeface="Times New Roman"/>
              </a:rPr>
              <a:t>agreed to make voluntary contributions of US$5 million each towards the construction of SESAME over the four years 2012-15.</a:t>
            </a:r>
          </a:p>
          <a:p>
            <a:endParaRPr lang="en-US" dirty="0">
              <a:solidFill>
                <a:srgbClr val="000000"/>
              </a:solidFill>
              <a:latin typeface="Times New Roman"/>
            </a:endParaRPr>
          </a:p>
          <a:p>
            <a:r>
              <a:rPr lang="en-US" sz="1200" dirty="0">
                <a:solidFill>
                  <a:srgbClr val="000000"/>
                </a:solidFill>
                <a:latin typeface="Times New Roman"/>
              </a:rPr>
              <a:t>Construction of SESAME is progressing well, on a schedule which will allow commissioning with four ‘day-one’ beamlines in 2015. The remaining sum of some $15 million that is still required for procurement is being sought from other SESAME Members (Egypt was preparing to join this initiative, and is still expressing great interest, but this has so far proved difficult due to changes in the government; Pakistan and the Palestinian Authority have offered to provide up to $5 million and $2 million respectively in-kind) and from outside sources, including the EU (which has already contributed $4.5 million), the USA (which has </a:t>
            </a:r>
            <a:r>
              <a:rPr lang="en-US" sz="1200" dirty="0" err="1">
                <a:solidFill>
                  <a:srgbClr val="000000"/>
                </a:solidFill>
                <a:latin typeface="Times New Roman"/>
              </a:rPr>
              <a:t>recognised</a:t>
            </a:r>
            <a:r>
              <a:rPr lang="en-US" sz="1200" dirty="0">
                <a:solidFill>
                  <a:srgbClr val="000000"/>
                </a:solidFill>
                <a:latin typeface="Times New Roman"/>
              </a:rPr>
              <a:t> SESAME as ‘an initiative that supports the diplomatic interests of the USA’), and major charitable foundations. The manpower costs will be provided collectively by the SESAME Members.</a:t>
            </a:r>
          </a:p>
          <a:p>
            <a:endParaRPr lang="en-US" sz="1200" dirty="0">
              <a:solidFill>
                <a:srgbClr val="000000"/>
              </a:solidFill>
              <a:latin typeface="Times New Roman"/>
            </a:endParaRPr>
          </a:p>
          <a:p>
            <a:r>
              <a:rPr lang="en-US" sz="1200" dirty="0">
                <a:solidFill>
                  <a:srgbClr val="000000"/>
                </a:solidFill>
                <a:latin typeface="Times New Roman"/>
              </a:rPr>
              <a:t>Following the first of the newly-agreed voluntary contributions (totaling US$5 million) in 2012, Iran, Israel, Jordan and Turkey will review their commitments if another SESAME member does not join this initiative later this year.</a:t>
            </a:r>
          </a:p>
          <a:p>
            <a:endParaRPr lang="en-US" sz="1200" dirty="0">
              <a:solidFill>
                <a:srgbClr val="000000"/>
              </a:solidFill>
              <a:latin typeface="Times New Roman"/>
            </a:endParaRPr>
          </a:p>
          <a:p>
            <a:r>
              <a:rPr lang="en-US" sz="1200" dirty="0">
                <a:solidFill>
                  <a:srgbClr val="000000"/>
                </a:solidFill>
                <a:latin typeface="Times New Roman"/>
              </a:rPr>
              <a:t>The representatives of Iran, Israel, Jordan and Turkey present at the meeting expressed their satisfaction at this major step forward for the SESAME project and for scientific cooperation in the region.  The Director of SESAME, H.E. Dr Khaled Toukan, stated that  </a:t>
            </a:r>
            <a:r>
              <a:rPr lang="en-US" sz="1200" i="1" dirty="0">
                <a:solidFill>
                  <a:srgbClr val="000000"/>
                </a:solidFill>
                <a:latin typeface="Times New Roman"/>
              </a:rPr>
              <a:t>“The agreement on voluntary contributions will allow us to move ahead rapidly with the construction of SESAME and prepare for the first experiments in 2015/16”. </a:t>
            </a:r>
          </a:p>
          <a:p>
            <a:endParaRPr lang="en-US" sz="1200" i="1" dirty="0">
              <a:solidFill>
                <a:srgbClr val="000000"/>
              </a:solidFill>
              <a:latin typeface="Times New Roman"/>
            </a:endParaRPr>
          </a:p>
          <a:p>
            <a:r>
              <a:rPr lang="en-US" sz="1200" dirty="0">
                <a:solidFill>
                  <a:srgbClr val="000000"/>
                </a:solidFill>
                <a:latin typeface="Times New Roman"/>
              </a:rPr>
              <a:t>The President of the SESAME Council, Professor Sir Chris Llewellyn Smith FRS, added </a:t>
            </a:r>
            <a:r>
              <a:rPr lang="en-US" sz="1200" i="1" dirty="0">
                <a:solidFill>
                  <a:srgbClr val="000000"/>
                </a:solidFill>
                <a:latin typeface="Times New Roman"/>
              </a:rPr>
              <a:t>“The extensive SESAME training </a:t>
            </a:r>
            <a:r>
              <a:rPr lang="en-US" sz="1200" i="1" dirty="0" err="1">
                <a:solidFill>
                  <a:srgbClr val="000000"/>
                </a:solidFill>
                <a:latin typeface="Times New Roman"/>
              </a:rPr>
              <a:t>programme</a:t>
            </a:r>
            <a:r>
              <a:rPr lang="en-US" sz="1200" i="1" dirty="0">
                <a:solidFill>
                  <a:srgbClr val="000000"/>
                </a:solidFill>
                <a:latin typeface="Times New Roman"/>
              </a:rPr>
              <a:t> is already contributing to building scientific and technical  capacity in the SESAME Members. The completion of SESAME will provide the region’s growing scientific community with a tool which will enable world-class research in a wide range of scientific disciplines”.</a:t>
            </a:r>
            <a:endParaRPr lang="en-US" sz="1200" dirty="0">
              <a:solidFill>
                <a:srgbClr val="000000"/>
              </a:solidFill>
            </a:endParaRPr>
          </a:p>
        </p:txBody>
      </p:sp>
    </p:spTree>
    <p:extLst>
      <p:ext uri="{BB962C8B-B14F-4D97-AF65-F5344CB8AC3E}">
        <p14:creationId xmlns:p14="http://schemas.microsoft.com/office/powerpoint/2010/main" val="4104081456"/>
      </p:ext>
    </p:extLst>
  </p:cSld>
  <p:clrMapOvr>
    <a:masterClrMapping/>
  </p:clrMapOvr>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95536" y="2971800"/>
            <a:ext cx="7834064" cy="3293209"/>
          </a:xfrm>
          <a:prstGeom prst="rect">
            <a:avLst/>
          </a:prstGeom>
        </p:spPr>
        <p:txBody>
          <a:bodyPr wrap="square">
            <a:spAutoFit/>
          </a:bodyPr>
          <a:lstStyle/>
          <a:p>
            <a:r>
              <a:rPr lang="en-US" sz="1600" i="1" dirty="0" smtClean="0"/>
              <a:t>Israel and Iran can agree on little these days, but they have found common ground in a scientific project.</a:t>
            </a:r>
          </a:p>
          <a:p>
            <a:endParaRPr lang="en-US" sz="1600" dirty="0" smtClean="0"/>
          </a:p>
          <a:p>
            <a:r>
              <a:rPr lang="en-US" sz="1600" dirty="0" smtClean="0"/>
              <a:t>Despite brinkmanship over Iran's nuclear </a:t>
            </a:r>
            <a:r>
              <a:rPr lang="en-US" sz="1600" dirty="0" err="1" smtClean="0"/>
              <a:t>programme</a:t>
            </a:r>
            <a:r>
              <a:rPr lang="en-US" sz="1600" dirty="0" smtClean="0"/>
              <a:t>, the two nations have joined with Jordan and Turkey to commit crucial funding to the construction of Synchrotron-light for Experimental Science and Applications in the Middle East (SESAME). Under an agreement announced on 13 March, the partners have promised a total of US$20 million towards the construction of the project. SESAME is now looking for a further $15 million from other partner nations to complete the synchrotron's first four beamlines in 2015.</a:t>
            </a:r>
          </a:p>
          <a:p>
            <a:endParaRPr lang="en-US" sz="1600" dirty="0" smtClean="0"/>
          </a:p>
          <a:p>
            <a:r>
              <a:rPr lang="en-US" sz="1600" dirty="0" smtClean="0"/>
              <a:t>“The fact that we could get such an agreement given the political situation is kind of remarkable,” says Chris Llewellyn Smith, the president of SESAME's governing council and a past director-general of CERN, Europe's particle-physics lab near Geneva, Switzerland.</a:t>
            </a:r>
            <a:endParaRPr lang="en-US" sz="1600" dirty="0"/>
          </a:p>
        </p:txBody>
      </p:sp>
      <p:pic>
        <p:nvPicPr>
          <p:cNvPr id="694274" name="Picture 2"/>
          <p:cNvPicPr>
            <a:picLocks noChangeAspect="1" noChangeArrowheads="1"/>
          </p:cNvPicPr>
          <p:nvPr/>
        </p:nvPicPr>
        <p:blipFill>
          <a:blip r:embed="rId2" cstate="print"/>
          <a:srcRect/>
          <a:stretch>
            <a:fillRect/>
          </a:stretch>
        </p:blipFill>
        <p:spPr bwMode="auto">
          <a:xfrm>
            <a:off x="457200" y="152400"/>
            <a:ext cx="3831842" cy="2554561"/>
          </a:xfrm>
          <a:prstGeom prst="rect">
            <a:avLst/>
          </a:prstGeom>
          <a:noFill/>
          <a:ln w="9525">
            <a:noFill/>
            <a:miter lim="800000"/>
            <a:headEnd/>
            <a:tailEnd/>
          </a:ln>
        </p:spPr>
      </p:pic>
      <p:sp>
        <p:nvSpPr>
          <p:cNvPr id="4" name="TextBox 3"/>
          <p:cNvSpPr txBox="1"/>
          <p:nvPr/>
        </p:nvSpPr>
        <p:spPr>
          <a:xfrm>
            <a:off x="4648200" y="304800"/>
            <a:ext cx="4114800" cy="1477328"/>
          </a:xfrm>
          <a:prstGeom prst="rect">
            <a:avLst/>
          </a:prstGeom>
          <a:noFill/>
        </p:spPr>
        <p:txBody>
          <a:bodyPr wrap="square" rtlCol="0">
            <a:spAutoFit/>
          </a:bodyPr>
          <a:lstStyle/>
          <a:p>
            <a:r>
              <a:rPr lang="en-US" i="1" dirty="0" smtClean="0">
                <a:solidFill>
                  <a:srgbClr val="FF0000"/>
                </a:solidFill>
              </a:rPr>
              <a:t>NATURE | NEWS  </a:t>
            </a:r>
            <a:r>
              <a:rPr lang="en-US" dirty="0" smtClean="0">
                <a:solidFill>
                  <a:srgbClr val="FF0000"/>
                </a:solidFill>
              </a:rPr>
              <a:t>21 March 2012</a:t>
            </a:r>
          </a:p>
          <a:p>
            <a:r>
              <a:rPr lang="en-US" dirty="0" smtClean="0">
                <a:solidFill>
                  <a:srgbClr val="FF0000"/>
                </a:solidFill>
              </a:rPr>
              <a:t>Clashing nations back SESAME</a:t>
            </a:r>
          </a:p>
          <a:p>
            <a:r>
              <a:rPr lang="en-US" dirty="0" smtClean="0">
                <a:solidFill>
                  <a:srgbClr val="FF0000"/>
                </a:solidFill>
              </a:rPr>
              <a:t>Participants put politics aside to find cash for construction of Middle-East synchrotron.</a:t>
            </a:r>
          </a:p>
        </p:txBody>
      </p:sp>
    </p:spTree>
    <p:extLst>
      <p:ext uri="{BB962C8B-B14F-4D97-AF65-F5344CB8AC3E}">
        <p14:creationId xmlns:p14="http://schemas.microsoft.com/office/powerpoint/2010/main" val="2231220963"/>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2930" name="Rectangle 2"/>
          <p:cNvSpPr>
            <a:spLocks noGrp="1" noChangeArrowheads="1"/>
          </p:cNvSpPr>
          <p:nvPr>
            <p:ph type="title"/>
          </p:nvPr>
        </p:nvSpPr>
        <p:spPr/>
        <p:txBody>
          <a:bodyPr/>
          <a:lstStyle/>
          <a:p>
            <a:pPr eaLnBrk="1" hangingPunct="1"/>
            <a:r>
              <a:rPr lang="en-US" smtClean="0"/>
              <a:t>VEPP-1 Storage Rings  Novosibirsk</a:t>
            </a:r>
          </a:p>
        </p:txBody>
      </p:sp>
      <p:pic>
        <p:nvPicPr>
          <p:cNvPr id="252931" name="Picture 4" descr="Vepp1"/>
          <p:cNvPicPr>
            <a:picLocks noChangeAspect="1" noChangeArrowheads="1"/>
          </p:cNvPicPr>
          <p:nvPr/>
        </p:nvPicPr>
        <p:blipFill>
          <a:blip r:embed="rId3" cstate="print"/>
          <a:srcRect/>
          <a:stretch>
            <a:fillRect/>
          </a:stretch>
        </p:blipFill>
        <p:spPr bwMode="auto">
          <a:xfrm>
            <a:off x="2667000" y="1524000"/>
            <a:ext cx="3811588" cy="5029200"/>
          </a:xfrm>
          <a:prstGeom prst="rect">
            <a:avLst/>
          </a:prstGeom>
          <a:noFill/>
          <a:ln w="9525">
            <a:noFill/>
            <a:miter lim="800000"/>
            <a:headEnd/>
            <a:tailEnd/>
          </a:ln>
        </p:spPr>
      </p:pic>
    </p:spTree>
    <p:extLst>
      <p:ext uri="{BB962C8B-B14F-4D97-AF65-F5344CB8AC3E}">
        <p14:creationId xmlns:p14="http://schemas.microsoft.com/office/powerpoint/2010/main" val="3536434591"/>
      </p:ext>
    </p:extLst>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2626" name="Rectangle 2"/>
          <p:cNvSpPr>
            <a:spLocks noChangeArrowheads="1"/>
          </p:cNvSpPr>
          <p:nvPr/>
        </p:nvSpPr>
        <p:spPr bwMode="auto">
          <a:xfrm>
            <a:off x="381000" y="568395"/>
            <a:ext cx="8144217" cy="5632311"/>
          </a:xfrm>
          <a:prstGeom prst="rect">
            <a:avLst/>
          </a:prstGeom>
          <a:noFill/>
          <a:ln w="9525">
            <a:noFill/>
            <a:miter lim="800000"/>
            <a:headEnd/>
            <a:tailEnd/>
          </a:ln>
          <a:effectLst/>
        </p:spPr>
        <p:txBody>
          <a:bodyPr wrap="none" anchor="ctr">
            <a:spAutoFit/>
          </a:bodyPr>
          <a:lstStyle/>
          <a:p>
            <a:pPr fontAlgn="base">
              <a:spcBef>
                <a:spcPct val="0"/>
              </a:spcBef>
              <a:spcAft>
                <a:spcPct val="0"/>
              </a:spcAft>
            </a:pPr>
            <a:r>
              <a:rPr lang="en-GB" b="1" u="sng" dirty="0" smtClean="0">
                <a:solidFill>
                  <a:srgbClr val="3333CC"/>
                </a:solidFill>
                <a:latin typeface="Arial" charset="0"/>
              </a:rPr>
              <a:t>UNESCO has played a key role in the development of SESAME</a:t>
            </a:r>
          </a:p>
          <a:p>
            <a:pPr fontAlgn="base">
              <a:spcBef>
                <a:spcPct val="0"/>
              </a:spcBef>
              <a:spcAft>
                <a:spcPct val="0"/>
              </a:spcAft>
            </a:pPr>
            <a:r>
              <a:rPr lang="en-GB" b="1" dirty="0" smtClean="0">
                <a:solidFill>
                  <a:srgbClr val="3333CC"/>
                </a:solidFill>
                <a:latin typeface="Arial" charset="0"/>
              </a:rPr>
              <a:t>(as it has in the creation of CERN)</a:t>
            </a:r>
            <a:r>
              <a:rPr lang="en-GB" dirty="0" smtClean="0">
                <a:solidFill>
                  <a:srgbClr val="000000"/>
                </a:solidFill>
                <a:latin typeface="Arial" charset="0"/>
              </a:rPr>
              <a:t> </a:t>
            </a:r>
          </a:p>
          <a:p>
            <a:pPr fontAlgn="base">
              <a:spcBef>
                <a:spcPct val="0"/>
              </a:spcBef>
              <a:spcAft>
                <a:spcPct val="0"/>
              </a:spcAft>
            </a:pPr>
            <a:endParaRPr lang="en-GB" dirty="0" smtClean="0">
              <a:solidFill>
                <a:srgbClr val="000000"/>
              </a:solidFill>
              <a:latin typeface="Arial" charset="0"/>
            </a:endParaRPr>
          </a:p>
          <a:p>
            <a:pPr fontAlgn="base">
              <a:spcBef>
                <a:spcPct val="0"/>
              </a:spcBef>
              <a:spcAft>
                <a:spcPct val="0"/>
              </a:spcAft>
              <a:buFontTx/>
              <a:buChar char="•"/>
            </a:pPr>
            <a:r>
              <a:rPr lang="en-GB" dirty="0" smtClean="0">
                <a:solidFill>
                  <a:srgbClr val="000000"/>
                </a:solidFill>
                <a:latin typeface="Arial" charset="0"/>
              </a:rPr>
              <a:t> Financial support, particularly for the first meetings</a:t>
            </a:r>
          </a:p>
          <a:p>
            <a:pPr fontAlgn="base">
              <a:spcBef>
                <a:spcPct val="0"/>
              </a:spcBef>
              <a:spcAft>
                <a:spcPct val="0"/>
              </a:spcAft>
              <a:buFontTx/>
              <a:buChar char="•"/>
            </a:pPr>
            <a:endParaRPr lang="en-GB" dirty="0" smtClean="0">
              <a:solidFill>
                <a:srgbClr val="000000"/>
              </a:solidFill>
              <a:latin typeface="Arial" charset="0"/>
            </a:endParaRPr>
          </a:p>
          <a:p>
            <a:pPr fontAlgn="base">
              <a:spcBef>
                <a:spcPct val="0"/>
              </a:spcBef>
              <a:spcAft>
                <a:spcPct val="0"/>
              </a:spcAft>
              <a:buFontTx/>
              <a:buChar char="•"/>
            </a:pPr>
            <a:r>
              <a:rPr lang="en-GB" dirty="0" smtClean="0">
                <a:solidFill>
                  <a:srgbClr val="000000"/>
                </a:solidFill>
                <a:latin typeface="Arial" charset="0"/>
              </a:rPr>
              <a:t> Experienced staff and leadership</a:t>
            </a:r>
          </a:p>
          <a:p>
            <a:pPr fontAlgn="base">
              <a:spcBef>
                <a:spcPct val="0"/>
              </a:spcBef>
              <a:spcAft>
                <a:spcPct val="0"/>
              </a:spcAft>
              <a:buFontTx/>
              <a:buChar char="•"/>
            </a:pPr>
            <a:endParaRPr lang="en-GB" dirty="0" smtClean="0">
              <a:solidFill>
                <a:srgbClr val="000000"/>
              </a:solidFill>
              <a:latin typeface="Arial" charset="0"/>
            </a:endParaRPr>
          </a:p>
          <a:p>
            <a:pPr fontAlgn="base">
              <a:spcBef>
                <a:spcPct val="0"/>
              </a:spcBef>
              <a:spcAft>
                <a:spcPct val="0"/>
              </a:spcAft>
              <a:buFontTx/>
              <a:buChar char="•"/>
            </a:pPr>
            <a:r>
              <a:rPr lang="en-GB" dirty="0" smtClean="0">
                <a:solidFill>
                  <a:srgbClr val="000000"/>
                </a:solidFill>
                <a:latin typeface="Arial" charset="0"/>
              </a:rPr>
              <a:t> A neutral umbrella under which scientists can work cooperatively in spite of</a:t>
            </a:r>
          </a:p>
          <a:p>
            <a:pPr fontAlgn="base">
              <a:spcBef>
                <a:spcPct val="0"/>
              </a:spcBef>
              <a:spcAft>
                <a:spcPct val="0"/>
              </a:spcAft>
            </a:pPr>
            <a:r>
              <a:rPr lang="en-GB" dirty="0" smtClean="0">
                <a:solidFill>
                  <a:srgbClr val="000000"/>
                </a:solidFill>
                <a:latin typeface="Arial" charset="0"/>
              </a:rPr>
              <a:t>   tensions among governments, cultural and religious differences, etc.</a:t>
            </a:r>
          </a:p>
          <a:p>
            <a:pPr fontAlgn="base">
              <a:spcBef>
                <a:spcPct val="0"/>
              </a:spcBef>
              <a:spcAft>
                <a:spcPct val="0"/>
              </a:spcAft>
            </a:pPr>
            <a:endParaRPr lang="en-GB" dirty="0" smtClean="0">
              <a:solidFill>
                <a:srgbClr val="000000"/>
              </a:solidFill>
              <a:latin typeface="Arial" charset="0"/>
            </a:endParaRPr>
          </a:p>
          <a:p>
            <a:pPr fontAlgn="base">
              <a:spcBef>
                <a:spcPct val="0"/>
              </a:spcBef>
              <a:spcAft>
                <a:spcPct val="0"/>
              </a:spcAft>
            </a:pPr>
            <a:r>
              <a:rPr lang="en-GB" dirty="0" smtClean="0">
                <a:solidFill>
                  <a:srgbClr val="000000"/>
                </a:solidFill>
                <a:latin typeface="Arial" charset="0"/>
              </a:rPr>
              <a:t>The UNESCO Executive Board &amp; General Assembly referred to SESAME as</a:t>
            </a:r>
          </a:p>
          <a:p>
            <a:pPr fontAlgn="base">
              <a:spcBef>
                <a:spcPct val="0"/>
              </a:spcBef>
              <a:spcAft>
                <a:spcPct val="0"/>
              </a:spcAft>
            </a:pPr>
            <a:endParaRPr lang="en-GB" dirty="0" smtClean="0">
              <a:solidFill>
                <a:srgbClr val="000000"/>
              </a:solidFill>
              <a:latin typeface="Arial" charset="0"/>
            </a:endParaRPr>
          </a:p>
          <a:p>
            <a:pPr fontAlgn="base">
              <a:spcBef>
                <a:spcPct val="0"/>
              </a:spcBef>
              <a:spcAft>
                <a:spcPct val="0"/>
              </a:spcAft>
            </a:pPr>
            <a:r>
              <a:rPr lang="en-GB" b="1" i="1" dirty="0" smtClean="0">
                <a:solidFill>
                  <a:srgbClr val="FF0000"/>
                </a:solidFill>
                <a:latin typeface="Arial" charset="0"/>
              </a:rPr>
              <a:t>“a model project for other regions”</a:t>
            </a:r>
            <a:r>
              <a:rPr lang="en-GB" dirty="0" smtClean="0">
                <a:solidFill>
                  <a:srgbClr val="000000"/>
                </a:solidFill>
                <a:latin typeface="Arial" charset="0"/>
              </a:rPr>
              <a:t> and </a:t>
            </a:r>
          </a:p>
          <a:p>
            <a:pPr fontAlgn="base">
              <a:spcBef>
                <a:spcPct val="0"/>
              </a:spcBef>
              <a:spcAft>
                <a:spcPct val="0"/>
              </a:spcAft>
            </a:pPr>
            <a:endParaRPr lang="en-GB" dirty="0" smtClean="0">
              <a:solidFill>
                <a:srgbClr val="000000"/>
              </a:solidFill>
              <a:latin typeface="Arial" charset="0"/>
            </a:endParaRPr>
          </a:p>
          <a:p>
            <a:pPr fontAlgn="base">
              <a:spcBef>
                <a:spcPct val="0"/>
              </a:spcBef>
              <a:spcAft>
                <a:spcPct val="0"/>
              </a:spcAft>
            </a:pPr>
            <a:r>
              <a:rPr lang="en-GB" b="1" i="1" dirty="0" smtClean="0">
                <a:solidFill>
                  <a:srgbClr val="FF0000"/>
                </a:solidFill>
                <a:latin typeface="Arial" charset="0"/>
              </a:rPr>
              <a:t>“a quintessential UNESCO project combining capacity building with </a:t>
            </a:r>
          </a:p>
          <a:p>
            <a:pPr fontAlgn="base">
              <a:spcBef>
                <a:spcPct val="0"/>
              </a:spcBef>
              <a:spcAft>
                <a:spcPct val="0"/>
              </a:spcAft>
            </a:pPr>
            <a:r>
              <a:rPr lang="en-GB" b="1" i="1" dirty="0" smtClean="0">
                <a:solidFill>
                  <a:srgbClr val="FF0000"/>
                </a:solidFill>
                <a:latin typeface="Arial" charset="0"/>
              </a:rPr>
              <a:t>vital peace-building through science”</a:t>
            </a:r>
          </a:p>
          <a:p>
            <a:pPr fontAlgn="base">
              <a:spcBef>
                <a:spcPct val="0"/>
              </a:spcBef>
              <a:spcAft>
                <a:spcPct val="0"/>
              </a:spcAft>
            </a:pPr>
            <a:endParaRPr lang="en-GB" dirty="0" smtClean="0">
              <a:solidFill>
                <a:srgbClr val="000000"/>
              </a:solidFill>
              <a:latin typeface="Arial" charset="0"/>
            </a:endParaRPr>
          </a:p>
          <a:p>
            <a:pPr fontAlgn="base">
              <a:spcBef>
                <a:spcPct val="0"/>
              </a:spcBef>
              <a:spcAft>
                <a:spcPct val="0"/>
              </a:spcAft>
            </a:pPr>
            <a:r>
              <a:rPr lang="en-GB" dirty="0" smtClean="0">
                <a:solidFill>
                  <a:srgbClr val="000000"/>
                </a:solidFill>
                <a:latin typeface="Arial" charset="0"/>
              </a:rPr>
              <a:t>Key UNESCO staff; Gretchen </a:t>
            </a:r>
            <a:r>
              <a:rPr lang="en-GB" dirty="0" err="1" smtClean="0">
                <a:solidFill>
                  <a:srgbClr val="000000"/>
                </a:solidFill>
                <a:latin typeface="Arial" charset="0"/>
              </a:rPr>
              <a:t>Kalonji</a:t>
            </a:r>
            <a:r>
              <a:rPr lang="en-GB" dirty="0" smtClean="0">
                <a:solidFill>
                  <a:srgbClr val="000000"/>
                </a:solidFill>
                <a:latin typeface="Arial" charset="0"/>
              </a:rPr>
              <a:t>, </a:t>
            </a:r>
            <a:r>
              <a:rPr lang="en-GB" dirty="0" err="1" smtClean="0">
                <a:solidFill>
                  <a:srgbClr val="000000"/>
                </a:solidFill>
                <a:latin typeface="Arial" charset="0"/>
              </a:rPr>
              <a:t>Maciej</a:t>
            </a:r>
            <a:r>
              <a:rPr lang="en-GB" dirty="0" smtClean="0">
                <a:solidFill>
                  <a:srgbClr val="000000"/>
                </a:solidFill>
                <a:latin typeface="Arial" charset="0"/>
              </a:rPr>
              <a:t> </a:t>
            </a:r>
            <a:r>
              <a:rPr lang="en-GB" dirty="0" err="1" smtClean="0">
                <a:solidFill>
                  <a:srgbClr val="000000"/>
                </a:solidFill>
                <a:latin typeface="Arial" charset="0"/>
              </a:rPr>
              <a:t>Nalecz</a:t>
            </a:r>
            <a:r>
              <a:rPr lang="en-GB" dirty="0" smtClean="0">
                <a:solidFill>
                  <a:srgbClr val="000000"/>
                </a:solidFill>
                <a:latin typeface="Arial" charset="0"/>
              </a:rPr>
              <a:t>, Clarissa Formosa-</a:t>
            </a:r>
            <a:r>
              <a:rPr lang="en-GB" dirty="0" err="1" smtClean="0">
                <a:solidFill>
                  <a:srgbClr val="000000"/>
                </a:solidFill>
                <a:latin typeface="Arial" charset="0"/>
              </a:rPr>
              <a:t>Gauci</a:t>
            </a:r>
            <a:endParaRPr lang="en-GB" dirty="0" smtClean="0">
              <a:solidFill>
                <a:srgbClr val="000000"/>
              </a:solidFill>
              <a:latin typeface="Arial" charset="0"/>
            </a:endParaRPr>
          </a:p>
          <a:p>
            <a:pPr fontAlgn="base">
              <a:spcBef>
                <a:spcPct val="0"/>
              </a:spcBef>
              <a:spcAft>
                <a:spcPct val="0"/>
              </a:spcAft>
            </a:pPr>
            <a:endParaRPr lang="en-GB" dirty="0" smtClean="0">
              <a:solidFill>
                <a:srgbClr val="000000"/>
              </a:solidFill>
              <a:latin typeface="Arial" charset="0"/>
            </a:endParaRPr>
          </a:p>
          <a:p>
            <a:pPr fontAlgn="base">
              <a:spcBef>
                <a:spcPct val="0"/>
              </a:spcBef>
              <a:spcAft>
                <a:spcPct val="0"/>
              </a:spcAft>
            </a:pPr>
            <a:r>
              <a:rPr lang="en-GB" dirty="0" smtClean="0">
                <a:solidFill>
                  <a:srgbClr val="000000"/>
                </a:solidFill>
                <a:latin typeface="Arial" charset="0"/>
              </a:rPr>
              <a:t>The SESAME concept is attracting attention around the world</a:t>
            </a:r>
          </a:p>
        </p:txBody>
      </p:sp>
    </p:spTree>
    <p:extLst>
      <p:ext uri="{BB962C8B-B14F-4D97-AF65-F5344CB8AC3E}">
        <p14:creationId xmlns:p14="http://schemas.microsoft.com/office/powerpoint/2010/main" val="3047023213"/>
      </p:ext>
    </p:extLst>
  </p:cSld>
  <p:clrMapOvr>
    <a:masterClrMapping/>
  </p:clrMapOvr>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4434" name="Picture 2"/>
          <p:cNvPicPr>
            <a:picLocks noGrp="1" noChangeAspect="1" noChangeArrowheads="1"/>
          </p:cNvPicPr>
          <p:nvPr>
            <p:ph type="body" idx="1"/>
          </p:nvPr>
        </p:nvPicPr>
        <p:blipFill>
          <a:blip r:embed="rId3" cstate="print"/>
          <a:srcRect b="16016"/>
          <a:stretch>
            <a:fillRect/>
          </a:stretch>
        </p:blipFill>
        <p:spPr bwMode="auto">
          <a:xfrm>
            <a:off x="228600" y="228600"/>
            <a:ext cx="8686800" cy="4784725"/>
          </a:xfrm>
          <a:noFill/>
          <a:ln>
            <a:miter lim="800000"/>
            <a:headEnd/>
            <a:tailEnd/>
          </a:ln>
        </p:spPr>
      </p:pic>
      <p:sp>
        <p:nvSpPr>
          <p:cNvPr id="274435" name="Text Box 3"/>
          <p:cNvSpPr txBox="1">
            <a:spLocks noChangeArrowheads="1"/>
          </p:cNvSpPr>
          <p:nvPr/>
        </p:nvSpPr>
        <p:spPr bwMode="auto">
          <a:xfrm>
            <a:off x="381000" y="5394325"/>
            <a:ext cx="8534400" cy="1006475"/>
          </a:xfrm>
          <a:prstGeom prst="rect">
            <a:avLst/>
          </a:prstGeom>
          <a:noFill/>
          <a:ln w="9525">
            <a:noFill/>
            <a:miter lim="800000"/>
            <a:headEnd/>
            <a:tailEnd/>
          </a:ln>
        </p:spPr>
        <p:txBody>
          <a:bodyPr>
            <a:spAutoFit/>
          </a:bodyPr>
          <a:lstStyle/>
          <a:p>
            <a:pPr algn="ctr" eaLnBrk="1" hangingPunct="1"/>
            <a:r>
              <a:rPr lang="en-US" b="1" i="1">
                <a:solidFill>
                  <a:srgbClr val="000000"/>
                </a:solidFill>
              </a:rPr>
              <a:t>Nobel Laureates visit SESAME site in June, 2008</a:t>
            </a:r>
            <a:r>
              <a:rPr lang="en-US" b="1">
                <a:solidFill>
                  <a:srgbClr val="000000"/>
                </a:solidFill>
              </a:rPr>
              <a:t> </a:t>
            </a:r>
          </a:p>
          <a:p>
            <a:pPr algn="ctr" eaLnBrk="1" hangingPunct="1"/>
            <a:r>
              <a:rPr lang="en-US" b="1">
                <a:solidFill>
                  <a:srgbClr val="000000"/>
                </a:solidFill>
              </a:rPr>
              <a:t>45 Laureates endorse SESAME “as a beacon, demonstrating how shared scientific initiatives can help light the way towards peace”.</a:t>
            </a:r>
            <a:endParaRPr lang="en-US">
              <a:solidFill>
                <a:srgbClr val="000000"/>
              </a:solidFill>
            </a:endParaRPr>
          </a:p>
        </p:txBody>
      </p:sp>
    </p:spTree>
    <p:extLst>
      <p:ext uri="{BB962C8B-B14F-4D97-AF65-F5344CB8AC3E}">
        <p14:creationId xmlns:p14="http://schemas.microsoft.com/office/powerpoint/2010/main" val="1121066108"/>
      </p:ext>
    </p:extLst>
  </p:cSld>
  <p:clrMapOvr>
    <a:masterClrMapping/>
  </p:clrMapOvr>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1602" name="Picture 2"/>
          <p:cNvPicPr>
            <a:picLocks noChangeAspect="1" noChangeArrowheads="1"/>
          </p:cNvPicPr>
          <p:nvPr/>
        </p:nvPicPr>
        <p:blipFill>
          <a:blip r:embed="rId2" cstate="print"/>
          <a:srcRect/>
          <a:stretch>
            <a:fillRect/>
          </a:stretch>
        </p:blipFill>
        <p:spPr bwMode="auto">
          <a:xfrm>
            <a:off x="228600" y="152400"/>
            <a:ext cx="8694738" cy="6172200"/>
          </a:xfrm>
          <a:prstGeom prst="rect">
            <a:avLst/>
          </a:prstGeom>
          <a:noFill/>
          <a:ln w="9525">
            <a:noFill/>
            <a:miter lim="800000"/>
            <a:headEnd/>
            <a:tailEnd/>
          </a:ln>
        </p:spPr>
      </p:pic>
    </p:spTree>
    <p:extLst>
      <p:ext uri="{BB962C8B-B14F-4D97-AF65-F5344CB8AC3E}">
        <p14:creationId xmlns:p14="http://schemas.microsoft.com/office/powerpoint/2010/main" val="848301833"/>
      </p:ext>
    </p:extLst>
  </p:cSld>
  <p:clrMapOvr>
    <a:masterClrMapping/>
  </p:clrMapOvr>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122" name="Object 2"/>
          <p:cNvGraphicFramePr>
            <a:graphicFrameLocks noChangeAspect="1"/>
          </p:cNvGraphicFramePr>
          <p:nvPr/>
        </p:nvGraphicFramePr>
        <p:xfrm>
          <a:off x="152400" y="0"/>
          <a:ext cx="8763000" cy="6643688"/>
        </p:xfrm>
        <a:graphic>
          <a:graphicData uri="http://schemas.openxmlformats.org/presentationml/2006/ole">
            <mc:AlternateContent xmlns:mc="http://schemas.openxmlformats.org/markup-compatibility/2006">
              <mc:Choice xmlns:v="urn:schemas-microsoft-com:vml" Requires="v">
                <p:oleObj spid="_x0000_s6146" name="Photo Editor Photo" r:id="rId4" imgW="6857143" imgH="5144218" progId="">
                  <p:embed/>
                </p:oleObj>
              </mc:Choice>
              <mc:Fallback>
                <p:oleObj name="Photo Editor Photo" r:id="rId4" imgW="6857143" imgH="5144218"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2400" y="0"/>
                        <a:ext cx="8763000" cy="6643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5123" name="Text Box 3"/>
          <p:cNvSpPr txBox="1">
            <a:spLocks noChangeArrowheads="1"/>
          </p:cNvSpPr>
          <p:nvPr/>
        </p:nvSpPr>
        <p:spPr bwMode="auto">
          <a:xfrm>
            <a:off x="304800" y="5410200"/>
            <a:ext cx="7848600" cy="579438"/>
          </a:xfrm>
          <a:prstGeom prst="rect">
            <a:avLst/>
          </a:prstGeom>
          <a:noFill/>
          <a:ln w="9525">
            <a:noFill/>
            <a:miter lim="800000"/>
            <a:headEnd/>
            <a:tailEnd/>
          </a:ln>
        </p:spPr>
        <p:txBody>
          <a:bodyPr>
            <a:spAutoFit/>
          </a:bodyPr>
          <a:lstStyle/>
          <a:p>
            <a:pPr algn="ctr" eaLnBrk="1" hangingPunct="1">
              <a:spcBef>
                <a:spcPct val="50000"/>
              </a:spcBef>
            </a:pPr>
            <a:r>
              <a:rPr lang="en-US" sz="3200" b="1"/>
              <a:t>SESAME location in Allaan, Jordan</a:t>
            </a:r>
          </a:p>
        </p:txBody>
      </p:sp>
    </p:spTree>
    <p:extLst>
      <p:ext uri="{BB962C8B-B14F-4D97-AF65-F5344CB8AC3E}">
        <p14:creationId xmlns:p14="http://schemas.microsoft.com/office/powerpoint/2010/main" val="3223911102"/>
      </p:ext>
    </p:extLst>
  </p:cSld>
  <p:clrMapOvr>
    <a:masterClrMapping/>
  </p:clrMapOvr>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2626" name="Picture 2" descr="IMGP0381"/>
          <p:cNvPicPr>
            <a:picLocks noChangeAspect="1" noChangeArrowheads="1"/>
          </p:cNvPicPr>
          <p:nvPr/>
        </p:nvPicPr>
        <p:blipFill>
          <a:blip r:embed="rId3" cstate="print"/>
          <a:srcRect/>
          <a:stretch>
            <a:fillRect/>
          </a:stretch>
        </p:blipFill>
        <p:spPr bwMode="auto">
          <a:xfrm>
            <a:off x="304800" y="152400"/>
            <a:ext cx="8839200" cy="6630988"/>
          </a:xfrm>
          <a:prstGeom prst="rect">
            <a:avLst/>
          </a:prstGeom>
          <a:noFill/>
          <a:ln w="9525">
            <a:noFill/>
            <a:miter lim="800000"/>
            <a:headEnd/>
            <a:tailEnd/>
          </a:ln>
        </p:spPr>
      </p:pic>
      <p:sp>
        <p:nvSpPr>
          <p:cNvPr id="282627" name="Line 3"/>
          <p:cNvSpPr>
            <a:spLocks noChangeShapeType="1"/>
          </p:cNvSpPr>
          <p:nvPr/>
        </p:nvSpPr>
        <p:spPr bwMode="auto">
          <a:xfrm flipH="1">
            <a:off x="1371600" y="3429000"/>
            <a:ext cx="990600" cy="1752600"/>
          </a:xfrm>
          <a:prstGeom prst="line">
            <a:avLst/>
          </a:prstGeom>
          <a:noFill/>
          <a:ln w="9525">
            <a:solidFill>
              <a:srgbClr val="B4080F"/>
            </a:solidFill>
            <a:round/>
            <a:headEnd/>
            <a:tailEnd type="triangle" w="med" len="med"/>
          </a:ln>
        </p:spPr>
        <p:txBody>
          <a:bodyPr wrap="none" anchor="ctr"/>
          <a:lstStyle/>
          <a:p>
            <a:endParaRPr lang="en-US"/>
          </a:p>
        </p:txBody>
      </p:sp>
      <p:sp>
        <p:nvSpPr>
          <p:cNvPr id="282628" name="Line 4"/>
          <p:cNvSpPr>
            <a:spLocks noChangeShapeType="1"/>
          </p:cNvSpPr>
          <p:nvPr/>
        </p:nvSpPr>
        <p:spPr bwMode="auto">
          <a:xfrm>
            <a:off x="3670300" y="3287713"/>
            <a:ext cx="215900" cy="1817687"/>
          </a:xfrm>
          <a:prstGeom prst="line">
            <a:avLst/>
          </a:prstGeom>
          <a:noFill/>
          <a:ln w="9525">
            <a:solidFill>
              <a:srgbClr val="B4080F"/>
            </a:solidFill>
            <a:round/>
            <a:headEnd/>
            <a:tailEnd type="triangle" w="med" len="med"/>
          </a:ln>
        </p:spPr>
        <p:txBody>
          <a:bodyPr wrap="none" anchor="ctr"/>
          <a:lstStyle/>
          <a:p>
            <a:endParaRPr lang="en-US"/>
          </a:p>
        </p:txBody>
      </p:sp>
      <p:sp>
        <p:nvSpPr>
          <p:cNvPr id="282629" name="Line 5"/>
          <p:cNvSpPr>
            <a:spLocks noChangeShapeType="1"/>
          </p:cNvSpPr>
          <p:nvPr/>
        </p:nvSpPr>
        <p:spPr bwMode="auto">
          <a:xfrm flipH="1">
            <a:off x="5694363" y="4135438"/>
            <a:ext cx="312737" cy="1001712"/>
          </a:xfrm>
          <a:prstGeom prst="line">
            <a:avLst/>
          </a:prstGeom>
          <a:noFill/>
          <a:ln w="9525">
            <a:solidFill>
              <a:srgbClr val="B4080F"/>
            </a:solidFill>
            <a:round/>
            <a:headEnd/>
            <a:tailEnd type="triangle" w="med" len="med"/>
          </a:ln>
        </p:spPr>
        <p:txBody>
          <a:bodyPr wrap="none" anchor="ctr"/>
          <a:lstStyle/>
          <a:p>
            <a:endParaRPr lang="en-US"/>
          </a:p>
        </p:txBody>
      </p:sp>
      <p:sp>
        <p:nvSpPr>
          <p:cNvPr id="282630" name="Line 6"/>
          <p:cNvSpPr>
            <a:spLocks noChangeShapeType="1"/>
          </p:cNvSpPr>
          <p:nvPr/>
        </p:nvSpPr>
        <p:spPr bwMode="auto">
          <a:xfrm flipH="1">
            <a:off x="2514600" y="4103688"/>
            <a:ext cx="333375" cy="1001712"/>
          </a:xfrm>
          <a:prstGeom prst="line">
            <a:avLst/>
          </a:prstGeom>
          <a:noFill/>
          <a:ln w="9525">
            <a:solidFill>
              <a:srgbClr val="B4080F"/>
            </a:solidFill>
            <a:round/>
            <a:headEnd/>
            <a:tailEnd type="triangle" w="med" len="med"/>
          </a:ln>
        </p:spPr>
        <p:txBody>
          <a:bodyPr wrap="none" anchor="ctr"/>
          <a:lstStyle/>
          <a:p>
            <a:endParaRPr lang="en-US"/>
          </a:p>
        </p:txBody>
      </p:sp>
      <p:sp>
        <p:nvSpPr>
          <p:cNvPr id="282631" name="Text Box 7"/>
          <p:cNvSpPr txBox="1">
            <a:spLocks noChangeArrowheads="1"/>
          </p:cNvSpPr>
          <p:nvPr/>
        </p:nvSpPr>
        <p:spPr bwMode="auto">
          <a:xfrm>
            <a:off x="1066800" y="5257800"/>
            <a:ext cx="990600" cy="244475"/>
          </a:xfrm>
          <a:prstGeom prst="rect">
            <a:avLst/>
          </a:prstGeom>
          <a:noFill/>
          <a:ln w="9525">
            <a:noFill/>
            <a:miter lim="800000"/>
            <a:headEnd/>
            <a:tailEnd/>
          </a:ln>
        </p:spPr>
        <p:txBody>
          <a:bodyPr>
            <a:spAutoFit/>
          </a:bodyPr>
          <a:lstStyle/>
          <a:p>
            <a:pPr>
              <a:spcBef>
                <a:spcPct val="50000"/>
              </a:spcBef>
            </a:pPr>
            <a:r>
              <a:rPr lang="en-US" sz="1000">
                <a:solidFill>
                  <a:srgbClr val="B4080F"/>
                </a:solidFill>
              </a:rPr>
              <a:t>Zehra Sayers</a:t>
            </a:r>
            <a:endParaRPr lang="en-US" sz="2400">
              <a:solidFill>
                <a:srgbClr val="000000"/>
              </a:solidFill>
            </a:endParaRPr>
          </a:p>
        </p:txBody>
      </p:sp>
      <p:sp>
        <p:nvSpPr>
          <p:cNvPr id="282632" name="Text Box 8"/>
          <p:cNvSpPr txBox="1">
            <a:spLocks noChangeArrowheads="1"/>
          </p:cNvSpPr>
          <p:nvPr/>
        </p:nvSpPr>
        <p:spPr bwMode="auto">
          <a:xfrm>
            <a:off x="2209800" y="5181600"/>
            <a:ext cx="1143000" cy="244475"/>
          </a:xfrm>
          <a:prstGeom prst="rect">
            <a:avLst/>
          </a:prstGeom>
          <a:noFill/>
          <a:ln w="9525">
            <a:noFill/>
            <a:miter lim="800000"/>
            <a:headEnd/>
            <a:tailEnd/>
          </a:ln>
        </p:spPr>
        <p:txBody>
          <a:bodyPr>
            <a:spAutoFit/>
          </a:bodyPr>
          <a:lstStyle/>
          <a:p>
            <a:pPr>
              <a:spcBef>
                <a:spcPct val="50000"/>
              </a:spcBef>
            </a:pPr>
            <a:r>
              <a:rPr lang="en-US" sz="1000">
                <a:solidFill>
                  <a:srgbClr val="B4080F"/>
                </a:solidFill>
              </a:rPr>
              <a:t>Heman Winick</a:t>
            </a:r>
            <a:endParaRPr lang="en-US" sz="2400">
              <a:solidFill>
                <a:srgbClr val="000000"/>
              </a:solidFill>
            </a:endParaRPr>
          </a:p>
        </p:txBody>
      </p:sp>
      <p:sp>
        <p:nvSpPr>
          <p:cNvPr id="282633" name="Text Box 9"/>
          <p:cNvSpPr txBox="1">
            <a:spLocks noChangeArrowheads="1"/>
          </p:cNvSpPr>
          <p:nvPr/>
        </p:nvSpPr>
        <p:spPr bwMode="auto">
          <a:xfrm>
            <a:off x="3505200" y="5181600"/>
            <a:ext cx="990600" cy="244475"/>
          </a:xfrm>
          <a:prstGeom prst="rect">
            <a:avLst/>
          </a:prstGeom>
          <a:noFill/>
          <a:ln w="9525">
            <a:noFill/>
            <a:miter lim="800000"/>
            <a:headEnd/>
            <a:tailEnd/>
          </a:ln>
        </p:spPr>
        <p:txBody>
          <a:bodyPr>
            <a:spAutoFit/>
          </a:bodyPr>
          <a:lstStyle/>
          <a:p>
            <a:pPr>
              <a:spcBef>
                <a:spcPct val="50000"/>
              </a:spcBef>
            </a:pPr>
            <a:r>
              <a:rPr lang="en-US" sz="1000">
                <a:solidFill>
                  <a:srgbClr val="B4080F"/>
                </a:solidFill>
              </a:rPr>
              <a:t>Dincer Ulku</a:t>
            </a:r>
            <a:endParaRPr lang="en-US" sz="2400">
              <a:solidFill>
                <a:srgbClr val="000000"/>
              </a:solidFill>
            </a:endParaRPr>
          </a:p>
        </p:txBody>
      </p:sp>
      <p:sp>
        <p:nvSpPr>
          <p:cNvPr id="282634" name="Text Box 10"/>
          <p:cNvSpPr txBox="1">
            <a:spLocks noChangeArrowheads="1"/>
          </p:cNvSpPr>
          <p:nvPr/>
        </p:nvSpPr>
        <p:spPr bwMode="auto">
          <a:xfrm>
            <a:off x="5334000" y="5105400"/>
            <a:ext cx="990600" cy="244475"/>
          </a:xfrm>
          <a:prstGeom prst="rect">
            <a:avLst/>
          </a:prstGeom>
          <a:noFill/>
          <a:ln w="9525">
            <a:noFill/>
            <a:miter lim="800000"/>
            <a:headEnd/>
            <a:tailEnd/>
          </a:ln>
        </p:spPr>
        <p:txBody>
          <a:bodyPr>
            <a:spAutoFit/>
          </a:bodyPr>
          <a:lstStyle/>
          <a:p>
            <a:pPr>
              <a:spcBef>
                <a:spcPct val="50000"/>
              </a:spcBef>
            </a:pPr>
            <a:r>
              <a:rPr lang="en-US" sz="1000">
                <a:solidFill>
                  <a:srgbClr val="B4080F"/>
                </a:solidFill>
              </a:rPr>
              <a:t>Javad Rahigi</a:t>
            </a:r>
            <a:endParaRPr lang="en-US" sz="2400">
              <a:solidFill>
                <a:srgbClr val="000000"/>
              </a:solidFill>
            </a:endParaRPr>
          </a:p>
        </p:txBody>
      </p:sp>
      <p:sp>
        <p:nvSpPr>
          <p:cNvPr id="282635" name="Text Box 11"/>
          <p:cNvSpPr txBox="1">
            <a:spLocks noChangeArrowheads="1"/>
          </p:cNvSpPr>
          <p:nvPr/>
        </p:nvSpPr>
        <p:spPr bwMode="auto">
          <a:xfrm>
            <a:off x="1066800" y="5591175"/>
            <a:ext cx="7010400" cy="1006475"/>
          </a:xfrm>
          <a:prstGeom prst="rect">
            <a:avLst/>
          </a:prstGeom>
          <a:noFill/>
          <a:ln w="9525">
            <a:noFill/>
            <a:miter lim="800000"/>
            <a:headEnd/>
            <a:tailEnd/>
          </a:ln>
        </p:spPr>
        <p:txBody>
          <a:bodyPr>
            <a:spAutoFit/>
          </a:bodyPr>
          <a:lstStyle/>
          <a:p>
            <a:pPr lvl="2" algn="ctr"/>
            <a:r>
              <a:rPr lang="en-US" b="1">
                <a:solidFill>
                  <a:srgbClr val="000000"/>
                </a:solidFill>
              </a:rPr>
              <a:t>3</a:t>
            </a:r>
            <a:r>
              <a:rPr lang="en-US" b="1" baseline="30000">
                <a:solidFill>
                  <a:srgbClr val="000000"/>
                </a:solidFill>
              </a:rPr>
              <a:t>rd</a:t>
            </a:r>
            <a:r>
              <a:rPr lang="en-US" b="1">
                <a:solidFill>
                  <a:srgbClr val="000000"/>
                </a:solidFill>
              </a:rPr>
              <a:t> SESAME User Meeting</a:t>
            </a:r>
          </a:p>
          <a:p>
            <a:pPr lvl="2" algn="ctr"/>
            <a:r>
              <a:rPr lang="en-US" b="1">
                <a:solidFill>
                  <a:srgbClr val="000000"/>
                </a:solidFill>
              </a:rPr>
              <a:t>October 11-13, 2004, Antalya, Turkey</a:t>
            </a:r>
          </a:p>
          <a:p>
            <a:pPr lvl="2" algn="ctr"/>
            <a:r>
              <a:rPr lang="en-GB" b="1">
                <a:solidFill>
                  <a:srgbClr val="000000"/>
                </a:solidFill>
              </a:rPr>
              <a:t>9</a:t>
            </a:r>
            <a:r>
              <a:rPr lang="en-GB" b="1" baseline="30000">
                <a:solidFill>
                  <a:srgbClr val="000000"/>
                </a:solidFill>
              </a:rPr>
              <a:t>th</a:t>
            </a:r>
            <a:r>
              <a:rPr lang="en-GB" b="1">
                <a:solidFill>
                  <a:srgbClr val="000000"/>
                </a:solidFill>
              </a:rPr>
              <a:t> Users’ meeting in Amman November 2009</a:t>
            </a:r>
            <a:endParaRPr lang="en-US" sz="2400">
              <a:solidFill>
                <a:srgbClr val="000000"/>
              </a:solidFill>
            </a:endParaRPr>
          </a:p>
        </p:txBody>
      </p:sp>
    </p:spTree>
    <p:extLst>
      <p:ext uri="{BB962C8B-B14F-4D97-AF65-F5344CB8AC3E}">
        <p14:creationId xmlns:p14="http://schemas.microsoft.com/office/powerpoint/2010/main" val="101244971"/>
      </p:ext>
    </p:extLst>
  </p:cSld>
  <p:clrMapOvr>
    <a:masterClrMapping/>
  </p:clrMapOvr>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4674" name="Picture 2"/>
          <p:cNvPicPr>
            <a:picLocks noChangeAspect="1" noChangeArrowheads="1"/>
          </p:cNvPicPr>
          <p:nvPr/>
        </p:nvPicPr>
        <p:blipFill>
          <a:blip r:embed="rId2" cstate="print"/>
          <a:srcRect/>
          <a:stretch>
            <a:fillRect/>
          </a:stretch>
        </p:blipFill>
        <p:spPr bwMode="auto">
          <a:xfrm>
            <a:off x="304800" y="228600"/>
            <a:ext cx="8458200" cy="5732463"/>
          </a:xfrm>
          <a:prstGeom prst="rect">
            <a:avLst/>
          </a:prstGeom>
          <a:noFill/>
          <a:ln w="9525">
            <a:noFill/>
            <a:miter lim="800000"/>
            <a:headEnd/>
            <a:tailEnd/>
          </a:ln>
        </p:spPr>
      </p:pic>
      <p:sp>
        <p:nvSpPr>
          <p:cNvPr id="284675" name="TextBox 2"/>
          <p:cNvSpPr txBox="1">
            <a:spLocks noChangeArrowheads="1"/>
          </p:cNvSpPr>
          <p:nvPr/>
        </p:nvSpPr>
        <p:spPr bwMode="auto">
          <a:xfrm>
            <a:off x="304800" y="6172200"/>
            <a:ext cx="8534400" cy="400050"/>
          </a:xfrm>
          <a:prstGeom prst="rect">
            <a:avLst/>
          </a:prstGeom>
          <a:noFill/>
          <a:ln w="9525">
            <a:noFill/>
            <a:miter lim="800000"/>
            <a:headEnd/>
            <a:tailEnd/>
          </a:ln>
        </p:spPr>
        <p:txBody>
          <a:bodyPr>
            <a:spAutoFit/>
          </a:bodyPr>
          <a:lstStyle/>
          <a:p>
            <a:pPr algn="ctr" eaLnBrk="1" hangingPunct="1"/>
            <a:r>
              <a:rPr lang="en-US" sz="1800" b="1" i="1">
                <a:solidFill>
                  <a:srgbClr val="000000"/>
                </a:solidFill>
              </a:rPr>
              <a:t>JSPS-SESAME-Sabanci Univ. SCHOOL</a:t>
            </a:r>
            <a:r>
              <a:rPr lang="en-US" sz="1800" b="1">
                <a:solidFill>
                  <a:srgbClr val="000000"/>
                </a:solidFill>
              </a:rPr>
              <a:t>; Turkey, March 1-5, 2010</a:t>
            </a:r>
          </a:p>
        </p:txBody>
      </p:sp>
    </p:spTree>
    <p:extLst>
      <p:ext uri="{BB962C8B-B14F-4D97-AF65-F5344CB8AC3E}">
        <p14:creationId xmlns:p14="http://schemas.microsoft.com/office/powerpoint/2010/main" val="3610392728"/>
      </p:ext>
    </p:extLst>
  </p:cSld>
  <p:clrMapOvr>
    <a:masterClrMapping/>
  </p:clrMapOvr>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5698" name="Picture 2" descr="IMG_1605"/>
          <p:cNvPicPr>
            <a:picLocks noChangeAspect="1" noChangeArrowheads="1"/>
          </p:cNvPicPr>
          <p:nvPr/>
        </p:nvPicPr>
        <p:blipFill>
          <a:blip r:embed="rId3" cstate="print"/>
          <a:srcRect l="5263" t="15790"/>
          <a:stretch>
            <a:fillRect/>
          </a:stretch>
        </p:blipFill>
        <p:spPr bwMode="auto">
          <a:xfrm>
            <a:off x="609600" y="304800"/>
            <a:ext cx="7696200" cy="5130800"/>
          </a:xfrm>
          <a:prstGeom prst="rect">
            <a:avLst/>
          </a:prstGeom>
          <a:noFill/>
          <a:ln w="9525">
            <a:noFill/>
            <a:miter lim="800000"/>
            <a:headEnd/>
            <a:tailEnd/>
          </a:ln>
        </p:spPr>
      </p:pic>
      <p:sp>
        <p:nvSpPr>
          <p:cNvPr id="285699" name="Text Box 3"/>
          <p:cNvSpPr txBox="1">
            <a:spLocks noChangeArrowheads="1"/>
          </p:cNvSpPr>
          <p:nvPr/>
        </p:nvSpPr>
        <p:spPr bwMode="auto">
          <a:xfrm>
            <a:off x="381000" y="5502275"/>
            <a:ext cx="8305800" cy="822325"/>
          </a:xfrm>
          <a:prstGeom prst="rect">
            <a:avLst/>
          </a:prstGeom>
          <a:noFill/>
          <a:ln w="9525">
            <a:noFill/>
            <a:miter lim="800000"/>
            <a:headEnd/>
            <a:tailEnd/>
          </a:ln>
        </p:spPr>
        <p:txBody>
          <a:bodyPr>
            <a:spAutoFit/>
          </a:bodyPr>
          <a:lstStyle/>
          <a:p>
            <a:pPr algn="ctr" eaLnBrk="1" hangingPunct="1">
              <a:spcBef>
                <a:spcPct val="50000"/>
              </a:spcBef>
            </a:pPr>
            <a:r>
              <a:rPr lang="en-US" sz="2400" b="1">
                <a:solidFill>
                  <a:srgbClr val="000000"/>
                </a:solidFill>
              </a:rPr>
              <a:t>Hands-on  Session at </a:t>
            </a:r>
            <a:r>
              <a:rPr lang="en-US" sz="2400" b="1" i="1">
                <a:solidFill>
                  <a:srgbClr val="FF0000"/>
                </a:solidFill>
              </a:rPr>
              <a:t>SESAME-JSPS</a:t>
            </a:r>
            <a:r>
              <a:rPr lang="en-US" sz="2400" b="1">
                <a:solidFill>
                  <a:srgbClr val="000000"/>
                </a:solidFill>
              </a:rPr>
              <a:t> School for Synchrotron Sciences; Cairo, Egypt; Nov. 17-23, 2008</a:t>
            </a:r>
          </a:p>
        </p:txBody>
      </p:sp>
    </p:spTree>
    <p:extLst>
      <p:ext uri="{BB962C8B-B14F-4D97-AF65-F5344CB8AC3E}">
        <p14:creationId xmlns:p14="http://schemas.microsoft.com/office/powerpoint/2010/main" val="271531564"/>
      </p:ext>
    </p:extLst>
  </p:cSld>
  <p:clrMapOvr>
    <a:masterClrMapping/>
  </p:clrMapOvr>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22" name="Picture 2" descr="May2008d 035"/>
          <p:cNvPicPr>
            <a:picLocks noChangeAspect="1" noChangeArrowheads="1"/>
          </p:cNvPicPr>
          <p:nvPr/>
        </p:nvPicPr>
        <p:blipFill>
          <a:blip r:embed="rId3" cstate="print"/>
          <a:srcRect t="23749" b="26251"/>
          <a:stretch>
            <a:fillRect/>
          </a:stretch>
        </p:blipFill>
        <p:spPr bwMode="auto">
          <a:xfrm>
            <a:off x="457200" y="76200"/>
            <a:ext cx="8128000" cy="3048000"/>
          </a:xfrm>
          <a:prstGeom prst="rect">
            <a:avLst/>
          </a:prstGeom>
          <a:noFill/>
          <a:ln w="9525">
            <a:noFill/>
            <a:miter lim="800000"/>
            <a:headEnd/>
            <a:tailEnd/>
          </a:ln>
        </p:spPr>
      </p:pic>
      <p:sp>
        <p:nvSpPr>
          <p:cNvPr id="286723" name="Text Box 3"/>
          <p:cNvSpPr txBox="1">
            <a:spLocks noChangeArrowheads="1"/>
          </p:cNvSpPr>
          <p:nvPr/>
        </p:nvSpPr>
        <p:spPr bwMode="auto">
          <a:xfrm>
            <a:off x="457200" y="3200400"/>
            <a:ext cx="8382000" cy="3390900"/>
          </a:xfrm>
          <a:prstGeom prst="rect">
            <a:avLst/>
          </a:prstGeom>
          <a:noFill/>
          <a:ln w="9525">
            <a:noFill/>
            <a:miter lim="800000"/>
            <a:headEnd/>
            <a:tailEnd/>
          </a:ln>
        </p:spPr>
        <p:txBody>
          <a:bodyPr>
            <a:spAutoFit/>
          </a:bodyPr>
          <a:lstStyle/>
          <a:p>
            <a:pPr>
              <a:spcBef>
                <a:spcPct val="50000"/>
              </a:spcBef>
            </a:pPr>
            <a:r>
              <a:rPr lang="en-US" b="1">
                <a:solidFill>
                  <a:srgbClr val="000000"/>
                </a:solidFill>
              </a:rPr>
              <a:t>12</a:t>
            </a:r>
            <a:r>
              <a:rPr lang="en-US" b="1" baseline="30000">
                <a:solidFill>
                  <a:srgbClr val="000000"/>
                </a:solidFill>
              </a:rPr>
              <a:t>th</a:t>
            </a:r>
            <a:r>
              <a:rPr lang="en-US" b="1">
                <a:solidFill>
                  <a:srgbClr val="000000"/>
                </a:solidFill>
              </a:rPr>
              <a:t> Meeting of SESAME Council; Uppsala Sweden, June 9-10, 2008</a:t>
            </a:r>
          </a:p>
          <a:p>
            <a:pPr>
              <a:spcBef>
                <a:spcPct val="10000"/>
              </a:spcBef>
            </a:pPr>
            <a:r>
              <a:rPr lang="en-US" sz="1600" b="1" i="1">
                <a:solidFill>
                  <a:srgbClr val="000000"/>
                </a:solidFill>
              </a:rPr>
              <a:t>Dinçer  Ülkü</a:t>
            </a:r>
            <a:r>
              <a:rPr lang="en-US">
                <a:solidFill>
                  <a:srgbClr val="000000"/>
                </a:solidFill>
              </a:rPr>
              <a:t>; </a:t>
            </a:r>
            <a:r>
              <a:rPr lang="en-US" sz="1600" b="1">
                <a:solidFill>
                  <a:srgbClr val="000000"/>
                </a:solidFill>
              </a:rPr>
              <a:t>Vice President of the SESAME Council </a:t>
            </a:r>
          </a:p>
          <a:p>
            <a:pPr>
              <a:spcBef>
                <a:spcPct val="10000"/>
              </a:spcBef>
            </a:pPr>
            <a:r>
              <a:rPr lang="en-US" sz="1600" b="1" i="1">
                <a:solidFill>
                  <a:srgbClr val="000000"/>
                </a:solidFill>
              </a:rPr>
              <a:t>Chris Llewellyn-Smith</a:t>
            </a:r>
            <a:r>
              <a:rPr lang="en-US" sz="1600" b="1">
                <a:solidFill>
                  <a:srgbClr val="000000"/>
                </a:solidFill>
              </a:rPr>
              <a:t>; Council President starting in November, 2008 </a:t>
            </a:r>
          </a:p>
          <a:p>
            <a:pPr>
              <a:spcBef>
                <a:spcPct val="10000"/>
              </a:spcBef>
            </a:pPr>
            <a:r>
              <a:rPr lang="en-US" sz="1600" b="1" i="1">
                <a:solidFill>
                  <a:srgbClr val="000000"/>
                </a:solidFill>
              </a:rPr>
              <a:t>Yasser Khalil</a:t>
            </a:r>
            <a:r>
              <a:rPr lang="en-US" sz="1600" b="1">
                <a:solidFill>
                  <a:srgbClr val="000000"/>
                </a:solidFill>
              </a:rPr>
              <a:t>; Administrative Director </a:t>
            </a:r>
          </a:p>
          <a:p>
            <a:pPr>
              <a:spcBef>
                <a:spcPct val="10000"/>
              </a:spcBef>
            </a:pPr>
            <a:r>
              <a:rPr lang="en-US" sz="1600" b="1" i="1">
                <a:solidFill>
                  <a:srgbClr val="000000"/>
                </a:solidFill>
              </a:rPr>
              <a:t>Khaled Toukan</a:t>
            </a:r>
            <a:r>
              <a:rPr lang="en-US" sz="1600" b="1">
                <a:solidFill>
                  <a:srgbClr val="000000"/>
                </a:solidFill>
              </a:rPr>
              <a:t>; Sesame Director</a:t>
            </a:r>
          </a:p>
          <a:p>
            <a:pPr>
              <a:spcBef>
                <a:spcPct val="10000"/>
              </a:spcBef>
            </a:pPr>
            <a:r>
              <a:rPr lang="en-US" sz="1600" b="1" i="1">
                <a:solidFill>
                  <a:srgbClr val="000000"/>
                </a:solidFill>
              </a:rPr>
              <a:t>Herwig Schopper</a:t>
            </a:r>
            <a:r>
              <a:rPr lang="en-US" sz="1600" b="1">
                <a:solidFill>
                  <a:srgbClr val="000000"/>
                </a:solidFill>
              </a:rPr>
              <a:t>; Council President 1999-2008 </a:t>
            </a:r>
          </a:p>
          <a:p>
            <a:pPr>
              <a:spcBef>
                <a:spcPct val="10000"/>
              </a:spcBef>
            </a:pPr>
            <a:r>
              <a:rPr lang="en-US" sz="1600" b="1" i="1">
                <a:solidFill>
                  <a:srgbClr val="000000"/>
                </a:solidFill>
              </a:rPr>
              <a:t>Hafeez Hoorani</a:t>
            </a:r>
            <a:r>
              <a:rPr lang="en-US" sz="1600" b="1">
                <a:solidFill>
                  <a:srgbClr val="000000"/>
                </a:solidFill>
              </a:rPr>
              <a:t>; Scientific Director </a:t>
            </a:r>
          </a:p>
          <a:p>
            <a:pPr>
              <a:spcBef>
                <a:spcPct val="10000"/>
              </a:spcBef>
            </a:pPr>
            <a:r>
              <a:rPr lang="en-US" sz="1600" b="1" i="1">
                <a:solidFill>
                  <a:srgbClr val="000000"/>
                </a:solidFill>
              </a:rPr>
              <a:t>Amor Nadji</a:t>
            </a:r>
            <a:r>
              <a:rPr lang="en-US" sz="1600" b="1">
                <a:solidFill>
                  <a:srgbClr val="000000"/>
                </a:solidFill>
              </a:rPr>
              <a:t>; Technical Director</a:t>
            </a:r>
          </a:p>
          <a:p>
            <a:pPr>
              <a:spcBef>
                <a:spcPct val="10000"/>
              </a:spcBef>
            </a:pPr>
            <a:r>
              <a:rPr lang="en-US" sz="1600" b="1" i="1">
                <a:solidFill>
                  <a:srgbClr val="000000"/>
                </a:solidFill>
              </a:rPr>
              <a:t>Albin Wrulich</a:t>
            </a:r>
            <a:r>
              <a:rPr lang="en-US" sz="1600" b="1">
                <a:solidFill>
                  <a:srgbClr val="000000"/>
                </a:solidFill>
              </a:rPr>
              <a:t>; Chair of SESAME Technical Advisory Comm.</a:t>
            </a:r>
          </a:p>
          <a:p>
            <a:pPr>
              <a:spcBef>
                <a:spcPct val="10000"/>
              </a:spcBef>
            </a:pPr>
            <a:endParaRPr lang="en-US" sz="1600" b="1">
              <a:solidFill>
                <a:srgbClr val="000000"/>
              </a:solidFill>
            </a:endParaRPr>
          </a:p>
          <a:p>
            <a:pPr>
              <a:spcBef>
                <a:spcPct val="10000"/>
              </a:spcBef>
            </a:pPr>
            <a:r>
              <a:rPr lang="en-US" sz="1600" b="1" u="sng">
                <a:solidFill>
                  <a:srgbClr val="000000"/>
                </a:solidFill>
              </a:rPr>
              <a:t>Missing</a:t>
            </a:r>
            <a:r>
              <a:rPr lang="en-US" sz="1600" b="1">
                <a:solidFill>
                  <a:srgbClr val="000000"/>
                </a:solidFill>
              </a:rPr>
              <a:t>; </a:t>
            </a:r>
            <a:r>
              <a:rPr lang="en-US" sz="1600" b="1" i="1">
                <a:solidFill>
                  <a:srgbClr val="000000"/>
                </a:solidFill>
              </a:rPr>
              <a:t>Zahid Hussain</a:t>
            </a:r>
            <a:r>
              <a:rPr lang="en-US" sz="1600" b="1">
                <a:solidFill>
                  <a:srgbClr val="000000"/>
                </a:solidFill>
              </a:rPr>
              <a:t> (Chair, Beamlines Comm.) </a:t>
            </a:r>
            <a:r>
              <a:rPr lang="en-US" sz="1600" b="1" i="1">
                <a:solidFill>
                  <a:srgbClr val="000000"/>
                </a:solidFill>
              </a:rPr>
              <a:t>Zehra Sayers</a:t>
            </a:r>
            <a:r>
              <a:rPr lang="en-US" sz="1600" b="1">
                <a:solidFill>
                  <a:srgbClr val="000000"/>
                </a:solidFill>
              </a:rPr>
              <a:t> (Chair, Scientific Comm.) </a:t>
            </a:r>
            <a:r>
              <a:rPr lang="en-US" sz="1600" b="1" i="1">
                <a:solidFill>
                  <a:srgbClr val="000000"/>
                </a:solidFill>
              </a:rPr>
              <a:t>Javad Rahighi</a:t>
            </a:r>
            <a:r>
              <a:rPr lang="en-US" sz="1600" b="1">
                <a:solidFill>
                  <a:srgbClr val="000000"/>
                </a:solidFill>
              </a:rPr>
              <a:t> (Chair, Training Comm.)</a:t>
            </a:r>
          </a:p>
        </p:txBody>
      </p:sp>
    </p:spTree>
    <p:extLst>
      <p:ext uri="{BB962C8B-B14F-4D97-AF65-F5344CB8AC3E}">
        <p14:creationId xmlns:p14="http://schemas.microsoft.com/office/powerpoint/2010/main" val="2057917487"/>
      </p:ext>
    </p:extLst>
  </p:cSld>
  <p:clrMapOvr>
    <a:masterClrMapping/>
  </p:clrMapOvr>
  <p:timing>
    <p:tnLst>
      <p:par>
        <p:cTn xmlns:p14="http://schemas.microsoft.com/office/powerpoint/2010/mai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04484" name="Object 4"/>
          <p:cNvGraphicFramePr>
            <a:graphicFrameLocks noChangeAspect="1"/>
          </p:cNvGraphicFramePr>
          <p:nvPr/>
        </p:nvGraphicFramePr>
        <p:xfrm>
          <a:off x="76200" y="152400"/>
          <a:ext cx="4191000" cy="3276600"/>
        </p:xfrm>
        <a:graphic>
          <a:graphicData uri="http://schemas.openxmlformats.org/presentationml/2006/ole">
            <mc:AlternateContent xmlns:mc="http://schemas.openxmlformats.org/markup-compatibility/2006">
              <mc:Choice xmlns:v="urn:schemas-microsoft-com:vml" Requires="v">
                <p:oleObj spid="_x0000_s7170" name="Photo Editor Photo" r:id="rId3" imgW="4761905" imgH="3476190" progId="">
                  <p:embed/>
                </p:oleObj>
              </mc:Choice>
              <mc:Fallback>
                <p:oleObj name="Photo Editor Photo" r:id="rId3" imgW="4761905" imgH="3476190" progId="">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l="4546" r="12122" b="10765"/>
                      <a:stretch>
                        <a:fillRect/>
                      </a:stretch>
                    </p:blipFill>
                    <p:spPr bwMode="auto">
                      <a:xfrm>
                        <a:off x="76200" y="152400"/>
                        <a:ext cx="4191000" cy="3276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404485" name="Text Box 5"/>
          <p:cNvSpPr txBox="1">
            <a:spLocks noChangeArrowheads="1"/>
          </p:cNvSpPr>
          <p:nvPr/>
        </p:nvSpPr>
        <p:spPr bwMode="auto">
          <a:xfrm>
            <a:off x="4343400" y="152400"/>
            <a:ext cx="4495800" cy="1069975"/>
          </a:xfrm>
          <a:prstGeom prst="rect">
            <a:avLst/>
          </a:prstGeom>
          <a:noFill/>
          <a:ln w="9525">
            <a:noFill/>
            <a:miter lim="800000"/>
            <a:headEnd/>
            <a:tailEnd/>
          </a:ln>
          <a:effectLst/>
        </p:spPr>
        <p:txBody>
          <a:bodyPr>
            <a:spAutoFit/>
          </a:bodyPr>
          <a:lstStyle/>
          <a:p>
            <a:pPr fontAlgn="base">
              <a:spcBef>
                <a:spcPct val="50000"/>
              </a:spcBef>
              <a:spcAft>
                <a:spcPct val="0"/>
              </a:spcAft>
            </a:pPr>
            <a:r>
              <a:rPr lang="en-US" sz="1600" b="1" smtClean="0">
                <a:solidFill>
                  <a:srgbClr val="000000"/>
                </a:solidFill>
                <a:latin typeface="Arial" pitchFamily="34" charset="0"/>
              </a:rPr>
              <a:t>King Abdullah II (Jordan) &amp; Koïchiro Matsuura (Director-General of UNESCO) at SESAME Ground Breaking Ceremony on January 6, 2003</a:t>
            </a:r>
          </a:p>
        </p:txBody>
      </p:sp>
      <p:pic>
        <p:nvPicPr>
          <p:cNvPr id="404486" name="Picture 6" descr="GR- BREAK- CER-2"/>
          <p:cNvPicPr>
            <a:picLocks noChangeAspect="1" noChangeArrowheads="1"/>
          </p:cNvPicPr>
          <p:nvPr/>
        </p:nvPicPr>
        <p:blipFill>
          <a:blip r:embed="rId5" cstate="print"/>
          <a:srcRect r="5173" b="4080"/>
          <a:stretch>
            <a:fillRect/>
          </a:stretch>
        </p:blipFill>
        <p:spPr bwMode="auto">
          <a:xfrm>
            <a:off x="4419600" y="1295400"/>
            <a:ext cx="4191000" cy="3060700"/>
          </a:xfrm>
          <a:prstGeom prst="rect">
            <a:avLst/>
          </a:prstGeom>
          <a:noFill/>
        </p:spPr>
      </p:pic>
      <p:sp>
        <p:nvSpPr>
          <p:cNvPr id="404487" name="Text Box 7"/>
          <p:cNvSpPr txBox="1">
            <a:spLocks noChangeArrowheads="1"/>
          </p:cNvSpPr>
          <p:nvPr/>
        </p:nvSpPr>
        <p:spPr bwMode="auto">
          <a:xfrm>
            <a:off x="4572000" y="4495800"/>
            <a:ext cx="4038600" cy="1069975"/>
          </a:xfrm>
          <a:prstGeom prst="rect">
            <a:avLst/>
          </a:prstGeom>
          <a:noFill/>
          <a:ln w="9525">
            <a:noFill/>
            <a:miter lim="800000"/>
            <a:headEnd/>
            <a:tailEnd/>
          </a:ln>
          <a:effectLst/>
        </p:spPr>
        <p:txBody>
          <a:bodyPr>
            <a:spAutoFit/>
          </a:bodyPr>
          <a:lstStyle/>
          <a:p>
            <a:pPr fontAlgn="base">
              <a:spcBef>
                <a:spcPct val="50000"/>
              </a:spcBef>
              <a:spcAft>
                <a:spcPct val="0"/>
              </a:spcAft>
            </a:pPr>
            <a:r>
              <a:rPr lang="en-US" sz="1600" b="1" smtClean="0">
                <a:solidFill>
                  <a:srgbClr val="000000"/>
                </a:solidFill>
                <a:latin typeface="Arial" pitchFamily="34" charset="0"/>
              </a:rPr>
              <a:t>Herwig Schopper (SESAME Council President) receiving Al Istiklal medal from King Abdullah II at Jan. 6, ‘03 ground breaking ceremony</a:t>
            </a:r>
          </a:p>
        </p:txBody>
      </p:sp>
      <p:pic>
        <p:nvPicPr>
          <p:cNvPr id="404488" name="Picture 8" descr="Elbaradei_4"/>
          <p:cNvPicPr>
            <a:picLocks noChangeAspect="1" noChangeArrowheads="1"/>
          </p:cNvPicPr>
          <p:nvPr/>
        </p:nvPicPr>
        <p:blipFill>
          <a:blip r:embed="rId6" cstate="print"/>
          <a:srcRect t="11841" b="5038"/>
          <a:stretch>
            <a:fillRect/>
          </a:stretch>
        </p:blipFill>
        <p:spPr bwMode="auto">
          <a:xfrm>
            <a:off x="228600" y="3657600"/>
            <a:ext cx="4038600" cy="2514600"/>
          </a:xfrm>
          <a:prstGeom prst="rect">
            <a:avLst/>
          </a:prstGeom>
          <a:noFill/>
        </p:spPr>
      </p:pic>
      <p:sp>
        <p:nvSpPr>
          <p:cNvPr id="404489" name="Text Box 9"/>
          <p:cNvSpPr txBox="1">
            <a:spLocks noChangeArrowheads="1"/>
          </p:cNvSpPr>
          <p:nvPr/>
        </p:nvSpPr>
        <p:spPr bwMode="auto">
          <a:xfrm>
            <a:off x="304800" y="6248400"/>
            <a:ext cx="3733800" cy="581025"/>
          </a:xfrm>
          <a:prstGeom prst="rect">
            <a:avLst/>
          </a:prstGeom>
          <a:noFill/>
          <a:ln w="9525">
            <a:noFill/>
            <a:miter lim="800000"/>
            <a:headEnd/>
            <a:tailEnd/>
          </a:ln>
          <a:effectLst/>
        </p:spPr>
        <p:txBody>
          <a:bodyPr>
            <a:spAutoFit/>
          </a:bodyPr>
          <a:lstStyle/>
          <a:p>
            <a:pPr fontAlgn="base">
              <a:spcBef>
                <a:spcPct val="50000"/>
              </a:spcBef>
              <a:spcAft>
                <a:spcPct val="0"/>
              </a:spcAft>
            </a:pPr>
            <a:r>
              <a:rPr lang="en-US" sz="1600" b="1" smtClean="0">
                <a:solidFill>
                  <a:srgbClr val="000000"/>
                </a:solidFill>
                <a:latin typeface="Arial" pitchFamily="34" charset="0"/>
              </a:rPr>
              <a:t>Visit to SESAME site by IAEA D-G Mohamed ElBaradei; April 14, 2007</a:t>
            </a:r>
          </a:p>
        </p:txBody>
      </p:sp>
    </p:spTree>
    <p:extLst>
      <p:ext uri="{BB962C8B-B14F-4D97-AF65-F5344CB8AC3E}">
        <p14:creationId xmlns:p14="http://schemas.microsoft.com/office/powerpoint/2010/main" val="2971429397"/>
      </p:ext>
    </p:extLst>
  </p:cSld>
  <p:clrMapOvr>
    <a:masterClrMapping/>
  </p:clrMapOvr>
  <p:timing>
    <p:tnLst>
      <p:par>
        <p:cTn xmlns:p14="http://schemas.microsoft.com/office/powerpoint/2010/mai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7746" name="Picture 2" descr="SESAME Staff"/>
          <p:cNvPicPr>
            <a:picLocks noChangeAspect="1" noChangeArrowheads="1"/>
          </p:cNvPicPr>
          <p:nvPr/>
        </p:nvPicPr>
        <p:blipFill>
          <a:blip r:embed="rId3" cstate="print"/>
          <a:srcRect t="5304" b="32376"/>
          <a:stretch>
            <a:fillRect/>
          </a:stretch>
        </p:blipFill>
        <p:spPr bwMode="auto">
          <a:xfrm>
            <a:off x="152400" y="0"/>
            <a:ext cx="8864600" cy="3581400"/>
          </a:xfrm>
          <a:prstGeom prst="rect">
            <a:avLst/>
          </a:prstGeom>
          <a:noFill/>
          <a:ln w="9525">
            <a:noFill/>
            <a:miter lim="800000"/>
            <a:headEnd/>
            <a:tailEnd/>
          </a:ln>
        </p:spPr>
      </p:pic>
      <p:sp>
        <p:nvSpPr>
          <p:cNvPr id="287747" name="Text Box 3"/>
          <p:cNvSpPr txBox="1">
            <a:spLocks noChangeArrowheads="1"/>
          </p:cNvSpPr>
          <p:nvPr/>
        </p:nvSpPr>
        <p:spPr bwMode="auto">
          <a:xfrm>
            <a:off x="228600" y="3733800"/>
            <a:ext cx="8305800" cy="519113"/>
          </a:xfrm>
          <a:prstGeom prst="rect">
            <a:avLst/>
          </a:prstGeom>
          <a:noFill/>
          <a:ln w="9525">
            <a:noFill/>
            <a:miter lim="800000"/>
            <a:headEnd/>
            <a:tailEnd/>
          </a:ln>
        </p:spPr>
        <p:txBody>
          <a:bodyPr>
            <a:spAutoFit/>
          </a:bodyPr>
          <a:lstStyle/>
          <a:p>
            <a:pPr algn="ctr">
              <a:spcBef>
                <a:spcPct val="50000"/>
              </a:spcBef>
            </a:pPr>
            <a:r>
              <a:rPr lang="en-US" sz="2800" b="1">
                <a:solidFill>
                  <a:srgbClr val="000000"/>
                </a:solidFill>
              </a:rPr>
              <a:t>SESAME Accelerator Group; August 14, 2007</a:t>
            </a:r>
          </a:p>
        </p:txBody>
      </p:sp>
      <p:sp>
        <p:nvSpPr>
          <p:cNvPr id="287748" name="Text Box 4"/>
          <p:cNvSpPr txBox="1">
            <a:spLocks noChangeArrowheads="1"/>
          </p:cNvSpPr>
          <p:nvPr/>
        </p:nvSpPr>
        <p:spPr bwMode="auto">
          <a:xfrm>
            <a:off x="228600" y="4343400"/>
            <a:ext cx="8610600" cy="2292350"/>
          </a:xfrm>
          <a:prstGeom prst="rect">
            <a:avLst/>
          </a:prstGeom>
          <a:noFill/>
          <a:ln w="9525">
            <a:noFill/>
            <a:miter lim="800000"/>
            <a:headEnd/>
            <a:tailEnd/>
          </a:ln>
        </p:spPr>
        <p:txBody>
          <a:bodyPr>
            <a:spAutoFit/>
          </a:bodyPr>
          <a:lstStyle/>
          <a:p>
            <a:r>
              <a:rPr lang="en-US" sz="1600" b="1" i="1" u="sng">
                <a:solidFill>
                  <a:srgbClr val="000000"/>
                </a:solidFill>
              </a:rPr>
              <a:t>First row left to right:</a:t>
            </a:r>
            <a:r>
              <a:rPr lang="en-US" sz="1600" b="1">
                <a:solidFill>
                  <a:srgbClr val="000000"/>
                </a:solidFill>
              </a:rPr>
              <a:t> Yara Zreikat, Mechanical Designer (Jordan), Adel Amro, Vacuum Assistant Engineer (Jordan), Adli Hamad, Radiation Officer (Jordan)</a:t>
            </a:r>
          </a:p>
          <a:p>
            <a:endParaRPr lang="en-US" sz="1600" b="1">
              <a:solidFill>
                <a:srgbClr val="000000"/>
              </a:solidFill>
            </a:endParaRPr>
          </a:p>
          <a:p>
            <a:r>
              <a:rPr lang="en-US" sz="1600" b="1" i="1" u="sng">
                <a:solidFill>
                  <a:srgbClr val="000000"/>
                </a:solidFill>
              </a:rPr>
              <a:t>Second row Left to Right;</a:t>
            </a:r>
            <a:r>
              <a:rPr lang="en-US" sz="1600" b="1">
                <a:solidFill>
                  <a:srgbClr val="000000"/>
                </a:solidFill>
              </a:rPr>
              <a:t> Darweesh Foudeh, RF Engineer (Jordan), Firas Makahleh, Mechanical Engineer (Jordan), Mohammad Alnajdawi, Mechanical Designer (Jordan), Maher Shehab, Mechanical Engineer (Jordan), Hamed Tarawneh, Accelerator Physicist (Jordan), Maher Attal, Accelerator Physicist (Palestine), Ahed Aladwan, Control Engineer (Jordan), Arash Kaftoosian, RF Engineer (Iran) Seadat Varnasseri, Diagnostics Engineer (Iran)</a:t>
            </a:r>
          </a:p>
        </p:txBody>
      </p:sp>
    </p:spTree>
    <p:extLst>
      <p:ext uri="{BB962C8B-B14F-4D97-AF65-F5344CB8AC3E}">
        <p14:creationId xmlns:p14="http://schemas.microsoft.com/office/powerpoint/2010/main" val="1337628105"/>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66722" name="Picture 2"/>
          <p:cNvPicPr>
            <a:picLocks noChangeAspect="1" noChangeArrowheads="1"/>
          </p:cNvPicPr>
          <p:nvPr/>
        </p:nvPicPr>
        <p:blipFill>
          <a:blip r:embed="rId3" cstate="print"/>
          <a:srcRect/>
          <a:stretch>
            <a:fillRect/>
          </a:stretch>
        </p:blipFill>
        <p:spPr bwMode="auto">
          <a:xfrm>
            <a:off x="152400" y="228600"/>
            <a:ext cx="4648200" cy="3043238"/>
          </a:xfrm>
          <a:prstGeom prst="rect">
            <a:avLst/>
          </a:prstGeom>
          <a:noFill/>
          <a:ln w="9525">
            <a:noFill/>
            <a:miter lim="800000"/>
            <a:headEnd/>
            <a:tailEnd/>
          </a:ln>
          <a:effectLst/>
        </p:spPr>
      </p:pic>
      <p:pic>
        <p:nvPicPr>
          <p:cNvPr id="1566723" name="Picture 3"/>
          <p:cNvPicPr>
            <a:picLocks noChangeAspect="1" noChangeArrowheads="1"/>
          </p:cNvPicPr>
          <p:nvPr/>
        </p:nvPicPr>
        <p:blipFill>
          <a:blip r:embed="rId4" cstate="print"/>
          <a:srcRect/>
          <a:stretch>
            <a:fillRect/>
          </a:stretch>
        </p:blipFill>
        <p:spPr bwMode="auto">
          <a:xfrm>
            <a:off x="533400" y="3352800"/>
            <a:ext cx="3914775" cy="3071813"/>
          </a:xfrm>
          <a:prstGeom prst="rect">
            <a:avLst/>
          </a:prstGeom>
          <a:noFill/>
          <a:ln w="9525">
            <a:noFill/>
            <a:miter lim="800000"/>
            <a:headEnd/>
            <a:tailEnd/>
          </a:ln>
          <a:effectLst/>
        </p:spPr>
      </p:pic>
      <p:pic>
        <p:nvPicPr>
          <p:cNvPr id="1566724" name="Picture 4" descr="1989_Ednore_Rowe"/>
          <p:cNvPicPr>
            <a:picLocks noChangeAspect="1" noChangeArrowheads="1"/>
          </p:cNvPicPr>
          <p:nvPr/>
        </p:nvPicPr>
        <p:blipFill>
          <a:blip r:embed="rId5" cstate="print"/>
          <a:srcRect/>
          <a:stretch>
            <a:fillRect/>
          </a:stretch>
        </p:blipFill>
        <p:spPr bwMode="auto">
          <a:xfrm>
            <a:off x="6096000" y="3429000"/>
            <a:ext cx="2687638" cy="3200400"/>
          </a:xfrm>
          <a:prstGeom prst="rect">
            <a:avLst/>
          </a:prstGeom>
          <a:noFill/>
        </p:spPr>
      </p:pic>
      <p:sp>
        <p:nvSpPr>
          <p:cNvPr id="1566725" name="Text Box 5"/>
          <p:cNvSpPr txBox="1">
            <a:spLocks noChangeArrowheads="1"/>
          </p:cNvSpPr>
          <p:nvPr/>
        </p:nvSpPr>
        <p:spPr bwMode="auto">
          <a:xfrm>
            <a:off x="5029200" y="304800"/>
            <a:ext cx="3962400" cy="2657475"/>
          </a:xfrm>
          <a:prstGeom prst="rect">
            <a:avLst/>
          </a:prstGeom>
          <a:noFill/>
          <a:ln w="9525">
            <a:noFill/>
            <a:miter lim="800000"/>
            <a:headEnd/>
            <a:tailEnd/>
          </a:ln>
          <a:effectLst/>
        </p:spPr>
        <p:txBody>
          <a:bodyPr>
            <a:spAutoFit/>
          </a:bodyPr>
          <a:lstStyle/>
          <a:p>
            <a:pPr algn="ctr" fontAlgn="base">
              <a:spcBef>
                <a:spcPct val="50000"/>
              </a:spcBef>
              <a:spcAft>
                <a:spcPct val="0"/>
              </a:spcAft>
            </a:pPr>
            <a:r>
              <a:rPr lang="en-US" sz="2400" b="1" i="1" smtClean="0">
                <a:solidFill>
                  <a:srgbClr val="000000"/>
                </a:solidFill>
              </a:rPr>
              <a:t>TANTALUS 240 MeV</a:t>
            </a:r>
            <a:r>
              <a:rPr lang="en-US" smtClean="0">
                <a:solidFill>
                  <a:srgbClr val="000000"/>
                </a:solidFill>
              </a:rPr>
              <a:t> </a:t>
            </a:r>
          </a:p>
          <a:p>
            <a:pPr fontAlgn="base">
              <a:spcBef>
                <a:spcPct val="50000"/>
              </a:spcBef>
              <a:spcAft>
                <a:spcPct val="0"/>
              </a:spcAft>
            </a:pPr>
            <a:r>
              <a:rPr lang="en-US" b="1" smtClean="0">
                <a:solidFill>
                  <a:srgbClr val="000000"/>
                </a:solidFill>
              </a:rPr>
              <a:t>First dedicated storage ring light source</a:t>
            </a:r>
          </a:p>
          <a:p>
            <a:pPr fontAlgn="base">
              <a:spcBef>
                <a:spcPct val="50000"/>
              </a:spcBef>
              <a:spcAft>
                <a:spcPct val="0"/>
              </a:spcAft>
            </a:pPr>
            <a:r>
              <a:rPr lang="en-US" b="1" smtClean="0">
                <a:solidFill>
                  <a:srgbClr val="000000"/>
                </a:solidFill>
              </a:rPr>
              <a:t>Circumference ~10m</a:t>
            </a:r>
          </a:p>
          <a:p>
            <a:pPr fontAlgn="base">
              <a:spcBef>
                <a:spcPct val="50000"/>
              </a:spcBef>
              <a:spcAft>
                <a:spcPct val="0"/>
              </a:spcAft>
            </a:pPr>
            <a:r>
              <a:rPr lang="en-US" b="1" smtClean="0">
                <a:solidFill>
                  <a:srgbClr val="000000"/>
                </a:solidFill>
              </a:rPr>
              <a:t>Ed Rowe; 1968</a:t>
            </a:r>
          </a:p>
          <a:p>
            <a:pPr fontAlgn="base">
              <a:spcBef>
                <a:spcPct val="50000"/>
              </a:spcBef>
              <a:spcAft>
                <a:spcPct val="0"/>
              </a:spcAft>
            </a:pPr>
            <a:r>
              <a:rPr lang="en-US" i="1" smtClean="0">
                <a:solidFill>
                  <a:srgbClr val="000000"/>
                </a:solidFill>
              </a:rPr>
              <a:t>See; article by Giorgio Margaritondo in May 2008 issue of Physics Today</a:t>
            </a:r>
            <a:r>
              <a:rPr lang="en-US" smtClean="0">
                <a:solidFill>
                  <a:srgbClr val="000000"/>
                </a:solidFill>
              </a:rPr>
              <a:t> </a:t>
            </a:r>
          </a:p>
        </p:txBody>
      </p:sp>
    </p:spTree>
    <p:extLst>
      <p:ext uri="{BB962C8B-B14F-4D97-AF65-F5344CB8AC3E}">
        <p14:creationId xmlns:p14="http://schemas.microsoft.com/office/powerpoint/2010/main" val="2221306915"/>
      </p:ext>
    </p:extLst>
  </p:cSld>
  <p:clrMapOvr>
    <a:masterClrMapping/>
  </p:clrMapOvr>
  <p:timing>
    <p:tnLst>
      <p:par>
        <p:cTn xmlns:p14="http://schemas.microsoft.com/office/powerpoint/2010/mai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8770" name="Picture 4"/>
          <p:cNvPicPr>
            <a:picLocks noChangeAspect="1" noChangeArrowheads="1"/>
          </p:cNvPicPr>
          <p:nvPr/>
        </p:nvPicPr>
        <p:blipFill>
          <a:blip r:embed="rId2" cstate="print"/>
          <a:srcRect/>
          <a:stretch>
            <a:fillRect/>
          </a:stretch>
        </p:blipFill>
        <p:spPr bwMode="auto">
          <a:xfrm>
            <a:off x="228600" y="169863"/>
            <a:ext cx="8915400" cy="6689725"/>
          </a:xfrm>
          <a:prstGeom prst="rect">
            <a:avLst/>
          </a:prstGeom>
          <a:noFill/>
          <a:ln w="9525">
            <a:noFill/>
            <a:miter lim="800000"/>
            <a:headEnd/>
            <a:tailEnd/>
          </a:ln>
        </p:spPr>
      </p:pic>
    </p:spTree>
    <p:extLst>
      <p:ext uri="{BB962C8B-B14F-4D97-AF65-F5344CB8AC3E}">
        <p14:creationId xmlns:p14="http://schemas.microsoft.com/office/powerpoint/2010/main" val="2547827843"/>
      </p:ext>
    </p:extLst>
  </p:cSld>
  <p:clrMapOvr>
    <a:masterClrMapping/>
  </p:clrMapOvr>
  <p:timing>
    <p:tnLst>
      <p:par>
        <p:cTn xmlns:p14="http://schemas.microsoft.com/office/powerpoint/2010/mai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9794" name="Picture 2" descr="P8020033"/>
          <p:cNvPicPr>
            <a:picLocks noChangeAspect="1" noChangeArrowheads="1"/>
          </p:cNvPicPr>
          <p:nvPr/>
        </p:nvPicPr>
        <p:blipFill>
          <a:blip r:embed="rId3" cstate="print"/>
          <a:srcRect/>
          <a:stretch>
            <a:fillRect/>
          </a:stretch>
        </p:blipFill>
        <p:spPr bwMode="auto">
          <a:xfrm>
            <a:off x="1066800" y="152400"/>
            <a:ext cx="6858000" cy="5132388"/>
          </a:xfrm>
          <a:prstGeom prst="rect">
            <a:avLst/>
          </a:prstGeom>
          <a:noFill/>
          <a:ln w="9525">
            <a:noFill/>
            <a:miter lim="800000"/>
            <a:headEnd/>
            <a:tailEnd/>
          </a:ln>
        </p:spPr>
      </p:pic>
      <p:sp>
        <p:nvSpPr>
          <p:cNvPr id="289795" name="Text Box 3"/>
          <p:cNvSpPr txBox="1">
            <a:spLocks noChangeArrowheads="1"/>
          </p:cNvSpPr>
          <p:nvPr/>
        </p:nvSpPr>
        <p:spPr bwMode="auto">
          <a:xfrm>
            <a:off x="228600" y="5348288"/>
            <a:ext cx="8763000" cy="1389062"/>
          </a:xfrm>
          <a:prstGeom prst="rect">
            <a:avLst/>
          </a:prstGeom>
          <a:noFill/>
          <a:ln w="9525">
            <a:noFill/>
            <a:miter lim="800000"/>
            <a:headEnd/>
            <a:tailEnd/>
          </a:ln>
        </p:spPr>
        <p:txBody>
          <a:bodyPr lIns="91429" tIns="45715" rIns="91429" bIns="45715">
            <a:spAutoFit/>
          </a:bodyPr>
          <a:lstStyle/>
          <a:p>
            <a:pPr eaLnBrk="1" hangingPunct="1">
              <a:spcBef>
                <a:spcPct val="50000"/>
              </a:spcBef>
            </a:pPr>
            <a:r>
              <a:rPr lang="en-US" b="1">
                <a:solidFill>
                  <a:srgbClr val="FF0000"/>
                </a:solidFill>
                <a:latin typeface="Times New Roman" pitchFamily="18" charset="0"/>
              </a:rPr>
              <a:t>Israeli-Arab students from Ben-Gurion University at </a:t>
            </a:r>
            <a:r>
              <a:rPr lang="en-US" b="1" i="1">
                <a:solidFill>
                  <a:srgbClr val="FF0000"/>
                </a:solidFill>
                <a:latin typeface="Times New Roman" pitchFamily="18" charset="0"/>
              </a:rPr>
              <a:t>NSLS</a:t>
            </a:r>
            <a:r>
              <a:rPr lang="en-US" b="1">
                <a:solidFill>
                  <a:srgbClr val="FF0000"/>
                </a:solidFill>
                <a:latin typeface="Times New Roman" pitchFamily="18" charset="0"/>
              </a:rPr>
              <a:t> (Brookhaven Lab) for one month, summer 2005. Funded by the US Department of Energy</a:t>
            </a:r>
            <a:endParaRPr lang="en-US" b="1">
              <a:solidFill>
                <a:srgbClr val="000000"/>
              </a:solidFill>
            </a:endParaRPr>
          </a:p>
          <a:p>
            <a:pPr eaLnBrk="1" hangingPunct="1">
              <a:spcBef>
                <a:spcPct val="50000"/>
              </a:spcBef>
            </a:pPr>
            <a:r>
              <a:rPr lang="en-US" sz="1800">
                <a:solidFill>
                  <a:srgbClr val="000000"/>
                </a:solidFill>
              </a:rPr>
              <a:t>Lisa Miller, Vivian Stojanoff, Zhong Zhong, Avraham Dilmanian,</a:t>
            </a:r>
            <a:r>
              <a:rPr lang="en-US" sz="1800" i="1">
                <a:solidFill>
                  <a:srgbClr val="FF0000"/>
                </a:solidFill>
              </a:rPr>
              <a:t> Mahmoud Simri,</a:t>
            </a:r>
            <a:r>
              <a:rPr lang="en-US" sz="1800">
                <a:solidFill>
                  <a:srgbClr val="000000"/>
                </a:solidFill>
              </a:rPr>
              <a:t> Herman Winick, Brenda Laster, </a:t>
            </a:r>
            <a:r>
              <a:rPr lang="en-US" sz="1800" i="1">
                <a:solidFill>
                  <a:srgbClr val="FF0000"/>
                </a:solidFill>
              </a:rPr>
              <a:t>Ebrahim Mahajna, Sami Khoury-Salameh</a:t>
            </a:r>
          </a:p>
        </p:txBody>
      </p:sp>
    </p:spTree>
    <p:extLst>
      <p:ext uri="{BB962C8B-B14F-4D97-AF65-F5344CB8AC3E}">
        <p14:creationId xmlns:p14="http://schemas.microsoft.com/office/powerpoint/2010/main" val="3446127822"/>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2866" name="Footer Placeholder 2"/>
          <p:cNvSpPr>
            <a:spLocks noGrp="1"/>
          </p:cNvSpPr>
          <p:nvPr>
            <p:ph type="ftr" sz="quarter" idx="4294967295"/>
          </p:nvPr>
        </p:nvSpPr>
        <p:spPr bwMode="auto">
          <a:xfrm>
            <a:off x="3124200" y="6356350"/>
            <a:ext cx="2895600" cy="365125"/>
          </a:xfrm>
          <a:prstGeom prst="rect">
            <a:avLst/>
          </a:prstGeom>
          <a:noFill/>
          <a:ln>
            <a:miter lim="800000"/>
            <a:headEnd/>
            <a:tailEnd/>
          </a:ln>
        </p:spPr>
        <p:txBody>
          <a:bodyPr/>
          <a:lstStyle/>
          <a:p>
            <a:r>
              <a:rPr lang="en-US"/>
              <a:t>Amor NADJI</a:t>
            </a:r>
          </a:p>
        </p:txBody>
      </p:sp>
      <p:pic>
        <p:nvPicPr>
          <p:cNvPr id="292867" name="Picture 4" descr="P1010327"/>
          <p:cNvPicPr>
            <a:picLocks noChangeAspect="1" noChangeArrowheads="1"/>
          </p:cNvPicPr>
          <p:nvPr/>
        </p:nvPicPr>
        <p:blipFill>
          <a:blip r:embed="rId3" cstate="print"/>
          <a:srcRect/>
          <a:stretch>
            <a:fillRect/>
          </a:stretch>
        </p:blipFill>
        <p:spPr bwMode="auto">
          <a:xfrm>
            <a:off x="1524000" y="3790950"/>
            <a:ext cx="3505200" cy="2628900"/>
          </a:xfrm>
          <a:prstGeom prst="rect">
            <a:avLst/>
          </a:prstGeom>
          <a:noFill/>
          <a:ln w="9525">
            <a:noFill/>
            <a:miter lim="800000"/>
            <a:headEnd/>
            <a:tailEnd/>
          </a:ln>
        </p:spPr>
      </p:pic>
      <p:pic>
        <p:nvPicPr>
          <p:cNvPr id="292868" name="Picture 6" descr="DSC00546"/>
          <p:cNvPicPr>
            <a:picLocks noChangeAspect="1" noChangeArrowheads="1"/>
          </p:cNvPicPr>
          <p:nvPr/>
        </p:nvPicPr>
        <p:blipFill>
          <a:blip r:embed="rId4" cstate="print"/>
          <a:srcRect/>
          <a:stretch>
            <a:fillRect/>
          </a:stretch>
        </p:blipFill>
        <p:spPr bwMode="auto">
          <a:xfrm>
            <a:off x="1524000" y="1085850"/>
            <a:ext cx="3505200" cy="2628900"/>
          </a:xfrm>
          <a:prstGeom prst="rect">
            <a:avLst/>
          </a:prstGeom>
          <a:noFill/>
          <a:ln w="9525">
            <a:noFill/>
            <a:miter lim="800000"/>
            <a:headEnd/>
            <a:tailEnd/>
          </a:ln>
        </p:spPr>
      </p:pic>
      <p:pic>
        <p:nvPicPr>
          <p:cNvPr id="292869" name="Picture 7" descr="DSC00550"/>
          <p:cNvPicPr>
            <a:picLocks noChangeAspect="1" noChangeArrowheads="1"/>
          </p:cNvPicPr>
          <p:nvPr/>
        </p:nvPicPr>
        <p:blipFill>
          <a:blip r:embed="rId5" cstate="print"/>
          <a:srcRect/>
          <a:stretch>
            <a:fillRect/>
          </a:stretch>
        </p:blipFill>
        <p:spPr bwMode="auto">
          <a:xfrm>
            <a:off x="5334000" y="1066800"/>
            <a:ext cx="3505200" cy="2628900"/>
          </a:xfrm>
          <a:prstGeom prst="rect">
            <a:avLst/>
          </a:prstGeom>
          <a:noFill/>
          <a:ln w="9525">
            <a:noFill/>
            <a:miter lim="800000"/>
            <a:headEnd/>
            <a:tailEnd/>
          </a:ln>
        </p:spPr>
      </p:pic>
      <p:pic>
        <p:nvPicPr>
          <p:cNvPr id="292870" name="Picture 8" descr="DSC00545"/>
          <p:cNvPicPr>
            <a:picLocks noChangeAspect="1" noChangeArrowheads="1"/>
          </p:cNvPicPr>
          <p:nvPr/>
        </p:nvPicPr>
        <p:blipFill>
          <a:blip r:embed="rId6" cstate="print"/>
          <a:srcRect/>
          <a:stretch>
            <a:fillRect/>
          </a:stretch>
        </p:blipFill>
        <p:spPr bwMode="auto">
          <a:xfrm>
            <a:off x="5334000" y="3790950"/>
            <a:ext cx="3505200" cy="2628900"/>
          </a:xfrm>
          <a:prstGeom prst="rect">
            <a:avLst/>
          </a:prstGeom>
          <a:noFill/>
          <a:ln w="9525">
            <a:noFill/>
            <a:miter lim="800000"/>
            <a:headEnd/>
            <a:tailEnd/>
          </a:ln>
        </p:spPr>
      </p:pic>
      <p:grpSp>
        <p:nvGrpSpPr>
          <p:cNvPr id="2" name="Group 7"/>
          <p:cNvGrpSpPr>
            <a:grpSpLocks/>
          </p:cNvGrpSpPr>
          <p:nvPr/>
        </p:nvGrpSpPr>
        <p:grpSpPr bwMode="auto">
          <a:xfrm>
            <a:off x="0" y="0"/>
            <a:ext cx="1295400" cy="609600"/>
            <a:chOff x="2394" y="3267"/>
            <a:chExt cx="1842" cy="828"/>
          </a:xfrm>
        </p:grpSpPr>
        <p:sp>
          <p:nvSpPr>
            <p:cNvPr id="292875" name="Rectangle 8"/>
            <p:cNvSpPr>
              <a:spLocks noChangeArrowheads="1"/>
            </p:cNvSpPr>
            <p:nvPr/>
          </p:nvSpPr>
          <p:spPr bwMode="auto">
            <a:xfrm>
              <a:off x="2591" y="3557"/>
              <a:ext cx="1438" cy="25"/>
            </a:xfrm>
            <a:prstGeom prst="rect">
              <a:avLst/>
            </a:prstGeom>
            <a:solidFill>
              <a:srgbClr val="333399"/>
            </a:solidFill>
            <a:ln w="9525">
              <a:solidFill>
                <a:srgbClr val="003366"/>
              </a:solidFill>
              <a:miter lim="800000"/>
              <a:headEnd/>
              <a:tailEnd/>
            </a:ln>
          </p:spPr>
          <p:txBody>
            <a:bodyPr/>
            <a:lstStyle/>
            <a:p>
              <a:endParaRPr lang="en-US">
                <a:solidFill>
                  <a:srgbClr val="000000"/>
                </a:solidFill>
              </a:endParaRPr>
            </a:p>
          </p:txBody>
        </p:sp>
        <p:sp>
          <p:nvSpPr>
            <p:cNvPr id="292876" name="Freeform 9"/>
            <p:cNvSpPr>
              <a:spLocks/>
            </p:cNvSpPr>
            <p:nvPr/>
          </p:nvSpPr>
          <p:spPr bwMode="auto">
            <a:xfrm>
              <a:off x="3206" y="3267"/>
              <a:ext cx="135" cy="308"/>
            </a:xfrm>
            <a:custGeom>
              <a:avLst/>
              <a:gdLst>
                <a:gd name="T0" fmla="*/ 0 w 267"/>
                <a:gd name="T1" fmla="*/ 1 h 616"/>
                <a:gd name="T2" fmla="*/ 1 w 267"/>
                <a:gd name="T3" fmla="*/ 1 h 616"/>
                <a:gd name="T4" fmla="*/ 1 w 267"/>
                <a:gd name="T5" fmla="*/ 1 h 616"/>
                <a:gd name="T6" fmla="*/ 1 w 267"/>
                <a:gd name="T7" fmla="*/ 0 h 616"/>
                <a:gd name="T8" fmla="*/ 0 w 267"/>
                <a:gd name="T9" fmla="*/ 1 h 616"/>
                <a:gd name="T10" fmla="*/ 0 60000 65536"/>
                <a:gd name="T11" fmla="*/ 0 60000 65536"/>
                <a:gd name="T12" fmla="*/ 0 60000 65536"/>
                <a:gd name="T13" fmla="*/ 0 60000 65536"/>
                <a:gd name="T14" fmla="*/ 0 60000 65536"/>
                <a:gd name="T15" fmla="*/ 0 w 267"/>
                <a:gd name="T16" fmla="*/ 0 h 616"/>
                <a:gd name="T17" fmla="*/ 267 w 267"/>
                <a:gd name="T18" fmla="*/ 616 h 616"/>
              </a:gdLst>
              <a:ahLst/>
              <a:cxnLst>
                <a:cxn ang="T10">
                  <a:pos x="T0" y="T1"/>
                </a:cxn>
                <a:cxn ang="T11">
                  <a:pos x="T2" y="T3"/>
                </a:cxn>
                <a:cxn ang="T12">
                  <a:pos x="T4" y="T5"/>
                </a:cxn>
                <a:cxn ang="T13">
                  <a:pos x="T6" y="T7"/>
                </a:cxn>
                <a:cxn ang="T14">
                  <a:pos x="T8" y="T9"/>
                </a:cxn>
              </a:cxnLst>
              <a:rect l="T15" t="T16" r="T17" b="T18"/>
              <a:pathLst>
                <a:path w="267" h="616">
                  <a:moveTo>
                    <a:pt x="0" y="596"/>
                  </a:moveTo>
                  <a:lnTo>
                    <a:pt x="55" y="616"/>
                  </a:lnTo>
                  <a:lnTo>
                    <a:pt x="267" y="21"/>
                  </a:lnTo>
                  <a:lnTo>
                    <a:pt x="212" y="0"/>
                  </a:lnTo>
                  <a:lnTo>
                    <a:pt x="0" y="596"/>
                  </a:lnTo>
                  <a:close/>
                </a:path>
              </a:pathLst>
            </a:custGeom>
            <a:solidFill>
              <a:srgbClr val="333399"/>
            </a:solidFill>
            <a:ln w="9525">
              <a:solidFill>
                <a:srgbClr val="003366"/>
              </a:solidFill>
              <a:round/>
              <a:headEnd/>
              <a:tailEnd/>
            </a:ln>
          </p:spPr>
          <p:txBody>
            <a:bodyPr/>
            <a:lstStyle/>
            <a:p>
              <a:endParaRPr lang="en-US"/>
            </a:p>
          </p:txBody>
        </p:sp>
        <p:sp>
          <p:nvSpPr>
            <p:cNvPr id="292877" name="Freeform 10"/>
            <p:cNvSpPr>
              <a:spLocks/>
            </p:cNvSpPr>
            <p:nvPr/>
          </p:nvSpPr>
          <p:spPr bwMode="auto">
            <a:xfrm>
              <a:off x="3309" y="3267"/>
              <a:ext cx="135" cy="308"/>
            </a:xfrm>
            <a:custGeom>
              <a:avLst/>
              <a:gdLst>
                <a:gd name="T0" fmla="*/ 1 w 266"/>
                <a:gd name="T1" fmla="*/ 0 h 616"/>
                <a:gd name="T2" fmla="*/ 0 w 266"/>
                <a:gd name="T3" fmla="*/ 1 h 616"/>
                <a:gd name="T4" fmla="*/ 1 w 266"/>
                <a:gd name="T5" fmla="*/ 1 h 616"/>
                <a:gd name="T6" fmla="*/ 1 w 266"/>
                <a:gd name="T7" fmla="*/ 1 h 616"/>
                <a:gd name="T8" fmla="*/ 1 w 266"/>
                <a:gd name="T9" fmla="*/ 0 h 616"/>
                <a:gd name="T10" fmla="*/ 0 60000 65536"/>
                <a:gd name="T11" fmla="*/ 0 60000 65536"/>
                <a:gd name="T12" fmla="*/ 0 60000 65536"/>
                <a:gd name="T13" fmla="*/ 0 60000 65536"/>
                <a:gd name="T14" fmla="*/ 0 60000 65536"/>
                <a:gd name="T15" fmla="*/ 0 w 266"/>
                <a:gd name="T16" fmla="*/ 0 h 616"/>
                <a:gd name="T17" fmla="*/ 266 w 266"/>
                <a:gd name="T18" fmla="*/ 616 h 616"/>
              </a:gdLst>
              <a:ahLst/>
              <a:cxnLst>
                <a:cxn ang="T10">
                  <a:pos x="T0" y="T1"/>
                </a:cxn>
                <a:cxn ang="T11">
                  <a:pos x="T2" y="T3"/>
                </a:cxn>
                <a:cxn ang="T12">
                  <a:pos x="T4" y="T5"/>
                </a:cxn>
                <a:cxn ang="T13">
                  <a:pos x="T6" y="T7"/>
                </a:cxn>
                <a:cxn ang="T14">
                  <a:pos x="T8" y="T9"/>
                </a:cxn>
              </a:cxnLst>
              <a:rect l="T15" t="T16" r="T17" b="T18"/>
              <a:pathLst>
                <a:path w="266" h="616">
                  <a:moveTo>
                    <a:pt x="55" y="0"/>
                  </a:moveTo>
                  <a:lnTo>
                    <a:pt x="0" y="21"/>
                  </a:lnTo>
                  <a:lnTo>
                    <a:pt x="210" y="616"/>
                  </a:lnTo>
                  <a:lnTo>
                    <a:pt x="266" y="596"/>
                  </a:lnTo>
                  <a:lnTo>
                    <a:pt x="55" y="0"/>
                  </a:lnTo>
                  <a:close/>
                </a:path>
              </a:pathLst>
            </a:custGeom>
            <a:solidFill>
              <a:srgbClr val="333399"/>
            </a:solidFill>
            <a:ln w="9525">
              <a:solidFill>
                <a:srgbClr val="003366"/>
              </a:solidFill>
              <a:round/>
              <a:headEnd/>
              <a:tailEnd/>
            </a:ln>
          </p:spPr>
          <p:txBody>
            <a:bodyPr/>
            <a:lstStyle/>
            <a:p>
              <a:endParaRPr lang="en-US"/>
            </a:p>
          </p:txBody>
        </p:sp>
        <p:sp>
          <p:nvSpPr>
            <p:cNvPr id="292878" name="Freeform 11"/>
            <p:cNvSpPr>
              <a:spLocks/>
            </p:cNvSpPr>
            <p:nvPr/>
          </p:nvSpPr>
          <p:spPr bwMode="auto">
            <a:xfrm>
              <a:off x="2591" y="3367"/>
              <a:ext cx="703" cy="210"/>
            </a:xfrm>
            <a:custGeom>
              <a:avLst/>
              <a:gdLst>
                <a:gd name="T0" fmla="*/ 1 w 1404"/>
                <a:gd name="T1" fmla="*/ 0 h 421"/>
                <a:gd name="T2" fmla="*/ 1 w 1404"/>
                <a:gd name="T3" fmla="*/ 0 h 421"/>
                <a:gd name="T4" fmla="*/ 0 w 1404"/>
                <a:gd name="T5" fmla="*/ 0 h 421"/>
                <a:gd name="T6" fmla="*/ 1 w 1404"/>
                <a:gd name="T7" fmla="*/ 0 h 421"/>
                <a:gd name="T8" fmla="*/ 1 w 1404"/>
                <a:gd name="T9" fmla="*/ 0 h 421"/>
                <a:gd name="T10" fmla="*/ 0 60000 65536"/>
                <a:gd name="T11" fmla="*/ 0 60000 65536"/>
                <a:gd name="T12" fmla="*/ 0 60000 65536"/>
                <a:gd name="T13" fmla="*/ 0 60000 65536"/>
                <a:gd name="T14" fmla="*/ 0 60000 65536"/>
                <a:gd name="T15" fmla="*/ 0 w 1404"/>
                <a:gd name="T16" fmla="*/ 0 h 421"/>
                <a:gd name="T17" fmla="*/ 1404 w 1404"/>
                <a:gd name="T18" fmla="*/ 421 h 421"/>
              </a:gdLst>
              <a:ahLst/>
              <a:cxnLst>
                <a:cxn ang="T10">
                  <a:pos x="T0" y="T1"/>
                </a:cxn>
                <a:cxn ang="T11">
                  <a:pos x="T2" y="T3"/>
                </a:cxn>
                <a:cxn ang="T12">
                  <a:pos x="T4" y="T5"/>
                </a:cxn>
                <a:cxn ang="T13">
                  <a:pos x="T6" y="T7"/>
                </a:cxn>
                <a:cxn ang="T14">
                  <a:pos x="T8" y="T9"/>
                </a:cxn>
              </a:cxnLst>
              <a:rect l="T15" t="T16" r="T17" b="T18"/>
              <a:pathLst>
                <a:path w="1404" h="421">
                  <a:moveTo>
                    <a:pt x="1404" y="50"/>
                  </a:moveTo>
                  <a:lnTo>
                    <a:pt x="1390" y="0"/>
                  </a:lnTo>
                  <a:lnTo>
                    <a:pt x="0" y="370"/>
                  </a:lnTo>
                  <a:lnTo>
                    <a:pt x="13" y="421"/>
                  </a:lnTo>
                  <a:lnTo>
                    <a:pt x="1404" y="50"/>
                  </a:lnTo>
                  <a:close/>
                </a:path>
              </a:pathLst>
            </a:custGeom>
            <a:solidFill>
              <a:srgbClr val="333399"/>
            </a:solidFill>
            <a:ln w="9525">
              <a:solidFill>
                <a:srgbClr val="003366"/>
              </a:solidFill>
              <a:round/>
              <a:headEnd/>
              <a:tailEnd/>
            </a:ln>
          </p:spPr>
          <p:txBody>
            <a:bodyPr/>
            <a:lstStyle/>
            <a:p>
              <a:endParaRPr lang="en-US"/>
            </a:p>
          </p:txBody>
        </p:sp>
        <p:sp>
          <p:nvSpPr>
            <p:cNvPr id="292879" name="Freeform 12"/>
            <p:cNvSpPr>
              <a:spLocks/>
            </p:cNvSpPr>
            <p:nvPr/>
          </p:nvSpPr>
          <p:spPr bwMode="auto">
            <a:xfrm>
              <a:off x="3351" y="3370"/>
              <a:ext cx="680" cy="205"/>
            </a:xfrm>
            <a:custGeom>
              <a:avLst/>
              <a:gdLst>
                <a:gd name="T0" fmla="*/ 1 w 1358"/>
                <a:gd name="T1" fmla="*/ 0 h 421"/>
                <a:gd name="T2" fmla="*/ 0 w 1358"/>
                <a:gd name="T3" fmla="*/ 0 h 421"/>
                <a:gd name="T4" fmla="*/ 1 w 1358"/>
                <a:gd name="T5" fmla="*/ 0 h 421"/>
                <a:gd name="T6" fmla="*/ 1 w 1358"/>
                <a:gd name="T7" fmla="*/ 0 h 421"/>
                <a:gd name="T8" fmla="*/ 1 w 1358"/>
                <a:gd name="T9" fmla="*/ 0 h 421"/>
                <a:gd name="T10" fmla="*/ 0 60000 65536"/>
                <a:gd name="T11" fmla="*/ 0 60000 65536"/>
                <a:gd name="T12" fmla="*/ 0 60000 65536"/>
                <a:gd name="T13" fmla="*/ 0 60000 65536"/>
                <a:gd name="T14" fmla="*/ 0 60000 65536"/>
                <a:gd name="T15" fmla="*/ 0 w 1358"/>
                <a:gd name="T16" fmla="*/ 0 h 421"/>
                <a:gd name="T17" fmla="*/ 1358 w 1358"/>
                <a:gd name="T18" fmla="*/ 421 h 421"/>
              </a:gdLst>
              <a:ahLst/>
              <a:cxnLst>
                <a:cxn ang="T10">
                  <a:pos x="T0" y="T1"/>
                </a:cxn>
                <a:cxn ang="T11">
                  <a:pos x="T2" y="T3"/>
                </a:cxn>
                <a:cxn ang="T12">
                  <a:pos x="T4" y="T5"/>
                </a:cxn>
                <a:cxn ang="T13">
                  <a:pos x="T6" y="T7"/>
                </a:cxn>
                <a:cxn ang="T14">
                  <a:pos x="T8" y="T9"/>
                </a:cxn>
              </a:cxnLst>
              <a:rect l="T15" t="T16" r="T17" b="T18"/>
              <a:pathLst>
                <a:path w="1358" h="421">
                  <a:moveTo>
                    <a:pt x="15" y="0"/>
                  </a:moveTo>
                  <a:lnTo>
                    <a:pt x="0" y="50"/>
                  </a:lnTo>
                  <a:lnTo>
                    <a:pt x="1344" y="421"/>
                  </a:lnTo>
                  <a:lnTo>
                    <a:pt x="1358" y="370"/>
                  </a:lnTo>
                  <a:lnTo>
                    <a:pt x="15" y="0"/>
                  </a:lnTo>
                  <a:close/>
                </a:path>
              </a:pathLst>
            </a:custGeom>
            <a:solidFill>
              <a:srgbClr val="333399"/>
            </a:solidFill>
            <a:ln w="9525">
              <a:solidFill>
                <a:srgbClr val="003366"/>
              </a:solidFill>
              <a:round/>
              <a:headEnd/>
              <a:tailEnd/>
            </a:ln>
          </p:spPr>
          <p:txBody>
            <a:bodyPr/>
            <a:lstStyle/>
            <a:p>
              <a:endParaRPr lang="en-US"/>
            </a:p>
          </p:txBody>
        </p:sp>
        <p:sp>
          <p:nvSpPr>
            <p:cNvPr id="292880" name="WordArt 13"/>
            <p:cNvSpPr>
              <a:spLocks noChangeArrowheads="1" noChangeShapeType="1" noTextEdit="1"/>
            </p:cNvSpPr>
            <p:nvPr/>
          </p:nvSpPr>
          <p:spPr bwMode="auto">
            <a:xfrm>
              <a:off x="2606" y="3615"/>
              <a:ext cx="1405" cy="282"/>
            </a:xfrm>
            <a:prstGeom prst="rect">
              <a:avLst/>
            </a:prstGeom>
          </p:spPr>
          <p:txBody>
            <a:bodyPr wrap="none" fromWordArt="1">
              <a:prstTxWarp prst="textPlain">
                <a:avLst>
                  <a:gd name="adj" fmla="val 50000"/>
                </a:avLst>
              </a:prstTxWarp>
            </a:bodyPr>
            <a:lstStyle/>
            <a:p>
              <a:pPr algn="ctr"/>
              <a:r>
                <a:rPr lang="en-US" sz="3600" kern="10">
                  <a:ln w="9525">
                    <a:solidFill>
                      <a:srgbClr val="003366"/>
                    </a:solidFill>
                    <a:round/>
                    <a:headEnd/>
                    <a:tailEnd/>
                  </a:ln>
                  <a:solidFill>
                    <a:srgbClr val="003366"/>
                  </a:solidFill>
                  <a:latin typeface="Arial"/>
                </a:rPr>
                <a:t>SESAME</a:t>
              </a:r>
            </a:p>
          </p:txBody>
        </p:sp>
        <p:sp>
          <p:nvSpPr>
            <p:cNvPr id="292881" name="Line 14"/>
            <p:cNvSpPr>
              <a:spLocks noChangeShapeType="1"/>
            </p:cNvSpPr>
            <p:nvPr/>
          </p:nvSpPr>
          <p:spPr bwMode="auto">
            <a:xfrm>
              <a:off x="2576" y="3972"/>
              <a:ext cx="1468" cy="0"/>
            </a:xfrm>
            <a:prstGeom prst="line">
              <a:avLst/>
            </a:prstGeom>
            <a:noFill/>
            <a:ln w="19050">
              <a:solidFill>
                <a:srgbClr val="003366"/>
              </a:solidFill>
              <a:round/>
              <a:headEnd/>
              <a:tailEnd/>
            </a:ln>
          </p:spPr>
          <p:txBody>
            <a:bodyPr/>
            <a:lstStyle/>
            <a:p>
              <a:endParaRPr lang="en-US"/>
            </a:p>
          </p:txBody>
        </p:sp>
        <p:sp>
          <p:nvSpPr>
            <p:cNvPr id="292882" name="Line 15"/>
            <p:cNvSpPr>
              <a:spLocks noChangeShapeType="1"/>
            </p:cNvSpPr>
            <p:nvPr/>
          </p:nvSpPr>
          <p:spPr bwMode="auto">
            <a:xfrm flipV="1">
              <a:off x="2502" y="4032"/>
              <a:ext cx="1632" cy="0"/>
            </a:xfrm>
            <a:prstGeom prst="line">
              <a:avLst/>
            </a:prstGeom>
            <a:noFill/>
            <a:ln w="19050">
              <a:solidFill>
                <a:srgbClr val="003366"/>
              </a:solidFill>
              <a:round/>
              <a:headEnd/>
              <a:tailEnd/>
            </a:ln>
          </p:spPr>
          <p:txBody>
            <a:bodyPr/>
            <a:lstStyle/>
            <a:p>
              <a:endParaRPr lang="en-US"/>
            </a:p>
          </p:txBody>
        </p:sp>
        <p:sp>
          <p:nvSpPr>
            <p:cNvPr id="292883" name="Line 16"/>
            <p:cNvSpPr>
              <a:spLocks noChangeShapeType="1"/>
            </p:cNvSpPr>
            <p:nvPr/>
          </p:nvSpPr>
          <p:spPr bwMode="auto">
            <a:xfrm>
              <a:off x="2394" y="4095"/>
              <a:ext cx="1842" cy="0"/>
            </a:xfrm>
            <a:prstGeom prst="line">
              <a:avLst/>
            </a:prstGeom>
            <a:noFill/>
            <a:ln w="19050">
              <a:solidFill>
                <a:srgbClr val="003366"/>
              </a:solidFill>
              <a:round/>
              <a:headEnd/>
              <a:tailEnd/>
            </a:ln>
          </p:spPr>
          <p:txBody>
            <a:bodyPr/>
            <a:lstStyle/>
            <a:p>
              <a:endParaRPr lang="en-US"/>
            </a:p>
          </p:txBody>
        </p:sp>
      </p:grpSp>
      <p:sp>
        <p:nvSpPr>
          <p:cNvPr id="292872" name="Rectangle 16"/>
          <p:cNvSpPr>
            <a:spLocks noChangeArrowheads="1"/>
          </p:cNvSpPr>
          <p:nvPr/>
        </p:nvSpPr>
        <p:spPr bwMode="auto">
          <a:xfrm>
            <a:off x="1752600" y="304800"/>
            <a:ext cx="7251700" cy="523875"/>
          </a:xfrm>
          <a:prstGeom prst="rect">
            <a:avLst/>
          </a:prstGeom>
          <a:noFill/>
          <a:ln w="9525">
            <a:noFill/>
            <a:miter lim="800000"/>
            <a:headEnd/>
            <a:tailEnd/>
          </a:ln>
        </p:spPr>
        <p:txBody>
          <a:bodyPr>
            <a:spAutoFit/>
          </a:bodyPr>
          <a:lstStyle/>
          <a:p>
            <a:r>
              <a:rPr lang="en-US" sz="2800" b="1">
                <a:solidFill>
                  <a:srgbClr val="0000FF"/>
                </a:solidFill>
              </a:rPr>
              <a:t>Tests of the MICROTRON Subsystems</a:t>
            </a:r>
          </a:p>
        </p:txBody>
      </p:sp>
      <p:sp>
        <p:nvSpPr>
          <p:cNvPr id="292873" name="Slide Number Placeholder 18"/>
          <p:cNvSpPr txBox="1">
            <a:spLocks noGrp="1"/>
          </p:cNvSpPr>
          <p:nvPr/>
        </p:nvSpPr>
        <p:spPr bwMode="auto">
          <a:xfrm>
            <a:off x="6553200" y="6356350"/>
            <a:ext cx="2133600" cy="365125"/>
          </a:xfrm>
          <a:prstGeom prst="rect">
            <a:avLst/>
          </a:prstGeom>
          <a:noFill/>
          <a:ln w="9525">
            <a:noFill/>
            <a:miter lim="800000"/>
            <a:headEnd/>
            <a:tailEnd/>
          </a:ln>
        </p:spPr>
        <p:txBody>
          <a:bodyPr anchor="ctr"/>
          <a:lstStyle/>
          <a:p>
            <a:pPr algn="r"/>
            <a:fld id="{9F69E93C-40AC-4B3B-BDBE-1E72B862C27B}" type="slidenum">
              <a:rPr lang="en-US" sz="1200">
                <a:solidFill>
                  <a:srgbClr val="898989"/>
                </a:solidFill>
              </a:rPr>
              <a:pPr algn="r"/>
              <a:t>62</a:t>
            </a:fld>
            <a:endParaRPr lang="en-US" sz="1200">
              <a:solidFill>
                <a:srgbClr val="898989"/>
              </a:solidFill>
            </a:endParaRPr>
          </a:p>
        </p:txBody>
      </p:sp>
      <p:sp>
        <p:nvSpPr>
          <p:cNvPr id="292874" name="Text Box 133"/>
          <p:cNvSpPr txBox="1">
            <a:spLocks noGrp="1" noChangeArrowheads="1"/>
          </p:cNvSpPr>
          <p:nvPr/>
        </p:nvSpPr>
        <p:spPr bwMode="auto">
          <a:xfrm>
            <a:off x="49213" y="6537325"/>
            <a:ext cx="5867400" cy="277813"/>
          </a:xfrm>
          <a:prstGeom prst="rect">
            <a:avLst/>
          </a:prstGeom>
          <a:noFill/>
          <a:ln w="9525">
            <a:noFill/>
            <a:miter lim="800000"/>
            <a:headEnd/>
            <a:tailEnd/>
          </a:ln>
        </p:spPr>
        <p:txBody>
          <a:bodyPr anchor="ctr">
            <a:spAutoFit/>
          </a:bodyPr>
          <a:lstStyle/>
          <a:p>
            <a:r>
              <a:rPr lang="it-IT" sz="1200" i="1">
                <a:solidFill>
                  <a:srgbClr val="C0504D"/>
                </a:solidFill>
              </a:rPr>
              <a:t>K. Toukan The Royal Swedish Academy of Sciences, Stockholm, Sweden, June 10° ,2008</a:t>
            </a:r>
          </a:p>
        </p:txBody>
      </p:sp>
    </p:spTree>
    <p:extLst>
      <p:ext uri="{BB962C8B-B14F-4D97-AF65-F5344CB8AC3E}">
        <p14:creationId xmlns:p14="http://schemas.microsoft.com/office/powerpoint/2010/main" val="2726846819"/>
      </p:ext>
    </p:extLst>
  </p:cSld>
  <p:clrMapOvr>
    <a:masterClrMapping/>
  </p:clrMapOvr>
  <p:transition xmlns:p14="http://schemas.microsoft.com/office/powerpoint/2010/main">
    <p:wipe/>
  </p:transition>
  <p:timing>
    <p:tnLst>
      <p:par>
        <p:cTn xmlns:p14="http://schemas.microsoft.com/office/powerpoint/2010/mai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3890" name="Footer Placeholder 2"/>
          <p:cNvSpPr>
            <a:spLocks noGrp="1"/>
          </p:cNvSpPr>
          <p:nvPr>
            <p:ph type="ftr" sz="quarter" idx="4294967295"/>
          </p:nvPr>
        </p:nvSpPr>
        <p:spPr bwMode="auto">
          <a:xfrm>
            <a:off x="3124200" y="6356350"/>
            <a:ext cx="2895600" cy="365125"/>
          </a:xfrm>
          <a:prstGeom prst="rect">
            <a:avLst/>
          </a:prstGeom>
          <a:noFill/>
          <a:ln>
            <a:miter lim="800000"/>
            <a:headEnd/>
            <a:tailEnd/>
          </a:ln>
        </p:spPr>
        <p:txBody>
          <a:bodyPr/>
          <a:lstStyle/>
          <a:p>
            <a:r>
              <a:rPr lang="en-US">
                <a:solidFill>
                  <a:srgbClr val="898989"/>
                </a:solidFill>
              </a:rPr>
              <a:t>Amor NADJI</a:t>
            </a:r>
          </a:p>
        </p:txBody>
      </p:sp>
      <p:sp>
        <p:nvSpPr>
          <p:cNvPr id="293891" name="Rectangle 2"/>
          <p:cNvSpPr>
            <a:spLocks noGrp="1" noChangeArrowheads="1"/>
          </p:cNvSpPr>
          <p:nvPr>
            <p:ph type="title" idx="4294967295"/>
          </p:nvPr>
        </p:nvSpPr>
        <p:spPr bwMode="auto">
          <a:xfrm>
            <a:off x="838200" y="0"/>
            <a:ext cx="7772400" cy="685800"/>
          </a:xfrm>
          <a:prstGeom prst="rect">
            <a:avLst/>
          </a:prstGeom>
          <a:noFill/>
          <a:ln>
            <a:miter lim="800000"/>
            <a:headEnd/>
            <a:tailEnd/>
          </a:ln>
        </p:spPr>
        <p:txBody>
          <a:bodyPr/>
          <a:lstStyle/>
          <a:p>
            <a:r>
              <a:rPr lang="en-US" sz="2800" b="1" smtClean="0">
                <a:solidFill>
                  <a:srgbClr val="0033CC"/>
                </a:solidFill>
                <a:latin typeface="Arial" pitchFamily="34" charset="0"/>
              </a:rPr>
              <a:t>3D View of the New Shielding</a:t>
            </a:r>
          </a:p>
        </p:txBody>
      </p:sp>
      <p:sp>
        <p:nvSpPr>
          <p:cNvPr id="293892" name="Rectangle 3"/>
          <p:cNvSpPr>
            <a:spLocks noGrp="1" noChangeArrowheads="1"/>
          </p:cNvSpPr>
          <p:nvPr>
            <p:ph type="body" idx="4294967295"/>
          </p:nvPr>
        </p:nvSpPr>
        <p:spPr bwMode="auto">
          <a:xfrm>
            <a:off x="457200" y="1600200"/>
            <a:ext cx="8229600" cy="4525963"/>
          </a:xfrm>
          <a:prstGeom prst="rect">
            <a:avLst/>
          </a:prstGeom>
          <a:noFill/>
          <a:ln>
            <a:miter lim="800000"/>
            <a:headEnd/>
            <a:tailEnd/>
          </a:ln>
        </p:spPr>
        <p:txBody>
          <a:bodyPr/>
          <a:lstStyle/>
          <a:p>
            <a:endParaRPr lang="en-US" smtClean="0"/>
          </a:p>
        </p:txBody>
      </p:sp>
      <p:pic>
        <p:nvPicPr>
          <p:cNvPr id="293893" name="Picture 4"/>
          <p:cNvPicPr>
            <a:picLocks noChangeAspect="1" noChangeArrowheads="1"/>
          </p:cNvPicPr>
          <p:nvPr/>
        </p:nvPicPr>
        <p:blipFill>
          <a:blip r:embed="rId3" cstate="print"/>
          <a:srcRect/>
          <a:stretch>
            <a:fillRect/>
          </a:stretch>
        </p:blipFill>
        <p:spPr bwMode="auto">
          <a:xfrm>
            <a:off x="0" y="838200"/>
            <a:ext cx="8724900" cy="5346700"/>
          </a:xfrm>
          <a:prstGeom prst="rect">
            <a:avLst/>
          </a:prstGeom>
          <a:noFill/>
          <a:ln w="9525">
            <a:noFill/>
            <a:miter lim="800000"/>
            <a:headEnd/>
            <a:tailEnd/>
          </a:ln>
        </p:spPr>
      </p:pic>
      <p:sp>
        <p:nvSpPr>
          <p:cNvPr id="293894" name="Slide Number Placeholder 5"/>
          <p:cNvSpPr txBox="1">
            <a:spLocks noGrp="1"/>
          </p:cNvSpPr>
          <p:nvPr/>
        </p:nvSpPr>
        <p:spPr bwMode="auto">
          <a:xfrm>
            <a:off x="6553200" y="6356350"/>
            <a:ext cx="2133600" cy="365125"/>
          </a:xfrm>
          <a:prstGeom prst="rect">
            <a:avLst/>
          </a:prstGeom>
          <a:noFill/>
          <a:ln w="9525">
            <a:noFill/>
            <a:miter lim="800000"/>
            <a:headEnd/>
            <a:tailEnd/>
          </a:ln>
        </p:spPr>
        <p:txBody>
          <a:bodyPr anchor="ctr"/>
          <a:lstStyle/>
          <a:p>
            <a:pPr algn="r"/>
            <a:fld id="{0880EC1E-5E7F-4598-A462-7F5642C74BD3}" type="slidenum">
              <a:rPr lang="en-US" sz="1200">
                <a:solidFill>
                  <a:srgbClr val="898989"/>
                </a:solidFill>
              </a:rPr>
              <a:pPr algn="r"/>
              <a:t>63</a:t>
            </a:fld>
            <a:endParaRPr lang="en-US" sz="1200">
              <a:solidFill>
                <a:srgbClr val="898989"/>
              </a:solidFill>
            </a:endParaRPr>
          </a:p>
        </p:txBody>
      </p:sp>
      <p:grpSp>
        <p:nvGrpSpPr>
          <p:cNvPr id="2" name="Group 7"/>
          <p:cNvGrpSpPr>
            <a:grpSpLocks/>
          </p:cNvGrpSpPr>
          <p:nvPr/>
        </p:nvGrpSpPr>
        <p:grpSpPr bwMode="auto">
          <a:xfrm>
            <a:off x="0" y="0"/>
            <a:ext cx="1295400" cy="609600"/>
            <a:chOff x="2394" y="3267"/>
            <a:chExt cx="1842" cy="828"/>
          </a:xfrm>
        </p:grpSpPr>
        <p:sp>
          <p:nvSpPr>
            <p:cNvPr id="293897" name="Rectangle 8"/>
            <p:cNvSpPr>
              <a:spLocks noChangeArrowheads="1"/>
            </p:cNvSpPr>
            <p:nvPr/>
          </p:nvSpPr>
          <p:spPr bwMode="auto">
            <a:xfrm>
              <a:off x="2591" y="3557"/>
              <a:ext cx="1438" cy="25"/>
            </a:xfrm>
            <a:prstGeom prst="rect">
              <a:avLst/>
            </a:prstGeom>
            <a:solidFill>
              <a:srgbClr val="333399"/>
            </a:solidFill>
            <a:ln w="9525">
              <a:solidFill>
                <a:srgbClr val="003366"/>
              </a:solidFill>
              <a:miter lim="800000"/>
              <a:headEnd/>
              <a:tailEnd/>
            </a:ln>
          </p:spPr>
          <p:txBody>
            <a:bodyPr/>
            <a:lstStyle/>
            <a:p>
              <a:endParaRPr lang="en-US">
                <a:solidFill>
                  <a:srgbClr val="000000"/>
                </a:solidFill>
              </a:endParaRPr>
            </a:p>
          </p:txBody>
        </p:sp>
        <p:sp>
          <p:nvSpPr>
            <p:cNvPr id="293898" name="Freeform 9"/>
            <p:cNvSpPr>
              <a:spLocks/>
            </p:cNvSpPr>
            <p:nvPr/>
          </p:nvSpPr>
          <p:spPr bwMode="auto">
            <a:xfrm>
              <a:off x="3206" y="3267"/>
              <a:ext cx="135" cy="308"/>
            </a:xfrm>
            <a:custGeom>
              <a:avLst/>
              <a:gdLst>
                <a:gd name="T0" fmla="*/ 0 w 267"/>
                <a:gd name="T1" fmla="*/ 1 h 616"/>
                <a:gd name="T2" fmla="*/ 1 w 267"/>
                <a:gd name="T3" fmla="*/ 1 h 616"/>
                <a:gd name="T4" fmla="*/ 1 w 267"/>
                <a:gd name="T5" fmla="*/ 1 h 616"/>
                <a:gd name="T6" fmla="*/ 1 w 267"/>
                <a:gd name="T7" fmla="*/ 0 h 616"/>
                <a:gd name="T8" fmla="*/ 0 w 267"/>
                <a:gd name="T9" fmla="*/ 1 h 616"/>
                <a:gd name="T10" fmla="*/ 0 60000 65536"/>
                <a:gd name="T11" fmla="*/ 0 60000 65536"/>
                <a:gd name="T12" fmla="*/ 0 60000 65536"/>
                <a:gd name="T13" fmla="*/ 0 60000 65536"/>
                <a:gd name="T14" fmla="*/ 0 60000 65536"/>
                <a:gd name="T15" fmla="*/ 0 w 267"/>
                <a:gd name="T16" fmla="*/ 0 h 616"/>
                <a:gd name="T17" fmla="*/ 267 w 267"/>
                <a:gd name="T18" fmla="*/ 616 h 616"/>
              </a:gdLst>
              <a:ahLst/>
              <a:cxnLst>
                <a:cxn ang="T10">
                  <a:pos x="T0" y="T1"/>
                </a:cxn>
                <a:cxn ang="T11">
                  <a:pos x="T2" y="T3"/>
                </a:cxn>
                <a:cxn ang="T12">
                  <a:pos x="T4" y="T5"/>
                </a:cxn>
                <a:cxn ang="T13">
                  <a:pos x="T6" y="T7"/>
                </a:cxn>
                <a:cxn ang="T14">
                  <a:pos x="T8" y="T9"/>
                </a:cxn>
              </a:cxnLst>
              <a:rect l="T15" t="T16" r="T17" b="T18"/>
              <a:pathLst>
                <a:path w="267" h="616">
                  <a:moveTo>
                    <a:pt x="0" y="596"/>
                  </a:moveTo>
                  <a:lnTo>
                    <a:pt x="55" y="616"/>
                  </a:lnTo>
                  <a:lnTo>
                    <a:pt x="267" y="21"/>
                  </a:lnTo>
                  <a:lnTo>
                    <a:pt x="212" y="0"/>
                  </a:lnTo>
                  <a:lnTo>
                    <a:pt x="0" y="596"/>
                  </a:lnTo>
                  <a:close/>
                </a:path>
              </a:pathLst>
            </a:custGeom>
            <a:solidFill>
              <a:srgbClr val="333399"/>
            </a:solidFill>
            <a:ln w="9525">
              <a:solidFill>
                <a:srgbClr val="003366"/>
              </a:solidFill>
              <a:round/>
              <a:headEnd/>
              <a:tailEnd/>
            </a:ln>
          </p:spPr>
          <p:txBody>
            <a:bodyPr/>
            <a:lstStyle/>
            <a:p>
              <a:endParaRPr lang="en-US"/>
            </a:p>
          </p:txBody>
        </p:sp>
        <p:sp>
          <p:nvSpPr>
            <p:cNvPr id="293899" name="Freeform 10"/>
            <p:cNvSpPr>
              <a:spLocks/>
            </p:cNvSpPr>
            <p:nvPr/>
          </p:nvSpPr>
          <p:spPr bwMode="auto">
            <a:xfrm>
              <a:off x="3309" y="3267"/>
              <a:ext cx="135" cy="308"/>
            </a:xfrm>
            <a:custGeom>
              <a:avLst/>
              <a:gdLst>
                <a:gd name="T0" fmla="*/ 1 w 266"/>
                <a:gd name="T1" fmla="*/ 0 h 616"/>
                <a:gd name="T2" fmla="*/ 0 w 266"/>
                <a:gd name="T3" fmla="*/ 1 h 616"/>
                <a:gd name="T4" fmla="*/ 1 w 266"/>
                <a:gd name="T5" fmla="*/ 1 h 616"/>
                <a:gd name="T6" fmla="*/ 1 w 266"/>
                <a:gd name="T7" fmla="*/ 1 h 616"/>
                <a:gd name="T8" fmla="*/ 1 w 266"/>
                <a:gd name="T9" fmla="*/ 0 h 616"/>
                <a:gd name="T10" fmla="*/ 0 60000 65536"/>
                <a:gd name="T11" fmla="*/ 0 60000 65536"/>
                <a:gd name="T12" fmla="*/ 0 60000 65536"/>
                <a:gd name="T13" fmla="*/ 0 60000 65536"/>
                <a:gd name="T14" fmla="*/ 0 60000 65536"/>
                <a:gd name="T15" fmla="*/ 0 w 266"/>
                <a:gd name="T16" fmla="*/ 0 h 616"/>
                <a:gd name="T17" fmla="*/ 266 w 266"/>
                <a:gd name="T18" fmla="*/ 616 h 616"/>
              </a:gdLst>
              <a:ahLst/>
              <a:cxnLst>
                <a:cxn ang="T10">
                  <a:pos x="T0" y="T1"/>
                </a:cxn>
                <a:cxn ang="T11">
                  <a:pos x="T2" y="T3"/>
                </a:cxn>
                <a:cxn ang="T12">
                  <a:pos x="T4" y="T5"/>
                </a:cxn>
                <a:cxn ang="T13">
                  <a:pos x="T6" y="T7"/>
                </a:cxn>
                <a:cxn ang="T14">
                  <a:pos x="T8" y="T9"/>
                </a:cxn>
              </a:cxnLst>
              <a:rect l="T15" t="T16" r="T17" b="T18"/>
              <a:pathLst>
                <a:path w="266" h="616">
                  <a:moveTo>
                    <a:pt x="55" y="0"/>
                  </a:moveTo>
                  <a:lnTo>
                    <a:pt x="0" y="21"/>
                  </a:lnTo>
                  <a:lnTo>
                    <a:pt x="210" y="616"/>
                  </a:lnTo>
                  <a:lnTo>
                    <a:pt x="266" y="596"/>
                  </a:lnTo>
                  <a:lnTo>
                    <a:pt x="55" y="0"/>
                  </a:lnTo>
                  <a:close/>
                </a:path>
              </a:pathLst>
            </a:custGeom>
            <a:solidFill>
              <a:srgbClr val="333399"/>
            </a:solidFill>
            <a:ln w="9525">
              <a:solidFill>
                <a:srgbClr val="003366"/>
              </a:solidFill>
              <a:round/>
              <a:headEnd/>
              <a:tailEnd/>
            </a:ln>
          </p:spPr>
          <p:txBody>
            <a:bodyPr/>
            <a:lstStyle/>
            <a:p>
              <a:endParaRPr lang="en-US"/>
            </a:p>
          </p:txBody>
        </p:sp>
        <p:sp>
          <p:nvSpPr>
            <p:cNvPr id="293900" name="Freeform 11"/>
            <p:cNvSpPr>
              <a:spLocks/>
            </p:cNvSpPr>
            <p:nvPr/>
          </p:nvSpPr>
          <p:spPr bwMode="auto">
            <a:xfrm>
              <a:off x="2591" y="3367"/>
              <a:ext cx="703" cy="210"/>
            </a:xfrm>
            <a:custGeom>
              <a:avLst/>
              <a:gdLst>
                <a:gd name="T0" fmla="*/ 1 w 1404"/>
                <a:gd name="T1" fmla="*/ 0 h 421"/>
                <a:gd name="T2" fmla="*/ 1 w 1404"/>
                <a:gd name="T3" fmla="*/ 0 h 421"/>
                <a:gd name="T4" fmla="*/ 0 w 1404"/>
                <a:gd name="T5" fmla="*/ 0 h 421"/>
                <a:gd name="T6" fmla="*/ 1 w 1404"/>
                <a:gd name="T7" fmla="*/ 0 h 421"/>
                <a:gd name="T8" fmla="*/ 1 w 1404"/>
                <a:gd name="T9" fmla="*/ 0 h 421"/>
                <a:gd name="T10" fmla="*/ 0 60000 65536"/>
                <a:gd name="T11" fmla="*/ 0 60000 65536"/>
                <a:gd name="T12" fmla="*/ 0 60000 65536"/>
                <a:gd name="T13" fmla="*/ 0 60000 65536"/>
                <a:gd name="T14" fmla="*/ 0 60000 65536"/>
                <a:gd name="T15" fmla="*/ 0 w 1404"/>
                <a:gd name="T16" fmla="*/ 0 h 421"/>
                <a:gd name="T17" fmla="*/ 1404 w 1404"/>
                <a:gd name="T18" fmla="*/ 421 h 421"/>
              </a:gdLst>
              <a:ahLst/>
              <a:cxnLst>
                <a:cxn ang="T10">
                  <a:pos x="T0" y="T1"/>
                </a:cxn>
                <a:cxn ang="T11">
                  <a:pos x="T2" y="T3"/>
                </a:cxn>
                <a:cxn ang="T12">
                  <a:pos x="T4" y="T5"/>
                </a:cxn>
                <a:cxn ang="T13">
                  <a:pos x="T6" y="T7"/>
                </a:cxn>
                <a:cxn ang="T14">
                  <a:pos x="T8" y="T9"/>
                </a:cxn>
              </a:cxnLst>
              <a:rect l="T15" t="T16" r="T17" b="T18"/>
              <a:pathLst>
                <a:path w="1404" h="421">
                  <a:moveTo>
                    <a:pt x="1404" y="50"/>
                  </a:moveTo>
                  <a:lnTo>
                    <a:pt x="1390" y="0"/>
                  </a:lnTo>
                  <a:lnTo>
                    <a:pt x="0" y="370"/>
                  </a:lnTo>
                  <a:lnTo>
                    <a:pt x="13" y="421"/>
                  </a:lnTo>
                  <a:lnTo>
                    <a:pt x="1404" y="50"/>
                  </a:lnTo>
                  <a:close/>
                </a:path>
              </a:pathLst>
            </a:custGeom>
            <a:solidFill>
              <a:srgbClr val="333399"/>
            </a:solidFill>
            <a:ln w="9525">
              <a:solidFill>
                <a:srgbClr val="003366"/>
              </a:solidFill>
              <a:round/>
              <a:headEnd/>
              <a:tailEnd/>
            </a:ln>
          </p:spPr>
          <p:txBody>
            <a:bodyPr/>
            <a:lstStyle/>
            <a:p>
              <a:endParaRPr lang="en-US"/>
            </a:p>
          </p:txBody>
        </p:sp>
        <p:sp>
          <p:nvSpPr>
            <p:cNvPr id="293901" name="Freeform 12"/>
            <p:cNvSpPr>
              <a:spLocks/>
            </p:cNvSpPr>
            <p:nvPr/>
          </p:nvSpPr>
          <p:spPr bwMode="auto">
            <a:xfrm>
              <a:off x="3351" y="3370"/>
              <a:ext cx="680" cy="205"/>
            </a:xfrm>
            <a:custGeom>
              <a:avLst/>
              <a:gdLst>
                <a:gd name="T0" fmla="*/ 1 w 1358"/>
                <a:gd name="T1" fmla="*/ 0 h 421"/>
                <a:gd name="T2" fmla="*/ 0 w 1358"/>
                <a:gd name="T3" fmla="*/ 0 h 421"/>
                <a:gd name="T4" fmla="*/ 1 w 1358"/>
                <a:gd name="T5" fmla="*/ 0 h 421"/>
                <a:gd name="T6" fmla="*/ 1 w 1358"/>
                <a:gd name="T7" fmla="*/ 0 h 421"/>
                <a:gd name="T8" fmla="*/ 1 w 1358"/>
                <a:gd name="T9" fmla="*/ 0 h 421"/>
                <a:gd name="T10" fmla="*/ 0 60000 65536"/>
                <a:gd name="T11" fmla="*/ 0 60000 65536"/>
                <a:gd name="T12" fmla="*/ 0 60000 65536"/>
                <a:gd name="T13" fmla="*/ 0 60000 65536"/>
                <a:gd name="T14" fmla="*/ 0 60000 65536"/>
                <a:gd name="T15" fmla="*/ 0 w 1358"/>
                <a:gd name="T16" fmla="*/ 0 h 421"/>
                <a:gd name="T17" fmla="*/ 1358 w 1358"/>
                <a:gd name="T18" fmla="*/ 421 h 421"/>
              </a:gdLst>
              <a:ahLst/>
              <a:cxnLst>
                <a:cxn ang="T10">
                  <a:pos x="T0" y="T1"/>
                </a:cxn>
                <a:cxn ang="T11">
                  <a:pos x="T2" y="T3"/>
                </a:cxn>
                <a:cxn ang="T12">
                  <a:pos x="T4" y="T5"/>
                </a:cxn>
                <a:cxn ang="T13">
                  <a:pos x="T6" y="T7"/>
                </a:cxn>
                <a:cxn ang="T14">
                  <a:pos x="T8" y="T9"/>
                </a:cxn>
              </a:cxnLst>
              <a:rect l="T15" t="T16" r="T17" b="T18"/>
              <a:pathLst>
                <a:path w="1358" h="421">
                  <a:moveTo>
                    <a:pt x="15" y="0"/>
                  </a:moveTo>
                  <a:lnTo>
                    <a:pt x="0" y="50"/>
                  </a:lnTo>
                  <a:lnTo>
                    <a:pt x="1344" y="421"/>
                  </a:lnTo>
                  <a:lnTo>
                    <a:pt x="1358" y="370"/>
                  </a:lnTo>
                  <a:lnTo>
                    <a:pt x="15" y="0"/>
                  </a:lnTo>
                  <a:close/>
                </a:path>
              </a:pathLst>
            </a:custGeom>
            <a:solidFill>
              <a:srgbClr val="333399"/>
            </a:solidFill>
            <a:ln w="9525">
              <a:solidFill>
                <a:srgbClr val="003366"/>
              </a:solidFill>
              <a:round/>
              <a:headEnd/>
              <a:tailEnd/>
            </a:ln>
          </p:spPr>
          <p:txBody>
            <a:bodyPr/>
            <a:lstStyle/>
            <a:p>
              <a:endParaRPr lang="en-US"/>
            </a:p>
          </p:txBody>
        </p:sp>
        <p:sp>
          <p:nvSpPr>
            <p:cNvPr id="293902" name="WordArt 13"/>
            <p:cNvSpPr>
              <a:spLocks noChangeArrowheads="1" noChangeShapeType="1" noTextEdit="1"/>
            </p:cNvSpPr>
            <p:nvPr/>
          </p:nvSpPr>
          <p:spPr bwMode="auto">
            <a:xfrm>
              <a:off x="2606" y="3615"/>
              <a:ext cx="1405" cy="282"/>
            </a:xfrm>
            <a:prstGeom prst="rect">
              <a:avLst/>
            </a:prstGeom>
          </p:spPr>
          <p:txBody>
            <a:bodyPr wrap="none" fromWordArt="1">
              <a:prstTxWarp prst="textPlain">
                <a:avLst>
                  <a:gd name="adj" fmla="val 50000"/>
                </a:avLst>
              </a:prstTxWarp>
            </a:bodyPr>
            <a:lstStyle/>
            <a:p>
              <a:pPr algn="ctr"/>
              <a:r>
                <a:rPr lang="en-US" sz="3600" kern="10">
                  <a:ln w="9525">
                    <a:solidFill>
                      <a:srgbClr val="003366"/>
                    </a:solidFill>
                    <a:round/>
                    <a:headEnd/>
                    <a:tailEnd/>
                  </a:ln>
                  <a:solidFill>
                    <a:srgbClr val="003366"/>
                  </a:solidFill>
                  <a:latin typeface="Arial"/>
                </a:rPr>
                <a:t>SESAME</a:t>
              </a:r>
            </a:p>
          </p:txBody>
        </p:sp>
        <p:sp>
          <p:nvSpPr>
            <p:cNvPr id="293903" name="Line 14"/>
            <p:cNvSpPr>
              <a:spLocks noChangeShapeType="1"/>
            </p:cNvSpPr>
            <p:nvPr/>
          </p:nvSpPr>
          <p:spPr bwMode="auto">
            <a:xfrm>
              <a:off x="2576" y="3972"/>
              <a:ext cx="1468" cy="0"/>
            </a:xfrm>
            <a:prstGeom prst="line">
              <a:avLst/>
            </a:prstGeom>
            <a:noFill/>
            <a:ln w="19050">
              <a:solidFill>
                <a:srgbClr val="003366"/>
              </a:solidFill>
              <a:round/>
              <a:headEnd/>
              <a:tailEnd/>
            </a:ln>
          </p:spPr>
          <p:txBody>
            <a:bodyPr/>
            <a:lstStyle/>
            <a:p>
              <a:endParaRPr lang="en-US"/>
            </a:p>
          </p:txBody>
        </p:sp>
        <p:sp>
          <p:nvSpPr>
            <p:cNvPr id="293904" name="Line 15"/>
            <p:cNvSpPr>
              <a:spLocks noChangeShapeType="1"/>
            </p:cNvSpPr>
            <p:nvPr/>
          </p:nvSpPr>
          <p:spPr bwMode="auto">
            <a:xfrm flipV="1">
              <a:off x="2502" y="4032"/>
              <a:ext cx="1632" cy="0"/>
            </a:xfrm>
            <a:prstGeom prst="line">
              <a:avLst/>
            </a:prstGeom>
            <a:noFill/>
            <a:ln w="19050">
              <a:solidFill>
                <a:srgbClr val="003366"/>
              </a:solidFill>
              <a:round/>
              <a:headEnd/>
              <a:tailEnd/>
            </a:ln>
          </p:spPr>
          <p:txBody>
            <a:bodyPr/>
            <a:lstStyle/>
            <a:p>
              <a:endParaRPr lang="en-US"/>
            </a:p>
          </p:txBody>
        </p:sp>
        <p:sp>
          <p:nvSpPr>
            <p:cNvPr id="293905" name="Line 16"/>
            <p:cNvSpPr>
              <a:spLocks noChangeShapeType="1"/>
            </p:cNvSpPr>
            <p:nvPr/>
          </p:nvSpPr>
          <p:spPr bwMode="auto">
            <a:xfrm>
              <a:off x="2394" y="4095"/>
              <a:ext cx="1842" cy="0"/>
            </a:xfrm>
            <a:prstGeom prst="line">
              <a:avLst/>
            </a:prstGeom>
            <a:noFill/>
            <a:ln w="19050">
              <a:solidFill>
                <a:srgbClr val="003366"/>
              </a:solidFill>
              <a:round/>
              <a:headEnd/>
              <a:tailEnd/>
            </a:ln>
          </p:spPr>
          <p:txBody>
            <a:bodyPr/>
            <a:lstStyle/>
            <a:p>
              <a:endParaRPr lang="en-US"/>
            </a:p>
          </p:txBody>
        </p:sp>
      </p:grpSp>
      <p:sp>
        <p:nvSpPr>
          <p:cNvPr id="293896" name="Text Box 133"/>
          <p:cNvSpPr txBox="1">
            <a:spLocks noGrp="1" noChangeArrowheads="1"/>
          </p:cNvSpPr>
          <p:nvPr/>
        </p:nvSpPr>
        <p:spPr bwMode="auto">
          <a:xfrm>
            <a:off x="49213" y="6537325"/>
            <a:ext cx="5867400" cy="277813"/>
          </a:xfrm>
          <a:prstGeom prst="rect">
            <a:avLst/>
          </a:prstGeom>
          <a:noFill/>
          <a:ln w="9525">
            <a:noFill/>
            <a:miter lim="800000"/>
            <a:headEnd/>
            <a:tailEnd/>
          </a:ln>
        </p:spPr>
        <p:txBody>
          <a:bodyPr anchor="ctr">
            <a:spAutoFit/>
          </a:bodyPr>
          <a:lstStyle/>
          <a:p>
            <a:r>
              <a:rPr lang="it-IT" sz="1200" i="1">
                <a:solidFill>
                  <a:srgbClr val="C0504D"/>
                </a:solidFill>
              </a:rPr>
              <a:t>K. Toukan The Royal Swedish Academy of Sciences, Stockholm, Sweden, June 10° ,2008</a:t>
            </a:r>
          </a:p>
        </p:txBody>
      </p:sp>
    </p:spTree>
    <p:extLst>
      <p:ext uri="{BB962C8B-B14F-4D97-AF65-F5344CB8AC3E}">
        <p14:creationId xmlns:p14="http://schemas.microsoft.com/office/powerpoint/2010/main" val="1788615799"/>
      </p:ext>
    </p:extLst>
  </p:cSld>
  <p:clrMapOvr>
    <a:masterClrMapping/>
  </p:clrMapOvr>
  <p:transition xmlns:p14="http://schemas.microsoft.com/office/powerpoint/2010/main">
    <p:wipe/>
  </p:transition>
  <p:timing>
    <p:tnLst>
      <p:par>
        <p:cTn xmlns:p14="http://schemas.microsoft.com/office/powerpoint/2010/mai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4914" name="Picture 2"/>
          <p:cNvPicPr>
            <a:picLocks noChangeAspect="1" noChangeArrowheads="1"/>
          </p:cNvPicPr>
          <p:nvPr/>
        </p:nvPicPr>
        <p:blipFill>
          <a:blip r:embed="rId2" cstate="print"/>
          <a:srcRect/>
          <a:stretch>
            <a:fillRect/>
          </a:stretch>
        </p:blipFill>
        <p:spPr bwMode="auto">
          <a:xfrm>
            <a:off x="457200" y="533400"/>
            <a:ext cx="8416925" cy="3209925"/>
          </a:xfrm>
          <a:prstGeom prst="rect">
            <a:avLst/>
          </a:prstGeom>
          <a:noFill/>
          <a:ln w="9525">
            <a:noFill/>
            <a:miter lim="800000"/>
            <a:headEnd/>
            <a:tailEnd/>
          </a:ln>
        </p:spPr>
      </p:pic>
      <p:sp>
        <p:nvSpPr>
          <p:cNvPr id="294915" name="TextBox 2"/>
          <p:cNvSpPr txBox="1">
            <a:spLocks noChangeArrowheads="1"/>
          </p:cNvSpPr>
          <p:nvPr/>
        </p:nvSpPr>
        <p:spPr bwMode="auto">
          <a:xfrm>
            <a:off x="457200" y="4114800"/>
            <a:ext cx="8382000" cy="1077913"/>
          </a:xfrm>
          <a:prstGeom prst="rect">
            <a:avLst/>
          </a:prstGeom>
          <a:noFill/>
          <a:ln w="9525">
            <a:noFill/>
            <a:miter lim="800000"/>
            <a:headEnd/>
            <a:tailEnd/>
          </a:ln>
        </p:spPr>
        <p:txBody>
          <a:bodyPr>
            <a:spAutoFit/>
          </a:bodyPr>
          <a:lstStyle/>
          <a:p>
            <a:pPr algn="ctr"/>
            <a:r>
              <a:rPr lang="en-US" sz="3200" b="1" i="1"/>
              <a:t>Shielding complete for SESAME injector and storage ring; May 2011</a:t>
            </a:r>
          </a:p>
        </p:txBody>
      </p:sp>
    </p:spTree>
    <p:extLst>
      <p:ext uri="{BB962C8B-B14F-4D97-AF65-F5344CB8AC3E}">
        <p14:creationId xmlns:p14="http://schemas.microsoft.com/office/powerpoint/2010/main" val="2859042579"/>
      </p:ext>
    </p:extLst>
  </p:cSld>
  <p:clrMapOvr>
    <a:masterClrMapping/>
  </p:clrMapOvr>
  <p:timing>
    <p:tnLst>
      <p:par>
        <p:cTn xmlns:p14="http://schemas.microsoft.com/office/powerpoint/2010/mai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152400" y="1065213"/>
            <a:ext cx="8991600" cy="5335587"/>
            <a:chOff x="96" y="671"/>
            <a:chExt cx="5664" cy="3361"/>
          </a:xfrm>
        </p:grpSpPr>
        <p:sp>
          <p:nvSpPr>
            <p:cNvPr id="295940" name="Text Box 3"/>
            <p:cNvSpPr txBox="1">
              <a:spLocks noChangeArrowheads="1"/>
            </p:cNvSpPr>
            <p:nvPr/>
          </p:nvSpPr>
          <p:spPr bwMode="auto">
            <a:xfrm>
              <a:off x="96" y="671"/>
              <a:ext cx="5664" cy="865"/>
            </a:xfrm>
            <a:prstGeom prst="rect">
              <a:avLst/>
            </a:prstGeom>
            <a:noFill/>
            <a:ln w="9525">
              <a:noFill/>
              <a:miter lim="800000"/>
              <a:headEnd/>
              <a:tailEnd/>
            </a:ln>
          </p:spPr>
          <p:txBody>
            <a:bodyPr>
              <a:spAutoFit/>
            </a:bodyPr>
            <a:lstStyle/>
            <a:p>
              <a:pPr algn="ctr">
                <a:spcBef>
                  <a:spcPct val="50000"/>
                </a:spcBef>
              </a:pPr>
              <a:r>
                <a:rPr lang="en-US" sz="2800" b="1">
                  <a:solidFill>
                    <a:srgbClr val="000000"/>
                  </a:solidFill>
                </a:rPr>
                <a:t>Human Histone Deacetylases are flexible enzymes</a:t>
              </a:r>
              <a:r>
                <a:rPr lang="en-US" sz="2400" b="1">
                  <a:solidFill>
                    <a:srgbClr val="000000"/>
                  </a:solidFill>
                </a:rPr>
                <a:t>: </a:t>
              </a:r>
              <a:r>
                <a:rPr lang="en-US" sz="2800" b="1">
                  <a:solidFill>
                    <a:srgbClr val="000000"/>
                  </a:solidFill>
                </a:rPr>
                <a:t>insights from solution structural analysis of </a:t>
              </a:r>
              <a:r>
                <a:rPr lang="en-US" sz="2400" b="1">
                  <a:solidFill>
                    <a:srgbClr val="000000"/>
                  </a:solidFill>
                </a:rPr>
                <a:t>    </a:t>
              </a:r>
              <a:r>
                <a:rPr lang="en-US" sz="2800" b="1">
                  <a:solidFill>
                    <a:srgbClr val="000000"/>
                  </a:solidFill>
                </a:rPr>
                <a:t>human apo-histone deacetylase 8</a:t>
              </a:r>
              <a:r>
                <a:rPr lang="en-US" sz="2400" b="1">
                  <a:solidFill>
                    <a:srgbClr val="000000"/>
                  </a:solidFill>
                </a:rPr>
                <a:t> </a:t>
              </a:r>
              <a:r>
                <a:rPr lang="en-US" sz="2800" b="1">
                  <a:solidFill>
                    <a:srgbClr val="000000"/>
                  </a:solidFill>
                </a:rPr>
                <a:t>(HDAC8</a:t>
              </a:r>
              <a:r>
                <a:rPr lang="en-US" sz="2800">
                  <a:solidFill>
                    <a:srgbClr val="000000"/>
                  </a:solidFill>
                </a:rPr>
                <a:t> </a:t>
              </a:r>
              <a:r>
                <a:rPr lang="en-US" sz="2800" b="1">
                  <a:solidFill>
                    <a:srgbClr val="000000"/>
                  </a:solidFill>
                </a:rPr>
                <a:t>)</a:t>
              </a:r>
            </a:p>
          </p:txBody>
        </p:sp>
        <p:sp>
          <p:nvSpPr>
            <p:cNvPr id="295941" name="Text Box 4"/>
            <p:cNvSpPr txBox="1">
              <a:spLocks noChangeArrowheads="1"/>
            </p:cNvSpPr>
            <p:nvPr/>
          </p:nvSpPr>
          <p:spPr bwMode="auto">
            <a:xfrm>
              <a:off x="480" y="1547"/>
              <a:ext cx="4944" cy="1093"/>
            </a:xfrm>
            <a:prstGeom prst="rect">
              <a:avLst/>
            </a:prstGeom>
            <a:noFill/>
            <a:ln w="9525">
              <a:noFill/>
              <a:miter lim="800000"/>
              <a:headEnd/>
              <a:tailEnd/>
            </a:ln>
          </p:spPr>
          <p:txBody>
            <a:bodyPr>
              <a:spAutoFit/>
            </a:bodyPr>
            <a:lstStyle/>
            <a:p>
              <a:pPr>
                <a:spcBef>
                  <a:spcPct val="50000"/>
                </a:spcBef>
              </a:pPr>
              <a:r>
                <a:rPr lang="en-US" sz="2400">
                  <a:solidFill>
                    <a:srgbClr val="000000"/>
                  </a:solidFill>
                </a:rPr>
                <a:t>Authors:</a:t>
              </a:r>
            </a:p>
            <a:p>
              <a:pPr>
                <a:spcBef>
                  <a:spcPct val="50000"/>
                </a:spcBef>
              </a:pPr>
              <a:r>
                <a:rPr lang="en-US" sz="2400">
                  <a:solidFill>
                    <a:srgbClr val="000000"/>
                  </a:solidFill>
                </a:rPr>
                <a:t>Tzvia Selzer</a:t>
              </a:r>
              <a:r>
                <a:rPr lang="en-US" sz="2400" baseline="30000">
                  <a:solidFill>
                    <a:srgbClr val="000000"/>
                  </a:solidFill>
                </a:rPr>
                <a:t>1</a:t>
              </a:r>
              <a:r>
                <a:rPr lang="en-US" sz="2400">
                  <a:solidFill>
                    <a:srgbClr val="000000"/>
                  </a:solidFill>
                </a:rPr>
                <a:t>, Brian Vash</a:t>
              </a:r>
              <a:r>
                <a:rPr lang="en-US" sz="2400" baseline="30000">
                  <a:solidFill>
                    <a:srgbClr val="000000"/>
                  </a:solidFill>
                </a:rPr>
                <a:t>2</a:t>
              </a:r>
              <a:r>
                <a:rPr lang="en-US" sz="2400">
                  <a:solidFill>
                    <a:srgbClr val="000000"/>
                  </a:solidFill>
                </a:rPr>
                <a:t>, Said Ali</a:t>
              </a:r>
              <a:r>
                <a:rPr lang="en-US" sz="2400" baseline="30000">
                  <a:solidFill>
                    <a:srgbClr val="000000"/>
                  </a:solidFill>
                </a:rPr>
                <a:t>3</a:t>
              </a:r>
              <a:r>
                <a:rPr lang="en-US" sz="2400">
                  <a:solidFill>
                    <a:srgbClr val="000000"/>
                  </a:solidFill>
                </a:rPr>
                <a:t>, Rotem Sertchook</a:t>
              </a:r>
              <a:r>
                <a:rPr lang="en-US" sz="2400" baseline="30000">
                  <a:solidFill>
                    <a:srgbClr val="000000"/>
                  </a:solidFill>
                </a:rPr>
                <a:t>1</a:t>
              </a:r>
              <a:r>
                <a:rPr lang="en-US" sz="2400">
                  <a:solidFill>
                    <a:srgbClr val="000000"/>
                  </a:solidFill>
                </a:rPr>
                <a:t>, Guenter Grossmann</a:t>
              </a:r>
              <a:r>
                <a:rPr lang="en-US" sz="2400" baseline="30000">
                  <a:solidFill>
                    <a:srgbClr val="000000"/>
                  </a:solidFill>
                </a:rPr>
                <a:t>4</a:t>
              </a:r>
              <a:r>
                <a:rPr lang="en-US" sz="2400">
                  <a:solidFill>
                    <a:srgbClr val="000000"/>
                  </a:solidFill>
                </a:rPr>
                <a:t>, Peter Atadja</a:t>
              </a:r>
              <a:r>
                <a:rPr lang="en-US" sz="2400" baseline="30000">
                  <a:solidFill>
                    <a:srgbClr val="000000"/>
                  </a:solidFill>
                </a:rPr>
                <a:t>2</a:t>
              </a:r>
              <a:r>
                <a:rPr lang="en-US" sz="2400">
                  <a:solidFill>
                    <a:srgbClr val="000000"/>
                  </a:solidFill>
                </a:rPr>
                <a:t>, Travis Stams</a:t>
              </a:r>
              <a:r>
                <a:rPr lang="en-US" sz="2400" baseline="30000">
                  <a:solidFill>
                    <a:srgbClr val="000000"/>
                  </a:solidFill>
                </a:rPr>
                <a:t>2</a:t>
              </a:r>
              <a:r>
                <a:rPr lang="en-US" sz="2400">
                  <a:solidFill>
                    <a:srgbClr val="000000"/>
                  </a:solidFill>
                </a:rPr>
                <a:t>,    Dalia Cohen</a:t>
              </a:r>
              <a:r>
                <a:rPr lang="en-US" sz="2400" baseline="30000">
                  <a:solidFill>
                    <a:srgbClr val="000000"/>
                  </a:solidFill>
                </a:rPr>
                <a:t>2</a:t>
              </a:r>
              <a:r>
                <a:rPr lang="en-US" sz="2400">
                  <a:solidFill>
                    <a:srgbClr val="000000"/>
                  </a:solidFill>
                </a:rPr>
                <a:t>, and Irit Sagi</a:t>
              </a:r>
              <a:r>
                <a:rPr lang="en-US" sz="2400" baseline="30000">
                  <a:solidFill>
                    <a:srgbClr val="000000"/>
                  </a:solidFill>
                </a:rPr>
                <a:t>1</a:t>
              </a:r>
              <a:r>
                <a:rPr lang="he-IL" sz="2400">
                  <a:solidFill>
                    <a:srgbClr val="000000"/>
                  </a:solidFill>
                </a:rPr>
                <a:t>* </a:t>
              </a:r>
              <a:endParaRPr lang="en-US" sz="2400">
                <a:solidFill>
                  <a:srgbClr val="000000"/>
                </a:solidFill>
              </a:endParaRPr>
            </a:p>
          </p:txBody>
        </p:sp>
        <p:sp>
          <p:nvSpPr>
            <p:cNvPr id="295942" name="Text Box 5"/>
            <p:cNvSpPr txBox="1">
              <a:spLocks noChangeArrowheads="1"/>
            </p:cNvSpPr>
            <p:nvPr/>
          </p:nvSpPr>
          <p:spPr bwMode="auto">
            <a:xfrm>
              <a:off x="336" y="2763"/>
              <a:ext cx="5232" cy="1269"/>
            </a:xfrm>
            <a:prstGeom prst="rect">
              <a:avLst/>
            </a:prstGeom>
            <a:noFill/>
            <a:ln w="9525">
              <a:noFill/>
              <a:miter lim="800000"/>
              <a:headEnd/>
              <a:tailEnd/>
            </a:ln>
          </p:spPr>
          <p:txBody>
            <a:bodyPr>
              <a:spAutoFit/>
            </a:bodyPr>
            <a:lstStyle/>
            <a:p>
              <a:r>
                <a:rPr lang="en-US" i="1">
                  <a:solidFill>
                    <a:srgbClr val="000000"/>
                  </a:solidFill>
                </a:rPr>
                <a:t>1. Dept of Structural Biology, the Weizmann Inst. of Science, </a:t>
              </a:r>
              <a:r>
                <a:rPr lang="en-US" b="1" i="1">
                  <a:solidFill>
                    <a:srgbClr val="FF0000"/>
                  </a:solidFill>
                </a:rPr>
                <a:t>Rehovot, Israel.</a:t>
              </a:r>
            </a:p>
            <a:p>
              <a:r>
                <a:rPr lang="en-US" i="1">
                  <a:solidFill>
                    <a:srgbClr val="000000"/>
                  </a:solidFill>
                </a:rPr>
                <a:t>2. Novartis Institutes for Biomedical Research, </a:t>
              </a:r>
              <a:r>
                <a:rPr lang="en-US" b="1" i="1">
                  <a:solidFill>
                    <a:srgbClr val="FF0000"/>
                  </a:solidFill>
                </a:rPr>
                <a:t>Cambridge, MA USA</a:t>
              </a:r>
              <a:r>
                <a:rPr lang="en-US" i="1">
                  <a:solidFill>
                    <a:srgbClr val="000000"/>
                  </a:solidFill>
                </a:rPr>
                <a:t>.</a:t>
              </a:r>
            </a:p>
            <a:p>
              <a:r>
                <a:rPr lang="en-US" i="1">
                  <a:solidFill>
                    <a:srgbClr val="000000"/>
                  </a:solidFill>
                </a:rPr>
                <a:t>3. Department of Biophysics, </a:t>
              </a:r>
              <a:r>
                <a:rPr lang="en-US" b="1" i="1">
                  <a:solidFill>
                    <a:srgbClr val="FF0000"/>
                  </a:solidFill>
                </a:rPr>
                <a:t>Cairo University, Giza, Egypt.</a:t>
              </a:r>
            </a:p>
            <a:p>
              <a:r>
                <a:rPr lang="en-US" i="1">
                  <a:solidFill>
                    <a:srgbClr val="000000"/>
                  </a:solidFill>
                </a:rPr>
                <a:t>4. Molecular Biophysics Group, CCLRC </a:t>
              </a:r>
              <a:r>
                <a:rPr lang="en-US" b="1" i="1">
                  <a:solidFill>
                    <a:srgbClr val="FF0000"/>
                  </a:solidFill>
                </a:rPr>
                <a:t>Daresbury Lab, Warrington, UK </a:t>
              </a:r>
            </a:p>
            <a:p>
              <a:endParaRPr lang="en-US" b="1" i="1">
                <a:solidFill>
                  <a:srgbClr val="FF0000"/>
                </a:solidFill>
              </a:endParaRPr>
            </a:p>
            <a:p>
              <a:r>
                <a:rPr lang="en-US" i="1">
                  <a:solidFill>
                    <a:srgbClr val="000000"/>
                  </a:solidFill>
                </a:rPr>
                <a:t>*Corresponding author</a:t>
              </a:r>
            </a:p>
            <a:p>
              <a:r>
                <a:rPr lang="en-US" i="1">
                  <a:solidFill>
                    <a:srgbClr val="000000"/>
                  </a:solidFill>
                </a:rPr>
                <a:t>      Ph: 972 8 9342130      Fax: 972 8 9344154       </a:t>
              </a:r>
              <a:r>
                <a:rPr lang="en-US" i="1">
                  <a:solidFill>
                    <a:srgbClr val="000000"/>
                  </a:solidFill>
                  <a:hlinkClick r:id="rId3"/>
                </a:rPr>
                <a:t>irit.sagi@weizmann.ac.il</a:t>
              </a:r>
              <a:endParaRPr lang="en-US" i="1">
                <a:solidFill>
                  <a:srgbClr val="000000"/>
                </a:solidFill>
              </a:endParaRPr>
            </a:p>
          </p:txBody>
        </p:sp>
      </p:grpSp>
      <p:sp>
        <p:nvSpPr>
          <p:cNvPr id="295939" name="Text Box 6"/>
          <p:cNvSpPr txBox="1">
            <a:spLocks noChangeArrowheads="1"/>
          </p:cNvSpPr>
          <p:nvPr/>
        </p:nvSpPr>
        <p:spPr bwMode="auto">
          <a:xfrm>
            <a:off x="457200" y="304800"/>
            <a:ext cx="8382000" cy="519113"/>
          </a:xfrm>
          <a:prstGeom prst="rect">
            <a:avLst/>
          </a:prstGeom>
          <a:noFill/>
          <a:ln w="9525">
            <a:noFill/>
            <a:miter lim="800000"/>
            <a:headEnd/>
            <a:tailEnd/>
          </a:ln>
        </p:spPr>
        <p:txBody>
          <a:bodyPr>
            <a:spAutoFit/>
          </a:bodyPr>
          <a:lstStyle/>
          <a:p>
            <a:pPr algn="ctr">
              <a:spcBef>
                <a:spcPct val="50000"/>
              </a:spcBef>
            </a:pPr>
            <a:r>
              <a:rPr lang="en-US" sz="2800" b="1">
                <a:solidFill>
                  <a:srgbClr val="000000"/>
                </a:solidFill>
              </a:rPr>
              <a:t>SESAME Scientific Collaborations</a:t>
            </a:r>
          </a:p>
        </p:txBody>
      </p:sp>
    </p:spTree>
    <p:extLst>
      <p:ext uri="{BB962C8B-B14F-4D97-AF65-F5344CB8AC3E}">
        <p14:creationId xmlns:p14="http://schemas.microsoft.com/office/powerpoint/2010/main" val="202073941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7026" name="Text Box 2"/>
          <p:cNvSpPr txBox="1">
            <a:spLocks noChangeArrowheads="1"/>
          </p:cNvSpPr>
          <p:nvPr/>
        </p:nvSpPr>
        <p:spPr bwMode="auto">
          <a:xfrm>
            <a:off x="228600" y="304800"/>
            <a:ext cx="8686800" cy="6299200"/>
          </a:xfrm>
          <a:prstGeom prst="rect">
            <a:avLst/>
          </a:prstGeom>
          <a:noFill/>
          <a:ln w="9525">
            <a:noFill/>
            <a:miter lim="800000"/>
            <a:headEnd/>
            <a:tailEnd/>
          </a:ln>
          <a:effectLst/>
        </p:spPr>
        <p:txBody>
          <a:bodyPr>
            <a:spAutoFit/>
          </a:bodyPr>
          <a:lstStyle/>
          <a:p>
            <a:r>
              <a:rPr lang="en-US" sz="2400" b="1" i="1">
                <a:solidFill>
                  <a:prstClr val="black"/>
                </a:solidFill>
                <a:latin typeface="Times New Roman" pitchFamily="18" charset="0"/>
              </a:rPr>
              <a:t>Photodynamic Therapy of Human Melanoma Cells by Indocyanine Green Induced Rapid Apoptosis through Activation of Caspases &amp; Cytochrome C &amp; Inhibition of Histone Deacetylases &amp; NF-KB P65</a:t>
            </a:r>
          </a:p>
          <a:p>
            <a:endParaRPr lang="en-US" sz="2400" b="1">
              <a:solidFill>
                <a:prstClr val="black"/>
              </a:solidFill>
              <a:latin typeface="Times New Roman" pitchFamily="18" charset="0"/>
            </a:endParaRPr>
          </a:p>
          <a:p>
            <a:r>
              <a:rPr lang="en-US" sz="2400" b="1">
                <a:solidFill>
                  <a:prstClr val="black"/>
                </a:solidFill>
                <a:latin typeface="Times New Roman" pitchFamily="18" charset="0"/>
              </a:rPr>
              <a:t>Amira M. Gamal–Eldeen (a), Meghan E. Ruppel (b), Randy J. Smith (c), Thomas Tsang (d), Lisa M. Miller (b,c), and Abdel-Megid Mamoon (e)</a:t>
            </a:r>
          </a:p>
          <a:p>
            <a:endParaRPr lang="en-US" sz="2400">
              <a:solidFill>
                <a:prstClr val="black"/>
              </a:solidFill>
              <a:latin typeface="Times New Roman" pitchFamily="18" charset="0"/>
            </a:endParaRPr>
          </a:p>
          <a:p>
            <a:r>
              <a:rPr lang="en-US" sz="2400">
                <a:solidFill>
                  <a:prstClr val="black"/>
                </a:solidFill>
                <a:latin typeface="Times New Roman" pitchFamily="18" charset="0"/>
              </a:rPr>
              <a:t>(a) Cancer Biology Laboratory, Center of Excellence for Advanced Sciences, </a:t>
            </a:r>
            <a:r>
              <a:rPr lang="en-US" sz="2400" b="1">
                <a:solidFill>
                  <a:srgbClr val="FF0000"/>
                </a:solidFill>
                <a:latin typeface="Times New Roman" pitchFamily="18" charset="0"/>
              </a:rPr>
              <a:t>National Research Center, Dokki 12622, Cairo, Egypt</a:t>
            </a:r>
          </a:p>
          <a:p>
            <a:r>
              <a:rPr lang="en-US" sz="2400">
                <a:solidFill>
                  <a:prstClr val="black"/>
                </a:solidFill>
                <a:latin typeface="Times New Roman" pitchFamily="18" charset="0"/>
              </a:rPr>
              <a:t>(b) Department of Biomedical Engineering, </a:t>
            </a:r>
            <a:r>
              <a:rPr lang="en-US" sz="2400" b="1">
                <a:solidFill>
                  <a:srgbClr val="FF0000"/>
                </a:solidFill>
                <a:latin typeface="Times New Roman" pitchFamily="18" charset="0"/>
              </a:rPr>
              <a:t>Stony Brook University, Stony Brook, NY 11794 USA</a:t>
            </a:r>
          </a:p>
          <a:p>
            <a:r>
              <a:rPr lang="en-US" sz="2400">
                <a:solidFill>
                  <a:prstClr val="black"/>
                </a:solidFill>
                <a:latin typeface="Times New Roman" pitchFamily="18" charset="0"/>
              </a:rPr>
              <a:t>(c) National Synchrotron Light Source, </a:t>
            </a:r>
            <a:r>
              <a:rPr lang="en-US" sz="2400" b="1">
                <a:solidFill>
                  <a:srgbClr val="FF0000"/>
                </a:solidFill>
                <a:latin typeface="Times New Roman" pitchFamily="18" charset="0"/>
              </a:rPr>
              <a:t>Brookhaven National Laboratory, Upton NY, 11973 USA</a:t>
            </a:r>
          </a:p>
          <a:p>
            <a:r>
              <a:rPr lang="en-US" sz="2400">
                <a:solidFill>
                  <a:prstClr val="black"/>
                </a:solidFill>
                <a:latin typeface="Times New Roman" pitchFamily="18" charset="0"/>
              </a:rPr>
              <a:t>(d) Instrumentation Division, </a:t>
            </a:r>
            <a:r>
              <a:rPr lang="en-US" sz="2400" b="1">
                <a:solidFill>
                  <a:srgbClr val="FF0000"/>
                </a:solidFill>
                <a:latin typeface="Times New Roman" pitchFamily="18" charset="0"/>
              </a:rPr>
              <a:t>Brookhaven National Laboratory, Upton NY, 11973 USA</a:t>
            </a:r>
          </a:p>
          <a:p>
            <a:r>
              <a:rPr lang="en-US" sz="2400">
                <a:solidFill>
                  <a:prstClr val="black"/>
                </a:solidFill>
                <a:latin typeface="Times New Roman" pitchFamily="18" charset="0"/>
              </a:rPr>
              <a:t>(e) </a:t>
            </a:r>
            <a:r>
              <a:rPr lang="en-US" sz="2400" b="1">
                <a:solidFill>
                  <a:srgbClr val="FF0000"/>
                </a:solidFill>
                <a:latin typeface="Times New Roman" pitchFamily="18" charset="0"/>
              </a:rPr>
              <a:t>Egyptian Atomic Energy Authority, Nasr City, Cairo, Egypt</a:t>
            </a:r>
          </a:p>
        </p:txBody>
      </p:sp>
    </p:spTree>
    <p:extLst>
      <p:ext uri="{BB962C8B-B14F-4D97-AF65-F5344CB8AC3E}">
        <p14:creationId xmlns:p14="http://schemas.microsoft.com/office/powerpoint/2010/main" val="1149168706"/>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Text Box 2"/>
          <p:cNvSpPr txBox="1">
            <a:spLocks noChangeArrowheads="1"/>
          </p:cNvSpPr>
          <p:nvPr/>
        </p:nvSpPr>
        <p:spPr bwMode="auto">
          <a:xfrm>
            <a:off x="898525" y="392113"/>
            <a:ext cx="7712075" cy="396875"/>
          </a:xfrm>
          <a:prstGeom prst="rect">
            <a:avLst/>
          </a:prstGeom>
          <a:noFill/>
          <a:ln w="9525">
            <a:noFill/>
            <a:miter lim="800000"/>
            <a:headEnd/>
            <a:tailEnd/>
          </a:ln>
        </p:spPr>
        <p:txBody>
          <a:bodyPr>
            <a:spAutoFit/>
          </a:bodyPr>
          <a:lstStyle/>
          <a:p>
            <a:pPr eaLnBrk="0" hangingPunct="0"/>
            <a:endParaRPr lang="en-US" sz="2000">
              <a:solidFill>
                <a:srgbClr val="000000"/>
              </a:solidFill>
            </a:endParaRPr>
          </a:p>
        </p:txBody>
      </p:sp>
      <p:sp>
        <p:nvSpPr>
          <p:cNvPr id="10243" name="Text Box 3"/>
          <p:cNvSpPr txBox="1">
            <a:spLocks noChangeArrowheads="1"/>
          </p:cNvSpPr>
          <p:nvPr/>
        </p:nvSpPr>
        <p:spPr bwMode="auto">
          <a:xfrm>
            <a:off x="304800" y="457200"/>
            <a:ext cx="8229600" cy="5275263"/>
          </a:xfrm>
          <a:prstGeom prst="rect">
            <a:avLst/>
          </a:prstGeom>
          <a:noFill/>
          <a:ln w="9525">
            <a:noFill/>
            <a:miter lim="800000"/>
            <a:headEnd/>
            <a:tailEnd/>
          </a:ln>
          <a:effectLst/>
        </p:spPr>
        <p:txBody>
          <a:bodyPr>
            <a:spAutoFit/>
          </a:bodyPr>
          <a:lstStyle/>
          <a:p>
            <a:pPr algn="ctr" eaLnBrk="0" hangingPunct="0">
              <a:spcBef>
                <a:spcPct val="50000"/>
              </a:spcBef>
              <a:defRPr/>
            </a:pPr>
            <a:r>
              <a:rPr lang="en-US" altLang="ja-JP" sz="2000" dirty="0">
                <a:solidFill>
                  <a:srgbClr val="000000"/>
                </a:solidFill>
                <a:effectLst>
                  <a:outerShdw blurRad="38100" dist="38100" dir="2700000" algn="tl">
                    <a:srgbClr val="C0C0C0"/>
                  </a:outerShdw>
                </a:effectLst>
              </a:rPr>
              <a:t>Rapid Assessment of Resource Partitioning in Algae with IR </a:t>
            </a:r>
            <a:r>
              <a:rPr lang="en-US" sz="2000" dirty="0" err="1">
                <a:solidFill>
                  <a:srgbClr val="000000"/>
                </a:solidFill>
                <a:effectLst>
                  <a:outerShdw blurRad="38100" dist="38100" dir="2700000" algn="tl">
                    <a:srgbClr val="C0C0C0"/>
                  </a:outerShdw>
                </a:effectLst>
              </a:rPr>
              <a:t>Microspectroscopy</a:t>
            </a:r>
            <a:endParaRPr lang="en-US" sz="2000" dirty="0">
              <a:solidFill>
                <a:srgbClr val="000000"/>
              </a:solidFill>
              <a:effectLst>
                <a:outerShdw blurRad="38100" dist="38100" dir="2700000" algn="tl">
                  <a:srgbClr val="C0C0C0"/>
                </a:outerShdw>
              </a:effectLst>
            </a:endParaRPr>
          </a:p>
          <a:p>
            <a:pPr algn="ctr">
              <a:defRPr/>
            </a:pPr>
            <a:endParaRPr lang="en-US" sz="2000" dirty="0">
              <a:solidFill>
                <a:srgbClr val="000000"/>
              </a:solidFill>
              <a:effectLst>
                <a:outerShdw blurRad="38100" dist="38100" dir="2700000" algn="tl">
                  <a:srgbClr val="C0C0C0"/>
                </a:outerShdw>
              </a:effectLst>
            </a:endParaRPr>
          </a:p>
          <a:p>
            <a:pPr algn="just">
              <a:defRPr/>
            </a:pPr>
            <a:r>
              <a:rPr lang="en-US" sz="2000" dirty="0">
                <a:solidFill>
                  <a:srgbClr val="000000"/>
                </a:solidFill>
                <a:effectLst>
                  <a:outerShdw blurRad="38100" dist="38100" dir="2700000" algn="tl">
                    <a:srgbClr val="C0C0C0"/>
                  </a:outerShdw>
                </a:effectLst>
              </a:rPr>
              <a:t>Z. El-</a:t>
            </a:r>
            <a:r>
              <a:rPr lang="en-US" sz="2000" dirty="0" err="1">
                <a:solidFill>
                  <a:srgbClr val="000000"/>
                </a:solidFill>
                <a:effectLst>
                  <a:outerShdw blurRad="38100" dist="38100" dir="2700000" algn="tl">
                    <a:srgbClr val="C0C0C0"/>
                  </a:outerShdw>
                </a:effectLst>
              </a:rPr>
              <a:t>Bayyari</a:t>
            </a:r>
            <a:r>
              <a:rPr lang="en-US" sz="2000" dirty="0">
                <a:solidFill>
                  <a:srgbClr val="000000"/>
                </a:solidFill>
                <a:effectLst>
                  <a:outerShdw blurRad="38100" dist="38100" dir="2700000" algn="tl">
                    <a:srgbClr val="C0C0C0"/>
                  </a:outerShdw>
                </a:effectLst>
              </a:rPr>
              <a:t> (1,2,3), M. J. </a:t>
            </a:r>
            <a:r>
              <a:rPr lang="en-US" sz="2000" dirty="0" err="1">
                <a:solidFill>
                  <a:srgbClr val="000000"/>
                </a:solidFill>
                <a:effectLst>
                  <a:outerShdw blurRad="38100" dist="38100" dir="2700000" algn="tl">
                    <a:srgbClr val="C0C0C0"/>
                  </a:outerShdw>
                </a:effectLst>
              </a:rPr>
              <a:t>Nasse</a:t>
            </a:r>
            <a:r>
              <a:rPr lang="en-US" sz="2000" dirty="0">
                <a:solidFill>
                  <a:srgbClr val="000000"/>
                </a:solidFill>
                <a:effectLst>
                  <a:outerShdw blurRad="38100" dist="38100" dir="2700000" algn="tl">
                    <a:srgbClr val="C0C0C0"/>
                  </a:outerShdw>
                </a:effectLst>
              </a:rPr>
              <a:t> (2,3), </a:t>
            </a:r>
            <a:r>
              <a:rPr lang="it-IT" altLang="ja-JP" sz="2000" dirty="0">
                <a:solidFill>
                  <a:srgbClr val="000000"/>
                </a:solidFill>
                <a:effectLst>
                  <a:outerShdw blurRad="38100" dist="38100" dir="2700000" algn="tl">
                    <a:srgbClr val="C0C0C0"/>
                  </a:outerShdw>
                </a:effectLst>
              </a:rPr>
              <a:t>A. Norici (4), S. Ratti (4)</a:t>
            </a:r>
            <a:r>
              <a:rPr lang="en-US" altLang="ja-JP" sz="2000" dirty="0">
                <a:solidFill>
                  <a:srgbClr val="000000"/>
                </a:solidFill>
                <a:effectLst>
                  <a:outerShdw blurRad="38100" dist="38100" dir="2700000" algn="tl">
                    <a:srgbClr val="C0C0C0"/>
                  </a:outerShdw>
                </a:effectLst>
              </a:rPr>
              <a:t>, </a:t>
            </a:r>
            <a:r>
              <a:rPr lang="en-US" sz="2000" dirty="0">
                <a:solidFill>
                  <a:srgbClr val="000000"/>
                </a:solidFill>
                <a:effectLst>
                  <a:outerShdw blurRad="38100" dist="38100" dir="2700000" algn="tl">
                    <a:srgbClr val="C0C0C0"/>
                  </a:outerShdw>
                </a:effectLst>
              </a:rPr>
              <a:t>C. </a:t>
            </a:r>
            <a:r>
              <a:rPr lang="en-US" sz="2000" dirty="0" err="1">
                <a:solidFill>
                  <a:srgbClr val="000000"/>
                </a:solidFill>
                <a:effectLst>
                  <a:outerShdw blurRad="38100" dist="38100" dir="2700000" algn="tl">
                    <a:srgbClr val="C0C0C0"/>
                  </a:outerShdw>
                </a:effectLst>
              </a:rPr>
              <a:t>Hirschmugl</a:t>
            </a:r>
            <a:r>
              <a:rPr lang="en-US" sz="2000" dirty="0">
                <a:solidFill>
                  <a:srgbClr val="000000"/>
                </a:solidFill>
                <a:effectLst>
                  <a:outerShdw blurRad="38100" dist="38100" dir="2700000" algn="tl">
                    <a:srgbClr val="C0C0C0"/>
                  </a:outerShdw>
                </a:effectLst>
              </a:rPr>
              <a:t> (2), and </a:t>
            </a:r>
            <a:r>
              <a:rPr lang="it-IT" altLang="ja-JP" sz="2000" dirty="0">
                <a:solidFill>
                  <a:srgbClr val="000000"/>
                </a:solidFill>
                <a:effectLst>
                  <a:outerShdw blurRad="38100" dist="38100" dir="2700000" algn="tl">
                    <a:srgbClr val="C0C0C0"/>
                  </a:outerShdw>
                </a:effectLst>
              </a:rPr>
              <a:t>M. Giordano (4)</a:t>
            </a:r>
            <a:r>
              <a:rPr lang="en-US" altLang="ja-JP" sz="2000" dirty="0">
                <a:solidFill>
                  <a:srgbClr val="000000"/>
                </a:solidFill>
                <a:effectLst>
                  <a:outerShdw blurRad="38100" dist="38100" dir="2700000" algn="tl">
                    <a:srgbClr val="C0C0C0"/>
                  </a:outerShdw>
                </a:effectLst>
              </a:rPr>
              <a:t> </a:t>
            </a:r>
            <a:endParaRPr lang="en-US" sz="2000" dirty="0">
              <a:solidFill>
                <a:srgbClr val="000000"/>
              </a:solidFill>
              <a:effectLst>
                <a:outerShdw blurRad="38100" dist="38100" dir="2700000" algn="tl">
                  <a:srgbClr val="C0C0C0"/>
                </a:outerShdw>
              </a:effectLst>
            </a:endParaRPr>
          </a:p>
          <a:p>
            <a:pPr eaLnBrk="0" hangingPunct="0">
              <a:spcBef>
                <a:spcPct val="50000"/>
              </a:spcBef>
              <a:defRPr/>
            </a:pPr>
            <a:r>
              <a:rPr lang="it-IT" altLang="ja-JP" sz="2000" dirty="0">
                <a:solidFill>
                  <a:prstClr val="black"/>
                </a:solidFill>
              </a:rPr>
              <a:t>1 Dept of Basic Sciences, </a:t>
            </a:r>
            <a:r>
              <a:rPr lang="it-IT" altLang="ja-JP" sz="2000" dirty="0">
                <a:solidFill>
                  <a:srgbClr val="FF0000"/>
                </a:solidFill>
              </a:rPr>
              <a:t>Philadelphia Univ, Amman, Jordan</a:t>
            </a:r>
            <a:r>
              <a:rPr lang="it-IT" altLang="ja-JP" sz="2000" dirty="0">
                <a:solidFill>
                  <a:prstClr val="black"/>
                </a:solidFill>
              </a:rPr>
              <a:t>.</a:t>
            </a:r>
            <a:br>
              <a:rPr lang="it-IT" altLang="ja-JP" sz="2000" dirty="0">
                <a:solidFill>
                  <a:prstClr val="black"/>
                </a:solidFill>
              </a:rPr>
            </a:br>
            <a:r>
              <a:rPr lang="it-IT" altLang="ja-JP" sz="2000" dirty="0">
                <a:solidFill>
                  <a:prstClr val="black"/>
                </a:solidFill>
              </a:rPr>
              <a:t>2 Department of Physics, </a:t>
            </a:r>
            <a:r>
              <a:rPr lang="it-IT" altLang="ja-JP" sz="2000" dirty="0">
                <a:solidFill>
                  <a:srgbClr val="FF0000"/>
                </a:solidFill>
              </a:rPr>
              <a:t>Univ of Wisconsin–Milwaukee,USA</a:t>
            </a:r>
            <a:r>
              <a:rPr lang="it-IT" altLang="ja-JP" sz="2000" dirty="0">
                <a:solidFill>
                  <a:prstClr val="black"/>
                </a:solidFill>
              </a:rPr>
              <a:t>.</a:t>
            </a:r>
            <a:br>
              <a:rPr lang="it-IT" altLang="ja-JP" sz="2000" dirty="0">
                <a:solidFill>
                  <a:prstClr val="black"/>
                </a:solidFill>
              </a:rPr>
            </a:br>
            <a:r>
              <a:rPr lang="it-IT" altLang="ja-JP" sz="2000" dirty="0">
                <a:solidFill>
                  <a:prstClr val="black"/>
                </a:solidFill>
              </a:rPr>
              <a:t>3 Synchrotron Radiation Center, </a:t>
            </a:r>
            <a:r>
              <a:rPr lang="it-IT" altLang="ja-JP" sz="2000" dirty="0">
                <a:solidFill>
                  <a:srgbClr val="FF0000"/>
                </a:solidFill>
              </a:rPr>
              <a:t>Univ of Wisconsin–Madison, USA</a:t>
            </a:r>
            <a:r>
              <a:rPr lang="it-IT" altLang="ja-JP" sz="2000" dirty="0">
                <a:solidFill>
                  <a:prstClr val="black"/>
                </a:solidFill>
              </a:rPr>
              <a:t>.</a:t>
            </a:r>
            <a:br>
              <a:rPr lang="it-IT" altLang="ja-JP" sz="2000" dirty="0">
                <a:solidFill>
                  <a:prstClr val="black"/>
                </a:solidFill>
              </a:rPr>
            </a:br>
            <a:r>
              <a:rPr lang="it-IT" altLang="ja-JP" sz="2000" dirty="0">
                <a:solidFill>
                  <a:prstClr val="black"/>
                </a:solidFill>
              </a:rPr>
              <a:t>4 Dipartimento Scienze del Mare, </a:t>
            </a:r>
            <a:r>
              <a:rPr lang="it-IT" altLang="ja-JP" sz="2000" dirty="0">
                <a:solidFill>
                  <a:srgbClr val="FF0000"/>
                </a:solidFill>
              </a:rPr>
              <a:t>Universitá Politecnica delle Marche, Ancona, 60131 Italy. </a:t>
            </a:r>
            <a:r>
              <a:rPr lang="it-IT" altLang="ja-JP" sz="2000" dirty="0">
                <a:solidFill>
                  <a:srgbClr val="000000"/>
                </a:solidFill>
              </a:rPr>
              <a:t/>
            </a:r>
            <a:br>
              <a:rPr lang="it-IT" altLang="ja-JP" sz="2000" dirty="0">
                <a:solidFill>
                  <a:srgbClr val="000000"/>
                </a:solidFill>
              </a:rPr>
            </a:br>
            <a:endParaRPr lang="it-IT" altLang="ja-JP" sz="2000" dirty="0">
              <a:solidFill>
                <a:srgbClr val="000000"/>
              </a:solidFill>
            </a:endParaRPr>
          </a:p>
          <a:p>
            <a:pPr>
              <a:defRPr/>
            </a:pPr>
            <a:r>
              <a:rPr lang="en-US" altLang="ja-JP" dirty="0">
                <a:solidFill>
                  <a:srgbClr val="000000"/>
                </a:solidFill>
              </a:rPr>
              <a:t>We use an IR synchrotron based microscope to address a central problem in cell biology: the strategies adopted by cells (in this case algal cells) to allocate and partition their resources in response to changes in environmental availability. Using FTIR spectroscopy for this scientific problem facilitates an understanding of the related physiological responses in an unperturbed cell environment.</a:t>
            </a:r>
            <a:r>
              <a:rPr lang="en-US" altLang="ja-JP" sz="2000" dirty="0">
                <a:solidFill>
                  <a:srgbClr val="000000"/>
                </a:solidFill>
              </a:rPr>
              <a:t> </a:t>
            </a:r>
            <a:endParaRPr lang="en-US" sz="2000" dirty="0">
              <a:solidFill>
                <a:srgbClr val="000000"/>
              </a:solidFill>
            </a:endParaRPr>
          </a:p>
        </p:txBody>
      </p:sp>
    </p:spTree>
    <p:extLst>
      <p:ext uri="{BB962C8B-B14F-4D97-AF65-F5344CB8AC3E}">
        <p14:creationId xmlns:p14="http://schemas.microsoft.com/office/powerpoint/2010/main" val="2956361986"/>
      </p:ext>
    </p:extLst>
  </p:cSld>
  <p:clrMapOvr>
    <a:masterClrMapping/>
  </p:clrMapOvr>
  <p:timing>
    <p:tnLst>
      <p:par>
        <p:cTn xmlns:p14="http://schemas.microsoft.com/office/powerpoint/2010/mai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Text Box 4"/>
          <p:cNvSpPr txBox="1">
            <a:spLocks noChangeArrowheads="1"/>
          </p:cNvSpPr>
          <p:nvPr/>
        </p:nvSpPr>
        <p:spPr bwMode="auto">
          <a:xfrm>
            <a:off x="533400" y="457200"/>
            <a:ext cx="8305800" cy="4494213"/>
          </a:xfrm>
          <a:prstGeom prst="rect">
            <a:avLst/>
          </a:prstGeom>
          <a:noFill/>
          <a:ln w="9525">
            <a:noFill/>
            <a:miter lim="800000"/>
            <a:headEnd/>
            <a:tailEnd/>
          </a:ln>
        </p:spPr>
        <p:txBody>
          <a:bodyPr>
            <a:spAutoFit/>
          </a:bodyPr>
          <a:lstStyle/>
          <a:p>
            <a:pPr fontAlgn="base">
              <a:spcBef>
                <a:spcPct val="50000"/>
              </a:spcBef>
              <a:spcAft>
                <a:spcPct val="0"/>
              </a:spcAft>
            </a:pPr>
            <a:r>
              <a:rPr lang="en-US" sz="4400" b="1">
                <a:solidFill>
                  <a:srgbClr val="000000"/>
                </a:solidFill>
                <a:latin typeface="Arial" charset="0"/>
              </a:rPr>
              <a:t>Anton Chekov: </a:t>
            </a:r>
          </a:p>
          <a:p>
            <a:pPr fontAlgn="base">
              <a:spcBef>
                <a:spcPct val="50000"/>
              </a:spcBef>
              <a:spcAft>
                <a:spcPct val="0"/>
              </a:spcAft>
            </a:pPr>
            <a:r>
              <a:rPr lang="en-US" sz="4400" b="1" i="1">
                <a:solidFill>
                  <a:srgbClr val="000000"/>
                </a:solidFill>
                <a:latin typeface="Arial" charset="0"/>
              </a:rPr>
              <a:t>"There is no national science, just as there is no national multiplication table.  Science that is national is not science."</a:t>
            </a:r>
          </a:p>
        </p:txBody>
      </p:sp>
    </p:spTree>
    <p:extLst>
      <p:ext uri="{BB962C8B-B14F-4D97-AF65-F5344CB8AC3E}">
        <p14:creationId xmlns:p14="http://schemas.microsoft.com/office/powerpoint/2010/main" val="3574878750"/>
      </p:ext>
    </p:extLst>
  </p:cSld>
  <p:clrMapOvr>
    <a:masterClrMapping/>
  </p:clrMapOvr>
  <p:timing>
    <p:tnLst>
      <p:par>
        <p:cTn xmlns:p14="http://schemas.microsoft.com/office/powerpoint/2010/mai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body" sz="half" idx="4294967295"/>
          </p:nvPr>
        </p:nvSpPr>
        <p:spPr bwMode="auto">
          <a:xfrm>
            <a:off x="250825" y="908050"/>
            <a:ext cx="8605838" cy="5829300"/>
          </a:xfrm>
          <a:prstGeom prst="rect">
            <a:avLst/>
          </a:prstGeom>
          <a:solidFill>
            <a:srgbClr val="FFFFFF"/>
          </a:solidFill>
          <a:ln>
            <a:solidFill>
              <a:srgbClr val="000000"/>
            </a:solidFill>
            <a:miter lim="800000"/>
            <a:headEnd/>
            <a:tailEnd/>
          </a:ln>
        </p:spPr>
        <p:txBody>
          <a:bodyPr/>
          <a:lstStyle/>
          <a:p>
            <a:pPr eaLnBrk="1" hangingPunct="1">
              <a:buFontTx/>
              <a:buNone/>
              <a:defRPr/>
            </a:pPr>
            <a:r>
              <a:rPr lang="en-US" sz="2400" i="1" dirty="0" smtClean="0">
                <a:solidFill>
                  <a:srgbClr val="FF0000"/>
                </a:solidFill>
                <a:effectLst>
                  <a:outerShdw blurRad="38100" dist="38100" dir="2700000" algn="tl">
                    <a:srgbClr val="C0C0C0"/>
                  </a:outerShdw>
                </a:effectLst>
                <a:latin typeface="Comic Sans MS" pitchFamily="66" charset="0"/>
              </a:rPr>
              <a:t>	</a:t>
            </a:r>
            <a:r>
              <a:rPr lang="en-US" sz="2400" i="1" dirty="0" smtClean="0">
                <a:solidFill>
                  <a:srgbClr val="FF0000"/>
                </a:solidFill>
                <a:effectLst>
                  <a:outerShdw blurRad="38100" dist="38100" dir="2700000" algn="tl">
                    <a:srgbClr val="C0C0C0"/>
                  </a:outerShdw>
                </a:effectLst>
                <a:latin typeface="Arial" charset="0"/>
              </a:rPr>
              <a:t>There are challenges</a:t>
            </a:r>
          </a:p>
          <a:p>
            <a:pPr eaLnBrk="1" hangingPunct="1">
              <a:buFontTx/>
              <a:buNone/>
              <a:defRPr/>
            </a:pPr>
            <a:endParaRPr lang="en-US" sz="400" dirty="0" smtClean="0">
              <a:latin typeface="Arial" charset="0"/>
            </a:endParaRPr>
          </a:p>
          <a:p>
            <a:pPr eaLnBrk="1" hangingPunct="1">
              <a:spcBef>
                <a:spcPct val="15000"/>
              </a:spcBef>
              <a:buClr>
                <a:srgbClr val="CC3300"/>
              </a:buClr>
              <a:buFontTx/>
              <a:buNone/>
              <a:defRPr/>
            </a:pPr>
            <a:r>
              <a:rPr lang="en-US" sz="2000" dirty="0" smtClean="0">
                <a:latin typeface="Arial" charset="0"/>
              </a:rPr>
              <a:t>	</a:t>
            </a:r>
            <a:r>
              <a:rPr lang="en-US" dirty="0" smtClean="0">
                <a:latin typeface="Arial" charset="0"/>
              </a:rPr>
              <a:t>Stable financial support; attracting new members from the Gulf and the </a:t>
            </a:r>
            <a:r>
              <a:rPr lang="en-US" dirty="0" err="1" smtClean="0">
                <a:latin typeface="Arial" charset="0"/>
              </a:rPr>
              <a:t>Mahgreb</a:t>
            </a:r>
            <a:r>
              <a:rPr lang="en-US" dirty="0" smtClean="0">
                <a:latin typeface="Arial" charset="0"/>
              </a:rPr>
              <a:t> </a:t>
            </a:r>
            <a:r>
              <a:rPr lang="en-US" b="1" i="1" dirty="0" smtClean="0">
                <a:solidFill>
                  <a:srgbClr val="333399"/>
                </a:solidFill>
                <a:latin typeface="Arial" charset="0"/>
              </a:rPr>
              <a:t>(new members very welcome)</a:t>
            </a:r>
            <a:r>
              <a:rPr lang="en-US" b="1" i="1" dirty="0" smtClean="0">
                <a:solidFill>
                  <a:srgbClr val="000000"/>
                </a:solidFill>
                <a:latin typeface="Arial" charset="0"/>
              </a:rPr>
              <a:t>; </a:t>
            </a:r>
            <a:r>
              <a:rPr lang="en-US" dirty="0" smtClean="0">
                <a:latin typeface="Arial" charset="0"/>
              </a:rPr>
              <a:t>compensating differences in the human and financial resources of the members; solving problems involving travel restrictions; remaining funding for main ring and adaptation/upgrading of </a:t>
            </a:r>
            <a:r>
              <a:rPr lang="en-US" dirty="0" err="1" smtClean="0">
                <a:latin typeface="Arial" charset="0"/>
              </a:rPr>
              <a:t>beamlines</a:t>
            </a:r>
            <a:endParaRPr lang="en-US" dirty="0" smtClean="0">
              <a:latin typeface="Arial" charset="0"/>
            </a:endParaRPr>
          </a:p>
          <a:p>
            <a:pPr eaLnBrk="1" hangingPunct="1">
              <a:spcBef>
                <a:spcPct val="15000"/>
              </a:spcBef>
              <a:buClr>
                <a:srgbClr val="CC3300"/>
              </a:buClr>
              <a:buFontTx/>
              <a:buNone/>
              <a:defRPr/>
            </a:pPr>
            <a:endParaRPr lang="en-US" sz="400" dirty="0" smtClean="0">
              <a:latin typeface="Arial" charset="0"/>
            </a:endParaRPr>
          </a:p>
          <a:p>
            <a:pPr eaLnBrk="1" hangingPunct="1">
              <a:buClr>
                <a:srgbClr val="CC3300"/>
              </a:buClr>
              <a:buFontTx/>
              <a:buNone/>
              <a:defRPr/>
            </a:pPr>
            <a:r>
              <a:rPr lang="en-US" sz="2400" b="1" i="1" dirty="0" smtClean="0">
                <a:solidFill>
                  <a:srgbClr val="FF0000"/>
                </a:solidFill>
                <a:effectLst>
                  <a:outerShdw blurRad="38100" dist="38100" dir="2700000" algn="tl">
                    <a:srgbClr val="C0C0C0"/>
                  </a:outerShdw>
                </a:effectLst>
                <a:latin typeface="Arial" charset="0"/>
              </a:rPr>
              <a:t>	But an enormous amount has been achieved </a:t>
            </a:r>
            <a:r>
              <a:rPr lang="en-US" sz="2400" b="1" i="1" dirty="0" smtClean="0">
                <a:solidFill>
                  <a:srgbClr val="CC3300"/>
                </a:solidFill>
                <a:effectLst>
                  <a:outerShdw blurRad="38100" dist="38100" dir="2700000" algn="tl">
                    <a:srgbClr val="C0C0C0"/>
                  </a:outerShdw>
                </a:effectLst>
                <a:latin typeface="Arial" charset="0"/>
              </a:rPr>
              <a:t>*</a:t>
            </a:r>
            <a:r>
              <a:rPr lang="en-US" sz="2400" b="1" i="1" dirty="0" smtClean="0">
                <a:solidFill>
                  <a:srgbClr val="FF0000"/>
                </a:solidFill>
                <a:effectLst>
                  <a:outerShdw blurRad="38100" dist="38100" dir="2700000" algn="tl">
                    <a:srgbClr val="C0C0C0"/>
                  </a:outerShdw>
                </a:effectLst>
                <a:latin typeface="Arial" charset="0"/>
              </a:rPr>
              <a:t> </a:t>
            </a:r>
          </a:p>
          <a:p>
            <a:pPr eaLnBrk="1" hangingPunct="1">
              <a:buClr>
                <a:srgbClr val="CC3300"/>
              </a:buClr>
              <a:buFontTx/>
              <a:buNone/>
              <a:defRPr/>
            </a:pPr>
            <a:endParaRPr lang="en-US" sz="200" b="1" i="1" dirty="0" smtClean="0">
              <a:solidFill>
                <a:srgbClr val="FF0000"/>
              </a:solidFill>
              <a:effectLst>
                <a:outerShdw blurRad="38100" dist="38100" dir="2700000" algn="tl">
                  <a:srgbClr val="C0C0C0"/>
                </a:outerShdw>
              </a:effectLst>
              <a:latin typeface="Arial" charset="0"/>
            </a:endParaRPr>
          </a:p>
          <a:p>
            <a:pPr eaLnBrk="1" hangingPunct="1">
              <a:buClr>
                <a:srgbClr val="CC3300"/>
              </a:buClr>
              <a:buFontTx/>
              <a:buNone/>
              <a:defRPr/>
            </a:pPr>
            <a:r>
              <a:rPr lang="en-US" sz="2400" b="1" i="1" dirty="0" smtClean="0">
                <a:solidFill>
                  <a:srgbClr val="FF0000"/>
                </a:solidFill>
                <a:effectLst>
                  <a:outerShdw blurRad="38100" dist="38100" dir="2700000" algn="tl">
                    <a:srgbClr val="C0C0C0"/>
                  </a:outerShdw>
                </a:effectLst>
                <a:latin typeface="Arial" charset="0"/>
              </a:rPr>
              <a:t>	 </a:t>
            </a:r>
            <a:r>
              <a:rPr lang="en-US" sz="2400" b="1" i="1" dirty="0" smtClean="0">
                <a:solidFill>
                  <a:srgbClr val="CC3300"/>
                </a:solidFill>
                <a:effectLst>
                  <a:outerShdw blurRad="38100" dist="38100" dir="2700000" algn="tl">
                    <a:srgbClr val="C0C0C0"/>
                  </a:outerShdw>
                </a:effectLst>
                <a:latin typeface="Arial" charset="0"/>
              </a:rPr>
              <a:t>*</a:t>
            </a:r>
            <a:r>
              <a:rPr lang="en-US" sz="2400" b="1" i="1" dirty="0" smtClean="0">
                <a:solidFill>
                  <a:srgbClr val="FF0000"/>
                </a:solidFill>
                <a:effectLst>
                  <a:outerShdw blurRad="38100" dist="38100" dir="2700000" algn="tl">
                    <a:srgbClr val="C0C0C0"/>
                  </a:outerShdw>
                </a:effectLst>
                <a:latin typeface="Arial" charset="0"/>
              </a:rPr>
              <a:t> </a:t>
            </a:r>
            <a:r>
              <a:rPr lang="en-US" i="1" dirty="0" smtClean="0">
                <a:solidFill>
                  <a:schemeClr val="accent2"/>
                </a:solidFill>
                <a:latin typeface="Arial" charset="0"/>
              </a:rPr>
              <a:t>thanks especially  to HM King Abdullah II, Director </a:t>
            </a:r>
            <a:r>
              <a:rPr lang="en-US" i="1" dirty="0" err="1" smtClean="0">
                <a:solidFill>
                  <a:schemeClr val="accent2"/>
                </a:solidFill>
                <a:latin typeface="Arial" charset="0"/>
              </a:rPr>
              <a:t>Toukan</a:t>
            </a:r>
            <a:r>
              <a:rPr lang="en-US" i="1" dirty="0" smtClean="0">
                <a:solidFill>
                  <a:schemeClr val="accent2"/>
                </a:solidFill>
                <a:latin typeface="Arial" charset="0"/>
              </a:rPr>
              <a:t>, UNESCO, IAEA, those who have donated equipment,… </a:t>
            </a:r>
          </a:p>
          <a:p>
            <a:pPr eaLnBrk="1" hangingPunct="1">
              <a:buClr>
                <a:srgbClr val="CC3300"/>
              </a:buClr>
              <a:buFontTx/>
              <a:buNone/>
              <a:defRPr/>
            </a:pPr>
            <a:r>
              <a:rPr lang="en-US" sz="800" b="1" i="1" dirty="0" smtClean="0">
                <a:solidFill>
                  <a:srgbClr val="FF0000"/>
                </a:solidFill>
                <a:effectLst>
                  <a:outerShdw blurRad="38100" dist="38100" dir="2700000" algn="tl">
                    <a:srgbClr val="C0C0C0"/>
                  </a:outerShdw>
                </a:effectLst>
                <a:latin typeface="Arial" charset="0"/>
              </a:rPr>
              <a:t>	</a:t>
            </a:r>
          </a:p>
          <a:p>
            <a:pPr eaLnBrk="1" hangingPunct="1">
              <a:buClr>
                <a:srgbClr val="CC3300"/>
              </a:buClr>
              <a:buFontTx/>
              <a:buNone/>
              <a:defRPr/>
            </a:pPr>
            <a:r>
              <a:rPr lang="en-US" sz="2400" b="1" i="1" dirty="0" smtClean="0">
                <a:solidFill>
                  <a:srgbClr val="FF0000"/>
                </a:solidFill>
                <a:effectLst>
                  <a:outerShdw blurRad="38100" dist="38100" dir="2700000" algn="tl">
                    <a:srgbClr val="C0C0C0"/>
                  </a:outerShdw>
                </a:effectLst>
                <a:latin typeface="Arial" charset="0"/>
              </a:rPr>
              <a:t>	SESAME is working politically and technically, and the training </a:t>
            </a:r>
            <a:r>
              <a:rPr lang="en-US" sz="2400" b="1" i="1" dirty="0" err="1" smtClean="0">
                <a:solidFill>
                  <a:srgbClr val="FF0000"/>
                </a:solidFill>
                <a:effectLst>
                  <a:outerShdw blurRad="38100" dist="38100" dir="2700000" algn="tl">
                    <a:srgbClr val="C0C0C0"/>
                  </a:outerShdw>
                </a:effectLst>
                <a:latin typeface="Arial" charset="0"/>
              </a:rPr>
              <a:t>programme</a:t>
            </a:r>
            <a:r>
              <a:rPr lang="en-US" sz="2400" b="1" i="1" dirty="0" smtClean="0">
                <a:solidFill>
                  <a:srgbClr val="FF0000"/>
                </a:solidFill>
                <a:effectLst>
                  <a:outerShdw blurRad="38100" dist="38100" dir="2700000" algn="tl">
                    <a:srgbClr val="C0C0C0"/>
                  </a:outerShdw>
                </a:effectLst>
                <a:latin typeface="Arial" charset="0"/>
              </a:rPr>
              <a:t> is building capacity in the region</a:t>
            </a:r>
          </a:p>
          <a:p>
            <a:pPr eaLnBrk="1" hangingPunct="1">
              <a:buClr>
                <a:srgbClr val="CC3300"/>
              </a:buClr>
              <a:buFontTx/>
              <a:buNone/>
              <a:defRPr/>
            </a:pPr>
            <a:endParaRPr lang="en-US" sz="400" b="1" i="1" dirty="0" smtClean="0">
              <a:solidFill>
                <a:srgbClr val="FF0000"/>
              </a:solidFill>
              <a:effectLst>
                <a:outerShdw blurRad="38100" dist="38100" dir="2700000" algn="tl">
                  <a:srgbClr val="C0C0C0"/>
                </a:outerShdw>
              </a:effectLst>
              <a:latin typeface="Arial" charset="0"/>
            </a:endParaRPr>
          </a:p>
          <a:p>
            <a:pPr eaLnBrk="1" hangingPunct="1">
              <a:buClr>
                <a:srgbClr val="CC3300"/>
              </a:buClr>
              <a:buFontTx/>
              <a:buNone/>
              <a:defRPr/>
            </a:pPr>
            <a:r>
              <a:rPr lang="en-US" sz="2400" b="1" i="1" dirty="0" smtClean="0">
                <a:solidFill>
                  <a:srgbClr val="FF0000"/>
                </a:solidFill>
                <a:effectLst>
                  <a:outerShdw blurRad="38100" dist="38100" dir="2700000" algn="tl">
                    <a:srgbClr val="C0C0C0"/>
                  </a:outerShdw>
                </a:effectLst>
                <a:latin typeface="Arial" charset="0"/>
              </a:rPr>
              <a:t>	The voluntary contributions </a:t>
            </a:r>
            <a:r>
              <a:rPr lang="en-US" sz="2400" i="1" dirty="0">
                <a:solidFill>
                  <a:srgbClr val="FF0000"/>
                </a:solidFill>
                <a:effectLst>
                  <a:outerShdw blurRad="38100" dist="38100" dir="2700000" algn="tl">
                    <a:srgbClr val="C0C0C0"/>
                  </a:outerShdw>
                </a:effectLst>
                <a:latin typeface="Arial" charset="0"/>
              </a:rPr>
              <a:t>(</a:t>
            </a:r>
            <a:r>
              <a:rPr lang="en-US" sz="2400" i="1" dirty="0" smtClean="0">
                <a:solidFill>
                  <a:srgbClr val="FF0000"/>
                </a:solidFill>
                <a:effectLst>
                  <a:outerShdw blurRad="38100" dist="38100" dir="2700000" algn="tl">
                    <a:srgbClr val="C0C0C0"/>
                  </a:outerShdw>
                </a:effectLst>
                <a:latin typeface="Arial" charset="0"/>
              </a:rPr>
              <a:t>shortly to be formally agreed)</a:t>
            </a:r>
            <a:r>
              <a:rPr lang="en-US" sz="2400" b="1" i="1" dirty="0" smtClean="0">
                <a:solidFill>
                  <a:srgbClr val="FF0000"/>
                </a:solidFill>
                <a:effectLst>
                  <a:outerShdw blurRad="38100" dist="38100" dir="2700000" algn="tl">
                    <a:srgbClr val="C0C0C0"/>
                  </a:outerShdw>
                </a:effectLst>
                <a:latin typeface="Arial" charset="0"/>
              </a:rPr>
              <a:t> constitute  a major step forward and make it possible for SESAME to come into operation in 2015</a:t>
            </a:r>
          </a:p>
        </p:txBody>
      </p:sp>
      <p:grpSp>
        <p:nvGrpSpPr>
          <p:cNvPr id="2" name="Group 3"/>
          <p:cNvGrpSpPr>
            <a:grpSpLocks/>
          </p:cNvGrpSpPr>
          <p:nvPr/>
        </p:nvGrpSpPr>
        <p:grpSpPr bwMode="auto">
          <a:xfrm>
            <a:off x="457200" y="152400"/>
            <a:ext cx="1295400" cy="609600"/>
            <a:chOff x="2394" y="3267"/>
            <a:chExt cx="1842" cy="828"/>
          </a:xfrm>
        </p:grpSpPr>
        <p:sp>
          <p:nvSpPr>
            <p:cNvPr id="145413" name="Rectangle 4"/>
            <p:cNvSpPr>
              <a:spLocks noChangeArrowheads="1"/>
            </p:cNvSpPr>
            <p:nvPr/>
          </p:nvSpPr>
          <p:spPr bwMode="auto">
            <a:xfrm>
              <a:off x="2591" y="3557"/>
              <a:ext cx="1438" cy="25"/>
            </a:xfrm>
            <a:prstGeom prst="rect">
              <a:avLst/>
            </a:prstGeom>
            <a:solidFill>
              <a:srgbClr val="333399"/>
            </a:solidFill>
            <a:ln w="9525">
              <a:solidFill>
                <a:srgbClr val="003366"/>
              </a:solidFill>
              <a:miter lim="800000"/>
              <a:headEnd/>
              <a:tailEnd/>
            </a:ln>
          </p:spPr>
          <p:txBody>
            <a:bodyPr/>
            <a:lstStyle/>
            <a:p>
              <a:pPr fontAlgn="base">
                <a:spcBef>
                  <a:spcPct val="0"/>
                </a:spcBef>
                <a:spcAft>
                  <a:spcPct val="0"/>
                </a:spcAft>
              </a:pPr>
              <a:endParaRPr lang="en-GB" sz="1000" b="1">
                <a:solidFill>
                  <a:srgbClr val="000000"/>
                </a:solidFill>
                <a:latin typeface="Arial" charset="0"/>
              </a:endParaRPr>
            </a:p>
          </p:txBody>
        </p:sp>
        <p:sp>
          <p:nvSpPr>
            <p:cNvPr id="145414" name="Freeform 5"/>
            <p:cNvSpPr>
              <a:spLocks/>
            </p:cNvSpPr>
            <p:nvPr/>
          </p:nvSpPr>
          <p:spPr bwMode="auto">
            <a:xfrm>
              <a:off x="3206" y="3267"/>
              <a:ext cx="135" cy="308"/>
            </a:xfrm>
            <a:custGeom>
              <a:avLst/>
              <a:gdLst>
                <a:gd name="T0" fmla="*/ 0 w 267"/>
                <a:gd name="T1" fmla="*/ 1 h 616"/>
                <a:gd name="T2" fmla="*/ 1 w 267"/>
                <a:gd name="T3" fmla="*/ 1 h 616"/>
                <a:gd name="T4" fmla="*/ 1 w 267"/>
                <a:gd name="T5" fmla="*/ 1 h 616"/>
                <a:gd name="T6" fmla="*/ 1 w 267"/>
                <a:gd name="T7" fmla="*/ 0 h 616"/>
                <a:gd name="T8" fmla="*/ 0 w 267"/>
                <a:gd name="T9" fmla="*/ 1 h 616"/>
                <a:gd name="T10" fmla="*/ 0 60000 65536"/>
                <a:gd name="T11" fmla="*/ 0 60000 65536"/>
                <a:gd name="T12" fmla="*/ 0 60000 65536"/>
                <a:gd name="T13" fmla="*/ 0 60000 65536"/>
                <a:gd name="T14" fmla="*/ 0 60000 65536"/>
                <a:gd name="T15" fmla="*/ 0 w 267"/>
                <a:gd name="T16" fmla="*/ 0 h 616"/>
                <a:gd name="T17" fmla="*/ 267 w 267"/>
                <a:gd name="T18" fmla="*/ 616 h 616"/>
              </a:gdLst>
              <a:ahLst/>
              <a:cxnLst>
                <a:cxn ang="T10">
                  <a:pos x="T0" y="T1"/>
                </a:cxn>
                <a:cxn ang="T11">
                  <a:pos x="T2" y="T3"/>
                </a:cxn>
                <a:cxn ang="T12">
                  <a:pos x="T4" y="T5"/>
                </a:cxn>
                <a:cxn ang="T13">
                  <a:pos x="T6" y="T7"/>
                </a:cxn>
                <a:cxn ang="T14">
                  <a:pos x="T8" y="T9"/>
                </a:cxn>
              </a:cxnLst>
              <a:rect l="T15" t="T16" r="T17" b="T18"/>
              <a:pathLst>
                <a:path w="267" h="616">
                  <a:moveTo>
                    <a:pt x="0" y="596"/>
                  </a:moveTo>
                  <a:lnTo>
                    <a:pt x="55" y="616"/>
                  </a:lnTo>
                  <a:lnTo>
                    <a:pt x="267" y="21"/>
                  </a:lnTo>
                  <a:lnTo>
                    <a:pt x="212" y="0"/>
                  </a:lnTo>
                  <a:lnTo>
                    <a:pt x="0" y="596"/>
                  </a:lnTo>
                  <a:close/>
                </a:path>
              </a:pathLst>
            </a:custGeom>
            <a:solidFill>
              <a:srgbClr val="333399"/>
            </a:solidFill>
            <a:ln w="9525">
              <a:solidFill>
                <a:srgbClr val="003366"/>
              </a:solidFill>
              <a:round/>
              <a:headEnd/>
              <a:tailEnd/>
            </a:ln>
          </p:spPr>
          <p:txBody>
            <a:bodyPr/>
            <a:lstStyle/>
            <a:p>
              <a:pPr fontAlgn="base">
                <a:spcBef>
                  <a:spcPct val="0"/>
                </a:spcBef>
                <a:spcAft>
                  <a:spcPct val="0"/>
                </a:spcAft>
              </a:pPr>
              <a:endParaRPr lang="en-US" sz="1000" b="1">
                <a:solidFill>
                  <a:srgbClr val="000000"/>
                </a:solidFill>
                <a:latin typeface="Arial" charset="0"/>
              </a:endParaRPr>
            </a:p>
          </p:txBody>
        </p:sp>
        <p:sp>
          <p:nvSpPr>
            <p:cNvPr id="145415" name="Freeform 6"/>
            <p:cNvSpPr>
              <a:spLocks/>
            </p:cNvSpPr>
            <p:nvPr/>
          </p:nvSpPr>
          <p:spPr bwMode="auto">
            <a:xfrm>
              <a:off x="3309" y="3267"/>
              <a:ext cx="135" cy="308"/>
            </a:xfrm>
            <a:custGeom>
              <a:avLst/>
              <a:gdLst>
                <a:gd name="T0" fmla="*/ 1 w 266"/>
                <a:gd name="T1" fmla="*/ 0 h 616"/>
                <a:gd name="T2" fmla="*/ 0 w 266"/>
                <a:gd name="T3" fmla="*/ 1 h 616"/>
                <a:gd name="T4" fmla="*/ 1 w 266"/>
                <a:gd name="T5" fmla="*/ 1 h 616"/>
                <a:gd name="T6" fmla="*/ 1 w 266"/>
                <a:gd name="T7" fmla="*/ 1 h 616"/>
                <a:gd name="T8" fmla="*/ 1 w 266"/>
                <a:gd name="T9" fmla="*/ 0 h 616"/>
                <a:gd name="T10" fmla="*/ 0 60000 65536"/>
                <a:gd name="T11" fmla="*/ 0 60000 65536"/>
                <a:gd name="T12" fmla="*/ 0 60000 65536"/>
                <a:gd name="T13" fmla="*/ 0 60000 65536"/>
                <a:gd name="T14" fmla="*/ 0 60000 65536"/>
                <a:gd name="T15" fmla="*/ 0 w 266"/>
                <a:gd name="T16" fmla="*/ 0 h 616"/>
                <a:gd name="T17" fmla="*/ 266 w 266"/>
                <a:gd name="T18" fmla="*/ 616 h 616"/>
              </a:gdLst>
              <a:ahLst/>
              <a:cxnLst>
                <a:cxn ang="T10">
                  <a:pos x="T0" y="T1"/>
                </a:cxn>
                <a:cxn ang="T11">
                  <a:pos x="T2" y="T3"/>
                </a:cxn>
                <a:cxn ang="T12">
                  <a:pos x="T4" y="T5"/>
                </a:cxn>
                <a:cxn ang="T13">
                  <a:pos x="T6" y="T7"/>
                </a:cxn>
                <a:cxn ang="T14">
                  <a:pos x="T8" y="T9"/>
                </a:cxn>
              </a:cxnLst>
              <a:rect l="T15" t="T16" r="T17" b="T18"/>
              <a:pathLst>
                <a:path w="266" h="616">
                  <a:moveTo>
                    <a:pt x="55" y="0"/>
                  </a:moveTo>
                  <a:lnTo>
                    <a:pt x="0" y="21"/>
                  </a:lnTo>
                  <a:lnTo>
                    <a:pt x="210" y="616"/>
                  </a:lnTo>
                  <a:lnTo>
                    <a:pt x="266" y="596"/>
                  </a:lnTo>
                  <a:lnTo>
                    <a:pt x="55" y="0"/>
                  </a:lnTo>
                  <a:close/>
                </a:path>
              </a:pathLst>
            </a:custGeom>
            <a:solidFill>
              <a:srgbClr val="333399"/>
            </a:solidFill>
            <a:ln w="9525">
              <a:solidFill>
                <a:srgbClr val="003366"/>
              </a:solidFill>
              <a:round/>
              <a:headEnd/>
              <a:tailEnd/>
            </a:ln>
          </p:spPr>
          <p:txBody>
            <a:bodyPr/>
            <a:lstStyle/>
            <a:p>
              <a:pPr fontAlgn="base">
                <a:spcBef>
                  <a:spcPct val="0"/>
                </a:spcBef>
                <a:spcAft>
                  <a:spcPct val="0"/>
                </a:spcAft>
              </a:pPr>
              <a:endParaRPr lang="en-US" sz="1000" b="1">
                <a:solidFill>
                  <a:srgbClr val="000000"/>
                </a:solidFill>
                <a:latin typeface="Arial" charset="0"/>
              </a:endParaRPr>
            </a:p>
          </p:txBody>
        </p:sp>
        <p:sp>
          <p:nvSpPr>
            <p:cNvPr id="145416" name="Freeform 7"/>
            <p:cNvSpPr>
              <a:spLocks/>
            </p:cNvSpPr>
            <p:nvPr/>
          </p:nvSpPr>
          <p:spPr bwMode="auto">
            <a:xfrm>
              <a:off x="2591" y="3367"/>
              <a:ext cx="703" cy="210"/>
            </a:xfrm>
            <a:custGeom>
              <a:avLst/>
              <a:gdLst>
                <a:gd name="T0" fmla="*/ 1 w 1404"/>
                <a:gd name="T1" fmla="*/ 0 h 421"/>
                <a:gd name="T2" fmla="*/ 1 w 1404"/>
                <a:gd name="T3" fmla="*/ 0 h 421"/>
                <a:gd name="T4" fmla="*/ 0 w 1404"/>
                <a:gd name="T5" fmla="*/ 0 h 421"/>
                <a:gd name="T6" fmla="*/ 1 w 1404"/>
                <a:gd name="T7" fmla="*/ 0 h 421"/>
                <a:gd name="T8" fmla="*/ 1 w 1404"/>
                <a:gd name="T9" fmla="*/ 0 h 421"/>
                <a:gd name="T10" fmla="*/ 0 60000 65536"/>
                <a:gd name="T11" fmla="*/ 0 60000 65536"/>
                <a:gd name="T12" fmla="*/ 0 60000 65536"/>
                <a:gd name="T13" fmla="*/ 0 60000 65536"/>
                <a:gd name="T14" fmla="*/ 0 60000 65536"/>
                <a:gd name="T15" fmla="*/ 0 w 1404"/>
                <a:gd name="T16" fmla="*/ 0 h 421"/>
                <a:gd name="T17" fmla="*/ 1404 w 1404"/>
                <a:gd name="T18" fmla="*/ 421 h 421"/>
              </a:gdLst>
              <a:ahLst/>
              <a:cxnLst>
                <a:cxn ang="T10">
                  <a:pos x="T0" y="T1"/>
                </a:cxn>
                <a:cxn ang="T11">
                  <a:pos x="T2" y="T3"/>
                </a:cxn>
                <a:cxn ang="T12">
                  <a:pos x="T4" y="T5"/>
                </a:cxn>
                <a:cxn ang="T13">
                  <a:pos x="T6" y="T7"/>
                </a:cxn>
                <a:cxn ang="T14">
                  <a:pos x="T8" y="T9"/>
                </a:cxn>
              </a:cxnLst>
              <a:rect l="T15" t="T16" r="T17" b="T18"/>
              <a:pathLst>
                <a:path w="1404" h="421">
                  <a:moveTo>
                    <a:pt x="1404" y="50"/>
                  </a:moveTo>
                  <a:lnTo>
                    <a:pt x="1390" y="0"/>
                  </a:lnTo>
                  <a:lnTo>
                    <a:pt x="0" y="370"/>
                  </a:lnTo>
                  <a:lnTo>
                    <a:pt x="13" y="421"/>
                  </a:lnTo>
                  <a:lnTo>
                    <a:pt x="1404" y="50"/>
                  </a:lnTo>
                  <a:close/>
                </a:path>
              </a:pathLst>
            </a:custGeom>
            <a:solidFill>
              <a:srgbClr val="333399"/>
            </a:solidFill>
            <a:ln w="9525">
              <a:solidFill>
                <a:srgbClr val="003366"/>
              </a:solidFill>
              <a:round/>
              <a:headEnd/>
              <a:tailEnd/>
            </a:ln>
          </p:spPr>
          <p:txBody>
            <a:bodyPr/>
            <a:lstStyle/>
            <a:p>
              <a:pPr fontAlgn="base">
                <a:spcBef>
                  <a:spcPct val="0"/>
                </a:spcBef>
                <a:spcAft>
                  <a:spcPct val="0"/>
                </a:spcAft>
              </a:pPr>
              <a:endParaRPr lang="en-US" sz="1000" b="1">
                <a:solidFill>
                  <a:srgbClr val="000000"/>
                </a:solidFill>
                <a:latin typeface="Arial" charset="0"/>
              </a:endParaRPr>
            </a:p>
          </p:txBody>
        </p:sp>
        <p:sp>
          <p:nvSpPr>
            <p:cNvPr id="145417" name="Freeform 8"/>
            <p:cNvSpPr>
              <a:spLocks/>
            </p:cNvSpPr>
            <p:nvPr/>
          </p:nvSpPr>
          <p:spPr bwMode="auto">
            <a:xfrm>
              <a:off x="3351" y="3370"/>
              <a:ext cx="680" cy="205"/>
            </a:xfrm>
            <a:custGeom>
              <a:avLst/>
              <a:gdLst>
                <a:gd name="T0" fmla="*/ 1 w 1358"/>
                <a:gd name="T1" fmla="*/ 0 h 421"/>
                <a:gd name="T2" fmla="*/ 0 w 1358"/>
                <a:gd name="T3" fmla="*/ 0 h 421"/>
                <a:gd name="T4" fmla="*/ 1 w 1358"/>
                <a:gd name="T5" fmla="*/ 0 h 421"/>
                <a:gd name="T6" fmla="*/ 1 w 1358"/>
                <a:gd name="T7" fmla="*/ 0 h 421"/>
                <a:gd name="T8" fmla="*/ 1 w 1358"/>
                <a:gd name="T9" fmla="*/ 0 h 421"/>
                <a:gd name="T10" fmla="*/ 0 60000 65536"/>
                <a:gd name="T11" fmla="*/ 0 60000 65536"/>
                <a:gd name="T12" fmla="*/ 0 60000 65536"/>
                <a:gd name="T13" fmla="*/ 0 60000 65536"/>
                <a:gd name="T14" fmla="*/ 0 60000 65536"/>
                <a:gd name="T15" fmla="*/ 0 w 1358"/>
                <a:gd name="T16" fmla="*/ 0 h 421"/>
                <a:gd name="T17" fmla="*/ 1358 w 1358"/>
                <a:gd name="T18" fmla="*/ 421 h 421"/>
              </a:gdLst>
              <a:ahLst/>
              <a:cxnLst>
                <a:cxn ang="T10">
                  <a:pos x="T0" y="T1"/>
                </a:cxn>
                <a:cxn ang="T11">
                  <a:pos x="T2" y="T3"/>
                </a:cxn>
                <a:cxn ang="T12">
                  <a:pos x="T4" y="T5"/>
                </a:cxn>
                <a:cxn ang="T13">
                  <a:pos x="T6" y="T7"/>
                </a:cxn>
                <a:cxn ang="T14">
                  <a:pos x="T8" y="T9"/>
                </a:cxn>
              </a:cxnLst>
              <a:rect l="T15" t="T16" r="T17" b="T18"/>
              <a:pathLst>
                <a:path w="1358" h="421">
                  <a:moveTo>
                    <a:pt x="15" y="0"/>
                  </a:moveTo>
                  <a:lnTo>
                    <a:pt x="0" y="50"/>
                  </a:lnTo>
                  <a:lnTo>
                    <a:pt x="1344" y="421"/>
                  </a:lnTo>
                  <a:lnTo>
                    <a:pt x="1358" y="370"/>
                  </a:lnTo>
                  <a:lnTo>
                    <a:pt x="15" y="0"/>
                  </a:lnTo>
                  <a:close/>
                </a:path>
              </a:pathLst>
            </a:custGeom>
            <a:solidFill>
              <a:srgbClr val="333399"/>
            </a:solidFill>
            <a:ln w="9525">
              <a:solidFill>
                <a:srgbClr val="003366"/>
              </a:solidFill>
              <a:round/>
              <a:headEnd/>
              <a:tailEnd/>
            </a:ln>
          </p:spPr>
          <p:txBody>
            <a:bodyPr/>
            <a:lstStyle/>
            <a:p>
              <a:pPr fontAlgn="base">
                <a:spcBef>
                  <a:spcPct val="0"/>
                </a:spcBef>
                <a:spcAft>
                  <a:spcPct val="0"/>
                </a:spcAft>
              </a:pPr>
              <a:endParaRPr lang="en-US" sz="1000" b="1">
                <a:solidFill>
                  <a:srgbClr val="000000"/>
                </a:solidFill>
                <a:latin typeface="Arial" charset="0"/>
              </a:endParaRPr>
            </a:p>
          </p:txBody>
        </p:sp>
        <p:sp>
          <p:nvSpPr>
            <p:cNvPr id="145418" name="WordArt 9"/>
            <p:cNvSpPr>
              <a:spLocks noChangeArrowheads="1" noChangeShapeType="1" noTextEdit="1"/>
            </p:cNvSpPr>
            <p:nvPr/>
          </p:nvSpPr>
          <p:spPr bwMode="auto">
            <a:xfrm>
              <a:off x="2606" y="3615"/>
              <a:ext cx="1405" cy="282"/>
            </a:xfrm>
            <a:prstGeom prst="rect">
              <a:avLst/>
            </a:prstGeom>
          </p:spPr>
          <p:txBody>
            <a:bodyPr wrap="none" fromWordArt="1">
              <a:prstTxWarp prst="textPlain">
                <a:avLst>
                  <a:gd name="adj" fmla="val 50000"/>
                </a:avLst>
              </a:prstTxWarp>
            </a:bodyPr>
            <a:lstStyle/>
            <a:p>
              <a:pPr algn="ctr" fontAlgn="base">
                <a:spcBef>
                  <a:spcPct val="0"/>
                </a:spcBef>
                <a:spcAft>
                  <a:spcPct val="0"/>
                </a:spcAft>
              </a:pPr>
              <a:r>
                <a:rPr lang="en-US" sz="3600" b="1" kern="10">
                  <a:ln w="9525">
                    <a:solidFill>
                      <a:srgbClr val="003366"/>
                    </a:solidFill>
                    <a:round/>
                    <a:headEnd/>
                    <a:tailEnd/>
                  </a:ln>
                  <a:solidFill>
                    <a:srgbClr val="003366"/>
                  </a:solidFill>
                  <a:latin typeface="Arial"/>
                </a:rPr>
                <a:t>SESAME</a:t>
              </a:r>
            </a:p>
          </p:txBody>
        </p:sp>
        <p:sp>
          <p:nvSpPr>
            <p:cNvPr id="145419" name="Line 10"/>
            <p:cNvSpPr>
              <a:spLocks noChangeShapeType="1"/>
            </p:cNvSpPr>
            <p:nvPr/>
          </p:nvSpPr>
          <p:spPr bwMode="auto">
            <a:xfrm>
              <a:off x="2576" y="3972"/>
              <a:ext cx="1468" cy="0"/>
            </a:xfrm>
            <a:prstGeom prst="line">
              <a:avLst/>
            </a:prstGeom>
            <a:noFill/>
            <a:ln w="19050">
              <a:solidFill>
                <a:srgbClr val="003366"/>
              </a:solidFill>
              <a:round/>
              <a:headEnd/>
              <a:tailEnd/>
            </a:ln>
          </p:spPr>
          <p:txBody>
            <a:bodyPr/>
            <a:lstStyle/>
            <a:p>
              <a:pPr fontAlgn="base">
                <a:spcBef>
                  <a:spcPct val="0"/>
                </a:spcBef>
                <a:spcAft>
                  <a:spcPct val="0"/>
                </a:spcAft>
              </a:pPr>
              <a:endParaRPr lang="en-US" sz="1000" b="1">
                <a:solidFill>
                  <a:srgbClr val="000000"/>
                </a:solidFill>
                <a:latin typeface="Arial" charset="0"/>
              </a:endParaRPr>
            </a:p>
          </p:txBody>
        </p:sp>
        <p:sp>
          <p:nvSpPr>
            <p:cNvPr id="145420" name="Line 11"/>
            <p:cNvSpPr>
              <a:spLocks noChangeShapeType="1"/>
            </p:cNvSpPr>
            <p:nvPr/>
          </p:nvSpPr>
          <p:spPr bwMode="auto">
            <a:xfrm flipV="1">
              <a:off x="2502" y="4032"/>
              <a:ext cx="1632" cy="0"/>
            </a:xfrm>
            <a:prstGeom prst="line">
              <a:avLst/>
            </a:prstGeom>
            <a:noFill/>
            <a:ln w="19050">
              <a:solidFill>
                <a:srgbClr val="003366"/>
              </a:solidFill>
              <a:round/>
              <a:headEnd/>
              <a:tailEnd/>
            </a:ln>
          </p:spPr>
          <p:txBody>
            <a:bodyPr/>
            <a:lstStyle/>
            <a:p>
              <a:pPr fontAlgn="base">
                <a:spcBef>
                  <a:spcPct val="0"/>
                </a:spcBef>
                <a:spcAft>
                  <a:spcPct val="0"/>
                </a:spcAft>
              </a:pPr>
              <a:endParaRPr lang="en-US" sz="1000" b="1">
                <a:solidFill>
                  <a:srgbClr val="000000"/>
                </a:solidFill>
                <a:latin typeface="Arial" charset="0"/>
              </a:endParaRPr>
            </a:p>
          </p:txBody>
        </p:sp>
        <p:sp>
          <p:nvSpPr>
            <p:cNvPr id="145421" name="Line 12"/>
            <p:cNvSpPr>
              <a:spLocks noChangeShapeType="1"/>
            </p:cNvSpPr>
            <p:nvPr/>
          </p:nvSpPr>
          <p:spPr bwMode="auto">
            <a:xfrm>
              <a:off x="2394" y="4095"/>
              <a:ext cx="1842" cy="0"/>
            </a:xfrm>
            <a:prstGeom prst="line">
              <a:avLst/>
            </a:prstGeom>
            <a:noFill/>
            <a:ln w="19050">
              <a:solidFill>
                <a:srgbClr val="003366"/>
              </a:solidFill>
              <a:round/>
              <a:headEnd/>
              <a:tailEnd/>
            </a:ln>
          </p:spPr>
          <p:txBody>
            <a:bodyPr/>
            <a:lstStyle/>
            <a:p>
              <a:pPr fontAlgn="base">
                <a:spcBef>
                  <a:spcPct val="0"/>
                </a:spcBef>
                <a:spcAft>
                  <a:spcPct val="0"/>
                </a:spcAft>
              </a:pPr>
              <a:endParaRPr lang="en-US" sz="1000" b="1">
                <a:solidFill>
                  <a:srgbClr val="000000"/>
                </a:solidFill>
                <a:latin typeface="Arial" charset="0"/>
              </a:endParaRPr>
            </a:p>
          </p:txBody>
        </p:sp>
      </p:grpSp>
      <p:sp>
        <p:nvSpPr>
          <p:cNvPr id="50189" name="Text Box 13"/>
          <p:cNvSpPr txBox="1">
            <a:spLocks noChangeArrowheads="1"/>
          </p:cNvSpPr>
          <p:nvPr/>
        </p:nvSpPr>
        <p:spPr bwMode="auto">
          <a:xfrm>
            <a:off x="2868613" y="152400"/>
            <a:ext cx="3228975" cy="701675"/>
          </a:xfrm>
          <a:prstGeom prst="rect">
            <a:avLst/>
          </a:prstGeom>
          <a:noFill/>
          <a:ln>
            <a:noFill/>
          </a:ln>
          <a:effectLst/>
          <a:extLst/>
        </p:spPr>
        <p:txBody>
          <a:bodyPr wrap="none">
            <a:spAutoFit/>
          </a:bodyPr>
          <a:lstStyle/>
          <a:p>
            <a:pPr fontAlgn="base">
              <a:spcBef>
                <a:spcPct val="0"/>
              </a:spcBef>
              <a:spcAft>
                <a:spcPct val="0"/>
              </a:spcAft>
              <a:defRPr/>
            </a:pPr>
            <a:r>
              <a:rPr lang="en-GB" sz="4000" b="1">
                <a:solidFill>
                  <a:srgbClr val="CC3300"/>
                </a:solidFill>
                <a:effectLst>
                  <a:outerShdw blurRad="38100" dist="38100" dir="2700000" algn="tl">
                    <a:srgbClr val="C0C0C0"/>
                  </a:outerShdw>
                </a:effectLst>
                <a:latin typeface="Arial" charset="0"/>
              </a:rPr>
              <a:t>Conclusions</a:t>
            </a:r>
          </a:p>
        </p:txBody>
      </p:sp>
    </p:spTree>
    <p:extLst>
      <p:ext uri="{BB962C8B-B14F-4D97-AF65-F5344CB8AC3E}">
        <p14:creationId xmlns:p14="http://schemas.microsoft.com/office/powerpoint/2010/main" val="3127108145"/>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3954" name="Picture 2" descr="Tantalus"/>
          <p:cNvPicPr>
            <a:picLocks noChangeAspect="1" noChangeArrowheads="1"/>
          </p:cNvPicPr>
          <p:nvPr/>
        </p:nvPicPr>
        <p:blipFill>
          <a:blip r:embed="rId3" cstate="print"/>
          <a:srcRect/>
          <a:stretch>
            <a:fillRect/>
          </a:stretch>
        </p:blipFill>
        <p:spPr bwMode="auto">
          <a:xfrm>
            <a:off x="1295400" y="0"/>
            <a:ext cx="6172200" cy="5153025"/>
          </a:xfrm>
          <a:prstGeom prst="rect">
            <a:avLst/>
          </a:prstGeom>
          <a:noFill/>
          <a:ln w="9525">
            <a:noFill/>
            <a:miter lim="800000"/>
            <a:headEnd/>
            <a:tailEnd/>
          </a:ln>
        </p:spPr>
      </p:pic>
      <p:sp>
        <p:nvSpPr>
          <p:cNvPr id="253955" name="Text Box 3"/>
          <p:cNvSpPr txBox="1">
            <a:spLocks noChangeArrowheads="1"/>
          </p:cNvSpPr>
          <p:nvPr/>
        </p:nvSpPr>
        <p:spPr bwMode="auto">
          <a:xfrm>
            <a:off x="533400" y="5257800"/>
            <a:ext cx="7924800" cy="1384995"/>
          </a:xfrm>
          <a:prstGeom prst="rect">
            <a:avLst/>
          </a:prstGeom>
          <a:noFill/>
          <a:ln w="9525">
            <a:noFill/>
            <a:miter lim="800000"/>
            <a:headEnd/>
            <a:tailEnd/>
          </a:ln>
        </p:spPr>
        <p:txBody>
          <a:bodyPr>
            <a:spAutoFit/>
          </a:bodyPr>
          <a:lstStyle/>
          <a:p>
            <a:pPr algn="ctr">
              <a:spcBef>
                <a:spcPct val="50000"/>
              </a:spcBef>
            </a:pPr>
            <a:r>
              <a:rPr lang="en-US" sz="2400" b="1" dirty="0" smtClean="0"/>
              <a:t>First Storage Ring used as a Light Source  </a:t>
            </a:r>
          </a:p>
          <a:p>
            <a:pPr algn="ctr">
              <a:spcBef>
                <a:spcPct val="50000"/>
              </a:spcBef>
            </a:pPr>
            <a:r>
              <a:rPr lang="en-US" sz="2400" b="1" dirty="0" smtClean="0"/>
              <a:t>Tantalus </a:t>
            </a:r>
            <a:r>
              <a:rPr lang="en-US" sz="2400" b="1" dirty="0"/>
              <a:t>240 </a:t>
            </a:r>
            <a:r>
              <a:rPr lang="en-US" sz="2400" b="1" dirty="0" err="1"/>
              <a:t>MeV</a:t>
            </a:r>
            <a:r>
              <a:rPr lang="en-US" sz="2400" b="1" dirty="0"/>
              <a:t> storage ring built for high energy physics r&amp;d.  Converted </a:t>
            </a:r>
            <a:r>
              <a:rPr lang="en-US" sz="2400" b="1" dirty="0" smtClean="0"/>
              <a:t>to </a:t>
            </a:r>
            <a:r>
              <a:rPr lang="en-US" sz="2400" b="1" dirty="0"/>
              <a:t>dedicated light source in 1968 (Ed Rowe</a:t>
            </a:r>
            <a:r>
              <a:rPr lang="en-US" sz="2400" b="1" dirty="0" smtClean="0"/>
              <a:t>)</a:t>
            </a:r>
          </a:p>
        </p:txBody>
      </p:sp>
    </p:spTree>
    <p:extLst>
      <p:ext uri="{BB962C8B-B14F-4D97-AF65-F5344CB8AC3E}">
        <p14:creationId xmlns:p14="http://schemas.microsoft.com/office/powerpoint/2010/main" val="1770200242"/>
      </p:ext>
    </p:extLst>
  </p:cSld>
  <p:clrMapOvr>
    <a:masterClrMapping/>
  </p:clrMapOvr>
  <p:timing>
    <p:tnLst>
      <p:par>
        <p:cTn xmlns:p14="http://schemas.microsoft.com/office/powerpoint/2010/mai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1250" name="Text Box 2"/>
          <p:cNvSpPr txBox="1">
            <a:spLocks noChangeArrowheads="1"/>
          </p:cNvSpPr>
          <p:nvPr/>
        </p:nvSpPr>
        <p:spPr bwMode="auto">
          <a:xfrm>
            <a:off x="762000" y="685800"/>
            <a:ext cx="7848600" cy="366713"/>
          </a:xfrm>
          <a:prstGeom prst="rect">
            <a:avLst/>
          </a:prstGeom>
          <a:noFill/>
          <a:ln w="9525">
            <a:noFill/>
            <a:miter lim="800000"/>
            <a:headEnd/>
            <a:tailEnd/>
          </a:ln>
          <a:effectLst/>
        </p:spPr>
        <p:txBody>
          <a:bodyPr lIns="91429" tIns="45715" rIns="91429" bIns="45715">
            <a:spAutoFit/>
          </a:bodyPr>
          <a:lstStyle/>
          <a:p>
            <a:pPr eaLnBrk="1" hangingPunct="1">
              <a:spcBef>
                <a:spcPct val="50000"/>
              </a:spcBef>
            </a:pPr>
            <a:endParaRPr lang="en-US" sz="1800"/>
          </a:p>
        </p:txBody>
      </p:sp>
      <p:sp>
        <p:nvSpPr>
          <p:cNvPr id="1461251" name="Text Box 3"/>
          <p:cNvSpPr txBox="1">
            <a:spLocks noChangeArrowheads="1"/>
          </p:cNvSpPr>
          <p:nvPr/>
        </p:nvSpPr>
        <p:spPr bwMode="auto">
          <a:xfrm>
            <a:off x="381000" y="1600200"/>
            <a:ext cx="8305800" cy="3441700"/>
          </a:xfrm>
          <a:prstGeom prst="rect">
            <a:avLst/>
          </a:prstGeom>
          <a:noFill/>
          <a:ln w="9525">
            <a:noFill/>
            <a:miter lim="800000"/>
            <a:headEnd/>
            <a:tailEnd/>
          </a:ln>
          <a:effectLst/>
        </p:spPr>
        <p:txBody>
          <a:bodyPr lIns="91429" tIns="45715" rIns="91429" bIns="45715">
            <a:spAutoFit/>
          </a:bodyPr>
          <a:lstStyle/>
          <a:p>
            <a:pPr eaLnBrk="1" hangingPunct="1">
              <a:spcBef>
                <a:spcPct val="50000"/>
              </a:spcBef>
            </a:pPr>
            <a:r>
              <a:rPr lang="en-US" sz="3200" b="1"/>
              <a:t>“As a string theorist, I work on parallel universes.  I was always curious about what a parallel universe was like, and now I know.  I’m living in one when I go to </a:t>
            </a:r>
            <a:r>
              <a:rPr lang="en-US" sz="3200" b="1" i="1"/>
              <a:t>SESAME</a:t>
            </a:r>
            <a:r>
              <a:rPr lang="en-US" sz="3200" b="1"/>
              <a:t> meetings”</a:t>
            </a:r>
          </a:p>
          <a:p>
            <a:pPr eaLnBrk="1" hangingPunct="1">
              <a:spcBef>
                <a:spcPct val="50000"/>
              </a:spcBef>
            </a:pPr>
            <a:r>
              <a:rPr lang="en-US" sz="2400" b="1" i="1"/>
              <a:t>Eliezer Rabinovici; Hebrew University and Israeli representative to the SESAME Council</a:t>
            </a:r>
          </a:p>
        </p:txBody>
      </p:sp>
      <p:sp>
        <p:nvSpPr>
          <p:cNvPr id="1461252" name="Text Box 4"/>
          <p:cNvSpPr txBox="1">
            <a:spLocks noChangeArrowheads="1"/>
          </p:cNvSpPr>
          <p:nvPr/>
        </p:nvSpPr>
        <p:spPr bwMode="auto">
          <a:xfrm>
            <a:off x="533400" y="5105400"/>
            <a:ext cx="8153400" cy="1343025"/>
          </a:xfrm>
          <a:prstGeom prst="rect">
            <a:avLst/>
          </a:prstGeom>
          <a:noFill/>
          <a:ln w="9525">
            <a:noFill/>
            <a:miter lim="800000"/>
            <a:headEnd/>
            <a:tailEnd/>
          </a:ln>
          <a:effectLst/>
        </p:spPr>
        <p:txBody>
          <a:bodyPr lIns="91429" tIns="45715" rIns="91429" bIns="45715">
            <a:spAutoFit/>
          </a:bodyPr>
          <a:lstStyle/>
          <a:p>
            <a:pPr algn="ctr" eaLnBrk="1" hangingPunct="1">
              <a:spcBef>
                <a:spcPct val="50000"/>
              </a:spcBef>
            </a:pPr>
            <a:r>
              <a:rPr lang="en-US" sz="4000" b="1" i="1">
                <a:solidFill>
                  <a:srgbClr val="FF0000"/>
                </a:solidFill>
                <a:latin typeface="Times New Roman" pitchFamily="18" charset="0"/>
              </a:rPr>
              <a:t>SESAME is Happening!!</a:t>
            </a:r>
          </a:p>
          <a:p>
            <a:pPr algn="ctr" eaLnBrk="1" hangingPunct="1">
              <a:spcBef>
                <a:spcPct val="50000"/>
              </a:spcBef>
            </a:pPr>
            <a:r>
              <a:rPr lang="en-US" sz="2800" b="1" i="1">
                <a:latin typeface="Times New Roman" pitchFamily="18" charset="0"/>
              </a:rPr>
              <a:t>www.sesame.org.jo</a:t>
            </a:r>
          </a:p>
        </p:txBody>
      </p:sp>
      <p:sp>
        <p:nvSpPr>
          <p:cNvPr id="1461253" name="Text Box 5"/>
          <p:cNvSpPr txBox="1">
            <a:spLocks noChangeArrowheads="1"/>
          </p:cNvSpPr>
          <p:nvPr/>
        </p:nvSpPr>
        <p:spPr bwMode="auto">
          <a:xfrm>
            <a:off x="457200" y="381000"/>
            <a:ext cx="7924800" cy="641350"/>
          </a:xfrm>
          <a:prstGeom prst="rect">
            <a:avLst/>
          </a:prstGeom>
          <a:noFill/>
          <a:ln w="9525">
            <a:noFill/>
            <a:miter lim="800000"/>
            <a:headEnd/>
            <a:tailEnd/>
          </a:ln>
          <a:effectLst/>
        </p:spPr>
        <p:txBody>
          <a:bodyPr lIns="91429" tIns="45715" rIns="91429" bIns="45715">
            <a:spAutoFit/>
          </a:bodyPr>
          <a:lstStyle/>
          <a:p>
            <a:pPr algn="ctr" eaLnBrk="1" hangingPunct="1">
              <a:spcBef>
                <a:spcPct val="50000"/>
              </a:spcBef>
            </a:pPr>
            <a:r>
              <a:rPr lang="en-US" sz="3600" b="1" i="1" u="sng">
                <a:latin typeface="Times New Roman" pitchFamily="18" charset="0"/>
              </a:rPr>
              <a:t>ANOTHER WORLD?</a:t>
            </a:r>
          </a:p>
        </p:txBody>
      </p:sp>
    </p:spTree>
    <p:extLst>
      <p:ext uri="{BB962C8B-B14F-4D97-AF65-F5344CB8AC3E}">
        <p14:creationId xmlns:p14="http://schemas.microsoft.com/office/powerpoint/2010/main" val="975684257"/>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461251"/>
                                        </p:tgtEl>
                                        <p:attrNameLst>
                                          <p:attrName>style.visibility</p:attrName>
                                        </p:attrNameLst>
                                      </p:cBhvr>
                                      <p:to>
                                        <p:strVal val="visible"/>
                                      </p:to>
                                    </p:set>
                                    <p:anim calcmode="lin" valueType="num">
                                      <p:cBhvr additive="base">
                                        <p:cTn id="7" dur="500" fill="hold"/>
                                        <p:tgtEl>
                                          <p:spTgt spid="1461251"/>
                                        </p:tgtEl>
                                        <p:attrNameLst>
                                          <p:attrName>ppt_x</p:attrName>
                                        </p:attrNameLst>
                                      </p:cBhvr>
                                      <p:tavLst>
                                        <p:tav tm="0">
                                          <p:val>
                                            <p:strVal val="#ppt_x"/>
                                          </p:val>
                                        </p:tav>
                                        <p:tav tm="100000">
                                          <p:val>
                                            <p:strVal val="#ppt_x"/>
                                          </p:val>
                                        </p:tav>
                                      </p:tavLst>
                                    </p:anim>
                                    <p:anim calcmode="lin" valueType="num">
                                      <p:cBhvr additive="base">
                                        <p:cTn id="8" dur="500" fill="hold"/>
                                        <p:tgtEl>
                                          <p:spTgt spid="146125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8" presetClass="entr" presetSubtype="16" fill="hold" grpId="0" nodeType="clickEffect">
                                  <p:stCondLst>
                                    <p:cond delay="0"/>
                                  </p:stCondLst>
                                  <p:childTnLst>
                                    <p:set>
                                      <p:cBhvr>
                                        <p:cTn id="12" dur="1" fill="hold">
                                          <p:stCondLst>
                                            <p:cond delay="0"/>
                                          </p:stCondLst>
                                        </p:cTn>
                                        <p:tgtEl>
                                          <p:spTgt spid="1461252"/>
                                        </p:tgtEl>
                                        <p:attrNameLst>
                                          <p:attrName>style.visibility</p:attrName>
                                        </p:attrNameLst>
                                      </p:cBhvr>
                                      <p:to>
                                        <p:strVal val="visible"/>
                                      </p:to>
                                    </p:set>
                                    <p:animEffect transition="in" filter="diamond(in)">
                                      <p:cBhvr>
                                        <p:cTn id="13" dur="2000"/>
                                        <p:tgtEl>
                                          <p:spTgt spid="14612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61251" grpId="0"/>
      <p:bldP spid="146125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4978" name="Picture 2" descr="pic25"/>
          <p:cNvPicPr>
            <a:picLocks noChangeAspect="1" noChangeArrowheads="1"/>
          </p:cNvPicPr>
          <p:nvPr/>
        </p:nvPicPr>
        <p:blipFill>
          <a:blip r:embed="rId3" cstate="print"/>
          <a:srcRect/>
          <a:stretch>
            <a:fillRect/>
          </a:stretch>
        </p:blipFill>
        <p:spPr bwMode="auto">
          <a:xfrm>
            <a:off x="609600" y="152400"/>
            <a:ext cx="7162800" cy="5808663"/>
          </a:xfrm>
          <a:prstGeom prst="rect">
            <a:avLst/>
          </a:prstGeom>
          <a:noFill/>
          <a:ln w="9525">
            <a:noFill/>
            <a:miter lim="800000"/>
            <a:headEnd/>
            <a:tailEnd/>
          </a:ln>
        </p:spPr>
      </p:pic>
      <p:sp>
        <p:nvSpPr>
          <p:cNvPr id="254979" name="Rectangle 3"/>
          <p:cNvSpPr>
            <a:spLocks noChangeArrowheads="1"/>
          </p:cNvSpPr>
          <p:nvPr/>
        </p:nvSpPr>
        <p:spPr bwMode="auto">
          <a:xfrm>
            <a:off x="6705600" y="1295400"/>
            <a:ext cx="1371600" cy="990600"/>
          </a:xfrm>
          <a:prstGeom prst="rect">
            <a:avLst/>
          </a:prstGeom>
          <a:solidFill>
            <a:schemeClr val="accent1"/>
          </a:solidFill>
          <a:ln w="9525">
            <a:solidFill>
              <a:schemeClr val="tx1"/>
            </a:solidFill>
            <a:miter lim="800000"/>
            <a:headEnd/>
            <a:tailEnd/>
          </a:ln>
        </p:spPr>
        <p:txBody>
          <a:bodyPr wrap="none" anchor="ctr"/>
          <a:lstStyle/>
          <a:p>
            <a:pPr algn="ctr" eaLnBrk="1" hangingPunct="1"/>
            <a:r>
              <a:rPr lang="en-US" sz="1400" b="1"/>
              <a:t>SOR-ring</a:t>
            </a:r>
          </a:p>
          <a:p>
            <a:pPr algn="ctr" eaLnBrk="1" hangingPunct="1"/>
            <a:r>
              <a:rPr lang="en-US" sz="1400" b="1"/>
              <a:t>Univ. of Tokyo</a:t>
            </a:r>
          </a:p>
          <a:p>
            <a:pPr algn="ctr" eaLnBrk="1" hangingPunct="1"/>
            <a:r>
              <a:rPr lang="en-US" sz="1400" b="1"/>
              <a:t>0.4 GeV</a:t>
            </a:r>
          </a:p>
          <a:p>
            <a:pPr algn="ctr" eaLnBrk="1" hangingPunct="1"/>
            <a:r>
              <a:rPr lang="en-US" sz="1400" b="1"/>
              <a:t>(1974)</a:t>
            </a:r>
          </a:p>
        </p:txBody>
      </p:sp>
      <p:sp>
        <p:nvSpPr>
          <p:cNvPr id="254980" name="Text Box 4"/>
          <p:cNvSpPr txBox="1">
            <a:spLocks noChangeArrowheads="1"/>
          </p:cNvSpPr>
          <p:nvPr/>
        </p:nvSpPr>
        <p:spPr bwMode="auto">
          <a:xfrm>
            <a:off x="533400" y="6248400"/>
            <a:ext cx="8077200" cy="457200"/>
          </a:xfrm>
          <a:prstGeom prst="rect">
            <a:avLst/>
          </a:prstGeom>
          <a:noFill/>
          <a:ln w="9525">
            <a:noFill/>
            <a:miter lim="800000"/>
            <a:headEnd/>
            <a:tailEnd/>
          </a:ln>
        </p:spPr>
        <p:txBody>
          <a:bodyPr>
            <a:spAutoFit/>
          </a:bodyPr>
          <a:lstStyle/>
          <a:p>
            <a:pPr eaLnBrk="1" hangingPunct="1">
              <a:spcBef>
                <a:spcPct val="50000"/>
              </a:spcBef>
            </a:pPr>
            <a:r>
              <a:rPr lang="en-US" sz="2400"/>
              <a:t>First “purpose-built” SR source; T. Sasaki, T. Ishii, et al</a:t>
            </a:r>
          </a:p>
        </p:txBody>
      </p:sp>
    </p:spTree>
    <p:extLst>
      <p:ext uri="{BB962C8B-B14F-4D97-AF65-F5344CB8AC3E}">
        <p14:creationId xmlns:p14="http://schemas.microsoft.com/office/powerpoint/2010/main" val="4074684360"/>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02" name="Rectangle 2"/>
          <p:cNvSpPr>
            <a:spLocks noGrp="1" noChangeArrowheads="1"/>
          </p:cNvSpPr>
          <p:nvPr>
            <p:ph type="title"/>
          </p:nvPr>
        </p:nvSpPr>
        <p:spPr bwMode="auto">
          <a:xfrm>
            <a:off x="457200" y="1447800"/>
            <a:ext cx="8229600" cy="1143000"/>
          </a:xfrm>
          <a:solidFill>
            <a:srgbClr val="FFFFFF"/>
          </a:solidFill>
          <a:ln>
            <a:solidFill>
              <a:srgbClr val="000000"/>
            </a:solidFill>
            <a:miter lim="800000"/>
            <a:headEnd/>
            <a:tailEnd/>
          </a:ln>
        </p:spPr>
        <p:txBody>
          <a:bodyPr vert="horz" wrap="square" lIns="91440" tIns="45720" rIns="91440" bIns="45720" numCol="1" anchor="t" anchorCtr="0" compatLnSpc="1">
            <a:prstTxWarp prst="textNoShape">
              <a:avLst/>
            </a:prstTxWarp>
          </a:bodyPr>
          <a:lstStyle/>
          <a:p>
            <a:pPr eaLnBrk="1" hangingPunct="1"/>
            <a:r>
              <a:rPr lang="en-US" sz="3200" smtClean="0"/>
              <a:t>STONEHENGE</a:t>
            </a:r>
            <a:br>
              <a:rPr lang="en-US" sz="3200" smtClean="0"/>
            </a:br>
            <a:r>
              <a:rPr lang="en-US" sz="3200" i="1" smtClean="0"/>
              <a:t>The first synchrotron light source?</a:t>
            </a:r>
          </a:p>
        </p:txBody>
      </p:sp>
      <p:grpSp>
        <p:nvGrpSpPr>
          <p:cNvPr id="2" name="Group 3"/>
          <p:cNvGrpSpPr>
            <a:grpSpLocks/>
          </p:cNvGrpSpPr>
          <p:nvPr/>
        </p:nvGrpSpPr>
        <p:grpSpPr bwMode="auto">
          <a:xfrm>
            <a:off x="0" y="3101975"/>
            <a:ext cx="8991600" cy="3127375"/>
            <a:chOff x="0" y="1954"/>
            <a:chExt cx="5664" cy="1970"/>
          </a:xfrm>
        </p:grpSpPr>
        <p:graphicFrame>
          <p:nvGraphicFramePr>
            <p:cNvPr id="2050" name="Object 4"/>
            <p:cNvGraphicFramePr>
              <a:graphicFrameLocks noChangeAspect="1"/>
            </p:cNvGraphicFramePr>
            <p:nvPr/>
          </p:nvGraphicFramePr>
          <p:xfrm>
            <a:off x="0" y="1954"/>
            <a:ext cx="3024" cy="1957"/>
          </p:xfrm>
          <a:graphic>
            <a:graphicData uri="http://schemas.openxmlformats.org/presentationml/2006/ole">
              <mc:AlternateContent xmlns:mc="http://schemas.openxmlformats.org/markup-compatibility/2006">
                <mc:Choice xmlns:v="urn:schemas-microsoft-com:vml" Requires="v">
                  <p:oleObj spid="_x0000_s1026" name="Photo Editor Photo" r:id="rId4" imgW="27019048" imgH="17490341" progId="">
                    <p:embed/>
                  </p:oleObj>
                </mc:Choice>
                <mc:Fallback>
                  <p:oleObj name="Photo Editor Photo" r:id="rId4" imgW="27019048" imgH="17490341"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r="9859" b="8571"/>
                        <a:stretch>
                          <a:fillRect/>
                        </a:stretch>
                      </p:blipFill>
                      <p:spPr bwMode="auto">
                        <a:xfrm>
                          <a:off x="0" y="1954"/>
                          <a:ext cx="3024" cy="195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2054" name="Picture 5"/>
            <p:cNvPicPr>
              <a:picLocks noChangeAspect="1" noChangeArrowheads="1"/>
            </p:cNvPicPr>
            <p:nvPr/>
          </p:nvPicPr>
          <p:blipFill>
            <a:blip r:embed="rId6" cstate="print"/>
            <a:srcRect l="9500" t="20667" r="6000" b="2667"/>
            <a:stretch>
              <a:fillRect/>
            </a:stretch>
          </p:blipFill>
          <p:spPr bwMode="auto">
            <a:xfrm>
              <a:off x="3120" y="2016"/>
              <a:ext cx="2544" cy="1908"/>
            </a:xfrm>
            <a:prstGeom prst="rect">
              <a:avLst/>
            </a:prstGeom>
            <a:noFill/>
            <a:ln w="9525">
              <a:noFill/>
              <a:miter lim="800000"/>
              <a:headEnd/>
              <a:tailEnd/>
            </a:ln>
          </p:spPr>
        </p:pic>
      </p:grpSp>
      <p:sp>
        <p:nvSpPr>
          <p:cNvPr id="2053" name="Text Box 6"/>
          <p:cNvSpPr txBox="1">
            <a:spLocks noChangeArrowheads="1"/>
          </p:cNvSpPr>
          <p:nvPr/>
        </p:nvSpPr>
        <p:spPr bwMode="auto">
          <a:xfrm>
            <a:off x="457200" y="457200"/>
            <a:ext cx="8153400" cy="579438"/>
          </a:xfrm>
          <a:prstGeom prst="rect">
            <a:avLst/>
          </a:prstGeom>
          <a:noFill/>
          <a:ln w="9525">
            <a:noFill/>
            <a:miter lim="800000"/>
            <a:headEnd/>
            <a:tailEnd/>
          </a:ln>
        </p:spPr>
        <p:txBody>
          <a:bodyPr>
            <a:spAutoFit/>
          </a:bodyPr>
          <a:lstStyle/>
          <a:p>
            <a:pPr algn="ctr" eaLnBrk="1" hangingPunct="1">
              <a:spcBef>
                <a:spcPct val="50000"/>
              </a:spcBef>
            </a:pPr>
            <a:r>
              <a:rPr lang="en-US" sz="3200"/>
              <a:t>A bit of history</a:t>
            </a:r>
          </a:p>
        </p:txBody>
      </p:sp>
    </p:spTree>
    <p:extLst>
      <p:ext uri="{BB962C8B-B14F-4D97-AF65-F5344CB8AC3E}">
        <p14:creationId xmlns:p14="http://schemas.microsoft.com/office/powerpoint/2010/main" val="189003799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14402"/>
                                        </p:tgtEl>
                                        <p:attrNameLst>
                                          <p:attrName>style.visibility</p:attrName>
                                        </p:attrNameLst>
                                      </p:cBhvr>
                                      <p:to>
                                        <p:strVal val="visible"/>
                                      </p:to>
                                    </p:set>
                                    <p:anim calcmode="lin" valueType="num">
                                      <p:cBhvr additive="base">
                                        <p:cTn id="7" dur="500" fill="hold"/>
                                        <p:tgtEl>
                                          <p:spTgt spid="614402"/>
                                        </p:tgtEl>
                                        <p:attrNameLst>
                                          <p:attrName>ppt_x</p:attrName>
                                        </p:attrNameLst>
                                      </p:cBhvr>
                                      <p:tavLst>
                                        <p:tav tm="0">
                                          <p:val>
                                            <p:strVal val="#ppt_x"/>
                                          </p:val>
                                        </p:tav>
                                        <p:tav tm="100000">
                                          <p:val>
                                            <p:strVal val="#ppt_x"/>
                                          </p:val>
                                        </p:tav>
                                      </p:tavLst>
                                    </p:anim>
                                    <p:anim calcmode="lin" valueType="num">
                                      <p:cBhvr additive="base">
                                        <p:cTn id="8" dur="500" fill="hold"/>
                                        <p:tgtEl>
                                          <p:spTgt spid="61440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402"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TotalTime>
  <Words>2959</Words>
  <Application>Microsoft Macintosh PowerPoint</Application>
  <PresentationFormat>On-screen Show (4:3)</PresentationFormat>
  <Paragraphs>314</Paragraphs>
  <Slides>70</Slides>
  <Notes>44</Notes>
  <HiddenSlides>0</HiddenSlides>
  <MMClips>0</MMClips>
  <ScaleCrop>false</ScaleCrop>
  <HeadingPairs>
    <vt:vector size="6" baseType="variant">
      <vt:variant>
        <vt:lpstr>Theme</vt:lpstr>
      </vt:variant>
      <vt:variant>
        <vt:i4>1</vt:i4>
      </vt:variant>
      <vt:variant>
        <vt:lpstr>Embedded OLE Servers</vt:lpstr>
      </vt:variant>
      <vt:variant>
        <vt:i4>3</vt:i4>
      </vt:variant>
      <vt:variant>
        <vt:lpstr>Slide Titles</vt:lpstr>
      </vt:variant>
      <vt:variant>
        <vt:i4>70</vt:i4>
      </vt:variant>
    </vt:vector>
  </HeadingPairs>
  <TitlesOfParts>
    <vt:vector size="74" baseType="lpstr">
      <vt:lpstr>Office Theme</vt:lpstr>
      <vt:lpstr>Photo Editor Photo</vt:lpstr>
      <vt:lpstr>Microsoft Graph Chart</vt:lpstr>
      <vt:lpstr>Microsoft Excel 97 - 2004 Worksheet</vt:lpstr>
      <vt:lpstr>PowerPoint Presentation</vt:lpstr>
      <vt:lpstr>PowerPoint Presentation</vt:lpstr>
      <vt:lpstr>PowerPoint Presentation</vt:lpstr>
      <vt:lpstr>PowerPoint Presentation</vt:lpstr>
      <vt:lpstr>VEPP-1 Storage Rings  Novosibirsk</vt:lpstr>
      <vt:lpstr>PowerPoint Presentation</vt:lpstr>
      <vt:lpstr>PowerPoint Presentation</vt:lpstr>
      <vt:lpstr>PowerPoint Presentation</vt:lpstr>
      <vt:lpstr>STONEHENGE The first synchrotron light source?</vt:lpstr>
      <vt:lpstr>A reconstructed view</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Synchrotron light in Thailand SIAM facility; gift by Japan of 1 GeV SOR-Tech facility An initiative by Takehiko Ishii</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The Evolution of SESAME</vt:lpstr>
      <vt:lpstr>PowerPoint Presentation</vt:lpstr>
      <vt:lpstr>PowerPoint Presentation</vt:lpstr>
      <vt:lpstr>PowerPoint Presentation</vt:lpstr>
      <vt:lpstr>PowerPoint Presentation</vt:lpstr>
      <vt:lpstr>PowerPoint Presentation</vt:lpstr>
      <vt:lpstr>Microtron (injector to BESSY 1) at SESAME, November 2008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3D View of the New Shielding</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European Spallation Source ESS AB</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Christine Darve</dc:creator>
  <cp:lastModifiedBy>Christine Darve</cp:lastModifiedBy>
  <cp:revision>1</cp:revision>
  <dcterms:created xsi:type="dcterms:W3CDTF">2012-07-31T12:34:51Z</dcterms:created>
  <dcterms:modified xsi:type="dcterms:W3CDTF">2012-07-31T12:36:44Z</dcterms:modified>
</cp:coreProperties>
</file>