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5.jpg" ContentType="image/jpg"/>
  <Override PartName="/ppt/media/image7.jpg" ContentType="image/jpg"/>
  <Override PartName="/ppt/media/image26.jpg" ContentType="image/jpg"/>
  <Override PartName="/ppt/media/image28.jpg" ContentType="image/jpg"/>
  <Override PartName="/ppt/media/image31.jpg" ContentType="image/jpg"/>
  <Override PartName="/ppt/media/image32.jpg" ContentType="image/jpg"/>
  <Override PartName="/ppt/media/image33.jpg" ContentType="image/jpg"/>
  <Override PartName="/ppt/media/image35.jpg" ContentType="image/jpg"/>
  <Override PartName="/ppt/media/image38.jpg" ContentType="image/jpg"/>
  <Override PartName="/ppt/media/image39.jpg" ContentType="image/jpg"/>
  <Override PartName="/ppt/media/image40.jpg" ContentType="image/jpg"/>
  <Override PartName="/ppt/media/image41.jpg" ContentType="image/jpg"/>
  <Override PartName="/ppt/media/image42.jpg" ContentType="image/jpg"/>
  <Override PartName="/ppt/media/image43.jpg" ContentType="image/jpg"/>
  <Override PartName="/ppt/media/image44.jpg" ContentType="image/jpg"/>
  <Override PartName="/ppt/media/image45.jpg" ContentType="image/jpg"/>
  <Override PartName="/ppt/media/image46.jpg" ContentType="image/jpg"/>
  <Override PartName="/ppt/media/image47.jpg" ContentType="image/jpg"/>
  <Override PartName="/ppt/media/image48.jpg" ContentType="image/jpg"/>
  <Override PartName="/ppt/media/image52.jpg" ContentType="image/jpg"/>
  <Override PartName="/ppt/media/image54.jpg" ContentType="image/jpg"/>
  <Override PartName="/ppt/media/image73.jpg" ContentType="image/jpg"/>
  <Override PartName="/ppt/media/image74.jpg" ContentType="image/jpg"/>
  <Override PartName="/ppt/media/image75.jpg" ContentType="image/jpg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88" r:id="rId3"/>
    <p:sldId id="293" r:id="rId4"/>
    <p:sldId id="262" r:id="rId5"/>
    <p:sldId id="263" r:id="rId6"/>
    <p:sldId id="264" r:id="rId7"/>
    <p:sldId id="276" r:id="rId8"/>
    <p:sldId id="265" r:id="rId9"/>
    <p:sldId id="266" r:id="rId10"/>
    <p:sldId id="267" r:id="rId11"/>
    <p:sldId id="268" r:id="rId12"/>
    <p:sldId id="269" r:id="rId13"/>
    <p:sldId id="279" r:id="rId14"/>
    <p:sldId id="294" r:id="rId15"/>
    <p:sldId id="286" r:id="rId16"/>
    <p:sldId id="287" r:id="rId17"/>
    <p:sldId id="289" r:id="rId18"/>
    <p:sldId id="290" r:id="rId19"/>
    <p:sldId id="291" r:id="rId20"/>
    <p:sldId id="272" r:id="rId21"/>
    <p:sldId id="273" r:id="rId22"/>
    <p:sldId id="274" r:id="rId23"/>
    <p:sldId id="283" r:id="rId24"/>
    <p:sldId id="292" r:id="rId25"/>
    <p:sldId id="278" r:id="rId26"/>
    <p:sldId id="28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33" autoAdjust="0"/>
    <p:restoredTop sz="94660"/>
  </p:normalViewPr>
  <p:slideViewPr>
    <p:cSldViewPr snapToGrid="0">
      <p:cViewPr varScale="1">
        <p:scale>
          <a:sx n="85" d="100"/>
          <a:sy n="85" d="100"/>
        </p:scale>
        <p:origin x="583" y="45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FB29C-F3DA-4E72-8884-1197019A1103}" type="datetimeFigureOut">
              <a:rPr lang="en-US" smtClean="0"/>
              <a:t>10/13/2024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0CDBC-CAAD-498B-BC34-8535452BA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291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F0CDBC-CAAD-498B-BC34-8535452BAFB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876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1">
          <a:blip r:embed="rId2">
            <a:alphaModFix amt="7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06628"/>
            <a:ext cx="10363200" cy="3071592"/>
          </a:xfrm>
        </p:spPr>
        <p:txBody>
          <a:bodyPr anchor="ctr" anchorCtr="0"/>
          <a:lstStyle>
            <a:lvl1pPr algn="ctr">
              <a:defRPr sz="45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1085" y="4687125"/>
            <a:ext cx="9144000" cy="932499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800" b="1">
                <a:solidFill>
                  <a:srgbClr val="0000FF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14/10/2024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rgbClr val="002060"/>
                </a:solidFill>
              </a:defRPr>
            </a:lvl1pPr>
          </a:lstStyle>
          <a:p>
            <a:r>
              <a:rPr lang="en-US"/>
              <a:t>D. Fiorina - GSSI &amp; INFN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FB48B8DB-C638-47A6-B52A-2485A357F8B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 logo with black and orange squares&#10;&#10;Description automatically generated">
            <a:extLst>
              <a:ext uri="{FF2B5EF4-FFF2-40B4-BE49-F238E27FC236}">
                <a16:creationId xmlns:a16="http://schemas.microsoft.com/office/drawing/2014/main" id="{CD7E4329-C699-CB62-7096-71358EE314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9" t="5563" r="15952" b="-158"/>
          <a:stretch/>
        </p:blipFill>
        <p:spPr>
          <a:xfrm>
            <a:off x="90837" y="54803"/>
            <a:ext cx="1011289" cy="991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Picture 7" descr="A logo with blue letters and a circle&#10;&#10;Description automatically generated">
            <a:extLst>
              <a:ext uri="{FF2B5EF4-FFF2-40B4-BE49-F238E27FC236}">
                <a16:creationId xmlns:a16="http://schemas.microsoft.com/office/drawing/2014/main" id="{DD0069A7-69F3-D38B-0E0A-9101E06C89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16" t="-7638" r="-8457" b="-3717"/>
          <a:stretch/>
        </p:blipFill>
        <p:spPr>
          <a:xfrm>
            <a:off x="10688185" y="54803"/>
            <a:ext cx="1429133" cy="10053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40575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079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29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8A8495-72D8-4FFE-B679-962EC4CFD795}"/>
              </a:ext>
            </a:extLst>
          </p:cNvPr>
          <p:cNvSpPr/>
          <p:nvPr/>
        </p:nvSpPr>
        <p:spPr>
          <a:xfrm>
            <a:off x="0" y="655608"/>
            <a:ext cx="12192000" cy="6178036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D. Fiorina - GSSI &amp; INFN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2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02635"/>
            <a:ext cx="10515600" cy="2852737"/>
          </a:xfrm>
        </p:spPr>
        <p:txBody>
          <a:bodyPr anchor="ctr" anchorCtr="0">
            <a:normAutofit/>
          </a:bodyPr>
          <a:lstStyle>
            <a:lvl1pPr algn="ctr">
              <a:defRPr sz="495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D. Fiorina - GSSI &amp; INFN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31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324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91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B0CA2AE0-0777-46C2-9994-A4E3FB6E60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019354"/>
            <a:ext cx="12192000" cy="5691423"/>
          </a:xfr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02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892468F5-78C5-48D8-BCCB-6758B85FC58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019354"/>
            <a:ext cx="12192000" cy="5691423"/>
          </a:xfr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54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3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57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3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62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4356"/>
            <a:ext cx="12192000" cy="562240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46981"/>
            <a:ext cx="12191999" cy="6186663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67070"/>
            <a:ext cx="2743200" cy="145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457200" rtl="0" eaLnBrk="1" latinLnBrk="0" hangingPunct="1">
              <a:defRPr lang="en-US" sz="1200" b="1" kern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14/10/2024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667070"/>
            <a:ext cx="4114800" cy="1451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457200" rtl="0" eaLnBrk="1" latinLnBrk="0" hangingPunct="1">
              <a:defRPr lang="it-IT" sz="1200" b="1" kern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D. Fiorina - GSSI &amp; INFN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667646"/>
            <a:ext cx="2743200" cy="1451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200" b="1" kern="120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fld id="{FB48B8DB-C638-47A6-B52A-2485A357F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517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2060"/>
          </a:solidFill>
          <a:latin typeface="Rokkitt" pitchFamily="2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lang="en-US" sz="2400" kern="1200" dirty="0" smtClean="0">
          <a:solidFill>
            <a:schemeClr val="bg2">
              <a:lumMod val="10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2000" kern="1200" dirty="0" smtClean="0">
          <a:solidFill>
            <a:schemeClr val="bg2">
              <a:lumMod val="10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1600" kern="1200" dirty="0" smtClean="0">
          <a:solidFill>
            <a:schemeClr val="bg2">
              <a:lumMod val="10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1400" kern="1200" dirty="0" smtClean="0">
          <a:solidFill>
            <a:schemeClr val="bg2">
              <a:lumMod val="10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en-US" sz="1400" kern="1200" dirty="0">
          <a:solidFill>
            <a:schemeClr val="bg2">
              <a:lumMod val="10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hyperlink" Target="https://daq00.triumf.ca/MidasWiki/index.php/Main_P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g"/><Relationship Id="rId5" Type="http://schemas.openxmlformats.org/officeDocument/2006/relationships/image" Target="../media/image53.png"/><Relationship Id="rId4" Type="http://schemas.openxmlformats.org/officeDocument/2006/relationships/image" Target="../media/image52.jpg"/><Relationship Id="rId9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hyperlink" Target="https://iopscience.iop.org/article/10.1088/1748-0221/15/12/T12003" TargetMode="External"/><Relationship Id="rId7" Type="http://schemas.openxmlformats.org/officeDocument/2006/relationships/image" Target="../media/image60.png"/><Relationship Id="rId2" Type="http://schemas.openxmlformats.org/officeDocument/2006/relationships/hyperlink" Target="https://iopscience.iop.org/article/10.1088/1361-6501/acf40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2.png"/><Relationship Id="rId4" Type="http://schemas.openxmlformats.org/officeDocument/2006/relationships/image" Target="../media/image57.png"/><Relationship Id="rId9" Type="http://schemas.openxmlformats.org/officeDocument/2006/relationships/hyperlink" Target="https://www.epj-conferences.org/articles/epjconf/pdf/2024/05/epjconf_chep2024_07013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4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jp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jp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7" Type="http://schemas.openxmlformats.org/officeDocument/2006/relationships/image" Target="../media/image78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emf"/><Relationship Id="rId4" Type="http://schemas.openxmlformats.org/officeDocument/2006/relationships/image" Target="../media/image7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xiv.org/abs/2408.03760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rxiv.org/abs/2408.03760" TargetMode="External"/><Relationship Id="rId3" Type="http://schemas.openxmlformats.org/officeDocument/2006/relationships/image" Target="../media/image85.png"/><Relationship Id="rId7" Type="http://schemas.openxmlformats.org/officeDocument/2006/relationships/image" Target="../media/image87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genda.infn.it/event/39713/contributions/231103/attachments/123584/181322/d.pdf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8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emf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hyperlink" Target="https://arxiv.org/abs/2406.0571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emf"/><Relationship Id="rId5" Type="http://schemas.openxmlformats.org/officeDocument/2006/relationships/image" Target="../media/image92.emf"/><Relationship Id="rId4" Type="http://schemas.openxmlformats.org/officeDocument/2006/relationships/image" Target="../media/image9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jp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hyperlink" Target="https://agenda.infn.it/event/39713/contributions/231103/attachments/123584/181322/d.pdf" TargetMode="External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jp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png"/><Relationship Id="rId7" Type="http://schemas.openxmlformats.org/officeDocument/2006/relationships/image" Target="../media/image32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2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27.png"/><Relationship Id="rId7" Type="http://schemas.openxmlformats.org/officeDocument/2006/relationships/image" Target="../media/image32.jpg"/><Relationship Id="rId12" Type="http://schemas.openxmlformats.org/officeDocument/2006/relationships/image" Target="../media/image29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jpg"/><Relationship Id="rId4" Type="http://schemas.openxmlformats.org/officeDocument/2006/relationships/image" Target="../media/image28.jp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27.png"/><Relationship Id="rId7" Type="http://schemas.openxmlformats.org/officeDocument/2006/relationships/image" Target="../media/image32.jpg"/><Relationship Id="rId12" Type="http://schemas.openxmlformats.org/officeDocument/2006/relationships/image" Target="../media/image29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jpg"/><Relationship Id="rId4" Type="http://schemas.openxmlformats.org/officeDocument/2006/relationships/image" Target="../media/image28.jp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13" Type="http://schemas.openxmlformats.org/officeDocument/2006/relationships/image" Target="../media/image48.jpg"/><Relationship Id="rId3" Type="http://schemas.openxmlformats.org/officeDocument/2006/relationships/image" Target="../media/image38.jpg"/><Relationship Id="rId7" Type="http://schemas.openxmlformats.org/officeDocument/2006/relationships/image" Target="../media/image42.jpg"/><Relationship Id="rId12" Type="http://schemas.openxmlformats.org/officeDocument/2006/relationships/image" Target="../media/image47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11" Type="http://schemas.openxmlformats.org/officeDocument/2006/relationships/image" Target="../media/image46.jpg"/><Relationship Id="rId5" Type="http://schemas.openxmlformats.org/officeDocument/2006/relationships/image" Target="../media/image40.jpg"/><Relationship Id="rId10" Type="http://schemas.openxmlformats.org/officeDocument/2006/relationships/image" Target="../media/image45.jpg"/><Relationship Id="rId4" Type="http://schemas.openxmlformats.org/officeDocument/2006/relationships/image" Target="../media/image39.jpg"/><Relationship Id="rId9" Type="http://schemas.openxmlformats.org/officeDocument/2006/relationships/image" Target="../media/image44.jpg"/><Relationship Id="rId14" Type="http://schemas.openxmlformats.org/officeDocument/2006/relationships/image" Target="../media/image4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7CFD6-8F9B-FDB6-D23C-14E81DC5B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4632" y="1306628"/>
            <a:ext cx="11347704" cy="3512260"/>
          </a:xfrm>
        </p:spPr>
        <p:txBody>
          <a:bodyPr/>
          <a:lstStyle/>
          <a:p>
            <a:r>
              <a:rPr lang="it-IT" sz="9600" dirty="0"/>
              <a:t>THE CYGNO EXPERIMENT</a:t>
            </a:r>
            <a:endParaRPr lang="en-US" sz="9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AB5D77-AF63-E698-C55F-49697565AA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4002" y="4892040"/>
            <a:ext cx="4743995" cy="1271016"/>
          </a:xfrm>
        </p:spPr>
        <p:txBody>
          <a:bodyPr>
            <a:normAutofit fontScale="85000" lnSpcReduction="10000"/>
          </a:bodyPr>
          <a:lstStyle/>
          <a:p>
            <a:r>
              <a:rPr lang="it-IT" sz="2400" u="sng" dirty="0"/>
              <a:t>Davide Fiorina </a:t>
            </a:r>
          </a:p>
          <a:p>
            <a:r>
              <a:rPr lang="en-US" sz="1800" i="1" dirty="0"/>
              <a:t>Gran Sasso Science Institute &amp; INFN LNGS</a:t>
            </a:r>
          </a:p>
          <a:p>
            <a:endParaRPr lang="it-IT" sz="600" dirty="0"/>
          </a:p>
          <a:p>
            <a:r>
              <a:rPr lang="it-IT" sz="2400" u="sng" dirty="0"/>
              <a:t>On </a:t>
            </a:r>
            <a:r>
              <a:rPr lang="it-IT" sz="2400" u="sng" dirty="0" err="1"/>
              <a:t>behalf</a:t>
            </a:r>
            <a:r>
              <a:rPr lang="it-IT" sz="2400" u="sng" dirty="0"/>
              <a:t> of the CYGNO </a:t>
            </a:r>
            <a:r>
              <a:rPr lang="it-IT" sz="2400" u="sng" dirty="0" err="1"/>
              <a:t>collaboration</a:t>
            </a:r>
            <a:endParaRPr lang="it-IT" sz="2400" u="sng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5C12E8-2C3C-D66E-38F5-FF00A29C0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9C62874-BD5C-E027-6CAA-FA9DCAB30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7486F1A-7B6C-7CEB-2A6A-7C830586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9DBEBE-9F47-E728-6B79-AFD0102BE4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348"/>
          <a:stretch/>
        </p:blipFill>
        <p:spPr>
          <a:xfrm>
            <a:off x="5392542" y="1681189"/>
            <a:ext cx="4216172" cy="120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26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A45F2-FD38-D796-9E74-7866238B7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LIME – Long Imaging </a:t>
            </a:r>
            <a:r>
              <a:rPr lang="it-IT" dirty="0" err="1"/>
              <a:t>ModulE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DF14DA-70B8-E854-70DE-C6E41C188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7333EF-3AB1-0B68-CC77-F06D45278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86CF25-59FA-9398-4041-519DA5CFB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5A3B38-A535-10FE-9EEF-D51B4C694920}"/>
              </a:ext>
            </a:extLst>
          </p:cNvPr>
          <p:cNvSpPr txBox="1"/>
          <p:nvPr/>
        </p:nvSpPr>
        <p:spPr>
          <a:xfrm>
            <a:off x="3703243" y="707381"/>
            <a:ext cx="6553842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50L single-side TPC</a:t>
            </a:r>
          </a:p>
          <a:p>
            <a:r>
              <a:rPr lang="it-IT" sz="1600" b="1" dirty="0" err="1"/>
              <a:t>Commissioning</a:t>
            </a:r>
            <a:r>
              <a:rPr lang="it-IT" sz="1600" b="1" dirty="0"/>
              <a:t> </a:t>
            </a:r>
            <a:r>
              <a:rPr lang="it-IT" sz="1600" b="1" dirty="0" err="1"/>
              <a:t>done</a:t>
            </a:r>
            <a:r>
              <a:rPr lang="it-IT" sz="1600" b="1" dirty="0"/>
              <a:t> in LNF in 2021/22</a:t>
            </a:r>
          </a:p>
          <a:p>
            <a:endParaRPr lang="it-IT" sz="400" b="1" dirty="0"/>
          </a:p>
          <a:p>
            <a:r>
              <a:rPr lang="it-IT" sz="1600" dirty="0"/>
              <a:t>33x33 cm</a:t>
            </a:r>
            <a:r>
              <a:rPr lang="it-IT" sz="1600" baseline="30000" dirty="0"/>
              <a:t>2</a:t>
            </a:r>
            <a:r>
              <a:rPr lang="it-IT" sz="1600" dirty="0"/>
              <a:t> standard triple GEM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dirty="0"/>
              <a:t>D/T1/T2: 500/2/2 mm – 1/2.5/2.5 kV/cm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dirty="0"/>
              <a:t>VGEM: 440V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400" dirty="0"/>
          </a:p>
          <a:p>
            <a:r>
              <a:rPr lang="it-IT" sz="1600" b="1" dirty="0"/>
              <a:t>Imaging: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ORCA FUSION camera 2304x2304 </a:t>
            </a:r>
            <a:r>
              <a:rPr lang="en-US" sz="1600" i="0" u="none" strike="noStrike" baseline="0" dirty="0">
                <a:solidFill>
                  <a:schemeClr val="tx1">
                    <a:lumMod val="75000"/>
                  </a:schemeClr>
                </a:solidFill>
                <a:ea typeface="Roboto" panose="02000000000000000000" pitchFamily="2" charset="0"/>
              </a:rPr>
              <a:t>pixel granularity </a:t>
            </a:r>
            <a:r>
              <a:rPr lang="en-US" sz="1600" i="0" u="none" strike="noStrike" baseline="0" dirty="0">
                <a:solidFill>
                  <a:srgbClr val="FF2500"/>
                </a:solidFill>
                <a:ea typeface="Roboto" panose="02000000000000000000" pitchFamily="2" charset="0"/>
              </a:rPr>
              <a:t>155 x 155 um</a:t>
            </a:r>
            <a:r>
              <a:rPr lang="en-US" sz="1600" i="0" u="none" strike="noStrike" baseline="30000" dirty="0">
                <a:solidFill>
                  <a:srgbClr val="FF2500"/>
                </a:solidFill>
                <a:ea typeface="Roboto" panose="02000000000000000000" pitchFamily="2" charset="0"/>
              </a:rPr>
              <a:t>2</a:t>
            </a:r>
            <a:r>
              <a:rPr lang="en-US" sz="1600" i="0" u="none" strike="noStrike" baseline="0" dirty="0">
                <a:solidFill>
                  <a:srgbClr val="FF2500"/>
                </a:solidFill>
                <a:ea typeface="Roboto" panose="02000000000000000000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4 PMTs on the four edges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Schneider Xenon lens (F=0.95, f=25.6mm)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r>
              <a:rPr lang="en-US" sz="1600" b="1" dirty="0"/>
              <a:t>Work at 910 mbar (atmospheric)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He/CF4 60/40 in recirculation mode (5+20 L/h </a:t>
            </a:r>
            <a:r>
              <a:rPr lang="en-US" sz="1600" dirty="0" err="1"/>
              <a:t>fresh+recirculated</a:t>
            </a:r>
            <a:r>
              <a:rPr lang="en-US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Oxygen+Nitrogen+Radon</a:t>
            </a:r>
            <a:r>
              <a:rPr lang="en-US" sz="1600" dirty="0"/>
              <a:t> filters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r>
              <a:rPr lang="en-US" sz="1600" b="1" dirty="0"/>
              <a:t>DAQ based on </a:t>
            </a:r>
            <a:r>
              <a:rPr lang="en-US" sz="1600" b="1" dirty="0">
                <a:hlinkClick r:id="rId2"/>
              </a:rPr>
              <a:t>MIDAS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 USB 3.1 readout from camera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Fast+slow</a:t>
            </a:r>
            <a:r>
              <a:rPr lang="en-US" sz="1600" dirty="0"/>
              <a:t> VME ADCs for PMTs waveforms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" dirty="0"/>
          </a:p>
          <a:p>
            <a:r>
              <a:rPr lang="en-US" sz="1600" b="1" dirty="0"/>
              <a:t>Trigger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&gt;2 PMT over the threshold (FPGA-based)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Save 300ms exposed camera picture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r>
              <a:rPr lang="en-US" sz="1600" b="1" dirty="0"/>
              <a:t>55Fe source stability/calibration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At different drift distances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Standard candle for intrinsic working parameters</a:t>
            </a:r>
          </a:p>
        </p:txBody>
      </p:sp>
      <p:grpSp>
        <p:nvGrpSpPr>
          <p:cNvPr id="10" name="object 7">
            <a:extLst>
              <a:ext uri="{FF2B5EF4-FFF2-40B4-BE49-F238E27FC236}">
                <a16:creationId xmlns:a16="http://schemas.microsoft.com/office/drawing/2014/main" id="{1010FB52-BB82-22F9-AAD7-98BEB8453FF4}"/>
              </a:ext>
            </a:extLst>
          </p:cNvPr>
          <p:cNvGrpSpPr/>
          <p:nvPr/>
        </p:nvGrpSpPr>
        <p:grpSpPr>
          <a:xfrm>
            <a:off x="71895" y="750271"/>
            <a:ext cx="3680955" cy="5745779"/>
            <a:chOff x="281445" y="1010757"/>
            <a:chExt cx="2028825" cy="3568065"/>
          </a:xfrm>
        </p:grpSpPr>
        <p:pic>
          <p:nvPicPr>
            <p:cNvPr id="11" name="object 8">
              <a:extLst>
                <a:ext uri="{FF2B5EF4-FFF2-40B4-BE49-F238E27FC236}">
                  <a16:creationId xmlns:a16="http://schemas.microsoft.com/office/drawing/2014/main" id="{324D49A7-911C-9D26-AE3D-1127A8F7158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1445" y="1010757"/>
              <a:ext cx="2028424" cy="1703429"/>
            </a:xfrm>
            <a:prstGeom prst="rect">
              <a:avLst/>
            </a:prstGeom>
          </p:spPr>
        </p:pic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B14BD750-FD4E-9026-EA66-9A7A0ADBC45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5125" y="1054437"/>
              <a:ext cx="1914124" cy="1589129"/>
            </a:xfrm>
            <a:prstGeom prst="rect">
              <a:avLst/>
            </a:prstGeom>
          </p:spPr>
        </p:pic>
        <p:pic>
          <p:nvPicPr>
            <p:cNvPr id="13" name="object 10">
              <a:extLst>
                <a:ext uri="{FF2B5EF4-FFF2-40B4-BE49-F238E27FC236}">
                  <a16:creationId xmlns:a16="http://schemas.microsoft.com/office/drawing/2014/main" id="{F1231A14-FD0B-060B-B3CC-0220F568CCF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5648" y="2717913"/>
              <a:ext cx="1917892" cy="1860620"/>
            </a:xfrm>
            <a:prstGeom prst="rect">
              <a:avLst/>
            </a:prstGeom>
          </p:spPr>
        </p:pic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91759503-1696-97FE-F262-0FF3630DE64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9327" y="2761593"/>
              <a:ext cx="1803592" cy="174632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CEAB7FD-1DD9-08E3-9D66-D60DC7FCB1DC}"/>
                  </a:ext>
                </a:extLst>
              </p:cNvPr>
              <p:cNvSpPr txBox="1"/>
              <p:nvPr/>
            </p:nvSpPr>
            <p:spPr>
              <a:xfrm>
                <a:off x="9448078" y="3771881"/>
                <a:ext cx="1780301" cy="4387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it-IT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</m:t>
                          </m:r>
                        </m:sub>
                      </m:sSub>
                      <m:r>
                        <a:rPr lang="it-IT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it-IT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𝒛</m:t>
                          </m:r>
                        </m:e>
                      </m:ra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CEAB7FD-1DD9-08E3-9D66-D60DC7FCB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8078" y="3771881"/>
                <a:ext cx="1780301" cy="43877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large red and black electronic equipment&#10;&#10;Description automatically generated with medium confidence">
            <a:extLst>
              <a:ext uri="{FF2B5EF4-FFF2-40B4-BE49-F238E27FC236}">
                <a16:creationId xmlns:a16="http://schemas.microsoft.com/office/drawing/2014/main" id="{5C2DA6E1-2B4C-94DF-916B-1E1EF160C5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2" r="11226"/>
          <a:stretch/>
        </p:blipFill>
        <p:spPr>
          <a:xfrm>
            <a:off x="10432984" y="687995"/>
            <a:ext cx="1607871" cy="299622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628808E-120B-9A62-6F66-5FA3F5BCF2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01495" y="4338056"/>
            <a:ext cx="3039360" cy="225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76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1E7F2-BA75-4F4E-7DC8-2E50CE8DF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LIME – Long Imaging </a:t>
            </a:r>
            <a:r>
              <a:rPr lang="it-IT" dirty="0" err="1"/>
              <a:t>ModulE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FCACAF-7856-CCC6-F530-2AC1C2B44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27FA2D-690E-48BE-3211-1090A4DEB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F779DB-9466-1D76-0BD5-01EEA8571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A6D8B2-E321-98A1-9CC7-C2D88CEC8096}"/>
              </a:ext>
            </a:extLst>
          </p:cNvPr>
          <p:cNvSpPr txBox="1"/>
          <p:nvPr/>
        </p:nvSpPr>
        <p:spPr>
          <a:xfrm>
            <a:off x="67891" y="700441"/>
            <a:ext cx="92773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>
                <a:solidFill>
                  <a:srgbClr val="C00000"/>
                </a:solidFill>
              </a:rPr>
              <a:t>Reconstruction</a:t>
            </a:r>
            <a:r>
              <a:rPr lang="it-IT" sz="2400" b="1" dirty="0">
                <a:solidFill>
                  <a:srgbClr val="C00000"/>
                </a:solidFill>
              </a:rPr>
              <a:t>:</a:t>
            </a:r>
          </a:p>
          <a:p>
            <a:r>
              <a:rPr lang="en-US" sz="1200" dirty="0">
                <a:hlinkClick r:id="rId2"/>
              </a:rPr>
              <a:t>Directional </a:t>
            </a:r>
            <a:r>
              <a:rPr lang="en-US" sz="1200" dirty="0" err="1">
                <a:hlinkClick r:id="rId2"/>
              </a:rPr>
              <a:t>iDBSCAN</a:t>
            </a:r>
            <a:r>
              <a:rPr lang="en-US" sz="1200" dirty="0">
                <a:hlinkClick r:id="rId2"/>
              </a:rPr>
              <a:t> to detect cosmic-ray tracks for the CYGNO experiment – </a:t>
            </a:r>
            <a:r>
              <a:rPr lang="en-US" sz="1200" dirty="0" err="1">
                <a:hlinkClick r:id="rId2"/>
              </a:rPr>
              <a:t>IOPscience</a:t>
            </a:r>
            <a:endParaRPr lang="en-US" sz="1200" dirty="0"/>
          </a:p>
          <a:p>
            <a:r>
              <a:rPr lang="en-US" sz="1200" dirty="0">
                <a:hlinkClick r:id="rId3"/>
              </a:rPr>
              <a:t>A density-based clustering algorithm for the CYGNO data analysis - </a:t>
            </a:r>
            <a:r>
              <a:rPr lang="en-US" sz="1200" dirty="0" err="1">
                <a:hlinkClick r:id="rId3"/>
              </a:rPr>
              <a:t>IOPscience</a:t>
            </a:r>
            <a:endParaRPr lang="it-IT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Based</a:t>
            </a:r>
            <a:r>
              <a:rPr lang="it-IT" dirty="0"/>
              <a:t> on the </a:t>
            </a:r>
            <a:r>
              <a:rPr lang="it-IT" dirty="0" err="1"/>
              <a:t>iDBscan</a:t>
            </a:r>
            <a:r>
              <a:rPr lang="it-IT" dirty="0"/>
              <a:t> </a:t>
            </a:r>
            <a:r>
              <a:rPr lang="it-IT" dirty="0" err="1"/>
              <a:t>algorithm</a:t>
            </a:r>
            <a:r>
              <a:rPr lang="it-IT" dirty="0"/>
              <a:t> + </a:t>
            </a:r>
            <a:r>
              <a:rPr lang="it-IT" dirty="0" err="1"/>
              <a:t>Directional</a:t>
            </a:r>
            <a:r>
              <a:rPr lang="it-IT" dirty="0"/>
              <a:t> cluster </a:t>
            </a:r>
            <a:r>
              <a:rPr lang="it-IT" dirty="0" err="1"/>
              <a:t>search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r>
              <a:rPr lang="it-IT" sz="2400" b="1" dirty="0" err="1">
                <a:solidFill>
                  <a:srgbClr val="C00000"/>
                </a:solidFill>
              </a:rPr>
              <a:t>Digitization</a:t>
            </a:r>
            <a:r>
              <a:rPr lang="it-IT" sz="2400" b="1" dirty="0">
                <a:solidFill>
                  <a:srgbClr val="C0000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Fast </a:t>
            </a:r>
            <a:r>
              <a:rPr lang="it-IT" dirty="0" err="1"/>
              <a:t>simulation</a:t>
            </a:r>
            <a:r>
              <a:rPr lang="it-IT" dirty="0"/>
              <a:t> to </a:t>
            </a:r>
            <a:r>
              <a:rPr lang="it-IT" dirty="0" err="1"/>
              <a:t>mimic</a:t>
            </a:r>
            <a:r>
              <a:rPr lang="it-IT" dirty="0"/>
              <a:t> the </a:t>
            </a:r>
            <a:r>
              <a:rPr lang="it-IT" dirty="0" err="1"/>
              <a:t>response</a:t>
            </a:r>
            <a:r>
              <a:rPr lang="it-IT" dirty="0"/>
              <a:t> </a:t>
            </a:r>
            <a:r>
              <a:rPr lang="it-IT" dirty="0" err="1"/>
              <a:t>function</a:t>
            </a:r>
            <a:r>
              <a:rPr lang="it-IT" dirty="0"/>
              <a:t> </a:t>
            </a:r>
            <a:r>
              <a:rPr lang="it-IT" dirty="0" err="1"/>
              <a:t>without</a:t>
            </a:r>
            <a:r>
              <a:rPr lang="it-IT" dirty="0"/>
              <a:t> a full </a:t>
            </a:r>
            <a:r>
              <a:rPr lang="it-IT" dirty="0" err="1"/>
              <a:t>simulation</a:t>
            </a:r>
            <a:endParaRPr lang="it-IT" dirty="0"/>
          </a:p>
          <a:p>
            <a:endParaRPr lang="en-US" dirty="0"/>
          </a:p>
          <a:p>
            <a:r>
              <a:rPr lang="it-IT" dirty="0"/>
              <a:t> 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D956-A961-061C-A1AE-7518C5FBD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6276" y="724014"/>
            <a:ext cx="1140546" cy="25617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FE60884-04F8-C288-4007-89C1CD09A0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5200" y="724014"/>
            <a:ext cx="1286593" cy="2561750"/>
          </a:xfrm>
          <a:prstGeom prst="rect">
            <a:avLst/>
          </a:prstGeom>
        </p:spPr>
      </p:pic>
      <p:pic>
        <p:nvPicPr>
          <p:cNvPr id="15" name="Picture 14" descr="A black background with white lines&#10;&#10;Description automatically generated">
            <a:extLst>
              <a:ext uri="{FF2B5EF4-FFF2-40B4-BE49-F238E27FC236}">
                <a16:creationId xmlns:a16="http://schemas.microsoft.com/office/drawing/2014/main" id="{7047BD5D-D899-674F-4EF9-CAB6EC1CAF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171" y="724014"/>
            <a:ext cx="1140546" cy="2561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60F877-D27B-09CE-DFAB-DAC11DFF87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52" y="2974789"/>
            <a:ext cx="3109167" cy="244131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0CD8F8E-7092-5113-AB84-C5E6E46922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68980" y="2922551"/>
            <a:ext cx="4933950" cy="171437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9863EB9-56B8-A510-6F6C-FC3569D071F2}"/>
              </a:ext>
            </a:extLst>
          </p:cNvPr>
          <p:cNvSpPr txBox="1"/>
          <p:nvPr/>
        </p:nvSpPr>
        <p:spPr>
          <a:xfrm>
            <a:off x="8126019" y="3674651"/>
            <a:ext cx="400212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C00000"/>
                </a:solidFill>
              </a:rPr>
              <a:t>CYGNO data </a:t>
            </a:r>
            <a:r>
              <a:rPr lang="it-IT" sz="2400" b="1" dirty="0" err="1">
                <a:solidFill>
                  <a:srgbClr val="C00000"/>
                </a:solidFill>
              </a:rPr>
              <a:t>managing</a:t>
            </a:r>
            <a:endParaRPr lang="it-IT" sz="2400" b="1" dirty="0">
              <a:solidFill>
                <a:srgbClr val="C00000"/>
              </a:solidFill>
            </a:endParaRPr>
          </a:p>
          <a:p>
            <a:r>
              <a:rPr lang="en-US" sz="1200" dirty="0">
                <a:hlinkClick r:id="rId9"/>
              </a:rPr>
              <a:t>Data handling of CYGNO experiment using INFN-Cloud solution (epj-conferences.org)</a:t>
            </a:r>
            <a:endParaRPr lang="it-IT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Beta tester of the</a:t>
            </a:r>
            <a:r>
              <a:rPr lang="en-US" dirty="0"/>
              <a:t> INFN-Cloud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streamlined on cloud, where it is reconstructed and stored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/>
              <a:t>Thoughput</a:t>
            </a:r>
            <a:r>
              <a:rPr lang="en-US" b="1" dirty="0"/>
              <a:t> ≈ 3 Mb/s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Reconstruction queue 40CPUs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5B83D9E-26A5-D4FC-9238-382F738401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6155" y="4842193"/>
            <a:ext cx="4419600" cy="161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151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21C8C-597D-1343-1F22-6665DC967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LIME performance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9C5D84-5C28-E01B-79F3-A2146B18E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31DDAE-1E44-4CE2-0512-B87F66EE6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218544-4C74-E5CD-6666-6585CB7C5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C33C1E-FA1B-590B-D1DF-24F0BC9B9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28" y="848197"/>
            <a:ext cx="7422747" cy="2287039"/>
          </a:xfrm>
          <a:prstGeom prst="rect">
            <a:avLst/>
          </a:prstGeom>
        </p:spPr>
      </p:pic>
      <p:graphicFrame>
        <p:nvGraphicFramePr>
          <p:cNvPr id="8" name="object 22">
            <a:extLst>
              <a:ext uri="{FF2B5EF4-FFF2-40B4-BE49-F238E27FC236}">
                <a16:creationId xmlns:a16="http://schemas.microsoft.com/office/drawing/2014/main" id="{470D2AA8-3154-21DB-277E-D6803A985A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421199"/>
              </p:ext>
            </p:extLst>
          </p:nvPr>
        </p:nvGraphicFramePr>
        <p:xfrm>
          <a:off x="7796213" y="2097660"/>
          <a:ext cx="4248150" cy="11842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4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9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1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10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00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21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6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b="1" spc="-10" dirty="0">
                          <a:latin typeface="Ubuntu"/>
                          <a:cs typeface="Ubuntu"/>
                        </a:rPr>
                        <a:t>Phase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CE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b="1" spc="-10" dirty="0">
                          <a:latin typeface="Ubuntu"/>
                          <a:cs typeface="Ubuntu"/>
                        </a:rPr>
                        <a:t>Shielding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CE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b="1" dirty="0">
                          <a:latin typeface="Ubuntu"/>
                          <a:cs typeface="Ubuntu"/>
                        </a:rPr>
                        <a:t>GEM V </a:t>
                      </a:r>
                      <a:r>
                        <a:rPr sz="800" b="1" spc="-25" dirty="0">
                          <a:latin typeface="Ubuntu"/>
                          <a:cs typeface="Ubuntu"/>
                        </a:rPr>
                        <a:t>[V]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CE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b="1" dirty="0">
                          <a:latin typeface="Ubuntu"/>
                          <a:cs typeface="Ubuntu"/>
                        </a:rPr>
                        <a:t>#</a:t>
                      </a:r>
                      <a:r>
                        <a:rPr sz="800" b="1" spc="-10" dirty="0">
                          <a:latin typeface="Ubuntu"/>
                          <a:cs typeface="Ubuntu"/>
                        </a:rPr>
                        <a:t> pictures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CEE1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b="1" dirty="0">
                          <a:latin typeface="Ubuntu"/>
                          <a:cs typeface="Ubuntu"/>
                        </a:rPr>
                        <a:t>Live</a:t>
                      </a:r>
                      <a:r>
                        <a:rPr sz="800" b="1" spc="-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b="1" dirty="0">
                          <a:latin typeface="Ubuntu"/>
                          <a:cs typeface="Ubuntu"/>
                        </a:rPr>
                        <a:t>time</a:t>
                      </a:r>
                      <a:r>
                        <a:rPr sz="800" b="1" spc="-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b="1" spc="-25" dirty="0">
                          <a:latin typeface="Ubuntu"/>
                          <a:cs typeface="Ubuntu"/>
                        </a:rPr>
                        <a:t>[s]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CEE1F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b="1" dirty="0">
                          <a:latin typeface="Ubuntu"/>
                          <a:cs typeface="Ubuntu"/>
                        </a:rPr>
                        <a:t>Rate</a:t>
                      </a:r>
                      <a:r>
                        <a:rPr sz="800" b="1" spc="-3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b="1" spc="-10" dirty="0">
                          <a:latin typeface="Ubuntu"/>
                          <a:cs typeface="Ubuntu"/>
                        </a:rPr>
                        <a:t>PMTs</a:t>
                      </a:r>
                      <a:r>
                        <a:rPr sz="800" b="1" spc="-30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b="1" spc="-20" dirty="0">
                          <a:latin typeface="Ubuntu"/>
                          <a:cs typeface="Ubuntu"/>
                        </a:rPr>
                        <a:t>[Hz]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  <a:solidFill>
                      <a:srgbClr val="CEE1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dirty="0">
                          <a:latin typeface="Ubuntu"/>
                          <a:cs typeface="Ubuntu"/>
                        </a:rPr>
                        <a:t>Run</a:t>
                      </a:r>
                      <a:r>
                        <a:rPr sz="800" spc="-1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spc="-50" dirty="0">
                          <a:latin typeface="Ubuntu"/>
                          <a:cs typeface="Ubuntu"/>
                        </a:rPr>
                        <a:t>1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20" dirty="0">
                          <a:latin typeface="Ubuntu"/>
                          <a:cs typeface="Ubuntu"/>
                        </a:rPr>
                        <a:t>None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25" dirty="0">
                          <a:latin typeface="Ubuntu"/>
                          <a:cs typeface="Ubuntu"/>
                        </a:rPr>
                        <a:t>420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10" dirty="0">
                          <a:latin typeface="Ubuntu"/>
                          <a:cs typeface="Ubuntu"/>
                        </a:rPr>
                        <a:t>285665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10" dirty="0">
                          <a:latin typeface="Ubuntu"/>
                          <a:cs typeface="Ubuntu"/>
                        </a:rPr>
                        <a:t>175627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25" dirty="0">
                          <a:latin typeface="Ubuntu"/>
                          <a:cs typeface="Ubuntu"/>
                        </a:rPr>
                        <a:t>30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dirty="0">
                          <a:latin typeface="Ubuntu"/>
                          <a:cs typeface="Ubuntu"/>
                        </a:rPr>
                        <a:t>Run</a:t>
                      </a:r>
                      <a:r>
                        <a:rPr sz="800" spc="-1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spc="-50" dirty="0">
                          <a:latin typeface="Ubuntu"/>
                          <a:cs typeface="Ubuntu"/>
                        </a:rPr>
                        <a:t>2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dirty="0">
                          <a:latin typeface="Ubuntu"/>
                          <a:cs typeface="Ubuntu"/>
                        </a:rPr>
                        <a:t>4</a:t>
                      </a:r>
                      <a:r>
                        <a:rPr sz="800" spc="-10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dirty="0">
                          <a:latin typeface="Ubuntu"/>
                          <a:cs typeface="Ubuntu"/>
                        </a:rPr>
                        <a:t>cm</a:t>
                      </a:r>
                      <a:r>
                        <a:rPr sz="800" spc="-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spc="-25" dirty="0">
                          <a:latin typeface="Ubuntu"/>
                          <a:cs typeface="Ubuntu"/>
                        </a:rPr>
                        <a:t>Cu</a:t>
                      </a:r>
                      <a:endParaRPr sz="800" dirty="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25" dirty="0">
                          <a:latin typeface="Ubuntu"/>
                          <a:cs typeface="Ubuntu"/>
                        </a:rPr>
                        <a:t>440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10" dirty="0">
                          <a:latin typeface="Ubuntu"/>
                          <a:cs typeface="Ubuntu"/>
                        </a:rPr>
                        <a:t>297992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10" dirty="0">
                          <a:latin typeface="Ubuntu"/>
                          <a:cs typeface="Ubuntu"/>
                        </a:rPr>
                        <a:t>191382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25" dirty="0">
                          <a:latin typeface="Ubuntu"/>
                          <a:cs typeface="Ubuntu"/>
                        </a:rPr>
                        <a:t>3.5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dirty="0">
                          <a:latin typeface="Ubuntu"/>
                          <a:cs typeface="Ubuntu"/>
                        </a:rPr>
                        <a:t>Run</a:t>
                      </a:r>
                      <a:r>
                        <a:rPr sz="800" spc="-1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spc="-50" dirty="0">
                          <a:latin typeface="Ubuntu"/>
                          <a:cs typeface="Ubuntu"/>
                        </a:rPr>
                        <a:t>3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dirty="0">
                          <a:latin typeface="Ubuntu"/>
                          <a:cs typeface="Ubuntu"/>
                        </a:rPr>
                        <a:t>10</a:t>
                      </a:r>
                      <a:r>
                        <a:rPr sz="800" spc="-10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dirty="0">
                          <a:latin typeface="Ubuntu"/>
                          <a:cs typeface="Ubuntu"/>
                        </a:rPr>
                        <a:t>cm</a:t>
                      </a:r>
                      <a:r>
                        <a:rPr sz="800" spc="-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spc="-25" dirty="0">
                          <a:latin typeface="Ubuntu"/>
                          <a:cs typeface="Ubuntu"/>
                        </a:rPr>
                        <a:t>Cu</a:t>
                      </a:r>
                      <a:endParaRPr sz="800" dirty="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25" dirty="0">
                          <a:latin typeface="Ubuntu"/>
                          <a:cs typeface="Ubuntu"/>
                        </a:rPr>
                        <a:t>440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10" dirty="0">
                          <a:latin typeface="Ubuntu"/>
                          <a:cs typeface="Ubuntu"/>
                        </a:rPr>
                        <a:t>171579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10" dirty="0">
                          <a:latin typeface="Ubuntu"/>
                          <a:cs typeface="Ubuntu"/>
                        </a:rPr>
                        <a:t>191471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spc="-25" dirty="0">
                          <a:latin typeface="Ubuntu"/>
                          <a:cs typeface="Ubuntu"/>
                        </a:rPr>
                        <a:t>1.6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8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dirty="0">
                          <a:latin typeface="Ubuntu"/>
                          <a:cs typeface="Ubuntu"/>
                        </a:rPr>
                        <a:t>Run</a:t>
                      </a:r>
                      <a:r>
                        <a:rPr sz="800" spc="-1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spc="-50" dirty="0">
                          <a:latin typeface="Ubuntu"/>
                          <a:cs typeface="Ubuntu"/>
                        </a:rPr>
                        <a:t>4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dirty="0">
                          <a:latin typeface="Ubuntu"/>
                          <a:cs typeface="Ubuntu"/>
                        </a:rPr>
                        <a:t>+40</a:t>
                      </a:r>
                      <a:r>
                        <a:rPr sz="800" spc="-10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dirty="0">
                          <a:latin typeface="Ubuntu"/>
                          <a:cs typeface="Ubuntu"/>
                        </a:rPr>
                        <a:t>cm</a:t>
                      </a:r>
                      <a:r>
                        <a:rPr sz="800" spc="-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spc="-25" dirty="0">
                          <a:latin typeface="Ubuntu"/>
                          <a:cs typeface="Ubuntu"/>
                        </a:rPr>
                        <a:t>H2O</a:t>
                      </a:r>
                      <a:endParaRPr sz="80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349885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800" dirty="0">
                          <a:latin typeface="Ubuntu"/>
                          <a:cs typeface="Ubuntu"/>
                        </a:rPr>
                        <a:t>Great</a:t>
                      </a:r>
                      <a:r>
                        <a:rPr sz="800" spc="-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dirty="0">
                          <a:latin typeface="Ubuntu"/>
                          <a:cs typeface="Ubuntu"/>
                        </a:rPr>
                        <a:t>external</a:t>
                      </a:r>
                      <a:r>
                        <a:rPr sz="800" spc="-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dirty="0">
                          <a:latin typeface="Ubuntu"/>
                          <a:cs typeface="Ubuntu"/>
                        </a:rPr>
                        <a:t>neutron</a:t>
                      </a:r>
                      <a:r>
                        <a:rPr sz="800" spc="-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spc="-10" dirty="0">
                          <a:latin typeface="Ubuntu"/>
                          <a:cs typeface="Ubuntu"/>
                        </a:rPr>
                        <a:t>suppression</a:t>
                      </a:r>
                      <a:r>
                        <a:rPr sz="800" spc="-20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dirty="0">
                          <a:latin typeface="MS PGothic"/>
                          <a:cs typeface="MS PGothic"/>
                        </a:rPr>
                        <a:t>⇒</a:t>
                      </a:r>
                      <a:r>
                        <a:rPr sz="800" spc="-40" dirty="0">
                          <a:latin typeface="MS PGothic"/>
                          <a:cs typeface="MS PGothic"/>
                        </a:rPr>
                        <a:t> </a:t>
                      </a:r>
                      <a:r>
                        <a:rPr sz="800" i="1" dirty="0">
                          <a:latin typeface="Ubuntu"/>
                          <a:cs typeface="Ubuntu"/>
                        </a:rPr>
                        <a:t>Under</a:t>
                      </a:r>
                      <a:r>
                        <a:rPr sz="800" i="1" spc="-5" dirty="0">
                          <a:latin typeface="Ubuntu"/>
                          <a:cs typeface="Ubuntu"/>
                        </a:rPr>
                        <a:t> </a:t>
                      </a:r>
                      <a:r>
                        <a:rPr sz="800" i="1" spc="-10" dirty="0">
                          <a:latin typeface="Ubuntu"/>
                          <a:cs typeface="Ubuntu"/>
                        </a:rPr>
                        <a:t>analysis…</a:t>
                      </a:r>
                      <a:endParaRPr sz="800" dirty="0">
                        <a:latin typeface="Ubuntu"/>
                        <a:cs typeface="Ubuntu"/>
                      </a:endParaRPr>
                    </a:p>
                  </a:txBody>
                  <a:tcPr marL="0" marR="0" marT="53340" marB="0">
                    <a:lnL w="9525">
                      <a:solidFill>
                        <a:srgbClr val="9E9E9E"/>
                      </a:solidFill>
                      <a:prstDash val="solid"/>
                    </a:lnL>
                    <a:lnR w="9525">
                      <a:solidFill>
                        <a:srgbClr val="9E9E9E"/>
                      </a:solidFill>
                      <a:prstDash val="solid"/>
                    </a:lnR>
                    <a:lnT w="9525">
                      <a:solidFill>
                        <a:srgbClr val="9E9E9E"/>
                      </a:solidFill>
                      <a:prstDash val="solid"/>
                    </a:lnT>
                    <a:lnB w="9525">
                      <a:solidFill>
                        <a:srgbClr val="9E9E9E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B6DE99A-D15B-82DF-9FA6-3CF31A7873EB}"/>
              </a:ext>
            </a:extLst>
          </p:cNvPr>
          <p:cNvSpPr txBox="1"/>
          <p:nvPr/>
        </p:nvSpPr>
        <p:spPr>
          <a:xfrm>
            <a:off x="7648576" y="695797"/>
            <a:ext cx="4543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2000" b="1" u="sng" dirty="0"/>
              <a:t>Prove </a:t>
            </a:r>
            <a:r>
              <a:rPr lang="it-IT" sz="2000" b="1" u="sng" dirty="0" err="1"/>
              <a:t>we</a:t>
            </a:r>
            <a:r>
              <a:rPr lang="it-IT" sz="2000" b="1" u="sng" dirty="0"/>
              <a:t> can operate </a:t>
            </a:r>
            <a:r>
              <a:rPr lang="it-IT" sz="2000" b="1" u="sng" dirty="0" err="1"/>
              <a:t>such</a:t>
            </a:r>
            <a:r>
              <a:rPr lang="it-IT" sz="2000" b="1" u="sng" dirty="0"/>
              <a:t> a detector underground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it-IT" sz="2000" b="1" u="sng" dirty="0"/>
              <a:t>Study and </a:t>
            </a:r>
            <a:r>
              <a:rPr lang="it-IT" sz="2000" b="1" u="sng" dirty="0" err="1"/>
              <a:t>improve</a:t>
            </a:r>
            <a:r>
              <a:rPr lang="it-IT" sz="2000" b="1" u="sng" dirty="0"/>
              <a:t> out MC chain</a:t>
            </a: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4148AD-39D6-3AEA-8DA9-918049BA3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7700963" cy="218838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FED6D9D-E0C0-D237-6B0B-191E0AC04160}"/>
              </a:ext>
            </a:extLst>
          </p:cNvPr>
          <p:cNvCxnSpPr/>
          <p:nvPr/>
        </p:nvCxnSpPr>
        <p:spPr>
          <a:xfrm>
            <a:off x="1476375" y="3135236"/>
            <a:ext cx="0" cy="2616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69E04E9-D901-0F0D-C3AB-99695B11CD5A}"/>
              </a:ext>
            </a:extLst>
          </p:cNvPr>
          <p:cNvCxnSpPr>
            <a:cxnSpLocks/>
          </p:cNvCxnSpPr>
          <p:nvPr/>
        </p:nvCxnSpPr>
        <p:spPr>
          <a:xfrm>
            <a:off x="3558778" y="3135215"/>
            <a:ext cx="12501" cy="2937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5B466E6-700B-CA3C-61EF-FDE39F630BCA}"/>
              </a:ext>
            </a:extLst>
          </p:cNvPr>
          <p:cNvCxnSpPr>
            <a:cxnSpLocks/>
          </p:cNvCxnSpPr>
          <p:nvPr/>
        </p:nvCxnSpPr>
        <p:spPr>
          <a:xfrm>
            <a:off x="4467225" y="3119155"/>
            <a:ext cx="1828800" cy="3098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48C1FC02-4B53-FFE5-5295-3C72A29AA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0506" y="4523655"/>
            <a:ext cx="4114800" cy="20354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537A450-B792-7E12-849A-5C663DD61300}"/>
              </a:ext>
            </a:extLst>
          </p:cNvPr>
          <p:cNvSpPr txBox="1"/>
          <p:nvPr/>
        </p:nvSpPr>
        <p:spPr>
          <a:xfrm>
            <a:off x="7796213" y="3715760"/>
            <a:ext cx="3786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 err="1">
                <a:solidFill>
                  <a:srgbClr val="00B050"/>
                </a:solidFill>
              </a:rPr>
              <a:t>Main</a:t>
            </a:r>
            <a:r>
              <a:rPr lang="it-IT" b="1" u="sng" dirty="0">
                <a:solidFill>
                  <a:srgbClr val="00B050"/>
                </a:solidFill>
              </a:rPr>
              <a:t> </a:t>
            </a:r>
            <a:r>
              <a:rPr lang="it-IT" b="1" u="sng" dirty="0" err="1">
                <a:solidFill>
                  <a:srgbClr val="00B050"/>
                </a:solidFill>
              </a:rPr>
              <a:t>Suspect</a:t>
            </a:r>
            <a:r>
              <a:rPr lang="it-IT" b="1" u="sng" dirty="0">
                <a:solidFill>
                  <a:srgbClr val="00B050"/>
                </a:solidFill>
              </a:rPr>
              <a:t>:</a:t>
            </a:r>
          </a:p>
          <a:p>
            <a:r>
              <a:rPr lang="it-IT" b="1" dirty="0"/>
              <a:t>Alpha </a:t>
            </a:r>
            <a:r>
              <a:rPr lang="it-IT" b="1" dirty="0" err="1"/>
              <a:t>Contamination</a:t>
            </a:r>
            <a:r>
              <a:rPr lang="it-IT" b="1" dirty="0"/>
              <a:t> by Radon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D0CD3A-4570-CE6F-1F8B-BCE9C10C783E}"/>
              </a:ext>
            </a:extLst>
          </p:cNvPr>
          <p:cNvSpPr txBox="1"/>
          <p:nvPr/>
        </p:nvSpPr>
        <p:spPr>
          <a:xfrm>
            <a:off x="71242" y="5654474"/>
            <a:ext cx="6975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External</a:t>
            </a:r>
            <a:r>
              <a:rPr lang="it-IT" dirty="0"/>
              <a:t> background </a:t>
            </a:r>
            <a:r>
              <a:rPr lang="it-IT" dirty="0" err="1"/>
              <a:t>consistent</a:t>
            </a:r>
            <a:r>
              <a:rPr lang="it-IT" dirty="0"/>
              <a:t> with MC</a:t>
            </a:r>
          </a:p>
          <a:p>
            <a:r>
              <a:rPr lang="it-IT" dirty="0"/>
              <a:t>With </a:t>
            </a:r>
            <a:r>
              <a:rPr lang="it-IT" dirty="0" err="1"/>
              <a:t>increasing</a:t>
            </a:r>
            <a:r>
              <a:rPr lang="it-IT" dirty="0"/>
              <a:t> </a:t>
            </a:r>
            <a:r>
              <a:rPr lang="it-IT" dirty="0" err="1"/>
              <a:t>shield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highlight a non-</a:t>
            </a:r>
            <a:r>
              <a:rPr lang="it-IT" dirty="0" err="1"/>
              <a:t>expected</a:t>
            </a:r>
            <a:r>
              <a:rPr lang="it-IT" dirty="0"/>
              <a:t> background.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17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99175-CEEB-BB9E-D18C-7DB824CA4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BA270-2E51-74A1-6EAD-AE17443C7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D8CA7-DE6F-B1A2-5B29-0E5BB0C1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BCCC4-208A-5F28-7BB2-EDB73D11E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3A8AF0-B592-CB05-B223-DE8AE1745E0E}"/>
              </a:ext>
            </a:extLst>
          </p:cNvPr>
          <p:cNvSpPr txBox="1"/>
          <p:nvPr/>
        </p:nvSpPr>
        <p:spPr>
          <a:xfrm>
            <a:off x="76201" y="693275"/>
            <a:ext cx="966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Data </a:t>
            </a:r>
            <a:r>
              <a:rPr lang="it-IT" dirty="0" err="1"/>
              <a:t>taking</a:t>
            </a:r>
            <a:r>
              <a:rPr lang="it-IT" dirty="0"/>
              <a:t> with </a:t>
            </a:r>
            <a:r>
              <a:rPr lang="it-IT" dirty="0" err="1"/>
              <a:t>Americium-beryllium</a:t>
            </a:r>
            <a:r>
              <a:rPr lang="it-IT" dirty="0"/>
              <a:t> source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Neutrons</a:t>
            </a:r>
            <a:r>
              <a:rPr lang="it-IT" dirty="0">
                <a:sym typeface="Wingdings" panose="05000000000000000000" pitchFamily="2" charset="2"/>
              </a:rPr>
              <a:t> to induce </a:t>
            </a:r>
            <a:r>
              <a:rPr lang="it-IT" dirty="0" err="1">
                <a:sym typeface="Wingdings" panose="05000000000000000000" pitchFamily="2" charset="2"/>
              </a:rPr>
              <a:t>Nuclear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Recoil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signals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0402B7-5FEA-4309-57B0-CB5C5C1DD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63" y="1062606"/>
            <a:ext cx="8217734" cy="5502873"/>
          </a:xfrm>
          <a:prstGeom prst="rect">
            <a:avLst/>
          </a:prstGeom>
          <a:ln w="38100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14E9E83-7FAE-7FCD-FE53-2E2BF21B0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442" y="684139"/>
            <a:ext cx="1892685" cy="128262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5FE8E90-2106-1DD7-E245-5F95FD64E760}"/>
              </a:ext>
            </a:extLst>
          </p:cNvPr>
          <p:cNvSpPr txBox="1"/>
          <p:nvPr/>
        </p:nvSpPr>
        <p:spPr>
          <a:xfrm>
            <a:off x="181075" y="1089394"/>
            <a:ext cx="103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bg2">
                    <a:lumMod val="10000"/>
                  </a:schemeClr>
                </a:solidFill>
              </a:rPr>
              <a:t>dE</a:t>
            </a:r>
            <a:r>
              <a:rPr lang="it-IT" b="1" dirty="0">
                <a:solidFill>
                  <a:schemeClr val="bg2">
                    <a:lumMod val="10000"/>
                  </a:schemeClr>
                </a:solidFill>
              </a:rPr>
              <a:t>/dx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805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99175-CEEB-BB9E-D18C-7DB824CA4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BA270-2E51-74A1-6EAD-AE17443C7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D8CA7-DE6F-B1A2-5B29-0E5BB0C1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BCCC4-208A-5F28-7BB2-EDB73D11E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3A8AF0-B592-CB05-B223-DE8AE1745E0E}"/>
              </a:ext>
            </a:extLst>
          </p:cNvPr>
          <p:cNvSpPr txBox="1"/>
          <p:nvPr/>
        </p:nvSpPr>
        <p:spPr>
          <a:xfrm>
            <a:off x="76201" y="693275"/>
            <a:ext cx="966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Data </a:t>
            </a:r>
            <a:r>
              <a:rPr lang="it-IT" dirty="0" err="1"/>
              <a:t>taking</a:t>
            </a:r>
            <a:r>
              <a:rPr lang="it-IT" dirty="0"/>
              <a:t> with </a:t>
            </a:r>
            <a:r>
              <a:rPr lang="it-IT" dirty="0" err="1"/>
              <a:t>Americium-beryllium</a:t>
            </a:r>
            <a:r>
              <a:rPr lang="it-IT" dirty="0"/>
              <a:t> source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Neutrons</a:t>
            </a:r>
            <a:r>
              <a:rPr lang="it-IT" dirty="0">
                <a:sym typeface="Wingdings" panose="05000000000000000000" pitchFamily="2" charset="2"/>
              </a:rPr>
              <a:t> to induce </a:t>
            </a:r>
            <a:r>
              <a:rPr lang="it-IT" dirty="0" err="1">
                <a:sym typeface="Wingdings" panose="05000000000000000000" pitchFamily="2" charset="2"/>
              </a:rPr>
              <a:t>Nuclear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Recoil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signals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86411D5-6CFC-1572-5115-B3516267A632}"/>
              </a:ext>
            </a:extLst>
          </p:cNvPr>
          <p:cNvGrpSpPr/>
          <p:nvPr/>
        </p:nvGrpSpPr>
        <p:grpSpPr>
          <a:xfrm>
            <a:off x="288563" y="1062606"/>
            <a:ext cx="8217734" cy="5502873"/>
            <a:chOff x="2194991" y="1592293"/>
            <a:chExt cx="6688546" cy="451116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0402B7-5FEA-4309-57B0-CB5C5C1DD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94991" y="1592293"/>
              <a:ext cx="6688546" cy="4511160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25" name="Free-form: Shape 24">
              <a:extLst>
                <a:ext uri="{FF2B5EF4-FFF2-40B4-BE49-F238E27FC236}">
                  <a16:creationId xmlns:a16="http://schemas.microsoft.com/office/drawing/2014/main" id="{1589E934-829F-40A2-0252-A7C5512E9801}"/>
                </a:ext>
              </a:extLst>
            </p:cNvPr>
            <p:cNvSpPr/>
            <p:nvPr/>
          </p:nvSpPr>
          <p:spPr>
            <a:xfrm>
              <a:off x="2769603" y="3524940"/>
              <a:ext cx="3060996" cy="1946839"/>
            </a:xfrm>
            <a:custGeom>
              <a:avLst/>
              <a:gdLst>
                <a:gd name="connsiteX0" fmla="*/ 0 w 4726343"/>
                <a:gd name="connsiteY0" fmla="*/ 2627357 h 2627357"/>
                <a:gd name="connsiteX1" fmla="*/ 839449 w 4726343"/>
                <a:gd name="connsiteY1" fmla="*/ 1158321 h 2627357"/>
                <a:gd name="connsiteX2" fmla="*/ 2728210 w 4726343"/>
                <a:gd name="connsiteY2" fmla="*/ 153980 h 2627357"/>
                <a:gd name="connsiteX3" fmla="*/ 4661941 w 4726343"/>
                <a:gd name="connsiteY3" fmla="*/ 19069 h 2627357"/>
                <a:gd name="connsiteX4" fmla="*/ 4077324 w 4726343"/>
                <a:gd name="connsiteY4" fmla="*/ 4079 h 262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6343" h="2627357">
                  <a:moveTo>
                    <a:pt x="0" y="2627357"/>
                  </a:moveTo>
                  <a:cubicBezTo>
                    <a:pt x="192373" y="2098953"/>
                    <a:pt x="384747" y="1570550"/>
                    <a:pt x="839449" y="1158321"/>
                  </a:cubicBezTo>
                  <a:cubicBezTo>
                    <a:pt x="1294151" y="746092"/>
                    <a:pt x="2091128" y="343855"/>
                    <a:pt x="2728210" y="153980"/>
                  </a:cubicBezTo>
                  <a:cubicBezTo>
                    <a:pt x="3365292" y="-35895"/>
                    <a:pt x="4437089" y="44052"/>
                    <a:pt x="4661941" y="19069"/>
                  </a:cubicBezTo>
                  <a:cubicBezTo>
                    <a:pt x="4886793" y="-5914"/>
                    <a:pt x="4482058" y="-918"/>
                    <a:pt x="4077324" y="407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14E9E83-7FAE-7FCD-FE53-2E2BF21B0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442" y="684139"/>
            <a:ext cx="1892685" cy="128262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442A7A6-F173-C660-241D-E89475E500D8}"/>
              </a:ext>
            </a:extLst>
          </p:cNvPr>
          <p:cNvSpPr txBox="1"/>
          <p:nvPr/>
        </p:nvSpPr>
        <p:spPr>
          <a:xfrm>
            <a:off x="8394278" y="2228671"/>
            <a:ext cx="3797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>
                <a:solidFill>
                  <a:srgbClr val="FF0000"/>
                </a:solidFill>
              </a:rPr>
              <a:t>Nuclear</a:t>
            </a:r>
            <a:r>
              <a:rPr lang="it-IT" sz="3200" b="1" dirty="0">
                <a:solidFill>
                  <a:srgbClr val="FF0000"/>
                </a:solidFill>
              </a:rPr>
              <a:t> </a:t>
            </a:r>
            <a:r>
              <a:rPr lang="it-IT" sz="3200" b="1" dirty="0" err="1">
                <a:solidFill>
                  <a:srgbClr val="FF0000"/>
                </a:solidFill>
              </a:rPr>
              <a:t>Recoils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FE8E90-2106-1DD7-E245-5F95FD64E760}"/>
              </a:ext>
            </a:extLst>
          </p:cNvPr>
          <p:cNvSpPr txBox="1"/>
          <p:nvPr/>
        </p:nvSpPr>
        <p:spPr>
          <a:xfrm>
            <a:off x="181075" y="1089394"/>
            <a:ext cx="103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bg2">
                    <a:lumMod val="10000"/>
                  </a:schemeClr>
                </a:solidFill>
              </a:rPr>
              <a:t>dE</a:t>
            </a:r>
            <a:r>
              <a:rPr lang="it-IT" b="1" dirty="0">
                <a:solidFill>
                  <a:schemeClr val="bg2">
                    <a:lumMod val="10000"/>
                  </a:schemeClr>
                </a:solidFill>
              </a:rPr>
              <a:t>/dx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ABC715-F503-B414-364C-244C128D7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2651" y="3769148"/>
            <a:ext cx="2650476" cy="26819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AF8457A-D18D-EC93-6A0F-ABC26DCEF6C6}"/>
              </a:ext>
            </a:extLst>
          </p:cNvPr>
          <p:cNvSpPr txBox="1"/>
          <p:nvPr/>
        </p:nvSpPr>
        <p:spPr>
          <a:xfrm>
            <a:off x="9266064" y="4011051"/>
            <a:ext cx="1608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He</a:t>
            </a:r>
            <a:r>
              <a:rPr lang="it-IT" sz="2400" b="1" baseline="30000" dirty="0">
                <a:solidFill>
                  <a:srgbClr val="FF0000"/>
                </a:solidFill>
              </a:rPr>
              <a:t>++ </a:t>
            </a:r>
            <a:r>
              <a:rPr lang="it-IT" sz="2400" b="1" dirty="0" err="1">
                <a:solidFill>
                  <a:srgbClr val="FF0000"/>
                </a:solidFill>
              </a:rPr>
              <a:t>recoil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768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99175-CEEB-BB9E-D18C-7DB824CA4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BA270-2E51-74A1-6EAD-AE17443C7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D8CA7-DE6F-B1A2-5B29-0E5BB0C1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BCCC4-208A-5F28-7BB2-EDB73D11E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3A8AF0-B592-CB05-B223-DE8AE1745E0E}"/>
              </a:ext>
            </a:extLst>
          </p:cNvPr>
          <p:cNvSpPr txBox="1"/>
          <p:nvPr/>
        </p:nvSpPr>
        <p:spPr>
          <a:xfrm>
            <a:off x="76201" y="693275"/>
            <a:ext cx="966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Data </a:t>
            </a:r>
            <a:r>
              <a:rPr lang="it-IT" dirty="0" err="1"/>
              <a:t>taking</a:t>
            </a:r>
            <a:r>
              <a:rPr lang="it-IT" dirty="0"/>
              <a:t> with </a:t>
            </a:r>
            <a:r>
              <a:rPr lang="it-IT" dirty="0" err="1"/>
              <a:t>Americium-beryllium</a:t>
            </a:r>
            <a:r>
              <a:rPr lang="it-IT" dirty="0"/>
              <a:t> source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Neutrons</a:t>
            </a:r>
            <a:r>
              <a:rPr lang="it-IT" dirty="0">
                <a:sym typeface="Wingdings" panose="05000000000000000000" pitchFamily="2" charset="2"/>
              </a:rPr>
              <a:t> to induce </a:t>
            </a:r>
            <a:r>
              <a:rPr lang="it-IT" dirty="0" err="1">
                <a:sym typeface="Wingdings" panose="05000000000000000000" pitchFamily="2" charset="2"/>
              </a:rPr>
              <a:t>Nuclear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Recoil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signals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86411D5-6CFC-1572-5115-B3516267A632}"/>
              </a:ext>
            </a:extLst>
          </p:cNvPr>
          <p:cNvGrpSpPr/>
          <p:nvPr/>
        </p:nvGrpSpPr>
        <p:grpSpPr>
          <a:xfrm>
            <a:off x="288563" y="1062606"/>
            <a:ext cx="8217734" cy="5502873"/>
            <a:chOff x="2194991" y="1592293"/>
            <a:chExt cx="6688546" cy="451116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0402B7-5FEA-4309-57B0-CB5C5C1DD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94991" y="1592293"/>
              <a:ext cx="6688546" cy="4511160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23" name="Free-form: Shape 22">
              <a:extLst>
                <a:ext uri="{FF2B5EF4-FFF2-40B4-BE49-F238E27FC236}">
                  <a16:creationId xmlns:a16="http://schemas.microsoft.com/office/drawing/2014/main" id="{1C61FDAC-CEA6-10F5-C3D3-C2CF17E58362}"/>
                </a:ext>
              </a:extLst>
            </p:cNvPr>
            <p:cNvSpPr/>
            <p:nvPr/>
          </p:nvSpPr>
          <p:spPr>
            <a:xfrm>
              <a:off x="2769603" y="4745507"/>
              <a:ext cx="4630868" cy="747135"/>
            </a:xfrm>
            <a:custGeom>
              <a:avLst/>
              <a:gdLst>
                <a:gd name="connsiteX0" fmla="*/ 0 w 7150309"/>
                <a:gd name="connsiteY0" fmla="*/ 1008296 h 1008296"/>
                <a:gd name="connsiteX1" fmla="*/ 194873 w 7150309"/>
                <a:gd name="connsiteY1" fmla="*/ 453660 h 1008296"/>
                <a:gd name="connsiteX2" fmla="*/ 629587 w 7150309"/>
                <a:gd name="connsiteY2" fmla="*/ 3955 h 1008296"/>
                <a:gd name="connsiteX3" fmla="*/ 1993692 w 7150309"/>
                <a:gd name="connsiteY3" fmla="*/ 258788 h 1008296"/>
                <a:gd name="connsiteX4" fmla="*/ 5861154 w 7150309"/>
                <a:gd name="connsiteY4" fmla="*/ 678512 h 1008296"/>
                <a:gd name="connsiteX5" fmla="*/ 7150309 w 7150309"/>
                <a:gd name="connsiteY5" fmla="*/ 753463 h 1008296"/>
                <a:gd name="connsiteX6" fmla="*/ 7150309 w 7150309"/>
                <a:gd name="connsiteY6" fmla="*/ 753463 h 100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0309" h="1008296">
                  <a:moveTo>
                    <a:pt x="0" y="1008296"/>
                  </a:moveTo>
                  <a:cubicBezTo>
                    <a:pt x="44971" y="814673"/>
                    <a:pt x="89942" y="621050"/>
                    <a:pt x="194873" y="453660"/>
                  </a:cubicBezTo>
                  <a:cubicBezTo>
                    <a:pt x="299804" y="286270"/>
                    <a:pt x="329784" y="36434"/>
                    <a:pt x="629587" y="3955"/>
                  </a:cubicBezTo>
                  <a:cubicBezTo>
                    <a:pt x="929390" y="-28524"/>
                    <a:pt x="1121764" y="146362"/>
                    <a:pt x="1993692" y="258788"/>
                  </a:cubicBezTo>
                  <a:cubicBezTo>
                    <a:pt x="2865620" y="371214"/>
                    <a:pt x="5001718" y="596066"/>
                    <a:pt x="5861154" y="678512"/>
                  </a:cubicBezTo>
                  <a:cubicBezTo>
                    <a:pt x="6720590" y="760958"/>
                    <a:pt x="7150309" y="753463"/>
                    <a:pt x="7150309" y="753463"/>
                  </a:cubicBezTo>
                  <a:lnTo>
                    <a:pt x="7150309" y="753463"/>
                  </a:ln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-form: Shape 24">
              <a:extLst>
                <a:ext uri="{FF2B5EF4-FFF2-40B4-BE49-F238E27FC236}">
                  <a16:creationId xmlns:a16="http://schemas.microsoft.com/office/drawing/2014/main" id="{1589E934-829F-40A2-0252-A7C5512E9801}"/>
                </a:ext>
              </a:extLst>
            </p:cNvPr>
            <p:cNvSpPr/>
            <p:nvPr/>
          </p:nvSpPr>
          <p:spPr>
            <a:xfrm>
              <a:off x="2769603" y="3524940"/>
              <a:ext cx="3060996" cy="1946839"/>
            </a:xfrm>
            <a:custGeom>
              <a:avLst/>
              <a:gdLst>
                <a:gd name="connsiteX0" fmla="*/ 0 w 4726343"/>
                <a:gd name="connsiteY0" fmla="*/ 2627357 h 2627357"/>
                <a:gd name="connsiteX1" fmla="*/ 839449 w 4726343"/>
                <a:gd name="connsiteY1" fmla="*/ 1158321 h 2627357"/>
                <a:gd name="connsiteX2" fmla="*/ 2728210 w 4726343"/>
                <a:gd name="connsiteY2" fmla="*/ 153980 h 2627357"/>
                <a:gd name="connsiteX3" fmla="*/ 4661941 w 4726343"/>
                <a:gd name="connsiteY3" fmla="*/ 19069 h 2627357"/>
                <a:gd name="connsiteX4" fmla="*/ 4077324 w 4726343"/>
                <a:gd name="connsiteY4" fmla="*/ 4079 h 262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6343" h="2627357">
                  <a:moveTo>
                    <a:pt x="0" y="2627357"/>
                  </a:moveTo>
                  <a:cubicBezTo>
                    <a:pt x="192373" y="2098953"/>
                    <a:pt x="384747" y="1570550"/>
                    <a:pt x="839449" y="1158321"/>
                  </a:cubicBezTo>
                  <a:cubicBezTo>
                    <a:pt x="1294151" y="746092"/>
                    <a:pt x="2091128" y="343855"/>
                    <a:pt x="2728210" y="153980"/>
                  </a:cubicBezTo>
                  <a:cubicBezTo>
                    <a:pt x="3365292" y="-35895"/>
                    <a:pt x="4437089" y="44052"/>
                    <a:pt x="4661941" y="19069"/>
                  </a:cubicBezTo>
                  <a:cubicBezTo>
                    <a:pt x="4886793" y="-5914"/>
                    <a:pt x="4482058" y="-918"/>
                    <a:pt x="4077324" y="407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14E9E83-7FAE-7FCD-FE53-2E2BF21B0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442" y="684139"/>
            <a:ext cx="1892685" cy="128262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442A7A6-F173-C660-241D-E89475E500D8}"/>
              </a:ext>
            </a:extLst>
          </p:cNvPr>
          <p:cNvSpPr txBox="1"/>
          <p:nvPr/>
        </p:nvSpPr>
        <p:spPr>
          <a:xfrm>
            <a:off x="8394278" y="2228671"/>
            <a:ext cx="37977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B050"/>
                </a:solidFill>
              </a:rPr>
              <a:t>Electron </a:t>
            </a:r>
            <a:r>
              <a:rPr lang="it-IT" sz="3200" b="1" dirty="0" err="1">
                <a:solidFill>
                  <a:srgbClr val="00B050"/>
                </a:solidFill>
              </a:rPr>
              <a:t>Recoils</a:t>
            </a:r>
            <a:endParaRPr lang="it-IT" sz="3200" b="1" dirty="0">
              <a:solidFill>
                <a:srgbClr val="00B050"/>
              </a:solidFill>
            </a:endParaRPr>
          </a:p>
          <a:p>
            <a:pPr algn="ctr"/>
            <a:r>
              <a:rPr lang="it-IT" sz="3200" b="1" dirty="0" err="1">
                <a:solidFill>
                  <a:srgbClr val="FF0000"/>
                </a:solidFill>
              </a:rPr>
              <a:t>Nuclear</a:t>
            </a:r>
            <a:r>
              <a:rPr lang="it-IT" sz="3200" b="1" dirty="0">
                <a:solidFill>
                  <a:srgbClr val="FF0000"/>
                </a:solidFill>
              </a:rPr>
              <a:t> </a:t>
            </a:r>
            <a:r>
              <a:rPr lang="it-IT" sz="3200" b="1" dirty="0" err="1">
                <a:solidFill>
                  <a:srgbClr val="FF0000"/>
                </a:solidFill>
              </a:rPr>
              <a:t>Recoils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FE8E90-2106-1DD7-E245-5F95FD64E760}"/>
              </a:ext>
            </a:extLst>
          </p:cNvPr>
          <p:cNvSpPr txBox="1"/>
          <p:nvPr/>
        </p:nvSpPr>
        <p:spPr>
          <a:xfrm>
            <a:off x="181075" y="1089394"/>
            <a:ext cx="103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bg2">
                    <a:lumMod val="10000"/>
                  </a:schemeClr>
                </a:solidFill>
              </a:rPr>
              <a:t>dE</a:t>
            </a:r>
            <a:r>
              <a:rPr lang="it-IT" b="1" dirty="0">
                <a:solidFill>
                  <a:schemeClr val="bg2">
                    <a:lumMod val="10000"/>
                  </a:schemeClr>
                </a:solidFill>
              </a:rPr>
              <a:t>/dx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9" name="object 14">
            <a:extLst>
              <a:ext uri="{FF2B5EF4-FFF2-40B4-BE49-F238E27FC236}">
                <a16:creationId xmlns:a16="http://schemas.microsoft.com/office/drawing/2014/main" id="{C8A8F7E4-2BB9-3415-F544-5426715FE98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468276" y="3539497"/>
            <a:ext cx="2257506" cy="15308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9B2FEC-3670-70FC-F402-30FF28CB99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7718" y="4741013"/>
            <a:ext cx="2311159" cy="180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75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99175-CEEB-BB9E-D18C-7DB824CA4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BA270-2E51-74A1-6EAD-AE17443C7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D8CA7-DE6F-B1A2-5B29-0E5BB0C1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BCCC4-208A-5F28-7BB2-EDB73D11E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3A8AF0-B592-CB05-B223-DE8AE1745E0E}"/>
              </a:ext>
            </a:extLst>
          </p:cNvPr>
          <p:cNvSpPr txBox="1"/>
          <p:nvPr/>
        </p:nvSpPr>
        <p:spPr>
          <a:xfrm>
            <a:off x="76201" y="693275"/>
            <a:ext cx="966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Data </a:t>
            </a:r>
            <a:r>
              <a:rPr lang="it-IT" dirty="0" err="1"/>
              <a:t>taking</a:t>
            </a:r>
            <a:r>
              <a:rPr lang="it-IT" dirty="0"/>
              <a:t> with </a:t>
            </a:r>
            <a:r>
              <a:rPr lang="it-IT" dirty="0" err="1"/>
              <a:t>Americium-beryllium</a:t>
            </a:r>
            <a:r>
              <a:rPr lang="it-IT" dirty="0"/>
              <a:t> source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Neutrons</a:t>
            </a:r>
            <a:r>
              <a:rPr lang="it-IT" dirty="0">
                <a:sym typeface="Wingdings" panose="05000000000000000000" pitchFamily="2" charset="2"/>
              </a:rPr>
              <a:t> to induce </a:t>
            </a:r>
            <a:r>
              <a:rPr lang="it-IT" dirty="0" err="1">
                <a:sym typeface="Wingdings" panose="05000000000000000000" pitchFamily="2" charset="2"/>
              </a:rPr>
              <a:t>Nuclear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Recoil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signals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86411D5-6CFC-1572-5115-B3516267A632}"/>
              </a:ext>
            </a:extLst>
          </p:cNvPr>
          <p:cNvGrpSpPr/>
          <p:nvPr/>
        </p:nvGrpSpPr>
        <p:grpSpPr>
          <a:xfrm>
            <a:off x="288563" y="1062606"/>
            <a:ext cx="8217734" cy="5502873"/>
            <a:chOff x="2194991" y="1592293"/>
            <a:chExt cx="6688546" cy="451116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0402B7-5FEA-4309-57B0-CB5C5C1DD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94991" y="1592293"/>
              <a:ext cx="6688546" cy="4511160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23" name="Free-form: Shape 22">
              <a:extLst>
                <a:ext uri="{FF2B5EF4-FFF2-40B4-BE49-F238E27FC236}">
                  <a16:creationId xmlns:a16="http://schemas.microsoft.com/office/drawing/2014/main" id="{1C61FDAC-CEA6-10F5-C3D3-C2CF17E58362}"/>
                </a:ext>
              </a:extLst>
            </p:cNvPr>
            <p:cNvSpPr/>
            <p:nvPr/>
          </p:nvSpPr>
          <p:spPr>
            <a:xfrm>
              <a:off x="2769603" y="4745507"/>
              <a:ext cx="4630868" cy="747135"/>
            </a:xfrm>
            <a:custGeom>
              <a:avLst/>
              <a:gdLst>
                <a:gd name="connsiteX0" fmla="*/ 0 w 7150309"/>
                <a:gd name="connsiteY0" fmla="*/ 1008296 h 1008296"/>
                <a:gd name="connsiteX1" fmla="*/ 194873 w 7150309"/>
                <a:gd name="connsiteY1" fmla="*/ 453660 h 1008296"/>
                <a:gd name="connsiteX2" fmla="*/ 629587 w 7150309"/>
                <a:gd name="connsiteY2" fmla="*/ 3955 h 1008296"/>
                <a:gd name="connsiteX3" fmla="*/ 1993692 w 7150309"/>
                <a:gd name="connsiteY3" fmla="*/ 258788 h 1008296"/>
                <a:gd name="connsiteX4" fmla="*/ 5861154 w 7150309"/>
                <a:gd name="connsiteY4" fmla="*/ 678512 h 1008296"/>
                <a:gd name="connsiteX5" fmla="*/ 7150309 w 7150309"/>
                <a:gd name="connsiteY5" fmla="*/ 753463 h 1008296"/>
                <a:gd name="connsiteX6" fmla="*/ 7150309 w 7150309"/>
                <a:gd name="connsiteY6" fmla="*/ 753463 h 100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50309" h="1008296">
                  <a:moveTo>
                    <a:pt x="0" y="1008296"/>
                  </a:moveTo>
                  <a:cubicBezTo>
                    <a:pt x="44971" y="814673"/>
                    <a:pt x="89942" y="621050"/>
                    <a:pt x="194873" y="453660"/>
                  </a:cubicBezTo>
                  <a:cubicBezTo>
                    <a:pt x="299804" y="286270"/>
                    <a:pt x="329784" y="36434"/>
                    <a:pt x="629587" y="3955"/>
                  </a:cubicBezTo>
                  <a:cubicBezTo>
                    <a:pt x="929390" y="-28524"/>
                    <a:pt x="1121764" y="146362"/>
                    <a:pt x="1993692" y="258788"/>
                  </a:cubicBezTo>
                  <a:cubicBezTo>
                    <a:pt x="2865620" y="371214"/>
                    <a:pt x="5001718" y="596066"/>
                    <a:pt x="5861154" y="678512"/>
                  </a:cubicBezTo>
                  <a:cubicBezTo>
                    <a:pt x="6720590" y="760958"/>
                    <a:pt x="7150309" y="753463"/>
                    <a:pt x="7150309" y="753463"/>
                  </a:cubicBezTo>
                  <a:lnTo>
                    <a:pt x="7150309" y="753463"/>
                  </a:lnTo>
                </a:path>
              </a:pathLst>
            </a:cu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-form: Shape 24">
              <a:extLst>
                <a:ext uri="{FF2B5EF4-FFF2-40B4-BE49-F238E27FC236}">
                  <a16:creationId xmlns:a16="http://schemas.microsoft.com/office/drawing/2014/main" id="{1589E934-829F-40A2-0252-A7C5512E9801}"/>
                </a:ext>
              </a:extLst>
            </p:cNvPr>
            <p:cNvSpPr/>
            <p:nvPr/>
          </p:nvSpPr>
          <p:spPr>
            <a:xfrm>
              <a:off x="2769603" y="3524940"/>
              <a:ext cx="3060996" cy="1946839"/>
            </a:xfrm>
            <a:custGeom>
              <a:avLst/>
              <a:gdLst>
                <a:gd name="connsiteX0" fmla="*/ 0 w 4726343"/>
                <a:gd name="connsiteY0" fmla="*/ 2627357 h 2627357"/>
                <a:gd name="connsiteX1" fmla="*/ 839449 w 4726343"/>
                <a:gd name="connsiteY1" fmla="*/ 1158321 h 2627357"/>
                <a:gd name="connsiteX2" fmla="*/ 2728210 w 4726343"/>
                <a:gd name="connsiteY2" fmla="*/ 153980 h 2627357"/>
                <a:gd name="connsiteX3" fmla="*/ 4661941 w 4726343"/>
                <a:gd name="connsiteY3" fmla="*/ 19069 h 2627357"/>
                <a:gd name="connsiteX4" fmla="*/ 4077324 w 4726343"/>
                <a:gd name="connsiteY4" fmla="*/ 4079 h 262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6343" h="2627357">
                  <a:moveTo>
                    <a:pt x="0" y="2627357"/>
                  </a:moveTo>
                  <a:cubicBezTo>
                    <a:pt x="192373" y="2098953"/>
                    <a:pt x="384747" y="1570550"/>
                    <a:pt x="839449" y="1158321"/>
                  </a:cubicBezTo>
                  <a:cubicBezTo>
                    <a:pt x="1294151" y="746092"/>
                    <a:pt x="2091128" y="343855"/>
                    <a:pt x="2728210" y="153980"/>
                  </a:cubicBezTo>
                  <a:cubicBezTo>
                    <a:pt x="3365292" y="-35895"/>
                    <a:pt x="4437089" y="44052"/>
                    <a:pt x="4661941" y="19069"/>
                  </a:cubicBezTo>
                  <a:cubicBezTo>
                    <a:pt x="4886793" y="-5914"/>
                    <a:pt x="4482058" y="-918"/>
                    <a:pt x="4077324" y="407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5725A4B-1C82-AAD8-6362-8CB3DBA5AC2C}"/>
                </a:ext>
              </a:extLst>
            </p:cNvPr>
            <p:cNvCxnSpPr/>
            <p:nvPr/>
          </p:nvCxnSpPr>
          <p:spPr>
            <a:xfrm flipV="1">
              <a:off x="2812532" y="5364056"/>
              <a:ext cx="5162550" cy="85725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14E9E83-7FAE-7FCD-FE53-2E2BF21B0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442" y="684139"/>
            <a:ext cx="1892685" cy="128262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442A7A6-F173-C660-241D-E89475E500D8}"/>
              </a:ext>
            </a:extLst>
          </p:cNvPr>
          <p:cNvSpPr txBox="1"/>
          <p:nvPr/>
        </p:nvSpPr>
        <p:spPr>
          <a:xfrm>
            <a:off x="8394278" y="2228671"/>
            <a:ext cx="379772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FFC000"/>
                </a:solidFill>
              </a:rPr>
              <a:t>MIP </a:t>
            </a:r>
          </a:p>
          <a:p>
            <a:pPr algn="ctr"/>
            <a:r>
              <a:rPr lang="it-IT" b="1" dirty="0">
                <a:solidFill>
                  <a:srgbClr val="FFC000"/>
                </a:solidFill>
              </a:rPr>
              <a:t>(</a:t>
            </a:r>
            <a:r>
              <a:rPr lang="it-IT" b="1" dirty="0" err="1">
                <a:solidFill>
                  <a:srgbClr val="FFC000"/>
                </a:solidFill>
              </a:rPr>
              <a:t>muons</a:t>
            </a:r>
            <a:r>
              <a:rPr lang="it-IT" b="1" dirty="0">
                <a:solidFill>
                  <a:srgbClr val="FFC000"/>
                </a:solidFill>
              </a:rPr>
              <a:t> and high energy </a:t>
            </a:r>
            <a:r>
              <a:rPr lang="it-IT" b="1" dirty="0" err="1">
                <a:solidFill>
                  <a:srgbClr val="FFC000"/>
                </a:solidFill>
              </a:rPr>
              <a:t>electrons</a:t>
            </a:r>
            <a:r>
              <a:rPr lang="it-IT" b="1" dirty="0">
                <a:solidFill>
                  <a:srgbClr val="FFC000"/>
                </a:solidFill>
              </a:rPr>
              <a:t>)</a:t>
            </a:r>
          </a:p>
          <a:p>
            <a:pPr algn="ctr"/>
            <a:r>
              <a:rPr lang="it-IT" sz="3200" b="1" dirty="0">
                <a:solidFill>
                  <a:srgbClr val="00B050"/>
                </a:solidFill>
              </a:rPr>
              <a:t>Electron </a:t>
            </a:r>
            <a:r>
              <a:rPr lang="it-IT" sz="3200" b="1" dirty="0" err="1">
                <a:solidFill>
                  <a:srgbClr val="00B050"/>
                </a:solidFill>
              </a:rPr>
              <a:t>Recoils</a:t>
            </a:r>
            <a:endParaRPr lang="it-IT" sz="3200" b="1" dirty="0">
              <a:solidFill>
                <a:srgbClr val="00B050"/>
              </a:solidFill>
            </a:endParaRPr>
          </a:p>
          <a:p>
            <a:pPr algn="ctr"/>
            <a:r>
              <a:rPr lang="it-IT" sz="3200" b="1" dirty="0" err="1">
                <a:solidFill>
                  <a:srgbClr val="FF0000"/>
                </a:solidFill>
              </a:rPr>
              <a:t>Nuclear</a:t>
            </a:r>
            <a:r>
              <a:rPr lang="it-IT" sz="3200" b="1" dirty="0">
                <a:solidFill>
                  <a:srgbClr val="FF0000"/>
                </a:solidFill>
              </a:rPr>
              <a:t> </a:t>
            </a:r>
            <a:r>
              <a:rPr lang="it-IT" sz="3200" b="1" dirty="0" err="1">
                <a:solidFill>
                  <a:srgbClr val="FF0000"/>
                </a:solidFill>
              </a:rPr>
              <a:t>Recoils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FE8E90-2106-1DD7-E245-5F95FD64E760}"/>
              </a:ext>
            </a:extLst>
          </p:cNvPr>
          <p:cNvSpPr txBox="1"/>
          <p:nvPr/>
        </p:nvSpPr>
        <p:spPr>
          <a:xfrm>
            <a:off x="181075" y="1089394"/>
            <a:ext cx="103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bg2">
                    <a:lumMod val="10000"/>
                  </a:schemeClr>
                </a:solidFill>
              </a:rPr>
              <a:t>dE</a:t>
            </a:r>
            <a:r>
              <a:rPr lang="it-IT" b="1" dirty="0">
                <a:solidFill>
                  <a:schemeClr val="bg2">
                    <a:lumMod val="10000"/>
                  </a:schemeClr>
                </a:solidFill>
              </a:rPr>
              <a:t>/dx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object 18">
            <a:extLst>
              <a:ext uri="{FF2B5EF4-FFF2-40B4-BE49-F238E27FC236}">
                <a16:creationId xmlns:a16="http://schemas.microsoft.com/office/drawing/2014/main" id="{D9F8106A-CE14-A237-01D2-223C4B1F6EAB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89331" y="4231953"/>
            <a:ext cx="2184856" cy="217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078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42E96-61DF-3123-ED5B-307B9E6A6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EA24F6-E6ED-DD91-7490-C6402BBA6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E69264-27B2-44E7-511D-D83F70FF0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6D6926-2356-FD16-C74D-998FF4988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6E6940-43E3-9606-0E3F-3EC8BA514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9" y="4004444"/>
            <a:ext cx="6735475" cy="26626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C26CA8E-5F25-4D23-8130-42FB7D429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22" y="1068004"/>
            <a:ext cx="3742296" cy="28878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98EC23-D8E9-76B0-78DD-72EE95D65567}"/>
              </a:ext>
            </a:extLst>
          </p:cNvPr>
          <p:cNvSpPr txBox="1"/>
          <p:nvPr/>
        </p:nvSpPr>
        <p:spPr>
          <a:xfrm>
            <a:off x="2162968" y="4576708"/>
            <a:ext cx="1571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VGEM: 440V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E5D875-78DB-5BC5-08EC-6A997A6CC922}"/>
              </a:ext>
            </a:extLst>
          </p:cNvPr>
          <p:cNvSpPr txBox="1"/>
          <p:nvPr/>
        </p:nvSpPr>
        <p:spPr>
          <a:xfrm>
            <a:off x="3871118" y="4616717"/>
            <a:ext cx="1571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VGEM: 400V</a:t>
            </a:r>
            <a:endParaRPr lang="en-US" sz="1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3EA726-7CCC-0AA0-4FD1-26199DDE6366}"/>
              </a:ext>
            </a:extLst>
          </p:cNvPr>
          <p:cNvSpPr txBox="1"/>
          <p:nvPr/>
        </p:nvSpPr>
        <p:spPr>
          <a:xfrm>
            <a:off x="55485" y="684034"/>
            <a:ext cx="732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C00000"/>
                </a:solidFill>
              </a:rPr>
              <a:t>We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have</a:t>
            </a:r>
            <a:r>
              <a:rPr lang="it-IT" b="1" dirty="0">
                <a:solidFill>
                  <a:srgbClr val="C00000"/>
                </a:solidFill>
              </a:rPr>
              <a:t> access to </a:t>
            </a:r>
            <a:r>
              <a:rPr lang="it-IT" b="1" dirty="0" err="1">
                <a:solidFill>
                  <a:srgbClr val="C00000"/>
                </a:solidFill>
              </a:rPr>
              <a:t>many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variables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related</a:t>
            </a:r>
            <a:r>
              <a:rPr lang="it-IT" b="1" dirty="0">
                <a:solidFill>
                  <a:srgbClr val="C00000"/>
                </a:solidFill>
              </a:rPr>
              <a:t> to the </a:t>
            </a:r>
            <a:r>
              <a:rPr lang="it-IT" b="1" dirty="0" err="1">
                <a:solidFill>
                  <a:srgbClr val="C00000"/>
                </a:solidFill>
              </a:rPr>
              <a:t>signal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shape</a:t>
            </a:r>
            <a:r>
              <a:rPr lang="it-IT" b="1" dirty="0">
                <a:solidFill>
                  <a:srgbClr val="C00000"/>
                </a:solidFill>
              </a:rPr>
              <a:t>!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895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42E96-61DF-3123-ED5B-307B9E6A6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EA24F6-E6ED-DD91-7490-C6402BBA6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E69264-27B2-44E7-511D-D83F70FF0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6D6926-2356-FD16-C74D-998FF4988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6E6940-43E3-9606-0E3F-3EC8BA514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9" y="4004444"/>
            <a:ext cx="6735475" cy="26626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C26CA8E-5F25-4D23-8130-42FB7D429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22" y="1068004"/>
            <a:ext cx="3742296" cy="28878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98EC23-D8E9-76B0-78DD-72EE95D65567}"/>
              </a:ext>
            </a:extLst>
          </p:cNvPr>
          <p:cNvSpPr txBox="1"/>
          <p:nvPr/>
        </p:nvSpPr>
        <p:spPr>
          <a:xfrm>
            <a:off x="2162968" y="4576708"/>
            <a:ext cx="1571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VGEM: 440V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E5D875-78DB-5BC5-08EC-6A997A6CC922}"/>
              </a:ext>
            </a:extLst>
          </p:cNvPr>
          <p:cNvSpPr txBox="1"/>
          <p:nvPr/>
        </p:nvSpPr>
        <p:spPr>
          <a:xfrm>
            <a:off x="3871118" y="4616717"/>
            <a:ext cx="1571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VGEM: 400V</a:t>
            </a:r>
            <a:endParaRPr lang="en-US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DD8E77-2069-17DB-459C-C10C71C4BA95}"/>
              </a:ext>
            </a:extLst>
          </p:cNvPr>
          <p:cNvSpPr txBox="1"/>
          <p:nvPr/>
        </p:nvSpPr>
        <p:spPr>
          <a:xfrm>
            <a:off x="6576811" y="5638336"/>
            <a:ext cx="57439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Saturation</a:t>
            </a:r>
            <a:r>
              <a:rPr lang="it-IT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it-IT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clearly</a:t>
            </a:r>
            <a:r>
              <a:rPr lang="it-IT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</a:t>
            </a:r>
            <a:r>
              <a:rPr lang="it-IT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LIME!</a:t>
            </a:r>
          </a:p>
          <a:p>
            <a:pPr algn="ctr"/>
            <a:r>
              <a:rPr lang="it-IT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it-IT" sz="2400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it-IT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affects</a:t>
            </a:r>
            <a:r>
              <a:rPr lang="it-IT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ER/NR </a:t>
            </a:r>
            <a:r>
              <a:rPr lang="it-IT" sz="2400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discrimination</a:t>
            </a:r>
            <a:endParaRPr lang="en-US" sz="24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6B45C5-E03F-51C2-FF11-CE30DED4E8A1}"/>
              </a:ext>
            </a:extLst>
          </p:cNvPr>
          <p:cNvSpPr txBox="1"/>
          <p:nvPr/>
        </p:nvSpPr>
        <p:spPr>
          <a:xfrm>
            <a:off x="7382953" y="4523621"/>
            <a:ext cx="4257017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dirty="0">
                <a:solidFill>
                  <a:srgbClr val="0065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G. </a:t>
            </a:r>
            <a:r>
              <a:rPr lang="en-US" b="1" i="0" dirty="0" err="1">
                <a:solidFill>
                  <a:srgbClr val="0065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Dho</a:t>
            </a:r>
            <a:endParaRPr lang="en-US" b="1" i="0" dirty="0">
              <a:solidFill>
                <a:srgbClr val="00659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sz="1200" b="1" i="0" dirty="0">
                <a:solidFill>
                  <a:srgbClr val="0065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Impact of a strong electric field below the GEM on light yield and saturation in a He:CF4 based Time Projection Chamber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3EA726-7CCC-0AA0-4FD1-26199DDE6366}"/>
              </a:ext>
            </a:extLst>
          </p:cNvPr>
          <p:cNvSpPr txBox="1"/>
          <p:nvPr/>
        </p:nvSpPr>
        <p:spPr>
          <a:xfrm>
            <a:off x="55485" y="684034"/>
            <a:ext cx="732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C00000"/>
                </a:solidFill>
              </a:rPr>
              <a:t>We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have</a:t>
            </a:r>
            <a:r>
              <a:rPr lang="it-IT" b="1" dirty="0">
                <a:solidFill>
                  <a:srgbClr val="C00000"/>
                </a:solidFill>
              </a:rPr>
              <a:t> access to </a:t>
            </a:r>
            <a:r>
              <a:rPr lang="it-IT" b="1" dirty="0" err="1">
                <a:solidFill>
                  <a:srgbClr val="C00000"/>
                </a:solidFill>
              </a:rPr>
              <a:t>many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variables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related</a:t>
            </a:r>
            <a:r>
              <a:rPr lang="it-IT" b="1" dirty="0">
                <a:solidFill>
                  <a:srgbClr val="C00000"/>
                </a:solidFill>
              </a:rPr>
              <a:t> to the </a:t>
            </a:r>
            <a:r>
              <a:rPr lang="it-IT" b="1" dirty="0" err="1">
                <a:solidFill>
                  <a:srgbClr val="C00000"/>
                </a:solidFill>
              </a:rPr>
              <a:t>signal</a:t>
            </a:r>
            <a:r>
              <a:rPr lang="it-IT" b="1" dirty="0">
                <a:solidFill>
                  <a:srgbClr val="C00000"/>
                </a:solidFill>
              </a:rPr>
              <a:t> </a:t>
            </a:r>
            <a:r>
              <a:rPr lang="it-IT" b="1" dirty="0" err="1">
                <a:solidFill>
                  <a:srgbClr val="C00000"/>
                </a:solidFill>
              </a:rPr>
              <a:t>shape</a:t>
            </a:r>
            <a:r>
              <a:rPr lang="it-IT" b="1" dirty="0">
                <a:solidFill>
                  <a:srgbClr val="C00000"/>
                </a:solidFill>
              </a:rPr>
              <a:t>!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320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42E96-61DF-3123-ED5B-307B9E6A6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EA24F6-E6ED-DD91-7490-C6402BBA6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E69264-27B2-44E7-511D-D83F70FF0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6D6926-2356-FD16-C74D-998FF4988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19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6E6940-43E3-9606-0E3F-3EC8BA514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9" y="4004444"/>
            <a:ext cx="6735475" cy="26626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C26CA8E-5F25-4D23-8130-42FB7D429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22" y="1068004"/>
            <a:ext cx="3742296" cy="28878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98EC23-D8E9-76B0-78DD-72EE95D65567}"/>
              </a:ext>
            </a:extLst>
          </p:cNvPr>
          <p:cNvSpPr txBox="1"/>
          <p:nvPr/>
        </p:nvSpPr>
        <p:spPr>
          <a:xfrm>
            <a:off x="2162968" y="4576708"/>
            <a:ext cx="1571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VGEM: 440V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E5D875-78DB-5BC5-08EC-6A997A6CC922}"/>
              </a:ext>
            </a:extLst>
          </p:cNvPr>
          <p:cNvSpPr txBox="1"/>
          <p:nvPr/>
        </p:nvSpPr>
        <p:spPr>
          <a:xfrm>
            <a:off x="3871118" y="4616717"/>
            <a:ext cx="15712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VGEM: 400V</a:t>
            </a:r>
            <a:endParaRPr lang="en-US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DD8E77-2069-17DB-459C-C10C71C4BA95}"/>
              </a:ext>
            </a:extLst>
          </p:cNvPr>
          <p:cNvSpPr txBox="1"/>
          <p:nvPr/>
        </p:nvSpPr>
        <p:spPr>
          <a:xfrm>
            <a:off x="6576811" y="5638336"/>
            <a:ext cx="57439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Saturation</a:t>
            </a:r>
            <a:r>
              <a:rPr lang="it-IT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it-IT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clearly</a:t>
            </a:r>
            <a:r>
              <a:rPr lang="it-IT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</a:t>
            </a:r>
            <a:r>
              <a:rPr lang="it-IT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LIME!</a:t>
            </a:r>
          </a:p>
          <a:p>
            <a:pPr algn="ctr"/>
            <a:r>
              <a:rPr lang="it-IT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it-IT" sz="2400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</a:t>
            </a:r>
            <a:r>
              <a:rPr lang="it-IT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affects</a:t>
            </a:r>
            <a:r>
              <a:rPr lang="it-IT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ER/NR </a:t>
            </a:r>
            <a:r>
              <a:rPr lang="it-IT" sz="2400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discrimination</a:t>
            </a:r>
            <a:endParaRPr lang="en-US" sz="24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6B45C5-E03F-51C2-FF11-CE30DED4E8A1}"/>
              </a:ext>
            </a:extLst>
          </p:cNvPr>
          <p:cNvSpPr txBox="1"/>
          <p:nvPr/>
        </p:nvSpPr>
        <p:spPr>
          <a:xfrm>
            <a:off x="7382953" y="4523621"/>
            <a:ext cx="4257017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0" dirty="0">
                <a:solidFill>
                  <a:srgbClr val="0065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G. </a:t>
            </a:r>
            <a:r>
              <a:rPr lang="en-US" b="1" i="0" dirty="0" err="1">
                <a:solidFill>
                  <a:srgbClr val="0065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Dho</a:t>
            </a:r>
            <a:endParaRPr lang="en-US" b="1" i="0" dirty="0">
              <a:solidFill>
                <a:srgbClr val="00659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sz="1200" b="1" i="0" dirty="0">
                <a:solidFill>
                  <a:srgbClr val="0065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Impact of a strong electric field below the GEM on light yield and saturation in a He:CF4 based Time Projection Chamber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BD72C1-FDD7-543C-D747-68D626EC59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814" y="669107"/>
            <a:ext cx="4694196" cy="37553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C3EA726-7CCC-0AA0-4FD1-26199DDE6366}"/>
              </a:ext>
            </a:extLst>
          </p:cNvPr>
          <p:cNvSpPr txBox="1"/>
          <p:nvPr/>
        </p:nvSpPr>
        <p:spPr>
          <a:xfrm>
            <a:off x="55485" y="684034"/>
            <a:ext cx="7327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We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have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access to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many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variables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related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to the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signal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shape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40D120-4028-BFF9-A78E-6DB1279B9482}"/>
              </a:ext>
            </a:extLst>
          </p:cNvPr>
          <p:cNvSpPr txBox="1"/>
          <p:nvPr/>
        </p:nvSpPr>
        <p:spPr>
          <a:xfrm>
            <a:off x="4216243" y="1493169"/>
            <a:ext cx="323604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C00000"/>
                </a:solidFill>
              </a:rPr>
              <a:t>Convolution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Neural</a:t>
            </a:r>
            <a:r>
              <a:rPr lang="it-IT" sz="2000" b="1" dirty="0">
                <a:solidFill>
                  <a:srgbClr val="C00000"/>
                </a:solidFill>
              </a:rPr>
              <a:t> Network</a:t>
            </a:r>
          </a:p>
          <a:p>
            <a:r>
              <a:rPr lang="it-IT" sz="1200" b="1" dirty="0">
                <a:solidFill>
                  <a:schemeClr val="accent5">
                    <a:lumMod val="75000"/>
                  </a:schemeClr>
                </a:solidFill>
              </a:rPr>
              <a:t>Atul </a:t>
            </a:r>
            <a:r>
              <a:rPr lang="it-IT" sz="1200" b="1" dirty="0" err="1">
                <a:solidFill>
                  <a:schemeClr val="accent5">
                    <a:lumMod val="75000"/>
                  </a:schemeClr>
                </a:solidFill>
              </a:rPr>
              <a:t>Prajapati</a:t>
            </a:r>
            <a:r>
              <a:rPr lang="it-IT" sz="1200" b="1" dirty="0">
                <a:solidFill>
                  <a:schemeClr val="accent5">
                    <a:lumMod val="75000"/>
                  </a:schemeClr>
                </a:solidFill>
              </a:rPr>
              <a:t> 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 on</a:t>
            </a:r>
            <a:r>
              <a:rPr lang="en-US" b="1" dirty="0"/>
              <a:t> MC</a:t>
            </a:r>
            <a:r>
              <a:rPr lang="en-US" dirty="0"/>
              <a:t> using multiple shape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Promising results beyond traditional analysis</a:t>
            </a:r>
          </a:p>
        </p:txBody>
      </p:sp>
    </p:spTree>
    <p:extLst>
      <p:ext uri="{BB962C8B-B14F-4D97-AF65-F5344CB8AC3E}">
        <p14:creationId xmlns:p14="http://schemas.microsoft.com/office/powerpoint/2010/main" val="381298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5840B-1AFF-ABDF-B86C-579C20E8E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It’s</a:t>
            </a:r>
            <a:r>
              <a:rPr lang="it-IT" dirty="0"/>
              <a:t> a Dark </a:t>
            </a:r>
            <a:r>
              <a:rPr lang="it-IT" dirty="0" err="1"/>
              <a:t>Universe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38351D-48F2-BFC8-1EAC-F7933407E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0C9B74-3710-7FB1-4F9E-BF999BC09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D3F9A-FF82-EB6E-6F6B-30721C2D8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2</a:t>
            </a:fld>
            <a:endParaRPr lang="en-US"/>
          </a:p>
        </p:txBody>
      </p:sp>
      <p:grpSp>
        <p:nvGrpSpPr>
          <p:cNvPr id="47" name="object 3">
            <a:extLst>
              <a:ext uri="{FF2B5EF4-FFF2-40B4-BE49-F238E27FC236}">
                <a16:creationId xmlns:a16="http://schemas.microsoft.com/office/drawing/2014/main" id="{B2B3FCBA-20A2-F991-8AF1-F610238866A8}"/>
              </a:ext>
            </a:extLst>
          </p:cNvPr>
          <p:cNvGrpSpPr/>
          <p:nvPr/>
        </p:nvGrpSpPr>
        <p:grpSpPr>
          <a:xfrm>
            <a:off x="17780" y="678398"/>
            <a:ext cx="8041640" cy="4523486"/>
            <a:chOff x="0" y="0"/>
            <a:chExt cx="20104100" cy="11308715"/>
          </a:xfrm>
        </p:grpSpPr>
        <p:pic>
          <p:nvPicPr>
            <p:cNvPr id="48" name="object 4">
              <a:extLst>
                <a:ext uri="{FF2B5EF4-FFF2-40B4-BE49-F238E27FC236}">
                  <a16:creationId xmlns:a16="http://schemas.microsoft.com/office/drawing/2014/main" id="{69493BC5-42AD-ACD0-69A6-2F9D5623790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100" cy="11308556"/>
            </a:xfrm>
            <a:prstGeom prst="rect">
              <a:avLst/>
            </a:prstGeom>
          </p:spPr>
        </p:pic>
        <p:pic>
          <p:nvPicPr>
            <p:cNvPr id="49" name="object 5">
              <a:extLst>
                <a:ext uri="{FF2B5EF4-FFF2-40B4-BE49-F238E27FC236}">
                  <a16:creationId xmlns:a16="http://schemas.microsoft.com/office/drawing/2014/main" id="{981AA0F1-2EC5-D351-8883-B6AE5E176DE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49171" y="6429035"/>
              <a:ext cx="444041" cy="444041"/>
            </a:xfrm>
            <a:prstGeom prst="rect">
              <a:avLst/>
            </a:prstGeom>
          </p:spPr>
        </p:pic>
        <p:sp>
          <p:nvSpPr>
            <p:cNvPr id="50" name="object 6">
              <a:extLst>
                <a:ext uri="{FF2B5EF4-FFF2-40B4-BE49-F238E27FC236}">
                  <a16:creationId xmlns:a16="http://schemas.microsoft.com/office/drawing/2014/main" id="{10DC1203-148D-43B8-0439-CF7F967AEA03}"/>
                </a:ext>
              </a:extLst>
            </p:cNvPr>
            <p:cNvSpPr/>
            <p:nvPr/>
          </p:nvSpPr>
          <p:spPr>
            <a:xfrm>
              <a:off x="5892444" y="6392837"/>
              <a:ext cx="757555" cy="516890"/>
            </a:xfrm>
            <a:custGeom>
              <a:avLst/>
              <a:gdLst/>
              <a:ahLst/>
              <a:cxnLst/>
              <a:rect l="l" t="t" r="r" b="b"/>
              <a:pathLst>
                <a:path w="757554" h="516890">
                  <a:moveTo>
                    <a:pt x="695818" y="326705"/>
                  </a:moveTo>
                  <a:lnTo>
                    <a:pt x="664697" y="359855"/>
                  </a:lnTo>
                  <a:lnTo>
                    <a:pt x="629193" y="390427"/>
                  </a:lnTo>
                  <a:lnTo>
                    <a:pt x="589931" y="418208"/>
                  </a:lnTo>
                  <a:lnTo>
                    <a:pt x="547538" y="442981"/>
                  </a:lnTo>
                  <a:lnTo>
                    <a:pt x="502639" y="464533"/>
                  </a:lnTo>
                  <a:lnTo>
                    <a:pt x="455860" y="482648"/>
                  </a:lnTo>
                  <a:lnTo>
                    <a:pt x="407825" y="497110"/>
                  </a:lnTo>
                  <a:lnTo>
                    <a:pt x="359162" y="507707"/>
                  </a:lnTo>
                  <a:lnTo>
                    <a:pt x="310495" y="514221"/>
                  </a:lnTo>
                  <a:lnTo>
                    <a:pt x="262450" y="516438"/>
                  </a:lnTo>
                  <a:lnTo>
                    <a:pt x="215653" y="514144"/>
                  </a:lnTo>
                  <a:lnTo>
                    <a:pt x="170729" y="507123"/>
                  </a:lnTo>
                  <a:lnTo>
                    <a:pt x="122021" y="492757"/>
                  </a:lnTo>
                  <a:lnTo>
                    <a:pt x="81115" y="472787"/>
                  </a:lnTo>
                  <a:lnTo>
                    <a:pt x="48235" y="447868"/>
                  </a:lnTo>
                  <a:lnTo>
                    <a:pt x="23606" y="418652"/>
                  </a:lnTo>
                  <a:lnTo>
                    <a:pt x="0" y="349946"/>
                  </a:lnTo>
                  <a:lnTo>
                    <a:pt x="1470" y="311763"/>
                  </a:lnTo>
                  <a:lnTo>
                    <a:pt x="12090" y="271897"/>
                  </a:lnTo>
                  <a:lnTo>
                    <a:pt x="32084" y="231003"/>
                  </a:lnTo>
                  <a:lnTo>
                    <a:pt x="61676" y="189733"/>
                  </a:lnTo>
                  <a:lnTo>
                    <a:pt x="92797" y="156583"/>
                  </a:lnTo>
                  <a:lnTo>
                    <a:pt x="128301" y="126011"/>
                  </a:lnTo>
                  <a:lnTo>
                    <a:pt x="167562" y="98230"/>
                  </a:lnTo>
                  <a:lnTo>
                    <a:pt x="209955" y="73456"/>
                  </a:lnTo>
                  <a:lnTo>
                    <a:pt x="254855" y="51905"/>
                  </a:lnTo>
                  <a:lnTo>
                    <a:pt x="301634" y="33790"/>
                  </a:lnTo>
                  <a:lnTo>
                    <a:pt x="349668" y="19327"/>
                  </a:lnTo>
                  <a:lnTo>
                    <a:pt x="398332" y="8731"/>
                  </a:lnTo>
                  <a:lnTo>
                    <a:pt x="446999" y="2217"/>
                  </a:lnTo>
                  <a:lnTo>
                    <a:pt x="495044" y="0"/>
                  </a:lnTo>
                  <a:lnTo>
                    <a:pt x="541841" y="2294"/>
                  </a:lnTo>
                  <a:lnTo>
                    <a:pt x="586764" y="9315"/>
                  </a:lnTo>
                  <a:lnTo>
                    <a:pt x="635472" y="23681"/>
                  </a:lnTo>
                  <a:lnTo>
                    <a:pt x="676378" y="43651"/>
                  </a:lnTo>
                  <a:lnTo>
                    <a:pt x="709258" y="68570"/>
                  </a:lnTo>
                  <a:lnTo>
                    <a:pt x="733887" y="97786"/>
                  </a:lnTo>
                  <a:lnTo>
                    <a:pt x="757494" y="166492"/>
                  </a:lnTo>
                  <a:lnTo>
                    <a:pt x="756023" y="204675"/>
                  </a:lnTo>
                  <a:lnTo>
                    <a:pt x="745403" y="244540"/>
                  </a:lnTo>
                  <a:lnTo>
                    <a:pt x="725410" y="285435"/>
                  </a:lnTo>
                  <a:lnTo>
                    <a:pt x="695818" y="326705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7">
              <a:extLst>
                <a:ext uri="{FF2B5EF4-FFF2-40B4-BE49-F238E27FC236}">
                  <a16:creationId xmlns:a16="http://schemas.microsoft.com/office/drawing/2014/main" id="{91106523-F450-3E7F-3E25-756FC3C2FD61}"/>
                </a:ext>
              </a:extLst>
            </p:cNvPr>
            <p:cNvSpPr/>
            <p:nvPr/>
          </p:nvSpPr>
          <p:spPr>
            <a:xfrm>
              <a:off x="4165665" y="5993397"/>
              <a:ext cx="1601470" cy="603885"/>
            </a:xfrm>
            <a:custGeom>
              <a:avLst/>
              <a:gdLst/>
              <a:ahLst/>
              <a:cxnLst/>
              <a:rect l="l" t="t" r="r" b="b"/>
              <a:pathLst>
                <a:path w="1601470" h="603884">
                  <a:moveTo>
                    <a:pt x="1601300" y="603572"/>
                  </a:moveTo>
                  <a:lnTo>
                    <a:pt x="1551293" y="598782"/>
                  </a:lnTo>
                  <a:lnTo>
                    <a:pt x="1501388" y="593206"/>
                  </a:lnTo>
                  <a:lnTo>
                    <a:pt x="1451594" y="586844"/>
                  </a:lnTo>
                  <a:lnTo>
                    <a:pt x="1401921" y="579698"/>
                  </a:lnTo>
                  <a:lnTo>
                    <a:pt x="1352378" y="571772"/>
                  </a:lnTo>
                  <a:lnTo>
                    <a:pt x="1302973" y="563065"/>
                  </a:lnTo>
                  <a:lnTo>
                    <a:pt x="1253717" y="553581"/>
                  </a:lnTo>
                  <a:lnTo>
                    <a:pt x="1204618" y="543321"/>
                  </a:lnTo>
                  <a:lnTo>
                    <a:pt x="1155685" y="532287"/>
                  </a:lnTo>
                  <a:lnTo>
                    <a:pt x="1106929" y="520482"/>
                  </a:lnTo>
                  <a:lnTo>
                    <a:pt x="1058357" y="507906"/>
                  </a:lnTo>
                  <a:lnTo>
                    <a:pt x="1009979" y="494563"/>
                  </a:lnTo>
                  <a:lnTo>
                    <a:pt x="961804" y="480453"/>
                  </a:lnTo>
                  <a:lnTo>
                    <a:pt x="913842" y="465579"/>
                  </a:lnTo>
                  <a:lnTo>
                    <a:pt x="866101" y="449943"/>
                  </a:lnTo>
                  <a:lnTo>
                    <a:pt x="819039" y="433706"/>
                  </a:lnTo>
                  <a:lnTo>
                    <a:pt x="772266" y="416747"/>
                  </a:lnTo>
                  <a:lnTo>
                    <a:pt x="725791" y="399072"/>
                  </a:lnTo>
                  <a:lnTo>
                    <a:pt x="679622" y="380684"/>
                  </a:lnTo>
                  <a:lnTo>
                    <a:pt x="633765" y="361587"/>
                  </a:lnTo>
                  <a:lnTo>
                    <a:pt x="588231" y="341787"/>
                  </a:lnTo>
                  <a:lnTo>
                    <a:pt x="543025" y="321288"/>
                  </a:lnTo>
                  <a:lnTo>
                    <a:pt x="498157" y="300093"/>
                  </a:lnTo>
                  <a:lnTo>
                    <a:pt x="453633" y="278207"/>
                  </a:lnTo>
                  <a:lnTo>
                    <a:pt x="409463" y="255636"/>
                  </a:lnTo>
                  <a:lnTo>
                    <a:pt x="365653" y="232382"/>
                  </a:lnTo>
                  <a:lnTo>
                    <a:pt x="322212" y="208450"/>
                  </a:lnTo>
                  <a:lnTo>
                    <a:pt x="279147" y="183846"/>
                  </a:lnTo>
                  <a:lnTo>
                    <a:pt x="236468" y="158573"/>
                  </a:lnTo>
                  <a:lnTo>
                    <a:pt x="194180" y="132635"/>
                  </a:lnTo>
                  <a:lnTo>
                    <a:pt x="152293" y="106037"/>
                  </a:lnTo>
                  <a:lnTo>
                    <a:pt x="110814" y="78783"/>
                  </a:lnTo>
                  <a:lnTo>
                    <a:pt x="69752" y="50879"/>
                  </a:lnTo>
                  <a:lnTo>
                    <a:pt x="29113" y="22327"/>
                  </a:lnTo>
                  <a:lnTo>
                    <a:pt x="0" y="0"/>
                  </a:lnTo>
                </a:path>
              </a:pathLst>
            </a:custGeom>
            <a:ln w="73296">
              <a:solidFill>
                <a:srgbClr val="E6C7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8">
              <a:extLst>
                <a:ext uri="{FF2B5EF4-FFF2-40B4-BE49-F238E27FC236}">
                  <a16:creationId xmlns:a16="http://schemas.microsoft.com/office/drawing/2014/main" id="{5C42B04E-7B07-3B11-F230-3713B16720EC}"/>
                </a:ext>
              </a:extLst>
            </p:cNvPr>
            <p:cNvSpPr/>
            <p:nvPr/>
          </p:nvSpPr>
          <p:spPr>
            <a:xfrm>
              <a:off x="4022754" y="5883797"/>
              <a:ext cx="317500" cy="290830"/>
            </a:xfrm>
            <a:custGeom>
              <a:avLst/>
              <a:gdLst/>
              <a:ahLst/>
              <a:cxnLst/>
              <a:rect l="l" t="t" r="r" b="b"/>
              <a:pathLst>
                <a:path w="317500" h="290829">
                  <a:moveTo>
                    <a:pt x="0" y="0"/>
                  </a:moveTo>
                  <a:lnTo>
                    <a:pt x="141387" y="290531"/>
                  </a:lnTo>
                  <a:lnTo>
                    <a:pt x="171991" y="131902"/>
                  </a:lnTo>
                  <a:lnTo>
                    <a:pt x="317257" y="61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7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9">
              <a:extLst>
                <a:ext uri="{FF2B5EF4-FFF2-40B4-BE49-F238E27FC236}">
                  <a16:creationId xmlns:a16="http://schemas.microsoft.com/office/drawing/2014/main" id="{08ED211D-AD3A-9D44-621E-3C94A41672F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63660" y="6479531"/>
              <a:ext cx="8116866" cy="4030838"/>
            </a:xfrm>
            <a:prstGeom prst="rect">
              <a:avLst/>
            </a:prstGeom>
          </p:spPr>
        </p:pic>
        <p:sp>
          <p:nvSpPr>
            <p:cNvPr id="54" name="object 10">
              <a:extLst>
                <a:ext uri="{FF2B5EF4-FFF2-40B4-BE49-F238E27FC236}">
                  <a16:creationId xmlns:a16="http://schemas.microsoft.com/office/drawing/2014/main" id="{0D2553FD-92F1-2288-A7E1-EB3D8A63A290}"/>
                </a:ext>
              </a:extLst>
            </p:cNvPr>
            <p:cNvSpPr/>
            <p:nvPr/>
          </p:nvSpPr>
          <p:spPr>
            <a:xfrm>
              <a:off x="16554617" y="7608879"/>
              <a:ext cx="2249805" cy="2200910"/>
            </a:xfrm>
            <a:custGeom>
              <a:avLst/>
              <a:gdLst/>
              <a:ahLst/>
              <a:cxnLst/>
              <a:rect l="l" t="t" r="r" b="b"/>
              <a:pathLst>
                <a:path w="2249805" h="2200909">
                  <a:moveTo>
                    <a:pt x="2189439" y="777987"/>
                  </a:moveTo>
                  <a:lnTo>
                    <a:pt x="2174415" y="819533"/>
                  </a:lnTo>
                  <a:lnTo>
                    <a:pt x="2157937" y="861157"/>
                  </a:lnTo>
                  <a:lnTo>
                    <a:pt x="2140047" y="902822"/>
                  </a:lnTo>
                  <a:lnTo>
                    <a:pt x="2120782" y="944489"/>
                  </a:lnTo>
                  <a:lnTo>
                    <a:pt x="2100184" y="986121"/>
                  </a:lnTo>
                  <a:lnTo>
                    <a:pt x="2078292" y="1027678"/>
                  </a:lnTo>
                  <a:lnTo>
                    <a:pt x="2055145" y="1069123"/>
                  </a:lnTo>
                  <a:lnTo>
                    <a:pt x="2030783" y="1110418"/>
                  </a:lnTo>
                  <a:lnTo>
                    <a:pt x="2005245" y="1151523"/>
                  </a:lnTo>
                  <a:lnTo>
                    <a:pt x="1978572" y="1192403"/>
                  </a:lnTo>
                  <a:lnTo>
                    <a:pt x="1950803" y="1233017"/>
                  </a:lnTo>
                  <a:lnTo>
                    <a:pt x="1921978" y="1273328"/>
                  </a:lnTo>
                  <a:lnTo>
                    <a:pt x="1892136" y="1313297"/>
                  </a:lnTo>
                  <a:lnTo>
                    <a:pt x="1861316" y="1352887"/>
                  </a:lnTo>
                  <a:lnTo>
                    <a:pt x="1829560" y="1392059"/>
                  </a:lnTo>
                  <a:lnTo>
                    <a:pt x="1796905" y="1430776"/>
                  </a:lnTo>
                  <a:lnTo>
                    <a:pt x="1763393" y="1468998"/>
                  </a:lnTo>
                  <a:lnTo>
                    <a:pt x="1729062" y="1506687"/>
                  </a:lnTo>
                  <a:lnTo>
                    <a:pt x="1693952" y="1543807"/>
                  </a:lnTo>
                  <a:lnTo>
                    <a:pt x="1658103" y="1580317"/>
                  </a:lnTo>
                  <a:lnTo>
                    <a:pt x="1621554" y="1616181"/>
                  </a:lnTo>
                  <a:lnTo>
                    <a:pt x="1584346" y="1651359"/>
                  </a:lnTo>
                  <a:lnTo>
                    <a:pt x="1546517" y="1685815"/>
                  </a:lnTo>
                  <a:lnTo>
                    <a:pt x="1508108" y="1719508"/>
                  </a:lnTo>
                  <a:lnTo>
                    <a:pt x="1469158" y="1752402"/>
                  </a:lnTo>
                  <a:lnTo>
                    <a:pt x="1429706" y="1784459"/>
                  </a:lnTo>
                  <a:lnTo>
                    <a:pt x="1389793" y="1815639"/>
                  </a:lnTo>
                  <a:lnTo>
                    <a:pt x="1349458" y="1845905"/>
                  </a:lnTo>
                  <a:lnTo>
                    <a:pt x="1308741" y="1875218"/>
                  </a:lnTo>
                  <a:lnTo>
                    <a:pt x="1267681" y="1903541"/>
                  </a:lnTo>
                  <a:lnTo>
                    <a:pt x="1226318" y="1930835"/>
                  </a:lnTo>
                  <a:lnTo>
                    <a:pt x="1184691" y="1957062"/>
                  </a:lnTo>
                  <a:lnTo>
                    <a:pt x="1142841" y="1982184"/>
                  </a:lnTo>
                  <a:lnTo>
                    <a:pt x="1100806" y="2006163"/>
                  </a:lnTo>
                  <a:lnTo>
                    <a:pt x="1058628" y="2028960"/>
                  </a:lnTo>
                  <a:lnTo>
                    <a:pt x="1016344" y="2050537"/>
                  </a:lnTo>
                  <a:lnTo>
                    <a:pt x="973995" y="2070856"/>
                  </a:lnTo>
                  <a:lnTo>
                    <a:pt x="931621" y="2089879"/>
                  </a:lnTo>
                  <a:lnTo>
                    <a:pt x="889261" y="2107568"/>
                  </a:lnTo>
                  <a:lnTo>
                    <a:pt x="846955" y="2123885"/>
                  </a:lnTo>
                  <a:lnTo>
                    <a:pt x="804742" y="2138790"/>
                  </a:lnTo>
                  <a:lnTo>
                    <a:pt x="762663" y="2152247"/>
                  </a:lnTo>
                  <a:lnTo>
                    <a:pt x="709968" y="2167052"/>
                  </a:lnTo>
                  <a:lnTo>
                    <a:pt x="658821" y="2179119"/>
                  </a:lnTo>
                  <a:lnTo>
                    <a:pt x="609261" y="2188488"/>
                  </a:lnTo>
                  <a:lnTo>
                    <a:pt x="561328" y="2195203"/>
                  </a:lnTo>
                  <a:lnTo>
                    <a:pt x="515063" y="2199305"/>
                  </a:lnTo>
                  <a:lnTo>
                    <a:pt x="470505" y="2200835"/>
                  </a:lnTo>
                  <a:lnTo>
                    <a:pt x="427696" y="2199836"/>
                  </a:lnTo>
                  <a:lnTo>
                    <a:pt x="386675" y="2196348"/>
                  </a:lnTo>
                  <a:lnTo>
                    <a:pt x="347483" y="2190415"/>
                  </a:lnTo>
                  <a:lnTo>
                    <a:pt x="310160" y="2182078"/>
                  </a:lnTo>
                  <a:lnTo>
                    <a:pt x="241281" y="2158357"/>
                  </a:lnTo>
                  <a:lnTo>
                    <a:pt x="180361" y="2125520"/>
                  </a:lnTo>
                  <a:lnTo>
                    <a:pt x="127721" y="2083903"/>
                  </a:lnTo>
                  <a:lnTo>
                    <a:pt x="83683" y="2033838"/>
                  </a:lnTo>
                  <a:lnTo>
                    <a:pt x="48571" y="1975660"/>
                  </a:lnTo>
                  <a:lnTo>
                    <a:pt x="22704" y="1909704"/>
                  </a:lnTo>
                  <a:lnTo>
                    <a:pt x="6407" y="1836304"/>
                  </a:lnTo>
                  <a:lnTo>
                    <a:pt x="1947" y="1796917"/>
                  </a:lnTo>
                  <a:lnTo>
                    <a:pt x="0" y="1755795"/>
                  </a:lnTo>
                  <a:lnTo>
                    <a:pt x="605" y="1712978"/>
                  </a:lnTo>
                  <a:lnTo>
                    <a:pt x="3805" y="1668509"/>
                  </a:lnTo>
                  <a:lnTo>
                    <a:pt x="9638" y="1622430"/>
                  </a:lnTo>
                  <a:lnTo>
                    <a:pt x="18145" y="1574783"/>
                  </a:lnTo>
                  <a:lnTo>
                    <a:pt x="29366" y="1525609"/>
                  </a:lnTo>
                  <a:lnTo>
                    <a:pt x="43341" y="1474950"/>
                  </a:lnTo>
                  <a:lnTo>
                    <a:pt x="60111" y="1422847"/>
                  </a:lnTo>
                  <a:lnTo>
                    <a:pt x="75136" y="1381302"/>
                  </a:lnTo>
                  <a:lnTo>
                    <a:pt x="91613" y="1339678"/>
                  </a:lnTo>
                  <a:lnTo>
                    <a:pt x="109504" y="1298013"/>
                  </a:lnTo>
                  <a:lnTo>
                    <a:pt x="128768" y="1256346"/>
                  </a:lnTo>
                  <a:lnTo>
                    <a:pt x="149366" y="1214714"/>
                  </a:lnTo>
                  <a:lnTo>
                    <a:pt x="171259" y="1173157"/>
                  </a:lnTo>
                  <a:lnTo>
                    <a:pt x="194406" y="1131712"/>
                  </a:lnTo>
                  <a:lnTo>
                    <a:pt x="218768" y="1090417"/>
                  </a:lnTo>
                  <a:lnTo>
                    <a:pt x="244305" y="1049311"/>
                  </a:lnTo>
                  <a:lnTo>
                    <a:pt x="270978" y="1008432"/>
                  </a:lnTo>
                  <a:lnTo>
                    <a:pt x="298747" y="967818"/>
                  </a:lnTo>
                  <a:lnTo>
                    <a:pt x="327573" y="927507"/>
                  </a:lnTo>
                  <a:lnTo>
                    <a:pt x="357415" y="887538"/>
                  </a:lnTo>
                  <a:lnTo>
                    <a:pt x="388234" y="847948"/>
                  </a:lnTo>
                  <a:lnTo>
                    <a:pt x="419991" y="808776"/>
                  </a:lnTo>
                  <a:lnTo>
                    <a:pt x="452645" y="770059"/>
                  </a:lnTo>
                  <a:lnTo>
                    <a:pt x="486158" y="731837"/>
                  </a:lnTo>
                  <a:lnTo>
                    <a:pt x="520489" y="694147"/>
                  </a:lnTo>
                  <a:lnTo>
                    <a:pt x="555599" y="657028"/>
                  </a:lnTo>
                  <a:lnTo>
                    <a:pt x="591448" y="620518"/>
                  </a:lnTo>
                  <a:lnTo>
                    <a:pt x="627996" y="584654"/>
                  </a:lnTo>
                  <a:lnTo>
                    <a:pt x="665205" y="549476"/>
                  </a:lnTo>
                  <a:lnTo>
                    <a:pt x="703034" y="515020"/>
                  </a:lnTo>
                  <a:lnTo>
                    <a:pt x="741443" y="481327"/>
                  </a:lnTo>
                  <a:lnTo>
                    <a:pt x="780393" y="448433"/>
                  </a:lnTo>
                  <a:lnTo>
                    <a:pt x="819844" y="416376"/>
                  </a:lnTo>
                  <a:lnTo>
                    <a:pt x="859757" y="385196"/>
                  </a:lnTo>
                  <a:lnTo>
                    <a:pt x="900093" y="354930"/>
                  </a:lnTo>
                  <a:lnTo>
                    <a:pt x="940810" y="325617"/>
                  </a:lnTo>
                  <a:lnTo>
                    <a:pt x="981870" y="297294"/>
                  </a:lnTo>
                  <a:lnTo>
                    <a:pt x="1023233" y="270000"/>
                  </a:lnTo>
                  <a:lnTo>
                    <a:pt x="1064860" y="243773"/>
                  </a:lnTo>
                  <a:lnTo>
                    <a:pt x="1106710" y="218651"/>
                  </a:lnTo>
                  <a:lnTo>
                    <a:pt x="1148744" y="194672"/>
                  </a:lnTo>
                  <a:lnTo>
                    <a:pt x="1190923" y="171875"/>
                  </a:lnTo>
                  <a:lnTo>
                    <a:pt x="1233207" y="150298"/>
                  </a:lnTo>
                  <a:lnTo>
                    <a:pt x="1275555" y="129979"/>
                  </a:lnTo>
                  <a:lnTo>
                    <a:pt x="1317929" y="110955"/>
                  </a:lnTo>
                  <a:lnTo>
                    <a:pt x="1360289" y="93267"/>
                  </a:lnTo>
                  <a:lnTo>
                    <a:pt x="1402596" y="76950"/>
                  </a:lnTo>
                  <a:lnTo>
                    <a:pt x="1444808" y="62045"/>
                  </a:lnTo>
                  <a:lnTo>
                    <a:pt x="1486888" y="48588"/>
                  </a:lnTo>
                  <a:lnTo>
                    <a:pt x="1539582" y="33783"/>
                  </a:lnTo>
                  <a:lnTo>
                    <a:pt x="1590730" y="21716"/>
                  </a:lnTo>
                  <a:lnTo>
                    <a:pt x="1640290" y="12346"/>
                  </a:lnTo>
                  <a:lnTo>
                    <a:pt x="1688223" y="5631"/>
                  </a:lnTo>
                  <a:lnTo>
                    <a:pt x="1734488" y="1530"/>
                  </a:lnTo>
                  <a:lnTo>
                    <a:pt x="1779045" y="0"/>
                  </a:lnTo>
                  <a:lnTo>
                    <a:pt x="1821855" y="999"/>
                  </a:lnTo>
                  <a:lnTo>
                    <a:pt x="1862875" y="4486"/>
                  </a:lnTo>
                  <a:lnTo>
                    <a:pt x="1902068" y="10419"/>
                  </a:lnTo>
                  <a:lnTo>
                    <a:pt x="1939391" y="18757"/>
                  </a:lnTo>
                  <a:lnTo>
                    <a:pt x="2008270" y="42478"/>
                  </a:lnTo>
                  <a:lnTo>
                    <a:pt x="2069190" y="75314"/>
                  </a:lnTo>
                  <a:lnTo>
                    <a:pt x="2121830" y="116932"/>
                  </a:lnTo>
                  <a:lnTo>
                    <a:pt x="2165868" y="166997"/>
                  </a:lnTo>
                  <a:lnTo>
                    <a:pt x="2200980" y="225174"/>
                  </a:lnTo>
                  <a:lnTo>
                    <a:pt x="2226847" y="291130"/>
                  </a:lnTo>
                  <a:lnTo>
                    <a:pt x="2243144" y="364530"/>
                  </a:lnTo>
                  <a:lnTo>
                    <a:pt x="2247604" y="403917"/>
                  </a:lnTo>
                  <a:lnTo>
                    <a:pt x="2249551" y="445040"/>
                  </a:lnTo>
                  <a:lnTo>
                    <a:pt x="2248945" y="487857"/>
                  </a:lnTo>
                  <a:lnTo>
                    <a:pt x="2245746" y="532325"/>
                  </a:lnTo>
                  <a:lnTo>
                    <a:pt x="2239913" y="578404"/>
                  </a:lnTo>
                  <a:lnTo>
                    <a:pt x="2231406" y="626052"/>
                  </a:lnTo>
                  <a:lnTo>
                    <a:pt x="2220185" y="675226"/>
                  </a:lnTo>
                  <a:lnTo>
                    <a:pt x="2206209" y="725885"/>
                  </a:lnTo>
                  <a:lnTo>
                    <a:pt x="2189439" y="777987"/>
                  </a:lnTo>
                </a:path>
              </a:pathLst>
            </a:custGeom>
            <a:ln w="7329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11">
              <a:extLst>
                <a:ext uri="{FF2B5EF4-FFF2-40B4-BE49-F238E27FC236}">
                  <a16:creationId xmlns:a16="http://schemas.microsoft.com/office/drawing/2014/main" id="{58B2B0AC-1E3D-9948-936C-2C2D012EC3B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151080" y="7990397"/>
              <a:ext cx="254660" cy="250665"/>
            </a:xfrm>
            <a:prstGeom prst="rect">
              <a:avLst/>
            </a:prstGeom>
          </p:spPr>
        </p:pic>
        <p:pic>
          <p:nvPicPr>
            <p:cNvPr id="56" name="object 12">
              <a:extLst>
                <a:ext uri="{FF2B5EF4-FFF2-40B4-BE49-F238E27FC236}">
                  <a16:creationId xmlns:a16="http://schemas.microsoft.com/office/drawing/2014/main" id="{A891FF0C-04B0-CC6E-E4F9-B2C48A3E291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59238" y="9183376"/>
              <a:ext cx="260447" cy="241438"/>
            </a:xfrm>
            <a:prstGeom prst="rect">
              <a:avLst/>
            </a:prstGeom>
          </p:spPr>
        </p:pic>
        <p:pic>
          <p:nvPicPr>
            <p:cNvPr id="57" name="object 13">
              <a:extLst>
                <a:ext uri="{FF2B5EF4-FFF2-40B4-BE49-F238E27FC236}">
                  <a16:creationId xmlns:a16="http://schemas.microsoft.com/office/drawing/2014/main" id="{DDB2BA30-0247-A424-CF3B-ECF572AE491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063953" y="8769158"/>
              <a:ext cx="510832" cy="507908"/>
            </a:xfrm>
            <a:prstGeom prst="rect">
              <a:avLst/>
            </a:prstGeom>
          </p:spPr>
        </p:pic>
        <p:pic>
          <p:nvPicPr>
            <p:cNvPr id="58" name="object 14">
              <a:extLst>
                <a:ext uri="{FF2B5EF4-FFF2-40B4-BE49-F238E27FC236}">
                  <a16:creationId xmlns:a16="http://schemas.microsoft.com/office/drawing/2014/main" id="{BB1CF72E-9BFD-8B4C-82B9-358FFA573F5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247959" y="8346646"/>
              <a:ext cx="903044" cy="903044"/>
            </a:xfrm>
            <a:prstGeom prst="rect">
              <a:avLst/>
            </a:prstGeom>
          </p:spPr>
        </p:pic>
        <p:pic>
          <p:nvPicPr>
            <p:cNvPr id="59" name="object 15">
              <a:extLst>
                <a:ext uri="{FF2B5EF4-FFF2-40B4-BE49-F238E27FC236}">
                  <a16:creationId xmlns:a16="http://schemas.microsoft.com/office/drawing/2014/main" id="{2E4E557F-05C7-5356-4F9E-F084F686302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754648" y="8170367"/>
              <a:ext cx="510837" cy="507908"/>
            </a:xfrm>
            <a:prstGeom prst="rect">
              <a:avLst/>
            </a:prstGeom>
          </p:spPr>
        </p:pic>
        <p:pic>
          <p:nvPicPr>
            <p:cNvPr id="60" name="object 16">
              <a:extLst>
                <a:ext uri="{FF2B5EF4-FFF2-40B4-BE49-F238E27FC236}">
                  <a16:creationId xmlns:a16="http://schemas.microsoft.com/office/drawing/2014/main" id="{070E1278-9A61-D40C-0396-7C6DAB0297DF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879735" y="7678775"/>
              <a:ext cx="3740682" cy="2685162"/>
            </a:xfrm>
            <a:prstGeom prst="rect">
              <a:avLst/>
            </a:prstGeom>
          </p:spPr>
        </p:pic>
        <p:pic>
          <p:nvPicPr>
            <p:cNvPr id="61" name="object 17">
              <a:extLst>
                <a:ext uri="{FF2B5EF4-FFF2-40B4-BE49-F238E27FC236}">
                  <a16:creationId xmlns:a16="http://schemas.microsoft.com/office/drawing/2014/main" id="{51B5340C-2C89-668C-5A42-1A44810FF1D0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546109" y="8058742"/>
              <a:ext cx="2817873" cy="1311826"/>
            </a:xfrm>
            <a:prstGeom prst="rect">
              <a:avLst/>
            </a:prstGeom>
          </p:spPr>
        </p:pic>
      </p:grpSp>
      <p:grpSp>
        <p:nvGrpSpPr>
          <p:cNvPr id="62" name="object 39">
            <a:extLst>
              <a:ext uri="{FF2B5EF4-FFF2-40B4-BE49-F238E27FC236}">
                <a16:creationId xmlns:a16="http://schemas.microsoft.com/office/drawing/2014/main" id="{3FF20182-D83B-BB07-1DE2-C2FBC6634FC6}"/>
              </a:ext>
            </a:extLst>
          </p:cNvPr>
          <p:cNvGrpSpPr/>
          <p:nvPr/>
        </p:nvGrpSpPr>
        <p:grpSpPr>
          <a:xfrm>
            <a:off x="2140027" y="1015931"/>
            <a:ext cx="5919393" cy="3866614"/>
            <a:chOff x="5358950" y="439777"/>
            <a:chExt cx="14504669" cy="10168255"/>
          </a:xfrm>
        </p:grpSpPr>
        <p:pic>
          <p:nvPicPr>
            <p:cNvPr id="63" name="object 40">
              <a:extLst>
                <a:ext uri="{FF2B5EF4-FFF2-40B4-BE49-F238E27FC236}">
                  <a16:creationId xmlns:a16="http://schemas.microsoft.com/office/drawing/2014/main" id="{5CE929EE-3EC3-ED8B-E8CD-738704B1E9D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079495" y="6403824"/>
              <a:ext cx="8235752" cy="4145495"/>
            </a:xfrm>
            <a:prstGeom prst="rect">
              <a:avLst/>
            </a:prstGeom>
          </p:spPr>
        </p:pic>
        <p:sp>
          <p:nvSpPr>
            <p:cNvPr id="64" name="object 41">
              <a:extLst>
                <a:ext uri="{FF2B5EF4-FFF2-40B4-BE49-F238E27FC236}">
                  <a16:creationId xmlns:a16="http://schemas.microsoft.com/office/drawing/2014/main" id="{58388C56-9083-AC75-BF64-52EEB6A5BD47}"/>
                </a:ext>
              </a:extLst>
            </p:cNvPr>
            <p:cNvSpPr/>
            <p:nvPr/>
          </p:nvSpPr>
          <p:spPr>
            <a:xfrm>
              <a:off x="11173733" y="6477121"/>
              <a:ext cx="8047355" cy="3957320"/>
            </a:xfrm>
            <a:custGeom>
              <a:avLst/>
              <a:gdLst/>
              <a:ahLst/>
              <a:cxnLst/>
              <a:rect l="l" t="t" r="r" b="b"/>
              <a:pathLst>
                <a:path w="8047355" h="3957320">
                  <a:moveTo>
                    <a:pt x="0" y="0"/>
                  </a:moveTo>
                  <a:lnTo>
                    <a:pt x="8047276" y="0"/>
                  </a:lnTo>
                  <a:lnTo>
                    <a:pt x="8047276" y="3957019"/>
                  </a:lnTo>
                  <a:lnTo>
                    <a:pt x="0" y="3957019"/>
                  </a:lnTo>
                  <a:lnTo>
                    <a:pt x="0" y="0"/>
                  </a:lnTo>
                  <a:close/>
                </a:path>
              </a:pathLst>
            </a:custGeom>
            <a:ln w="83767">
              <a:solidFill>
                <a:srgbClr val="DCDEE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42">
              <a:extLst>
                <a:ext uri="{FF2B5EF4-FFF2-40B4-BE49-F238E27FC236}">
                  <a16:creationId xmlns:a16="http://schemas.microsoft.com/office/drawing/2014/main" id="{D82256D8-5CDD-FACE-A2C7-6F6F7E89AD7D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405000" y="5782254"/>
              <a:ext cx="1732381" cy="1779488"/>
            </a:xfrm>
            <a:prstGeom prst="rect">
              <a:avLst/>
            </a:prstGeom>
          </p:spPr>
        </p:pic>
        <p:sp>
          <p:nvSpPr>
            <p:cNvPr id="66" name="object 43">
              <a:extLst>
                <a:ext uri="{FF2B5EF4-FFF2-40B4-BE49-F238E27FC236}">
                  <a16:creationId xmlns:a16="http://schemas.microsoft.com/office/drawing/2014/main" id="{840ED723-F868-0927-815E-4AA6A6CEFA37}"/>
                </a:ext>
              </a:extLst>
            </p:cNvPr>
            <p:cNvSpPr/>
            <p:nvPr/>
          </p:nvSpPr>
          <p:spPr>
            <a:xfrm>
              <a:off x="5499238" y="5855550"/>
              <a:ext cx="1544320" cy="1591310"/>
            </a:xfrm>
            <a:custGeom>
              <a:avLst/>
              <a:gdLst/>
              <a:ahLst/>
              <a:cxnLst/>
              <a:rect l="l" t="t" r="r" b="b"/>
              <a:pathLst>
                <a:path w="1544320" h="1591309">
                  <a:moveTo>
                    <a:pt x="0" y="0"/>
                  </a:moveTo>
                  <a:lnTo>
                    <a:pt x="1543905" y="0"/>
                  </a:lnTo>
                  <a:lnTo>
                    <a:pt x="1543905" y="1591012"/>
                  </a:lnTo>
                  <a:lnTo>
                    <a:pt x="0" y="1591012"/>
                  </a:lnTo>
                  <a:lnTo>
                    <a:pt x="0" y="0"/>
                  </a:lnTo>
                  <a:close/>
                </a:path>
              </a:pathLst>
            </a:custGeom>
            <a:ln w="83767">
              <a:solidFill>
                <a:srgbClr val="DCDEE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7" name="object 44">
              <a:extLst>
                <a:ext uri="{FF2B5EF4-FFF2-40B4-BE49-F238E27FC236}">
                  <a16:creationId xmlns:a16="http://schemas.microsoft.com/office/drawing/2014/main" id="{9B174D19-4A33-558C-AE9F-A1B979B2B9C9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943603" y="5738857"/>
              <a:ext cx="12289182" cy="882265"/>
            </a:xfrm>
            <a:prstGeom prst="rect">
              <a:avLst/>
            </a:prstGeom>
          </p:spPr>
        </p:pic>
        <p:sp>
          <p:nvSpPr>
            <p:cNvPr id="68" name="object 45">
              <a:extLst>
                <a:ext uri="{FF2B5EF4-FFF2-40B4-BE49-F238E27FC236}">
                  <a16:creationId xmlns:a16="http://schemas.microsoft.com/office/drawing/2014/main" id="{097D6348-BBAF-D10C-B688-57B4FF54BCA8}"/>
                </a:ext>
              </a:extLst>
            </p:cNvPr>
            <p:cNvSpPr/>
            <p:nvPr/>
          </p:nvSpPr>
          <p:spPr>
            <a:xfrm>
              <a:off x="7026393" y="5817814"/>
              <a:ext cx="12113260" cy="706755"/>
            </a:xfrm>
            <a:custGeom>
              <a:avLst/>
              <a:gdLst/>
              <a:ahLst/>
              <a:cxnLst/>
              <a:rect l="l" t="t" r="r" b="b"/>
              <a:pathLst>
                <a:path w="12113260" h="706754">
                  <a:moveTo>
                    <a:pt x="12109305" y="706214"/>
                  </a:moveTo>
                  <a:lnTo>
                    <a:pt x="0" y="73196"/>
                  </a:lnTo>
                  <a:lnTo>
                    <a:pt x="3826" y="0"/>
                  </a:lnTo>
                  <a:lnTo>
                    <a:pt x="12113131" y="633017"/>
                  </a:lnTo>
                  <a:lnTo>
                    <a:pt x="12109305" y="706214"/>
                  </a:lnTo>
                  <a:close/>
                </a:path>
              </a:pathLst>
            </a:custGeom>
            <a:solidFill>
              <a:srgbClr val="DCDEE0">
                <a:alpha val="4387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9" name="object 46">
              <a:extLst>
                <a:ext uri="{FF2B5EF4-FFF2-40B4-BE49-F238E27FC236}">
                  <a16:creationId xmlns:a16="http://schemas.microsoft.com/office/drawing/2014/main" id="{8110C251-E148-2538-4D78-2C40B4FDD79D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358950" y="7304258"/>
              <a:ext cx="5965283" cy="3303179"/>
            </a:xfrm>
            <a:prstGeom prst="rect">
              <a:avLst/>
            </a:prstGeom>
          </p:spPr>
        </p:pic>
        <p:sp>
          <p:nvSpPr>
            <p:cNvPr id="70" name="object 47">
              <a:extLst>
                <a:ext uri="{FF2B5EF4-FFF2-40B4-BE49-F238E27FC236}">
                  <a16:creationId xmlns:a16="http://schemas.microsoft.com/office/drawing/2014/main" id="{1CD1FB9A-152C-878A-B6C2-AF02E0D9F05E}"/>
                </a:ext>
              </a:extLst>
            </p:cNvPr>
            <p:cNvSpPr/>
            <p:nvPr/>
          </p:nvSpPr>
          <p:spPr>
            <a:xfrm>
              <a:off x="5466901" y="7408378"/>
              <a:ext cx="5739130" cy="3077210"/>
            </a:xfrm>
            <a:custGeom>
              <a:avLst/>
              <a:gdLst/>
              <a:ahLst/>
              <a:cxnLst/>
              <a:rect l="l" t="t" r="r" b="b"/>
              <a:pathLst>
                <a:path w="5739130" h="3077209">
                  <a:moveTo>
                    <a:pt x="5704687" y="3076804"/>
                  </a:moveTo>
                  <a:lnTo>
                    <a:pt x="0" y="64816"/>
                  </a:lnTo>
                  <a:lnTo>
                    <a:pt x="34222" y="0"/>
                  </a:lnTo>
                  <a:lnTo>
                    <a:pt x="5738909" y="3011988"/>
                  </a:lnTo>
                  <a:lnTo>
                    <a:pt x="5704687" y="3076804"/>
                  </a:lnTo>
                  <a:close/>
                </a:path>
              </a:pathLst>
            </a:custGeom>
            <a:solidFill>
              <a:srgbClr val="DCDEE0">
                <a:alpha val="4387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48">
              <a:extLst>
                <a:ext uri="{FF2B5EF4-FFF2-40B4-BE49-F238E27FC236}">
                  <a16:creationId xmlns:a16="http://schemas.microsoft.com/office/drawing/2014/main" id="{6EC240B9-258A-7D28-40BB-E9EB3A97D53D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562636" y="6423045"/>
              <a:ext cx="131505" cy="130955"/>
            </a:xfrm>
            <a:prstGeom prst="rect">
              <a:avLst/>
            </a:prstGeom>
          </p:spPr>
        </p:pic>
        <p:pic>
          <p:nvPicPr>
            <p:cNvPr id="72" name="object 49">
              <a:extLst>
                <a:ext uri="{FF2B5EF4-FFF2-40B4-BE49-F238E27FC236}">
                  <a16:creationId xmlns:a16="http://schemas.microsoft.com/office/drawing/2014/main" id="{8412ACA9-FD4D-912B-CDDD-7F8199E85901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4261345" y="439777"/>
              <a:ext cx="5601923" cy="858612"/>
            </a:xfrm>
            <a:prstGeom prst="rect">
              <a:avLst/>
            </a:prstGeom>
          </p:spPr>
        </p:pic>
        <p:pic>
          <p:nvPicPr>
            <p:cNvPr id="73" name="object 50">
              <a:extLst>
                <a:ext uri="{FF2B5EF4-FFF2-40B4-BE49-F238E27FC236}">
                  <a16:creationId xmlns:a16="http://schemas.microsoft.com/office/drawing/2014/main" id="{B8B50EA2-FBE7-5B88-2239-13DA93FE7B40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5423613" y="1141326"/>
              <a:ext cx="4429184" cy="858612"/>
            </a:xfrm>
            <a:prstGeom prst="rect">
              <a:avLst/>
            </a:prstGeom>
          </p:spPr>
        </p:pic>
        <p:pic>
          <p:nvPicPr>
            <p:cNvPr id="74" name="object 51">
              <a:extLst>
                <a:ext uri="{FF2B5EF4-FFF2-40B4-BE49-F238E27FC236}">
                  <a16:creationId xmlns:a16="http://schemas.microsoft.com/office/drawing/2014/main" id="{39AE34C9-E1E9-00B3-8E33-0C6FA87E8A8B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3465558" y="1832404"/>
              <a:ext cx="6355827" cy="869083"/>
            </a:xfrm>
            <a:prstGeom prst="rect">
              <a:avLst/>
            </a:prstGeom>
          </p:spPr>
        </p:pic>
        <p:pic>
          <p:nvPicPr>
            <p:cNvPr id="75" name="object 52">
              <a:extLst>
                <a:ext uri="{FF2B5EF4-FFF2-40B4-BE49-F238E27FC236}">
                  <a16:creationId xmlns:a16="http://schemas.microsoft.com/office/drawing/2014/main" id="{A21930B1-C5E1-F034-9473-77A829CC3E7D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3434145" y="2533954"/>
              <a:ext cx="6418652" cy="869083"/>
            </a:xfrm>
            <a:prstGeom prst="rect">
              <a:avLst/>
            </a:prstGeom>
          </p:spPr>
        </p:pic>
        <p:pic>
          <p:nvPicPr>
            <p:cNvPr id="76" name="object 53">
              <a:extLst>
                <a:ext uri="{FF2B5EF4-FFF2-40B4-BE49-F238E27FC236}">
                  <a16:creationId xmlns:a16="http://schemas.microsoft.com/office/drawing/2014/main" id="{46626B6A-2C9A-689E-8F2C-45DC8DCCA2AE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4125224" y="3245974"/>
              <a:ext cx="5727574" cy="858612"/>
            </a:xfrm>
            <a:prstGeom prst="rect">
              <a:avLst/>
            </a:prstGeom>
          </p:spPr>
        </p:pic>
        <p:pic>
          <p:nvPicPr>
            <p:cNvPr id="77" name="object 54">
              <a:extLst>
                <a:ext uri="{FF2B5EF4-FFF2-40B4-BE49-F238E27FC236}">
                  <a16:creationId xmlns:a16="http://schemas.microsoft.com/office/drawing/2014/main" id="{D724EDD6-2281-ADCC-BB0A-20AF6AE0EED2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5538793" y="3947523"/>
              <a:ext cx="4293063" cy="743432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32D9444-8A46-B537-3169-115D7071C345}"/>
              </a:ext>
            </a:extLst>
          </p:cNvPr>
          <p:cNvSpPr txBox="1"/>
          <p:nvPr/>
        </p:nvSpPr>
        <p:spPr>
          <a:xfrm>
            <a:off x="8042183" y="678398"/>
            <a:ext cx="41147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/>
              <a:t>Assumption</a:t>
            </a:r>
            <a:r>
              <a:rPr lang="it-IT" dirty="0"/>
              <a:t> </a:t>
            </a:r>
          </a:p>
          <a:p>
            <a:r>
              <a:rPr lang="it-IT" dirty="0">
                <a:sym typeface="Wingdings" panose="05000000000000000000" pitchFamily="2" charset="2"/>
              </a:rPr>
              <a:t> Dark Matter </a:t>
            </a:r>
            <a:r>
              <a:rPr lang="it-IT" dirty="0" err="1">
                <a:sym typeface="Wingdings" panose="05000000000000000000" pitchFamily="2" charset="2"/>
              </a:rPr>
              <a:t>is</a:t>
            </a:r>
            <a:r>
              <a:rPr lang="it-IT" dirty="0">
                <a:sym typeface="Wingdings" panose="05000000000000000000" pitchFamily="2" charset="2"/>
              </a:rPr>
              <a:t> made of </a:t>
            </a:r>
          </a:p>
          <a:p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W</a:t>
            </a:r>
            <a:r>
              <a:rPr lang="it-IT" dirty="0" err="1">
                <a:sym typeface="Wingdings" panose="05000000000000000000" pitchFamily="2" charset="2"/>
              </a:rPr>
              <a:t>eakly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I</a:t>
            </a:r>
            <a:r>
              <a:rPr lang="it-IT" dirty="0" err="1">
                <a:sym typeface="Wingdings" panose="05000000000000000000" pitchFamily="2" charset="2"/>
              </a:rPr>
              <a:t>nteracting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M</a:t>
            </a:r>
            <a:r>
              <a:rPr lang="it-IT" dirty="0">
                <a:sym typeface="Wingdings" panose="05000000000000000000" pitchFamily="2" charset="2"/>
              </a:rPr>
              <a:t>assive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P</a:t>
            </a:r>
            <a:r>
              <a:rPr lang="it-IT" dirty="0" err="1">
                <a:sym typeface="Wingdings" panose="05000000000000000000" pitchFamily="2" charset="2"/>
              </a:rPr>
              <a:t>articles</a:t>
            </a:r>
            <a:r>
              <a:rPr lang="it-IT" dirty="0">
                <a:sym typeface="Wingdings" panose="05000000000000000000" pitchFamily="2" charset="2"/>
              </a:rPr>
              <a:t>.</a:t>
            </a:r>
          </a:p>
          <a:p>
            <a:endParaRPr lang="it-IT" dirty="0">
              <a:sym typeface="Wingdings" panose="05000000000000000000" pitchFamily="2" charset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661C4F-0106-8BCB-F1E1-1CF1E8EB4CB8}"/>
              </a:ext>
            </a:extLst>
          </p:cNvPr>
          <p:cNvSpPr txBox="1"/>
          <p:nvPr/>
        </p:nvSpPr>
        <p:spPr>
          <a:xfrm>
            <a:off x="0" y="5271386"/>
            <a:ext cx="6192784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none" strike="noStrike" baseline="0" dirty="0">
                <a:solidFill>
                  <a:srgbClr val="0645AE"/>
                </a:solidFill>
              </a:rPr>
              <a:t>ENERGY</a:t>
            </a:r>
            <a:r>
              <a:rPr lang="en-US" sz="1800" b="1" i="0" u="none" strike="noStrike" baseline="0" dirty="0">
                <a:solidFill>
                  <a:srgbClr val="0645AE"/>
                </a:solidFill>
              </a:rPr>
              <a:t> </a:t>
            </a:r>
            <a:r>
              <a:rPr lang="en-US" dirty="0">
                <a:solidFill>
                  <a:srgbClr val="0645AE"/>
                </a:solidFill>
                <a:sym typeface="Wingdings" panose="05000000000000000000" pitchFamily="2" charset="2"/>
              </a:rPr>
              <a:t></a:t>
            </a:r>
            <a:r>
              <a:rPr lang="en-US" sz="1800" b="0" i="0" u="none" strike="noStrike" baseline="0" dirty="0">
                <a:solidFill>
                  <a:srgbClr val="0645AE"/>
                </a:solidFill>
              </a:rPr>
              <a:t> 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Excess would result in </a:t>
            </a:r>
            <a:r>
              <a:rPr lang="en-US" sz="1800" b="1" i="0" u="none" strike="noStrike" baseline="0" dirty="0">
                <a:solidFill>
                  <a:srgbClr val="4A87E9"/>
                </a:solidFill>
              </a:rPr>
              <a:t>falling exponentials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.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sz="2000" b="1" i="0" u="none" strike="noStrike" baseline="0" dirty="0">
                <a:solidFill>
                  <a:srgbClr val="0645AE"/>
                </a:solidFill>
              </a:rPr>
              <a:t>TIME</a:t>
            </a:r>
            <a:r>
              <a:rPr lang="en-US" sz="1800" b="1" i="0" u="none" strike="noStrike" baseline="0" dirty="0">
                <a:solidFill>
                  <a:srgbClr val="0645AE"/>
                </a:solidFill>
              </a:rPr>
              <a:t> </a:t>
            </a:r>
            <a:r>
              <a:rPr lang="en-US" sz="1800" b="1" i="0" u="none" strike="noStrike" baseline="0" dirty="0">
                <a:solidFill>
                  <a:srgbClr val="0645AE"/>
                </a:solidFill>
                <a:sym typeface="Wingdings" panose="05000000000000000000" pitchFamily="2" charset="2"/>
              </a:rPr>
              <a:t></a:t>
            </a:r>
            <a:r>
              <a:rPr lang="en-US" sz="1800" b="0" i="0" u="none" strike="noStrike" baseline="0" dirty="0">
                <a:solidFill>
                  <a:srgbClr val="0645AE"/>
                </a:solidFill>
              </a:rPr>
              <a:t> 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Results in a </a:t>
            </a:r>
            <a:r>
              <a:rPr lang="en-US" sz="1800" b="1" i="0" u="none" strike="noStrike" baseline="0" dirty="0">
                <a:solidFill>
                  <a:srgbClr val="4A87E9"/>
                </a:solidFill>
              </a:rPr>
              <a:t>few % annual modulation.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0D4AD48-B86F-D350-1D3D-B1983D922A32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905627" y="1750795"/>
            <a:ext cx="2462990" cy="193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452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365DD-08CA-1AAA-358B-0FB43F1F6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CYGNO_04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6F0623-C9AF-C3C2-CB8A-B891BA0EB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92CE06-7D17-E9F4-E804-A3C673835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6CFE07-AF44-7D8D-3755-47B2FC58F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3876" y="6667070"/>
            <a:ext cx="2743200" cy="145174"/>
          </a:xfrm>
        </p:spPr>
        <p:txBody>
          <a:bodyPr/>
          <a:lstStyle/>
          <a:p>
            <a:fld id="{FB48B8DB-C638-47A6-B52A-2485A357F8B6}" type="slidenum">
              <a:rPr lang="en-US" smtClean="0"/>
              <a:t>20</a:t>
            </a:fld>
            <a:endParaRPr lang="en-US"/>
          </a:p>
        </p:txBody>
      </p:sp>
      <p:pic>
        <p:nvPicPr>
          <p:cNvPr id="6" name="object 4">
            <a:extLst>
              <a:ext uri="{FF2B5EF4-FFF2-40B4-BE49-F238E27FC236}">
                <a16:creationId xmlns:a16="http://schemas.microsoft.com/office/drawing/2014/main" id="{AD4B54E4-7D59-BBC7-F9DA-09E088103D7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669814"/>
            <a:ext cx="4108210" cy="1374284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5816236A-89B7-9781-F6F8-F4F098330804}"/>
              </a:ext>
            </a:extLst>
          </p:cNvPr>
          <p:cNvSpPr txBox="1"/>
          <p:nvPr/>
        </p:nvSpPr>
        <p:spPr>
          <a:xfrm>
            <a:off x="1309612" y="3181818"/>
            <a:ext cx="1224511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u="sng" dirty="0">
                <a:uFill>
                  <a:solidFill>
                    <a:srgbClr val="000000"/>
                  </a:solidFill>
                </a:uFill>
                <a:latin typeface="Ubuntu"/>
                <a:cs typeface="Ubuntu"/>
              </a:rPr>
              <a:t>LNGS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Ubuntu"/>
                <a:cs typeface="Ubuntu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Ubuntu"/>
                <a:cs typeface="Ubuntu"/>
              </a:rPr>
              <a:t>Hall </a:t>
            </a:r>
            <a:r>
              <a:rPr sz="1200" b="1" u="sng" spc="-50" dirty="0">
                <a:uFill>
                  <a:solidFill>
                    <a:srgbClr val="000000"/>
                  </a:solidFill>
                </a:uFill>
                <a:latin typeface="Ubuntu"/>
                <a:cs typeface="Ubuntu"/>
              </a:rPr>
              <a:t>F</a:t>
            </a:r>
            <a:endParaRPr sz="1200" u="sng" dirty="0">
              <a:latin typeface="Ubuntu"/>
              <a:cs typeface="Ubuntu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3D128E9D-EE8F-E546-1685-956754B49DBE}"/>
              </a:ext>
            </a:extLst>
          </p:cNvPr>
          <p:cNvSpPr/>
          <p:nvPr/>
        </p:nvSpPr>
        <p:spPr>
          <a:xfrm>
            <a:off x="861679" y="1909400"/>
            <a:ext cx="1455383" cy="977363"/>
          </a:xfrm>
          <a:custGeom>
            <a:avLst/>
            <a:gdLst/>
            <a:ahLst/>
            <a:cxnLst/>
            <a:rect l="l" t="t" r="r" b="b"/>
            <a:pathLst>
              <a:path w="1040764" h="586104">
                <a:moveTo>
                  <a:pt x="1036623" y="585600"/>
                </a:moveTo>
                <a:lnTo>
                  <a:pt x="1040347" y="78668"/>
                </a:lnTo>
                <a:lnTo>
                  <a:pt x="3723" y="0"/>
                </a:lnTo>
                <a:lnTo>
                  <a:pt x="0" y="506931"/>
                </a:lnTo>
                <a:lnTo>
                  <a:pt x="1036623" y="585600"/>
                </a:lnTo>
                <a:close/>
              </a:path>
            </a:pathLst>
          </a:custGeom>
          <a:ln w="19049">
            <a:solidFill>
              <a:srgbClr val="F441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object 8">
            <a:extLst>
              <a:ext uri="{FF2B5EF4-FFF2-40B4-BE49-F238E27FC236}">
                <a16:creationId xmlns:a16="http://schemas.microsoft.com/office/drawing/2014/main" id="{AC9D30E1-8E42-D2EA-AB58-715ED00A107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01106" y="2306943"/>
            <a:ext cx="3406275" cy="2553904"/>
          </a:xfrm>
          <a:prstGeom prst="rect">
            <a:avLst/>
          </a:prstGeom>
        </p:spPr>
      </p:pic>
      <p:sp>
        <p:nvSpPr>
          <p:cNvPr id="11" name="object 9">
            <a:extLst>
              <a:ext uri="{FF2B5EF4-FFF2-40B4-BE49-F238E27FC236}">
                <a16:creationId xmlns:a16="http://schemas.microsoft.com/office/drawing/2014/main" id="{34441087-EB8E-FFED-AD0D-AF99913837F5}"/>
              </a:ext>
            </a:extLst>
          </p:cNvPr>
          <p:cNvSpPr/>
          <p:nvPr/>
        </p:nvSpPr>
        <p:spPr>
          <a:xfrm>
            <a:off x="4470483" y="2290980"/>
            <a:ext cx="3467522" cy="2585831"/>
          </a:xfrm>
          <a:custGeom>
            <a:avLst/>
            <a:gdLst/>
            <a:ahLst/>
            <a:cxnLst/>
            <a:rect l="l" t="t" r="r" b="b"/>
            <a:pathLst>
              <a:path w="2479675" h="1550670">
                <a:moveTo>
                  <a:pt x="0" y="0"/>
                </a:moveTo>
                <a:lnTo>
                  <a:pt x="2479473" y="0"/>
                </a:lnTo>
                <a:lnTo>
                  <a:pt x="2479473" y="1550574"/>
                </a:lnTo>
                <a:lnTo>
                  <a:pt x="0" y="1550574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F441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object 12">
            <a:extLst>
              <a:ext uri="{FF2B5EF4-FFF2-40B4-BE49-F238E27FC236}">
                <a16:creationId xmlns:a16="http://schemas.microsoft.com/office/drawing/2014/main" id="{1C3BA0E5-31DF-1458-1B23-25FF6DD6C8B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652366" y="3895770"/>
            <a:ext cx="3455081" cy="2355716"/>
          </a:xfrm>
          <a:prstGeom prst="rect">
            <a:avLst/>
          </a:prstGeom>
        </p:spPr>
      </p:pic>
      <p:sp>
        <p:nvSpPr>
          <p:cNvPr id="15" name="object 13">
            <a:extLst>
              <a:ext uri="{FF2B5EF4-FFF2-40B4-BE49-F238E27FC236}">
                <a16:creationId xmlns:a16="http://schemas.microsoft.com/office/drawing/2014/main" id="{6ECBB93A-8CC8-67D5-0CEC-8010CEFD97AF}"/>
              </a:ext>
            </a:extLst>
          </p:cNvPr>
          <p:cNvSpPr/>
          <p:nvPr/>
        </p:nvSpPr>
        <p:spPr>
          <a:xfrm>
            <a:off x="8596864" y="3755916"/>
            <a:ext cx="3566087" cy="2709722"/>
          </a:xfrm>
          <a:custGeom>
            <a:avLst/>
            <a:gdLst/>
            <a:ahLst/>
            <a:cxnLst/>
            <a:rect l="l" t="t" r="r" b="b"/>
            <a:pathLst>
              <a:path w="2550159" h="1624964">
                <a:moveTo>
                  <a:pt x="0" y="0"/>
                </a:moveTo>
                <a:lnTo>
                  <a:pt x="2550147" y="0"/>
                </a:lnTo>
                <a:lnTo>
                  <a:pt x="2550147" y="1624574"/>
                </a:lnTo>
                <a:lnTo>
                  <a:pt x="0" y="1624574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FFD7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84F7D1-1CFB-D685-AB46-80FF65A2358B}"/>
              </a:ext>
            </a:extLst>
          </p:cNvPr>
          <p:cNvSpPr txBox="1"/>
          <p:nvPr/>
        </p:nvSpPr>
        <p:spPr>
          <a:xfrm>
            <a:off x="98571" y="3690931"/>
            <a:ext cx="32219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0.4m3 common </a:t>
            </a:r>
            <a:r>
              <a:rPr lang="it-IT" b="1" dirty="0" err="1"/>
              <a:t>cathode</a:t>
            </a:r>
            <a:r>
              <a:rPr lang="it-IT" b="1" dirty="0"/>
              <a:t> TPC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ORCA QUEST2 (next-gen) per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 PMTs per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4+6cm copper shielding (</a:t>
            </a:r>
            <a:r>
              <a:rPr lang="en-US" dirty="0" err="1"/>
              <a:t>radiopure+traditional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40cm of water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E522D2-594D-85C6-CF3C-74DF48ACF5D7}"/>
              </a:ext>
            </a:extLst>
          </p:cNvPr>
          <p:cNvSpPr txBox="1"/>
          <p:nvPr/>
        </p:nvSpPr>
        <p:spPr>
          <a:xfrm>
            <a:off x="40842" y="621733"/>
            <a:ext cx="3741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solidFill>
                  <a:srgbClr val="C00000"/>
                </a:solidFill>
              </a:rPr>
              <a:t>Scalability</a:t>
            </a:r>
            <a:r>
              <a:rPr lang="it-IT" sz="2000" b="1" dirty="0">
                <a:solidFill>
                  <a:srgbClr val="C00000"/>
                </a:solidFill>
              </a:rPr>
              <a:t> of the Technology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788412-6AEA-5E12-E4BB-8F7E06910639}"/>
              </a:ext>
            </a:extLst>
          </p:cNvPr>
          <p:cNvSpPr txBox="1"/>
          <p:nvPr/>
        </p:nvSpPr>
        <p:spPr>
          <a:xfrm>
            <a:off x="1309612" y="1107454"/>
            <a:ext cx="3741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solidFill>
                  <a:srgbClr val="C00000"/>
                </a:solidFill>
              </a:rPr>
              <a:t>Radiopure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materials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119880-B52A-73B8-212F-17D2B3521870}"/>
              </a:ext>
            </a:extLst>
          </p:cNvPr>
          <p:cNvSpPr txBox="1"/>
          <p:nvPr/>
        </p:nvSpPr>
        <p:spPr>
          <a:xfrm>
            <a:off x="3985627" y="636201"/>
            <a:ext cx="4519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err="1">
                <a:solidFill>
                  <a:srgbClr val="C00000"/>
                </a:solidFill>
              </a:rPr>
              <a:t>Feasibility</a:t>
            </a:r>
            <a:r>
              <a:rPr lang="it-IT" sz="2000" b="1" dirty="0">
                <a:solidFill>
                  <a:srgbClr val="C00000"/>
                </a:solidFill>
              </a:rPr>
              <a:t> for a </a:t>
            </a:r>
            <a:r>
              <a:rPr lang="it-IT" sz="2000" b="1" dirty="0" err="1">
                <a:solidFill>
                  <a:srgbClr val="C00000"/>
                </a:solidFill>
              </a:rPr>
              <a:t>larger</a:t>
            </a:r>
            <a:r>
              <a:rPr lang="it-IT" sz="2000" b="1" dirty="0">
                <a:solidFill>
                  <a:srgbClr val="C00000"/>
                </a:solidFill>
              </a:rPr>
              <a:t> scale detector </a:t>
            </a:r>
            <a:r>
              <a:rPr lang="it-IT" sz="2000" b="1" dirty="0" err="1">
                <a:solidFill>
                  <a:srgbClr val="C00000"/>
                </a:solidFill>
              </a:rPr>
              <a:t>based</a:t>
            </a:r>
            <a:r>
              <a:rPr lang="it-IT" sz="2000" b="1" dirty="0">
                <a:solidFill>
                  <a:srgbClr val="C00000"/>
                </a:solidFill>
              </a:rPr>
              <a:t> on multiple CYGNO_04 </a:t>
            </a:r>
            <a:r>
              <a:rPr lang="it-IT" sz="2000" b="1" dirty="0" err="1">
                <a:solidFill>
                  <a:srgbClr val="C00000"/>
                </a:solidFill>
              </a:rPr>
              <a:t>modules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7D2045C-D135-D6A0-E4C7-CA3D95B1195B}"/>
              </a:ext>
            </a:extLst>
          </p:cNvPr>
          <p:cNvCxnSpPr/>
          <p:nvPr/>
        </p:nvCxnSpPr>
        <p:spPr>
          <a:xfrm>
            <a:off x="2167943" y="2028423"/>
            <a:ext cx="2333163" cy="26255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E630CA5-2FC5-304B-13DB-600307FB59A1}"/>
              </a:ext>
            </a:extLst>
          </p:cNvPr>
          <p:cNvCxnSpPr>
            <a:cxnSpLocks/>
          </p:cNvCxnSpPr>
          <p:nvPr/>
        </p:nvCxnSpPr>
        <p:spPr>
          <a:xfrm>
            <a:off x="2317062" y="2869350"/>
            <a:ext cx="2153420" cy="19914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753FB37-2A10-0163-B587-59D40A824988}"/>
              </a:ext>
            </a:extLst>
          </p:cNvPr>
          <p:cNvCxnSpPr>
            <a:cxnSpLocks/>
          </p:cNvCxnSpPr>
          <p:nvPr/>
        </p:nvCxnSpPr>
        <p:spPr>
          <a:xfrm>
            <a:off x="6742090" y="3189385"/>
            <a:ext cx="1910276" cy="56524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ABEAA44-0B40-36E3-649F-0AA1ED36D94C}"/>
              </a:ext>
            </a:extLst>
          </p:cNvPr>
          <p:cNvCxnSpPr>
            <a:cxnSpLocks/>
          </p:cNvCxnSpPr>
          <p:nvPr/>
        </p:nvCxnSpPr>
        <p:spPr>
          <a:xfrm>
            <a:off x="6742090" y="4004927"/>
            <a:ext cx="1846553" cy="240454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618D7A6D-5423-A729-8E9B-99B9BB4FB239}"/>
              </a:ext>
            </a:extLst>
          </p:cNvPr>
          <p:cNvSpPr/>
          <p:nvPr/>
        </p:nvSpPr>
        <p:spPr>
          <a:xfrm>
            <a:off x="5608749" y="3181818"/>
            <a:ext cx="1133341" cy="77843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39E4727-8D5A-D781-9F8A-B2DF73DF840D}"/>
              </a:ext>
            </a:extLst>
          </p:cNvPr>
          <p:cNvSpPr txBox="1"/>
          <p:nvPr/>
        </p:nvSpPr>
        <p:spPr>
          <a:xfrm>
            <a:off x="3418237" y="5296094"/>
            <a:ext cx="46890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chemeClr val="accent6">
                    <a:lumMod val="50000"/>
                  </a:schemeClr>
                </a:solidFill>
              </a:rPr>
              <a:t>Throughput </a:t>
            </a:r>
            <a:r>
              <a:rPr lang="it-IT" sz="2000" b="1" dirty="0" err="1">
                <a:solidFill>
                  <a:schemeClr val="accent6">
                    <a:lumMod val="50000"/>
                  </a:schemeClr>
                </a:solidFill>
              </a:rPr>
              <a:t>expected</a:t>
            </a:r>
            <a:r>
              <a:rPr lang="it-IT" sz="2000" b="1" dirty="0">
                <a:solidFill>
                  <a:schemeClr val="accent6">
                    <a:lumMod val="50000"/>
                  </a:schemeClr>
                </a:solidFill>
              </a:rPr>
              <a:t> ≈20Mb/s</a:t>
            </a:r>
          </a:p>
          <a:p>
            <a:pPr algn="ctr"/>
            <a:r>
              <a:rPr lang="it-IT" sz="2000" b="1" dirty="0" err="1">
                <a:solidFill>
                  <a:schemeClr val="accent6">
                    <a:lumMod val="50000"/>
                  </a:schemeClr>
                </a:solidFill>
              </a:rPr>
              <a:t>Computational</a:t>
            </a:r>
            <a:r>
              <a:rPr lang="it-IT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it-IT" sz="2000" b="1" dirty="0" err="1">
                <a:solidFill>
                  <a:schemeClr val="accent6">
                    <a:lumMod val="50000"/>
                  </a:schemeClr>
                </a:solidFill>
              </a:rPr>
              <a:t>resources</a:t>
            </a:r>
            <a:r>
              <a:rPr lang="it-IT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it-IT" sz="2000" b="1" dirty="0" err="1">
                <a:solidFill>
                  <a:schemeClr val="accent6">
                    <a:lumMod val="50000"/>
                  </a:schemeClr>
                </a:solidFill>
              </a:rPr>
              <a:t>very</a:t>
            </a:r>
            <a:r>
              <a:rPr lang="it-IT" sz="20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it-IT" sz="2000" b="1" dirty="0" err="1">
                <a:solidFill>
                  <a:schemeClr val="accent6">
                    <a:lumMod val="50000"/>
                  </a:schemeClr>
                </a:solidFill>
              </a:rPr>
              <a:t>demanding</a:t>
            </a:r>
            <a:endParaRPr lang="it-IT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E323395-CB09-92B4-D2E2-F39159E9C8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1686" y="5439217"/>
            <a:ext cx="1893486" cy="135249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82FBD8D-A052-DF31-D616-17EA0CDF02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7252" y="691422"/>
            <a:ext cx="2356266" cy="141612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A9CF467-8834-0AAB-A064-6DEB827B7C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76752" y="2214079"/>
            <a:ext cx="2526637" cy="143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835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44F88-F854-E811-8407-D0DC52455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CYGNO_04 TDAQ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D293D4-4226-832B-BC24-74F24AB58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2DBC20-C402-5276-167D-B5F32C80F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F4D1F7-3C79-0F36-8771-04B3B84BD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21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B3BD6F-4B1E-9DFC-03F3-87E01291B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86" y="1500038"/>
            <a:ext cx="5298228" cy="25453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3212C5-194E-460C-74E3-7A7BB84EE5AC}"/>
              </a:ext>
            </a:extLst>
          </p:cNvPr>
          <p:cNvSpPr txBox="1"/>
          <p:nvPr/>
        </p:nvSpPr>
        <p:spPr>
          <a:xfrm>
            <a:off x="0" y="759422"/>
            <a:ext cx="58856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/>
              <a:t>1° Level </a:t>
            </a:r>
            <a:r>
              <a:rPr lang="it-IT" sz="2000" b="1" dirty="0"/>
              <a:t>Trigger -</a:t>
            </a:r>
            <a:r>
              <a:rPr lang="it-IT" sz="2000" b="1" dirty="0" err="1"/>
              <a:t>Trained</a:t>
            </a:r>
            <a:r>
              <a:rPr lang="it-IT" sz="2000" b="1" dirty="0"/>
              <a:t> CNN classificator</a:t>
            </a:r>
          </a:p>
          <a:p>
            <a:r>
              <a:rPr lang="it-IT" dirty="0"/>
              <a:t>Individuate for </a:t>
            </a:r>
            <a:r>
              <a:rPr lang="it-IT" dirty="0" err="1"/>
              <a:t>every</a:t>
            </a:r>
            <a:r>
              <a:rPr lang="it-IT" dirty="0"/>
              <a:t> image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contains</a:t>
            </a:r>
            <a:r>
              <a:rPr lang="it-IT" dirty="0"/>
              <a:t> </a:t>
            </a:r>
            <a:r>
              <a:rPr lang="it-IT" dirty="0" err="1"/>
              <a:t>signals</a:t>
            </a:r>
            <a:r>
              <a:rPr lang="it-IT" dirty="0"/>
              <a:t> or </a:t>
            </a:r>
            <a:r>
              <a:rPr lang="it-IT" dirty="0" err="1"/>
              <a:t>not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78F15A3-A941-075A-AF2B-A7C48C0F3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317" y="1260351"/>
            <a:ext cx="4389117" cy="21545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54FF93C-B2A6-F314-9191-BD394F0C2087}"/>
              </a:ext>
            </a:extLst>
          </p:cNvPr>
          <p:cNvSpPr txBox="1"/>
          <p:nvPr/>
        </p:nvSpPr>
        <p:spPr>
          <a:xfrm>
            <a:off x="6197317" y="667089"/>
            <a:ext cx="5885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/>
              <a:t>2° Level </a:t>
            </a:r>
            <a:r>
              <a:rPr lang="it-IT" sz="2000" b="1" dirty="0" err="1"/>
              <a:t>Trigger+Reco</a:t>
            </a:r>
            <a:r>
              <a:rPr lang="it-IT" sz="2000" b="1" dirty="0"/>
              <a:t> – U-Net CNN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CDDF2B-89F2-A8E5-6B4E-29DD8CEE04C8}"/>
              </a:ext>
            </a:extLst>
          </p:cNvPr>
          <p:cNvSpPr/>
          <p:nvPr/>
        </p:nvSpPr>
        <p:spPr>
          <a:xfrm>
            <a:off x="11140225" y="3026535"/>
            <a:ext cx="1051775" cy="1146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304EF02-008B-F699-24AF-52FA71445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6580" y="2479500"/>
            <a:ext cx="2336951" cy="187073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A4E4F14-4E16-342E-1B37-D8B72FECA5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4561" y="4675111"/>
            <a:ext cx="2106995" cy="13217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B06FA21-216B-19F5-7D4C-272B7306E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242" y="4639902"/>
            <a:ext cx="3517039" cy="164216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874D478-1F49-967C-232A-3FEA57C8F9CE}"/>
              </a:ext>
            </a:extLst>
          </p:cNvPr>
          <p:cNvSpPr txBox="1"/>
          <p:nvPr/>
        </p:nvSpPr>
        <p:spPr>
          <a:xfrm>
            <a:off x="28469" y="3920776"/>
            <a:ext cx="5885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/>
              <a:t>3° Level </a:t>
            </a:r>
            <a:r>
              <a:rPr lang="it-IT" sz="2000" b="1" dirty="0"/>
              <a:t>PMT </a:t>
            </a:r>
            <a:r>
              <a:rPr lang="it-IT" sz="2000" b="1" dirty="0" err="1"/>
              <a:t>association</a:t>
            </a:r>
            <a:r>
              <a:rPr lang="it-IT" sz="2000" b="1" dirty="0"/>
              <a:t> – </a:t>
            </a:r>
            <a:r>
              <a:rPr lang="it-IT" sz="2000" b="1" dirty="0" err="1"/>
              <a:t>Bayesian</a:t>
            </a:r>
            <a:r>
              <a:rPr lang="it-IT" sz="2000" b="1" dirty="0"/>
              <a:t> FIT</a:t>
            </a:r>
          </a:p>
          <a:p>
            <a:r>
              <a:rPr lang="it-IT" sz="1600" dirty="0"/>
              <a:t>Associate </a:t>
            </a:r>
            <a:r>
              <a:rPr lang="it-IT" sz="1600" dirty="0" err="1"/>
              <a:t>each</a:t>
            </a:r>
            <a:r>
              <a:rPr lang="it-IT" sz="1600" dirty="0"/>
              <a:t> PMT </a:t>
            </a:r>
            <a:r>
              <a:rPr lang="it-IT" sz="1600" dirty="0" err="1"/>
              <a:t>waveform</a:t>
            </a:r>
            <a:r>
              <a:rPr lang="it-IT" sz="1600" dirty="0"/>
              <a:t> to the </a:t>
            </a:r>
            <a:r>
              <a:rPr lang="it-IT" sz="1600" dirty="0" err="1"/>
              <a:t>correct</a:t>
            </a:r>
            <a:r>
              <a:rPr lang="it-IT" sz="1600" dirty="0"/>
              <a:t> camera cluster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4F7DFC-BA99-C79A-967A-1C8512E5560D}"/>
              </a:ext>
            </a:extLst>
          </p:cNvPr>
          <p:cNvSpPr txBox="1"/>
          <p:nvPr/>
        </p:nvSpPr>
        <p:spPr>
          <a:xfrm>
            <a:off x="3315013" y="6020739"/>
            <a:ext cx="2686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1to1 </a:t>
            </a:r>
            <a:r>
              <a:rPr lang="it-IT" dirty="0" err="1"/>
              <a:t>association</a:t>
            </a:r>
            <a:endParaRPr lang="it-IT" dirty="0"/>
          </a:p>
          <a:p>
            <a:pPr algn="ctr"/>
            <a:r>
              <a:rPr lang="el-GR" dirty="0"/>
              <a:t>σ</a:t>
            </a:r>
            <a:r>
              <a:rPr lang="it-IT" baseline="-25000" dirty="0"/>
              <a:t>X/Y</a:t>
            </a:r>
            <a:r>
              <a:rPr lang="it-IT" dirty="0"/>
              <a:t>≈1.5cm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99C42F4-9082-79A0-55E9-2AF895188D1E}"/>
              </a:ext>
            </a:extLst>
          </p:cNvPr>
          <p:cNvSpPr txBox="1"/>
          <p:nvPr/>
        </p:nvSpPr>
        <p:spPr>
          <a:xfrm>
            <a:off x="734020" y="6151886"/>
            <a:ext cx="162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LIME </a:t>
            </a:r>
            <a:r>
              <a:rPr lang="it-IT" b="1" dirty="0" err="1"/>
              <a:t>tested</a:t>
            </a:r>
            <a:endParaRPr lang="en-US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D820B9-E4ED-C607-7191-C842B75B8BA1}"/>
              </a:ext>
            </a:extLst>
          </p:cNvPr>
          <p:cNvSpPr txBox="1"/>
          <p:nvPr/>
        </p:nvSpPr>
        <p:spPr>
          <a:xfrm>
            <a:off x="6247084" y="4759255"/>
            <a:ext cx="57861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C00000"/>
                </a:solidFill>
              </a:rPr>
              <a:t>Expected</a:t>
            </a:r>
            <a:r>
              <a:rPr lang="it-IT" sz="2000" b="1" dirty="0">
                <a:solidFill>
                  <a:srgbClr val="C00000"/>
                </a:solidFill>
              </a:rPr>
              <a:t> Pipeline for </a:t>
            </a:r>
            <a:r>
              <a:rPr lang="it-IT" sz="2000" b="1" dirty="0" err="1">
                <a:solidFill>
                  <a:srgbClr val="C00000"/>
                </a:solidFill>
              </a:rPr>
              <a:t>commissioned</a:t>
            </a:r>
            <a:r>
              <a:rPr lang="it-IT" sz="2000" b="1" dirty="0">
                <a:solidFill>
                  <a:srgbClr val="C00000"/>
                </a:solidFill>
              </a:rPr>
              <a:t> CYGNO_04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/>
              <a:t>Reduce throughput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 err="1"/>
              <a:t>Imporved</a:t>
            </a:r>
            <a:r>
              <a:rPr lang="it-IT" sz="2000" b="1" dirty="0"/>
              <a:t> </a:t>
            </a:r>
            <a:r>
              <a:rPr lang="it-IT" sz="2000" b="1" dirty="0" err="1"/>
              <a:t>reconstruction</a:t>
            </a:r>
            <a:r>
              <a:rPr lang="it-IT" sz="2000" b="1" dirty="0"/>
              <a:t>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 err="1"/>
              <a:t>Possible</a:t>
            </a:r>
            <a:r>
              <a:rPr lang="it-IT" sz="2000" b="1" dirty="0"/>
              <a:t> </a:t>
            </a:r>
            <a:r>
              <a:rPr lang="it-IT" sz="2000" b="1" dirty="0" err="1"/>
              <a:t>automatic</a:t>
            </a:r>
            <a:r>
              <a:rPr lang="it-IT" sz="2000" b="1" dirty="0"/>
              <a:t> 3D reco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30221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04BE6-E31B-E4E5-E1E1-82DAA9DF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BA5FFD-7058-34A5-4BDC-D33057CF1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6EC7A0-6007-9B50-765F-DFEC7ECF3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05B9CD-964C-62A3-39D9-07036C37E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3C70FD-4A32-EBAD-4713-6C9E79FEE2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348"/>
          <a:stretch/>
        </p:blipFill>
        <p:spPr>
          <a:xfrm>
            <a:off x="3937229" y="5332349"/>
            <a:ext cx="4216172" cy="12027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85D0F0-E37D-8AD0-00E2-8BFAED9C7D0B}"/>
              </a:ext>
            </a:extLst>
          </p:cNvPr>
          <p:cNvSpPr txBox="1"/>
          <p:nvPr/>
        </p:nvSpPr>
        <p:spPr>
          <a:xfrm>
            <a:off x="51515" y="714777"/>
            <a:ext cx="1202886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The CYGNO collaboration is developing a high-precision triple-GEM TPC at atmospheric pressure with optical readout.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main focus is the </a:t>
            </a:r>
            <a:r>
              <a:rPr lang="en-US" sz="2400" b="1" dirty="0"/>
              <a:t>directional direct search </a:t>
            </a:r>
            <a:r>
              <a:rPr lang="en-US" sz="2400" dirty="0"/>
              <a:t>of DM WIMP-like particles in the low mass range (0.5-10 GeV).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Through nuclear recoil direction, solar neutrinos can be discriminated, and unambiguous conﬁrmation of DM is possible.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Acceptable Solar neutrino (CNO cycle) for CYGNO_30 (</a:t>
            </a:r>
            <a:r>
              <a:rPr lang="en-US" sz="2400" dirty="0" err="1"/>
              <a:t>S.Torelli</a:t>
            </a:r>
            <a:r>
              <a:rPr lang="en-US" sz="2400" dirty="0"/>
              <a:t> </a:t>
            </a:r>
            <a:r>
              <a:rPr lang="en-US" sz="2400" dirty="0">
                <a:hlinkClick r:id="rId3"/>
              </a:rPr>
              <a:t>thesis</a:t>
            </a:r>
            <a:r>
              <a:rPr lang="en-US" sz="24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LIME demonstrated the feasibility of such a detector for </a:t>
            </a:r>
            <a:r>
              <a:rPr lang="en-US" sz="2400" b="1" dirty="0"/>
              <a:t>rare event search, </a:t>
            </a:r>
            <a:r>
              <a:rPr lang="en-US" sz="2400" dirty="0"/>
              <a:t>validating our </a:t>
            </a:r>
            <a:r>
              <a:rPr lang="en-US" sz="2400" b="1" dirty="0"/>
              <a:t>MC chain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CYGNO04 will prove the scalability of our detector model for a larger project</a:t>
            </a:r>
          </a:p>
          <a:p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R&amp;D activities ongoing </a:t>
            </a:r>
          </a:p>
        </p:txBody>
      </p:sp>
    </p:spTree>
    <p:extLst>
      <p:ext uri="{BB962C8B-B14F-4D97-AF65-F5344CB8AC3E}">
        <p14:creationId xmlns:p14="http://schemas.microsoft.com/office/powerpoint/2010/main" val="11107294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6EC05-3F37-2447-C1E9-5EC4E7846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7200" dirty="0"/>
              <a:t>BACKUP</a:t>
            </a:r>
            <a:endParaRPr lang="en-US" sz="7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76B417-5E58-BCEA-2FE1-802B6E2E6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03456-F8E0-070F-9FF3-6D1815159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40E84C-00B9-2C74-3F5B-2C8272CE2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262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FFDEF912-9A48-92AB-6CA9-904B035B2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725" y="3064010"/>
            <a:ext cx="3469283" cy="229121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F7D6A44-7D7C-6C0C-95AA-C2C3F88E3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795" y="1473253"/>
            <a:ext cx="3075303" cy="43723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F0F95BF-3314-1325-4B84-0FD39AF44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27" y="1758958"/>
            <a:ext cx="3318130" cy="37236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9C3CC7-B901-D852-71AF-514EA5074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It’s</a:t>
            </a:r>
            <a:r>
              <a:rPr lang="it-IT" dirty="0"/>
              <a:t> a Dark </a:t>
            </a:r>
            <a:r>
              <a:rPr lang="it-IT" dirty="0" err="1"/>
              <a:t>Universe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58BFC1-7166-7C2A-91F1-C3AD0134E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DC49EB-52A6-475F-4B44-AA737FB7C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333AF1-0044-0C4D-1497-389717FBF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861C85-06E4-4C03-E77A-F2723BCE6C5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15000"/>
          </a:blip>
          <a:stretch>
            <a:fillRect/>
          </a:stretch>
        </p:blipFill>
        <p:spPr>
          <a:xfrm>
            <a:off x="0" y="742951"/>
            <a:ext cx="12192000" cy="5759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B94753-7510-ACF0-5C38-86BA4D48934B}"/>
              </a:ext>
            </a:extLst>
          </p:cNvPr>
          <p:cNvSpPr txBox="1"/>
          <p:nvPr/>
        </p:nvSpPr>
        <p:spPr>
          <a:xfrm>
            <a:off x="1284447" y="781249"/>
            <a:ext cx="9705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Energy, Time, and </a:t>
            </a:r>
            <a:r>
              <a:rPr lang="it-IT" sz="2000" b="1" dirty="0" err="1"/>
              <a:t>other</a:t>
            </a:r>
            <a:r>
              <a:rPr lang="it-IT" sz="2000" b="1" dirty="0"/>
              <a:t> </a:t>
            </a:r>
            <a:r>
              <a:rPr lang="it-IT" sz="2000" b="1" dirty="0" err="1"/>
              <a:t>widely</a:t>
            </a:r>
            <a:r>
              <a:rPr lang="it-IT" sz="2000" b="1" dirty="0"/>
              <a:t> </a:t>
            </a:r>
            <a:r>
              <a:rPr lang="it-IT" sz="2000" b="1" dirty="0" err="1"/>
              <a:t>used</a:t>
            </a:r>
            <a:r>
              <a:rPr lang="it-IT" sz="2000" b="1" dirty="0"/>
              <a:t> </a:t>
            </a:r>
            <a:r>
              <a:rPr lang="it-IT" sz="2000" b="1" dirty="0" err="1"/>
              <a:t>methods</a:t>
            </a:r>
            <a:r>
              <a:rPr lang="it-IT" sz="2000" b="1" dirty="0"/>
              <a:t> are </a:t>
            </a:r>
            <a:r>
              <a:rPr lang="it-IT" sz="2000" b="1" u="sng" dirty="0" err="1"/>
              <a:t>not</a:t>
            </a:r>
            <a:r>
              <a:rPr lang="it-IT" sz="2000" b="1" u="sng" dirty="0"/>
              <a:t> </a:t>
            </a:r>
            <a:r>
              <a:rPr lang="it-IT" sz="2000" b="1" u="sng" dirty="0" err="1"/>
              <a:t>enough</a:t>
            </a:r>
            <a:r>
              <a:rPr lang="it-IT" sz="2000" b="1" dirty="0"/>
              <a:t> to prove </a:t>
            </a:r>
            <a:r>
              <a:rPr lang="it-IT" sz="2000" b="1" dirty="0" err="1"/>
              <a:t>that</a:t>
            </a:r>
            <a:r>
              <a:rPr lang="it-IT" sz="2000" b="1" dirty="0"/>
              <a:t> an </a:t>
            </a:r>
            <a:r>
              <a:rPr lang="it-IT" sz="2000" b="1" dirty="0" err="1"/>
              <a:t>eventual</a:t>
            </a:r>
            <a:r>
              <a:rPr lang="it-IT" sz="2000" b="1" dirty="0"/>
              <a:t> </a:t>
            </a:r>
            <a:r>
              <a:rPr lang="it-IT" sz="2000" b="1" dirty="0" err="1"/>
              <a:t>signal</a:t>
            </a:r>
            <a:r>
              <a:rPr lang="it-IT" sz="2000" b="1" dirty="0"/>
              <a:t> </a:t>
            </a:r>
            <a:r>
              <a:rPr lang="it-IT" sz="2000" b="1" dirty="0" err="1"/>
              <a:t>is</a:t>
            </a:r>
            <a:r>
              <a:rPr lang="it-IT" sz="2000" b="1" dirty="0"/>
              <a:t> a Dark Matter </a:t>
            </a:r>
            <a:r>
              <a:rPr lang="it-IT" sz="2000" b="1" dirty="0" err="1"/>
              <a:t>signal</a:t>
            </a:r>
            <a:endParaRPr lang="en-US" sz="2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4DD969-8EB2-E9AA-9DF0-CBD9D361C996}"/>
              </a:ext>
            </a:extLst>
          </p:cNvPr>
          <p:cNvSpPr txBox="1"/>
          <p:nvPr/>
        </p:nvSpPr>
        <p:spPr>
          <a:xfrm>
            <a:off x="2902826" y="6137299"/>
            <a:ext cx="6196012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100" b="1" i="0" dirty="0">
                <a:solidFill>
                  <a:srgbClr val="253F08"/>
                </a:solidFill>
                <a:effectLst/>
                <a:latin typeface="Liberation Sans"/>
                <a:hlinkClick r:id="rId6"/>
              </a:rPr>
              <a:t>The future of directional searches, Ciaran O’Hare</a:t>
            </a:r>
            <a:endParaRPr lang="en-US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46A8B4-108B-D3B8-A313-F361A2CBA3CB}"/>
              </a:ext>
            </a:extLst>
          </p:cNvPr>
          <p:cNvSpPr txBox="1"/>
          <p:nvPr/>
        </p:nvSpPr>
        <p:spPr>
          <a:xfrm>
            <a:off x="2376570" y="5582983"/>
            <a:ext cx="72485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0" u="none" strike="noStrike" baseline="0" dirty="0">
                <a:solidFill>
                  <a:srgbClr val="C00000"/>
                </a:solidFill>
              </a:rPr>
              <a:t>This is the only generic and unambiguous terrestrial signature of DM that results solely from the assumption that we live inside a DM halo. 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7239CB-F9FD-7CF1-E274-69B373554C11}"/>
              </a:ext>
            </a:extLst>
          </p:cNvPr>
          <p:cNvSpPr txBox="1"/>
          <p:nvPr/>
        </p:nvSpPr>
        <p:spPr>
          <a:xfrm>
            <a:off x="3267074" y="2048744"/>
            <a:ext cx="5740720" cy="584775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3200" b="1" i="0" u="sng" strike="noStrike" baseline="0" dirty="0">
                <a:solidFill>
                  <a:schemeClr val="bg2">
                    <a:lumMod val="10000"/>
                  </a:schemeClr>
                </a:solidFill>
              </a:rPr>
              <a:t>Directionality of the DM flux </a:t>
            </a:r>
            <a:endParaRPr lang="en-US" sz="3200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13FAF2-9C49-D0AC-C71D-6D28C70CA23A}"/>
              </a:ext>
            </a:extLst>
          </p:cNvPr>
          <p:cNvSpPr txBox="1"/>
          <p:nvPr/>
        </p:nvSpPr>
        <p:spPr>
          <a:xfrm>
            <a:off x="108903" y="2426844"/>
            <a:ext cx="3119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Dive </a:t>
            </a:r>
            <a:r>
              <a:rPr lang="it-IT" b="1" dirty="0" err="1"/>
              <a:t>into</a:t>
            </a:r>
            <a:r>
              <a:rPr lang="it-IT" b="1" dirty="0"/>
              <a:t> the Neutrino </a:t>
            </a:r>
            <a:r>
              <a:rPr lang="it-IT" b="1" dirty="0" err="1"/>
              <a:t>Fog</a:t>
            </a: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8512C3-4D6E-5EBA-E7AE-905106F45E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92384" y="4185204"/>
            <a:ext cx="2722046" cy="205727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03F5C28-90D9-AD4E-D728-561C1DCDA05A}"/>
              </a:ext>
            </a:extLst>
          </p:cNvPr>
          <p:cNvSpPr txBox="1"/>
          <p:nvPr/>
        </p:nvSpPr>
        <p:spPr>
          <a:xfrm>
            <a:off x="8489619" y="6250823"/>
            <a:ext cx="36248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hlinkClick r:id="rId8"/>
              </a:rPr>
              <a:t>[2408.03760] Feasibility of a directional solar neutrino measurement with the CYGNO/INITIUM experiment (arxiv.org)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66341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99175-CEEB-BB9E-D18C-7DB824CA4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BA270-2E51-74A1-6EAD-AE17443C7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D8CA7-DE6F-B1A2-5B29-0E5BB0C1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BCCC4-208A-5F28-7BB2-EDB73D11E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8B5327-6AFB-862B-6C73-857AEFF3F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50" y="1274060"/>
            <a:ext cx="3838234" cy="26597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3A8AF0-B592-CB05-B223-DE8AE1745E0E}"/>
              </a:ext>
            </a:extLst>
          </p:cNvPr>
          <p:cNvSpPr txBox="1"/>
          <p:nvPr/>
        </p:nvSpPr>
        <p:spPr>
          <a:xfrm>
            <a:off x="76201" y="693275"/>
            <a:ext cx="9667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Data </a:t>
            </a:r>
            <a:r>
              <a:rPr lang="it-IT" dirty="0" err="1"/>
              <a:t>taking</a:t>
            </a:r>
            <a:r>
              <a:rPr lang="it-IT" dirty="0"/>
              <a:t> with </a:t>
            </a:r>
            <a:r>
              <a:rPr lang="it-IT" dirty="0" err="1"/>
              <a:t>Americium-beryllium</a:t>
            </a:r>
            <a:r>
              <a:rPr lang="it-IT" dirty="0"/>
              <a:t> source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Neutrons</a:t>
            </a:r>
            <a:r>
              <a:rPr lang="it-IT" dirty="0">
                <a:sym typeface="Wingdings" panose="05000000000000000000" pitchFamily="2" charset="2"/>
              </a:rPr>
              <a:t> to induce </a:t>
            </a:r>
            <a:r>
              <a:rPr lang="it-IT" dirty="0" err="1">
                <a:sym typeface="Wingdings" panose="05000000000000000000" pitchFamily="2" charset="2"/>
              </a:rPr>
              <a:t>Nuclear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Recoil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signals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FE8E90-2106-1DD7-E245-5F95FD64E760}"/>
              </a:ext>
            </a:extLst>
          </p:cNvPr>
          <p:cNvSpPr txBox="1"/>
          <p:nvPr/>
        </p:nvSpPr>
        <p:spPr>
          <a:xfrm>
            <a:off x="181075" y="1089394"/>
            <a:ext cx="103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chemeClr val="bg2">
                    <a:lumMod val="10000"/>
                  </a:schemeClr>
                </a:solidFill>
              </a:rPr>
              <a:t>dE</a:t>
            </a:r>
            <a:r>
              <a:rPr lang="it-IT" b="1" dirty="0">
                <a:solidFill>
                  <a:schemeClr val="bg2">
                    <a:lumMod val="10000"/>
                  </a:schemeClr>
                </a:solidFill>
              </a:rPr>
              <a:t>/dx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86411D5-6CFC-1572-5115-B3516267A632}"/>
              </a:ext>
            </a:extLst>
          </p:cNvPr>
          <p:cNvGrpSpPr/>
          <p:nvPr/>
        </p:nvGrpSpPr>
        <p:grpSpPr>
          <a:xfrm>
            <a:off x="4440199" y="1966760"/>
            <a:ext cx="7029351" cy="4607952"/>
            <a:chOff x="5698235" y="2408805"/>
            <a:chExt cx="6169816" cy="416129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0402B7-5FEA-4309-57B0-CB5C5C1DD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98235" y="2408805"/>
              <a:ext cx="6169816" cy="4161297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25" name="Free-form: Shape 24">
              <a:extLst>
                <a:ext uri="{FF2B5EF4-FFF2-40B4-BE49-F238E27FC236}">
                  <a16:creationId xmlns:a16="http://schemas.microsoft.com/office/drawing/2014/main" id="{1589E934-829F-40A2-0252-A7C5512E9801}"/>
                </a:ext>
              </a:extLst>
            </p:cNvPr>
            <p:cNvSpPr/>
            <p:nvPr/>
          </p:nvSpPr>
          <p:spPr>
            <a:xfrm>
              <a:off x="6201595" y="4118938"/>
              <a:ext cx="3060996" cy="1946839"/>
            </a:xfrm>
            <a:custGeom>
              <a:avLst/>
              <a:gdLst>
                <a:gd name="connsiteX0" fmla="*/ 0 w 4726343"/>
                <a:gd name="connsiteY0" fmla="*/ 2627357 h 2627357"/>
                <a:gd name="connsiteX1" fmla="*/ 839449 w 4726343"/>
                <a:gd name="connsiteY1" fmla="*/ 1158321 h 2627357"/>
                <a:gd name="connsiteX2" fmla="*/ 2728210 w 4726343"/>
                <a:gd name="connsiteY2" fmla="*/ 153980 h 2627357"/>
                <a:gd name="connsiteX3" fmla="*/ 4661941 w 4726343"/>
                <a:gd name="connsiteY3" fmla="*/ 19069 h 2627357"/>
                <a:gd name="connsiteX4" fmla="*/ 4077324 w 4726343"/>
                <a:gd name="connsiteY4" fmla="*/ 4079 h 2627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26343" h="2627357">
                  <a:moveTo>
                    <a:pt x="0" y="2627357"/>
                  </a:moveTo>
                  <a:cubicBezTo>
                    <a:pt x="192373" y="2098953"/>
                    <a:pt x="384747" y="1570550"/>
                    <a:pt x="839449" y="1158321"/>
                  </a:cubicBezTo>
                  <a:cubicBezTo>
                    <a:pt x="1294151" y="746092"/>
                    <a:pt x="2091128" y="343855"/>
                    <a:pt x="2728210" y="153980"/>
                  </a:cubicBezTo>
                  <a:cubicBezTo>
                    <a:pt x="3365292" y="-35895"/>
                    <a:pt x="4437089" y="44052"/>
                    <a:pt x="4661941" y="19069"/>
                  </a:cubicBezTo>
                  <a:cubicBezTo>
                    <a:pt x="4886793" y="-5914"/>
                    <a:pt x="4482058" y="-918"/>
                    <a:pt x="4077324" y="407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14E9E83-7FAE-7FCD-FE53-2E2BF21B0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0442" y="684139"/>
            <a:ext cx="1892685" cy="12826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D21B5B-3AA2-BF64-E1A2-4DED4C8064C2}"/>
              </a:ext>
            </a:extLst>
          </p:cNvPr>
          <p:cNvSpPr txBox="1"/>
          <p:nvPr/>
        </p:nvSpPr>
        <p:spPr>
          <a:xfrm>
            <a:off x="4873667" y="2064345"/>
            <a:ext cx="4204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F0000"/>
                </a:solidFill>
              </a:rPr>
              <a:t>Nuclear</a:t>
            </a:r>
            <a:r>
              <a:rPr lang="it-IT" sz="2400" b="1" dirty="0">
                <a:solidFill>
                  <a:srgbClr val="FF0000"/>
                </a:solidFill>
              </a:rPr>
              <a:t> </a:t>
            </a:r>
            <a:r>
              <a:rPr lang="it-IT" sz="2400" b="1" dirty="0" err="1">
                <a:solidFill>
                  <a:srgbClr val="FF0000"/>
                </a:solidFill>
              </a:rPr>
              <a:t>Recoils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80FA92-7DF9-DD68-C0BB-8A8F2EDBD6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35" y="3877787"/>
            <a:ext cx="2928232" cy="274919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EC4E96-549A-0BC1-A353-A6CF58662E1C}"/>
              </a:ext>
            </a:extLst>
          </p:cNvPr>
          <p:cNvSpPr txBox="1"/>
          <p:nvPr/>
        </p:nvSpPr>
        <p:spPr>
          <a:xfrm>
            <a:off x="2910046" y="4026183"/>
            <a:ext cx="141926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Simulation of </a:t>
            </a:r>
            <a:r>
              <a:rPr lang="en-US" sz="1200" dirty="0" err="1"/>
              <a:t>AmBe</a:t>
            </a:r>
            <a:r>
              <a:rPr lang="en-US" sz="1200" dirty="0"/>
              <a:t> gamma spectrum is correctly reproduced when background does not dominate</a:t>
            </a:r>
          </a:p>
        </p:txBody>
      </p:sp>
    </p:spTree>
    <p:extLst>
      <p:ext uri="{BB962C8B-B14F-4D97-AF65-F5344CB8AC3E}">
        <p14:creationId xmlns:p14="http://schemas.microsoft.com/office/powerpoint/2010/main" val="18525738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58737-D9D8-F241-8EAA-AD2C76EE7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R&amp;D activities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081BD1-9C79-1C05-9417-E98AC2ED8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9E161D-86AF-7789-7DA3-08DBA26F3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A4DB02-0B2E-5E75-029D-B55A8CC89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26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69F878-85FD-3BB1-1ABE-75E1D6B1DC1B}"/>
              </a:ext>
            </a:extLst>
          </p:cNvPr>
          <p:cNvSpPr txBox="1"/>
          <p:nvPr/>
        </p:nvSpPr>
        <p:spPr>
          <a:xfrm>
            <a:off x="122787" y="742203"/>
            <a:ext cx="6130669" cy="28931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FFC000"/>
                </a:solidFill>
              </a:rPr>
              <a:t>Hydrogen</a:t>
            </a:r>
            <a:r>
              <a:rPr lang="it-IT" sz="2000" b="1" dirty="0">
                <a:solidFill>
                  <a:srgbClr val="FFC000"/>
                </a:solidFill>
              </a:rPr>
              <a:t> Rich Gas</a:t>
            </a:r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solidFill>
                  <a:srgbClr val="000000"/>
                </a:solidFill>
              </a:rPr>
              <a:t>Add hydrogen-rich gas is under study to gain sensitivity to lower DM masses iC</a:t>
            </a:r>
            <a:r>
              <a:rPr lang="en-US" sz="1800" b="0" i="0" u="none" strike="noStrike" baseline="-25000" dirty="0">
                <a:solidFill>
                  <a:srgbClr val="000000"/>
                </a:solidFill>
              </a:rPr>
              <a:t>4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H</a:t>
            </a:r>
            <a:r>
              <a:rPr lang="en-US" sz="1800" b="0" i="0" u="none" strike="noStrike" baseline="-25000" dirty="0">
                <a:solidFill>
                  <a:srgbClr val="000000"/>
                </a:solidFill>
              </a:rPr>
              <a:t>10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 and CH</a:t>
            </a:r>
            <a:r>
              <a:rPr lang="en-US" sz="1800" b="0" i="0" u="none" strike="noStrike" baseline="-25000" dirty="0">
                <a:solidFill>
                  <a:srgbClr val="000000"/>
                </a:solidFill>
              </a:rPr>
              <a:t>4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 with &lt;10% concentration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F9355-927B-8A67-16FB-177198A34DCA}"/>
              </a:ext>
            </a:extLst>
          </p:cNvPr>
          <p:cNvSpPr txBox="1"/>
          <p:nvPr/>
        </p:nvSpPr>
        <p:spPr>
          <a:xfrm>
            <a:off x="6412640" y="720566"/>
            <a:ext cx="5734579" cy="252376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Enhanced Light Yield</a:t>
            </a:r>
          </a:p>
          <a:p>
            <a:r>
              <a:rPr lang="en-US" sz="1000" dirty="0">
                <a:hlinkClick r:id="rId2"/>
              </a:rPr>
              <a:t>[2406.05713] Enhancing the light yield of He:CF$_4$ based gaseous detector (arxiv.org)</a:t>
            </a:r>
            <a:endParaRPr lang="en-US" sz="1000" dirty="0"/>
          </a:p>
          <a:p>
            <a:endParaRPr lang="en-US" sz="2000" dirty="0"/>
          </a:p>
          <a:p>
            <a:pPr algn="ctr"/>
            <a:r>
              <a:rPr lang="en-US" sz="2000" b="1" i="0" u="sng" dirty="0">
                <a:solidFill>
                  <a:srgbClr val="0065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G. </a:t>
            </a:r>
            <a:r>
              <a:rPr lang="en-US" sz="2000" b="1" i="0" u="sng" dirty="0" err="1">
                <a:solidFill>
                  <a:srgbClr val="0065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Dho</a:t>
            </a:r>
            <a:endParaRPr lang="en-US" sz="2000" b="1" i="0" u="sng" dirty="0">
              <a:solidFill>
                <a:srgbClr val="00659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sz="1600" b="1" i="0" dirty="0">
                <a:solidFill>
                  <a:srgbClr val="00659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Impact of a strong electric field below the GEM on light yield and saturation in a He:CF4 based Time Projection Chamber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6E325-CE99-9828-9CA8-25F2AE6CDEF1}"/>
              </a:ext>
            </a:extLst>
          </p:cNvPr>
          <p:cNvSpPr txBox="1"/>
          <p:nvPr/>
        </p:nvSpPr>
        <p:spPr>
          <a:xfrm>
            <a:off x="87923" y="3780677"/>
            <a:ext cx="5859094" cy="2831544"/>
          </a:xfrm>
          <a:prstGeom prst="rect">
            <a:avLst/>
          </a:prstGeom>
          <a:noFill/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Low radioactivity Lens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Building low radioactivity camera sensor and lens together with Hamamatsu</a:t>
            </a:r>
            <a:r>
              <a:rPr lang="en-US" sz="2000" dirty="0">
                <a:solidFill>
                  <a:schemeClr val="bg2">
                    <a:lumMod val="10000"/>
                  </a:schemeClr>
                </a:solidFill>
              </a:rPr>
              <a:t>/BMI experts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920F8E-66BA-F833-4429-B5163A13657C}"/>
              </a:ext>
            </a:extLst>
          </p:cNvPr>
          <p:cNvSpPr txBox="1"/>
          <p:nvPr/>
        </p:nvSpPr>
        <p:spPr>
          <a:xfrm>
            <a:off x="6288125" y="3380567"/>
            <a:ext cx="5859094" cy="314958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Negative Ions SF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</a:rPr>
              <a:t>6</a:t>
            </a:r>
          </a:p>
          <a:p>
            <a:endParaRPr lang="en-US" sz="2000" b="1" baseline="-25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He:CF4:SF6 (59,39.4:1.6) 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Reduce diffusion during drift by adding SF</a:t>
            </a:r>
            <a:r>
              <a:rPr lang="en-US" baseline="-25000" dirty="0">
                <a:solidFill>
                  <a:schemeClr val="bg2">
                    <a:lumMod val="10000"/>
                  </a:schemeClr>
                </a:solidFill>
              </a:rPr>
              <a:t>6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(thus negative ions) to the gas mixture.</a:t>
            </a:r>
          </a:p>
          <a:p>
            <a:endParaRPr lang="en-US" sz="2000" b="1" baseline="-25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Operation at 900mbar!</a:t>
            </a:r>
            <a:endParaRPr lang="en-US" sz="2000" b="1" baseline="-25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000" b="1" baseline="-25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000" b="1" baseline="-25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000" b="1" baseline="-25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000" b="1" baseline="-25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000" b="1" baseline="-25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000" b="1" baseline="-25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947867-E1E9-2B20-2DE0-FDF882BF6B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753" y="1889247"/>
            <a:ext cx="2604794" cy="14366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1A7457-EF82-E742-A335-378024C0BC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513" y="1619833"/>
            <a:ext cx="3028950" cy="17384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A192D7B-09E1-F600-F6BE-0DC0879F99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4886331"/>
            <a:ext cx="2535637" cy="157635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0F96F3-BD3B-5DCD-C69C-7B69C47D37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6231" y="4659133"/>
            <a:ext cx="2008314" cy="18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015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5840B-1AFF-ABDF-B86C-579C20E8E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It’s</a:t>
            </a:r>
            <a:r>
              <a:rPr lang="it-IT" dirty="0"/>
              <a:t> a Dark </a:t>
            </a:r>
            <a:r>
              <a:rPr lang="it-IT" dirty="0" err="1"/>
              <a:t>Universe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38351D-48F2-BFC8-1EAC-F7933407E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0C9B74-3710-7FB1-4F9E-BF999BC09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0D3F9A-FF82-EB6E-6F6B-30721C2D8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3</a:t>
            </a:fld>
            <a:endParaRPr lang="en-US"/>
          </a:p>
        </p:txBody>
      </p:sp>
      <p:grpSp>
        <p:nvGrpSpPr>
          <p:cNvPr id="47" name="object 3">
            <a:extLst>
              <a:ext uri="{FF2B5EF4-FFF2-40B4-BE49-F238E27FC236}">
                <a16:creationId xmlns:a16="http://schemas.microsoft.com/office/drawing/2014/main" id="{B2B3FCBA-20A2-F991-8AF1-F610238866A8}"/>
              </a:ext>
            </a:extLst>
          </p:cNvPr>
          <p:cNvGrpSpPr/>
          <p:nvPr/>
        </p:nvGrpSpPr>
        <p:grpSpPr>
          <a:xfrm>
            <a:off x="17780" y="678398"/>
            <a:ext cx="8041640" cy="4523486"/>
            <a:chOff x="0" y="0"/>
            <a:chExt cx="20104100" cy="11308715"/>
          </a:xfrm>
        </p:grpSpPr>
        <p:pic>
          <p:nvPicPr>
            <p:cNvPr id="48" name="object 4">
              <a:extLst>
                <a:ext uri="{FF2B5EF4-FFF2-40B4-BE49-F238E27FC236}">
                  <a16:creationId xmlns:a16="http://schemas.microsoft.com/office/drawing/2014/main" id="{69493BC5-42AD-ACD0-69A6-2F9D5623790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100" cy="11308556"/>
            </a:xfrm>
            <a:prstGeom prst="rect">
              <a:avLst/>
            </a:prstGeom>
          </p:spPr>
        </p:pic>
        <p:pic>
          <p:nvPicPr>
            <p:cNvPr id="49" name="object 5">
              <a:extLst>
                <a:ext uri="{FF2B5EF4-FFF2-40B4-BE49-F238E27FC236}">
                  <a16:creationId xmlns:a16="http://schemas.microsoft.com/office/drawing/2014/main" id="{981AA0F1-2EC5-D351-8883-B6AE5E176DE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49171" y="6429035"/>
              <a:ext cx="444041" cy="444041"/>
            </a:xfrm>
            <a:prstGeom prst="rect">
              <a:avLst/>
            </a:prstGeom>
          </p:spPr>
        </p:pic>
        <p:sp>
          <p:nvSpPr>
            <p:cNvPr id="50" name="object 6">
              <a:extLst>
                <a:ext uri="{FF2B5EF4-FFF2-40B4-BE49-F238E27FC236}">
                  <a16:creationId xmlns:a16="http://schemas.microsoft.com/office/drawing/2014/main" id="{10DC1203-148D-43B8-0439-CF7F967AEA03}"/>
                </a:ext>
              </a:extLst>
            </p:cNvPr>
            <p:cNvSpPr/>
            <p:nvPr/>
          </p:nvSpPr>
          <p:spPr>
            <a:xfrm>
              <a:off x="5892444" y="6392837"/>
              <a:ext cx="757555" cy="516890"/>
            </a:xfrm>
            <a:custGeom>
              <a:avLst/>
              <a:gdLst/>
              <a:ahLst/>
              <a:cxnLst/>
              <a:rect l="l" t="t" r="r" b="b"/>
              <a:pathLst>
                <a:path w="757554" h="516890">
                  <a:moveTo>
                    <a:pt x="695818" y="326705"/>
                  </a:moveTo>
                  <a:lnTo>
                    <a:pt x="664697" y="359855"/>
                  </a:lnTo>
                  <a:lnTo>
                    <a:pt x="629193" y="390427"/>
                  </a:lnTo>
                  <a:lnTo>
                    <a:pt x="589931" y="418208"/>
                  </a:lnTo>
                  <a:lnTo>
                    <a:pt x="547538" y="442981"/>
                  </a:lnTo>
                  <a:lnTo>
                    <a:pt x="502639" y="464533"/>
                  </a:lnTo>
                  <a:lnTo>
                    <a:pt x="455860" y="482648"/>
                  </a:lnTo>
                  <a:lnTo>
                    <a:pt x="407825" y="497110"/>
                  </a:lnTo>
                  <a:lnTo>
                    <a:pt x="359162" y="507707"/>
                  </a:lnTo>
                  <a:lnTo>
                    <a:pt x="310495" y="514221"/>
                  </a:lnTo>
                  <a:lnTo>
                    <a:pt x="262450" y="516438"/>
                  </a:lnTo>
                  <a:lnTo>
                    <a:pt x="215653" y="514144"/>
                  </a:lnTo>
                  <a:lnTo>
                    <a:pt x="170729" y="507123"/>
                  </a:lnTo>
                  <a:lnTo>
                    <a:pt x="122021" y="492757"/>
                  </a:lnTo>
                  <a:lnTo>
                    <a:pt x="81115" y="472787"/>
                  </a:lnTo>
                  <a:lnTo>
                    <a:pt x="48235" y="447868"/>
                  </a:lnTo>
                  <a:lnTo>
                    <a:pt x="23606" y="418652"/>
                  </a:lnTo>
                  <a:lnTo>
                    <a:pt x="0" y="349946"/>
                  </a:lnTo>
                  <a:lnTo>
                    <a:pt x="1470" y="311763"/>
                  </a:lnTo>
                  <a:lnTo>
                    <a:pt x="12090" y="271897"/>
                  </a:lnTo>
                  <a:lnTo>
                    <a:pt x="32084" y="231003"/>
                  </a:lnTo>
                  <a:lnTo>
                    <a:pt x="61676" y="189733"/>
                  </a:lnTo>
                  <a:lnTo>
                    <a:pt x="92797" y="156583"/>
                  </a:lnTo>
                  <a:lnTo>
                    <a:pt x="128301" y="126011"/>
                  </a:lnTo>
                  <a:lnTo>
                    <a:pt x="167562" y="98230"/>
                  </a:lnTo>
                  <a:lnTo>
                    <a:pt x="209955" y="73456"/>
                  </a:lnTo>
                  <a:lnTo>
                    <a:pt x="254855" y="51905"/>
                  </a:lnTo>
                  <a:lnTo>
                    <a:pt x="301634" y="33790"/>
                  </a:lnTo>
                  <a:lnTo>
                    <a:pt x="349668" y="19327"/>
                  </a:lnTo>
                  <a:lnTo>
                    <a:pt x="398332" y="8731"/>
                  </a:lnTo>
                  <a:lnTo>
                    <a:pt x="446999" y="2217"/>
                  </a:lnTo>
                  <a:lnTo>
                    <a:pt x="495044" y="0"/>
                  </a:lnTo>
                  <a:lnTo>
                    <a:pt x="541841" y="2294"/>
                  </a:lnTo>
                  <a:lnTo>
                    <a:pt x="586764" y="9315"/>
                  </a:lnTo>
                  <a:lnTo>
                    <a:pt x="635472" y="23681"/>
                  </a:lnTo>
                  <a:lnTo>
                    <a:pt x="676378" y="43651"/>
                  </a:lnTo>
                  <a:lnTo>
                    <a:pt x="709258" y="68570"/>
                  </a:lnTo>
                  <a:lnTo>
                    <a:pt x="733887" y="97786"/>
                  </a:lnTo>
                  <a:lnTo>
                    <a:pt x="757494" y="166492"/>
                  </a:lnTo>
                  <a:lnTo>
                    <a:pt x="756023" y="204675"/>
                  </a:lnTo>
                  <a:lnTo>
                    <a:pt x="745403" y="244540"/>
                  </a:lnTo>
                  <a:lnTo>
                    <a:pt x="725410" y="285435"/>
                  </a:lnTo>
                  <a:lnTo>
                    <a:pt x="695818" y="326705"/>
                  </a:lnTo>
                  <a:close/>
                </a:path>
              </a:pathLst>
            </a:custGeom>
            <a:ln w="3141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7">
              <a:extLst>
                <a:ext uri="{FF2B5EF4-FFF2-40B4-BE49-F238E27FC236}">
                  <a16:creationId xmlns:a16="http://schemas.microsoft.com/office/drawing/2014/main" id="{91106523-F450-3E7F-3E25-756FC3C2FD61}"/>
                </a:ext>
              </a:extLst>
            </p:cNvPr>
            <p:cNvSpPr/>
            <p:nvPr/>
          </p:nvSpPr>
          <p:spPr>
            <a:xfrm>
              <a:off x="4165665" y="5993397"/>
              <a:ext cx="1601470" cy="603885"/>
            </a:xfrm>
            <a:custGeom>
              <a:avLst/>
              <a:gdLst/>
              <a:ahLst/>
              <a:cxnLst/>
              <a:rect l="l" t="t" r="r" b="b"/>
              <a:pathLst>
                <a:path w="1601470" h="603884">
                  <a:moveTo>
                    <a:pt x="1601300" y="603572"/>
                  </a:moveTo>
                  <a:lnTo>
                    <a:pt x="1551293" y="598782"/>
                  </a:lnTo>
                  <a:lnTo>
                    <a:pt x="1501388" y="593206"/>
                  </a:lnTo>
                  <a:lnTo>
                    <a:pt x="1451594" y="586844"/>
                  </a:lnTo>
                  <a:lnTo>
                    <a:pt x="1401921" y="579698"/>
                  </a:lnTo>
                  <a:lnTo>
                    <a:pt x="1352378" y="571772"/>
                  </a:lnTo>
                  <a:lnTo>
                    <a:pt x="1302973" y="563065"/>
                  </a:lnTo>
                  <a:lnTo>
                    <a:pt x="1253717" y="553581"/>
                  </a:lnTo>
                  <a:lnTo>
                    <a:pt x="1204618" y="543321"/>
                  </a:lnTo>
                  <a:lnTo>
                    <a:pt x="1155685" y="532287"/>
                  </a:lnTo>
                  <a:lnTo>
                    <a:pt x="1106929" y="520482"/>
                  </a:lnTo>
                  <a:lnTo>
                    <a:pt x="1058357" y="507906"/>
                  </a:lnTo>
                  <a:lnTo>
                    <a:pt x="1009979" y="494563"/>
                  </a:lnTo>
                  <a:lnTo>
                    <a:pt x="961804" y="480453"/>
                  </a:lnTo>
                  <a:lnTo>
                    <a:pt x="913842" y="465579"/>
                  </a:lnTo>
                  <a:lnTo>
                    <a:pt x="866101" y="449943"/>
                  </a:lnTo>
                  <a:lnTo>
                    <a:pt x="819039" y="433706"/>
                  </a:lnTo>
                  <a:lnTo>
                    <a:pt x="772266" y="416747"/>
                  </a:lnTo>
                  <a:lnTo>
                    <a:pt x="725791" y="399072"/>
                  </a:lnTo>
                  <a:lnTo>
                    <a:pt x="679622" y="380684"/>
                  </a:lnTo>
                  <a:lnTo>
                    <a:pt x="633765" y="361587"/>
                  </a:lnTo>
                  <a:lnTo>
                    <a:pt x="588231" y="341787"/>
                  </a:lnTo>
                  <a:lnTo>
                    <a:pt x="543025" y="321288"/>
                  </a:lnTo>
                  <a:lnTo>
                    <a:pt x="498157" y="300093"/>
                  </a:lnTo>
                  <a:lnTo>
                    <a:pt x="453633" y="278207"/>
                  </a:lnTo>
                  <a:lnTo>
                    <a:pt x="409463" y="255636"/>
                  </a:lnTo>
                  <a:lnTo>
                    <a:pt x="365653" y="232382"/>
                  </a:lnTo>
                  <a:lnTo>
                    <a:pt x="322212" y="208450"/>
                  </a:lnTo>
                  <a:lnTo>
                    <a:pt x="279147" y="183846"/>
                  </a:lnTo>
                  <a:lnTo>
                    <a:pt x="236468" y="158573"/>
                  </a:lnTo>
                  <a:lnTo>
                    <a:pt x="194180" y="132635"/>
                  </a:lnTo>
                  <a:lnTo>
                    <a:pt x="152293" y="106037"/>
                  </a:lnTo>
                  <a:lnTo>
                    <a:pt x="110814" y="78783"/>
                  </a:lnTo>
                  <a:lnTo>
                    <a:pt x="69752" y="50879"/>
                  </a:lnTo>
                  <a:lnTo>
                    <a:pt x="29113" y="22327"/>
                  </a:lnTo>
                  <a:lnTo>
                    <a:pt x="0" y="0"/>
                  </a:lnTo>
                </a:path>
              </a:pathLst>
            </a:custGeom>
            <a:ln w="73296">
              <a:solidFill>
                <a:srgbClr val="E6C7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8">
              <a:extLst>
                <a:ext uri="{FF2B5EF4-FFF2-40B4-BE49-F238E27FC236}">
                  <a16:creationId xmlns:a16="http://schemas.microsoft.com/office/drawing/2014/main" id="{5C42B04E-7B07-3B11-F230-3713B16720EC}"/>
                </a:ext>
              </a:extLst>
            </p:cNvPr>
            <p:cNvSpPr/>
            <p:nvPr/>
          </p:nvSpPr>
          <p:spPr>
            <a:xfrm>
              <a:off x="4022754" y="5883797"/>
              <a:ext cx="317500" cy="290830"/>
            </a:xfrm>
            <a:custGeom>
              <a:avLst/>
              <a:gdLst/>
              <a:ahLst/>
              <a:cxnLst/>
              <a:rect l="l" t="t" r="r" b="b"/>
              <a:pathLst>
                <a:path w="317500" h="290829">
                  <a:moveTo>
                    <a:pt x="0" y="0"/>
                  </a:moveTo>
                  <a:lnTo>
                    <a:pt x="141387" y="290531"/>
                  </a:lnTo>
                  <a:lnTo>
                    <a:pt x="171991" y="131902"/>
                  </a:lnTo>
                  <a:lnTo>
                    <a:pt x="317257" y="61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7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9">
              <a:extLst>
                <a:ext uri="{FF2B5EF4-FFF2-40B4-BE49-F238E27FC236}">
                  <a16:creationId xmlns:a16="http://schemas.microsoft.com/office/drawing/2014/main" id="{08ED211D-AD3A-9D44-621E-3C94A41672F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63660" y="6479531"/>
              <a:ext cx="8116866" cy="4030838"/>
            </a:xfrm>
            <a:prstGeom prst="rect">
              <a:avLst/>
            </a:prstGeom>
          </p:spPr>
        </p:pic>
        <p:sp>
          <p:nvSpPr>
            <p:cNvPr id="54" name="object 10">
              <a:extLst>
                <a:ext uri="{FF2B5EF4-FFF2-40B4-BE49-F238E27FC236}">
                  <a16:creationId xmlns:a16="http://schemas.microsoft.com/office/drawing/2014/main" id="{0D2553FD-92F1-2288-A7E1-EB3D8A63A290}"/>
                </a:ext>
              </a:extLst>
            </p:cNvPr>
            <p:cNvSpPr/>
            <p:nvPr/>
          </p:nvSpPr>
          <p:spPr>
            <a:xfrm>
              <a:off x="16554617" y="7608879"/>
              <a:ext cx="2249805" cy="2200910"/>
            </a:xfrm>
            <a:custGeom>
              <a:avLst/>
              <a:gdLst/>
              <a:ahLst/>
              <a:cxnLst/>
              <a:rect l="l" t="t" r="r" b="b"/>
              <a:pathLst>
                <a:path w="2249805" h="2200909">
                  <a:moveTo>
                    <a:pt x="2189439" y="777987"/>
                  </a:moveTo>
                  <a:lnTo>
                    <a:pt x="2174415" y="819533"/>
                  </a:lnTo>
                  <a:lnTo>
                    <a:pt x="2157937" y="861157"/>
                  </a:lnTo>
                  <a:lnTo>
                    <a:pt x="2140047" y="902822"/>
                  </a:lnTo>
                  <a:lnTo>
                    <a:pt x="2120782" y="944489"/>
                  </a:lnTo>
                  <a:lnTo>
                    <a:pt x="2100184" y="986121"/>
                  </a:lnTo>
                  <a:lnTo>
                    <a:pt x="2078292" y="1027678"/>
                  </a:lnTo>
                  <a:lnTo>
                    <a:pt x="2055145" y="1069123"/>
                  </a:lnTo>
                  <a:lnTo>
                    <a:pt x="2030783" y="1110418"/>
                  </a:lnTo>
                  <a:lnTo>
                    <a:pt x="2005245" y="1151523"/>
                  </a:lnTo>
                  <a:lnTo>
                    <a:pt x="1978572" y="1192403"/>
                  </a:lnTo>
                  <a:lnTo>
                    <a:pt x="1950803" y="1233017"/>
                  </a:lnTo>
                  <a:lnTo>
                    <a:pt x="1921978" y="1273328"/>
                  </a:lnTo>
                  <a:lnTo>
                    <a:pt x="1892136" y="1313297"/>
                  </a:lnTo>
                  <a:lnTo>
                    <a:pt x="1861316" y="1352887"/>
                  </a:lnTo>
                  <a:lnTo>
                    <a:pt x="1829560" y="1392059"/>
                  </a:lnTo>
                  <a:lnTo>
                    <a:pt x="1796905" y="1430776"/>
                  </a:lnTo>
                  <a:lnTo>
                    <a:pt x="1763393" y="1468998"/>
                  </a:lnTo>
                  <a:lnTo>
                    <a:pt x="1729062" y="1506687"/>
                  </a:lnTo>
                  <a:lnTo>
                    <a:pt x="1693952" y="1543807"/>
                  </a:lnTo>
                  <a:lnTo>
                    <a:pt x="1658103" y="1580317"/>
                  </a:lnTo>
                  <a:lnTo>
                    <a:pt x="1621554" y="1616181"/>
                  </a:lnTo>
                  <a:lnTo>
                    <a:pt x="1584346" y="1651359"/>
                  </a:lnTo>
                  <a:lnTo>
                    <a:pt x="1546517" y="1685815"/>
                  </a:lnTo>
                  <a:lnTo>
                    <a:pt x="1508108" y="1719508"/>
                  </a:lnTo>
                  <a:lnTo>
                    <a:pt x="1469158" y="1752402"/>
                  </a:lnTo>
                  <a:lnTo>
                    <a:pt x="1429706" y="1784459"/>
                  </a:lnTo>
                  <a:lnTo>
                    <a:pt x="1389793" y="1815639"/>
                  </a:lnTo>
                  <a:lnTo>
                    <a:pt x="1349458" y="1845905"/>
                  </a:lnTo>
                  <a:lnTo>
                    <a:pt x="1308741" y="1875218"/>
                  </a:lnTo>
                  <a:lnTo>
                    <a:pt x="1267681" y="1903541"/>
                  </a:lnTo>
                  <a:lnTo>
                    <a:pt x="1226318" y="1930835"/>
                  </a:lnTo>
                  <a:lnTo>
                    <a:pt x="1184691" y="1957062"/>
                  </a:lnTo>
                  <a:lnTo>
                    <a:pt x="1142841" y="1982184"/>
                  </a:lnTo>
                  <a:lnTo>
                    <a:pt x="1100806" y="2006163"/>
                  </a:lnTo>
                  <a:lnTo>
                    <a:pt x="1058628" y="2028960"/>
                  </a:lnTo>
                  <a:lnTo>
                    <a:pt x="1016344" y="2050537"/>
                  </a:lnTo>
                  <a:lnTo>
                    <a:pt x="973995" y="2070856"/>
                  </a:lnTo>
                  <a:lnTo>
                    <a:pt x="931621" y="2089879"/>
                  </a:lnTo>
                  <a:lnTo>
                    <a:pt x="889261" y="2107568"/>
                  </a:lnTo>
                  <a:lnTo>
                    <a:pt x="846955" y="2123885"/>
                  </a:lnTo>
                  <a:lnTo>
                    <a:pt x="804742" y="2138790"/>
                  </a:lnTo>
                  <a:lnTo>
                    <a:pt x="762663" y="2152247"/>
                  </a:lnTo>
                  <a:lnTo>
                    <a:pt x="709968" y="2167052"/>
                  </a:lnTo>
                  <a:lnTo>
                    <a:pt x="658821" y="2179119"/>
                  </a:lnTo>
                  <a:lnTo>
                    <a:pt x="609261" y="2188488"/>
                  </a:lnTo>
                  <a:lnTo>
                    <a:pt x="561328" y="2195203"/>
                  </a:lnTo>
                  <a:lnTo>
                    <a:pt x="515063" y="2199305"/>
                  </a:lnTo>
                  <a:lnTo>
                    <a:pt x="470505" y="2200835"/>
                  </a:lnTo>
                  <a:lnTo>
                    <a:pt x="427696" y="2199836"/>
                  </a:lnTo>
                  <a:lnTo>
                    <a:pt x="386675" y="2196348"/>
                  </a:lnTo>
                  <a:lnTo>
                    <a:pt x="347483" y="2190415"/>
                  </a:lnTo>
                  <a:lnTo>
                    <a:pt x="310160" y="2182078"/>
                  </a:lnTo>
                  <a:lnTo>
                    <a:pt x="241281" y="2158357"/>
                  </a:lnTo>
                  <a:lnTo>
                    <a:pt x="180361" y="2125520"/>
                  </a:lnTo>
                  <a:lnTo>
                    <a:pt x="127721" y="2083903"/>
                  </a:lnTo>
                  <a:lnTo>
                    <a:pt x="83683" y="2033838"/>
                  </a:lnTo>
                  <a:lnTo>
                    <a:pt x="48571" y="1975660"/>
                  </a:lnTo>
                  <a:lnTo>
                    <a:pt x="22704" y="1909704"/>
                  </a:lnTo>
                  <a:lnTo>
                    <a:pt x="6407" y="1836304"/>
                  </a:lnTo>
                  <a:lnTo>
                    <a:pt x="1947" y="1796917"/>
                  </a:lnTo>
                  <a:lnTo>
                    <a:pt x="0" y="1755795"/>
                  </a:lnTo>
                  <a:lnTo>
                    <a:pt x="605" y="1712978"/>
                  </a:lnTo>
                  <a:lnTo>
                    <a:pt x="3805" y="1668509"/>
                  </a:lnTo>
                  <a:lnTo>
                    <a:pt x="9638" y="1622430"/>
                  </a:lnTo>
                  <a:lnTo>
                    <a:pt x="18145" y="1574783"/>
                  </a:lnTo>
                  <a:lnTo>
                    <a:pt x="29366" y="1525609"/>
                  </a:lnTo>
                  <a:lnTo>
                    <a:pt x="43341" y="1474950"/>
                  </a:lnTo>
                  <a:lnTo>
                    <a:pt x="60111" y="1422847"/>
                  </a:lnTo>
                  <a:lnTo>
                    <a:pt x="75136" y="1381302"/>
                  </a:lnTo>
                  <a:lnTo>
                    <a:pt x="91613" y="1339678"/>
                  </a:lnTo>
                  <a:lnTo>
                    <a:pt x="109504" y="1298013"/>
                  </a:lnTo>
                  <a:lnTo>
                    <a:pt x="128768" y="1256346"/>
                  </a:lnTo>
                  <a:lnTo>
                    <a:pt x="149366" y="1214714"/>
                  </a:lnTo>
                  <a:lnTo>
                    <a:pt x="171259" y="1173157"/>
                  </a:lnTo>
                  <a:lnTo>
                    <a:pt x="194406" y="1131712"/>
                  </a:lnTo>
                  <a:lnTo>
                    <a:pt x="218768" y="1090417"/>
                  </a:lnTo>
                  <a:lnTo>
                    <a:pt x="244305" y="1049311"/>
                  </a:lnTo>
                  <a:lnTo>
                    <a:pt x="270978" y="1008432"/>
                  </a:lnTo>
                  <a:lnTo>
                    <a:pt x="298747" y="967818"/>
                  </a:lnTo>
                  <a:lnTo>
                    <a:pt x="327573" y="927507"/>
                  </a:lnTo>
                  <a:lnTo>
                    <a:pt x="357415" y="887538"/>
                  </a:lnTo>
                  <a:lnTo>
                    <a:pt x="388234" y="847948"/>
                  </a:lnTo>
                  <a:lnTo>
                    <a:pt x="419991" y="808776"/>
                  </a:lnTo>
                  <a:lnTo>
                    <a:pt x="452645" y="770059"/>
                  </a:lnTo>
                  <a:lnTo>
                    <a:pt x="486158" y="731837"/>
                  </a:lnTo>
                  <a:lnTo>
                    <a:pt x="520489" y="694147"/>
                  </a:lnTo>
                  <a:lnTo>
                    <a:pt x="555599" y="657028"/>
                  </a:lnTo>
                  <a:lnTo>
                    <a:pt x="591448" y="620518"/>
                  </a:lnTo>
                  <a:lnTo>
                    <a:pt x="627996" y="584654"/>
                  </a:lnTo>
                  <a:lnTo>
                    <a:pt x="665205" y="549476"/>
                  </a:lnTo>
                  <a:lnTo>
                    <a:pt x="703034" y="515020"/>
                  </a:lnTo>
                  <a:lnTo>
                    <a:pt x="741443" y="481327"/>
                  </a:lnTo>
                  <a:lnTo>
                    <a:pt x="780393" y="448433"/>
                  </a:lnTo>
                  <a:lnTo>
                    <a:pt x="819844" y="416376"/>
                  </a:lnTo>
                  <a:lnTo>
                    <a:pt x="859757" y="385196"/>
                  </a:lnTo>
                  <a:lnTo>
                    <a:pt x="900093" y="354930"/>
                  </a:lnTo>
                  <a:lnTo>
                    <a:pt x="940810" y="325617"/>
                  </a:lnTo>
                  <a:lnTo>
                    <a:pt x="981870" y="297294"/>
                  </a:lnTo>
                  <a:lnTo>
                    <a:pt x="1023233" y="270000"/>
                  </a:lnTo>
                  <a:lnTo>
                    <a:pt x="1064860" y="243773"/>
                  </a:lnTo>
                  <a:lnTo>
                    <a:pt x="1106710" y="218651"/>
                  </a:lnTo>
                  <a:lnTo>
                    <a:pt x="1148744" y="194672"/>
                  </a:lnTo>
                  <a:lnTo>
                    <a:pt x="1190923" y="171875"/>
                  </a:lnTo>
                  <a:lnTo>
                    <a:pt x="1233207" y="150298"/>
                  </a:lnTo>
                  <a:lnTo>
                    <a:pt x="1275555" y="129979"/>
                  </a:lnTo>
                  <a:lnTo>
                    <a:pt x="1317929" y="110955"/>
                  </a:lnTo>
                  <a:lnTo>
                    <a:pt x="1360289" y="93267"/>
                  </a:lnTo>
                  <a:lnTo>
                    <a:pt x="1402596" y="76950"/>
                  </a:lnTo>
                  <a:lnTo>
                    <a:pt x="1444808" y="62045"/>
                  </a:lnTo>
                  <a:lnTo>
                    <a:pt x="1486888" y="48588"/>
                  </a:lnTo>
                  <a:lnTo>
                    <a:pt x="1539582" y="33783"/>
                  </a:lnTo>
                  <a:lnTo>
                    <a:pt x="1590730" y="21716"/>
                  </a:lnTo>
                  <a:lnTo>
                    <a:pt x="1640290" y="12346"/>
                  </a:lnTo>
                  <a:lnTo>
                    <a:pt x="1688223" y="5631"/>
                  </a:lnTo>
                  <a:lnTo>
                    <a:pt x="1734488" y="1530"/>
                  </a:lnTo>
                  <a:lnTo>
                    <a:pt x="1779045" y="0"/>
                  </a:lnTo>
                  <a:lnTo>
                    <a:pt x="1821855" y="999"/>
                  </a:lnTo>
                  <a:lnTo>
                    <a:pt x="1862875" y="4486"/>
                  </a:lnTo>
                  <a:lnTo>
                    <a:pt x="1902068" y="10419"/>
                  </a:lnTo>
                  <a:lnTo>
                    <a:pt x="1939391" y="18757"/>
                  </a:lnTo>
                  <a:lnTo>
                    <a:pt x="2008270" y="42478"/>
                  </a:lnTo>
                  <a:lnTo>
                    <a:pt x="2069190" y="75314"/>
                  </a:lnTo>
                  <a:lnTo>
                    <a:pt x="2121830" y="116932"/>
                  </a:lnTo>
                  <a:lnTo>
                    <a:pt x="2165868" y="166997"/>
                  </a:lnTo>
                  <a:lnTo>
                    <a:pt x="2200980" y="225174"/>
                  </a:lnTo>
                  <a:lnTo>
                    <a:pt x="2226847" y="291130"/>
                  </a:lnTo>
                  <a:lnTo>
                    <a:pt x="2243144" y="364530"/>
                  </a:lnTo>
                  <a:lnTo>
                    <a:pt x="2247604" y="403917"/>
                  </a:lnTo>
                  <a:lnTo>
                    <a:pt x="2249551" y="445040"/>
                  </a:lnTo>
                  <a:lnTo>
                    <a:pt x="2248945" y="487857"/>
                  </a:lnTo>
                  <a:lnTo>
                    <a:pt x="2245746" y="532325"/>
                  </a:lnTo>
                  <a:lnTo>
                    <a:pt x="2239913" y="578404"/>
                  </a:lnTo>
                  <a:lnTo>
                    <a:pt x="2231406" y="626052"/>
                  </a:lnTo>
                  <a:lnTo>
                    <a:pt x="2220185" y="675226"/>
                  </a:lnTo>
                  <a:lnTo>
                    <a:pt x="2206209" y="725885"/>
                  </a:lnTo>
                  <a:lnTo>
                    <a:pt x="2189439" y="777987"/>
                  </a:lnTo>
                </a:path>
              </a:pathLst>
            </a:custGeom>
            <a:ln w="7329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11">
              <a:extLst>
                <a:ext uri="{FF2B5EF4-FFF2-40B4-BE49-F238E27FC236}">
                  <a16:creationId xmlns:a16="http://schemas.microsoft.com/office/drawing/2014/main" id="{58B2B0AC-1E3D-9948-936C-2C2D012EC3B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151080" y="7990397"/>
              <a:ext cx="254660" cy="250665"/>
            </a:xfrm>
            <a:prstGeom prst="rect">
              <a:avLst/>
            </a:prstGeom>
          </p:spPr>
        </p:pic>
        <p:pic>
          <p:nvPicPr>
            <p:cNvPr id="56" name="object 12">
              <a:extLst>
                <a:ext uri="{FF2B5EF4-FFF2-40B4-BE49-F238E27FC236}">
                  <a16:creationId xmlns:a16="http://schemas.microsoft.com/office/drawing/2014/main" id="{A891FF0C-04B0-CC6E-E4F9-B2C48A3E291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59238" y="9183376"/>
              <a:ext cx="260447" cy="241438"/>
            </a:xfrm>
            <a:prstGeom prst="rect">
              <a:avLst/>
            </a:prstGeom>
          </p:spPr>
        </p:pic>
        <p:pic>
          <p:nvPicPr>
            <p:cNvPr id="57" name="object 13">
              <a:extLst>
                <a:ext uri="{FF2B5EF4-FFF2-40B4-BE49-F238E27FC236}">
                  <a16:creationId xmlns:a16="http://schemas.microsoft.com/office/drawing/2014/main" id="{DDB2BA30-0247-A424-CF3B-ECF572AE491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063953" y="8769158"/>
              <a:ext cx="510832" cy="507908"/>
            </a:xfrm>
            <a:prstGeom prst="rect">
              <a:avLst/>
            </a:prstGeom>
          </p:spPr>
        </p:pic>
        <p:pic>
          <p:nvPicPr>
            <p:cNvPr id="58" name="object 14">
              <a:extLst>
                <a:ext uri="{FF2B5EF4-FFF2-40B4-BE49-F238E27FC236}">
                  <a16:creationId xmlns:a16="http://schemas.microsoft.com/office/drawing/2014/main" id="{BB1CF72E-9BFD-8B4C-82B9-358FFA573F5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247959" y="8346646"/>
              <a:ext cx="903044" cy="903044"/>
            </a:xfrm>
            <a:prstGeom prst="rect">
              <a:avLst/>
            </a:prstGeom>
          </p:spPr>
        </p:pic>
        <p:pic>
          <p:nvPicPr>
            <p:cNvPr id="59" name="object 15">
              <a:extLst>
                <a:ext uri="{FF2B5EF4-FFF2-40B4-BE49-F238E27FC236}">
                  <a16:creationId xmlns:a16="http://schemas.microsoft.com/office/drawing/2014/main" id="{2E4E557F-05C7-5356-4F9E-F084F686302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754648" y="8170367"/>
              <a:ext cx="510837" cy="507908"/>
            </a:xfrm>
            <a:prstGeom prst="rect">
              <a:avLst/>
            </a:prstGeom>
          </p:spPr>
        </p:pic>
        <p:pic>
          <p:nvPicPr>
            <p:cNvPr id="60" name="object 16">
              <a:extLst>
                <a:ext uri="{FF2B5EF4-FFF2-40B4-BE49-F238E27FC236}">
                  <a16:creationId xmlns:a16="http://schemas.microsoft.com/office/drawing/2014/main" id="{070E1278-9A61-D40C-0396-7C6DAB0297DF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879735" y="7678775"/>
              <a:ext cx="3740682" cy="2685162"/>
            </a:xfrm>
            <a:prstGeom prst="rect">
              <a:avLst/>
            </a:prstGeom>
          </p:spPr>
        </p:pic>
        <p:pic>
          <p:nvPicPr>
            <p:cNvPr id="61" name="object 17">
              <a:extLst>
                <a:ext uri="{FF2B5EF4-FFF2-40B4-BE49-F238E27FC236}">
                  <a16:creationId xmlns:a16="http://schemas.microsoft.com/office/drawing/2014/main" id="{51B5340C-2C89-668C-5A42-1A44810FF1D0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3546109" y="8058742"/>
              <a:ext cx="2817873" cy="1311826"/>
            </a:xfrm>
            <a:prstGeom prst="rect">
              <a:avLst/>
            </a:prstGeom>
          </p:spPr>
        </p:pic>
      </p:grpSp>
      <p:grpSp>
        <p:nvGrpSpPr>
          <p:cNvPr id="62" name="object 39">
            <a:extLst>
              <a:ext uri="{FF2B5EF4-FFF2-40B4-BE49-F238E27FC236}">
                <a16:creationId xmlns:a16="http://schemas.microsoft.com/office/drawing/2014/main" id="{3FF20182-D83B-BB07-1DE2-C2FBC6634FC6}"/>
              </a:ext>
            </a:extLst>
          </p:cNvPr>
          <p:cNvGrpSpPr/>
          <p:nvPr/>
        </p:nvGrpSpPr>
        <p:grpSpPr>
          <a:xfrm>
            <a:off x="2140027" y="1015931"/>
            <a:ext cx="5919393" cy="3866614"/>
            <a:chOff x="5358950" y="439777"/>
            <a:chExt cx="14504669" cy="10168255"/>
          </a:xfrm>
        </p:grpSpPr>
        <p:pic>
          <p:nvPicPr>
            <p:cNvPr id="63" name="object 40">
              <a:extLst>
                <a:ext uri="{FF2B5EF4-FFF2-40B4-BE49-F238E27FC236}">
                  <a16:creationId xmlns:a16="http://schemas.microsoft.com/office/drawing/2014/main" id="{5CE929EE-3EC3-ED8B-E8CD-738704B1E9D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079495" y="6403824"/>
              <a:ext cx="8235752" cy="4145495"/>
            </a:xfrm>
            <a:prstGeom prst="rect">
              <a:avLst/>
            </a:prstGeom>
          </p:spPr>
        </p:pic>
        <p:sp>
          <p:nvSpPr>
            <p:cNvPr id="64" name="object 41">
              <a:extLst>
                <a:ext uri="{FF2B5EF4-FFF2-40B4-BE49-F238E27FC236}">
                  <a16:creationId xmlns:a16="http://schemas.microsoft.com/office/drawing/2014/main" id="{58388C56-9083-AC75-BF64-52EEB6A5BD47}"/>
                </a:ext>
              </a:extLst>
            </p:cNvPr>
            <p:cNvSpPr/>
            <p:nvPr/>
          </p:nvSpPr>
          <p:spPr>
            <a:xfrm>
              <a:off x="11173733" y="6477121"/>
              <a:ext cx="8047355" cy="3957320"/>
            </a:xfrm>
            <a:custGeom>
              <a:avLst/>
              <a:gdLst/>
              <a:ahLst/>
              <a:cxnLst/>
              <a:rect l="l" t="t" r="r" b="b"/>
              <a:pathLst>
                <a:path w="8047355" h="3957320">
                  <a:moveTo>
                    <a:pt x="0" y="0"/>
                  </a:moveTo>
                  <a:lnTo>
                    <a:pt x="8047276" y="0"/>
                  </a:lnTo>
                  <a:lnTo>
                    <a:pt x="8047276" y="3957019"/>
                  </a:lnTo>
                  <a:lnTo>
                    <a:pt x="0" y="3957019"/>
                  </a:lnTo>
                  <a:lnTo>
                    <a:pt x="0" y="0"/>
                  </a:lnTo>
                  <a:close/>
                </a:path>
              </a:pathLst>
            </a:custGeom>
            <a:ln w="83767">
              <a:solidFill>
                <a:srgbClr val="DCDEE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42">
              <a:extLst>
                <a:ext uri="{FF2B5EF4-FFF2-40B4-BE49-F238E27FC236}">
                  <a16:creationId xmlns:a16="http://schemas.microsoft.com/office/drawing/2014/main" id="{D82256D8-5CDD-FACE-A2C7-6F6F7E89AD7D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405000" y="5782254"/>
              <a:ext cx="1732381" cy="1779488"/>
            </a:xfrm>
            <a:prstGeom prst="rect">
              <a:avLst/>
            </a:prstGeom>
          </p:spPr>
        </p:pic>
        <p:sp>
          <p:nvSpPr>
            <p:cNvPr id="66" name="object 43">
              <a:extLst>
                <a:ext uri="{FF2B5EF4-FFF2-40B4-BE49-F238E27FC236}">
                  <a16:creationId xmlns:a16="http://schemas.microsoft.com/office/drawing/2014/main" id="{840ED723-F868-0927-815E-4AA6A6CEFA37}"/>
                </a:ext>
              </a:extLst>
            </p:cNvPr>
            <p:cNvSpPr/>
            <p:nvPr/>
          </p:nvSpPr>
          <p:spPr>
            <a:xfrm>
              <a:off x="5499238" y="5855550"/>
              <a:ext cx="1544320" cy="1591310"/>
            </a:xfrm>
            <a:custGeom>
              <a:avLst/>
              <a:gdLst/>
              <a:ahLst/>
              <a:cxnLst/>
              <a:rect l="l" t="t" r="r" b="b"/>
              <a:pathLst>
                <a:path w="1544320" h="1591309">
                  <a:moveTo>
                    <a:pt x="0" y="0"/>
                  </a:moveTo>
                  <a:lnTo>
                    <a:pt x="1543905" y="0"/>
                  </a:lnTo>
                  <a:lnTo>
                    <a:pt x="1543905" y="1591012"/>
                  </a:lnTo>
                  <a:lnTo>
                    <a:pt x="0" y="1591012"/>
                  </a:lnTo>
                  <a:lnTo>
                    <a:pt x="0" y="0"/>
                  </a:lnTo>
                  <a:close/>
                </a:path>
              </a:pathLst>
            </a:custGeom>
            <a:ln w="83767">
              <a:solidFill>
                <a:srgbClr val="DCDEE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7" name="object 44">
              <a:extLst>
                <a:ext uri="{FF2B5EF4-FFF2-40B4-BE49-F238E27FC236}">
                  <a16:creationId xmlns:a16="http://schemas.microsoft.com/office/drawing/2014/main" id="{9B174D19-4A33-558C-AE9F-A1B979B2B9C9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943603" y="5738857"/>
              <a:ext cx="12289182" cy="882265"/>
            </a:xfrm>
            <a:prstGeom prst="rect">
              <a:avLst/>
            </a:prstGeom>
          </p:spPr>
        </p:pic>
        <p:sp>
          <p:nvSpPr>
            <p:cNvPr id="68" name="object 45">
              <a:extLst>
                <a:ext uri="{FF2B5EF4-FFF2-40B4-BE49-F238E27FC236}">
                  <a16:creationId xmlns:a16="http://schemas.microsoft.com/office/drawing/2014/main" id="{097D6348-BBAF-D10C-B688-57B4FF54BCA8}"/>
                </a:ext>
              </a:extLst>
            </p:cNvPr>
            <p:cNvSpPr/>
            <p:nvPr/>
          </p:nvSpPr>
          <p:spPr>
            <a:xfrm>
              <a:off x="7026393" y="5817814"/>
              <a:ext cx="12113260" cy="706755"/>
            </a:xfrm>
            <a:custGeom>
              <a:avLst/>
              <a:gdLst/>
              <a:ahLst/>
              <a:cxnLst/>
              <a:rect l="l" t="t" r="r" b="b"/>
              <a:pathLst>
                <a:path w="12113260" h="706754">
                  <a:moveTo>
                    <a:pt x="12109305" y="706214"/>
                  </a:moveTo>
                  <a:lnTo>
                    <a:pt x="0" y="73196"/>
                  </a:lnTo>
                  <a:lnTo>
                    <a:pt x="3826" y="0"/>
                  </a:lnTo>
                  <a:lnTo>
                    <a:pt x="12113131" y="633017"/>
                  </a:lnTo>
                  <a:lnTo>
                    <a:pt x="12109305" y="706214"/>
                  </a:lnTo>
                  <a:close/>
                </a:path>
              </a:pathLst>
            </a:custGeom>
            <a:solidFill>
              <a:srgbClr val="DCDEE0">
                <a:alpha val="4387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9" name="object 46">
              <a:extLst>
                <a:ext uri="{FF2B5EF4-FFF2-40B4-BE49-F238E27FC236}">
                  <a16:creationId xmlns:a16="http://schemas.microsoft.com/office/drawing/2014/main" id="{8110C251-E148-2538-4D78-2C40B4FDD79D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358950" y="7304258"/>
              <a:ext cx="5965283" cy="3303179"/>
            </a:xfrm>
            <a:prstGeom prst="rect">
              <a:avLst/>
            </a:prstGeom>
          </p:spPr>
        </p:pic>
        <p:sp>
          <p:nvSpPr>
            <p:cNvPr id="70" name="object 47">
              <a:extLst>
                <a:ext uri="{FF2B5EF4-FFF2-40B4-BE49-F238E27FC236}">
                  <a16:creationId xmlns:a16="http://schemas.microsoft.com/office/drawing/2014/main" id="{1CD1FB9A-152C-878A-B6C2-AF02E0D9F05E}"/>
                </a:ext>
              </a:extLst>
            </p:cNvPr>
            <p:cNvSpPr/>
            <p:nvPr/>
          </p:nvSpPr>
          <p:spPr>
            <a:xfrm>
              <a:off x="5466901" y="7408378"/>
              <a:ext cx="5739130" cy="3077210"/>
            </a:xfrm>
            <a:custGeom>
              <a:avLst/>
              <a:gdLst/>
              <a:ahLst/>
              <a:cxnLst/>
              <a:rect l="l" t="t" r="r" b="b"/>
              <a:pathLst>
                <a:path w="5739130" h="3077209">
                  <a:moveTo>
                    <a:pt x="5704687" y="3076804"/>
                  </a:moveTo>
                  <a:lnTo>
                    <a:pt x="0" y="64816"/>
                  </a:lnTo>
                  <a:lnTo>
                    <a:pt x="34222" y="0"/>
                  </a:lnTo>
                  <a:lnTo>
                    <a:pt x="5738909" y="3011988"/>
                  </a:lnTo>
                  <a:lnTo>
                    <a:pt x="5704687" y="3076804"/>
                  </a:lnTo>
                  <a:close/>
                </a:path>
              </a:pathLst>
            </a:custGeom>
            <a:solidFill>
              <a:srgbClr val="DCDEE0">
                <a:alpha val="4387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48">
              <a:extLst>
                <a:ext uri="{FF2B5EF4-FFF2-40B4-BE49-F238E27FC236}">
                  <a16:creationId xmlns:a16="http://schemas.microsoft.com/office/drawing/2014/main" id="{6EC240B9-258A-7D28-40BB-E9EB3A97D53D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562636" y="6423045"/>
              <a:ext cx="131505" cy="130955"/>
            </a:xfrm>
            <a:prstGeom prst="rect">
              <a:avLst/>
            </a:prstGeom>
          </p:spPr>
        </p:pic>
        <p:pic>
          <p:nvPicPr>
            <p:cNvPr id="72" name="object 49">
              <a:extLst>
                <a:ext uri="{FF2B5EF4-FFF2-40B4-BE49-F238E27FC236}">
                  <a16:creationId xmlns:a16="http://schemas.microsoft.com/office/drawing/2014/main" id="{8412ACA9-FD4D-912B-CDDD-7F8199E85901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4261345" y="439777"/>
              <a:ext cx="5601923" cy="858612"/>
            </a:xfrm>
            <a:prstGeom prst="rect">
              <a:avLst/>
            </a:prstGeom>
          </p:spPr>
        </p:pic>
        <p:pic>
          <p:nvPicPr>
            <p:cNvPr id="73" name="object 50">
              <a:extLst>
                <a:ext uri="{FF2B5EF4-FFF2-40B4-BE49-F238E27FC236}">
                  <a16:creationId xmlns:a16="http://schemas.microsoft.com/office/drawing/2014/main" id="{B8B50EA2-FBE7-5B88-2239-13DA93FE7B40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5423613" y="1141326"/>
              <a:ext cx="4429184" cy="858612"/>
            </a:xfrm>
            <a:prstGeom prst="rect">
              <a:avLst/>
            </a:prstGeom>
          </p:spPr>
        </p:pic>
        <p:pic>
          <p:nvPicPr>
            <p:cNvPr id="74" name="object 51">
              <a:extLst>
                <a:ext uri="{FF2B5EF4-FFF2-40B4-BE49-F238E27FC236}">
                  <a16:creationId xmlns:a16="http://schemas.microsoft.com/office/drawing/2014/main" id="{39AE34C9-E1E9-00B3-8E33-0C6FA87E8A8B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3465558" y="1832404"/>
              <a:ext cx="6355827" cy="869083"/>
            </a:xfrm>
            <a:prstGeom prst="rect">
              <a:avLst/>
            </a:prstGeom>
          </p:spPr>
        </p:pic>
        <p:pic>
          <p:nvPicPr>
            <p:cNvPr id="75" name="object 52">
              <a:extLst>
                <a:ext uri="{FF2B5EF4-FFF2-40B4-BE49-F238E27FC236}">
                  <a16:creationId xmlns:a16="http://schemas.microsoft.com/office/drawing/2014/main" id="{A21930B1-C5E1-F034-9473-77A829CC3E7D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3434145" y="2533954"/>
              <a:ext cx="6418652" cy="869083"/>
            </a:xfrm>
            <a:prstGeom prst="rect">
              <a:avLst/>
            </a:prstGeom>
          </p:spPr>
        </p:pic>
        <p:pic>
          <p:nvPicPr>
            <p:cNvPr id="76" name="object 53">
              <a:extLst>
                <a:ext uri="{FF2B5EF4-FFF2-40B4-BE49-F238E27FC236}">
                  <a16:creationId xmlns:a16="http://schemas.microsoft.com/office/drawing/2014/main" id="{46626B6A-2C9A-689E-8F2C-45DC8DCCA2AE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4125224" y="3245974"/>
              <a:ext cx="5727574" cy="858612"/>
            </a:xfrm>
            <a:prstGeom prst="rect">
              <a:avLst/>
            </a:prstGeom>
          </p:spPr>
        </p:pic>
        <p:pic>
          <p:nvPicPr>
            <p:cNvPr id="77" name="object 54">
              <a:extLst>
                <a:ext uri="{FF2B5EF4-FFF2-40B4-BE49-F238E27FC236}">
                  <a16:creationId xmlns:a16="http://schemas.microsoft.com/office/drawing/2014/main" id="{D724EDD6-2281-ADCC-BB0A-20AF6AE0EED2}"/>
                </a:ext>
              </a:extLst>
            </p:cNvPr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15538793" y="3947523"/>
              <a:ext cx="4293063" cy="743432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11B519E-0113-5110-308D-408055FCD6B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905627" y="1750795"/>
            <a:ext cx="2462990" cy="19365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32D9444-8A46-B537-3169-115D7071C345}"/>
              </a:ext>
            </a:extLst>
          </p:cNvPr>
          <p:cNvSpPr txBox="1"/>
          <p:nvPr/>
        </p:nvSpPr>
        <p:spPr>
          <a:xfrm>
            <a:off x="8042183" y="678398"/>
            <a:ext cx="41147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err="1"/>
              <a:t>Assumption</a:t>
            </a:r>
            <a:r>
              <a:rPr lang="it-IT" dirty="0"/>
              <a:t> </a:t>
            </a:r>
          </a:p>
          <a:p>
            <a:r>
              <a:rPr lang="it-IT" dirty="0">
                <a:sym typeface="Wingdings" panose="05000000000000000000" pitchFamily="2" charset="2"/>
              </a:rPr>
              <a:t> Dark Matter </a:t>
            </a:r>
            <a:r>
              <a:rPr lang="it-IT" dirty="0" err="1">
                <a:sym typeface="Wingdings" panose="05000000000000000000" pitchFamily="2" charset="2"/>
              </a:rPr>
              <a:t>is</a:t>
            </a:r>
            <a:r>
              <a:rPr lang="it-IT" dirty="0">
                <a:sym typeface="Wingdings" panose="05000000000000000000" pitchFamily="2" charset="2"/>
              </a:rPr>
              <a:t> made of </a:t>
            </a:r>
          </a:p>
          <a:p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W</a:t>
            </a:r>
            <a:r>
              <a:rPr lang="it-IT" dirty="0" err="1">
                <a:sym typeface="Wingdings" panose="05000000000000000000" pitchFamily="2" charset="2"/>
              </a:rPr>
              <a:t>eakly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I</a:t>
            </a:r>
            <a:r>
              <a:rPr lang="it-IT" dirty="0" err="1">
                <a:sym typeface="Wingdings" panose="05000000000000000000" pitchFamily="2" charset="2"/>
              </a:rPr>
              <a:t>nteracting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M</a:t>
            </a:r>
            <a:r>
              <a:rPr lang="it-IT" dirty="0">
                <a:sym typeface="Wingdings" panose="05000000000000000000" pitchFamily="2" charset="2"/>
              </a:rPr>
              <a:t>assive </a:t>
            </a:r>
            <a:r>
              <a:rPr lang="it-IT" sz="2000" b="1" dirty="0" err="1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P</a:t>
            </a:r>
            <a:r>
              <a:rPr lang="it-IT" dirty="0" err="1">
                <a:sym typeface="Wingdings" panose="05000000000000000000" pitchFamily="2" charset="2"/>
              </a:rPr>
              <a:t>articles</a:t>
            </a:r>
            <a:r>
              <a:rPr lang="it-IT" dirty="0">
                <a:sym typeface="Wingdings" panose="05000000000000000000" pitchFamily="2" charset="2"/>
              </a:rPr>
              <a:t>.</a:t>
            </a:r>
          </a:p>
          <a:p>
            <a:endParaRPr lang="it-IT" dirty="0">
              <a:sym typeface="Wingdings" panose="05000000000000000000" pitchFamily="2" charset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661C4F-0106-8BCB-F1E1-1CF1E8EB4CB8}"/>
              </a:ext>
            </a:extLst>
          </p:cNvPr>
          <p:cNvSpPr txBox="1"/>
          <p:nvPr/>
        </p:nvSpPr>
        <p:spPr>
          <a:xfrm>
            <a:off x="0" y="5271386"/>
            <a:ext cx="6192784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none" strike="noStrike" baseline="0" dirty="0">
                <a:solidFill>
                  <a:srgbClr val="0645AE"/>
                </a:solidFill>
              </a:rPr>
              <a:t>ENERGY</a:t>
            </a:r>
            <a:r>
              <a:rPr lang="en-US" sz="1800" b="1" i="0" u="none" strike="noStrike" baseline="0" dirty="0">
                <a:solidFill>
                  <a:srgbClr val="0645AE"/>
                </a:solidFill>
              </a:rPr>
              <a:t> </a:t>
            </a:r>
            <a:r>
              <a:rPr lang="en-US" dirty="0">
                <a:solidFill>
                  <a:srgbClr val="0645AE"/>
                </a:solidFill>
                <a:sym typeface="Wingdings" panose="05000000000000000000" pitchFamily="2" charset="2"/>
              </a:rPr>
              <a:t></a:t>
            </a:r>
            <a:r>
              <a:rPr lang="en-US" sz="1800" b="0" i="0" u="none" strike="noStrike" baseline="0" dirty="0">
                <a:solidFill>
                  <a:srgbClr val="0645AE"/>
                </a:solidFill>
              </a:rPr>
              <a:t> 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Excess would result in </a:t>
            </a:r>
            <a:r>
              <a:rPr lang="en-US" sz="1800" b="1" i="0" u="none" strike="noStrike" baseline="0" dirty="0">
                <a:solidFill>
                  <a:srgbClr val="4A87E9"/>
                </a:solidFill>
              </a:rPr>
              <a:t>falling exponentials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.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sz="2000" b="1" i="0" u="none" strike="noStrike" baseline="0" dirty="0">
                <a:solidFill>
                  <a:srgbClr val="0645AE"/>
                </a:solidFill>
              </a:rPr>
              <a:t>TIME</a:t>
            </a:r>
            <a:r>
              <a:rPr lang="en-US" sz="1800" b="1" i="0" u="none" strike="noStrike" baseline="0" dirty="0">
                <a:solidFill>
                  <a:srgbClr val="0645AE"/>
                </a:solidFill>
              </a:rPr>
              <a:t> </a:t>
            </a:r>
            <a:r>
              <a:rPr lang="en-US" sz="1800" b="1" i="0" u="none" strike="noStrike" baseline="0" dirty="0">
                <a:solidFill>
                  <a:srgbClr val="0645AE"/>
                </a:solidFill>
                <a:sym typeface="Wingdings" panose="05000000000000000000" pitchFamily="2" charset="2"/>
              </a:rPr>
              <a:t></a:t>
            </a:r>
            <a:r>
              <a:rPr lang="en-US" sz="1800" b="0" i="0" u="none" strike="noStrike" baseline="0" dirty="0">
                <a:solidFill>
                  <a:srgbClr val="0645AE"/>
                </a:solidFill>
              </a:rPr>
              <a:t> 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Results in a </a:t>
            </a:r>
            <a:r>
              <a:rPr lang="en-US" sz="1800" b="1" i="0" u="none" strike="noStrike" baseline="0" dirty="0">
                <a:solidFill>
                  <a:srgbClr val="4A87E9"/>
                </a:solidFill>
              </a:rPr>
              <a:t>few % annual modulation.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830958-F2C4-D11F-C224-E29C0F139305}"/>
              </a:ext>
            </a:extLst>
          </p:cNvPr>
          <p:cNvSpPr txBox="1"/>
          <p:nvPr/>
        </p:nvSpPr>
        <p:spPr>
          <a:xfrm>
            <a:off x="8087642" y="3785951"/>
            <a:ext cx="4084989" cy="4001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2000" b="1" i="0" u="sng" strike="noStrike" baseline="0" dirty="0">
                <a:solidFill>
                  <a:schemeClr val="bg2">
                    <a:lumMod val="10000"/>
                  </a:schemeClr>
                </a:solidFill>
              </a:rPr>
              <a:t>Directionality of the DM flux </a:t>
            </a:r>
            <a:endParaRPr lang="en-US" sz="2000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53FA69-DF8E-E226-C002-733C8F3E0FE7}"/>
              </a:ext>
            </a:extLst>
          </p:cNvPr>
          <p:cNvSpPr txBox="1"/>
          <p:nvPr/>
        </p:nvSpPr>
        <p:spPr>
          <a:xfrm>
            <a:off x="8336968" y="4772262"/>
            <a:ext cx="3586335" cy="2154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800" b="1" i="0" dirty="0">
                <a:solidFill>
                  <a:srgbClr val="253F08"/>
                </a:solidFill>
                <a:effectLst/>
                <a:latin typeface="Liberation Sans"/>
                <a:hlinkClick r:id="rId23"/>
              </a:rPr>
              <a:t>The future of directional searches, Ciaran O’Hare</a:t>
            </a:r>
            <a:endParaRPr lang="en-US" sz="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699F08-59AE-49C5-ED9E-D6645DE2783C}"/>
              </a:ext>
            </a:extLst>
          </p:cNvPr>
          <p:cNvSpPr txBox="1"/>
          <p:nvPr/>
        </p:nvSpPr>
        <p:spPr>
          <a:xfrm>
            <a:off x="8071029" y="4202123"/>
            <a:ext cx="41016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0" u="none" strike="noStrike" baseline="0" dirty="0">
                <a:solidFill>
                  <a:srgbClr val="C00000"/>
                </a:solidFill>
              </a:rPr>
              <a:t>This is the only generic and unambiguous terrestrial signature of DM that results solely from the assumption that we live inside a DM halo. 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7D5379-7F6D-608F-7CB6-CDEA41488CCE}"/>
              </a:ext>
            </a:extLst>
          </p:cNvPr>
          <p:cNvSpPr txBox="1"/>
          <p:nvPr/>
        </p:nvSpPr>
        <p:spPr>
          <a:xfrm>
            <a:off x="7089588" y="5238025"/>
            <a:ext cx="50414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it-IT" sz="2000" b="1" dirty="0" err="1">
                <a:solidFill>
                  <a:srgbClr val="C00000"/>
                </a:solidFill>
              </a:rPr>
              <a:t>Only</a:t>
            </a:r>
            <a:r>
              <a:rPr lang="it-IT" sz="2000" b="1" dirty="0">
                <a:solidFill>
                  <a:srgbClr val="C00000"/>
                </a:solidFill>
              </a:rPr>
              <a:t> signature 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</a:rPr>
              <a:t>of DM </a:t>
            </a: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</a:rPr>
              <a:t>halo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</a:rPr>
              <a:t>presence</a:t>
            </a:r>
            <a:endParaRPr lang="it-IT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</a:rPr>
              <a:t>Rejection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</a:rPr>
              <a:t> of </a:t>
            </a:r>
            <a:r>
              <a:rPr lang="it-IT" sz="2000" b="1" dirty="0">
                <a:solidFill>
                  <a:srgbClr val="C00000"/>
                </a:solidFill>
              </a:rPr>
              <a:t>background </a:t>
            </a:r>
            <a:r>
              <a:rPr lang="it-IT" sz="2000" b="1" dirty="0" err="1">
                <a:solidFill>
                  <a:srgbClr val="C00000"/>
                </a:solidFill>
              </a:rPr>
              <a:t>isotropy</a:t>
            </a:r>
            <a:endParaRPr lang="it-IT" sz="2000" b="1" dirty="0">
              <a:solidFill>
                <a:srgbClr val="C00000"/>
              </a:solidFill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it-IT" sz="2000" b="1" dirty="0" err="1">
                <a:solidFill>
                  <a:schemeClr val="accent2">
                    <a:lumMod val="75000"/>
                  </a:schemeClr>
                </a:solidFill>
              </a:rPr>
              <a:t>Identification</a:t>
            </a: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</a:rPr>
              <a:t> of </a:t>
            </a:r>
            <a:r>
              <a:rPr lang="it-IT" sz="2000" b="1" dirty="0">
                <a:solidFill>
                  <a:srgbClr val="C00000"/>
                </a:solidFill>
              </a:rPr>
              <a:t>solar </a:t>
            </a:r>
            <a:r>
              <a:rPr lang="it-IT" sz="2000" b="1" dirty="0" err="1">
                <a:solidFill>
                  <a:srgbClr val="C00000"/>
                </a:solidFill>
              </a:rPr>
              <a:t>neutrinos</a:t>
            </a:r>
            <a:endParaRPr lang="it-IT" sz="2000" b="1" dirty="0">
              <a:solidFill>
                <a:srgbClr val="C00000"/>
              </a:solidFill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Only way to do </a:t>
            </a:r>
            <a:r>
              <a:rPr lang="en-US" sz="2000" b="1" dirty="0">
                <a:solidFill>
                  <a:srgbClr val="C00000"/>
                </a:solidFill>
              </a:rPr>
              <a:t>DM astronomy</a:t>
            </a:r>
          </a:p>
        </p:txBody>
      </p:sp>
    </p:spTree>
    <p:extLst>
      <p:ext uri="{BB962C8B-B14F-4D97-AF65-F5344CB8AC3E}">
        <p14:creationId xmlns:p14="http://schemas.microsoft.com/office/powerpoint/2010/main" val="1444867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BB8DF-0C5C-CEF7-0A47-DF559E27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CYGNO </a:t>
            </a:r>
            <a:r>
              <a:rPr lang="it-IT" dirty="0" err="1"/>
              <a:t>paradigm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66605F-7509-2C44-FA7D-05C2FF4F1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A60182-6FCB-0459-B9E5-CE660BB59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6B4643-7FD9-AFE1-6676-2C15D3F64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4</a:t>
            </a:fld>
            <a:endParaRPr lang="en-US"/>
          </a:p>
        </p:txBody>
      </p:sp>
      <p:pic>
        <p:nvPicPr>
          <p:cNvPr id="13" name="object 12">
            <a:extLst>
              <a:ext uri="{FF2B5EF4-FFF2-40B4-BE49-F238E27FC236}">
                <a16:creationId xmlns:a16="http://schemas.microsoft.com/office/drawing/2014/main" id="{A8E9AB13-2F08-2EF8-D811-79D9E28DBDB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7816" y="1205451"/>
            <a:ext cx="4684715" cy="3229612"/>
          </a:xfrm>
          <a:prstGeom prst="rect">
            <a:avLst/>
          </a:prstGeom>
        </p:spPr>
      </p:pic>
      <p:pic>
        <p:nvPicPr>
          <p:cNvPr id="14" name="object 3">
            <a:extLst>
              <a:ext uri="{FF2B5EF4-FFF2-40B4-BE49-F238E27FC236}">
                <a16:creationId xmlns:a16="http://schemas.microsoft.com/office/drawing/2014/main" id="{C8ABE8D3-6636-3940-9043-7F88C6727F3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12531" y="1494333"/>
            <a:ext cx="1743075" cy="2450805"/>
          </a:xfrm>
          <a:prstGeom prst="rect">
            <a:avLst/>
          </a:prstGeom>
        </p:spPr>
      </p:pic>
      <p:pic>
        <p:nvPicPr>
          <p:cNvPr id="16" name="object 15">
            <a:extLst>
              <a:ext uri="{FF2B5EF4-FFF2-40B4-BE49-F238E27FC236}">
                <a16:creationId xmlns:a16="http://schemas.microsoft.com/office/drawing/2014/main" id="{9BAF048E-F769-599A-C9D9-F041C66748FB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07976" y="2824424"/>
            <a:ext cx="1425325" cy="11749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5A4820-E3A2-337A-3BAF-AD96904C59AE}"/>
              </a:ext>
            </a:extLst>
          </p:cNvPr>
          <p:cNvSpPr txBox="1"/>
          <p:nvPr/>
        </p:nvSpPr>
        <p:spPr>
          <a:xfrm>
            <a:off x="92398" y="726060"/>
            <a:ext cx="2781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He/CF</a:t>
            </a:r>
            <a:r>
              <a:rPr lang="it-IT" sz="2000" b="1" baseline="-25000" dirty="0"/>
              <a:t>4</a:t>
            </a:r>
            <a:r>
              <a:rPr lang="it-IT" sz="2000" b="1" dirty="0"/>
              <a:t> 60/40</a:t>
            </a:r>
            <a:endParaRPr lang="en-US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AD003E-189F-B1F5-F2DC-BD119D75FD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994947" y="1294035"/>
            <a:ext cx="889174" cy="146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069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BB8DF-0C5C-CEF7-0A47-DF559E27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CYGNO </a:t>
            </a:r>
            <a:r>
              <a:rPr lang="it-IT" dirty="0" err="1"/>
              <a:t>paradigm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66605F-7509-2C44-FA7D-05C2FF4F1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A60182-6FCB-0459-B9E5-CE660BB59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6B4643-7FD9-AFE1-6676-2C15D3F64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5</a:t>
            </a:fld>
            <a:endParaRPr lang="en-US"/>
          </a:p>
        </p:txBody>
      </p:sp>
      <p:pic>
        <p:nvPicPr>
          <p:cNvPr id="13" name="object 12">
            <a:extLst>
              <a:ext uri="{FF2B5EF4-FFF2-40B4-BE49-F238E27FC236}">
                <a16:creationId xmlns:a16="http://schemas.microsoft.com/office/drawing/2014/main" id="{A8E9AB13-2F08-2EF8-D811-79D9E28DBDB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7816" y="1205451"/>
            <a:ext cx="4684715" cy="3229612"/>
          </a:xfrm>
          <a:prstGeom prst="rect">
            <a:avLst/>
          </a:prstGeom>
        </p:spPr>
      </p:pic>
      <p:pic>
        <p:nvPicPr>
          <p:cNvPr id="14" name="object 3">
            <a:extLst>
              <a:ext uri="{FF2B5EF4-FFF2-40B4-BE49-F238E27FC236}">
                <a16:creationId xmlns:a16="http://schemas.microsoft.com/office/drawing/2014/main" id="{C8ABE8D3-6636-3940-9043-7F88C6727F3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12531" y="1494333"/>
            <a:ext cx="1743075" cy="2450805"/>
          </a:xfrm>
          <a:prstGeom prst="rect">
            <a:avLst/>
          </a:prstGeom>
        </p:spPr>
      </p:pic>
      <p:pic>
        <p:nvPicPr>
          <p:cNvPr id="16" name="object 15">
            <a:extLst>
              <a:ext uri="{FF2B5EF4-FFF2-40B4-BE49-F238E27FC236}">
                <a16:creationId xmlns:a16="http://schemas.microsoft.com/office/drawing/2014/main" id="{9BAF048E-F769-599A-C9D9-F041C66748FB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07976" y="2824424"/>
            <a:ext cx="1425325" cy="1174939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5A3DD87-28D2-0465-0339-D962C4EEC091}"/>
              </a:ext>
            </a:extLst>
          </p:cNvPr>
          <p:cNvSpPr/>
          <p:nvPr/>
        </p:nvSpPr>
        <p:spPr>
          <a:xfrm>
            <a:off x="6606250" y="2609978"/>
            <a:ext cx="1628775" cy="15393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object 22">
            <a:extLst>
              <a:ext uri="{FF2B5EF4-FFF2-40B4-BE49-F238E27FC236}">
                <a16:creationId xmlns:a16="http://schemas.microsoft.com/office/drawing/2014/main" id="{31F7A461-2E39-FCE4-9884-E05DA378BADB}"/>
              </a:ext>
            </a:extLst>
          </p:cNvPr>
          <p:cNvGrpSpPr/>
          <p:nvPr/>
        </p:nvGrpSpPr>
        <p:grpSpPr>
          <a:xfrm>
            <a:off x="92398" y="4319468"/>
            <a:ext cx="8337227" cy="1791019"/>
            <a:chOff x="63125" y="3795854"/>
            <a:chExt cx="6358650" cy="1139850"/>
          </a:xfrm>
        </p:grpSpPr>
        <p:pic>
          <p:nvPicPr>
            <p:cNvPr id="23" name="object 25">
              <a:extLst>
                <a:ext uri="{FF2B5EF4-FFF2-40B4-BE49-F238E27FC236}">
                  <a16:creationId xmlns:a16="http://schemas.microsoft.com/office/drawing/2014/main" id="{C92E51B9-9C87-8979-DE3F-FFB9A27F56D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25" y="3795854"/>
              <a:ext cx="6358650" cy="1139850"/>
            </a:xfrm>
            <a:prstGeom prst="rect">
              <a:avLst/>
            </a:prstGeom>
          </p:spPr>
        </p:pic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13912210-A61E-2E25-2B21-31EDEC8F0BD3}"/>
                </a:ext>
              </a:extLst>
            </p:cNvPr>
            <p:cNvSpPr/>
            <p:nvPr/>
          </p:nvSpPr>
          <p:spPr>
            <a:xfrm>
              <a:off x="129800" y="3843479"/>
              <a:ext cx="6225540" cy="1007110"/>
            </a:xfrm>
            <a:custGeom>
              <a:avLst/>
              <a:gdLst/>
              <a:ahLst/>
              <a:cxnLst/>
              <a:rect l="l" t="t" r="r" b="b"/>
              <a:pathLst>
                <a:path w="6225540" h="1007110">
                  <a:moveTo>
                    <a:pt x="6057546" y="1006499"/>
                  </a:moveTo>
                  <a:lnTo>
                    <a:pt x="167753" y="1006499"/>
                  </a:lnTo>
                  <a:lnTo>
                    <a:pt x="123157" y="1000507"/>
                  </a:lnTo>
                  <a:lnTo>
                    <a:pt x="83085" y="983596"/>
                  </a:lnTo>
                  <a:lnTo>
                    <a:pt x="49133" y="957366"/>
                  </a:lnTo>
                  <a:lnTo>
                    <a:pt x="22903" y="923414"/>
                  </a:lnTo>
                  <a:lnTo>
                    <a:pt x="5992" y="883341"/>
                  </a:lnTo>
                  <a:lnTo>
                    <a:pt x="0" y="838746"/>
                  </a:lnTo>
                  <a:lnTo>
                    <a:pt x="0" y="167752"/>
                  </a:lnTo>
                  <a:lnTo>
                    <a:pt x="5992" y="123157"/>
                  </a:lnTo>
                  <a:lnTo>
                    <a:pt x="22903" y="83084"/>
                  </a:lnTo>
                  <a:lnTo>
                    <a:pt x="49133" y="49133"/>
                  </a:lnTo>
                  <a:lnTo>
                    <a:pt x="83085" y="22903"/>
                  </a:lnTo>
                  <a:lnTo>
                    <a:pt x="123157" y="5992"/>
                  </a:lnTo>
                  <a:lnTo>
                    <a:pt x="167753" y="0"/>
                  </a:lnTo>
                  <a:lnTo>
                    <a:pt x="6057546" y="0"/>
                  </a:lnTo>
                  <a:lnTo>
                    <a:pt x="6121742" y="12769"/>
                  </a:lnTo>
                  <a:lnTo>
                    <a:pt x="6176165" y="49133"/>
                  </a:lnTo>
                  <a:lnTo>
                    <a:pt x="6212530" y="103556"/>
                  </a:lnTo>
                  <a:lnTo>
                    <a:pt x="6225299" y="167752"/>
                  </a:lnTo>
                  <a:lnTo>
                    <a:pt x="6225299" y="838746"/>
                  </a:lnTo>
                  <a:lnTo>
                    <a:pt x="6219307" y="883341"/>
                  </a:lnTo>
                  <a:lnTo>
                    <a:pt x="6202396" y="923414"/>
                  </a:lnTo>
                  <a:lnTo>
                    <a:pt x="6176166" y="957366"/>
                  </a:lnTo>
                  <a:lnTo>
                    <a:pt x="6142214" y="983596"/>
                  </a:lnTo>
                  <a:lnTo>
                    <a:pt x="6102142" y="1000507"/>
                  </a:lnTo>
                  <a:lnTo>
                    <a:pt x="6057546" y="10064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AE6D4B87-48A5-BF76-C366-290DB5108E81}"/>
                </a:ext>
              </a:extLst>
            </p:cNvPr>
            <p:cNvSpPr/>
            <p:nvPr/>
          </p:nvSpPr>
          <p:spPr>
            <a:xfrm>
              <a:off x="129800" y="3843479"/>
              <a:ext cx="6225540" cy="1007110"/>
            </a:xfrm>
            <a:custGeom>
              <a:avLst/>
              <a:gdLst/>
              <a:ahLst/>
              <a:cxnLst/>
              <a:rect l="l" t="t" r="r" b="b"/>
              <a:pathLst>
                <a:path w="6225540" h="1007110">
                  <a:moveTo>
                    <a:pt x="0" y="167752"/>
                  </a:moveTo>
                  <a:lnTo>
                    <a:pt x="5992" y="123157"/>
                  </a:lnTo>
                  <a:lnTo>
                    <a:pt x="22903" y="83084"/>
                  </a:lnTo>
                  <a:lnTo>
                    <a:pt x="49133" y="49133"/>
                  </a:lnTo>
                  <a:lnTo>
                    <a:pt x="83085" y="22903"/>
                  </a:lnTo>
                  <a:lnTo>
                    <a:pt x="123157" y="5992"/>
                  </a:lnTo>
                  <a:lnTo>
                    <a:pt x="167753" y="0"/>
                  </a:lnTo>
                  <a:lnTo>
                    <a:pt x="6057546" y="0"/>
                  </a:lnTo>
                  <a:lnTo>
                    <a:pt x="6121742" y="12769"/>
                  </a:lnTo>
                  <a:lnTo>
                    <a:pt x="6176165" y="49133"/>
                  </a:lnTo>
                  <a:lnTo>
                    <a:pt x="6212530" y="103556"/>
                  </a:lnTo>
                  <a:lnTo>
                    <a:pt x="6225299" y="167752"/>
                  </a:lnTo>
                  <a:lnTo>
                    <a:pt x="6225299" y="838746"/>
                  </a:lnTo>
                  <a:lnTo>
                    <a:pt x="6219307" y="883341"/>
                  </a:lnTo>
                  <a:lnTo>
                    <a:pt x="6202396" y="923414"/>
                  </a:lnTo>
                  <a:lnTo>
                    <a:pt x="6176166" y="957366"/>
                  </a:lnTo>
                  <a:lnTo>
                    <a:pt x="6142214" y="983596"/>
                  </a:lnTo>
                  <a:lnTo>
                    <a:pt x="6102142" y="1000507"/>
                  </a:lnTo>
                  <a:lnTo>
                    <a:pt x="6057546" y="1006499"/>
                  </a:lnTo>
                  <a:lnTo>
                    <a:pt x="167753" y="1006499"/>
                  </a:lnTo>
                  <a:lnTo>
                    <a:pt x="123157" y="1000507"/>
                  </a:lnTo>
                  <a:lnTo>
                    <a:pt x="83085" y="983596"/>
                  </a:lnTo>
                  <a:lnTo>
                    <a:pt x="49133" y="957366"/>
                  </a:lnTo>
                  <a:lnTo>
                    <a:pt x="22903" y="923414"/>
                  </a:lnTo>
                  <a:lnTo>
                    <a:pt x="5992" y="883341"/>
                  </a:lnTo>
                  <a:lnTo>
                    <a:pt x="0" y="838746"/>
                  </a:lnTo>
                  <a:lnTo>
                    <a:pt x="0" y="167752"/>
                  </a:lnTo>
                  <a:close/>
                </a:path>
              </a:pathLst>
            </a:custGeom>
            <a:ln w="19049">
              <a:solidFill>
                <a:srgbClr val="F4340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8">
            <a:extLst>
              <a:ext uri="{FF2B5EF4-FFF2-40B4-BE49-F238E27FC236}">
                <a16:creationId xmlns:a16="http://schemas.microsoft.com/office/drawing/2014/main" id="{6B275E84-5891-36F7-F8FD-EB22F8E2B0C0}"/>
              </a:ext>
            </a:extLst>
          </p:cNvPr>
          <p:cNvSpPr txBox="1"/>
          <p:nvPr/>
        </p:nvSpPr>
        <p:spPr>
          <a:xfrm>
            <a:off x="377302" y="4625670"/>
            <a:ext cx="2557139" cy="10797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50000"/>
              </a:lnSpc>
              <a:spcBef>
                <a:spcPts val="100"/>
              </a:spcBef>
            </a:pPr>
            <a:r>
              <a:rPr sz="1600" dirty="0">
                <a:cs typeface="Ubuntu"/>
              </a:rPr>
              <a:t>With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the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high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granularity</a:t>
            </a:r>
            <a:r>
              <a:rPr sz="1600" spc="-10" dirty="0">
                <a:cs typeface="Ubuntu"/>
              </a:rPr>
              <a:t> </a:t>
            </a:r>
            <a:r>
              <a:rPr sz="1600" spc="-25" dirty="0">
                <a:cs typeface="Ubuntu"/>
              </a:rPr>
              <a:t>of </a:t>
            </a:r>
            <a:r>
              <a:rPr sz="1600" dirty="0">
                <a:cs typeface="Ubuntu"/>
              </a:rPr>
              <a:t>the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camera,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we</a:t>
            </a:r>
            <a:r>
              <a:rPr sz="1600" spc="-10" dirty="0">
                <a:cs typeface="Ubuntu"/>
              </a:rPr>
              <a:t> measure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cs typeface="Ubuntu"/>
              </a:rPr>
              <a:t>energy</a:t>
            </a:r>
            <a:r>
              <a:rPr sz="1600" b="1" u="none" spc="-25" dirty="0">
                <a:cs typeface="Ubuntu"/>
              </a:rPr>
              <a:t> </a:t>
            </a:r>
            <a:r>
              <a:rPr sz="1600" u="none" dirty="0">
                <a:cs typeface="Ubuntu"/>
              </a:rPr>
              <a:t>+</a:t>
            </a:r>
            <a:r>
              <a:rPr sz="1600" u="none" spc="-15" dirty="0">
                <a:cs typeface="Ubuntu"/>
              </a:rPr>
              <a:t> </a:t>
            </a:r>
            <a:r>
              <a:rPr sz="1600" b="1" u="sng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X</a:t>
            </a:r>
            <a:r>
              <a:rPr sz="1600" b="1" u="sng" spc="-5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 </a:t>
            </a:r>
            <a:r>
              <a:rPr sz="1600" b="1" u="sng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&amp;</a:t>
            </a:r>
            <a:r>
              <a:rPr sz="1600" b="1" u="sng" spc="-10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 </a:t>
            </a:r>
            <a:r>
              <a:rPr sz="1600" b="1" u="sng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Y</a:t>
            </a:r>
            <a:r>
              <a:rPr sz="1600" b="1" u="sng" spc="-10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 coordinates</a:t>
            </a:r>
            <a:endParaRPr sz="1600" dirty="0">
              <a:cs typeface="Ubuntu"/>
            </a:endParaRPr>
          </a:p>
        </p:txBody>
      </p:sp>
      <p:pic>
        <p:nvPicPr>
          <p:cNvPr id="27" name="object 29">
            <a:extLst>
              <a:ext uri="{FF2B5EF4-FFF2-40B4-BE49-F238E27FC236}">
                <a16:creationId xmlns:a16="http://schemas.microsoft.com/office/drawing/2014/main" id="{5A1AFB2F-DD7F-DA5E-B8F4-061003772AD1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021548" y="4605218"/>
            <a:ext cx="2426752" cy="1280595"/>
          </a:xfrm>
          <a:prstGeom prst="rect">
            <a:avLst/>
          </a:prstGeom>
        </p:spPr>
      </p:pic>
      <p:pic>
        <p:nvPicPr>
          <p:cNvPr id="28" name="object 31">
            <a:extLst>
              <a:ext uri="{FF2B5EF4-FFF2-40B4-BE49-F238E27FC236}">
                <a16:creationId xmlns:a16="http://schemas.microsoft.com/office/drawing/2014/main" id="{0C610C74-19D8-C553-69D3-0CC629040F90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41928" y="4555946"/>
            <a:ext cx="2593097" cy="13353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9CBC94-A0F8-9DF5-D60E-C2F0C00D18B5}"/>
              </a:ext>
            </a:extLst>
          </p:cNvPr>
          <p:cNvSpPr txBox="1"/>
          <p:nvPr/>
        </p:nvSpPr>
        <p:spPr>
          <a:xfrm>
            <a:off x="92398" y="726060"/>
            <a:ext cx="2781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He/CF</a:t>
            </a:r>
            <a:r>
              <a:rPr lang="it-IT" sz="2000" b="1" baseline="-25000" dirty="0"/>
              <a:t>4</a:t>
            </a:r>
            <a:r>
              <a:rPr lang="it-IT" sz="2000" b="1" dirty="0"/>
              <a:t> 60/40</a:t>
            </a:r>
            <a:endParaRPr lang="en-US" sz="2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813C88-5971-E20F-B93A-A4BC2840C1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6994947" y="1294035"/>
            <a:ext cx="889174" cy="146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910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BB8DF-0C5C-CEF7-0A47-DF559E27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CYGNO </a:t>
            </a:r>
            <a:r>
              <a:rPr lang="it-IT" dirty="0" err="1"/>
              <a:t>paradigm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66605F-7509-2C44-FA7D-05C2FF4F1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A60182-6FCB-0459-B9E5-CE660BB59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6B4643-7FD9-AFE1-6676-2C15D3F64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6</a:t>
            </a:fld>
            <a:endParaRPr lang="en-US"/>
          </a:p>
        </p:txBody>
      </p:sp>
      <p:pic>
        <p:nvPicPr>
          <p:cNvPr id="13" name="object 12">
            <a:extLst>
              <a:ext uri="{FF2B5EF4-FFF2-40B4-BE49-F238E27FC236}">
                <a16:creationId xmlns:a16="http://schemas.microsoft.com/office/drawing/2014/main" id="{A8E9AB13-2F08-2EF8-D811-79D9E28DBDB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7816" y="1205451"/>
            <a:ext cx="4684715" cy="3229612"/>
          </a:xfrm>
          <a:prstGeom prst="rect">
            <a:avLst/>
          </a:prstGeom>
        </p:spPr>
      </p:pic>
      <p:pic>
        <p:nvPicPr>
          <p:cNvPr id="14" name="object 3">
            <a:extLst>
              <a:ext uri="{FF2B5EF4-FFF2-40B4-BE49-F238E27FC236}">
                <a16:creationId xmlns:a16="http://schemas.microsoft.com/office/drawing/2014/main" id="{C8ABE8D3-6636-3940-9043-7F88C6727F3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12531" y="1494333"/>
            <a:ext cx="1743075" cy="2450805"/>
          </a:xfrm>
          <a:prstGeom prst="rect">
            <a:avLst/>
          </a:prstGeom>
        </p:spPr>
      </p:pic>
      <p:pic>
        <p:nvPicPr>
          <p:cNvPr id="16" name="object 15">
            <a:extLst>
              <a:ext uri="{FF2B5EF4-FFF2-40B4-BE49-F238E27FC236}">
                <a16:creationId xmlns:a16="http://schemas.microsoft.com/office/drawing/2014/main" id="{9BAF048E-F769-599A-C9D9-F041C66748FB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07976" y="2824424"/>
            <a:ext cx="1425325" cy="1174939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5A3DD87-28D2-0465-0339-D962C4EEC091}"/>
              </a:ext>
            </a:extLst>
          </p:cNvPr>
          <p:cNvSpPr/>
          <p:nvPr/>
        </p:nvSpPr>
        <p:spPr>
          <a:xfrm>
            <a:off x="6606250" y="2609978"/>
            <a:ext cx="1628775" cy="15393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object 22">
            <a:extLst>
              <a:ext uri="{FF2B5EF4-FFF2-40B4-BE49-F238E27FC236}">
                <a16:creationId xmlns:a16="http://schemas.microsoft.com/office/drawing/2014/main" id="{31F7A461-2E39-FCE4-9884-E05DA378BADB}"/>
              </a:ext>
            </a:extLst>
          </p:cNvPr>
          <p:cNvGrpSpPr/>
          <p:nvPr/>
        </p:nvGrpSpPr>
        <p:grpSpPr>
          <a:xfrm>
            <a:off x="92398" y="4319468"/>
            <a:ext cx="8337227" cy="1791019"/>
            <a:chOff x="63125" y="3795854"/>
            <a:chExt cx="6358650" cy="1139850"/>
          </a:xfrm>
        </p:grpSpPr>
        <p:pic>
          <p:nvPicPr>
            <p:cNvPr id="23" name="object 25">
              <a:extLst>
                <a:ext uri="{FF2B5EF4-FFF2-40B4-BE49-F238E27FC236}">
                  <a16:creationId xmlns:a16="http://schemas.microsoft.com/office/drawing/2014/main" id="{C92E51B9-9C87-8979-DE3F-FFB9A27F56D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25" y="3795854"/>
              <a:ext cx="6358650" cy="1139850"/>
            </a:xfrm>
            <a:prstGeom prst="rect">
              <a:avLst/>
            </a:prstGeom>
          </p:spPr>
        </p:pic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13912210-A61E-2E25-2B21-31EDEC8F0BD3}"/>
                </a:ext>
              </a:extLst>
            </p:cNvPr>
            <p:cNvSpPr/>
            <p:nvPr/>
          </p:nvSpPr>
          <p:spPr>
            <a:xfrm>
              <a:off x="129800" y="3843479"/>
              <a:ext cx="6225540" cy="1007110"/>
            </a:xfrm>
            <a:custGeom>
              <a:avLst/>
              <a:gdLst/>
              <a:ahLst/>
              <a:cxnLst/>
              <a:rect l="l" t="t" r="r" b="b"/>
              <a:pathLst>
                <a:path w="6225540" h="1007110">
                  <a:moveTo>
                    <a:pt x="6057546" y="1006499"/>
                  </a:moveTo>
                  <a:lnTo>
                    <a:pt x="167753" y="1006499"/>
                  </a:lnTo>
                  <a:lnTo>
                    <a:pt x="123157" y="1000507"/>
                  </a:lnTo>
                  <a:lnTo>
                    <a:pt x="83085" y="983596"/>
                  </a:lnTo>
                  <a:lnTo>
                    <a:pt x="49133" y="957366"/>
                  </a:lnTo>
                  <a:lnTo>
                    <a:pt x="22903" y="923414"/>
                  </a:lnTo>
                  <a:lnTo>
                    <a:pt x="5992" y="883341"/>
                  </a:lnTo>
                  <a:lnTo>
                    <a:pt x="0" y="838746"/>
                  </a:lnTo>
                  <a:lnTo>
                    <a:pt x="0" y="167752"/>
                  </a:lnTo>
                  <a:lnTo>
                    <a:pt x="5992" y="123157"/>
                  </a:lnTo>
                  <a:lnTo>
                    <a:pt x="22903" y="83084"/>
                  </a:lnTo>
                  <a:lnTo>
                    <a:pt x="49133" y="49133"/>
                  </a:lnTo>
                  <a:lnTo>
                    <a:pt x="83085" y="22903"/>
                  </a:lnTo>
                  <a:lnTo>
                    <a:pt x="123157" y="5992"/>
                  </a:lnTo>
                  <a:lnTo>
                    <a:pt x="167753" y="0"/>
                  </a:lnTo>
                  <a:lnTo>
                    <a:pt x="6057546" y="0"/>
                  </a:lnTo>
                  <a:lnTo>
                    <a:pt x="6121742" y="12769"/>
                  </a:lnTo>
                  <a:lnTo>
                    <a:pt x="6176165" y="49133"/>
                  </a:lnTo>
                  <a:lnTo>
                    <a:pt x="6212530" y="103556"/>
                  </a:lnTo>
                  <a:lnTo>
                    <a:pt x="6225299" y="167752"/>
                  </a:lnTo>
                  <a:lnTo>
                    <a:pt x="6225299" y="838746"/>
                  </a:lnTo>
                  <a:lnTo>
                    <a:pt x="6219307" y="883341"/>
                  </a:lnTo>
                  <a:lnTo>
                    <a:pt x="6202396" y="923414"/>
                  </a:lnTo>
                  <a:lnTo>
                    <a:pt x="6176166" y="957366"/>
                  </a:lnTo>
                  <a:lnTo>
                    <a:pt x="6142214" y="983596"/>
                  </a:lnTo>
                  <a:lnTo>
                    <a:pt x="6102142" y="1000507"/>
                  </a:lnTo>
                  <a:lnTo>
                    <a:pt x="6057546" y="10064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AE6D4B87-48A5-BF76-C366-290DB5108E81}"/>
                </a:ext>
              </a:extLst>
            </p:cNvPr>
            <p:cNvSpPr/>
            <p:nvPr/>
          </p:nvSpPr>
          <p:spPr>
            <a:xfrm>
              <a:off x="129800" y="3843479"/>
              <a:ext cx="6225540" cy="1007110"/>
            </a:xfrm>
            <a:custGeom>
              <a:avLst/>
              <a:gdLst/>
              <a:ahLst/>
              <a:cxnLst/>
              <a:rect l="l" t="t" r="r" b="b"/>
              <a:pathLst>
                <a:path w="6225540" h="1007110">
                  <a:moveTo>
                    <a:pt x="0" y="167752"/>
                  </a:moveTo>
                  <a:lnTo>
                    <a:pt x="5992" y="123157"/>
                  </a:lnTo>
                  <a:lnTo>
                    <a:pt x="22903" y="83084"/>
                  </a:lnTo>
                  <a:lnTo>
                    <a:pt x="49133" y="49133"/>
                  </a:lnTo>
                  <a:lnTo>
                    <a:pt x="83085" y="22903"/>
                  </a:lnTo>
                  <a:lnTo>
                    <a:pt x="123157" y="5992"/>
                  </a:lnTo>
                  <a:lnTo>
                    <a:pt x="167753" y="0"/>
                  </a:lnTo>
                  <a:lnTo>
                    <a:pt x="6057546" y="0"/>
                  </a:lnTo>
                  <a:lnTo>
                    <a:pt x="6121742" y="12769"/>
                  </a:lnTo>
                  <a:lnTo>
                    <a:pt x="6176165" y="49133"/>
                  </a:lnTo>
                  <a:lnTo>
                    <a:pt x="6212530" y="103556"/>
                  </a:lnTo>
                  <a:lnTo>
                    <a:pt x="6225299" y="167752"/>
                  </a:lnTo>
                  <a:lnTo>
                    <a:pt x="6225299" y="838746"/>
                  </a:lnTo>
                  <a:lnTo>
                    <a:pt x="6219307" y="883341"/>
                  </a:lnTo>
                  <a:lnTo>
                    <a:pt x="6202396" y="923414"/>
                  </a:lnTo>
                  <a:lnTo>
                    <a:pt x="6176166" y="957366"/>
                  </a:lnTo>
                  <a:lnTo>
                    <a:pt x="6142214" y="983596"/>
                  </a:lnTo>
                  <a:lnTo>
                    <a:pt x="6102142" y="1000507"/>
                  </a:lnTo>
                  <a:lnTo>
                    <a:pt x="6057546" y="1006499"/>
                  </a:lnTo>
                  <a:lnTo>
                    <a:pt x="167753" y="1006499"/>
                  </a:lnTo>
                  <a:lnTo>
                    <a:pt x="123157" y="1000507"/>
                  </a:lnTo>
                  <a:lnTo>
                    <a:pt x="83085" y="983596"/>
                  </a:lnTo>
                  <a:lnTo>
                    <a:pt x="49133" y="957366"/>
                  </a:lnTo>
                  <a:lnTo>
                    <a:pt x="22903" y="923414"/>
                  </a:lnTo>
                  <a:lnTo>
                    <a:pt x="5992" y="883341"/>
                  </a:lnTo>
                  <a:lnTo>
                    <a:pt x="0" y="838746"/>
                  </a:lnTo>
                  <a:lnTo>
                    <a:pt x="0" y="167752"/>
                  </a:lnTo>
                  <a:close/>
                </a:path>
              </a:pathLst>
            </a:custGeom>
            <a:ln w="19049">
              <a:solidFill>
                <a:srgbClr val="F4340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8">
            <a:extLst>
              <a:ext uri="{FF2B5EF4-FFF2-40B4-BE49-F238E27FC236}">
                <a16:creationId xmlns:a16="http://schemas.microsoft.com/office/drawing/2014/main" id="{6B275E84-5891-36F7-F8FD-EB22F8E2B0C0}"/>
              </a:ext>
            </a:extLst>
          </p:cNvPr>
          <p:cNvSpPr txBox="1"/>
          <p:nvPr/>
        </p:nvSpPr>
        <p:spPr>
          <a:xfrm>
            <a:off x="377302" y="4625670"/>
            <a:ext cx="2557139" cy="10797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50000"/>
              </a:lnSpc>
              <a:spcBef>
                <a:spcPts val="100"/>
              </a:spcBef>
            </a:pPr>
            <a:r>
              <a:rPr sz="1600" dirty="0">
                <a:cs typeface="Ubuntu"/>
              </a:rPr>
              <a:t>With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the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high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granularity</a:t>
            </a:r>
            <a:r>
              <a:rPr sz="1600" spc="-10" dirty="0">
                <a:cs typeface="Ubuntu"/>
              </a:rPr>
              <a:t> </a:t>
            </a:r>
            <a:r>
              <a:rPr sz="1600" spc="-25" dirty="0">
                <a:cs typeface="Ubuntu"/>
              </a:rPr>
              <a:t>of </a:t>
            </a:r>
            <a:r>
              <a:rPr sz="1600" dirty="0">
                <a:cs typeface="Ubuntu"/>
              </a:rPr>
              <a:t>the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camera,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we</a:t>
            </a:r>
            <a:r>
              <a:rPr sz="1600" spc="-10" dirty="0">
                <a:cs typeface="Ubuntu"/>
              </a:rPr>
              <a:t> measure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cs typeface="Ubuntu"/>
              </a:rPr>
              <a:t>energy</a:t>
            </a:r>
            <a:r>
              <a:rPr sz="1600" b="1" u="none" spc="-25" dirty="0">
                <a:cs typeface="Ubuntu"/>
              </a:rPr>
              <a:t> </a:t>
            </a:r>
            <a:r>
              <a:rPr sz="1600" u="none" dirty="0">
                <a:cs typeface="Ubuntu"/>
              </a:rPr>
              <a:t>+</a:t>
            </a:r>
            <a:r>
              <a:rPr sz="1600" u="none" spc="-15" dirty="0">
                <a:cs typeface="Ubuntu"/>
              </a:rPr>
              <a:t> </a:t>
            </a:r>
            <a:r>
              <a:rPr sz="1600" b="1" u="sng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X</a:t>
            </a:r>
            <a:r>
              <a:rPr sz="1600" b="1" u="sng" spc="-5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 </a:t>
            </a:r>
            <a:r>
              <a:rPr sz="1600" b="1" u="sng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&amp;</a:t>
            </a:r>
            <a:r>
              <a:rPr sz="1600" b="1" u="sng" spc="-10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 </a:t>
            </a:r>
            <a:r>
              <a:rPr sz="1600" b="1" u="sng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Y</a:t>
            </a:r>
            <a:r>
              <a:rPr sz="1600" b="1" u="sng" spc="-10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 coordinates</a:t>
            </a:r>
            <a:endParaRPr sz="1600" dirty="0">
              <a:cs typeface="Ubuntu"/>
            </a:endParaRPr>
          </a:p>
        </p:txBody>
      </p:sp>
      <p:pic>
        <p:nvPicPr>
          <p:cNvPr id="27" name="object 29">
            <a:extLst>
              <a:ext uri="{FF2B5EF4-FFF2-40B4-BE49-F238E27FC236}">
                <a16:creationId xmlns:a16="http://schemas.microsoft.com/office/drawing/2014/main" id="{5A1AFB2F-DD7F-DA5E-B8F4-061003772AD1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021548" y="4605218"/>
            <a:ext cx="2426752" cy="1280595"/>
          </a:xfrm>
          <a:prstGeom prst="rect">
            <a:avLst/>
          </a:prstGeom>
        </p:spPr>
      </p:pic>
      <p:pic>
        <p:nvPicPr>
          <p:cNvPr id="28" name="object 31">
            <a:extLst>
              <a:ext uri="{FF2B5EF4-FFF2-40B4-BE49-F238E27FC236}">
                <a16:creationId xmlns:a16="http://schemas.microsoft.com/office/drawing/2014/main" id="{0C610C74-19D8-C553-69D3-0CC629040F90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41928" y="4555946"/>
            <a:ext cx="2593097" cy="1335395"/>
          </a:xfrm>
          <a:prstGeom prst="rect">
            <a:avLst/>
          </a:prstGeom>
        </p:spPr>
      </p:pic>
      <p:sp>
        <p:nvSpPr>
          <p:cNvPr id="31" name="object 35">
            <a:extLst>
              <a:ext uri="{FF2B5EF4-FFF2-40B4-BE49-F238E27FC236}">
                <a16:creationId xmlns:a16="http://schemas.microsoft.com/office/drawing/2014/main" id="{A2FE29A9-C337-FE1B-56B8-B8D172F6ACCF}"/>
              </a:ext>
            </a:extLst>
          </p:cNvPr>
          <p:cNvSpPr/>
          <p:nvPr/>
        </p:nvSpPr>
        <p:spPr>
          <a:xfrm>
            <a:off x="8941463" y="875591"/>
            <a:ext cx="3075381" cy="5668084"/>
          </a:xfrm>
          <a:custGeom>
            <a:avLst/>
            <a:gdLst/>
            <a:ahLst/>
            <a:cxnLst/>
            <a:rect l="l" t="t" r="r" b="b"/>
            <a:pathLst>
              <a:path w="2396490" h="4096385">
                <a:moveTo>
                  <a:pt x="0" y="399406"/>
                </a:moveTo>
                <a:lnTo>
                  <a:pt x="2687" y="352827"/>
                </a:lnTo>
                <a:lnTo>
                  <a:pt x="10548" y="307826"/>
                </a:lnTo>
                <a:lnTo>
                  <a:pt x="23284" y="264703"/>
                </a:lnTo>
                <a:lnTo>
                  <a:pt x="40596" y="223757"/>
                </a:lnTo>
                <a:lnTo>
                  <a:pt x="62182" y="185289"/>
                </a:lnTo>
                <a:lnTo>
                  <a:pt x="87745" y="149598"/>
                </a:lnTo>
                <a:lnTo>
                  <a:pt x="116983" y="116983"/>
                </a:lnTo>
                <a:lnTo>
                  <a:pt x="149598" y="87745"/>
                </a:lnTo>
                <a:lnTo>
                  <a:pt x="185289" y="62182"/>
                </a:lnTo>
                <a:lnTo>
                  <a:pt x="223757" y="40596"/>
                </a:lnTo>
                <a:lnTo>
                  <a:pt x="264703" y="23284"/>
                </a:lnTo>
                <a:lnTo>
                  <a:pt x="307826" y="10548"/>
                </a:lnTo>
                <a:lnTo>
                  <a:pt x="352827" y="2687"/>
                </a:lnTo>
                <a:lnTo>
                  <a:pt x="399406" y="0"/>
                </a:lnTo>
                <a:lnTo>
                  <a:pt x="1996984" y="0"/>
                </a:lnTo>
                <a:lnTo>
                  <a:pt x="2049483" y="3463"/>
                </a:lnTo>
                <a:lnTo>
                  <a:pt x="2100638" y="13683"/>
                </a:lnTo>
                <a:lnTo>
                  <a:pt x="2149829" y="30403"/>
                </a:lnTo>
                <a:lnTo>
                  <a:pt x="2196435" y="53364"/>
                </a:lnTo>
                <a:lnTo>
                  <a:pt x="2239834" y="82309"/>
                </a:lnTo>
                <a:lnTo>
                  <a:pt x="2279406" y="116983"/>
                </a:lnTo>
                <a:lnTo>
                  <a:pt x="2314080" y="156555"/>
                </a:lnTo>
                <a:lnTo>
                  <a:pt x="2343026" y="199954"/>
                </a:lnTo>
                <a:lnTo>
                  <a:pt x="2365987" y="246560"/>
                </a:lnTo>
                <a:lnTo>
                  <a:pt x="2382706" y="295751"/>
                </a:lnTo>
                <a:lnTo>
                  <a:pt x="2392926" y="346906"/>
                </a:lnTo>
                <a:lnTo>
                  <a:pt x="2396390" y="399406"/>
                </a:lnTo>
                <a:lnTo>
                  <a:pt x="2396390" y="3696477"/>
                </a:lnTo>
                <a:lnTo>
                  <a:pt x="2393703" y="3743056"/>
                </a:lnTo>
                <a:lnTo>
                  <a:pt x="2385841" y="3788057"/>
                </a:lnTo>
                <a:lnTo>
                  <a:pt x="2373105" y="3831180"/>
                </a:lnTo>
                <a:lnTo>
                  <a:pt x="2355794" y="3872125"/>
                </a:lnTo>
                <a:lnTo>
                  <a:pt x="2334207" y="3910593"/>
                </a:lnTo>
                <a:lnTo>
                  <a:pt x="2308645" y="3946285"/>
                </a:lnTo>
                <a:lnTo>
                  <a:pt x="2279406" y="3978899"/>
                </a:lnTo>
                <a:lnTo>
                  <a:pt x="2246792" y="4008138"/>
                </a:lnTo>
                <a:lnTo>
                  <a:pt x="2211101" y="4033700"/>
                </a:lnTo>
                <a:lnTo>
                  <a:pt x="2172632" y="4055287"/>
                </a:lnTo>
                <a:lnTo>
                  <a:pt x="2131687" y="4072598"/>
                </a:lnTo>
                <a:lnTo>
                  <a:pt x="2088564" y="4085334"/>
                </a:lnTo>
                <a:lnTo>
                  <a:pt x="2043563" y="4093196"/>
                </a:lnTo>
                <a:lnTo>
                  <a:pt x="1996984" y="4095883"/>
                </a:lnTo>
                <a:lnTo>
                  <a:pt x="399406" y="4095883"/>
                </a:lnTo>
                <a:lnTo>
                  <a:pt x="352827" y="4093196"/>
                </a:lnTo>
                <a:lnTo>
                  <a:pt x="307826" y="4085334"/>
                </a:lnTo>
                <a:lnTo>
                  <a:pt x="264703" y="4072598"/>
                </a:lnTo>
                <a:lnTo>
                  <a:pt x="223757" y="4055287"/>
                </a:lnTo>
                <a:lnTo>
                  <a:pt x="185289" y="4033700"/>
                </a:lnTo>
                <a:lnTo>
                  <a:pt x="149598" y="4008138"/>
                </a:lnTo>
                <a:lnTo>
                  <a:pt x="116983" y="3978899"/>
                </a:lnTo>
                <a:lnTo>
                  <a:pt x="87745" y="3946285"/>
                </a:lnTo>
                <a:lnTo>
                  <a:pt x="62182" y="3910593"/>
                </a:lnTo>
                <a:lnTo>
                  <a:pt x="40596" y="3872125"/>
                </a:lnTo>
                <a:lnTo>
                  <a:pt x="23284" y="3831180"/>
                </a:lnTo>
                <a:lnTo>
                  <a:pt x="10548" y="3788057"/>
                </a:lnTo>
                <a:lnTo>
                  <a:pt x="2687" y="3743056"/>
                </a:lnTo>
                <a:lnTo>
                  <a:pt x="0" y="3696477"/>
                </a:lnTo>
                <a:lnTo>
                  <a:pt x="0" y="399406"/>
                </a:lnTo>
                <a:close/>
              </a:path>
            </a:pathLst>
          </a:custGeom>
          <a:ln w="19049">
            <a:solidFill>
              <a:srgbClr val="62D2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6">
            <a:extLst>
              <a:ext uri="{FF2B5EF4-FFF2-40B4-BE49-F238E27FC236}">
                <a16:creationId xmlns:a16="http://schemas.microsoft.com/office/drawing/2014/main" id="{36CF3941-66B5-49D1-3413-B0735C7D4F9B}"/>
              </a:ext>
            </a:extLst>
          </p:cNvPr>
          <p:cNvSpPr/>
          <p:nvPr/>
        </p:nvSpPr>
        <p:spPr>
          <a:xfrm>
            <a:off x="10299003" y="2263895"/>
            <a:ext cx="424180" cy="125095"/>
          </a:xfrm>
          <a:custGeom>
            <a:avLst/>
            <a:gdLst/>
            <a:ahLst/>
            <a:cxnLst/>
            <a:rect l="l" t="t" r="r" b="b"/>
            <a:pathLst>
              <a:path w="424179" h="125094">
                <a:moveTo>
                  <a:pt x="423898" y="124799"/>
                </a:moveTo>
                <a:lnTo>
                  <a:pt x="0" y="124799"/>
                </a:lnTo>
                <a:lnTo>
                  <a:pt x="0" y="0"/>
                </a:lnTo>
                <a:lnTo>
                  <a:pt x="423898" y="0"/>
                </a:lnTo>
                <a:lnTo>
                  <a:pt x="423898" y="124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7">
            <a:extLst>
              <a:ext uri="{FF2B5EF4-FFF2-40B4-BE49-F238E27FC236}">
                <a16:creationId xmlns:a16="http://schemas.microsoft.com/office/drawing/2014/main" id="{3E3C4F2C-A4D9-0031-F97B-641723E3BD23}"/>
              </a:ext>
            </a:extLst>
          </p:cNvPr>
          <p:cNvSpPr txBox="1"/>
          <p:nvPr/>
        </p:nvSpPr>
        <p:spPr>
          <a:xfrm>
            <a:off x="9144252" y="1049758"/>
            <a:ext cx="2733423" cy="1351652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53035" indent="-144780" algn="ctr">
              <a:lnSpc>
                <a:spcPct val="100000"/>
              </a:lnSpc>
              <a:spcBef>
                <a:spcPts val="760"/>
              </a:spcBef>
              <a:buAutoNum type="arabicPeriod"/>
              <a:tabLst>
                <a:tab pos="153035" algn="l"/>
              </a:tabLst>
            </a:pPr>
            <a:r>
              <a:rPr sz="1600" spc="-10" dirty="0">
                <a:cs typeface="Ubuntu"/>
              </a:rPr>
              <a:t>Independent</a:t>
            </a:r>
            <a:endParaRPr sz="1600" dirty="0">
              <a:cs typeface="Ubuntu"/>
            </a:endParaRPr>
          </a:p>
          <a:p>
            <a:pPr marL="7620" algn="ctr">
              <a:lnSpc>
                <a:spcPct val="100000"/>
              </a:lnSpc>
              <a:spcBef>
                <a:spcPts val="660"/>
              </a:spcBef>
            </a:pPr>
            <a:r>
              <a:rPr sz="1600" b="1" u="sng" dirty="0">
                <a:uFill>
                  <a:solidFill>
                    <a:srgbClr val="000000"/>
                  </a:solidFill>
                </a:uFill>
                <a:cs typeface="Ubuntu"/>
              </a:rPr>
              <a:t>energy</a:t>
            </a:r>
            <a:r>
              <a:rPr sz="1600" b="1" u="none" spc="-50" dirty="0">
                <a:cs typeface="Ubuntu"/>
              </a:rPr>
              <a:t> </a:t>
            </a:r>
            <a:r>
              <a:rPr sz="1600" u="none" spc="-10" dirty="0">
                <a:cs typeface="Ubuntu"/>
              </a:rPr>
              <a:t>measurement.</a:t>
            </a:r>
            <a:endParaRPr sz="1600" dirty="0">
              <a:cs typeface="Ubuntu"/>
            </a:endParaRPr>
          </a:p>
          <a:p>
            <a:pPr marL="144780" indent="-144780" algn="ctr">
              <a:lnSpc>
                <a:spcPct val="100000"/>
              </a:lnSpc>
              <a:spcBef>
                <a:spcPts val="660"/>
              </a:spcBef>
              <a:buAutoNum type="arabicPeriod" startAt="2"/>
              <a:tabLst>
                <a:tab pos="144780" algn="l"/>
              </a:tabLst>
            </a:pPr>
            <a:r>
              <a:rPr sz="1600" dirty="0">
                <a:cs typeface="Ubuntu"/>
              </a:rPr>
              <a:t>Electrons</a:t>
            </a:r>
            <a:r>
              <a:rPr sz="1600" spc="-15" dirty="0">
                <a:cs typeface="Ubuntu"/>
              </a:rPr>
              <a:t> </a:t>
            </a:r>
            <a:r>
              <a:rPr sz="1600" b="1" dirty="0">
                <a:cs typeface="Ubuntu"/>
              </a:rPr>
              <a:t>times</a:t>
            </a:r>
            <a:r>
              <a:rPr sz="1600" b="1" spc="-10" dirty="0">
                <a:cs typeface="Ubuntu"/>
              </a:rPr>
              <a:t> </a:t>
            </a:r>
            <a:r>
              <a:rPr sz="1600" b="1" dirty="0">
                <a:cs typeface="Ubuntu"/>
              </a:rPr>
              <a:t>of</a:t>
            </a:r>
            <a:r>
              <a:rPr sz="1600" b="1" spc="-10" dirty="0">
                <a:cs typeface="Ubuntu"/>
              </a:rPr>
              <a:t> </a:t>
            </a:r>
            <a:r>
              <a:rPr sz="1600" b="1" dirty="0">
                <a:cs typeface="Ubuntu"/>
              </a:rPr>
              <a:t>arrival</a:t>
            </a:r>
            <a:r>
              <a:rPr sz="1600" b="1" spc="-30" dirty="0">
                <a:cs typeface="Ubuntu"/>
              </a:rPr>
              <a:t> </a:t>
            </a:r>
            <a:r>
              <a:rPr sz="1600" b="1" spc="-50" dirty="0">
                <a:cs typeface="MS PGothic"/>
              </a:rPr>
              <a:t>⇒</a:t>
            </a:r>
            <a:endParaRPr sz="1600" dirty="0">
              <a:cs typeface="MS PGothic"/>
            </a:endParaRPr>
          </a:p>
          <a:p>
            <a:pPr marL="7620" algn="ctr">
              <a:lnSpc>
                <a:spcPct val="100000"/>
              </a:lnSpc>
              <a:spcBef>
                <a:spcPts val="660"/>
              </a:spcBef>
            </a:pPr>
            <a:r>
              <a:rPr sz="1600" b="1" u="sng" dirty="0">
                <a:solidFill>
                  <a:srgbClr val="019063"/>
                </a:solidFill>
                <a:uFill>
                  <a:solidFill>
                    <a:srgbClr val="019063"/>
                  </a:solidFill>
                </a:uFill>
                <a:cs typeface="Ubuntu"/>
              </a:rPr>
              <a:t>dZ</a:t>
            </a:r>
            <a:r>
              <a:rPr sz="1600" b="1" u="sng" spc="-5" dirty="0">
                <a:solidFill>
                  <a:srgbClr val="019063"/>
                </a:solidFill>
                <a:uFill>
                  <a:solidFill>
                    <a:srgbClr val="019063"/>
                  </a:solidFill>
                </a:uFill>
                <a:cs typeface="Ubuntu"/>
              </a:rPr>
              <a:t> </a:t>
            </a:r>
            <a:r>
              <a:rPr sz="1600" b="1" u="sng" spc="-10" dirty="0">
                <a:solidFill>
                  <a:srgbClr val="019063"/>
                </a:solidFill>
                <a:uFill>
                  <a:solidFill>
                    <a:srgbClr val="019063"/>
                  </a:solidFill>
                </a:uFill>
                <a:cs typeface="Ubuntu"/>
              </a:rPr>
              <a:t>coordinate</a:t>
            </a:r>
            <a:r>
              <a:rPr sz="1600" b="1" u="none" spc="-15" dirty="0">
                <a:solidFill>
                  <a:srgbClr val="019063"/>
                </a:solidFill>
                <a:cs typeface="Ubuntu"/>
              </a:rPr>
              <a:t> </a:t>
            </a:r>
            <a:r>
              <a:rPr sz="1600" u="none" dirty="0">
                <a:solidFill>
                  <a:srgbClr val="019063"/>
                </a:solidFill>
                <a:cs typeface="Ubuntu"/>
              </a:rPr>
              <a:t>(track’s</a:t>
            </a:r>
            <a:r>
              <a:rPr sz="1600" u="none" spc="-5" dirty="0">
                <a:solidFill>
                  <a:srgbClr val="019063"/>
                </a:solidFill>
                <a:cs typeface="Ubuntu"/>
              </a:rPr>
              <a:t> </a:t>
            </a:r>
            <a:r>
              <a:rPr sz="1600" u="none" spc="-10" dirty="0">
                <a:solidFill>
                  <a:srgbClr val="019063"/>
                </a:solidFill>
                <a:cs typeface="Ubuntu"/>
              </a:rPr>
              <a:t>tilt)</a:t>
            </a:r>
            <a:endParaRPr sz="1600" dirty="0">
              <a:cs typeface="Ubuntu"/>
            </a:endParaRPr>
          </a:p>
        </p:txBody>
      </p:sp>
      <p:grpSp>
        <p:nvGrpSpPr>
          <p:cNvPr id="34" name="object 38">
            <a:extLst>
              <a:ext uri="{FF2B5EF4-FFF2-40B4-BE49-F238E27FC236}">
                <a16:creationId xmlns:a16="http://schemas.microsoft.com/office/drawing/2014/main" id="{49539F99-3168-2022-9E79-8DDC83F22D9F}"/>
              </a:ext>
            </a:extLst>
          </p:cNvPr>
          <p:cNvGrpSpPr/>
          <p:nvPr/>
        </p:nvGrpSpPr>
        <p:grpSpPr>
          <a:xfrm>
            <a:off x="9220055" y="2505571"/>
            <a:ext cx="2489191" cy="3809502"/>
            <a:chOff x="6943237" y="1925753"/>
            <a:chExt cx="1689402" cy="2844128"/>
          </a:xfrm>
        </p:grpSpPr>
        <p:pic>
          <p:nvPicPr>
            <p:cNvPr id="37" name="object 41">
              <a:extLst>
                <a:ext uri="{FF2B5EF4-FFF2-40B4-BE49-F238E27FC236}">
                  <a16:creationId xmlns:a16="http://schemas.microsoft.com/office/drawing/2014/main" id="{7244DE7B-A8DB-95F5-26B5-F5DAD3F97B5A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43241" y="3845159"/>
              <a:ext cx="1689394" cy="924722"/>
            </a:xfrm>
            <a:prstGeom prst="rect">
              <a:avLst/>
            </a:prstGeom>
          </p:spPr>
        </p:pic>
        <p:pic>
          <p:nvPicPr>
            <p:cNvPr id="38" name="object 42">
              <a:extLst>
                <a:ext uri="{FF2B5EF4-FFF2-40B4-BE49-F238E27FC236}">
                  <a16:creationId xmlns:a16="http://schemas.microsoft.com/office/drawing/2014/main" id="{C74B7D18-DA9A-88D4-3CEF-70635906A295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073427" y="3342767"/>
              <a:ext cx="1487076" cy="520654"/>
            </a:xfrm>
            <a:prstGeom prst="rect">
              <a:avLst/>
            </a:prstGeom>
          </p:spPr>
        </p:pic>
        <p:pic>
          <p:nvPicPr>
            <p:cNvPr id="39" name="object 43">
              <a:extLst>
                <a:ext uri="{FF2B5EF4-FFF2-40B4-BE49-F238E27FC236}">
                  <a16:creationId xmlns:a16="http://schemas.microsoft.com/office/drawing/2014/main" id="{5D21CD48-E012-100A-4275-5B142869C20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43237" y="2355261"/>
              <a:ext cx="1689402" cy="924725"/>
            </a:xfrm>
            <a:prstGeom prst="rect">
              <a:avLst/>
            </a:prstGeom>
          </p:spPr>
        </p:pic>
        <p:pic>
          <p:nvPicPr>
            <p:cNvPr id="40" name="object 44">
              <a:extLst>
                <a:ext uri="{FF2B5EF4-FFF2-40B4-BE49-F238E27FC236}">
                  <a16:creationId xmlns:a16="http://schemas.microsoft.com/office/drawing/2014/main" id="{A51CA87F-65A1-825B-4B00-AC2968E9264B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071648" y="1925753"/>
              <a:ext cx="1490633" cy="442198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4CDA23B-0911-F711-BD25-10BBC8509215}"/>
              </a:ext>
            </a:extLst>
          </p:cNvPr>
          <p:cNvSpPr txBox="1"/>
          <p:nvPr/>
        </p:nvSpPr>
        <p:spPr>
          <a:xfrm>
            <a:off x="92398" y="726060"/>
            <a:ext cx="2781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He/CF</a:t>
            </a:r>
            <a:r>
              <a:rPr lang="it-IT" sz="2000" b="1" baseline="-25000" dirty="0"/>
              <a:t>4</a:t>
            </a:r>
            <a:r>
              <a:rPr lang="it-IT" sz="2000" b="1" dirty="0"/>
              <a:t> 60/40</a:t>
            </a:r>
            <a:endParaRPr lang="en-US" sz="2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21AED9-38B2-729C-DE6E-B2EF24A9D8E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994947" y="1294035"/>
            <a:ext cx="889174" cy="1463116"/>
          </a:xfrm>
          <a:prstGeom prst="rect">
            <a:avLst/>
          </a:prstGeom>
        </p:spPr>
      </p:pic>
      <p:sp>
        <p:nvSpPr>
          <p:cNvPr id="29" name="object 40">
            <a:extLst>
              <a:ext uri="{FF2B5EF4-FFF2-40B4-BE49-F238E27FC236}">
                <a16:creationId xmlns:a16="http://schemas.microsoft.com/office/drawing/2014/main" id="{FAE035CA-AB86-49C4-A021-C80A5D230E2B}"/>
              </a:ext>
            </a:extLst>
          </p:cNvPr>
          <p:cNvSpPr/>
          <p:nvPr/>
        </p:nvSpPr>
        <p:spPr>
          <a:xfrm>
            <a:off x="6606250" y="1451773"/>
            <a:ext cx="1628775" cy="1100746"/>
          </a:xfrm>
          <a:custGeom>
            <a:avLst/>
            <a:gdLst/>
            <a:ahLst/>
            <a:cxnLst/>
            <a:rect l="l" t="t" r="r" b="b"/>
            <a:pathLst>
              <a:path w="1242695" h="1242695">
                <a:moveTo>
                  <a:pt x="0" y="621297"/>
                </a:moveTo>
                <a:lnTo>
                  <a:pt x="1869" y="572743"/>
                </a:lnTo>
                <a:lnTo>
                  <a:pt x="7384" y="525211"/>
                </a:lnTo>
                <a:lnTo>
                  <a:pt x="16408" y="478839"/>
                </a:lnTo>
                <a:lnTo>
                  <a:pt x="28803" y="433766"/>
                </a:lnTo>
                <a:lnTo>
                  <a:pt x="44429" y="390129"/>
                </a:lnTo>
                <a:lnTo>
                  <a:pt x="63149" y="348066"/>
                </a:lnTo>
                <a:lnTo>
                  <a:pt x="84825" y="307716"/>
                </a:lnTo>
                <a:lnTo>
                  <a:pt x="109318" y="269217"/>
                </a:lnTo>
                <a:lnTo>
                  <a:pt x="136491" y="232707"/>
                </a:lnTo>
                <a:lnTo>
                  <a:pt x="166206" y="198324"/>
                </a:lnTo>
                <a:lnTo>
                  <a:pt x="198324" y="166206"/>
                </a:lnTo>
                <a:lnTo>
                  <a:pt x="232707" y="136492"/>
                </a:lnTo>
                <a:lnTo>
                  <a:pt x="269217" y="109318"/>
                </a:lnTo>
                <a:lnTo>
                  <a:pt x="307716" y="84825"/>
                </a:lnTo>
                <a:lnTo>
                  <a:pt x="348066" y="63149"/>
                </a:lnTo>
                <a:lnTo>
                  <a:pt x="390129" y="44429"/>
                </a:lnTo>
                <a:lnTo>
                  <a:pt x="433766" y="28803"/>
                </a:lnTo>
                <a:lnTo>
                  <a:pt x="478839" y="16408"/>
                </a:lnTo>
                <a:lnTo>
                  <a:pt x="525211" y="7384"/>
                </a:lnTo>
                <a:lnTo>
                  <a:pt x="572743" y="1869"/>
                </a:lnTo>
                <a:lnTo>
                  <a:pt x="621297" y="0"/>
                </a:lnTo>
                <a:lnTo>
                  <a:pt x="670493" y="1949"/>
                </a:lnTo>
                <a:lnTo>
                  <a:pt x="719076" y="7739"/>
                </a:lnTo>
                <a:lnTo>
                  <a:pt x="766837" y="17284"/>
                </a:lnTo>
                <a:lnTo>
                  <a:pt x="813567" y="30498"/>
                </a:lnTo>
                <a:lnTo>
                  <a:pt x="859057" y="47293"/>
                </a:lnTo>
                <a:lnTo>
                  <a:pt x="903100" y="67584"/>
                </a:lnTo>
                <a:lnTo>
                  <a:pt x="945486" y="91283"/>
                </a:lnTo>
                <a:lnTo>
                  <a:pt x="986008" y="118306"/>
                </a:lnTo>
                <a:lnTo>
                  <a:pt x="1024455" y="148565"/>
                </a:lnTo>
                <a:lnTo>
                  <a:pt x="1060621" y="181973"/>
                </a:lnTo>
                <a:lnTo>
                  <a:pt x="1094029" y="218139"/>
                </a:lnTo>
                <a:lnTo>
                  <a:pt x="1124288" y="256586"/>
                </a:lnTo>
                <a:lnTo>
                  <a:pt x="1151311" y="297108"/>
                </a:lnTo>
                <a:lnTo>
                  <a:pt x="1175010" y="339494"/>
                </a:lnTo>
                <a:lnTo>
                  <a:pt x="1195301" y="383537"/>
                </a:lnTo>
                <a:lnTo>
                  <a:pt x="1212096" y="429027"/>
                </a:lnTo>
                <a:lnTo>
                  <a:pt x="1225310" y="475757"/>
                </a:lnTo>
                <a:lnTo>
                  <a:pt x="1234855" y="523518"/>
                </a:lnTo>
                <a:lnTo>
                  <a:pt x="1240645" y="572101"/>
                </a:lnTo>
                <a:lnTo>
                  <a:pt x="1242594" y="621297"/>
                </a:lnTo>
                <a:lnTo>
                  <a:pt x="1240725" y="669851"/>
                </a:lnTo>
                <a:lnTo>
                  <a:pt x="1235210" y="717383"/>
                </a:lnTo>
                <a:lnTo>
                  <a:pt x="1226186" y="763755"/>
                </a:lnTo>
                <a:lnTo>
                  <a:pt x="1213791" y="808828"/>
                </a:lnTo>
                <a:lnTo>
                  <a:pt x="1198165" y="852465"/>
                </a:lnTo>
                <a:lnTo>
                  <a:pt x="1179445" y="894528"/>
                </a:lnTo>
                <a:lnTo>
                  <a:pt x="1157769" y="934878"/>
                </a:lnTo>
                <a:lnTo>
                  <a:pt x="1133276" y="973377"/>
                </a:lnTo>
                <a:lnTo>
                  <a:pt x="1106102" y="1009887"/>
                </a:lnTo>
                <a:lnTo>
                  <a:pt x="1076388" y="1044270"/>
                </a:lnTo>
                <a:lnTo>
                  <a:pt x="1044270" y="1076388"/>
                </a:lnTo>
                <a:lnTo>
                  <a:pt x="1009887" y="1106102"/>
                </a:lnTo>
                <a:lnTo>
                  <a:pt x="973377" y="1133276"/>
                </a:lnTo>
                <a:lnTo>
                  <a:pt x="934878" y="1157769"/>
                </a:lnTo>
                <a:lnTo>
                  <a:pt x="894528" y="1179445"/>
                </a:lnTo>
                <a:lnTo>
                  <a:pt x="852465" y="1198165"/>
                </a:lnTo>
                <a:lnTo>
                  <a:pt x="808828" y="1213791"/>
                </a:lnTo>
                <a:lnTo>
                  <a:pt x="763755" y="1226186"/>
                </a:lnTo>
                <a:lnTo>
                  <a:pt x="717383" y="1235210"/>
                </a:lnTo>
                <a:lnTo>
                  <a:pt x="669851" y="1240725"/>
                </a:lnTo>
                <a:lnTo>
                  <a:pt x="621297" y="1242594"/>
                </a:lnTo>
                <a:lnTo>
                  <a:pt x="572743" y="1240725"/>
                </a:lnTo>
                <a:lnTo>
                  <a:pt x="525211" y="1235210"/>
                </a:lnTo>
                <a:lnTo>
                  <a:pt x="478839" y="1226186"/>
                </a:lnTo>
                <a:lnTo>
                  <a:pt x="433766" y="1213791"/>
                </a:lnTo>
                <a:lnTo>
                  <a:pt x="390129" y="1198165"/>
                </a:lnTo>
                <a:lnTo>
                  <a:pt x="348066" y="1179445"/>
                </a:lnTo>
                <a:lnTo>
                  <a:pt x="307716" y="1157769"/>
                </a:lnTo>
                <a:lnTo>
                  <a:pt x="269217" y="1133276"/>
                </a:lnTo>
                <a:lnTo>
                  <a:pt x="232707" y="1106102"/>
                </a:lnTo>
                <a:lnTo>
                  <a:pt x="198324" y="1076388"/>
                </a:lnTo>
                <a:lnTo>
                  <a:pt x="166206" y="1044270"/>
                </a:lnTo>
                <a:lnTo>
                  <a:pt x="136491" y="1009887"/>
                </a:lnTo>
                <a:lnTo>
                  <a:pt x="109318" y="973377"/>
                </a:lnTo>
                <a:lnTo>
                  <a:pt x="84825" y="934878"/>
                </a:lnTo>
                <a:lnTo>
                  <a:pt x="63149" y="894528"/>
                </a:lnTo>
                <a:lnTo>
                  <a:pt x="44429" y="852465"/>
                </a:lnTo>
                <a:lnTo>
                  <a:pt x="28803" y="808828"/>
                </a:lnTo>
                <a:lnTo>
                  <a:pt x="16408" y="763755"/>
                </a:lnTo>
                <a:lnTo>
                  <a:pt x="7384" y="717383"/>
                </a:lnTo>
                <a:lnTo>
                  <a:pt x="1869" y="669851"/>
                </a:lnTo>
                <a:lnTo>
                  <a:pt x="0" y="621297"/>
                </a:lnTo>
                <a:close/>
              </a:path>
            </a:pathLst>
          </a:custGeom>
          <a:ln w="28574">
            <a:solidFill>
              <a:srgbClr val="62D296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62144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BB8DF-0C5C-CEF7-0A47-DF559E273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CYGNO </a:t>
            </a:r>
            <a:r>
              <a:rPr lang="it-IT" dirty="0" err="1"/>
              <a:t>paradigm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66605F-7509-2C44-FA7D-05C2FF4F1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A60182-6FCB-0459-B9E5-CE660BB59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6B4643-7FD9-AFE1-6676-2C15D3F64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7</a:t>
            </a:fld>
            <a:endParaRPr lang="en-US"/>
          </a:p>
        </p:txBody>
      </p:sp>
      <p:pic>
        <p:nvPicPr>
          <p:cNvPr id="13" name="object 12">
            <a:extLst>
              <a:ext uri="{FF2B5EF4-FFF2-40B4-BE49-F238E27FC236}">
                <a16:creationId xmlns:a16="http://schemas.microsoft.com/office/drawing/2014/main" id="{A8E9AB13-2F08-2EF8-D811-79D9E28DBDB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7816" y="1205451"/>
            <a:ext cx="4684715" cy="3229612"/>
          </a:xfrm>
          <a:prstGeom prst="rect">
            <a:avLst/>
          </a:prstGeom>
        </p:spPr>
      </p:pic>
      <p:pic>
        <p:nvPicPr>
          <p:cNvPr id="14" name="object 3">
            <a:extLst>
              <a:ext uri="{FF2B5EF4-FFF2-40B4-BE49-F238E27FC236}">
                <a16:creationId xmlns:a16="http://schemas.microsoft.com/office/drawing/2014/main" id="{C8ABE8D3-6636-3940-9043-7F88C6727F36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12531" y="1494333"/>
            <a:ext cx="1743075" cy="2450805"/>
          </a:xfrm>
          <a:prstGeom prst="rect">
            <a:avLst/>
          </a:prstGeom>
        </p:spPr>
      </p:pic>
      <p:pic>
        <p:nvPicPr>
          <p:cNvPr id="16" name="object 15">
            <a:extLst>
              <a:ext uri="{FF2B5EF4-FFF2-40B4-BE49-F238E27FC236}">
                <a16:creationId xmlns:a16="http://schemas.microsoft.com/office/drawing/2014/main" id="{9BAF048E-F769-599A-C9D9-F041C66748FB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07976" y="2824424"/>
            <a:ext cx="1425325" cy="1174939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5A3DD87-28D2-0465-0339-D962C4EEC091}"/>
              </a:ext>
            </a:extLst>
          </p:cNvPr>
          <p:cNvSpPr/>
          <p:nvPr/>
        </p:nvSpPr>
        <p:spPr>
          <a:xfrm>
            <a:off x="6606250" y="2609978"/>
            <a:ext cx="1628775" cy="153933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object 22">
            <a:extLst>
              <a:ext uri="{FF2B5EF4-FFF2-40B4-BE49-F238E27FC236}">
                <a16:creationId xmlns:a16="http://schemas.microsoft.com/office/drawing/2014/main" id="{31F7A461-2E39-FCE4-9884-E05DA378BADB}"/>
              </a:ext>
            </a:extLst>
          </p:cNvPr>
          <p:cNvGrpSpPr/>
          <p:nvPr/>
        </p:nvGrpSpPr>
        <p:grpSpPr>
          <a:xfrm>
            <a:off x="92398" y="4319468"/>
            <a:ext cx="8337227" cy="1791019"/>
            <a:chOff x="63125" y="3795854"/>
            <a:chExt cx="6358650" cy="1139850"/>
          </a:xfrm>
        </p:grpSpPr>
        <p:pic>
          <p:nvPicPr>
            <p:cNvPr id="23" name="object 25">
              <a:extLst>
                <a:ext uri="{FF2B5EF4-FFF2-40B4-BE49-F238E27FC236}">
                  <a16:creationId xmlns:a16="http://schemas.microsoft.com/office/drawing/2014/main" id="{C92E51B9-9C87-8979-DE3F-FFB9A27F56D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25" y="3795854"/>
              <a:ext cx="6358650" cy="1139850"/>
            </a:xfrm>
            <a:prstGeom prst="rect">
              <a:avLst/>
            </a:prstGeom>
          </p:spPr>
        </p:pic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13912210-A61E-2E25-2B21-31EDEC8F0BD3}"/>
                </a:ext>
              </a:extLst>
            </p:cNvPr>
            <p:cNvSpPr/>
            <p:nvPr/>
          </p:nvSpPr>
          <p:spPr>
            <a:xfrm>
              <a:off x="129800" y="3843479"/>
              <a:ext cx="6225540" cy="1007110"/>
            </a:xfrm>
            <a:custGeom>
              <a:avLst/>
              <a:gdLst/>
              <a:ahLst/>
              <a:cxnLst/>
              <a:rect l="l" t="t" r="r" b="b"/>
              <a:pathLst>
                <a:path w="6225540" h="1007110">
                  <a:moveTo>
                    <a:pt x="6057546" y="1006499"/>
                  </a:moveTo>
                  <a:lnTo>
                    <a:pt x="167753" y="1006499"/>
                  </a:lnTo>
                  <a:lnTo>
                    <a:pt x="123157" y="1000507"/>
                  </a:lnTo>
                  <a:lnTo>
                    <a:pt x="83085" y="983596"/>
                  </a:lnTo>
                  <a:lnTo>
                    <a:pt x="49133" y="957366"/>
                  </a:lnTo>
                  <a:lnTo>
                    <a:pt x="22903" y="923414"/>
                  </a:lnTo>
                  <a:lnTo>
                    <a:pt x="5992" y="883341"/>
                  </a:lnTo>
                  <a:lnTo>
                    <a:pt x="0" y="838746"/>
                  </a:lnTo>
                  <a:lnTo>
                    <a:pt x="0" y="167752"/>
                  </a:lnTo>
                  <a:lnTo>
                    <a:pt x="5992" y="123157"/>
                  </a:lnTo>
                  <a:lnTo>
                    <a:pt x="22903" y="83084"/>
                  </a:lnTo>
                  <a:lnTo>
                    <a:pt x="49133" y="49133"/>
                  </a:lnTo>
                  <a:lnTo>
                    <a:pt x="83085" y="22903"/>
                  </a:lnTo>
                  <a:lnTo>
                    <a:pt x="123157" y="5992"/>
                  </a:lnTo>
                  <a:lnTo>
                    <a:pt x="167753" y="0"/>
                  </a:lnTo>
                  <a:lnTo>
                    <a:pt x="6057546" y="0"/>
                  </a:lnTo>
                  <a:lnTo>
                    <a:pt x="6121742" y="12769"/>
                  </a:lnTo>
                  <a:lnTo>
                    <a:pt x="6176165" y="49133"/>
                  </a:lnTo>
                  <a:lnTo>
                    <a:pt x="6212530" y="103556"/>
                  </a:lnTo>
                  <a:lnTo>
                    <a:pt x="6225299" y="167752"/>
                  </a:lnTo>
                  <a:lnTo>
                    <a:pt x="6225299" y="838746"/>
                  </a:lnTo>
                  <a:lnTo>
                    <a:pt x="6219307" y="883341"/>
                  </a:lnTo>
                  <a:lnTo>
                    <a:pt x="6202396" y="923414"/>
                  </a:lnTo>
                  <a:lnTo>
                    <a:pt x="6176166" y="957366"/>
                  </a:lnTo>
                  <a:lnTo>
                    <a:pt x="6142214" y="983596"/>
                  </a:lnTo>
                  <a:lnTo>
                    <a:pt x="6102142" y="1000507"/>
                  </a:lnTo>
                  <a:lnTo>
                    <a:pt x="6057546" y="10064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AE6D4B87-48A5-BF76-C366-290DB5108E81}"/>
                </a:ext>
              </a:extLst>
            </p:cNvPr>
            <p:cNvSpPr/>
            <p:nvPr/>
          </p:nvSpPr>
          <p:spPr>
            <a:xfrm>
              <a:off x="129800" y="3843479"/>
              <a:ext cx="6225540" cy="1007110"/>
            </a:xfrm>
            <a:custGeom>
              <a:avLst/>
              <a:gdLst/>
              <a:ahLst/>
              <a:cxnLst/>
              <a:rect l="l" t="t" r="r" b="b"/>
              <a:pathLst>
                <a:path w="6225540" h="1007110">
                  <a:moveTo>
                    <a:pt x="0" y="167752"/>
                  </a:moveTo>
                  <a:lnTo>
                    <a:pt x="5992" y="123157"/>
                  </a:lnTo>
                  <a:lnTo>
                    <a:pt x="22903" y="83084"/>
                  </a:lnTo>
                  <a:lnTo>
                    <a:pt x="49133" y="49133"/>
                  </a:lnTo>
                  <a:lnTo>
                    <a:pt x="83085" y="22903"/>
                  </a:lnTo>
                  <a:lnTo>
                    <a:pt x="123157" y="5992"/>
                  </a:lnTo>
                  <a:lnTo>
                    <a:pt x="167753" y="0"/>
                  </a:lnTo>
                  <a:lnTo>
                    <a:pt x="6057546" y="0"/>
                  </a:lnTo>
                  <a:lnTo>
                    <a:pt x="6121742" y="12769"/>
                  </a:lnTo>
                  <a:lnTo>
                    <a:pt x="6176165" y="49133"/>
                  </a:lnTo>
                  <a:lnTo>
                    <a:pt x="6212530" y="103556"/>
                  </a:lnTo>
                  <a:lnTo>
                    <a:pt x="6225299" y="167752"/>
                  </a:lnTo>
                  <a:lnTo>
                    <a:pt x="6225299" y="838746"/>
                  </a:lnTo>
                  <a:lnTo>
                    <a:pt x="6219307" y="883341"/>
                  </a:lnTo>
                  <a:lnTo>
                    <a:pt x="6202396" y="923414"/>
                  </a:lnTo>
                  <a:lnTo>
                    <a:pt x="6176166" y="957366"/>
                  </a:lnTo>
                  <a:lnTo>
                    <a:pt x="6142214" y="983596"/>
                  </a:lnTo>
                  <a:lnTo>
                    <a:pt x="6102142" y="1000507"/>
                  </a:lnTo>
                  <a:lnTo>
                    <a:pt x="6057546" y="1006499"/>
                  </a:lnTo>
                  <a:lnTo>
                    <a:pt x="167753" y="1006499"/>
                  </a:lnTo>
                  <a:lnTo>
                    <a:pt x="123157" y="1000507"/>
                  </a:lnTo>
                  <a:lnTo>
                    <a:pt x="83085" y="983596"/>
                  </a:lnTo>
                  <a:lnTo>
                    <a:pt x="49133" y="957366"/>
                  </a:lnTo>
                  <a:lnTo>
                    <a:pt x="22903" y="923414"/>
                  </a:lnTo>
                  <a:lnTo>
                    <a:pt x="5992" y="883341"/>
                  </a:lnTo>
                  <a:lnTo>
                    <a:pt x="0" y="838746"/>
                  </a:lnTo>
                  <a:lnTo>
                    <a:pt x="0" y="167752"/>
                  </a:lnTo>
                  <a:close/>
                </a:path>
              </a:pathLst>
            </a:custGeom>
            <a:ln w="19049">
              <a:solidFill>
                <a:srgbClr val="F4340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8">
            <a:extLst>
              <a:ext uri="{FF2B5EF4-FFF2-40B4-BE49-F238E27FC236}">
                <a16:creationId xmlns:a16="http://schemas.microsoft.com/office/drawing/2014/main" id="{6B275E84-5891-36F7-F8FD-EB22F8E2B0C0}"/>
              </a:ext>
            </a:extLst>
          </p:cNvPr>
          <p:cNvSpPr txBox="1"/>
          <p:nvPr/>
        </p:nvSpPr>
        <p:spPr>
          <a:xfrm>
            <a:off x="377302" y="4625670"/>
            <a:ext cx="2557139" cy="10797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50000"/>
              </a:lnSpc>
              <a:spcBef>
                <a:spcPts val="100"/>
              </a:spcBef>
            </a:pPr>
            <a:r>
              <a:rPr sz="1600" dirty="0">
                <a:cs typeface="Ubuntu"/>
              </a:rPr>
              <a:t>With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the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high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granularity</a:t>
            </a:r>
            <a:r>
              <a:rPr sz="1600" spc="-10" dirty="0">
                <a:cs typeface="Ubuntu"/>
              </a:rPr>
              <a:t> </a:t>
            </a:r>
            <a:r>
              <a:rPr sz="1600" spc="-25" dirty="0">
                <a:cs typeface="Ubuntu"/>
              </a:rPr>
              <a:t>of </a:t>
            </a:r>
            <a:r>
              <a:rPr sz="1600" dirty="0">
                <a:cs typeface="Ubuntu"/>
              </a:rPr>
              <a:t>the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camera,</a:t>
            </a:r>
            <a:r>
              <a:rPr sz="1600" spc="-15" dirty="0">
                <a:cs typeface="Ubuntu"/>
              </a:rPr>
              <a:t> </a:t>
            </a:r>
            <a:r>
              <a:rPr sz="1600" dirty="0">
                <a:cs typeface="Ubuntu"/>
              </a:rPr>
              <a:t>we</a:t>
            </a:r>
            <a:r>
              <a:rPr sz="1600" spc="-10" dirty="0">
                <a:cs typeface="Ubuntu"/>
              </a:rPr>
              <a:t> measure </a:t>
            </a:r>
            <a:r>
              <a:rPr sz="1600" b="1" u="sng" dirty="0">
                <a:uFill>
                  <a:solidFill>
                    <a:srgbClr val="000000"/>
                  </a:solidFill>
                </a:uFill>
                <a:cs typeface="Ubuntu"/>
              </a:rPr>
              <a:t>energy</a:t>
            </a:r>
            <a:r>
              <a:rPr sz="1600" b="1" u="none" spc="-25" dirty="0">
                <a:cs typeface="Ubuntu"/>
              </a:rPr>
              <a:t> </a:t>
            </a:r>
            <a:r>
              <a:rPr sz="1600" u="none" dirty="0">
                <a:cs typeface="Ubuntu"/>
              </a:rPr>
              <a:t>+</a:t>
            </a:r>
            <a:r>
              <a:rPr sz="1600" u="none" spc="-15" dirty="0">
                <a:cs typeface="Ubuntu"/>
              </a:rPr>
              <a:t> </a:t>
            </a:r>
            <a:r>
              <a:rPr sz="1600" b="1" u="sng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X</a:t>
            </a:r>
            <a:r>
              <a:rPr sz="1600" b="1" u="sng" spc="-5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 </a:t>
            </a:r>
            <a:r>
              <a:rPr sz="1600" b="1" u="sng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&amp;</a:t>
            </a:r>
            <a:r>
              <a:rPr sz="1600" b="1" u="sng" spc="-10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 </a:t>
            </a:r>
            <a:r>
              <a:rPr sz="1600" b="1" u="sng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Y</a:t>
            </a:r>
            <a:r>
              <a:rPr sz="1600" b="1" u="sng" spc="-10" dirty="0">
                <a:solidFill>
                  <a:srgbClr val="F4340B"/>
                </a:solidFill>
                <a:uFill>
                  <a:solidFill>
                    <a:srgbClr val="F4340B"/>
                  </a:solidFill>
                </a:uFill>
                <a:cs typeface="Ubuntu"/>
              </a:rPr>
              <a:t> coordinates</a:t>
            </a:r>
            <a:endParaRPr sz="1600" dirty="0">
              <a:cs typeface="Ubuntu"/>
            </a:endParaRPr>
          </a:p>
        </p:txBody>
      </p:sp>
      <p:pic>
        <p:nvPicPr>
          <p:cNvPr id="27" name="object 29">
            <a:extLst>
              <a:ext uri="{FF2B5EF4-FFF2-40B4-BE49-F238E27FC236}">
                <a16:creationId xmlns:a16="http://schemas.microsoft.com/office/drawing/2014/main" id="{5A1AFB2F-DD7F-DA5E-B8F4-061003772AD1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021548" y="4605218"/>
            <a:ext cx="2426752" cy="1280595"/>
          </a:xfrm>
          <a:prstGeom prst="rect">
            <a:avLst/>
          </a:prstGeom>
        </p:spPr>
      </p:pic>
      <p:pic>
        <p:nvPicPr>
          <p:cNvPr id="28" name="object 31">
            <a:extLst>
              <a:ext uri="{FF2B5EF4-FFF2-40B4-BE49-F238E27FC236}">
                <a16:creationId xmlns:a16="http://schemas.microsoft.com/office/drawing/2014/main" id="{0C610C74-19D8-C553-69D3-0CC629040F90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41928" y="4555946"/>
            <a:ext cx="2593097" cy="1335395"/>
          </a:xfrm>
          <a:prstGeom prst="rect">
            <a:avLst/>
          </a:prstGeom>
        </p:spPr>
      </p:pic>
      <p:sp>
        <p:nvSpPr>
          <p:cNvPr id="31" name="object 35">
            <a:extLst>
              <a:ext uri="{FF2B5EF4-FFF2-40B4-BE49-F238E27FC236}">
                <a16:creationId xmlns:a16="http://schemas.microsoft.com/office/drawing/2014/main" id="{A2FE29A9-C337-FE1B-56B8-B8D172F6ACCF}"/>
              </a:ext>
            </a:extLst>
          </p:cNvPr>
          <p:cNvSpPr/>
          <p:nvPr/>
        </p:nvSpPr>
        <p:spPr>
          <a:xfrm>
            <a:off x="8941463" y="875591"/>
            <a:ext cx="3075381" cy="5668084"/>
          </a:xfrm>
          <a:custGeom>
            <a:avLst/>
            <a:gdLst/>
            <a:ahLst/>
            <a:cxnLst/>
            <a:rect l="l" t="t" r="r" b="b"/>
            <a:pathLst>
              <a:path w="2396490" h="4096385">
                <a:moveTo>
                  <a:pt x="0" y="399406"/>
                </a:moveTo>
                <a:lnTo>
                  <a:pt x="2687" y="352827"/>
                </a:lnTo>
                <a:lnTo>
                  <a:pt x="10548" y="307826"/>
                </a:lnTo>
                <a:lnTo>
                  <a:pt x="23284" y="264703"/>
                </a:lnTo>
                <a:lnTo>
                  <a:pt x="40596" y="223757"/>
                </a:lnTo>
                <a:lnTo>
                  <a:pt x="62182" y="185289"/>
                </a:lnTo>
                <a:lnTo>
                  <a:pt x="87745" y="149598"/>
                </a:lnTo>
                <a:lnTo>
                  <a:pt x="116983" y="116983"/>
                </a:lnTo>
                <a:lnTo>
                  <a:pt x="149598" y="87745"/>
                </a:lnTo>
                <a:lnTo>
                  <a:pt x="185289" y="62182"/>
                </a:lnTo>
                <a:lnTo>
                  <a:pt x="223757" y="40596"/>
                </a:lnTo>
                <a:lnTo>
                  <a:pt x="264703" y="23284"/>
                </a:lnTo>
                <a:lnTo>
                  <a:pt x="307826" y="10548"/>
                </a:lnTo>
                <a:lnTo>
                  <a:pt x="352827" y="2687"/>
                </a:lnTo>
                <a:lnTo>
                  <a:pt x="399406" y="0"/>
                </a:lnTo>
                <a:lnTo>
                  <a:pt x="1996984" y="0"/>
                </a:lnTo>
                <a:lnTo>
                  <a:pt x="2049483" y="3463"/>
                </a:lnTo>
                <a:lnTo>
                  <a:pt x="2100638" y="13683"/>
                </a:lnTo>
                <a:lnTo>
                  <a:pt x="2149829" y="30403"/>
                </a:lnTo>
                <a:lnTo>
                  <a:pt x="2196435" y="53364"/>
                </a:lnTo>
                <a:lnTo>
                  <a:pt x="2239834" y="82309"/>
                </a:lnTo>
                <a:lnTo>
                  <a:pt x="2279406" y="116983"/>
                </a:lnTo>
                <a:lnTo>
                  <a:pt x="2314080" y="156555"/>
                </a:lnTo>
                <a:lnTo>
                  <a:pt x="2343026" y="199954"/>
                </a:lnTo>
                <a:lnTo>
                  <a:pt x="2365987" y="246560"/>
                </a:lnTo>
                <a:lnTo>
                  <a:pt x="2382706" y="295751"/>
                </a:lnTo>
                <a:lnTo>
                  <a:pt x="2392926" y="346906"/>
                </a:lnTo>
                <a:lnTo>
                  <a:pt x="2396390" y="399406"/>
                </a:lnTo>
                <a:lnTo>
                  <a:pt x="2396390" y="3696477"/>
                </a:lnTo>
                <a:lnTo>
                  <a:pt x="2393703" y="3743056"/>
                </a:lnTo>
                <a:lnTo>
                  <a:pt x="2385841" y="3788057"/>
                </a:lnTo>
                <a:lnTo>
                  <a:pt x="2373105" y="3831180"/>
                </a:lnTo>
                <a:lnTo>
                  <a:pt x="2355794" y="3872125"/>
                </a:lnTo>
                <a:lnTo>
                  <a:pt x="2334207" y="3910593"/>
                </a:lnTo>
                <a:lnTo>
                  <a:pt x="2308645" y="3946285"/>
                </a:lnTo>
                <a:lnTo>
                  <a:pt x="2279406" y="3978899"/>
                </a:lnTo>
                <a:lnTo>
                  <a:pt x="2246792" y="4008138"/>
                </a:lnTo>
                <a:lnTo>
                  <a:pt x="2211101" y="4033700"/>
                </a:lnTo>
                <a:lnTo>
                  <a:pt x="2172632" y="4055287"/>
                </a:lnTo>
                <a:lnTo>
                  <a:pt x="2131687" y="4072598"/>
                </a:lnTo>
                <a:lnTo>
                  <a:pt x="2088564" y="4085334"/>
                </a:lnTo>
                <a:lnTo>
                  <a:pt x="2043563" y="4093196"/>
                </a:lnTo>
                <a:lnTo>
                  <a:pt x="1996984" y="4095883"/>
                </a:lnTo>
                <a:lnTo>
                  <a:pt x="399406" y="4095883"/>
                </a:lnTo>
                <a:lnTo>
                  <a:pt x="352827" y="4093196"/>
                </a:lnTo>
                <a:lnTo>
                  <a:pt x="307826" y="4085334"/>
                </a:lnTo>
                <a:lnTo>
                  <a:pt x="264703" y="4072598"/>
                </a:lnTo>
                <a:lnTo>
                  <a:pt x="223757" y="4055287"/>
                </a:lnTo>
                <a:lnTo>
                  <a:pt x="185289" y="4033700"/>
                </a:lnTo>
                <a:lnTo>
                  <a:pt x="149598" y="4008138"/>
                </a:lnTo>
                <a:lnTo>
                  <a:pt x="116983" y="3978899"/>
                </a:lnTo>
                <a:lnTo>
                  <a:pt x="87745" y="3946285"/>
                </a:lnTo>
                <a:lnTo>
                  <a:pt x="62182" y="3910593"/>
                </a:lnTo>
                <a:lnTo>
                  <a:pt x="40596" y="3872125"/>
                </a:lnTo>
                <a:lnTo>
                  <a:pt x="23284" y="3831180"/>
                </a:lnTo>
                <a:lnTo>
                  <a:pt x="10548" y="3788057"/>
                </a:lnTo>
                <a:lnTo>
                  <a:pt x="2687" y="3743056"/>
                </a:lnTo>
                <a:lnTo>
                  <a:pt x="0" y="3696477"/>
                </a:lnTo>
                <a:lnTo>
                  <a:pt x="0" y="399406"/>
                </a:lnTo>
                <a:close/>
              </a:path>
            </a:pathLst>
          </a:custGeom>
          <a:ln w="19049">
            <a:solidFill>
              <a:srgbClr val="62D2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6">
            <a:extLst>
              <a:ext uri="{FF2B5EF4-FFF2-40B4-BE49-F238E27FC236}">
                <a16:creationId xmlns:a16="http://schemas.microsoft.com/office/drawing/2014/main" id="{36CF3941-66B5-49D1-3413-B0735C7D4F9B}"/>
              </a:ext>
            </a:extLst>
          </p:cNvPr>
          <p:cNvSpPr/>
          <p:nvPr/>
        </p:nvSpPr>
        <p:spPr>
          <a:xfrm>
            <a:off x="10299003" y="2263895"/>
            <a:ext cx="424180" cy="125095"/>
          </a:xfrm>
          <a:custGeom>
            <a:avLst/>
            <a:gdLst/>
            <a:ahLst/>
            <a:cxnLst/>
            <a:rect l="l" t="t" r="r" b="b"/>
            <a:pathLst>
              <a:path w="424179" h="125094">
                <a:moveTo>
                  <a:pt x="423898" y="124799"/>
                </a:moveTo>
                <a:lnTo>
                  <a:pt x="0" y="124799"/>
                </a:lnTo>
                <a:lnTo>
                  <a:pt x="0" y="0"/>
                </a:lnTo>
                <a:lnTo>
                  <a:pt x="423898" y="0"/>
                </a:lnTo>
                <a:lnTo>
                  <a:pt x="423898" y="1247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7">
            <a:extLst>
              <a:ext uri="{FF2B5EF4-FFF2-40B4-BE49-F238E27FC236}">
                <a16:creationId xmlns:a16="http://schemas.microsoft.com/office/drawing/2014/main" id="{3E3C4F2C-A4D9-0031-F97B-641723E3BD23}"/>
              </a:ext>
            </a:extLst>
          </p:cNvPr>
          <p:cNvSpPr txBox="1"/>
          <p:nvPr/>
        </p:nvSpPr>
        <p:spPr>
          <a:xfrm>
            <a:off x="9144252" y="1049758"/>
            <a:ext cx="2733423" cy="1351652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53035" indent="-144780" algn="ctr">
              <a:lnSpc>
                <a:spcPct val="100000"/>
              </a:lnSpc>
              <a:spcBef>
                <a:spcPts val="760"/>
              </a:spcBef>
              <a:buAutoNum type="arabicPeriod"/>
              <a:tabLst>
                <a:tab pos="153035" algn="l"/>
              </a:tabLst>
            </a:pPr>
            <a:r>
              <a:rPr sz="1600" spc="-10" dirty="0">
                <a:cs typeface="Ubuntu"/>
              </a:rPr>
              <a:t>Independent</a:t>
            </a:r>
            <a:endParaRPr sz="1600" dirty="0">
              <a:cs typeface="Ubuntu"/>
            </a:endParaRPr>
          </a:p>
          <a:p>
            <a:pPr marL="7620" algn="ctr">
              <a:lnSpc>
                <a:spcPct val="100000"/>
              </a:lnSpc>
              <a:spcBef>
                <a:spcPts val="660"/>
              </a:spcBef>
            </a:pPr>
            <a:r>
              <a:rPr sz="1600" b="1" u="sng" dirty="0">
                <a:uFill>
                  <a:solidFill>
                    <a:srgbClr val="000000"/>
                  </a:solidFill>
                </a:uFill>
                <a:cs typeface="Ubuntu"/>
              </a:rPr>
              <a:t>energy</a:t>
            </a:r>
            <a:r>
              <a:rPr sz="1600" b="1" u="none" spc="-50" dirty="0">
                <a:cs typeface="Ubuntu"/>
              </a:rPr>
              <a:t> </a:t>
            </a:r>
            <a:r>
              <a:rPr sz="1600" u="none" spc="-10" dirty="0">
                <a:cs typeface="Ubuntu"/>
              </a:rPr>
              <a:t>measurement.</a:t>
            </a:r>
            <a:endParaRPr sz="1600" dirty="0">
              <a:cs typeface="Ubuntu"/>
            </a:endParaRPr>
          </a:p>
          <a:p>
            <a:pPr marL="144780" indent="-144780" algn="ctr">
              <a:lnSpc>
                <a:spcPct val="100000"/>
              </a:lnSpc>
              <a:spcBef>
                <a:spcPts val="660"/>
              </a:spcBef>
              <a:buAutoNum type="arabicPeriod" startAt="2"/>
              <a:tabLst>
                <a:tab pos="144780" algn="l"/>
              </a:tabLst>
            </a:pPr>
            <a:r>
              <a:rPr sz="1600" dirty="0">
                <a:cs typeface="Ubuntu"/>
              </a:rPr>
              <a:t>Electrons</a:t>
            </a:r>
            <a:r>
              <a:rPr sz="1600" spc="-15" dirty="0">
                <a:cs typeface="Ubuntu"/>
              </a:rPr>
              <a:t> </a:t>
            </a:r>
            <a:r>
              <a:rPr sz="1600" b="1" dirty="0">
                <a:cs typeface="Ubuntu"/>
              </a:rPr>
              <a:t>times</a:t>
            </a:r>
            <a:r>
              <a:rPr sz="1600" b="1" spc="-10" dirty="0">
                <a:cs typeface="Ubuntu"/>
              </a:rPr>
              <a:t> </a:t>
            </a:r>
            <a:r>
              <a:rPr sz="1600" b="1" dirty="0">
                <a:cs typeface="Ubuntu"/>
              </a:rPr>
              <a:t>of</a:t>
            </a:r>
            <a:r>
              <a:rPr sz="1600" b="1" spc="-10" dirty="0">
                <a:cs typeface="Ubuntu"/>
              </a:rPr>
              <a:t> </a:t>
            </a:r>
            <a:r>
              <a:rPr sz="1600" b="1" dirty="0">
                <a:cs typeface="Ubuntu"/>
              </a:rPr>
              <a:t>arrival</a:t>
            </a:r>
            <a:r>
              <a:rPr sz="1600" b="1" spc="-30" dirty="0">
                <a:cs typeface="Ubuntu"/>
              </a:rPr>
              <a:t> </a:t>
            </a:r>
            <a:r>
              <a:rPr sz="1600" b="1" spc="-50" dirty="0">
                <a:cs typeface="MS PGothic"/>
              </a:rPr>
              <a:t>⇒</a:t>
            </a:r>
            <a:endParaRPr sz="1600" dirty="0">
              <a:cs typeface="MS PGothic"/>
            </a:endParaRPr>
          </a:p>
          <a:p>
            <a:pPr marL="7620" algn="ctr">
              <a:lnSpc>
                <a:spcPct val="100000"/>
              </a:lnSpc>
              <a:spcBef>
                <a:spcPts val="660"/>
              </a:spcBef>
            </a:pPr>
            <a:r>
              <a:rPr sz="1600" b="1" u="sng" dirty="0">
                <a:solidFill>
                  <a:srgbClr val="019063"/>
                </a:solidFill>
                <a:uFill>
                  <a:solidFill>
                    <a:srgbClr val="019063"/>
                  </a:solidFill>
                </a:uFill>
                <a:cs typeface="Ubuntu"/>
              </a:rPr>
              <a:t>dZ</a:t>
            </a:r>
            <a:r>
              <a:rPr sz="1600" b="1" u="sng" spc="-5" dirty="0">
                <a:solidFill>
                  <a:srgbClr val="019063"/>
                </a:solidFill>
                <a:uFill>
                  <a:solidFill>
                    <a:srgbClr val="019063"/>
                  </a:solidFill>
                </a:uFill>
                <a:cs typeface="Ubuntu"/>
              </a:rPr>
              <a:t> </a:t>
            </a:r>
            <a:r>
              <a:rPr sz="1600" b="1" u="sng" spc="-10" dirty="0">
                <a:solidFill>
                  <a:srgbClr val="019063"/>
                </a:solidFill>
                <a:uFill>
                  <a:solidFill>
                    <a:srgbClr val="019063"/>
                  </a:solidFill>
                </a:uFill>
                <a:cs typeface="Ubuntu"/>
              </a:rPr>
              <a:t>coordinate</a:t>
            </a:r>
            <a:r>
              <a:rPr sz="1600" b="1" u="none" spc="-15" dirty="0">
                <a:solidFill>
                  <a:srgbClr val="019063"/>
                </a:solidFill>
                <a:cs typeface="Ubuntu"/>
              </a:rPr>
              <a:t> </a:t>
            </a:r>
            <a:r>
              <a:rPr sz="1600" u="none" dirty="0">
                <a:solidFill>
                  <a:srgbClr val="019063"/>
                </a:solidFill>
                <a:cs typeface="Ubuntu"/>
              </a:rPr>
              <a:t>(track’s</a:t>
            </a:r>
            <a:r>
              <a:rPr sz="1600" u="none" spc="-5" dirty="0">
                <a:solidFill>
                  <a:srgbClr val="019063"/>
                </a:solidFill>
                <a:cs typeface="Ubuntu"/>
              </a:rPr>
              <a:t> </a:t>
            </a:r>
            <a:r>
              <a:rPr sz="1600" u="none" spc="-10" dirty="0">
                <a:solidFill>
                  <a:srgbClr val="019063"/>
                </a:solidFill>
                <a:cs typeface="Ubuntu"/>
              </a:rPr>
              <a:t>tilt)</a:t>
            </a:r>
            <a:endParaRPr sz="1600" dirty="0">
              <a:cs typeface="Ubuntu"/>
            </a:endParaRPr>
          </a:p>
        </p:txBody>
      </p:sp>
      <p:grpSp>
        <p:nvGrpSpPr>
          <p:cNvPr id="34" name="object 38">
            <a:extLst>
              <a:ext uri="{FF2B5EF4-FFF2-40B4-BE49-F238E27FC236}">
                <a16:creationId xmlns:a16="http://schemas.microsoft.com/office/drawing/2014/main" id="{49539F99-3168-2022-9E79-8DDC83F22D9F}"/>
              </a:ext>
            </a:extLst>
          </p:cNvPr>
          <p:cNvGrpSpPr/>
          <p:nvPr/>
        </p:nvGrpSpPr>
        <p:grpSpPr>
          <a:xfrm>
            <a:off x="9220055" y="2505571"/>
            <a:ext cx="2489191" cy="3809502"/>
            <a:chOff x="6943237" y="1925753"/>
            <a:chExt cx="1689402" cy="2844128"/>
          </a:xfrm>
        </p:grpSpPr>
        <p:pic>
          <p:nvPicPr>
            <p:cNvPr id="37" name="object 41">
              <a:extLst>
                <a:ext uri="{FF2B5EF4-FFF2-40B4-BE49-F238E27FC236}">
                  <a16:creationId xmlns:a16="http://schemas.microsoft.com/office/drawing/2014/main" id="{7244DE7B-A8DB-95F5-26B5-F5DAD3F97B5A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43241" y="3845159"/>
              <a:ext cx="1689394" cy="924722"/>
            </a:xfrm>
            <a:prstGeom prst="rect">
              <a:avLst/>
            </a:prstGeom>
          </p:spPr>
        </p:pic>
        <p:pic>
          <p:nvPicPr>
            <p:cNvPr id="38" name="object 42">
              <a:extLst>
                <a:ext uri="{FF2B5EF4-FFF2-40B4-BE49-F238E27FC236}">
                  <a16:creationId xmlns:a16="http://schemas.microsoft.com/office/drawing/2014/main" id="{C74B7D18-DA9A-88D4-3CEF-70635906A295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073427" y="3342767"/>
              <a:ext cx="1487076" cy="520654"/>
            </a:xfrm>
            <a:prstGeom prst="rect">
              <a:avLst/>
            </a:prstGeom>
          </p:spPr>
        </p:pic>
        <p:pic>
          <p:nvPicPr>
            <p:cNvPr id="39" name="object 43">
              <a:extLst>
                <a:ext uri="{FF2B5EF4-FFF2-40B4-BE49-F238E27FC236}">
                  <a16:creationId xmlns:a16="http://schemas.microsoft.com/office/drawing/2014/main" id="{5D21CD48-E012-100A-4275-5B142869C20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943237" y="2355261"/>
              <a:ext cx="1689402" cy="924725"/>
            </a:xfrm>
            <a:prstGeom prst="rect">
              <a:avLst/>
            </a:prstGeom>
          </p:spPr>
        </p:pic>
        <p:pic>
          <p:nvPicPr>
            <p:cNvPr id="40" name="object 44">
              <a:extLst>
                <a:ext uri="{FF2B5EF4-FFF2-40B4-BE49-F238E27FC236}">
                  <a16:creationId xmlns:a16="http://schemas.microsoft.com/office/drawing/2014/main" id="{A51CA87F-65A1-825B-4B00-AC2968E9264B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071648" y="1925753"/>
              <a:ext cx="1490633" cy="442198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DAFDA0F-CAC3-61C2-927E-A380D8C9F69A}"/>
              </a:ext>
            </a:extLst>
          </p:cNvPr>
          <p:cNvSpPr txBox="1"/>
          <p:nvPr/>
        </p:nvSpPr>
        <p:spPr>
          <a:xfrm rot="1199951">
            <a:off x="6379728" y="5027880"/>
            <a:ext cx="3618561" cy="8002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i="0" dirty="0" err="1">
                <a:solidFill>
                  <a:srgbClr val="CB6D04"/>
                </a:solidFill>
                <a:effectLst/>
              </a:rPr>
              <a:t>D.Marques</a:t>
            </a:r>
            <a:r>
              <a:rPr lang="en-US" b="1" i="0" dirty="0">
                <a:solidFill>
                  <a:srgbClr val="CB6D04"/>
                </a:solidFill>
                <a:effectLst/>
              </a:rPr>
              <a:t> </a:t>
            </a:r>
          </a:p>
          <a:p>
            <a:pPr algn="ctr"/>
            <a:r>
              <a:rPr lang="en-US" sz="1400" b="1" i="0" dirty="0">
                <a:solidFill>
                  <a:srgbClr val="CB6D04"/>
                </a:solidFill>
                <a:effectLst/>
              </a:rPr>
              <a:t>PMT analysis for Negative Ion Drift and 3D reconstruction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EA5024-7077-4667-CD80-C017963D7C77}"/>
              </a:ext>
            </a:extLst>
          </p:cNvPr>
          <p:cNvSpPr txBox="1"/>
          <p:nvPr/>
        </p:nvSpPr>
        <p:spPr>
          <a:xfrm>
            <a:off x="92398" y="726060"/>
            <a:ext cx="2781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He/CF</a:t>
            </a:r>
            <a:r>
              <a:rPr lang="it-IT" sz="2000" b="1" baseline="-25000" dirty="0"/>
              <a:t>4</a:t>
            </a:r>
            <a:r>
              <a:rPr lang="it-IT" sz="2000" b="1" dirty="0"/>
              <a:t> 60/40</a:t>
            </a:r>
            <a:endParaRPr lang="en-US" sz="20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99E04A-48E3-7E29-1AB3-45D256E240F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6994947" y="1294035"/>
            <a:ext cx="889174" cy="1463116"/>
          </a:xfrm>
          <a:prstGeom prst="rect">
            <a:avLst/>
          </a:prstGeom>
        </p:spPr>
      </p:pic>
      <p:sp>
        <p:nvSpPr>
          <p:cNvPr id="9" name="object 40">
            <a:extLst>
              <a:ext uri="{FF2B5EF4-FFF2-40B4-BE49-F238E27FC236}">
                <a16:creationId xmlns:a16="http://schemas.microsoft.com/office/drawing/2014/main" id="{7EE08783-46C3-46A0-4C8D-BD53E35FBAA7}"/>
              </a:ext>
            </a:extLst>
          </p:cNvPr>
          <p:cNvSpPr/>
          <p:nvPr/>
        </p:nvSpPr>
        <p:spPr>
          <a:xfrm>
            <a:off x="6606250" y="1451773"/>
            <a:ext cx="1628775" cy="1100746"/>
          </a:xfrm>
          <a:custGeom>
            <a:avLst/>
            <a:gdLst/>
            <a:ahLst/>
            <a:cxnLst/>
            <a:rect l="l" t="t" r="r" b="b"/>
            <a:pathLst>
              <a:path w="1242695" h="1242695">
                <a:moveTo>
                  <a:pt x="0" y="621297"/>
                </a:moveTo>
                <a:lnTo>
                  <a:pt x="1869" y="572743"/>
                </a:lnTo>
                <a:lnTo>
                  <a:pt x="7384" y="525211"/>
                </a:lnTo>
                <a:lnTo>
                  <a:pt x="16408" y="478839"/>
                </a:lnTo>
                <a:lnTo>
                  <a:pt x="28803" y="433766"/>
                </a:lnTo>
                <a:lnTo>
                  <a:pt x="44429" y="390129"/>
                </a:lnTo>
                <a:lnTo>
                  <a:pt x="63149" y="348066"/>
                </a:lnTo>
                <a:lnTo>
                  <a:pt x="84825" y="307716"/>
                </a:lnTo>
                <a:lnTo>
                  <a:pt x="109318" y="269217"/>
                </a:lnTo>
                <a:lnTo>
                  <a:pt x="136491" y="232707"/>
                </a:lnTo>
                <a:lnTo>
                  <a:pt x="166206" y="198324"/>
                </a:lnTo>
                <a:lnTo>
                  <a:pt x="198324" y="166206"/>
                </a:lnTo>
                <a:lnTo>
                  <a:pt x="232707" y="136492"/>
                </a:lnTo>
                <a:lnTo>
                  <a:pt x="269217" y="109318"/>
                </a:lnTo>
                <a:lnTo>
                  <a:pt x="307716" y="84825"/>
                </a:lnTo>
                <a:lnTo>
                  <a:pt x="348066" y="63149"/>
                </a:lnTo>
                <a:lnTo>
                  <a:pt x="390129" y="44429"/>
                </a:lnTo>
                <a:lnTo>
                  <a:pt x="433766" y="28803"/>
                </a:lnTo>
                <a:lnTo>
                  <a:pt x="478839" y="16408"/>
                </a:lnTo>
                <a:lnTo>
                  <a:pt x="525211" y="7384"/>
                </a:lnTo>
                <a:lnTo>
                  <a:pt x="572743" y="1869"/>
                </a:lnTo>
                <a:lnTo>
                  <a:pt x="621297" y="0"/>
                </a:lnTo>
                <a:lnTo>
                  <a:pt x="670493" y="1949"/>
                </a:lnTo>
                <a:lnTo>
                  <a:pt x="719076" y="7739"/>
                </a:lnTo>
                <a:lnTo>
                  <a:pt x="766837" y="17284"/>
                </a:lnTo>
                <a:lnTo>
                  <a:pt x="813567" y="30498"/>
                </a:lnTo>
                <a:lnTo>
                  <a:pt x="859057" y="47293"/>
                </a:lnTo>
                <a:lnTo>
                  <a:pt x="903100" y="67584"/>
                </a:lnTo>
                <a:lnTo>
                  <a:pt x="945486" y="91283"/>
                </a:lnTo>
                <a:lnTo>
                  <a:pt x="986008" y="118306"/>
                </a:lnTo>
                <a:lnTo>
                  <a:pt x="1024455" y="148565"/>
                </a:lnTo>
                <a:lnTo>
                  <a:pt x="1060621" y="181973"/>
                </a:lnTo>
                <a:lnTo>
                  <a:pt x="1094029" y="218139"/>
                </a:lnTo>
                <a:lnTo>
                  <a:pt x="1124288" y="256586"/>
                </a:lnTo>
                <a:lnTo>
                  <a:pt x="1151311" y="297108"/>
                </a:lnTo>
                <a:lnTo>
                  <a:pt x="1175010" y="339494"/>
                </a:lnTo>
                <a:lnTo>
                  <a:pt x="1195301" y="383537"/>
                </a:lnTo>
                <a:lnTo>
                  <a:pt x="1212096" y="429027"/>
                </a:lnTo>
                <a:lnTo>
                  <a:pt x="1225310" y="475757"/>
                </a:lnTo>
                <a:lnTo>
                  <a:pt x="1234855" y="523518"/>
                </a:lnTo>
                <a:lnTo>
                  <a:pt x="1240645" y="572101"/>
                </a:lnTo>
                <a:lnTo>
                  <a:pt x="1242594" y="621297"/>
                </a:lnTo>
                <a:lnTo>
                  <a:pt x="1240725" y="669851"/>
                </a:lnTo>
                <a:lnTo>
                  <a:pt x="1235210" y="717383"/>
                </a:lnTo>
                <a:lnTo>
                  <a:pt x="1226186" y="763755"/>
                </a:lnTo>
                <a:lnTo>
                  <a:pt x="1213791" y="808828"/>
                </a:lnTo>
                <a:lnTo>
                  <a:pt x="1198165" y="852465"/>
                </a:lnTo>
                <a:lnTo>
                  <a:pt x="1179445" y="894528"/>
                </a:lnTo>
                <a:lnTo>
                  <a:pt x="1157769" y="934878"/>
                </a:lnTo>
                <a:lnTo>
                  <a:pt x="1133276" y="973377"/>
                </a:lnTo>
                <a:lnTo>
                  <a:pt x="1106102" y="1009887"/>
                </a:lnTo>
                <a:lnTo>
                  <a:pt x="1076388" y="1044270"/>
                </a:lnTo>
                <a:lnTo>
                  <a:pt x="1044270" y="1076388"/>
                </a:lnTo>
                <a:lnTo>
                  <a:pt x="1009887" y="1106102"/>
                </a:lnTo>
                <a:lnTo>
                  <a:pt x="973377" y="1133276"/>
                </a:lnTo>
                <a:lnTo>
                  <a:pt x="934878" y="1157769"/>
                </a:lnTo>
                <a:lnTo>
                  <a:pt x="894528" y="1179445"/>
                </a:lnTo>
                <a:lnTo>
                  <a:pt x="852465" y="1198165"/>
                </a:lnTo>
                <a:lnTo>
                  <a:pt x="808828" y="1213791"/>
                </a:lnTo>
                <a:lnTo>
                  <a:pt x="763755" y="1226186"/>
                </a:lnTo>
                <a:lnTo>
                  <a:pt x="717383" y="1235210"/>
                </a:lnTo>
                <a:lnTo>
                  <a:pt x="669851" y="1240725"/>
                </a:lnTo>
                <a:lnTo>
                  <a:pt x="621297" y="1242594"/>
                </a:lnTo>
                <a:lnTo>
                  <a:pt x="572743" y="1240725"/>
                </a:lnTo>
                <a:lnTo>
                  <a:pt x="525211" y="1235210"/>
                </a:lnTo>
                <a:lnTo>
                  <a:pt x="478839" y="1226186"/>
                </a:lnTo>
                <a:lnTo>
                  <a:pt x="433766" y="1213791"/>
                </a:lnTo>
                <a:lnTo>
                  <a:pt x="390129" y="1198165"/>
                </a:lnTo>
                <a:lnTo>
                  <a:pt x="348066" y="1179445"/>
                </a:lnTo>
                <a:lnTo>
                  <a:pt x="307716" y="1157769"/>
                </a:lnTo>
                <a:lnTo>
                  <a:pt x="269217" y="1133276"/>
                </a:lnTo>
                <a:lnTo>
                  <a:pt x="232707" y="1106102"/>
                </a:lnTo>
                <a:lnTo>
                  <a:pt x="198324" y="1076388"/>
                </a:lnTo>
                <a:lnTo>
                  <a:pt x="166206" y="1044270"/>
                </a:lnTo>
                <a:lnTo>
                  <a:pt x="136491" y="1009887"/>
                </a:lnTo>
                <a:lnTo>
                  <a:pt x="109318" y="973377"/>
                </a:lnTo>
                <a:lnTo>
                  <a:pt x="84825" y="934878"/>
                </a:lnTo>
                <a:lnTo>
                  <a:pt x="63149" y="894528"/>
                </a:lnTo>
                <a:lnTo>
                  <a:pt x="44429" y="852465"/>
                </a:lnTo>
                <a:lnTo>
                  <a:pt x="28803" y="808828"/>
                </a:lnTo>
                <a:lnTo>
                  <a:pt x="16408" y="763755"/>
                </a:lnTo>
                <a:lnTo>
                  <a:pt x="7384" y="717383"/>
                </a:lnTo>
                <a:lnTo>
                  <a:pt x="1869" y="669851"/>
                </a:lnTo>
                <a:lnTo>
                  <a:pt x="0" y="621297"/>
                </a:lnTo>
                <a:close/>
              </a:path>
            </a:pathLst>
          </a:custGeom>
          <a:ln w="28574">
            <a:solidFill>
              <a:srgbClr val="62D296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405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DF5E1-7F88-1F36-8A55-0CA7A7A90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Detector </a:t>
            </a:r>
            <a:r>
              <a:rPr lang="it-IT" dirty="0" err="1"/>
              <a:t>PoV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CE040E-2F7B-8D1D-F00C-813FE05E5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7AD1A7-FD7A-6B7F-882F-8E4571D57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A6446C-35A4-5671-108D-3BAFEE742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8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84652BA-A654-C307-32B6-2D0DEF26B1A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0" y="742951"/>
            <a:ext cx="12192000" cy="5759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object 8">
            <a:extLst>
              <a:ext uri="{FF2B5EF4-FFF2-40B4-BE49-F238E27FC236}">
                <a16:creationId xmlns:a16="http://schemas.microsoft.com/office/drawing/2014/main" id="{2D72AEE6-5453-7A55-334C-47C54C7BA62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3649" y="4305833"/>
            <a:ext cx="1837638" cy="1809216"/>
          </a:xfrm>
          <a:prstGeom prst="rect">
            <a:avLst/>
          </a:prstGeom>
        </p:spPr>
      </p:pic>
      <p:pic>
        <p:nvPicPr>
          <p:cNvPr id="23" name="object 10">
            <a:extLst>
              <a:ext uri="{FF2B5EF4-FFF2-40B4-BE49-F238E27FC236}">
                <a16:creationId xmlns:a16="http://schemas.microsoft.com/office/drawing/2014/main" id="{239B6759-E334-87A3-A1F8-BAB59E247D2F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06249" y="2576246"/>
            <a:ext cx="1859001" cy="1705508"/>
          </a:xfrm>
          <a:prstGeom prst="rect">
            <a:avLst/>
          </a:prstGeom>
        </p:spPr>
      </p:pic>
      <p:pic>
        <p:nvPicPr>
          <p:cNvPr id="24" name="object 12">
            <a:extLst>
              <a:ext uri="{FF2B5EF4-FFF2-40B4-BE49-F238E27FC236}">
                <a16:creationId xmlns:a16="http://schemas.microsoft.com/office/drawing/2014/main" id="{C34985CD-5D71-B1E3-2929-C1115782CBE4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83670" y="4911860"/>
            <a:ext cx="1631795" cy="1523073"/>
          </a:xfrm>
          <a:prstGeom prst="rect">
            <a:avLst/>
          </a:prstGeom>
        </p:spPr>
      </p:pic>
      <p:pic>
        <p:nvPicPr>
          <p:cNvPr id="25" name="object 14">
            <a:extLst>
              <a:ext uri="{FF2B5EF4-FFF2-40B4-BE49-F238E27FC236}">
                <a16:creationId xmlns:a16="http://schemas.microsoft.com/office/drawing/2014/main" id="{EAB08A6B-7E2A-CCBC-7F2B-6ADFE4CC4691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918975" y="4609730"/>
            <a:ext cx="2663160" cy="1825203"/>
          </a:xfrm>
          <a:prstGeom prst="rect">
            <a:avLst/>
          </a:prstGeom>
        </p:spPr>
      </p:pic>
      <p:pic>
        <p:nvPicPr>
          <p:cNvPr id="26" name="object 16">
            <a:extLst>
              <a:ext uri="{FF2B5EF4-FFF2-40B4-BE49-F238E27FC236}">
                <a16:creationId xmlns:a16="http://schemas.microsoft.com/office/drawing/2014/main" id="{0FFCF6D5-52D9-DA8E-D365-20F7967E4428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937383" y="1285875"/>
            <a:ext cx="1925900" cy="1784809"/>
          </a:xfrm>
          <a:prstGeom prst="rect">
            <a:avLst/>
          </a:prstGeom>
        </p:spPr>
      </p:pic>
      <p:pic>
        <p:nvPicPr>
          <p:cNvPr id="27" name="object 18">
            <a:extLst>
              <a:ext uri="{FF2B5EF4-FFF2-40B4-BE49-F238E27FC236}">
                <a16:creationId xmlns:a16="http://schemas.microsoft.com/office/drawing/2014/main" id="{D8E4A10D-D221-52A5-901F-8EA5DE9AF0B3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11812" y="1104981"/>
            <a:ext cx="2184856" cy="2176902"/>
          </a:xfrm>
          <a:prstGeom prst="rect">
            <a:avLst/>
          </a:prstGeom>
        </p:spPr>
      </p:pic>
      <p:pic>
        <p:nvPicPr>
          <p:cNvPr id="28" name="object 20">
            <a:extLst>
              <a:ext uri="{FF2B5EF4-FFF2-40B4-BE49-F238E27FC236}">
                <a16:creationId xmlns:a16="http://schemas.microsoft.com/office/drawing/2014/main" id="{89F5EE4A-781F-3816-8654-51A8D9150CFF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133050" y="848487"/>
            <a:ext cx="1925900" cy="1523073"/>
          </a:xfrm>
          <a:prstGeom prst="rect">
            <a:avLst/>
          </a:prstGeom>
        </p:spPr>
      </p:pic>
      <p:pic>
        <p:nvPicPr>
          <p:cNvPr id="29" name="object 22">
            <a:extLst>
              <a:ext uri="{FF2B5EF4-FFF2-40B4-BE49-F238E27FC236}">
                <a16:creationId xmlns:a16="http://schemas.microsoft.com/office/drawing/2014/main" id="{117F1515-AA71-11D8-5733-FF7F8600BF6B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535507" y="831896"/>
            <a:ext cx="1632517" cy="1482698"/>
          </a:xfrm>
          <a:prstGeom prst="rect">
            <a:avLst/>
          </a:prstGeom>
        </p:spPr>
      </p:pic>
      <p:pic>
        <p:nvPicPr>
          <p:cNvPr id="30" name="object 24">
            <a:extLst>
              <a:ext uri="{FF2B5EF4-FFF2-40B4-BE49-F238E27FC236}">
                <a16:creationId xmlns:a16="http://schemas.microsoft.com/office/drawing/2014/main" id="{543C4895-88E1-2205-7ABE-44C7BF83AF65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315465" y="831895"/>
            <a:ext cx="1603510" cy="1482699"/>
          </a:xfrm>
          <a:prstGeom prst="rect">
            <a:avLst/>
          </a:prstGeom>
        </p:spPr>
      </p:pic>
      <p:pic>
        <p:nvPicPr>
          <p:cNvPr id="33" name="object 30">
            <a:extLst>
              <a:ext uri="{FF2B5EF4-FFF2-40B4-BE49-F238E27FC236}">
                <a16:creationId xmlns:a16="http://schemas.microsoft.com/office/drawing/2014/main" id="{1E7D32B2-7697-F5F4-B617-F0571F5EDE59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8918975" y="831894"/>
            <a:ext cx="1632517" cy="1482698"/>
          </a:xfrm>
          <a:prstGeom prst="rect">
            <a:avLst/>
          </a:prstGeom>
        </p:spPr>
      </p:pic>
      <p:pic>
        <p:nvPicPr>
          <p:cNvPr id="34" name="object 32">
            <a:extLst>
              <a:ext uri="{FF2B5EF4-FFF2-40B4-BE49-F238E27FC236}">
                <a16:creationId xmlns:a16="http://schemas.microsoft.com/office/drawing/2014/main" id="{DB612E73-32B4-168A-479A-2EB1795C2EE8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499710" y="3222900"/>
            <a:ext cx="2939830" cy="3056741"/>
          </a:xfrm>
          <a:prstGeom prst="rect">
            <a:avLst/>
          </a:prstGeom>
        </p:spPr>
      </p:pic>
      <p:pic>
        <p:nvPicPr>
          <p:cNvPr id="37" name="Picture 36" descr="A white line in the sky&#10;&#10;Description automatically generated">
            <a:extLst>
              <a:ext uri="{FF2B5EF4-FFF2-40B4-BE49-F238E27FC236}">
                <a16:creationId xmlns:a16="http://schemas.microsoft.com/office/drawing/2014/main" id="{A4357097-60C9-B127-7FA1-B0149962607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" r="3943"/>
          <a:stretch/>
        </p:blipFill>
        <p:spPr>
          <a:xfrm>
            <a:off x="6324600" y="2409448"/>
            <a:ext cx="2367626" cy="245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516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A849C-E0DE-EA50-B74C-C4B2A883B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CYGNO roadmap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203C8C-18D0-9297-0A95-5D36FDF25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5EF65A-704B-72AE-13F1-B27BC9002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Fiorina - GSSI &amp; INFN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B2B597-8917-0158-F464-17A252E9E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B8DB-C638-47A6-B52A-2485A357F8B6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702EB459-DD5F-351A-ADC5-1104D56B3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4120"/>
            <a:ext cx="12192000" cy="450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0847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Custom 2">
      <a:dk1>
        <a:srgbClr val="0000FF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Rokkitt"/>
        <a:ea typeface=""/>
        <a:cs typeface=""/>
      </a:majorFont>
      <a:minorFont>
        <a:latin typeface="Roboto"/>
        <a:ea typeface=""/>
        <a:cs typeface="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AC6830A-30F6-485D-B2DB-CC420F286DDD}" vid="{EFF79927-5E12-47FD-8A2D-C7F4C444F2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GSSI_templateTest</Template>
  <TotalTime>2747</TotalTime>
  <Words>1581</Words>
  <Application>Microsoft Office PowerPoint</Application>
  <PresentationFormat>Widescreen</PresentationFormat>
  <Paragraphs>326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微软雅黑</vt:lpstr>
      <vt:lpstr>MS PGothic</vt:lpstr>
      <vt:lpstr>Aptos</vt:lpstr>
      <vt:lpstr>Arial</vt:lpstr>
      <vt:lpstr>Calibri</vt:lpstr>
      <vt:lpstr>Cambria Math</vt:lpstr>
      <vt:lpstr>Liberation Sans</vt:lpstr>
      <vt:lpstr>Roboto</vt:lpstr>
      <vt:lpstr>Rokkitt</vt:lpstr>
      <vt:lpstr>Ubuntu</vt:lpstr>
      <vt:lpstr>Wingdings</vt:lpstr>
      <vt:lpstr>Presentation1</vt:lpstr>
      <vt:lpstr>THE CYGNO EXPERIMENT</vt:lpstr>
      <vt:lpstr>It’s a Dark Universe</vt:lpstr>
      <vt:lpstr>It’s a Dark Universe</vt:lpstr>
      <vt:lpstr>CYGNO paradigm</vt:lpstr>
      <vt:lpstr>CYGNO paradigm</vt:lpstr>
      <vt:lpstr>CYGNO paradigm</vt:lpstr>
      <vt:lpstr>CYGNO paradigm</vt:lpstr>
      <vt:lpstr>Detector PoV</vt:lpstr>
      <vt:lpstr>CYGNO roadmap</vt:lpstr>
      <vt:lpstr>LIME – Long Imaging ModulE</vt:lpstr>
      <vt:lpstr>LIME – Long Imaging ModulE</vt:lpstr>
      <vt:lpstr>LIME performance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  <vt:lpstr>Background rejection</vt:lpstr>
      <vt:lpstr>CYGNO_04</vt:lpstr>
      <vt:lpstr>CYGNO_04 TDAQ</vt:lpstr>
      <vt:lpstr>Conclusion</vt:lpstr>
      <vt:lpstr>BACKUP</vt:lpstr>
      <vt:lpstr>It’s a Dark Universe</vt:lpstr>
      <vt:lpstr>Background Rejection</vt:lpstr>
      <vt:lpstr>R&amp;D activities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Davide Fiorina</dc:creator>
  <cp:lastModifiedBy>Davide Fiorina</cp:lastModifiedBy>
  <cp:revision>59</cp:revision>
  <dcterms:created xsi:type="dcterms:W3CDTF">2024-09-17T17:20:18Z</dcterms:created>
  <dcterms:modified xsi:type="dcterms:W3CDTF">2024-10-13T14:50:19Z</dcterms:modified>
</cp:coreProperties>
</file>