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48" r:id="rId1"/>
  </p:sldMasterIdLst>
  <p:notesMasterIdLst>
    <p:notesMasterId r:id="rId28"/>
  </p:notesMasterIdLst>
  <p:handoutMasterIdLst>
    <p:handoutMasterId r:id="rId29"/>
  </p:handoutMasterIdLst>
  <p:sldIdLst>
    <p:sldId id="259" r:id="rId2"/>
    <p:sldId id="295" r:id="rId3"/>
    <p:sldId id="871" r:id="rId4"/>
    <p:sldId id="812" r:id="rId5"/>
    <p:sldId id="938" r:id="rId6"/>
    <p:sldId id="920" r:id="rId7"/>
    <p:sldId id="944" r:id="rId8"/>
    <p:sldId id="925" r:id="rId9"/>
    <p:sldId id="922" r:id="rId10"/>
    <p:sldId id="875" r:id="rId11"/>
    <p:sldId id="941" r:id="rId12"/>
    <p:sldId id="929" r:id="rId13"/>
    <p:sldId id="942" r:id="rId14"/>
    <p:sldId id="939" r:id="rId15"/>
    <p:sldId id="923" r:id="rId16"/>
    <p:sldId id="931" r:id="rId17"/>
    <p:sldId id="932" r:id="rId18"/>
    <p:sldId id="933" r:id="rId19"/>
    <p:sldId id="935" r:id="rId20"/>
    <p:sldId id="936" r:id="rId21"/>
    <p:sldId id="943" r:id="rId22"/>
    <p:sldId id="924" r:id="rId23"/>
    <p:sldId id="937" r:id="rId24"/>
    <p:sldId id="873" r:id="rId25"/>
    <p:sldId id="927" r:id="rId26"/>
    <p:sldId id="844"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31B7A4"/>
    <a:srgbClr val="F5C53A"/>
    <a:srgbClr val="1680D7"/>
    <a:srgbClr val="23AEB4"/>
    <a:srgbClr val="B3BE63"/>
    <a:srgbClr val="098FCF"/>
    <a:srgbClr val="F9FC15"/>
    <a:srgbClr val="75CC61"/>
    <a:srgbClr val="BABF2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094"/>
    <p:restoredTop sz="96197"/>
  </p:normalViewPr>
  <p:slideViewPr>
    <p:cSldViewPr snapToGrid="0" snapToObjects="1">
      <p:cViewPr varScale="1">
        <p:scale>
          <a:sx n="116" d="100"/>
          <a:sy n="116" d="100"/>
        </p:scale>
        <p:origin x="216" y="352"/>
      </p:cViewPr>
      <p:guideLst/>
    </p:cSldViewPr>
  </p:slideViewPr>
  <p:outlineViewPr>
    <p:cViewPr>
      <p:scale>
        <a:sx n="33" d="100"/>
        <a:sy n="33" d="100"/>
      </p:scale>
      <p:origin x="0" y="-5736"/>
    </p:cViewPr>
  </p:outlineViewPr>
  <p:notesTextViewPr>
    <p:cViewPr>
      <p:scale>
        <a:sx n="20" d="100"/>
        <a:sy n="20" d="100"/>
      </p:scale>
      <p:origin x="0" y="0"/>
    </p:cViewPr>
  </p:notesTextViewPr>
  <p:sorterViewPr>
    <p:cViewPr>
      <p:scale>
        <a:sx n="1" d="1"/>
        <a:sy n="1" d="1"/>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10/15/24</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10/15/24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0</a:t>
            </a:fld>
            <a:endParaRPr lang="en-US"/>
          </a:p>
        </p:txBody>
      </p:sp>
    </p:spTree>
    <p:extLst>
      <p:ext uri="{BB962C8B-B14F-4D97-AF65-F5344CB8AC3E}">
        <p14:creationId xmlns:p14="http://schemas.microsoft.com/office/powerpoint/2010/main" val="8940225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692681-FCA2-672D-E82E-75503618006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FEE1502-B9A5-DA79-5394-E02287F6680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1468C22-3F0E-9DCB-54EA-3D01993C37DE}"/>
              </a:ext>
            </a:extLst>
          </p:cNvPr>
          <p:cNvSpPr>
            <a:spLocks noGrp="1"/>
          </p:cNvSpPr>
          <p:nvPr>
            <p:ph type="body" idx="1"/>
          </p:nvPr>
        </p:nvSpPr>
        <p:spPr/>
        <p:txBody>
          <a:bodyPr/>
          <a:lstStyle/>
          <a:p>
            <a:endParaRPr lang="en-BE" dirty="0"/>
          </a:p>
        </p:txBody>
      </p:sp>
      <p:sp>
        <p:nvSpPr>
          <p:cNvPr id="4" name="Slide Number Placeholder 3">
            <a:extLst>
              <a:ext uri="{FF2B5EF4-FFF2-40B4-BE49-F238E27FC236}">
                <a16:creationId xmlns:a16="http://schemas.microsoft.com/office/drawing/2014/main" id="{8B9EE2EF-81E7-32E1-93E5-5898C67285C8}"/>
              </a:ext>
            </a:extLst>
          </p:cNvPr>
          <p:cNvSpPr>
            <a:spLocks noGrp="1"/>
          </p:cNvSpPr>
          <p:nvPr>
            <p:ph type="sldNum" sz="quarter" idx="5"/>
          </p:nvPr>
        </p:nvSpPr>
        <p:spPr/>
        <p:txBody>
          <a:bodyPr/>
          <a:lstStyle/>
          <a:p>
            <a:fld id="{8CB0EE9E-52B8-AA4F-8DD5-ED0FB4E5CBCC}" type="slidenum">
              <a:rPr lang="en-US" smtClean="0"/>
              <a:t>9</a:t>
            </a:fld>
            <a:endParaRPr lang="en-US"/>
          </a:p>
        </p:txBody>
      </p:sp>
    </p:spTree>
    <p:extLst>
      <p:ext uri="{BB962C8B-B14F-4D97-AF65-F5344CB8AC3E}">
        <p14:creationId xmlns:p14="http://schemas.microsoft.com/office/powerpoint/2010/main" val="34070472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8EBE52-A495-AE86-C52B-810EDC54255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AA699FB-FF3B-C1AF-344D-202D640D7BB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9B88ECB-6288-048E-6E39-019B4A7793E3}"/>
              </a:ext>
            </a:extLst>
          </p:cNvPr>
          <p:cNvSpPr>
            <a:spLocks noGrp="1"/>
          </p:cNvSpPr>
          <p:nvPr>
            <p:ph type="body" idx="1"/>
          </p:nvPr>
        </p:nvSpPr>
        <p:spPr/>
        <p:txBody>
          <a:bodyPr/>
          <a:lstStyle/>
          <a:p>
            <a:endParaRPr lang="en-BE" dirty="0"/>
          </a:p>
        </p:txBody>
      </p:sp>
      <p:sp>
        <p:nvSpPr>
          <p:cNvPr id="4" name="Slide Number Placeholder 3">
            <a:extLst>
              <a:ext uri="{FF2B5EF4-FFF2-40B4-BE49-F238E27FC236}">
                <a16:creationId xmlns:a16="http://schemas.microsoft.com/office/drawing/2014/main" id="{F1E076A1-9EE5-9A94-619E-D03E635D1860}"/>
              </a:ext>
            </a:extLst>
          </p:cNvPr>
          <p:cNvSpPr>
            <a:spLocks noGrp="1"/>
          </p:cNvSpPr>
          <p:nvPr>
            <p:ph type="sldNum" sz="quarter" idx="5"/>
          </p:nvPr>
        </p:nvSpPr>
        <p:spPr/>
        <p:txBody>
          <a:bodyPr/>
          <a:lstStyle/>
          <a:p>
            <a:fld id="{8CB0EE9E-52B8-AA4F-8DD5-ED0FB4E5CBCC}" type="slidenum">
              <a:rPr lang="en-US" smtClean="0"/>
              <a:t>10</a:t>
            </a:fld>
            <a:endParaRPr lang="en-US"/>
          </a:p>
        </p:txBody>
      </p:sp>
    </p:spTree>
    <p:extLst>
      <p:ext uri="{BB962C8B-B14F-4D97-AF65-F5344CB8AC3E}">
        <p14:creationId xmlns:p14="http://schemas.microsoft.com/office/powerpoint/2010/main" val="21493083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AA6A95-5C86-D73E-A3DD-E12854621AF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5DA06CB-D991-D497-EA3B-CF738DC318C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B71FAE5-7494-B769-E40A-93E4416060FC}"/>
              </a:ext>
            </a:extLst>
          </p:cNvPr>
          <p:cNvSpPr>
            <a:spLocks noGrp="1"/>
          </p:cNvSpPr>
          <p:nvPr>
            <p:ph type="body" idx="1"/>
          </p:nvPr>
        </p:nvSpPr>
        <p:spPr/>
        <p:txBody>
          <a:bodyPr/>
          <a:lstStyle/>
          <a:p>
            <a:endParaRPr lang="en-BE" dirty="0"/>
          </a:p>
        </p:txBody>
      </p:sp>
      <p:sp>
        <p:nvSpPr>
          <p:cNvPr id="4" name="Slide Number Placeholder 3">
            <a:extLst>
              <a:ext uri="{FF2B5EF4-FFF2-40B4-BE49-F238E27FC236}">
                <a16:creationId xmlns:a16="http://schemas.microsoft.com/office/drawing/2014/main" id="{832D563C-DF20-DB94-59FF-7673B2972074}"/>
              </a:ext>
            </a:extLst>
          </p:cNvPr>
          <p:cNvSpPr>
            <a:spLocks noGrp="1"/>
          </p:cNvSpPr>
          <p:nvPr>
            <p:ph type="sldNum" sz="quarter" idx="5"/>
          </p:nvPr>
        </p:nvSpPr>
        <p:spPr/>
        <p:txBody>
          <a:bodyPr/>
          <a:lstStyle/>
          <a:p>
            <a:fld id="{8CB0EE9E-52B8-AA4F-8DD5-ED0FB4E5CBCC}" type="slidenum">
              <a:rPr lang="en-US" smtClean="0"/>
              <a:t>11</a:t>
            </a:fld>
            <a:endParaRPr lang="en-US"/>
          </a:p>
        </p:txBody>
      </p:sp>
    </p:spTree>
    <p:extLst>
      <p:ext uri="{BB962C8B-B14F-4D97-AF65-F5344CB8AC3E}">
        <p14:creationId xmlns:p14="http://schemas.microsoft.com/office/powerpoint/2010/main" val="16237758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310D1A-ECCA-8427-79D0-B090E5DE82B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6AC16DA-3EF3-E2EA-6BD3-BFEAA26D437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FAB4BDE-FA86-4A37-7C23-BD1A18A8CDCF}"/>
              </a:ext>
            </a:extLst>
          </p:cNvPr>
          <p:cNvSpPr>
            <a:spLocks noGrp="1"/>
          </p:cNvSpPr>
          <p:nvPr>
            <p:ph type="body" idx="1"/>
          </p:nvPr>
        </p:nvSpPr>
        <p:spPr/>
        <p:txBody>
          <a:bodyPr/>
          <a:lstStyle/>
          <a:p>
            <a:endParaRPr lang="en-BE" dirty="0"/>
          </a:p>
        </p:txBody>
      </p:sp>
      <p:sp>
        <p:nvSpPr>
          <p:cNvPr id="4" name="Slide Number Placeholder 3">
            <a:extLst>
              <a:ext uri="{FF2B5EF4-FFF2-40B4-BE49-F238E27FC236}">
                <a16:creationId xmlns:a16="http://schemas.microsoft.com/office/drawing/2014/main" id="{133CB5F5-8FDB-A682-3454-756C4455CE4E}"/>
              </a:ext>
            </a:extLst>
          </p:cNvPr>
          <p:cNvSpPr>
            <a:spLocks noGrp="1"/>
          </p:cNvSpPr>
          <p:nvPr>
            <p:ph type="sldNum" sz="quarter" idx="5"/>
          </p:nvPr>
        </p:nvSpPr>
        <p:spPr/>
        <p:txBody>
          <a:bodyPr/>
          <a:lstStyle/>
          <a:p>
            <a:fld id="{8CB0EE9E-52B8-AA4F-8DD5-ED0FB4E5CBCC}" type="slidenum">
              <a:rPr lang="en-US" smtClean="0"/>
              <a:t>12</a:t>
            </a:fld>
            <a:endParaRPr lang="en-US"/>
          </a:p>
        </p:txBody>
      </p:sp>
    </p:spTree>
    <p:extLst>
      <p:ext uri="{BB962C8B-B14F-4D97-AF65-F5344CB8AC3E}">
        <p14:creationId xmlns:p14="http://schemas.microsoft.com/office/powerpoint/2010/main" val="35459052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731BBE-5FD7-33A7-8FF2-975BD68E226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D3E995A-237E-231B-2729-705AB9E36CA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5D4A0E3-66F6-D3D3-20E8-8EA74EEDDA08}"/>
              </a:ext>
            </a:extLst>
          </p:cNvPr>
          <p:cNvSpPr>
            <a:spLocks noGrp="1"/>
          </p:cNvSpPr>
          <p:nvPr>
            <p:ph type="body" idx="1"/>
          </p:nvPr>
        </p:nvSpPr>
        <p:spPr/>
        <p:txBody>
          <a:bodyPr/>
          <a:lstStyle/>
          <a:p>
            <a:endParaRPr lang="en-BE" dirty="0"/>
          </a:p>
        </p:txBody>
      </p:sp>
      <p:sp>
        <p:nvSpPr>
          <p:cNvPr id="4" name="Slide Number Placeholder 3">
            <a:extLst>
              <a:ext uri="{FF2B5EF4-FFF2-40B4-BE49-F238E27FC236}">
                <a16:creationId xmlns:a16="http://schemas.microsoft.com/office/drawing/2014/main" id="{7D36AB14-218D-12A4-29AF-382795ECBB0A}"/>
              </a:ext>
            </a:extLst>
          </p:cNvPr>
          <p:cNvSpPr>
            <a:spLocks noGrp="1"/>
          </p:cNvSpPr>
          <p:nvPr>
            <p:ph type="sldNum" sz="quarter" idx="5"/>
          </p:nvPr>
        </p:nvSpPr>
        <p:spPr/>
        <p:txBody>
          <a:bodyPr/>
          <a:lstStyle/>
          <a:p>
            <a:fld id="{8CB0EE9E-52B8-AA4F-8DD5-ED0FB4E5CBCC}" type="slidenum">
              <a:rPr lang="en-US" smtClean="0"/>
              <a:t>13</a:t>
            </a:fld>
            <a:endParaRPr lang="en-US"/>
          </a:p>
        </p:txBody>
      </p:sp>
    </p:spTree>
    <p:extLst>
      <p:ext uri="{BB962C8B-B14F-4D97-AF65-F5344CB8AC3E}">
        <p14:creationId xmlns:p14="http://schemas.microsoft.com/office/powerpoint/2010/main" val="31037768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C7AF08-975B-C33F-20D4-B780C0908D3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F75B559-2019-CD54-8C2B-11EC7E19FE5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5FB6F7D-226A-C687-C2A3-53A585C3AC34}"/>
              </a:ext>
            </a:extLst>
          </p:cNvPr>
          <p:cNvSpPr>
            <a:spLocks noGrp="1"/>
          </p:cNvSpPr>
          <p:nvPr>
            <p:ph type="body" idx="1"/>
          </p:nvPr>
        </p:nvSpPr>
        <p:spPr/>
        <p:txBody>
          <a:bodyPr/>
          <a:lstStyle/>
          <a:p>
            <a:endParaRPr lang="en-BE" dirty="0"/>
          </a:p>
        </p:txBody>
      </p:sp>
      <p:sp>
        <p:nvSpPr>
          <p:cNvPr id="4" name="Slide Number Placeholder 3">
            <a:extLst>
              <a:ext uri="{FF2B5EF4-FFF2-40B4-BE49-F238E27FC236}">
                <a16:creationId xmlns:a16="http://schemas.microsoft.com/office/drawing/2014/main" id="{8798A72D-7D51-2123-CEEF-C3F827FC09AA}"/>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988678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28E7C0-C7BA-0457-5F3D-9A2B6905C2A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DABE707-5076-4A24-3E32-3089EB6F8F5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F7D13B4-68A2-0B1A-C268-3E59E45B3AEA}"/>
              </a:ext>
            </a:extLst>
          </p:cNvPr>
          <p:cNvSpPr>
            <a:spLocks noGrp="1"/>
          </p:cNvSpPr>
          <p:nvPr>
            <p:ph type="body" idx="1"/>
          </p:nvPr>
        </p:nvSpPr>
        <p:spPr/>
        <p:txBody>
          <a:bodyPr/>
          <a:lstStyle/>
          <a:p>
            <a:endParaRPr lang="en-BE" dirty="0"/>
          </a:p>
        </p:txBody>
      </p:sp>
      <p:sp>
        <p:nvSpPr>
          <p:cNvPr id="4" name="Slide Number Placeholder 3">
            <a:extLst>
              <a:ext uri="{FF2B5EF4-FFF2-40B4-BE49-F238E27FC236}">
                <a16:creationId xmlns:a16="http://schemas.microsoft.com/office/drawing/2014/main" id="{B7E203D4-9D4E-3FF4-C744-6ADB3E0B3D35}"/>
              </a:ext>
            </a:extLst>
          </p:cNvPr>
          <p:cNvSpPr>
            <a:spLocks noGrp="1"/>
          </p:cNvSpPr>
          <p:nvPr>
            <p:ph type="sldNum" sz="quarter" idx="5"/>
          </p:nvPr>
        </p:nvSpPr>
        <p:spPr/>
        <p:txBody>
          <a:bodyPr/>
          <a:lstStyle/>
          <a:p>
            <a:fld id="{8CB0EE9E-52B8-AA4F-8DD5-ED0FB4E5CBCC}" type="slidenum">
              <a:rPr lang="en-US" smtClean="0"/>
              <a:t>15</a:t>
            </a:fld>
            <a:endParaRPr lang="en-US"/>
          </a:p>
        </p:txBody>
      </p:sp>
    </p:spTree>
    <p:extLst>
      <p:ext uri="{BB962C8B-B14F-4D97-AF65-F5344CB8AC3E}">
        <p14:creationId xmlns:p14="http://schemas.microsoft.com/office/powerpoint/2010/main" val="37358597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8D3149-44D5-DB0F-FB2B-A5A03B3C343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7A841D5-4E77-6717-0554-3B164E5FC2E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25C9C5B-5DF4-5BEE-4A86-17EDF576568C}"/>
              </a:ext>
            </a:extLst>
          </p:cNvPr>
          <p:cNvSpPr>
            <a:spLocks noGrp="1"/>
          </p:cNvSpPr>
          <p:nvPr>
            <p:ph type="body" idx="1"/>
          </p:nvPr>
        </p:nvSpPr>
        <p:spPr/>
        <p:txBody>
          <a:bodyPr/>
          <a:lstStyle/>
          <a:p>
            <a:endParaRPr lang="en-BE" dirty="0"/>
          </a:p>
        </p:txBody>
      </p:sp>
      <p:sp>
        <p:nvSpPr>
          <p:cNvPr id="4" name="Slide Number Placeholder 3">
            <a:extLst>
              <a:ext uri="{FF2B5EF4-FFF2-40B4-BE49-F238E27FC236}">
                <a16:creationId xmlns:a16="http://schemas.microsoft.com/office/drawing/2014/main" id="{612A9D08-D6F2-B45A-D61B-FC10B0E1B8FF}"/>
              </a:ext>
            </a:extLst>
          </p:cNvPr>
          <p:cNvSpPr>
            <a:spLocks noGrp="1"/>
          </p:cNvSpPr>
          <p:nvPr>
            <p:ph type="sldNum" sz="quarter" idx="5"/>
          </p:nvPr>
        </p:nvSpPr>
        <p:spPr/>
        <p:txBody>
          <a:bodyPr/>
          <a:lstStyle/>
          <a:p>
            <a:fld id="{8CB0EE9E-52B8-AA4F-8DD5-ED0FB4E5CBCC}" type="slidenum">
              <a:rPr lang="en-US" smtClean="0"/>
              <a:t>16</a:t>
            </a:fld>
            <a:endParaRPr lang="en-US"/>
          </a:p>
        </p:txBody>
      </p:sp>
    </p:spTree>
    <p:extLst>
      <p:ext uri="{BB962C8B-B14F-4D97-AF65-F5344CB8AC3E}">
        <p14:creationId xmlns:p14="http://schemas.microsoft.com/office/powerpoint/2010/main" val="35397838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16C0CE-86A2-FF1A-DF29-7DFCA028A0C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ED244C7-C268-4B82-253D-3F7F6614FF4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83AF6C8-A7DC-4AC9-4EA6-EB9D43A15D4D}"/>
              </a:ext>
            </a:extLst>
          </p:cNvPr>
          <p:cNvSpPr>
            <a:spLocks noGrp="1"/>
          </p:cNvSpPr>
          <p:nvPr>
            <p:ph type="body" idx="1"/>
          </p:nvPr>
        </p:nvSpPr>
        <p:spPr/>
        <p:txBody>
          <a:bodyPr/>
          <a:lstStyle/>
          <a:p>
            <a:endParaRPr lang="en-BE" dirty="0"/>
          </a:p>
        </p:txBody>
      </p:sp>
      <p:sp>
        <p:nvSpPr>
          <p:cNvPr id="4" name="Slide Number Placeholder 3">
            <a:extLst>
              <a:ext uri="{FF2B5EF4-FFF2-40B4-BE49-F238E27FC236}">
                <a16:creationId xmlns:a16="http://schemas.microsoft.com/office/drawing/2014/main" id="{F0336AF9-DCF7-E939-0180-C9B49886BF90}"/>
              </a:ext>
            </a:extLst>
          </p:cNvPr>
          <p:cNvSpPr>
            <a:spLocks noGrp="1"/>
          </p:cNvSpPr>
          <p:nvPr>
            <p:ph type="sldNum" sz="quarter" idx="5"/>
          </p:nvPr>
        </p:nvSpPr>
        <p:spPr/>
        <p:txBody>
          <a:bodyPr/>
          <a:lstStyle/>
          <a:p>
            <a:fld id="{8CB0EE9E-52B8-AA4F-8DD5-ED0FB4E5CBCC}" type="slidenum">
              <a:rPr lang="en-US" smtClean="0"/>
              <a:t>17</a:t>
            </a:fld>
            <a:endParaRPr lang="en-US"/>
          </a:p>
        </p:txBody>
      </p:sp>
    </p:spTree>
    <p:extLst>
      <p:ext uri="{BB962C8B-B14F-4D97-AF65-F5344CB8AC3E}">
        <p14:creationId xmlns:p14="http://schemas.microsoft.com/office/powerpoint/2010/main" val="40921500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9C9CEB-391C-DED5-E3E0-92630C63275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20A4473-86B1-8FAA-8C10-6E7B0036660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06F01A7-94BC-AE7F-1676-88D919425F4B}"/>
              </a:ext>
            </a:extLst>
          </p:cNvPr>
          <p:cNvSpPr>
            <a:spLocks noGrp="1"/>
          </p:cNvSpPr>
          <p:nvPr>
            <p:ph type="body" idx="1"/>
          </p:nvPr>
        </p:nvSpPr>
        <p:spPr/>
        <p:txBody>
          <a:bodyPr/>
          <a:lstStyle/>
          <a:p>
            <a:endParaRPr lang="en-BE" dirty="0"/>
          </a:p>
        </p:txBody>
      </p:sp>
      <p:sp>
        <p:nvSpPr>
          <p:cNvPr id="4" name="Slide Number Placeholder 3">
            <a:extLst>
              <a:ext uri="{FF2B5EF4-FFF2-40B4-BE49-F238E27FC236}">
                <a16:creationId xmlns:a16="http://schemas.microsoft.com/office/drawing/2014/main" id="{933D66FB-3355-41EC-0757-166B05142B8E}"/>
              </a:ext>
            </a:extLst>
          </p:cNvPr>
          <p:cNvSpPr>
            <a:spLocks noGrp="1"/>
          </p:cNvSpPr>
          <p:nvPr>
            <p:ph type="sldNum" sz="quarter" idx="5"/>
          </p:nvPr>
        </p:nvSpPr>
        <p:spPr/>
        <p:txBody>
          <a:bodyPr/>
          <a:lstStyle/>
          <a:p>
            <a:fld id="{8CB0EE9E-52B8-AA4F-8DD5-ED0FB4E5CBCC}" type="slidenum">
              <a:rPr lang="en-US" smtClean="0"/>
              <a:t>18</a:t>
            </a:fld>
            <a:endParaRPr lang="en-US"/>
          </a:p>
        </p:txBody>
      </p:sp>
    </p:spTree>
    <p:extLst>
      <p:ext uri="{BB962C8B-B14F-4D97-AF65-F5344CB8AC3E}">
        <p14:creationId xmlns:p14="http://schemas.microsoft.com/office/powerpoint/2010/main" val="31813172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dirty="0"/>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29270347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E5863A-197A-A96C-6135-731A5F6D659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CBB5DCE-5416-03EC-9FA9-3E7CE471316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00C730A-5544-FB4E-6447-38FFEAA2FDCD}"/>
              </a:ext>
            </a:extLst>
          </p:cNvPr>
          <p:cNvSpPr>
            <a:spLocks noGrp="1"/>
          </p:cNvSpPr>
          <p:nvPr>
            <p:ph type="body" idx="1"/>
          </p:nvPr>
        </p:nvSpPr>
        <p:spPr/>
        <p:txBody>
          <a:bodyPr/>
          <a:lstStyle/>
          <a:p>
            <a:endParaRPr lang="en-BE" dirty="0"/>
          </a:p>
        </p:txBody>
      </p:sp>
      <p:sp>
        <p:nvSpPr>
          <p:cNvPr id="4" name="Slide Number Placeholder 3">
            <a:extLst>
              <a:ext uri="{FF2B5EF4-FFF2-40B4-BE49-F238E27FC236}">
                <a16:creationId xmlns:a16="http://schemas.microsoft.com/office/drawing/2014/main" id="{2283A795-6496-9638-A24D-111645DDF27D}"/>
              </a:ext>
            </a:extLst>
          </p:cNvPr>
          <p:cNvSpPr>
            <a:spLocks noGrp="1"/>
          </p:cNvSpPr>
          <p:nvPr>
            <p:ph type="sldNum" sz="quarter" idx="5"/>
          </p:nvPr>
        </p:nvSpPr>
        <p:spPr/>
        <p:txBody>
          <a:bodyPr/>
          <a:lstStyle/>
          <a:p>
            <a:fld id="{8CB0EE9E-52B8-AA4F-8DD5-ED0FB4E5CBCC}" type="slidenum">
              <a:rPr lang="en-US" smtClean="0"/>
              <a:t>19</a:t>
            </a:fld>
            <a:endParaRPr lang="en-US"/>
          </a:p>
        </p:txBody>
      </p:sp>
    </p:spTree>
    <p:extLst>
      <p:ext uri="{BB962C8B-B14F-4D97-AF65-F5344CB8AC3E}">
        <p14:creationId xmlns:p14="http://schemas.microsoft.com/office/powerpoint/2010/main" val="5632388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1D4298-E36F-1DA7-589C-D02C0D42F4D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E9C8550-F316-A3BA-3002-6405F6E80D9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03E00D3-0254-FBD2-4625-267B4D109AB6}"/>
              </a:ext>
            </a:extLst>
          </p:cNvPr>
          <p:cNvSpPr>
            <a:spLocks noGrp="1"/>
          </p:cNvSpPr>
          <p:nvPr>
            <p:ph type="body" idx="1"/>
          </p:nvPr>
        </p:nvSpPr>
        <p:spPr/>
        <p:txBody>
          <a:bodyPr/>
          <a:lstStyle/>
          <a:p>
            <a:endParaRPr lang="en-BE" dirty="0"/>
          </a:p>
        </p:txBody>
      </p:sp>
      <p:sp>
        <p:nvSpPr>
          <p:cNvPr id="4" name="Slide Number Placeholder 3">
            <a:extLst>
              <a:ext uri="{FF2B5EF4-FFF2-40B4-BE49-F238E27FC236}">
                <a16:creationId xmlns:a16="http://schemas.microsoft.com/office/drawing/2014/main" id="{BB1FDA1A-E9A7-77BB-D41E-5D3F79C25C78}"/>
              </a:ext>
            </a:extLst>
          </p:cNvPr>
          <p:cNvSpPr>
            <a:spLocks noGrp="1"/>
          </p:cNvSpPr>
          <p:nvPr>
            <p:ph type="sldNum" sz="quarter" idx="5"/>
          </p:nvPr>
        </p:nvSpPr>
        <p:spPr/>
        <p:txBody>
          <a:bodyPr/>
          <a:lstStyle/>
          <a:p>
            <a:fld id="{8CB0EE9E-52B8-AA4F-8DD5-ED0FB4E5CBCC}" type="slidenum">
              <a:rPr lang="en-US" smtClean="0"/>
              <a:t>20</a:t>
            </a:fld>
            <a:endParaRPr lang="en-US"/>
          </a:p>
        </p:txBody>
      </p:sp>
    </p:spTree>
    <p:extLst>
      <p:ext uri="{BB962C8B-B14F-4D97-AF65-F5344CB8AC3E}">
        <p14:creationId xmlns:p14="http://schemas.microsoft.com/office/powerpoint/2010/main" val="8235204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FBC2F7-E3E6-F3EA-CE76-050548B515C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D388ECB-44AD-260F-CB6C-B03D29C6F10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3231F1A-0EC3-77E0-5A52-784F258D06A1}"/>
              </a:ext>
            </a:extLst>
          </p:cNvPr>
          <p:cNvSpPr>
            <a:spLocks noGrp="1"/>
          </p:cNvSpPr>
          <p:nvPr>
            <p:ph type="body" idx="1"/>
          </p:nvPr>
        </p:nvSpPr>
        <p:spPr/>
        <p:txBody>
          <a:bodyPr/>
          <a:lstStyle/>
          <a:p>
            <a:endParaRPr lang="en-BE" dirty="0"/>
          </a:p>
        </p:txBody>
      </p:sp>
      <p:sp>
        <p:nvSpPr>
          <p:cNvPr id="4" name="Slide Number Placeholder 3">
            <a:extLst>
              <a:ext uri="{FF2B5EF4-FFF2-40B4-BE49-F238E27FC236}">
                <a16:creationId xmlns:a16="http://schemas.microsoft.com/office/drawing/2014/main" id="{BA7C6EFA-2724-C4FC-9B53-3CD1674C278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170420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E5863A-197A-A96C-6135-731A5F6D659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CBB5DCE-5416-03EC-9FA9-3E7CE471316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00C730A-5544-FB4E-6447-38FFEAA2FDCD}"/>
              </a:ext>
            </a:extLst>
          </p:cNvPr>
          <p:cNvSpPr>
            <a:spLocks noGrp="1"/>
          </p:cNvSpPr>
          <p:nvPr>
            <p:ph type="body" idx="1"/>
          </p:nvPr>
        </p:nvSpPr>
        <p:spPr/>
        <p:txBody>
          <a:bodyPr/>
          <a:lstStyle/>
          <a:p>
            <a:endParaRPr lang="en-BE" dirty="0"/>
          </a:p>
        </p:txBody>
      </p:sp>
      <p:sp>
        <p:nvSpPr>
          <p:cNvPr id="4" name="Slide Number Placeholder 3">
            <a:extLst>
              <a:ext uri="{FF2B5EF4-FFF2-40B4-BE49-F238E27FC236}">
                <a16:creationId xmlns:a16="http://schemas.microsoft.com/office/drawing/2014/main" id="{2283A795-6496-9638-A24D-111645DDF27D}"/>
              </a:ext>
            </a:extLst>
          </p:cNvPr>
          <p:cNvSpPr>
            <a:spLocks noGrp="1"/>
          </p:cNvSpPr>
          <p:nvPr>
            <p:ph type="sldNum" sz="quarter" idx="5"/>
          </p:nvPr>
        </p:nvSpPr>
        <p:spPr/>
        <p:txBody>
          <a:bodyPr/>
          <a:lstStyle/>
          <a:p>
            <a:fld id="{8CB0EE9E-52B8-AA4F-8DD5-ED0FB4E5CBCC}" type="slidenum">
              <a:rPr lang="en-US" smtClean="0"/>
              <a:t>22</a:t>
            </a:fld>
            <a:endParaRPr lang="en-US"/>
          </a:p>
        </p:txBody>
      </p:sp>
    </p:spTree>
    <p:extLst>
      <p:ext uri="{BB962C8B-B14F-4D97-AF65-F5344CB8AC3E}">
        <p14:creationId xmlns:p14="http://schemas.microsoft.com/office/powerpoint/2010/main" val="402209979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dirty="0"/>
          </a:p>
        </p:txBody>
      </p:sp>
      <p:sp>
        <p:nvSpPr>
          <p:cNvPr id="4" name="Slide Number Placeholder 3"/>
          <p:cNvSpPr>
            <a:spLocks noGrp="1"/>
          </p:cNvSpPr>
          <p:nvPr>
            <p:ph type="sldNum" sz="quarter" idx="5"/>
          </p:nvPr>
        </p:nvSpPr>
        <p:spPr/>
        <p:txBody>
          <a:bodyPr/>
          <a:lstStyle/>
          <a:p>
            <a:fld id="{8CB0EE9E-52B8-AA4F-8DD5-ED0FB4E5CBCC}" type="slidenum">
              <a:rPr lang="en-US" smtClean="0"/>
              <a:t>23</a:t>
            </a:fld>
            <a:endParaRPr lang="en-US"/>
          </a:p>
        </p:txBody>
      </p:sp>
    </p:spTree>
    <p:extLst>
      <p:ext uri="{BB962C8B-B14F-4D97-AF65-F5344CB8AC3E}">
        <p14:creationId xmlns:p14="http://schemas.microsoft.com/office/powerpoint/2010/main" val="368531810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58A203-66BB-5ACF-C95B-06ED4F7BE9D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21B872F-D440-012C-9B60-E5480BC0037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49E1BAE-6F1B-4D88-95FD-BB7ACF352A9C}"/>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F07BE48-0715-3837-2A7C-FAC099D1C264}"/>
              </a:ext>
            </a:extLst>
          </p:cNvPr>
          <p:cNvSpPr>
            <a:spLocks noGrp="1"/>
          </p:cNvSpPr>
          <p:nvPr>
            <p:ph type="sldNum" sz="quarter" idx="5"/>
          </p:nvPr>
        </p:nvSpPr>
        <p:spPr/>
        <p:txBody>
          <a:bodyPr/>
          <a:lstStyle/>
          <a:p>
            <a:fld id="{8CB0EE9E-52B8-AA4F-8DD5-ED0FB4E5CBCC}" type="slidenum">
              <a:rPr lang="en-US" smtClean="0"/>
              <a:t>24</a:t>
            </a:fld>
            <a:endParaRPr lang="en-US"/>
          </a:p>
        </p:txBody>
      </p:sp>
    </p:spTree>
    <p:extLst>
      <p:ext uri="{BB962C8B-B14F-4D97-AF65-F5344CB8AC3E}">
        <p14:creationId xmlns:p14="http://schemas.microsoft.com/office/powerpoint/2010/main" val="37551786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dirty="0"/>
          </a:p>
        </p:txBody>
      </p:sp>
      <p:sp>
        <p:nvSpPr>
          <p:cNvPr id="4" name="Slide Number Placeholder 3"/>
          <p:cNvSpPr>
            <a:spLocks noGrp="1"/>
          </p:cNvSpPr>
          <p:nvPr>
            <p:ph type="sldNum" sz="quarter" idx="5"/>
          </p:nvPr>
        </p:nvSpPr>
        <p:spPr/>
        <p:txBody>
          <a:bodyPr/>
          <a:lstStyle/>
          <a:p>
            <a:fld id="{8CB0EE9E-52B8-AA4F-8DD5-ED0FB4E5CBCC}" type="slidenum">
              <a:rPr lang="en-US" smtClean="0"/>
              <a:t>25</a:t>
            </a:fld>
            <a:endParaRPr lang="en-US"/>
          </a:p>
        </p:txBody>
      </p:sp>
    </p:spTree>
    <p:extLst>
      <p:ext uri="{BB962C8B-B14F-4D97-AF65-F5344CB8AC3E}">
        <p14:creationId xmlns:p14="http://schemas.microsoft.com/office/powerpoint/2010/main" val="6083273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3A5EB6-A1A0-895B-682D-13936078455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CCA760A-A17B-32EF-6A88-D75F9D73A05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43814BD-FBBC-5F7B-EB39-271C59660CB4}"/>
              </a:ext>
            </a:extLst>
          </p:cNvPr>
          <p:cNvSpPr>
            <a:spLocks noGrp="1"/>
          </p:cNvSpPr>
          <p:nvPr>
            <p:ph type="body" idx="1"/>
          </p:nvPr>
        </p:nvSpPr>
        <p:spPr/>
        <p:txBody>
          <a:bodyPr/>
          <a:lstStyle/>
          <a:p>
            <a:endParaRPr lang="en-BE" dirty="0"/>
          </a:p>
        </p:txBody>
      </p:sp>
      <p:sp>
        <p:nvSpPr>
          <p:cNvPr id="4" name="Slide Number Placeholder 3">
            <a:extLst>
              <a:ext uri="{FF2B5EF4-FFF2-40B4-BE49-F238E27FC236}">
                <a16:creationId xmlns:a16="http://schemas.microsoft.com/office/drawing/2014/main" id="{3081B029-380B-FEAC-1137-2F116C40E30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953214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dirty="0"/>
          </a:p>
        </p:txBody>
      </p:sp>
      <p:sp>
        <p:nvSpPr>
          <p:cNvPr id="4" name="Slide Number Placeholder 3"/>
          <p:cNvSpPr>
            <a:spLocks noGrp="1"/>
          </p:cNvSpPr>
          <p:nvPr>
            <p:ph type="sldNum" sz="quarter" idx="5"/>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40822571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346CC5-0BCB-8D47-4D90-2E09BBFC040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C499268-D18A-452F-F1F6-8FD8FEFAC50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BCEE56E-BA5F-D6C8-1E65-D0F8ED1BF5F5}"/>
              </a:ext>
            </a:extLst>
          </p:cNvPr>
          <p:cNvSpPr>
            <a:spLocks noGrp="1"/>
          </p:cNvSpPr>
          <p:nvPr>
            <p:ph type="body" idx="1"/>
          </p:nvPr>
        </p:nvSpPr>
        <p:spPr/>
        <p:txBody>
          <a:bodyPr/>
          <a:lstStyle/>
          <a:p>
            <a:endParaRPr lang="en-BE" dirty="0"/>
          </a:p>
        </p:txBody>
      </p:sp>
      <p:sp>
        <p:nvSpPr>
          <p:cNvPr id="4" name="Slide Number Placeholder 3">
            <a:extLst>
              <a:ext uri="{FF2B5EF4-FFF2-40B4-BE49-F238E27FC236}">
                <a16:creationId xmlns:a16="http://schemas.microsoft.com/office/drawing/2014/main" id="{7FB07FAB-E2F6-A1A6-C542-DF0E249EEF71}"/>
              </a:ext>
            </a:extLst>
          </p:cNvPr>
          <p:cNvSpPr>
            <a:spLocks noGrp="1"/>
          </p:cNvSpPr>
          <p:nvPr>
            <p:ph type="sldNum" sz="quarter" idx="5"/>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27396583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dirty="0"/>
          </a:p>
        </p:txBody>
      </p:sp>
      <p:sp>
        <p:nvSpPr>
          <p:cNvPr id="4" name="Slide Number Placeholder 3"/>
          <p:cNvSpPr>
            <a:spLocks noGrp="1"/>
          </p:cNvSpPr>
          <p:nvPr>
            <p:ph type="sldNum" sz="quarter" idx="5"/>
          </p:nvPr>
        </p:nvSpPr>
        <p:spPr/>
        <p:txBody>
          <a:bodyPr/>
          <a:lstStyle/>
          <a:p>
            <a:fld id="{8CB0EE9E-52B8-AA4F-8DD5-ED0FB4E5CBCC}" type="slidenum">
              <a:rPr lang="en-US" smtClean="0"/>
              <a:t>5</a:t>
            </a:fld>
            <a:endParaRPr lang="en-US"/>
          </a:p>
        </p:txBody>
      </p:sp>
    </p:spTree>
    <p:extLst>
      <p:ext uri="{BB962C8B-B14F-4D97-AF65-F5344CB8AC3E}">
        <p14:creationId xmlns:p14="http://schemas.microsoft.com/office/powerpoint/2010/main" val="35740952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CA7BC1-8777-57B1-E220-3BE39A0D430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F71507F-0FDC-7979-78F8-C941659FA8C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A966898-A8A2-F25A-5418-D10FA1CD3AC4}"/>
              </a:ext>
            </a:extLst>
          </p:cNvPr>
          <p:cNvSpPr>
            <a:spLocks noGrp="1"/>
          </p:cNvSpPr>
          <p:nvPr>
            <p:ph type="body" idx="1"/>
          </p:nvPr>
        </p:nvSpPr>
        <p:spPr/>
        <p:txBody>
          <a:bodyPr/>
          <a:lstStyle/>
          <a:p>
            <a:endParaRPr lang="en-BE" dirty="0"/>
          </a:p>
        </p:txBody>
      </p:sp>
      <p:sp>
        <p:nvSpPr>
          <p:cNvPr id="4" name="Slide Number Placeholder 3">
            <a:extLst>
              <a:ext uri="{FF2B5EF4-FFF2-40B4-BE49-F238E27FC236}">
                <a16:creationId xmlns:a16="http://schemas.microsoft.com/office/drawing/2014/main" id="{C84FEBBC-6E17-6A39-F0F7-9A622F7D7070}"/>
              </a:ext>
            </a:extLst>
          </p:cNvPr>
          <p:cNvSpPr>
            <a:spLocks noGrp="1"/>
          </p:cNvSpPr>
          <p:nvPr>
            <p:ph type="sldNum" sz="quarter" idx="5"/>
          </p:nvPr>
        </p:nvSpPr>
        <p:spPr/>
        <p:txBody>
          <a:bodyPr/>
          <a:lstStyle/>
          <a:p>
            <a:fld id="{8CB0EE9E-52B8-AA4F-8DD5-ED0FB4E5CBCC}" type="slidenum">
              <a:rPr lang="en-US" smtClean="0"/>
              <a:t>6</a:t>
            </a:fld>
            <a:endParaRPr lang="en-US"/>
          </a:p>
        </p:txBody>
      </p:sp>
    </p:spTree>
    <p:extLst>
      <p:ext uri="{BB962C8B-B14F-4D97-AF65-F5344CB8AC3E}">
        <p14:creationId xmlns:p14="http://schemas.microsoft.com/office/powerpoint/2010/main" val="26530146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51207A-E228-68B4-F578-E8B698BDECA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2EE5523-0DAE-446C-06A8-85AF0A86B23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847889E-8792-94C7-4373-C028D44D1679}"/>
              </a:ext>
            </a:extLst>
          </p:cNvPr>
          <p:cNvSpPr>
            <a:spLocks noGrp="1"/>
          </p:cNvSpPr>
          <p:nvPr>
            <p:ph type="body" idx="1"/>
          </p:nvPr>
        </p:nvSpPr>
        <p:spPr/>
        <p:txBody>
          <a:bodyPr/>
          <a:lstStyle/>
          <a:p>
            <a:endParaRPr lang="en-BE" dirty="0"/>
          </a:p>
        </p:txBody>
      </p:sp>
      <p:sp>
        <p:nvSpPr>
          <p:cNvPr id="4" name="Slide Number Placeholder 3">
            <a:extLst>
              <a:ext uri="{FF2B5EF4-FFF2-40B4-BE49-F238E27FC236}">
                <a16:creationId xmlns:a16="http://schemas.microsoft.com/office/drawing/2014/main" id="{5EAECA68-20B0-1EFA-AAEA-66A852D8B8EE}"/>
              </a:ext>
            </a:extLst>
          </p:cNvPr>
          <p:cNvSpPr>
            <a:spLocks noGrp="1"/>
          </p:cNvSpPr>
          <p:nvPr>
            <p:ph type="sldNum" sz="quarter" idx="5"/>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37815056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40BBA1-2BBB-EA14-5275-49DABDBAD63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A1746CC-D62D-7BD5-4F9A-A4AD286E31D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07DCB44-144B-BF52-4A6F-B9CA138AE53A}"/>
              </a:ext>
            </a:extLst>
          </p:cNvPr>
          <p:cNvSpPr>
            <a:spLocks noGrp="1"/>
          </p:cNvSpPr>
          <p:nvPr>
            <p:ph type="body" idx="1"/>
          </p:nvPr>
        </p:nvSpPr>
        <p:spPr/>
        <p:txBody>
          <a:bodyPr/>
          <a:lstStyle/>
          <a:p>
            <a:endParaRPr lang="en-BE" dirty="0"/>
          </a:p>
        </p:txBody>
      </p:sp>
      <p:sp>
        <p:nvSpPr>
          <p:cNvPr id="4" name="Slide Number Placeholder 3">
            <a:extLst>
              <a:ext uri="{FF2B5EF4-FFF2-40B4-BE49-F238E27FC236}">
                <a16:creationId xmlns:a16="http://schemas.microsoft.com/office/drawing/2014/main" id="{04FE12CF-4643-CC0C-17C9-3F38CBAD23A5}"/>
              </a:ext>
            </a:extLst>
          </p:cNvPr>
          <p:cNvSpPr>
            <a:spLocks noGrp="1"/>
          </p:cNvSpPr>
          <p:nvPr>
            <p:ph type="sldNum" sz="quarter" idx="5"/>
          </p:nvPr>
        </p:nvSpPr>
        <p:spPr/>
        <p:txBody>
          <a:bodyPr/>
          <a:lstStyle/>
          <a:p>
            <a:fld id="{8CB0EE9E-52B8-AA4F-8DD5-ED0FB4E5CBCC}" type="slidenum">
              <a:rPr lang="en-US" smtClean="0"/>
              <a:t>8</a:t>
            </a:fld>
            <a:endParaRPr lang="en-US"/>
          </a:p>
        </p:txBody>
      </p:sp>
    </p:spTree>
    <p:extLst>
      <p:ext uri="{BB962C8B-B14F-4D97-AF65-F5344CB8AC3E}">
        <p14:creationId xmlns:p14="http://schemas.microsoft.com/office/powerpoint/2010/main" val="7472194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GB"/>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GB"/>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78349"/>
            <a:ext cx="631160" cy="365125"/>
          </a:xfrm>
          <a:prstGeom prst="rect">
            <a:avLst/>
          </a:prstGeom>
        </p:spPr>
        <p:txBody>
          <a:bodyPr vert="horz" lIns="0" tIns="0" rIns="0" bIns="0" rtlCol="0" anchor="ctr"/>
          <a:lstStyle>
            <a:lvl1pPr algn="r">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4"/>
          <a:stretch>
            <a:fillRect/>
          </a:stretch>
        </p:blipFill>
        <p:spPr>
          <a:xfrm>
            <a:off x="407988" y="6364599"/>
            <a:ext cx="495300" cy="3937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Lst>
  <p:hf hdr="0" ft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3.png"/><Relationship Id="rId7"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34.png"/><Relationship Id="rId9" Type="http://schemas.openxmlformats.org/officeDocument/2006/relationships/hyperlink" Target="https://cds.cern.ch/record/2890572" TargetMode="External"/></Relationships>
</file>

<file path=ppt/slides/_rels/slide11.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5.png"/><Relationship Id="rId7" Type="http://schemas.openxmlformats.org/officeDocument/2006/relationships/image" Target="../media/image35.jp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jpeg"/><Relationship Id="rId10" Type="http://schemas.openxmlformats.org/officeDocument/2006/relationships/image" Target="../media/image38.jpg"/><Relationship Id="rId4" Type="http://schemas.openxmlformats.org/officeDocument/2006/relationships/image" Target="../media/image6.png"/><Relationship Id="rId9" Type="http://schemas.openxmlformats.org/officeDocument/2006/relationships/image" Target="../media/image37.png"/></Relationships>
</file>

<file path=ppt/slides/_rels/slide1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9.gif"/><Relationship Id="rId7" Type="http://schemas.openxmlformats.org/officeDocument/2006/relationships/image" Target="../media/image7.jpeg"/><Relationship Id="rId12" Type="http://schemas.openxmlformats.org/officeDocument/2006/relationships/image" Target="../media/image44.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6.png"/><Relationship Id="rId11" Type="http://schemas.openxmlformats.org/officeDocument/2006/relationships/image" Target="../media/image43.png"/><Relationship Id="rId5" Type="http://schemas.openxmlformats.org/officeDocument/2006/relationships/image" Target="../media/image5.png"/><Relationship Id="rId10" Type="http://schemas.openxmlformats.org/officeDocument/2006/relationships/image" Target="../media/image42.png"/><Relationship Id="rId4" Type="http://schemas.openxmlformats.org/officeDocument/2006/relationships/image" Target="../media/image40.png"/><Relationship Id="rId9" Type="http://schemas.openxmlformats.org/officeDocument/2006/relationships/image" Target="../media/image41.png"/></Relationships>
</file>

<file path=ppt/slides/_rels/slide13.xml.rels><?xml version="1.0" encoding="UTF-8" standalone="yes"?>
<Relationships xmlns="http://schemas.openxmlformats.org/package/2006/relationships"><Relationship Id="rId8" Type="http://schemas.openxmlformats.org/officeDocument/2006/relationships/image" Target="../media/image14.gif"/><Relationship Id="rId3" Type="http://schemas.openxmlformats.org/officeDocument/2006/relationships/image" Target="../media/image5.png"/><Relationship Id="rId7" Type="http://schemas.openxmlformats.org/officeDocument/2006/relationships/image" Target="../media/image45.emf"/><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46.jpeg"/><Relationship Id="rId7"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48.gif"/><Relationship Id="rId7" Type="http://schemas.openxmlformats.org/officeDocument/2006/relationships/image" Target="../media/image7.jpeg"/><Relationship Id="rId12" Type="http://schemas.openxmlformats.org/officeDocument/2006/relationships/image" Target="../media/image510.png"/><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image" Target="../media/image6.png"/><Relationship Id="rId11" Type="http://schemas.openxmlformats.org/officeDocument/2006/relationships/image" Target="../media/image50.gif"/><Relationship Id="rId5" Type="http://schemas.openxmlformats.org/officeDocument/2006/relationships/image" Target="../media/image5.png"/><Relationship Id="rId10" Type="http://schemas.openxmlformats.org/officeDocument/2006/relationships/image" Target="../media/image51.png"/><Relationship Id="rId4" Type="http://schemas.openxmlformats.org/officeDocument/2006/relationships/image" Target="../media/image49.png"/><Relationship Id="rId9" Type="http://schemas.openxmlformats.org/officeDocument/2006/relationships/hyperlink" Target="https://universite-paris-saclay.hal.science/tel-03167728/" TargetMode="External"/></Relationships>
</file>

<file path=ppt/slides/_rels/slide1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52.png"/><Relationship Id="rId7" Type="http://schemas.openxmlformats.org/officeDocument/2006/relationships/image" Target="../media/image7.jpeg"/><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hyperlink" Target="https://indi.to/9RPK3" TargetMode="External"/><Relationship Id="rId4" Type="http://schemas.openxmlformats.org/officeDocument/2006/relationships/image" Target="../media/image53.png"/><Relationship Id="rId9" Type="http://schemas.openxmlformats.org/officeDocument/2006/relationships/hyperlink" Target="https://universite-paris-saclay.hal.science/tel-03167728/" TargetMode="External"/></Relationships>
</file>

<file path=ppt/slides/_rels/slide18.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54.png"/><Relationship Id="rId7"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image" Target="../media/image5.png"/><Relationship Id="rId11" Type="http://schemas.openxmlformats.org/officeDocument/2006/relationships/hyperlink" Target="https://cds.cern.ch/record/2885929" TargetMode="External"/><Relationship Id="rId5" Type="http://schemas.openxmlformats.org/officeDocument/2006/relationships/image" Target="../media/image56.png"/><Relationship Id="rId10" Type="http://schemas.openxmlformats.org/officeDocument/2006/relationships/hyperlink" Target="https://universite-paris-saclay.hal.science/tel-03167728/" TargetMode="External"/><Relationship Id="rId4" Type="http://schemas.openxmlformats.org/officeDocument/2006/relationships/image" Target="../media/image55.jpg"/><Relationship Id="rId9" Type="http://schemas.openxmlformats.org/officeDocument/2006/relationships/image" Target="../media/image8.png"/></Relationships>
</file>

<file path=ppt/slides/_rels/slide19.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57.png"/><Relationship Id="rId7"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image" Target="../media/image5.png"/><Relationship Id="rId5" Type="http://schemas.openxmlformats.org/officeDocument/2006/relationships/image" Target="../media/image59.emf"/><Relationship Id="rId4" Type="http://schemas.openxmlformats.org/officeDocument/2006/relationships/image" Target="../media/image58.jpeg"/><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hyperlink" Target="https://mpgd2024.aconf.org/presentation/48.html"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60.png"/><Relationship Id="rId7" Type="http://schemas.openxmlformats.org/officeDocument/2006/relationships/image" Target="../media/image7.jpeg"/><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61.png"/><Relationship Id="rId9" Type="http://schemas.openxmlformats.org/officeDocument/2006/relationships/hyperlink" Target="https://universite-paris-saclay.hal.science/tel-03167728/" TargetMode="External"/></Relationships>
</file>

<file path=ppt/slides/_rels/slide21.xml.rels><?xml version="1.0" encoding="UTF-8" standalone="yes"?>
<Relationships xmlns="http://schemas.openxmlformats.org/package/2006/relationships"><Relationship Id="rId8" Type="http://schemas.openxmlformats.org/officeDocument/2006/relationships/image" Target="../media/image63.png"/><Relationship Id="rId3" Type="http://schemas.openxmlformats.org/officeDocument/2006/relationships/image" Target="../media/image62.png"/><Relationship Id="rId7"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image" Target="../media/image7.jpeg"/><Relationship Id="rId5" Type="http://schemas.openxmlformats.org/officeDocument/2006/relationships/image" Target="../media/image6.png"/><Relationship Id="rId10" Type="http://schemas.openxmlformats.org/officeDocument/2006/relationships/hyperlink" Target="https://indi.to/rqqnb" TargetMode="External"/><Relationship Id="rId4" Type="http://schemas.openxmlformats.org/officeDocument/2006/relationships/image" Target="../media/image5.png"/><Relationship Id="rId9" Type="http://schemas.openxmlformats.org/officeDocument/2006/relationships/image" Target="../media/image64.pn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66.png"/><Relationship Id="rId7"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4.xml"/><Relationship Id="rId6" Type="http://schemas.openxmlformats.org/officeDocument/2006/relationships/image" Target="../media/image68.png"/><Relationship Id="rId5" Type="http://schemas.openxmlformats.org/officeDocument/2006/relationships/image" Target="../media/image67.png"/><Relationship Id="rId10" Type="http://schemas.openxmlformats.org/officeDocument/2006/relationships/image" Target="../media/image8.png"/><Relationship Id="rId4" Type="http://schemas.openxmlformats.org/officeDocument/2006/relationships/image" Target="../media/image65.png"/><Relationship Id="rId9" Type="http://schemas.openxmlformats.org/officeDocument/2006/relationships/image" Target="../media/image7.jpeg"/></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8" Type="http://schemas.openxmlformats.org/officeDocument/2006/relationships/hyperlink" Target="https://picosec-mm.web.cern.ch/" TargetMode="External"/><Relationship Id="rId3" Type="http://schemas.openxmlformats.org/officeDocument/2006/relationships/image" Target="../media/image7.jpeg"/><Relationship Id="rId7" Type="http://schemas.openxmlformats.org/officeDocument/2006/relationships/image" Target="../media/image8.png"/><Relationship Id="rId2" Type="http://schemas.openxmlformats.org/officeDocument/2006/relationships/notesSlide" Target="../notesSlides/notesSlide25.xml"/><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69.png"/></Relationships>
</file>

<file path=ppt/slides/_rels/slide26.xml.rels><?xml version="1.0" encoding="UTF-8" standalone="yes"?>
<Relationships xmlns="http://schemas.openxmlformats.org/package/2006/relationships"><Relationship Id="rId8" Type="http://schemas.microsoft.com/office/2007/relationships/hdphoto" Target="../media/hdphoto5.wdp"/><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26.xml"/><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8.png"/><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6.png"/><Relationship Id="rId3" Type="http://schemas.openxmlformats.org/officeDocument/2006/relationships/image" Target="../media/image11.jpg"/><Relationship Id="rId7" Type="http://schemas.openxmlformats.org/officeDocument/2006/relationships/image" Target="../media/image15.png"/><Relationship Id="rId12"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14.png"/><Relationship Id="rId11" Type="http://schemas.openxmlformats.org/officeDocument/2006/relationships/image" Target="../media/image19.png"/><Relationship Id="rId5" Type="http://schemas.openxmlformats.org/officeDocument/2006/relationships/image" Target="../media/image13.png"/><Relationship Id="rId15" Type="http://schemas.openxmlformats.org/officeDocument/2006/relationships/image" Target="../media/image8.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 Id="rId14" Type="http://schemas.openxmlformats.org/officeDocument/2006/relationships/image" Target="../media/image7.jpeg"/></Relationships>
</file>

<file path=ppt/slides/_rels/slide5.xml.rels><?xml version="1.0" encoding="UTF-8" standalone="yes"?>
<Relationships xmlns="http://schemas.openxmlformats.org/package/2006/relationships"><Relationship Id="rId8" Type="http://schemas.openxmlformats.org/officeDocument/2006/relationships/image" Target="../media/image150.png"/><Relationship Id="rId13" Type="http://schemas.openxmlformats.org/officeDocument/2006/relationships/image" Target="../media/image6.png"/><Relationship Id="rId3" Type="http://schemas.openxmlformats.org/officeDocument/2006/relationships/image" Target="../media/image12.png"/><Relationship Id="rId7" Type="http://schemas.openxmlformats.org/officeDocument/2006/relationships/image" Target="../media/image140.png"/><Relationship Id="rId12"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30.png"/><Relationship Id="rId11" Type="http://schemas.openxmlformats.org/officeDocument/2006/relationships/image" Target="../media/image180.png"/><Relationship Id="rId5" Type="http://schemas.openxmlformats.org/officeDocument/2006/relationships/image" Target="../media/image120.png"/><Relationship Id="rId15" Type="http://schemas.openxmlformats.org/officeDocument/2006/relationships/image" Target="../media/image8.png"/><Relationship Id="rId10" Type="http://schemas.openxmlformats.org/officeDocument/2006/relationships/image" Target="../media/image20.png"/><Relationship Id="rId4" Type="http://schemas.openxmlformats.org/officeDocument/2006/relationships/image" Target="../media/image13.gif"/><Relationship Id="rId9" Type="http://schemas.openxmlformats.org/officeDocument/2006/relationships/image" Target="../media/image160.png"/><Relationship Id="rId14" Type="http://schemas.openxmlformats.org/officeDocument/2006/relationships/image" Target="../media/image7.jpeg"/></Relationships>
</file>

<file path=ppt/slides/_rels/slide6.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24.png"/><Relationship Id="rId3" Type="http://schemas.openxmlformats.org/officeDocument/2006/relationships/image" Target="../media/image14.gif"/><Relationship Id="rId7" Type="http://schemas.openxmlformats.org/officeDocument/2006/relationships/image" Target="../media/image6.png"/><Relationship Id="rId12"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5.png"/><Relationship Id="rId11" Type="http://schemas.openxmlformats.org/officeDocument/2006/relationships/image" Target="../media/image220.png"/><Relationship Id="rId5" Type="http://schemas.openxmlformats.org/officeDocument/2006/relationships/hyperlink" Target="https://cds.cern.ch/record/2890572" TargetMode="External"/><Relationship Id="rId10" Type="http://schemas.openxmlformats.org/officeDocument/2006/relationships/image" Target="../media/image21.png"/><Relationship Id="rId4" Type="http://schemas.openxmlformats.org/officeDocument/2006/relationships/hyperlink" Target="https://mpgd2024.aconf.org/presentation/38.html" TargetMode="External"/><Relationship Id="rId9" Type="http://schemas.openxmlformats.org/officeDocument/2006/relationships/image" Target="../media/image8.png"/></Relationships>
</file>

<file path=ppt/slides/_rels/slide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2.png"/><Relationship Id="rId7"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hyperlink" Target="https://cds.cern.ch/record/2890572" TargetMode="External"/><Relationship Id="rId11" Type="http://schemas.openxmlformats.org/officeDocument/2006/relationships/image" Target="../media/image14.gif"/><Relationship Id="rId5" Type="http://schemas.openxmlformats.org/officeDocument/2006/relationships/hyperlink" Target="https://mpgd2024.aconf.org/presentation/38.html" TargetMode="External"/><Relationship Id="rId10" Type="http://schemas.openxmlformats.org/officeDocument/2006/relationships/image" Target="../media/image8.png"/><Relationship Id="rId4" Type="http://schemas.openxmlformats.org/officeDocument/2006/relationships/image" Target="../media/image25.png"/><Relationship Id="rId9" Type="http://schemas.openxmlformats.org/officeDocument/2006/relationships/image" Target="../media/image7.jpeg"/></Relationships>
</file>

<file path=ppt/slides/_rels/slide8.xml.rels><?xml version="1.0" encoding="UTF-8" standalone="yes"?>
<Relationships xmlns="http://schemas.openxmlformats.org/package/2006/relationships"><Relationship Id="rId8" Type="http://schemas.microsoft.com/office/2007/relationships/hdphoto" Target="../media/hdphoto2.wdp"/><Relationship Id="rId13" Type="http://schemas.openxmlformats.org/officeDocument/2006/relationships/image" Target="../media/image5.png"/><Relationship Id="rId18" Type="http://schemas.microsoft.com/office/2007/relationships/hdphoto" Target="../media/hdphoto4.wdp"/><Relationship Id="rId3" Type="http://schemas.openxmlformats.org/officeDocument/2006/relationships/slideLayout" Target="../slideLayouts/slideLayout4.xml"/><Relationship Id="rId7" Type="http://schemas.openxmlformats.org/officeDocument/2006/relationships/image" Target="../media/image28.png"/><Relationship Id="rId12" Type="http://schemas.microsoft.com/office/2007/relationships/hdphoto" Target="../media/hdphoto3.wdp"/><Relationship Id="rId17" Type="http://schemas.openxmlformats.org/officeDocument/2006/relationships/image" Target="../media/image30.png"/><Relationship Id="rId2" Type="http://schemas.openxmlformats.org/officeDocument/2006/relationships/video" Target="../media/media1.mp4"/><Relationship Id="rId16" Type="http://schemas.openxmlformats.org/officeDocument/2006/relationships/image" Target="../media/image8.png"/><Relationship Id="rId1" Type="http://schemas.microsoft.com/office/2007/relationships/media" Target="../media/media1.mp4"/><Relationship Id="rId6" Type="http://schemas.openxmlformats.org/officeDocument/2006/relationships/image" Target="../media/image27.png"/><Relationship Id="rId11" Type="http://schemas.openxmlformats.org/officeDocument/2006/relationships/image" Target="../media/image29.png"/><Relationship Id="rId5" Type="http://schemas.openxmlformats.org/officeDocument/2006/relationships/image" Target="../media/image26.png"/><Relationship Id="rId15" Type="http://schemas.openxmlformats.org/officeDocument/2006/relationships/image" Target="../media/image7.jpeg"/><Relationship Id="rId10" Type="http://schemas.openxmlformats.org/officeDocument/2006/relationships/hyperlink" Target="https://iopscience.iop.org/article/10.1088/1748-0221/16/04/T04005" TargetMode="External"/><Relationship Id="rId4" Type="http://schemas.openxmlformats.org/officeDocument/2006/relationships/notesSlide" Target="../notesSlides/notesSlide8.xml"/><Relationship Id="rId9" Type="http://schemas.openxmlformats.org/officeDocument/2006/relationships/hyperlink" Target="https://iopscience.iop.org/article/10.1088/1748-0221/18/07/C07012" TargetMode="External"/><Relationship Id="rId14" Type="http://schemas.openxmlformats.org/officeDocument/2006/relationships/image" Target="../media/image6.png"/></Relationships>
</file>

<file path=ppt/slides/_rels/slide9.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31.png"/><Relationship Id="rId7"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alpha val="0"/>
          </a:schemeClr>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54AB7DD-ADE0-8B7E-D2BA-4B232AD7F113}"/>
              </a:ext>
            </a:extLst>
          </p:cNvPr>
          <p:cNvSpPr txBox="1"/>
          <p:nvPr/>
        </p:nvSpPr>
        <p:spPr>
          <a:xfrm>
            <a:off x="180919" y="701712"/>
            <a:ext cx="11830162" cy="5693866"/>
          </a:xfrm>
          <a:prstGeom prst="rect">
            <a:avLst/>
          </a:prstGeom>
          <a:noFill/>
        </p:spPr>
        <p:txBody>
          <a:bodyPr wrap="square" lIns="0" tIns="0" rIns="0" bIns="0" rtlCol="0">
            <a:spAutoFit/>
          </a:bodyPr>
          <a:lstStyle/>
          <a:p>
            <a:pPr lvl="0" algn="ctr"/>
            <a:r>
              <a:rPr lang="en-US" sz="3200" b="1" dirty="0">
                <a:solidFill>
                  <a:srgbClr val="0033A0"/>
                </a:solidFill>
              </a:rPr>
              <a:t>The 8</a:t>
            </a:r>
            <a:r>
              <a:rPr lang="en-US" sz="3200" b="1" baseline="30000" dirty="0">
                <a:solidFill>
                  <a:srgbClr val="0033A0"/>
                </a:solidFill>
              </a:rPr>
              <a:t>th</a:t>
            </a:r>
            <a:r>
              <a:rPr lang="en-US" sz="3200" b="1" dirty="0">
                <a:solidFill>
                  <a:srgbClr val="0033A0"/>
                </a:solidFill>
              </a:rPr>
              <a:t> International Conference on MPGDs</a:t>
            </a:r>
          </a:p>
          <a:p>
            <a:pPr lvl="0" algn="ctr"/>
            <a:endParaRPr lang="en-US" sz="2400" dirty="0">
              <a:solidFill>
                <a:srgbClr val="F03F0C"/>
              </a:solidFill>
            </a:endParaRPr>
          </a:p>
          <a:p>
            <a:pPr lvl="0" algn="ctr"/>
            <a:endParaRPr lang="en-US" sz="2400" dirty="0">
              <a:solidFill>
                <a:srgbClr val="F03F0C"/>
              </a:solidFill>
            </a:endParaRPr>
          </a:p>
          <a:p>
            <a:pPr lvl="0" algn="ctr"/>
            <a:r>
              <a:rPr lang="en-US" sz="2400" dirty="0">
                <a:solidFill>
                  <a:srgbClr val="F03F0C"/>
                </a:solidFill>
              </a:rPr>
              <a:t>Robust photocathodes and spatial resolution studies of </a:t>
            </a:r>
          </a:p>
          <a:p>
            <a:pPr lvl="0" algn="ctr"/>
            <a:r>
              <a:rPr lang="en-US" sz="2400" dirty="0">
                <a:solidFill>
                  <a:srgbClr val="F03F0C"/>
                </a:solidFill>
              </a:rPr>
              <a:t>resistive PICOSEC Micromegas precise-timing detectors</a:t>
            </a:r>
          </a:p>
          <a:p>
            <a:pPr lvl="0" algn="ctr"/>
            <a:endParaRPr kumimoji="0" lang="en-US" b="0" i="0" u="none" strike="noStrike" kern="1200" cap="none" spc="0" normalizeH="0" baseline="0" noProof="0" dirty="0">
              <a:ln>
                <a:noFill/>
              </a:ln>
              <a:solidFill>
                <a:srgbClr val="F03F0C"/>
              </a:solidFill>
              <a:effectLst/>
              <a:uLnTx/>
              <a:uFillTx/>
              <a:ea typeface="+mn-ea"/>
              <a:cs typeface="+mn-cs"/>
            </a:endParaRPr>
          </a:p>
          <a:p>
            <a:pPr lvl="0" algn="ctr"/>
            <a:endParaRPr kumimoji="0" lang="en-US" b="0" i="0" u="none" strike="noStrike" kern="1200" cap="none" spc="0" normalizeH="0" baseline="0" noProof="0" dirty="0">
              <a:ln>
                <a:noFill/>
              </a:ln>
              <a:solidFill>
                <a:srgbClr val="F03F0C"/>
              </a:solidFill>
              <a:effectLst/>
              <a:uLnTx/>
              <a:uFillTx/>
              <a:ea typeface="+mn-ea"/>
              <a:cs typeface="+mn-cs"/>
            </a:endParaRPr>
          </a:p>
          <a:p>
            <a:pPr lvl="0" algn="ctr"/>
            <a:endParaRPr kumimoji="0" lang="en-US" b="0" i="0" u="none" strike="noStrike" kern="1200" cap="none" spc="0" normalizeH="0" baseline="0" noProof="0" dirty="0">
              <a:ln>
                <a:noFill/>
              </a:ln>
              <a:solidFill>
                <a:srgbClr val="F03F0C"/>
              </a:solidFill>
              <a:effectLst/>
              <a:uLnTx/>
              <a:uFillTx/>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sng" strike="noStrike" kern="1200" cap="none" spc="0" normalizeH="0" baseline="0" noProof="0" dirty="0">
                <a:ln>
                  <a:noFill/>
                </a:ln>
                <a:solidFill>
                  <a:srgbClr val="F03F0C"/>
                </a:solidFill>
                <a:effectLst/>
                <a:uLnTx/>
                <a:uFillTx/>
                <a:ea typeface="+mn-ea"/>
                <a:cs typeface="+mn-cs"/>
              </a:rPr>
              <a:t>Djunes Janssens</a:t>
            </a:r>
            <a:r>
              <a:rPr kumimoji="0" lang="en-US" sz="1800" b="0" i="0" u="none" strike="noStrike" kern="1200" cap="none" spc="0" normalizeH="0" baseline="0" noProof="0" dirty="0">
                <a:ln>
                  <a:noFill/>
                </a:ln>
                <a:solidFill>
                  <a:srgbClr val="F03F0C"/>
                </a:solidFill>
                <a:effectLst/>
                <a:uLnTx/>
                <a:uFillTx/>
                <a:ea typeface="+mn-ea"/>
                <a:cs typeface="+mn-cs"/>
              </a:rPr>
              <a:t> and Marta </a:t>
            </a:r>
            <a:r>
              <a:rPr kumimoji="0" lang="en-US" sz="1800" b="0" i="0" u="none" strike="noStrike" kern="1200" cap="none" spc="0" normalizeH="0" baseline="0" noProof="0" dirty="0" err="1">
                <a:ln>
                  <a:noFill/>
                </a:ln>
                <a:solidFill>
                  <a:srgbClr val="F03F0C"/>
                </a:solidFill>
                <a:effectLst/>
                <a:uLnTx/>
                <a:uFillTx/>
                <a:ea typeface="+mn-ea"/>
                <a:cs typeface="+mn-cs"/>
              </a:rPr>
              <a:t>Lisowska</a:t>
            </a:r>
            <a:endParaRPr kumimoji="0" lang="en-US" sz="1800" b="0" i="0" u="none" strike="noStrike" kern="1200" cap="none" spc="0" normalizeH="0" baseline="0" noProof="0" dirty="0">
              <a:ln>
                <a:noFill/>
              </a:ln>
              <a:solidFill>
                <a:srgbClr val="F03F0C"/>
              </a:solidFill>
              <a:effectLst/>
              <a:uLnTx/>
              <a:uFillTx/>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dirty="0">
              <a:solidFill>
                <a:srgbClr val="F03F0C"/>
              </a:solidFill>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03F0C"/>
                </a:solidFill>
                <a:effectLst/>
                <a:uLnTx/>
                <a:uFillTx/>
                <a:ea typeface="+mn-ea"/>
                <a:cs typeface="+mn-cs"/>
              </a:rPr>
              <a:t>On behalf of the PICOSEC Micromegas Collaboration </a:t>
            </a:r>
            <a:endParaRPr kumimoji="0" lang="en-US" b="0" i="0" u="none" strike="noStrike" kern="1200" cap="none" spc="0" normalizeH="0" baseline="0" noProof="0" dirty="0">
              <a:ln>
                <a:noFill/>
              </a:ln>
              <a:solidFill>
                <a:srgbClr val="F03F0C"/>
              </a:solidFill>
              <a:effectLst/>
              <a:uLnTx/>
              <a:uFillTx/>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b="0" i="0" u="none" strike="noStrike" kern="1200" cap="none" spc="0" normalizeH="0" baseline="0" noProof="0" dirty="0">
              <a:ln>
                <a:noFill/>
              </a:ln>
              <a:solidFill>
                <a:srgbClr val="F03F0C"/>
              </a:solidFill>
              <a:effectLst/>
              <a:uLnTx/>
              <a:uFillTx/>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srgbClr val="F03F0C"/>
                </a:solidFill>
                <a:effectLst/>
                <a:uLnTx/>
                <a:uFillTx/>
                <a:ea typeface="+mn-ea"/>
                <a:cs typeface="+mn-cs"/>
              </a:rPr>
              <a:t>djunes.janssens@cern.ch</a:t>
            </a:r>
            <a:endParaRPr kumimoji="0" lang="en-US" sz="1800" b="0" i="0" u="none" strike="noStrike" kern="1200" cap="none" spc="0" normalizeH="0" baseline="0" noProof="0" dirty="0">
              <a:ln>
                <a:noFill/>
              </a:ln>
              <a:solidFill>
                <a:srgbClr val="F03F0C"/>
              </a:solidFill>
              <a:effectLst/>
              <a:uLnTx/>
              <a:uFillTx/>
              <a:ea typeface="+mn-ea"/>
              <a:cs typeface="+mn-cs"/>
            </a:endParaRPr>
          </a:p>
          <a:p>
            <a:pPr lvl="0" algn="ctr"/>
            <a:endParaRPr lang="en-US" noProof="0" dirty="0">
              <a:solidFill>
                <a:srgbClr val="F03F0C"/>
              </a:solidFill>
            </a:endParaRPr>
          </a:p>
          <a:p>
            <a:pPr lvl="0" algn="ctr"/>
            <a:endParaRPr kumimoji="0" lang="en-US" b="0" i="0" u="none" strike="noStrike" kern="1200" cap="none" spc="0" normalizeH="0" baseline="0" noProof="0" dirty="0">
              <a:ln>
                <a:noFill/>
              </a:ln>
              <a:solidFill>
                <a:srgbClr val="F03F0C"/>
              </a:solidFill>
              <a:effectLst/>
              <a:uLnTx/>
              <a:uFillTx/>
              <a:ea typeface="+mn-ea"/>
              <a:cs typeface="+mn-cs"/>
            </a:endParaRPr>
          </a:p>
          <a:p>
            <a:pPr lvl="0" algn="ctr"/>
            <a:endParaRPr kumimoji="0" lang="en-US" b="0" i="0" u="none" strike="noStrike" kern="1200" cap="none" spc="0" normalizeH="0" baseline="0" noProof="0" dirty="0">
              <a:ln>
                <a:noFill/>
              </a:ln>
              <a:solidFill>
                <a:srgbClr val="F03F0C"/>
              </a:solidFill>
              <a:effectLst/>
              <a:uLnTx/>
              <a:uFillTx/>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dirty="0">
                <a:solidFill>
                  <a:srgbClr val="0033A0"/>
                </a:solidFill>
              </a:rPr>
              <a:t>October 15</a:t>
            </a:r>
            <a:r>
              <a:rPr lang="en-US" sz="2400" baseline="30000" dirty="0">
                <a:solidFill>
                  <a:srgbClr val="0033A0"/>
                </a:solidFill>
              </a:rPr>
              <a:t>th</a:t>
            </a:r>
            <a:r>
              <a:rPr kumimoji="0" lang="en-US" sz="2400" b="0" i="0" u="none" strike="noStrike" kern="1200" cap="none" spc="0" normalizeH="0" baseline="0" noProof="0" dirty="0">
                <a:ln>
                  <a:noFill/>
                </a:ln>
                <a:solidFill>
                  <a:srgbClr val="0033A0"/>
                </a:solidFill>
                <a:effectLst/>
                <a:uLnTx/>
                <a:uFillTx/>
                <a:ea typeface="+mn-ea"/>
                <a:cs typeface="+mn-cs"/>
              </a:rPr>
              <a:t>, 2024</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F03F0C"/>
              </a:solidFill>
              <a:effectLst/>
              <a:uLnTx/>
              <a:uFillTx/>
              <a:latin typeface="Arial"/>
              <a:ea typeface="+mn-ea"/>
              <a:cs typeface="+mn-cs"/>
            </a:endParaRPr>
          </a:p>
        </p:txBody>
      </p:sp>
      <p:pic>
        <p:nvPicPr>
          <p:cNvPr id="3" name="Picture 2" descr="Graphical user interface, Teams&#10;&#10;Description automatically generated with medium confidence">
            <a:extLst>
              <a:ext uri="{FF2B5EF4-FFF2-40B4-BE49-F238E27FC236}">
                <a16:creationId xmlns:a16="http://schemas.microsoft.com/office/drawing/2014/main" id="{F65ED3A8-EED3-ED5F-A8E9-0413D029BFAC}"/>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501085" y="6282141"/>
            <a:ext cx="896457" cy="554642"/>
          </a:xfrm>
          <a:prstGeom prst="rect">
            <a:avLst/>
          </a:prstGeom>
        </p:spPr>
      </p:pic>
      <p:pic>
        <p:nvPicPr>
          <p:cNvPr id="4" name="Picture 3" descr="Logo&#10;&#10;Description automatically generated with medium confidence">
            <a:extLst>
              <a:ext uri="{FF2B5EF4-FFF2-40B4-BE49-F238E27FC236}">
                <a16:creationId xmlns:a16="http://schemas.microsoft.com/office/drawing/2014/main" id="{6630465F-B5F4-54F7-2C5C-F406A26A2A36}"/>
              </a:ext>
            </a:extLst>
          </p:cNvPr>
          <p:cNvPicPr>
            <a:picLocks noChangeAspect="1"/>
          </p:cNvPicPr>
          <p:nvPr/>
        </p:nvPicPr>
        <p:blipFill rotWithShape="1">
          <a:blip r:embed="rId4">
            <a:clrChange>
              <a:clrFrom>
                <a:srgbClr val="FFFFFF"/>
              </a:clrFrom>
              <a:clrTo>
                <a:srgbClr val="FFFFFF">
                  <a:alpha val="0"/>
                </a:srgbClr>
              </a:clrTo>
            </a:clrChange>
          </a:blip>
          <a:srcRect r="57562" b="-2827"/>
          <a:stretch/>
        </p:blipFill>
        <p:spPr>
          <a:xfrm>
            <a:off x="403200" y="6309320"/>
            <a:ext cx="1075022" cy="527463"/>
          </a:xfrm>
          <a:prstGeom prst="rect">
            <a:avLst/>
          </a:prstGeom>
        </p:spPr>
      </p:pic>
      <p:pic>
        <p:nvPicPr>
          <p:cNvPr id="5" name="Picture 1" descr="page1image1090763664">
            <a:extLst>
              <a:ext uri="{FF2B5EF4-FFF2-40B4-BE49-F238E27FC236}">
                <a16:creationId xmlns:a16="http://schemas.microsoft.com/office/drawing/2014/main" id="{30C7AEAD-5932-3EBB-B9E7-36D27951376A}"/>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395023" y="6309320"/>
            <a:ext cx="519326" cy="50189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A black background with text and numbers&#10;&#10;Description automatically generated">
            <a:extLst>
              <a:ext uri="{FF2B5EF4-FFF2-40B4-BE49-F238E27FC236}">
                <a16:creationId xmlns:a16="http://schemas.microsoft.com/office/drawing/2014/main" id="{4BA51E96-6417-DC49-5F14-BF625F9EC5D3}"/>
              </a:ext>
            </a:extLst>
          </p:cNvPr>
          <p:cNvPicPr>
            <a:picLocks noChangeAspect="1"/>
          </p:cNvPicPr>
          <p:nvPr/>
        </p:nvPicPr>
        <p:blipFill>
          <a:blip r:embed="rId6"/>
          <a:stretch>
            <a:fillRect/>
          </a:stretch>
        </p:blipFill>
        <p:spPr>
          <a:xfrm>
            <a:off x="2887689" y="6309320"/>
            <a:ext cx="807582" cy="501899"/>
          </a:xfrm>
          <a:prstGeom prst="rect">
            <a:avLst/>
          </a:prstGeom>
        </p:spPr>
      </p:pic>
      <p:pic>
        <p:nvPicPr>
          <p:cNvPr id="7" name="Picture 6" descr="A red archway with flowers&#10;&#10;Description automatically generated">
            <a:extLst>
              <a:ext uri="{FF2B5EF4-FFF2-40B4-BE49-F238E27FC236}">
                <a16:creationId xmlns:a16="http://schemas.microsoft.com/office/drawing/2014/main" id="{1841B2F8-937F-31C3-CC6E-F14590BB46B4}"/>
              </a:ext>
            </a:extLst>
          </p:cNvPr>
          <p:cNvPicPr>
            <a:picLocks noChangeAspect="1"/>
          </p:cNvPicPr>
          <p:nvPr/>
        </p:nvPicPr>
        <p:blipFill>
          <a:blip r:embed="rId7">
            <a:alphaModFix amt="13000"/>
            <a:extLst>
              <a:ext uri="{BEBA8EAE-BF5A-486C-A8C5-ECC9F3942E4B}">
                <a14:imgProps xmlns:a14="http://schemas.microsoft.com/office/drawing/2010/main">
                  <a14:imgLayer r:embed="rId8">
                    <a14:imgEffect>
                      <a14:colorTemperature colorTemp="11200"/>
                    </a14:imgEffect>
                    <a14:imgEffect>
                      <a14:saturation sat="200000"/>
                    </a14:imgEffect>
                  </a14:imgLayer>
                </a14:imgProps>
              </a:ext>
            </a:extLst>
          </a:blip>
          <a:srcRect t="3123" b="13116"/>
          <a:stretch/>
        </p:blipFill>
        <p:spPr>
          <a:xfrm>
            <a:off x="-178293" y="-100013"/>
            <a:ext cx="12404145" cy="6958013"/>
          </a:xfrm>
          <a:prstGeom prst="rect">
            <a:avLst/>
          </a:prstGeom>
        </p:spPr>
      </p:pic>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3A004F-35D9-3237-B2B9-0B2923879ED5}"/>
            </a:ext>
          </a:extLst>
        </p:cNvPr>
        <p:cNvGrpSpPr/>
        <p:nvPr/>
      </p:nvGrpSpPr>
      <p:grpSpPr>
        <a:xfrm>
          <a:off x="0" y="0"/>
          <a:ext cx="0" cy="0"/>
          <a:chOff x="0" y="0"/>
          <a:chExt cx="0" cy="0"/>
        </a:xfrm>
      </p:grpSpPr>
      <p:sp>
        <p:nvSpPr>
          <p:cNvPr id="14" name="Rectangle 13">
            <a:extLst>
              <a:ext uri="{FF2B5EF4-FFF2-40B4-BE49-F238E27FC236}">
                <a16:creationId xmlns:a16="http://schemas.microsoft.com/office/drawing/2014/main" id="{B7B955FB-D089-9F7D-59FD-E8FA40E74ACB}"/>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a:extLst>
              <a:ext uri="{FF2B5EF4-FFF2-40B4-BE49-F238E27FC236}">
                <a16:creationId xmlns:a16="http://schemas.microsoft.com/office/drawing/2014/main" id="{C01978A4-BBB0-1453-6936-83BF89A71F02}"/>
              </a:ext>
            </a:extLst>
          </p:cNvPr>
          <p:cNvSpPr>
            <a:spLocks noGrp="1"/>
          </p:cNvSpPr>
          <p:nvPr>
            <p:ph type="title"/>
          </p:nvPr>
        </p:nvSpPr>
        <p:spPr>
          <a:xfrm>
            <a:off x="407988" y="373593"/>
            <a:ext cx="11784012" cy="1065742"/>
          </a:xfrm>
        </p:spPr>
        <p:txBody>
          <a:bodyPr/>
          <a:lstStyle/>
          <a:p>
            <a:r>
              <a:rPr lang="en-US" sz="2800" dirty="0"/>
              <a:t>Single channel resistive PICOSEC Micromegas</a:t>
            </a:r>
            <a:endParaRPr lang="en-BE" sz="2800" dirty="0"/>
          </a:p>
        </p:txBody>
      </p:sp>
      <p:sp>
        <p:nvSpPr>
          <p:cNvPr id="4" name="Slide Number Placeholder 3">
            <a:extLst>
              <a:ext uri="{FF2B5EF4-FFF2-40B4-BE49-F238E27FC236}">
                <a16:creationId xmlns:a16="http://schemas.microsoft.com/office/drawing/2014/main" id="{D9A7CF3D-D3F7-CFDF-697F-ED3930DC0A77}"/>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
        <p:nvSpPr>
          <p:cNvPr id="23" name="Content Placeholder 1">
            <a:extLst>
              <a:ext uri="{FF2B5EF4-FFF2-40B4-BE49-F238E27FC236}">
                <a16:creationId xmlns:a16="http://schemas.microsoft.com/office/drawing/2014/main" id="{5B2D3064-26FA-A62A-BB82-1DBCC0D6A9C6}"/>
              </a:ext>
            </a:extLst>
          </p:cNvPr>
          <p:cNvSpPr>
            <a:spLocks noGrp="1"/>
          </p:cNvSpPr>
          <p:nvPr>
            <p:ph idx="1"/>
          </p:nvPr>
        </p:nvSpPr>
        <p:spPr>
          <a:xfrm>
            <a:off x="403200" y="1312155"/>
            <a:ext cx="11245305" cy="329923"/>
          </a:xfrm>
        </p:spPr>
        <p:txBody>
          <a:bodyPr/>
          <a:lstStyle/>
          <a:p>
            <a:r>
              <a:rPr lang="en-US" sz="1800" b="0" dirty="0"/>
              <a:t>The detector with 10 mm 𝜙 active area demonstrated equivalent performance compared to a non-resistive prototype, achieving a time resolution of </a:t>
            </a:r>
            <a:r>
              <a:rPr lang="el-GR" sz="1800" b="0" dirty="0">
                <a:solidFill>
                  <a:srgbClr val="FF0000"/>
                </a:solidFill>
              </a:rPr>
              <a:t>σ = 12.5 ± 1.4 </a:t>
            </a:r>
            <a:r>
              <a:rPr lang="en-US" sz="1800" b="0" dirty="0">
                <a:solidFill>
                  <a:srgbClr val="FF0000"/>
                </a:solidFill>
              </a:rPr>
              <a:t>ps</a:t>
            </a:r>
            <a:r>
              <a:rPr lang="en-US" sz="1800" b="0" dirty="0"/>
              <a:t>.</a:t>
            </a:r>
          </a:p>
          <a:p>
            <a:endParaRPr lang="en-US" sz="1800" b="0" dirty="0"/>
          </a:p>
        </p:txBody>
      </p:sp>
      <p:pic>
        <p:nvPicPr>
          <p:cNvPr id="2" name="Picture 1" descr="A graph of a graph with numbers and a line&#10;&#10;Description automatically generated with medium confidence">
            <a:extLst>
              <a:ext uri="{FF2B5EF4-FFF2-40B4-BE49-F238E27FC236}">
                <a16:creationId xmlns:a16="http://schemas.microsoft.com/office/drawing/2014/main" id="{37126931-9016-5F80-6586-2C9CA72EE32D}"/>
              </a:ext>
            </a:extLst>
          </p:cNvPr>
          <p:cNvPicPr>
            <a:picLocks noChangeAspect="1"/>
          </p:cNvPicPr>
          <p:nvPr/>
        </p:nvPicPr>
        <p:blipFill>
          <a:blip r:embed="rId3"/>
          <a:stretch>
            <a:fillRect/>
          </a:stretch>
        </p:blipFill>
        <p:spPr>
          <a:xfrm>
            <a:off x="6299994" y="2216601"/>
            <a:ext cx="4648354" cy="3764785"/>
          </a:xfrm>
          <a:prstGeom prst="rect">
            <a:avLst/>
          </a:prstGeom>
        </p:spPr>
      </p:pic>
      <p:pic>
        <p:nvPicPr>
          <p:cNvPr id="5" name="Picture 4" descr="A graph of a voltage signal&#10;&#10;Description automatically generated">
            <a:extLst>
              <a:ext uri="{FF2B5EF4-FFF2-40B4-BE49-F238E27FC236}">
                <a16:creationId xmlns:a16="http://schemas.microsoft.com/office/drawing/2014/main" id="{A0EB68BF-1990-49F5-775B-33FD658C9FCD}"/>
              </a:ext>
            </a:extLst>
          </p:cNvPr>
          <p:cNvPicPr>
            <a:picLocks noChangeAspect="1"/>
          </p:cNvPicPr>
          <p:nvPr/>
        </p:nvPicPr>
        <p:blipFill>
          <a:blip r:embed="rId4"/>
          <a:stretch>
            <a:fillRect/>
          </a:stretch>
        </p:blipFill>
        <p:spPr>
          <a:xfrm>
            <a:off x="1501449" y="2216601"/>
            <a:ext cx="4084963" cy="3875662"/>
          </a:xfrm>
          <a:prstGeom prst="rect">
            <a:avLst/>
          </a:prstGeom>
        </p:spPr>
      </p:pic>
      <p:sp>
        <p:nvSpPr>
          <p:cNvPr id="8" name="TextBox 7">
            <a:extLst>
              <a:ext uri="{FF2B5EF4-FFF2-40B4-BE49-F238E27FC236}">
                <a16:creationId xmlns:a16="http://schemas.microsoft.com/office/drawing/2014/main" id="{28A68AFD-0634-78A8-9B5B-57A71A86484B}"/>
              </a:ext>
            </a:extLst>
          </p:cNvPr>
          <p:cNvSpPr txBox="1"/>
          <p:nvPr/>
        </p:nvSpPr>
        <p:spPr>
          <a:xfrm>
            <a:off x="3248239" y="2137883"/>
            <a:ext cx="1133324" cy="184666"/>
          </a:xfrm>
          <a:prstGeom prst="rect">
            <a:avLst/>
          </a:prstGeom>
          <a:noFill/>
        </p:spPr>
        <p:txBody>
          <a:bodyPr wrap="none" lIns="0" tIns="0" rIns="0" bIns="0" rtlCol="0">
            <a:spAutoFit/>
          </a:bodyPr>
          <a:lstStyle/>
          <a:p>
            <a:pPr algn="l"/>
            <a:r>
              <a:rPr lang="en-BE" sz="1200" dirty="0">
                <a:solidFill>
                  <a:schemeClr val="bg2">
                    <a:lumMod val="10000"/>
                  </a:schemeClr>
                </a:solidFill>
              </a:rPr>
              <a:t>Signal waveform</a:t>
            </a:r>
          </a:p>
        </p:txBody>
      </p:sp>
      <p:sp>
        <p:nvSpPr>
          <p:cNvPr id="10" name="TextBox 9">
            <a:extLst>
              <a:ext uri="{FF2B5EF4-FFF2-40B4-BE49-F238E27FC236}">
                <a16:creationId xmlns:a16="http://schemas.microsoft.com/office/drawing/2014/main" id="{86EB7ADE-82F6-1F11-2D21-C852C2F15CEA}"/>
              </a:ext>
            </a:extLst>
          </p:cNvPr>
          <p:cNvSpPr txBox="1"/>
          <p:nvPr/>
        </p:nvSpPr>
        <p:spPr>
          <a:xfrm>
            <a:off x="9066310" y="3026268"/>
            <a:ext cx="1882038" cy="1015663"/>
          </a:xfrm>
          <a:prstGeom prst="rect">
            <a:avLst/>
          </a:prstGeom>
          <a:noFill/>
          <a:ln w="3175">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kumimoji="0" lang="en-GB" sz="1200" i="0" u="none" strike="noStrike" kern="1200" cap="none" spc="0" normalizeH="0" baseline="0" noProof="0" dirty="0">
                <a:ln>
                  <a:noFill/>
                </a:ln>
                <a:solidFill>
                  <a:prstClr val="black"/>
                </a:solidFill>
                <a:effectLst/>
                <a:uLnTx/>
                <a:uFillTx/>
                <a:latin typeface="Calibri" panose="020F0502020204030204"/>
                <a:ea typeface="+mn-ea"/>
                <a:cs typeface="+mn-cs"/>
              </a:rPr>
              <a:t>Single-pad resistive</a:t>
            </a:r>
          </a:p>
          <a:p>
            <a:pPr algn="ctr"/>
            <a:br>
              <a:rPr kumimoji="0" lang="en-GB" sz="120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GB" sz="1200" i="0" u="none" strike="noStrike" kern="1200" cap="none" spc="0" normalizeH="0" baseline="0" noProof="0" dirty="0">
                <a:ln>
                  <a:noFill/>
                </a:ln>
                <a:solidFill>
                  <a:prstClr val="black"/>
                </a:solidFill>
                <a:effectLst/>
                <a:uLnTx/>
                <a:uFillTx/>
                <a:latin typeface="Calibri" panose="020F0502020204030204"/>
                <a:ea typeface="+mn-ea"/>
                <a:cs typeface="+mn-cs"/>
              </a:rPr>
              <a:t>MM 20 M</a:t>
            </a:r>
            <a:r>
              <a:rPr kumimoji="0" lang="el-GR" sz="1200" i="0" u="none" strike="noStrike" kern="1200" cap="none" spc="0" normalizeH="0" baseline="0" noProof="0" dirty="0">
                <a:ln>
                  <a:noFill/>
                </a:ln>
                <a:solidFill>
                  <a:prstClr val="black"/>
                </a:solidFill>
                <a:effectLst/>
                <a:uLnTx/>
                <a:uFillTx/>
                <a:latin typeface="Calibri" panose="020F0502020204030204"/>
                <a:ea typeface="+mn-ea"/>
                <a:cs typeface="+mn-cs"/>
              </a:rPr>
              <a:t>Ω/□ </a:t>
            </a:r>
            <a:r>
              <a:rPr kumimoji="0" lang="en-US" sz="1200" i="0" u="none" strike="noStrike" kern="1200" cap="none" spc="0" normalizeH="0" baseline="0" noProof="0" dirty="0">
                <a:ln>
                  <a:noFill/>
                </a:ln>
                <a:solidFill>
                  <a:prstClr val="black"/>
                </a:solidFill>
                <a:effectLst/>
                <a:uLnTx/>
                <a:uFillTx/>
                <a:latin typeface="Calibri" panose="020F0502020204030204"/>
                <a:ea typeface="+mn-ea"/>
                <a:cs typeface="+mn-cs"/>
              </a:rPr>
              <a:t>+ Ti + </a:t>
            </a:r>
            <a:r>
              <a:rPr kumimoji="0" lang="en-US" sz="1200" i="0" u="none" strike="noStrike" kern="1200" cap="none" spc="0" normalizeH="0" baseline="0" noProof="0" dirty="0" err="1">
                <a:ln>
                  <a:noFill/>
                </a:ln>
                <a:solidFill>
                  <a:prstClr val="black"/>
                </a:solidFill>
                <a:effectLst/>
                <a:uLnTx/>
                <a:uFillTx/>
                <a:latin typeface="Calibri" panose="020F0502020204030204"/>
                <a:ea typeface="+mn-ea"/>
                <a:cs typeface="+mn-cs"/>
              </a:rPr>
              <a:t>CsI</a:t>
            </a:r>
            <a:endParaRPr kumimoji="0" lang="en-US" sz="1200" i="0" u="none" strike="noStrike" kern="1200" cap="none" spc="0" normalizeH="0" baseline="0" noProof="0" dirty="0">
              <a:ln>
                <a:noFill/>
              </a:ln>
              <a:solidFill>
                <a:prstClr val="black"/>
              </a:solidFill>
              <a:effectLst/>
              <a:uLnTx/>
              <a:uFillTx/>
              <a:latin typeface="Calibri" panose="020F0502020204030204"/>
              <a:ea typeface="+mn-ea"/>
              <a:cs typeface="+mn-cs"/>
            </a:endParaRPr>
          </a:p>
          <a:p>
            <a:pPr algn="ctr"/>
            <a:br>
              <a:rPr kumimoji="0" lang="en-US" sz="120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l-GR" sz="1200" b="1" i="0" u="none" strike="noStrike" kern="1200" cap="none" spc="0" normalizeH="0" baseline="0" noProof="0" dirty="0">
                <a:ln>
                  <a:noFill/>
                </a:ln>
                <a:solidFill>
                  <a:srgbClr val="FF0000"/>
                </a:solidFill>
                <a:effectLst/>
                <a:uLnTx/>
                <a:uFillTx/>
                <a:latin typeface="Calibri" panose="020F0502020204030204"/>
                <a:ea typeface="+mn-ea"/>
                <a:cs typeface="+mn-cs"/>
              </a:rPr>
              <a:t>σ </a:t>
            </a:r>
            <a:r>
              <a:rPr kumimoji="0" lang="en-US" sz="1200" b="1" i="0" u="none" strike="noStrike" kern="1200" cap="none" spc="0" normalizeH="0" baseline="0" noProof="0" dirty="0">
                <a:ln>
                  <a:noFill/>
                </a:ln>
                <a:solidFill>
                  <a:srgbClr val="FF0000"/>
                </a:solidFill>
                <a:effectLst/>
                <a:uLnTx/>
                <a:uFillTx/>
                <a:latin typeface="Calibri" panose="020F0502020204030204"/>
                <a:ea typeface="+mn-ea"/>
                <a:cs typeface="+mn-cs"/>
              </a:rPr>
              <a:t>=</a:t>
            </a:r>
            <a:r>
              <a:rPr kumimoji="0" lang="el-GR" sz="1200" b="1" i="0" u="none" strike="noStrike" kern="1200" cap="none" spc="0" normalizeH="0" baseline="0" noProof="0" dirty="0">
                <a:ln>
                  <a:noFill/>
                </a:ln>
                <a:solidFill>
                  <a:srgbClr val="FF0000"/>
                </a:solidFill>
                <a:effectLst/>
                <a:uLnTx/>
                <a:uFillTx/>
                <a:latin typeface="Calibri" panose="020F0502020204030204"/>
                <a:ea typeface="+mn-ea"/>
                <a:cs typeface="+mn-cs"/>
              </a:rPr>
              <a:t> 12</a:t>
            </a:r>
            <a:r>
              <a:rPr kumimoji="0" lang="en-US" sz="1200" b="1" i="0" u="none" strike="noStrike" kern="1200" cap="none" spc="0" normalizeH="0" baseline="0" noProof="0" dirty="0">
                <a:ln>
                  <a:noFill/>
                </a:ln>
                <a:solidFill>
                  <a:srgbClr val="FF0000"/>
                </a:solidFill>
                <a:effectLst/>
                <a:uLnTx/>
                <a:uFillTx/>
                <a:latin typeface="Calibri" panose="020F0502020204030204"/>
                <a:ea typeface="+mn-ea"/>
                <a:cs typeface="+mn-cs"/>
              </a:rPr>
              <a:t>.5 ± 1.4</a:t>
            </a:r>
            <a:r>
              <a:rPr kumimoji="0" lang="el-GR" sz="1200" b="1" i="0" u="none" strike="noStrike" kern="1200" cap="none" spc="0" normalizeH="0" baseline="0" noProof="0" dirty="0">
                <a:ln>
                  <a:noFill/>
                </a:ln>
                <a:solidFill>
                  <a:srgbClr val="FF0000"/>
                </a:solidFill>
                <a:effectLst/>
                <a:uLnTx/>
                <a:uFillTx/>
                <a:latin typeface="Calibri" panose="020F0502020204030204"/>
                <a:ea typeface="+mn-ea"/>
                <a:cs typeface="+mn-cs"/>
              </a:rPr>
              <a:t> </a:t>
            </a:r>
            <a:r>
              <a:rPr kumimoji="0" lang="en-GB" sz="1200" b="1" i="0" u="none" strike="noStrike" kern="1200" cap="none" spc="0" normalizeH="0" baseline="0" noProof="0" dirty="0" err="1">
                <a:ln>
                  <a:noFill/>
                </a:ln>
                <a:solidFill>
                  <a:srgbClr val="FF0000"/>
                </a:solidFill>
                <a:effectLst/>
                <a:uLnTx/>
                <a:uFillTx/>
                <a:latin typeface="Calibri" panose="020F0502020204030204"/>
                <a:ea typeface="+mn-ea"/>
                <a:cs typeface="+mn-cs"/>
              </a:rPr>
              <a:t>ps</a:t>
            </a:r>
            <a:endParaRPr lang="en-GB" sz="1200" b="1" i="1" dirty="0">
              <a:solidFill>
                <a:srgbClr val="FF0000"/>
              </a:solidFill>
            </a:endParaRPr>
          </a:p>
        </p:txBody>
      </p:sp>
      <p:sp>
        <p:nvSpPr>
          <p:cNvPr id="9" name="TextBox 8">
            <a:extLst>
              <a:ext uri="{FF2B5EF4-FFF2-40B4-BE49-F238E27FC236}">
                <a16:creationId xmlns:a16="http://schemas.microsoft.com/office/drawing/2014/main" id="{80CB180D-CCBA-0C7A-AD4D-3CB9525E089F}"/>
              </a:ext>
            </a:extLst>
          </p:cNvPr>
          <p:cNvSpPr txBox="1"/>
          <p:nvPr/>
        </p:nvSpPr>
        <p:spPr>
          <a:xfrm>
            <a:off x="6911306" y="2082595"/>
            <a:ext cx="3425730" cy="276999"/>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u="none" strike="noStrike" kern="1200" cap="none" spc="0" normalizeH="0" baseline="0" noProof="0" dirty="0">
                <a:ln>
                  <a:noFill/>
                </a:ln>
                <a:solidFill>
                  <a:schemeClr val="bg2">
                    <a:lumMod val="10000"/>
                  </a:schemeClr>
                </a:solidFill>
                <a:effectLst/>
                <a:uLnTx/>
                <a:uFillTx/>
                <a:latin typeface="Calibri" panose="020F0502020204030204"/>
                <a:ea typeface="+mn-ea"/>
                <a:cs typeface="+mn-cs"/>
              </a:rPr>
              <a:t>Time difference distribution</a:t>
            </a:r>
          </a:p>
        </p:txBody>
      </p:sp>
      <p:pic>
        <p:nvPicPr>
          <p:cNvPr id="13" name="Picture 12" descr="Graphical user interface, Teams&#10;&#10;Description automatically generated with medium confidence">
            <a:extLst>
              <a:ext uri="{FF2B5EF4-FFF2-40B4-BE49-F238E27FC236}">
                <a16:creationId xmlns:a16="http://schemas.microsoft.com/office/drawing/2014/main" id="{3D20ADC8-1105-C6C5-3CA0-BD02FB8F9A55}"/>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1501085" y="6282141"/>
            <a:ext cx="896457" cy="554642"/>
          </a:xfrm>
          <a:prstGeom prst="rect">
            <a:avLst/>
          </a:prstGeom>
        </p:spPr>
      </p:pic>
      <p:pic>
        <p:nvPicPr>
          <p:cNvPr id="15" name="Picture 14" descr="Logo&#10;&#10;Description automatically generated with medium confidence">
            <a:extLst>
              <a:ext uri="{FF2B5EF4-FFF2-40B4-BE49-F238E27FC236}">
                <a16:creationId xmlns:a16="http://schemas.microsoft.com/office/drawing/2014/main" id="{9033D081-2A52-BCA3-1DBA-68E993B63E53}"/>
              </a:ext>
            </a:extLst>
          </p:cNvPr>
          <p:cNvPicPr>
            <a:picLocks noChangeAspect="1"/>
          </p:cNvPicPr>
          <p:nvPr/>
        </p:nvPicPr>
        <p:blipFill rotWithShape="1">
          <a:blip r:embed="rId6">
            <a:clrChange>
              <a:clrFrom>
                <a:srgbClr val="FFFFFF"/>
              </a:clrFrom>
              <a:clrTo>
                <a:srgbClr val="FFFFFF">
                  <a:alpha val="0"/>
                </a:srgbClr>
              </a:clrTo>
            </a:clrChange>
          </a:blip>
          <a:srcRect r="57562" b="-2827"/>
          <a:stretch/>
        </p:blipFill>
        <p:spPr>
          <a:xfrm>
            <a:off x="403200" y="6309320"/>
            <a:ext cx="1075022" cy="527463"/>
          </a:xfrm>
          <a:prstGeom prst="rect">
            <a:avLst/>
          </a:prstGeom>
        </p:spPr>
      </p:pic>
      <p:pic>
        <p:nvPicPr>
          <p:cNvPr id="16" name="Picture 1" descr="page1image1090763664">
            <a:extLst>
              <a:ext uri="{FF2B5EF4-FFF2-40B4-BE49-F238E27FC236}">
                <a16:creationId xmlns:a16="http://schemas.microsoft.com/office/drawing/2014/main" id="{98E9128C-3957-AD2C-1872-FB1E18035F35}"/>
              </a:ext>
            </a:extLst>
          </p:cNvPr>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395023" y="6309320"/>
            <a:ext cx="519326" cy="501899"/>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descr="A black background with text and numbers&#10;&#10;Description automatically generated">
            <a:extLst>
              <a:ext uri="{FF2B5EF4-FFF2-40B4-BE49-F238E27FC236}">
                <a16:creationId xmlns:a16="http://schemas.microsoft.com/office/drawing/2014/main" id="{07C2AC97-8E7A-0AF2-09D5-D98795C20898}"/>
              </a:ext>
            </a:extLst>
          </p:cNvPr>
          <p:cNvPicPr>
            <a:picLocks noChangeAspect="1"/>
          </p:cNvPicPr>
          <p:nvPr/>
        </p:nvPicPr>
        <p:blipFill>
          <a:blip r:embed="rId8"/>
          <a:stretch>
            <a:fillRect/>
          </a:stretch>
        </p:blipFill>
        <p:spPr>
          <a:xfrm>
            <a:off x="2887689" y="6309320"/>
            <a:ext cx="807582" cy="501899"/>
          </a:xfrm>
          <a:prstGeom prst="rect">
            <a:avLst/>
          </a:prstGeom>
        </p:spPr>
      </p:pic>
      <p:sp>
        <p:nvSpPr>
          <p:cNvPr id="6" name="TextBox 5">
            <a:extLst>
              <a:ext uri="{FF2B5EF4-FFF2-40B4-BE49-F238E27FC236}">
                <a16:creationId xmlns:a16="http://schemas.microsoft.com/office/drawing/2014/main" id="{CC3DDC86-7A53-EBF5-9128-F89B3D616A7A}"/>
              </a:ext>
            </a:extLst>
          </p:cNvPr>
          <p:cNvSpPr txBox="1"/>
          <p:nvPr/>
        </p:nvSpPr>
        <p:spPr>
          <a:xfrm>
            <a:off x="7374350" y="6441786"/>
            <a:ext cx="4817650" cy="484748"/>
          </a:xfrm>
          <a:prstGeom prst="rect">
            <a:avLst/>
          </a:prstGeom>
          <a:noFill/>
        </p:spPr>
        <p:txBody>
          <a:bodyPr wrap="square" lIns="0" tIns="0" rIns="0" bIns="0" rtlCol="0">
            <a:spAutoFit/>
          </a:bodyPr>
          <a:lstStyle/>
          <a:p>
            <a:pPr algn="l"/>
            <a:r>
              <a:rPr lang="en-US" sz="1050" dirty="0">
                <a:solidFill>
                  <a:schemeClr val="bg2">
                    <a:lumMod val="10000"/>
                  </a:schemeClr>
                </a:solidFill>
              </a:rPr>
              <a:t>M. </a:t>
            </a:r>
            <a:r>
              <a:rPr lang="en-US" sz="1050" dirty="0" err="1">
                <a:solidFill>
                  <a:schemeClr val="bg2">
                    <a:lumMod val="10000"/>
                  </a:schemeClr>
                </a:solidFill>
              </a:rPr>
              <a:t>Lisowska</a:t>
            </a:r>
            <a:r>
              <a:rPr lang="en-US" sz="1050" dirty="0">
                <a:solidFill>
                  <a:schemeClr val="tx2"/>
                </a:solidFill>
              </a:rPr>
              <a:t>, PhD dissertation, (available soon).</a:t>
            </a:r>
          </a:p>
          <a:p>
            <a:r>
              <a:rPr kumimoji="0" lang="en-GB" sz="1050" b="0" u="none" strike="noStrike" kern="1200" cap="none" spc="0" normalizeH="0" baseline="0" noProof="0" dirty="0">
                <a:ln>
                  <a:noFill/>
                </a:ln>
                <a:solidFill>
                  <a:schemeClr val="tx2"/>
                </a:solidFill>
                <a:effectLst/>
                <a:uLnTx/>
                <a:uFillTx/>
                <a:ea typeface="+mn-ea"/>
                <a:cs typeface="+mn-cs"/>
              </a:rPr>
              <a:t>D. Janssens, PhD dissertation, </a:t>
            </a:r>
            <a:r>
              <a:rPr kumimoji="0" lang="en-GB" sz="1050" b="0" u="none" strike="noStrike" kern="1200" cap="none" spc="0" normalizeH="0" baseline="0" noProof="0" dirty="0">
                <a:ln>
                  <a:noFill/>
                </a:ln>
                <a:solidFill>
                  <a:schemeClr val="tx2"/>
                </a:solidFill>
                <a:effectLst/>
                <a:uLnTx/>
                <a:uFillTx/>
                <a:ea typeface="+mn-ea"/>
                <a:cs typeface="+mn-cs"/>
                <a:hlinkClick r:id="rId9"/>
              </a:rPr>
              <a:t>https://cds.cern.ch/record/2890572</a:t>
            </a:r>
            <a:endParaRPr kumimoji="0" lang="en-GB" sz="1050" b="0" u="none" strike="noStrike" kern="1200" cap="none" spc="0" normalizeH="0" baseline="0" noProof="0" dirty="0">
              <a:ln>
                <a:noFill/>
              </a:ln>
              <a:solidFill>
                <a:schemeClr val="tx2"/>
              </a:solidFill>
              <a:effectLst/>
              <a:uLnTx/>
              <a:uFillTx/>
              <a:ea typeface="+mn-ea"/>
              <a:cs typeface="+mn-cs"/>
            </a:endParaRPr>
          </a:p>
          <a:p>
            <a:pPr algn="l"/>
            <a:endParaRPr lang="en-US" sz="1050" dirty="0">
              <a:solidFill>
                <a:schemeClr val="bg2">
                  <a:lumMod val="10000"/>
                </a:schemeClr>
              </a:solidFill>
            </a:endParaRPr>
          </a:p>
        </p:txBody>
      </p:sp>
    </p:spTree>
    <p:extLst>
      <p:ext uri="{BB962C8B-B14F-4D97-AF65-F5344CB8AC3E}">
        <p14:creationId xmlns:p14="http://schemas.microsoft.com/office/powerpoint/2010/main" val="33632053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21C036-568F-CDD6-61AB-42FDC99E36AD}"/>
            </a:ext>
          </a:extLst>
        </p:cNvPr>
        <p:cNvGrpSpPr/>
        <p:nvPr/>
      </p:nvGrpSpPr>
      <p:grpSpPr>
        <a:xfrm>
          <a:off x="0" y="0"/>
          <a:ext cx="0" cy="0"/>
          <a:chOff x="0" y="0"/>
          <a:chExt cx="0" cy="0"/>
        </a:xfrm>
      </p:grpSpPr>
      <p:sp>
        <p:nvSpPr>
          <p:cNvPr id="14" name="Rectangle 13">
            <a:extLst>
              <a:ext uri="{FF2B5EF4-FFF2-40B4-BE49-F238E27FC236}">
                <a16:creationId xmlns:a16="http://schemas.microsoft.com/office/drawing/2014/main" id="{9D275178-1F40-6889-6972-49B847CF0796}"/>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a:extLst>
              <a:ext uri="{FF2B5EF4-FFF2-40B4-BE49-F238E27FC236}">
                <a16:creationId xmlns:a16="http://schemas.microsoft.com/office/drawing/2014/main" id="{3AA1BF69-5787-8752-8478-E170B65E9392}"/>
              </a:ext>
            </a:extLst>
          </p:cNvPr>
          <p:cNvSpPr>
            <a:spLocks noGrp="1"/>
          </p:cNvSpPr>
          <p:nvPr>
            <p:ph type="title"/>
          </p:nvPr>
        </p:nvSpPr>
        <p:spPr>
          <a:xfrm>
            <a:off x="407988" y="373593"/>
            <a:ext cx="11784012" cy="1065742"/>
          </a:xfrm>
        </p:spPr>
        <p:txBody>
          <a:bodyPr/>
          <a:lstStyle/>
          <a:p>
            <a:r>
              <a:rPr lang="en-US" sz="2800" dirty="0"/>
              <a:t>Increase readout granularity for spatial resolution</a:t>
            </a:r>
            <a:br>
              <a:rPr lang="en-US" sz="2800" dirty="0"/>
            </a:br>
            <a:endParaRPr lang="en-US" sz="2800" dirty="0"/>
          </a:p>
        </p:txBody>
      </p:sp>
      <p:sp>
        <p:nvSpPr>
          <p:cNvPr id="4" name="Slide Number Placeholder 3">
            <a:extLst>
              <a:ext uri="{FF2B5EF4-FFF2-40B4-BE49-F238E27FC236}">
                <a16:creationId xmlns:a16="http://schemas.microsoft.com/office/drawing/2014/main" id="{F793196E-55BB-5C0B-25A1-1DBD669D44CC}"/>
              </a:ext>
            </a:extLst>
          </p:cNvPr>
          <p:cNvSpPr>
            <a:spLocks noGrp="1"/>
          </p:cNvSpPr>
          <p:nvPr>
            <p:ph type="sldNum" sz="quarter" idx="12"/>
          </p:nvPr>
        </p:nvSpPr>
        <p:spPr/>
        <p:txBody>
          <a:bodyPr/>
          <a:lstStyle/>
          <a:p>
            <a:fld id="{36B5EA5A-BC32-A742-B11B-8E7414D5B535}" type="slidenum">
              <a:rPr lang="en-US" smtClean="0"/>
              <a:pPr/>
              <a:t>10</a:t>
            </a:fld>
            <a:endParaRPr lang="en-US" dirty="0"/>
          </a:p>
        </p:txBody>
      </p:sp>
      <p:pic>
        <p:nvPicPr>
          <p:cNvPr id="2" name="Picture 1" descr="Graphical user interface, Teams&#10;&#10;Description automatically generated with medium confidence">
            <a:extLst>
              <a:ext uri="{FF2B5EF4-FFF2-40B4-BE49-F238E27FC236}">
                <a16:creationId xmlns:a16="http://schemas.microsoft.com/office/drawing/2014/main" id="{18289C56-33A2-FB67-BEA2-D733A082A204}"/>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501085" y="6282141"/>
            <a:ext cx="896457" cy="554642"/>
          </a:xfrm>
          <a:prstGeom prst="rect">
            <a:avLst/>
          </a:prstGeom>
        </p:spPr>
      </p:pic>
      <p:pic>
        <p:nvPicPr>
          <p:cNvPr id="5" name="Picture 4" descr="Logo&#10;&#10;Description automatically generated with medium confidence">
            <a:extLst>
              <a:ext uri="{FF2B5EF4-FFF2-40B4-BE49-F238E27FC236}">
                <a16:creationId xmlns:a16="http://schemas.microsoft.com/office/drawing/2014/main" id="{E1525AE4-97BD-3079-61CB-98A6600440BC}"/>
              </a:ext>
            </a:extLst>
          </p:cNvPr>
          <p:cNvPicPr>
            <a:picLocks noChangeAspect="1"/>
          </p:cNvPicPr>
          <p:nvPr/>
        </p:nvPicPr>
        <p:blipFill rotWithShape="1">
          <a:blip r:embed="rId4">
            <a:clrChange>
              <a:clrFrom>
                <a:srgbClr val="FFFFFF"/>
              </a:clrFrom>
              <a:clrTo>
                <a:srgbClr val="FFFFFF">
                  <a:alpha val="0"/>
                </a:srgbClr>
              </a:clrTo>
            </a:clrChange>
          </a:blip>
          <a:srcRect r="57562" b="-2827"/>
          <a:stretch/>
        </p:blipFill>
        <p:spPr>
          <a:xfrm>
            <a:off x="403200" y="6309320"/>
            <a:ext cx="1075022" cy="527463"/>
          </a:xfrm>
          <a:prstGeom prst="rect">
            <a:avLst/>
          </a:prstGeom>
        </p:spPr>
      </p:pic>
      <p:pic>
        <p:nvPicPr>
          <p:cNvPr id="8" name="Picture 1" descr="page1image1090763664">
            <a:extLst>
              <a:ext uri="{FF2B5EF4-FFF2-40B4-BE49-F238E27FC236}">
                <a16:creationId xmlns:a16="http://schemas.microsoft.com/office/drawing/2014/main" id="{C9295DD7-B307-7250-27A1-BC368F331013}"/>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395023" y="6309320"/>
            <a:ext cx="519326" cy="50189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A black background with text and numbers&#10;&#10;Description automatically generated">
            <a:extLst>
              <a:ext uri="{FF2B5EF4-FFF2-40B4-BE49-F238E27FC236}">
                <a16:creationId xmlns:a16="http://schemas.microsoft.com/office/drawing/2014/main" id="{4602BEEA-7106-1B13-8CE9-0F3F85925865}"/>
              </a:ext>
            </a:extLst>
          </p:cNvPr>
          <p:cNvPicPr>
            <a:picLocks noChangeAspect="1"/>
          </p:cNvPicPr>
          <p:nvPr/>
        </p:nvPicPr>
        <p:blipFill>
          <a:blip r:embed="rId6"/>
          <a:stretch>
            <a:fillRect/>
          </a:stretch>
        </p:blipFill>
        <p:spPr>
          <a:xfrm>
            <a:off x="2887689" y="6309320"/>
            <a:ext cx="807582" cy="501899"/>
          </a:xfrm>
          <a:prstGeom prst="rect">
            <a:avLst/>
          </a:prstGeom>
        </p:spPr>
      </p:pic>
      <p:pic>
        <p:nvPicPr>
          <p:cNvPr id="11" name="Google Shape;575;p64">
            <a:extLst>
              <a:ext uri="{FF2B5EF4-FFF2-40B4-BE49-F238E27FC236}">
                <a16:creationId xmlns:a16="http://schemas.microsoft.com/office/drawing/2014/main" id="{1A6750EF-2268-E250-6CBB-B3DDE2E618F9}"/>
              </a:ext>
            </a:extLst>
          </p:cNvPr>
          <p:cNvPicPr preferRelativeResize="0">
            <a:picLocks noChangeAspect="1"/>
          </p:cNvPicPr>
          <p:nvPr/>
        </p:nvPicPr>
        <p:blipFill rotWithShape="1">
          <a:blip r:embed="rId7">
            <a:alphaModFix/>
          </a:blip>
          <a:srcRect l="25682" t="16460" r="18254" b="27476"/>
          <a:stretch/>
        </p:blipFill>
        <p:spPr>
          <a:xfrm>
            <a:off x="8131905" y="2358742"/>
            <a:ext cx="3354719" cy="2516039"/>
          </a:xfrm>
          <a:prstGeom prst="rect">
            <a:avLst/>
          </a:prstGeom>
          <a:noFill/>
          <a:ln>
            <a:noFill/>
          </a:ln>
        </p:spPr>
      </p:pic>
      <p:sp>
        <p:nvSpPr>
          <p:cNvPr id="12" name="Google Shape;576;p64">
            <a:extLst>
              <a:ext uri="{FF2B5EF4-FFF2-40B4-BE49-F238E27FC236}">
                <a16:creationId xmlns:a16="http://schemas.microsoft.com/office/drawing/2014/main" id="{E4880425-5984-062C-048A-3BC4A33BF1F2}"/>
              </a:ext>
            </a:extLst>
          </p:cNvPr>
          <p:cNvSpPr txBox="1">
            <a:spLocks/>
          </p:cNvSpPr>
          <p:nvPr/>
        </p:nvSpPr>
        <p:spPr>
          <a:xfrm>
            <a:off x="308934" y="828231"/>
            <a:ext cx="11475078" cy="719100"/>
          </a:xfrm>
          <a:prstGeom prst="rect">
            <a:avLst/>
          </a:prstGeom>
        </p:spPr>
        <p:txBody>
          <a:bodyPr spcFirstLastPara="1" vert="horz" wrap="square" lIns="91425" tIns="91425" rIns="91425" bIns="91425" rtlCol="0" anchor="t" anchorCtr="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1200"/>
              </a:spcBef>
              <a:spcAft>
                <a:spcPts val="1200"/>
              </a:spcAft>
            </a:pPr>
            <a:r>
              <a:rPr lang="en-US" sz="1800" b="0" dirty="0">
                <a:solidFill>
                  <a:schemeClr val="bg2">
                    <a:lumMod val="10000"/>
                  </a:schemeClr>
                </a:solidFill>
              </a:rPr>
              <a:t>To investigate potential improvements in spatial resolution, two sets of resistive PICOSEC Micromegas prototypes with increased granularity and a 15 mm active area were produced and tested.</a:t>
            </a:r>
          </a:p>
        </p:txBody>
      </p:sp>
      <p:pic>
        <p:nvPicPr>
          <p:cNvPr id="25" name="Google Shape;577;p64">
            <a:extLst>
              <a:ext uri="{FF2B5EF4-FFF2-40B4-BE49-F238E27FC236}">
                <a16:creationId xmlns:a16="http://schemas.microsoft.com/office/drawing/2014/main" id="{0A8BBC63-571A-2535-4179-B30CDD9209C2}"/>
              </a:ext>
            </a:extLst>
          </p:cNvPr>
          <p:cNvPicPr preferRelativeResize="0">
            <a:picLocks noChangeAspect="1"/>
          </p:cNvPicPr>
          <p:nvPr/>
        </p:nvPicPr>
        <p:blipFill>
          <a:blip r:embed="rId8">
            <a:alphaModFix/>
          </a:blip>
          <a:stretch>
            <a:fillRect/>
          </a:stretch>
        </p:blipFill>
        <p:spPr>
          <a:xfrm>
            <a:off x="724993" y="2131471"/>
            <a:ext cx="2684383" cy="2801964"/>
          </a:xfrm>
          <a:prstGeom prst="rect">
            <a:avLst/>
          </a:prstGeom>
          <a:noFill/>
          <a:ln>
            <a:noFill/>
          </a:ln>
        </p:spPr>
      </p:pic>
      <p:pic>
        <p:nvPicPr>
          <p:cNvPr id="37" name="Google Shape;578;p64">
            <a:extLst>
              <a:ext uri="{FF2B5EF4-FFF2-40B4-BE49-F238E27FC236}">
                <a16:creationId xmlns:a16="http://schemas.microsoft.com/office/drawing/2014/main" id="{E1B7CFE1-B341-8EE6-A0C0-C7BECD9EBEDC}"/>
              </a:ext>
            </a:extLst>
          </p:cNvPr>
          <p:cNvPicPr preferRelativeResize="0">
            <a:picLocks noChangeAspect="1"/>
          </p:cNvPicPr>
          <p:nvPr/>
        </p:nvPicPr>
        <p:blipFill>
          <a:blip r:embed="rId9">
            <a:alphaModFix/>
          </a:blip>
          <a:stretch>
            <a:fillRect/>
          </a:stretch>
        </p:blipFill>
        <p:spPr>
          <a:xfrm>
            <a:off x="4207908" y="2131471"/>
            <a:ext cx="3045453" cy="2801963"/>
          </a:xfrm>
          <a:prstGeom prst="rect">
            <a:avLst/>
          </a:prstGeom>
          <a:noFill/>
          <a:ln>
            <a:noFill/>
          </a:ln>
        </p:spPr>
      </p:pic>
      <p:sp>
        <p:nvSpPr>
          <p:cNvPr id="38" name="Google Shape;579;p64">
            <a:extLst>
              <a:ext uri="{FF2B5EF4-FFF2-40B4-BE49-F238E27FC236}">
                <a16:creationId xmlns:a16="http://schemas.microsoft.com/office/drawing/2014/main" id="{CE656C7D-B16B-3156-380D-D6DDCCA9CB42}"/>
              </a:ext>
            </a:extLst>
          </p:cNvPr>
          <p:cNvSpPr txBox="1">
            <a:spLocks/>
          </p:cNvSpPr>
          <p:nvPr/>
        </p:nvSpPr>
        <p:spPr>
          <a:xfrm>
            <a:off x="676294" y="1691707"/>
            <a:ext cx="2781780" cy="446400"/>
          </a:xfrm>
          <a:prstGeom prst="rect">
            <a:avLst/>
          </a:prstGeom>
        </p:spPr>
        <p:txBody>
          <a:bodyPr spcFirstLastPara="1" vert="horz" wrap="square" lIns="91425" tIns="91425" rIns="91425" bIns="91425" rtlCol="0" anchor="t" anchorCtr="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lnSpc>
                <a:spcPct val="105000"/>
              </a:lnSpc>
              <a:spcBef>
                <a:spcPts val="1200"/>
              </a:spcBef>
              <a:spcAft>
                <a:spcPts val="1200"/>
              </a:spcAft>
              <a:buSzPts val="770"/>
            </a:pPr>
            <a:r>
              <a:rPr lang="en-US" sz="1200" b="0" dirty="0">
                <a:solidFill>
                  <a:schemeClr val="bg2">
                    <a:lumMod val="10000"/>
                  </a:schemeClr>
                </a:solidFill>
              </a:rPr>
              <a:t>19 pads with 3.5 mm pitch</a:t>
            </a:r>
          </a:p>
        </p:txBody>
      </p:sp>
      <p:sp>
        <p:nvSpPr>
          <p:cNvPr id="39" name="Google Shape;580;p64">
            <a:extLst>
              <a:ext uri="{FF2B5EF4-FFF2-40B4-BE49-F238E27FC236}">
                <a16:creationId xmlns:a16="http://schemas.microsoft.com/office/drawing/2014/main" id="{0173ECA7-D040-7C98-0BC2-536C61B826BB}"/>
              </a:ext>
            </a:extLst>
          </p:cNvPr>
          <p:cNvSpPr txBox="1">
            <a:spLocks/>
          </p:cNvSpPr>
          <p:nvPr/>
        </p:nvSpPr>
        <p:spPr>
          <a:xfrm>
            <a:off x="4207908" y="1691870"/>
            <a:ext cx="2781780" cy="446400"/>
          </a:xfrm>
          <a:prstGeom prst="rect">
            <a:avLst/>
          </a:prstGeom>
        </p:spPr>
        <p:txBody>
          <a:bodyPr spcFirstLastPara="1" vert="horz" wrap="square" lIns="91425" tIns="91425" rIns="91425" bIns="91425" rtlCol="0" anchor="t" anchorCtr="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spcBef>
                <a:spcPts val="1200"/>
              </a:spcBef>
              <a:spcAft>
                <a:spcPts val="1200"/>
              </a:spcAft>
              <a:buSzPts val="852"/>
            </a:pPr>
            <a:r>
              <a:rPr lang="en-US" sz="1200" b="0" dirty="0">
                <a:solidFill>
                  <a:schemeClr val="bg2">
                    <a:lumMod val="10000"/>
                  </a:schemeClr>
                </a:solidFill>
              </a:rPr>
              <a:t>37 pads with 2.2 mm pitch</a:t>
            </a:r>
          </a:p>
        </p:txBody>
      </p:sp>
      <p:sp>
        <p:nvSpPr>
          <p:cNvPr id="40" name="Google Shape;581;p64">
            <a:extLst>
              <a:ext uri="{FF2B5EF4-FFF2-40B4-BE49-F238E27FC236}">
                <a16:creationId xmlns:a16="http://schemas.microsoft.com/office/drawing/2014/main" id="{EEA610CC-C681-34FE-EA6A-C939DD484713}"/>
              </a:ext>
            </a:extLst>
          </p:cNvPr>
          <p:cNvSpPr txBox="1">
            <a:spLocks/>
          </p:cNvSpPr>
          <p:nvPr/>
        </p:nvSpPr>
        <p:spPr>
          <a:xfrm>
            <a:off x="8235126" y="1725828"/>
            <a:ext cx="2781780" cy="446400"/>
          </a:xfrm>
          <a:prstGeom prst="rect">
            <a:avLst/>
          </a:prstGeom>
        </p:spPr>
        <p:txBody>
          <a:bodyPr spcFirstLastPara="1" vert="horz" wrap="square" lIns="91425" tIns="91425" rIns="91425" bIns="91425" rtlCol="0" anchor="t" anchorCtr="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spcBef>
                <a:spcPts val="1200"/>
              </a:spcBef>
              <a:spcAft>
                <a:spcPts val="1200"/>
              </a:spcAft>
              <a:buSzPts val="1018"/>
            </a:pPr>
            <a:r>
              <a:rPr lang="en-US" sz="1200" b="0" dirty="0">
                <a:solidFill>
                  <a:schemeClr val="bg2">
                    <a:lumMod val="10000"/>
                  </a:schemeClr>
                </a:solidFill>
              </a:rPr>
              <a:t>Backside contact pads</a:t>
            </a:r>
          </a:p>
        </p:txBody>
      </p:sp>
      <p:sp>
        <p:nvSpPr>
          <p:cNvPr id="41" name="Google Shape;582;p64">
            <a:extLst>
              <a:ext uri="{FF2B5EF4-FFF2-40B4-BE49-F238E27FC236}">
                <a16:creationId xmlns:a16="http://schemas.microsoft.com/office/drawing/2014/main" id="{D94A44B3-4200-1468-28BD-0488017EDFBE}"/>
              </a:ext>
            </a:extLst>
          </p:cNvPr>
          <p:cNvSpPr txBox="1">
            <a:spLocks/>
          </p:cNvSpPr>
          <p:nvPr/>
        </p:nvSpPr>
        <p:spPr>
          <a:xfrm>
            <a:off x="308934" y="5150045"/>
            <a:ext cx="11479866" cy="719100"/>
          </a:xfrm>
          <a:prstGeom prst="rect">
            <a:avLst/>
          </a:prstGeom>
        </p:spPr>
        <p:txBody>
          <a:bodyPr spcFirstLastPara="1" vert="horz" wrap="square" lIns="91425" tIns="91425" rIns="91425" bIns="91425" rtlCol="0" anchor="t" anchorCtr="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1200"/>
              </a:spcBef>
              <a:spcAft>
                <a:spcPts val="1200"/>
              </a:spcAft>
            </a:pPr>
            <a:r>
              <a:rPr lang="en-US" sz="1800" b="0" dirty="0">
                <a:solidFill>
                  <a:schemeClr val="bg2">
                    <a:lumMod val="10000"/>
                  </a:schemeClr>
                </a:solidFill>
              </a:rPr>
              <a:t>The pads were read out using a SAMPIC waveform TDC, while an MCP-PMT (timing reference) scanned across the active area (self-triggered in coincidence with the reference).</a:t>
            </a:r>
          </a:p>
        </p:txBody>
      </p:sp>
      <p:pic>
        <p:nvPicPr>
          <p:cNvPr id="42" name="Google Shape;585;p64">
            <a:extLst>
              <a:ext uri="{FF2B5EF4-FFF2-40B4-BE49-F238E27FC236}">
                <a16:creationId xmlns:a16="http://schemas.microsoft.com/office/drawing/2014/main" id="{50777045-06D9-F409-6D32-445CE29D0966}"/>
              </a:ext>
            </a:extLst>
          </p:cNvPr>
          <p:cNvPicPr preferRelativeResize="0">
            <a:picLocks noChangeAspect="1"/>
          </p:cNvPicPr>
          <p:nvPr/>
        </p:nvPicPr>
        <p:blipFill rotWithShape="1">
          <a:blip r:embed="rId10">
            <a:alphaModFix/>
          </a:blip>
          <a:srcRect l="39289" t="35127" r="37854" b="42016"/>
          <a:stretch/>
        </p:blipFill>
        <p:spPr>
          <a:xfrm>
            <a:off x="10545666" y="1832318"/>
            <a:ext cx="1238346" cy="928772"/>
          </a:xfrm>
          <a:prstGeom prst="rect">
            <a:avLst/>
          </a:prstGeom>
          <a:noFill/>
          <a:ln>
            <a:noFill/>
          </a:ln>
        </p:spPr>
      </p:pic>
    </p:spTree>
    <p:extLst>
      <p:ext uri="{BB962C8B-B14F-4D97-AF65-F5344CB8AC3E}">
        <p14:creationId xmlns:p14="http://schemas.microsoft.com/office/powerpoint/2010/main" val="39855307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D26DE8-973D-8325-65E0-8CFF547BDC0D}"/>
            </a:ext>
          </a:extLst>
        </p:cNvPr>
        <p:cNvGrpSpPr/>
        <p:nvPr/>
      </p:nvGrpSpPr>
      <p:grpSpPr>
        <a:xfrm>
          <a:off x="0" y="0"/>
          <a:ext cx="0" cy="0"/>
          <a:chOff x="0" y="0"/>
          <a:chExt cx="0" cy="0"/>
        </a:xfrm>
      </p:grpSpPr>
      <p:pic>
        <p:nvPicPr>
          <p:cNvPr id="15" name="Picture 14">
            <a:extLst>
              <a:ext uri="{FF2B5EF4-FFF2-40B4-BE49-F238E27FC236}">
                <a16:creationId xmlns:a16="http://schemas.microsoft.com/office/drawing/2014/main" id="{F8B544EE-8218-3B7B-4463-A3032E7A4CFC}"/>
              </a:ext>
            </a:extLst>
          </p:cNvPr>
          <p:cNvPicPr>
            <a:picLocks noChangeAspect="1"/>
          </p:cNvPicPr>
          <p:nvPr/>
        </p:nvPicPr>
        <p:blipFill>
          <a:blip r:embed="rId3"/>
          <a:stretch>
            <a:fillRect/>
          </a:stretch>
        </p:blipFill>
        <p:spPr>
          <a:xfrm>
            <a:off x="7700028" y="978972"/>
            <a:ext cx="3394870" cy="2551002"/>
          </a:xfrm>
          <a:prstGeom prst="rect">
            <a:avLst/>
          </a:prstGeom>
        </p:spPr>
      </p:pic>
      <p:pic>
        <p:nvPicPr>
          <p:cNvPr id="65" name="Google Shape;604;p65">
            <a:extLst>
              <a:ext uri="{FF2B5EF4-FFF2-40B4-BE49-F238E27FC236}">
                <a16:creationId xmlns:a16="http://schemas.microsoft.com/office/drawing/2014/main" id="{6AC7A45B-D3BA-5022-5013-881DF5D54B52}"/>
              </a:ext>
            </a:extLst>
          </p:cNvPr>
          <p:cNvPicPr preferRelativeResize="0">
            <a:picLocks noChangeAspect="1"/>
          </p:cNvPicPr>
          <p:nvPr/>
        </p:nvPicPr>
        <p:blipFill>
          <a:blip r:embed="rId4">
            <a:alphaModFix/>
          </a:blip>
          <a:srcRect t="11231" b="3829"/>
          <a:stretch/>
        </p:blipFill>
        <p:spPr>
          <a:xfrm>
            <a:off x="7914395" y="3775613"/>
            <a:ext cx="3874405" cy="2471020"/>
          </a:xfrm>
          <a:prstGeom prst="rect">
            <a:avLst/>
          </a:prstGeom>
          <a:noFill/>
          <a:ln>
            <a:noFill/>
          </a:ln>
        </p:spPr>
      </p:pic>
      <p:sp>
        <p:nvSpPr>
          <p:cNvPr id="14" name="Rectangle 13">
            <a:extLst>
              <a:ext uri="{FF2B5EF4-FFF2-40B4-BE49-F238E27FC236}">
                <a16:creationId xmlns:a16="http://schemas.microsoft.com/office/drawing/2014/main" id="{268089BD-16F4-B7A6-30D2-30BE9AC7582B}"/>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a:extLst>
              <a:ext uri="{FF2B5EF4-FFF2-40B4-BE49-F238E27FC236}">
                <a16:creationId xmlns:a16="http://schemas.microsoft.com/office/drawing/2014/main" id="{49E5AA78-CC05-8B02-32B2-C9FA36EA8F45}"/>
              </a:ext>
            </a:extLst>
          </p:cNvPr>
          <p:cNvSpPr>
            <a:spLocks noGrp="1"/>
          </p:cNvSpPr>
          <p:nvPr>
            <p:ph type="title"/>
          </p:nvPr>
        </p:nvSpPr>
        <p:spPr>
          <a:xfrm>
            <a:off x="407988" y="373593"/>
            <a:ext cx="11784012" cy="1065742"/>
          </a:xfrm>
        </p:spPr>
        <p:txBody>
          <a:bodyPr/>
          <a:lstStyle/>
          <a:p>
            <a:r>
              <a:rPr lang="en-US" sz="2800" dirty="0"/>
              <a:t>Increase readout granularity for spatial resolution</a:t>
            </a:r>
            <a:br>
              <a:rPr lang="en-US" sz="2800" dirty="0"/>
            </a:br>
            <a:endParaRPr lang="en-US" sz="2800" dirty="0"/>
          </a:p>
        </p:txBody>
      </p:sp>
      <p:sp>
        <p:nvSpPr>
          <p:cNvPr id="4" name="Slide Number Placeholder 3">
            <a:extLst>
              <a:ext uri="{FF2B5EF4-FFF2-40B4-BE49-F238E27FC236}">
                <a16:creationId xmlns:a16="http://schemas.microsoft.com/office/drawing/2014/main" id="{02533A70-BA4D-2EBB-93CC-227AF3DF6322}"/>
              </a:ext>
            </a:extLst>
          </p:cNvPr>
          <p:cNvSpPr>
            <a:spLocks noGrp="1"/>
          </p:cNvSpPr>
          <p:nvPr>
            <p:ph type="sldNum" sz="quarter" idx="12"/>
          </p:nvPr>
        </p:nvSpPr>
        <p:spPr/>
        <p:txBody>
          <a:bodyPr/>
          <a:lstStyle/>
          <a:p>
            <a:fld id="{36B5EA5A-BC32-A742-B11B-8E7414D5B535}" type="slidenum">
              <a:rPr lang="en-US" smtClean="0"/>
              <a:pPr/>
              <a:t>11</a:t>
            </a:fld>
            <a:endParaRPr lang="en-US" dirty="0"/>
          </a:p>
        </p:txBody>
      </p:sp>
      <p:pic>
        <p:nvPicPr>
          <p:cNvPr id="2" name="Picture 1" descr="Graphical user interface, Teams&#10;&#10;Description automatically generated with medium confidence">
            <a:extLst>
              <a:ext uri="{FF2B5EF4-FFF2-40B4-BE49-F238E27FC236}">
                <a16:creationId xmlns:a16="http://schemas.microsoft.com/office/drawing/2014/main" id="{39AB436A-DFDB-4201-6408-BAA04C6B9868}"/>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1501085" y="6282141"/>
            <a:ext cx="896457" cy="554642"/>
          </a:xfrm>
          <a:prstGeom prst="rect">
            <a:avLst/>
          </a:prstGeom>
        </p:spPr>
      </p:pic>
      <p:pic>
        <p:nvPicPr>
          <p:cNvPr id="5" name="Picture 4" descr="Logo&#10;&#10;Description automatically generated with medium confidence">
            <a:extLst>
              <a:ext uri="{FF2B5EF4-FFF2-40B4-BE49-F238E27FC236}">
                <a16:creationId xmlns:a16="http://schemas.microsoft.com/office/drawing/2014/main" id="{4B1C50F5-9A0B-678C-6BA5-67A6304ED1AC}"/>
              </a:ext>
            </a:extLst>
          </p:cNvPr>
          <p:cNvPicPr>
            <a:picLocks noChangeAspect="1"/>
          </p:cNvPicPr>
          <p:nvPr/>
        </p:nvPicPr>
        <p:blipFill rotWithShape="1">
          <a:blip r:embed="rId6">
            <a:clrChange>
              <a:clrFrom>
                <a:srgbClr val="FFFFFF"/>
              </a:clrFrom>
              <a:clrTo>
                <a:srgbClr val="FFFFFF">
                  <a:alpha val="0"/>
                </a:srgbClr>
              </a:clrTo>
            </a:clrChange>
          </a:blip>
          <a:srcRect r="57562" b="-2827"/>
          <a:stretch/>
        </p:blipFill>
        <p:spPr>
          <a:xfrm>
            <a:off x="403200" y="6309320"/>
            <a:ext cx="1075022" cy="527463"/>
          </a:xfrm>
          <a:prstGeom prst="rect">
            <a:avLst/>
          </a:prstGeom>
        </p:spPr>
      </p:pic>
      <p:pic>
        <p:nvPicPr>
          <p:cNvPr id="8" name="Picture 1" descr="page1image1090763664">
            <a:extLst>
              <a:ext uri="{FF2B5EF4-FFF2-40B4-BE49-F238E27FC236}">
                <a16:creationId xmlns:a16="http://schemas.microsoft.com/office/drawing/2014/main" id="{D5A56A50-401E-6D47-A34A-E5CECCB5A36C}"/>
              </a:ext>
            </a:extLst>
          </p:cNvPr>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395023" y="6309320"/>
            <a:ext cx="519326" cy="50189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A black background with text and numbers&#10;&#10;Description automatically generated">
            <a:extLst>
              <a:ext uri="{FF2B5EF4-FFF2-40B4-BE49-F238E27FC236}">
                <a16:creationId xmlns:a16="http://schemas.microsoft.com/office/drawing/2014/main" id="{732062E7-FA7B-F152-7269-7B27B4E8D39F}"/>
              </a:ext>
            </a:extLst>
          </p:cNvPr>
          <p:cNvPicPr>
            <a:picLocks noChangeAspect="1"/>
          </p:cNvPicPr>
          <p:nvPr/>
        </p:nvPicPr>
        <p:blipFill>
          <a:blip r:embed="rId8"/>
          <a:stretch>
            <a:fillRect/>
          </a:stretch>
        </p:blipFill>
        <p:spPr>
          <a:xfrm>
            <a:off x="2887689" y="6309320"/>
            <a:ext cx="807582" cy="501899"/>
          </a:xfrm>
          <a:prstGeom prst="rect">
            <a:avLst/>
          </a:prstGeom>
        </p:spPr>
      </p:pic>
      <p:sp>
        <p:nvSpPr>
          <p:cNvPr id="12" name="Google Shape;576;p64">
            <a:extLst>
              <a:ext uri="{FF2B5EF4-FFF2-40B4-BE49-F238E27FC236}">
                <a16:creationId xmlns:a16="http://schemas.microsoft.com/office/drawing/2014/main" id="{3B774B26-CB8F-53B7-59B6-4CB238E72E64}"/>
              </a:ext>
            </a:extLst>
          </p:cNvPr>
          <p:cNvSpPr txBox="1">
            <a:spLocks/>
          </p:cNvSpPr>
          <p:nvPr/>
        </p:nvSpPr>
        <p:spPr>
          <a:xfrm>
            <a:off x="326501" y="688486"/>
            <a:ext cx="7656033" cy="719100"/>
          </a:xfrm>
          <a:prstGeom prst="rect">
            <a:avLst/>
          </a:prstGeom>
        </p:spPr>
        <p:txBody>
          <a:bodyPr spcFirstLastPara="1" vert="horz" wrap="square" lIns="91425" tIns="91425" rIns="91425" bIns="91425" rtlCol="0" anchor="t" anchorCtr="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1200"/>
              </a:spcBef>
              <a:spcAft>
                <a:spcPts val="1200"/>
              </a:spcAft>
            </a:pPr>
            <a:r>
              <a:rPr lang="en-US" sz="1800" b="0" dirty="0">
                <a:solidFill>
                  <a:schemeClr val="bg2">
                    <a:lumMod val="10000"/>
                  </a:schemeClr>
                </a:solidFill>
              </a:rPr>
              <a:t>For the 3.5 mm readout pad pitch, comparable timing performance was observed on the central pad, despite only having partially contained events, with most charge centered around the particle trajectory.</a:t>
            </a:r>
          </a:p>
          <a:p>
            <a:pPr>
              <a:spcBef>
                <a:spcPts val="1200"/>
              </a:spcBef>
              <a:spcAft>
                <a:spcPts val="1200"/>
              </a:spcAft>
            </a:pPr>
            <a:endParaRPr lang="en-US" sz="1800" b="0" dirty="0">
              <a:solidFill>
                <a:schemeClr val="bg2">
                  <a:lumMod val="10000"/>
                </a:schemeClr>
              </a:solidFill>
            </a:endParaRPr>
          </a:p>
          <a:p>
            <a:pPr>
              <a:spcBef>
                <a:spcPts val="1200"/>
              </a:spcBef>
              <a:spcAft>
                <a:spcPts val="1200"/>
              </a:spcAft>
            </a:pPr>
            <a:endParaRPr lang="en-US" sz="1800" b="0" dirty="0">
              <a:solidFill>
                <a:schemeClr val="bg2">
                  <a:lumMod val="10000"/>
                </a:schemeClr>
              </a:solidFill>
            </a:endParaRPr>
          </a:p>
          <a:p>
            <a:pPr>
              <a:spcBef>
                <a:spcPts val="1200"/>
              </a:spcBef>
              <a:spcAft>
                <a:spcPts val="1200"/>
              </a:spcAft>
            </a:pPr>
            <a:endParaRPr lang="en-US" sz="1800" b="0" dirty="0">
              <a:solidFill>
                <a:schemeClr val="bg2">
                  <a:lumMod val="10000"/>
                </a:schemeClr>
              </a:solidFill>
            </a:endParaRPr>
          </a:p>
          <a:p>
            <a:pPr>
              <a:spcBef>
                <a:spcPts val="1200"/>
              </a:spcBef>
              <a:spcAft>
                <a:spcPts val="1200"/>
              </a:spcAft>
            </a:pPr>
            <a:endParaRPr lang="en-US" sz="1800" b="0" dirty="0">
              <a:solidFill>
                <a:schemeClr val="bg2">
                  <a:lumMod val="10000"/>
                </a:schemeClr>
              </a:solidFill>
            </a:endParaRPr>
          </a:p>
          <a:p>
            <a:pPr>
              <a:spcBef>
                <a:spcPts val="1200"/>
              </a:spcBef>
              <a:spcAft>
                <a:spcPts val="1200"/>
              </a:spcAft>
            </a:pPr>
            <a:endParaRPr lang="en-US" sz="1800" b="0" dirty="0">
              <a:solidFill>
                <a:schemeClr val="bg2">
                  <a:lumMod val="10000"/>
                </a:schemeClr>
              </a:solidFill>
            </a:endParaRPr>
          </a:p>
          <a:p>
            <a:pPr>
              <a:spcBef>
                <a:spcPts val="1200"/>
              </a:spcBef>
              <a:spcAft>
                <a:spcPts val="1200"/>
              </a:spcAft>
            </a:pPr>
            <a:endParaRPr lang="en-US" sz="1800" b="0" dirty="0">
              <a:solidFill>
                <a:schemeClr val="bg2">
                  <a:lumMod val="10000"/>
                </a:schemeClr>
              </a:solidFill>
            </a:endParaRPr>
          </a:p>
        </p:txBody>
      </p:sp>
      <p:pic>
        <p:nvPicPr>
          <p:cNvPr id="49" name="Picture 48" descr="A circular object with a red circle in the center&#10;&#10;Description automatically generated">
            <a:extLst>
              <a:ext uri="{FF2B5EF4-FFF2-40B4-BE49-F238E27FC236}">
                <a16:creationId xmlns:a16="http://schemas.microsoft.com/office/drawing/2014/main" id="{FD6B7950-4E76-D268-6D17-A87BCD957FD0}"/>
              </a:ext>
            </a:extLst>
          </p:cNvPr>
          <p:cNvPicPr>
            <a:picLocks noChangeAspect="1"/>
          </p:cNvPicPr>
          <p:nvPr/>
        </p:nvPicPr>
        <p:blipFill>
          <a:blip r:embed="rId9">
            <a:clrChange>
              <a:clrFrom>
                <a:srgbClr val="FFFFFF"/>
              </a:clrFrom>
              <a:clrTo>
                <a:srgbClr val="FFFFFF">
                  <a:alpha val="0"/>
                </a:srgbClr>
              </a:clrTo>
            </a:clrChange>
          </a:blip>
          <a:stretch>
            <a:fillRect/>
          </a:stretch>
        </p:blipFill>
        <p:spPr>
          <a:xfrm>
            <a:off x="4494170" y="1808460"/>
            <a:ext cx="1853103" cy="1896877"/>
          </a:xfrm>
          <a:prstGeom prst="rect">
            <a:avLst/>
          </a:prstGeom>
        </p:spPr>
      </p:pic>
      <p:pic>
        <p:nvPicPr>
          <p:cNvPr id="51" name="Picture 50" descr="A circular object with a red circle in the center&#10;&#10;Description automatically generated">
            <a:extLst>
              <a:ext uri="{FF2B5EF4-FFF2-40B4-BE49-F238E27FC236}">
                <a16:creationId xmlns:a16="http://schemas.microsoft.com/office/drawing/2014/main" id="{529D29DE-7F5E-B581-4A79-C2FD0234F88E}"/>
              </a:ext>
            </a:extLst>
          </p:cNvPr>
          <p:cNvPicPr>
            <a:picLocks noChangeAspect="1"/>
          </p:cNvPicPr>
          <p:nvPr/>
        </p:nvPicPr>
        <p:blipFill>
          <a:blip r:embed="rId10">
            <a:clrChange>
              <a:clrFrom>
                <a:srgbClr val="FFFFFF"/>
              </a:clrFrom>
              <a:clrTo>
                <a:srgbClr val="FFFFFF">
                  <a:alpha val="0"/>
                </a:srgbClr>
              </a:clrTo>
            </a:clrChange>
          </a:blip>
          <a:stretch>
            <a:fillRect/>
          </a:stretch>
        </p:blipFill>
        <p:spPr>
          <a:xfrm>
            <a:off x="1815722" y="1825345"/>
            <a:ext cx="1772486" cy="1814356"/>
          </a:xfrm>
          <a:prstGeom prst="rect">
            <a:avLst/>
          </a:prstGeom>
        </p:spPr>
      </p:pic>
      <p:sp>
        <p:nvSpPr>
          <p:cNvPr id="69" name="Google Shape;619;p66">
            <a:extLst>
              <a:ext uri="{FF2B5EF4-FFF2-40B4-BE49-F238E27FC236}">
                <a16:creationId xmlns:a16="http://schemas.microsoft.com/office/drawing/2014/main" id="{E6010DAA-7A06-07BC-28E0-72C587280661}"/>
              </a:ext>
            </a:extLst>
          </p:cNvPr>
          <p:cNvSpPr txBox="1">
            <a:spLocks/>
          </p:cNvSpPr>
          <p:nvPr/>
        </p:nvSpPr>
        <p:spPr>
          <a:xfrm>
            <a:off x="8082788" y="3303735"/>
            <a:ext cx="3365385" cy="446400"/>
          </a:xfrm>
          <a:prstGeom prst="rect">
            <a:avLst/>
          </a:prstGeom>
        </p:spPr>
        <p:txBody>
          <a:bodyPr spcFirstLastPara="1" vert="horz" wrap="square" lIns="91425" tIns="91425" rIns="91425" bIns="91425" rtlCol="0" anchor="t" anchorCtr="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lnSpc>
                <a:spcPct val="105000"/>
              </a:lnSpc>
              <a:spcBef>
                <a:spcPts val="1200"/>
              </a:spcBef>
              <a:spcAft>
                <a:spcPts val="1200"/>
              </a:spcAft>
              <a:buSzPts val="770"/>
            </a:pPr>
            <a:r>
              <a:rPr lang="en-US" sz="1200" b="0" dirty="0">
                <a:solidFill>
                  <a:schemeClr val="bg2">
                    <a:lumMod val="10000"/>
                  </a:schemeClr>
                </a:solidFill>
              </a:rPr>
              <a:t>2D signal amplitude map for 3.5 mm pitch</a:t>
            </a:r>
          </a:p>
        </p:txBody>
      </p:sp>
      <p:sp>
        <p:nvSpPr>
          <p:cNvPr id="71" name="Google Shape;619;p66">
            <a:extLst>
              <a:ext uri="{FF2B5EF4-FFF2-40B4-BE49-F238E27FC236}">
                <a16:creationId xmlns:a16="http://schemas.microsoft.com/office/drawing/2014/main" id="{CAE69BB6-66A4-ECA3-AF18-982E46799EF7}"/>
              </a:ext>
            </a:extLst>
          </p:cNvPr>
          <p:cNvSpPr txBox="1">
            <a:spLocks/>
          </p:cNvSpPr>
          <p:nvPr/>
        </p:nvSpPr>
        <p:spPr>
          <a:xfrm>
            <a:off x="8392554" y="4025999"/>
            <a:ext cx="2609448" cy="446400"/>
          </a:xfrm>
          <a:prstGeom prst="rect">
            <a:avLst/>
          </a:prstGeom>
        </p:spPr>
        <p:txBody>
          <a:bodyPr spcFirstLastPara="1" vert="horz" wrap="square" lIns="91425" tIns="91425" rIns="91425" bIns="91425" rtlCol="0" anchor="t" anchorCtr="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lnSpc>
                <a:spcPct val="105000"/>
              </a:lnSpc>
              <a:spcBef>
                <a:spcPts val="1200"/>
              </a:spcBef>
              <a:spcAft>
                <a:spcPts val="1200"/>
              </a:spcAft>
              <a:buSzPts val="770"/>
            </a:pPr>
            <a:r>
              <a:rPr lang="en-US" sz="1200" b="0" dirty="0">
                <a:solidFill>
                  <a:schemeClr val="bg1"/>
                </a:solidFill>
              </a:rPr>
              <a:t>4 mm</a:t>
            </a:r>
          </a:p>
        </p:txBody>
      </p:sp>
      <p:sp>
        <p:nvSpPr>
          <p:cNvPr id="6" name="TextBox 5">
            <a:extLst>
              <a:ext uri="{FF2B5EF4-FFF2-40B4-BE49-F238E27FC236}">
                <a16:creationId xmlns:a16="http://schemas.microsoft.com/office/drawing/2014/main" id="{539B5136-5A68-A27B-9D77-4791066D0E1C}"/>
              </a:ext>
            </a:extLst>
          </p:cNvPr>
          <p:cNvSpPr txBox="1"/>
          <p:nvPr/>
        </p:nvSpPr>
        <p:spPr>
          <a:xfrm>
            <a:off x="403200" y="5509761"/>
            <a:ext cx="7511195" cy="553998"/>
          </a:xfrm>
          <a:prstGeom prst="rect">
            <a:avLst/>
          </a:prstGeom>
          <a:noFill/>
        </p:spPr>
        <p:txBody>
          <a:bodyPr wrap="square" lIns="0" tIns="0" rIns="0" bIns="0" rtlCol="0">
            <a:spAutoFit/>
          </a:bodyPr>
          <a:lstStyle/>
          <a:p>
            <a:r>
              <a:rPr lang="en-US" sz="1800" b="0" dirty="0">
                <a:solidFill>
                  <a:schemeClr val="bg2">
                    <a:lumMod val="10000"/>
                  </a:schemeClr>
                </a:solidFill>
              </a:rPr>
              <a:t>Both timing and spatial resolution are worse for the high granularity readout, most likely due to the smaller signal amplitudes.</a:t>
            </a:r>
            <a:endParaRPr lang="en-US" dirty="0"/>
          </a:p>
        </p:txBody>
      </p:sp>
      <p:cxnSp>
        <p:nvCxnSpPr>
          <p:cNvPr id="20" name="Straight Arrow Connector 19">
            <a:extLst>
              <a:ext uri="{FF2B5EF4-FFF2-40B4-BE49-F238E27FC236}">
                <a16:creationId xmlns:a16="http://schemas.microsoft.com/office/drawing/2014/main" id="{FE9BBA68-3B88-B02F-EBFD-A61DC48E389C}"/>
              </a:ext>
            </a:extLst>
          </p:cNvPr>
          <p:cNvCxnSpPr>
            <a:cxnSpLocks/>
          </p:cNvCxnSpPr>
          <p:nvPr/>
        </p:nvCxnSpPr>
        <p:spPr>
          <a:xfrm>
            <a:off x="9442174" y="4501663"/>
            <a:ext cx="510208" cy="0"/>
          </a:xfrm>
          <a:prstGeom prst="straightConnector1">
            <a:avLst/>
          </a:prstGeom>
          <a:ln>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3" name="Google Shape;619;p66">
            <a:extLst>
              <a:ext uri="{FF2B5EF4-FFF2-40B4-BE49-F238E27FC236}">
                <a16:creationId xmlns:a16="http://schemas.microsoft.com/office/drawing/2014/main" id="{485079A5-B457-588F-01EA-54C44D726B8D}"/>
              </a:ext>
            </a:extLst>
          </p:cNvPr>
          <p:cNvSpPr txBox="1">
            <a:spLocks/>
          </p:cNvSpPr>
          <p:nvPr/>
        </p:nvSpPr>
        <p:spPr>
          <a:xfrm>
            <a:off x="9012538" y="3844256"/>
            <a:ext cx="2609448" cy="446400"/>
          </a:xfrm>
          <a:prstGeom prst="rect">
            <a:avLst/>
          </a:prstGeom>
          <a:noFill/>
        </p:spPr>
        <p:txBody>
          <a:bodyPr spcFirstLastPara="1" vert="horz" wrap="square" lIns="91425" tIns="91425" rIns="91425" bIns="91425" rtlCol="0" anchor="t" anchorCtr="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5000"/>
              </a:lnSpc>
              <a:spcBef>
                <a:spcPts val="1200"/>
              </a:spcBef>
              <a:spcAft>
                <a:spcPts val="1200"/>
              </a:spcAft>
              <a:buSzPts val="770"/>
            </a:pPr>
            <a:r>
              <a:rPr lang="en-US" sz="1200" b="0" dirty="0">
                <a:solidFill>
                  <a:schemeClr val="bg1"/>
                </a:solidFill>
              </a:rPr>
              <a:t>acceptance region</a:t>
            </a:r>
          </a:p>
        </p:txBody>
      </p:sp>
      <mc:AlternateContent xmlns:mc="http://schemas.openxmlformats.org/markup-compatibility/2006">
        <mc:Choice xmlns:a14="http://schemas.microsoft.com/office/drawing/2010/main" Requires="a14">
          <p:sp>
            <p:nvSpPr>
              <p:cNvPr id="11" name="Google Shape;619;p66">
                <a:extLst>
                  <a:ext uri="{FF2B5EF4-FFF2-40B4-BE49-F238E27FC236}">
                    <a16:creationId xmlns:a16="http://schemas.microsoft.com/office/drawing/2014/main" id="{782C48EA-0763-23D8-E9BB-973F56F6DF1D}"/>
                  </a:ext>
                </a:extLst>
              </p:cNvPr>
              <p:cNvSpPr txBox="1">
                <a:spLocks/>
              </p:cNvSpPr>
              <p:nvPr/>
            </p:nvSpPr>
            <p:spPr>
              <a:xfrm>
                <a:off x="7436162" y="1060486"/>
                <a:ext cx="3365385" cy="446400"/>
              </a:xfrm>
              <a:prstGeom prst="rect">
                <a:avLst/>
              </a:prstGeom>
            </p:spPr>
            <p:txBody>
              <a:bodyPr spcFirstLastPara="1" vert="horz" wrap="square" lIns="91425" tIns="91425" rIns="91425" bIns="91425" rtlCol="0" anchor="t" anchorCtr="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lnSpc>
                    <a:spcPct val="105000"/>
                  </a:lnSpc>
                  <a:spcBef>
                    <a:spcPts val="1200"/>
                  </a:spcBef>
                  <a:spcAft>
                    <a:spcPts val="1200"/>
                  </a:spcAft>
                  <a:buSzPts val="770"/>
                </a:pPr>
                <a14:m>
                  <m:oMath xmlns:m="http://schemas.openxmlformats.org/officeDocument/2006/math">
                    <m:r>
                      <a:rPr lang="en-US" sz="1200" b="0" i="1" dirty="0" smtClean="0">
                        <a:solidFill>
                          <a:srgbClr val="FF0000"/>
                        </a:solidFill>
                        <a:latin typeface="Cambria Math" panose="02040503050406030204" pitchFamily="18" charset="0"/>
                        <a:ea typeface="Cambria Math" panose="02040503050406030204" pitchFamily="18" charset="0"/>
                      </a:rPr>
                      <m:t>𝜎</m:t>
                    </m:r>
                    <m:r>
                      <a:rPr lang="en-US" sz="1200" b="0" i="1" dirty="0" smtClean="0">
                        <a:solidFill>
                          <a:srgbClr val="FF0000"/>
                        </a:solidFill>
                        <a:latin typeface="Cambria Math" panose="02040503050406030204" pitchFamily="18" charset="0"/>
                        <a:ea typeface="Cambria Math" panose="02040503050406030204" pitchFamily="18" charset="0"/>
                      </a:rPr>
                      <m:t>=22.09±0.</m:t>
                    </m:r>
                    <m:r>
                      <a:rPr lang="en-US" sz="1200" b="0" i="1" dirty="0" smtClean="0">
                        <a:solidFill>
                          <a:srgbClr val="FF0000"/>
                        </a:solidFill>
                        <a:latin typeface="Cambria Math" panose="02040503050406030204" pitchFamily="18" charset="0"/>
                      </a:rPr>
                      <m:t>08</m:t>
                    </m:r>
                  </m:oMath>
                </a14:m>
                <a:r>
                  <a:rPr lang="en-US" sz="1200" b="0" dirty="0">
                    <a:solidFill>
                      <a:srgbClr val="FF0000"/>
                    </a:solidFill>
                  </a:rPr>
                  <a:t> µm</a:t>
                </a:r>
              </a:p>
            </p:txBody>
          </p:sp>
        </mc:Choice>
        <mc:Fallback>
          <p:sp>
            <p:nvSpPr>
              <p:cNvPr id="11" name="Google Shape;619;p66">
                <a:extLst>
                  <a:ext uri="{FF2B5EF4-FFF2-40B4-BE49-F238E27FC236}">
                    <a16:creationId xmlns:a16="http://schemas.microsoft.com/office/drawing/2014/main" id="{782C48EA-0763-23D8-E9BB-973F56F6DF1D}"/>
                  </a:ext>
                </a:extLst>
              </p:cNvPr>
              <p:cNvSpPr txBox="1">
                <a:spLocks noRot="1" noChangeAspect="1" noMove="1" noResize="1" noEditPoints="1" noAdjustHandles="1" noChangeArrowheads="1" noChangeShapeType="1" noTextEdit="1"/>
              </p:cNvSpPr>
              <p:nvPr/>
            </p:nvSpPr>
            <p:spPr>
              <a:xfrm>
                <a:off x="7436162" y="1060486"/>
                <a:ext cx="3365385" cy="446400"/>
              </a:xfrm>
              <a:prstGeom prst="rect">
                <a:avLst/>
              </a:prstGeom>
              <a:blipFill>
                <a:blip r:embed="rId11"/>
                <a:stretch>
                  <a:fillRect b="-13889"/>
                </a:stretch>
              </a:blipFill>
            </p:spPr>
            <p:txBody>
              <a:bodyPr/>
              <a:lstStyle/>
              <a:p>
                <a:r>
                  <a:rPr lang="en-BE">
                    <a:noFill/>
                  </a:rPr>
                  <a:t> </a:t>
                </a:r>
              </a:p>
            </p:txBody>
          </p:sp>
        </mc:Fallback>
      </mc:AlternateContent>
      <p:pic>
        <p:nvPicPr>
          <p:cNvPr id="18" name="Picture 17">
            <a:extLst>
              <a:ext uri="{FF2B5EF4-FFF2-40B4-BE49-F238E27FC236}">
                <a16:creationId xmlns:a16="http://schemas.microsoft.com/office/drawing/2014/main" id="{3451F12F-E210-115D-EABB-6F60901EBA2E}"/>
              </a:ext>
            </a:extLst>
          </p:cNvPr>
          <p:cNvPicPr>
            <a:picLocks noChangeAspect="1"/>
          </p:cNvPicPr>
          <p:nvPr/>
        </p:nvPicPr>
        <p:blipFill>
          <a:blip r:embed="rId12"/>
          <a:stretch>
            <a:fillRect/>
          </a:stretch>
        </p:blipFill>
        <p:spPr>
          <a:xfrm>
            <a:off x="381166" y="3796422"/>
            <a:ext cx="7511195" cy="1633237"/>
          </a:xfrm>
          <a:prstGeom prst="rect">
            <a:avLst/>
          </a:prstGeom>
        </p:spPr>
      </p:pic>
    </p:spTree>
    <p:extLst>
      <p:ext uri="{BB962C8B-B14F-4D97-AF65-F5344CB8AC3E}">
        <p14:creationId xmlns:p14="http://schemas.microsoft.com/office/powerpoint/2010/main" val="11225693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701157-1342-3011-A747-5E47EB8F1E94}"/>
            </a:ext>
          </a:extLst>
        </p:cNvPr>
        <p:cNvGrpSpPr/>
        <p:nvPr/>
      </p:nvGrpSpPr>
      <p:grpSpPr>
        <a:xfrm>
          <a:off x="0" y="0"/>
          <a:ext cx="0" cy="0"/>
          <a:chOff x="0" y="0"/>
          <a:chExt cx="0" cy="0"/>
        </a:xfrm>
      </p:grpSpPr>
      <p:sp>
        <p:nvSpPr>
          <p:cNvPr id="14" name="Rectangle 13">
            <a:extLst>
              <a:ext uri="{FF2B5EF4-FFF2-40B4-BE49-F238E27FC236}">
                <a16:creationId xmlns:a16="http://schemas.microsoft.com/office/drawing/2014/main" id="{8F2F5BE2-8EE5-FAA1-9145-168D17D83C66}"/>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a:extLst>
              <a:ext uri="{FF2B5EF4-FFF2-40B4-BE49-F238E27FC236}">
                <a16:creationId xmlns:a16="http://schemas.microsoft.com/office/drawing/2014/main" id="{11691096-697E-B125-7438-8C9F92DE785E}"/>
              </a:ext>
            </a:extLst>
          </p:cNvPr>
          <p:cNvSpPr>
            <a:spLocks noGrp="1"/>
          </p:cNvSpPr>
          <p:nvPr>
            <p:ph type="title"/>
          </p:nvPr>
        </p:nvSpPr>
        <p:spPr>
          <a:xfrm>
            <a:off x="407988" y="373593"/>
            <a:ext cx="11784012" cy="530995"/>
          </a:xfrm>
        </p:spPr>
        <p:txBody>
          <a:bodyPr/>
          <a:lstStyle/>
          <a:p>
            <a:r>
              <a:rPr lang="en-US" sz="2800" dirty="0"/>
              <a:t>Multi-pad prototype with vertical charge evacuation</a:t>
            </a:r>
            <a:br>
              <a:rPr lang="en-US" sz="2800" dirty="0"/>
            </a:br>
            <a:endParaRPr lang="en-US" sz="2800" dirty="0"/>
          </a:p>
        </p:txBody>
      </p:sp>
      <p:sp>
        <p:nvSpPr>
          <p:cNvPr id="4" name="Slide Number Placeholder 3">
            <a:extLst>
              <a:ext uri="{FF2B5EF4-FFF2-40B4-BE49-F238E27FC236}">
                <a16:creationId xmlns:a16="http://schemas.microsoft.com/office/drawing/2014/main" id="{CF3BF0E0-BA62-3625-0FF9-F16D0F6FED81}"/>
              </a:ext>
            </a:extLst>
          </p:cNvPr>
          <p:cNvSpPr>
            <a:spLocks noGrp="1"/>
          </p:cNvSpPr>
          <p:nvPr>
            <p:ph type="sldNum" sz="quarter" idx="12"/>
          </p:nvPr>
        </p:nvSpPr>
        <p:spPr/>
        <p:txBody>
          <a:bodyPr/>
          <a:lstStyle/>
          <a:p>
            <a:fld id="{36B5EA5A-BC32-A742-B11B-8E7414D5B535}" type="slidenum">
              <a:rPr lang="en-US" smtClean="0"/>
              <a:pPr/>
              <a:t>12</a:t>
            </a:fld>
            <a:endParaRPr lang="en-US" dirty="0"/>
          </a:p>
        </p:txBody>
      </p:sp>
      <p:pic>
        <p:nvPicPr>
          <p:cNvPr id="2" name="Picture 1" descr="Graphical user interface, Teams&#10;&#10;Description automatically generated with medium confidence">
            <a:extLst>
              <a:ext uri="{FF2B5EF4-FFF2-40B4-BE49-F238E27FC236}">
                <a16:creationId xmlns:a16="http://schemas.microsoft.com/office/drawing/2014/main" id="{9582430F-6559-85A4-D0DA-0A85B0256763}"/>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501085" y="6282141"/>
            <a:ext cx="896457" cy="554642"/>
          </a:xfrm>
          <a:prstGeom prst="rect">
            <a:avLst/>
          </a:prstGeom>
        </p:spPr>
      </p:pic>
      <p:pic>
        <p:nvPicPr>
          <p:cNvPr id="5" name="Picture 4" descr="Logo&#10;&#10;Description automatically generated with medium confidence">
            <a:extLst>
              <a:ext uri="{FF2B5EF4-FFF2-40B4-BE49-F238E27FC236}">
                <a16:creationId xmlns:a16="http://schemas.microsoft.com/office/drawing/2014/main" id="{F7AB4368-E3FA-BBCC-8D6B-83CE55ACFE9F}"/>
              </a:ext>
            </a:extLst>
          </p:cNvPr>
          <p:cNvPicPr>
            <a:picLocks noChangeAspect="1"/>
          </p:cNvPicPr>
          <p:nvPr/>
        </p:nvPicPr>
        <p:blipFill rotWithShape="1">
          <a:blip r:embed="rId4">
            <a:clrChange>
              <a:clrFrom>
                <a:srgbClr val="FFFFFF"/>
              </a:clrFrom>
              <a:clrTo>
                <a:srgbClr val="FFFFFF">
                  <a:alpha val="0"/>
                </a:srgbClr>
              </a:clrTo>
            </a:clrChange>
          </a:blip>
          <a:srcRect r="57562" b="-2827"/>
          <a:stretch/>
        </p:blipFill>
        <p:spPr>
          <a:xfrm>
            <a:off x="403200" y="6309320"/>
            <a:ext cx="1075022" cy="527463"/>
          </a:xfrm>
          <a:prstGeom prst="rect">
            <a:avLst/>
          </a:prstGeom>
        </p:spPr>
      </p:pic>
      <p:pic>
        <p:nvPicPr>
          <p:cNvPr id="8" name="Picture 1" descr="page1image1090763664">
            <a:extLst>
              <a:ext uri="{FF2B5EF4-FFF2-40B4-BE49-F238E27FC236}">
                <a16:creationId xmlns:a16="http://schemas.microsoft.com/office/drawing/2014/main" id="{D932E3C2-224E-34DF-0864-6CF41CB5D3E4}"/>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395023" y="6309320"/>
            <a:ext cx="519326" cy="50189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 black background with text and numbers&#10;&#10;Description automatically generated">
            <a:extLst>
              <a:ext uri="{FF2B5EF4-FFF2-40B4-BE49-F238E27FC236}">
                <a16:creationId xmlns:a16="http://schemas.microsoft.com/office/drawing/2014/main" id="{35304E56-D663-0BCD-7B4E-A0DF83598DC2}"/>
              </a:ext>
            </a:extLst>
          </p:cNvPr>
          <p:cNvPicPr>
            <a:picLocks noChangeAspect="1"/>
          </p:cNvPicPr>
          <p:nvPr/>
        </p:nvPicPr>
        <p:blipFill>
          <a:blip r:embed="rId6"/>
          <a:stretch>
            <a:fillRect/>
          </a:stretch>
        </p:blipFill>
        <p:spPr>
          <a:xfrm>
            <a:off x="2887689" y="6309320"/>
            <a:ext cx="807582" cy="501899"/>
          </a:xfrm>
          <a:prstGeom prst="rect">
            <a:avLst/>
          </a:prstGeom>
        </p:spPr>
      </p:pic>
      <p:pic>
        <p:nvPicPr>
          <p:cNvPr id="6" name="Picture 5">
            <a:extLst>
              <a:ext uri="{FF2B5EF4-FFF2-40B4-BE49-F238E27FC236}">
                <a16:creationId xmlns:a16="http://schemas.microsoft.com/office/drawing/2014/main" id="{3559A65D-F626-3021-A6B7-BBD6FEE0C210}"/>
              </a:ext>
            </a:extLst>
          </p:cNvPr>
          <p:cNvPicPr>
            <a:picLocks noChangeAspect="1"/>
          </p:cNvPicPr>
          <p:nvPr/>
        </p:nvPicPr>
        <p:blipFill>
          <a:blip r:embed="rId7"/>
          <a:stretch>
            <a:fillRect/>
          </a:stretch>
        </p:blipFill>
        <p:spPr>
          <a:xfrm>
            <a:off x="4932045" y="3197089"/>
            <a:ext cx="6516128" cy="2315804"/>
          </a:xfrm>
          <a:prstGeom prst="rect">
            <a:avLst/>
          </a:prstGeom>
        </p:spPr>
      </p:pic>
      <p:sp>
        <p:nvSpPr>
          <p:cNvPr id="11" name="Rectangle 10">
            <a:extLst>
              <a:ext uri="{FF2B5EF4-FFF2-40B4-BE49-F238E27FC236}">
                <a16:creationId xmlns:a16="http://schemas.microsoft.com/office/drawing/2014/main" id="{32468816-9237-0FB0-4582-3065ADF254D6}"/>
              </a:ext>
            </a:extLst>
          </p:cNvPr>
          <p:cNvSpPr/>
          <p:nvPr/>
        </p:nvSpPr>
        <p:spPr>
          <a:xfrm>
            <a:off x="831399" y="4354991"/>
            <a:ext cx="3127247" cy="211810"/>
          </a:xfrm>
          <a:prstGeom prst="rect">
            <a:avLst/>
          </a:prstGeom>
          <a:gradFill flip="none" rotWithShape="1">
            <a:gsLst>
              <a:gs pos="0">
                <a:srgbClr val="C00000"/>
              </a:gs>
              <a:gs pos="52000">
                <a:srgbClr val="C00000"/>
              </a:gs>
              <a:gs pos="73000">
                <a:srgbClr val="00B050"/>
              </a:gs>
              <a:gs pos="65000">
                <a:srgbClr val="00B050"/>
              </a:gs>
              <a:gs pos="94000">
                <a:srgbClr val="C00000"/>
              </a:gs>
            </a:gsLst>
            <a:lin ang="0" scaled="1"/>
            <a:tileRect/>
          </a:gradFill>
          <a:ln w="6350">
            <a:solidFill>
              <a:srgbClr val="6868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cxnSp>
        <p:nvCxnSpPr>
          <p:cNvPr id="12" name="Straight Arrow Connector 11">
            <a:extLst>
              <a:ext uri="{FF2B5EF4-FFF2-40B4-BE49-F238E27FC236}">
                <a16:creationId xmlns:a16="http://schemas.microsoft.com/office/drawing/2014/main" id="{DBEFC898-F597-D95B-1F25-EA0FED913C23}"/>
              </a:ext>
            </a:extLst>
          </p:cNvPr>
          <p:cNvCxnSpPr>
            <a:cxnSpLocks/>
          </p:cNvCxnSpPr>
          <p:nvPr/>
        </p:nvCxnSpPr>
        <p:spPr>
          <a:xfrm>
            <a:off x="2720170" y="3891042"/>
            <a:ext cx="0" cy="447175"/>
          </a:xfrm>
          <a:prstGeom prst="straightConnector1">
            <a:avLst/>
          </a:prstGeom>
          <a:ln>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81387F11-7E4D-97F7-CABA-422188EF3068}"/>
              </a:ext>
            </a:extLst>
          </p:cNvPr>
          <p:cNvSpPr txBox="1"/>
          <p:nvPr/>
        </p:nvSpPr>
        <p:spPr>
          <a:xfrm>
            <a:off x="2083043" y="3677149"/>
            <a:ext cx="1372171" cy="153888"/>
          </a:xfrm>
          <a:prstGeom prst="rect">
            <a:avLst/>
          </a:prstGeom>
          <a:noFill/>
        </p:spPr>
        <p:txBody>
          <a:bodyPr wrap="none" lIns="0" tIns="0" rIns="0" bIns="0" rtlCol="0">
            <a:spAutoFit/>
          </a:bodyPr>
          <a:lstStyle/>
          <a:p>
            <a:pPr algn="l"/>
            <a:r>
              <a:rPr lang="en-GB" sz="1000" dirty="0">
                <a:solidFill>
                  <a:schemeClr val="bg2">
                    <a:lumMod val="10000"/>
                  </a:schemeClr>
                </a:solidFill>
              </a:rPr>
              <a:t>m</a:t>
            </a:r>
            <a:r>
              <a:rPr lang="en-BE" sz="1000" dirty="0">
                <a:solidFill>
                  <a:schemeClr val="bg2">
                    <a:lumMod val="10000"/>
                  </a:schemeClr>
                </a:solidFill>
              </a:rPr>
              <a:t>imimum for protection </a:t>
            </a:r>
          </a:p>
        </p:txBody>
      </p:sp>
      <p:sp>
        <p:nvSpPr>
          <p:cNvPr id="15" name="TextBox 14">
            <a:extLst>
              <a:ext uri="{FF2B5EF4-FFF2-40B4-BE49-F238E27FC236}">
                <a16:creationId xmlns:a16="http://schemas.microsoft.com/office/drawing/2014/main" id="{247A688C-E34D-399F-D7D5-9C3EDECAE018}"/>
              </a:ext>
            </a:extLst>
          </p:cNvPr>
          <p:cNvSpPr txBox="1"/>
          <p:nvPr/>
        </p:nvSpPr>
        <p:spPr>
          <a:xfrm>
            <a:off x="3001536" y="3910397"/>
            <a:ext cx="787075" cy="153888"/>
          </a:xfrm>
          <a:prstGeom prst="rect">
            <a:avLst/>
          </a:prstGeom>
          <a:noFill/>
        </p:spPr>
        <p:txBody>
          <a:bodyPr wrap="none" lIns="0" tIns="0" rIns="0" bIns="0" rtlCol="0">
            <a:spAutoFit/>
          </a:bodyPr>
          <a:lstStyle/>
          <a:p>
            <a:pPr algn="l"/>
            <a:r>
              <a:rPr lang="en-US" sz="1000" dirty="0">
                <a:solidFill>
                  <a:schemeClr val="bg2">
                    <a:lumMod val="10000"/>
                  </a:schemeClr>
                </a:solidFill>
              </a:rPr>
              <a:t>rate capability</a:t>
            </a:r>
            <a:endParaRPr lang="en-BE" sz="1000" dirty="0">
              <a:solidFill>
                <a:schemeClr val="bg2">
                  <a:lumMod val="10000"/>
                </a:schemeClr>
              </a:solidFill>
            </a:endParaRPr>
          </a:p>
        </p:txBody>
      </p:sp>
      <p:cxnSp>
        <p:nvCxnSpPr>
          <p:cNvPr id="16" name="Straight Arrow Connector 15">
            <a:extLst>
              <a:ext uri="{FF2B5EF4-FFF2-40B4-BE49-F238E27FC236}">
                <a16:creationId xmlns:a16="http://schemas.microsoft.com/office/drawing/2014/main" id="{361EA208-81EE-5C4F-9BE5-E62B25F45C5B}"/>
              </a:ext>
            </a:extLst>
          </p:cNvPr>
          <p:cNvCxnSpPr>
            <a:cxnSpLocks/>
          </p:cNvCxnSpPr>
          <p:nvPr/>
        </p:nvCxnSpPr>
        <p:spPr>
          <a:xfrm>
            <a:off x="3347148" y="4064285"/>
            <a:ext cx="0" cy="252168"/>
          </a:xfrm>
          <a:prstGeom prst="straightConnector1">
            <a:avLst/>
          </a:prstGeom>
          <a:ln>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17" name="Picture 16">
            <a:extLst>
              <a:ext uri="{FF2B5EF4-FFF2-40B4-BE49-F238E27FC236}">
                <a16:creationId xmlns:a16="http://schemas.microsoft.com/office/drawing/2014/main" id="{18C6A804-2A10-9848-74F9-6EDEC0CFE896}"/>
              </a:ext>
            </a:extLst>
          </p:cNvPr>
          <p:cNvPicPr>
            <a:picLocks noChangeAspect="1"/>
          </p:cNvPicPr>
          <p:nvPr/>
        </p:nvPicPr>
        <p:blipFill rotWithShape="1">
          <a:blip r:embed="rId8"/>
          <a:srcRect l="11242" t="85136" r="4657"/>
          <a:stretch/>
        </p:blipFill>
        <p:spPr>
          <a:xfrm>
            <a:off x="693580" y="4568677"/>
            <a:ext cx="3413332" cy="585207"/>
          </a:xfrm>
          <a:prstGeom prst="rect">
            <a:avLst/>
          </a:prstGeom>
        </p:spPr>
      </p:pic>
      <p:sp>
        <p:nvSpPr>
          <p:cNvPr id="18" name="TextBox 17">
            <a:extLst>
              <a:ext uri="{FF2B5EF4-FFF2-40B4-BE49-F238E27FC236}">
                <a16:creationId xmlns:a16="http://schemas.microsoft.com/office/drawing/2014/main" id="{01BF1F04-6BF7-43B6-FA92-D43A5ECE1BC4}"/>
              </a:ext>
            </a:extLst>
          </p:cNvPr>
          <p:cNvSpPr txBox="1"/>
          <p:nvPr/>
        </p:nvSpPr>
        <p:spPr>
          <a:xfrm>
            <a:off x="884755" y="3866697"/>
            <a:ext cx="1154162" cy="153888"/>
          </a:xfrm>
          <a:prstGeom prst="rect">
            <a:avLst/>
          </a:prstGeom>
          <a:noFill/>
        </p:spPr>
        <p:txBody>
          <a:bodyPr wrap="none" lIns="0" tIns="0" rIns="0" bIns="0" rtlCol="0">
            <a:spAutoFit/>
          </a:bodyPr>
          <a:lstStyle/>
          <a:p>
            <a:pPr algn="l"/>
            <a:r>
              <a:rPr lang="en-GB" sz="1000" dirty="0">
                <a:solidFill>
                  <a:schemeClr val="bg2">
                    <a:lumMod val="10000"/>
                  </a:schemeClr>
                </a:solidFill>
              </a:rPr>
              <a:t>m</a:t>
            </a:r>
            <a:r>
              <a:rPr lang="en-BE" sz="1000" dirty="0">
                <a:solidFill>
                  <a:schemeClr val="bg2">
                    <a:lumMod val="10000"/>
                  </a:schemeClr>
                </a:solidFill>
              </a:rPr>
              <a:t>imimum for timing </a:t>
            </a:r>
          </a:p>
        </p:txBody>
      </p:sp>
      <p:cxnSp>
        <p:nvCxnSpPr>
          <p:cNvPr id="19" name="Straight Arrow Connector 18">
            <a:extLst>
              <a:ext uri="{FF2B5EF4-FFF2-40B4-BE49-F238E27FC236}">
                <a16:creationId xmlns:a16="http://schemas.microsoft.com/office/drawing/2014/main" id="{1D3078B4-0DD0-7A33-E93B-F73BE0C6552E}"/>
              </a:ext>
            </a:extLst>
          </p:cNvPr>
          <p:cNvCxnSpPr>
            <a:cxnSpLocks/>
          </p:cNvCxnSpPr>
          <p:nvPr/>
        </p:nvCxnSpPr>
        <p:spPr>
          <a:xfrm>
            <a:off x="1461836" y="4075006"/>
            <a:ext cx="0" cy="238866"/>
          </a:xfrm>
          <a:prstGeom prst="straightConnector1">
            <a:avLst/>
          </a:prstGeom>
          <a:ln>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B0C3E7DD-BF19-F452-DEBE-4109A953E3C6}"/>
              </a:ext>
            </a:extLst>
          </p:cNvPr>
          <p:cNvCxnSpPr>
            <a:cxnSpLocks/>
          </p:cNvCxnSpPr>
          <p:nvPr/>
        </p:nvCxnSpPr>
        <p:spPr>
          <a:xfrm>
            <a:off x="3836192" y="3998627"/>
            <a:ext cx="446213" cy="0"/>
          </a:xfrm>
          <a:prstGeom prst="straightConnector1">
            <a:avLst/>
          </a:prstGeom>
          <a:ln w="38100">
            <a:solidFill>
              <a:srgbClr val="05B050"/>
            </a:solidFill>
            <a:tailEnd type="triangle"/>
          </a:ln>
        </p:spPr>
        <p:style>
          <a:lnRef idx="1">
            <a:schemeClr val="accent1"/>
          </a:lnRef>
          <a:fillRef idx="0">
            <a:schemeClr val="accent1"/>
          </a:fillRef>
          <a:effectRef idx="0">
            <a:schemeClr val="accent1"/>
          </a:effectRef>
          <a:fontRef idx="minor">
            <a:schemeClr val="tx1"/>
          </a:fontRef>
        </p:style>
      </p:cxnSp>
      <p:sp>
        <p:nvSpPr>
          <p:cNvPr id="7" name="Google Shape;576;p64">
            <a:extLst>
              <a:ext uri="{FF2B5EF4-FFF2-40B4-BE49-F238E27FC236}">
                <a16:creationId xmlns:a16="http://schemas.microsoft.com/office/drawing/2014/main" id="{B31F5BE7-D802-36E9-1C80-C43FF4D33424}"/>
              </a:ext>
            </a:extLst>
          </p:cNvPr>
          <p:cNvSpPr txBox="1">
            <a:spLocks/>
          </p:cNvSpPr>
          <p:nvPr/>
        </p:nvSpPr>
        <p:spPr>
          <a:xfrm>
            <a:off x="403200" y="1056443"/>
            <a:ext cx="11563513" cy="719100"/>
          </a:xfrm>
          <a:prstGeom prst="rect">
            <a:avLst/>
          </a:prstGeom>
        </p:spPr>
        <p:txBody>
          <a:bodyPr spcFirstLastPara="1" vert="horz" wrap="square" lIns="91425" tIns="91425" rIns="91425" bIns="91425" rtlCol="0" anchor="t" anchorCtr="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1200"/>
              </a:spcBef>
              <a:spcAft>
                <a:spcPts val="1200"/>
              </a:spcAft>
            </a:pPr>
            <a:r>
              <a:rPr lang="en-US" sz="1800" b="0" dirty="0">
                <a:solidFill>
                  <a:schemeClr val="bg2">
                    <a:lumMod val="10000"/>
                  </a:schemeClr>
                </a:solidFill>
              </a:rPr>
              <a:t>The rate capability of resistive MPGDs is highly dependent on the charge evacuation scheme used. Various promising 'fast evacuation' configurations can be found within our community.</a:t>
            </a:r>
          </a:p>
          <a:p>
            <a:pPr>
              <a:spcBef>
                <a:spcPts val="1200"/>
              </a:spcBef>
              <a:spcAft>
                <a:spcPts val="1200"/>
              </a:spcAft>
            </a:pPr>
            <a:r>
              <a:rPr lang="en-US" sz="1800" b="0" dirty="0">
                <a:solidFill>
                  <a:schemeClr val="bg2">
                    <a:lumMod val="10000"/>
                  </a:schemeClr>
                </a:solidFill>
              </a:rPr>
              <a:t>To enhance the rate capability of the 10 x 10 cm² resistive multi-pad design, a vertical charge evacuation configuration was developed, in contrast to the previous single DLC layer with horizontal evacuation.</a:t>
            </a:r>
          </a:p>
        </p:txBody>
      </p:sp>
      <p:sp>
        <p:nvSpPr>
          <p:cNvPr id="10" name="TextBox 9">
            <a:extLst>
              <a:ext uri="{FF2B5EF4-FFF2-40B4-BE49-F238E27FC236}">
                <a16:creationId xmlns:a16="http://schemas.microsoft.com/office/drawing/2014/main" id="{5473A863-AABC-C784-1919-B68E446BE588}"/>
              </a:ext>
            </a:extLst>
          </p:cNvPr>
          <p:cNvSpPr txBox="1"/>
          <p:nvPr/>
        </p:nvSpPr>
        <p:spPr>
          <a:xfrm>
            <a:off x="6367957" y="6285551"/>
            <a:ext cx="5153655" cy="553998"/>
          </a:xfrm>
          <a:prstGeom prst="rect">
            <a:avLst/>
          </a:prstGeom>
          <a:noFill/>
        </p:spPr>
        <p:txBody>
          <a:bodyPr wrap="none" lIns="0" tIns="0" rIns="0" bIns="0" rtlCol="0">
            <a:spAutoFit/>
          </a:bodyPr>
          <a:lstStyle/>
          <a:p>
            <a:pPr algn="l"/>
            <a:r>
              <a:rPr lang="en-GB" sz="1200" dirty="0">
                <a:solidFill>
                  <a:schemeClr val="tx2"/>
                </a:solidFill>
              </a:rPr>
              <a:t>G. </a:t>
            </a:r>
            <a:r>
              <a:rPr lang="en-GB" sz="1200" dirty="0" err="1">
                <a:solidFill>
                  <a:schemeClr val="tx2"/>
                </a:solidFill>
              </a:rPr>
              <a:t>Bencivenni</a:t>
            </a:r>
            <a:r>
              <a:rPr lang="en-GB" sz="1200" dirty="0">
                <a:solidFill>
                  <a:schemeClr val="tx2"/>
                </a:solidFill>
              </a:rPr>
              <a:t>, </a:t>
            </a:r>
            <a:r>
              <a:rPr lang="en-US" sz="1200" dirty="0">
                <a:solidFill>
                  <a:schemeClr val="tx2"/>
                </a:solidFill>
              </a:rPr>
              <a:t>et al.</a:t>
            </a:r>
            <a:r>
              <a:rPr lang="en-GB" sz="1200" dirty="0">
                <a:solidFill>
                  <a:schemeClr val="tx2"/>
                </a:solidFill>
              </a:rPr>
              <a:t>, JINST 14 (2019) P05014.</a:t>
            </a:r>
          </a:p>
          <a:p>
            <a:pPr algn="l"/>
            <a:r>
              <a:rPr lang="en-GB" sz="1200" dirty="0">
                <a:solidFill>
                  <a:schemeClr val="tx2"/>
                </a:solidFill>
              </a:rPr>
              <a:t>M. </a:t>
            </a:r>
            <a:r>
              <a:rPr lang="en-GB" sz="1200" dirty="0" err="1">
                <a:solidFill>
                  <a:schemeClr val="tx2"/>
                </a:solidFill>
              </a:rPr>
              <a:t>Iodice</a:t>
            </a:r>
            <a:r>
              <a:rPr lang="en-GB" sz="1200" dirty="0">
                <a:solidFill>
                  <a:schemeClr val="tx2"/>
                </a:solidFill>
              </a:rPr>
              <a:t> et al., Journal of Physics: Conference Series 1498 (2020) 012028.</a:t>
            </a:r>
          </a:p>
          <a:p>
            <a:pPr algn="l"/>
            <a:r>
              <a:rPr lang="en-GB" sz="1200" dirty="0">
                <a:solidFill>
                  <a:schemeClr val="tx2"/>
                </a:solidFill>
              </a:rPr>
              <a:t>M. </a:t>
            </a:r>
            <a:r>
              <a:rPr lang="en-GB" sz="1200" dirty="0" err="1">
                <a:solidFill>
                  <a:schemeClr val="tx2"/>
                </a:solidFill>
              </a:rPr>
              <a:t>Iodice</a:t>
            </a:r>
            <a:r>
              <a:rPr lang="en-GB" sz="1200" dirty="0">
                <a:solidFill>
                  <a:schemeClr val="tx2"/>
                </a:solidFill>
              </a:rPr>
              <a:t> et al., JINST 15 (2020) C09043.</a:t>
            </a:r>
            <a:endParaRPr lang="en-BE" sz="1200" dirty="0">
              <a:solidFill>
                <a:schemeClr val="tx2"/>
              </a:solidFill>
            </a:endParaRPr>
          </a:p>
        </p:txBody>
      </p:sp>
    </p:spTree>
    <p:extLst>
      <p:ext uri="{BB962C8B-B14F-4D97-AF65-F5344CB8AC3E}">
        <p14:creationId xmlns:p14="http://schemas.microsoft.com/office/powerpoint/2010/main" val="27311119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509ACD-60DD-4D1D-098E-EBB2A9AEE1DA}"/>
            </a:ext>
          </a:extLst>
        </p:cNvPr>
        <p:cNvGrpSpPr/>
        <p:nvPr/>
      </p:nvGrpSpPr>
      <p:grpSpPr>
        <a:xfrm>
          <a:off x="0" y="0"/>
          <a:ext cx="0" cy="0"/>
          <a:chOff x="0" y="0"/>
          <a:chExt cx="0" cy="0"/>
        </a:xfrm>
      </p:grpSpPr>
      <p:pic>
        <p:nvPicPr>
          <p:cNvPr id="67" name="Picture 66">
            <a:extLst>
              <a:ext uri="{FF2B5EF4-FFF2-40B4-BE49-F238E27FC236}">
                <a16:creationId xmlns:a16="http://schemas.microsoft.com/office/drawing/2014/main" id="{0834236E-AA09-03D4-3BBD-95266399B2F8}"/>
              </a:ext>
            </a:extLst>
          </p:cNvPr>
          <p:cNvPicPr>
            <a:picLocks noChangeAspect="1"/>
          </p:cNvPicPr>
          <p:nvPr/>
        </p:nvPicPr>
        <p:blipFill>
          <a:blip r:embed="rId3"/>
          <a:srcRect r="3450" b="4678"/>
          <a:stretch/>
        </p:blipFill>
        <p:spPr>
          <a:xfrm>
            <a:off x="6902063" y="2524835"/>
            <a:ext cx="4536139" cy="3686736"/>
          </a:xfrm>
          <a:prstGeom prst="rect">
            <a:avLst/>
          </a:prstGeom>
        </p:spPr>
      </p:pic>
      <p:sp>
        <p:nvSpPr>
          <p:cNvPr id="14" name="Rectangle 13">
            <a:extLst>
              <a:ext uri="{FF2B5EF4-FFF2-40B4-BE49-F238E27FC236}">
                <a16:creationId xmlns:a16="http://schemas.microsoft.com/office/drawing/2014/main" id="{3A5FF4C3-E324-B5F9-A19D-E653505F47CB}"/>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a:extLst>
              <a:ext uri="{FF2B5EF4-FFF2-40B4-BE49-F238E27FC236}">
                <a16:creationId xmlns:a16="http://schemas.microsoft.com/office/drawing/2014/main" id="{4031B5A8-F8E5-D02D-E8FF-45FD51C23825}"/>
              </a:ext>
            </a:extLst>
          </p:cNvPr>
          <p:cNvSpPr>
            <a:spLocks noGrp="1"/>
          </p:cNvSpPr>
          <p:nvPr>
            <p:ph type="title"/>
          </p:nvPr>
        </p:nvSpPr>
        <p:spPr>
          <a:xfrm>
            <a:off x="407988" y="373593"/>
            <a:ext cx="11784012" cy="745451"/>
          </a:xfrm>
        </p:spPr>
        <p:txBody>
          <a:bodyPr/>
          <a:lstStyle/>
          <a:p>
            <a:r>
              <a:rPr lang="en-US" sz="2800" dirty="0"/>
              <a:t>Multi-pad prototype with vertical charge evacuation</a:t>
            </a:r>
            <a:br>
              <a:rPr lang="en-US" sz="2800" dirty="0"/>
            </a:br>
            <a:endParaRPr lang="en-US" sz="2800" dirty="0"/>
          </a:p>
        </p:txBody>
      </p:sp>
      <p:sp>
        <p:nvSpPr>
          <p:cNvPr id="4" name="Slide Number Placeholder 3">
            <a:extLst>
              <a:ext uri="{FF2B5EF4-FFF2-40B4-BE49-F238E27FC236}">
                <a16:creationId xmlns:a16="http://schemas.microsoft.com/office/drawing/2014/main" id="{9B90A7F9-399B-A125-86B9-C508FE31B081}"/>
              </a:ext>
            </a:extLst>
          </p:cNvPr>
          <p:cNvSpPr>
            <a:spLocks noGrp="1"/>
          </p:cNvSpPr>
          <p:nvPr>
            <p:ph type="sldNum" sz="quarter" idx="12"/>
          </p:nvPr>
        </p:nvSpPr>
        <p:spPr/>
        <p:txBody>
          <a:bodyPr/>
          <a:lstStyle/>
          <a:p>
            <a:fld id="{36B5EA5A-BC32-A742-B11B-8E7414D5B535}" type="slidenum">
              <a:rPr lang="en-US" smtClean="0"/>
              <a:pPr/>
              <a:t>13</a:t>
            </a:fld>
            <a:endParaRPr lang="en-US" dirty="0"/>
          </a:p>
        </p:txBody>
      </p:sp>
      <p:pic>
        <p:nvPicPr>
          <p:cNvPr id="2" name="Picture 1" descr="Graphical user interface, Teams&#10;&#10;Description automatically generated with medium confidence">
            <a:extLst>
              <a:ext uri="{FF2B5EF4-FFF2-40B4-BE49-F238E27FC236}">
                <a16:creationId xmlns:a16="http://schemas.microsoft.com/office/drawing/2014/main" id="{9293C681-E3F0-29BE-EE54-F04544CB8AE7}"/>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1501085" y="6282141"/>
            <a:ext cx="896457" cy="554642"/>
          </a:xfrm>
          <a:prstGeom prst="rect">
            <a:avLst/>
          </a:prstGeom>
        </p:spPr>
      </p:pic>
      <p:pic>
        <p:nvPicPr>
          <p:cNvPr id="5" name="Picture 4" descr="Logo&#10;&#10;Description automatically generated with medium confidence">
            <a:extLst>
              <a:ext uri="{FF2B5EF4-FFF2-40B4-BE49-F238E27FC236}">
                <a16:creationId xmlns:a16="http://schemas.microsoft.com/office/drawing/2014/main" id="{03FFD78D-BA92-DB55-4157-871D724EC48C}"/>
              </a:ext>
            </a:extLst>
          </p:cNvPr>
          <p:cNvPicPr>
            <a:picLocks noChangeAspect="1"/>
          </p:cNvPicPr>
          <p:nvPr/>
        </p:nvPicPr>
        <p:blipFill rotWithShape="1">
          <a:blip r:embed="rId5">
            <a:clrChange>
              <a:clrFrom>
                <a:srgbClr val="FFFFFF"/>
              </a:clrFrom>
              <a:clrTo>
                <a:srgbClr val="FFFFFF">
                  <a:alpha val="0"/>
                </a:srgbClr>
              </a:clrTo>
            </a:clrChange>
          </a:blip>
          <a:srcRect r="57562" b="-2827"/>
          <a:stretch/>
        </p:blipFill>
        <p:spPr>
          <a:xfrm>
            <a:off x="403200" y="6309320"/>
            <a:ext cx="1075022" cy="527463"/>
          </a:xfrm>
          <a:prstGeom prst="rect">
            <a:avLst/>
          </a:prstGeom>
        </p:spPr>
      </p:pic>
      <p:pic>
        <p:nvPicPr>
          <p:cNvPr id="8" name="Picture 1" descr="page1image1090763664">
            <a:extLst>
              <a:ext uri="{FF2B5EF4-FFF2-40B4-BE49-F238E27FC236}">
                <a16:creationId xmlns:a16="http://schemas.microsoft.com/office/drawing/2014/main" id="{79C1444C-155C-C84F-C86E-10967B7BF6FA}"/>
              </a:ext>
            </a:extLst>
          </p:cNvPr>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395023" y="6309320"/>
            <a:ext cx="519326" cy="50189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 black background with text and numbers&#10;&#10;Description automatically generated">
            <a:extLst>
              <a:ext uri="{FF2B5EF4-FFF2-40B4-BE49-F238E27FC236}">
                <a16:creationId xmlns:a16="http://schemas.microsoft.com/office/drawing/2014/main" id="{01AE642E-6392-8DD4-6739-EE0A1EAE7201}"/>
              </a:ext>
            </a:extLst>
          </p:cNvPr>
          <p:cNvPicPr>
            <a:picLocks noChangeAspect="1"/>
          </p:cNvPicPr>
          <p:nvPr/>
        </p:nvPicPr>
        <p:blipFill>
          <a:blip r:embed="rId7"/>
          <a:stretch>
            <a:fillRect/>
          </a:stretch>
        </p:blipFill>
        <p:spPr>
          <a:xfrm>
            <a:off x="2887689" y="6309320"/>
            <a:ext cx="807582" cy="501899"/>
          </a:xfrm>
          <a:prstGeom prst="rect">
            <a:avLst/>
          </a:prstGeom>
        </p:spPr>
      </p:pic>
      <p:pic>
        <p:nvPicPr>
          <p:cNvPr id="10" name="Picture 9">
            <a:extLst>
              <a:ext uri="{FF2B5EF4-FFF2-40B4-BE49-F238E27FC236}">
                <a16:creationId xmlns:a16="http://schemas.microsoft.com/office/drawing/2014/main" id="{FCCF1F37-F068-688B-930C-42287920FB1E}"/>
              </a:ext>
            </a:extLst>
          </p:cNvPr>
          <p:cNvPicPr>
            <a:picLocks noChangeAspect="1"/>
          </p:cNvPicPr>
          <p:nvPr/>
        </p:nvPicPr>
        <p:blipFill>
          <a:blip r:embed="rId8"/>
          <a:stretch>
            <a:fillRect/>
          </a:stretch>
        </p:blipFill>
        <p:spPr>
          <a:xfrm>
            <a:off x="1187862" y="3075011"/>
            <a:ext cx="4638825" cy="3161083"/>
          </a:xfrm>
          <a:prstGeom prst="rect">
            <a:avLst/>
          </a:prstGeom>
        </p:spPr>
      </p:pic>
      <p:sp>
        <p:nvSpPr>
          <p:cNvPr id="31" name="Google Shape;619;p66">
            <a:extLst>
              <a:ext uri="{FF2B5EF4-FFF2-40B4-BE49-F238E27FC236}">
                <a16:creationId xmlns:a16="http://schemas.microsoft.com/office/drawing/2014/main" id="{F9D12931-A8A3-7DDE-B4AA-CE76D96416A1}"/>
              </a:ext>
            </a:extLst>
          </p:cNvPr>
          <p:cNvSpPr txBox="1">
            <a:spLocks/>
          </p:cNvSpPr>
          <p:nvPr/>
        </p:nvSpPr>
        <p:spPr>
          <a:xfrm>
            <a:off x="2093439" y="2628611"/>
            <a:ext cx="3365385" cy="446400"/>
          </a:xfrm>
          <a:prstGeom prst="rect">
            <a:avLst/>
          </a:prstGeom>
        </p:spPr>
        <p:txBody>
          <a:bodyPr spcFirstLastPara="1" vert="horz" wrap="square" lIns="91425" tIns="91425" rIns="91425" bIns="91425" rtlCol="0" anchor="t" anchorCtr="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lnSpc>
                <a:spcPct val="105000"/>
              </a:lnSpc>
              <a:spcBef>
                <a:spcPts val="1200"/>
              </a:spcBef>
              <a:spcAft>
                <a:spcPts val="1200"/>
              </a:spcAft>
              <a:buSzPts val="770"/>
            </a:pPr>
            <a:r>
              <a:rPr lang="en-US" sz="1200" b="0" dirty="0">
                <a:solidFill>
                  <a:schemeClr val="bg2">
                    <a:lumMod val="10000"/>
                  </a:schemeClr>
                </a:solidFill>
              </a:rPr>
              <a:t>Cathode voltage scan for pad # 56</a:t>
            </a:r>
          </a:p>
        </p:txBody>
      </p:sp>
      <p:sp>
        <p:nvSpPr>
          <p:cNvPr id="32" name="Google Shape;576;p64">
            <a:extLst>
              <a:ext uri="{FF2B5EF4-FFF2-40B4-BE49-F238E27FC236}">
                <a16:creationId xmlns:a16="http://schemas.microsoft.com/office/drawing/2014/main" id="{63795591-1780-ECFE-663B-FE0D89FF4925}"/>
              </a:ext>
            </a:extLst>
          </p:cNvPr>
          <p:cNvSpPr txBox="1">
            <a:spLocks/>
          </p:cNvSpPr>
          <p:nvPr/>
        </p:nvSpPr>
        <p:spPr>
          <a:xfrm>
            <a:off x="332909" y="888848"/>
            <a:ext cx="6673819" cy="745451"/>
          </a:xfrm>
          <a:prstGeom prst="rect">
            <a:avLst/>
          </a:prstGeom>
        </p:spPr>
        <p:txBody>
          <a:bodyPr spcFirstLastPara="1" vert="horz" wrap="square" lIns="91425" tIns="91425" rIns="91425" bIns="91425" rtlCol="0" anchor="t" anchorCtr="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1200"/>
              </a:spcBef>
              <a:spcAft>
                <a:spcPts val="1200"/>
              </a:spcAft>
            </a:pPr>
            <a:r>
              <a:rPr lang="en-US" sz="1800" b="0" dirty="0">
                <a:solidFill>
                  <a:schemeClr val="bg2">
                    <a:lumMod val="10000"/>
                  </a:schemeClr>
                </a:solidFill>
              </a:rPr>
              <a:t>While the observed planarity of the MM board was ~ 15 µm after bulking, </a:t>
            </a:r>
            <a:r>
              <a:rPr lang="en-US" sz="1800" b="0" dirty="0" err="1">
                <a:solidFill>
                  <a:schemeClr val="bg2">
                    <a:lumMod val="10000"/>
                  </a:schemeClr>
                </a:solidFill>
              </a:rPr>
              <a:t>thowever</a:t>
            </a:r>
            <a:r>
              <a:rPr lang="en-US" sz="1800" b="0" dirty="0">
                <a:solidFill>
                  <a:schemeClr val="bg2">
                    <a:lumMod val="10000"/>
                  </a:schemeClr>
                </a:solidFill>
              </a:rPr>
              <a:t>, his does not fully explain the magnitude of the non-uniform response observed across the active area.</a:t>
            </a:r>
          </a:p>
          <a:p>
            <a:pPr>
              <a:spcBef>
                <a:spcPts val="1200"/>
              </a:spcBef>
              <a:spcAft>
                <a:spcPts val="1200"/>
              </a:spcAft>
            </a:pPr>
            <a:r>
              <a:rPr lang="en-US" sz="1800" b="0" dirty="0">
                <a:solidFill>
                  <a:schemeClr val="bg2">
                    <a:lumMod val="10000"/>
                  </a:schemeClr>
                </a:solidFill>
                <a:sym typeface="Wingdings" pitchFamily="2" charset="2"/>
              </a:rPr>
              <a:t></a:t>
            </a:r>
            <a:r>
              <a:rPr lang="en-US" sz="1800" b="0" dirty="0">
                <a:solidFill>
                  <a:schemeClr val="bg2">
                    <a:lumMod val="10000"/>
                  </a:schemeClr>
                </a:solidFill>
              </a:rPr>
              <a:t> Possibly exacerbated by photocathode degradation!</a:t>
            </a:r>
          </a:p>
        </p:txBody>
      </p:sp>
      <p:sp>
        <p:nvSpPr>
          <p:cNvPr id="24" name="TextBox 23">
            <a:extLst>
              <a:ext uri="{FF2B5EF4-FFF2-40B4-BE49-F238E27FC236}">
                <a16:creationId xmlns:a16="http://schemas.microsoft.com/office/drawing/2014/main" id="{48AF16AC-6B4E-7B63-7B72-684791C573E9}"/>
              </a:ext>
            </a:extLst>
          </p:cNvPr>
          <p:cNvSpPr txBox="1"/>
          <p:nvPr/>
        </p:nvSpPr>
        <p:spPr>
          <a:xfrm>
            <a:off x="7180393" y="1177608"/>
            <a:ext cx="1234800" cy="553998"/>
          </a:xfrm>
          <a:prstGeom prst="rect">
            <a:avLst/>
          </a:prstGeom>
          <a:noFill/>
          <a:ln w="19050">
            <a:solidFill>
              <a:schemeClr val="bg2">
                <a:lumMod val="10000"/>
              </a:schemeClr>
            </a:solidFill>
          </a:ln>
        </p:spPr>
        <p:txBody>
          <a:bodyPr wrap="square" lIns="0" tIns="0" rIns="0" bIns="0" rtlCol="0">
            <a:spAutoFit/>
          </a:bodyPr>
          <a:lstStyle/>
          <a:p>
            <a:pPr algn="ctr"/>
            <a:r>
              <a:rPr lang="en-GB" sz="1200" u="sng" dirty="0">
                <a:solidFill>
                  <a:schemeClr val="tx2"/>
                </a:solidFill>
              </a:rPr>
              <a:t>p</a:t>
            </a:r>
            <a:r>
              <a:rPr lang="en-BE" sz="1200" u="sng" dirty="0">
                <a:solidFill>
                  <a:schemeClr val="tx2"/>
                </a:solidFill>
              </a:rPr>
              <a:t>ad 19:</a:t>
            </a:r>
          </a:p>
          <a:p>
            <a:pPr algn="ctr"/>
            <a:r>
              <a:rPr lang="en-BE" sz="1200" dirty="0">
                <a:solidFill>
                  <a:schemeClr val="tx2"/>
                </a:solidFill>
              </a:rPr>
              <a:t>&lt;V&gt; = </a:t>
            </a:r>
            <a:r>
              <a:rPr lang="en-GB" sz="1200" dirty="0">
                <a:solidFill>
                  <a:schemeClr val="tx2"/>
                </a:solidFill>
              </a:rPr>
              <a:t>91.8 mV</a:t>
            </a:r>
            <a:endParaRPr lang="en-BE" sz="1200" dirty="0">
              <a:solidFill>
                <a:schemeClr val="tx2"/>
              </a:solidFill>
            </a:endParaRPr>
          </a:p>
          <a:p>
            <a:pPr algn="ctr"/>
            <a:r>
              <a:rPr lang="en-BE" sz="1200" dirty="0">
                <a:solidFill>
                  <a:schemeClr val="tx2"/>
                </a:solidFill>
              </a:rPr>
              <a:t>σ</a:t>
            </a:r>
            <a:r>
              <a:rPr lang="en-BE" sz="1200" baseline="-25000" dirty="0">
                <a:solidFill>
                  <a:schemeClr val="tx2"/>
                </a:solidFill>
              </a:rPr>
              <a:t>t</a:t>
            </a:r>
            <a:r>
              <a:rPr lang="en-BE" sz="1200" dirty="0">
                <a:solidFill>
                  <a:schemeClr val="tx2"/>
                </a:solidFill>
              </a:rPr>
              <a:t> = 22,1 ps</a:t>
            </a:r>
          </a:p>
        </p:txBody>
      </p:sp>
      <p:sp>
        <p:nvSpPr>
          <p:cNvPr id="40" name="TextBox 39">
            <a:extLst>
              <a:ext uri="{FF2B5EF4-FFF2-40B4-BE49-F238E27FC236}">
                <a16:creationId xmlns:a16="http://schemas.microsoft.com/office/drawing/2014/main" id="{36F3C9B8-B1CA-2299-68E4-465A40D15AD0}"/>
              </a:ext>
            </a:extLst>
          </p:cNvPr>
          <p:cNvSpPr txBox="1"/>
          <p:nvPr/>
        </p:nvSpPr>
        <p:spPr>
          <a:xfrm>
            <a:off x="9650900" y="1174031"/>
            <a:ext cx="1235268" cy="553998"/>
          </a:xfrm>
          <a:prstGeom prst="rect">
            <a:avLst/>
          </a:prstGeom>
          <a:noFill/>
          <a:ln w="19050">
            <a:solidFill>
              <a:schemeClr val="bg2">
                <a:lumMod val="10000"/>
              </a:schemeClr>
            </a:solidFill>
          </a:ln>
        </p:spPr>
        <p:txBody>
          <a:bodyPr wrap="square" lIns="0" tIns="0" rIns="0" bIns="0" rtlCol="0">
            <a:spAutoFit/>
          </a:bodyPr>
          <a:lstStyle/>
          <a:p>
            <a:pPr algn="ctr"/>
            <a:r>
              <a:rPr lang="en-GB" sz="1200" u="sng" dirty="0">
                <a:solidFill>
                  <a:schemeClr val="tx2"/>
                </a:solidFill>
              </a:rPr>
              <a:t>p</a:t>
            </a:r>
            <a:r>
              <a:rPr lang="en-BE" sz="1200" u="sng" dirty="0">
                <a:solidFill>
                  <a:schemeClr val="tx2"/>
                </a:solidFill>
              </a:rPr>
              <a:t>ad 12:</a:t>
            </a:r>
          </a:p>
          <a:p>
            <a:pPr algn="ctr"/>
            <a:r>
              <a:rPr lang="en-BE" sz="1200" dirty="0">
                <a:solidFill>
                  <a:schemeClr val="tx2"/>
                </a:solidFill>
              </a:rPr>
              <a:t>&lt;V&gt; = </a:t>
            </a:r>
            <a:r>
              <a:rPr lang="en-GB" sz="1200" dirty="0">
                <a:solidFill>
                  <a:schemeClr val="tx2"/>
                </a:solidFill>
              </a:rPr>
              <a:t>97.2 mV</a:t>
            </a:r>
            <a:endParaRPr lang="en-BE" sz="1200" dirty="0">
              <a:solidFill>
                <a:schemeClr val="tx2"/>
              </a:solidFill>
            </a:endParaRPr>
          </a:p>
          <a:p>
            <a:pPr algn="ctr"/>
            <a:r>
              <a:rPr lang="en-BE" sz="1200" dirty="0">
                <a:solidFill>
                  <a:schemeClr val="tx2"/>
                </a:solidFill>
              </a:rPr>
              <a:t>σ</a:t>
            </a:r>
            <a:r>
              <a:rPr lang="en-BE" sz="1200" baseline="-25000" dirty="0">
                <a:solidFill>
                  <a:schemeClr val="tx2"/>
                </a:solidFill>
              </a:rPr>
              <a:t>t</a:t>
            </a:r>
            <a:r>
              <a:rPr lang="en-BE" sz="1200" dirty="0">
                <a:solidFill>
                  <a:schemeClr val="tx2"/>
                </a:solidFill>
              </a:rPr>
              <a:t> = 21.5 ps</a:t>
            </a:r>
          </a:p>
        </p:txBody>
      </p:sp>
      <p:sp>
        <p:nvSpPr>
          <p:cNvPr id="42" name="TextBox 41">
            <a:extLst>
              <a:ext uri="{FF2B5EF4-FFF2-40B4-BE49-F238E27FC236}">
                <a16:creationId xmlns:a16="http://schemas.microsoft.com/office/drawing/2014/main" id="{4F4FBBD8-9487-6268-C551-280807D61B4D}"/>
              </a:ext>
            </a:extLst>
          </p:cNvPr>
          <p:cNvSpPr txBox="1"/>
          <p:nvPr/>
        </p:nvSpPr>
        <p:spPr>
          <a:xfrm>
            <a:off x="7180393" y="1734571"/>
            <a:ext cx="1234800" cy="553998"/>
          </a:xfrm>
          <a:prstGeom prst="rect">
            <a:avLst/>
          </a:prstGeom>
          <a:noFill/>
          <a:ln w="19050">
            <a:solidFill>
              <a:schemeClr val="bg2">
                <a:lumMod val="10000"/>
              </a:schemeClr>
            </a:solidFill>
          </a:ln>
        </p:spPr>
        <p:txBody>
          <a:bodyPr wrap="square" lIns="0" tIns="0" rIns="0" bIns="0" rtlCol="0">
            <a:spAutoFit/>
          </a:bodyPr>
          <a:lstStyle/>
          <a:p>
            <a:pPr algn="ctr"/>
            <a:r>
              <a:rPr lang="en-GB" sz="1200" u="sng" dirty="0">
                <a:solidFill>
                  <a:schemeClr val="tx2"/>
                </a:solidFill>
              </a:rPr>
              <a:t>p</a:t>
            </a:r>
            <a:r>
              <a:rPr lang="en-BE" sz="1200" u="sng" dirty="0">
                <a:solidFill>
                  <a:schemeClr val="tx2"/>
                </a:solidFill>
              </a:rPr>
              <a:t>ad 89:</a:t>
            </a:r>
          </a:p>
          <a:p>
            <a:pPr algn="ctr"/>
            <a:r>
              <a:rPr lang="en-BE" sz="1200" dirty="0">
                <a:solidFill>
                  <a:schemeClr val="tx2"/>
                </a:solidFill>
              </a:rPr>
              <a:t>&lt;V&gt; = </a:t>
            </a:r>
            <a:r>
              <a:rPr lang="en-GB" sz="1200" dirty="0">
                <a:solidFill>
                  <a:schemeClr val="tx2"/>
                </a:solidFill>
              </a:rPr>
              <a:t>99.3 mV</a:t>
            </a:r>
            <a:endParaRPr lang="en-BE" sz="1200" dirty="0">
              <a:solidFill>
                <a:schemeClr val="tx2"/>
              </a:solidFill>
            </a:endParaRPr>
          </a:p>
          <a:p>
            <a:pPr algn="ctr"/>
            <a:r>
              <a:rPr lang="en-BE" sz="1200" dirty="0">
                <a:solidFill>
                  <a:schemeClr val="tx2"/>
                </a:solidFill>
              </a:rPr>
              <a:t>σ</a:t>
            </a:r>
            <a:r>
              <a:rPr lang="en-BE" sz="1200" baseline="-25000" dirty="0">
                <a:solidFill>
                  <a:schemeClr val="tx2"/>
                </a:solidFill>
              </a:rPr>
              <a:t>t</a:t>
            </a:r>
            <a:r>
              <a:rPr lang="en-BE" sz="1200" dirty="0">
                <a:solidFill>
                  <a:schemeClr val="tx2"/>
                </a:solidFill>
              </a:rPr>
              <a:t> = 19.1 ps</a:t>
            </a:r>
          </a:p>
        </p:txBody>
      </p:sp>
      <p:sp>
        <p:nvSpPr>
          <p:cNvPr id="48" name="TextBox 47">
            <a:extLst>
              <a:ext uri="{FF2B5EF4-FFF2-40B4-BE49-F238E27FC236}">
                <a16:creationId xmlns:a16="http://schemas.microsoft.com/office/drawing/2014/main" id="{1DE10E19-A4A3-7DCC-725B-A049A29D96CF}"/>
              </a:ext>
            </a:extLst>
          </p:cNvPr>
          <p:cNvSpPr txBox="1"/>
          <p:nvPr/>
        </p:nvSpPr>
        <p:spPr>
          <a:xfrm>
            <a:off x="9650900" y="1728029"/>
            <a:ext cx="1235267" cy="553998"/>
          </a:xfrm>
          <a:prstGeom prst="rect">
            <a:avLst/>
          </a:prstGeom>
          <a:noFill/>
          <a:ln w="19050">
            <a:solidFill>
              <a:schemeClr val="bg2">
                <a:lumMod val="10000"/>
              </a:schemeClr>
            </a:solidFill>
          </a:ln>
        </p:spPr>
        <p:txBody>
          <a:bodyPr wrap="square" lIns="0" tIns="0" rIns="0" bIns="0" rtlCol="0">
            <a:spAutoFit/>
          </a:bodyPr>
          <a:lstStyle/>
          <a:p>
            <a:pPr algn="ctr"/>
            <a:r>
              <a:rPr lang="en-GB" sz="1200" u="sng" dirty="0">
                <a:solidFill>
                  <a:schemeClr val="tx2"/>
                </a:solidFill>
              </a:rPr>
              <a:t>p</a:t>
            </a:r>
            <a:r>
              <a:rPr lang="en-BE" sz="1200" u="sng" dirty="0">
                <a:solidFill>
                  <a:schemeClr val="tx2"/>
                </a:solidFill>
              </a:rPr>
              <a:t>ad 82:</a:t>
            </a:r>
          </a:p>
          <a:p>
            <a:pPr algn="ctr"/>
            <a:r>
              <a:rPr lang="en-BE" sz="1200" dirty="0">
                <a:solidFill>
                  <a:schemeClr val="tx2"/>
                </a:solidFill>
              </a:rPr>
              <a:t>&lt;V&gt; = </a:t>
            </a:r>
            <a:r>
              <a:rPr lang="en-GB" sz="1200" dirty="0">
                <a:solidFill>
                  <a:schemeClr val="tx2"/>
                </a:solidFill>
              </a:rPr>
              <a:t>104.2 mV</a:t>
            </a:r>
            <a:endParaRPr lang="en-BE" sz="1200" dirty="0">
              <a:solidFill>
                <a:schemeClr val="tx2"/>
              </a:solidFill>
            </a:endParaRPr>
          </a:p>
          <a:p>
            <a:pPr algn="ctr"/>
            <a:r>
              <a:rPr lang="en-BE" sz="1200" dirty="0">
                <a:solidFill>
                  <a:schemeClr val="tx2"/>
                </a:solidFill>
              </a:rPr>
              <a:t>σ</a:t>
            </a:r>
            <a:r>
              <a:rPr lang="en-BE" sz="1200" baseline="-25000" dirty="0">
                <a:solidFill>
                  <a:schemeClr val="tx2"/>
                </a:solidFill>
              </a:rPr>
              <a:t>t</a:t>
            </a:r>
            <a:r>
              <a:rPr lang="en-BE" sz="1200" dirty="0">
                <a:solidFill>
                  <a:schemeClr val="tx2"/>
                </a:solidFill>
              </a:rPr>
              <a:t> = 19.1 ps</a:t>
            </a:r>
          </a:p>
        </p:txBody>
      </p:sp>
      <p:sp>
        <p:nvSpPr>
          <p:cNvPr id="50" name="TextBox 49">
            <a:extLst>
              <a:ext uri="{FF2B5EF4-FFF2-40B4-BE49-F238E27FC236}">
                <a16:creationId xmlns:a16="http://schemas.microsoft.com/office/drawing/2014/main" id="{99836E18-A47E-F0A1-F038-6236721F70C7}"/>
              </a:ext>
            </a:extLst>
          </p:cNvPr>
          <p:cNvSpPr txBox="1"/>
          <p:nvPr/>
        </p:nvSpPr>
        <p:spPr>
          <a:xfrm>
            <a:off x="8415632" y="1457572"/>
            <a:ext cx="1235268" cy="553998"/>
          </a:xfrm>
          <a:prstGeom prst="rect">
            <a:avLst/>
          </a:prstGeom>
          <a:noFill/>
          <a:ln w="19050">
            <a:solidFill>
              <a:schemeClr val="bg2">
                <a:lumMod val="10000"/>
              </a:schemeClr>
            </a:solidFill>
          </a:ln>
        </p:spPr>
        <p:txBody>
          <a:bodyPr wrap="square" lIns="0" tIns="0" rIns="0" bIns="0" rtlCol="0">
            <a:spAutoFit/>
          </a:bodyPr>
          <a:lstStyle/>
          <a:p>
            <a:pPr algn="ctr"/>
            <a:r>
              <a:rPr lang="en-GB" sz="1200" u="sng" dirty="0">
                <a:solidFill>
                  <a:schemeClr val="tx2"/>
                </a:solidFill>
              </a:rPr>
              <a:t>p</a:t>
            </a:r>
            <a:r>
              <a:rPr lang="en-BE" sz="1200" u="sng" dirty="0">
                <a:solidFill>
                  <a:schemeClr val="tx2"/>
                </a:solidFill>
              </a:rPr>
              <a:t>ad 56:</a:t>
            </a:r>
          </a:p>
          <a:p>
            <a:pPr algn="ctr"/>
            <a:r>
              <a:rPr lang="en-BE" sz="1200" dirty="0">
                <a:solidFill>
                  <a:schemeClr val="tx2"/>
                </a:solidFill>
              </a:rPr>
              <a:t>&lt;V&gt; = </a:t>
            </a:r>
            <a:r>
              <a:rPr lang="en-GB" sz="1200" dirty="0">
                <a:solidFill>
                  <a:schemeClr val="tx2"/>
                </a:solidFill>
              </a:rPr>
              <a:t>50.6 mV</a:t>
            </a:r>
            <a:endParaRPr lang="en-BE" sz="1200" dirty="0">
              <a:solidFill>
                <a:schemeClr val="tx2"/>
              </a:solidFill>
            </a:endParaRPr>
          </a:p>
          <a:p>
            <a:pPr algn="ctr"/>
            <a:r>
              <a:rPr lang="en-BE" sz="1200" dirty="0">
                <a:solidFill>
                  <a:schemeClr val="tx2"/>
                </a:solidFill>
              </a:rPr>
              <a:t>σ</a:t>
            </a:r>
            <a:r>
              <a:rPr lang="en-BE" sz="1200" baseline="-25000" dirty="0">
                <a:solidFill>
                  <a:schemeClr val="tx2"/>
                </a:solidFill>
              </a:rPr>
              <a:t>t</a:t>
            </a:r>
            <a:r>
              <a:rPr lang="en-BE" sz="1200" dirty="0">
                <a:solidFill>
                  <a:schemeClr val="tx2"/>
                </a:solidFill>
              </a:rPr>
              <a:t> = 29.1 ps</a:t>
            </a:r>
          </a:p>
        </p:txBody>
      </p:sp>
      <p:sp>
        <p:nvSpPr>
          <p:cNvPr id="57" name="Google Shape;619;p66">
            <a:extLst>
              <a:ext uri="{FF2B5EF4-FFF2-40B4-BE49-F238E27FC236}">
                <a16:creationId xmlns:a16="http://schemas.microsoft.com/office/drawing/2014/main" id="{98751840-A474-6F94-DC5E-4271B1087C98}"/>
              </a:ext>
            </a:extLst>
          </p:cNvPr>
          <p:cNvSpPr txBox="1">
            <a:spLocks/>
          </p:cNvSpPr>
          <p:nvPr/>
        </p:nvSpPr>
        <p:spPr>
          <a:xfrm>
            <a:off x="7340835" y="579136"/>
            <a:ext cx="3365385" cy="446400"/>
          </a:xfrm>
          <a:prstGeom prst="rect">
            <a:avLst/>
          </a:prstGeom>
        </p:spPr>
        <p:txBody>
          <a:bodyPr spcFirstLastPara="1" vert="horz" wrap="square" lIns="91425" tIns="91425" rIns="91425" bIns="91425" rtlCol="0" anchor="t" anchorCtr="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lnSpc>
                <a:spcPct val="105000"/>
              </a:lnSpc>
              <a:spcBef>
                <a:spcPts val="1200"/>
              </a:spcBef>
              <a:spcAft>
                <a:spcPts val="1200"/>
              </a:spcAft>
              <a:buSzPts val="770"/>
            </a:pPr>
            <a:r>
              <a:rPr lang="en-US" sz="1200" b="0" dirty="0">
                <a:solidFill>
                  <a:schemeClr val="bg2">
                    <a:lumMod val="10000"/>
                  </a:schemeClr>
                </a:solidFill>
              </a:rPr>
              <a:t>Measured quantities for 150 GeV/c muons</a:t>
            </a:r>
          </a:p>
        </p:txBody>
      </p:sp>
      <p:sp>
        <p:nvSpPr>
          <p:cNvPr id="62" name="Google Shape;619;p66">
            <a:extLst>
              <a:ext uri="{FF2B5EF4-FFF2-40B4-BE49-F238E27FC236}">
                <a16:creationId xmlns:a16="http://schemas.microsoft.com/office/drawing/2014/main" id="{2BAE91F5-3A08-DFC7-577E-E246B777C4DA}"/>
              </a:ext>
            </a:extLst>
          </p:cNvPr>
          <p:cNvSpPr txBox="1">
            <a:spLocks/>
          </p:cNvSpPr>
          <p:nvPr/>
        </p:nvSpPr>
        <p:spPr>
          <a:xfrm>
            <a:off x="7349206" y="2301635"/>
            <a:ext cx="3365385" cy="446400"/>
          </a:xfrm>
          <a:prstGeom prst="rect">
            <a:avLst/>
          </a:prstGeom>
        </p:spPr>
        <p:txBody>
          <a:bodyPr spcFirstLastPara="1" vert="horz" wrap="square" lIns="91425" tIns="91425" rIns="91425" bIns="91425" rtlCol="0" anchor="t" anchorCtr="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lnSpc>
                <a:spcPct val="105000"/>
              </a:lnSpc>
              <a:spcBef>
                <a:spcPts val="1200"/>
              </a:spcBef>
              <a:spcAft>
                <a:spcPts val="1200"/>
              </a:spcAft>
              <a:buSzPts val="770"/>
            </a:pPr>
            <a:r>
              <a:rPr lang="en-US" sz="1200" b="0" dirty="0">
                <a:solidFill>
                  <a:schemeClr val="bg2">
                    <a:lumMod val="10000"/>
                  </a:schemeClr>
                </a:solidFill>
              </a:rPr>
              <a:t>Mean amplitude for SPE [V]</a:t>
            </a:r>
          </a:p>
        </p:txBody>
      </p:sp>
    </p:spTree>
    <p:extLst>
      <p:ext uri="{BB962C8B-B14F-4D97-AF65-F5344CB8AC3E}">
        <p14:creationId xmlns:p14="http://schemas.microsoft.com/office/powerpoint/2010/main" val="26197467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3441B8-121F-3167-E4F7-867395B7517E}"/>
            </a:ext>
          </a:extLst>
        </p:cNvPr>
        <p:cNvGrpSpPr/>
        <p:nvPr/>
      </p:nvGrpSpPr>
      <p:grpSpPr>
        <a:xfrm>
          <a:off x="0" y="0"/>
          <a:ext cx="0" cy="0"/>
          <a:chOff x="0" y="0"/>
          <a:chExt cx="0" cy="0"/>
        </a:xfrm>
      </p:grpSpPr>
      <p:sp>
        <p:nvSpPr>
          <p:cNvPr id="14" name="Rectangle 13">
            <a:extLst>
              <a:ext uri="{FF2B5EF4-FFF2-40B4-BE49-F238E27FC236}">
                <a16:creationId xmlns:a16="http://schemas.microsoft.com/office/drawing/2014/main" id="{96A39EBD-0D09-F09E-B346-52ED58AB0F7D}"/>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4" name="Slide Number Placeholder 3">
            <a:extLst>
              <a:ext uri="{FF2B5EF4-FFF2-40B4-BE49-F238E27FC236}">
                <a16:creationId xmlns:a16="http://schemas.microsoft.com/office/drawing/2014/main" id="{2E950453-A8DF-D7F5-4054-ABDAE894B8D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0033A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000" b="0" i="0" u="none" strike="noStrike" kern="1200" cap="none" spc="0" normalizeH="0" baseline="0" noProof="0" dirty="0">
              <a:ln>
                <a:noFill/>
              </a:ln>
              <a:solidFill>
                <a:srgbClr val="0033A0"/>
              </a:solidFill>
              <a:effectLst/>
              <a:uLnTx/>
              <a:uFillTx/>
              <a:latin typeface="Arial"/>
              <a:ea typeface="+mn-ea"/>
              <a:cs typeface="+mn-cs"/>
            </a:endParaRPr>
          </a:p>
        </p:txBody>
      </p:sp>
      <p:sp>
        <p:nvSpPr>
          <p:cNvPr id="11" name="Title 2">
            <a:extLst>
              <a:ext uri="{FF2B5EF4-FFF2-40B4-BE49-F238E27FC236}">
                <a16:creationId xmlns:a16="http://schemas.microsoft.com/office/drawing/2014/main" id="{2614CF32-C520-0717-4E23-5479A4FC287D}"/>
              </a:ext>
            </a:extLst>
          </p:cNvPr>
          <p:cNvSpPr>
            <a:spLocks noGrp="1"/>
          </p:cNvSpPr>
          <p:nvPr>
            <p:ph type="title"/>
          </p:nvPr>
        </p:nvSpPr>
        <p:spPr>
          <a:xfrm>
            <a:off x="1771650" y="2866027"/>
            <a:ext cx="8648700" cy="562973"/>
          </a:xfrm>
        </p:spPr>
        <p:txBody>
          <a:bodyPr/>
          <a:lstStyle/>
          <a:p>
            <a:pPr algn="ctr"/>
            <a:r>
              <a:rPr lang="en-US" sz="4400" dirty="0"/>
              <a:t>Robust photocathodes</a:t>
            </a:r>
            <a:endParaRPr lang="en-GB" sz="4400" dirty="0"/>
          </a:p>
        </p:txBody>
      </p:sp>
      <p:pic>
        <p:nvPicPr>
          <p:cNvPr id="6" name="Picture 5" descr="Graphical user interface, Teams&#10;&#10;Description automatically generated with medium confidence">
            <a:extLst>
              <a:ext uri="{FF2B5EF4-FFF2-40B4-BE49-F238E27FC236}">
                <a16:creationId xmlns:a16="http://schemas.microsoft.com/office/drawing/2014/main" id="{18BAA8FC-E2A7-6A9F-BA81-AD3673695294}"/>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501085" y="6282141"/>
            <a:ext cx="896457" cy="554642"/>
          </a:xfrm>
          <a:prstGeom prst="rect">
            <a:avLst/>
          </a:prstGeom>
        </p:spPr>
      </p:pic>
      <p:pic>
        <p:nvPicPr>
          <p:cNvPr id="7" name="Picture 6" descr="Logo&#10;&#10;Description automatically generated with medium confidence">
            <a:extLst>
              <a:ext uri="{FF2B5EF4-FFF2-40B4-BE49-F238E27FC236}">
                <a16:creationId xmlns:a16="http://schemas.microsoft.com/office/drawing/2014/main" id="{3B2FD26D-1A51-0D04-7E74-00234E85F66D}"/>
              </a:ext>
            </a:extLst>
          </p:cNvPr>
          <p:cNvPicPr>
            <a:picLocks noChangeAspect="1"/>
          </p:cNvPicPr>
          <p:nvPr/>
        </p:nvPicPr>
        <p:blipFill rotWithShape="1">
          <a:blip r:embed="rId4">
            <a:clrChange>
              <a:clrFrom>
                <a:srgbClr val="FFFFFF"/>
              </a:clrFrom>
              <a:clrTo>
                <a:srgbClr val="FFFFFF">
                  <a:alpha val="0"/>
                </a:srgbClr>
              </a:clrTo>
            </a:clrChange>
          </a:blip>
          <a:srcRect r="57562" b="-2827"/>
          <a:stretch/>
        </p:blipFill>
        <p:spPr>
          <a:xfrm>
            <a:off x="403200" y="6309320"/>
            <a:ext cx="1075022" cy="527463"/>
          </a:xfrm>
          <a:prstGeom prst="rect">
            <a:avLst/>
          </a:prstGeom>
        </p:spPr>
      </p:pic>
      <p:pic>
        <p:nvPicPr>
          <p:cNvPr id="9" name="Picture 1" descr="page1image1090763664">
            <a:extLst>
              <a:ext uri="{FF2B5EF4-FFF2-40B4-BE49-F238E27FC236}">
                <a16:creationId xmlns:a16="http://schemas.microsoft.com/office/drawing/2014/main" id="{1423CF76-19B4-66DC-DCE9-51080D622387}"/>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395023" y="6309320"/>
            <a:ext cx="519326" cy="50189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A black background with text and numbers&#10;&#10;Description automatically generated">
            <a:extLst>
              <a:ext uri="{FF2B5EF4-FFF2-40B4-BE49-F238E27FC236}">
                <a16:creationId xmlns:a16="http://schemas.microsoft.com/office/drawing/2014/main" id="{A66A4E62-F0BA-A6DE-FAE8-3A6373892F94}"/>
              </a:ext>
            </a:extLst>
          </p:cNvPr>
          <p:cNvPicPr>
            <a:picLocks noChangeAspect="1"/>
          </p:cNvPicPr>
          <p:nvPr/>
        </p:nvPicPr>
        <p:blipFill>
          <a:blip r:embed="rId6"/>
          <a:stretch>
            <a:fillRect/>
          </a:stretch>
        </p:blipFill>
        <p:spPr>
          <a:xfrm>
            <a:off x="2887689" y="6309320"/>
            <a:ext cx="807582" cy="501899"/>
          </a:xfrm>
          <a:prstGeom prst="rect">
            <a:avLst/>
          </a:prstGeom>
        </p:spPr>
      </p:pic>
    </p:spTree>
    <p:extLst>
      <p:ext uri="{BB962C8B-B14F-4D97-AF65-F5344CB8AC3E}">
        <p14:creationId xmlns:p14="http://schemas.microsoft.com/office/powerpoint/2010/main" val="3846658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2AD099-0BBE-BCDA-99C1-E6FD3FAB25C2}"/>
            </a:ext>
          </a:extLst>
        </p:cNvPr>
        <p:cNvGrpSpPr/>
        <p:nvPr/>
      </p:nvGrpSpPr>
      <p:grpSpPr>
        <a:xfrm>
          <a:off x="0" y="0"/>
          <a:ext cx="0" cy="0"/>
          <a:chOff x="0" y="0"/>
          <a:chExt cx="0" cy="0"/>
        </a:xfrm>
      </p:grpSpPr>
      <p:sp>
        <p:nvSpPr>
          <p:cNvPr id="25" name="Rectangle 24">
            <a:extLst>
              <a:ext uri="{FF2B5EF4-FFF2-40B4-BE49-F238E27FC236}">
                <a16:creationId xmlns:a16="http://schemas.microsoft.com/office/drawing/2014/main" id="{E5A03D2D-8253-AE0D-5F6D-C0973533944B}"/>
              </a:ext>
            </a:extLst>
          </p:cNvPr>
          <p:cNvSpPr/>
          <p:nvPr/>
        </p:nvSpPr>
        <p:spPr>
          <a:xfrm>
            <a:off x="4609081" y="4537976"/>
            <a:ext cx="2535923" cy="582664"/>
          </a:xfrm>
          <a:prstGeom prst="rect">
            <a:avLst/>
          </a:prstGeom>
          <a:solidFill>
            <a:schemeClr val="bg2">
              <a:lumMod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26">
            <a:extLst>
              <a:ext uri="{FF2B5EF4-FFF2-40B4-BE49-F238E27FC236}">
                <a16:creationId xmlns:a16="http://schemas.microsoft.com/office/drawing/2014/main" id="{D06DDE40-6425-6F3F-890F-F74D1833F877}"/>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070490" y="3034135"/>
            <a:ext cx="3170037" cy="3188152"/>
          </a:xfrm>
          <a:prstGeom prst="rect">
            <a:avLst/>
          </a:prstGeom>
        </p:spPr>
      </p:pic>
      <p:sp>
        <p:nvSpPr>
          <p:cNvPr id="14" name="Rectangle 13">
            <a:extLst>
              <a:ext uri="{FF2B5EF4-FFF2-40B4-BE49-F238E27FC236}">
                <a16:creationId xmlns:a16="http://schemas.microsoft.com/office/drawing/2014/main" id="{5DFBD77D-9862-946E-C450-D80B5A1DA4F7}"/>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a:extLst>
              <a:ext uri="{FF2B5EF4-FFF2-40B4-BE49-F238E27FC236}">
                <a16:creationId xmlns:a16="http://schemas.microsoft.com/office/drawing/2014/main" id="{8E2C810C-2D57-B927-BBE0-4CBE9D2FFB40}"/>
              </a:ext>
            </a:extLst>
          </p:cNvPr>
          <p:cNvSpPr>
            <a:spLocks noGrp="1"/>
          </p:cNvSpPr>
          <p:nvPr>
            <p:ph type="title"/>
          </p:nvPr>
        </p:nvSpPr>
        <p:spPr>
          <a:xfrm>
            <a:off x="407988" y="373593"/>
            <a:ext cx="11784012" cy="1065742"/>
          </a:xfrm>
        </p:spPr>
        <p:txBody>
          <a:bodyPr/>
          <a:lstStyle/>
          <a:p>
            <a:r>
              <a:rPr lang="en-US" sz="2800" dirty="0"/>
              <a:t>Number of photoelectrons</a:t>
            </a:r>
            <a:endParaRPr lang="en-BE" sz="2800" dirty="0"/>
          </a:p>
        </p:txBody>
      </p:sp>
      <p:sp>
        <p:nvSpPr>
          <p:cNvPr id="4" name="Slide Number Placeholder 3">
            <a:extLst>
              <a:ext uri="{FF2B5EF4-FFF2-40B4-BE49-F238E27FC236}">
                <a16:creationId xmlns:a16="http://schemas.microsoft.com/office/drawing/2014/main" id="{953E2B9D-531E-B87A-F72A-35C087695256}"/>
              </a:ext>
            </a:extLst>
          </p:cNvPr>
          <p:cNvSpPr>
            <a:spLocks noGrp="1"/>
          </p:cNvSpPr>
          <p:nvPr>
            <p:ph type="sldNum" sz="quarter" idx="12"/>
          </p:nvPr>
        </p:nvSpPr>
        <p:spPr/>
        <p:txBody>
          <a:bodyPr/>
          <a:lstStyle/>
          <a:p>
            <a:fld id="{36B5EA5A-BC32-A742-B11B-8E7414D5B535}" type="slidenum">
              <a:rPr lang="en-US" smtClean="0"/>
              <a:pPr/>
              <a:t>15</a:t>
            </a:fld>
            <a:endParaRPr lang="en-US" dirty="0"/>
          </a:p>
        </p:txBody>
      </p:sp>
      <p:pic>
        <p:nvPicPr>
          <p:cNvPr id="11" name="Content Placeholder 10" descr="A graph of electrical energy&#10;&#10;Description automatically generated with medium confidence">
            <a:extLst>
              <a:ext uri="{FF2B5EF4-FFF2-40B4-BE49-F238E27FC236}">
                <a16:creationId xmlns:a16="http://schemas.microsoft.com/office/drawing/2014/main" id="{4B4E863B-9722-21E5-D00F-CED428ED28C0}"/>
              </a:ext>
            </a:extLst>
          </p:cNvPr>
          <p:cNvPicPr>
            <a:picLocks noGrp="1" noChangeAspect="1"/>
          </p:cNvPicPr>
          <p:nvPr>
            <p:ph idx="1"/>
          </p:nvPr>
        </p:nvPicPr>
        <p:blipFill>
          <a:blip r:embed="rId4"/>
          <a:srcRect b="9412"/>
          <a:stretch/>
        </p:blipFill>
        <p:spPr>
          <a:xfrm>
            <a:off x="7664059" y="3034135"/>
            <a:ext cx="4124741" cy="2985995"/>
          </a:xfrm>
        </p:spPr>
      </p:pic>
      <p:pic>
        <p:nvPicPr>
          <p:cNvPr id="2" name="Picture 1" descr="Graphical user interface, Teams&#10;&#10;Description automatically generated with medium confidence">
            <a:extLst>
              <a:ext uri="{FF2B5EF4-FFF2-40B4-BE49-F238E27FC236}">
                <a16:creationId xmlns:a16="http://schemas.microsoft.com/office/drawing/2014/main" id="{45C1E1F9-53D1-7911-4D4E-A7760D939472}"/>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1501085" y="6282141"/>
            <a:ext cx="896457" cy="554642"/>
          </a:xfrm>
          <a:prstGeom prst="rect">
            <a:avLst/>
          </a:prstGeom>
        </p:spPr>
      </p:pic>
      <p:pic>
        <p:nvPicPr>
          <p:cNvPr id="8" name="Picture 7" descr="Logo&#10;&#10;Description automatically generated with medium confidence">
            <a:extLst>
              <a:ext uri="{FF2B5EF4-FFF2-40B4-BE49-F238E27FC236}">
                <a16:creationId xmlns:a16="http://schemas.microsoft.com/office/drawing/2014/main" id="{7D43922A-D294-1A82-1C56-D260A5D07DD6}"/>
              </a:ext>
            </a:extLst>
          </p:cNvPr>
          <p:cNvPicPr>
            <a:picLocks noChangeAspect="1"/>
          </p:cNvPicPr>
          <p:nvPr/>
        </p:nvPicPr>
        <p:blipFill rotWithShape="1">
          <a:blip r:embed="rId6">
            <a:clrChange>
              <a:clrFrom>
                <a:srgbClr val="FFFFFF"/>
              </a:clrFrom>
              <a:clrTo>
                <a:srgbClr val="FFFFFF">
                  <a:alpha val="0"/>
                </a:srgbClr>
              </a:clrTo>
            </a:clrChange>
          </a:blip>
          <a:srcRect r="57562" b="-2827"/>
          <a:stretch/>
        </p:blipFill>
        <p:spPr>
          <a:xfrm>
            <a:off x="403200" y="6309320"/>
            <a:ext cx="1075022" cy="527463"/>
          </a:xfrm>
          <a:prstGeom prst="rect">
            <a:avLst/>
          </a:prstGeom>
        </p:spPr>
      </p:pic>
      <p:pic>
        <p:nvPicPr>
          <p:cNvPr id="9" name="Picture 1" descr="page1image1090763664">
            <a:extLst>
              <a:ext uri="{FF2B5EF4-FFF2-40B4-BE49-F238E27FC236}">
                <a16:creationId xmlns:a16="http://schemas.microsoft.com/office/drawing/2014/main" id="{DAD1AE68-6642-B50C-3405-0C0D8F4D9BB5}"/>
              </a:ext>
            </a:extLst>
          </p:cNvPr>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395023" y="6309320"/>
            <a:ext cx="519326" cy="50189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A black background with text and numbers&#10;&#10;Description automatically generated">
            <a:extLst>
              <a:ext uri="{FF2B5EF4-FFF2-40B4-BE49-F238E27FC236}">
                <a16:creationId xmlns:a16="http://schemas.microsoft.com/office/drawing/2014/main" id="{2EA372A1-5E89-1076-F77F-625F1B094861}"/>
              </a:ext>
            </a:extLst>
          </p:cNvPr>
          <p:cNvPicPr>
            <a:picLocks noChangeAspect="1"/>
          </p:cNvPicPr>
          <p:nvPr/>
        </p:nvPicPr>
        <p:blipFill>
          <a:blip r:embed="rId8"/>
          <a:stretch>
            <a:fillRect/>
          </a:stretch>
        </p:blipFill>
        <p:spPr>
          <a:xfrm>
            <a:off x="2887689" y="6309320"/>
            <a:ext cx="807582" cy="501899"/>
          </a:xfrm>
          <a:prstGeom prst="rect">
            <a:avLst/>
          </a:prstGeom>
        </p:spPr>
      </p:pic>
      <p:sp>
        <p:nvSpPr>
          <p:cNvPr id="6" name="TextBox 5">
            <a:extLst>
              <a:ext uri="{FF2B5EF4-FFF2-40B4-BE49-F238E27FC236}">
                <a16:creationId xmlns:a16="http://schemas.microsoft.com/office/drawing/2014/main" id="{E194083D-3BD4-5AE7-F0FF-733A40E3DA3B}"/>
              </a:ext>
            </a:extLst>
          </p:cNvPr>
          <p:cNvSpPr txBox="1"/>
          <p:nvPr/>
        </p:nvSpPr>
        <p:spPr>
          <a:xfrm>
            <a:off x="5594775" y="6482518"/>
            <a:ext cx="6189237" cy="153888"/>
          </a:xfrm>
          <a:prstGeom prst="rect">
            <a:avLst/>
          </a:prstGeom>
          <a:noFill/>
        </p:spPr>
        <p:txBody>
          <a:bodyPr wrap="square" lIns="0" tIns="0" rIns="0" bIns="0" rtlCol="0">
            <a:spAutoFit/>
          </a:bodyPr>
          <a:lstStyle/>
          <a:p>
            <a:r>
              <a:rPr lang="en-US" sz="1000" dirty="0">
                <a:solidFill>
                  <a:schemeClr val="bg2">
                    <a:lumMod val="10000"/>
                  </a:schemeClr>
                </a:solidFill>
              </a:rPr>
              <a:t>Right plot and equation: L. </a:t>
            </a:r>
            <a:r>
              <a:rPr lang="en-US" sz="1000" dirty="0" err="1">
                <a:solidFill>
                  <a:schemeClr val="bg2">
                    <a:lumMod val="10000"/>
                  </a:schemeClr>
                </a:solidFill>
              </a:rPr>
              <a:t>Sohl</a:t>
            </a:r>
            <a:r>
              <a:rPr lang="en-US" sz="1000" dirty="0">
                <a:solidFill>
                  <a:schemeClr val="bg2">
                    <a:lumMod val="10000"/>
                  </a:schemeClr>
                </a:solidFill>
              </a:rPr>
              <a:t>, PhD dissertation, </a:t>
            </a:r>
            <a:r>
              <a:rPr lang="en-US" sz="1000" dirty="0">
                <a:solidFill>
                  <a:schemeClr val="bg2">
                    <a:lumMod val="10000"/>
                  </a:schemeClr>
                </a:solidFill>
                <a:hlinkClick r:id="rId9">
                  <a:extLst>
                    <a:ext uri="{A12FA001-AC4F-418D-AE19-62706E023703}">
                      <ahyp:hlinkClr xmlns:ahyp="http://schemas.microsoft.com/office/drawing/2018/hyperlinkcolor" val="tx"/>
                    </a:ext>
                  </a:extLst>
                </a:hlinkClick>
              </a:rPr>
              <a:t>https://universite-paris-saclay.hal.science/tel-03167728/</a:t>
            </a:r>
            <a:r>
              <a:rPr lang="en-US" sz="1000" dirty="0">
                <a:solidFill>
                  <a:schemeClr val="bg2">
                    <a:lumMod val="10000"/>
                  </a:schemeClr>
                </a:solidFill>
              </a:rPr>
              <a:t>.</a:t>
            </a: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A2DC5B22-BA44-3D27-AB7E-4D8944FEF0C1}"/>
                  </a:ext>
                </a:extLst>
              </p:cNvPr>
              <p:cNvSpPr txBox="1"/>
              <p:nvPr/>
            </p:nvSpPr>
            <p:spPr>
              <a:xfrm>
                <a:off x="5486763" y="2072839"/>
                <a:ext cx="1128707" cy="582532"/>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US" sz="2000" i="1" smtClean="0">
                          <a:solidFill>
                            <a:schemeClr val="tx2"/>
                          </a:solidFill>
                          <a:latin typeface="Cambria Math" panose="02040503050406030204" pitchFamily="18" charset="0"/>
                          <a:ea typeface="Cambria Math" panose="02040503050406030204" pitchFamily="18" charset="0"/>
                        </a:rPr>
                        <m:t>𝜎</m:t>
                      </m:r>
                      <m:r>
                        <a:rPr lang="en-US" sz="2000" i="1" smtClean="0">
                          <a:solidFill>
                            <a:schemeClr val="tx2"/>
                          </a:solidFill>
                          <a:latin typeface="Cambria Math" panose="02040503050406030204" pitchFamily="18" charset="0"/>
                          <a:ea typeface="Cambria Math" panose="02040503050406030204" pitchFamily="18" charset="0"/>
                        </a:rPr>
                        <m:t>∝</m:t>
                      </m:r>
                      <m:f>
                        <m:fPr>
                          <m:ctrlPr>
                            <a:rPr lang="en-US" sz="2000" i="1" smtClean="0">
                              <a:solidFill>
                                <a:schemeClr val="tx2"/>
                              </a:solidFill>
                              <a:latin typeface="Cambria Math" panose="02040503050406030204" pitchFamily="18" charset="0"/>
                              <a:ea typeface="Cambria Math" panose="02040503050406030204" pitchFamily="18" charset="0"/>
                            </a:rPr>
                          </m:ctrlPr>
                        </m:fPr>
                        <m:num>
                          <m:r>
                            <a:rPr lang="en-US" sz="2000" i="1" smtClean="0">
                              <a:solidFill>
                                <a:schemeClr val="tx2"/>
                              </a:solidFill>
                              <a:latin typeface="Cambria Math" panose="02040503050406030204" pitchFamily="18" charset="0"/>
                              <a:ea typeface="Cambria Math" panose="02040503050406030204" pitchFamily="18" charset="0"/>
                            </a:rPr>
                            <m:t>𝜎</m:t>
                          </m:r>
                          <m:r>
                            <a:rPr lang="en-US" sz="2000" b="0" i="1" baseline="-25000" smtClean="0">
                              <a:solidFill>
                                <a:schemeClr val="tx2"/>
                              </a:solidFill>
                              <a:latin typeface="Cambria Math" panose="02040503050406030204" pitchFamily="18" charset="0"/>
                              <a:ea typeface="Cambria Math" panose="02040503050406030204" pitchFamily="18" charset="0"/>
                            </a:rPr>
                            <m:t>𝑆𝑃𝐸</m:t>
                          </m:r>
                        </m:num>
                        <m:den>
                          <m:rad>
                            <m:radPr>
                              <m:degHide m:val="on"/>
                              <m:ctrlPr>
                                <a:rPr lang="en-US" sz="2000" i="1" smtClean="0">
                                  <a:solidFill>
                                    <a:schemeClr val="tx2"/>
                                  </a:solidFill>
                                  <a:latin typeface="Cambria Math" panose="02040503050406030204" pitchFamily="18" charset="0"/>
                                  <a:ea typeface="Cambria Math" panose="02040503050406030204" pitchFamily="18" charset="0"/>
                                </a:rPr>
                              </m:ctrlPr>
                            </m:radPr>
                            <m:deg/>
                            <m:e>
                              <m:r>
                                <a:rPr lang="en-US" sz="2000" b="0" i="1" smtClean="0">
                                  <a:solidFill>
                                    <a:schemeClr val="tx2"/>
                                  </a:solidFill>
                                  <a:latin typeface="Cambria Math" panose="02040503050406030204" pitchFamily="18" charset="0"/>
                                  <a:ea typeface="Cambria Math" panose="02040503050406030204" pitchFamily="18" charset="0"/>
                                </a:rPr>
                                <m:t>𝑁</m:t>
                              </m:r>
                              <m:r>
                                <a:rPr lang="en-US" sz="2000" b="0" i="1" baseline="-25000" smtClean="0">
                                  <a:solidFill>
                                    <a:schemeClr val="tx2"/>
                                  </a:solidFill>
                                  <a:latin typeface="Cambria Math" panose="02040503050406030204" pitchFamily="18" charset="0"/>
                                  <a:ea typeface="Cambria Math" panose="02040503050406030204" pitchFamily="18" charset="0"/>
                                </a:rPr>
                                <m:t>𝑃𝐸</m:t>
                              </m:r>
                            </m:e>
                          </m:rad>
                        </m:den>
                      </m:f>
                    </m:oMath>
                  </m:oMathPara>
                </a14:m>
                <a:endParaRPr lang="en-US" sz="2000" dirty="0">
                  <a:solidFill>
                    <a:schemeClr val="tx2"/>
                  </a:solidFill>
                </a:endParaRPr>
              </a:p>
            </p:txBody>
          </p:sp>
        </mc:Choice>
        <mc:Fallback xmlns="">
          <p:sp>
            <p:nvSpPr>
              <p:cNvPr id="12" name="TextBox 11">
                <a:extLst>
                  <a:ext uri="{FF2B5EF4-FFF2-40B4-BE49-F238E27FC236}">
                    <a16:creationId xmlns:a16="http://schemas.microsoft.com/office/drawing/2014/main" id="{A2DC5B22-BA44-3D27-AB7E-4D8944FEF0C1}"/>
                  </a:ext>
                </a:extLst>
              </p:cNvPr>
              <p:cNvSpPr txBox="1">
                <a:spLocks noRot="1" noChangeAspect="1" noMove="1" noResize="1" noEditPoints="1" noAdjustHandles="1" noChangeArrowheads="1" noChangeShapeType="1" noTextEdit="1"/>
              </p:cNvSpPr>
              <p:nvPr/>
            </p:nvSpPr>
            <p:spPr>
              <a:xfrm>
                <a:off x="5486763" y="2072839"/>
                <a:ext cx="1128707" cy="582532"/>
              </a:xfrm>
              <a:prstGeom prst="rect">
                <a:avLst/>
              </a:prstGeom>
              <a:blipFill>
                <a:blip r:embed="rId10"/>
                <a:stretch>
                  <a:fillRect l="-2247" r="-1124" b="-12766"/>
                </a:stretch>
              </a:blipFill>
            </p:spPr>
            <p:txBody>
              <a:bodyPr/>
              <a:lstStyle/>
              <a:p>
                <a:r>
                  <a:rPr lang="en-BE">
                    <a:noFill/>
                  </a:rPr>
                  <a:t> </a:t>
                </a:r>
              </a:p>
            </p:txBody>
          </p:sp>
        </mc:Fallback>
      </mc:AlternateContent>
      <p:pic>
        <p:nvPicPr>
          <p:cNvPr id="13" name="Content Placeholder 10" descr="A graph of electrical energy&#10;&#10;Description automatically generated with medium confidence">
            <a:extLst>
              <a:ext uri="{FF2B5EF4-FFF2-40B4-BE49-F238E27FC236}">
                <a16:creationId xmlns:a16="http://schemas.microsoft.com/office/drawing/2014/main" id="{429C7ED8-2283-A9F5-7675-667D338C155B}"/>
              </a:ext>
            </a:extLst>
          </p:cNvPr>
          <p:cNvPicPr>
            <a:picLocks noChangeAspect="1"/>
          </p:cNvPicPr>
          <p:nvPr/>
        </p:nvPicPr>
        <p:blipFill>
          <a:blip r:embed="rId4"/>
          <a:srcRect l="16634" t="91543" b="-577"/>
          <a:stretch/>
        </p:blipFill>
        <p:spPr>
          <a:xfrm>
            <a:off x="8496731" y="3018275"/>
            <a:ext cx="2910896" cy="252092"/>
          </a:xfrm>
          <a:prstGeom prst="rect">
            <a:avLst/>
          </a:prstGeom>
        </p:spPr>
      </p:pic>
      <p:sp>
        <p:nvSpPr>
          <p:cNvPr id="18" name="TextBox 17">
            <a:extLst>
              <a:ext uri="{FF2B5EF4-FFF2-40B4-BE49-F238E27FC236}">
                <a16:creationId xmlns:a16="http://schemas.microsoft.com/office/drawing/2014/main" id="{3289E193-BE49-755E-E23A-78CB70A593C4}"/>
              </a:ext>
            </a:extLst>
          </p:cNvPr>
          <p:cNvSpPr txBox="1"/>
          <p:nvPr/>
        </p:nvSpPr>
        <p:spPr>
          <a:xfrm>
            <a:off x="403199" y="1092580"/>
            <a:ext cx="11495575" cy="830997"/>
          </a:xfrm>
          <a:prstGeom prst="rect">
            <a:avLst/>
          </a:prstGeom>
          <a:noFill/>
        </p:spPr>
        <p:txBody>
          <a:bodyPr wrap="square" lIns="0" tIns="0" rIns="0" bIns="0" rtlCol="0">
            <a:spAutoFit/>
          </a:bodyPr>
          <a:lstStyle/>
          <a:p>
            <a:pPr algn="l"/>
            <a:r>
              <a:rPr lang="en-US" dirty="0">
                <a:solidFill>
                  <a:schemeClr val="bg2">
                    <a:lumMod val="10000"/>
                  </a:schemeClr>
                </a:solidFill>
              </a:rPr>
              <a:t>Given a particle crossing the radiator, the choice of photocathode affects the number of photoelectrons (PEs) produced, which is determined by its quantum efficiency. This, in turn, influences the time resolution, which depends on:</a:t>
            </a:r>
          </a:p>
        </p:txBody>
      </p:sp>
      <p:sp>
        <p:nvSpPr>
          <p:cNvPr id="19" name="TextBox 18">
            <a:extLst>
              <a:ext uri="{FF2B5EF4-FFF2-40B4-BE49-F238E27FC236}">
                <a16:creationId xmlns:a16="http://schemas.microsoft.com/office/drawing/2014/main" id="{0444BE8D-39D0-6C43-1438-3DC3BD30574A}"/>
              </a:ext>
            </a:extLst>
          </p:cNvPr>
          <p:cNvSpPr txBox="1"/>
          <p:nvPr/>
        </p:nvSpPr>
        <p:spPr>
          <a:xfrm>
            <a:off x="7209866" y="2085263"/>
            <a:ext cx="2072683" cy="184666"/>
          </a:xfrm>
          <a:prstGeom prst="rect">
            <a:avLst/>
          </a:prstGeom>
          <a:noFill/>
        </p:spPr>
        <p:txBody>
          <a:bodyPr wrap="none" lIns="0" tIns="0" rIns="0" bIns="0" rtlCol="0">
            <a:spAutoFit/>
          </a:bodyPr>
          <a:lstStyle/>
          <a:p>
            <a:pPr algn="l"/>
            <a:r>
              <a:rPr lang="en-US" sz="1200" dirty="0">
                <a:solidFill>
                  <a:schemeClr val="bg2">
                    <a:lumMod val="10000"/>
                  </a:schemeClr>
                </a:solidFill>
              </a:rPr>
              <a:t>timing resolution for single PE </a:t>
            </a:r>
          </a:p>
        </p:txBody>
      </p:sp>
      <p:sp>
        <p:nvSpPr>
          <p:cNvPr id="20" name="TextBox 19">
            <a:extLst>
              <a:ext uri="{FF2B5EF4-FFF2-40B4-BE49-F238E27FC236}">
                <a16:creationId xmlns:a16="http://schemas.microsoft.com/office/drawing/2014/main" id="{692F07A2-6E14-C61C-AEC1-36200AC55F18}"/>
              </a:ext>
            </a:extLst>
          </p:cNvPr>
          <p:cNvSpPr txBox="1"/>
          <p:nvPr/>
        </p:nvSpPr>
        <p:spPr>
          <a:xfrm>
            <a:off x="7209866" y="2481189"/>
            <a:ext cx="1016304" cy="184666"/>
          </a:xfrm>
          <a:prstGeom prst="rect">
            <a:avLst/>
          </a:prstGeom>
          <a:noFill/>
        </p:spPr>
        <p:txBody>
          <a:bodyPr wrap="none" lIns="0" tIns="0" rIns="0" bIns="0" rtlCol="0">
            <a:spAutoFit/>
          </a:bodyPr>
          <a:lstStyle/>
          <a:p>
            <a:pPr algn="l"/>
            <a:r>
              <a:rPr lang="en-US" sz="1200" dirty="0">
                <a:solidFill>
                  <a:schemeClr val="bg2">
                    <a:lumMod val="10000"/>
                  </a:schemeClr>
                </a:solidFill>
              </a:rPr>
              <a:t>number of PEs</a:t>
            </a:r>
          </a:p>
        </p:txBody>
      </p:sp>
      <p:sp>
        <p:nvSpPr>
          <p:cNvPr id="21" name="TextBox 20">
            <a:extLst>
              <a:ext uri="{FF2B5EF4-FFF2-40B4-BE49-F238E27FC236}">
                <a16:creationId xmlns:a16="http://schemas.microsoft.com/office/drawing/2014/main" id="{940827BD-C955-3526-EFE4-6744B796580D}"/>
              </a:ext>
            </a:extLst>
          </p:cNvPr>
          <p:cNvSpPr txBox="1"/>
          <p:nvPr/>
        </p:nvSpPr>
        <p:spPr>
          <a:xfrm>
            <a:off x="3719253" y="2253339"/>
            <a:ext cx="1115690" cy="184666"/>
          </a:xfrm>
          <a:prstGeom prst="rect">
            <a:avLst/>
          </a:prstGeom>
          <a:noFill/>
        </p:spPr>
        <p:txBody>
          <a:bodyPr wrap="none" lIns="0" tIns="0" rIns="0" bIns="0" rtlCol="0">
            <a:spAutoFit/>
          </a:bodyPr>
          <a:lstStyle/>
          <a:p>
            <a:pPr algn="l"/>
            <a:r>
              <a:rPr lang="en-US" sz="1200" dirty="0">
                <a:solidFill>
                  <a:schemeClr val="bg2">
                    <a:lumMod val="10000"/>
                  </a:schemeClr>
                </a:solidFill>
              </a:rPr>
              <a:t>timing resolution</a:t>
            </a:r>
          </a:p>
        </p:txBody>
      </p:sp>
      <p:cxnSp>
        <p:nvCxnSpPr>
          <p:cNvPr id="23" name="Straight Arrow Connector 22">
            <a:extLst>
              <a:ext uri="{FF2B5EF4-FFF2-40B4-BE49-F238E27FC236}">
                <a16:creationId xmlns:a16="http://schemas.microsoft.com/office/drawing/2014/main" id="{7D174152-9266-176C-A62A-77D096CF929B}"/>
              </a:ext>
            </a:extLst>
          </p:cNvPr>
          <p:cNvCxnSpPr/>
          <p:nvPr/>
        </p:nvCxnSpPr>
        <p:spPr>
          <a:xfrm>
            <a:off x="4914981" y="2345672"/>
            <a:ext cx="465978" cy="0"/>
          </a:xfrm>
          <a:prstGeom prst="straightConnector1">
            <a:avLst/>
          </a:prstGeom>
          <a:ln>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D790F92C-371C-27DF-E335-B0E0A9CA79C0}"/>
              </a:ext>
            </a:extLst>
          </p:cNvPr>
          <p:cNvCxnSpPr>
            <a:cxnSpLocks/>
          </p:cNvCxnSpPr>
          <p:nvPr/>
        </p:nvCxnSpPr>
        <p:spPr>
          <a:xfrm flipH="1">
            <a:off x="6813084" y="2185416"/>
            <a:ext cx="318858" cy="0"/>
          </a:xfrm>
          <a:prstGeom prst="straightConnector1">
            <a:avLst/>
          </a:prstGeom>
          <a:ln>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560A5DE6-58A4-E1AA-5351-A2ECFC731337}"/>
              </a:ext>
            </a:extLst>
          </p:cNvPr>
          <p:cNvCxnSpPr>
            <a:cxnSpLocks/>
          </p:cNvCxnSpPr>
          <p:nvPr/>
        </p:nvCxnSpPr>
        <p:spPr>
          <a:xfrm flipH="1">
            <a:off x="6827969" y="2595282"/>
            <a:ext cx="318858" cy="0"/>
          </a:xfrm>
          <a:prstGeom prst="straightConnector1">
            <a:avLst/>
          </a:prstGeom>
          <a:ln>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22" name="Picture 21">
            <a:extLst>
              <a:ext uri="{FF2B5EF4-FFF2-40B4-BE49-F238E27FC236}">
                <a16:creationId xmlns:a16="http://schemas.microsoft.com/office/drawing/2014/main" id="{DB89731F-8EAD-5E59-C8BA-180FD1C5E23C}"/>
              </a:ext>
            </a:extLst>
          </p:cNvPr>
          <p:cNvPicPr>
            <a:picLocks noChangeAspect="1"/>
          </p:cNvPicPr>
          <p:nvPr/>
        </p:nvPicPr>
        <p:blipFill>
          <a:blip r:embed="rId11"/>
          <a:stretch>
            <a:fillRect/>
          </a:stretch>
        </p:blipFill>
        <p:spPr>
          <a:xfrm>
            <a:off x="403199" y="3038198"/>
            <a:ext cx="3243759" cy="3188152"/>
          </a:xfrm>
          <a:prstGeom prst="rect">
            <a:avLst/>
          </a:prstGeom>
        </p:spPr>
      </p:pic>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D53C4AA6-CB37-2E74-79E1-5544E8939437}"/>
                  </a:ext>
                </a:extLst>
              </p:cNvPr>
              <p:cNvSpPr txBox="1"/>
              <p:nvPr/>
            </p:nvSpPr>
            <p:spPr>
              <a:xfrm>
                <a:off x="4609081" y="4741987"/>
                <a:ext cx="832023" cy="169277"/>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US" sz="1100" i="1" dirty="0" smtClean="0">
                          <a:solidFill>
                            <a:schemeClr val="bg2">
                              <a:lumMod val="10000"/>
                            </a:schemeClr>
                          </a:solidFill>
                          <a:latin typeface="Cambria Math" panose="02040503050406030204" pitchFamily="18" charset="0"/>
                        </a:rPr>
                        <m:t>𝑚𝑒𝑠h</m:t>
                      </m:r>
                      <m:r>
                        <a:rPr lang="en-US" sz="1100" i="1" dirty="0" smtClean="0">
                          <a:solidFill>
                            <a:schemeClr val="bg2">
                              <a:lumMod val="10000"/>
                            </a:schemeClr>
                          </a:solidFill>
                          <a:latin typeface="Cambria Math" panose="02040503050406030204" pitchFamily="18" charset="0"/>
                        </a:rPr>
                        <m:t> </m:t>
                      </m:r>
                      <m:r>
                        <a:rPr lang="en-US" sz="1100" i="1" dirty="0" smtClean="0">
                          <a:solidFill>
                            <a:schemeClr val="bg2">
                              <a:lumMod val="10000"/>
                            </a:schemeClr>
                          </a:solidFill>
                          <a:latin typeface="Cambria Math" panose="02040503050406030204" pitchFamily="18" charset="0"/>
                        </a:rPr>
                        <m:t>𝑟𝑒𝑔𝑖𝑜𝑛</m:t>
                      </m:r>
                    </m:oMath>
                  </m:oMathPara>
                </a14:m>
                <a:endParaRPr lang="en-US" sz="1100" dirty="0">
                  <a:solidFill>
                    <a:schemeClr val="bg2">
                      <a:lumMod val="10000"/>
                    </a:schemeClr>
                  </a:solidFill>
                </a:endParaRPr>
              </a:p>
            </p:txBody>
          </p:sp>
        </mc:Choice>
        <mc:Fallback xmlns="">
          <p:sp>
            <p:nvSpPr>
              <p:cNvPr id="28" name="TextBox 27">
                <a:extLst>
                  <a:ext uri="{FF2B5EF4-FFF2-40B4-BE49-F238E27FC236}">
                    <a16:creationId xmlns:a16="http://schemas.microsoft.com/office/drawing/2014/main" id="{D53C4AA6-CB37-2E74-79E1-5544E8939437}"/>
                  </a:ext>
                </a:extLst>
              </p:cNvPr>
              <p:cNvSpPr txBox="1">
                <a:spLocks noRot="1" noChangeAspect="1" noMove="1" noResize="1" noEditPoints="1" noAdjustHandles="1" noChangeArrowheads="1" noChangeShapeType="1" noTextEdit="1"/>
              </p:cNvSpPr>
              <p:nvPr/>
            </p:nvSpPr>
            <p:spPr>
              <a:xfrm>
                <a:off x="4609081" y="4741987"/>
                <a:ext cx="832023" cy="169277"/>
              </a:xfrm>
              <a:prstGeom prst="rect">
                <a:avLst/>
              </a:prstGeom>
              <a:blipFill>
                <a:blip r:embed="rId12"/>
                <a:stretch>
                  <a:fillRect l="-2985" t="-7143" r="-4478" b="-42857"/>
                </a:stretch>
              </a:blipFill>
            </p:spPr>
            <p:txBody>
              <a:bodyPr/>
              <a:lstStyle/>
              <a:p>
                <a:r>
                  <a:rPr lang="en-BE">
                    <a:noFill/>
                  </a:rPr>
                  <a:t> </a:t>
                </a:r>
              </a:p>
            </p:txBody>
          </p:sp>
        </mc:Fallback>
      </mc:AlternateContent>
    </p:spTree>
    <p:extLst>
      <p:ext uri="{BB962C8B-B14F-4D97-AF65-F5344CB8AC3E}">
        <p14:creationId xmlns:p14="http://schemas.microsoft.com/office/powerpoint/2010/main" val="12438206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68EE3D-1DBE-3885-E02F-28490EB4D0B2}"/>
            </a:ext>
          </a:extLst>
        </p:cNvPr>
        <p:cNvGrpSpPr/>
        <p:nvPr/>
      </p:nvGrpSpPr>
      <p:grpSpPr>
        <a:xfrm>
          <a:off x="0" y="0"/>
          <a:ext cx="0" cy="0"/>
          <a:chOff x="0" y="0"/>
          <a:chExt cx="0" cy="0"/>
        </a:xfrm>
      </p:grpSpPr>
      <p:sp>
        <p:nvSpPr>
          <p:cNvPr id="14" name="Rectangle 13">
            <a:extLst>
              <a:ext uri="{FF2B5EF4-FFF2-40B4-BE49-F238E27FC236}">
                <a16:creationId xmlns:a16="http://schemas.microsoft.com/office/drawing/2014/main" id="{B6BF4C06-6D6E-2994-3D26-308BFE50EFA7}"/>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a:extLst>
              <a:ext uri="{FF2B5EF4-FFF2-40B4-BE49-F238E27FC236}">
                <a16:creationId xmlns:a16="http://schemas.microsoft.com/office/drawing/2014/main" id="{C5E39FC3-C196-188E-3719-E71F222631B7}"/>
              </a:ext>
            </a:extLst>
          </p:cNvPr>
          <p:cNvSpPr>
            <a:spLocks noGrp="1"/>
          </p:cNvSpPr>
          <p:nvPr>
            <p:ph type="title"/>
          </p:nvPr>
        </p:nvSpPr>
        <p:spPr>
          <a:xfrm>
            <a:off x="407988" y="373593"/>
            <a:ext cx="11784012" cy="1065742"/>
          </a:xfrm>
        </p:spPr>
        <p:txBody>
          <a:bodyPr/>
          <a:lstStyle/>
          <a:p>
            <a:r>
              <a:rPr lang="en-US" sz="2800" dirty="0"/>
              <a:t>Number of photoelectrons</a:t>
            </a:r>
            <a:endParaRPr lang="en-BE" sz="2800" dirty="0"/>
          </a:p>
        </p:txBody>
      </p:sp>
      <p:sp>
        <p:nvSpPr>
          <p:cNvPr id="4" name="Slide Number Placeholder 3">
            <a:extLst>
              <a:ext uri="{FF2B5EF4-FFF2-40B4-BE49-F238E27FC236}">
                <a16:creationId xmlns:a16="http://schemas.microsoft.com/office/drawing/2014/main" id="{6A393A09-D760-EFE1-6140-DEC861882B9C}"/>
              </a:ext>
            </a:extLst>
          </p:cNvPr>
          <p:cNvSpPr>
            <a:spLocks noGrp="1"/>
          </p:cNvSpPr>
          <p:nvPr>
            <p:ph type="sldNum" sz="quarter" idx="12"/>
          </p:nvPr>
        </p:nvSpPr>
        <p:spPr/>
        <p:txBody>
          <a:bodyPr/>
          <a:lstStyle/>
          <a:p>
            <a:fld id="{36B5EA5A-BC32-A742-B11B-8E7414D5B535}" type="slidenum">
              <a:rPr lang="en-US" smtClean="0"/>
              <a:pPr/>
              <a:t>16</a:t>
            </a:fld>
            <a:endParaRPr lang="en-US" dirty="0"/>
          </a:p>
        </p:txBody>
      </p:sp>
      <p:sp>
        <p:nvSpPr>
          <p:cNvPr id="5" name="Content Placeholder 4">
            <a:extLst>
              <a:ext uri="{FF2B5EF4-FFF2-40B4-BE49-F238E27FC236}">
                <a16:creationId xmlns:a16="http://schemas.microsoft.com/office/drawing/2014/main" id="{5BEB5CF0-49A7-AB9C-757C-863FCE408594}"/>
              </a:ext>
            </a:extLst>
          </p:cNvPr>
          <p:cNvSpPr>
            <a:spLocks noGrp="1"/>
          </p:cNvSpPr>
          <p:nvPr>
            <p:ph idx="1"/>
          </p:nvPr>
        </p:nvSpPr>
        <p:spPr/>
        <p:txBody>
          <a:bodyPr/>
          <a:lstStyle/>
          <a:p>
            <a:endParaRPr lang="en-US" dirty="0"/>
          </a:p>
          <a:p>
            <a:endParaRPr lang="en-US" dirty="0"/>
          </a:p>
          <a:p>
            <a:endParaRPr lang="en-US" dirty="0"/>
          </a:p>
          <a:p>
            <a:endParaRPr lang="en-US" dirty="0"/>
          </a:p>
        </p:txBody>
      </p:sp>
      <p:pic>
        <p:nvPicPr>
          <p:cNvPr id="24" name="Picture 23" descr="A graph of a function&#10;&#10;Description automatically generated with medium confidence">
            <a:extLst>
              <a:ext uri="{FF2B5EF4-FFF2-40B4-BE49-F238E27FC236}">
                <a16:creationId xmlns:a16="http://schemas.microsoft.com/office/drawing/2014/main" id="{330C7AD3-9152-372F-6953-F1C7B3257388}"/>
              </a:ext>
            </a:extLst>
          </p:cNvPr>
          <p:cNvPicPr>
            <a:picLocks noChangeAspect="1"/>
          </p:cNvPicPr>
          <p:nvPr/>
        </p:nvPicPr>
        <p:blipFill>
          <a:blip r:embed="rId3"/>
          <a:srcRect l="1" r="-595"/>
          <a:stretch/>
        </p:blipFill>
        <p:spPr>
          <a:xfrm>
            <a:off x="3608396" y="2482683"/>
            <a:ext cx="8175615" cy="2495821"/>
          </a:xfrm>
          <a:prstGeom prst="rect">
            <a:avLst/>
          </a:prstGeom>
        </p:spPr>
      </p:pic>
      <p:sp>
        <p:nvSpPr>
          <p:cNvPr id="25" name="Rectangle 24">
            <a:extLst>
              <a:ext uri="{FF2B5EF4-FFF2-40B4-BE49-F238E27FC236}">
                <a16:creationId xmlns:a16="http://schemas.microsoft.com/office/drawing/2014/main" id="{EBBB826F-9181-C7B3-ED3A-31CA3CA69A1B}"/>
              </a:ext>
            </a:extLst>
          </p:cNvPr>
          <p:cNvSpPr/>
          <p:nvPr/>
        </p:nvSpPr>
        <p:spPr>
          <a:xfrm>
            <a:off x="4779241" y="2161019"/>
            <a:ext cx="2130427" cy="340671"/>
          </a:xfrm>
          <a:prstGeom prst="rect">
            <a:avLst/>
          </a:prstGeom>
        </p:spPr>
        <p:txBody>
          <a:bodyPr wrap="square">
            <a:spAutoFit/>
          </a:bodyPr>
          <a:lstStyle/>
          <a:p>
            <a:pPr marL="0" marR="0" lvl="1" algn="ctr" defTabSz="914400" rtl="0" eaLnBrk="1" fontAlgn="auto" latinLnBrk="0" hangingPunct="1">
              <a:lnSpc>
                <a:spcPct val="150000"/>
              </a:lnSpc>
              <a:spcBef>
                <a:spcPts val="0"/>
              </a:spcBef>
              <a:spcAft>
                <a:spcPts val="0"/>
              </a:spcAft>
              <a:buClrTx/>
              <a:buSzTx/>
              <a:tabLst/>
              <a:defRPr/>
            </a:pPr>
            <a:r>
              <a:rPr lang="en-GB" sz="1200" dirty="0">
                <a:solidFill>
                  <a:schemeClr val="bg2">
                    <a:lumMod val="10000"/>
                  </a:schemeClr>
                </a:solidFill>
              </a:rPr>
              <a:t>SPE PH spectrum</a:t>
            </a:r>
          </a:p>
        </p:txBody>
      </p:sp>
      <p:sp>
        <p:nvSpPr>
          <p:cNvPr id="26" name="Rectangle 25">
            <a:extLst>
              <a:ext uri="{FF2B5EF4-FFF2-40B4-BE49-F238E27FC236}">
                <a16:creationId xmlns:a16="http://schemas.microsoft.com/office/drawing/2014/main" id="{7B2DEBA1-5CF3-3843-C27E-54BDBEFCE94D}"/>
              </a:ext>
            </a:extLst>
          </p:cNvPr>
          <p:cNvSpPr/>
          <p:nvPr/>
        </p:nvSpPr>
        <p:spPr>
          <a:xfrm>
            <a:off x="8771498" y="2170092"/>
            <a:ext cx="2559346" cy="335092"/>
          </a:xfrm>
          <a:prstGeom prst="rect">
            <a:avLst/>
          </a:prstGeom>
        </p:spPr>
        <p:txBody>
          <a:bodyPr wrap="square">
            <a:spAutoFit/>
          </a:bodyPr>
          <a:lstStyle/>
          <a:p>
            <a:pPr marL="0" marR="0" lvl="1" algn="ctr" defTabSz="914400" rtl="0" eaLnBrk="1" fontAlgn="auto" latinLnBrk="0" hangingPunct="1">
              <a:lnSpc>
                <a:spcPct val="150000"/>
              </a:lnSpc>
              <a:spcBef>
                <a:spcPts val="0"/>
              </a:spcBef>
              <a:spcAft>
                <a:spcPts val="0"/>
              </a:spcAft>
              <a:buClrTx/>
              <a:buSzTx/>
              <a:tabLst/>
              <a:defRPr/>
            </a:pPr>
            <a:r>
              <a:rPr lang="en-GB" sz="1200" dirty="0">
                <a:solidFill>
                  <a:schemeClr val="bg2">
                    <a:lumMod val="10000"/>
                  </a:schemeClr>
                </a:solidFill>
              </a:rPr>
              <a:t>150 GeV/c muon PH spectrum</a:t>
            </a:r>
          </a:p>
        </p:txBody>
      </p:sp>
      <p:sp>
        <p:nvSpPr>
          <p:cNvPr id="27" name="Rectangle 26">
            <a:extLst>
              <a:ext uri="{FF2B5EF4-FFF2-40B4-BE49-F238E27FC236}">
                <a16:creationId xmlns:a16="http://schemas.microsoft.com/office/drawing/2014/main" id="{3B31B449-D46E-3830-66A6-405C6CDE495A}"/>
              </a:ext>
            </a:extLst>
          </p:cNvPr>
          <p:cNvSpPr/>
          <p:nvPr/>
        </p:nvSpPr>
        <p:spPr>
          <a:xfrm>
            <a:off x="3256362" y="2822831"/>
            <a:ext cx="3250281" cy="339452"/>
          </a:xfrm>
          <a:prstGeom prst="rect">
            <a:avLst/>
          </a:prstGeom>
        </p:spPr>
        <p:txBody>
          <a:bodyPr wrap="square">
            <a:spAutoFit/>
          </a:bodyPr>
          <a:lstStyle/>
          <a:p>
            <a:pPr marL="0" lvl="1" algn="r">
              <a:lnSpc>
                <a:spcPct val="150000"/>
              </a:lnSpc>
              <a:defRPr/>
            </a:pPr>
            <a:r>
              <a:rPr lang="en-US" sz="1200" noProof="0" dirty="0">
                <a:solidFill>
                  <a:schemeClr val="bg2">
                    <a:lumMod val="10000"/>
                  </a:schemeClr>
                </a:solidFill>
                <a:latin typeface="Calibri" panose="020F0502020204030204"/>
              </a:rPr>
              <a:t>noise spectrum</a:t>
            </a:r>
            <a:r>
              <a:rPr lang="en-US" sz="1200" noProof="0" dirty="0">
                <a:solidFill>
                  <a:schemeClr val="bg2">
                    <a:lumMod val="10000"/>
                  </a:schemeClr>
                </a:solidFill>
                <a:ea typeface="Cambria Math" panose="02040503050406030204" pitchFamily="18" charset="0"/>
                <a:sym typeface="Wingdings" panose="05000000000000000000" pitchFamily="2" charset="2"/>
              </a:rPr>
              <a:t> (Gaussian)</a:t>
            </a:r>
            <a:endParaRPr lang="en-US" sz="1200" noProof="0" dirty="0">
              <a:solidFill>
                <a:schemeClr val="bg2">
                  <a:lumMod val="10000"/>
                </a:schemeClr>
              </a:solidFill>
              <a:latin typeface="Calibri" panose="020F0502020204030204"/>
            </a:endParaRPr>
          </a:p>
        </p:txBody>
      </p:sp>
      <p:sp>
        <p:nvSpPr>
          <p:cNvPr id="28" name="TextBox 27">
            <a:extLst>
              <a:ext uri="{FF2B5EF4-FFF2-40B4-BE49-F238E27FC236}">
                <a16:creationId xmlns:a16="http://schemas.microsoft.com/office/drawing/2014/main" id="{07D82A5D-1601-7CCF-28D9-653A7AF63C29}"/>
              </a:ext>
            </a:extLst>
          </p:cNvPr>
          <p:cNvSpPr txBox="1"/>
          <p:nvPr/>
        </p:nvSpPr>
        <p:spPr>
          <a:xfrm>
            <a:off x="4954129" y="3619520"/>
            <a:ext cx="3064754" cy="276999"/>
          </a:xfrm>
          <a:prstGeom prst="rect">
            <a:avLst/>
          </a:prstGeom>
          <a:noFill/>
        </p:spPr>
        <p:txBody>
          <a:bodyPr wrap="square">
            <a:spAutoFit/>
          </a:bodyPr>
          <a:lstStyle/>
          <a:p>
            <a:r>
              <a:rPr lang="it-IT" sz="1200" dirty="0" err="1">
                <a:solidFill>
                  <a:schemeClr val="bg2">
                    <a:lumMod val="10000"/>
                  </a:schemeClr>
                </a:solidFill>
                <a:latin typeface="Calibri" panose="020F0502020204030204"/>
                <a:ea typeface="Cambria Math" panose="02040503050406030204" pitchFamily="18" charset="0"/>
                <a:sym typeface="Wingdings" panose="05000000000000000000" pitchFamily="2" charset="2"/>
              </a:rPr>
              <a:t>s</a:t>
            </a:r>
            <a:r>
              <a:rPr kumimoji="0" lang="it-IT" sz="1200" b="0" u="none" strike="noStrike" kern="1200" cap="none" spc="0" normalizeH="0" baseline="0" noProof="0" dirty="0" err="1">
                <a:ln>
                  <a:noFill/>
                </a:ln>
                <a:solidFill>
                  <a:schemeClr val="bg2">
                    <a:lumMod val="10000"/>
                  </a:schemeClr>
                </a:solidFill>
                <a:effectLst/>
                <a:uLnTx/>
                <a:uFillTx/>
                <a:latin typeface="Calibri" panose="020F0502020204030204"/>
                <a:ea typeface="Cambria Math" panose="02040503050406030204" pitchFamily="18" charset="0"/>
                <a:sym typeface="Wingdings" panose="05000000000000000000" pitchFamily="2" charset="2"/>
              </a:rPr>
              <a:t>ignal</a:t>
            </a:r>
            <a:r>
              <a:rPr kumimoji="0" lang="it-IT" sz="1200" b="0" u="none" strike="noStrike" kern="1200" cap="none" spc="0" normalizeH="0" baseline="0" noProof="0" dirty="0">
                <a:ln>
                  <a:noFill/>
                </a:ln>
                <a:solidFill>
                  <a:schemeClr val="bg2">
                    <a:lumMod val="10000"/>
                  </a:schemeClr>
                </a:solidFill>
                <a:effectLst/>
                <a:uLnTx/>
                <a:uFillTx/>
                <a:latin typeface="Calibri" panose="020F0502020204030204"/>
                <a:ea typeface="Cambria Math" panose="02040503050406030204" pitchFamily="18" charset="0"/>
                <a:sym typeface="Wingdings" panose="05000000000000000000" pitchFamily="2" charset="2"/>
              </a:rPr>
              <a:t> PH </a:t>
            </a:r>
            <a:r>
              <a:rPr kumimoji="0" lang="it-IT" sz="1200" b="0" u="none" strike="noStrike" kern="1200" cap="none" spc="0" normalizeH="0" baseline="0" noProof="0" dirty="0" err="1">
                <a:ln>
                  <a:noFill/>
                </a:ln>
                <a:solidFill>
                  <a:schemeClr val="bg2">
                    <a:lumMod val="10000"/>
                  </a:schemeClr>
                </a:solidFill>
                <a:effectLst/>
                <a:uLnTx/>
                <a:uFillTx/>
                <a:latin typeface="Calibri" panose="020F0502020204030204"/>
                <a:ea typeface="Cambria Math" panose="02040503050406030204" pitchFamily="18" charset="0"/>
                <a:sym typeface="Wingdings" panose="05000000000000000000" pitchFamily="2" charset="2"/>
              </a:rPr>
              <a:t>spectrum</a:t>
            </a:r>
            <a:r>
              <a:rPr kumimoji="0" lang="it-IT" sz="1200" b="0" u="none" strike="noStrike" kern="1200" cap="none" spc="0" normalizeH="0" baseline="0" noProof="0" dirty="0">
                <a:ln>
                  <a:noFill/>
                </a:ln>
                <a:solidFill>
                  <a:schemeClr val="bg2">
                    <a:lumMod val="10000"/>
                  </a:schemeClr>
                </a:solidFill>
                <a:effectLst/>
                <a:uLnTx/>
                <a:uFillTx/>
                <a:latin typeface="Calibri" panose="020F0502020204030204"/>
                <a:ea typeface="Cambria Math" panose="02040503050406030204" pitchFamily="18" charset="0"/>
                <a:sym typeface="Wingdings" panose="05000000000000000000" pitchFamily="2" charset="2"/>
              </a:rPr>
              <a:t> (</a:t>
            </a:r>
            <a:r>
              <a:rPr kumimoji="0" lang="en-US" sz="1200" b="0" u="none" strike="noStrike" kern="1200" cap="none" spc="0" normalizeH="0" baseline="0" noProof="0" dirty="0" err="1">
                <a:ln>
                  <a:noFill/>
                </a:ln>
                <a:solidFill>
                  <a:schemeClr val="bg2">
                    <a:lumMod val="10000"/>
                  </a:schemeClr>
                </a:solidFill>
                <a:effectLst/>
                <a:uLnTx/>
                <a:uFillTx/>
                <a:latin typeface="Calibri" panose="020F0502020204030204"/>
              </a:rPr>
              <a:t>Pólya</a:t>
            </a:r>
            <a:r>
              <a:rPr kumimoji="0" lang="en-US" sz="1200" b="0" u="none" strike="noStrike" kern="1200" cap="none" spc="0" normalizeH="0" baseline="0" noProof="0" dirty="0">
                <a:ln>
                  <a:noFill/>
                </a:ln>
                <a:solidFill>
                  <a:schemeClr val="bg2">
                    <a:lumMod val="10000"/>
                  </a:schemeClr>
                </a:solidFill>
                <a:effectLst/>
                <a:uLnTx/>
                <a:uFillTx/>
                <a:latin typeface="Calibri" panose="020F0502020204030204"/>
              </a:rPr>
              <a:t>)</a:t>
            </a:r>
            <a:r>
              <a:rPr kumimoji="0" lang="it-IT" sz="1200" b="0" u="none" strike="noStrike" kern="1200" cap="none" spc="0" normalizeH="0" baseline="0" noProof="0" dirty="0">
                <a:ln>
                  <a:noFill/>
                </a:ln>
                <a:solidFill>
                  <a:schemeClr val="bg2">
                    <a:lumMod val="10000"/>
                  </a:schemeClr>
                </a:solidFill>
                <a:effectLst/>
                <a:uLnTx/>
                <a:uFillTx/>
                <a:latin typeface="Calibri" panose="020F0502020204030204"/>
                <a:ea typeface="Cambria Math" panose="02040503050406030204" pitchFamily="18" charset="0"/>
                <a:sym typeface="Wingdings" panose="05000000000000000000" pitchFamily="2" charset="2"/>
              </a:rPr>
              <a:t> </a:t>
            </a:r>
            <a:endParaRPr lang="en-GB" dirty="0">
              <a:solidFill>
                <a:schemeClr val="bg2">
                  <a:lumMod val="10000"/>
                </a:schemeClr>
              </a:solidFill>
            </a:endParaRPr>
          </a:p>
        </p:txBody>
      </p:sp>
      <p:sp>
        <p:nvSpPr>
          <p:cNvPr id="29" name="Rectangle 28">
            <a:extLst>
              <a:ext uri="{FF2B5EF4-FFF2-40B4-BE49-F238E27FC236}">
                <a16:creationId xmlns:a16="http://schemas.microsoft.com/office/drawing/2014/main" id="{629ED7CB-7723-6C13-8BCE-EEBB1727E1C5}"/>
              </a:ext>
            </a:extLst>
          </p:cNvPr>
          <p:cNvSpPr/>
          <p:nvPr/>
        </p:nvSpPr>
        <p:spPr>
          <a:xfrm>
            <a:off x="3614961" y="2525286"/>
            <a:ext cx="306484" cy="2545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2" name="Picture 31" descr="A red line graph on a white background&#10;&#10;Description automatically generated">
            <a:extLst>
              <a:ext uri="{FF2B5EF4-FFF2-40B4-BE49-F238E27FC236}">
                <a16:creationId xmlns:a16="http://schemas.microsoft.com/office/drawing/2014/main" id="{EC99A588-E288-99B8-4757-2C53810AFDBD}"/>
              </a:ext>
            </a:extLst>
          </p:cNvPr>
          <p:cNvPicPr>
            <a:picLocks noChangeAspect="1"/>
          </p:cNvPicPr>
          <p:nvPr/>
        </p:nvPicPr>
        <p:blipFill rotWithShape="1">
          <a:blip r:embed="rId4"/>
          <a:srcRect l="9896" t="15520" r="25688" b="8320"/>
          <a:stretch/>
        </p:blipFill>
        <p:spPr>
          <a:xfrm>
            <a:off x="306966" y="2197672"/>
            <a:ext cx="3277064" cy="2766005"/>
          </a:xfrm>
          <a:prstGeom prst="rect">
            <a:avLst/>
          </a:prstGeom>
        </p:spPr>
      </p:pic>
      <p:cxnSp>
        <p:nvCxnSpPr>
          <p:cNvPr id="33" name="Straight Arrow Connector 32">
            <a:extLst>
              <a:ext uri="{FF2B5EF4-FFF2-40B4-BE49-F238E27FC236}">
                <a16:creationId xmlns:a16="http://schemas.microsoft.com/office/drawing/2014/main" id="{E394C341-31F0-C27F-B463-DF33C3920145}"/>
              </a:ext>
            </a:extLst>
          </p:cNvPr>
          <p:cNvCxnSpPr>
            <a:cxnSpLocks/>
          </p:cNvCxnSpPr>
          <p:nvPr/>
        </p:nvCxnSpPr>
        <p:spPr>
          <a:xfrm>
            <a:off x="3074029" y="2652576"/>
            <a:ext cx="0" cy="1671191"/>
          </a:xfrm>
          <a:prstGeom prst="straightConnector1">
            <a:avLst/>
          </a:prstGeom>
          <a:ln w="12700">
            <a:solidFill>
              <a:schemeClr val="bg2">
                <a:lumMod val="10000"/>
              </a:schemeClr>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34" name="TextBox 33">
            <a:extLst>
              <a:ext uri="{FF2B5EF4-FFF2-40B4-BE49-F238E27FC236}">
                <a16:creationId xmlns:a16="http://schemas.microsoft.com/office/drawing/2014/main" id="{203F95AE-748C-3022-A31E-8A7EE3A6BCD5}"/>
              </a:ext>
            </a:extLst>
          </p:cNvPr>
          <p:cNvSpPr txBox="1"/>
          <p:nvPr/>
        </p:nvSpPr>
        <p:spPr>
          <a:xfrm rot="16200000">
            <a:off x="2529425" y="3372563"/>
            <a:ext cx="865943" cy="276999"/>
          </a:xfrm>
          <a:prstGeom prst="rect">
            <a:avLst/>
          </a:prstGeom>
          <a:noFill/>
        </p:spPr>
        <p:txBody>
          <a:bodyPr wrap="none" rtlCol="0">
            <a:spAutoFit/>
          </a:bodyPr>
          <a:lstStyle/>
          <a:p>
            <a:r>
              <a:rPr lang="en-US" sz="1200" dirty="0">
                <a:solidFill>
                  <a:schemeClr val="bg2">
                    <a:lumMod val="10000"/>
                  </a:schemeClr>
                </a:solidFill>
              </a:rPr>
              <a:t>a</a:t>
            </a:r>
            <a:r>
              <a:rPr lang="en-ES" sz="1200">
                <a:solidFill>
                  <a:schemeClr val="bg2">
                    <a:lumMod val="10000"/>
                  </a:schemeClr>
                </a:solidFill>
              </a:rPr>
              <a:t>mplitude</a:t>
            </a:r>
            <a:endParaRPr lang="en-ES" sz="1200" dirty="0">
              <a:solidFill>
                <a:schemeClr val="bg2">
                  <a:lumMod val="10000"/>
                </a:schemeClr>
              </a:solidFill>
            </a:endParaRPr>
          </a:p>
        </p:txBody>
      </p:sp>
      <p:cxnSp>
        <p:nvCxnSpPr>
          <p:cNvPr id="35" name="Straight Connector 34">
            <a:extLst>
              <a:ext uri="{FF2B5EF4-FFF2-40B4-BE49-F238E27FC236}">
                <a16:creationId xmlns:a16="http://schemas.microsoft.com/office/drawing/2014/main" id="{E8A251C5-2854-CD3E-1209-E6015B19F360}"/>
              </a:ext>
            </a:extLst>
          </p:cNvPr>
          <p:cNvCxnSpPr>
            <a:cxnSpLocks/>
          </p:cNvCxnSpPr>
          <p:nvPr/>
        </p:nvCxnSpPr>
        <p:spPr>
          <a:xfrm>
            <a:off x="748445" y="4323767"/>
            <a:ext cx="2716120" cy="0"/>
          </a:xfrm>
          <a:prstGeom prst="line">
            <a:avLst/>
          </a:prstGeom>
          <a:ln w="12700">
            <a:solidFill>
              <a:schemeClr val="bg2">
                <a:lumMod val="10000"/>
              </a:schemeClr>
            </a:solidFill>
            <a:prstDash val="dash"/>
          </a:ln>
        </p:spPr>
        <p:style>
          <a:lnRef idx="2">
            <a:schemeClr val="accent1"/>
          </a:lnRef>
          <a:fillRef idx="0">
            <a:schemeClr val="accent1"/>
          </a:fillRef>
          <a:effectRef idx="1">
            <a:schemeClr val="accent1"/>
          </a:effectRef>
          <a:fontRef idx="minor">
            <a:schemeClr val="tx1"/>
          </a:fontRef>
        </p:style>
      </p:cxnSp>
      <p:sp>
        <p:nvSpPr>
          <p:cNvPr id="36" name="TextBox 35">
            <a:extLst>
              <a:ext uri="{FF2B5EF4-FFF2-40B4-BE49-F238E27FC236}">
                <a16:creationId xmlns:a16="http://schemas.microsoft.com/office/drawing/2014/main" id="{0277A07A-96D5-AE49-021B-219062059552}"/>
              </a:ext>
            </a:extLst>
          </p:cNvPr>
          <p:cNvSpPr txBox="1"/>
          <p:nvPr/>
        </p:nvSpPr>
        <p:spPr>
          <a:xfrm>
            <a:off x="700450" y="2089127"/>
            <a:ext cx="2882734" cy="276999"/>
          </a:xfrm>
          <a:prstGeom prst="rect">
            <a:avLst/>
          </a:prstGeom>
          <a:noFill/>
        </p:spPr>
        <p:txBody>
          <a:bodyPr wrap="square">
            <a:spAutoFit/>
          </a:bodyPr>
          <a:lstStyle/>
          <a:p>
            <a:pPr algn="r"/>
            <a:r>
              <a:rPr lang="en-GB" sz="1200" dirty="0">
                <a:solidFill>
                  <a:schemeClr val="bg2">
                    <a:lumMod val="10000"/>
                  </a:schemeClr>
                </a:solidFill>
              </a:rPr>
              <a:t>Charge-sensitive amplifier</a:t>
            </a:r>
          </a:p>
        </p:txBody>
      </p:sp>
      <p:cxnSp>
        <p:nvCxnSpPr>
          <p:cNvPr id="41" name="Straight Arrow Connector 40">
            <a:extLst>
              <a:ext uri="{FF2B5EF4-FFF2-40B4-BE49-F238E27FC236}">
                <a16:creationId xmlns:a16="http://schemas.microsoft.com/office/drawing/2014/main" id="{D9A761F7-1984-212D-BB37-E072D2AFBE32}"/>
              </a:ext>
            </a:extLst>
          </p:cNvPr>
          <p:cNvCxnSpPr/>
          <p:nvPr/>
        </p:nvCxnSpPr>
        <p:spPr>
          <a:xfrm flipH="1">
            <a:off x="4304679" y="3035163"/>
            <a:ext cx="323897" cy="42928"/>
          </a:xfrm>
          <a:prstGeom prst="straightConnector1">
            <a:avLst/>
          </a:prstGeom>
          <a:ln>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5D92E915-0DC8-AFDA-BB3F-599EFF864E42}"/>
              </a:ext>
            </a:extLst>
          </p:cNvPr>
          <p:cNvCxnSpPr>
            <a:cxnSpLocks/>
          </p:cNvCxnSpPr>
          <p:nvPr/>
        </p:nvCxnSpPr>
        <p:spPr>
          <a:xfrm flipH="1">
            <a:off x="4779241" y="3768251"/>
            <a:ext cx="204525" cy="0"/>
          </a:xfrm>
          <a:prstGeom prst="straightConnector1">
            <a:avLst/>
          </a:prstGeom>
          <a:ln>
            <a:solidFill>
              <a:srgbClr val="0000FF"/>
            </a:solidFill>
            <a:tailEnd type="triangle"/>
          </a:ln>
        </p:spPr>
        <p:style>
          <a:lnRef idx="1">
            <a:schemeClr val="accent1"/>
          </a:lnRef>
          <a:fillRef idx="0">
            <a:schemeClr val="accent1"/>
          </a:fillRef>
          <a:effectRef idx="0">
            <a:schemeClr val="accent1"/>
          </a:effectRef>
          <a:fontRef idx="minor">
            <a:schemeClr val="tx1"/>
          </a:fontRef>
        </p:style>
      </p:cxnSp>
      <p:sp>
        <p:nvSpPr>
          <p:cNvPr id="45" name="Rectangle 44">
            <a:extLst>
              <a:ext uri="{FF2B5EF4-FFF2-40B4-BE49-F238E27FC236}">
                <a16:creationId xmlns:a16="http://schemas.microsoft.com/office/drawing/2014/main" id="{A57B3B23-5E3C-AD78-2833-A0EAEEDDEE37}"/>
              </a:ext>
            </a:extLst>
          </p:cNvPr>
          <p:cNvSpPr/>
          <p:nvPr/>
        </p:nvSpPr>
        <p:spPr>
          <a:xfrm>
            <a:off x="7712399" y="2502137"/>
            <a:ext cx="306484" cy="25458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8" name="Straight Connector 47">
            <a:extLst>
              <a:ext uri="{FF2B5EF4-FFF2-40B4-BE49-F238E27FC236}">
                <a16:creationId xmlns:a16="http://schemas.microsoft.com/office/drawing/2014/main" id="{C37EE9B4-91EA-BB70-B9AE-0EBEE9356039}"/>
              </a:ext>
            </a:extLst>
          </p:cNvPr>
          <p:cNvCxnSpPr>
            <a:cxnSpLocks/>
          </p:cNvCxnSpPr>
          <p:nvPr/>
        </p:nvCxnSpPr>
        <p:spPr>
          <a:xfrm>
            <a:off x="2192718" y="2652576"/>
            <a:ext cx="881311" cy="0"/>
          </a:xfrm>
          <a:prstGeom prst="line">
            <a:avLst/>
          </a:prstGeom>
          <a:ln w="12700">
            <a:solidFill>
              <a:schemeClr val="bg2">
                <a:lumMod val="10000"/>
              </a:schemeClr>
            </a:solidFill>
            <a:prstDash val="dash"/>
          </a:ln>
        </p:spPr>
        <p:style>
          <a:lnRef idx="2">
            <a:schemeClr val="accent1"/>
          </a:lnRef>
          <a:fillRef idx="0">
            <a:schemeClr val="accent1"/>
          </a:fillRef>
          <a:effectRef idx="1">
            <a:schemeClr val="accent1"/>
          </a:effectRef>
          <a:fontRef idx="minor">
            <a:schemeClr val="tx1"/>
          </a:fontRef>
        </p:style>
      </p:cxnSp>
      <p:sp>
        <p:nvSpPr>
          <p:cNvPr id="51" name="Rectangle 50">
            <a:extLst>
              <a:ext uri="{FF2B5EF4-FFF2-40B4-BE49-F238E27FC236}">
                <a16:creationId xmlns:a16="http://schemas.microsoft.com/office/drawing/2014/main" id="{2882B329-D86A-CEA3-70D9-ACFC2973596C}"/>
              </a:ext>
            </a:extLst>
          </p:cNvPr>
          <p:cNvSpPr/>
          <p:nvPr/>
        </p:nvSpPr>
        <p:spPr>
          <a:xfrm>
            <a:off x="749410" y="2378085"/>
            <a:ext cx="671611" cy="2184428"/>
          </a:xfrm>
          <a:prstGeom prst="rect">
            <a:avLst/>
          </a:prstGeom>
          <a:solidFill>
            <a:srgbClr val="92D050">
              <a:alpha val="13948"/>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S"/>
          </a:p>
        </p:txBody>
      </p:sp>
      <p:sp>
        <p:nvSpPr>
          <p:cNvPr id="52" name="TextBox 51">
            <a:extLst>
              <a:ext uri="{FF2B5EF4-FFF2-40B4-BE49-F238E27FC236}">
                <a16:creationId xmlns:a16="http://schemas.microsoft.com/office/drawing/2014/main" id="{3F5866AF-57DB-F1C8-1679-DF2080476693}"/>
              </a:ext>
            </a:extLst>
          </p:cNvPr>
          <p:cNvSpPr txBox="1"/>
          <p:nvPr/>
        </p:nvSpPr>
        <p:spPr>
          <a:xfrm rot="16200000">
            <a:off x="629534" y="3022525"/>
            <a:ext cx="891591" cy="461665"/>
          </a:xfrm>
          <a:prstGeom prst="rect">
            <a:avLst/>
          </a:prstGeom>
          <a:noFill/>
        </p:spPr>
        <p:txBody>
          <a:bodyPr wrap="none" rtlCol="0">
            <a:spAutoFit/>
          </a:bodyPr>
          <a:lstStyle/>
          <a:p>
            <a:r>
              <a:rPr lang="en-US" sz="1200" dirty="0">
                <a:solidFill>
                  <a:schemeClr val="bg2">
                    <a:lumMod val="10000"/>
                  </a:schemeClr>
                </a:solidFill>
              </a:rPr>
              <a:t>p</a:t>
            </a:r>
            <a:r>
              <a:rPr lang="en-ES" sz="1200">
                <a:solidFill>
                  <a:schemeClr val="bg2">
                    <a:lumMod val="10000"/>
                  </a:schemeClr>
                </a:solidFill>
              </a:rPr>
              <a:t>re-trigger</a:t>
            </a:r>
            <a:endParaRPr lang="en-ES" sz="1200" dirty="0">
              <a:solidFill>
                <a:schemeClr val="bg2">
                  <a:lumMod val="10000"/>
                </a:schemeClr>
              </a:solidFill>
            </a:endParaRPr>
          </a:p>
          <a:p>
            <a:pPr algn="ctr"/>
            <a:r>
              <a:rPr lang="en-ES" sz="1200" dirty="0">
                <a:solidFill>
                  <a:schemeClr val="bg2">
                    <a:lumMod val="10000"/>
                  </a:schemeClr>
                </a:solidFill>
              </a:rPr>
              <a:t> region</a:t>
            </a:r>
          </a:p>
        </p:txBody>
      </p:sp>
      <p:sp>
        <p:nvSpPr>
          <p:cNvPr id="2" name="Content Placeholder 1">
            <a:extLst>
              <a:ext uri="{FF2B5EF4-FFF2-40B4-BE49-F238E27FC236}">
                <a16:creationId xmlns:a16="http://schemas.microsoft.com/office/drawing/2014/main" id="{72349B75-02F8-4869-2F42-867ECD0AC6BF}"/>
              </a:ext>
            </a:extLst>
          </p:cNvPr>
          <p:cNvSpPr txBox="1">
            <a:spLocks/>
          </p:cNvSpPr>
          <p:nvPr/>
        </p:nvSpPr>
        <p:spPr>
          <a:xfrm>
            <a:off x="407988" y="1155904"/>
            <a:ext cx="11376023" cy="835912"/>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1800" b="0" dirty="0"/>
              <a:t>The average number of photoelectrons (NPE) is obtained by comparing the pulse heights of single photoelectron (SPE) events, measured with a UV LED, to those from multiple photoelectron measurements using a muon beam.</a:t>
            </a:r>
          </a:p>
        </p:txBody>
      </p:sp>
      <p:sp>
        <p:nvSpPr>
          <p:cNvPr id="8" name="TextBox 7">
            <a:extLst>
              <a:ext uri="{FF2B5EF4-FFF2-40B4-BE49-F238E27FC236}">
                <a16:creationId xmlns:a16="http://schemas.microsoft.com/office/drawing/2014/main" id="{5B2BFEAB-8355-34B2-44D5-A2717E8378F1}"/>
              </a:ext>
            </a:extLst>
          </p:cNvPr>
          <p:cNvSpPr txBox="1"/>
          <p:nvPr/>
        </p:nvSpPr>
        <p:spPr>
          <a:xfrm>
            <a:off x="407987" y="5346193"/>
            <a:ext cx="11376023" cy="553998"/>
          </a:xfrm>
          <a:prstGeom prst="rect">
            <a:avLst/>
          </a:prstGeom>
          <a:noFill/>
        </p:spPr>
        <p:txBody>
          <a:bodyPr wrap="square" lIns="0" tIns="0" rIns="0" bIns="0" rtlCol="0">
            <a:spAutoFit/>
          </a:bodyPr>
          <a:lstStyle/>
          <a:p>
            <a:pPr marL="285750" indent="-285750">
              <a:buFont typeface="Wingdings" pitchFamily="2" charset="2"/>
              <a:buChar char="à"/>
            </a:pPr>
            <a:r>
              <a:rPr lang="en-US" sz="1800" b="0" dirty="0">
                <a:solidFill>
                  <a:schemeClr val="bg2">
                    <a:lumMod val="10000"/>
                  </a:schemeClr>
                </a:solidFill>
              </a:rPr>
              <a:t>A photocathode with 3 nm Cr and 18 nm </a:t>
            </a:r>
            <a:r>
              <a:rPr lang="en-US" sz="1800" b="0" dirty="0" err="1">
                <a:solidFill>
                  <a:srgbClr val="FF0000"/>
                </a:solidFill>
              </a:rPr>
              <a:t>CsI</a:t>
            </a:r>
            <a:r>
              <a:rPr lang="en-US" sz="1800" b="0" dirty="0">
                <a:solidFill>
                  <a:srgbClr val="FF0000"/>
                </a:solidFill>
              </a:rPr>
              <a:t> produces over 12 photoelectrons per muon </a:t>
            </a:r>
            <a:r>
              <a:rPr lang="en-US" sz="1800" b="0" dirty="0">
                <a:solidFill>
                  <a:schemeClr val="bg2">
                    <a:lumMod val="10000"/>
                  </a:schemeClr>
                </a:solidFill>
              </a:rPr>
              <a:t>when combined with a 3 mm </a:t>
            </a:r>
            <a:r>
              <a:rPr lang="en-US" sz="1800" b="0" dirty="0" err="1">
                <a:solidFill>
                  <a:schemeClr val="bg2">
                    <a:lumMod val="10000"/>
                  </a:schemeClr>
                </a:solidFill>
              </a:rPr>
              <a:t>MgF</a:t>
            </a:r>
            <a:r>
              <a:rPr lang="en-US" sz="1800" b="0" dirty="0">
                <a:solidFill>
                  <a:schemeClr val="bg2">
                    <a:lumMod val="10000"/>
                  </a:schemeClr>
                </a:solidFill>
              </a:rPr>
              <a:t>₂ crystal.</a:t>
            </a:r>
          </a:p>
        </p:txBody>
      </p:sp>
      <p:pic>
        <p:nvPicPr>
          <p:cNvPr id="9" name="Picture 8" descr="Graphical user interface, Teams&#10;&#10;Description automatically generated with medium confidence">
            <a:extLst>
              <a:ext uri="{FF2B5EF4-FFF2-40B4-BE49-F238E27FC236}">
                <a16:creationId xmlns:a16="http://schemas.microsoft.com/office/drawing/2014/main" id="{145FE9BC-B36E-A72F-0A90-90136D232A95}"/>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1501085" y="6282141"/>
            <a:ext cx="896457" cy="554642"/>
          </a:xfrm>
          <a:prstGeom prst="rect">
            <a:avLst/>
          </a:prstGeom>
        </p:spPr>
      </p:pic>
      <p:pic>
        <p:nvPicPr>
          <p:cNvPr id="10" name="Picture 9" descr="Logo&#10;&#10;Description automatically generated with medium confidence">
            <a:extLst>
              <a:ext uri="{FF2B5EF4-FFF2-40B4-BE49-F238E27FC236}">
                <a16:creationId xmlns:a16="http://schemas.microsoft.com/office/drawing/2014/main" id="{4AECA195-C030-45D9-2083-3247AF73FD51}"/>
              </a:ext>
            </a:extLst>
          </p:cNvPr>
          <p:cNvPicPr>
            <a:picLocks noChangeAspect="1"/>
          </p:cNvPicPr>
          <p:nvPr/>
        </p:nvPicPr>
        <p:blipFill rotWithShape="1">
          <a:blip r:embed="rId6">
            <a:clrChange>
              <a:clrFrom>
                <a:srgbClr val="FFFFFF"/>
              </a:clrFrom>
              <a:clrTo>
                <a:srgbClr val="FFFFFF">
                  <a:alpha val="0"/>
                </a:srgbClr>
              </a:clrTo>
            </a:clrChange>
          </a:blip>
          <a:srcRect r="57562" b="-2827"/>
          <a:stretch/>
        </p:blipFill>
        <p:spPr>
          <a:xfrm>
            <a:off x="403200" y="6309320"/>
            <a:ext cx="1075022" cy="527463"/>
          </a:xfrm>
          <a:prstGeom prst="rect">
            <a:avLst/>
          </a:prstGeom>
        </p:spPr>
      </p:pic>
      <p:pic>
        <p:nvPicPr>
          <p:cNvPr id="13" name="Picture 1" descr="page1image1090763664">
            <a:extLst>
              <a:ext uri="{FF2B5EF4-FFF2-40B4-BE49-F238E27FC236}">
                <a16:creationId xmlns:a16="http://schemas.microsoft.com/office/drawing/2014/main" id="{68FB9028-8334-D5B5-622E-092582675B10}"/>
              </a:ext>
            </a:extLst>
          </p:cNvPr>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395023" y="6309320"/>
            <a:ext cx="519326" cy="501899"/>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A black background with text and numbers&#10;&#10;Description automatically generated">
            <a:extLst>
              <a:ext uri="{FF2B5EF4-FFF2-40B4-BE49-F238E27FC236}">
                <a16:creationId xmlns:a16="http://schemas.microsoft.com/office/drawing/2014/main" id="{C10A282E-7183-0D31-AA54-5EFF80424C51}"/>
              </a:ext>
            </a:extLst>
          </p:cNvPr>
          <p:cNvPicPr>
            <a:picLocks noChangeAspect="1"/>
          </p:cNvPicPr>
          <p:nvPr/>
        </p:nvPicPr>
        <p:blipFill>
          <a:blip r:embed="rId8"/>
          <a:stretch>
            <a:fillRect/>
          </a:stretch>
        </p:blipFill>
        <p:spPr>
          <a:xfrm>
            <a:off x="2887689" y="6309320"/>
            <a:ext cx="807582" cy="501899"/>
          </a:xfrm>
          <a:prstGeom prst="rect">
            <a:avLst/>
          </a:prstGeom>
        </p:spPr>
      </p:pic>
      <p:sp>
        <p:nvSpPr>
          <p:cNvPr id="6" name="TextBox 5">
            <a:extLst>
              <a:ext uri="{FF2B5EF4-FFF2-40B4-BE49-F238E27FC236}">
                <a16:creationId xmlns:a16="http://schemas.microsoft.com/office/drawing/2014/main" id="{26BA5837-C83A-0CD8-6565-A698BD8C4B40}"/>
              </a:ext>
            </a:extLst>
          </p:cNvPr>
          <p:cNvSpPr txBox="1"/>
          <p:nvPr/>
        </p:nvSpPr>
        <p:spPr>
          <a:xfrm>
            <a:off x="6234055" y="6309010"/>
            <a:ext cx="4919616" cy="646331"/>
          </a:xfrm>
          <a:prstGeom prst="rect">
            <a:avLst/>
          </a:prstGeom>
          <a:noFill/>
        </p:spPr>
        <p:txBody>
          <a:bodyPr wrap="none" lIns="0" tIns="0" rIns="0" bIns="0" rtlCol="0">
            <a:spAutoFit/>
          </a:bodyPr>
          <a:lstStyle/>
          <a:p>
            <a:r>
              <a:rPr lang="en-US" sz="1050" dirty="0">
                <a:solidFill>
                  <a:schemeClr val="bg2">
                    <a:lumMod val="10000"/>
                  </a:schemeClr>
                </a:solidFill>
              </a:rPr>
              <a:t>L. </a:t>
            </a:r>
            <a:r>
              <a:rPr lang="en-US" sz="1050" dirty="0" err="1">
                <a:solidFill>
                  <a:schemeClr val="bg2">
                    <a:lumMod val="10000"/>
                  </a:schemeClr>
                </a:solidFill>
              </a:rPr>
              <a:t>Sohl</a:t>
            </a:r>
            <a:r>
              <a:rPr lang="en-US" sz="1050" dirty="0">
                <a:solidFill>
                  <a:schemeClr val="bg2">
                    <a:lumMod val="10000"/>
                  </a:schemeClr>
                </a:solidFill>
              </a:rPr>
              <a:t>, PhD dissertation, </a:t>
            </a:r>
            <a:r>
              <a:rPr lang="en-US" sz="1050" dirty="0">
                <a:solidFill>
                  <a:schemeClr val="bg2">
                    <a:lumMod val="10000"/>
                  </a:schemeClr>
                </a:solidFill>
                <a:hlinkClick r:id="rId9">
                  <a:extLst>
                    <a:ext uri="{A12FA001-AC4F-418D-AE19-62706E023703}">
                      <ahyp:hlinkClr xmlns:ahyp="http://schemas.microsoft.com/office/drawing/2018/hyperlinkcolor" val="tx"/>
                    </a:ext>
                  </a:extLst>
                </a:hlinkClick>
              </a:rPr>
              <a:t>https://universite-paris-saclay.hal.science/tel-03167728/</a:t>
            </a:r>
            <a:r>
              <a:rPr lang="en-US" sz="1050" dirty="0">
                <a:solidFill>
                  <a:schemeClr val="bg2">
                    <a:lumMod val="10000"/>
                  </a:schemeClr>
                </a:solidFill>
              </a:rPr>
              <a:t>.</a:t>
            </a:r>
            <a:endParaRPr lang="en-US" sz="1050" b="1" dirty="0">
              <a:solidFill>
                <a:schemeClr val="bg2">
                  <a:lumMod val="10000"/>
                </a:schemeClr>
              </a:solidFill>
              <a:hlinkClick r:id="rId10">
                <a:extLst>
                  <a:ext uri="{A12FA001-AC4F-418D-AE19-62706E023703}">
                    <ahyp:hlinkClr xmlns:ahyp="http://schemas.microsoft.com/office/drawing/2018/hyperlinkcolor" val="tx"/>
                  </a:ext>
                </a:extLst>
              </a:hlinkClick>
            </a:endParaRPr>
          </a:p>
          <a:p>
            <a:pPr algn="l"/>
            <a:r>
              <a:rPr lang="en-US" sz="1050" b="0" i="0" u="none" strike="noStrike" dirty="0">
                <a:solidFill>
                  <a:schemeClr val="bg2">
                    <a:lumMod val="10000"/>
                  </a:schemeClr>
                </a:solidFill>
                <a:effectLst/>
                <a:latin typeface="Roboto" panose="02000000000000000000" pitchFamily="2" charset="0"/>
              </a:rPr>
              <a:t>M. L. V. Fernandez, summer student seminar, </a:t>
            </a:r>
            <a:r>
              <a:rPr lang="en-US" sz="1050" dirty="0">
                <a:solidFill>
                  <a:schemeClr val="bg2">
                    <a:lumMod val="10000"/>
                  </a:schemeClr>
                </a:solidFill>
                <a:hlinkClick r:id="rId10">
                  <a:extLst>
                    <a:ext uri="{A12FA001-AC4F-418D-AE19-62706E023703}">
                      <ahyp:hlinkClr xmlns:ahyp="http://schemas.microsoft.com/office/drawing/2018/hyperlinkcolor" val="tx"/>
                    </a:ext>
                  </a:extLst>
                </a:hlinkClick>
              </a:rPr>
              <a:t>https://indi.to/9RPK3</a:t>
            </a:r>
            <a:r>
              <a:rPr lang="en-US" sz="1050" dirty="0">
                <a:solidFill>
                  <a:schemeClr val="bg2">
                    <a:lumMod val="10000"/>
                  </a:schemeClr>
                </a:solidFill>
              </a:rPr>
              <a:t>.</a:t>
            </a:r>
          </a:p>
          <a:p>
            <a:r>
              <a:rPr lang="en-US" sz="1050" dirty="0">
                <a:solidFill>
                  <a:schemeClr val="bg2">
                    <a:lumMod val="10000"/>
                  </a:schemeClr>
                </a:solidFill>
              </a:rPr>
              <a:t>M. </a:t>
            </a:r>
            <a:r>
              <a:rPr lang="en-US" sz="1050" dirty="0" err="1">
                <a:solidFill>
                  <a:schemeClr val="bg2">
                    <a:lumMod val="10000"/>
                  </a:schemeClr>
                </a:solidFill>
              </a:rPr>
              <a:t>Lisowska</a:t>
            </a:r>
            <a:r>
              <a:rPr lang="en-US" sz="1050" dirty="0">
                <a:solidFill>
                  <a:schemeClr val="tx2"/>
                </a:solidFill>
              </a:rPr>
              <a:t>, PhD dissertation, (available soon).</a:t>
            </a:r>
          </a:p>
          <a:p>
            <a:pPr algn="l"/>
            <a:endParaRPr lang="en-US" sz="1050" b="1" dirty="0">
              <a:solidFill>
                <a:schemeClr val="bg2">
                  <a:lumMod val="10000"/>
                </a:schemeClr>
              </a:solidFill>
            </a:endParaRPr>
          </a:p>
        </p:txBody>
      </p:sp>
    </p:spTree>
    <p:extLst>
      <p:ext uri="{BB962C8B-B14F-4D97-AF65-F5344CB8AC3E}">
        <p14:creationId xmlns:p14="http://schemas.microsoft.com/office/powerpoint/2010/main" val="144041398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8EFE50-F771-C94A-E778-DE1E64D27128}"/>
            </a:ext>
          </a:extLst>
        </p:cNvPr>
        <p:cNvGrpSpPr/>
        <p:nvPr/>
      </p:nvGrpSpPr>
      <p:grpSpPr>
        <a:xfrm>
          <a:off x="0" y="0"/>
          <a:ext cx="0" cy="0"/>
          <a:chOff x="0" y="0"/>
          <a:chExt cx="0" cy="0"/>
        </a:xfrm>
      </p:grpSpPr>
      <p:sp>
        <p:nvSpPr>
          <p:cNvPr id="14" name="Rectangle 13">
            <a:extLst>
              <a:ext uri="{FF2B5EF4-FFF2-40B4-BE49-F238E27FC236}">
                <a16:creationId xmlns:a16="http://schemas.microsoft.com/office/drawing/2014/main" id="{9CAE6D5C-3F7F-541B-9424-E432F9F21AD2}"/>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a:extLst>
              <a:ext uri="{FF2B5EF4-FFF2-40B4-BE49-F238E27FC236}">
                <a16:creationId xmlns:a16="http://schemas.microsoft.com/office/drawing/2014/main" id="{9DD56033-80BA-2CFD-D1F3-36E2C155A175}"/>
              </a:ext>
            </a:extLst>
          </p:cNvPr>
          <p:cNvSpPr>
            <a:spLocks noGrp="1"/>
          </p:cNvSpPr>
          <p:nvPr>
            <p:ph type="title"/>
          </p:nvPr>
        </p:nvSpPr>
        <p:spPr>
          <a:xfrm>
            <a:off x="407988" y="373593"/>
            <a:ext cx="11784012" cy="1065742"/>
          </a:xfrm>
        </p:spPr>
        <p:txBody>
          <a:bodyPr/>
          <a:lstStyle/>
          <a:p>
            <a:r>
              <a:rPr lang="en-US" sz="2800" dirty="0"/>
              <a:t>Alternative Photocathodes to </a:t>
            </a:r>
            <a:r>
              <a:rPr lang="en-US" sz="2800" dirty="0" err="1"/>
              <a:t>CsI</a:t>
            </a:r>
            <a:br>
              <a:rPr lang="en-US" sz="2800" dirty="0"/>
            </a:br>
            <a:endParaRPr lang="en-US" sz="2800" dirty="0"/>
          </a:p>
        </p:txBody>
      </p:sp>
      <p:sp>
        <p:nvSpPr>
          <p:cNvPr id="4" name="Slide Number Placeholder 3">
            <a:extLst>
              <a:ext uri="{FF2B5EF4-FFF2-40B4-BE49-F238E27FC236}">
                <a16:creationId xmlns:a16="http://schemas.microsoft.com/office/drawing/2014/main" id="{5108A9DB-BD3C-8D06-CB98-36B02494AEEB}"/>
              </a:ext>
            </a:extLst>
          </p:cNvPr>
          <p:cNvSpPr>
            <a:spLocks noGrp="1"/>
          </p:cNvSpPr>
          <p:nvPr>
            <p:ph type="sldNum" sz="quarter" idx="12"/>
          </p:nvPr>
        </p:nvSpPr>
        <p:spPr/>
        <p:txBody>
          <a:bodyPr/>
          <a:lstStyle/>
          <a:p>
            <a:fld id="{36B5EA5A-BC32-A742-B11B-8E7414D5B535}" type="slidenum">
              <a:rPr lang="en-US" smtClean="0"/>
              <a:pPr/>
              <a:t>17</a:t>
            </a:fld>
            <a:endParaRPr lang="en-US" dirty="0"/>
          </a:p>
        </p:txBody>
      </p:sp>
      <p:pic>
        <p:nvPicPr>
          <p:cNvPr id="8" name="Picture 7">
            <a:extLst>
              <a:ext uri="{FF2B5EF4-FFF2-40B4-BE49-F238E27FC236}">
                <a16:creationId xmlns:a16="http://schemas.microsoft.com/office/drawing/2014/main" id="{40FE162E-0BB4-5033-0998-539BBD54CF2F}"/>
              </a:ext>
            </a:extLst>
          </p:cNvPr>
          <p:cNvPicPr>
            <a:picLocks noChangeAspect="1"/>
          </p:cNvPicPr>
          <p:nvPr/>
        </p:nvPicPr>
        <p:blipFill rotWithShape="1">
          <a:blip r:embed="rId3"/>
          <a:srcRect l="8715" r="8136" b="4075"/>
          <a:stretch/>
        </p:blipFill>
        <p:spPr>
          <a:xfrm>
            <a:off x="4366809" y="3085619"/>
            <a:ext cx="4278998" cy="3174488"/>
          </a:xfrm>
          <a:prstGeom prst="rect">
            <a:avLst/>
          </a:prstGeom>
        </p:spPr>
      </p:pic>
      <p:sp>
        <p:nvSpPr>
          <p:cNvPr id="9" name="TextBox 8">
            <a:extLst>
              <a:ext uri="{FF2B5EF4-FFF2-40B4-BE49-F238E27FC236}">
                <a16:creationId xmlns:a16="http://schemas.microsoft.com/office/drawing/2014/main" id="{AD50BD38-980C-CA62-9E66-4A1F9B03C7FA}"/>
              </a:ext>
            </a:extLst>
          </p:cNvPr>
          <p:cNvSpPr txBox="1"/>
          <p:nvPr/>
        </p:nvSpPr>
        <p:spPr>
          <a:xfrm>
            <a:off x="5440705" y="3171994"/>
            <a:ext cx="2216934" cy="276999"/>
          </a:xfrm>
          <a:prstGeom prst="rect">
            <a:avLst/>
          </a:prstGeom>
          <a:solidFill>
            <a:schemeClr val="bg1"/>
          </a:solidFill>
        </p:spPr>
        <p:txBody>
          <a:bodyPr wrap="square" rtlCol="0">
            <a:spAutoFit/>
          </a:bodyPr>
          <a:lstStyle/>
          <a:p>
            <a:pPr algn="ctr"/>
            <a:r>
              <a:rPr lang="en-GB" sz="1200" dirty="0">
                <a:solidFill>
                  <a:schemeClr val="bg2">
                    <a:lumMod val="10000"/>
                  </a:schemeClr>
                </a:solidFill>
              </a:rPr>
              <a:t>Ageing studies for </a:t>
            </a:r>
            <a:r>
              <a:rPr lang="en-GB" sz="1200" dirty="0" err="1">
                <a:solidFill>
                  <a:schemeClr val="bg2">
                    <a:lumMod val="10000"/>
                  </a:schemeClr>
                </a:solidFill>
              </a:rPr>
              <a:t>CsI</a:t>
            </a:r>
            <a:endParaRPr lang="en-GB" sz="1200" dirty="0">
              <a:solidFill>
                <a:schemeClr val="bg2">
                  <a:lumMod val="10000"/>
                </a:schemeClr>
              </a:solidFill>
            </a:endParaRPr>
          </a:p>
        </p:txBody>
      </p:sp>
      <p:pic>
        <p:nvPicPr>
          <p:cNvPr id="15" name="Picture 14" descr="A square object with a triangle in the middle&#10;&#10;Description automatically generated">
            <a:extLst>
              <a:ext uri="{FF2B5EF4-FFF2-40B4-BE49-F238E27FC236}">
                <a16:creationId xmlns:a16="http://schemas.microsoft.com/office/drawing/2014/main" id="{428DF2D2-96B3-B6FF-1FFD-7D90E54D0AE4}"/>
              </a:ext>
            </a:extLst>
          </p:cNvPr>
          <p:cNvPicPr>
            <a:picLocks noChangeAspect="1"/>
          </p:cNvPicPr>
          <p:nvPr/>
        </p:nvPicPr>
        <p:blipFill>
          <a:blip r:embed="rId4"/>
          <a:stretch>
            <a:fillRect/>
          </a:stretch>
        </p:blipFill>
        <p:spPr>
          <a:xfrm>
            <a:off x="9083399" y="3455768"/>
            <a:ext cx="2595169" cy="2595169"/>
          </a:xfrm>
          <a:prstGeom prst="rect">
            <a:avLst/>
          </a:prstGeom>
        </p:spPr>
      </p:pic>
      <p:sp>
        <p:nvSpPr>
          <p:cNvPr id="16" name="TextBox 15">
            <a:extLst>
              <a:ext uri="{FF2B5EF4-FFF2-40B4-BE49-F238E27FC236}">
                <a16:creationId xmlns:a16="http://schemas.microsoft.com/office/drawing/2014/main" id="{D351A717-0758-0674-4ABC-F749792B260D}"/>
              </a:ext>
            </a:extLst>
          </p:cNvPr>
          <p:cNvSpPr txBox="1"/>
          <p:nvPr/>
        </p:nvSpPr>
        <p:spPr>
          <a:xfrm>
            <a:off x="9002740" y="3228701"/>
            <a:ext cx="2675828" cy="276999"/>
          </a:xfrm>
          <a:prstGeom prst="rect">
            <a:avLst/>
          </a:prstGeom>
          <a:solidFill>
            <a:srgbClr val="FFFFFF">
              <a:alpha val="74902"/>
            </a:srgb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u="none" strike="noStrike" kern="1200" cap="none" spc="0" normalizeH="0" baseline="0" noProof="0" dirty="0" err="1">
                <a:ln>
                  <a:noFill/>
                </a:ln>
                <a:solidFill>
                  <a:schemeClr val="bg2">
                    <a:lumMod val="10000"/>
                  </a:schemeClr>
                </a:solidFill>
                <a:effectLst/>
                <a:uLnTx/>
                <a:uFillTx/>
                <a:ea typeface="+mn-ea"/>
                <a:cs typeface="+mn-cs"/>
              </a:rPr>
              <a:t>CsI</a:t>
            </a:r>
            <a:r>
              <a:rPr kumimoji="0" lang="en-GB" sz="1200" b="0" u="none" strike="noStrike" kern="1200" cap="none" spc="0" normalizeH="0" baseline="0" noProof="0" dirty="0">
                <a:ln>
                  <a:noFill/>
                </a:ln>
                <a:solidFill>
                  <a:schemeClr val="bg2">
                    <a:lumMod val="10000"/>
                  </a:schemeClr>
                </a:solidFill>
                <a:effectLst/>
                <a:uLnTx/>
                <a:uFillTx/>
                <a:ea typeface="+mn-ea"/>
                <a:cs typeface="+mn-cs"/>
              </a:rPr>
              <a:t> photocathode after air exposure</a:t>
            </a:r>
          </a:p>
        </p:txBody>
      </p:sp>
      <p:pic>
        <p:nvPicPr>
          <p:cNvPr id="17" name="Picture 16" descr="A blue surface with red text and a few small fish&#10;&#10;Description automatically generated with medium confidence">
            <a:extLst>
              <a:ext uri="{FF2B5EF4-FFF2-40B4-BE49-F238E27FC236}">
                <a16:creationId xmlns:a16="http://schemas.microsoft.com/office/drawing/2014/main" id="{94A60103-0465-37B7-D5F6-EEE198D5FC4F}"/>
              </a:ext>
            </a:extLst>
          </p:cNvPr>
          <p:cNvPicPr>
            <a:picLocks noChangeAspect="1"/>
          </p:cNvPicPr>
          <p:nvPr/>
        </p:nvPicPr>
        <p:blipFill>
          <a:blip r:embed="rId5"/>
          <a:stretch>
            <a:fillRect/>
          </a:stretch>
        </p:blipFill>
        <p:spPr>
          <a:xfrm>
            <a:off x="9002740" y="683464"/>
            <a:ext cx="2781271" cy="2361024"/>
          </a:xfrm>
          <a:prstGeom prst="rect">
            <a:avLst/>
          </a:prstGeom>
        </p:spPr>
      </p:pic>
      <p:sp>
        <p:nvSpPr>
          <p:cNvPr id="18" name="TextBox 17">
            <a:extLst>
              <a:ext uri="{FF2B5EF4-FFF2-40B4-BE49-F238E27FC236}">
                <a16:creationId xmlns:a16="http://schemas.microsoft.com/office/drawing/2014/main" id="{BB5206D9-6A91-FF73-DF59-290C16C1585A}"/>
              </a:ext>
            </a:extLst>
          </p:cNvPr>
          <p:cNvSpPr txBox="1"/>
          <p:nvPr/>
        </p:nvSpPr>
        <p:spPr>
          <a:xfrm>
            <a:off x="8842578" y="339325"/>
            <a:ext cx="3101597"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u="none" strike="noStrike" kern="1200" cap="none" spc="0" normalizeH="0" baseline="0" noProof="0" dirty="0" err="1">
                <a:ln>
                  <a:noFill/>
                </a:ln>
                <a:solidFill>
                  <a:schemeClr val="bg2">
                    <a:lumMod val="10000"/>
                  </a:schemeClr>
                </a:solidFill>
                <a:effectLst/>
                <a:uLnTx/>
                <a:uFillTx/>
                <a:ea typeface="+mn-ea"/>
                <a:cs typeface="+mn-cs"/>
              </a:rPr>
              <a:t>CsI</a:t>
            </a:r>
            <a:r>
              <a:rPr kumimoji="0" lang="en-GB" sz="1200" b="0" u="none" strike="noStrike" kern="1200" cap="none" spc="0" normalizeH="0" baseline="0" noProof="0" dirty="0">
                <a:ln>
                  <a:noFill/>
                </a:ln>
                <a:solidFill>
                  <a:schemeClr val="bg2">
                    <a:lumMod val="10000"/>
                  </a:schemeClr>
                </a:solidFill>
                <a:effectLst/>
                <a:uLnTx/>
                <a:uFillTx/>
                <a:ea typeface="+mn-ea"/>
                <a:cs typeface="+mn-cs"/>
              </a:rPr>
              <a:t> photocathode damaged by IBF</a:t>
            </a:r>
          </a:p>
        </p:txBody>
      </p:sp>
      <p:sp>
        <p:nvSpPr>
          <p:cNvPr id="24" name="Content Placeholder 1">
            <a:extLst>
              <a:ext uri="{FF2B5EF4-FFF2-40B4-BE49-F238E27FC236}">
                <a16:creationId xmlns:a16="http://schemas.microsoft.com/office/drawing/2014/main" id="{89995CF3-6329-53F9-1D38-A00A8B67A068}"/>
              </a:ext>
            </a:extLst>
          </p:cNvPr>
          <p:cNvSpPr>
            <a:spLocks noGrp="1"/>
          </p:cNvSpPr>
          <p:nvPr>
            <p:ph idx="1"/>
          </p:nvPr>
        </p:nvSpPr>
        <p:spPr>
          <a:xfrm>
            <a:off x="407989" y="983745"/>
            <a:ext cx="7926542" cy="489858"/>
          </a:xfrm>
        </p:spPr>
        <p:txBody>
          <a:bodyPr/>
          <a:lstStyle/>
          <a:p>
            <a:r>
              <a:rPr lang="en-GB" sz="1800" b="0" dirty="0" err="1">
                <a:solidFill>
                  <a:schemeClr val="bg2">
                    <a:lumMod val="10000"/>
                  </a:schemeClr>
                </a:solidFill>
              </a:rPr>
              <a:t>CsI</a:t>
            </a:r>
            <a:r>
              <a:rPr lang="en-GB" sz="1800" b="0" dirty="0">
                <a:solidFill>
                  <a:schemeClr val="bg2">
                    <a:lumMod val="10000"/>
                  </a:schemeClr>
                </a:solidFill>
              </a:rPr>
              <a:t> is highly susceptible to degradation from:</a:t>
            </a:r>
          </a:p>
          <a:p>
            <a:endParaRPr lang="en-US" sz="1800" b="0" dirty="0"/>
          </a:p>
          <a:p>
            <a:endParaRPr lang="en-US" sz="1800" b="0" dirty="0"/>
          </a:p>
          <a:p>
            <a:endParaRPr lang="en-GB" sz="1800" b="0" dirty="0">
              <a:solidFill>
                <a:schemeClr val="bg2">
                  <a:lumMod val="10000"/>
                </a:schemeClr>
              </a:solidFill>
            </a:endParaRPr>
          </a:p>
        </p:txBody>
      </p:sp>
      <p:sp>
        <p:nvSpPr>
          <p:cNvPr id="27" name="TextBox 26">
            <a:extLst>
              <a:ext uri="{FF2B5EF4-FFF2-40B4-BE49-F238E27FC236}">
                <a16:creationId xmlns:a16="http://schemas.microsoft.com/office/drawing/2014/main" id="{F9EDC161-DDFC-3732-4273-535754695C24}"/>
              </a:ext>
            </a:extLst>
          </p:cNvPr>
          <p:cNvSpPr txBox="1"/>
          <p:nvPr/>
        </p:nvSpPr>
        <p:spPr>
          <a:xfrm>
            <a:off x="403200" y="3576549"/>
            <a:ext cx="3379130" cy="1384995"/>
          </a:xfrm>
          <a:prstGeom prst="rect">
            <a:avLst/>
          </a:prstGeom>
          <a:noFill/>
        </p:spPr>
        <p:txBody>
          <a:bodyPr wrap="none" lIns="0" tIns="0" rIns="0" bIns="0" rtlCol="0">
            <a:spAutoFit/>
          </a:bodyPr>
          <a:lstStyle/>
          <a:p>
            <a:pPr marL="285750" indent="-285750">
              <a:buFont typeface="Arial" panose="020B0604020202020204" pitchFamily="34" charset="0"/>
              <a:buChar char="•"/>
            </a:pPr>
            <a:r>
              <a:rPr kumimoji="0" lang="en-GB" sz="1800" b="1" i="0" u="none" strike="noStrike" kern="1200" cap="none" spc="0" normalizeH="0" baseline="0" noProof="0" dirty="0">
                <a:ln>
                  <a:noFill/>
                </a:ln>
                <a:solidFill>
                  <a:prstClr val="black"/>
                </a:solidFill>
                <a:effectLst/>
                <a:uLnTx/>
                <a:uFillTx/>
                <a:ea typeface="+mn-ea"/>
                <a:cs typeface="+mn-cs"/>
              </a:rPr>
              <a:t>Diamond-Like Carbon (DLC)</a:t>
            </a:r>
          </a:p>
          <a:p>
            <a:pPr marL="285750" indent="-285750">
              <a:buFont typeface="Arial" panose="020B0604020202020204" pitchFamily="34" charset="0"/>
              <a:buChar char="•"/>
            </a:pPr>
            <a:r>
              <a:rPr kumimoji="0" lang="en-GB" sz="1800" b="1" i="0" u="none" strike="noStrike" kern="1200" cap="none" spc="0" normalizeH="0" baseline="0" noProof="0" dirty="0">
                <a:ln>
                  <a:noFill/>
                </a:ln>
                <a:solidFill>
                  <a:prstClr val="black"/>
                </a:solidFill>
                <a:effectLst/>
                <a:uLnTx/>
                <a:uFillTx/>
                <a:ea typeface="+mn-ea"/>
                <a:cs typeface="+mn-cs"/>
              </a:rPr>
              <a:t>Boron Carbide (B</a:t>
            </a:r>
            <a:r>
              <a:rPr kumimoji="0" lang="en-GB" sz="1800" b="1" i="0" u="none" strike="noStrike" kern="1200" cap="none" spc="0" normalizeH="0" baseline="-25000" noProof="0" dirty="0">
                <a:ln>
                  <a:noFill/>
                </a:ln>
                <a:solidFill>
                  <a:prstClr val="black"/>
                </a:solidFill>
                <a:effectLst/>
                <a:uLnTx/>
                <a:uFillTx/>
                <a:ea typeface="+mn-ea"/>
                <a:cs typeface="+mn-cs"/>
              </a:rPr>
              <a:t>4</a:t>
            </a:r>
            <a:r>
              <a:rPr kumimoji="0" lang="en-GB" sz="1800" b="1" i="0" u="none" strike="noStrike" kern="1200" cap="none" spc="0" normalizeH="0" baseline="0" noProof="0" dirty="0">
                <a:ln>
                  <a:noFill/>
                </a:ln>
                <a:solidFill>
                  <a:prstClr val="black"/>
                </a:solidFill>
                <a:effectLst/>
                <a:uLnTx/>
                <a:uFillTx/>
                <a:ea typeface="+mn-ea"/>
                <a:cs typeface="+mn-cs"/>
              </a:rPr>
              <a:t>C</a:t>
            </a:r>
            <a:r>
              <a:rPr kumimoji="0" lang="pl-PL" sz="1800" b="1" i="0" u="none" strike="noStrike" kern="1200" cap="none" spc="0" normalizeH="0" baseline="0" noProof="0" dirty="0">
                <a:ln>
                  <a:noFill/>
                </a:ln>
                <a:solidFill>
                  <a:prstClr val="black"/>
                </a:solidFill>
                <a:effectLst/>
                <a:uLnTx/>
                <a:uFillTx/>
                <a:ea typeface="+mn-ea"/>
                <a:cs typeface="+mn-cs"/>
              </a:rPr>
              <a:t>)</a:t>
            </a:r>
          </a:p>
          <a:p>
            <a:pPr marL="285750" indent="-285750">
              <a:buFont typeface="Arial" panose="020B0604020202020204" pitchFamily="34" charset="0"/>
              <a:buChar char="•"/>
            </a:pPr>
            <a:r>
              <a:rPr kumimoji="0" lang="en-GB" sz="1800" b="0" i="0" u="none" strike="noStrike" kern="1200" cap="none" spc="0" normalizeH="0" baseline="0" noProof="0" dirty="0">
                <a:ln>
                  <a:noFill/>
                </a:ln>
                <a:solidFill>
                  <a:prstClr val="black"/>
                </a:solidFill>
                <a:effectLst/>
                <a:uLnTx/>
                <a:uFillTx/>
                <a:ea typeface="+mn-ea"/>
                <a:cs typeface="+mn-cs"/>
              </a:rPr>
              <a:t>Nanodiamonds</a:t>
            </a:r>
          </a:p>
          <a:p>
            <a:pPr marL="285750" indent="-285750">
              <a:buFont typeface="Arial" panose="020B0604020202020204" pitchFamily="34" charset="0"/>
              <a:buChar char="•"/>
            </a:pPr>
            <a:r>
              <a:rPr kumimoji="0" lang="en-GB" sz="1800" b="0" i="0" u="none" strike="noStrike" kern="1200" cap="none" spc="0" normalizeH="0" baseline="0" noProof="0" dirty="0">
                <a:ln>
                  <a:noFill/>
                </a:ln>
                <a:solidFill>
                  <a:prstClr val="black"/>
                </a:solidFill>
                <a:effectLst/>
                <a:uLnTx/>
                <a:uFillTx/>
                <a:ea typeface="+mn-ea"/>
                <a:cs typeface="+mn-cs"/>
              </a:rPr>
              <a:t>Carbon nano-structures</a:t>
            </a:r>
          </a:p>
          <a:p>
            <a:pPr marL="285750" indent="-285750">
              <a:buFont typeface="Arial" panose="020B0604020202020204" pitchFamily="34" charset="0"/>
              <a:buChar char="•"/>
            </a:pPr>
            <a:r>
              <a:rPr lang="en-GB" dirty="0">
                <a:solidFill>
                  <a:prstClr val="black"/>
                </a:solidFill>
              </a:rPr>
              <a:t>Graphene</a:t>
            </a:r>
            <a:endParaRPr kumimoji="0" lang="en-GB" sz="1800" b="0" i="0" u="none" strike="noStrike" kern="1200" cap="none" spc="0" normalizeH="0" baseline="0" noProof="0" dirty="0">
              <a:ln>
                <a:noFill/>
              </a:ln>
              <a:solidFill>
                <a:prstClr val="black"/>
              </a:solidFill>
              <a:effectLst/>
              <a:uLnTx/>
              <a:uFillTx/>
              <a:ea typeface="+mn-ea"/>
              <a:cs typeface="+mn-cs"/>
            </a:endParaRPr>
          </a:p>
        </p:txBody>
      </p:sp>
      <p:pic>
        <p:nvPicPr>
          <p:cNvPr id="2" name="Picture 1" descr="Graphical user interface, Teams&#10;&#10;Description automatically generated with medium confidence">
            <a:extLst>
              <a:ext uri="{FF2B5EF4-FFF2-40B4-BE49-F238E27FC236}">
                <a16:creationId xmlns:a16="http://schemas.microsoft.com/office/drawing/2014/main" id="{6A05C372-25B5-4E6C-ABCD-78F43DA91432}"/>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1501085" y="6282141"/>
            <a:ext cx="896457" cy="554642"/>
          </a:xfrm>
          <a:prstGeom prst="rect">
            <a:avLst/>
          </a:prstGeom>
        </p:spPr>
      </p:pic>
      <p:pic>
        <p:nvPicPr>
          <p:cNvPr id="5" name="Picture 4" descr="Logo&#10;&#10;Description automatically generated with medium confidence">
            <a:extLst>
              <a:ext uri="{FF2B5EF4-FFF2-40B4-BE49-F238E27FC236}">
                <a16:creationId xmlns:a16="http://schemas.microsoft.com/office/drawing/2014/main" id="{5208F453-85C4-23D8-5D57-ED7B12B21E8C}"/>
              </a:ext>
            </a:extLst>
          </p:cNvPr>
          <p:cNvPicPr>
            <a:picLocks noChangeAspect="1"/>
          </p:cNvPicPr>
          <p:nvPr/>
        </p:nvPicPr>
        <p:blipFill rotWithShape="1">
          <a:blip r:embed="rId7">
            <a:clrChange>
              <a:clrFrom>
                <a:srgbClr val="FFFFFF"/>
              </a:clrFrom>
              <a:clrTo>
                <a:srgbClr val="FFFFFF">
                  <a:alpha val="0"/>
                </a:srgbClr>
              </a:clrTo>
            </a:clrChange>
          </a:blip>
          <a:srcRect r="57562" b="-2827"/>
          <a:stretch/>
        </p:blipFill>
        <p:spPr>
          <a:xfrm>
            <a:off x="403200" y="6309320"/>
            <a:ext cx="1075022" cy="527463"/>
          </a:xfrm>
          <a:prstGeom prst="rect">
            <a:avLst/>
          </a:prstGeom>
        </p:spPr>
      </p:pic>
      <p:pic>
        <p:nvPicPr>
          <p:cNvPr id="10" name="Picture 1" descr="page1image1090763664">
            <a:extLst>
              <a:ext uri="{FF2B5EF4-FFF2-40B4-BE49-F238E27FC236}">
                <a16:creationId xmlns:a16="http://schemas.microsoft.com/office/drawing/2014/main" id="{C7461560-8ECF-F31E-9DA5-395EF177C749}"/>
              </a:ext>
            </a:extLst>
          </p:cNvPr>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395023" y="6309320"/>
            <a:ext cx="519326" cy="50189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A black background with text and numbers&#10;&#10;Description automatically generated">
            <a:extLst>
              <a:ext uri="{FF2B5EF4-FFF2-40B4-BE49-F238E27FC236}">
                <a16:creationId xmlns:a16="http://schemas.microsoft.com/office/drawing/2014/main" id="{A0C496F7-69A2-DF6B-D821-400F740A54C7}"/>
              </a:ext>
            </a:extLst>
          </p:cNvPr>
          <p:cNvPicPr>
            <a:picLocks noChangeAspect="1"/>
          </p:cNvPicPr>
          <p:nvPr/>
        </p:nvPicPr>
        <p:blipFill>
          <a:blip r:embed="rId9"/>
          <a:stretch>
            <a:fillRect/>
          </a:stretch>
        </p:blipFill>
        <p:spPr>
          <a:xfrm>
            <a:off x="2887689" y="6309320"/>
            <a:ext cx="807582" cy="501899"/>
          </a:xfrm>
          <a:prstGeom prst="rect">
            <a:avLst/>
          </a:prstGeom>
        </p:spPr>
      </p:pic>
      <p:sp>
        <p:nvSpPr>
          <p:cNvPr id="6" name="TextBox 5">
            <a:extLst>
              <a:ext uri="{FF2B5EF4-FFF2-40B4-BE49-F238E27FC236}">
                <a16:creationId xmlns:a16="http://schemas.microsoft.com/office/drawing/2014/main" id="{35FA8114-D7A1-9A7A-8790-6479B7774054}"/>
              </a:ext>
            </a:extLst>
          </p:cNvPr>
          <p:cNvSpPr txBox="1"/>
          <p:nvPr/>
        </p:nvSpPr>
        <p:spPr>
          <a:xfrm>
            <a:off x="4185418" y="6317088"/>
            <a:ext cx="8207788" cy="484748"/>
          </a:xfrm>
          <a:prstGeom prst="rect">
            <a:avLst/>
          </a:prstGeom>
          <a:noFill/>
        </p:spPr>
        <p:txBody>
          <a:bodyPr wrap="square" lIns="0" tIns="0" rIns="0" bIns="0" rtlCol="0">
            <a:spAutoFit/>
          </a:bodyPr>
          <a:lstStyle/>
          <a:p>
            <a:pPr algn="l"/>
            <a:r>
              <a:rPr lang="en-US" sz="1050" dirty="0">
                <a:solidFill>
                  <a:schemeClr val="tx2"/>
                </a:solidFill>
              </a:rPr>
              <a:t>IBF and air exposure observations: L. </a:t>
            </a:r>
            <a:r>
              <a:rPr lang="en-US" sz="1050" dirty="0" err="1">
                <a:solidFill>
                  <a:schemeClr val="tx2"/>
                </a:solidFill>
              </a:rPr>
              <a:t>Sohl</a:t>
            </a:r>
            <a:r>
              <a:rPr lang="en-US" sz="1050" dirty="0">
                <a:solidFill>
                  <a:schemeClr val="tx2"/>
                </a:solidFill>
              </a:rPr>
              <a:t>, PhD dissertation, </a:t>
            </a:r>
            <a:r>
              <a:rPr lang="en-US" sz="1050" dirty="0">
                <a:solidFill>
                  <a:schemeClr val="tx2"/>
                </a:solidFill>
                <a:hlinkClick r:id="rId10"/>
              </a:rPr>
              <a:t>https://universite-paris-saclay.hal.science/tel-03167728/</a:t>
            </a:r>
            <a:r>
              <a:rPr lang="en-US" sz="1050" dirty="0">
                <a:solidFill>
                  <a:schemeClr val="tx2"/>
                </a:solidFill>
              </a:rPr>
              <a:t>.</a:t>
            </a:r>
            <a:endParaRPr lang="en-US" sz="1050" dirty="0">
              <a:solidFill>
                <a:schemeClr val="bg2">
                  <a:lumMod val="10000"/>
                </a:schemeClr>
              </a:solidFill>
            </a:endParaRPr>
          </a:p>
          <a:p>
            <a:r>
              <a:rPr lang="en-US" sz="1050" dirty="0">
                <a:solidFill>
                  <a:schemeClr val="tx2"/>
                </a:solidFill>
              </a:rPr>
              <a:t>Air exposure observations: </a:t>
            </a:r>
            <a:r>
              <a:rPr lang="en-US" sz="1050" dirty="0">
                <a:solidFill>
                  <a:schemeClr val="bg2">
                    <a:lumMod val="10000"/>
                  </a:schemeClr>
                </a:solidFill>
              </a:rPr>
              <a:t>M. </a:t>
            </a:r>
            <a:r>
              <a:rPr lang="en-US" sz="1050" dirty="0" err="1">
                <a:solidFill>
                  <a:schemeClr val="bg2">
                    <a:lumMod val="10000"/>
                  </a:schemeClr>
                </a:solidFill>
              </a:rPr>
              <a:t>Lisowska</a:t>
            </a:r>
            <a:r>
              <a:rPr lang="en-US" sz="1050" dirty="0">
                <a:solidFill>
                  <a:schemeClr val="tx2"/>
                </a:solidFill>
              </a:rPr>
              <a:t>, PhD dissertation, (available soon).</a:t>
            </a:r>
            <a:endParaRPr lang="en-US" sz="1050" dirty="0">
              <a:solidFill>
                <a:schemeClr val="bg2">
                  <a:lumMod val="10000"/>
                </a:schemeClr>
              </a:solidFill>
            </a:endParaRPr>
          </a:p>
          <a:p>
            <a:pPr algn="l"/>
            <a:r>
              <a:rPr lang="en-US" sz="1050" dirty="0">
                <a:solidFill>
                  <a:schemeClr val="bg2">
                    <a:lumMod val="10000"/>
                  </a:schemeClr>
                </a:solidFill>
              </a:rPr>
              <a:t>QE </a:t>
            </a:r>
            <a:r>
              <a:rPr lang="en-GB" sz="1050" dirty="0">
                <a:solidFill>
                  <a:schemeClr val="bg2">
                    <a:lumMod val="10000"/>
                  </a:schemeClr>
                </a:solidFill>
              </a:rPr>
              <a:t>ageing studies:  </a:t>
            </a:r>
            <a:r>
              <a:rPr lang="en-US" sz="1050" dirty="0">
                <a:solidFill>
                  <a:schemeClr val="bg2">
                    <a:lumMod val="10000"/>
                  </a:schemeClr>
                </a:solidFill>
              </a:rPr>
              <a:t>M. </a:t>
            </a:r>
            <a:r>
              <a:rPr lang="en-US" sz="1050" dirty="0" err="1">
                <a:solidFill>
                  <a:schemeClr val="bg2">
                    <a:lumMod val="10000"/>
                  </a:schemeClr>
                </a:solidFill>
              </a:rPr>
              <a:t>Lisowska’s</a:t>
            </a:r>
            <a:r>
              <a:rPr lang="en-US" sz="1050" dirty="0">
                <a:solidFill>
                  <a:schemeClr val="bg2">
                    <a:lumMod val="10000"/>
                  </a:schemeClr>
                </a:solidFill>
              </a:rPr>
              <a:t> master thesis, </a:t>
            </a:r>
            <a:r>
              <a:rPr lang="en-US" sz="1050" dirty="0">
                <a:solidFill>
                  <a:schemeClr val="bg2">
                    <a:lumMod val="10000"/>
                  </a:schemeClr>
                </a:solidFill>
                <a:hlinkClick r:id="rId11"/>
              </a:rPr>
              <a:t>https://cds.cern.ch/record/2885929</a:t>
            </a:r>
            <a:r>
              <a:rPr lang="en-US" sz="1050" dirty="0">
                <a:solidFill>
                  <a:schemeClr val="bg2">
                    <a:lumMod val="10000"/>
                  </a:schemeClr>
                </a:solidFill>
              </a:rPr>
              <a:t>.</a:t>
            </a:r>
          </a:p>
        </p:txBody>
      </p:sp>
      <p:sp>
        <p:nvSpPr>
          <p:cNvPr id="7" name="TextBox 6">
            <a:extLst>
              <a:ext uri="{FF2B5EF4-FFF2-40B4-BE49-F238E27FC236}">
                <a16:creationId xmlns:a16="http://schemas.microsoft.com/office/drawing/2014/main" id="{48117A7F-829A-3A94-0810-81ED19B2E368}"/>
              </a:ext>
            </a:extLst>
          </p:cNvPr>
          <p:cNvSpPr txBox="1"/>
          <p:nvPr/>
        </p:nvSpPr>
        <p:spPr>
          <a:xfrm>
            <a:off x="403902" y="1536924"/>
            <a:ext cx="7713650" cy="830997"/>
          </a:xfrm>
          <a:prstGeom prst="rect">
            <a:avLst/>
          </a:prstGeom>
          <a:noFill/>
        </p:spPr>
        <p:txBody>
          <a:bodyPr wrap="none" lIns="0" tIns="0" rIns="0" bIns="0" rtlCol="0">
            <a:spAutoFit/>
          </a:bodyPr>
          <a:lstStyle/>
          <a:p>
            <a:pPr marL="285750" indent="-285750">
              <a:buFont typeface="Arial" panose="020B0604020202020204" pitchFamily="34" charset="0"/>
              <a:buChar char="•"/>
            </a:pPr>
            <a:r>
              <a:rPr lang="en-GB" sz="1800" b="0" dirty="0">
                <a:solidFill>
                  <a:schemeClr val="bg2">
                    <a:lumMod val="10000"/>
                  </a:schemeClr>
                </a:solidFill>
              </a:rPr>
              <a:t>humidity from assembly or possible outgassing of materials, e.g., Kapton</a:t>
            </a:r>
          </a:p>
          <a:p>
            <a:pPr marL="285750" indent="-285750">
              <a:buFont typeface="Arial" panose="020B0604020202020204" pitchFamily="34" charset="0"/>
              <a:buChar char="•"/>
            </a:pPr>
            <a:r>
              <a:rPr lang="en-GB" sz="1800" b="0" dirty="0">
                <a:solidFill>
                  <a:schemeClr val="bg2">
                    <a:lumMod val="10000"/>
                  </a:schemeClr>
                </a:solidFill>
              </a:rPr>
              <a:t>ion backflow (IBF)</a:t>
            </a:r>
          </a:p>
          <a:p>
            <a:pPr marL="285750" indent="-285750">
              <a:buFont typeface="Arial" panose="020B0604020202020204" pitchFamily="34" charset="0"/>
              <a:buChar char="•"/>
            </a:pPr>
            <a:r>
              <a:rPr lang="en-GB" sz="1800" b="0" dirty="0">
                <a:solidFill>
                  <a:schemeClr val="bg2">
                    <a:lumMod val="10000"/>
                  </a:schemeClr>
                </a:solidFill>
              </a:rPr>
              <a:t>discharges</a:t>
            </a:r>
            <a:endParaRPr kumimoji="0" lang="en-GB" sz="1800" b="0" i="0" u="none" strike="noStrike" kern="1200" cap="none" spc="0" normalizeH="0" baseline="0" noProof="0" dirty="0">
              <a:ln>
                <a:noFill/>
              </a:ln>
              <a:solidFill>
                <a:prstClr val="black"/>
              </a:solidFill>
              <a:effectLst/>
              <a:uLnTx/>
              <a:uFillTx/>
              <a:ea typeface="+mn-ea"/>
              <a:cs typeface="+mn-cs"/>
            </a:endParaRPr>
          </a:p>
        </p:txBody>
      </p:sp>
      <p:sp>
        <p:nvSpPr>
          <p:cNvPr id="11" name="Content Placeholder 1">
            <a:extLst>
              <a:ext uri="{FF2B5EF4-FFF2-40B4-BE49-F238E27FC236}">
                <a16:creationId xmlns:a16="http://schemas.microsoft.com/office/drawing/2014/main" id="{689FD101-D57B-1BF7-18F6-611CD810F7D4}"/>
              </a:ext>
            </a:extLst>
          </p:cNvPr>
          <p:cNvSpPr txBox="1">
            <a:spLocks/>
          </p:cNvSpPr>
          <p:nvPr/>
        </p:nvSpPr>
        <p:spPr>
          <a:xfrm>
            <a:off x="403199" y="2727306"/>
            <a:ext cx="8191551" cy="489858"/>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1800" b="0" dirty="0"/>
              <a:t>To increase robustness, different alternatives to </a:t>
            </a:r>
            <a:r>
              <a:rPr lang="en-US" sz="1800" b="0" dirty="0" err="1"/>
              <a:t>CsI</a:t>
            </a:r>
            <a:r>
              <a:rPr lang="en-US" sz="1800" b="0" dirty="0"/>
              <a:t> are being investigated:</a:t>
            </a:r>
          </a:p>
          <a:p>
            <a:endParaRPr lang="en-GB" sz="1800" b="0" dirty="0">
              <a:solidFill>
                <a:schemeClr val="bg2">
                  <a:lumMod val="10000"/>
                </a:schemeClr>
              </a:solidFill>
            </a:endParaRPr>
          </a:p>
        </p:txBody>
      </p:sp>
    </p:spTree>
    <p:extLst>
      <p:ext uri="{BB962C8B-B14F-4D97-AF65-F5344CB8AC3E}">
        <p14:creationId xmlns:p14="http://schemas.microsoft.com/office/powerpoint/2010/main" val="29863949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46AA73-4918-919E-2B75-45A50C58C1A7}"/>
            </a:ext>
          </a:extLst>
        </p:cNvPr>
        <p:cNvGrpSpPr/>
        <p:nvPr/>
      </p:nvGrpSpPr>
      <p:grpSpPr>
        <a:xfrm>
          <a:off x="0" y="0"/>
          <a:ext cx="0" cy="0"/>
          <a:chOff x="0" y="0"/>
          <a:chExt cx="0" cy="0"/>
        </a:xfrm>
      </p:grpSpPr>
      <p:sp>
        <p:nvSpPr>
          <p:cNvPr id="14" name="Rectangle 13">
            <a:extLst>
              <a:ext uri="{FF2B5EF4-FFF2-40B4-BE49-F238E27FC236}">
                <a16:creationId xmlns:a16="http://schemas.microsoft.com/office/drawing/2014/main" id="{3471CC93-612D-FBAE-2736-B39196853841}"/>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a:extLst>
              <a:ext uri="{FF2B5EF4-FFF2-40B4-BE49-F238E27FC236}">
                <a16:creationId xmlns:a16="http://schemas.microsoft.com/office/drawing/2014/main" id="{E2240026-9E7A-7AA3-BC51-E1DAE5551569}"/>
              </a:ext>
            </a:extLst>
          </p:cNvPr>
          <p:cNvSpPr>
            <a:spLocks noGrp="1"/>
          </p:cNvSpPr>
          <p:nvPr>
            <p:ph type="title"/>
          </p:nvPr>
        </p:nvSpPr>
        <p:spPr>
          <a:xfrm>
            <a:off x="407988" y="373593"/>
            <a:ext cx="11784012" cy="1065742"/>
          </a:xfrm>
        </p:spPr>
        <p:txBody>
          <a:bodyPr/>
          <a:lstStyle/>
          <a:p>
            <a:r>
              <a:rPr lang="en-US" sz="2800" dirty="0"/>
              <a:t>DLC as Alternative Photocathodes </a:t>
            </a:r>
            <a:br>
              <a:rPr lang="en-US" sz="2800" dirty="0"/>
            </a:br>
            <a:endParaRPr lang="en-US" sz="2800" dirty="0"/>
          </a:p>
        </p:txBody>
      </p:sp>
      <p:sp>
        <p:nvSpPr>
          <p:cNvPr id="4" name="Slide Number Placeholder 3">
            <a:extLst>
              <a:ext uri="{FF2B5EF4-FFF2-40B4-BE49-F238E27FC236}">
                <a16:creationId xmlns:a16="http://schemas.microsoft.com/office/drawing/2014/main" id="{208B5A77-84CB-2E9F-CD0F-781FE3179B79}"/>
              </a:ext>
            </a:extLst>
          </p:cNvPr>
          <p:cNvSpPr>
            <a:spLocks noGrp="1"/>
          </p:cNvSpPr>
          <p:nvPr>
            <p:ph type="sldNum" sz="quarter" idx="12"/>
          </p:nvPr>
        </p:nvSpPr>
        <p:spPr/>
        <p:txBody>
          <a:bodyPr/>
          <a:lstStyle/>
          <a:p>
            <a:fld id="{36B5EA5A-BC32-A742-B11B-8E7414D5B535}" type="slidenum">
              <a:rPr lang="en-US" smtClean="0"/>
              <a:pPr/>
              <a:t>18</a:t>
            </a:fld>
            <a:endParaRPr lang="en-US" dirty="0"/>
          </a:p>
        </p:txBody>
      </p:sp>
      <p:sp>
        <p:nvSpPr>
          <p:cNvPr id="24" name="Content Placeholder 1">
            <a:extLst>
              <a:ext uri="{FF2B5EF4-FFF2-40B4-BE49-F238E27FC236}">
                <a16:creationId xmlns:a16="http://schemas.microsoft.com/office/drawing/2014/main" id="{12BC5DDF-2A8C-8861-7110-5997E751CB90}"/>
              </a:ext>
            </a:extLst>
          </p:cNvPr>
          <p:cNvSpPr>
            <a:spLocks noGrp="1"/>
          </p:cNvSpPr>
          <p:nvPr>
            <p:ph idx="1"/>
          </p:nvPr>
        </p:nvSpPr>
        <p:spPr>
          <a:xfrm>
            <a:off x="407988" y="1155904"/>
            <a:ext cx="11245305" cy="329923"/>
          </a:xfrm>
        </p:spPr>
        <p:txBody>
          <a:bodyPr/>
          <a:lstStyle/>
          <a:p>
            <a:r>
              <a:rPr lang="en-US" sz="1800" b="0" dirty="0"/>
              <a:t>DLC photocathodes, ranging in thickness from 1.5 nm to 3.5 nm, were characterized during the test beam measurements. </a:t>
            </a:r>
          </a:p>
          <a:p>
            <a:r>
              <a:rPr lang="en-US" sz="1800" b="0" dirty="0"/>
              <a:t>The detector with a 1.5 nm DLC layer deposited directly on the radiator exhibited a time resolution of </a:t>
            </a:r>
            <a:r>
              <a:rPr lang="el-GR" sz="1800" b="0" dirty="0"/>
              <a:t>σ = 31.9 ± 1.3 </a:t>
            </a:r>
            <a:r>
              <a:rPr lang="en-US" sz="1800" b="0" dirty="0" err="1"/>
              <a:t>ps</a:t>
            </a:r>
            <a:r>
              <a:rPr lang="en-US" sz="1800" b="0" dirty="0"/>
              <a:t>, while thicker samples showed approximately 4 </a:t>
            </a:r>
            <a:r>
              <a:rPr lang="en-US" sz="1800" b="0" dirty="0" err="1"/>
              <a:t>ps</a:t>
            </a:r>
            <a:r>
              <a:rPr lang="en-US" sz="1800" b="0" dirty="0"/>
              <a:t> worse resolution.</a:t>
            </a:r>
          </a:p>
        </p:txBody>
      </p:sp>
      <p:pic>
        <p:nvPicPr>
          <p:cNvPr id="8" name="Picture 7">
            <a:extLst>
              <a:ext uri="{FF2B5EF4-FFF2-40B4-BE49-F238E27FC236}">
                <a16:creationId xmlns:a16="http://schemas.microsoft.com/office/drawing/2014/main" id="{7BCC43F2-05E8-9361-3447-B0E4DD6292EA}"/>
              </a:ext>
            </a:extLst>
          </p:cNvPr>
          <p:cNvPicPr>
            <a:picLocks noChangeAspect="1"/>
          </p:cNvPicPr>
          <p:nvPr/>
        </p:nvPicPr>
        <p:blipFill>
          <a:blip r:embed="rId3"/>
          <a:srcRect/>
          <a:stretch/>
        </p:blipFill>
        <p:spPr>
          <a:xfrm>
            <a:off x="7927716" y="2995141"/>
            <a:ext cx="3861084" cy="3219383"/>
          </a:xfrm>
          <a:prstGeom prst="rect">
            <a:avLst/>
          </a:prstGeom>
        </p:spPr>
      </p:pic>
      <p:sp>
        <p:nvSpPr>
          <p:cNvPr id="9" name="TextBox 8">
            <a:extLst>
              <a:ext uri="{FF2B5EF4-FFF2-40B4-BE49-F238E27FC236}">
                <a16:creationId xmlns:a16="http://schemas.microsoft.com/office/drawing/2014/main" id="{E64018EB-2FC5-C49A-740F-C8A1BF678FED}"/>
              </a:ext>
            </a:extLst>
          </p:cNvPr>
          <p:cNvSpPr txBox="1"/>
          <p:nvPr/>
        </p:nvSpPr>
        <p:spPr>
          <a:xfrm>
            <a:off x="10419233" y="3807441"/>
            <a:ext cx="1234060" cy="1754326"/>
          </a:xfrm>
          <a:prstGeom prst="rect">
            <a:avLst/>
          </a:prstGeom>
          <a:noFill/>
          <a:ln w="3175">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kumimoji="0" lang="en-GB" sz="1200" i="0" strike="noStrike" kern="1200" cap="none" spc="0" normalizeH="0" baseline="0" noProof="0" dirty="0">
                <a:ln>
                  <a:noFill/>
                </a:ln>
                <a:solidFill>
                  <a:prstClr val="black"/>
                </a:solidFill>
                <a:effectLst/>
                <a:uLnTx/>
                <a:uFillTx/>
                <a:latin typeface="Calibri" panose="020F0502020204030204"/>
                <a:ea typeface="+mn-ea"/>
                <a:cs typeface="+mn-cs"/>
              </a:rPr>
              <a:t>Single-pad</a:t>
            </a:r>
            <a:r>
              <a:rPr lang="en-GB" sz="1200" dirty="0">
                <a:solidFill>
                  <a:prstClr val="black"/>
                </a:solidFill>
                <a:latin typeface="Calibri" panose="020F0502020204030204"/>
              </a:rPr>
              <a:t> </a:t>
            </a:r>
            <a:r>
              <a:rPr kumimoji="0" lang="en-GB" sz="1200" i="0" strike="noStrike" kern="1200" cap="none" spc="0" normalizeH="0" baseline="0" noProof="0" dirty="0">
                <a:ln>
                  <a:noFill/>
                </a:ln>
                <a:solidFill>
                  <a:prstClr val="black"/>
                </a:solidFill>
                <a:effectLst/>
                <a:uLnTx/>
                <a:uFillTx/>
                <a:latin typeface="Calibri" panose="020F0502020204030204"/>
                <a:ea typeface="+mn-ea"/>
                <a:cs typeface="+mn-cs"/>
              </a:rPr>
              <a:t>MM</a:t>
            </a:r>
            <a:br>
              <a:rPr kumimoji="0" lang="en-GB" sz="1200" i="0" strike="noStrike" kern="1200" cap="none" spc="0" normalizeH="0" baseline="0" noProof="0" dirty="0">
                <a:ln>
                  <a:noFill/>
                </a:ln>
                <a:solidFill>
                  <a:prstClr val="black"/>
                </a:solidFill>
                <a:effectLst/>
                <a:uLnTx/>
                <a:uFillTx/>
                <a:latin typeface="Calibri" panose="020F0502020204030204"/>
                <a:ea typeface="+mn-ea"/>
                <a:cs typeface="+mn-cs"/>
              </a:rPr>
            </a:br>
            <a:r>
              <a:rPr lang="en-US" sz="1200" dirty="0">
                <a:solidFill>
                  <a:prstClr val="black"/>
                </a:solidFill>
              </a:rPr>
              <a:t>3 mm MgF</a:t>
            </a:r>
            <a:r>
              <a:rPr lang="en-US" sz="1200" baseline="-25000" dirty="0">
                <a:solidFill>
                  <a:prstClr val="black"/>
                </a:solidFill>
              </a:rPr>
              <a:t>2 </a:t>
            </a:r>
          </a:p>
          <a:p>
            <a:pPr algn="ctr"/>
            <a:r>
              <a:rPr kumimoji="0" lang="en-US" sz="1200" i="0" strike="noStrike" kern="1200" cap="none" spc="0" normalizeH="0" baseline="0" noProof="0" dirty="0">
                <a:ln>
                  <a:noFill/>
                </a:ln>
                <a:solidFill>
                  <a:prstClr val="black"/>
                </a:solidFill>
                <a:effectLst/>
                <a:uLnTx/>
                <a:uFillTx/>
                <a:latin typeface="Calibri" panose="020F0502020204030204"/>
                <a:ea typeface="+mn-ea"/>
                <a:cs typeface="+mn-cs"/>
              </a:rPr>
              <a:t>+ 1.5 nm DLC</a:t>
            </a:r>
          </a:p>
          <a:p>
            <a:pPr algn="ctr"/>
            <a:br>
              <a:rPr kumimoji="0" lang="en-US" sz="1200" i="0" u="none" strike="noStrike" kern="1200" cap="none" spc="0" normalizeH="0" baseline="0" noProof="0" dirty="0">
                <a:ln>
                  <a:noFill/>
                </a:ln>
                <a:solidFill>
                  <a:srgbClr val="FF0000"/>
                </a:solidFill>
                <a:effectLst/>
                <a:uLnTx/>
                <a:uFillTx/>
                <a:latin typeface="Calibri" panose="020F0502020204030204"/>
                <a:ea typeface="+mn-ea"/>
                <a:cs typeface="+mn-cs"/>
              </a:rPr>
            </a:br>
            <a:r>
              <a:rPr kumimoji="0" lang="el-GR" sz="1200" i="0" u="none" strike="noStrike" kern="1200" cap="none" spc="0" normalizeH="0" baseline="0" noProof="0" dirty="0">
                <a:ln>
                  <a:noFill/>
                </a:ln>
                <a:solidFill>
                  <a:srgbClr val="FF0000"/>
                </a:solidFill>
                <a:effectLst/>
                <a:uLnTx/>
                <a:uFillTx/>
                <a:latin typeface="Calibri" panose="020F0502020204030204"/>
                <a:ea typeface="+mn-ea"/>
                <a:cs typeface="+mn-cs"/>
              </a:rPr>
              <a:t>σ </a:t>
            </a:r>
            <a:r>
              <a:rPr kumimoji="0" lang="en-US" sz="1200" i="0" u="none" strike="noStrike" kern="1200" cap="none" spc="0" normalizeH="0" baseline="0" noProof="0" dirty="0">
                <a:ln>
                  <a:noFill/>
                </a:ln>
                <a:solidFill>
                  <a:srgbClr val="FF0000"/>
                </a:solidFill>
                <a:effectLst/>
                <a:uLnTx/>
                <a:uFillTx/>
                <a:latin typeface="Calibri" panose="020F0502020204030204"/>
                <a:ea typeface="+mn-ea"/>
                <a:cs typeface="+mn-cs"/>
              </a:rPr>
              <a:t>=</a:t>
            </a:r>
            <a:r>
              <a:rPr kumimoji="0" lang="el-GR" sz="1200" i="0" u="none" strike="noStrike" kern="1200" cap="none" spc="0" normalizeH="0" baseline="0" noProof="0" dirty="0">
                <a:ln>
                  <a:noFill/>
                </a:ln>
                <a:solidFill>
                  <a:srgbClr val="FF0000"/>
                </a:solidFill>
                <a:effectLst/>
                <a:uLnTx/>
                <a:uFillTx/>
                <a:latin typeface="Calibri" panose="020F0502020204030204"/>
                <a:ea typeface="+mn-ea"/>
                <a:cs typeface="+mn-cs"/>
              </a:rPr>
              <a:t> </a:t>
            </a:r>
            <a:r>
              <a:rPr lang="en-US" sz="1200" dirty="0">
                <a:solidFill>
                  <a:srgbClr val="FF0000"/>
                </a:solidFill>
                <a:latin typeface="Calibri" panose="020F0502020204030204"/>
              </a:rPr>
              <a:t>31</a:t>
            </a:r>
            <a:r>
              <a:rPr kumimoji="0" lang="en-US" sz="1200" i="0" u="none" strike="noStrike" kern="1200" cap="none" spc="0" normalizeH="0" baseline="0" noProof="0" dirty="0">
                <a:ln>
                  <a:noFill/>
                </a:ln>
                <a:solidFill>
                  <a:srgbClr val="FF0000"/>
                </a:solidFill>
                <a:effectLst/>
                <a:uLnTx/>
                <a:uFillTx/>
                <a:latin typeface="Calibri" panose="020F0502020204030204"/>
                <a:ea typeface="+mn-ea"/>
                <a:cs typeface="+mn-cs"/>
              </a:rPr>
              <a:t>.9 ± 1.3</a:t>
            </a:r>
            <a:r>
              <a:rPr kumimoji="0" lang="el-GR" sz="1200" i="0" u="none" strike="noStrike" kern="1200" cap="none" spc="0" normalizeH="0" baseline="0" noProof="0" dirty="0">
                <a:ln>
                  <a:noFill/>
                </a:ln>
                <a:solidFill>
                  <a:srgbClr val="FF0000"/>
                </a:solidFill>
                <a:effectLst/>
                <a:uLnTx/>
                <a:uFillTx/>
                <a:latin typeface="Calibri" panose="020F0502020204030204"/>
                <a:ea typeface="+mn-ea"/>
                <a:cs typeface="+mn-cs"/>
              </a:rPr>
              <a:t> </a:t>
            </a:r>
            <a:r>
              <a:rPr kumimoji="0" lang="en-GB" sz="1200" i="0" u="none" strike="noStrike" kern="1200" cap="none" spc="0" normalizeH="0" baseline="0" noProof="0" dirty="0" err="1">
                <a:ln>
                  <a:noFill/>
                </a:ln>
                <a:solidFill>
                  <a:srgbClr val="FF0000"/>
                </a:solidFill>
                <a:effectLst/>
                <a:uLnTx/>
                <a:uFillTx/>
                <a:latin typeface="Calibri" panose="020F0502020204030204"/>
                <a:ea typeface="+mn-ea"/>
                <a:cs typeface="+mn-cs"/>
              </a:rPr>
              <a:t>ps</a:t>
            </a:r>
            <a:endParaRPr kumimoji="0" lang="en-GB" sz="1200" i="0" u="none" strike="noStrike" kern="1200" cap="none" spc="0" normalizeH="0" baseline="0" noProof="0" dirty="0">
              <a:ln>
                <a:noFill/>
              </a:ln>
              <a:solidFill>
                <a:srgbClr val="FF0000"/>
              </a:solidFill>
              <a:effectLst/>
              <a:uLnTx/>
              <a:uFillTx/>
              <a:latin typeface="Calibri" panose="020F0502020204030204"/>
              <a:ea typeface="+mn-ea"/>
              <a:cs typeface="+mn-cs"/>
            </a:endParaRPr>
          </a:p>
          <a:p>
            <a:pPr algn="ctr"/>
            <a:br>
              <a:rPr kumimoji="0" lang="en-GB" sz="1200" b="1" i="0" u="none" strike="noStrike" kern="1200" cap="none" spc="0" normalizeH="0" baseline="0" noProof="0" dirty="0">
                <a:ln>
                  <a:noFill/>
                </a:ln>
                <a:solidFill>
                  <a:srgbClr val="00B050"/>
                </a:solidFill>
                <a:effectLst/>
                <a:uLnTx/>
                <a:uFillTx/>
                <a:latin typeface="Calibri" panose="020F0502020204030204"/>
                <a:ea typeface="+mn-ea"/>
                <a:cs typeface="+mn-cs"/>
              </a:rPr>
            </a:br>
            <a:r>
              <a:rPr kumimoji="0" lang="en-GB" sz="1200" i="0" u="none" strike="noStrike" kern="1200" cap="none" spc="0" normalizeH="0" baseline="0" noProof="0" dirty="0">
                <a:ln>
                  <a:noFill/>
                </a:ln>
                <a:solidFill>
                  <a:schemeClr val="tx2"/>
                </a:solidFill>
                <a:effectLst/>
                <a:uLnTx/>
                <a:uFillTx/>
                <a:latin typeface="Calibri" panose="020F0502020204030204"/>
                <a:ea typeface="+mn-ea"/>
                <a:cs typeface="+mn-cs"/>
              </a:rPr>
              <a:t>96.8% efficiency</a:t>
            </a:r>
          </a:p>
          <a:p>
            <a:pPr algn="ctr"/>
            <a:br>
              <a:rPr kumimoji="0" lang="en-GB" sz="1200" i="0" u="none" strike="noStrike" kern="1200" cap="none" spc="0" normalizeH="0" baseline="0" noProof="0" dirty="0">
                <a:ln>
                  <a:noFill/>
                </a:ln>
                <a:solidFill>
                  <a:schemeClr val="tx2"/>
                </a:solidFill>
                <a:effectLst/>
                <a:uLnTx/>
                <a:uFillTx/>
                <a:latin typeface="Calibri" panose="020F0502020204030204"/>
                <a:ea typeface="+mn-ea"/>
                <a:cs typeface="+mn-cs"/>
              </a:rPr>
            </a:br>
            <a:r>
              <a:rPr lang="en-GB" sz="1200" dirty="0">
                <a:solidFill>
                  <a:schemeClr val="tx2"/>
                </a:solidFill>
                <a:latin typeface="Calibri" panose="020F0502020204030204"/>
              </a:rPr>
              <a:t>N</a:t>
            </a:r>
            <a:r>
              <a:rPr lang="en-GB" sz="1200" baseline="-25000" dirty="0">
                <a:solidFill>
                  <a:schemeClr val="tx2"/>
                </a:solidFill>
                <a:latin typeface="Calibri" panose="020F0502020204030204"/>
              </a:rPr>
              <a:t>PE </a:t>
            </a:r>
            <a:r>
              <a:rPr lang="en-US" sz="1200" dirty="0">
                <a:solidFill>
                  <a:schemeClr val="tx2"/>
                </a:solidFill>
                <a:latin typeface="Calibri" panose="020F0502020204030204"/>
              </a:rPr>
              <a:t>≈</a:t>
            </a:r>
            <a:r>
              <a:rPr kumimoji="0" lang="el-GR" sz="1200" i="0" u="none" strike="noStrike" kern="1200" cap="none" spc="0" normalizeH="0" baseline="0" noProof="0" dirty="0">
                <a:ln>
                  <a:noFill/>
                </a:ln>
                <a:solidFill>
                  <a:schemeClr val="tx2"/>
                </a:solidFill>
                <a:effectLst/>
                <a:uLnTx/>
                <a:uFillTx/>
                <a:latin typeface="Calibri" panose="020F0502020204030204"/>
                <a:ea typeface="+mn-ea"/>
                <a:cs typeface="+mn-cs"/>
              </a:rPr>
              <a:t> </a:t>
            </a:r>
            <a:r>
              <a:rPr lang="en-US" sz="1200" dirty="0">
                <a:solidFill>
                  <a:schemeClr val="tx2"/>
                </a:solidFill>
                <a:latin typeface="Calibri" panose="020F0502020204030204"/>
              </a:rPr>
              <a:t>3.0</a:t>
            </a:r>
            <a:endParaRPr lang="en-GB" sz="1200" i="1" dirty="0">
              <a:solidFill>
                <a:schemeClr val="tx2"/>
              </a:solidFill>
            </a:endParaRPr>
          </a:p>
        </p:txBody>
      </p:sp>
      <p:pic>
        <p:nvPicPr>
          <p:cNvPr id="15" name="Picture 14" descr="A large yellow machine in a room&#10;&#10;Description automatically generated">
            <a:extLst>
              <a:ext uri="{FF2B5EF4-FFF2-40B4-BE49-F238E27FC236}">
                <a16:creationId xmlns:a16="http://schemas.microsoft.com/office/drawing/2014/main" id="{7B7329DF-AB31-030C-E93B-81D3C55F3CE1}"/>
              </a:ext>
            </a:extLst>
          </p:cNvPr>
          <p:cNvPicPr>
            <a:picLocks noChangeAspect="1"/>
          </p:cNvPicPr>
          <p:nvPr/>
        </p:nvPicPr>
        <p:blipFill>
          <a:blip r:embed="rId4"/>
          <a:stretch>
            <a:fillRect/>
          </a:stretch>
        </p:blipFill>
        <p:spPr>
          <a:xfrm>
            <a:off x="675968" y="3254135"/>
            <a:ext cx="2068610" cy="2758147"/>
          </a:xfrm>
          <a:prstGeom prst="rect">
            <a:avLst/>
          </a:prstGeom>
        </p:spPr>
      </p:pic>
      <p:sp>
        <p:nvSpPr>
          <p:cNvPr id="16" name="TextBox 15">
            <a:extLst>
              <a:ext uri="{FF2B5EF4-FFF2-40B4-BE49-F238E27FC236}">
                <a16:creationId xmlns:a16="http://schemas.microsoft.com/office/drawing/2014/main" id="{6D19ED84-B9C8-1E8C-DF57-DCE9DBD90158}"/>
              </a:ext>
            </a:extLst>
          </p:cNvPr>
          <p:cNvSpPr txBox="1"/>
          <p:nvPr/>
        </p:nvSpPr>
        <p:spPr>
          <a:xfrm>
            <a:off x="591900" y="2693020"/>
            <a:ext cx="2236746"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u="none" strike="noStrike" kern="1200" cap="none" spc="0" normalizeH="0" baseline="0" noProof="0" dirty="0">
                <a:ln>
                  <a:noFill/>
                </a:ln>
                <a:solidFill>
                  <a:schemeClr val="bg2">
                    <a:lumMod val="10000"/>
                  </a:schemeClr>
                </a:solidFill>
                <a:effectLst/>
                <a:uLnTx/>
                <a:uFillTx/>
                <a:ea typeface="+mn-ea"/>
                <a:cs typeface="+mn-cs"/>
              </a:rPr>
              <a:t>Pulsed DC magnetron vacuum deposition machine </a:t>
            </a:r>
          </a:p>
        </p:txBody>
      </p:sp>
      <p:pic>
        <p:nvPicPr>
          <p:cNvPr id="17" name="Picture 16">
            <a:extLst>
              <a:ext uri="{FF2B5EF4-FFF2-40B4-BE49-F238E27FC236}">
                <a16:creationId xmlns:a16="http://schemas.microsoft.com/office/drawing/2014/main" id="{FFB495B8-C545-BCEA-50D4-10D66160C124}"/>
              </a:ext>
            </a:extLst>
          </p:cNvPr>
          <p:cNvPicPr>
            <a:picLocks noChangeAspect="1"/>
          </p:cNvPicPr>
          <p:nvPr/>
        </p:nvPicPr>
        <p:blipFill>
          <a:blip r:embed="rId5"/>
          <a:srcRect l="3017" t="4438" r="3064" b="4085"/>
          <a:stretch/>
        </p:blipFill>
        <p:spPr>
          <a:xfrm>
            <a:off x="3182805" y="2975263"/>
            <a:ext cx="4306684" cy="3237559"/>
          </a:xfrm>
          <a:prstGeom prst="rect">
            <a:avLst/>
          </a:prstGeom>
        </p:spPr>
      </p:pic>
      <p:sp>
        <p:nvSpPr>
          <p:cNvPr id="18" name="TextBox 17">
            <a:extLst>
              <a:ext uri="{FF2B5EF4-FFF2-40B4-BE49-F238E27FC236}">
                <a16:creationId xmlns:a16="http://schemas.microsoft.com/office/drawing/2014/main" id="{458010B3-9EE9-F296-7684-C880D55D0AE3}"/>
              </a:ext>
            </a:extLst>
          </p:cNvPr>
          <p:cNvSpPr txBox="1"/>
          <p:nvPr/>
        </p:nvSpPr>
        <p:spPr>
          <a:xfrm>
            <a:off x="3551939" y="2923852"/>
            <a:ext cx="3861084" cy="276999"/>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u="none" strike="noStrike" kern="1200" cap="none" spc="0" normalizeH="0" baseline="0" noProof="0" dirty="0">
                <a:ln>
                  <a:noFill/>
                </a:ln>
                <a:solidFill>
                  <a:schemeClr val="bg2">
                    <a:lumMod val="10000"/>
                  </a:schemeClr>
                </a:solidFill>
                <a:effectLst/>
                <a:uLnTx/>
                <a:uFillTx/>
                <a:ea typeface="+mn-ea"/>
                <a:cs typeface="+mn-cs"/>
              </a:rPr>
              <a:t>Surface resistivity as a function of layer thickness</a:t>
            </a:r>
          </a:p>
        </p:txBody>
      </p:sp>
      <p:sp>
        <p:nvSpPr>
          <p:cNvPr id="20" name="TextBox 19">
            <a:extLst>
              <a:ext uri="{FF2B5EF4-FFF2-40B4-BE49-F238E27FC236}">
                <a16:creationId xmlns:a16="http://schemas.microsoft.com/office/drawing/2014/main" id="{367435D1-F260-91DB-57FC-AD69088292A4}"/>
              </a:ext>
            </a:extLst>
          </p:cNvPr>
          <p:cNvSpPr txBox="1"/>
          <p:nvPr/>
        </p:nvSpPr>
        <p:spPr>
          <a:xfrm>
            <a:off x="8274100" y="2877686"/>
            <a:ext cx="3425730" cy="276999"/>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u="none" strike="noStrike" kern="1200" cap="none" spc="0" normalizeH="0" baseline="0" noProof="0" dirty="0">
                <a:ln>
                  <a:noFill/>
                </a:ln>
                <a:solidFill>
                  <a:schemeClr val="bg2">
                    <a:lumMod val="10000"/>
                  </a:schemeClr>
                </a:solidFill>
                <a:effectLst/>
                <a:uLnTx/>
                <a:uFillTx/>
                <a:ea typeface="+mn-ea"/>
                <a:cs typeface="+mn-cs"/>
              </a:rPr>
              <a:t>Time difference distribution</a:t>
            </a:r>
          </a:p>
        </p:txBody>
      </p:sp>
      <p:pic>
        <p:nvPicPr>
          <p:cNvPr id="2" name="Picture 1" descr="Graphical user interface, Teams&#10;&#10;Description automatically generated with medium confidence">
            <a:extLst>
              <a:ext uri="{FF2B5EF4-FFF2-40B4-BE49-F238E27FC236}">
                <a16:creationId xmlns:a16="http://schemas.microsoft.com/office/drawing/2014/main" id="{FA358281-1DA1-68FF-25AD-D2394AAF68CD}"/>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1501085" y="6282141"/>
            <a:ext cx="896457" cy="554642"/>
          </a:xfrm>
          <a:prstGeom prst="rect">
            <a:avLst/>
          </a:prstGeom>
        </p:spPr>
      </p:pic>
      <p:pic>
        <p:nvPicPr>
          <p:cNvPr id="5" name="Picture 4" descr="Logo&#10;&#10;Description automatically generated with medium confidence">
            <a:extLst>
              <a:ext uri="{FF2B5EF4-FFF2-40B4-BE49-F238E27FC236}">
                <a16:creationId xmlns:a16="http://schemas.microsoft.com/office/drawing/2014/main" id="{162F1A16-E417-9C63-89CA-7C00DA28BA7B}"/>
              </a:ext>
            </a:extLst>
          </p:cNvPr>
          <p:cNvPicPr>
            <a:picLocks noChangeAspect="1"/>
          </p:cNvPicPr>
          <p:nvPr/>
        </p:nvPicPr>
        <p:blipFill rotWithShape="1">
          <a:blip r:embed="rId7">
            <a:clrChange>
              <a:clrFrom>
                <a:srgbClr val="FFFFFF"/>
              </a:clrFrom>
              <a:clrTo>
                <a:srgbClr val="FFFFFF">
                  <a:alpha val="0"/>
                </a:srgbClr>
              </a:clrTo>
            </a:clrChange>
          </a:blip>
          <a:srcRect r="57562" b="-2827"/>
          <a:stretch/>
        </p:blipFill>
        <p:spPr>
          <a:xfrm>
            <a:off x="403200" y="6309320"/>
            <a:ext cx="1075022" cy="527463"/>
          </a:xfrm>
          <a:prstGeom prst="rect">
            <a:avLst/>
          </a:prstGeom>
        </p:spPr>
      </p:pic>
      <p:pic>
        <p:nvPicPr>
          <p:cNvPr id="10" name="Picture 1" descr="page1image1090763664">
            <a:extLst>
              <a:ext uri="{FF2B5EF4-FFF2-40B4-BE49-F238E27FC236}">
                <a16:creationId xmlns:a16="http://schemas.microsoft.com/office/drawing/2014/main" id="{186C28A9-BF02-A8AC-61F2-057CEEDDFE61}"/>
              </a:ext>
            </a:extLst>
          </p:cNvPr>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395023" y="6309320"/>
            <a:ext cx="519326" cy="50189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A black background with text and numbers&#10;&#10;Description automatically generated">
            <a:extLst>
              <a:ext uri="{FF2B5EF4-FFF2-40B4-BE49-F238E27FC236}">
                <a16:creationId xmlns:a16="http://schemas.microsoft.com/office/drawing/2014/main" id="{8B50EE1B-C5E3-49B2-3201-771FE8DD47BD}"/>
              </a:ext>
            </a:extLst>
          </p:cNvPr>
          <p:cNvPicPr>
            <a:picLocks noChangeAspect="1"/>
          </p:cNvPicPr>
          <p:nvPr/>
        </p:nvPicPr>
        <p:blipFill>
          <a:blip r:embed="rId9"/>
          <a:stretch>
            <a:fillRect/>
          </a:stretch>
        </p:blipFill>
        <p:spPr>
          <a:xfrm>
            <a:off x="2887689" y="6309320"/>
            <a:ext cx="807582" cy="501899"/>
          </a:xfrm>
          <a:prstGeom prst="rect">
            <a:avLst/>
          </a:prstGeom>
        </p:spPr>
      </p:pic>
      <p:sp>
        <p:nvSpPr>
          <p:cNvPr id="7" name="TextBox 6">
            <a:extLst>
              <a:ext uri="{FF2B5EF4-FFF2-40B4-BE49-F238E27FC236}">
                <a16:creationId xmlns:a16="http://schemas.microsoft.com/office/drawing/2014/main" id="{32024D75-F902-7C1D-2030-301BA58824D8}"/>
              </a:ext>
            </a:extLst>
          </p:cNvPr>
          <p:cNvSpPr txBox="1"/>
          <p:nvPr/>
        </p:nvSpPr>
        <p:spPr>
          <a:xfrm>
            <a:off x="7999674" y="6322147"/>
            <a:ext cx="3717167" cy="484748"/>
          </a:xfrm>
          <a:prstGeom prst="rect">
            <a:avLst/>
          </a:prstGeom>
          <a:noFill/>
        </p:spPr>
        <p:txBody>
          <a:bodyPr wrap="square" lIns="0" tIns="0" rIns="0" bIns="0" rtlCol="0">
            <a:spAutoFit/>
          </a:bodyPr>
          <a:lstStyle/>
          <a:p>
            <a:pPr algn="l"/>
            <a:r>
              <a:rPr lang="en-US" sz="1050" dirty="0">
                <a:solidFill>
                  <a:schemeClr val="bg2">
                    <a:lumMod val="10000"/>
                  </a:schemeClr>
                </a:solidFill>
              </a:rPr>
              <a:t>X. Wang, et al., arXiv:2406.08712.</a:t>
            </a:r>
          </a:p>
          <a:p>
            <a:pPr algn="l"/>
            <a:r>
              <a:rPr lang="en-US" sz="1050" dirty="0">
                <a:solidFill>
                  <a:schemeClr val="bg2">
                    <a:lumMod val="10000"/>
                  </a:schemeClr>
                </a:solidFill>
              </a:rPr>
              <a:t>M. </a:t>
            </a:r>
            <a:r>
              <a:rPr lang="en-US" sz="1050" dirty="0" err="1">
                <a:solidFill>
                  <a:schemeClr val="bg2">
                    <a:lumMod val="10000"/>
                  </a:schemeClr>
                </a:solidFill>
              </a:rPr>
              <a:t>Lisowska</a:t>
            </a:r>
            <a:r>
              <a:rPr lang="en-US" sz="1050" dirty="0">
                <a:solidFill>
                  <a:schemeClr val="tx2"/>
                </a:solidFill>
              </a:rPr>
              <a:t>,  et al., </a:t>
            </a:r>
            <a:r>
              <a:rPr lang="en-US" sz="1050" dirty="0">
                <a:solidFill>
                  <a:schemeClr val="bg2">
                    <a:lumMod val="10000"/>
                  </a:schemeClr>
                </a:solidFill>
              </a:rPr>
              <a:t>arXiv:2407.09953 [</a:t>
            </a:r>
            <a:r>
              <a:rPr lang="en-US" sz="1050" dirty="0" err="1">
                <a:solidFill>
                  <a:schemeClr val="bg2">
                    <a:lumMod val="10000"/>
                  </a:schemeClr>
                </a:solidFill>
              </a:rPr>
              <a:t>physics.ins</a:t>
            </a:r>
            <a:r>
              <a:rPr lang="en-US" sz="1050" dirty="0">
                <a:solidFill>
                  <a:schemeClr val="bg2">
                    <a:lumMod val="10000"/>
                  </a:schemeClr>
                </a:solidFill>
              </a:rPr>
              <a:t>-det].</a:t>
            </a:r>
          </a:p>
          <a:p>
            <a:pPr algn="l"/>
            <a:r>
              <a:rPr lang="en-US" sz="1050" dirty="0">
                <a:solidFill>
                  <a:schemeClr val="bg2">
                    <a:lumMod val="10000"/>
                  </a:schemeClr>
                </a:solidFill>
              </a:rPr>
              <a:t>M. </a:t>
            </a:r>
            <a:r>
              <a:rPr lang="en-US" sz="1050" dirty="0" err="1">
                <a:solidFill>
                  <a:schemeClr val="bg2">
                    <a:lumMod val="10000"/>
                  </a:schemeClr>
                </a:solidFill>
              </a:rPr>
              <a:t>Lisowska</a:t>
            </a:r>
            <a:r>
              <a:rPr lang="en-US" sz="1050" dirty="0">
                <a:solidFill>
                  <a:schemeClr val="tx2"/>
                </a:solidFill>
              </a:rPr>
              <a:t>, PhD dissertation, (available soon).</a:t>
            </a:r>
            <a:endParaRPr lang="en-US" sz="1050" dirty="0">
              <a:solidFill>
                <a:schemeClr val="bg2">
                  <a:lumMod val="10000"/>
                </a:schemeClr>
              </a:solidFill>
            </a:endParaRPr>
          </a:p>
        </p:txBody>
      </p:sp>
    </p:spTree>
    <p:extLst>
      <p:ext uri="{BB962C8B-B14F-4D97-AF65-F5344CB8AC3E}">
        <p14:creationId xmlns:p14="http://schemas.microsoft.com/office/powerpoint/2010/main" val="4544352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7F283B3-893E-E844-A539-D34BA0CC00FE}"/>
              </a:ext>
            </a:extLst>
          </p:cNvPr>
          <p:cNvSpPr>
            <a:spLocks noGrp="1"/>
          </p:cNvSpPr>
          <p:nvPr>
            <p:ph idx="1"/>
          </p:nvPr>
        </p:nvSpPr>
        <p:spPr>
          <a:xfrm>
            <a:off x="403200" y="1007451"/>
            <a:ext cx="11376025" cy="4995299"/>
          </a:xfrm>
        </p:spPr>
        <p:txBody>
          <a:bodyPr/>
          <a:lstStyle/>
          <a:p>
            <a:pPr marL="0" lvl="1" indent="0">
              <a:buNone/>
            </a:pPr>
            <a:r>
              <a:rPr lang="en-US" sz="1600" dirty="0"/>
              <a:t>To enable the sub-25 </a:t>
            </a:r>
            <a:r>
              <a:rPr lang="en-US" sz="1600" dirty="0" err="1"/>
              <a:t>ps</a:t>
            </a:r>
            <a:r>
              <a:rPr lang="en-US" sz="1600" dirty="0"/>
              <a:t> PICOSEC Micromegas precise-timing detector to perform effectively under the demanding conditions of physics experiments, we are adapting its design to improve robustness.</a:t>
            </a:r>
          </a:p>
          <a:p>
            <a:pPr marL="0" lvl="1" indent="0">
              <a:buNone/>
            </a:pPr>
            <a:endParaRPr lang="en-US" sz="1600" b="1" dirty="0"/>
          </a:p>
          <a:p>
            <a:pPr marL="0" lvl="1" indent="0">
              <a:buNone/>
            </a:pPr>
            <a:r>
              <a:rPr lang="en-US" sz="1600" dirty="0"/>
              <a:t>		      </a:t>
            </a:r>
            <a:r>
              <a:rPr lang="en-US" sz="1600" u="sng" dirty="0"/>
              <a:t>Outline:</a:t>
            </a:r>
          </a:p>
          <a:p>
            <a:pPr marL="0" lvl="1" indent="0">
              <a:buNone/>
            </a:pPr>
            <a:endParaRPr lang="en-US" sz="1600" dirty="0"/>
          </a:p>
          <a:p>
            <a:pPr lvl="1"/>
            <a:r>
              <a:rPr lang="en-US" sz="1600" dirty="0"/>
              <a:t>Resistive Plane PICOSEC Micromegas</a:t>
            </a:r>
          </a:p>
          <a:p>
            <a:pPr lvl="2"/>
            <a:r>
              <a:rPr lang="en-US" sz="1500" dirty="0"/>
              <a:t>Single-Channel Prototype</a:t>
            </a:r>
          </a:p>
          <a:p>
            <a:pPr lvl="2"/>
            <a:r>
              <a:rPr lang="en-US" sz="1500" dirty="0"/>
              <a:t>Increased Readout Granularity for Spatial Resolution</a:t>
            </a:r>
          </a:p>
          <a:p>
            <a:pPr lvl="2"/>
            <a:r>
              <a:rPr lang="en-US" sz="1500" dirty="0"/>
              <a:t>Multi-Pad Prototype with Vertical Charge Evacuation</a:t>
            </a:r>
          </a:p>
          <a:p>
            <a:pPr lvl="1"/>
            <a:r>
              <a:rPr lang="en-US" sz="1600" dirty="0"/>
              <a:t>Robust Photocathodes</a:t>
            </a:r>
          </a:p>
          <a:p>
            <a:pPr lvl="2"/>
            <a:r>
              <a:rPr lang="en-US" sz="1500" dirty="0"/>
              <a:t>DLC</a:t>
            </a:r>
          </a:p>
          <a:p>
            <a:pPr lvl="2"/>
            <a:r>
              <a:rPr lang="en-US" sz="1500" dirty="0"/>
              <a:t>B4C</a:t>
            </a:r>
          </a:p>
          <a:p>
            <a:pPr lvl="2"/>
            <a:r>
              <a:rPr lang="en-US" sz="1500" dirty="0"/>
              <a:t>Graphene</a:t>
            </a:r>
          </a:p>
          <a:p>
            <a:pPr lvl="1"/>
            <a:r>
              <a:rPr lang="en-US" sz="1600" dirty="0"/>
              <a:t>Towards an Applicable Detector</a:t>
            </a:r>
          </a:p>
          <a:p>
            <a:pPr lvl="1"/>
            <a:r>
              <a:rPr lang="en-US" sz="1600" dirty="0"/>
              <a:t>Conclusion</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0033A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000" b="0" i="0" u="none" strike="noStrike" kern="1200" cap="none" spc="0" normalizeH="0" baseline="0" noProof="0" dirty="0">
              <a:ln>
                <a:noFill/>
              </a:ln>
              <a:solidFill>
                <a:srgbClr val="0033A0"/>
              </a:solidFill>
              <a:effectLst/>
              <a:uLnTx/>
              <a:uFillTx/>
              <a:latin typeface="Arial"/>
              <a:ea typeface="+mn-ea"/>
              <a:cs typeface="+mn-cs"/>
            </a:endParaRPr>
          </a:p>
        </p:txBody>
      </p:sp>
      <p:sp>
        <p:nvSpPr>
          <p:cNvPr id="9" name="Rectangle 8">
            <a:extLst>
              <a:ext uri="{FF2B5EF4-FFF2-40B4-BE49-F238E27FC236}">
                <a16:creationId xmlns:a16="http://schemas.microsoft.com/office/drawing/2014/main" id="{10535ADE-1B52-A042-8915-F8F3B7AD3992}"/>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34" name="Title 2">
            <a:extLst>
              <a:ext uri="{FF2B5EF4-FFF2-40B4-BE49-F238E27FC236}">
                <a16:creationId xmlns:a16="http://schemas.microsoft.com/office/drawing/2014/main" id="{03048AA8-5A73-61A7-5A7E-6E96EAB643BD}"/>
              </a:ext>
            </a:extLst>
          </p:cNvPr>
          <p:cNvSpPr txBox="1">
            <a:spLocks/>
          </p:cNvSpPr>
          <p:nvPr/>
        </p:nvSpPr>
        <p:spPr>
          <a:xfrm>
            <a:off x="407988" y="373593"/>
            <a:ext cx="11376025" cy="54154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800"/>
              <a:t>Introduction</a:t>
            </a:r>
            <a:endParaRPr lang="en-US" sz="2800" dirty="0"/>
          </a:p>
        </p:txBody>
      </p:sp>
      <p:pic>
        <p:nvPicPr>
          <p:cNvPr id="3" name="Picture 2" descr="Graphical user interface, Teams&#10;&#10;Description automatically generated with medium confidence">
            <a:extLst>
              <a:ext uri="{FF2B5EF4-FFF2-40B4-BE49-F238E27FC236}">
                <a16:creationId xmlns:a16="http://schemas.microsoft.com/office/drawing/2014/main" id="{046674FE-DB54-BE09-9D5D-43B5AF331B68}"/>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501085" y="6282141"/>
            <a:ext cx="896457" cy="554642"/>
          </a:xfrm>
          <a:prstGeom prst="rect">
            <a:avLst/>
          </a:prstGeom>
        </p:spPr>
      </p:pic>
      <p:pic>
        <p:nvPicPr>
          <p:cNvPr id="5" name="Picture 4" descr="Logo&#10;&#10;Description automatically generated with medium confidence">
            <a:extLst>
              <a:ext uri="{FF2B5EF4-FFF2-40B4-BE49-F238E27FC236}">
                <a16:creationId xmlns:a16="http://schemas.microsoft.com/office/drawing/2014/main" id="{BAD6A994-EBF6-FE17-0647-7EDA25521809}"/>
              </a:ext>
            </a:extLst>
          </p:cNvPr>
          <p:cNvPicPr>
            <a:picLocks noChangeAspect="1"/>
          </p:cNvPicPr>
          <p:nvPr/>
        </p:nvPicPr>
        <p:blipFill rotWithShape="1">
          <a:blip r:embed="rId4">
            <a:clrChange>
              <a:clrFrom>
                <a:srgbClr val="FFFFFF"/>
              </a:clrFrom>
              <a:clrTo>
                <a:srgbClr val="FFFFFF">
                  <a:alpha val="0"/>
                </a:srgbClr>
              </a:clrTo>
            </a:clrChange>
          </a:blip>
          <a:srcRect r="57562" b="-2827"/>
          <a:stretch/>
        </p:blipFill>
        <p:spPr>
          <a:xfrm>
            <a:off x="403200" y="6309320"/>
            <a:ext cx="1075022" cy="527463"/>
          </a:xfrm>
          <a:prstGeom prst="rect">
            <a:avLst/>
          </a:prstGeom>
        </p:spPr>
      </p:pic>
      <p:pic>
        <p:nvPicPr>
          <p:cNvPr id="7" name="Picture 1" descr="page1image1090763664">
            <a:extLst>
              <a:ext uri="{FF2B5EF4-FFF2-40B4-BE49-F238E27FC236}">
                <a16:creationId xmlns:a16="http://schemas.microsoft.com/office/drawing/2014/main" id="{EE1D16A4-ED2E-5263-1B1E-232FE36DD1D4}"/>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395023" y="6309320"/>
            <a:ext cx="519326" cy="50189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A black background with text and numbers&#10;&#10;Description automatically generated">
            <a:extLst>
              <a:ext uri="{FF2B5EF4-FFF2-40B4-BE49-F238E27FC236}">
                <a16:creationId xmlns:a16="http://schemas.microsoft.com/office/drawing/2014/main" id="{B0FA33F5-1005-B925-BE74-2B2EBBB23B30}"/>
              </a:ext>
            </a:extLst>
          </p:cNvPr>
          <p:cNvPicPr>
            <a:picLocks noChangeAspect="1"/>
          </p:cNvPicPr>
          <p:nvPr/>
        </p:nvPicPr>
        <p:blipFill>
          <a:blip r:embed="rId6"/>
          <a:stretch>
            <a:fillRect/>
          </a:stretch>
        </p:blipFill>
        <p:spPr>
          <a:xfrm>
            <a:off x="2887689" y="6309320"/>
            <a:ext cx="807582" cy="501899"/>
          </a:xfrm>
          <a:prstGeom prst="rect">
            <a:avLst/>
          </a:prstGeom>
        </p:spPr>
      </p:pic>
      <p:sp>
        <p:nvSpPr>
          <p:cNvPr id="8" name="TextBox 7">
            <a:extLst>
              <a:ext uri="{FF2B5EF4-FFF2-40B4-BE49-F238E27FC236}">
                <a16:creationId xmlns:a16="http://schemas.microsoft.com/office/drawing/2014/main" id="{E5ACE4A7-6998-CAF8-A85C-C0235FAEDE95}"/>
              </a:ext>
            </a:extLst>
          </p:cNvPr>
          <p:cNvSpPr txBox="1"/>
          <p:nvPr/>
        </p:nvSpPr>
        <p:spPr>
          <a:xfrm>
            <a:off x="5464397" y="6461720"/>
            <a:ext cx="6014916" cy="184666"/>
          </a:xfrm>
          <a:prstGeom prst="rect">
            <a:avLst/>
          </a:prstGeom>
          <a:noFill/>
        </p:spPr>
        <p:txBody>
          <a:bodyPr wrap="none" lIns="0" tIns="0" rIns="0" bIns="0" rtlCol="0">
            <a:spAutoFit/>
          </a:bodyPr>
          <a:lstStyle/>
          <a:p>
            <a:pPr algn="l"/>
            <a:r>
              <a:rPr lang="en-US" sz="1200" dirty="0">
                <a:solidFill>
                  <a:schemeClr val="bg2">
                    <a:lumMod val="10000"/>
                  </a:schemeClr>
                </a:solidFill>
              </a:rPr>
              <a:t>The general progress overview can be found in </a:t>
            </a:r>
            <a:r>
              <a:rPr lang="en-US" sz="1200" dirty="0">
                <a:solidFill>
                  <a:schemeClr val="bg2">
                    <a:lumMod val="10000"/>
                  </a:schemeClr>
                </a:solidFill>
                <a:hlinkClick r:id="rId7"/>
              </a:rPr>
              <a:t>Yue Meng’s presentation</a:t>
            </a:r>
            <a:r>
              <a:rPr lang="en-US" sz="1200" dirty="0">
                <a:solidFill>
                  <a:schemeClr val="bg2">
                    <a:lumMod val="10000"/>
                  </a:schemeClr>
                </a:solidFill>
              </a:rPr>
              <a:t> of this morning.</a:t>
            </a:r>
          </a:p>
        </p:txBody>
      </p:sp>
      <p:pic>
        <p:nvPicPr>
          <p:cNvPr id="12" name="Picture 11">
            <a:extLst>
              <a:ext uri="{FF2B5EF4-FFF2-40B4-BE49-F238E27FC236}">
                <a16:creationId xmlns:a16="http://schemas.microsoft.com/office/drawing/2014/main" id="{65A657BF-A52A-6319-0A04-4E60EE814E97}"/>
              </a:ext>
            </a:extLst>
          </p:cNvPr>
          <p:cNvPicPr>
            <a:picLocks noChangeAspect="1"/>
          </p:cNvPicPr>
          <p:nvPr/>
        </p:nvPicPr>
        <p:blipFill>
          <a:blip r:embed="rId8"/>
          <a:stretch>
            <a:fillRect/>
          </a:stretch>
        </p:blipFill>
        <p:spPr>
          <a:xfrm>
            <a:off x="6284890" y="1902939"/>
            <a:ext cx="5494335" cy="3947610"/>
          </a:xfrm>
          <a:prstGeom prst="rect">
            <a:avLst/>
          </a:prstGeom>
        </p:spPr>
      </p:pic>
    </p:spTree>
    <p:extLst>
      <p:ext uri="{BB962C8B-B14F-4D97-AF65-F5344CB8AC3E}">
        <p14:creationId xmlns:p14="http://schemas.microsoft.com/office/powerpoint/2010/main" val="512085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79859C-CD9D-F306-2090-4DB743FDB782}"/>
            </a:ext>
          </a:extLst>
        </p:cNvPr>
        <p:cNvGrpSpPr/>
        <p:nvPr/>
      </p:nvGrpSpPr>
      <p:grpSpPr>
        <a:xfrm>
          <a:off x="0" y="0"/>
          <a:ext cx="0" cy="0"/>
          <a:chOff x="0" y="0"/>
          <a:chExt cx="0" cy="0"/>
        </a:xfrm>
      </p:grpSpPr>
      <p:sp>
        <p:nvSpPr>
          <p:cNvPr id="14" name="Rectangle 13">
            <a:extLst>
              <a:ext uri="{FF2B5EF4-FFF2-40B4-BE49-F238E27FC236}">
                <a16:creationId xmlns:a16="http://schemas.microsoft.com/office/drawing/2014/main" id="{C20280AD-5523-66F1-7060-FA55387E6B81}"/>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a:extLst>
              <a:ext uri="{FF2B5EF4-FFF2-40B4-BE49-F238E27FC236}">
                <a16:creationId xmlns:a16="http://schemas.microsoft.com/office/drawing/2014/main" id="{940A420A-E3D5-9965-03B3-EF1F0924AA62}"/>
              </a:ext>
            </a:extLst>
          </p:cNvPr>
          <p:cNvSpPr>
            <a:spLocks noGrp="1"/>
          </p:cNvSpPr>
          <p:nvPr>
            <p:ph type="title"/>
          </p:nvPr>
        </p:nvSpPr>
        <p:spPr>
          <a:xfrm>
            <a:off x="407988" y="373593"/>
            <a:ext cx="11784012" cy="1065742"/>
          </a:xfrm>
        </p:spPr>
        <p:txBody>
          <a:bodyPr/>
          <a:lstStyle/>
          <a:p>
            <a:r>
              <a:rPr lang="en-US" sz="2800" dirty="0"/>
              <a:t>B</a:t>
            </a:r>
            <a:r>
              <a:rPr lang="en-US" sz="2800" baseline="-25000" dirty="0"/>
              <a:t>4</a:t>
            </a:r>
            <a:r>
              <a:rPr lang="en-US" sz="2800" dirty="0"/>
              <a:t>C as Alternative Photocathodes </a:t>
            </a:r>
            <a:br>
              <a:rPr lang="en-US" sz="2800" dirty="0"/>
            </a:br>
            <a:endParaRPr lang="en-US" sz="2800" dirty="0"/>
          </a:p>
        </p:txBody>
      </p:sp>
      <p:sp>
        <p:nvSpPr>
          <p:cNvPr id="4" name="Slide Number Placeholder 3">
            <a:extLst>
              <a:ext uri="{FF2B5EF4-FFF2-40B4-BE49-F238E27FC236}">
                <a16:creationId xmlns:a16="http://schemas.microsoft.com/office/drawing/2014/main" id="{1F3573A4-5383-EC01-C0A3-92137C100DC5}"/>
              </a:ext>
            </a:extLst>
          </p:cNvPr>
          <p:cNvSpPr>
            <a:spLocks noGrp="1"/>
          </p:cNvSpPr>
          <p:nvPr>
            <p:ph type="sldNum" sz="quarter" idx="12"/>
          </p:nvPr>
        </p:nvSpPr>
        <p:spPr/>
        <p:txBody>
          <a:bodyPr/>
          <a:lstStyle/>
          <a:p>
            <a:fld id="{36B5EA5A-BC32-A742-B11B-8E7414D5B535}" type="slidenum">
              <a:rPr lang="en-US" smtClean="0"/>
              <a:pPr/>
              <a:t>19</a:t>
            </a:fld>
            <a:endParaRPr lang="en-US" dirty="0"/>
          </a:p>
        </p:txBody>
      </p:sp>
      <p:pic>
        <p:nvPicPr>
          <p:cNvPr id="15" name="Picture 14">
            <a:extLst>
              <a:ext uri="{FF2B5EF4-FFF2-40B4-BE49-F238E27FC236}">
                <a16:creationId xmlns:a16="http://schemas.microsoft.com/office/drawing/2014/main" id="{C511E8E3-20F8-2C3F-8882-F9D8BC99BE1B}"/>
              </a:ext>
            </a:extLst>
          </p:cNvPr>
          <p:cNvPicPr>
            <a:picLocks noChangeAspect="1"/>
          </p:cNvPicPr>
          <p:nvPr/>
        </p:nvPicPr>
        <p:blipFill>
          <a:blip r:embed="rId3"/>
          <a:srcRect/>
          <a:stretch/>
        </p:blipFill>
        <p:spPr>
          <a:xfrm>
            <a:off x="6360077" y="2491778"/>
            <a:ext cx="4416496" cy="3692889"/>
          </a:xfrm>
          <a:prstGeom prst="rect">
            <a:avLst/>
          </a:prstGeom>
        </p:spPr>
      </p:pic>
      <p:sp>
        <p:nvSpPr>
          <p:cNvPr id="16" name="TextBox 15">
            <a:extLst>
              <a:ext uri="{FF2B5EF4-FFF2-40B4-BE49-F238E27FC236}">
                <a16:creationId xmlns:a16="http://schemas.microsoft.com/office/drawing/2014/main" id="{57193D4E-C0FF-A38A-382C-F7E751608220}"/>
              </a:ext>
            </a:extLst>
          </p:cNvPr>
          <p:cNvSpPr txBox="1"/>
          <p:nvPr/>
        </p:nvSpPr>
        <p:spPr>
          <a:xfrm>
            <a:off x="9044334" y="3461059"/>
            <a:ext cx="1593823" cy="1754326"/>
          </a:xfrm>
          <a:prstGeom prst="rect">
            <a:avLst/>
          </a:prstGeom>
          <a:noFill/>
          <a:ln w="3175">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kumimoji="0" lang="en-GB" sz="1200" i="0" strike="noStrike" kern="1200" cap="none" spc="0" normalizeH="0" baseline="0" noProof="0" dirty="0">
                <a:ln>
                  <a:noFill/>
                </a:ln>
                <a:solidFill>
                  <a:schemeClr val="tx2"/>
                </a:solidFill>
                <a:effectLst/>
                <a:uLnTx/>
                <a:uFillTx/>
                <a:ea typeface="+mn-ea"/>
                <a:cs typeface="+mn-cs"/>
              </a:rPr>
              <a:t>Single-pad</a:t>
            </a:r>
            <a:r>
              <a:rPr lang="en-GB" sz="1200" dirty="0">
                <a:solidFill>
                  <a:schemeClr val="tx2"/>
                </a:solidFill>
              </a:rPr>
              <a:t> </a:t>
            </a:r>
            <a:r>
              <a:rPr kumimoji="0" lang="en-GB" sz="1200" i="0" strike="noStrike" kern="1200" cap="none" spc="0" normalizeH="0" baseline="0" noProof="0" dirty="0">
                <a:ln>
                  <a:noFill/>
                </a:ln>
                <a:solidFill>
                  <a:schemeClr val="tx2"/>
                </a:solidFill>
                <a:effectLst/>
                <a:uLnTx/>
                <a:uFillTx/>
                <a:ea typeface="+mn-ea"/>
                <a:cs typeface="+mn-cs"/>
              </a:rPr>
              <a:t>MM</a:t>
            </a:r>
            <a:br>
              <a:rPr kumimoji="0" lang="en-GB" sz="1200" i="0" strike="noStrike" kern="1200" cap="none" spc="0" normalizeH="0" baseline="0" noProof="0" dirty="0">
                <a:ln>
                  <a:noFill/>
                </a:ln>
                <a:solidFill>
                  <a:schemeClr val="tx2"/>
                </a:solidFill>
                <a:effectLst/>
                <a:uLnTx/>
                <a:uFillTx/>
                <a:ea typeface="+mn-ea"/>
                <a:cs typeface="+mn-cs"/>
              </a:rPr>
            </a:br>
            <a:r>
              <a:rPr kumimoji="0" lang="en-GB" sz="1200" i="0" strike="noStrike" kern="1200" cap="none" spc="0" normalizeH="0" baseline="0" noProof="0" dirty="0">
                <a:ln>
                  <a:noFill/>
                </a:ln>
                <a:solidFill>
                  <a:schemeClr val="tx2"/>
                </a:solidFill>
                <a:effectLst/>
                <a:uLnTx/>
                <a:uFillTx/>
                <a:ea typeface="+mn-ea"/>
                <a:cs typeface="+mn-cs"/>
              </a:rPr>
              <a:t>3 mm </a:t>
            </a:r>
            <a:r>
              <a:rPr kumimoji="0" lang="en-US" sz="1200" i="0" strike="noStrike" kern="1200" cap="none" spc="0" normalizeH="0" baseline="0" noProof="0" dirty="0">
                <a:ln>
                  <a:noFill/>
                </a:ln>
                <a:solidFill>
                  <a:schemeClr val="tx2"/>
                </a:solidFill>
                <a:effectLst/>
                <a:uLnTx/>
                <a:uFillTx/>
                <a:ea typeface="+mn-ea"/>
                <a:cs typeface="+mn-cs"/>
              </a:rPr>
              <a:t>MgF</a:t>
            </a:r>
            <a:r>
              <a:rPr kumimoji="0" lang="en-US" sz="1200" i="0" strike="noStrike" kern="1200" cap="none" spc="0" normalizeH="0" baseline="-25000" noProof="0" dirty="0">
                <a:ln>
                  <a:noFill/>
                </a:ln>
                <a:solidFill>
                  <a:schemeClr val="tx2"/>
                </a:solidFill>
                <a:effectLst/>
                <a:uLnTx/>
                <a:uFillTx/>
                <a:ea typeface="+mn-ea"/>
                <a:cs typeface="+mn-cs"/>
              </a:rPr>
              <a:t>2</a:t>
            </a:r>
            <a:r>
              <a:rPr lang="en-US" sz="1200" dirty="0">
                <a:solidFill>
                  <a:schemeClr val="tx2"/>
                </a:solidFill>
              </a:rPr>
              <a:t> + 3 nm Cr + B</a:t>
            </a:r>
            <a:r>
              <a:rPr lang="en-US" sz="1200" baseline="-25000" dirty="0">
                <a:solidFill>
                  <a:schemeClr val="tx2"/>
                </a:solidFill>
              </a:rPr>
              <a:t>4</a:t>
            </a:r>
            <a:r>
              <a:rPr lang="en-US" sz="1200" dirty="0">
                <a:solidFill>
                  <a:schemeClr val="tx2"/>
                </a:solidFill>
              </a:rPr>
              <a:t>C 3 mm</a:t>
            </a:r>
          </a:p>
          <a:p>
            <a:pPr algn="ctr"/>
            <a:r>
              <a:rPr lang="en-US" sz="1200" dirty="0">
                <a:solidFill>
                  <a:srgbClr val="FF0000"/>
                </a:solidFill>
              </a:rPr>
              <a:t> </a:t>
            </a:r>
            <a:br>
              <a:rPr kumimoji="0" lang="en-US" sz="1200" i="0" strike="noStrike" kern="1200" cap="none" spc="0" normalizeH="0" baseline="0" noProof="0" dirty="0">
                <a:ln>
                  <a:noFill/>
                </a:ln>
                <a:solidFill>
                  <a:srgbClr val="FF0000"/>
                </a:solidFill>
                <a:effectLst/>
                <a:uLnTx/>
                <a:uFillTx/>
                <a:ea typeface="+mn-ea"/>
                <a:cs typeface="+mn-cs"/>
              </a:rPr>
            </a:br>
            <a:r>
              <a:rPr kumimoji="0" lang="el-GR" sz="1200" i="0" strike="noStrike" kern="1200" cap="none" spc="0" normalizeH="0" baseline="0" noProof="0" dirty="0">
                <a:ln>
                  <a:noFill/>
                </a:ln>
                <a:solidFill>
                  <a:srgbClr val="FF0000"/>
                </a:solidFill>
                <a:effectLst/>
                <a:uLnTx/>
                <a:uFillTx/>
                <a:ea typeface="+mn-ea"/>
                <a:cs typeface="+mn-cs"/>
              </a:rPr>
              <a:t>σ </a:t>
            </a:r>
            <a:r>
              <a:rPr kumimoji="0" lang="en-US" sz="1200" i="0" strike="noStrike" kern="1200" cap="none" spc="0" normalizeH="0" baseline="0" noProof="0" dirty="0">
                <a:ln>
                  <a:noFill/>
                </a:ln>
                <a:solidFill>
                  <a:srgbClr val="FF0000"/>
                </a:solidFill>
                <a:effectLst/>
                <a:uLnTx/>
                <a:uFillTx/>
                <a:ea typeface="+mn-ea"/>
                <a:cs typeface="+mn-cs"/>
              </a:rPr>
              <a:t>=</a:t>
            </a:r>
            <a:r>
              <a:rPr kumimoji="0" lang="el-GR" sz="1200" i="0" strike="noStrike" kern="1200" cap="none" spc="0" normalizeH="0" baseline="0" noProof="0" dirty="0">
                <a:ln>
                  <a:noFill/>
                </a:ln>
                <a:solidFill>
                  <a:srgbClr val="FF0000"/>
                </a:solidFill>
                <a:effectLst/>
                <a:uLnTx/>
                <a:uFillTx/>
                <a:ea typeface="+mn-ea"/>
                <a:cs typeface="+mn-cs"/>
              </a:rPr>
              <a:t> </a:t>
            </a:r>
            <a:r>
              <a:rPr lang="en-US" sz="1200" dirty="0">
                <a:solidFill>
                  <a:srgbClr val="FF0000"/>
                </a:solidFill>
              </a:rPr>
              <a:t>34</a:t>
            </a:r>
            <a:r>
              <a:rPr kumimoji="0" lang="en-US" sz="1200" i="0" strike="noStrike" kern="1200" cap="none" spc="0" normalizeH="0" baseline="0" noProof="0" dirty="0">
                <a:ln>
                  <a:noFill/>
                </a:ln>
                <a:solidFill>
                  <a:srgbClr val="FF0000"/>
                </a:solidFill>
                <a:effectLst/>
                <a:uLnTx/>
                <a:uFillTx/>
                <a:ea typeface="+mn-ea"/>
                <a:cs typeface="+mn-cs"/>
              </a:rPr>
              <a:t>.5 ± 1.5</a:t>
            </a:r>
            <a:r>
              <a:rPr kumimoji="0" lang="el-GR" sz="1200" i="0" strike="noStrike" kern="1200" cap="none" spc="0" normalizeH="0" baseline="0" noProof="0" dirty="0">
                <a:ln>
                  <a:noFill/>
                </a:ln>
                <a:solidFill>
                  <a:srgbClr val="FF0000"/>
                </a:solidFill>
                <a:effectLst/>
                <a:uLnTx/>
                <a:uFillTx/>
                <a:ea typeface="+mn-ea"/>
                <a:cs typeface="+mn-cs"/>
              </a:rPr>
              <a:t> </a:t>
            </a:r>
            <a:r>
              <a:rPr kumimoji="0" lang="en-GB" sz="1200" i="0" strike="noStrike" kern="1200" cap="none" spc="0" normalizeH="0" baseline="0" noProof="0" dirty="0" err="1">
                <a:ln>
                  <a:noFill/>
                </a:ln>
                <a:solidFill>
                  <a:srgbClr val="FF0000"/>
                </a:solidFill>
                <a:effectLst/>
                <a:uLnTx/>
                <a:uFillTx/>
                <a:ea typeface="+mn-ea"/>
                <a:cs typeface="+mn-cs"/>
              </a:rPr>
              <a:t>ps</a:t>
            </a:r>
            <a:endParaRPr kumimoji="0" lang="en-GB" sz="1200" i="0" strike="noStrike" kern="1200" cap="none" spc="0" normalizeH="0" baseline="0" noProof="0" dirty="0">
              <a:ln>
                <a:noFill/>
              </a:ln>
              <a:solidFill>
                <a:srgbClr val="FF0000"/>
              </a:solidFill>
              <a:effectLst/>
              <a:uLnTx/>
              <a:uFillTx/>
              <a:ea typeface="+mn-ea"/>
              <a:cs typeface="+mn-cs"/>
            </a:endParaRPr>
          </a:p>
          <a:p>
            <a:pPr algn="ctr"/>
            <a:br>
              <a:rPr kumimoji="0" lang="en-GB" sz="1200" b="1" i="0" strike="noStrike" kern="1200" cap="none" spc="0" normalizeH="0" baseline="0" noProof="0" dirty="0">
                <a:ln>
                  <a:noFill/>
                </a:ln>
                <a:solidFill>
                  <a:schemeClr val="tx2"/>
                </a:solidFill>
                <a:effectLst/>
                <a:uLnTx/>
                <a:uFillTx/>
                <a:ea typeface="+mn-ea"/>
                <a:cs typeface="+mn-cs"/>
              </a:rPr>
            </a:br>
            <a:r>
              <a:rPr kumimoji="0" lang="en-GB" sz="1200" i="0" strike="noStrike" kern="1200" cap="none" spc="0" normalizeH="0" baseline="0" noProof="0" dirty="0">
                <a:ln>
                  <a:noFill/>
                </a:ln>
                <a:solidFill>
                  <a:schemeClr val="tx2"/>
                </a:solidFill>
                <a:effectLst/>
                <a:uLnTx/>
                <a:uFillTx/>
                <a:ea typeface="+mn-ea"/>
                <a:cs typeface="+mn-cs"/>
              </a:rPr>
              <a:t>95.4% efficiency</a:t>
            </a:r>
          </a:p>
          <a:p>
            <a:pPr algn="ctr"/>
            <a:br>
              <a:rPr kumimoji="0" lang="en-GB" sz="1200" i="0" strike="noStrike" kern="1200" cap="none" spc="0" normalizeH="0" baseline="0" noProof="0" dirty="0">
                <a:ln>
                  <a:noFill/>
                </a:ln>
                <a:solidFill>
                  <a:schemeClr val="tx2"/>
                </a:solidFill>
                <a:effectLst/>
                <a:uLnTx/>
                <a:uFillTx/>
                <a:ea typeface="+mn-ea"/>
                <a:cs typeface="+mn-cs"/>
              </a:rPr>
            </a:br>
            <a:r>
              <a:rPr lang="en-GB" sz="1200" dirty="0">
                <a:solidFill>
                  <a:schemeClr val="tx2"/>
                </a:solidFill>
              </a:rPr>
              <a:t>N</a:t>
            </a:r>
            <a:r>
              <a:rPr lang="en-GB" sz="1200" baseline="-25000" dirty="0">
                <a:solidFill>
                  <a:schemeClr val="tx2"/>
                </a:solidFill>
              </a:rPr>
              <a:t>PE </a:t>
            </a:r>
            <a:r>
              <a:rPr lang="en-US" sz="1200" dirty="0">
                <a:solidFill>
                  <a:schemeClr val="tx2"/>
                </a:solidFill>
              </a:rPr>
              <a:t>≈</a:t>
            </a:r>
            <a:r>
              <a:rPr kumimoji="0" lang="el-GR" sz="1200" i="0" strike="noStrike" kern="1200" cap="none" spc="0" normalizeH="0" baseline="0" noProof="0" dirty="0">
                <a:ln>
                  <a:noFill/>
                </a:ln>
                <a:solidFill>
                  <a:schemeClr val="tx2"/>
                </a:solidFill>
                <a:effectLst/>
                <a:uLnTx/>
                <a:uFillTx/>
                <a:ea typeface="+mn-ea"/>
                <a:cs typeface="+mn-cs"/>
              </a:rPr>
              <a:t> </a:t>
            </a:r>
            <a:r>
              <a:rPr lang="en-US" sz="1200" dirty="0">
                <a:solidFill>
                  <a:schemeClr val="tx2"/>
                </a:solidFill>
              </a:rPr>
              <a:t>3.4</a:t>
            </a:r>
            <a:endParaRPr lang="en-GB" sz="1200" i="1" dirty="0">
              <a:solidFill>
                <a:schemeClr val="tx2"/>
              </a:solidFill>
            </a:endParaRPr>
          </a:p>
        </p:txBody>
      </p:sp>
      <p:pic>
        <p:nvPicPr>
          <p:cNvPr id="17" name="Picture 16" descr="A metal sign with a hole in it&#10;&#10;Description automatically generated">
            <a:extLst>
              <a:ext uri="{FF2B5EF4-FFF2-40B4-BE49-F238E27FC236}">
                <a16:creationId xmlns:a16="http://schemas.microsoft.com/office/drawing/2014/main" id="{B4044D2E-86CF-5128-4ED3-6C1523479BB3}"/>
              </a:ext>
            </a:extLst>
          </p:cNvPr>
          <p:cNvPicPr>
            <a:picLocks noChangeAspect="1"/>
          </p:cNvPicPr>
          <p:nvPr/>
        </p:nvPicPr>
        <p:blipFill>
          <a:blip r:embed="rId4"/>
          <a:stretch>
            <a:fillRect/>
          </a:stretch>
        </p:blipFill>
        <p:spPr>
          <a:xfrm>
            <a:off x="1828217" y="2679970"/>
            <a:ext cx="3271700" cy="3288434"/>
          </a:xfrm>
          <a:prstGeom prst="rect">
            <a:avLst/>
          </a:prstGeom>
        </p:spPr>
      </p:pic>
      <p:sp>
        <p:nvSpPr>
          <p:cNvPr id="18" name="TextBox 17">
            <a:extLst>
              <a:ext uri="{FF2B5EF4-FFF2-40B4-BE49-F238E27FC236}">
                <a16:creationId xmlns:a16="http://schemas.microsoft.com/office/drawing/2014/main" id="{2B98F04A-7057-5292-596A-6B8DE6EFE642}"/>
              </a:ext>
            </a:extLst>
          </p:cNvPr>
          <p:cNvSpPr txBox="1"/>
          <p:nvPr/>
        </p:nvSpPr>
        <p:spPr>
          <a:xfrm>
            <a:off x="2087700" y="2386971"/>
            <a:ext cx="2752734" cy="276999"/>
          </a:xfrm>
          <a:prstGeom prst="rect">
            <a:avLst/>
          </a:prstGeom>
          <a:solidFill>
            <a:srgbClr val="FFFFFF">
              <a:alpha val="74902"/>
            </a:srgb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u="none" strike="noStrike" kern="1200" cap="none" spc="0" normalizeH="0" baseline="0" noProof="0" dirty="0">
                <a:ln>
                  <a:noFill/>
                </a:ln>
                <a:solidFill>
                  <a:schemeClr val="bg2">
                    <a:lumMod val="10000"/>
                  </a:schemeClr>
                </a:solidFill>
                <a:effectLst/>
                <a:uLnTx/>
                <a:uFillTx/>
                <a:ea typeface="+mn-ea"/>
                <a:cs typeface="+mn-cs"/>
              </a:rPr>
              <a:t>B</a:t>
            </a:r>
            <a:r>
              <a:rPr kumimoji="0" lang="en-GB" sz="1200" b="0" u="none" strike="noStrike" kern="1200" cap="none" spc="0" normalizeH="0" baseline="-25000" noProof="0" dirty="0">
                <a:ln>
                  <a:noFill/>
                </a:ln>
                <a:solidFill>
                  <a:schemeClr val="bg2">
                    <a:lumMod val="10000"/>
                  </a:schemeClr>
                </a:solidFill>
                <a:effectLst/>
                <a:uLnTx/>
                <a:uFillTx/>
                <a:ea typeface="+mn-ea"/>
                <a:cs typeface="+mn-cs"/>
              </a:rPr>
              <a:t>4</a:t>
            </a:r>
            <a:r>
              <a:rPr kumimoji="0" lang="en-GB" sz="1200" b="0" u="none" strike="noStrike" kern="1200" cap="none" spc="0" normalizeH="0" baseline="0" noProof="0" dirty="0">
                <a:ln>
                  <a:noFill/>
                </a:ln>
                <a:solidFill>
                  <a:schemeClr val="bg2">
                    <a:lumMod val="10000"/>
                  </a:schemeClr>
                </a:solidFill>
                <a:effectLst/>
                <a:uLnTx/>
                <a:uFillTx/>
                <a:ea typeface="+mn-ea"/>
                <a:cs typeface="+mn-cs"/>
              </a:rPr>
              <a:t>C sample in the sputtering machine</a:t>
            </a:r>
          </a:p>
        </p:txBody>
      </p:sp>
      <p:sp>
        <p:nvSpPr>
          <p:cNvPr id="20" name="TextBox 19">
            <a:extLst>
              <a:ext uri="{FF2B5EF4-FFF2-40B4-BE49-F238E27FC236}">
                <a16:creationId xmlns:a16="http://schemas.microsoft.com/office/drawing/2014/main" id="{B447720A-4A96-D5B9-D375-E0D1AECDA27F}"/>
              </a:ext>
            </a:extLst>
          </p:cNvPr>
          <p:cNvSpPr txBox="1"/>
          <p:nvPr/>
        </p:nvSpPr>
        <p:spPr>
          <a:xfrm>
            <a:off x="3464067" y="5987655"/>
            <a:ext cx="1724549" cy="276999"/>
          </a:xfrm>
          <a:prstGeom prst="rect">
            <a:avLst/>
          </a:prstGeom>
          <a:noFill/>
        </p:spPr>
        <p:txBody>
          <a:bodyPr wrap="square">
            <a:spAutoFit/>
          </a:bodyPr>
          <a:lstStyle/>
          <a:p>
            <a:pPr algn="r"/>
            <a:r>
              <a:rPr kumimoji="0" lang="en-GB" sz="1200" b="0" i="1" u="none" strike="noStrike" kern="1200" cap="none" spc="0" normalizeH="0" baseline="0" noProof="0" dirty="0">
                <a:ln>
                  <a:noFill/>
                </a:ln>
                <a:solidFill>
                  <a:srgbClr val="7F7F7F"/>
                </a:solidFill>
                <a:effectLst/>
                <a:uLnTx/>
                <a:uFillTx/>
                <a:latin typeface="Calibri" panose="020F0502020204030204"/>
                <a:ea typeface="+mn-ea"/>
                <a:cs typeface="+mn-cs"/>
              </a:rPr>
              <a:t>C.-C. Lai, ESS</a:t>
            </a:r>
          </a:p>
        </p:txBody>
      </p:sp>
      <p:sp>
        <p:nvSpPr>
          <p:cNvPr id="22" name="Content Placeholder 1">
            <a:extLst>
              <a:ext uri="{FF2B5EF4-FFF2-40B4-BE49-F238E27FC236}">
                <a16:creationId xmlns:a16="http://schemas.microsoft.com/office/drawing/2014/main" id="{8F3A5CA7-1DE7-D519-257F-77C683BB7AB2}"/>
              </a:ext>
            </a:extLst>
          </p:cNvPr>
          <p:cNvSpPr>
            <a:spLocks noGrp="1"/>
          </p:cNvSpPr>
          <p:nvPr>
            <p:ph idx="1"/>
          </p:nvPr>
        </p:nvSpPr>
        <p:spPr>
          <a:xfrm>
            <a:off x="407988" y="1087766"/>
            <a:ext cx="11245305" cy="329923"/>
          </a:xfrm>
        </p:spPr>
        <p:txBody>
          <a:bodyPr/>
          <a:lstStyle/>
          <a:p>
            <a:r>
              <a:rPr lang="en-US" sz="1800" b="0" dirty="0"/>
              <a:t>B4C photocathodes deposited at CEA-</a:t>
            </a:r>
            <a:r>
              <a:rPr lang="en-US" sz="1800" b="0" dirty="0" err="1"/>
              <a:t>Saclay</a:t>
            </a:r>
            <a:r>
              <a:rPr lang="en-US" sz="1800" b="0" dirty="0"/>
              <a:t> and ESS have demonstrated promising results. </a:t>
            </a:r>
          </a:p>
          <a:p>
            <a:r>
              <a:rPr lang="en-US" sz="1800" b="0" dirty="0"/>
              <a:t>A detector with a 9 nm B4C layer and 3 nm Cr resulted in a time resolution of </a:t>
            </a:r>
            <a:r>
              <a:rPr lang="el-GR" sz="1800" b="0" dirty="0"/>
              <a:t>σ = 34.5 ± 1.5 </a:t>
            </a:r>
            <a:r>
              <a:rPr lang="en-US" sz="1800" b="0" dirty="0" err="1"/>
              <a:t>ps</a:t>
            </a:r>
            <a:r>
              <a:rPr lang="en-US" sz="1800" b="0" dirty="0"/>
              <a:t>, with thicker samples showing slightly worse resolution by up to ~10 ps.</a:t>
            </a:r>
          </a:p>
        </p:txBody>
      </p:sp>
      <p:sp>
        <p:nvSpPr>
          <p:cNvPr id="27" name="TextBox 26">
            <a:extLst>
              <a:ext uri="{FF2B5EF4-FFF2-40B4-BE49-F238E27FC236}">
                <a16:creationId xmlns:a16="http://schemas.microsoft.com/office/drawing/2014/main" id="{2667C272-F3EB-5CCD-CEB7-0BA3CD7889FE}"/>
              </a:ext>
            </a:extLst>
          </p:cNvPr>
          <p:cNvSpPr txBox="1"/>
          <p:nvPr/>
        </p:nvSpPr>
        <p:spPr>
          <a:xfrm>
            <a:off x="7003947" y="2421842"/>
            <a:ext cx="3425730" cy="276999"/>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u="none" strike="noStrike" kern="1200" cap="none" spc="0" normalizeH="0" baseline="0" noProof="0" dirty="0">
                <a:ln>
                  <a:noFill/>
                </a:ln>
                <a:solidFill>
                  <a:schemeClr val="bg2">
                    <a:lumMod val="10000"/>
                  </a:schemeClr>
                </a:solidFill>
                <a:effectLst/>
                <a:uLnTx/>
                <a:uFillTx/>
                <a:ea typeface="+mn-ea"/>
                <a:cs typeface="+mn-cs"/>
              </a:rPr>
              <a:t>Time difference distribution</a:t>
            </a:r>
          </a:p>
        </p:txBody>
      </p:sp>
      <p:pic>
        <p:nvPicPr>
          <p:cNvPr id="2" name="Picture 1" descr="Graphical user interface, Teams&#10;&#10;Description automatically generated with medium confidence">
            <a:extLst>
              <a:ext uri="{FF2B5EF4-FFF2-40B4-BE49-F238E27FC236}">
                <a16:creationId xmlns:a16="http://schemas.microsoft.com/office/drawing/2014/main" id="{7D87A510-31E0-6982-B44C-16740407720C}"/>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1501085" y="6282141"/>
            <a:ext cx="896457" cy="554642"/>
          </a:xfrm>
          <a:prstGeom prst="rect">
            <a:avLst/>
          </a:prstGeom>
        </p:spPr>
      </p:pic>
      <p:pic>
        <p:nvPicPr>
          <p:cNvPr id="5" name="Picture 4" descr="Logo&#10;&#10;Description automatically generated with medium confidence">
            <a:extLst>
              <a:ext uri="{FF2B5EF4-FFF2-40B4-BE49-F238E27FC236}">
                <a16:creationId xmlns:a16="http://schemas.microsoft.com/office/drawing/2014/main" id="{913E0EAF-4894-3BB6-E5C8-49F45B74054D}"/>
              </a:ext>
            </a:extLst>
          </p:cNvPr>
          <p:cNvPicPr>
            <a:picLocks noChangeAspect="1"/>
          </p:cNvPicPr>
          <p:nvPr/>
        </p:nvPicPr>
        <p:blipFill rotWithShape="1">
          <a:blip r:embed="rId6">
            <a:clrChange>
              <a:clrFrom>
                <a:srgbClr val="FFFFFF"/>
              </a:clrFrom>
              <a:clrTo>
                <a:srgbClr val="FFFFFF">
                  <a:alpha val="0"/>
                </a:srgbClr>
              </a:clrTo>
            </a:clrChange>
          </a:blip>
          <a:srcRect r="57562" b="-2827"/>
          <a:stretch/>
        </p:blipFill>
        <p:spPr>
          <a:xfrm>
            <a:off x="403200" y="6309320"/>
            <a:ext cx="1075022" cy="527463"/>
          </a:xfrm>
          <a:prstGeom prst="rect">
            <a:avLst/>
          </a:prstGeom>
        </p:spPr>
      </p:pic>
      <p:pic>
        <p:nvPicPr>
          <p:cNvPr id="8" name="Picture 1" descr="page1image1090763664">
            <a:extLst>
              <a:ext uri="{FF2B5EF4-FFF2-40B4-BE49-F238E27FC236}">
                <a16:creationId xmlns:a16="http://schemas.microsoft.com/office/drawing/2014/main" id="{927DFC7B-49DE-C8F8-9C14-011EE7587001}"/>
              </a:ext>
            </a:extLst>
          </p:cNvPr>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395023" y="6309320"/>
            <a:ext cx="519326" cy="50189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 black background with text and numbers&#10;&#10;Description automatically generated">
            <a:extLst>
              <a:ext uri="{FF2B5EF4-FFF2-40B4-BE49-F238E27FC236}">
                <a16:creationId xmlns:a16="http://schemas.microsoft.com/office/drawing/2014/main" id="{7533B590-9A3D-BBF4-24DF-90B033404CF3}"/>
              </a:ext>
            </a:extLst>
          </p:cNvPr>
          <p:cNvPicPr>
            <a:picLocks noChangeAspect="1"/>
          </p:cNvPicPr>
          <p:nvPr/>
        </p:nvPicPr>
        <p:blipFill>
          <a:blip r:embed="rId8"/>
          <a:stretch>
            <a:fillRect/>
          </a:stretch>
        </p:blipFill>
        <p:spPr>
          <a:xfrm>
            <a:off x="2887689" y="6309320"/>
            <a:ext cx="807582" cy="501899"/>
          </a:xfrm>
          <a:prstGeom prst="rect">
            <a:avLst/>
          </a:prstGeom>
        </p:spPr>
      </p:pic>
      <p:sp>
        <p:nvSpPr>
          <p:cNvPr id="12" name="TextBox 11">
            <a:extLst>
              <a:ext uri="{FF2B5EF4-FFF2-40B4-BE49-F238E27FC236}">
                <a16:creationId xmlns:a16="http://schemas.microsoft.com/office/drawing/2014/main" id="{113EF1D6-B8F5-DFF4-DACD-FFB6961181FD}"/>
              </a:ext>
            </a:extLst>
          </p:cNvPr>
          <p:cNvSpPr txBox="1"/>
          <p:nvPr/>
        </p:nvSpPr>
        <p:spPr>
          <a:xfrm>
            <a:off x="7936126" y="6348043"/>
            <a:ext cx="3717167" cy="323165"/>
          </a:xfrm>
          <a:prstGeom prst="rect">
            <a:avLst/>
          </a:prstGeom>
          <a:noFill/>
        </p:spPr>
        <p:txBody>
          <a:bodyPr wrap="square" lIns="0" tIns="0" rIns="0" bIns="0" rtlCol="0">
            <a:spAutoFit/>
          </a:bodyPr>
          <a:lstStyle/>
          <a:p>
            <a:pPr algn="l"/>
            <a:r>
              <a:rPr lang="en-US" sz="1050" dirty="0">
                <a:solidFill>
                  <a:schemeClr val="bg2">
                    <a:lumMod val="10000"/>
                  </a:schemeClr>
                </a:solidFill>
              </a:rPr>
              <a:t>M. </a:t>
            </a:r>
            <a:r>
              <a:rPr lang="en-US" sz="1050" dirty="0" err="1">
                <a:solidFill>
                  <a:schemeClr val="bg2">
                    <a:lumMod val="10000"/>
                  </a:schemeClr>
                </a:solidFill>
              </a:rPr>
              <a:t>Lisowska</a:t>
            </a:r>
            <a:r>
              <a:rPr lang="en-US" sz="1050" dirty="0">
                <a:solidFill>
                  <a:schemeClr val="tx2"/>
                </a:solidFill>
              </a:rPr>
              <a:t>,  et al., </a:t>
            </a:r>
            <a:r>
              <a:rPr lang="en-US" sz="1050" dirty="0">
                <a:solidFill>
                  <a:schemeClr val="bg2">
                    <a:lumMod val="10000"/>
                  </a:schemeClr>
                </a:solidFill>
              </a:rPr>
              <a:t>arXiv:2407.09953 [</a:t>
            </a:r>
            <a:r>
              <a:rPr lang="en-US" sz="1050" dirty="0" err="1">
                <a:solidFill>
                  <a:schemeClr val="bg2">
                    <a:lumMod val="10000"/>
                  </a:schemeClr>
                </a:solidFill>
              </a:rPr>
              <a:t>physics.ins</a:t>
            </a:r>
            <a:r>
              <a:rPr lang="en-US" sz="1050" dirty="0">
                <a:solidFill>
                  <a:schemeClr val="bg2">
                    <a:lumMod val="10000"/>
                  </a:schemeClr>
                </a:solidFill>
              </a:rPr>
              <a:t>-det].</a:t>
            </a:r>
          </a:p>
          <a:p>
            <a:pPr algn="l"/>
            <a:r>
              <a:rPr lang="en-US" sz="1050" dirty="0">
                <a:solidFill>
                  <a:schemeClr val="bg2">
                    <a:lumMod val="10000"/>
                  </a:schemeClr>
                </a:solidFill>
              </a:rPr>
              <a:t>M. </a:t>
            </a:r>
            <a:r>
              <a:rPr lang="en-US" sz="1050" dirty="0" err="1">
                <a:solidFill>
                  <a:schemeClr val="bg2">
                    <a:lumMod val="10000"/>
                  </a:schemeClr>
                </a:solidFill>
              </a:rPr>
              <a:t>Lisowska</a:t>
            </a:r>
            <a:r>
              <a:rPr lang="en-US" sz="1050" dirty="0">
                <a:solidFill>
                  <a:schemeClr val="tx2"/>
                </a:solidFill>
              </a:rPr>
              <a:t>, PhD dissertation, (available soon).</a:t>
            </a:r>
            <a:endParaRPr lang="en-US" sz="1050" dirty="0">
              <a:solidFill>
                <a:schemeClr val="bg2">
                  <a:lumMod val="10000"/>
                </a:schemeClr>
              </a:solidFill>
            </a:endParaRPr>
          </a:p>
        </p:txBody>
      </p:sp>
      <p:sp>
        <p:nvSpPr>
          <p:cNvPr id="6" name="TextBox 5">
            <a:extLst>
              <a:ext uri="{FF2B5EF4-FFF2-40B4-BE49-F238E27FC236}">
                <a16:creationId xmlns:a16="http://schemas.microsoft.com/office/drawing/2014/main" id="{20148B90-32E7-E7F7-D339-31954C5AB2B9}"/>
              </a:ext>
            </a:extLst>
          </p:cNvPr>
          <p:cNvSpPr txBox="1"/>
          <p:nvPr/>
        </p:nvSpPr>
        <p:spPr>
          <a:xfrm>
            <a:off x="4553797" y="6346142"/>
            <a:ext cx="3059207" cy="646331"/>
          </a:xfrm>
          <a:prstGeom prst="rect">
            <a:avLst/>
          </a:prstGeom>
          <a:noFill/>
        </p:spPr>
        <p:txBody>
          <a:bodyPr wrap="square" lIns="0" tIns="0" rIns="0" bIns="0" rtlCol="0">
            <a:spAutoFit/>
          </a:bodyPr>
          <a:lstStyle/>
          <a:p>
            <a:r>
              <a:rPr lang="en-US" sz="1050" dirty="0">
                <a:solidFill>
                  <a:schemeClr val="tx2"/>
                </a:solidFill>
              </a:rPr>
              <a:t>L. </a:t>
            </a:r>
            <a:r>
              <a:rPr lang="en-US" sz="1050" dirty="0" err="1">
                <a:solidFill>
                  <a:schemeClr val="tx2"/>
                </a:solidFill>
              </a:rPr>
              <a:t>Sohl</a:t>
            </a:r>
            <a:r>
              <a:rPr lang="en-US" sz="1050" dirty="0">
                <a:solidFill>
                  <a:schemeClr val="tx2"/>
                </a:solidFill>
              </a:rPr>
              <a:t>, PhD dissertation, </a:t>
            </a:r>
            <a:r>
              <a:rPr lang="en-US" sz="1050" dirty="0">
                <a:solidFill>
                  <a:schemeClr val="tx2"/>
                </a:solidFill>
                <a:hlinkClick r:id="rId9"/>
              </a:rPr>
              <a:t>https://universite-paris-saclay.hal.science/tel-03167728/</a:t>
            </a:r>
            <a:r>
              <a:rPr lang="en-US" sz="1050" dirty="0">
                <a:solidFill>
                  <a:schemeClr val="tx2"/>
                </a:solidFill>
              </a:rPr>
              <a:t>.</a:t>
            </a:r>
            <a:endParaRPr lang="en-US" sz="1050" dirty="0">
              <a:solidFill>
                <a:schemeClr val="bg2">
                  <a:lumMod val="10000"/>
                </a:schemeClr>
              </a:solidFill>
            </a:endParaRPr>
          </a:p>
          <a:p>
            <a:pPr algn="l"/>
            <a:r>
              <a:rPr lang="en-US" sz="1050" dirty="0">
                <a:solidFill>
                  <a:schemeClr val="bg2">
                    <a:lumMod val="10000"/>
                  </a:schemeClr>
                </a:solidFill>
              </a:rPr>
              <a:t>M. </a:t>
            </a:r>
            <a:r>
              <a:rPr lang="en-US" sz="1050" dirty="0" err="1">
                <a:solidFill>
                  <a:schemeClr val="bg2">
                    <a:lumMod val="10000"/>
                  </a:schemeClr>
                </a:solidFill>
              </a:rPr>
              <a:t>Lisowska</a:t>
            </a:r>
            <a:r>
              <a:rPr lang="en-US" sz="1050" dirty="0">
                <a:solidFill>
                  <a:schemeClr val="bg2">
                    <a:lumMod val="10000"/>
                  </a:schemeClr>
                </a:solidFill>
              </a:rPr>
              <a:t>, et al., JINST 18 (2023) C07018.</a:t>
            </a:r>
          </a:p>
          <a:p>
            <a:pPr algn="l"/>
            <a:endParaRPr lang="en-US" sz="1050" dirty="0"/>
          </a:p>
        </p:txBody>
      </p:sp>
    </p:spTree>
    <p:extLst>
      <p:ext uri="{BB962C8B-B14F-4D97-AF65-F5344CB8AC3E}">
        <p14:creationId xmlns:p14="http://schemas.microsoft.com/office/powerpoint/2010/main" val="9007041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923F7C-57CC-2FF5-DDD1-BAABCC1A7155}"/>
            </a:ext>
          </a:extLst>
        </p:cNvPr>
        <p:cNvGrpSpPr/>
        <p:nvPr/>
      </p:nvGrpSpPr>
      <p:grpSpPr>
        <a:xfrm>
          <a:off x="0" y="0"/>
          <a:ext cx="0" cy="0"/>
          <a:chOff x="0" y="0"/>
          <a:chExt cx="0" cy="0"/>
        </a:xfrm>
      </p:grpSpPr>
      <p:pic>
        <p:nvPicPr>
          <p:cNvPr id="7" name="Picture 6">
            <a:extLst>
              <a:ext uri="{FF2B5EF4-FFF2-40B4-BE49-F238E27FC236}">
                <a16:creationId xmlns:a16="http://schemas.microsoft.com/office/drawing/2014/main" id="{44467209-3309-8AE3-99D7-D64B0FCD3B3B}"/>
              </a:ext>
            </a:extLst>
          </p:cNvPr>
          <p:cNvPicPr>
            <a:picLocks noChangeAspect="1"/>
          </p:cNvPicPr>
          <p:nvPr/>
        </p:nvPicPr>
        <p:blipFill>
          <a:blip r:embed="rId3"/>
          <a:stretch>
            <a:fillRect/>
          </a:stretch>
        </p:blipFill>
        <p:spPr>
          <a:xfrm>
            <a:off x="8189132" y="2613559"/>
            <a:ext cx="3599668" cy="3038867"/>
          </a:xfrm>
          <a:prstGeom prst="rect">
            <a:avLst/>
          </a:prstGeom>
        </p:spPr>
      </p:pic>
      <p:sp>
        <p:nvSpPr>
          <p:cNvPr id="14" name="Rectangle 13">
            <a:extLst>
              <a:ext uri="{FF2B5EF4-FFF2-40B4-BE49-F238E27FC236}">
                <a16:creationId xmlns:a16="http://schemas.microsoft.com/office/drawing/2014/main" id="{E34AD976-9C30-73B3-1ED9-809A300E66A0}"/>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a:extLst>
              <a:ext uri="{FF2B5EF4-FFF2-40B4-BE49-F238E27FC236}">
                <a16:creationId xmlns:a16="http://schemas.microsoft.com/office/drawing/2014/main" id="{B2D8B14A-1D16-DC42-F85C-C16658005619}"/>
              </a:ext>
            </a:extLst>
          </p:cNvPr>
          <p:cNvSpPr>
            <a:spLocks noGrp="1"/>
          </p:cNvSpPr>
          <p:nvPr>
            <p:ph type="title"/>
          </p:nvPr>
        </p:nvSpPr>
        <p:spPr>
          <a:xfrm>
            <a:off x="407988" y="373593"/>
            <a:ext cx="11784012" cy="1065742"/>
          </a:xfrm>
        </p:spPr>
        <p:txBody>
          <a:bodyPr/>
          <a:lstStyle/>
          <a:p>
            <a:r>
              <a:rPr lang="en-US" sz="2800" dirty="0"/>
              <a:t>Graphene as Protective Layer</a:t>
            </a:r>
            <a:br>
              <a:rPr lang="en-US" sz="2800" dirty="0"/>
            </a:br>
            <a:endParaRPr lang="en-US" sz="2800" dirty="0"/>
          </a:p>
        </p:txBody>
      </p:sp>
      <p:sp>
        <p:nvSpPr>
          <p:cNvPr id="4" name="Slide Number Placeholder 3">
            <a:extLst>
              <a:ext uri="{FF2B5EF4-FFF2-40B4-BE49-F238E27FC236}">
                <a16:creationId xmlns:a16="http://schemas.microsoft.com/office/drawing/2014/main" id="{A453F222-C078-4110-42EE-0062210BEB18}"/>
              </a:ext>
            </a:extLst>
          </p:cNvPr>
          <p:cNvSpPr>
            <a:spLocks noGrp="1"/>
          </p:cNvSpPr>
          <p:nvPr>
            <p:ph type="sldNum" sz="quarter" idx="12"/>
          </p:nvPr>
        </p:nvSpPr>
        <p:spPr/>
        <p:txBody>
          <a:bodyPr/>
          <a:lstStyle/>
          <a:p>
            <a:fld id="{36B5EA5A-BC32-A742-B11B-8E7414D5B535}" type="slidenum">
              <a:rPr lang="en-US" smtClean="0"/>
              <a:pPr/>
              <a:t>20</a:t>
            </a:fld>
            <a:endParaRPr lang="en-US" dirty="0"/>
          </a:p>
        </p:txBody>
      </p:sp>
      <p:sp>
        <p:nvSpPr>
          <p:cNvPr id="22" name="Content Placeholder 1">
            <a:extLst>
              <a:ext uri="{FF2B5EF4-FFF2-40B4-BE49-F238E27FC236}">
                <a16:creationId xmlns:a16="http://schemas.microsoft.com/office/drawing/2014/main" id="{DC269728-F20B-526E-5666-20A6EBECD47D}"/>
              </a:ext>
            </a:extLst>
          </p:cNvPr>
          <p:cNvSpPr>
            <a:spLocks noGrp="1"/>
          </p:cNvSpPr>
          <p:nvPr>
            <p:ph idx="1"/>
          </p:nvPr>
        </p:nvSpPr>
        <p:spPr>
          <a:xfrm>
            <a:off x="407988" y="1155905"/>
            <a:ext cx="11526510" cy="415830"/>
          </a:xfrm>
        </p:spPr>
        <p:txBody>
          <a:bodyPr/>
          <a:lstStyle/>
          <a:p>
            <a:r>
              <a:rPr lang="en-US" sz="1800" b="0" dirty="0"/>
              <a:t>In studies using graphene as a photocathode, a 2.5–3 nm Ti layer produced a surprisingly large number of PEs.</a:t>
            </a:r>
          </a:p>
          <a:p>
            <a:r>
              <a:rPr lang="en-US" sz="1800" b="0" dirty="0"/>
              <a:t>Adding graphene partially screens the photoelectron (PE) emission from the Ti, with the monolayer (ML) screening approximately 30%, and the bilayer (BL) and </a:t>
            </a:r>
            <a:r>
              <a:rPr lang="en-US" sz="1800" b="0" dirty="0" err="1"/>
              <a:t>trilayer</a:t>
            </a:r>
            <a:r>
              <a:rPr lang="en-US" sz="1800" b="0" dirty="0"/>
              <a:t> (TL) screening about 50% of the PEs.</a:t>
            </a:r>
          </a:p>
          <a:p>
            <a:endParaRPr lang="en-US" sz="1800" b="0" dirty="0"/>
          </a:p>
          <a:p>
            <a:endParaRPr lang="en-US" sz="1800" b="0" dirty="0"/>
          </a:p>
          <a:p>
            <a:endParaRPr lang="en-US" sz="1800" b="0" dirty="0"/>
          </a:p>
          <a:p>
            <a:endParaRPr lang="en-US" sz="1800" b="0" dirty="0"/>
          </a:p>
          <a:p>
            <a:endParaRPr lang="en-US" sz="1800" b="0" dirty="0"/>
          </a:p>
        </p:txBody>
      </p:sp>
      <p:pic>
        <p:nvPicPr>
          <p:cNvPr id="2" name="Picture 1" descr="Graphical user interface, Teams&#10;&#10;Description automatically generated with medium confidence">
            <a:extLst>
              <a:ext uri="{FF2B5EF4-FFF2-40B4-BE49-F238E27FC236}">
                <a16:creationId xmlns:a16="http://schemas.microsoft.com/office/drawing/2014/main" id="{8C2BC210-BE15-F85D-9FFA-773BAC161682}"/>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1501085" y="6282141"/>
            <a:ext cx="896457" cy="554642"/>
          </a:xfrm>
          <a:prstGeom prst="rect">
            <a:avLst/>
          </a:prstGeom>
        </p:spPr>
      </p:pic>
      <p:pic>
        <p:nvPicPr>
          <p:cNvPr id="5" name="Picture 4" descr="Logo&#10;&#10;Description automatically generated with medium confidence">
            <a:extLst>
              <a:ext uri="{FF2B5EF4-FFF2-40B4-BE49-F238E27FC236}">
                <a16:creationId xmlns:a16="http://schemas.microsoft.com/office/drawing/2014/main" id="{4F89FB3E-017A-11CF-4749-49D92CAFE2DA}"/>
              </a:ext>
            </a:extLst>
          </p:cNvPr>
          <p:cNvPicPr>
            <a:picLocks noChangeAspect="1"/>
          </p:cNvPicPr>
          <p:nvPr/>
        </p:nvPicPr>
        <p:blipFill rotWithShape="1">
          <a:blip r:embed="rId5">
            <a:clrChange>
              <a:clrFrom>
                <a:srgbClr val="FFFFFF"/>
              </a:clrFrom>
              <a:clrTo>
                <a:srgbClr val="FFFFFF">
                  <a:alpha val="0"/>
                </a:srgbClr>
              </a:clrTo>
            </a:clrChange>
          </a:blip>
          <a:srcRect r="57562" b="-2827"/>
          <a:stretch/>
        </p:blipFill>
        <p:spPr>
          <a:xfrm>
            <a:off x="403200" y="6309320"/>
            <a:ext cx="1075022" cy="527463"/>
          </a:xfrm>
          <a:prstGeom prst="rect">
            <a:avLst/>
          </a:prstGeom>
        </p:spPr>
      </p:pic>
      <p:pic>
        <p:nvPicPr>
          <p:cNvPr id="8" name="Picture 1" descr="page1image1090763664">
            <a:extLst>
              <a:ext uri="{FF2B5EF4-FFF2-40B4-BE49-F238E27FC236}">
                <a16:creationId xmlns:a16="http://schemas.microsoft.com/office/drawing/2014/main" id="{82FF7B6E-0368-4305-FC75-025061EA0CF0}"/>
              </a:ext>
            </a:extLst>
          </p:cNvPr>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395023" y="6309320"/>
            <a:ext cx="519326" cy="50189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 black background with text and numbers&#10;&#10;Description automatically generated">
            <a:extLst>
              <a:ext uri="{FF2B5EF4-FFF2-40B4-BE49-F238E27FC236}">
                <a16:creationId xmlns:a16="http://schemas.microsoft.com/office/drawing/2014/main" id="{4C0E9031-BE13-F42F-D8E4-92A85D5287F1}"/>
              </a:ext>
            </a:extLst>
          </p:cNvPr>
          <p:cNvPicPr>
            <a:picLocks noChangeAspect="1"/>
          </p:cNvPicPr>
          <p:nvPr/>
        </p:nvPicPr>
        <p:blipFill>
          <a:blip r:embed="rId7"/>
          <a:stretch>
            <a:fillRect/>
          </a:stretch>
        </p:blipFill>
        <p:spPr>
          <a:xfrm>
            <a:off x="2887689" y="6309320"/>
            <a:ext cx="807582" cy="501899"/>
          </a:xfrm>
          <a:prstGeom prst="rect">
            <a:avLst/>
          </a:prstGeom>
        </p:spPr>
      </p:pic>
      <p:pic>
        <p:nvPicPr>
          <p:cNvPr id="1028" name="Picture 4">
            <a:extLst>
              <a:ext uri="{FF2B5EF4-FFF2-40B4-BE49-F238E27FC236}">
                <a16:creationId xmlns:a16="http://schemas.microsoft.com/office/drawing/2014/main" id="{7808B35B-C585-F072-4132-14FC0E02DD8B}"/>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9209" r="11637" b="5755"/>
          <a:stretch/>
        </p:blipFill>
        <p:spPr bwMode="auto">
          <a:xfrm>
            <a:off x="4500344" y="2323624"/>
            <a:ext cx="3609357" cy="329057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2DC3BDC7-85CA-D4C7-57A9-E56C4EE6920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03200" y="2737222"/>
            <a:ext cx="3875708" cy="2463374"/>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7656E34C-9EB7-F4DF-4B29-1C1FEE84C00E}"/>
              </a:ext>
            </a:extLst>
          </p:cNvPr>
          <p:cNvSpPr txBox="1"/>
          <p:nvPr/>
        </p:nvSpPr>
        <p:spPr>
          <a:xfrm>
            <a:off x="4938540" y="4872291"/>
            <a:ext cx="6096000" cy="307777"/>
          </a:xfrm>
          <a:prstGeom prst="rect">
            <a:avLst/>
          </a:prstGeom>
          <a:noFill/>
        </p:spPr>
        <p:txBody>
          <a:bodyPr wrap="square">
            <a:spAutoFit/>
          </a:bodyPr>
          <a:lstStyle/>
          <a:p>
            <a:r>
              <a:rPr lang="en" sz="1400" dirty="0">
                <a:solidFill>
                  <a:schemeClr val="tx2"/>
                </a:solidFill>
              </a:rPr>
              <a:t>V</a:t>
            </a:r>
            <a:r>
              <a:rPr lang="en" sz="1400" baseline="-25000" dirty="0">
                <a:solidFill>
                  <a:schemeClr val="tx2"/>
                </a:solidFill>
              </a:rPr>
              <a:t>A</a:t>
            </a:r>
            <a:r>
              <a:rPr lang="en" sz="1400" dirty="0">
                <a:solidFill>
                  <a:schemeClr val="tx2"/>
                </a:solidFill>
              </a:rPr>
              <a:t> = 275 V</a:t>
            </a:r>
            <a:endParaRPr lang="en-BE" sz="1400" dirty="0">
              <a:solidFill>
                <a:schemeClr val="tx2"/>
              </a:solidFill>
            </a:endParaRPr>
          </a:p>
        </p:txBody>
      </p:sp>
      <p:sp>
        <p:nvSpPr>
          <p:cNvPr id="19" name="TextBox 18">
            <a:extLst>
              <a:ext uri="{FF2B5EF4-FFF2-40B4-BE49-F238E27FC236}">
                <a16:creationId xmlns:a16="http://schemas.microsoft.com/office/drawing/2014/main" id="{FD74B1EC-92A7-49BB-7F48-09DFB92540F9}"/>
              </a:ext>
            </a:extLst>
          </p:cNvPr>
          <p:cNvSpPr txBox="1"/>
          <p:nvPr/>
        </p:nvSpPr>
        <p:spPr>
          <a:xfrm>
            <a:off x="5008246" y="2412857"/>
            <a:ext cx="2752734" cy="276999"/>
          </a:xfrm>
          <a:prstGeom prst="rect">
            <a:avLst/>
          </a:prstGeom>
          <a:solidFill>
            <a:srgbClr val="FFFFFF">
              <a:alpha val="74902"/>
            </a:srgb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u="none" strike="noStrike" kern="1200" cap="none" spc="0" normalizeH="0" baseline="0" noProof="0" dirty="0">
                <a:ln>
                  <a:noFill/>
                </a:ln>
                <a:solidFill>
                  <a:schemeClr val="bg2">
                    <a:lumMod val="10000"/>
                  </a:schemeClr>
                </a:solidFill>
                <a:effectLst/>
                <a:uLnTx/>
                <a:uFillTx/>
                <a:ea typeface="+mn-ea"/>
                <a:cs typeface="+mn-cs"/>
              </a:rPr>
              <a:t>Cathode voltage scan</a:t>
            </a:r>
          </a:p>
        </p:txBody>
      </p:sp>
      <p:sp>
        <p:nvSpPr>
          <p:cNvPr id="21" name="TextBox 20">
            <a:extLst>
              <a:ext uri="{FF2B5EF4-FFF2-40B4-BE49-F238E27FC236}">
                <a16:creationId xmlns:a16="http://schemas.microsoft.com/office/drawing/2014/main" id="{DAB98979-C90A-FE94-BDCF-A006785DEE44}"/>
              </a:ext>
            </a:extLst>
          </p:cNvPr>
          <p:cNvSpPr txBox="1"/>
          <p:nvPr/>
        </p:nvSpPr>
        <p:spPr>
          <a:xfrm>
            <a:off x="8497359" y="2429093"/>
            <a:ext cx="3291441" cy="276999"/>
          </a:xfrm>
          <a:prstGeom prst="rect">
            <a:avLst/>
          </a:prstGeom>
          <a:solidFill>
            <a:srgbClr val="FFFFFF">
              <a:alpha val="74902"/>
            </a:srgb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u="none" strike="noStrike" kern="1200" cap="none" spc="0" normalizeH="0" baseline="0" noProof="0" dirty="0">
                <a:ln>
                  <a:noFill/>
                </a:ln>
                <a:solidFill>
                  <a:schemeClr val="bg2">
                    <a:lumMod val="10000"/>
                  </a:schemeClr>
                </a:solidFill>
                <a:effectLst/>
                <a:uLnTx/>
                <a:uFillTx/>
                <a:ea typeface="+mn-ea"/>
                <a:cs typeface="+mn-cs"/>
              </a:rPr>
              <a:t>Number of photoelectrons per muon crossing</a:t>
            </a:r>
          </a:p>
        </p:txBody>
      </p:sp>
      <p:sp>
        <p:nvSpPr>
          <p:cNvPr id="23" name="TextBox 22">
            <a:extLst>
              <a:ext uri="{FF2B5EF4-FFF2-40B4-BE49-F238E27FC236}">
                <a16:creationId xmlns:a16="http://schemas.microsoft.com/office/drawing/2014/main" id="{6E87667D-5A52-B1BE-903E-69E8960DC8C2}"/>
              </a:ext>
            </a:extLst>
          </p:cNvPr>
          <p:cNvSpPr txBox="1"/>
          <p:nvPr/>
        </p:nvSpPr>
        <p:spPr>
          <a:xfrm>
            <a:off x="3218139" y="5784826"/>
            <a:ext cx="5625001" cy="553998"/>
          </a:xfrm>
          <a:prstGeom prst="rect">
            <a:avLst/>
          </a:prstGeom>
          <a:noFill/>
        </p:spPr>
        <p:txBody>
          <a:bodyPr wrap="none" lIns="0" tIns="0" rIns="0" bIns="0" rtlCol="0">
            <a:spAutoFit/>
          </a:bodyPr>
          <a:lstStyle/>
          <a:p>
            <a:r>
              <a:rPr lang="en-US" sz="1800" b="0" dirty="0">
                <a:solidFill>
                  <a:schemeClr val="tx2"/>
                </a:solidFill>
                <a:sym typeface="Wingdings" pitchFamily="2" charset="2"/>
              </a:rPr>
              <a:t> Graphene could be considered as a protective layer.</a:t>
            </a:r>
            <a:endParaRPr lang="en-US" sz="1800" b="0" dirty="0">
              <a:solidFill>
                <a:schemeClr val="tx2"/>
              </a:solidFill>
            </a:endParaRPr>
          </a:p>
          <a:p>
            <a:pPr algn="l"/>
            <a:endParaRPr lang="en-BE" dirty="0"/>
          </a:p>
        </p:txBody>
      </p:sp>
      <p:sp>
        <p:nvSpPr>
          <p:cNvPr id="6" name="TextBox 5">
            <a:extLst>
              <a:ext uri="{FF2B5EF4-FFF2-40B4-BE49-F238E27FC236}">
                <a16:creationId xmlns:a16="http://schemas.microsoft.com/office/drawing/2014/main" id="{E9DAE456-A1D7-3E27-76BB-5D944661CDEB}"/>
              </a:ext>
            </a:extLst>
          </p:cNvPr>
          <p:cNvSpPr txBox="1"/>
          <p:nvPr/>
        </p:nvSpPr>
        <p:spPr>
          <a:xfrm>
            <a:off x="5359654" y="6459453"/>
            <a:ext cx="6274153" cy="161583"/>
          </a:xfrm>
          <a:prstGeom prst="rect">
            <a:avLst/>
          </a:prstGeom>
          <a:noFill/>
        </p:spPr>
        <p:txBody>
          <a:bodyPr wrap="none" lIns="0" tIns="0" rIns="0" bIns="0" rtlCol="0">
            <a:spAutoFit/>
          </a:bodyPr>
          <a:lstStyle/>
          <a:p>
            <a:pPr algn="l"/>
            <a:r>
              <a:rPr lang="en-BE" sz="1050" dirty="0">
                <a:solidFill>
                  <a:schemeClr val="bg2">
                    <a:lumMod val="10000"/>
                  </a:schemeClr>
                </a:solidFill>
              </a:rPr>
              <a:t>More on graphene in MPGDs can be found in G. </a:t>
            </a:r>
            <a:r>
              <a:rPr lang="en-GB" sz="1050" dirty="0" err="1">
                <a:solidFill>
                  <a:schemeClr val="bg2">
                    <a:lumMod val="10000"/>
                  </a:schemeClr>
                </a:solidFill>
              </a:rPr>
              <a:t>Orlandini’s</a:t>
            </a:r>
            <a:r>
              <a:rPr lang="en-GB" sz="1050" dirty="0">
                <a:solidFill>
                  <a:schemeClr val="bg2">
                    <a:lumMod val="10000"/>
                  </a:schemeClr>
                </a:solidFill>
              </a:rPr>
              <a:t> </a:t>
            </a:r>
            <a:r>
              <a:rPr lang="en-BE" sz="1050" dirty="0">
                <a:solidFill>
                  <a:schemeClr val="bg2">
                    <a:lumMod val="10000"/>
                  </a:schemeClr>
                </a:solidFill>
              </a:rPr>
              <a:t>MPGD 2022 presention: </a:t>
            </a:r>
            <a:r>
              <a:rPr lang="en-GB" sz="1050" dirty="0">
                <a:hlinkClick r:id="rId10"/>
              </a:rPr>
              <a:t>https://indi.to/rqqnb</a:t>
            </a:r>
            <a:r>
              <a:rPr lang="en-BE" sz="1050" dirty="0">
                <a:solidFill>
                  <a:schemeClr val="bg2">
                    <a:lumMod val="10000"/>
                  </a:schemeClr>
                </a:solidFill>
              </a:rPr>
              <a:t>.</a:t>
            </a:r>
            <a:endParaRPr lang="en-GB" sz="1050" dirty="0">
              <a:solidFill>
                <a:schemeClr val="bg2">
                  <a:lumMod val="10000"/>
                </a:schemeClr>
              </a:solidFill>
            </a:endParaRPr>
          </a:p>
        </p:txBody>
      </p:sp>
    </p:spTree>
    <p:extLst>
      <p:ext uri="{BB962C8B-B14F-4D97-AF65-F5344CB8AC3E}">
        <p14:creationId xmlns:p14="http://schemas.microsoft.com/office/powerpoint/2010/main" val="9936627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7E67B9-D942-B8A5-B3DE-9CAE4195CE43}"/>
            </a:ext>
          </a:extLst>
        </p:cNvPr>
        <p:cNvGrpSpPr/>
        <p:nvPr/>
      </p:nvGrpSpPr>
      <p:grpSpPr>
        <a:xfrm>
          <a:off x="0" y="0"/>
          <a:ext cx="0" cy="0"/>
          <a:chOff x="0" y="0"/>
          <a:chExt cx="0" cy="0"/>
        </a:xfrm>
      </p:grpSpPr>
      <p:sp>
        <p:nvSpPr>
          <p:cNvPr id="14" name="Rectangle 13">
            <a:extLst>
              <a:ext uri="{FF2B5EF4-FFF2-40B4-BE49-F238E27FC236}">
                <a16:creationId xmlns:a16="http://schemas.microsoft.com/office/drawing/2014/main" id="{7FCF144D-47A0-44AB-69A9-01F7D47F82BC}"/>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4" name="Slide Number Placeholder 3">
            <a:extLst>
              <a:ext uri="{FF2B5EF4-FFF2-40B4-BE49-F238E27FC236}">
                <a16:creationId xmlns:a16="http://schemas.microsoft.com/office/drawing/2014/main" id="{775C5ACF-59E1-37C6-CFAB-E0AB79E184D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0033A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000" b="0" i="0" u="none" strike="noStrike" kern="1200" cap="none" spc="0" normalizeH="0" baseline="0" noProof="0" dirty="0">
              <a:ln>
                <a:noFill/>
              </a:ln>
              <a:solidFill>
                <a:srgbClr val="0033A0"/>
              </a:solidFill>
              <a:effectLst/>
              <a:uLnTx/>
              <a:uFillTx/>
              <a:latin typeface="Arial"/>
              <a:ea typeface="+mn-ea"/>
              <a:cs typeface="+mn-cs"/>
            </a:endParaRPr>
          </a:p>
        </p:txBody>
      </p:sp>
      <p:sp>
        <p:nvSpPr>
          <p:cNvPr id="11" name="Title 2">
            <a:extLst>
              <a:ext uri="{FF2B5EF4-FFF2-40B4-BE49-F238E27FC236}">
                <a16:creationId xmlns:a16="http://schemas.microsoft.com/office/drawing/2014/main" id="{1E825ECA-F07B-0159-8C07-2C8EB2196975}"/>
              </a:ext>
            </a:extLst>
          </p:cNvPr>
          <p:cNvSpPr>
            <a:spLocks noGrp="1"/>
          </p:cNvSpPr>
          <p:nvPr>
            <p:ph type="title"/>
          </p:nvPr>
        </p:nvSpPr>
        <p:spPr>
          <a:xfrm>
            <a:off x="1771650" y="2866027"/>
            <a:ext cx="8648700" cy="562973"/>
          </a:xfrm>
        </p:spPr>
        <p:txBody>
          <a:bodyPr/>
          <a:lstStyle/>
          <a:p>
            <a:pPr algn="ctr"/>
            <a:r>
              <a:rPr lang="en-US" sz="4400" dirty="0"/>
              <a:t>Towards an applicable detector</a:t>
            </a:r>
            <a:br>
              <a:rPr lang="en-US" sz="4400" dirty="0"/>
            </a:br>
            <a:endParaRPr lang="en-US" sz="4400" dirty="0"/>
          </a:p>
        </p:txBody>
      </p:sp>
      <p:pic>
        <p:nvPicPr>
          <p:cNvPr id="6" name="Picture 5" descr="Graphical user interface, Teams&#10;&#10;Description automatically generated with medium confidence">
            <a:extLst>
              <a:ext uri="{FF2B5EF4-FFF2-40B4-BE49-F238E27FC236}">
                <a16:creationId xmlns:a16="http://schemas.microsoft.com/office/drawing/2014/main" id="{4311F15C-F64B-62D5-4EB3-91F6DE209DE6}"/>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501085" y="6282141"/>
            <a:ext cx="896457" cy="554642"/>
          </a:xfrm>
          <a:prstGeom prst="rect">
            <a:avLst/>
          </a:prstGeom>
        </p:spPr>
      </p:pic>
      <p:pic>
        <p:nvPicPr>
          <p:cNvPr id="7" name="Picture 6" descr="Logo&#10;&#10;Description automatically generated with medium confidence">
            <a:extLst>
              <a:ext uri="{FF2B5EF4-FFF2-40B4-BE49-F238E27FC236}">
                <a16:creationId xmlns:a16="http://schemas.microsoft.com/office/drawing/2014/main" id="{970BB6A4-E442-9035-15A3-C495E3EBFB53}"/>
              </a:ext>
            </a:extLst>
          </p:cNvPr>
          <p:cNvPicPr>
            <a:picLocks noChangeAspect="1"/>
          </p:cNvPicPr>
          <p:nvPr/>
        </p:nvPicPr>
        <p:blipFill rotWithShape="1">
          <a:blip r:embed="rId4">
            <a:clrChange>
              <a:clrFrom>
                <a:srgbClr val="FFFFFF"/>
              </a:clrFrom>
              <a:clrTo>
                <a:srgbClr val="FFFFFF">
                  <a:alpha val="0"/>
                </a:srgbClr>
              </a:clrTo>
            </a:clrChange>
          </a:blip>
          <a:srcRect r="57562" b="-2827"/>
          <a:stretch/>
        </p:blipFill>
        <p:spPr>
          <a:xfrm>
            <a:off x="403200" y="6309320"/>
            <a:ext cx="1075022" cy="527463"/>
          </a:xfrm>
          <a:prstGeom prst="rect">
            <a:avLst/>
          </a:prstGeom>
        </p:spPr>
      </p:pic>
      <p:pic>
        <p:nvPicPr>
          <p:cNvPr id="9" name="Picture 1" descr="page1image1090763664">
            <a:extLst>
              <a:ext uri="{FF2B5EF4-FFF2-40B4-BE49-F238E27FC236}">
                <a16:creationId xmlns:a16="http://schemas.microsoft.com/office/drawing/2014/main" id="{4E08D62D-C4D7-88C3-F29B-C9E6C527EBF3}"/>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395023" y="6309320"/>
            <a:ext cx="519326" cy="50189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A black background with text and numbers&#10;&#10;Description automatically generated">
            <a:extLst>
              <a:ext uri="{FF2B5EF4-FFF2-40B4-BE49-F238E27FC236}">
                <a16:creationId xmlns:a16="http://schemas.microsoft.com/office/drawing/2014/main" id="{374E4522-14C1-C3B4-CB93-BC463768F388}"/>
              </a:ext>
            </a:extLst>
          </p:cNvPr>
          <p:cNvPicPr>
            <a:picLocks noChangeAspect="1"/>
          </p:cNvPicPr>
          <p:nvPr/>
        </p:nvPicPr>
        <p:blipFill>
          <a:blip r:embed="rId6"/>
          <a:stretch>
            <a:fillRect/>
          </a:stretch>
        </p:blipFill>
        <p:spPr>
          <a:xfrm>
            <a:off x="2887689" y="6309320"/>
            <a:ext cx="807582" cy="501899"/>
          </a:xfrm>
          <a:prstGeom prst="rect">
            <a:avLst/>
          </a:prstGeom>
        </p:spPr>
      </p:pic>
    </p:spTree>
    <p:extLst>
      <p:ext uri="{BB962C8B-B14F-4D97-AF65-F5344CB8AC3E}">
        <p14:creationId xmlns:p14="http://schemas.microsoft.com/office/powerpoint/2010/main" val="35806235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79859C-CD9D-F306-2090-4DB743FDB782}"/>
            </a:ext>
          </a:extLst>
        </p:cNvPr>
        <p:cNvGrpSpPr/>
        <p:nvPr/>
      </p:nvGrpSpPr>
      <p:grpSpPr>
        <a:xfrm>
          <a:off x="0" y="0"/>
          <a:ext cx="0" cy="0"/>
          <a:chOff x="0" y="0"/>
          <a:chExt cx="0" cy="0"/>
        </a:xfrm>
      </p:grpSpPr>
      <p:sp>
        <p:nvSpPr>
          <p:cNvPr id="14" name="Rectangle 13">
            <a:extLst>
              <a:ext uri="{FF2B5EF4-FFF2-40B4-BE49-F238E27FC236}">
                <a16:creationId xmlns:a16="http://schemas.microsoft.com/office/drawing/2014/main" id="{C20280AD-5523-66F1-7060-FA55387E6B81}"/>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a:extLst>
              <a:ext uri="{FF2B5EF4-FFF2-40B4-BE49-F238E27FC236}">
                <a16:creationId xmlns:a16="http://schemas.microsoft.com/office/drawing/2014/main" id="{940A420A-E3D5-9965-03B3-EF1F0924AA62}"/>
              </a:ext>
            </a:extLst>
          </p:cNvPr>
          <p:cNvSpPr>
            <a:spLocks noGrp="1"/>
          </p:cNvSpPr>
          <p:nvPr>
            <p:ph type="title"/>
          </p:nvPr>
        </p:nvSpPr>
        <p:spPr>
          <a:xfrm>
            <a:off x="407988" y="373593"/>
            <a:ext cx="11784012" cy="1065742"/>
          </a:xfrm>
        </p:spPr>
        <p:txBody>
          <a:bodyPr/>
          <a:lstStyle/>
          <a:p>
            <a:r>
              <a:rPr lang="en-US" sz="2800" dirty="0"/>
              <a:t>B</a:t>
            </a:r>
            <a:r>
              <a:rPr lang="en-US" sz="2800" baseline="-25000" dirty="0"/>
              <a:t>4</a:t>
            </a:r>
            <a:r>
              <a:rPr lang="en-US" sz="2800" dirty="0"/>
              <a:t>C as an Alternative Photocathodes </a:t>
            </a:r>
            <a:br>
              <a:rPr lang="en-US" sz="2800" dirty="0"/>
            </a:br>
            <a:endParaRPr lang="en-US" sz="2800" dirty="0"/>
          </a:p>
        </p:txBody>
      </p:sp>
      <p:sp>
        <p:nvSpPr>
          <p:cNvPr id="4" name="Slide Number Placeholder 3">
            <a:extLst>
              <a:ext uri="{FF2B5EF4-FFF2-40B4-BE49-F238E27FC236}">
                <a16:creationId xmlns:a16="http://schemas.microsoft.com/office/drawing/2014/main" id="{1F3573A4-5383-EC01-C0A3-92137C100DC5}"/>
              </a:ext>
            </a:extLst>
          </p:cNvPr>
          <p:cNvSpPr>
            <a:spLocks noGrp="1"/>
          </p:cNvSpPr>
          <p:nvPr>
            <p:ph type="sldNum" sz="quarter" idx="12"/>
          </p:nvPr>
        </p:nvSpPr>
        <p:spPr/>
        <p:txBody>
          <a:bodyPr/>
          <a:lstStyle/>
          <a:p>
            <a:fld id="{36B5EA5A-BC32-A742-B11B-8E7414D5B535}" type="slidenum">
              <a:rPr lang="en-US" smtClean="0"/>
              <a:pPr/>
              <a:t>22</a:t>
            </a:fld>
            <a:endParaRPr lang="en-US" dirty="0"/>
          </a:p>
        </p:txBody>
      </p:sp>
      <p:sp>
        <p:nvSpPr>
          <p:cNvPr id="18" name="TextBox 17">
            <a:extLst>
              <a:ext uri="{FF2B5EF4-FFF2-40B4-BE49-F238E27FC236}">
                <a16:creationId xmlns:a16="http://schemas.microsoft.com/office/drawing/2014/main" id="{2B98F04A-7057-5292-596A-6B8DE6EFE642}"/>
              </a:ext>
            </a:extLst>
          </p:cNvPr>
          <p:cNvSpPr txBox="1"/>
          <p:nvPr/>
        </p:nvSpPr>
        <p:spPr>
          <a:xfrm>
            <a:off x="224389" y="2874088"/>
            <a:ext cx="3749878" cy="461665"/>
          </a:xfrm>
          <a:prstGeom prst="rect">
            <a:avLst/>
          </a:prstGeom>
          <a:solidFill>
            <a:srgbClr val="FFFFFF">
              <a:alpha val="74902"/>
            </a:srgb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u="none" strike="noStrike" kern="1200" cap="none" spc="0" normalizeH="0" baseline="0" noProof="0" dirty="0">
                <a:ln>
                  <a:noFill/>
                </a:ln>
                <a:solidFill>
                  <a:schemeClr val="bg2">
                    <a:lumMod val="10000"/>
                  </a:schemeClr>
                </a:solidFill>
                <a:effectLst/>
                <a:uLnTx/>
                <a:uFillTx/>
                <a:ea typeface="+mn-ea"/>
                <a:cs typeface="+mn-cs"/>
              </a:rPr>
              <a:t>Single-pad detector with the embedded amplifier</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u="none" strike="noStrike" kern="1200" cap="none" spc="0" normalizeH="0" baseline="0" noProof="0" dirty="0">
              <a:ln>
                <a:noFill/>
              </a:ln>
              <a:solidFill>
                <a:schemeClr val="bg2">
                  <a:lumMod val="10000"/>
                </a:schemeClr>
              </a:solidFill>
              <a:effectLst/>
              <a:uLnTx/>
              <a:uFillTx/>
              <a:ea typeface="+mn-ea"/>
              <a:cs typeface="+mn-cs"/>
            </a:endParaRPr>
          </a:p>
        </p:txBody>
      </p:sp>
      <mc:AlternateContent xmlns:mc="http://schemas.openxmlformats.org/markup-compatibility/2006" xmlns:a14="http://schemas.microsoft.com/office/drawing/2010/main">
        <mc:Choice Requires="a14">
          <p:sp>
            <p:nvSpPr>
              <p:cNvPr id="22" name="Content Placeholder 1">
                <a:extLst>
                  <a:ext uri="{FF2B5EF4-FFF2-40B4-BE49-F238E27FC236}">
                    <a16:creationId xmlns:a16="http://schemas.microsoft.com/office/drawing/2014/main" id="{8F3A5CA7-1DE7-D519-257F-77C683BB7AB2}"/>
                  </a:ext>
                </a:extLst>
              </p:cNvPr>
              <p:cNvSpPr>
                <a:spLocks noGrp="1"/>
              </p:cNvSpPr>
              <p:nvPr>
                <p:ph idx="1"/>
              </p:nvPr>
            </p:nvSpPr>
            <p:spPr>
              <a:xfrm>
                <a:off x="407988" y="1183508"/>
                <a:ext cx="11245305" cy="1308926"/>
              </a:xfrm>
            </p:spPr>
            <p:txBody>
              <a:bodyPr/>
              <a:lstStyle/>
              <a:p>
                <a:r>
                  <a:rPr lang="en-US" sz="1800" b="0" dirty="0"/>
                  <a:t>The first measurement combining a single-pad 15 mm </a:t>
                </a:r>
                <a14:m>
                  <m:oMath xmlns:m="http://schemas.openxmlformats.org/officeDocument/2006/math">
                    <m:r>
                      <a:rPr lang="en-US" sz="1800" b="0" i="1" smtClean="0">
                        <a:latin typeface="Cambria Math" panose="02040503050406030204" pitchFamily="18" charset="0"/>
                        <a:ea typeface="Cambria Math" panose="02040503050406030204" pitchFamily="18" charset="0"/>
                      </a:rPr>
                      <m:t>𝜙</m:t>
                    </m:r>
                  </m:oMath>
                </a14:m>
                <a:r>
                  <a:rPr lang="en-US" sz="1800" b="0" dirty="0"/>
                  <a:t> resistive Micromegas + DLC photocathode + embedded amplifier in the outer PCB: </a:t>
                </a:r>
              </a:p>
              <a:p>
                <a:pPr>
                  <a:lnSpc>
                    <a:spcPct val="100000"/>
                  </a:lnSpc>
                  <a:spcBef>
                    <a:spcPts val="3000"/>
                  </a:spcBef>
                </a:pPr>
                <a:r>
                  <a:rPr lang="en-US" sz="1800" b="0" dirty="0">
                    <a:sym typeface="Wingdings" pitchFamily="2" charset="2"/>
                  </a:rPr>
                  <a:t> </a:t>
                </a:r>
                <a:r>
                  <a:rPr lang="en-US" sz="1800" b="0" dirty="0"/>
                  <a:t>showed stable performance and achieved a time resolution of </a:t>
                </a:r>
                <a:r>
                  <a:rPr lang="el-GR" sz="1800" b="0" dirty="0">
                    <a:solidFill>
                      <a:srgbClr val="FF0000"/>
                    </a:solidFill>
                  </a:rPr>
                  <a:t>σ = 31.4 ± 0.6 </a:t>
                </a:r>
                <a:r>
                  <a:rPr lang="en-US" sz="1800" b="0" dirty="0" err="1">
                    <a:solidFill>
                      <a:srgbClr val="FF0000"/>
                    </a:solidFill>
                  </a:rPr>
                  <a:t>ps</a:t>
                </a:r>
                <a:r>
                  <a:rPr lang="en-US" sz="1800" b="0" dirty="0">
                    <a:solidFill>
                      <a:srgbClr val="FF0000"/>
                    </a:solidFill>
                  </a:rPr>
                  <a:t> </a:t>
                </a:r>
                <a:r>
                  <a:rPr lang="en-US" sz="1800" b="0" dirty="0"/>
                  <a:t>for fully contained events.</a:t>
                </a:r>
              </a:p>
              <a:p>
                <a:endParaRPr lang="en-US" sz="1800" b="0" dirty="0"/>
              </a:p>
            </p:txBody>
          </p:sp>
        </mc:Choice>
        <mc:Fallback xmlns="">
          <p:sp>
            <p:nvSpPr>
              <p:cNvPr id="22" name="Content Placeholder 1">
                <a:extLst>
                  <a:ext uri="{FF2B5EF4-FFF2-40B4-BE49-F238E27FC236}">
                    <a16:creationId xmlns:a16="http://schemas.microsoft.com/office/drawing/2014/main" id="{8F3A5CA7-1DE7-D519-257F-77C683BB7AB2}"/>
                  </a:ext>
                </a:extLst>
              </p:cNvPr>
              <p:cNvSpPr>
                <a:spLocks noGrp="1" noRot="1" noChangeAspect="1" noMove="1" noResize="1" noEditPoints="1" noAdjustHandles="1" noChangeArrowheads="1" noChangeShapeType="1" noTextEdit="1"/>
              </p:cNvSpPr>
              <p:nvPr>
                <p:ph idx="1"/>
              </p:nvPr>
            </p:nvSpPr>
            <p:spPr>
              <a:xfrm>
                <a:off x="407988" y="1183508"/>
                <a:ext cx="11245305" cy="1308926"/>
              </a:xfrm>
              <a:blipFill>
                <a:blip r:embed="rId3"/>
                <a:stretch>
                  <a:fillRect l="-1242" t="-8654" b="-1923"/>
                </a:stretch>
              </a:blipFill>
            </p:spPr>
            <p:txBody>
              <a:bodyPr/>
              <a:lstStyle/>
              <a:p>
                <a:r>
                  <a:rPr lang="en-BE">
                    <a:noFill/>
                  </a:rPr>
                  <a:t> </a:t>
                </a:r>
              </a:p>
            </p:txBody>
          </p:sp>
        </mc:Fallback>
      </mc:AlternateContent>
      <p:pic>
        <p:nvPicPr>
          <p:cNvPr id="8" name="Picture 7" descr="A diagram of a diagram of a circle&#10;&#10;Description automatically generated with medium confidence">
            <a:extLst>
              <a:ext uri="{FF2B5EF4-FFF2-40B4-BE49-F238E27FC236}">
                <a16:creationId xmlns:a16="http://schemas.microsoft.com/office/drawing/2014/main" id="{46326785-6183-FD80-4D65-746FA4EEAFFB}"/>
              </a:ext>
            </a:extLst>
          </p:cNvPr>
          <p:cNvPicPr>
            <a:picLocks noChangeAspect="1"/>
          </p:cNvPicPr>
          <p:nvPr/>
        </p:nvPicPr>
        <p:blipFill>
          <a:blip r:embed="rId4"/>
          <a:stretch>
            <a:fillRect/>
          </a:stretch>
        </p:blipFill>
        <p:spPr>
          <a:xfrm>
            <a:off x="7788520" y="3051533"/>
            <a:ext cx="4000280" cy="2934286"/>
          </a:xfrm>
          <a:prstGeom prst="rect">
            <a:avLst/>
          </a:prstGeom>
        </p:spPr>
      </p:pic>
      <p:pic>
        <p:nvPicPr>
          <p:cNvPr id="9" name="Picture 8" descr="A green circular object with wires and wires&#10;&#10;Description automatically generated">
            <a:extLst>
              <a:ext uri="{FF2B5EF4-FFF2-40B4-BE49-F238E27FC236}">
                <a16:creationId xmlns:a16="http://schemas.microsoft.com/office/drawing/2014/main" id="{23BC570B-2C8D-607E-CBDF-B538D435F1BE}"/>
              </a:ext>
            </a:extLst>
          </p:cNvPr>
          <p:cNvPicPr>
            <a:picLocks noChangeAspect="1"/>
          </p:cNvPicPr>
          <p:nvPr/>
        </p:nvPicPr>
        <p:blipFill>
          <a:blip r:embed="rId5"/>
          <a:stretch>
            <a:fillRect/>
          </a:stretch>
        </p:blipFill>
        <p:spPr>
          <a:xfrm>
            <a:off x="455794" y="3327312"/>
            <a:ext cx="3449183" cy="2382393"/>
          </a:xfrm>
          <a:prstGeom prst="rect">
            <a:avLst/>
          </a:prstGeom>
        </p:spPr>
      </p:pic>
      <p:pic>
        <p:nvPicPr>
          <p:cNvPr id="10" name="Picture 9">
            <a:extLst>
              <a:ext uri="{FF2B5EF4-FFF2-40B4-BE49-F238E27FC236}">
                <a16:creationId xmlns:a16="http://schemas.microsoft.com/office/drawing/2014/main" id="{2C1ED637-AD8E-F769-2114-2FC2CB218BF0}"/>
              </a:ext>
            </a:extLst>
          </p:cNvPr>
          <p:cNvPicPr>
            <a:picLocks noChangeAspect="1"/>
          </p:cNvPicPr>
          <p:nvPr/>
        </p:nvPicPr>
        <p:blipFill>
          <a:blip r:embed="rId6"/>
          <a:srcRect/>
          <a:stretch/>
        </p:blipFill>
        <p:spPr>
          <a:xfrm>
            <a:off x="4142891" y="3037818"/>
            <a:ext cx="3560389" cy="2948001"/>
          </a:xfrm>
          <a:prstGeom prst="rect">
            <a:avLst/>
          </a:prstGeom>
        </p:spPr>
      </p:pic>
      <p:sp>
        <p:nvSpPr>
          <p:cNvPr id="27" name="TextBox 26">
            <a:extLst>
              <a:ext uri="{FF2B5EF4-FFF2-40B4-BE49-F238E27FC236}">
                <a16:creationId xmlns:a16="http://schemas.microsoft.com/office/drawing/2014/main" id="{2667C272-F3EB-5CCD-CEB7-0BA3CD7889FE}"/>
              </a:ext>
            </a:extLst>
          </p:cNvPr>
          <p:cNvSpPr txBox="1"/>
          <p:nvPr/>
        </p:nvSpPr>
        <p:spPr>
          <a:xfrm>
            <a:off x="4259774" y="2874088"/>
            <a:ext cx="3425730" cy="276999"/>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u="none" strike="noStrike" kern="1200" cap="none" spc="0" normalizeH="0" baseline="0" noProof="0" dirty="0">
                <a:ln>
                  <a:noFill/>
                </a:ln>
                <a:solidFill>
                  <a:schemeClr val="bg2">
                    <a:lumMod val="10000"/>
                  </a:schemeClr>
                </a:solidFill>
                <a:effectLst/>
                <a:uLnTx/>
                <a:uFillTx/>
                <a:ea typeface="+mn-ea"/>
                <a:cs typeface="+mn-cs"/>
              </a:rPr>
              <a:t>Time difference distribution</a:t>
            </a:r>
          </a:p>
        </p:txBody>
      </p:sp>
      <p:sp>
        <p:nvSpPr>
          <p:cNvPr id="13" name="TextBox 12">
            <a:extLst>
              <a:ext uri="{FF2B5EF4-FFF2-40B4-BE49-F238E27FC236}">
                <a16:creationId xmlns:a16="http://schemas.microsoft.com/office/drawing/2014/main" id="{C742F4CF-71DC-5F87-C7AE-37F8F48809CC}"/>
              </a:ext>
            </a:extLst>
          </p:cNvPr>
          <p:cNvSpPr txBox="1"/>
          <p:nvPr/>
        </p:nvSpPr>
        <p:spPr>
          <a:xfrm>
            <a:off x="4355838" y="5028161"/>
            <a:ext cx="1131076" cy="646331"/>
          </a:xfrm>
          <a:prstGeom prst="rect">
            <a:avLst/>
          </a:prstGeom>
          <a:noFill/>
          <a:ln w="3175">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kumimoji="0" lang="en-US" sz="1200" i="0" strike="noStrike" kern="1200" cap="none" spc="0" normalizeH="0" baseline="0" noProof="0" dirty="0">
                <a:ln>
                  <a:noFill/>
                </a:ln>
                <a:solidFill>
                  <a:prstClr val="black"/>
                </a:solidFill>
                <a:effectLst/>
                <a:uLnTx/>
                <a:uFillTx/>
              </a:rPr>
              <a:t>V</a:t>
            </a:r>
            <a:r>
              <a:rPr kumimoji="0" lang="en-US" sz="1200" i="0" strike="noStrike" kern="1200" cap="none" spc="0" normalizeH="0" baseline="-25000" noProof="0" dirty="0">
                <a:ln>
                  <a:noFill/>
                </a:ln>
                <a:solidFill>
                  <a:prstClr val="black"/>
                </a:solidFill>
                <a:effectLst/>
                <a:uLnTx/>
                <a:uFillTx/>
              </a:rPr>
              <a:t>C</a:t>
            </a:r>
            <a:r>
              <a:rPr kumimoji="0" lang="en-US" sz="1200" i="0" strike="noStrike" kern="1200" cap="none" spc="0" normalizeH="0" baseline="0" noProof="0" dirty="0">
                <a:ln>
                  <a:noFill/>
                </a:ln>
                <a:solidFill>
                  <a:prstClr val="black"/>
                </a:solidFill>
                <a:effectLst/>
                <a:uLnTx/>
                <a:uFillTx/>
              </a:rPr>
              <a:t> = -</a:t>
            </a:r>
            <a:r>
              <a:rPr lang="en-US" sz="1200" noProof="0" dirty="0">
                <a:solidFill>
                  <a:prstClr val="black"/>
                </a:solidFill>
              </a:rPr>
              <a:t>53</a:t>
            </a:r>
            <a:r>
              <a:rPr lang="en-US" sz="1200" dirty="0">
                <a:solidFill>
                  <a:prstClr val="black"/>
                </a:solidFill>
              </a:rPr>
              <a:t>0</a:t>
            </a:r>
            <a:r>
              <a:rPr kumimoji="0" lang="en-US" sz="1200" i="0" strike="noStrike" kern="1200" cap="none" spc="0" normalizeH="0" baseline="0" noProof="0" dirty="0">
                <a:ln>
                  <a:noFill/>
                </a:ln>
                <a:solidFill>
                  <a:prstClr val="black"/>
                </a:solidFill>
                <a:effectLst/>
                <a:uLnTx/>
                <a:uFillTx/>
              </a:rPr>
              <a:t> V</a:t>
            </a:r>
            <a:endParaRPr lang="en-GB" sz="1200" i="1" noProof="0" dirty="0">
              <a:solidFill>
                <a:schemeClr val="tx1"/>
              </a:solidFill>
            </a:endParaRPr>
          </a:p>
          <a:p>
            <a:pPr algn="ctr"/>
            <a:r>
              <a:rPr lang="en-US" sz="1200" dirty="0">
                <a:solidFill>
                  <a:prstClr val="black"/>
                </a:solidFill>
              </a:rPr>
              <a:t>V</a:t>
            </a:r>
            <a:r>
              <a:rPr lang="en-US" sz="1200" baseline="-25000" dirty="0">
                <a:solidFill>
                  <a:prstClr val="black"/>
                </a:solidFill>
              </a:rPr>
              <a:t>A</a:t>
            </a:r>
            <a:r>
              <a:rPr lang="en-US" sz="1200" dirty="0">
                <a:solidFill>
                  <a:prstClr val="black"/>
                </a:solidFill>
              </a:rPr>
              <a:t> = 275 V</a:t>
            </a:r>
          </a:p>
          <a:p>
            <a:pPr algn="ctr"/>
            <a:r>
              <a:rPr lang="en-US" sz="1200" dirty="0">
                <a:solidFill>
                  <a:prstClr val="black"/>
                </a:solidFill>
              </a:rPr>
              <a:t>973 mbar</a:t>
            </a:r>
          </a:p>
        </p:txBody>
      </p:sp>
      <p:sp>
        <p:nvSpPr>
          <p:cNvPr id="23" name="Rectangle 22">
            <a:extLst>
              <a:ext uri="{FF2B5EF4-FFF2-40B4-BE49-F238E27FC236}">
                <a16:creationId xmlns:a16="http://schemas.microsoft.com/office/drawing/2014/main" id="{37BEE88C-6F49-505C-85AA-6475B7AD0AE5}"/>
              </a:ext>
            </a:extLst>
          </p:cNvPr>
          <p:cNvSpPr/>
          <p:nvPr/>
        </p:nvSpPr>
        <p:spPr>
          <a:xfrm>
            <a:off x="8481374" y="2707094"/>
            <a:ext cx="2204815" cy="52129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73AC618A-3DED-14BB-6EA7-72EB72089641}"/>
              </a:ext>
            </a:extLst>
          </p:cNvPr>
          <p:cNvSpPr txBox="1"/>
          <p:nvPr/>
        </p:nvSpPr>
        <p:spPr>
          <a:xfrm>
            <a:off x="7825746" y="2874088"/>
            <a:ext cx="3425730" cy="276999"/>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u="none" strike="noStrike" kern="1200" cap="none" spc="0" normalizeH="0" baseline="0" noProof="0" dirty="0">
                <a:ln>
                  <a:noFill/>
                </a:ln>
                <a:solidFill>
                  <a:schemeClr val="bg2">
                    <a:lumMod val="10000"/>
                  </a:schemeClr>
                </a:solidFill>
                <a:effectLst/>
                <a:uLnTx/>
                <a:uFillTx/>
                <a:ea typeface="+mn-ea"/>
                <a:cs typeface="+mn-cs"/>
              </a:rPr>
              <a:t>Time resolution distribution</a:t>
            </a:r>
          </a:p>
        </p:txBody>
      </p:sp>
      <p:pic>
        <p:nvPicPr>
          <p:cNvPr id="24" name="Picture 23" descr="A green circular object with wires and wires&#10;&#10;Description automatically generated">
            <a:extLst>
              <a:ext uri="{FF2B5EF4-FFF2-40B4-BE49-F238E27FC236}">
                <a16:creationId xmlns:a16="http://schemas.microsoft.com/office/drawing/2014/main" id="{ABFA65FF-F9C1-BA29-DB85-0378D206F411}"/>
              </a:ext>
            </a:extLst>
          </p:cNvPr>
          <p:cNvPicPr>
            <a:picLocks noChangeAspect="1"/>
          </p:cNvPicPr>
          <p:nvPr/>
        </p:nvPicPr>
        <p:blipFill>
          <a:blip r:embed="rId5"/>
          <a:srcRect l="46833" t="49813" r="44295" b="37144"/>
          <a:stretch/>
        </p:blipFill>
        <p:spPr>
          <a:xfrm>
            <a:off x="3111499" y="3327312"/>
            <a:ext cx="793477" cy="805713"/>
          </a:xfrm>
          <a:prstGeom prst="rect">
            <a:avLst/>
          </a:prstGeom>
        </p:spPr>
      </p:pic>
      <p:cxnSp>
        <p:nvCxnSpPr>
          <p:cNvPr id="26" name="Straight Connector 25">
            <a:extLst>
              <a:ext uri="{FF2B5EF4-FFF2-40B4-BE49-F238E27FC236}">
                <a16:creationId xmlns:a16="http://schemas.microsoft.com/office/drawing/2014/main" id="{65B0D9A3-C8FE-4BCF-81DE-88B08FFF8642}"/>
              </a:ext>
            </a:extLst>
          </p:cNvPr>
          <p:cNvCxnSpPr>
            <a:cxnSpLocks/>
          </p:cNvCxnSpPr>
          <p:nvPr/>
        </p:nvCxnSpPr>
        <p:spPr>
          <a:xfrm flipV="1">
            <a:off x="2369711" y="3335753"/>
            <a:ext cx="766648" cy="1182755"/>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4F05A941-A189-EB58-D7C6-A35118EFFC37}"/>
              </a:ext>
            </a:extLst>
          </p:cNvPr>
          <p:cNvCxnSpPr>
            <a:cxnSpLocks/>
          </p:cNvCxnSpPr>
          <p:nvPr/>
        </p:nvCxnSpPr>
        <p:spPr>
          <a:xfrm flipV="1">
            <a:off x="2369710" y="4102247"/>
            <a:ext cx="766649" cy="711346"/>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pic>
        <p:nvPicPr>
          <p:cNvPr id="2" name="Picture 1" descr="Graphical user interface, Teams&#10;&#10;Description automatically generated with medium confidence">
            <a:extLst>
              <a:ext uri="{FF2B5EF4-FFF2-40B4-BE49-F238E27FC236}">
                <a16:creationId xmlns:a16="http://schemas.microsoft.com/office/drawing/2014/main" id="{B90B120B-08ED-2723-FA00-F65D4D6FBFD1}"/>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1501085" y="6282141"/>
            <a:ext cx="896457" cy="554642"/>
          </a:xfrm>
          <a:prstGeom prst="rect">
            <a:avLst/>
          </a:prstGeom>
        </p:spPr>
      </p:pic>
      <p:pic>
        <p:nvPicPr>
          <p:cNvPr id="5" name="Picture 4" descr="Logo&#10;&#10;Description automatically generated with medium confidence">
            <a:extLst>
              <a:ext uri="{FF2B5EF4-FFF2-40B4-BE49-F238E27FC236}">
                <a16:creationId xmlns:a16="http://schemas.microsoft.com/office/drawing/2014/main" id="{131F8058-4738-3000-7CAA-6A51533B0815}"/>
              </a:ext>
            </a:extLst>
          </p:cNvPr>
          <p:cNvPicPr>
            <a:picLocks noChangeAspect="1"/>
          </p:cNvPicPr>
          <p:nvPr/>
        </p:nvPicPr>
        <p:blipFill rotWithShape="1">
          <a:blip r:embed="rId8">
            <a:clrChange>
              <a:clrFrom>
                <a:srgbClr val="FFFFFF"/>
              </a:clrFrom>
              <a:clrTo>
                <a:srgbClr val="FFFFFF">
                  <a:alpha val="0"/>
                </a:srgbClr>
              </a:clrTo>
            </a:clrChange>
          </a:blip>
          <a:srcRect r="57562" b="-2827"/>
          <a:stretch/>
        </p:blipFill>
        <p:spPr>
          <a:xfrm>
            <a:off x="403200" y="6309320"/>
            <a:ext cx="1075022" cy="527463"/>
          </a:xfrm>
          <a:prstGeom prst="rect">
            <a:avLst/>
          </a:prstGeom>
        </p:spPr>
      </p:pic>
      <p:pic>
        <p:nvPicPr>
          <p:cNvPr id="15" name="Picture 1" descr="page1image1090763664">
            <a:extLst>
              <a:ext uri="{FF2B5EF4-FFF2-40B4-BE49-F238E27FC236}">
                <a16:creationId xmlns:a16="http://schemas.microsoft.com/office/drawing/2014/main" id="{29B351CA-5D4A-F162-1275-DE8BB214C1E9}"/>
              </a:ext>
            </a:extLst>
          </p:cNvPr>
          <p:cNvPicPr>
            <a:picLocks noChangeAspect="1" noChangeArrowheads="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395023" y="6309320"/>
            <a:ext cx="519326" cy="50189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descr="A black background with text and numbers&#10;&#10;Description automatically generated">
            <a:extLst>
              <a:ext uri="{FF2B5EF4-FFF2-40B4-BE49-F238E27FC236}">
                <a16:creationId xmlns:a16="http://schemas.microsoft.com/office/drawing/2014/main" id="{AF1A0063-8149-3C86-DA33-2DF694C67DA6}"/>
              </a:ext>
            </a:extLst>
          </p:cNvPr>
          <p:cNvPicPr>
            <a:picLocks noChangeAspect="1"/>
          </p:cNvPicPr>
          <p:nvPr/>
        </p:nvPicPr>
        <p:blipFill>
          <a:blip r:embed="rId10"/>
          <a:stretch>
            <a:fillRect/>
          </a:stretch>
        </p:blipFill>
        <p:spPr>
          <a:xfrm>
            <a:off x="2887689" y="6309320"/>
            <a:ext cx="807582" cy="501899"/>
          </a:xfrm>
          <a:prstGeom prst="rect">
            <a:avLst/>
          </a:prstGeom>
        </p:spPr>
      </p:pic>
      <p:sp>
        <p:nvSpPr>
          <p:cNvPr id="6" name="TextBox 5">
            <a:extLst>
              <a:ext uri="{FF2B5EF4-FFF2-40B4-BE49-F238E27FC236}">
                <a16:creationId xmlns:a16="http://schemas.microsoft.com/office/drawing/2014/main" id="{8ADDB538-3ED1-7DC3-0730-E93DB99FF604}"/>
              </a:ext>
            </a:extLst>
          </p:cNvPr>
          <p:cNvSpPr txBox="1"/>
          <p:nvPr/>
        </p:nvSpPr>
        <p:spPr>
          <a:xfrm>
            <a:off x="8332079" y="6491905"/>
            <a:ext cx="2955476" cy="161583"/>
          </a:xfrm>
          <a:prstGeom prst="rect">
            <a:avLst/>
          </a:prstGeom>
          <a:noFill/>
        </p:spPr>
        <p:txBody>
          <a:bodyPr wrap="square" lIns="0" tIns="0" rIns="0" bIns="0" rtlCol="0">
            <a:spAutoFit/>
          </a:bodyPr>
          <a:lstStyle/>
          <a:p>
            <a:pPr algn="l"/>
            <a:r>
              <a:rPr lang="en-US" sz="1050" dirty="0">
                <a:solidFill>
                  <a:schemeClr val="bg2">
                    <a:lumMod val="10000"/>
                  </a:schemeClr>
                </a:solidFill>
              </a:rPr>
              <a:t>M. </a:t>
            </a:r>
            <a:r>
              <a:rPr lang="en-US" sz="1050" dirty="0" err="1">
                <a:solidFill>
                  <a:schemeClr val="bg2">
                    <a:lumMod val="10000"/>
                  </a:schemeClr>
                </a:solidFill>
              </a:rPr>
              <a:t>Lisowska</a:t>
            </a:r>
            <a:r>
              <a:rPr lang="en-US" sz="1050" dirty="0">
                <a:solidFill>
                  <a:schemeClr val="tx2"/>
                </a:solidFill>
              </a:rPr>
              <a:t>, PhD dissertation, (available soon).</a:t>
            </a:r>
            <a:endParaRPr lang="en-US" sz="1050" dirty="0">
              <a:solidFill>
                <a:schemeClr val="bg2">
                  <a:lumMod val="10000"/>
                </a:schemeClr>
              </a:solidFill>
            </a:endParaRPr>
          </a:p>
        </p:txBody>
      </p:sp>
    </p:spTree>
    <p:extLst>
      <p:ext uri="{BB962C8B-B14F-4D97-AF65-F5344CB8AC3E}">
        <p14:creationId xmlns:p14="http://schemas.microsoft.com/office/powerpoint/2010/main" val="42470198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sz="2800" dirty="0"/>
              <a:t>Summary</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23</a:t>
            </a:fld>
            <a:endParaRPr lang="en-US" dirty="0"/>
          </a:p>
        </p:txBody>
      </p:sp>
      <p:sp>
        <p:nvSpPr>
          <p:cNvPr id="9" name="Rectangle 8">
            <a:extLst>
              <a:ext uri="{FF2B5EF4-FFF2-40B4-BE49-F238E27FC236}">
                <a16:creationId xmlns:a16="http://schemas.microsoft.com/office/drawing/2014/main" id="{10535ADE-1B52-A042-8915-F8F3B7AD3992}"/>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Content Placeholder 1">
            <a:extLst>
              <a:ext uri="{FF2B5EF4-FFF2-40B4-BE49-F238E27FC236}">
                <a16:creationId xmlns:a16="http://schemas.microsoft.com/office/drawing/2014/main" id="{2C0A8D2B-616B-B240-BCBB-9BB1437BC1EA}"/>
              </a:ext>
            </a:extLst>
          </p:cNvPr>
          <p:cNvSpPr>
            <a:spLocks noGrp="1"/>
          </p:cNvSpPr>
          <p:nvPr>
            <p:ph idx="1"/>
          </p:nvPr>
        </p:nvSpPr>
        <p:spPr>
          <a:xfrm>
            <a:off x="407987" y="1018095"/>
            <a:ext cx="11376023" cy="5082902"/>
          </a:xfrm>
        </p:spPr>
        <p:txBody>
          <a:bodyPr/>
          <a:lstStyle/>
          <a:p>
            <a:pPr marL="0" lvl="1" indent="0">
              <a:buNone/>
            </a:pPr>
            <a:r>
              <a:rPr lang="en-US" dirty="0"/>
              <a:t>To enable the sub-25 </a:t>
            </a:r>
            <a:r>
              <a:rPr lang="en-US" dirty="0" err="1"/>
              <a:t>ps</a:t>
            </a:r>
            <a:r>
              <a:rPr lang="en-US" dirty="0"/>
              <a:t> PICOSEC Micromegas precise-timing detector to perform effectively under the demanding conditions of physics experiments, we are adapting its design to improve robustness.</a:t>
            </a:r>
          </a:p>
          <a:p>
            <a:pPr marL="0" lvl="1" indent="0">
              <a:buNone/>
            </a:pPr>
            <a:endParaRPr lang="en-US" b="1" dirty="0"/>
          </a:p>
          <a:p>
            <a:pPr lvl="1"/>
            <a:r>
              <a:rPr lang="en-US" b="1" dirty="0"/>
              <a:t>The Resistive Micromegas </a:t>
            </a:r>
            <a:r>
              <a:rPr lang="en-US" dirty="0"/>
              <a:t>with a</a:t>
            </a:r>
            <a:r>
              <a:rPr lang="en-US" b="1" dirty="0"/>
              <a:t> </a:t>
            </a:r>
            <a:r>
              <a:rPr lang="en-US" dirty="0"/>
              <a:t>single-pad and 20 M</a:t>
            </a:r>
            <a:r>
              <a:rPr lang="el-GR" dirty="0"/>
              <a:t>Ω/□ </a:t>
            </a:r>
            <a:r>
              <a:rPr lang="en-US" dirty="0"/>
              <a:t>showed equivalent precision to a non-resistive prototype, with time resolution of </a:t>
            </a:r>
            <a:r>
              <a:rPr lang="el-GR" dirty="0"/>
              <a:t>σ = 12.5 ± 1.4 </a:t>
            </a:r>
            <a:r>
              <a:rPr lang="en-US" dirty="0"/>
              <a:t>ps.</a:t>
            </a:r>
          </a:p>
          <a:p>
            <a:pPr lvl="1"/>
            <a:r>
              <a:rPr lang="en-US" dirty="0"/>
              <a:t>With</a:t>
            </a:r>
            <a:r>
              <a:rPr lang="en-US" b="1" dirty="0"/>
              <a:t> increasing the granularity</a:t>
            </a:r>
            <a:r>
              <a:rPr lang="en-US" dirty="0"/>
              <a:t> of the readout offers the possibility for sub-mm spatial reconstruction, with a pad pitch of 3.5 mm yielding </a:t>
            </a:r>
            <a:r>
              <a:rPr lang="en-US" dirty="0" err="1"/>
              <a:t>σ</a:t>
            </a:r>
            <a:r>
              <a:rPr lang="en-US" dirty="0"/>
              <a:t> = 0.5 mm with minimal timing degradation in the center of the pad.</a:t>
            </a:r>
          </a:p>
          <a:p>
            <a:pPr lvl="1"/>
            <a:r>
              <a:rPr lang="en-US" b="1" dirty="0"/>
              <a:t>The vertical charge evacuation design</a:t>
            </a:r>
            <a:r>
              <a:rPr lang="en-US" dirty="0"/>
              <a:t>, while promising (&lt; 20 </a:t>
            </a:r>
            <a:r>
              <a:rPr lang="en-US" dirty="0" err="1"/>
              <a:t>ps</a:t>
            </a:r>
            <a:r>
              <a:rPr lang="en-US" dirty="0"/>
              <a:t>), needs further investigation to work out non-uniform response.</a:t>
            </a:r>
          </a:p>
          <a:p>
            <a:pPr lvl="1"/>
            <a:r>
              <a:rPr lang="en-US" dirty="0"/>
              <a:t>Intensive studies for </a:t>
            </a:r>
            <a:r>
              <a:rPr lang="en-US" b="1" dirty="0"/>
              <a:t>alternative photocathodes</a:t>
            </a:r>
            <a:r>
              <a:rPr lang="en-US" dirty="0"/>
              <a:t> resulted in achieving a time resolution of </a:t>
            </a:r>
            <a:r>
              <a:rPr lang="el-GR" dirty="0"/>
              <a:t>σ = 31.9 ± 1.3 </a:t>
            </a:r>
            <a:r>
              <a:rPr lang="en-US" dirty="0" err="1"/>
              <a:t>ps</a:t>
            </a:r>
            <a:r>
              <a:rPr lang="en-US" dirty="0"/>
              <a:t> for DLC, 34.5 ± 1.5 </a:t>
            </a:r>
            <a:r>
              <a:rPr lang="en-US" dirty="0" err="1"/>
              <a:t>ps</a:t>
            </a:r>
            <a:r>
              <a:rPr lang="en-US" dirty="0"/>
              <a:t> for B</a:t>
            </a:r>
            <a:r>
              <a:rPr lang="en-US" baseline="-25000" dirty="0"/>
              <a:t>4</a:t>
            </a:r>
            <a:r>
              <a:rPr lang="en-US" dirty="0"/>
              <a:t>C, and 36.3 </a:t>
            </a:r>
            <a:r>
              <a:rPr lang="el-GR" dirty="0"/>
              <a:t>±</a:t>
            </a:r>
            <a:r>
              <a:rPr lang="en-US" dirty="0"/>
              <a:t> 0.3 </a:t>
            </a:r>
            <a:r>
              <a:rPr lang="en-US" dirty="0" err="1"/>
              <a:t>ps</a:t>
            </a:r>
            <a:r>
              <a:rPr lang="en-US" dirty="0"/>
              <a:t> for Ti + a monolayer of graphene.</a:t>
            </a:r>
          </a:p>
          <a:p>
            <a:pPr marL="0" lvl="1" indent="0" algn="ctr">
              <a:buNone/>
            </a:pPr>
            <a:endParaRPr lang="en-US" u="sng" dirty="0"/>
          </a:p>
          <a:p>
            <a:pPr marL="0" lvl="1" indent="0" algn="ctr">
              <a:buNone/>
            </a:pPr>
            <a:r>
              <a:rPr lang="en-US" u="sng" dirty="0"/>
              <a:t>Outlook:</a:t>
            </a:r>
            <a:endParaRPr lang="en-US" dirty="0"/>
          </a:p>
          <a:p>
            <a:pPr lvl="1"/>
            <a:r>
              <a:rPr lang="en-GB" sz="1800" b="1" dirty="0">
                <a:solidFill>
                  <a:prstClr val="black"/>
                </a:solidFill>
                <a:latin typeface="Calibri" panose="020F0502020204030204"/>
              </a:rPr>
              <a:t>Robust photocathodes: </a:t>
            </a:r>
            <a:r>
              <a:rPr lang="en-GB" sz="1800" dirty="0">
                <a:solidFill>
                  <a:prstClr val="black"/>
                </a:solidFill>
                <a:latin typeface="Calibri" panose="020F0502020204030204"/>
              </a:rPr>
              <a:t>ageing studies of the DLC and B</a:t>
            </a:r>
            <a:r>
              <a:rPr lang="en-GB" sz="1800" baseline="-25000" dirty="0">
                <a:solidFill>
                  <a:prstClr val="black"/>
                </a:solidFill>
                <a:latin typeface="Calibri" panose="020F0502020204030204"/>
              </a:rPr>
              <a:t>4</a:t>
            </a:r>
            <a:r>
              <a:rPr lang="en-GB" sz="1800" dirty="0">
                <a:solidFill>
                  <a:prstClr val="black"/>
                </a:solidFill>
                <a:latin typeface="Calibri" panose="020F0502020204030204"/>
              </a:rPr>
              <a:t>C, response to IBF</a:t>
            </a:r>
          </a:p>
          <a:p>
            <a:pPr lvl="1">
              <a:lnSpc>
                <a:spcPct val="150000"/>
              </a:lnSpc>
              <a:spcBef>
                <a:spcPts val="0"/>
              </a:spcBef>
              <a:spcAft>
                <a:spcPts val="0"/>
              </a:spcAft>
              <a:defRPr/>
            </a:pPr>
            <a:r>
              <a:rPr lang="en-GB" sz="1800" b="1" dirty="0">
                <a:solidFill>
                  <a:prstClr val="black"/>
                </a:solidFill>
                <a:latin typeface="Calibri" panose="020F0502020204030204"/>
              </a:rPr>
              <a:t>Rate-capability</a:t>
            </a:r>
            <a:r>
              <a:rPr kumimoji="0" lang="en-GB" sz="1800" b="1" i="0" u="none" strike="noStrike" kern="1200" cap="none" spc="0" normalizeH="0" baseline="0" noProof="0" dirty="0">
                <a:ln>
                  <a:noFill/>
                </a:ln>
                <a:solidFill>
                  <a:prstClr val="black"/>
                </a:solidFill>
                <a:effectLst/>
                <a:uLnTx/>
                <a:uFillTx/>
                <a:latin typeface="Calibri" panose="020F0502020204030204"/>
                <a:ea typeface="+mn-ea"/>
                <a:cs typeface="+mn-cs"/>
              </a:rPr>
              <a:t>:</a:t>
            </a:r>
            <a:r>
              <a:rPr lang="en-GB" sz="1800" dirty="0">
                <a:latin typeface="Calibri" panose="020F0502020204030204"/>
              </a:rPr>
              <a:t> double-layer DLC Micromegas for vertical charge evacuation</a:t>
            </a:r>
            <a:endParaRPr lang="en-GB" sz="1800" dirty="0">
              <a:solidFill>
                <a:prstClr val="black"/>
              </a:solidFill>
              <a:latin typeface="Calibri" panose="020F0502020204030204"/>
            </a:endParaRPr>
          </a:p>
          <a:p>
            <a:pPr marL="0" lvl="1" indent="0">
              <a:buNone/>
            </a:pPr>
            <a:endParaRPr lang="en-US" dirty="0"/>
          </a:p>
        </p:txBody>
      </p:sp>
      <p:pic>
        <p:nvPicPr>
          <p:cNvPr id="2" name="Picture 1" descr="Graphical user interface, Teams&#10;&#10;Description automatically generated with medium confidence">
            <a:extLst>
              <a:ext uri="{FF2B5EF4-FFF2-40B4-BE49-F238E27FC236}">
                <a16:creationId xmlns:a16="http://schemas.microsoft.com/office/drawing/2014/main" id="{8BFCA5A1-099A-9A11-440B-E61930F6DAC4}"/>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501085" y="6282141"/>
            <a:ext cx="896457" cy="554642"/>
          </a:xfrm>
          <a:prstGeom prst="rect">
            <a:avLst/>
          </a:prstGeom>
        </p:spPr>
      </p:pic>
      <p:pic>
        <p:nvPicPr>
          <p:cNvPr id="4" name="Picture 3" descr="Logo&#10;&#10;Description automatically generated with medium confidence">
            <a:extLst>
              <a:ext uri="{FF2B5EF4-FFF2-40B4-BE49-F238E27FC236}">
                <a16:creationId xmlns:a16="http://schemas.microsoft.com/office/drawing/2014/main" id="{1C741D82-9DD0-2F47-0A76-BB693760D3E3}"/>
              </a:ext>
            </a:extLst>
          </p:cNvPr>
          <p:cNvPicPr>
            <a:picLocks noChangeAspect="1"/>
          </p:cNvPicPr>
          <p:nvPr/>
        </p:nvPicPr>
        <p:blipFill rotWithShape="1">
          <a:blip r:embed="rId4">
            <a:clrChange>
              <a:clrFrom>
                <a:srgbClr val="FFFFFF"/>
              </a:clrFrom>
              <a:clrTo>
                <a:srgbClr val="FFFFFF">
                  <a:alpha val="0"/>
                </a:srgbClr>
              </a:clrTo>
            </a:clrChange>
          </a:blip>
          <a:srcRect r="57562" b="-2827"/>
          <a:stretch/>
        </p:blipFill>
        <p:spPr>
          <a:xfrm>
            <a:off x="403200" y="6309320"/>
            <a:ext cx="1075022" cy="527463"/>
          </a:xfrm>
          <a:prstGeom prst="rect">
            <a:avLst/>
          </a:prstGeom>
        </p:spPr>
      </p:pic>
      <p:pic>
        <p:nvPicPr>
          <p:cNvPr id="5" name="Picture 1" descr="page1image1090763664">
            <a:extLst>
              <a:ext uri="{FF2B5EF4-FFF2-40B4-BE49-F238E27FC236}">
                <a16:creationId xmlns:a16="http://schemas.microsoft.com/office/drawing/2014/main" id="{096D9B1C-D330-D56F-8FC2-58DB6DBDA1FD}"/>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395023" y="6309320"/>
            <a:ext cx="519326" cy="50189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A black background with text and numbers&#10;&#10;Description automatically generated">
            <a:extLst>
              <a:ext uri="{FF2B5EF4-FFF2-40B4-BE49-F238E27FC236}">
                <a16:creationId xmlns:a16="http://schemas.microsoft.com/office/drawing/2014/main" id="{7F30FCC4-1CD8-B6F6-2917-C6119FFCB44E}"/>
              </a:ext>
            </a:extLst>
          </p:cNvPr>
          <p:cNvPicPr>
            <a:picLocks noChangeAspect="1"/>
          </p:cNvPicPr>
          <p:nvPr/>
        </p:nvPicPr>
        <p:blipFill>
          <a:blip r:embed="rId6"/>
          <a:stretch>
            <a:fillRect/>
          </a:stretch>
        </p:blipFill>
        <p:spPr>
          <a:xfrm>
            <a:off x="2887689" y="6309320"/>
            <a:ext cx="807582" cy="501899"/>
          </a:xfrm>
          <a:prstGeom prst="rect">
            <a:avLst/>
          </a:prstGeom>
        </p:spPr>
      </p:pic>
    </p:spTree>
    <p:extLst>
      <p:ext uri="{BB962C8B-B14F-4D97-AF65-F5344CB8AC3E}">
        <p14:creationId xmlns:p14="http://schemas.microsoft.com/office/powerpoint/2010/main" val="23191642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0DE47E-7CCF-9335-2DE6-00F65B27296C}"/>
            </a:ext>
          </a:extLst>
        </p:cNvPr>
        <p:cNvGrpSpPr/>
        <p:nvPr/>
      </p:nvGrpSpPr>
      <p:grpSpPr>
        <a:xfrm>
          <a:off x="0" y="0"/>
          <a:ext cx="0" cy="0"/>
          <a:chOff x="0" y="0"/>
          <a:chExt cx="0" cy="0"/>
        </a:xfrm>
      </p:grpSpPr>
      <p:sp>
        <p:nvSpPr>
          <p:cNvPr id="30" name="Rectangle 29">
            <a:extLst>
              <a:ext uri="{FF2B5EF4-FFF2-40B4-BE49-F238E27FC236}">
                <a16:creationId xmlns:a16="http://schemas.microsoft.com/office/drawing/2014/main" id="{1D1E7F0E-C5E9-E259-1FB2-3371070CAC9B}"/>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a:extLst>
              <a:ext uri="{FF2B5EF4-FFF2-40B4-BE49-F238E27FC236}">
                <a16:creationId xmlns:a16="http://schemas.microsoft.com/office/drawing/2014/main" id="{2E72A494-1DAD-D4E9-423A-9E2934EBCAB9}"/>
              </a:ext>
            </a:extLst>
          </p:cNvPr>
          <p:cNvSpPr>
            <a:spLocks noGrp="1"/>
          </p:cNvSpPr>
          <p:nvPr>
            <p:ph type="title"/>
          </p:nvPr>
        </p:nvSpPr>
        <p:spPr>
          <a:xfrm>
            <a:off x="407988" y="373593"/>
            <a:ext cx="11695959" cy="1065742"/>
          </a:xfrm>
        </p:spPr>
        <p:txBody>
          <a:bodyPr/>
          <a:lstStyle/>
          <a:p>
            <a:r>
              <a:rPr lang="en-GB" dirty="0"/>
              <a:t>PICOSEC Micromegas Collaboration</a:t>
            </a:r>
            <a:br>
              <a:rPr lang="en-GB" dirty="0"/>
            </a:br>
            <a:br>
              <a:rPr lang="en-GB" dirty="0"/>
            </a:br>
            <a:endParaRPr lang="en-GB" dirty="0"/>
          </a:p>
        </p:txBody>
      </p:sp>
      <p:sp>
        <p:nvSpPr>
          <p:cNvPr id="4" name="Slide Number Placeholder 3">
            <a:extLst>
              <a:ext uri="{FF2B5EF4-FFF2-40B4-BE49-F238E27FC236}">
                <a16:creationId xmlns:a16="http://schemas.microsoft.com/office/drawing/2014/main" id="{C7C2D5F3-DA49-3150-591E-1C5990C71FF8}"/>
              </a:ext>
            </a:extLst>
          </p:cNvPr>
          <p:cNvSpPr>
            <a:spLocks noGrp="1"/>
          </p:cNvSpPr>
          <p:nvPr>
            <p:ph type="sldNum" sz="quarter" idx="12"/>
          </p:nvPr>
        </p:nvSpPr>
        <p:spPr/>
        <p:txBody>
          <a:bodyPr/>
          <a:lstStyle/>
          <a:p>
            <a:fld id="{36B5EA5A-BC32-A742-B11B-8E7414D5B535}" type="slidenum">
              <a:rPr lang="en-US" smtClean="0"/>
              <a:pPr/>
              <a:t>24</a:t>
            </a:fld>
            <a:endParaRPr lang="en-US" dirty="0"/>
          </a:p>
        </p:txBody>
      </p:sp>
      <p:sp>
        <p:nvSpPr>
          <p:cNvPr id="5" name="Rectangle 4">
            <a:extLst>
              <a:ext uri="{FF2B5EF4-FFF2-40B4-BE49-F238E27FC236}">
                <a16:creationId xmlns:a16="http://schemas.microsoft.com/office/drawing/2014/main" id="{292F4D44-3B19-12A0-F4F4-FE8E0E96888A}"/>
              </a:ext>
            </a:extLst>
          </p:cNvPr>
          <p:cNvSpPr/>
          <p:nvPr/>
        </p:nvSpPr>
        <p:spPr>
          <a:xfrm>
            <a:off x="7917993" y="791742"/>
            <a:ext cx="399543" cy="4940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descr="page1image1090763664">
            <a:extLst>
              <a:ext uri="{FF2B5EF4-FFF2-40B4-BE49-F238E27FC236}">
                <a16:creationId xmlns:a16="http://schemas.microsoft.com/office/drawing/2014/main" id="{F2840B3D-879A-E766-FA44-DB37260005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75901" y="4663732"/>
            <a:ext cx="1482016" cy="143228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A page of a book&#10;&#10;Description automatically generated with low confidence">
            <a:extLst>
              <a:ext uri="{FF2B5EF4-FFF2-40B4-BE49-F238E27FC236}">
                <a16:creationId xmlns:a16="http://schemas.microsoft.com/office/drawing/2014/main" id="{B26A1705-2236-B4DC-A6EB-EBACD1E63536}"/>
              </a:ext>
            </a:extLst>
          </p:cNvPr>
          <p:cNvPicPr>
            <a:picLocks noChangeAspect="1"/>
          </p:cNvPicPr>
          <p:nvPr/>
        </p:nvPicPr>
        <p:blipFill>
          <a:blip r:embed="rId4"/>
          <a:stretch>
            <a:fillRect/>
          </a:stretch>
        </p:blipFill>
        <p:spPr>
          <a:xfrm>
            <a:off x="2533648" y="1016017"/>
            <a:ext cx="7124700" cy="5181600"/>
          </a:xfrm>
          <a:prstGeom prst="rect">
            <a:avLst/>
          </a:prstGeom>
        </p:spPr>
      </p:pic>
      <p:pic>
        <p:nvPicPr>
          <p:cNvPr id="7" name="Picture 6" descr="Graphical user interface, Teams&#10;&#10;Description automatically generated with medium confidence">
            <a:extLst>
              <a:ext uri="{FF2B5EF4-FFF2-40B4-BE49-F238E27FC236}">
                <a16:creationId xmlns:a16="http://schemas.microsoft.com/office/drawing/2014/main" id="{1BA3B6E3-6E27-A52E-22A9-631E4626AB2C}"/>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1501085" y="6282141"/>
            <a:ext cx="896457" cy="554642"/>
          </a:xfrm>
          <a:prstGeom prst="rect">
            <a:avLst/>
          </a:prstGeom>
        </p:spPr>
      </p:pic>
      <p:pic>
        <p:nvPicPr>
          <p:cNvPr id="9" name="Picture 8" descr="Logo&#10;&#10;Description automatically generated with medium confidence">
            <a:extLst>
              <a:ext uri="{FF2B5EF4-FFF2-40B4-BE49-F238E27FC236}">
                <a16:creationId xmlns:a16="http://schemas.microsoft.com/office/drawing/2014/main" id="{7F6E04D1-4F6E-2AA2-6BDA-7EADF9A08DA3}"/>
              </a:ext>
            </a:extLst>
          </p:cNvPr>
          <p:cNvPicPr>
            <a:picLocks noChangeAspect="1"/>
          </p:cNvPicPr>
          <p:nvPr/>
        </p:nvPicPr>
        <p:blipFill rotWithShape="1">
          <a:blip r:embed="rId6">
            <a:clrChange>
              <a:clrFrom>
                <a:srgbClr val="FFFFFF"/>
              </a:clrFrom>
              <a:clrTo>
                <a:srgbClr val="FFFFFF">
                  <a:alpha val="0"/>
                </a:srgbClr>
              </a:clrTo>
            </a:clrChange>
          </a:blip>
          <a:srcRect r="57562" b="-2827"/>
          <a:stretch/>
        </p:blipFill>
        <p:spPr>
          <a:xfrm>
            <a:off x="403200" y="6309320"/>
            <a:ext cx="1075022" cy="527463"/>
          </a:xfrm>
          <a:prstGeom prst="rect">
            <a:avLst/>
          </a:prstGeom>
        </p:spPr>
      </p:pic>
      <p:pic>
        <p:nvPicPr>
          <p:cNvPr id="10" name="Picture 1" descr="page1image1090763664">
            <a:extLst>
              <a:ext uri="{FF2B5EF4-FFF2-40B4-BE49-F238E27FC236}">
                <a16:creationId xmlns:a16="http://schemas.microsoft.com/office/drawing/2014/main" id="{7801D407-DE50-C207-8A60-BF2ECF93C65A}"/>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395023" y="6309320"/>
            <a:ext cx="519326" cy="50189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A black background with text and numbers&#10;&#10;Description automatically generated">
            <a:extLst>
              <a:ext uri="{FF2B5EF4-FFF2-40B4-BE49-F238E27FC236}">
                <a16:creationId xmlns:a16="http://schemas.microsoft.com/office/drawing/2014/main" id="{FD931FDE-6F73-49F3-A5C2-9A04DC11CF71}"/>
              </a:ext>
            </a:extLst>
          </p:cNvPr>
          <p:cNvPicPr>
            <a:picLocks noChangeAspect="1"/>
          </p:cNvPicPr>
          <p:nvPr/>
        </p:nvPicPr>
        <p:blipFill>
          <a:blip r:embed="rId7"/>
          <a:stretch>
            <a:fillRect/>
          </a:stretch>
        </p:blipFill>
        <p:spPr>
          <a:xfrm>
            <a:off x="2887689" y="6309320"/>
            <a:ext cx="807582" cy="501899"/>
          </a:xfrm>
          <a:prstGeom prst="rect">
            <a:avLst/>
          </a:prstGeom>
        </p:spPr>
      </p:pic>
      <p:sp>
        <p:nvSpPr>
          <p:cNvPr id="8" name="TextBox 7">
            <a:extLst>
              <a:ext uri="{FF2B5EF4-FFF2-40B4-BE49-F238E27FC236}">
                <a16:creationId xmlns:a16="http://schemas.microsoft.com/office/drawing/2014/main" id="{DBEF9DD4-3B1A-ED11-B5E2-318B712092F5}"/>
              </a:ext>
            </a:extLst>
          </p:cNvPr>
          <p:cNvSpPr txBox="1"/>
          <p:nvPr/>
        </p:nvSpPr>
        <p:spPr>
          <a:xfrm>
            <a:off x="6817488" y="6480718"/>
            <a:ext cx="4728859" cy="184666"/>
          </a:xfrm>
          <a:prstGeom prst="rect">
            <a:avLst/>
          </a:prstGeom>
          <a:noFill/>
        </p:spPr>
        <p:txBody>
          <a:bodyPr wrap="none" lIns="0" tIns="0" rIns="0" bIns="0" rtlCol="0">
            <a:spAutoFit/>
          </a:bodyPr>
          <a:lstStyle/>
          <a:p>
            <a:pPr algn="l"/>
            <a:r>
              <a:rPr lang="en-US" sz="1200" dirty="0">
                <a:solidFill>
                  <a:schemeClr val="bg2">
                    <a:lumMod val="10000"/>
                  </a:schemeClr>
                </a:solidFill>
              </a:rPr>
              <a:t>PICOSEC micromegas collaboration: </a:t>
            </a:r>
            <a:r>
              <a:rPr lang="en-US" sz="1200" dirty="0">
                <a:hlinkClick r:id="rId8"/>
              </a:rPr>
              <a:t>https://picosec-mm.web.cern.ch</a:t>
            </a:r>
            <a:endParaRPr lang="en-US" sz="1200" dirty="0"/>
          </a:p>
        </p:txBody>
      </p:sp>
    </p:spTree>
    <p:extLst>
      <p:ext uri="{BB962C8B-B14F-4D97-AF65-F5344CB8AC3E}">
        <p14:creationId xmlns:p14="http://schemas.microsoft.com/office/powerpoint/2010/main" val="34100559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25</a:t>
            </a:fld>
            <a:endParaRPr lang="en-US" dirty="0"/>
          </a:p>
        </p:txBody>
      </p:sp>
      <p:sp>
        <p:nvSpPr>
          <p:cNvPr id="2" name="Rectangle 1">
            <a:extLst>
              <a:ext uri="{FF2B5EF4-FFF2-40B4-BE49-F238E27FC236}">
                <a16:creationId xmlns:a16="http://schemas.microsoft.com/office/drawing/2014/main" id="{255EA385-16B6-20B4-BE37-306AC6BF02FF}"/>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1" name="Content Placeholder 1">
            <a:extLst>
              <a:ext uri="{FF2B5EF4-FFF2-40B4-BE49-F238E27FC236}">
                <a16:creationId xmlns:a16="http://schemas.microsoft.com/office/drawing/2014/main" id="{90932CE3-A572-3225-2386-978A1CCE5C49}"/>
              </a:ext>
            </a:extLst>
          </p:cNvPr>
          <p:cNvSpPr>
            <a:spLocks noGrp="1"/>
          </p:cNvSpPr>
          <p:nvPr>
            <p:ph idx="1"/>
          </p:nvPr>
        </p:nvSpPr>
        <p:spPr>
          <a:xfrm>
            <a:off x="403200" y="2849476"/>
            <a:ext cx="11376023" cy="1159048"/>
          </a:xfrm>
        </p:spPr>
        <p:txBody>
          <a:bodyPr/>
          <a:lstStyle/>
          <a:p>
            <a:pPr marL="0" lvl="1" indent="0">
              <a:buNone/>
            </a:pPr>
            <a:endParaRPr lang="en-US" dirty="0"/>
          </a:p>
          <a:p>
            <a:pPr marL="0" lvl="1" indent="0" algn="ctr">
              <a:buNone/>
            </a:pPr>
            <a:r>
              <a:rPr lang="en-US" sz="2400" b="1" dirty="0">
                <a:solidFill>
                  <a:schemeClr val="bg2">
                    <a:lumMod val="10000"/>
                  </a:schemeClr>
                </a:solidFill>
              </a:rPr>
              <a:t>Thank you for your attention!</a:t>
            </a:r>
          </a:p>
          <a:p>
            <a:pPr marL="0" lvl="1" indent="0" algn="ctr">
              <a:buNone/>
            </a:pPr>
            <a:endParaRPr lang="en-US" sz="2400" b="1" dirty="0">
              <a:solidFill>
                <a:schemeClr val="bg2">
                  <a:lumMod val="10000"/>
                </a:schemeClr>
              </a:solidFill>
            </a:endParaRPr>
          </a:p>
        </p:txBody>
      </p:sp>
      <p:pic>
        <p:nvPicPr>
          <p:cNvPr id="3" name="Picture 2" descr="Graphical user interface, Teams&#10;&#10;Description automatically generated with medium confidence">
            <a:extLst>
              <a:ext uri="{FF2B5EF4-FFF2-40B4-BE49-F238E27FC236}">
                <a16:creationId xmlns:a16="http://schemas.microsoft.com/office/drawing/2014/main" id="{8CF4C1C4-48C9-C589-3E3D-6C32C02CCB05}"/>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501085" y="6282141"/>
            <a:ext cx="896457" cy="554642"/>
          </a:xfrm>
          <a:prstGeom prst="rect">
            <a:avLst/>
          </a:prstGeom>
        </p:spPr>
      </p:pic>
      <p:pic>
        <p:nvPicPr>
          <p:cNvPr id="7" name="Picture 1" descr="page1image1090763664">
            <a:extLst>
              <a:ext uri="{FF2B5EF4-FFF2-40B4-BE49-F238E27FC236}">
                <a16:creationId xmlns:a16="http://schemas.microsoft.com/office/drawing/2014/main" id="{C33C9F4A-0ED2-C99B-32FF-84DD7C3FC2A5}"/>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395023" y="6309320"/>
            <a:ext cx="519326" cy="50189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A black background with text and numbers&#10;&#10;Description automatically generated">
            <a:extLst>
              <a:ext uri="{FF2B5EF4-FFF2-40B4-BE49-F238E27FC236}">
                <a16:creationId xmlns:a16="http://schemas.microsoft.com/office/drawing/2014/main" id="{B063F670-160E-8E38-BBCD-B09D853C7D6A}"/>
              </a:ext>
            </a:extLst>
          </p:cNvPr>
          <p:cNvPicPr>
            <a:picLocks noChangeAspect="1"/>
          </p:cNvPicPr>
          <p:nvPr/>
        </p:nvPicPr>
        <p:blipFill>
          <a:blip r:embed="rId5"/>
          <a:stretch>
            <a:fillRect/>
          </a:stretch>
        </p:blipFill>
        <p:spPr>
          <a:xfrm>
            <a:off x="2887689" y="6309320"/>
            <a:ext cx="807582" cy="501899"/>
          </a:xfrm>
          <a:prstGeom prst="rect">
            <a:avLst/>
          </a:prstGeom>
        </p:spPr>
      </p:pic>
      <p:pic>
        <p:nvPicPr>
          <p:cNvPr id="9" name="Picture 8" descr="Logo&#10;&#10;Description automatically generated with medium confidence">
            <a:extLst>
              <a:ext uri="{FF2B5EF4-FFF2-40B4-BE49-F238E27FC236}">
                <a16:creationId xmlns:a16="http://schemas.microsoft.com/office/drawing/2014/main" id="{4A87B792-B3BA-C329-B305-7D486E9670F6}"/>
              </a:ext>
            </a:extLst>
          </p:cNvPr>
          <p:cNvPicPr>
            <a:picLocks noChangeAspect="1"/>
          </p:cNvPicPr>
          <p:nvPr/>
        </p:nvPicPr>
        <p:blipFill rotWithShape="1">
          <a:blip r:embed="rId6">
            <a:clrChange>
              <a:clrFrom>
                <a:srgbClr val="FFFFFF"/>
              </a:clrFrom>
              <a:clrTo>
                <a:srgbClr val="FFFFFF">
                  <a:alpha val="0"/>
                </a:srgbClr>
              </a:clrTo>
            </a:clrChange>
          </a:blip>
          <a:srcRect r="57562" b="-2827"/>
          <a:stretch/>
        </p:blipFill>
        <p:spPr>
          <a:xfrm>
            <a:off x="403200" y="6309320"/>
            <a:ext cx="1075022" cy="527463"/>
          </a:xfrm>
          <a:prstGeom prst="rect">
            <a:avLst/>
          </a:prstGeom>
        </p:spPr>
      </p:pic>
      <p:pic>
        <p:nvPicPr>
          <p:cNvPr id="10" name="Picture 9" descr="A red archway with flowers&#10;&#10;Description automatically generated">
            <a:extLst>
              <a:ext uri="{FF2B5EF4-FFF2-40B4-BE49-F238E27FC236}">
                <a16:creationId xmlns:a16="http://schemas.microsoft.com/office/drawing/2014/main" id="{91D26677-24E6-1C19-0DDB-BC461225FDC9}"/>
              </a:ext>
            </a:extLst>
          </p:cNvPr>
          <p:cNvPicPr>
            <a:picLocks noChangeAspect="1"/>
          </p:cNvPicPr>
          <p:nvPr/>
        </p:nvPicPr>
        <p:blipFill>
          <a:blip r:embed="rId7">
            <a:alphaModFix amt="20000"/>
            <a:extLst>
              <a:ext uri="{BEBA8EAE-BF5A-486C-A8C5-ECC9F3942E4B}">
                <a14:imgProps xmlns:a14="http://schemas.microsoft.com/office/drawing/2010/main">
                  <a14:imgLayer r:embed="rId8">
                    <a14:imgEffect>
                      <a14:colorTemperature colorTemp="11200"/>
                    </a14:imgEffect>
                    <a14:imgEffect>
                      <a14:saturation sat="200000"/>
                    </a14:imgEffect>
                  </a14:imgLayer>
                </a14:imgProps>
              </a:ext>
            </a:extLst>
          </a:blip>
          <a:srcRect t="3123" b="13116"/>
          <a:stretch/>
        </p:blipFill>
        <p:spPr>
          <a:xfrm>
            <a:off x="-178293" y="-100013"/>
            <a:ext cx="12404145" cy="6958013"/>
          </a:xfrm>
          <a:prstGeom prst="rect">
            <a:avLst/>
          </a:prstGeom>
        </p:spPr>
      </p:pic>
    </p:spTree>
    <p:extLst>
      <p:ext uri="{BB962C8B-B14F-4D97-AF65-F5344CB8AC3E}">
        <p14:creationId xmlns:p14="http://schemas.microsoft.com/office/powerpoint/2010/main" val="36010210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8FB59D-C8BA-F82A-9D6D-CD1FE0DC34D5}"/>
            </a:ext>
          </a:extLst>
        </p:cNvPr>
        <p:cNvGrpSpPr/>
        <p:nvPr/>
      </p:nvGrpSpPr>
      <p:grpSpPr>
        <a:xfrm>
          <a:off x="0" y="0"/>
          <a:ext cx="0" cy="0"/>
          <a:chOff x="0" y="0"/>
          <a:chExt cx="0" cy="0"/>
        </a:xfrm>
      </p:grpSpPr>
      <p:sp>
        <p:nvSpPr>
          <p:cNvPr id="14" name="Rectangle 13">
            <a:extLst>
              <a:ext uri="{FF2B5EF4-FFF2-40B4-BE49-F238E27FC236}">
                <a16:creationId xmlns:a16="http://schemas.microsoft.com/office/drawing/2014/main" id="{37DEED10-7924-6649-4C9B-B89D1AB233C1}"/>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4" name="Slide Number Placeholder 3">
            <a:extLst>
              <a:ext uri="{FF2B5EF4-FFF2-40B4-BE49-F238E27FC236}">
                <a16:creationId xmlns:a16="http://schemas.microsoft.com/office/drawing/2014/main" id="{0CE61284-D31E-2059-1ADD-E0F2F2EA741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0033A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000" b="0" i="0" u="none" strike="noStrike" kern="1200" cap="none" spc="0" normalizeH="0" baseline="0" noProof="0" dirty="0">
              <a:ln>
                <a:noFill/>
              </a:ln>
              <a:solidFill>
                <a:srgbClr val="0033A0"/>
              </a:solidFill>
              <a:effectLst/>
              <a:uLnTx/>
              <a:uFillTx/>
              <a:latin typeface="Arial"/>
              <a:ea typeface="+mn-ea"/>
              <a:cs typeface="+mn-cs"/>
            </a:endParaRPr>
          </a:p>
        </p:txBody>
      </p:sp>
      <p:sp>
        <p:nvSpPr>
          <p:cNvPr id="11" name="Title 2">
            <a:extLst>
              <a:ext uri="{FF2B5EF4-FFF2-40B4-BE49-F238E27FC236}">
                <a16:creationId xmlns:a16="http://schemas.microsoft.com/office/drawing/2014/main" id="{0552B61B-88C1-3630-8FFA-1590D2B2CCFB}"/>
              </a:ext>
            </a:extLst>
          </p:cNvPr>
          <p:cNvSpPr>
            <a:spLocks noGrp="1"/>
          </p:cNvSpPr>
          <p:nvPr>
            <p:ph type="title"/>
          </p:nvPr>
        </p:nvSpPr>
        <p:spPr>
          <a:xfrm>
            <a:off x="1771650" y="2866027"/>
            <a:ext cx="8648700" cy="562973"/>
          </a:xfrm>
        </p:spPr>
        <p:txBody>
          <a:bodyPr/>
          <a:lstStyle/>
          <a:p>
            <a:pPr algn="ctr"/>
            <a:r>
              <a:rPr lang="en-US" sz="4400" dirty="0"/>
              <a:t>Resistive plane PICOSEC Micromegas</a:t>
            </a:r>
            <a:endParaRPr lang="en-GB" sz="4400" dirty="0"/>
          </a:p>
        </p:txBody>
      </p:sp>
      <p:pic>
        <p:nvPicPr>
          <p:cNvPr id="6" name="Picture 5" descr="Graphical user interface, Teams&#10;&#10;Description automatically generated with medium confidence">
            <a:extLst>
              <a:ext uri="{FF2B5EF4-FFF2-40B4-BE49-F238E27FC236}">
                <a16:creationId xmlns:a16="http://schemas.microsoft.com/office/drawing/2014/main" id="{235E5A6E-6F99-82AD-A8CA-123FD7969163}"/>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501085" y="6282141"/>
            <a:ext cx="896457" cy="554642"/>
          </a:xfrm>
          <a:prstGeom prst="rect">
            <a:avLst/>
          </a:prstGeom>
        </p:spPr>
      </p:pic>
      <p:pic>
        <p:nvPicPr>
          <p:cNvPr id="7" name="Picture 6" descr="Logo&#10;&#10;Description automatically generated with medium confidence">
            <a:extLst>
              <a:ext uri="{FF2B5EF4-FFF2-40B4-BE49-F238E27FC236}">
                <a16:creationId xmlns:a16="http://schemas.microsoft.com/office/drawing/2014/main" id="{4FBD418C-074A-2AD3-4E52-C985D6C95C8B}"/>
              </a:ext>
            </a:extLst>
          </p:cNvPr>
          <p:cNvPicPr>
            <a:picLocks noChangeAspect="1"/>
          </p:cNvPicPr>
          <p:nvPr/>
        </p:nvPicPr>
        <p:blipFill rotWithShape="1">
          <a:blip r:embed="rId4">
            <a:clrChange>
              <a:clrFrom>
                <a:srgbClr val="FFFFFF"/>
              </a:clrFrom>
              <a:clrTo>
                <a:srgbClr val="FFFFFF">
                  <a:alpha val="0"/>
                </a:srgbClr>
              </a:clrTo>
            </a:clrChange>
          </a:blip>
          <a:srcRect r="57562" b="-2827"/>
          <a:stretch/>
        </p:blipFill>
        <p:spPr>
          <a:xfrm>
            <a:off x="403200" y="6309320"/>
            <a:ext cx="1075022" cy="527463"/>
          </a:xfrm>
          <a:prstGeom prst="rect">
            <a:avLst/>
          </a:prstGeom>
        </p:spPr>
      </p:pic>
      <p:pic>
        <p:nvPicPr>
          <p:cNvPr id="9" name="Picture 1" descr="page1image1090763664">
            <a:extLst>
              <a:ext uri="{FF2B5EF4-FFF2-40B4-BE49-F238E27FC236}">
                <a16:creationId xmlns:a16="http://schemas.microsoft.com/office/drawing/2014/main" id="{CE2B44FC-6D5A-3BCA-2230-9C0A1AF3403E}"/>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395023" y="6309320"/>
            <a:ext cx="519326" cy="50189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A black background with text and numbers&#10;&#10;Description automatically generated">
            <a:extLst>
              <a:ext uri="{FF2B5EF4-FFF2-40B4-BE49-F238E27FC236}">
                <a16:creationId xmlns:a16="http://schemas.microsoft.com/office/drawing/2014/main" id="{59DD7096-1BAF-2C29-35DD-6DACF549527F}"/>
              </a:ext>
            </a:extLst>
          </p:cNvPr>
          <p:cNvPicPr>
            <a:picLocks noChangeAspect="1"/>
          </p:cNvPicPr>
          <p:nvPr/>
        </p:nvPicPr>
        <p:blipFill>
          <a:blip r:embed="rId6"/>
          <a:stretch>
            <a:fillRect/>
          </a:stretch>
        </p:blipFill>
        <p:spPr>
          <a:xfrm>
            <a:off x="2887689" y="6309320"/>
            <a:ext cx="807582" cy="501899"/>
          </a:xfrm>
          <a:prstGeom prst="rect">
            <a:avLst/>
          </a:prstGeom>
        </p:spPr>
      </p:pic>
    </p:spTree>
    <p:extLst>
      <p:ext uri="{BB962C8B-B14F-4D97-AF65-F5344CB8AC3E}">
        <p14:creationId xmlns:p14="http://schemas.microsoft.com/office/powerpoint/2010/main" val="1166681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descr="A graph of a number of dots&#10;&#10;Description automatically generated">
            <a:extLst>
              <a:ext uri="{FF2B5EF4-FFF2-40B4-BE49-F238E27FC236}">
                <a16:creationId xmlns:a16="http://schemas.microsoft.com/office/drawing/2014/main" id="{3B460144-6E45-100C-0DE3-562AACACA241}"/>
              </a:ext>
            </a:extLst>
          </p:cNvPr>
          <p:cNvPicPr>
            <a:picLocks noChangeAspect="1"/>
          </p:cNvPicPr>
          <p:nvPr/>
        </p:nvPicPr>
        <p:blipFill>
          <a:blip r:embed="rId3"/>
          <a:stretch>
            <a:fillRect/>
          </a:stretch>
        </p:blipFill>
        <p:spPr>
          <a:xfrm>
            <a:off x="6767068" y="2452616"/>
            <a:ext cx="3803904" cy="3657600"/>
          </a:xfrm>
          <a:prstGeom prst="rect">
            <a:avLst/>
          </a:prstGeom>
        </p:spPr>
      </p:pic>
      <p:sp>
        <p:nvSpPr>
          <p:cNvPr id="14" name="Rectangle 13">
            <a:extLst>
              <a:ext uri="{FF2B5EF4-FFF2-40B4-BE49-F238E27FC236}">
                <a16:creationId xmlns:a16="http://schemas.microsoft.com/office/drawing/2014/main" id="{671D4A0F-1826-9D4B-A266-7536F5B739B8}"/>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Content Placeholder 1">
            <a:extLst>
              <a:ext uri="{FF2B5EF4-FFF2-40B4-BE49-F238E27FC236}">
                <a16:creationId xmlns:a16="http://schemas.microsoft.com/office/drawing/2014/main" id="{85CEFCC6-1DA1-5E42-84CC-40CB2B6AC696}"/>
              </a:ext>
            </a:extLst>
          </p:cNvPr>
          <p:cNvSpPr>
            <a:spLocks noGrp="1"/>
          </p:cNvSpPr>
          <p:nvPr>
            <p:ph idx="1"/>
          </p:nvPr>
        </p:nvSpPr>
        <p:spPr>
          <a:xfrm>
            <a:off x="407988" y="1063791"/>
            <a:ext cx="11044161" cy="578569"/>
          </a:xfrm>
        </p:spPr>
        <p:txBody>
          <a:bodyPr/>
          <a:lstStyle/>
          <a:p>
            <a:r>
              <a:rPr lang="en-US" sz="1600" b="0" dirty="0"/>
              <a:t>A resistive layer is introduced in both single- and 100-channel readout structures to enhance the detector's robustness while maintaining a timing resolution of under 25 ps. These slightly conductive materials offer:</a:t>
            </a:r>
          </a:p>
          <a:p>
            <a:pPr marL="285750" indent="-285750">
              <a:lnSpc>
                <a:spcPct val="100000"/>
              </a:lnSpc>
              <a:spcBef>
                <a:spcPts val="1000"/>
              </a:spcBef>
              <a:buFont typeface="Arial" panose="020B0604020202020204" pitchFamily="34" charset="0"/>
              <a:buChar char="•"/>
            </a:pPr>
            <a:r>
              <a:rPr lang="en-US" sz="1600" b="0" dirty="0"/>
              <a:t>More stable operation by quenching discharges</a:t>
            </a:r>
          </a:p>
          <a:p>
            <a:pPr marL="285750" indent="-285750">
              <a:lnSpc>
                <a:spcPct val="100000"/>
              </a:lnSpc>
              <a:spcBef>
                <a:spcPts val="1000"/>
              </a:spcBef>
              <a:buFont typeface="Arial" panose="020B0604020202020204" pitchFamily="34" charset="0"/>
              <a:buChar char="•"/>
            </a:pPr>
            <a:r>
              <a:rPr lang="en-US" sz="1600" b="0" dirty="0"/>
              <a:t>Potentially improved position reconstruction through increased signal sharing</a:t>
            </a:r>
          </a:p>
        </p:txBody>
      </p:sp>
      <p:sp>
        <p:nvSpPr>
          <p:cNvPr id="3" name="Title 2">
            <a:extLst>
              <a:ext uri="{FF2B5EF4-FFF2-40B4-BE49-F238E27FC236}">
                <a16:creationId xmlns:a16="http://schemas.microsoft.com/office/drawing/2014/main" id="{EBAE2BC5-1ADF-034A-988C-BDA5356362FC}"/>
              </a:ext>
            </a:extLst>
          </p:cNvPr>
          <p:cNvSpPr>
            <a:spLocks noGrp="1"/>
          </p:cNvSpPr>
          <p:nvPr>
            <p:ph type="title"/>
          </p:nvPr>
        </p:nvSpPr>
        <p:spPr>
          <a:xfrm>
            <a:off x="407988" y="373593"/>
            <a:ext cx="11784012" cy="607245"/>
          </a:xfrm>
        </p:spPr>
        <p:txBody>
          <a:bodyPr/>
          <a:lstStyle/>
          <a:p>
            <a:r>
              <a:rPr lang="en-US" sz="2800" dirty="0"/>
              <a:t>Resistive PICOSEC Micromegas</a:t>
            </a:r>
            <a:endParaRPr lang="en-BE" sz="2800" dirty="0"/>
          </a:p>
        </p:txBody>
      </p:sp>
      <p:sp>
        <p:nvSpPr>
          <p:cNvPr id="4" name="Slide Number Placeholder 3">
            <a:extLst>
              <a:ext uri="{FF2B5EF4-FFF2-40B4-BE49-F238E27FC236}">
                <a16:creationId xmlns:a16="http://schemas.microsoft.com/office/drawing/2014/main" id="{05F1D894-F1E5-3642-ADBF-6F3D331E9349}"/>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
        <p:nvSpPr>
          <p:cNvPr id="5" name="TextBox 45">
            <a:extLst>
              <a:ext uri="{FF2B5EF4-FFF2-40B4-BE49-F238E27FC236}">
                <a16:creationId xmlns:a16="http://schemas.microsoft.com/office/drawing/2014/main" id="{22489CA4-A139-2A80-2191-2322722545D4}"/>
              </a:ext>
            </a:extLst>
          </p:cNvPr>
          <p:cNvSpPr txBox="1"/>
          <p:nvPr/>
        </p:nvSpPr>
        <p:spPr>
          <a:xfrm>
            <a:off x="4153334" y="6390324"/>
            <a:ext cx="3281348" cy="323165"/>
          </a:xfrm>
          <a:prstGeom prst="rect">
            <a:avLst/>
          </a:prstGeom>
          <a:noFill/>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50" dirty="0">
                <a:solidFill>
                  <a:schemeClr val="tx2"/>
                </a:solidFill>
              </a:rPr>
              <a:t>J. </a:t>
            </a:r>
            <a:r>
              <a:rPr lang="en-GB" sz="1050" dirty="0" err="1">
                <a:solidFill>
                  <a:schemeClr val="tx2"/>
                </a:solidFill>
              </a:rPr>
              <a:t>Bortfeldt</a:t>
            </a:r>
            <a:r>
              <a:rPr lang="en-GB" sz="1050" dirty="0">
                <a:solidFill>
                  <a:schemeClr val="tx2"/>
                </a:solidFill>
              </a:rPr>
              <a:t> et al., NIM A 903 (2018) 317</a:t>
            </a:r>
          </a:p>
          <a:p>
            <a:r>
              <a:rPr lang="en-GB" sz="1050" dirty="0">
                <a:solidFill>
                  <a:schemeClr val="tx2"/>
                </a:solidFill>
              </a:rPr>
              <a:t>A. </a:t>
            </a:r>
            <a:r>
              <a:rPr lang="en-GB" sz="1050" dirty="0" err="1">
                <a:solidFill>
                  <a:schemeClr val="tx2"/>
                </a:solidFill>
              </a:rPr>
              <a:t>Utrobicic</a:t>
            </a:r>
            <a:r>
              <a:rPr lang="en-GB" sz="1050" dirty="0">
                <a:solidFill>
                  <a:schemeClr val="tx2"/>
                </a:solidFill>
              </a:rPr>
              <a:t>, RD51 Collaboration meeting (14-06-2022)</a:t>
            </a:r>
          </a:p>
        </p:txBody>
      </p:sp>
      <p:pic>
        <p:nvPicPr>
          <p:cNvPr id="9" name="Picture 8" descr="Diagram of a diagram of a photoelectron&#10;&#10;Description automatically generated">
            <a:extLst>
              <a:ext uri="{FF2B5EF4-FFF2-40B4-BE49-F238E27FC236}">
                <a16:creationId xmlns:a16="http://schemas.microsoft.com/office/drawing/2014/main" id="{C96B9402-50F1-7841-1774-F45ADB8BA3FD}"/>
              </a:ext>
            </a:extLst>
          </p:cNvPr>
          <p:cNvPicPr>
            <a:picLocks noChangeAspect="1"/>
          </p:cNvPicPr>
          <p:nvPr/>
        </p:nvPicPr>
        <p:blipFill rotWithShape="1">
          <a:blip r:embed="rId4"/>
          <a:srcRect l="6015"/>
          <a:stretch/>
        </p:blipFill>
        <p:spPr>
          <a:xfrm>
            <a:off x="824724" y="2525007"/>
            <a:ext cx="4969727" cy="3527503"/>
          </a:xfrm>
          <a:prstGeom prst="rect">
            <a:avLst/>
          </a:prstGeom>
        </p:spPr>
      </p:pic>
      <p:sp>
        <p:nvSpPr>
          <p:cNvPr id="10" name="Rectangle 9">
            <a:extLst>
              <a:ext uri="{FF2B5EF4-FFF2-40B4-BE49-F238E27FC236}">
                <a16:creationId xmlns:a16="http://schemas.microsoft.com/office/drawing/2014/main" id="{BD45D3B2-71DD-180A-645D-6BF24C87A77C}"/>
              </a:ext>
            </a:extLst>
          </p:cNvPr>
          <p:cNvSpPr/>
          <p:nvPr/>
        </p:nvSpPr>
        <p:spPr>
          <a:xfrm>
            <a:off x="5053576" y="3581552"/>
            <a:ext cx="740875" cy="145271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21CACAF0-3C59-47C2-58AD-E3BF5D810D6D}"/>
                  </a:ext>
                </a:extLst>
              </p:cNvPr>
              <p:cNvSpPr txBox="1"/>
              <p:nvPr/>
            </p:nvSpPr>
            <p:spPr>
              <a:xfrm>
                <a:off x="9783580" y="3898188"/>
                <a:ext cx="475964" cy="215444"/>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US" sz="1400" i="1" dirty="0" smtClean="0">
                          <a:solidFill>
                            <a:schemeClr val="bg2">
                              <a:lumMod val="10000"/>
                            </a:schemeClr>
                          </a:solidFill>
                          <a:latin typeface="Cambria Math" panose="02040503050406030204" pitchFamily="18" charset="0"/>
                        </a:rPr>
                        <m:t>𝑚𝑒𝑠h</m:t>
                      </m:r>
                    </m:oMath>
                  </m:oMathPara>
                </a14:m>
                <a:endParaRPr lang="en-US" sz="1400" dirty="0"/>
              </a:p>
            </p:txBody>
          </p:sp>
        </mc:Choice>
        <mc:Fallback xmlns="">
          <p:sp>
            <p:nvSpPr>
              <p:cNvPr id="23" name="TextBox 22">
                <a:extLst>
                  <a:ext uri="{FF2B5EF4-FFF2-40B4-BE49-F238E27FC236}">
                    <a16:creationId xmlns:a16="http://schemas.microsoft.com/office/drawing/2014/main" id="{21CACAF0-3C59-47C2-58AD-E3BF5D810D6D}"/>
                  </a:ext>
                </a:extLst>
              </p:cNvPr>
              <p:cNvSpPr txBox="1">
                <a:spLocks noRot="1" noChangeAspect="1" noMove="1" noResize="1" noEditPoints="1" noAdjustHandles="1" noChangeArrowheads="1" noChangeShapeType="1" noTextEdit="1"/>
              </p:cNvSpPr>
              <p:nvPr/>
            </p:nvSpPr>
            <p:spPr>
              <a:xfrm>
                <a:off x="9783580" y="3898188"/>
                <a:ext cx="475964" cy="215444"/>
              </a:xfrm>
              <a:prstGeom prst="rect">
                <a:avLst/>
              </a:prstGeom>
              <a:blipFill>
                <a:blip r:embed="rId5"/>
                <a:stretch>
                  <a:fillRect l="-7895" r="-7895" b="-16667"/>
                </a:stretch>
              </a:blipFill>
            </p:spPr>
            <p:txBody>
              <a:bodyPr/>
              <a:lstStyle/>
              <a:p>
                <a:r>
                  <a:rPr lang="en-BE">
                    <a:noFill/>
                  </a:rPr>
                  <a:t> </a:t>
                </a:r>
              </a:p>
            </p:txBody>
          </p:sp>
        </mc:Fallback>
      </mc:AlternateContent>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E3AA1328-A4C3-1635-B227-98E5556B196A}"/>
                  </a:ext>
                </a:extLst>
              </p:cNvPr>
              <p:cNvSpPr txBox="1"/>
              <p:nvPr/>
            </p:nvSpPr>
            <p:spPr>
              <a:xfrm>
                <a:off x="9204511" y="2660863"/>
                <a:ext cx="1158138" cy="215444"/>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US" sz="1400" b="0" i="1" dirty="0" smtClean="0">
                          <a:solidFill>
                            <a:schemeClr val="bg2">
                              <a:lumMod val="10000"/>
                            </a:schemeClr>
                          </a:solidFill>
                          <a:latin typeface="Cambria Math" panose="02040503050406030204" pitchFamily="18" charset="0"/>
                        </a:rPr>
                        <m:t>𝑝h𝑜𝑡𝑜𝑐𝑎𝑡h𝑜𝑑𝑒</m:t>
                      </m:r>
                    </m:oMath>
                  </m:oMathPara>
                </a14:m>
                <a:endParaRPr lang="en-US" sz="1400" dirty="0"/>
              </a:p>
            </p:txBody>
          </p:sp>
        </mc:Choice>
        <mc:Fallback xmlns="">
          <p:sp>
            <p:nvSpPr>
              <p:cNvPr id="25" name="TextBox 24">
                <a:extLst>
                  <a:ext uri="{FF2B5EF4-FFF2-40B4-BE49-F238E27FC236}">
                    <a16:creationId xmlns:a16="http://schemas.microsoft.com/office/drawing/2014/main" id="{E3AA1328-A4C3-1635-B227-98E5556B196A}"/>
                  </a:ext>
                </a:extLst>
              </p:cNvPr>
              <p:cNvSpPr txBox="1">
                <a:spLocks noRot="1" noChangeAspect="1" noMove="1" noResize="1" noEditPoints="1" noAdjustHandles="1" noChangeArrowheads="1" noChangeShapeType="1" noTextEdit="1"/>
              </p:cNvSpPr>
              <p:nvPr/>
            </p:nvSpPr>
            <p:spPr>
              <a:xfrm>
                <a:off x="9204511" y="2660863"/>
                <a:ext cx="1158138" cy="215444"/>
              </a:xfrm>
              <a:prstGeom prst="rect">
                <a:avLst/>
              </a:prstGeom>
              <a:blipFill>
                <a:blip r:embed="rId6"/>
                <a:stretch>
                  <a:fillRect l="-4301" r="-3226" b="-38889"/>
                </a:stretch>
              </a:blipFill>
            </p:spPr>
            <p:txBody>
              <a:bodyPr/>
              <a:lstStyle/>
              <a:p>
                <a:r>
                  <a:rPr lang="en-BE">
                    <a:noFill/>
                  </a:rPr>
                  <a:t> </a:t>
                </a:r>
              </a:p>
            </p:txBody>
          </p:sp>
        </mc:Fallback>
      </mc:AlternateContent>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4AE62B78-FE94-676B-0523-ACCE4C4F4004}"/>
                  </a:ext>
                </a:extLst>
              </p:cNvPr>
              <p:cNvSpPr txBox="1"/>
              <p:nvPr/>
            </p:nvSpPr>
            <p:spPr>
              <a:xfrm>
                <a:off x="9783580" y="5472428"/>
                <a:ext cx="545790" cy="215444"/>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US" sz="1400" b="0" i="1" dirty="0" smtClean="0">
                          <a:solidFill>
                            <a:schemeClr val="bg2">
                              <a:lumMod val="10000"/>
                            </a:schemeClr>
                          </a:solidFill>
                          <a:latin typeface="Cambria Math" panose="02040503050406030204" pitchFamily="18" charset="0"/>
                        </a:rPr>
                        <m:t>𝑎𝑛𝑜𝑑𝑒</m:t>
                      </m:r>
                    </m:oMath>
                  </m:oMathPara>
                </a14:m>
                <a:endParaRPr lang="en-US" sz="1400" dirty="0"/>
              </a:p>
            </p:txBody>
          </p:sp>
        </mc:Choice>
        <mc:Fallback xmlns="">
          <p:sp>
            <p:nvSpPr>
              <p:cNvPr id="26" name="TextBox 25">
                <a:extLst>
                  <a:ext uri="{FF2B5EF4-FFF2-40B4-BE49-F238E27FC236}">
                    <a16:creationId xmlns:a16="http://schemas.microsoft.com/office/drawing/2014/main" id="{4AE62B78-FE94-676B-0523-ACCE4C4F4004}"/>
                  </a:ext>
                </a:extLst>
              </p:cNvPr>
              <p:cNvSpPr txBox="1">
                <a:spLocks noRot="1" noChangeAspect="1" noMove="1" noResize="1" noEditPoints="1" noAdjustHandles="1" noChangeArrowheads="1" noChangeShapeType="1" noTextEdit="1"/>
              </p:cNvSpPr>
              <p:nvPr/>
            </p:nvSpPr>
            <p:spPr>
              <a:xfrm>
                <a:off x="9783580" y="5472428"/>
                <a:ext cx="545790" cy="215444"/>
              </a:xfrm>
              <a:prstGeom prst="rect">
                <a:avLst/>
              </a:prstGeom>
              <a:blipFill>
                <a:blip r:embed="rId7"/>
                <a:stretch>
                  <a:fillRect l="-6818" r="-6818" b="-17647"/>
                </a:stretch>
              </a:blipFill>
            </p:spPr>
            <p:txBody>
              <a:bodyPr/>
              <a:lstStyle/>
              <a:p>
                <a:r>
                  <a:rPr lang="en-BE">
                    <a:noFill/>
                  </a:rPr>
                  <a:t> </a:t>
                </a:r>
              </a:p>
            </p:txBody>
          </p:sp>
        </mc:Fallback>
      </mc:AlternateContent>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7E9FBDA8-398D-1074-99CF-A264147B9521}"/>
                  </a:ext>
                </a:extLst>
              </p:cNvPr>
              <p:cNvSpPr txBox="1"/>
              <p:nvPr/>
            </p:nvSpPr>
            <p:spPr>
              <a:xfrm>
                <a:off x="9204511" y="3289796"/>
                <a:ext cx="307648" cy="215444"/>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US" sz="1400" b="0" i="1" dirty="0" smtClean="0">
                          <a:solidFill>
                            <a:srgbClr val="CC0000"/>
                          </a:solidFill>
                          <a:latin typeface="Cambria Math" panose="02040503050406030204" pitchFamily="18" charset="0"/>
                        </a:rPr>
                        <m:t>𝑖𝑜𝑛</m:t>
                      </m:r>
                    </m:oMath>
                  </m:oMathPara>
                </a14:m>
                <a:endParaRPr lang="en-US" sz="1400" dirty="0"/>
              </a:p>
            </p:txBody>
          </p:sp>
        </mc:Choice>
        <mc:Fallback xmlns="">
          <p:sp>
            <p:nvSpPr>
              <p:cNvPr id="27" name="TextBox 26">
                <a:extLst>
                  <a:ext uri="{FF2B5EF4-FFF2-40B4-BE49-F238E27FC236}">
                    <a16:creationId xmlns:a16="http://schemas.microsoft.com/office/drawing/2014/main" id="{7E9FBDA8-398D-1074-99CF-A264147B9521}"/>
                  </a:ext>
                </a:extLst>
              </p:cNvPr>
              <p:cNvSpPr txBox="1">
                <a:spLocks noRot="1" noChangeAspect="1" noMove="1" noResize="1" noEditPoints="1" noAdjustHandles="1" noChangeArrowheads="1" noChangeShapeType="1" noTextEdit="1"/>
              </p:cNvSpPr>
              <p:nvPr/>
            </p:nvSpPr>
            <p:spPr>
              <a:xfrm>
                <a:off x="9204511" y="3289796"/>
                <a:ext cx="307648" cy="215444"/>
              </a:xfrm>
              <a:prstGeom prst="rect">
                <a:avLst/>
              </a:prstGeom>
              <a:blipFill>
                <a:blip r:embed="rId8"/>
                <a:stretch>
                  <a:fillRect l="-12000" r="-12000" b="-11765"/>
                </a:stretch>
              </a:blipFill>
            </p:spPr>
            <p:txBody>
              <a:bodyPr/>
              <a:lstStyle/>
              <a:p>
                <a:r>
                  <a:rPr lang="en-BE">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53112BB8-681A-92CC-1510-51F12C334CEB}"/>
                  </a:ext>
                </a:extLst>
              </p:cNvPr>
              <p:cNvSpPr txBox="1"/>
              <p:nvPr/>
            </p:nvSpPr>
            <p:spPr>
              <a:xfrm>
                <a:off x="9204511" y="3072730"/>
                <a:ext cx="726033" cy="215444"/>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US" sz="1400" b="0" i="1" dirty="0" smtClean="0">
                          <a:solidFill>
                            <a:srgbClr val="FF9900"/>
                          </a:solidFill>
                          <a:latin typeface="Cambria Math" panose="02040503050406030204" pitchFamily="18" charset="0"/>
                        </a:rPr>
                        <m:t>𝑒𝑙𝑒𝑐𝑡𝑟𝑜𝑛</m:t>
                      </m:r>
                    </m:oMath>
                  </m:oMathPara>
                </a14:m>
                <a:endParaRPr lang="en-US" sz="1400" dirty="0"/>
              </a:p>
            </p:txBody>
          </p:sp>
        </mc:Choice>
        <mc:Fallback xmlns="">
          <p:sp>
            <p:nvSpPr>
              <p:cNvPr id="28" name="TextBox 27">
                <a:extLst>
                  <a:ext uri="{FF2B5EF4-FFF2-40B4-BE49-F238E27FC236}">
                    <a16:creationId xmlns:a16="http://schemas.microsoft.com/office/drawing/2014/main" id="{53112BB8-681A-92CC-1510-51F12C334CEB}"/>
                  </a:ext>
                </a:extLst>
              </p:cNvPr>
              <p:cNvSpPr txBox="1">
                <a:spLocks noRot="1" noChangeAspect="1" noMove="1" noResize="1" noEditPoints="1" noAdjustHandles="1" noChangeArrowheads="1" noChangeShapeType="1" noTextEdit="1"/>
              </p:cNvSpPr>
              <p:nvPr/>
            </p:nvSpPr>
            <p:spPr>
              <a:xfrm>
                <a:off x="9204511" y="3072730"/>
                <a:ext cx="726033" cy="215444"/>
              </a:xfrm>
              <a:prstGeom prst="rect">
                <a:avLst/>
              </a:prstGeom>
              <a:blipFill>
                <a:blip r:embed="rId9"/>
                <a:stretch>
                  <a:fillRect l="-5172" r="-5172" b="-16667"/>
                </a:stretch>
              </a:blipFill>
            </p:spPr>
            <p:txBody>
              <a:bodyPr/>
              <a:lstStyle/>
              <a:p>
                <a:r>
                  <a:rPr lang="en-BE">
                    <a:noFill/>
                  </a:rPr>
                  <a:t> </a:t>
                </a:r>
              </a:p>
            </p:txBody>
          </p:sp>
        </mc:Fallback>
      </mc:AlternateContent>
      <p:sp>
        <p:nvSpPr>
          <p:cNvPr id="16" name="TextBox 45">
            <a:extLst>
              <a:ext uri="{FF2B5EF4-FFF2-40B4-BE49-F238E27FC236}">
                <a16:creationId xmlns:a16="http://schemas.microsoft.com/office/drawing/2014/main" id="{0B3C574B-F17F-9B5C-D567-B99330BC8353}"/>
              </a:ext>
            </a:extLst>
          </p:cNvPr>
          <p:cNvSpPr txBox="1"/>
          <p:nvPr/>
        </p:nvSpPr>
        <p:spPr>
          <a:xfrm>
            <a:off x="7581081" y="6390324"/>
            <a:ext cx="3313408" cy="461665"/>
          </a:xfrm>
          <a:prstGeom prst="rect">
            <a:avLst/>
          </a:prstGeom>
          <a:noFill/>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a:solidFill>
                  <a:schemeClr val="tx2"/>
                </a:solidFill>
              </a:rPr>
              <a:t>A. </a:t>
            </a:r>
            <a:r>
              <a:rPr lang="en-GB" sz="1000" dirty="0" err="1">
                <a:solidFill>
                  <a:schemeClr val="tx2"/>
                </a:solidFill>
              </a:rPr>
              <a:t>Utrobicic</a:t>
            </a:r>
            <a:r>
              <a:rPr lang="en-GB" sz="1000" dirty="0">
                <a:solidFill>
                  <a:schemeClr val="tx2"/>
                </a:solidFill>
              </a:rPr>
              <a:t> et al., JINST 18 (2023) C07012 [2304.00056].</a:t>
            </a:r>
          </a:p>
          <a:p>
            <a:r>
              <a:rPr lang="en-GB" sz="1000" dirty="0">
                <a:solidFill>
                  <a:schemeClr val="tx2"/>
                </a:solidFill>
              </a:rPr>
              <a:t>M. </a:t>
            </a:r>
            <a:r>
              <a:rPr lang="en-GB" sz="1000" dirty="0" err="1">
                <a:solidFill>
                  <a:schemeClr val="tx2"/>
                </a:solidFill>
              </a:rPr>
              <a:t>Lisowska</a:t>
            </a:r>
            <a:r>
              <a:rPr lang="en-GB" sz="1000" dirty="0">
                <a:solidFill>
                  <a:schemeClr val="tx2"/>
                </a:solidFill>
              </a:rPr>
              <a:t> et al., JINST 18 (2023) C07018 [2303.18141].</a:t>
            </a:r>
          </a:p>
          <a:p>
            <a:endParaRPr lang="en-GB" sz="1000" dirty="0">
              <a:solidFill>
                <a:schemeClr val="tx2"/>
              </a:solidFill>
            </a:endParaRPr>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54D37440-97C2-2E4D-D5D7-A365F17626A5}"/>
                  </a:ext>
                </a:extLst>
              </p:cNvPr>
              <p:cNvSpPr txBox="1"/>
              <p:nvPr/>
            </p:nvSpPr>
            <p:spPr>
              <a:xfrm>
                <a:off x="1379022" y="3898188"/>
                <a:ext cx="826765" cy="307777"/>
              </a:xfrm>
              <a:prstGeom prst="rect">
                <a:avLst/>
              </a:prstGeom>
              <a:noFill/>
            </p:spPr>
            <p:txBody>
              <a:bodyPr wrap="square" lIns="0" tIns="0" rIns="0" bIns="0" rtlCol="0">
                <a:spAutoFit/>
              </a:bodyPr>
              <a:lstStyle/>
              <a:p>
                <a:r>
                  <a:rPr lang="en-US" sz="1000" dirty="0">
                    <a:solidFill>
                      <a:schemeClr val="bg2">
                        <a:lumMod val="10000"/>
                      </a:schemeClr>
                    </a:solidFill>
                  </a:rPr>
                  <a:t>  </a:t>
                </a:r>
                <a14:m>
                  <m:oMath xmlns:m="http://schemas.openxmlformats.org/officeDocument/2006/math">
                    <m:r>
                      <a:rPr lang="en-US" sz="1000" i="1" dirty="0" smtClean="0">
                        <a:solidFill>
                          <a:schemeClr val="bg2">
                            <a:lumMod val="10000"/>
                          </a:schemeClr>
                        </a:solidFill>
                        <a:latin typeface="Cambria Math" panose="02040503050406030204" pitchFamily="18" charset="0"/>
                      </a:rPr>
                      <m:t>𝑁𝑒</m:t>
                    </m:r>
                    <m:r>
                      <a:rPr lang="en-US" sz="1000" i="1" dirty="0" smtClean="0">
                        <a:solidFill>
                          <a:schemeClr val="bg2">
                            <a:lumMod val="10000"/>
                          </a:schemeClr>
                        </a:solidFill>
                        <a:latin typeface="Cambria Math" panose="02040503050406030204" pitchFamily="18" charset="0"/>
                      </a:rPr>
                      <m:t>/</m:t>
                    </m:r>
                    <m:r>
                      <a:rPr lang="en-US" sz="1000" i="1" dirty="0" smtClean="0">
                        <a:solidFill>
                          <a:schemeClr val="bg2">
                            <a:lumMod val="10000"/>
                          </a:schemeClr>
                        </a:solidFill>
                        <a:latin typeface="Cambria Math" panose="02040503050406030204" pitchFamily="18" charset="0"/>
                      </a:rPr>
                      <m:t>𝐶𝐹</m:t>
                    </m:r>
                    <m:r>
                      <a:rPr lang="en-US" sz="1000" i="1" baseline="-25000" dirty="0" smtClean="0">
                        <a:solidFill>
                          <a:schemeClr val="bg2">
                            <a:lumMod val="10000"/>
                          </a:schemeClr>
                        </a:solidFill>
                        <a:latin typeface="Cambria Math" panose="02040503050406030204" pitchFamily="18" charset="0"/>
                      </a:rPr>
                      <m:t>4</m:t>
                    </m:r>
                    <m:r>
                      <a:rPr lang="en-US" sz="1000" i="1" dirty="0" smtClean="0">
                        <a:solidFill>
                          <a:schemeClr val="bg2">
                            <a:lumMod val="10000"/>
                          </a:schemeClr>
                        </a:solidFill>
                        <a:latin typeface="Cambria Math" panose="02040503050406030204" pitchFamily="18" charset="0"/>
                      </a:rPr>
                      <m:t>/</m:t>
                    </m:r>
                    <m:r>
                      <a:rPr lang="en-US" sz="1000" i="1" dirty="0" smtClean="0">
                        <a:solidFill>
                          <a:schemeClr val="bg2">
                            <a:lumMod val="10000"/>
                          </a:schemeClr>
                        </a:solidFill>
                        <a:latin typeface="Cambria Math" panose="02040503050406030204" pitchFamily="18" charset="0"/>
                      </a:rPr>
                      <m:t>𝐶</m:t>
                    </m:r>
                    <m:r>
                      <a:rPr lang="en-US" sz="1000" i="1" baseline="-25000" dirty="0" smtClean="0">
                        <a:solidFill>
                          <a:schemeClr val="bg2">
                            <a:lumMod val="10000"/>
                          </a:schemeClr>
                        </a:solidFill>
                        <a:latin typeface="Cambria Math" panose="02040503050406030204" pitchFamily="18" charset="0"/>
                      </a:rPr>
                      <m:t>2</m:t>
                    </m:r>
                    <m:r>
                      <a:rPr lang="en-US" sz="1000" i="1" dirty="0" smtClean="0">
                        <a:solidFill>
                          <a:schemeClr val="bg2">
                            <a:lumMod val="10000"/>
                          </a:schemeClr>
                        </a:solidFill>
                        <a:latin typeface="Cambria Math" panose="02040503050406030204" pitchFamily="18" charset="0"/>
                      </a:rPr>
                      <m:t>𝐻</m:t>
                    </m:r>
                    <m:r>
                      <a:rPr lang="en-US" sz="1000" i="1" baseline="-25000" dirty="0" smtClean="0">
                        <a:solidFill>
                          <a:schemeClr val="bg2">
                            <a:lumMod val="10000"/>
                          </a:schemeClr>
                        </a:solidFill>
                        <a:latin typeface="Cambria Math" panose="02040503050406030204" pitchFamily="18" charset="0"/>
                      </a:rPr>
                      <m:t>6</m:t>
                    </m:r>
                  </m:oMath>
                </a14:m>
                <a:endParaRPr lang="en-US" sz="1000" dirty="0">
                  <a:solidFill>
                    <a:schemeClr val="bg2">
                      <a:lumMod val="10000"/>
                    </a:schemeClr>
                  </a:solidFill>
                </a:endParaRPr>
              </a:p>
              <a:p>
                <a:pPr/>
                <a14:m>
                  <m:oMathPara xmlns:m="http://schemas.openxmlformats.org/officeDocument/2006/math">
                    <m:oMathParaPr>
                      <m:jc m:val="centerGroup"/>
                    </m:oMathParaPr>
                    <m:oMath xmlns:m="http://schemas.openxmlformats.org/officeDocument/2006/math">
                      <m:r>
                        <a:rPr lang="en-US" sz="1000" i="1" dirty="0" smtClean="0">
                          <a:solidFill>
                            <a:schemeClr val="bg2">
                              <a:lumMod val="10000"/>
                            </a:schemeClr>
                          </a:solidFill>
                          <a:latin typeface="Cambria Math" panose="02040503050406030204" pitchFamily="18" charset="0"/>
                        </a:rPr>
                        <m:t>80/10/10 %</m:t>
                      </m:r>
                    </m:oMath>
                  </m:oMathPara>
                </a14:m>
                <a:endParaRPr lang="en-US" sz="1000" dirty="0">
                  <a:solidFill>
                    <a:schemeClr val="bg2">
                      <a:lumMod val="10000"/>
                    </a:schemeClr>
                  </a:solidFill>
                </a:endParaRPr>
              </a:p>
            </p:txBody>
          </p:sp>
        </mc:Choice>
        <mc:Fallback xmlns="">
          <p:sp>
            <p:nvSpPr>
              <p:cNvPr id="17" name="TextBox 16">
                <a:extLst>
                  <a:ext uri="{FF2B5EF4-FFF2-40B4-BE49-F238E27FC236}">
                    <a16:creationId xmlns:a16="http://schemas.microsoft.com/office/drawing/2014/main" id="{54D37440-97C2-2E4D-D5D7-A365F17626A5}"/>
                  </a:ext>
                </a:extLst>
              </p:cNvPr>
              <p:cNvSpPr txBox="1">
                <a:spLocks noRot="1" noChangeAspect="1" noMove="1" noResize="1" noEditPoints="1" noAdjustHandles="1" noChangeArrowheads="1" noChangeShapeType="1" noTextEdit="1"/>
              </p:cNvSpPr>
              <p:nvPr/>
            </p:nvSpPr>
            <p:spPr>
              <a:xfrm>
                <a:off x="1379022" y="3898188"/>
                <a:ext cx="826765" cy="307777"/>
              </a:xfrm>
              <a:prstGeom prst="rect">
                <a:avLst/>
              </a:prstGeom>
              <a:blipFill>
                <a:blip r:embed="rId10"/>
                <a:stretch>
                  <a:fillRect r="-3030" b="-19231"/>
                </a:stretch>
              </a:blipFill>
            </p:spPr>
            <p:txBody>
              <a:bodyPr/>
              <a:lstStyle/>
              <a:p>
                <a:r>
                  <a:rPr lang="en-BE">
                    <a:noFill/>
                  </a:rPr>
                  <a:t> </a:t>
                </a:r>
              </a:p>
            </p:txBody>
          </p:sp>
        </mc:Fallback>
      </mc:AlternateContent>
      <p:cxnSp>
        <p:nvCxnSpPr>
          <p:cNvPr id="29" name="Straight Arrow Connector 28">
            <a:extLst>
              <a:ext uri="{FF2B5EF4-FFF2-40B4-BE49-F238E27FC236}">
                <a16:creationId xmlns:a16="http://schemas.microsoft.com/office/drawing/2014/main" id="{B2C998C1-28DE-1993-B396-F2DED11C2D3E}"/>
              </a:ext>
            </a:extLst>
          </p:cNvPr>
          <p:cNvCxnSpPr>
            <a:cxnSpLocks/>
          </p:cNvCxnSpPr>
          <p:nvPr/>
        </p:nvCxnSpPr>
        <p:spPr>
          <a:xfrm>
            <a:off x="8874642" y="2315817"/>
            <a:ext cx="0" cy="289972"/>
          </a:xfrm>
          <a:prstGeom prst="straightConnector1">
            <a:avLst/>
          </a:prstGeom>
          <a:ln>
            <a:solidFill>
              <a:srgbClr val="FF99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DA5D1811-29A0-5F19-9339-DDB529457EB3}"/>
                  </a:ext>
                </a:extLst>
              </p:cNvPr>
              <p:cNvSpPr txBox="1"/>
              <p:nvPr/>
            </p:nvSpPr>
            <p:spPr>
              <a:xfrm>
                <a:off x="7831379" y="2100373"/>
                <a:ext cx="1952201" cy="215444"/>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US" sz="1400" b="0" i="1" dirty="0" smtClean="0">
                          <a:solidFill>
                            <a:srgbClr val="FF9900"/>
                          </a:solidFill>
                          <a:latin typeface="Cambria Math" panose="02040503050406030204" pitchFamily="18" charset="0"/>
                        </a:rPr>
                        <m:t>𝑝h𝑜𝑡𝑜𝑒𝑙𝑒𝑐𝑡𝑟𝑜𝑛</m:t>
                      </m:r>
                      <m:r>
                        <a:rPr lang="en-US" sz="1400" b="0" i="1" dirty="0" smtClean="0">
                          <a:solidFill>
                            <a:srgbClr val="FF9900"/>
                          </a:solidFill>
                          <a:latin typeface="Cambria Math" panose="02040503050406030204" pitchFamily="18" charset="0"/>
                        </a:rPr>
                        <m:t> </m:t>
                      </m:r>
                      <m:r>
                        <a:rPr lang="en-US" sz="1400" b="0" i="1" dirty="0" smtClean="0">
                          <a:solidFill>
                            <a:srgbClr val="FF9900"/>
                          </a:solidFill>
                          <a:latin typeface="Cambria Math" panose="02040503050406030204" pitchFamily="18" charset="0"/>
                        </a:rPr>
                        <m:t>𝑖𝑛𝑗𝑒𝑐𝑡𝑖𝑜𝑛</m:t>
                      </m:r>
                    </m:oMath>
                  </m:oMathPara>
                </a14:m>
                <a:endParaRPr lang="en-US" sz="1400" dirty="0">
                  <a:solidFill>
                    <a:srgbClr val="FF9900"/>
                  </a:solidFill>
                </a:endParaRPr>
              </a:p>
            </p:txBody>
          </p:sp>
        </mc:Choice>
        <mc:Fallback xmlns="">
          <p:sp>
            <p:nvSpPr>
              <p:cNvPr id="30" name="TextBox 29">
                <a:extLst>
                  <a:ext uri="{FF2B5EF4-FFF2-40B4-BE49-F238E27FC236}">
                    <a16:creationId xmlns:a16="http://schemas.microsoft.com/office/drawing/2014/main" id="{DA5D1811-29A0-5F19-9339-DDB529457EB3}"/>
                  </a:ext>
                </a:extLst>
              </p:cNvPr>
              <p:cNvSpPr txBox="1">
                <a:spLocks noRot="1" noChangeAspect="1" noMove="1" noResize="1" noEditPoints="1" noAdjustHandles="1" noChangeArrowheads="1" noChangeShapeType="1" noTextEdit="1"/>
              </p:cNvSpPr>
              <p:nvPr/>
            </p:nvSpPr>
            <p:spPr>
              <a:xfrm>
                <a:off x="7831379" y="2100373"/>
                <a:ext cx="1952201" cy="215444"/>
              </a:xfrm>
              <a:prstGeom prst="rect">
                <a:avLst/>
              </a:prstGeom>
              <a:blipFill>
                <a:blip r:embed="rId11"/>
                <a:stretch>
                  <a:fillRect l="-2581" t="-5556" r="-1935" b="-38889"/>
                </a:stretch>
              </a:blipFill>
            </p:spPr>
            <p:txBody>
              <a:bodyPr/>
              <a:lstStyle/>
              <a:p>
                <a:r>
                  <a:rPr lang="en-BE">
                    <a:noFill/>
                  </a:rPr>
                  <a:t> </a:t>
                </a:r>
              </a:p>
            </p:txBody>
          </p:sp>
        </mc:Fallback>
      </mc:AlternateContent>
      <p:pic>
        <p:nvPicPr>
          <p:cNvPr id="33" name="Picture 32" descr="Graphical user interface, Teams&#10;&#10;Description automatically generated with medium confidence">
            <a:extLst>
              <a:ext uri="{FF2B5EF4-FFF2-40B4-BE49-F238E27FC236}">
                <a16:creationId xmlns:a16="http://schemas.microsoft.com/office/drawing/2014/main" id="{C8AC052C-7A61-91E1-6EA2-9BCA43A16D5E}"/>
              </a:ext>
            </a:extLst>
          </p:cNvPr>
          <p:cNvPicPr>
            <a:picLocks noChangeAspect="1"/>
          </p:cNvPicPr>
          <p:nvPr/>
        </p:nvPicPr>
        <p:blipFill>
          <a:blip r:embed="rId12">
            <a:clrChange>
              <a:clrFrom>
                <a:srgbClr val="FFFFFF"/>
              </a:clrFrom>
              <a:clrTo>
                <a:srgbClr val="FFFFFF">
                  <a:alpha val="0"/>
                </a:srgbClr>
              </a:clrTo>
            </a:clrChange>
          </a:blip>
          <a:stretch>
            <a:fillRect/>
          </a:stretch>
        </p:blipFill>
        <p:spPr>
          <a:xfrm>
            <a:off x="1501085" y="6282141"/>
            <a:ext cx="896457" cy="554642"/>
          </a:xfrm>
          <a:prstGeom prst="rect">
            <a:avLst/>
          </a:prstGeom>
        </p:spPr>
      </p:pic>
      <p:pic>
        <p:nvPicPr>
          <p:cNvPr id="34" name="Picture 33" descr="Logo&#10;&#10;Description automatically generated with medium confidence">
            <a:extLst>
              <a:ext uri="{FF2B5EF4-FFF2-40B4-BE49-F238E27FC236}">
                <a16:creationId xmlns:a16="http://schemas.microsoft.com/office/drawing/2014/main" id="{565BEC60-DD4F-DA22-054B-DEE597477F3C}"/>
              </a:ext>
            </a:extLst>
          </p:cNvPr>
          <p:cNvPicPr>
            <a:picLocks noChangeAspect="1"/>
          </p:cNvPicPr>
          <p:nvPr/>
        </p:nvPicPr>
        <p:blipFill rotWithShape="1">
          <a:blip r:embed="rId13">
            <a:clrChange>
              <a:clrFrom>
                <a:srgbClr val="FFFFFF"/>
              </a:clrFrom>
              <a:clrTo>
                <a:srgbClr val="FFFFFF">
                  <a:alpha val="0"/>
                </a:srgbClr>
              </a:clrTo>
            </a:clrChange>
          </a:blip>
          <a:srcRect r="57562" b="-2827"/>
          <a:stretch/>
        </p:blipFill>
        <p:spPr>
          <a:xfrm>
            <a:off x="403200" y="6309320"/>
            <a:ext cx="1075022" cy="527463"/>
          </a:xfrm>
          <a:prstGeom prst="rect">
            <a:avLst/>
          </a:prstGeom>
        </p:spPr>
      </p:pic>
      <p:pic>
        <p:nvPicPr>
          <p:cNvPr id="35" name="Picture 1" descr="page1image1090763664">
            <a:extLst>
              <a:ext uri="{FF2B5EF4-FFF2-40B4-BE49-F238E27FC236}">
                <a16:creationId xmlns:a16="http://schemas.microsoft.com/office/drawing/2014/main" id="{5BFD195A-36B2-96B3-C7F3-850BDF8E9071}"/>
              </a:ext>
            </a:extLst>
          </p:cNvPr>
          <p:cNvPicPr>
            <a:picLocks noChangeAspect="1" noChangeArrowheads="1"/>
          </p:cNvPicPr>
          <p:nvPr/>
        </p:nvPicPr>
        <p:blipFill>
          <a:blip r:embed="rId1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395023" y="6309320"/>
            <a:ext cx="519326" cy="501899"/>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35" descr="A black background with text and numbers&#10;&#10;Description automatically generated">
            <a:extLst>
              <a:ext uri="{FF2B5EF4-FFF2-40B4-BE49-F238E27FC236}">
                <a16:creationId xmlns:a16="http://schemas.microsoft.com/office/drawing/2014/main" id="{40C0A7D8-E32A-BEC6-1D56-CA49A6C8F08E}"/>
              </a:ext>
            </a:extLst>
          </p:cNvPr>
          <p:cNvPicPr>
            <a:picLocks noChangeAspect="1"/>
          </p:cNvPicPr>
          <p:nvPr/>
        </p:nvPicPr>
        <p:blipFill>
          <a:blip r:embed="rId15"/>
          <a:stretch>
            <a:fillRect/>
          </a:stretch>
        </p:blipFill>
        <p:spPr>
          <a:xfrm>
            <a:off x="2887689" y="6309320"/>
            <a:ext cx="807582" cy="501899"/>
          </a:xfrm>
          <a:prstGeom prst="rect">
            <a:avLst/>
          </a:prstGeom>
        </p:spPr>
      </p:pic>
    </p:spTree>
    <p:extLst>
      <p:ext uri="{BB962C8B-B14F-4D97-AF65-F5344CB8AC3E}">
        <p14:creationId xmlns:p14="http://schemas.microsoft.com/office/powerpoint/2010/main" val="28742956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E0B885-B6AF-2912-919D-1E87882938BB}"/>
            </a:ext>
          </a:extLst>
        </p:cNvPr>
        <p:cNvGrpSpPr/>
        <p:nvPr/>
      </p:nvGrpSpPr>
      <p:grpSpPr>
        <a:xfrm>
          <a:off x="0" y="0"/>
          <a:ext cx="0" cy="0"/>
          <a:chOff x="0" y="0"/>
          <a:chExt cx="0" cy="0"/>
        </a:xfrm>
      </p:grpSpPr>
      <p:sp>
        <p:nvSpPr>
          <p:cNvPr id="14" name="Rectangle 13">
            <a:extLst>
              <a:ext uri="{FF2B5EF4-FFF2-40B4-BE49-F238E27FC236}">
                <a16:creationId xmlns:a16="http://schemas.microsoft.com/office/drawing/2014/main" id="{98C58A08-FFDE-DA0C-5810-35343200AACC}"/>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a:extLst>
              <a:ext uri="{FF2B5EF4-FFF2-40B4-BE49-F238E27FC236}">
                <a16:creationId xmlns:a16="http://schemas.microsoft.com/office/drawing/2014/main" id="{75EDCF3F-4D05-E983-9F68-7887B67FD1FE}"/>
              </a:ext>
            </a:extLst>
          </p:cNvPr>
          <p:cNvSpPr>
            <a:spLocks noGrp="1"/>
          </p:cNvSpPr>
          <p:nvPr>
            <p:ph type="title"/>
          </p:nvPr>
        </p:nvSpPr>
        <p:spPr>
          <a:xfrm>
            <a:off x="407988" y="373593"/>
            <a:ext cx="11784012" cy="607245"/>
          </a:xfrm>
        </p:spPr>
        <p:txBody>
          <a:bodyPr/>
          <a:lstStyle/>
          <a:p>
            <a:r>
              <a:rPr lang="en-US" sz="2800" dirty="0"/>
              <a:t>Resistive PICOSEC Micromegas</a:t>
            </a:r>
            <a:endParaRPr lang="en-BE" sz="2800" dirty="0"/>
          </a:p>
        </p:txBody>
      </p:sp>
      <p:sp>
        <p:nvSpPr>
          <p:cNvPr id="4" name="Slide Number Placeholder 3">
            <a:extLst>
              <a:ext uri="{FF2B5EF4-FFF2-40B4-BE49-F238E27FC236}">
                <a16:creationId xmlns:a16="http://schemas.microsoft.com/office/drawing/2014/main" id="{44C1AFAA-9FCA-AD0A-531E-C61E375313C3}"/>
              </a:ext>
            </a:extLst>
          </p:cNvPr>
          <p:cNvSpPr>
            <a:spLocks noGrp="1"/>
          </p:cNvSpPr>
          <p:nvPr>
            <p:ph type="sldNum" sz="quarter" idx="12"/>
          </p:nvPr>
        </p:nvSpPr>
        <p:spPr/>
        <p:txBody>
          <a:bodyPr/>
          <a:lstStyle/>
          <a:p>
            <a:fld id="{36B5EA5A-BC32-A742-B11B-8E7414D5B535}" type="slidenum">
              <a:rPr lang="en-US" smtClean="0"/>
              <a:pPr/>
              <a:t>4</a:t>
            </a:fld>
            <a:endParaRPr lang="en-US" dirty="0"/>
          </a:p>
        </p:txBody>
      </p:sp>
      <p:pic>
        <p:nvPicPr>
          <p:cNvPr id="9" name="Picture 8" descr="Diagram of a diagram of a photoelectron&#10;&#10;Description automatically generated">
            <a:extLst>
              <a:ext uri="{FF2B5EF4-FFF2-40B4-BE49-F238E27FC236}">
                <a16:creationId xmlns:a16="http://schemas.microsoft.com/office/drawing/2014/main" id="{91C3ADF1-F9BE-C3EB-28BF-9980AD3752FF}"/>
              </a:ext>
            </a:extLst>
          </p:cNvPr>
          <p:cNvPicPr>
            <a:picLocks noChangeAspect="1"/>
          </p:cNvPicPr>
          <p:nvPr/>
        </p:nvPicPr>
        <p:blipFill rotWithShape="1">
          <a:blip r:embed="rId3"/>
          <a:srcRect l="6015"/>
          <a:stretch/>
        </p:blipFill>
        <p:spPr>
          <a:xfrm>
            <a:off x="824724" y="2525007"/>
            <a:ext cx="4969727" cy="3527503"/>
          </a:xfrm>
          <a:prstGeom prst="rect">
            <a:avLst/>
          </a:prstGeom>
        </p:spPr>
      </p:pic>
      <p:pic>
        <p:nvPicPr>
          <p:cNvPr id="8" name="Picture 7">
            <a:extLst>
              <a:ext uri="{FF2B5EF4-FFF2-40B4-BE49-F238E27FC236}">
                <a16:creationId xmlns:a16="http://schemas.microsoft.com/office/drawing/2014/main" id="{14476BC5-FD50-7830-844F-EAA15696C4F4}"/>
              </a:ext>
            </a:extLst>
          </p:cNvPr>
          <p:cNvPicPr>
            <a:picLocks noChangeAspect="1"/>
          </p:cNvPicPr>
          <p:nvPr/>
        </p:nvPicPr>
        <p:blipFill>
          <a:blip r:embed="rId4"/>
          <a:stretch>
            <a:fillRect/>
          </a:stretch>
        </p:blipFill>
        <p:spPr>
          <a:xfrm>
            <a:off x="6762427" y="2457164"/>
            <a:ext cx="3809921" cy="3657014"/>
          </a:xfrm>
          <a:prstGeom prst="rect">
            <a:avLst/>
          </a:prstGeom>
        </p:spPr>
      </p:pic>
      <p:sp>
        <p:nvSpPr>
          <p:cNvPr id="10" name="Rectangle 9">
            <a:extLst>
              <a:ext uri="{FF2B5EF4-FFF2-40B4-BE49-F238E27FC236}">
                <a16:creationId xmlns:a16="http://schemas.microsoft.com/office/drawing/2014/main" id="{1C4C66FC-66B5-337B-2F18-901AAE79A5C4}"/>
              </a:ext>
            </a:extLst>
          </p:cNvPr>
          <p:cNvSpPr/>
          <p:nvPr/>
        </p:nvSpPr>
        <p:spPr>
          <a:xfrm>
            <a:off x="5053576" y="3581552"/>
            <a:ext cx="740875" cy="145271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EE47D16F-A4A8-92B9-9CA1-8C9A6CBD6E61}"/>
                  </a:ext>
                </a:extLst>
              </p:cNvPr>
              <p:cNvSpPr txBox="1"/>
              <p:nvPr/>
            </p:nvSpPr>
            <p:spPr>
              <a:xfrm>
                <a:off x="9783580" y="3898188"/>
                <a:ext cx="475964" cy="215444"/>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US" sz="1400" i="1" dirty="0" smtClean="0">
                          <a:solidFill>
                            <a:schemeClr val="bg2">
                              <a:lumMod val="10000"/>
                            </a:schemeClr>
                          </a:solidFill>
                          <a:latin typeface="Cambria Math" panose="02040503050406030204" pitchFamily="18" charset="0"/>
                        </a:rPr>
                        <m:t>𝑚𝑒𝑠h</m:t>
                      </m:r>
                    </m:oMath>
                  </m:oMathPara>
                </a14:m>
                <a:endParaRPr lang="en-US" sz="1400" dirty="0"/>
              </a:p>
            </p:txBody>
          </p:sp>
        </mc:Choice>
        <mc:Fallback xmlns="">
          <p:sp>
            <p:nvSpPr>
              <p:cNvPr id="23" name="TextBox 22">
                <a:extLst>
                  <a:ext uri="{FF2B5EF4-FFF2-40B4-BE49-F238E27FC236}">
                    <a16:creationId xmlns:a16="http://schemas.microsoft.com/office/drawing/2014/main" id="{EE47D16F-A4A8-92B9-9CA1-8C9A6CBD6E61}"/>
                  </a:ext>
                </a:extLst>
              </p:cNvPr>
              <p:cNvSpPr txBox="1">
                <a:spLocks noRot="1" noChangeAspect="1" noMove="1" noResize="1" noEditPoints="1" noAdjustHandles="1" noChangeArrowheads="1" noChangeShapeType="1" noTextEdit="1"/>
              </p:cNvSpPr>
              <p:nvPr/>
            </p:nvSpPr>
            <p:spPr>
              <a:xfrm>
                <a:off x="9783580" y="3898188"/>
                <a:ext cx="475964" cy="215444"/>
              </a:xfrm>
              <a:prstGeom prst="rect">
                <a:avLst/>
              </a:prstGeom>
              <a:blipFill>
                <a:blip r:embed="rId5"/>
                <a:stretch>
                  <a:fillRect l="-7895" r="-7895" b="-1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99C12BA5-3CF5-015F-6696-687EAED055D1}"/>
                  </a:ext>
                </a:extLst>
              </p:cNvPr>
              <p:cNvSpPr txBox="1"/>
              <p:nvPr/>
            </p:nvSpPr>
            <p:spPr>
              <a:xfrm>
                <a:off x="9204511" y="2660863"/>
                <a:ext cx="1158138" cy="215444"/>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US" sz="1400" b="0" i="1" dirty="0" smtClean="0">
                          <a:solidFill>
                            <a:schemeClr val="bg2">
                              <a:lumMod val="10000"/>
                            </a:schemeClr>
                          </a:solidFill>
                          <a:latin typeface="Cambria Math" panose="02040503050406030204" pitchFamily="18" charset="0"/>
                        </a:rPr>
                        <m:t>𝑝h𝑜𝑡𝑜𝑐𝑎𝑡h𝑜𝑑𝑒</m:t>
                      </m:r>
                    </m:oMath>
                  </m:oMathPara>
                </a14:m>
                <a:endParaRPr lang="en-US" sz="1400" dirty="0"/>
              </a:p>
            </p:txBody>
          </p:sp>
        </mc:Choice>
        <mc:Fallback xmlns="">
          <p:sp>
            <p:nvSpPr>
              <p:cNvPr id="25" name="TextBox 24">
                <a:extLst>
                  <a:ext uri="{FF2B5EF4-FFF2-40B4-BE49-F238E27FC236}">
                    <a16:creationId xmlns:a16="http://schemas.microsoft.com/office/drawing/2014/main" id="{99C12BA5-3CF5-015F-6696-687EAED055D1}"/>
                  </a:ext>
                </a:extLst>
              </p:cNvPr>
              <p:cNvSpPr txBox="1">
                <a:spLocks noRot="1" noChangeAspect="1" noMove="1" noResize="1" noEditPoints="1" noAdjustHandles="1" noChangeArrowheads="1" noChangeShapeType="1" noTextEdit="1"/>
              </p:cNvSpPr>
              <p:nvPr/>
            </p:nvSpPr>
            <p:spPr>
              <a:xfrm>
                <a:off x="9204511" y="2660863"/>
                <a:ext cx="1158138" cy="215444"/>
              </a:xfrm>
              <a:prstGeom prst="rect">
                <a:avLst/>
              </a:prstGeom>
              <a:blipFill>
                <a:blip r:embed="rId6"/>
                <a:stretch>
                  <a:fillRect l="-4301" r="-3226" b="-3888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4E32ED03-19D5-A7CF-146C-639E2246472A}"/>
                  </a:ext>
                </a:extLst>
              </p:cNvPr>
              <p:cNvSpPr txBox="1"/>
              <p:nvPr/>
            </p:nvSpPr>
            <p:spPr>
              <a:xfrm>
                <a:off x="9783580" y="5472428"/>
                <a:ext cx="545790" cy="215444"/>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US" sz="1400" b="0" i="1" dirty="0" smtClean="0">
                          <a:solidFill>
                            <a:schemeClr val="bg2">
                              <a:lumMod val="10000"/>
                            </a:schemeClr>
                          </a:solidFill>
                          <a:latin typeface="Cambria Math" panose="02040503050406030204" pitchFamily="18" charset="0"/>
                        </a:rPr>
                        <m:t>𝑎𝑛𝑜𝑑𝑒</m:t>
                      </m:r>
                    </m:oMath>
                  </m:oMathPara>
                </a14:m>
                <a:endParaRPr lang="en-US" sz="1400" dirty="0"/>
              </a:p>
            </p:txBody>
          </p:sp>
        </mc:Choice>
        <mc:Fallback xmlns="">
          <p:sp>
            <p:nvSpPr>
              <p:cNvPr id="26" name="TextBox 25">
                <a:extLst>
                  <a:ext uri="{FF2B5EF4-FFF2-40B4-BE49-F238E27FC236}">
                    <a16:creationId xmlns:a16="http://schemas.microsoft.com/office/drawing/2014/main" id="{4E32ED03-19D5-A7CF-146C-639E2246472A}"/>
                  </a:ext>
                </a:extLst>
              </p:cNvPr>
              <p:cNvSpPr txBox="1">
                <a:spLocks noRot="1" noChangeAspect="1" noMove="1" noResize="1" noEditPoints="1" noAdjustHandles="1" noChangeArrowheads="1" noChangeShapeType="1" noTextEdit="1"/>
              </p:cNvSpPr>
              <p:nvPr/>
            </p:nvSpPr>
            <p:spPr>
              <a:xfrm>
                <a:off x="9783580" y="5472428"/>
                <a:ext cx="545790" cy="215444"/>
              </a:xfrm>
              <a:prstGeom prst="rect">
                <a:avLst/>
              </a:prstGeom>
              <a:blipFill>
                <a:blip r:embed="rId7"/>
                <a:stretch>
                  <a:fillRect l="-6818" r="-6818" b="-176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C46C360C-2AF6-7EE0-2937-54CD176A237C}"/>
                  </a:ext>
                </a:extLst>
              </p:cNvPr>
              <p:cNvSpPr txBox="1"/>
              <p:nvPr/>
            </p:nvSpPr>
            <p:spPr>
              <a:xfrm>
                <a:off x="9204511" y="3289796"/>
                <a:ext cx="307648" cy="215444"/>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US" sz="1400" b="0" i="1" dirty="0" smtClean="0">
                          <a:solidFill>
                            <a:srgbClr val="CC0000"/>
                          </a:solidFill>
                          <a:latin typeface="Cambria Math" panose="02040503050406030204" pitchFamily="18" charset="0"/>
                        </a:rPr>
                        <m:t>𝑖𝑜𝑛</m:t>
                      </m:r>
                    </m:oMath>
                  </m:oMathPara>
                </a14:m>
                <a:endParaRPr lang="en-US" sz="1400" dirty="0"/>
              </a:p>
            </p:txBody>
          </p:sp>
        </mc:Choice>
        <mc:Fallback xmlns="">
          <p:sp>
            <p:nvSpPr>
              <p:cNvPr id="27" name="TextBox 26">
                <a:extLst>
                  <a:ext uri="{FF2B5EF4-FFF2-40B4-BE49-F238E27FC236}">
                    <a16:creationId xmlns:a16="http://schemas.microsoft.com/office/drawing/2014/main" id="{C46C360C-2AF6-7EE0-2937-54CD176A237C}"/>
                  </a:ext>
                </a:extLst>
              </p:cNvPr>
              <p:cNvSpPr txBox="1">
                <a:spLocks noRot="1" noChangeAspect="1" noMove="1" noResize="1" noEditPoints="1" noAdjustHandles="1" noChangeArrowheads="1" noChangeShapeType="1" noTextEdit="1"/>
              </p:cNvSpPr>
              <p:nvPr/>
            </p:nvSpPr>
            <p:spPr>
              <a:xfrm>
                <a:off x="9204511" y="3289796"/>
                <a:ext cx="307648" cy="215444"/>
              </a:xfrm>
              <a:prstGeom prst="rect">
                <a:avLst/>
              </a:prstGeom>
              <a:blipFill>
                <a:blip r:embed="rId8"/>
                <a:stretch>
                  <a:fillRect l="-12000" r="-12000" b="-1176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44162CE9-A80A-B0EB-3611-D304850D1807}"/>
                  </a:ext>
                </a:extLst>
              </p:cNvPr>
              <p:cNvSpPr txBox="1"/>
              <p:nvPr/>
            </p:nvSpPr>
            <p:spPr>
              <a:xfrm>
                <a:off x="9204511" y="3072730"/>
                <a:ext cx="726033" cy="215444"/>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US" sz="1400" b="0" i="1" dirty="0" smtClean="0">
                          <a:solidFill>
                            <a:srgbClr val="FF9900"/>
                          </a:solidFill>
                          <a:latin typeface="Cambria Math" panose="02040503050406030204" pitchFamily="18" charset="0"/>
                        </a:rPr>
                        <m:t>𝑒𝑙𝑒𝑐𝑡𝑟𝑜𝑛</m:t>
                      </m:r>
                    </m:oMath>
                  </m:oMathPara>
                </a14:m>
                <a:endParaRPr lang="en-US" sz="1400" dirty="0"/>
              </a:p>
            </p:txBody>
          </p:sp>
        </mc:Choice>
        <mc:Fallback xmlns="">
          <p:sp>
            <p:nvSpPr>
              <p:cNvPr id="28" name="TextBox 27">
                <a:extLst>
                  <a:ext uri="{FF2B5EF4-FFF2-40B4-BE49-F238E27FC236}">
                    <a16:creationId xmlns:a16="http://schemas.microsoft.com/office/drawing/2014/main" id="{44162CE9-A80A-B0EB-3611-D304850D1807}"/>
                  </a:ext>
                </a:extLst>
              </p:cNvPr>
              <p:cNvSpPr txBox="1">
                <a:spLocks noRot="1" noChangeAspect="1" noMove="1" noResize="1" noEditPoints="1" noAdjustHandles="1" noChangeArrowheads="1" noChangeShapeType="1" noTextEdit="1"/>
              </p:cNvSpPr>
              <p:nvPr/>
            </p:nvSpPr>
            <p:spPr>
              <a:xfrm>
                <a:off x="9204511" y="3072730"/>
                <a:ext cx="726033" cy="215444"/>
              </a:xfrm>
              <a:prstGeom prst="rect">
                <a:avLst/>
              </a:prstGeom>
              <a:blipFill>
                <a:blip r:embed="rId9"/>
                <a:stretch>
                  <a:fillRect l="-5172" r="-5172" b="-1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FA42B070-10D2-F6B8-80C5-5213CFA03C1E}"/>
                  </a:ext>
                </a:extLst>
              </p:cNvPr>
              <p:cNvSpPr txBox="1"/>
              <p:nvPr/>
            </p:nvSpPr>
            <p:spPr>
              <a:xfrm>
                <a:off x="1379022" y="3898188"/>
                <a:ext cx="826765" cy="307777"/>
              </a:xfrm>
              <a:prstGeom prst="rect">
                <a:avLst/>
              </a:prstGeom>
              <a:noFill/>
            </p:spPr>
            <p:txBody>
              <a:bodyPr wrap="square" lIns="0" tIns="0" rIns="0" bIns="0" rtlCol="0">
                <a:spAutoFit/>
              </a:bodyPr>
              <a:lstStyle/>
              <a:p>
                <a:r>
                  <a:rPr lang="en-US" sz="1000" dirty="0">
                    <a:solidFill>
                      <a:schemeClr val="bg2">
                        <a:lumMod val="10000"/>
                      </a:schemeClr>
                    </a:solidFill>
                  </a:rPr>
                  <a:t>  </a:t>
                </a:r>
                <a14:m>
                  <m:oMath xmlns:m="http://schemas.openxmlformats.org/officeDocument/2006/math">
                    <m:r>
                      <a:rPr lang="en-US" sz="1000" i="1" dirty="0" smtClean="0">
                        <a:solidFill>
                          <a:schemeClr val="bg2">
                            <a:lumMod val="10000"/>
                          </a:schemeClr>
                        </a:solidFill>
                        <a:latin typeface="Cambria Math" panose="02040503050406030204" pitchFamily="18" charset="0"/>
                      </a:rPr>
                      <m:t>𝑁𝑒</m:t>
                    </m:r>
                    <m:r>
                      <a:rPr lang="en-US" sz="1000" i="1" dirty="0" smtClean="0">
                        <a:solidFill>
                          <a:schemeClr val="bg2">
                            <a:lumMod val="10000"/>
                          </a:schemeClr>
                        </a:solidFill>
                        <a:latin typeface="Cambria Math" panose="02040503050406030204" pitchFamily="18" charset="0"/>
                      </a:rPr>
                      <m:t>/</m:t>
                    </m:r>
                    <m:r>
                      <a:rPr lang="en-US" sz="1000" i="1" dirty="0" smtClean="0">
                        <a:solidFill>
                          <a:schemeClr val="bg2">
                            <a:lumMod val="10000"/>
                          </a:schemeClr>
                        </a:solidFill>
                        <a:latin typeface="Cambria Math" panose="02040503050406030204" pitchFamily="18" charset="0"/>
                      </a:rPr>
                      <m:t>𝐶𝐹</m:t>
                    </m:r>
                    <m:r>
                      <a:rPr lang="en-US" sz="1000" i="1" baseline="-25000" dirty="0" smtClean="0">
                        <a:solidFill>
                          <a:schemeClr val="bg2">
                            <a:lumMod val="10000"/>
                          </a:schemeClr>
                        </a:solidFill>
                        <a:latin typeface="Cambria Math" panose="02040503050406030204" pitchFamily="18" charset="0"/>
                      </a:rPr>
                      <m:t>4</m:t>
                    </m:r>
                    <m:r>
                      <a:rPr lang="en-US" sz="1000" i="1" dirty="0" smtClean="0">
                        <a:solidFill>
                          <a:schemeClr val="bg2">
                            <a:lumMod val="10000"/>
                          </a:schemeClr>
                        </a:solidFill>
                        <a:latin typeface="Cambria Math" panose="02040503050406030204" pitchFamily="18" charset="0"/>
                      </a:rPr>
                      <m:t>/</m:t>
                    </m:r>
                    <m:r>
                      <a:rPr lang="en-US" sz="1000" i="1" dirty="0" smtClean="0">
                        <a:solidFill>
                          <a:schemeClr val="bg2">
                            <a:lumMod val="10000"/>
                          </a:schemeClr>
                        </a:solidFill>
                        <a:latin typeface="Cambria Math" panose="02040503050406030204" pitchFamily="18" charset="0"/>
                      </a:rPr>
                      <m:t>𝐶</m:t>
                    </m:r>
                    <m:r>
                      <a:rPr lang="en-US" sz="1000" i="1" baseline="-25000" dirty="0" smtClean="0">
                        <a:solidFill>
                          <a:schemeClr val="bg2">
                            <a:lumMod val="10000"/>
                          </a:schemeClr>
                        </a:solidFill>
                        <a:latin typeface="Cambria Math" panose="02040503050406030204" pitchFamily="18" charset="0"/>
                      </a:rPr>
                      <m:t>2</m:t>
                    </m:r>
                    <m:r>
                      <a:rPr lang="en-US" sz="1000" i="1" dirty="0" smtClean="0">
                        <a:solidFill>
                          <a:schemeClr val="bg2">
                            <a:lumMod val="10000"/>
                          </a:schemeClr>
                        </a:solidFill>
                        <a:latin typeface="Cambria Math" panose="02040503050406030204" pitchFamily="18" charset="0"/>
                      </a:rPr>
                      <m:t>𝐻</m:t>
                    </m:r>
                    <m:r>
                      <a:rPr lang="en-US" sz="1000" i="1" baseline="-25000" dirty="0" smtClean="0">
                        <a:solidFill>
                          <a:schemeClr val="bg2">
                            <a:lumMod val="10000"/>
                          </a:schemeClr>
                        </a:solidFill>
                        <a:latin typeface="Cambria Math" panose="02040503050406030204" pitchFamily="18" charset="0"/>
                      </a:rPr>
                      <m:t>6</m:t>
                    </m:r>
                  </m:oMath>
                </a14:m>
                <a:endParaRPr lang="en-US" sz="1000" dirty="0">
                  <a:solidFill>
                    <a:schemeClr val="bg2">
                      <a:lumMod val="10000"/>
                    </a:schemeClr>
                  </a:solidFill>
                </a:endParaRPr>
              </a:p>
              <a:p>
                <a:pPr/>
                <a14:m>
                  <m:oMathPara xmlns:m="http://schemas.openxmlformats.org/officeDocument/2006/math">
                    <m:oMathParaPr>
                      <m:jc m:val="centerGroup"/>
                    </m:oMathParaPr>
                    <m:oMath xmlns:m="http://schemas.openxmlformats.org/officeDocument/2006/math">
                      <m:r>
                        <a:rPr lang="en-US" sz="1000" i="1" dirty="0" smtClean="0">
                          <a:solidFill>
                            <a:schemeClr val="bg2">
                              <a:lumMod val="10000"/>
                            </a:schemeClr>
                          </a:solidFill>
                          <a:latin typeface="Cambria Math" panose="02040503050406030204" pitchFamily="18" charset="0"/>
                        </a:rPr>
                        <m:t>80/10/10 %</m:t>
                      </m:r>
                    </m:oMath>
                  </m:oMathPara>
                </a14:m>
                <a:endParaRPr lang="en-US" sz="1000" dirty="0">
                  <a:solidFill>
                    <a:schemeClr val="bg2">
                      <a:lumMod val="10000"/>
                    </a:schemeClr>
                  </a:solidFill>
                </a:endParaRPr>
              </a:p>
            </p:txBody>
          </p:sp>
        </mc:Choice>
        <mc:Fallback xmlns="">
          <p:sp>
            <p:nvSpPr>
              <p:cNvPr id="17" name="TextBox 16">
                <a:extLst>
                  <a:ext uri="{FF2B5EF4-FFF2-40B4-BE49-F238E27FC236}">
                    <a16:creationId xmlns:a16="http://schemas.microsoft.com/office/drawing/2014/main" id="{FA42B070-10D2-F6B8-80C5-5213CFA03C1E}"/>
                  </a:ext>
                </a:extLst>
              </p:cNvPr>
              <p:cNvSpPr txBox="1">
                <a:spLocks noRot="1" noChangeAspect="1" noMove="1" noResize="1" noEditPoints="1" noAdjustHandles="1" noChangeArrowheads="1" noChangeShapeType="1" noTextEdit="1"/>
              </p:cNvSpPr>
              <p:nvPr/>
            </p:nvSpPr>
            <p:spPr>
              <a:xfrm>
                <a:off x="1379022" y="3898188"/>
                <a:ext cx="826765" cy="307777"/>
              </a:xfrm>
              <a:prstGeom prst="rect">
                <a:avLst/>
              </a:prstGeom>
              <a:blipFill>
                <a:blip r:embed="rId10"/>
                <a:stretch>
                  <a:fillRect r="-3030" b="-19231"/>
                </a:stretch>
              </a:blipFill>
            </p:spPr>
            <p:txBody>
              <a:bodyPr/>
              <a:lstStyle/>
              <a:p>
                <a:r>
                  <a:rPr lang="en-US">
                    <a:noFill/>
                  </a:rPr>
                  <a:t> </a:t>
                </a:r>
              </a:p>
            </p:txBody>
          </p:sp>
        </mc:Fallback>
      </mc:AlternateContent>
      <p:cxnSp>
        <p:nvCxnSpPr>
          <p:cNvPr id="6" name="Straight Arrow Connector 5">
            <a:extLst>
              <a:ext uri="{FF2B5EF4-FFF2-40B4-BE49-F238E27FC236}">
                <a16:creationId xmlns:a16="http://schemas.microsoft.com/office/drawing/2014/main" id="{E1827378-00A6-F27B-88EB-3E680670E885}"/>
              </a:ext>
            </a:extLst>
          </p:cNvPr>
          <p:cNvCxnSpPr>
            <a:cxnSpLocks/>
          </p:cNvCxnSpPr>
          <p:nvPr/>
        </p:nvCxnSpPr>
        <p:spPr>
          <a:xfrm>
            <a:off x="8874642" y="2315817"/>
            <a:ext cx="0" cy="289972"/>
          </a:xfrm>
          <a:prstGeom prst="straightConnector1">
            <a:avLst/>
          </a:prstGeom>
          <a:ln>
            <a:solidFill>
              <a:srgbClr val="FF99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03B10ED4-1FAB-0F0B-C065-315EA488E5A9}"/>
                  </a:ext>
                </a:extLst>
              </p:cNvPr>
              <p:cNvSpPr txBox="1"/>
              <p:nvPr/>
            </p:nvSpPr>
            <p:spPr>
              <a:xfrm>
                <a:off x="7831379" y="2100373"/>
                <a:ext cx="1952201" cy="215444"/>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lang="en-US" sz="1400" b="0" i="1" dirty="0" smtClean="0">
                          <a:solidFill>
                            <a:srgbClr val="FF9900"/>
                          </a:solidFill>
                          <a:latin typeface="Cambria Math" panose="02040503050406030204" pitchFamily="18" charset="0"/>
                        </a:rPr>
                        <m:t>𝑝h𝑜𝑡𝑜𝑒𝑙𝑒𝑐𝑡𝑟𝑜𝑛</m:t>
                      </m:r>
                      <m:r>
                        <a:rPr lang="en-US" sz="1400" b="0" i="1" dirty="0" smtClean="0">
                          <a:solidFill>
                            <a:srgbClr val="FF9900"/>
                          </a:solidFill>
                          <a:latin typeface="Cambria Math" panose="02040503050406030204" pitchFamily="18" charset="0"/>
                        </a:rPr>
                        <m:t> </m:t>
                      </m:r>
                      <m:r>
                        <a:rPr lang="en-US" sz="1400" b="0" i="1" dirty="0" smtClean="0">
                          <a:solidFill>
                            <a:srgbClr val="FF9900"/>
                          </a:solidFill>
                          <a:latin typeface="Cambria Math" panose="02040503050406030204" pitchFamily="18" charset="0"/>
                        </a:rPr>
                        <m:t>𝑖𝑛𝑗𝑒𝑐𝑡𝑖𝑜𝑛</m:t>
                      </m:r>
                    </m:oMath>
                  </m:oMathPara>
                </a14:m>
                <a:endParaRPr lang="en-US" sz="1400" dirty="0">
                  <a:solidFill>
                    <a:srgbClr val="FF9900"/>
                  </a:solidFill>
                </a:endParaRPr>
              </a:p>
            </p:txBody>
          </p:sp>
        </mc:Choice>
        <mc:Fallback xmlns="">
          <p:sp>
            <p:nvSpPr>
              <p:cNvPr id="7" name="TextBox 6">
                <a:extLst>
                  <a:ext uri="{FF2B5EF4-FFF2-40B4-BE49-F238E27FC236}">
                    <a16:creationId xmlns:a16="http://schemas.microsoft.com/office/drawing/2014/main" id="{03B10ED4-1FAB-0F0B-C065-315EA488E5A9}"/>
                  </a:ext>
                </a:extLst>
              </p:cNvPr>
              <p:cNvSpPr txBox="1">
                <a:spLocks noRot="1" noChangeAspect="1" noMove="1" noResize="1" noEditPoints="1" noAdjustHandles="1" noChangeArrowheads="1" noChangeShapeType="1" noTextEdit="1"/>
              </p:cNvSpPr>
              <p:nvPr/>
            </p:nvSpPr>
            <p:spPr>
              <a:xfrm>
                <a:off x="7831379" y="2100373"/>
                <a:ext cx="1952201" cy="215444"/>
              </a:xfrm>
              <a:prstGeom prst="rect">
                <a:avLst/>
              </a:prstGeom>
              <a:blipFill>
                <a:blip r:embed="rId11"/>
                <a:stretch>
                  <a:fillRect l="-2581" t="-5556" r="-1935" b="-38889"/>
                </a:stretch>
              </a:blipFill>
            </p:spPr>
            <p:txBody>
              <a:bodyPr/>
              <a:lstStyle/>
              <a:p>
                <a:r>
                  <a:rPr lang="en-BE">
                    <a:noFill/>
                  </a:rPr>
                  <a:t> </a:t>
                </a:r>
              </a:p>
            </p:txBody>
          </p:sp>
        </mc:Fallback>
      </mc:AlternateContent>
      <p:sp>
        <p:nvSpPr>
          <p:cNvPr id="11" name="TextBox 45">
            <a:extLst>
              <a:ext uri="{FF2B5EF4-FFF2-40B4-BE49-F238E27FC236}">
                <a16:creationId xmlns:a16="http://schemas.microsoft.com/office/drawing/2014/main" id="{1EC2710B-DCAA-1927-10DA-64A45C6879D0}"/>
              </a:ext>
            </a:extLst>
          </p:cNvPr>
          <p:cNvSpPr txBox="1"/>
          <p:nvPr/>
        </p:nvSpPr>
        <p:spPr>
          <a:xfrm>
            <a:off x="4153334" y="6390324"/>
            <a:ext cx="3281348" cy="323165"/>
          </a:xfrm>
          <a:prstGeom prst="rect">
            <a:avLst/>
          </a:prstGeom>
          <a:noFill/>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50" dirty="0">
                <a:solidFill>
                  <a:schemeClr val="tx2"/>
                </a:solidFill>
              </a:rPr>
              <a:t>J. </a:t>
            </a:r>
            <a:r>
              <a:rPr lang="en-GB" sz="1050" dirty="0" err="1">
                <a:solidFill>
                  <a:schemeClr val="tx2"/>
                </a:solidFill>
              </a:rPr>
              <a:t>Bortfeldt</a:t>
            </a:r>
            <a:r>
              <a:rPr lang="en-GB" sz="1050" dirty="0">
                <a:solidFill>
                  <a:schemeClr val="tx2"/>
                </a:solidFill>
              </a:rPr>
              <a:t> et al., NIM A 903 (2018) 317</a:t>
            </a:r>
          </a:p>
          <a:p>
            <a:r>
              <a:rPr lang="en-GB" sz="1050" dirty="0">
                <a:solidFill>
                  <a:schemeClr val="tx2"/>
                </a:solidFill>
              </a:rPr>
              <a:t>A. </a:t>
            </a:r>
            <a:r>
              <a:rPr lang="en-GB" sz="1050" dirty="0" err="1">
                <a:solidFill>
                  <a:schemeClr val="tx2"/>
                </a:solidFill>
              </a:rPr>
              <a:t>Utrobicic</a:t>
            </a:r>
            <a:r>
              <a:rPr lang="en-GB" sz="1050" dirty="0">
                <a:solidFill>
                  <a:schemeClr val="tx2"/>
                </a:solidFill>
              </a:rPr>
              <a:t>, RD51 Collaboration meeting (14-06-2022)</a:t>
            </a:r>
          </a:p>
        </p:txBody>
      </p:sp>
      <p:sp>
        <p:nvSpPr>
          <p:cNvPr id="13" name="TextBox 45">
            <a:extLst>
              <a:ext uri="{FF2B5EF4-FFF2-40B4-BE49-F238E27FC236}">
                <a16:creationId xmlns:a16="http://schemas.microsoft.com/office/drawing/2014/main" id="{D5427BD2-31C8-666B-189A-9F27292A793A}"/>
              </a:ext>
            </a:extLst>
          </p:cNvPr>
          <p:cNvSpPr txBox="1"/>
          <p:nvPr/>
        </p:nvSpPr>
        <p:spPr>
          <a:xfrm>
            <a:off x="7581081" y="6390324"/>
            <a:ext cx="3313408" cy="461665"/>
          </a:xfrm>
          <a:prstGeom prst="rect">
            <a:avLst/>
          </a:prstGeom>
          <a:noFill/>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dirty="0">
                <a:solidFill>
                  <a:schemeClr val="tx2"/>
                </a:solidFill>
              </a:rPr>
              <a:t>A. </a:t>
            </a:r>
            <a:r>
              <a:rPr lang="en-GB" sz="1000" dirty="0" err="1">
                <a:solidFill>
                  <a:schemeClr val="tx2"/>
                </a:solidFill>
              </a:rPr>
              <a:t>Utrobicic</a:t>
            </a:r>
            <a:r>
              <a:rPr lang="en-GB" sz="1000" dirty="0">
                <a:solidFill>
                  <a:schemeClr val="tx2"/>
                </a:solidFill>
              </a:rPr>
              <a:t> et al., JINST 18 (2023) C07012 [2304.00056].</a:t>
            </a:r>
          </a:p>
          <a:p>
            <a:r>
              <a:rPr lang="en-GB" sz="1000" dirty="0">
                <a:solidFill>
                  <a:schemeClr val="tx2"/>
                </a:solidFill>
              </a:rPr>
              <a:t>M. </a:t>
            </a:r>
            <a:r>
              <a:rPr lang="en-GB" sz="1000" dirty="0" err="1">
                <a:solidFill>
                  <a:schemeClr val="tx2"/>
                </a:solidFill>
              </a:rPr>
              <a:t>Lisowska</a:t>
            </a:r>
            <a:r>
              <a:rPr lang="en-GB" sz="1000" dirty="0">
                <a:solidFill>
                  <a:schemeClr val="tx2"/>
                </a:solidFill>
              </a:rPr>
              <a:t> et al., JINST 18 (2023) C07018 [2303.18141].</a:t>
            </a:r>
          </a:p>
          <a:p>
            <a:endParaRPr lang="en-GB" sz="1000" dirty="0">
              <a:solidFill>
                <a:schemeClr val="tx2"/>
              </a:solidFill>
            </a:endParaRPr>
          </a:p>
        </p:txBody>
      </p:sp>
      <p:pic>
        <p:nvPicPr>
          <p:cNvPr id="15" name="Picture 14" descr="Graphical user interface, Teams&#10;&#10;Description automatically generated with medium confidence">
            <a:extLst>
              <a:ext uri="{FF2B5EF4-FFF2-40B4-BE49-F238E27FC236}">
                <a16:creationId xmlns:a16="http://schemas.microsoft.com/office/drawing/2014/main" id="{8FF30FCA-DBD6-E69B-8F0A-92186C65FEAF}"/>
              </a:ext>
            </a:extLst>
          </p:cNvPr>
          <p:cNvPicPr>
            <a:picLocks noChangeAspect="1"/>
          </p:cNvPicPr>
          <p:nvPr/>
        </p:nvPicPr>
        <p:blipFill>
          <a:blip r:embed="rId12">
            <a:clrChange>
              <a:clrFrom>
                <a:srgbClr val="FFFFFF"/>
              </a:clrFrom>
              <a:clrTo>
                <a:srgbClr val="FFFFFF">
                  <a:alpha val="0"/>
                </a:srgbClr>
              </a:clrTo>
            </a:clrChange>
          </a:blip>
          <a:stretch>
            <a:fillRect/>
          </a:stretch>
        </p:blipFill>
        <p:spPr>
          <a:xfrm>
            <a:off x="1501085" y="6282141"/>
            <a:ext cx="896457" cy="554642"/>
          </a:xfrm>
          <a:prstGeom prst="rect">
            <a:avLst/>
          </a:prstGeom>
        </p:spPr>
      </p:pic>
      <p:pic>
        <p:nvPicPr>
          <p:cNvPr id="18" name="Picture 17" descr="Logo&#10;&#10;Description automatically generated with medium confidence">
            <a:extLst>
              <a:ext uri="{FF2B5EF4-FFF2-40B4-BE49-F238E27FC236}">
                <a16:creationId xmlns:a16="http://schemas.microsoft.com/office/drawing/2014/main" id="{D2D67DE8-70BB-15AB-D227-2FC868995DE9}"/>
              </a:ext>
            </a:extLst>
          </p:cNvPr>
          <p:cNvPicPr>
            <a:picLocks noChangeAspect="1"/>
          </p:cNvPicPr>
          <p:nvPr/>
        </p:nvPicPr>
        <p:blipFill rotWithShape="1">
          <a:blip r:embed="rId13">
            <a:clrChange>
              <a:clrFrom>
                <a:srgbClr val="FFFFFF"/>
              </a:clrFrom>
              <a:clrTo>
                <a:srgbClr val="FFFFFF">
                  <a:alpha val="0"/>
                </a:srgbClr>
              </a:clrTo>
            </a:clrChange>
          </a:blip>
          <a:srcRect r="57562" b="-2827"/>
          <a:stretch/>
        </p:blipFill>
        <p:spPr>
          <a:xfrm>
            <a:off x="403200" y="6309320"/>
            <a:ext cx="1075022" cy="527463"/>
          </a:xfrm>
          <a:prstGeom prst="rect">
            <a:avLst/>
          </a:prstGeom>
        </p:spPr>
      </p:pic>
      <p:pic>
        <p:nvPicPr>
          <p:cNvPr id="19" name="Picture 1" descr="page1image1090763664">
            <a:extLst>
              <a:ext uri="{FF2B5EF4-FFF2-40B4-BE49-F238E27FC236}">
                <a16:creationId xmlns:a16="http://schemas.microsoft.com/office/drawing/2014/main" id="{36BE2B75-3155-B244-528C-A0A628030610}"/>
              </a:ext>
            </a:extLst>
          </p:cNvPr>
          <p:cNvPicPr>
            <a:picLocks noChangeAspect="1" noChangeArrowheads="1"/>
          </p:cNvPicPr>
          <p:nvPr/>
        </p:nvPicPr>
        <p:blipFill>
          <a:blip r:embed="rId1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395023" y="6309320"/>
            <a:ext cx="519326" cy="501899"/>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9" descr="A black background with text and numbers&#10;&#10;Description automatically generated">
            <a:extLst>
              <a:ext uri="{FF2B5EF4-FFF2-40B4-BE49-F238E27FC236}">
                <a16:creationId xmlns:a16="http://schemas.microsoft.com/office/drawing/2014/main" id="{D4FFC31A-06C8-CCD7-AF35-87CC724AD4BC}"/>
              </a:ext>
            </a:extLst>
          </p:cNvPr>
          <p:cNvPicPr>
            <a:picLocks noChangeAspect="1"/>
          </p:cNvPicPr>
          <p:nvPr/>
        </p:nvPicPr>
        <p:blipFill>
          <a:blip r:embed="rId15"/>
          <a:stretch>
            <a:fillRect/>
          </a:stretch>
        </p:blipFill>
        <p:spPr>
          <a:xfrm>
            <a:off x="2887689" y="6309320"/>
            <a:ext cx="807582" cy="501899"/>
          </a:xfrm>
          <a:prstGeom prst="rect">
            <a:avLst/>
          </a:prstGeom>
        </p:spPr>
      </p:pic>
      <p:sp>
        <p:nvSpPr>
          <p:cNvPr id="24" name="Content Placeholder 1">
            <a:extLst>
              <a:ext uri="{FF2B5EF4-FFF2-40B4-BE49-F238E27FC236}">
                <a16:creationId xmlns:a16="http://schemas.microsoft.com/office/drawing/2014/main" id="{0B13AD2E-CE8F-81A8-F321-0E9082C4D72E}"/>
              </a:ext>
            </a:extLst>
          </p:cNvPr>
          <p:cNvSpPr txBox="1">
            <a:spLocks/>
          </p:cNvSpPr>
          <p:nvPr/>
        </p:nvSpPr>
        <p:spPr>
          <a:xfrm>
            <a:off x="407988" y="1063791"/>
            <a:ext cx="11044161" cy="578569"/>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1600" b="0"/>
              <a:t>A resistive layer is introduced in both single- and 100-channel readout structures to enhance the detector's robustness while maintaining a timing resolution of under 25 ps. These slightly conductive materials offer:</a:t>
            </a:r>
          </a:p>
          <a:p>
            <a:pPr marL="285750" indent="-285750">
              <a:lnSpc>
                <a:spcPct val="100000"/>
              </a:lnSpc>
              <a:spcBef>
                <a:spcPts val="1000"/>
              </a:spcBef>
              <a:buFont typeface="Arial" panose="020B0604020202020204" pitchFamily="34" charset="0"/>
              <a:buChar char="•"/>
            </a:pPr>
            <a:r>
              <a:rPr lang="en-US" sz="1600" b="0"/>
              <a:t>More stable operation by quenching discharges</a:t>
            </a:r>
          </a:p>
          <a:p>
            <a:pPr marL="285750" indent="-285750">
              <a:lnSpc>
                <a:spcPct val="100000"/>
              </a:lnSpc>
              <a:spcBef>
                <a:spcPts val="1000"/>
              </a:spcBef>
              <a:buFont typeface="Arial" panose="020B0604020202020204" pitchFamily="34" charset="0"/>
              <a:buChar char="•"/>
            </a:pPr>
            <a:r>
              <a:rPr lang="en-US" sz="1600" b="0"/>
              <a:t>Potentially improved position reconstruction through increased signal sharing</a:t>
            </a:r>
            <a:endParaRPr lang="en-US" sz="1600" b="0" dirty="0"/>
          </a:p>
        </p:txBody>
      </p:sp>
    </p:spTree>
    <p:extLst>
      <p:ext uri="{BB962C8B-B14F-4D97-AF65-F5344CB8AC3E}">
        <p14:creationId xmlns:p14="http://schemas.microsoft.com/office/powerpoint/2010/main" val="9692150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671D4A0F-1826-9D4B-A266-7536F5B739B8}"/>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a:extLst>
              <a:ext uri="{FF2B5EF4-FFF2-40B4-BE49-F238E27FC236}">
                <a16:creationId xmlns:a16="http://schemas.microsoft.com/office/drawing/2014/main" id="{EBAE2BC5-1ADF-034A-988C-BDA5356362FC}"/>
              </a:ext>
            </a:extLst>
          </p:cNvPr>
          <p:cNvSpPr>
            <a:spLocks noGrp="1"/>
          </p:cNvSpPr>
          <p:nvPr>
            <p:ph type="title"/>
          </p:nvPr>
        </p:nvSpPr>
        <p:spPr>
          <a:xfrm>
            <a:off x="407988" y="373593"/>
            <a:ext cx="11784012" cy="1065742"/>
          </a:xfrm>
        </p:spPr>
        <p:txBody>
          <a:bodyPr/>
          <a:lstStyle/>
          <a:p>
            <a:r>
              <a:rPr lang="en-US" sz="2800" dirty="0"/>
              <a:t>Resistive PICOSEC Micromegas</a:t>
            </a:r>
            <a:endParaRPr lang="en-BE" sz="2800" dirty="0"/>
          </a:p>
        </p:txBody>
      </p:sp>
      <p:sp>
        <p:nvSpPr>
          <p:cNvPr id="4" name="Slide Number Placeholder 3">
            <a:extLst>
              <a:ext uri="{FF2B5EF4-FFF2-40B4-BE49-F238E27FC236}">
                <a16:creationId xmlns:a16="http://schemas.microsoft.com/office/drawing/2014/main" id="{05F1D894-F1E5-3642-ADBF-6F3D331E9349}"/>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
        <p:nvSpPr>
          <p:cNvPr id="5" name="Rectangle 4">
            <a:extLst>
              <a:ext uri="{FF2B5EF4-FFF2-40B4-BE49-F238E27FC236}">
                <a16:creationId xmlns:a16="http://schemas.microsoft.com/office/drawing/2014/main" id="{8093CE0E-C12C-7042-F6E5-0F3707EE32C5}"/>
              </a:ext>
            </a:extLst>
          </p:cNvPr>
          <p:cNvSpPr/>
          <p:nvPr/>
        </p:nvSpPr>
        <p:spPr>
          <a:xfrm>
            <a:off x="541019" y="4395466"/>
            <a:ext cx="3127247" cy="211810"/>
          </a:xfrm>
          <a:prstGeom prst="rect">
            <a:avLst/>
          </a:prstGeom>
          <a:gradFill flip="none" rotWithShape="1">
            <a:gsLst>
              <a:gs pos="0">
                <a:srgbClr val="C00000"/>
              </a:gs>
              <a:gs pos="52000">
                <a:srgbClr val="C00000"/>
              </a:gs>
              <a:gs pos="73000">
                <a:srgbClr val="00B050"/>
              </a:gs>
              <a:gs pos="65000">
                <a:srgbClr val="00B050"/>
              </a:gs>
              <a:gs pos="94000">
                <a:srgbClr val="C00000"/>
              </a:gs>
            </a:gsLst>
            <a:lin ang="0" scaled="1"/>
            <a:tileRect/>
          </a:gradFill>
          <a:ln w="6350">
            <a:solidFill>
              <a:srgbClr val="6868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cxnSp>
        <p:nvCxnSpPr>
          <p:cNvPr id="19" name="Straight Arrow Connector 18">
            <a:extLst>
              <a:ext uri="{FF2B5EF4-FFF2-40B4-BE49-F238E27FC236}">
                <a16:creationId xmlns:a16="http://schemas.microsoft.com/office/drawing/2014/main" id="{929F6C3A-D637-E660-0121-9D074699427F}"/>
              </a:ext>
            </a:extLst>
          </p:cNvPr>
          <p:cNvCxnSpPr>
            <a:cxnSpLocks/>
          </p:cNvCxnSpPr>
          <p:nvPr/>
        </p:nvCxnSpPr>
        <p:spPr>
          <a:xfrm>
            <a:off x="2429790" y="3931517"/>
            <a:ext cx="0" cy="447175"/>
          </a:xfrm>
          <a:prstGeom prst="straightConnector1">
            <a:avLst/>
          </a:prstGeom>
          <a:ln>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F971DDCC-080E-9DEC-9C69-E351C6B524A9}"/>
              </a:ext>
            </a:extLst>
          </p:cNvPr>
          <p:cNvSpPr txBox="1"/>
          <p:nvPr/>
        </p:nvSpPr>
        <p:spPr>
          <a:xfrm>
            <a:off x="1792663" y="3717624"/>
            <a:ext cx="1372171" cy="153888"/>
          </a:xfrm>
          <a:prstGeom prst="rect">
            <a:avLst/>
          </a:prstGeom>
          <a:noFill/>
        </p:spPr>
        <p:txBody>
          <a:bodyPr wrap="none" lIns="0" tIns="0" rIns="0" bIns="0" rtlCol="0">
            <a:spAutoFit/>
          </a:bodyPr>
          <a:lstStyle/>
          <a:p>
            <a:pPr algn="l"/>
            <a:r>
              <a:rPr lang="en-GB" sz="1000" dirty="0">
                <a:solidFill>
                  <a:schemeClr val="bg2">
                    <a:lumMod val="10000"/>
                  </a:schemeClr>
                </a:solidFill>
              </a:rPr>
              <a:t>m</a:t>
            </a:r>
            <a:r>
              <a:rPr lang="en-BE" sz="1000" dirty="0">
                <a:solidFill>
                  <a:schemeClr val="bg2">
                    <a:lumMod val="10000"/>
                  </a:schemeClr>
                </a:solidFill>
              </a:rPr>
              <a:t>imimum for protection </a:t>
            </a:r>
          </a:p>
        </p:txBody>
      </p:sp>
      <p:sp>
        <p:nvSpPr>
          <p:cNvPr id="22" name="TextBox 21">
            <a:extLst>
              <a:ext uri="{FF2B5EF4-FFF2-40B4-BE49-F238E27FC236}">
                <a16:creationId xmlns:a16="http://schemas.microsoft.com/office/drawing/2014/main" id="{2C0DA351-5076-D36B-9D19-2D6E4BB2BFA9}"/>
              </a:ext>
            </a:extLst>
          </p:cNvPr>
          <p:cNvSpPr txBox="1"/>
          <p:nvPr/>
        </p:nvSpPr>
        <p:spPr>
          <a:xfrm>
            <a:off x="2711156" y="3959185"/>
            <a:ext cx="787075" cy="153888"/>
          </a:xfrm>
          <a:prstGeom prst="rect">
            <a:avLst/>
          </a:prstGeom>
          <a:noFill/>
        </p:spPr>
        <p:txBody>
          <a:bodyPr wrap="none" lIns="0" tIns="0" rIns="0" bIns="0" rtlCol="0">
            <a:spAutoFit/>
          </a:bodyPr>
          <a:lstStyle/>
          <a:p>
            <a:pPr algn="l"/>
            <a:r>
              <a:rPr lang="en-US" sz="1000" dirty="0">
                <a:solidFill>
                  <a:schemeClr val="bg2">
                    <a:lumMod val="10000"/>
                  </a:schemeClr>
                </a:solidFill>
              </a:rPr>
              <a:t>rate capability</a:t>
            </a:r>
            <a:endParaRPr lang="en-BE" sz="1000" dirty="0">
              <a:solidFill>
                <a:schemeClr val="bg2">
                  <a:lumMod val="10000"/>
                </a:schemeClr>
              </a:solidFill>
            </a:endParaRPr>
          </a:p>
        </p:txBody>
      </p:sp>
      <p:cxnSp>
        <p:nvCxnSpPr>
          <p:cNvPr id="23" name="Straight Arrow Connector 22">
            <a:extLst>
              <a:ext uri="{FF2B5EF4-FFF2-40B4-BE49-F238E27FC236}">
                <a16:creationId xmlns:a16="http://schemas.microsoft.com/office/drawing/2014/main" id="{DE53F3A4-CE60-D55D-3545-D5196C13F5D9}"/>
              </a:ext>
            </a:extLst>
          </p:cNvPr>
          <p:cNvCxnSpPr>
            <a:cxnSpLocks/>
          </p:cNvCxnSpPr>
          <p:nvPr/>
        </p:nvCxnSpPr>
        <p:spPr>
          <a:xfrm>
            <a:off x="3056768" y="4113073"/>
            <a:ext cx="0" cy="252168"/>
          </a:xfrm>
          <a:prstGeom prst="straightConnector1">
            <a:avLst/>
          </a:prstGeom>
          <a:ln>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17" name="Picture 16">
            <a:extLst>
              <a:ext uri="{FF2B5EF4-FFF2-40B4-BE49-F238E27FC236}">
                <a16:creationId xmlns:a16="http://schemas.microsoft.com/office/drawing/2014/main" id="{8A230F59-063A-89A3-5814-1CEE74288EFE}"/>
              </a:ext>
            </a:extLst>
          </p:cNvPr>
          <p:cNvPicPr>
            <a:picLocks noChangeAspect="1"/>
          </p:cNvPicPr>
          <p:nvPr/>
        </p:nvPicPr>
        <p:blipFill rotWithShape="1">
          <a:blip r:embed="rId3"/>
          <a:srcRect l="11242" t="85136" r="4657"/>
          <a:stretch/>
        </p:blipFill>
        <p:spPr>
          <a:xfrm>
            <a:off x="403200" y="4609152"/>
            <a:ext cx="3413332" cy="585207"/>
          </a:xfrm>
          <a:prstGeom prst="rect">
            <a:avLst/>
          </a:prstGeom>
        </p:spPr>
      </p:pic>
      <p:sp>
        <p:nvSpPr>
          <p:cNvPr id="2" name="Rectangle 1">
            <a:extLst>
              <a:ext uri="{FF2B5EF4-FFF2-40B4-BE49-F238E27FC236}">
                <a16:creationId xmlns:a16="http://schemas.microsoft.com/office/drawing/2014/main" id="{6E5BBDCF-AE74-7785-AE4B-A261E194EF70}"/>
              </a:ext>
            </a:extLst>
          </p:cNvPr>
          <p:cNvSpPr/>
          <p:nvPr/>
        </p:nvSpPr>
        <p:spPr>
          <a:xfrm>
            <a:off x="6769391" y="6279151"/>
            <a:ext cx="5120686" cy="779381"/>
          </a:xfrm>
          <a:prstGeom prst="rect">
            <a:avLst/>
          </a:prstGeom>
        </p:spPr>
        <p:txBody>
          <a:bodyPr wrap="square">
            <a:spAutoFit/>
          </a:bodyPr>
          <a:lstStyle/>
          <a:p>
            <a:pPr marL="0" marR="0" lvl="1" indent="0" defTabSz="457200" rtl="0" eaLnBrk="1" fontAlgn="auto" latinLnBrk="0" hangingPunct="1">
              <a:lnSpc>
                <a:spcPct val="150000"/>
              </a:lnSpc>
              <a:spcBef>
                <a:spcPts val="0"/>
              </a:spcBef>
              <a:spcAft>
                <a:spcPts val="0"/>
              </a:spcAft>
              <a:buClrTx/>
              <a:buSzTx/>
              <a:buFontTx/>
              <a:buNone/>
              <a:tabLst/>
              <a:defRPr/>
            </a:pPr>
            <a:r>
              <a:rPr lang="en-GB" sz="1050" dirty="0">
                <a:solidFill>
                  <a:schemeClr val="tx2"/>
                </a:solidFill>
              </a:rPr>
              <a:t>Minimum surface resistivity for timing: D. Janssens’ </a:t>
            </a:r>
            <a:r>
              <a:rPr lang="en-GB" sz="1050" dirty="0">
                <a:solidFill>
                  <a:schemeClr val="tx2"/>
                </a:solidFill>
                <a:hlinkClick r:id="rId4"/>
              </a:rPr>
              <a:t>presentation</a:t>
            </a:r>
            <a:r>
              <a:rPr lang="en-GB" sz="1050" dirty="0">
                <a:solidFill>
                  <a:schemeClr val="tx2"/>
                </a:solidFill>
              </a:rPr>
              <a:t> of yesterday</a:t>
            </a:r>
            <a:endParaRPr kumimoji="0" lang="en-GB" sz="1050" b="0" u="none" strike="noStrike" kern="1200" cap="none" spc="0" normalizeH="0" baseline="0" noProof="0" dirty="0">
              <a:ln>
                <a:noFill/>
              </a:ln>
              <a:solidFill>
                <a:schemeClr val="tx2"/>
              </a:solidFill>
              <a:effectLst/>
              <a:uLnTx/>
              <a:uFillTx/>
              <a:ea typeface="+mn-ea"/>
              <a:cs typeface="+mn-cs"/>
            </a:endParaRPr>
          </a:p>
          <a:p>
            <a:pPr marL="0" marR="0" lvl="1" indent="0" defTabSz="457200" rtl="0" eaLnBrk="1" fontAlgn="auto" latinLnBrk="0" hangingPunct="1">
              <a:lnSpc>
                <a:spcPct val="150000"/>
              </a:lnSpc>
              <a:spcBef>
                <a:spcPts val="0"/>
              </a:spcBef>
              <a:spcAft>
                <a:spcPts val="0"/>
              </a:spcAft>
              <a:buClrTx/>
              <a:buSzTx/>
              <a:buFontTx/>
              <a:buNone/>
              <a:tabLst/>
              <a:defRPr/>
            </a:pPr>
            <a:r>
              <a:rPr kumimoji="0" lang="en-GB" sz="1050" b="0" u="none" strike="noStrike" kern="1200" cap="none" spc="0" normalizeH="0" baseline="0" noProof="0" dirty="0">
                <a:ln>
                  <a:noFill/>
                </a:ln>
                <a:solidFill>
                  <a:schemeClr val="tx2"/>
                </a:solidFill>
                <a:effectLst/>
                <a:uLnTx/>
                <a:uFillTx/>
                <a:ea typeface="+mn-ea"/>
                <a:cs typeface="+mn-cs"/>
              </a:rPr>
              <a:t>D. Janssens, PhD dissertation, </a:t>
            </a:r>
            <a:r>
              <a:rPr kumimoji="0" lang="en-GB" sz="1050" b="0" u="none" strike="noStrike" kern="1200" cap="none" spc="0" normalizeH="0" baseline="0" noProof="0" dirty="0">
                <a:ln>
                  <a:noFill/>
                </a:ln>
                <a:solidFill>
                  <a:schemeClr val="tx2"/>
                </a:solidFill>
                <a:effectLst/>
                <a:uLnTx/>
                <a:uFillTx/>
                <a:ea typeface="+mn-ea"/>
                <a:cs typeface="+mn-cs"/>
                <a:hlinkClick r:id="rId5"/>
              </a:rPr>
              <a:t>https://cds.cern.ch/record/2890572</a:t>
            </a:r>
            <a:endParaRPr kumimoji="0" lang="en-GB" sz="1050" b="0" u="none" strike="noStrike" kern="1200" cap="none" spc="0" normalizeH="0" baseline="0" noProof="0" dirty="0">
              <a:ln>
                <a:noFill/>
              </a:ln>
              <a:solidFill>
                <a:schemeClr val="tx2"/>
              </a:solidFill>
              <a:effectLst/>
              <a:uLnTx/>
              <a:uFillTx/>
              <a:ea typeface="+mn-ea"/>
              <a:cs typeface="+mn-cs"/>
            </a:endParaRPr>
          </a:p>
          <a:p>
            <a:pPr marL="0" marR="0" lvl="1" indent="0" defTabSz="457200" rtl="0" eaLnBrk="1" fontAlgn="auto" latinLnBrk="0" hangingPunct="1">
              <a:lnSpc>
                <a:spcPct val="150000"/>
              </a:lnSpc>
              <a:spcBef>
                <a:spcPts val="0"/>
              </a:spcBef>
              <a:spcAft>
                <a:spcPts val="0"/>
              </a:spcAft>
              <a:buClrTx/>
              <a:buSzTx/>
              <a:buFontTx/>
              <a:buNone/>
              <a:tabLst/>
              <a:defRPr/>
            </a:pPr>
            <a:endParaRPr kumimoji="0" lang="en-GB" sz="1000" b="0" u="none" strike="noStrike" kern="1200" cap="none" spc="0" normalizeH="0" baseline="0" noProof="0" dirty="0">
              <a:ln>
                <a:noFill/>
              </a:ln>
              <a:solidFill>
                <a:schemeClr val="tx2"/>
              </a:solidFill>
              <a:effectLst/>
              <a:uLnTx/>
              <a:uFillTx/>
              <a:ea typeface="+mn-ea"/>
              <a:cs typeface="+mn-cs"/>
            </a:endParaRPr>
          </a:p>
        </p:txBody>
      </p:sp>
      <p:pic>
        <p:nvPicPr>
          <p:cNvPr id="8" name="Picture 7" descr="Graphical user interface, Teams&#10;&#10;Description automatically generated with medium confidence">
            <a:extLst>
              <a:ext uri="{FF2B5EF4-FFF2-40B4-BE49-F238E27FC236}">
                <a16:creationId xmlns:a16="http://schemas.microsoft.com/office/drawing/2014/main" id="{91C8D0E7-8D9B-ACBB-03CD-78FF9F946A6D}"/>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1501085" y="6282141"/>
            <a:ext cx="896457" cy="554642"/>
          </a:xfrm>
          <a:prstGeom prst="rect">
            <a:avLst/>
          </a:prstGeom>
        </p:spPr>
      </p:pic>
      <p:pic>
        <p:nvPicPr>
          <p:cNvPr id="10" name="Picture 9" descr="Logo&#10;&#10;Description automatically generated with medium confidence">
            <a:extLst>
              <a:ext uri="{FF2B5EF4-FFF2-40B4-BE49-F238E27FC236}">
                <a16:creationId xmlns:a16="http://schemas.microsoft.com/office/drawing/2014/main" id="{F7D97A39-D2A1-3D96-1992-FB9E62BAA7F7}"/>
              </a:ext>
            </a:extLst>
          </p:cNvPr>
          <p:cNvPicPr>
            <a:picLocks noChangeAspect="1"/>
          </p:cNvPicPr>
          <p:nvPr/>
        </p:nvPicPr>
        <p:blipFill rotWithShape="1">
          <a:blip r:embed="rId7">
            <a:clrChange>
              <a:clrFrom>
                <a:srgbClr val="FFFFFF"/>
              </a:clrFrom>
              <a:clrTo>
                <a:srgbClr val="FFFFFF">
                  <a:alpha val="0"/>
                </a:srgbClr>
              </a:clrTo>
            </a:clrChange>
          </a:blip>
          <a:srcRect r="57562" b="-2827"/>
          <a:stretch/>
        </p:blipFill>
        <p:spPr>
          <a:xfrm>
            <a:off x="403200" y="6309320"/>
            <a:ext cx="1075022" cy="527463"/>
          </a:xfrm>
          <a:prstGeom prst="rect">
            <a:avLst/>
          </a:prstGeom>
        </p:spPr>
      </p:pic>
      <p:pic>
        <p:nvPicPr>
          <p:cNvPr id="13" name="Picture 1" descr="page1image1090763664">
            <a:extLst>
              <a:ext uri="{FF2B5EF4-FFF2-40B4-BE49-F238E27FC236}">
                <a16:creationId xmlns:a16="http://schemas.microsoft.com/office/drawing/2014/main" id="{99E51084-F3D5-75DF-F232-CD6F7970C774}"/>
              </a:ext>
            </a:extLst>
          </p:cNvPr>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395023" y="6309320"/>
            <a:ext cx="519326" cy="501899"/>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descr="A black background with text and numbers&#10;&#10;Description automatically generated">
            <a:extLst>
              <a:ext uri="{FF2B5EF4-FFF2-40B4-BE49-F238E27FC236}">
                <a16:creationId xmlns:a16="http://schemas.microsoft.com/office/drawing/2014/main" id="{2100E971-837B-1054-5E72-444FE71CFE3D}"/>
              </a:ext>
            </a:extLst>
          </p:cNvPr>
          <p:cNvPicPr>
            <a:picLocks noChangeAspect="1"/>
          </p:cNvPicPr>
          <p:nvPr/>
        </p:nvPicPr>
        <p:blipFill>
          <a:blip r:embed="rId9"/>
          <a:stretch>
            <a:fillRect/>
          </a:stretch>
        </p:blipFill>
        <p:spPr>
          <a:xfrm>
            <a:off x="2887689" y="6309320"/>
            <a:ext cx="807582" cy="501899"/>
          </a:xfrm>
          <a:prstGeom prst="rect">
            <a:avLst/>
          </a:prstGeom>
        </p:spPr>
      </p:pic>
      <p:sp>
        <p:nvSpPr>
          <p:cNvPr id="6" name="TextBox 5">
            <a:extLst>
              <a:ext uri="{FF2B5EF4-FFF2-40B4-BE49-F238E27FC236}">
                <a16:creationId xmlns:a16="http://schemas.microsoft.com/office/drawing/2014/main" id="{27FB6B42-EEBA-CF4A-648A-3F4791547C0A}"/>
              </a:ext>
            </a:extLst>
          </p:cNvPr>
          <p:cNvSpPr txBox="1"/>
          <p:nvPr/>
        </p:nvSpPr>
        <p:spPr>
          <a:xfrm>
            <a:off x="594375" y="3907172"/>
            <a:ext cx="1154162" cy="153888"/>
          </a:xfrm>
          <a:prstGeom prst="rect">
            <a:avLst/>
          </a:prstGeom>
          <a:noFill/>
        </p:spPr>
        <p:txBody>
          <a:bodyPr wrap="none" lIns="0" tIns="0" rIns="0" bIns="0" rtlCol="0">
            <a:spAutoFit/>
          </a:bodyPr>
          <a:lstStyle/>
          <a:p>
            <a:pPr algn="l"/>
            <a:r>
              <a:rPr lang="en-GB" sz="1000" dirty="0">
                <a:solidFill>
                  <a:schemeClr val="bg2">
                    <a:lumMod val="10000"/>
                  </a:schemeClr>
                </a:solidFill>
              </a:rPr>
              <a:t>m</a:t>
            </a:r>
            <a:r>
              <a:rPr lang="en-BE" sz="1000" dirty="0">
                <a:solidFill>
                  <a:schemeClr val="bg2">
                    <a:lumMod val="10000"/>
                  </a:schemeClr>
                </a:solidFill>
              </a:rPr>
              <a:t>imimum for timing </a:t>
            </a:r>
          </a:p>
        </p:txBody>
      </p:sp>
      <p:cxnSp>
        <p:nvCxnSpPr>
          <p:cNvPr id="7" name="Straight Arrow Connector 6">
            <a:extLst>
              <a:ext uri="{FF2B5EF4-FFF2-40B4-BE49-F238E27FC236}">
                <a16:creationId xmlns:a16="http://schemas.microsoft.com/office/drawing/2014/main" id="{BD03A15F-619C-58D7-282D-737A66A1519C}"/>
              </a:ext>
            </a:extLst>
          </p:cNvPr>
          <p:cNvCxnSpPr>
            <a:cxnSpLocks/>
          </p:cNvCxnSpPr>
          <p:nvPr/>
        </p:nvCxnSpPr>
        <p:spPr>
          <a:xfrm>
            <a:off x="1171456" y="4115481"/>
            <a:ext cx="0" cy="238866"/>
          </a:xfrm>
          <a:prstGeom prst="straightConnector1">
            <a:avLst/>
          </a:prstGeom>
          <a:ln>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11" name="Picture 10" descr="A graph of different types of graphs&#10;&#10;Description automatically generated with medium confidence">
            <a:extLst>
              <a:ext uri="{FF2B5EF4-FFF2-40B4-BE49-F238E27FC236}">
                <a16:creationId xmlns:a16="http://schemas.microsoft.com/office/drawing/2014/main" id="{46941CE5-D9CB-7D50-B0F9-F0D51F60B889}"/>
              </a:ext>
            </a:extLst>
          </p:cNvPr>
          <p:cNvPicPr>
            <a:picLocks noChangeAspect="1"/>
          </p:cNvPicPr>
          <p:nvPr/>
        </p:nvPicPr>
        <p:blipFill>
          <a:blip r:embed="rId10"/>
          <a:stretch>
            <a:fillRect/>
          </a:stretch>
        </p:blipFill>
        <p:spPr>
          <a:xfrm>
            <a:off x="4575714" y="2642491"/>
            <a:ext cx="7021911" cy="3262898"/>
          </a:xfrm>
          <a:prstGeom prst="rect">
            <a:avLst/>
          </a:prstGeom>
        </p:spPr>
      </p:pic>
      <p:sp>
        <p:nvSpPr>
          <p:cNvPr id="12" name="TextBox 11">
            <a:extLst>
              <a:ext uri="{FF2B5EF4-FFF2-40B4-BE49-F238E27FC236}">
                <a16:creationId xmlns:a16="http://schemas.microsoft.com/office/drawing/2014/main" id="{52B6FDB3-C14E-126D-995A-9C6A9570ACAD}"/>
              </a:ext>
            </a:extLst>
          </p:cNvPr>
          <p:cNvSpPr txBox="1"/>
          <p:nvPr/>
        </p:nvSpPr>
        <p:spPr>
          <a:xfrm rot="18498283">
            <a:off x="8739116" y="3213044"/>
            <a:ext cx="832407" cy="184666"/>
          </a:xfrm>
          <a:prstGeom prst="rect">
            <a:avLst/>
          </a:prstGeom>
          <a:noFill/>
        </p:spPr>
        <p:txBody>
          <a:bodyPr wrap="none" lIns="0" tIns="0" rIns="0" bIns="0" rtlCol="0">
            <a:spAutoFit/>
          </a:bodyPr>
          <a:lstStyle/>
          <a:p>
            <a:pPr algn="l"/>
            <a:r>
              <a:rPr lang="en-US" sz="1200" dirty="0">
                <a:solidFill>
                  <a:srgbClr val="5382BB"/>
                </a:solidFill>
              </a:rPr>
              <a:t>pad’s center</a:t>
            </a:r>
          </a:p>
        </p:txBody>
      </p:sp>
      <p:sp>
        <p:nvSpPr>
          <p:cNvPr id="25" name="TextBox 24">
            <a:extLst>
              <a:ext uri="{FF2B5EF4-FFF2-40B4-BE49-F238E27FC236}">
                <a16:creationId xmlns:a16="http://schemas.microsoft.com/office/drawing/2014/main" id="{A3A45543-98BF-1352-0716-EBCAB245C299}"/>
              </a:ext>
            </a:extLst>
          </p:cNvPr>
          <p:cNvSpPr txBox="1"/>
          <p:nvPr/>
        </p:nvSpPr>
        <p:spPr>
          <a:xfrm rot="17112161">
            <a:off x="8985040" y="4612555"/>
            <a:ext cx="745845" cy="184666"/>
          </a:xfrm>
          <a:prstGeom prst="rect">
            <a:avLst/>
          </a:prstGeom>
          <a:noFill/>
        </p:spPr>
        <p:txBody>
          <a:bodyPr wrap="none" lIns="0" tIns="0" rIns="0" bIns="0" rtlCol="0">
            <a:spAutoFit/>
          </a:bodyPr>
          <a:lstStyle/>
          <a:p>
            <a:pPr algn="l"/>
            <a:r>
              <a:rPr lang="en-US" sz="1200" dirty="0">
                <a:solidFill>
                  <a:srgbClr val="D26800"/>
                </a:solidFill>
              </a:rPr>
              <a:t>pad’s edge</a:t>
            </a:r>
          </a:p>
        </p:txBody>
      </p:sp>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08C787CC-E410-A9B8-3A2C-B28C5B1A9A18}"/>
                  </a:ext>
                </a:extLst>
              </p:cNvPr>
              <p:cNvSpPr txBox="1"/>
              <p:nvPr/>
            </p:nvSpPr>
            <p:spPr>
              <a:xfrm>
                <a:off x="5113776" y="2945550"/>
                <a:ext cx="612347" cy="1846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200" i="1" dirty="0">
                          <a:solidFill>
                            <a:schemeClr val="tx2"/>
                          </a:solidFill>
                          <a:latin typeface="Cambria Math" panose="02040503050406030204" pitchFamily="18" charset="0"/>
                        </a:rPr>
                        <m:t>1</m:t>
                      </m:r>
                      <m:r>
                        <a:rPr lang="en-BE" sz="1200" i="1" dirty="0" smtClean="0">
                          <a:solidFill>
                            <a:schemeClr val="tx2"/>
                          </a:solidFill>
                          <a:latin typeface="Cambria Math" panose="02040503050406030204" pitchFamily="18" charset="0"/>
                        </a:rPr>
                        <m:t>00</m:t>
                      </m:r>
                      <m:r>
                        <a:rPr lang="en-BE" sz="1200" i="1" dirty="0">
                          <a:solidFill>
                            <a:schemeClr val="tx2"/>
                          </a:solidFill>
                          <a:latin typeface="Cambria Math" panose="02040503050406030204" pitchFamily="18" charset="0"/>
                        </a:rPr>
                        <m:t> </m:t>
                      </m:r>
                      <m:r>
                        <m:rPr>
                          <m:sty m:val="p"/>
                        </m:rPr>
                        <a:rPr lang="el-GR" sz="1200" i="1" dirty="0" smtClean="0">
                          <a:solidFill>
                            <a:schemeClr val="tx2"/>
                          </a:solidFill>
                          <a:latin typeface="Cambria Math" panose="02040503050406030204" pitchFamily="18" charset="0"/>
                          <a:ea typeface="Cambria Math" panose="02040503050406030204" pitchFamily="18" charset="0"/>
                        </a:rPr>
                        <m:t>Ω</m:t>
                      </m:r>
                      <m:r>
                        <a:rPr lang="en-US" sz="1200" i="1">
                          <a:solidFill>
                            <a:schemeClr val="tx2"/>
                          </a:solidFill>
                          <a:latin typeface="Cambria Math" panose="02040503050406030204" pitchFamily="18" charset="0"/>
                          <a:ea typeface="Cambria Math" panose="02040503050406030204" pitchFamily="18" charset="0"/>
                        </a:rPr>
                        <m:t>/□</m:t>
                      </m:r>
                    </m:oMath>
                  </m:oMathPara>
                </a14:m>
                <a:endParaRPr lang="en-BE" sz="1200" dirty="0">
                  <a:solidFill>
                    <a:schemeClr val="tx2"/>
                  </a:solidFill>
                </a:endParaRPr>
              </a:p>
            </p:txBody>
          </p:sp>
        </mc:Choice>
        <mc:Fallback xmlns="">
          <p:sp>
            <p:nvSpPr>
              <p:cNvPr id="27" name="TextBox 26">
                <a:extLst>
                  <a:ext uri="{FF2B5EF4-FFF2-40B4-BE49-F238E27FC236}">
                    <a16:creationId xmlns:a16="http://schemas.microsoft.com/office/drawing/2014/main" id="{08C787CC-E410-A9B8-3A2C-B28C5B1A9A18}"/>
                  </a:ext>
                </a:extLst>
              </p:cNvPr>
              <p:cNvSpPr txBox="1">
                <a:spLocks noRot="1" noChangeAspect="1" noMove="1" noResize="1" noEditPoints="1" noAdjustHandles="1" noChangeArrowheads="1" noChangeShapeType="1" noTextEdit="1"/>
              </p:cNvSpPr>
              <p:nvPr/>
            </p:nvSpPr>
            <p:spPr>
              <a:xfrm>
                <a:off x="5113776" y="2945550"/>
                <a:ext cx="612347" cy="184666"/>
              </a:xfrm>
              <a:prstGeom prst="rect">
                <a:avLst/>
              </a:prstGeom>
              <a:blipFill>
                <a:blip r:embed="rId11"/>
                <a:stretch>
                  <a:fillRect l="-4082" r="-4082" b="-37500"/>
                </a:stretch>
              </a:blipFill>
            </p:spPr>
            <p:txBody>
              <a:bodyPr/>
              <a:lstStyle/>
              <a:p>
                <a:r>
                  <a:rPr lang="en-BE">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36385431-B697-E57C-7655-968B7264A067}"/>
                  </a:ext>
                </a:extLst>
              </p:cNvPr>
              <p:cNvSpPr txBox="1"/>
              <p:nvPr/>
            </p:nvSpPr>
            <p:spPr>
              <a:xfrm>
                <a:off x="6477341" y="3218148"/>
                <a:ext cx="527388" cy="1846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200" b="0" i="1" dirty="0" smtClean="0">
                          <a:solidFill>
                            <a:schemeClr val="tx2"/>
                          </a:solidFill>
                          <a:latin typeface="Cambria Math" panose="02040503050406030204" pitchFamily="18" charset="0"/>
                        </a:rPr>
                        <m:t>1</m:t>
                      </m:r>
                      <m:r>
                        <a:rPr lang="en-BE" sz="1200" i="1" dirty="0">
                          <a:solidFill>
                            <a:schemeClr val="tx2"/>
                          </a:solidFill>
                          <a:latin typeface="Cambria Math" panose="02040503050406030204" pitchFamily="18" charset="0"/>
                        </a:rPr>
                        <m:t> </m:t>
                      </m:r>
                      <m:r>
                        <a:rPr lang="en-US" sz="1200" b="0" i="1" dirty="0" smtClean="0">
                          <a:solidFill>
                            <a:schemeClr val="tx2"/>
                          </a:solidFill>
                          <a:latin typeface="Cambria Math" panose="02040503050406030204" pitchFamily="18" charset="0"/>
                        </a:rPr>
                        <m:t>𝑘</m:t>
                      </m:r>
                      <m:r>
                        <m:rPr>
                          <m:sty m:val="p"/>
                        </m:rPr>
                        <a:rPr lang="el-GR" sz="1200" i="1" dirty="0" smtClean="0">
                          <a:solidFill>
                            <a:schemeClr val="tx2"/>
                          </a:solidFill>
                          <a:latin typeface="Cambria Math" panose="02040503050406030204" pitchFamily="18" charset="0"/>
                          <a:ea typeface="Cambria Math" panose="02040503050406030204" pitchFamily="18" charset="0"/>
                        </a:rPr>
                        <m:t>Ω</m:t>
                      </m:r>
                      <m:r>
                        <a:rPr lang="en-US" sz="1200" i="1">
                          <a:solidFill>
                            <a:schemeClr val="tx2"/>
                          </a:solidFill>
                          <a:latin typeface="Cambria Math" panose="02040503050406030204" pitchFamily="18" charset="0"/>
                          <a:ea typeface="Cambria Math" panose="02040503050406030204" pitchFamily="18" charset="0"/>
                        </a:rPr>
                        <m:t>/□</m:t>
                      </m:r>
                    </m:oMath>
                  </m:oMathPara>
                </a14:m>
                <a:endParaRPr lang="en-BE" sz="1200" dirty="0">
                  <a:solidFill>
                    <a:schemeClr val="tx2"/>
                  </a:solidFill>
                </a:endParaRPr>
              </a:p>
            </p:txBody>
          </p:sp>
        </mc:Choice>
        <mc:Fallback xmlns="">
          <p:sp>
            <p:nvSpPr>
              <p:cNvPr id="28" name="TextBox 27">
                <a:extLst>
                  <a:ext uri="{FF2B5EF4-FFF2-40B4-BE49-F238E27FC236}">
                    <a16:creationId xmlns:a16="http://schemas.microsoft.com/office/drawing/2014/main" id="{36385431-B697-E57C-7655-968B7264A067}"/>
                  </a:ext>
                </a:extLst>
              </p:cNvPr>
              <p:cNvSpPr txBox="1">
                <a:spLocks noRot="1" noChangeAspect="1" noMove="1" noResize="1" noEditPoints="1" noAdjustHandles="1" noChangeArrowheads="1" noChangeShapeType="1" noTextEdit="1"/>
              </p:cNvSpPr>
              <p:nvPr/>
            </p:nvSpPr>
            <p:spPr>
              <a:xfrm>
                <a:off x="6477341" y="3218148"/>
                <a:ext cx="527388" cy="184666"/>
              </a:xfrm>
              <a:prstGeom prst="rect">
                <a:avLst/>
              </a:prstGeom>
              <a:blipFill>
                <a:blip r:embed="rId12"/>
                <a:stretch>
                  <a:fillRect l="-7143" t="-6667" r="-2381" b="-46667"/>
                </a:stretch>
              </a:blipFill>
            </p:spPr>
            <p:txBody>
              <a:bodyPr/>
              <a:lstStyle/>
              <a:p>
                <a:r>
                  <a:rPr lang="en-BE">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9C0EC48F-2678-7C45-793B-56E545828693}"/>
                  </a:ext>
                </a:extLst>
              </p:cNvPr>
              <p:cNvSpPr txBox="1"/>
              <p:nvPr/>
            </p:nvSpPr>
            <p:spPr>
              <a:xfrm>
                <a:off x="6789936" y="3410600"/>
                <a:ext cx="697307" cy="1846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200" b="0" i="1" dirty="0" smtClean="0">
                          <a:solidFill>
                            <a:schemeClr val="tx2"/>
                          </a:solidFill>
                          <a:latin typeface="Cambria Math" panose="02040503050406030204" pitchFamily="18" charset="0"/>
                        </a:rPr>
                        <m:t>100</m:t>
                      </m:r>
                      <m:r>
                        <a:rPr lang="en-BE" sz="1200" i="1" dirty="0">
                          <a:solidFill>
                            <a:schemeClr val="tx2"/>
                          </a:solidFill>
                          <a:latin typeface="Cambria Math" panose="02040503050406030204" pitchFamily="18" charset="0"/>
                        </a:rPr>
                        <m:t> </m:t>
                      </m:r>
                      <m:r>
                        <a:rPr lang="en-US" sz="1200" b="0" i="1" dirty="0" smtClean="0">
                          <a:solidFill>
                            <a:schemeClr val="tx2"/>
                          </a:solidFill>
                          <a:latin typeface="Cambria Math" panose="02040503050406030204" pitchFamily="18" charset="0"/>
                        </a:rPr>
                        <m:t>𝑘</m:t>
                      </m:r>
                      <m:r>
                        <m:rPr>
                          <m:sty m:val="p"/>
                        </m:rPr>
                        <a:rPr lang="el-GR" sz="1200" i="1" dirty="0" smtClean="0">
                          <a:solidFill>
                            <a:schemeClr val="tx2"/>
                          </a:solidFill>
                          <a:latin typeface="Cambria Math" panose="02040503050406030204" pitchFamily="18" charset="0"/>
                          <a:ea typeface="Cambria Math" panose="02040503050406030204" pitchFamily="18" charset="0"/>
                        </a:rPr>
                        <m:t>Ω</m:t>
                      </m:r>
                      <m:r>
                        <a:rPr lang="en-US" sz="1200" i="1">
                          <a:solidFill>
                            <a:schemeClr val="tx2"/>
                          </a:solidFill>
                          <a:latin typeface="Cambria Math" panose="02040503050406030204" pitchFamily="18" charset="0"/>
                          <a:ea typeface="Cambria Math" panose="02040503050406030204" pitchFamily="18" charset="0"/>
                        </a:rPr>
                        <m:t>/□</m:t>
                      </m:r>
                    </m:oMath>
                  </m:oMathPara>
                </a14:m>
                <a:endParaRPr lang="en-BE" sz="1200" dirty="0">
                  <a:solidFill>
                    <a:schemeClr val="tx2"/>
                  </a:solidFill>
                </a:endParaRPr>
              </a:p>
            </p:txBody>
          </p:sp>
        </mc:Choice>
        <mc:Fallback xmlns="">
          <p:sp>
            <p:nvSpPr>
              <p:cNvPr id="29" name="TextBox 28">
                <a:extLst>
                  <a:ext uri="{FF2B5EF4-FFF2-40B4-BE49-F238E27FC236}">
                    <a16:creationId xmlns:a16="http://schemas.microsoft.com/office/drawing/2014/main" id="{9C0EC48F-2678-7C45-793B-56E545828693}"/>
                  </a:ext>
                </a:extLst>
              </p:cNvPr>
              <p:cNvSpPr txBox="1">
                <a:spLocks noRot="1" noChangeAspect="1" noMove="1" noResize="1" noEditPoints="1" noAdjustHandles="1" noChangeArrowheads="1" noChangeShapeType="1" noTextEdit="1"/>
              </p:cNvSpPr>
              <p:nvPr/>
            </p:nvSpPr>
            <p:spPr>
              <a:xfrm>
                <a:off x="6789936" y="3410600"/>
                <a:ext cx="697307" cy="184666"/>
              </a:xfrm>
              <a:prstGeom prst="rect">
                <a:avLst/>
              </a:prstGeom>
              <a:blipFill>
                <a:blip r:embed="rId13"/>
                <a:stretch>
                  <a:fillRect l="-3571" t="-6250" r="-1786" b="-37500"/>
                </a:stretch>
              </a:blipFill>
            </p:spPr>
            <p:txBody>
              <a:bodyPr/>
              <a:lstStyle/>
              <a:p>
                <a:r>
                  <a:rPr lang="en-BE">
                    <a:noFill/>
                  </a:rPr>
                  <a:t> </a:t>
                </a:r>
              </a:p>
            </p:txBody>
          </p:sp>
        </mc:Fallback>
      </mc:AlternateContent>
      <p:cxnSp>
        <p:nvCxnSpPr>
          <p:cNvPr id="30" name="Straight Arrow Connector 29">
            <a:extLst>
              <a:ext uri="{FF2B5EF4-FFF2-40B4-BE49-F238E27FC236}">
                <a16:creationId xmlns:a16="http://schemas.microsoft.com/office/drawing/2014/main" id="{9B46BC18-00CA-A542-7C15-64D23DD085C5}"/>
              </a:ext>
            </a:extLst>
          </p:cNvPr>
          <p:cNvCxnSpPr>
            <a:cxnSpLocks/>
          </p:cNvCxnSpPr>
          <p:nvPr/>
        </p:nvCxnSpPr>
        <p:spPr>
          <a:xfrm>
            <a:off x="5726123" y="3078325"/>
            <a:ext cx="151597" cy="0"/>
          </a:xfrm>
          <a:prstGeom prst="straightConnector1">
            <a:avLst/>
          </a:prstGeom>
          <a:ln>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7BD47E90-3956-3C85-88B8-34C08FEB7498}"/>
              </a:ext>
            </a:extLst>
          </p:cNvPr>
          <p:cNvCxnSpPr>
            <a:cxnSpLocks/>
          </p:cNvCxnSpPr>
          <p:nvPr/>
        </p:nvCxnSpPr>
        <p:spPr>
          <a:xfrm flipH="1">
            <a:off x="6186758" y="3321813"/>
            <a:ext cx="290583" cy="168312"/>
          </a:xfrm>
          <a:prstGeom prst="straightConnector1">
            <a:avLst/>
          </a:prstGeom>
          <a:ln>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FC8AFA92-B77C-ADC0-F2F0-D26465F98739}"/>
              </a:ext>
            </a:extLst>
          </p:cNvPr>
          <p:cNvCxnSpPr>
            <a:cxnSpLocks/>
          </p:cNvCxnSpPr>
          <p:nvPr/>
        </p:nvCxnSpPr>
        <p:spPr>
          <a:xfrm flipH="1">
            <a:off x="6496040" y="3518322"/>
            <a:ext cx="290583" cy="189297"/>
          </a:xfrm>
          <a:prstGeom prst="straightConnector1">
            <a:avLst/>
          </a:prstGeom>
          <a:ln>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3" name="Content Placeholder 1">
            <a:extLst>
              <a:ext uri="{FF2B5EF4-FFF2-40B4-BE49-F238E27FC236}">
                <a16:creationId xmlns:a16="http://schemas.microsoft.com/office/drawing/2014/main" id="{6FD47D8B-9444-0A7D-0B90-6A44DA0BFFCC}"/>
              </a:ext>
            </a:extLst>
          </p:cNvPr>
          <p:cNvSpPr txBox="1">
            <a:spLocks/>
          </p:cNvSpPr>
          <p:nvPr/>
        </p:nvSpPr>
        <p:spPr>
          <a:xfrm>
            <a:off x="403200" y="1284072"/>
            <a:ext cx="11380812" cy="4672228"/>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1800" b="0" dirty="0"/>
              <a:t>A surface resistivity of 20 M</a:t>
            </a:r>
            <a:r>
              <a:rPr lang="el-GR" sz="1800" b="0" dirty="0"/>
              <a:t>Ω/□ </a:t>
            </a:r>
            <a:r>
              <a:rPr lang="en-US" sz="1800" b="0" dirty="0"/>
              <a:t>was chosen to ensure that:</a:t>
            </a:r>
          </a:p>
          <a:p>
            <a:pPr marL="285750" indent="-285750">
              <a:buFont typeface="Arial" panose="020B0604020202020204" pitchFamily="34" charset="0"/>
              <a:buChar char="•"/>
            </a:pPr>
            <a:r>
              <a:rPr lang="en-US" sz="1800" dirty="0"/>
              <a:t>the leading edge of the signal is minimally affected by the delayed component</a:t>
            </a:r>
            <a:r>
              <a:rPr lang="en-US" sz="1800" b="0" dirty="0"/>
              <a:t>, </a:t>
            </a:r>
          </a:p>
          <a:p>
            <a:pPr marL="285750" indent="-285750">
              <a:buFont typeface="Arial" panose="020B0604020202020204" pitchFamily="34" charset="0"/>
              <a:buChar char="•"/>
            </a:pPr>
            <a:r>
              <a:rPr lang="en-US" sz="1800" b="0" dirty="0"/>
              <a:t>the rate capability estimation, </a:t>
            </a:r>
          </a:p>
          <a:p>
            <a:pPr marL="285750" indent="-285750">
              <a:buFont typeface="Arial" panose="020B0604020202020204" pitchFamily="34" charset="0"/>
              <a:buChar char="•"/>
            </a:pPr>
            <a:r>
              <a:rPr lang="en-US" sz="1800" b="0" dirty="0"/>
              <a:t>the protection against discharges.</a:t>
            </a:r>
          </a:p>
        </p:txBody>
      </p:sp>
      <p:sp>
        <p:nvSpPr>
          <p:cNvPr id="34" name="TextBox 33">
            <a:extLst>
              <a:ext uri="{FF2B5EF4-FFF2-40B4-BE49-F238E27FC236}">
                <a16:creationId xmlns:a16="http://schemas.microsoft.com/office/drawing/2014/main" id="{6E0DFA54-2BBF-4AAC-07EE-0A2F5132327C}"/>
              </a:ext>
            </a:extLst>
          </p:cNvPr>
          <p:cNvSpPr txBox="1"/>
          <p:nvPr/>
        </p:nvSpPr>
        <p:spPr>
          <a:xfrm>
            <a:off x="8967948" y="2441810"/>
            <a:ext cx="2013372" cy="153888"/>
          </a:xfrm>
          <a:prstGeom prst="rect">
            <a:avLst/>
          </a:prstGeom>
          <a:noFill/>
        </p:spPr>
        <p:txBody>
          <a:bodyPr wrap="none" lIns="0" tIns="0" rIns="0" bIns="0" rtlCol="0">
            <a:spAutoFit/>
          </a:bodyPr>
          <a:lstStyle/>
          <a:p>
            <a:pPr algn="l"/>
            <a:r>
              <a:rPr lang="en-US" sz="1000" dirty="0">
                <a:solidFill>
                  <a:schemeClr val="bg2">
                    <a:lumMod val="10000"/>
                  </a:schemeClr>
                </a:solidFill>
              </a:rPr>
              <a:t>Relative signal amplitude reduction </a:t>
            </a:r>
            <a:endParaRPr lang="en-BE" sz="1000" dirty="0">
              <a:solidFill>
                <a:schemeClr val="bg2">
                  <a:lumMod val="10000"/>
                </a:schemeClr>
              </a:solidFill>
            </a:endParaRPr>
          </a:p>
        </p:txBody>
      </p:sp>
      <p:sp>
        <p:nvSpPr>
          <p:cNvPr id="35" name="TextBox 34">
            <a:extLst>
              <a:ext uri="{FF2B5EF4-FFF2-40B4-BE49-F238E27FC236}">
                <a16:creationId xmlns:a16="http://schemas.microsoft.com/office/drawing/2014/main" id="{45D29FF1-3BBD-DB6F-72D5-4C9E64AD94F4}"/>
              </a:ext>
            </a:extLst>
          </p:cNvPr>
          <p:cNvSpPr txBox="1"/>
          <p:nvPr/>
        </p:nvSpPr>
        <p:spPr>
          <a:xfrm>
            <a:off x="5113776" y="2434979"/>
            <a:ext cx="3498255" cy="153888"/>
          </a:xfrm>
          <a:prstGeom prst="rect">
            <a:avLst/>
          </a:prstGeom>
          <a:noFill/>
        </p:spPr>
        <p:txBody>
          <a:bodyPr wrap="square" lIns="0" tIns="0" rIns="0" bIns="0" rtlCol="0">
            <a:spAutoFit/>
          </a:bodyPr>
          <a:lstStyle/>
          <a:p>
            <a:pPr algn="l"/>
            <a:r>
              <a:rPr lang="en-US" sz="1000" dirty="0">
                <a:solidFill>
                  <a:schemeClr val="bg2">
                    <a:lumMod val="10000"/>
                  </a:schemeClr>
                </a:solidFill>
              </a:rPr>
              <a:t>Induced signal on the edge of a 1 x 1 cm</a:t>
            </a:r>
            <a:r>
              <a:rPr lang="en-US" sz="1000" baseline="30000" dirty="0">
                <a:solidFill>
                  <a:schemeClr val="bg2">
                    <a:lumMod val="10000"/>
                  </a:schemeClr>
                </a:solidFill>
              </a:rPr>
              <a:t>2</a:t>
            </a:r>
            <a:r>
              <a:rPr lang="en-US" sz="1000" dirty="0">
                <a:solidFill>
                  <a:schemeClr val="bg2">
                    <a:lumMod val="10000"/>
                  </a:schemeClr>
                </a:solidFill>
              </a:rPr>
              <a:t> pad</a:t>
            </a:r>
            <a:endParaRPr lang="en-BE" sz="1000" baseline="30000" dirty="0">
              <a:solidFill>
                <a:schemeClr val="bg2">
                  <a:lumMod val="10000"/>
                </a:schemeClr>
              </a:solidFill>
            </a:endParaRPr>
          </a:p>
        </p:txBody>
      </p:sp>
    </p:spTree>
    <p:extLst>
      <p:ext uri="{BB962C8B-B14F-4D97-AF65-F5344CB8AC3E}">
        <p14:creationId xmlns:p14="http://schemas.microsoft.com/office/powerpoint/2010/main" val="8284242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CC9723-A536-2DD9-AE5F-A6D5208A7B84}"/>
            </a:ext>
          </a:extLst>
        </p:cNvPr>
        <p:cNvGrpSpPr/>
        <p:nvPr/>
      </p:nvGrpSpPr>
      <p:grpSpPr>
        <a:xfrm>
          <a:off x="0" y="0"/>
          <a:ext cx="0" cy="0"/>
          <a:chOff x="0" y="0"/>
          <a:chExt cx="0" cy="0"/>
        </a:xfrm>
      </p:grpSpPr>
      <p:sp>
        <p:nvSpPr>
          <p:cNvPr id="14" name="Rectangle 13">
            <a:extLst>
              <a:ext uri="{FF2B5EF4-FFF2-40B4-BE49-F238E27FC236}">
                <a16:creationId xmlns:a16="http://schemas.microsoft.com/office/drawing/2014/main" id="{91C54E4C-AFF3-D5C4-7DA4-FE5F072C568D}"/>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a:extLst>
              <a:ext uri="{FF2B5EF4-FFF2-40B4-BE49-F238E27FC236}">
                <a16:creationId xmlns:a16="http://schemas.microsoft.com/office/drawing/2014/main" id="{3AC3628D-736E-66D3-02B8-EAB0199FB332}"/>
              </a:ext>
            </a:extLst>
          </p:cNvPr>
          <p:cNvSpPr>
            <a:spLocks noGrp="1"/>
          </p:cNvSpPr>
          <p:nvPr>
            <p:ph type="title"/>
          </p:nvPr>
        </p:nvSpPr>
        <p:spPr>
          <a:xfrm>
            <a:off x="407988" y="373593"/>
            <a:ext cx="11784012" cy="1065742"/>
          </a:xfrm>
        </p:spPr>
        <p:txBody>
          <a:bodyPr/>
          <a:lstStyle/>
          <a:p>
            <a:r>
              <a:rPr lang="en-US" sz="2800" dirty="0"/>
              <a:t>Resistive PICOSEC Micromegas</a:t>
            </a:r>
            <a:endParaRPr lang="en-BE" sz="2800" dirty="0"/>
          </a:p>
        </p:txBody>
      </p:sp>
      <p:sp>
        <p:nvSpPr>
          <p:cNvPr id="4" name="Slide Number Placeholder 3">
            <a:extLst>
              <a:ext uri="{FF2B5EF4-FFF2-40B4-BE49-F238E27FC236}">
                <a16:creationId xmlns:a16="http://schemas.microsoft.com/office/drawing/2014/main" id="{2985DB10-D232-16BF-5996-F6B31872880B}"/>
              </a:ext>
            </a:extLst>
          </p:cNvPr>
          <p:cNvSpPr>
            <a:spLocks noGrp="1"/>
          </p:cNvSpPr>
          <p:nvPr>
            <p:ph type="sldNum" sz="quarter" idx="12"/>
          </p:nvPr>
        </p:nvSpPr>
        <p:spPr/>
        <p:txBody>
          <a:bodyPr/>
          <a:lstStyle/>
          <a:p>
            <a:fld id="{36B5EA5A-BC32-A742-B11B-8E7414D5B535}" type="slidenum">
              <a:rPr lang="en-US" smtClean="0"/>
              <a:pPr/>
              <a:t>6</a:t>
            </a:fld>
            <a:endParaRPr lang="en-US" dirty="0"/>
          </a:p>
        </p:txBody>
      </p:sp>
      <p:pic>
        <p:nvPicPr>
          <p:cNvPr id="16" name="Picture 15" descr="A graph of different colored lines&#10;&#10;Description automatically generated">
            <a:extLst>
              <a:ext uri="{FF2B5EF4-FFF2-40B4-BE49-F238E27FC236}">
                <a16:creationId xmlns:a16="http://schemas.microsoft.com/office/drawing/2014/main" id="{52839494-9839-4E4C-33A7-D8CC1D60475E}"/>
              </a:ext>
            </a:extLst>
          </p:cNvPr>
          <p:cNvPicPr>
            <a:picLocks noChangeAspect="1"/>
          </p:cNvPicPr>
          <p:nvPr/>
        </p:nvPicPr>
        <p:blipFill rotWithShape="1">
          <a:blip r:embed="rId3"/>
          <a:srcRect r="25034"/>
          <a:stretch/>
        </p:blipFill>
        <p:spPr>
          <a:xfrm>
            <a:off x="8385457" y="2628273"/>
            <a:ext cx="3200279" cy="3111143"/>
          </a:xfrm>
          <a:prstGeom prst="rect">
            <a:avLst/>
          </a:prstGeom>
        </p:spPr>
      </p:pic>
      <p:pic>
        <p:nvPicPr>
          <p:cNvPr id="24" name="Picture 23" descr="A graph of different colored lines&#10;&#10;Description automatically generated">
            <a:extLst>
              <a:ext uri="{FF2B5EF4-FFF2-40B4-BE49-F238E27FC236}">
                <a16:creationId xmlns:a16="http://schemas.microsoft.com/office/drawing/2014/main" id="{3F9D1D2E-B828-B934-3992-17A47A8E4C9C}"/>
              </a:ext>
            </a:extLst>
          </p:cNvPr>
          <p:cNvPicPr>
            <a:picLocks noChangeAspect="1"/>
          </p:cNvPicPr>
          <p:nvPr/>
        </p:nvPicPr>
        <p:blipFill rotWithShape="1">
          <a:blip r:embed="rId3">
            <a:clrChange>
              <a:clrFrom>
                <a:srgbClr val="FFFFFF"/>
              </a:clrFrom>
              <a:clrTo>
                <a:srgbClr val="FFFFFF">
                  <a:alpha val="0"/>
                </a:srgbClr>
              </a:clrTo>
            </a:clrChange>
          </a:blip>
          <a:srcRect l="74926" t="28224" r="1223" b="34891"/>
          <a:stretch/>
        </p:blipFill>
        <p:spPr>
          <a:xfrm>
            <a:off x="8785472" y="4412471"/>
            <a:ext cx="818287" cy="922254"/>
          </a:xfrm>
          <a:prstGeom prst="rect">
            <a:avLst/>
          </a:prstGeom>
        </p:spPr>
      </p:pic>
      <p:sp>
        <p:nvSpPr>
          <p:cNvPr id="26" name="TextBox 25">
            <a:extLst>
              <a:ext uri="{FF2B5EF4-FFF2-40B4-BE49-F238E27FC236}">
                <a16:creationId xmlns:a16="http://schemas.microsoft.com/office/drawing/2014/main" id="{5ADB2F70-3C41-F5D5-5A25-1CAE8F8A6AF6}"/>
              </a:ext>
            </a:extLst>
          </p:cNvPr>
          <p:cNvSpPr txBox="1"/>
          <p:nvPr/>
        </p:nvSpPr>
        <p:spPr>
          <a:xfrm>
            <a:off x="8258218" y="2426826"/>
            <a:ext cx="3637214" cy="153888"/>
          </a:xfrm>
          <a:prstGeom prst="rect">
            <a:avLst/>
          </a:prstGeom>
          <a:noFill/>
        </p:spPr>
        <p:txBody>
          <a:bodyPr wrap="none" lIns="0" tIns="0" rIns="0" bIns="0" rtlCol="0">
            <a:spAutoFit/>
          </a:bodyPr>
          <a:lstStyle/>
          <a:p>
            <a:pPr algn="l"/>
            <a:r>
              <a:rPr lang="en-BE" sz="1000" dirty="0">
                <a:solidFill>
                  <a:schemeClr val="bg2">
                    <a:lumMod val="10000"/>
                  </a:schemeClr>
                </a:solidFill>
              </a:rPr>
              <a:t>Simulated amplification drop </a:t>
            </a:r>
            <a:r>
              <a:rPr lang="en-BE" sz="1000">
                <a:solidFill>
                  <a:schemeClr val="bg2">
                    <a:lumMod val="10000"/>
                  </a:schemeClr>
                </a:solidFill>
              </a:rPr>
              <a:t>from </a:t>
            </a:r>
            <a:r>
              <a:rPr lang="el-GR" sz="1000" dirty="0">
                <a:solidFill>
                  <a:schemeClr val="bg2">
                    <a:lumMod val="10000"/>
                  </a:schemeClr>
                </a:solidFill>
              </a:rPr>
              <a:t>Φ = </a:t>
            </a:r>
            <a:r>
              <a:rPr lang="en-US" sz="1000" dirty="0">
                <a:solidFill>
                  <a:schemeClr val="bg2">
                    <a:lumMod val="10000"/>
                  </a:schemeClr>
                </a:solidFill>
              </a:rPr>
              <a:t>6</a:t>
            </a:r>
            <a:r>
              <a:rPr lang="el-GR" sz="1000" dirty="0">
                <a:solidFill>
                  <a:schemeClr val="bg2">
                    <a:lumMod val="10000"/>
                  </a:schemeClr>
                </a:solidFill>
              </a:rPr>
              <a:t> · 10</a:t>
            </a:r>
            <a:r>
              <a:rPr lang="el-GR" sz="1000" baseline="30000" dirty="0">
                <a:solidFill>
                  <a:schemeClr val="bg2">
                    <a:lumMod val="10000"/>
                  </a:schemeClr>
                </a:solidFill>
              </a:rPr>
              <a:t>5</a:t>
            </a:r>
            <a:r>
              <a:rPr lang="en-US" sz="1000" dirty="0">
                <a:solidFill>
                  <a:schemeClr val="bg2">
                    <a:lumMod val="10000"/>
                  </a:schemeClr>
                </a:solidFill>
              </a:rPr>
              <a:t> cm</a:t>
            </a:r>
            <a:r>
              <a:rPr lang="en-US" sz="1000" baseline="30000" dirty="0">
                <a:solidFill>
                  <a:schemeClr val="bg2">
                    <a:lumMod val="10000"/>
                  </a:schemeClr>
                </a:solidFill>
              </a:rPr>
              <a:t>−2</a:t>
            </a:r>
            <a:r>
              <a:rPr lang="en-US" sz="1000" dirty="0">
                <a:solidFill>
                  <a:schemeClr val="bg2">
                    <a:lumMod val="10000"/>
                  </a:schemeClr>
                </a:solidFill>
              </a:rPr>
              <a:t>s</a:t>
            </a:r>
            <a:r>
              <a:rPr lang="en-US" sz="1000" baseline="30000" dirty="0">
                <a:solidFill>
                  <a:schemeClr val="bg2">
                    <a:lumMod val="10000"/>
                  </a:schemeClr>
                </a:solidFill>
              </a:rPr>
              <a:t>−1  </a:t>
            </a:r>
            <a:r>
              <a:rPr lang="en-BE" sz="1000">
                <a:solidFill>
                  <a:schemeClr val="bg2">
                    <a:lumMod val="10000"/>
                  </a:schemeClr>
                </a:solidFill>
              </a:rPr>
              <a:t>pion </a:t>
            </a:r>
            <a:r>
              <a:rPr lang="en-BE" sz="1000" dirty="0">
                <a:solidFill>
                  <a:schemeClr val="bg2">
                    <a:lumMod val="10000"/>
                  </a:schemeClr>
                </a:solidFill>
              </a:rPr>
              <a:t>beam</a:t>
            </a:r>
          </a:p>
        </p:txBody>
      </p:sp>
      <p:pic>
        <p:nvPicPr>
          <p:cNvPr id="9" name="Picture 8" descr="A diagram of a graph&#10;&#10;Description automatically generated">
            <a:extLst>
              <a:ext uri="{FF2B5EF4-FFF2-40B4-BE49-F238E27FC236}">
                <a16:creationId xmlns:a16="http://schemas.microsoft.com/office/drawing/2014/main" id="{762AF82D-CAC7-F23A-A941-C6D258D8F7F0}"/>
              </a:ext>
            </a:extLst>
          </p:cNvPr>
          <p:cNvPicPr>
            <a:picLocks noChangeAspect="1"/>
          </p:cNvPicPr>
          <p:nvPr/>
        </p:nvPicPr>
        <p:blipFill>
          <a:blip r:embed="rId4"/>
          <a:stretch>
            <a:fillRect/>
          </a:stretch>
        </p:blipFill>
        <p:spPr>
          <a:xfrm>
            <a:off x="4420556" y="2528846"/>
            <a:ext cx="3682748" cy="3106157"/>
          </a:xfrm>
          <a:prstGeom prst="rect">
            <a:avLst/>
          </a:prstGeom>
        </p:spPr>
      </p:pic>
      <p:sp>
        <p:nvSpPr>
          <p:cNvPr id="15" name="TextBox 14">
            <a:extLst>
              <a:ext uri="{FF2B5EF4-FFF2-40B4-BE49-F238E27FC236}">
                <a16:creationId xmlns:a16="http://schemas.microsoft.com/office/drawing/2014/main" id="{89FB70DD-D5B2-8084-ACBE-0E29D07BA7C1}"/>
              </a:ext>
            </a:extLst>
          </p:cNvPr>
          <p:cNvSpPr txBox="1"/>
          <p:nvPr/>
        </p:nvSpPr>
        <p:spPr>
          <a:xfrm>
            <a:off x="4556221" y="2426826"/>
            <a:ext cx="3498255" cy="153888"/>
          </a:xfrm>
          <a:prstGeom prst="rect">
            <a:avLst/>
          </a:prstGeom>
          <a:noFill/>
        </p:spPr>
        <p:txBody>
          <a:bodyPr wrap="square" lIns="0" tIns="0" rIns="0" bIns="0" rtlCol="0">
            <a:spAutoFit/>
          </a:bodyPr>
          <a:lstStyle/>
          <a:p>
            <a:pPr algn="l"/>
            <a:r>
              <a:rPr lang="en-BE" sz="1000" dirty="0">
                <a:solidFill>
                  <a:schemeClr val="bg2">
                    <a:lumMod val="10000"/>
                  </a:schemeClr>
                </a:solidFill>
              </a:rPr>
              <a:t>Simulated voltage </a:t>
            </a:r>
            <a:r>
              <a:rPr lang="en-BE" sz="1000">
                <a:solidFill>
                  <a:schemeClr val="bg2">
                    <a:lumMod val="10000"/>
                  </a:schemeClr>
                </a:solidFill>
              </a:rPr>
              <a:t>drop </a:t>
            </a:r>
            <a:r>
              <a:rPr lang="en-US" sz="1000" dirty="0">
                <a:solidFill>
                  <a:schemeClr val="bg2">
                    <a:lumMod val="10000"/>
                  </a:schemeClr>
                </a:solidFill>
              </a:rPr>
              <a:t>for </a:t>
            </a:r>
            <a:r>
              <a:rPr lang="el-GR" sz="1000" dirty="0">
                <a:solidFill>
                  <a:schemeClr val="bg2">
                    <a:lumMod val="10000"/>
                  </a:schemeClr>
                </a:solidFill>
              </a:rPr>
              <a:t>Φ = </a:t>
            </a:r>
            <a:r>
              <a:rPr lang="en-US" sz="1000" dirty="0">
                <a:solidFill>
                  <a:schemeClr val="bg2">
                    <a:lumMod val="10000"/>
                  </a:schemeClr>
                </a:solidFill>
              </a:rPr>
              <a:t>6</a:t>
            </a:r>
            <a:r>
              <a:rPr lang="el-GR" sz="1000" dirty="0">
                <a:solidFill>
                  <a:schemeClr val="bg2">
                    <a:lumMod val="10000"/>
                  </a:schemeClr>
                </a:solidFill>
              </a:rPr>
              <a:t> · 10</a:t>
            </a:r>
            <a:r>
              <a:rPr lang="el-GR" sz="1000" baseline="30000" dirty="0">
                <a:solidFill>
                  <a:schemeClr val="bg2">
                    <a:lumMod val="10000"/>
                  </a:schemeClr>
                </a:solidFill>
              </a:rPr>
              <a:t>5</a:t>
            </a:r>
            <a:r>
              <a:rPr lang="en-US" sz="1000" dirty="0">
                <a:solidFill>
                  <a:schemeClr val="bg2">
                    <a:lumMod val="10000"/>
                  </a:schemeClr>
                </a:solidFill>
              </a:rPr>
              <a:t> cm</a:t>
            </a:r>
            <a:r>
              <a:rPr lang="en-US" sz="1000" baseline="30000" dirty="0">
                <a:solidFill>
                  <a:schemeClr val="bg2">
                    <a:lumMod val="10000"/>
                  </a:schemeClr>
                </a:solidFill>
              </a:rPr>
              <a:t>−2</a:t>
            </a:r>
            <a:r>
              <a:rPr lang="en-US" sz="1000" dirty="0">
                <a:solidFill>
                  <a:schemeClr val="bg2">
                    <a:lumMod val="10000"/>
                  </a:schemeClr>
                </a:solidFill>
              </a:rPr>
              <a:t>s</a:t>
            </a:r>
            <a:r>
              <a:rPr lang="en-US" sz="1000" baseline="30000" dirty="0">
                <a:solidFill>
                  <a:schemeClr val="bg2">
                    <a:lumMod val="10000"/>
                  </a:schemeClr>
                </a:solidFill>
              </a:rPr>
              <a:t>−1</a:t>
            </a:r>
            <a:r>
              <a:rPr lang="en-US" sz="1000" dirty="0">
                <a:solidFill>
                  <a:schemeClr val="bg2">
                    <a:lumMod val="10000"/>
                  </a:schemeClr>
                </a:solidFill>
              </a:rPr>
              <a:t> pion beam</a:t>
            </a:r>
            <a:endParaRPr lang="en-BE" sz="1000" baseline="30000" dirty="0">
              <a:solidFill>
                <a:schemeClr val="bg2">
                  <a:lumMod val="10000"/>
                </a:schemeClr>
              </a:solidFill>
            </a:endParaRPr>
          </a:p>
        </p:txBody>
      </p:sp>
      <p:sp>
        <p:nvSpPr>
          <p:cNvPr id="2" name="Rectangle 1">
            <a:extLst>
              <a:ext uri="{FF2B5EF4-FFF2-40B4-BE49-F238E27FC236}">
                <a16:creationId xmlns:a16="http://schemas.microsoft.com/office/drawing/2014/main" id="{3795CDD9-A4DE-FB2E-784C-7136CE8E5141}"/>
              </a:ext>
            </a:extLst>
          </p:cNvPr>
          <p:cNvSpPr/>
          <p:nvPr/>
        </p:nvSpPr>
        <p:spPr>
          <a:xfrm>
            <a:off x="6769391" y="6279151"/>
            <a:ext cx="5120686" cy="779381"/>
          </a:xfrm>
          <a:prstGeom prst="rect">
            <a:avLst/>
          </a:prstGeom>
        </p:spPr>
        <p:txBody>
          <a:bodyPr wrap="square">
            <a:spAutoFit/>
          </a:bodyPr>
          <a:lstStyle/>
          <a:p>
            <a:pPr marL="0" marR="0" lvl="1" indent="0" defTabSz="457200" rtl="0" eaLnBrk="1" fontAlgn="auto" latinLnBrk="0" hangingPunct="1">
              <a:lnSpc>
                <a:spcPct val="150000"/>
              </a:lnSpc>
              <a:spcBef>
                <a:spcPts val="0"/>
              </a:spcBef>
              <a:spcAft>
                <a:spcPts val="0"/>
              </a:spcAft>
              <a:buClrTx/>
              <a:buSzTx/>
              <a:buFontTx/>
              <a:buNone/>
              <a:tabLst/>
              <a:defRPr/>
            </a:pPr>
            <a:r>
              <a:rPr lang="en-GB" sz="1050" dirty="0">
                <a:solidFill>
                  <a:schemeClr val="tx2"/>
                </a:solidFill>
              </a:rPr>
              <a:t>Minimum surface resistivity for timing: D. Janssens’ </a:t>
            </a:r>
            <a:r>
              <a:rPr lang="en-GB" sz="1050" dirty="0">
                <a:solidFill>
                  <a:schemeClr val="tx2"/>
                </a:solidFill>
                <a:hlinkClick r:id="rId5"/>
              </a:rPr>
              <a:t>presentation</a:t>
            </a:r>
            <a:r>
              <a:rPr lang="en-GB" sz="1050" dirty="0">
                <a:solidFill>
                  <a:schemeClr val="tx2"/>
                </a:solidFill>
              </a:rPr>
              <a:t> of yesterday</a:t>
            </a:r>
            <a:endParaRPr kumimoji="0" lang="en-GB" sz="1050" b="0" u="none" strike="noStrike" kern="1200" cap="none" spc="0" normalizeH="0" baseline="0" noProof="0" dirty="0">
              <a:ln>
                <a:noFill/>
              </a:ln>
              <a:solidFill>
                <a:schemeClr val="tx2"/>
              </a:solidFill>
              <a:effectLst/>
              <a:uLnTx/>
              <a:uFillTx/>
              <a:ea typeface="+mn-ea"/>
              <a:cs typeface="+mn-cs"/>
            </a:endParaRPr>
          </a:p>
          <a:p>
            <a:pPr marL="0" marR="0" lvl="1" indent="0" defTabSz="457200" rtl="0" eaLnBrk="1" fontAlgn="auto" latinLnBrk="0" hangingPunct="1">
              <a:lnSpc>
                <a:spcPct val="150000"/>
              </a:lnSpc>
              <a:spcBef>
                <a:spcPts val="0"/>
              </a:spcBef>
              <a:spcAft>
                <a:spcPts val="0"/>
              </a:spcAft>
              <a:buClrTx/>
              <a:buSzTx/>
              <a:buFontTx/>
              <a:buNone/>
              <a:tabLst/>
              <a:defRPr/>
            </a:pPr>
            <a:r>
              <a:rPr kumimoji="0" lang="en-GB" sz="1050" b="0" u="none" strike="noStrike" kern="1200" cap="none" spc="0" normalizeH="0" baseline="0" noProof="0" dirty="0">
                <a:ln>
                  <a:noFill/>
                </a:ln>
                <a:solidFill>
                  <a:schemeClr val="tx2"/>
                </a:solidFill>
                <a:effectLst/>
                <a:uLnTx/>
                <a:uFillTx/>
                <a:ea typeface="+mn-ea"/>
                <a:cs typeface="+mn-cs"/>
              </a:rPr>
              <a:t>D. Janssens, PhD dissertation, </a:t>
            </a:r>
            <a:r>
              <a:rPr kumimoji="0" lang="en-GB" sz="1050" b="0" u="none" strike="noStrike" kern="1200" cap="none" spc="0" normalizeH="0" baseline="0" noProof="0" dirty="0">
                <a:ln>
                  <a:noFill/>
                </a:ln>
                <a:solidFill>
                  <a:schemeClr val="tx2"/>
                </a:solidFill>
                <a:effectLst/>
                <a:uLnTx/>
                <a:uFillTx/>
                <a:ea typeface="+mn-ea"/>
                <a:cs typeface="+mn-cs"/>
                <a:hlinkClick r:id="rId6"/>
              </a:rPr>
              <a:t>https://cds.cern.ch/record/2890572</a:t>
            </a:r>
            <a:endParaRPr kumimoji="0" lang="en-GB" sz="1050" b="0" u="none" strike="noStrike" kern="1200" cap="none" spc="0" normalizeH="0" baseline="0" noProof="0" dirty="0">
              <a:ln>
                <a:noFill/>
              </a:ln>
              <a:solidFill>
                <a:schemeClr val="tx2"/>
              </a:solidFill>
              <a:effectLst/>
              <a:uLnTx/>
              <a:uFillTx/>
              <a:ea typeface="+mn-ea"/>
              <a:cs typeface="+mn-cs"/>
            </a:endParaRPr>
          </a:p>
          <a:p>
            <a:pPr marL="0" marR="0" lvl="1" indent="0" defTabSz="457200" rtl="0" eaLnBrk="1" fontAlgn="auto" latinLnBrk="0" hangingPunct="1">
              <a:lnSpc>
                <a:spcPct val="150000"/>
              </a:lnSpc>
              <a:spcBef>
                <a:spcPts val="0"/>
              </a:spcBef>
              <a:spcAft>
                <a:spcPts val="0"/>
              </a:spcAft>
              <a:buClrTx/>
              <a:buSzTx/>
              <a:buFontTx/>
              <a:buNone/>
              <a:tabLst/>
              <a:defRPr/>
            </a:pPr>
            <a:endParaRPr kumimoji="0" lang="en-GB" sz="1000" b="0" u="none" strike="noStrike" kern="1200" cap="none" spc="0" normalizeH="0" baseline="0" noProof="0" dirty="0">
              <a:ln>
                <a:noFill/>
              </a:ln>
              <a:solidFill>
                <a:schemeClr val="tx2"/>
              </a:solidFill>
              <a:effectLst/>
              <a:uLnTx/>
              <a:uFillTx/>
              <a:ea typeface="+mn-ea"/>
              <a:cs typeface="+mn-cs"/>
            </a:endParaRPr>
          </a:p>
        </p:txBody>
      </p:sp>
      <p:pic>
        <p:nvPicPr>
          <p:cNvPr id="8" name="Picture 7" descr="Graphical user interface, Teams&#10;&#10;Description automatically generated with medium confidence">
            <a:extLst>
              <a:ext uri="{FF2B5EF4-FFF2-40B4-BE49-F238E27FC236}">
                <a16:creationId xmlns:a16="http://schemas.microsoft.com/office/drawing/2014/main" id="{5D0C88F4-7A73-395F-66C1-2E405785368C}"/>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1501085" y="6282141"/>
            <a:ext cx="896457" cy="554642"/>
          </a:xfrm>
          <a:prstGeom prst="rect">
            <a:avLst/>
          </a:prstGeom>
        </p:spPr>
      </p:pic>
      <p:pic>
        <p:nvPicPr>
          <p:cNvPr id="10" name="Picture 9" descr="Logo&#10;&#10;Description automatically generated with medium confidence">
            <a:extLst>
              <a:ext uri="{FF2B5EF4-FFF2-40B4-BE49-F238E27FC236}">
                <a16:creationId xmlns:a16="http://schemas.microsoft.com/office/drawing/2014/main" id="{494DBA90-6BD9-A333-83ED-5F58C07A2635}"/>
              </a:ext>
            </a:extLst>
          </p:cNvPr>
          <p:cNvPicPr>
            <a:picLocks noChangeAspect="1"/>
          </p:cNvPicPr>
          <p:nvPr/>
        </p:nvPicPr>
        <p:blipFill rotWithShape="1">
          <a:blip r:embed="rId8">
            <a:clrChange>
              <a:clrFrom>
                <a:srgbClr val="FFFFFF"/>
              </a:clrFrom>
              <a:clrTo>
                <a:srgbClr val="FFFFFF">
                  <a:alpha val="0"/>
                </a:srgbClr>
              </a:clrTo>
            </a:clrChange>
          </a:blip>
          <a:srcRect r="57562" b="-2827"/>
          <a:stretch/>
        </p:blipFill>
        <p:spPr>
          <a:xfrm>
            <a:off x="403200" y="6309320"/>
            <a:ext cx="1075022" cy="527463"/>
          </a:xfrm>
          <a:prstGeom prst="rect">
            <a:avLst/>
          </a:prstGeom>
        </p:spPr>
      </p:pic>
      <p:pic>
        <p:nvPicPr>
          <p:cNvPr id="13" name="Picture 1" descr="page1image1090763664">
            <a:extLst>
              <a:ext uri="{FF2B5EF4-FFF2-40B4-BE49-F238E27FC236}">
                <a16:creationId xmlns:a16="http://schemas.microsoft.com/office/drawing/2014/main" id="{7AC6CEAC-D67C-54D3-5E9E-8A6AC14200E2}"/>
              </a:ext>
            </a:extLst>
          </p:cNvPr>
          <p:cNvPicPr>
            <a:picLocks noChangeAspect="1" noChangeArrowheads="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395023" y="6309320"/>
            <a:ext cx="519326" cy="501899"/>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descr="A black background with text and numbers&#10;&#10;Description automatically generated">
            <a:extLst>
              <a:ext uri="{FF2B5EF4-FFF2-40B4-BE49-F238E27FC236}">
                <a16:creationId xmlns:a16="http://schemas.microsoft.com/office/drawing/2014/main" id="{AC994F28-A88B-6A15-AB8B-2CB172E2DE52}"/>
              </a:ext>
            </a:extLst>
          </p:cNvPr>
          <p:cNvPicPr>
            <a:picLocks noChangeAspect="1"/>
          </p:cNvPicPr>
          <p:nvPr/>
        </p:nvPicPr>
        <p:blipFill>
          <a:blip r:embed="rId10"/>
          <a:stretch>
            <a:fillRect/>
          </a:stretch>
        </p:blipFill>
        <p:spPr>
          <a:xfrm>
            <a:off x="2887689" y="6309320"/>
            <a:ext cx="807582" cy="501899"/>
          </a:xfrm>
          <a:prstGeom prst="rect">
            <a:avLst/>
          </a:prstGeom>
        </p:spPr>
      </p:pic>
      <p:sp>
        <p:nvSpPr>
          <p:cNvPr id="27" name="Rectangle 26">
            <a:extLst>
              <a:ext uri="{FF2B5EF4-FFF2-40B4-BE49-F238E27FC236}">
                <a16:creationId xmlns:a16="http://schemas.microsoft.com/office/drawing/2014/main" id="{D593FD53-B07B-6AAB-D27A-B567B915AC82}"/>
              </a:ext>
            </a:extLst>
          </p:cNvPr>
          <p:cNvSpPr/>
          <p:nvPr/>
        </p:nvSpPr>
        <p:spPr>
          <a:xfrm>
            <a:off x="541019" y="4395466"/>
            <a:ext cx="3127247" cy="211810"/>
          </a:xfrm>
          <a:prstGeom prst="rect">
            <a:avLst/>
          </a:prstGeom>
          <a:gradFill flip="none" rotWithShape="1">
            <a:gsLst>
              <a:gs pos="0">
                <a:srgbClr val="C00000"/>
              </a:gs>
              <a:gs pos="52000">
                <a:srgbClr val="C00000"/>
              </a:gs>
              <a:gs pos="73000">
                <a:srgbClr val="00B050"/>
              </a:gs>
              <a:gs pos="65000">
                <a:srgbClr val="00B050"/>
              </a:gs>
              <a:gs pos="94000">
                <a:srgbClr val="C00000"/>
              </a:gs>
            </a:gsLst>
            <a:lin ang="0" scaled="1"/>
            <a:tileRect/>
          </a:gradFill>
          <a:ln w="6350">
            <a:solidFill>
              <a:srgbClr val="6868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cxnSp>
        <p:nvCxnSpPr>
          <p:cNvPr id="28" name="Straight Arrow Connector 27">
            <a:extLst>
              <a:ext uri="{FF2B5EF4-FFF2-40B4-BE49-F238E27FC236}">
                <a16:creationId xmlns:a16="http://schemas.microsoft.com/office/drawing/2014/main" id="{59CADDDF-10D3-16A5-2306-326CC2912A64}"/>
              </a:ext>
            </a:extLst>
          </p:cNvPr>
          <p:cNvCxnSpPr>
            <a:cxnSpLocks/>
          </p:cNvCxnSpPr>
          <p:nvPr/>
        </p:nvCxnSpPr>
        <p:spPr>
          <a:xfrm>
            <a:off x="2429790" y="3931517"/>
            <a:ext cx="0" cy="447175"/>
          </a:xfrm>
          <a:prstGeom prst="straightConnector1">
            <a:avLst/>
          </a:prstGeom>
          <a:ln>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8258B5CB-9D0B-2386-66CC-1DCA6EDCB7A5}"/>
              </a:ext>
            </a:extLst>
          </p:cNvPr>
          <p:cNvSpPr txBox="1"/>
          <p:nvPr/>
        </p:nvSpPr>
        <p:spPr>
          <a:xfrm>
            <a:off x="1792663" y="3717624"/>
            <a:ext cx="1372171" cy="153888"/>
          </a:xfrm>
          <a:prstGeom prst="rect">
            <a:avLst/>
          </a:prstGeom>
          <a:noFill/>
        </p:spPr>
        <p:txBody>
          <a:bodyPr wrap="none" lIns="0" tIns="0" rIns="0" bIns="0" rtlCol="0">
            <a:spAutoFit/>
          </a:bodyPr>
          <a:lstStyle/>
          <a:p>
            <a:pPr algn="l"/>
            <a:r>
              <a:rPr lang="en-GB" sz="1000" dirty="0">
                <a:solidFill>
                  <a:schemeClr val="bg2">
                    <a:lumMod val="10000"/>
                  </a:schemeClr>
                </a:solidFill>
              </a:rPr>
              <a:t>m</a:t>
            </a:r>
            <a:r>
              <a:rPr lang="en-BE" sz="1000" dirty="0">
                <a:solidFill>
                  <a:schemeClr val="bg2">
                    <a:lumMod val="10000"/>
                  </a:schemeClr>
                </a:solidFill>
              </a:rPr>
              <a:t>imimum for protection </a:t>
            </a:r>
          </a:p>
        </p:txBody>
      </p:sp>
      <p:sp>
        <p:nvSpPr>
          <p:cNvPr id="30" name="TextBox 29">
            <a:extLst>
              <a:ext uri="{FF2B5EF4-FFF2-40B4-BE49-F238E27FC236}">
                <a16:creationId xmlns:a16="http://schemas.microsoft.com/office/drawing/2014/main" id="{77430A4B-F5B6-A0C0-547B-A657D5C7C85D}"/>
              </a:ext>
            </a:extLst>
          </p:cNvPr>
          <p:cNvSpPr txBox="1"/>
          <p:nvPr/>
        </p:nvSpPr>
        <p:spPr>
          <a:xfrm>
            <a:off x="2711156" y="3959185"/>
            <a:ext cx="787075" cy="153888"/>
          </a:xfrm>
          <a:prstGeom prst="rect">
            <a:avLst/>
          </a:prstGeom>
          <a:noFill/>
        </p:spPr>
        <p:txBody>
          <a:bodyPr wrap="none" lIns="0" tIns="0" rIns="0" bIns="0" rtlCol="0">
            <a:spAutoFit/>
          </a:bodyPr>
          <a:lstStyle/>
          <a:p>
            <a:pPr algn="l"/>
            <a:r>
              <a:rPr lang="en-US" sz="1000" dirty="0">
                <a:solidFill>
                  <a:schemeClr val="bg2">
                    <a:lumMod val="10000"/>
                  </a:schemeClr>
                </a:solidFill>
              </a:rPr>
              <a:t>rate capability</a:t>
            </a:r>
            <a:endParaRPr lang="en-BE" sz="1000" dirty="0">
              <a:solidFill>
                <a:schemeClr val="bg2">
                  <a:lumMod val="10000"/>
                </a:schemeClr>
              </a:solidFill>
            </a:endParaRPr>
          </a:p>
        </p:txBody>
      </p:sp>
      <p:cxnSp>
        <p:nvCxnSpPr>
          <p:cNvPr id="31" name="Straight Arrow Connector 30">
            <a:extLst>
              <a:ext uri="{FF2B5EF4-FFF2-40B4-BE49-F238E27FC236}">
                <a16:creationId xmlns:a16="http://schemas.microsoft.com/office/drawing/2014/main" id="{BAE92076-7E1E-B361-29F7-04A919480A86}"/>
              </a:ext>
            </a:extLst>
          </p:cNvPr>
          <p:cNvCxnSpPr>
            <a:cxnSpLocks/>
          </p:cNvCxnSpPr>
          <p:nvPr/>
        </p:nvCxnSpPr>
        <p:spPr>
          <a:xfrm>
            <a:off x="3056768" y="4113073"/>
            <a:ext cx="0" cy="252168"/>
          </a:xfrm>
          <a:prstGeom prst="straightConnector1">
            <a:avLst/>
          </a:prstGeom>
          <a:ln>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32" name="Picture 31">
            <a:extLst>
              <a:ext uri="{FF2B5EF4-FFF2-40B4-BE49-F238E27FC236}">
                <a16:creationId xmlns:a16="http://schemas.microsoft.com/office/drawing/2014/main" id="{D6122CA7-DE5C-02B1-CEB4-C8E540330EC3}"/>
              </a:ext>
            </a:extLst>
          </p:cNvPr>
          <p:cNvPicPr>
            <a:picLocks noChangeAspect="1"/>
          </p:cNvPicPr>
          <p:nvPr/>
        </p:nvPicPr>
        <p:blipFill rotWithShape="1">
          <a:blip r:embed="rId11"/>
          <a:srcRect l="11242" t="85136" r="4657"/>
          <a:stretch/>
        </p:blipFill>
        <p:spPr>
          <a:xfrm>
            <a:off x="403200" y="4609152"/>
            <a:ext cx="3413332" cy="585207"/>
          </a:xfrm>
          <a:prstGeom prst="rect">
            <a:avLst/>
          </a:prstGeom>
        </p:spPr>
      </p:pic>
      <p:sp>
        <p:nvSpPr>
          <p:cNvPr id="33" name="TextBox 32">
            <a:extLst>
              <a:ext uri="{FF2B5EF4-FFF2-40B4-BE49-F238E27FC236}">
                <a16:creationId xmlns:a16="http://schemas.microsoft.com/office/drawing/2014/main" id="{514C710C-5E40-01BC-ADF5-4A4165543EA8}"/>
              </a:ext>
            </a:extLst>
          </p:cNvPr>
          <p:cNvSpPr txBox="1"/>
          <p:nvPr/>
        </p:nvSpPr>
        <p:spPr>
          <a:xfrm>
            <a:off x="594375" y="3907172"/>
            <a:ext cx="1154162" cy="153888"/>
          </a:xfrm>
          <a:prstGeom prst="rect">
            <a:avLst/>
          </a:prstGeom>
          <a:noFill/>
        </p:spPr>
        <p:txBody>
          <a:bodyPr wrap="none" lIns="0" tIns="0" rIns="0" bIns="0" rtlCol="0">
            <a:spAutoFit/>
          </a:bodyPr>
          <a:lstStyle/>
          <a:p>
            <a:pPr algn="l"/>
            <a:r>
              <a:rPr lang="en-GB" sz="1000" dirty="0">
                <a:solidFill>
                  <a:schemeClr val="bg2">
                    <a:lumMod val="10000"/>
                  </a:schemeClr>
                </a:solidFill>
              </a:rPr>
              <a:t>m</a:t>
            </a:r>
            <a:r>
              <a:rPr lang="en-BE" sz="1000" dirty="0">
                <a:solidFill>
                  <a:schemeClr val="bg2">
                    <a:lumMod val="10000"/>
                  </a:schemeClr>
                </a:solidFill>
              </a:rPr>
              <a:t>imimum for timing </a:t>
            </a:r>
          </a:p>
        </p:txBody>
      </p:sp>
      <p:cxnSp>
        <p:nvCxnSpPr>
          <p:cNvPr id="34" name="Straight Arrow Connector 33">
            <a:extLst>
              <a:ext uri="{FF2B5EF4-FFF2-40B4-BE49-F238E27FC236}">
                <a16:creationId xmlns:a16="http://schemas.microsoft.com/office/drawing/2014/main" id="{BFE30B41-0202-C26B-5408-D613CE480080}"/>
              </a:ext>
            </a:extLst>
          </p:cNvPr>
          <p:cNvCxnSpPr>
            <a:cxnSpLocks/>
          </p:cNvCxnSpPr>
          <p:nvPr/>
        </p:nvCxnSpPr>
        <p:spPr>
          <a:xfrm>
            <a:off x="1171456" y="4115481"/>
            <a:ext cx="0" cy="238866"/>
          </a:xfrm>
          <a:prstGeom prst="straightConnector1">
            <a:avLst/>
          </a:prstGeom>
          <a:ln>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5" name="Content Placeholder 1">
            <a:extLst>
              <a:ext uri="{FF2B5EF4-FFF2-40B4-BE49-F238E27FC236}">
                <a16:creationId xmlns:a16="http://schemas.microsoft.com/office/drawing/2014/main" id="{D0226648-455A-80A9-2A90-2A3FA4B70858}"/>
              </a:ext>
            </a:extLst>
          </p:cNvPr>
          <p:cNvSpPr txBox="1">
            <a:spLocks/>
          </p:cNvSpPr>
          <p:nvPr/>
        </p:nvSpPr>
        <p:spPr>
          <a:xfrm>
            <a:off x="403200" y="1284072"/>
            <a:ext cx="11380812" cy="4672228"/>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1800" b="0" dirty="0"/>
              <a:t>A surface resistivity of 20 M</a:t>
            </a:r>
            <a:r>
              <a:rPr lang="el-GR" sz="1800" b="0" dirty="0"/>
              <a:t>Ω/□ </a:t>
            </a:r>
            <a:r>
              <a:rPr lang="en-US" sz="1800" b="0" dirty="0"/>
              <a:t>was chosen to ensure that:</a:t>
            </a:r>
          </a:p>
          <a:p>
            <a:pPr marL="285750" indent="-285750">
              <a:buFont typeface="Arial" panose="020B0604020202020204" pitchFamily="34" charset="0"/>
              <a:buChar char="•"/>
            </a:pPr>
            <a:r>
              <a:rPr lang="en-US" sz="1800" b="0" dirty="0"/>
              <a:t>the leading edge of the signal is minimally affected by the delayed component, </a:t>
            </a:r>
          </a:p>
          <a:p>
            <a:pPr marL="285750" indent="-285750">
              <a:buFont typeface="Arial" panose="020B0604020202020204" pitchFamily="34" charset="0"/>
              <a:buChar char="•"/>
            </a:pPr>
            <a:r>
              <a:rPr lang="en-US" sz="1800" dirty="0"/>
              <a:t>the rate capability estimation, </a:t>
            </a:r>
          </a:p>
          <a:p>
            <a:pPr marL="285750" indent="-285750">
              <a:buFont typeface="Arial" panose="020B0604020202020204" pitchFamily="34" charset="0"/>
              <a:buChar char="•"/>
            </a:pPr>
            <a:r>
              <a:rPr lang="en-US" sz="1800" b="0" dirty="0"/>
              <a:t>the protection against discharges.</a:t>
            </a:r>
          </a:p>
        </p:txBody>
      </p:sp>
    </p:spTree>
    <p:extLst>
      <p:ext uri="{BB962C8B-B14F-4D97-AF65-F5344CB8AC3E}">
        <p14:creationId xmlns:p14="http://schemas.microsoft.com/office/powerpoint/2010/main" val="23101105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41385A-C0F9-A371-D803-A6905A04B8B9}"/>
            </a:ext>
          </a:extLst>
        </p:cNvPr>
        <p:cNvGrpSpPr/>
        <p:nvPr/>
      </p:nvGrpSpPr>
      <p:grpSpPr>
        <a:xfrm>
          <a:off x="0" y="0"/>
          <a:ext cx="0" cy="0"/>
          <a:chOff x="0" y="0"/>
          <a:chExt cx="0" cy="0"/>
        </a:xfrm>
      </p:grpSpPr>
      <p:sp>
        <p:nvSpPr>
          <p:cNvPr id="14" name="Rectangle 13">
            <a:extLst>
              <a:ext uri="{FF2B5EF4-FFF2-40B4-BE49-F238E27FC236}">
                <a16:creationId xmlns:a16="http://schemas.microsoft.com/office/drawing/2014/main" id="{C590928B-A760-90FD-AD61-5B5AB38A61FF}"/>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a:extLst>
              <a:ext uri="{FF2B5EF4-FFF2-40B4-BE49-F238E27FC236}">
                <a16:creationId xmlns:a16="http://schemas.microsoft.com/office/drawing/2014/main" id="{C607659F-53AF-D3AB-EAEE-E6B309BAB057}"/>
              </a:ext>
            </a:extLst>
          </p:cNvPr>
          <p:cNvSpPr>
            <a:spLocks noGrp="1"/>
          </p:cNvSpPr>
          <p:nvPr>
            <p:ph type="title"/>
          </p:nvPr>
        </p:nvSpPr>
        <p:spPr>
          <a:xfrm>
            <a:off x="407988" y="373593"/>
            <a:ext cx="11784012" cy="1065742"/>
          </a:xfrm>
        </p:spPr>
        <p:txBody>
          <a:bodyPr/>
          <a:lstStyle/>
          <a:p>
            <a:r>
              <a:rPr lang="en-US" sz="2800" dirty="0"/>
              <a:t>Single channel resistive PICOSEC Micromegas</a:t>
            </a:r>
            <a:endParaRPr lang="en-BE" sz="2800" dirty="0"/>
          </a:p>
        </p:txBody>
      </p:sp>
      <p:sp>
        <p:nvSpPr>
          <p:cNvPr id="4" name="Slide Number Placeholder 3">
            <a:extLst>
              <a:ext uri="{FF2B5EF4-FFF2-40B4-BE49-F238E27FC236}">
                <a16:creationId xmlns:a16="http://schemas.microsoft.com/office/drawing/2014/main" id="{B43EDD28-8ABD-DBF5-20C0-41A6E0CCD470}"/>
              </a:ext>
            </a:extLst>
          </p:cNvPr>
          <p:cNvSpPr>
            <a:spLocks noGrp="1"/>
          </p:cNvSpPr>
          <p:nvPr>
            <p:ph type="sldNum" sz="quarter" idx="12"/>
          </p:nvPr>
        </p:nvSpPr>
        <p:spPr/>
        <p:txBody>
          <a:bodyPr/>
          <a:lstStyle/>
          <a:p>
            <a:fld id="{36B5EA5A-BC32-A742-B11B-8E7414D5B535}" type="slidenum">
              <a:rPr lang="en-US" smtClean="0"/>
              <a:pPr/>
              <a:t>7</a:t>
            </a:fld>
            <a:endParaRPr lang="en-US" dirty="0"/>
          </a:p>
        </p:txBody>
      </p:sp>
      <p:pic>
        <p:nvPicPr>
          <p:cNvPr id="24" name="detector1.mp4">
            <a:hlinkClick r:id="" action="ppaction://media"/>
            <a:extLst>
              <a:ext uri="{FF2B5EF4-FFF2-40B4-BE49-F238E27FC236}">
                <a16:creationId xmlns:a16="http://schemas.microsoft.com/office/drawing/2014/main" id="{B7D6E6C1-6FE4-6215-6D61-ABA61A80C148}"/>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5"/>
          <a:srcRect l="36207" r="37606"/>
          <a:stretch/>
        </p:blipFill>
        <p:spPr>
          <a:xfrm>
            <a:off x="317971" y="948932"/>
            <a:ext cx="3520966" cy="5257356"/>
          </a:xfrm>
          <a:prstGeom prst="rect">
            <a:avLst/>
          </a:prstGeom>
        </p:spPr>
      </p:pic>
      <p:sp>
        <p:nvSpPr>
          <p:cNvPr id="25" name="TextBox 24">
            <a:extLst>
              <a:ext uri="{FF2B5EF4-FFF2-40B4-BE49-F238E27FC236}">
                <a16:creationId xmlns:a16="http://schemas.microsoft.com/office/drawing/2014/main" id="{1066114B-C984-567C-F7DB-63F73DAB2AC8}"/>
              </a:ext>
            </a:extLst>
          </p:cNvPr>
          <p:cNvSpPr txBox="1"/>
          <p:nvPr/>
        </p:nvSpPr>
        <p:spPr>
          <a:xfrm>
            <a:off x="4873336" y="4031673"/>
            <a:ext cx="65" cy="276999"/>
          </a:xfrm>
          <a:prstGeom prst="rect">
            <a:avLst/>
          </a:prstGeom>
          <a:noFill/>
        </p:spPr>
        <p:txBody>
          <a:bodyPr wrap="none" lIns="0" tIns="0" rIns="0" bIns="0" rtlCol="0">
            <a:spAutoFit/>
          </a:bodyPr>
          <a:lstStyle/>
          <a:p>
            <a:pPr algn="l"/>
            <a:endParaRPr lang="en-US" dirty="0"/>
          </a:p>
        </p:txBody>
      </p:sp>
      <p:pic>
        <p:nvPicPr>
          <p:cNvPr id="28" name="Picture 27" descr="A close-up of a device&#10;&#10;Description automatically generated">
            <a:extLst>
              <a:ext uri="{FF2B5EF4-FFF2-40B4-BE49-F238E27FC236}">
                <a16:creationId xmlns:a16="http://schemas.microsoft.com/office/drawing/2014/main" id="{5396EF80-13D7-81F2-4162-FF4CA76FECD0}"/>
              </a:ext>
            </a:extLst>
          </p:cNvPr>
          <p:cNvPicPr>
            <a:picLocks noChangeAspect="1"/>
          </p:cNvPicPr>
          <p:nvPr/>
        </p:nvPicPr>
        <p:blipFill>
          <a:blip r:embed="rId6"/>
          <a:srcRect l="55825" b="13480"/>
          <a:stretch/>
        </p:blipFill>
        <p:spPr>
          <a:xfrm>
            <a:off x="8706883" y="3126610"/>
            <a:ext cx="3081917" cy="2364124"/>
          </a:xfrm>
          <a:prstGeom prst="rect">
            <a:avLst/>
          </a:prstGeom>
        </p:spPr>
      </p:pic>
      <p:pic>
        <p:nvPicPr>
          <p:cNvPr id="29" name="Picture 28" descr="A close up of a circuit board&#10;&#10;Description automatically generated">
            <a:extLst>
              <a:ext uri="{FF2B5EF4-FFF2-40B4-BE49-F238E27FC236}">
                <a16:creationId xmlns:a16="http://schemas.microsoft.com/office/drawing/2014/main" id="{CDE7B50A-D7E7-014C-CE5C-9378DA50D0D7}"/>
              </a:ext>
            </a:extLst>
          </p:cNvPr>
          <p:cNvPicPr>
            <a:picLocks noChangeAspect="1"/>
          </p:cNvPicPr>
          <p:nvPr/>
        </p:nvPicPr>
        <p:blipFill>
          <a:blip r:embed="rId7">
            <a:extLst>
              <a:ext uri="{BEBA8EAE-BF5A-486C-A8C5-ECC9F3942E4B}">
                <a14:imgProps xmlns:a14="http://schemas.microsoft.com/office/drawing/2010/main">
                  <a14:imgLayer r:embed="rId8">
                    <a14:imgEffect>
                      <a14:brightnessContrast bright="20000"/>
                    </a14:imgEffect>
                  </a14:imgLayer>
                </a14:imgProps>
              </a:ext>
            </a:extLst>
          </a:blip>
          <a:srcRect l="14764" t="20174" r="12000" b="27313"/>
          <a:stretch/>
        </p:blipFill>
        <p:spPr>
          <a:xfrm rot="5400000">
            <a:off x="4554772" y="3624814"/>
            <a:ext cx="3112728" cy="1673955"/>
          </a:xfrm>
          <a:prstGeom prst="rect">
            <a:avLst/>
          </a:prstGeom>
        </p:spPr>
      </p:pic>
      <p:sp>
        <p:nvSpPr>
          <p:cNvPr id="30" name="TextBox 29">
            <a:extLst>
              <a:ext uri="{FF2B5EF4-FFF2-40B4-BE49-F238E27FC236}">
                <a16:creationId xmlns:a16="http://schemas.microsoft.com/office/drawing/2014/main" id="{CFD3EE4E-944A-371D-4C02-F63D63CD99F7}"/>
              </a:ext>
            </a:extLst>
          </p:cNvPr>
          <p:cNvSpPr txBox="1"/>
          <p:nvPr/>
        </p:nvSpPr>
        <p:spPr>
          <a:xfrm>
            <a:off x="5906835" y="6277869"/>
            <a:ext cx="7179228" cy="577081"/>
          </a:xfrm>
          <a:prstGeom prst="rect">
            <a:avLst/>
          </a:prstGeom>
          <a:noFill/>
        </p:spPr>
        <p:txBody>
          <a:bodyPr wrap="square">
            <a:spAutoFit/>
          </a:bodyPr>
          <a:lstStyle/>
          <a:p>
            <a:r>
              <a:rPr lang="en-GB" sz="1050" dirty="0">
                <a:solidFill>
                  <a:schemeClr val="tx2"/>
                </a:solidFill>
              </a:rPr>
              <a:t>PICOSEC amplifier design: A. </a:t>
            </a:r>
            <a:r>
              <a:rPr lang="en-GB" sz="1050" dirty="0" err="1">
                <a:solidFill>
                  <a:schemeClr val="tx2"/>
                </a:solidFill>
              </a:rPr>
              <a:t>Utrobičić</a:t>
            </a:r>
            <a:r>
              <a:rPr lang="en-GB" sz="1050" dirty="0">
                <a:solidFill>
                  <a:schemeClr val="tx2"/>
                </a:solidFill>
              </a:rPr>
              <a:t>, et al., </a:t>
            </a:r>
            <a:r>
              <a:rPr lang="en-GB" sz="1050" dirty="0">
                <a:solidFill>
                  <a:schemeClr val="tx2"/>
                </a:solidFill>
                <a:hlinkClick r:id="rId9">
                  <a:extLst>
                    <a:ext uri="{A12FA001-AC4F-418D-AE19-62706E023703}">
                      <ahyp:hlinkClr xmlns:ahyp="http://schemas.microsoft.com/office/drawing/2018/hyperlinkcolor" val="tx"/>
                    </a:ext>
                  </a:extLst>
                </a:hlinkClick>
              </a:rPr>
              <a:t>JINST 18 (2023) C07012</a:t>
            </a:r>
            <a:endParaRPr lang="en-GB" sz="1050" dirty="0">
              <a:solidFill>
                <a:schemeClr val="tx2"/>
              </a:solidFill>
            </a:endParaRPr>
          </a:p>
          <a:p>
            <a:r>
              <a:rPr lang="en-GB" sz="1050" dirty="0">
                <a:solidFill>
                  <a:schemeClr val="tx2"/>
                </a:solidFill>
              </a:rPr>
              <a:t>Based on the RF pulse amplifier: C. </a:t>
            </a:r>
            <a:r>
              <a:rPr lang="en-GB" sz="1050" dirty="0" err="1">
                <a:solidFill>
                  <a:schemeClr val="tx2"/>
                </a:solidFill>
              </a:rPr>
              <a:t>Hoarau</a:t>
            </a:r>
            <a:r>
              <a:rPr lang="en-GB" sz="1050" dirty="0">
                <a:solidFill>
                  <a:schemeClr val="tx2"/>
                </a:solidFill>
              </a:rPr>
              <a:t>, et al., </a:t>
            </a:r>
            <a:r>
              <a:rPr lang="en-GB" sz="1050" dirty="0">
                <a:solidFill>
                  <a:schemeClr val="tx2"/>
                </a:solidFill>
                <a:hlinkClick r:id="rId10">
                  <a:extLst>
                    <a:ext uri="{A12FA001-AC4F-418D-AE19-62706E023703}">
                      <ahyp:hlinkClr xmlns:ahyp="http://schemas.microsoft.com/office/drawing/2018/hyperlinkcolor" val="tx"/>
                    </a:ext>
                  </a:extLst>
                </a:hlinkClick>
              </a:rPr>
              <a:t>JINST 16 (2021) T04005</a:t>
            </a:r>
            <a:endParaRPr lang="en-GB" sz="1050" dirty="0">
              <a:solidFill>
                <a:schemeClr val="tx2"/>
              </a:solidFill>
            </a:endParaRPr>
          </a:p>
          <a:p>
            <a:r>
              <a:rPr lang="en-GB" sz="1050" dirty="0">
                <a:solidFill>
                  <a:schemeClr val="tx2"/>
                </a:solidFill>
              </a:rPr>
              <a:t>Chamber and Micromegas board design: A. </a:t>
            </a:r>
            <a:r>
              <a:rPr lang="en-GB" sz="1050" dirty="0" err="1">
                <a:solidFill>
                  <a:schemeClr val="tx2"/>
                </a:solidFill>
              </a:rPr>
              <a:t>Utrobičić</a:t>
            </a:r>
            <a:r>
              <a:rPr lang="en-GB" sz="1050" dirty="0">
                <a:solidFill>
                  <a:schemeClr val="tx2"/>
                </a:solidFill>
              </a:rPr>
              <a:t>, et al., arXiv:2406.05657 [</a:t>
            </a:r>
            <a:r>
              <a:rPr lang="en-GB" sz="1050" dirty="0" err="1">
                <a:solidFill>
                  <a:schemeClr val="tx2"/>
                </a:solidFill>
              </a:rPr>
              <a:t>physics.ins</a:t>
            </a:r>
            <a:r>
              <a:rPr lang="en-GB" sz="1050" dirty="0">
                <a:solidFill>
                  <a:schemeClr val="tx2"/>
                </a:solidFill>
              </a:rPr>
              <a:t>-det]</a:t>
            </a:r>
          </a:p>
        </p:txBody>
      </p:sp>
      <p:sp>
        <p:nvSpPr>
          <p:cNvPr id="31" name="TextBox 30">
            <a:extLst>
              <a:ext uri="{FF2B5EF4-FFF2-40B4-BE49-F238E27FC236}">
                <a16:creationId xmlns:a16="http://schemas.microsoft.com/office/drawing/2014/main" id="{89018C8F-DA52-22C1-88D7-D64977BD6750}"/>
              </a:ext>
            </a:extLst>
          </p:cNvPr>
          <p:cNvSpPr txBox="1"/>
          <p:nvPr/>
        </p:nvSpPr>
        <p:spPr>
          <a:xfrm>
            <a:off x="8383335" y="2621147"/>
            <a:ext cx="3548894" cy="369332"/>
          </a:xfrm>
          <a:prstGeom prst="rect">
            <a:avLst/>
          </a:prstGeom>
          <a:noFill/>
        </p:spPr>
        <p:txBody>
          <a:bodyPr wrap="square">
            <a:spAutoFit/>
          </a:bodyPr>
          <a:lstStyle/>
          <a:p>
            <a:pPr algn="ctr"/>
            <a:r>
              <a:rPr lang="en-GB" dirty="0" err="1">
                <a:solidFill>
                  <a:schemeClr val="bg2">
                    <a:lumMod val="10000"/>
                  </a:schemeClr>
                </a:solidFill>
              </a:rPr>
              <a:t>LeCroy</a:t>
            </a:r>
            <a:r>
              <a:rPr lang="en-GB" dirty="0">
                <a:solidFill>
                  <a:schemeClr val="bg2">
                    <a:lumMod val="10000"/>
                  </a:schemeClr>
                </a:solidFill>
              </a:rPr>
              <a:t> WR8104 oscilloscope</a:t>
            </a:r>
          </a:p>
        </p:txBody>
      </p:sp>
      <p:sp>
        <p:nvSpPr>
          <p:cNvPr id="32" name="TextBox 31">
            <a:extLst>
              <a:ext uri="{FF2B5EF4-FFF2-40B4-BE49-F238E27FC236}">
                <a16:creationId xmlns:a16="http://schemas.microsoft.com/office/drawing/2014/main" id="{0CA591AD-63BB-11C6-92AC-51F27005D998}"/>
              </a:ext>
            </a:extLst>
          </p:cNvPr>
          <p:cNvSpPr txBox="1"/>
          <p:nvPr/>
        </p:nvSpPr>
        <p:spPr>
          <a:xfrm>
            <a:off x="4554625" y="2603883"/>
            <a:ext cx="3082750" cy="369332"/>
          </a:xfrm>
          <a:prstGeom prst="rect">
            <a:avLst/>
          </a:prstGeom>
          <a:noFill/>
        </p:spPr>
        <p:txBody>
          <a:bodyPr wrap="square">
            <a:spAutoFit/>
          </a:bodyPr>
          <a:lstStyle/>
          <a:p>
            <a:pPr algn="ctr"/>
            <a:r>
              <a:rPr lang="en-GB" dirty="0">
                <a:solidFill>
                  <a:schemeClr val="bg2">
                    <a:lumMod val="10000"/>
                  </a:schemeClr>
                </a:solidFill>
              </a:rPr>
              <a:t>RF current amplifier cards </a:t>
            </a:r>
          </a:p>
        </p:txBody>
      </p:sp>
      <p:sp>
        <p:nvSpPr>
          <p:cNvPr id="33" name="TextBox 32">
            <a:extLst>
              <a:ext uri="{FF2B5EF4-FFF2-40B4-BE49-F238E27FC236}">
                <a16:creationId xmlns:a16="http://schemas.microsoft.com/office/drawing/2014/main" id="{168CBF8D-1F6D-731F-0653-C839AE317C3F}"/>
              </a:ext>
            </a:extLst>
          </p:cNvPr>
          <p:cNvSpPr txBox="1"/>
          <p:nvPr/>
        </p:nvSpPr>
        <p:spPr>
          <a:xfrm>
            <a:off x="632751" y="2603883"/>
            <a:ext cx="3548894" cy="369332"/>
          </a:xfrm>
          <a:prstGeom prst="rect">
            <a:avLst/>
          </a:prstGeom>
          <a:noFill/>
        </p:spPr>
        <p:txBody>
          <a:bodyPr wrap="square">
            <a:spAutoFit/>
          </a:bodyPr>
          <a:lstStyle/>
          <a:p>
            <a:pPr algn="ctr"/>
            <a:r>
              <a:rPr lang="en-GB" dirty="0">
                <a:solidFill>
                  <a:schemeClr val="bg2">
                    <a:lumMod val="10000"/>
                  </a:schemeClr>
                </a:solidFill>
              </a:rPr>
              <a:t>Single-pad prototype design</a:t>
            </a:r>
          </a:p>
        </p:txBody>
      </p:sp>
      <p:cxnSp>
        <p:nvCxnSpPr>
          <p:cNvPr id="35" name="Straight Arrow Connector 34">
            <a:extLst>
              <a:ext uri="{FF2B5EF4-FFF2-40B4-BE49-F238E27FC236}">
                <a16:creationId xmlns:a16="http://schemas.microsoft.com/office/drawing/2014/main" id="{3E609593-0204-E6C2-BC7F-42AEF5ECF9A8}"/>
              </a:ext>
            </a:extLst>
          </p:cNvPr>
          <p:cNvCxnSpPr/>
          <p:nvPr/>
        </p:nvCxnSpPr>
        <p:spPr>
          <a:xfrm>
            <a:off x="3496822" y="4461791"/>
            <a:ext cx="1595046" cy="0"/>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F7B27F23-46B5-DA37-A50D-87F1E79D3DF7}"/>
              </a:ext>
            </a:extLst>
          </p:cNvPr>
          <p:cNvCxnSpPr/>
          <p:nvPr/>
        </p:nvCxnSpPr>
        <p:spPr>
          <a:xfrm>
            <a:off x="6985760" y="4480674"/>
            <a:ext cx="1595046" cy="0"/>
          </a:xfrm>
          <a:prstGeom prst="straightConnector1">
            <a:avLst/>
          </a:prstGeom>
          <a:ln w="1905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38" name="Content Placeholder 1">
            <a:extLst>
              <a:ext uri="{FF2B5EF4-FFF2-40B4-BE49-F238E27FC236}">
                <a16:creationId xmlns:a16="http://schemas.microsoft.com/office/drawing/2014/main" id="{CC92CB81-C799-50F1-2F6D-7DC5C8DD3813}"/>
              </a:ext>
            </a:extLst>
          </p:cNvPr>
          <p:cNvSpPr>
            <a:spLocks noGrp="1"/>
          </p:cNvSpPr>
          <p:nvPr>
            <p:ph idx="1"/>
          </p:nvPr>
        </p:nvSpPr>
        <p:spPr>
          <a:xfrm>
            <a:off x="403200" y="1312155"/>
            <a:ext cx="11245305" cy="329923"/>
          </a:xfrm>
        </p:spPr>
        <p:txBody>
          <a:bodyPr/>
          <a:lstStyle/>
          <a:p>
            <a:r>
              <a:rPr lang="en-US" sz="1800" b="0" dirty="0"/>
              <a:t>After production, the timing performance of the resistive single-pad detector for fully contained events was measured using custom-built current amplifiers and a 10 GS/s sampling oscilloscope.</a:t>
            </a:r>
          </a:p>
        </p:txBody>
      </p:sp>
      <p:sp>
        <p:nvSpPr>
          <p:cNvPr id="55" name="TextBox 54">
            <a:extLst>
              <a:ext uri="{FF2B5EF4-FFF2-40B4-BE49-F238E27FC236}">
                <a16:creationId xmlns:a16="http://schemas.microsoft.com/office/drawing/2014/main" id="{4154ED1F-004D-D1FB-9B02-4F11E24049C2}"/>
              </a:ext>
            </a:extLst>
          </p:cNvPr>
          <p:cNvSpPr txBox="1"/>
          <p:nvPr/>
        </p:nvSpPr>
        <p:spPr>
          <a:xfrm>
            <a:off x="3321135" y="1435177"/>
            <a:ext cx="1758698" cy="584775"/>
          </a:xfrm>
          <a:prstGeom prst="rect">
            <a:avLst/>
          </a:prstGeom>
          <a:noFill/>
        </p:spPr>
        <p:txBody>
          <a:bodyPr wrap="square">
            <a:spAutoFit/>
          </a:bodyPr>
          <a:lstStyle/>
          <a:p>
            <a:r>
              <a:rPr lang="en-GB" sz="1600" dirty="0">
                <a:solidFill>
                  <a:prstClr val="black"/>
                </a:solidFill>
                <a:latin typeface="Calibri" panose="020F0502020204030204"/>
              </a:rPr>
              <a:t>outer board with</a:t>
            </a:r>
            <a:br>
              <a:rPr lang="en-GB" sz="1600" dirty="0">
                <a:solidFill>
                  <a:prstClr val="black"/>
                </a:solidFill>
                <a:latin typeface="Calibri" panose="020F0502020204030204"/>
              </a:rPr>
            </a:br>
            <a:r>
              <a:rPr lang="en-GB" sz="1600" dirty="0">
                <a:solidFill>
                  <a:prstClr val="black"/>
                </a:solidFill>
                <a:latin typeface="Calibri" panose="020F0502020204030204"/>
              </a:rPr>
              <a:t>spring loaded pins</a:t>
            </a:r>
          </a:p>
        </p:txBody>
      </p:sp>
      <p:sp>
        <p:nvSpPr>
          <p:cNvPr id="56" name="TextBox 55">
            <a:extLst>
              <a:ext uri="{FF2B5EF4-FFF2-40B4-BE49-F238E27FC236}">
                <a16:creationId xmlns:a16="http://schemas.microsoft.com/office/drawing/2014/main" id="{D5B2C1A2-73F9-9C67-99BD-83BA4AAF1BD6}"/>
              </a:ext>
            </a:extLst>
          </p:cNvPr>
          <p:cNvSpPr txBox="1"/>
          <p:nvPr/>
        </p:nvSpPr>
        <p:spPr>
          <a:xfrm>
            <a:off x="3302296" y="2303613"/>
            <a:ext cx="1758698" cy="338554"/>
          </a:xfrm>
          <a:prstGeom prst="rect">
            <a:avLst/>
          </a:prstGeom>
          <a:noFill/>
        </p:spPr>
        <p:txBody>
          <a:bodyPr wrap="square">
            <a:spAutoFit/>
          </a:bodyPr>
          <a:lstStyle/>
          <a:p>
            <a:pPr algn="ctr"/>
            <a:r>
              <a:rPr lang="en-GB" sz="1600" dirty="0">
                <a:solidFill>
                  <a:prstClr val="black"/>
                </a:solidFill>
                <a:latin typeface="Calibri" panose="020F0502020204030204"/>
              </a:rPr>
              <a:t>Micromegas board</a:t>
            </a:r>
          </a:p>
        </p:txBody>
      </p:sp>
      <p:sp>
        <p:nvSpPr>
          <p:cNvPr id="57" name="TextBox 56">
            <a:extLst>
              <a:ext uri="{FF2B5EF4-FFF2-40B4-BE49-F238E27FC236}">
                <a16:creationId xmlns:a16="http://schemas.microsoft.com/office/drawing/2014/main" id="{83ED9D2A-04C6-A1DD-212C-F789D38CB403}"/>
              </a:ext>
            </a:extLst>
          </p:cNvPr>
          <p:cNvSpPr txBox="1"/>
          <p:nvPr/>
        </p:nvSpPr>
        <p:spPr>
          <a:xfrm>
            <a:off x="2811524" y="2718636"/>
            <a:ext cx="1758698" cy="338554"/>
          </a:xfrm>
          <a:prstGeom prst="rect">
            <a:avLst/>
          </a:prstGeom>
          <a:noFill/>
        </p:spPr>
        <p:txBody>
          <a:bodyPr wrap="square">
            <a:spAutoFit/>
          </a:bodyPr>
          <a:lstStyle/>
          <a:p>
            <a:pPr algn="ctr"/>
            <a:r>
              <a:rPr lang="en-GB" sz="1600" dirty="0">
                <a:solidFill>
                  <a:prstClr val="black"/>
                </a:solidFill>
                <a:latin typeface="Calibri" panose="020F0502020204030204"/>
              </a:rPr>
              <a:t>spacer</a:t>
            </a:r>
          </a:p>
        </p:txBody>
      </p:sp>
      <p:sp>
        <p:nvSpPr>
          <p:cNvPr id="58" name="TextBox 57">
            <a:extLst>
              <a:ext uri="{FF2B5EF4-FFF2-40B4-BE49-F238E27FC236}">
                <a16:creationId xmlns:a16="http://schemas.microsoft.com/office/drawing/2014/main" id="{ACDFBE7C-BC6A-0505-136B-E88881B551D7}"/>
              </a:ext>
            </a:extLst>
          </p:cNvPr>
          <p:cNvSpPr txBox="1"/>
          <p:nvPr/>
        </p:nvSpPr>
        <p:spPr>
          <a:xfrm>
            <a:off x="3084092" y="3227856"/>
            <a:ext cx="3082490" cy="338554"/>
          </a:xfrm>
          <a:prstGeom prst="rect">
            <a:avLst/>
          </a:prstGeom>
          <a:noFill/>
        </p:spPr>
        <p:txBody>
          <a:bodyPr wrap="square">
            <a:spAutoFit/>
          </a:bodyPr>
          <a:lstStyle/>
          <a:p>
            <a:pPr algn="ctr"/>
            <a:r>
              <a:rPr lang="en-GB" sz="1600" dirty="0">
                <a:solidFill>
                  <a:prstClr val="black"/>
                </a:solidFill>
                <a:latin typeface="Calibri" panose="020F0502020204030204"/>
              </a:rPr>
              <a:t>radiator with a photocathode</a:t>
            </a:r>
          </a:p>
        </p:txBody>
      </p:sp>
      <p:sp>
        <p:nvSpPr>
          <p:cNvPr id="59" name="TextBox 58">
            <a:extLst>
              <a:ext uri="{FF2B5EF4-FFF2-40B4-BE49-F238E27FC236}">
                <a16:creationId xmlns:a16="http://schemas.microsoft.com/office/drawing/2014/main" id="{916E3CFE-43CA-4161-6C64-4DA789CD5D95}"/>
              </a:ext>
            </a:extLst>
          </p:cNvPr>
          <p:cNvSpPr txBox="1"/>
          <p:nvPr/>
        </p:nvSpPr>
        <p:spPr>
          <a:xfrm>
            <a:off x="2987871" y="3744308"/>
            <a:ext cx="1758698" cy="338554"/>
          </a:xfrm>
          <a:prstGeom prst="rect">
            <a:avLst/>
          </a:prstGeom>
          <a:noFill/>
        </p:spPr>
        <p:txBody>
          <a:bodyPr wrap="square">
            <a:spAutoFit/>
          </a:bodyPr>
          <a:lstStyle/>
          <a:p>
            <a:pPr algn="ctr"/>
            <a:r>
              <a:rPr lang="en-GB" sz="1600" dirty="0">
                <a:solidFill>
                  <a:prstClr val="black"/>
                </a:solidFill>
                <a:latin typeface="Calibri" panose="020F0502020204030204"/>
              </a:rPr>
              <a:t>PEEK insert</a:t>
            </a:r>
          </a:p>
        </p:txBody>
      </p:sp>
      <p:sp>
        <p:nvSpPr>
          <p:cNvPr id="60" name="TextBox 59">
            <a:extLst>
              <a:ext uri="{FF2B5EF4-FFF2-40B4-BE49-F238E27FC236}">
                <a16:creationId xmlns:a16="http://schemas.microsoft.com/office/drawing/2014/main" id="{89B9BDBB-8F4D-7AE2-AF49-B3FBCFD3A0CC}"/>
              </a:ext>
            </a:extLst>
          </p:cNvPr>
          <p:cNvSpPr txBox="1"/>
          <p:nvPr/>
        </p:nvSpPr>
        <p:spPr>
          <a:xfrm>
            <a:off x="3242004" y="4363268"/>
            <a:ext cx="1758698" cy="338554"/>
          </a:xfrm>
          <a:prstGeom prst="rect">
            <a:avLst/>
          </a:prstGeom>
          <a:noFill/>
        </p:spPr>
        <p:txBody>
          <a:bodyPr wrap="square">
            <a:spAutoFit/>
          </a:bodyPr>
          <a:lstStyle/>
          <a:p>
            <a:pPr algn="ctr"/>
            <a:r>
              <a:rPr lang="en-GB" sz="1600" dirty="0">
                <a:solidFill>
                  <a:prstClr val="black"/>
                </a:solidFill>
                <a:latin typeface="Calibri" panose="020F0502020204030204"/>
              </a:rPr>
              <a:t>aluminium vessel</a:t>
            </a:r>
          </a:p>
        </p:txBody>
      </p:sp>
      <p:sp>
        <p:nvSpPr>
          <p:cNvPr id="61" name="TextBox 60">
            <a:extLst>
              <a:ext uri="{FF2B5EF4-FFF2-40B4-BE49-F238E27FC236}">
                <a16:creationId xmlns:a16="http://schemas.microsoft.com/office/drawing/2014/main" id="{FCFDED8A-2FF5-C61E-5357-F652A6970010}"/>
              </a:ext>
            </a:extLst>
          </p:cNvPr>
          <p:cNvSpPr txBox="1"/>
          <p:nvPr/>
        </p:nvSpPr>
        <p:spPr>
          <a:xfrm>
            <a:off x="3252153" y="5292433"/>
            <a:ext cx="1758698" cy="338554"/>
          </a:xfrm>
          <a:prstGeom prst="rect">
            <a:avLst/>
          </a:prstGeom>
          <a:noFill/>
        </p:spPr>
        <p:txBody>
          <a:bodyPr wrap="square">
            <a:spAutoFit/>
          </a:bodyPr>
          <a:lstStyle/>
          <a:p>
            <a:pPr algn="ctr"/>
            <a:r>
              <a:rPr lang="en-GB" sz="1600" dirty="0">
                <a:solidFill>
                  <a:prstClr val="black"/>
                </a:solidFill>
                <a:latin typeface="Calibri" panose="020F0502020204030204"/>
              </a:rPr>
              <a:t>aluminium flange</a:t>
            </a:r>
          </a:p>
        </p:txBody>
      </p:sp>
      <p:sp>
        <p:nvSpPr>
          <p:cNvPr id="62" name="TextBox 61">
            <a:extLst>
              <a:ext uri="{FF2B5EF4-FFF2-40B4-BE49-F238E27FC236}">
                <a16:creationId xmlns:a16="http://schemas.microsoft.com/office/drawing/2014/main" id="{663AA002-25D4-7916-B393-D1460C106A06}"/>
              </a:ext>
            </a:extLst>
          </p:cNvPr>
          <p:cNvSpPr txBox="1"/>
          <p:nvPr/>
        </p:nvSpPr>
        <p:spPr>
          <a:xfrm>
            <a:off x="3152231" y="5013137"/>
            <a:ext cx="1758698" cy="338554"/>
          </a:xfrm>
          <a:prstGeom prst="rect">
            <a:avLst/>
          </a:prstGeom>
          <a:noFill/>
        </p:spPr>
        <p:txBody>
          <a:bodyPr wrap="square">
            <a:spAutoFit/>
          </a:bodyPr>
          <a:lstStyle/>
          <a:p>
            <a:pPr algn="ctr"/>
            <a:r>
              <a:rPr lang="en-GB" sz="1600" dirty="0">
                <a:solidFill>
                  <a:prstClr val="black"/>
                </a:solidFill>
                <a:latin typeface="Calibri" panose="020F0502020204030204"/>
              </a:rPr>
              <a:t>quartz window</a:t>
            </a:r>
          </a:p>
        </p:txBody>
      </p:sp>
      <p:cxnSp>
        <p:nvCxnSpPr>
          <p:cNvPr id="63" name="Straight Arrow Connector 62">
            <a:extLst>
              <a:ext uri="{FF2B5EF4-FFF2-40B4-BE49-F238E27FC236}">
                <a16:creationId xmlns:a16="http://schemas.microsoft.com/office/drawing/2014/main" id="{E4774099-A4BC-44FA-9C32-E705084A7F7D}"/>
              </a:ext>
            </a:extLst>
          </p:cNvPr>
          <p:cNvCxnSpPr>
            <a:cxnSpLocks/>
          </p:cNvCxnSpPr>
          <p:nvPr/>
        </p:nvCxnSpPr>
        <p:spPr>
          <a:xfrm flipH="1" flipV="1">
            <a:off x="3206433" y="1716416"/>
            <a:ext cx="91440" cy="0"/>
          </a:xfrm>
          <a:prstGeom prst="straightConnector1">
            <a:avLst/>
          </a:prstGeom>
          <a:ln w="19050">
            <a:solidFill>
              <a:schemeClr val="tx2"/>
            </a:solidFill>
            <a:tailEnd type="triangle"/>
          </a:ln>
        </p:spPr>
        <p:style>
          <a:lnRef idx="1">
            <a:schemeClr val="dk1"/>
          </a:lnRef>
          <a:fillRef idx="0">
            <a:schemeClr val="dk1"/>
          </a:fillRef>
          <a:effectRef idx="0">
            <a:schemeClr val="dk1"/>
          </a:effectRef>
          <a:fontRef idx="minor">
            <a:schemeClr val="tx1"/>
          </a:fontRef>
        </p:style>
      </p:cxnSp>
      <p:cxnSp>
        <p:nvCxnSpPr>
          <p:cNvPr id="64" name="Straight Arrow Connector 63">
            <a:extLst>
              <a:ext uri="{FF2B5EF4-FFF2-40B4-BE49-F238E27FC236}">
                <a16:creationId xmlns:a16="http://schemas.microsoft.com/office/drawing/2014/main" id="{3E154D66-B295-8B22-2554-03666C3A2D10}"/>
              </a:ext>
            </a:extLst>
          </p:cNvPr>
          <p:cNvCxnSpPr>
            <a:cxnSpLocks/>
          </p:cNvCxnSpPr>
          <p:nvPr/>
        </p:nvCxnSpPr>
        <p:spPr>
          <a:xfrm flipH="1">
            <a:off x="2516863" y="2895025"/>
            <a:ext cx="778428" cy="304"/>
          </a:xfrm>
          <a:prstGeom prst="straightConnector1">
            <a:avLst/>
          </a:prstGeom>
          <a:ln w="19050">
            <a:solidFill>
              <a:schemeClr val="tx2"/>
            </a:solidFill>
            <a:tailEnd type="triangle"/>
          </a:ln>
        </p:spPr>
        <p:style>
          <a:lnRef idx="1">
            <a:schemeClr val="dk1"/>
          </a:lnRef>
          <a:fillRef idx="0">
            <a:schemeClr val="dk1"/>
          </a:fillRef>
          <a:effectRef idx="0">
            <a:schemeClr val="dk1"/>
          </a:effectRef>
          <a:fontRef idx="minor">
            <a:schemeClr val="tx1"/>
          </a:fontRef>
        </p:style>
      </p:cxnSp>
      <p:cxnSp>
        <p:nvCxnSpPr>
          <p:cNvPr id="65" name="Straight Arrow Connector 64">
            <a:extLst>
              <a:ext uri="{FF2B5EF4-FFF2-40B4-BE49-F238E27FC236}">
                <a16:creationId xmlns:a16="http://schemas.microsoft.com/office/drawing/2014/main" id="{E28ADDD1-B18A-11C6-3C12-785BA2F30305}"/>
              </a:ext>
            </a:extLst>
          </p:cNvPr>
          <p:cNvCxnSpPr>
            <a:cxnSpLocks/>
          </p:cNvCxnSpPr>
          <p:nvPr/>
        </p:nvCxnSpPr>
        <p:spPr>
          <a:xfrm flipH="1">
            <a:off x="2811524" y="3912942"/>
            <a:ext cx="483767" cy="497"/>
          </a:xfrm>
          <a:prstGeom prst="straightConnector1">
            <a:avLst/>
          </a:prstGeom>
          <a:ln w="19050">
            <a:solidFill>
              <a:schemeClr val="tx2"/>
            </a:solidFill>
            <a:tailEnd type="triangle"/>
          </a:ln>
        </p:spPr>
        <p:style>
          <a:lnRef idx="1">
            <a:schemeClr val="dk1"/>
          </a:lnRef>
          <a:fillRef idx="0">
            <a:schemeClr val="dk1"/>
          </a:fillRef>
          <a:effectRef idx="0">
            <a:schemeClr val="dk1"/>
          </a:effectRef>
          <a:fontRef idx="minor">
            <a:schemeClr val="tx1"/>
          </a:fontRef>
        </p:style>
      </p:cxnSp>
      <p:cxnSp>
        <p:nvCxnSpPr>
          <p:cNvPr id="66" name="Straight Arrow Connector 65">
            <a:extLst>
              <a:ext uri="{FF2B5EF4-FFF2-40B4-BE49-F238E27FC236}">
                <a16:creationId xmlns:a16="http://schemas.microsoft.com/office/drawing/2014/main" id="{7341D0D9-A899-CD32-77E5-907C63A3ADDB}"/>
              </a:ext>
            </a:extLst>
          </p:cNvPr>
          <p:cNvCxnSpPr>
            <a:cxnSpLocks/>
          </p:cNvCxnSpPr>
          <p:nvPr/>
        </p:nvCxnSpPr>
        <p:spPr>
          <a:xfrm flipH="1">
            <a:off x="2606851" y="5203454"/>
            <a:ext cx="684989" cy="547"/>
          </a:xfrm>
          <a:prstGeom prst="straightConnector1">
            <a:avLst/>
          </a:prstGeom>
          <a:ln w="19050">
            <a:solidFill>
              <a:schemeClr val="tx2"/>
            </a:solidFill>
            <a:tailEnd type="triangle"/>
          </a:ln>
        </p:spPr>
        <p:style>
          <a:lnRef idx="1">
            <a:schemeClr val="dk1"/>
          </a:lnRef>
          <a:fillRef idx="0">
            <a:schemeClr val="dk1"/>
          </a:fillRef>
          <a:effectRef idx="0">
            <a:schemeClr val="dk1"/>
          </a:effectRef>
          <a:fontRef idx="minor">
            <a:schemeClr val="tx1"/>
          </a:fontRef>
        </p:style>
      </p:cxnSp>
      <p:cxnSp>
        <p:nvCxnSpPr>
          <p:cNvPr id="67" name="Straight Arrow Connector 66">
            <a:extLst>
              <a:ext uri="{FF2B5EF4-FFF2-40B4-BE49-F238E27FC236}">
                <a16:creationId xmlns:a16="http://schemas.microsoft.com/office/drawing/2014/main" id="{12EE7CA3-D629-A1EE-F235-0A2FE2B9D11F}"/>
              </a:ext>
            </a:extLst>
          </p:cNvPr>
          <p:cNvCxnSpPr>
            <a:cxnSpLocks/>
          </p:cNvCxnSpPr>
          <p:nvPr/>
        </p:nvCxnSpPr>
        <p:spPr>
          <a:xfrm flipH="1">
            <a:off x="2679826" y="2467471"/>
            <a:ext cx="612014" cy="3293"/>
          </a:xfrm>
          <a:prstGeom prst="straightConnector1">
            <a:avLst/>
          </a:prstGeom>
          <a:ln w="19050">
            <a:solidFill>
              <a:schemeClr val="tx2"/>
            </a:solidFill>
            <a:tailEnd type="triangle"/>
          </a:ln>
        </p:spPr>
        <p:style>
          <a:lnRef idx="1">
            <a:schemeClr val="dk1"/>
          </a:lnRef>
          <a:fillRef idx="0">
            <a:schemeClr val="dk1"/>
          </a:fillRef>
          <a:effectRef idx="0">
            <a:schemeClr val="dk1"/>
          </a:effectRef>
          <a:fontRef idx="minor">
            <a:schemeClr val="tx1"/>
          </a:fontRef>
        </p:style>
      </p:cxnSp>
      <p:cxnSp>
        <p:nvCxnSpPr>
          <p:cNvPr id="68" name="Straight Arrow Connector 67">
            <a:extLst>
              <a:ext uri="{FF2B5EF4-FFF2-40B4-BE49-F238E27FC236}">
                <a16:creationId xmlns:a16="http://schemas.microsoft.com/office/drawing/2014/main" id="{C68ECF58-43BF-59FD-ED0F-682D7FF60579}"/>
              </a:ext>
            </a:extLst>
          </p:cNvPr>
          <p:cNvCxnSpPr>
            <a:cxnSpLocks/>
          </p:cNvCxnSpPr>
          <p:nvPr/>
        </p:nvCxnSpPr>
        <p:spPr>
          <a:xfrm flipH="1">
            <a:off x="2372280" y="3402258"/>
            <a:ext cx="919560" cy="320"/>
          </a:xfrm>
          <a:prstGeom prst="straightConnector1">
            <a:avLst/>
          </a:prstGeom>
          <a:ln w="19050">
            <a:solidFill>
              <a:schemeClr val="tx2"/>
            </a:solidFill>
            <a:tailEnd type="triangle"/>
          </a:ln>
        </p:spPr>
        <p:style>
          <a:lnRef idx="1">
            <a:schemeClr val="dk1"/>
          </a:lnRef>
          <a:fillRef idx="0">
            <a:schemeClr val="dk1"/>
          </a:fillRef>
          <a:effectRef idx="0">
            <a:schemeClr val="dk1"/>
          </a:effectRef>
          <a:fontRef idx="minor">
            <a:schemeClr val="tx1"/>
          </a:fontRef>
        </p:style>
      </p:cxnSp>
      <p:cxnSp>
        <p:nvCxnSpPr>
          <p:cNvPr id="69" name="Straight Arrow Connector 68">
            <a:extLst>
              <a:ext uri="{FF2B5EF4-FFF2-40B4-BE49-F238E27FC236}">
                <a16:creationId xmlns:a16="http://schemas.microsoft.com/office/drawing/2014/main" id="{B7F01B83-B2FE-2170-0BC3-13235CF8F7AC}"/>
              </a:ext>
            </a:extLst>
          </p:cNvPr>
          <p:cNvCxnSpPr>
            <a:cxnSpLocks/>
          </p:cNvCxnSpPr>
          <p:nvPr/>
        </p:nvCxnSpPr>
        <p:spPr>
          <a:xfrm flipH="1" flipV="1">
            <a:off x="3069428" y="4532545"/>
            <a:ext cx="222412" cy="1499"/>
          </a:xfrm>
          <a:prstGeom prst="straightConnector1">
            <a:avLst/>
          </a:prstGeom>
          <a:ln w="19050">
            <a:solidFill>
              <a:schemeClr val="tx2"/>
            </a:solidFill>
            <a:tailEnd type="triangle"/>
          </a:ln>
        </p:spPr>
        <p:style>
          <a:lnRef idx="1">
            <a:schemeClr val="dk1"/>
          </a:lnRef>
          <a:fillRef idx="0">
            <a:schemeClr val="dk1"/>
          </a:fillRef>
          <a:effectRef idx="0">
            <a:schemeClr val="dk1"/>
          </a:effectRef>
          <a:fontRef idx="minor">
            <a:schemeClr val="tx1"/>
          </a:fontRef>
        </p:style>
      </p:cxnSp>
      <p:cxnSp>
        <p:nvCxnSpPr>
          <p:cNvPr id="70" name="Straight Arrow Connector 69">
            <a:extLst>
              <a:ext uri="{FF2B5EF4-FFF2-40B4-BE49-F238E27FC236}">
                <a16:creationId xmlns:a16="http://schemas.microsoft.com/office/drawing/2014/main" id="{E5E8E606-0196-36F3-1127-119388B1CC88}"/>
              </a:ext>
            </a:extLst>
          </p:cNvPr>
          <p:cNvCxnSpPr>
            <a:cxnSpLocks/>
          </p:cNvCxnSpPr>
          <p:nvPr/>
        </p:nvCxnSpPr>
        <p:spPr>
          <a:xfrm flipH="1">
            <a:off x="2987871" y="5460122"/>
            <a:ext cx="302565" cy="0"/>
          </a:xfrm>
          <a:prstGeom prst="straightConnector1">
            <a:avLst/>
          </a:prstGeom>
          <a:ln w="19050">
            <a:solidFill>
              <a:schemeClr val="tx2"/>
            </a:solidFill>
            <a:tailEnd type="triangle"/>
          </a:ln>
        </p:spPr>
        <p:style>
          <a:lnRef idx="1">
            <a:schemeClr val="dk1"/>
          </a:lnRef>
          <a:fillRef idx="0">
            <a:schemeClr val="dk1"/>
          </a:fillRef>
          <a:effectRef idx="0">
            <a:schemeClr val="dk1"/>
          </a:effectRef>
          <a:fontRef idx="minor">
            <a:schemeClr val="tx1"/>
          </a:fontRef>
        </p:style>
      </p:cxnSp>
      <p:grpSp>
        <p:nvGrpSpPr>
          <p:cNvPr id="108" name="Group 107">
            <a:extLst>
              <a:ext uri="{FF2B5EF4-FFF2-40B4-BE49-F238E27FC236}">
                <a16:creationId xmlns:a16="http://schemas.microsoft.com/office/drawing/2014/main" id="{40132CFA-B0D6-9088-D601-1B5700359F4C}"/>
              </a:ext>
            </a:extLst>
          </p:cNvPr>
          <p:cNvGrpSpPr/>
          <p:nvPr/>
        </p:nvGrpSpPr>
        <p:grpSpPr>
          <a:xfrm>
            <a:off x="6356451" y="2621083"/>
            <a:ext cx="2472507" cy="2482780"/>
            <a:chOff x="9873228" y="247322"/>
            <a:chExt cx="2052174" cy="2052174"/>
          </a:xfrm>
        </p:grpSpPr>
        <p:pic>
          <p:nvPicPr>
            <p:cNvPr id="109" name="Picture 108" descr="A person holding a round object&#10;&#10;Description automatically generated">
              <a:extLst>
                <a:ext uri="{FF2B5EF4-FFF2-40B4-BE49-F238E27FC236}">
                  <a16:creationId xmlns:a16="http://schemas.microsoft.com/office/drawing/2014/main" id="{7917C0A7-2292-E449-81A6-CFE9E7C5C792}"/>
                </a:ext>
              </a:extLst>
            </p:cNvPr>
            <p:cNvPicPr>
              <a:picLocks noChangeAspect="1"/>
            </p:cNvPicPr>
            <p:nvPr/>
          </p:nvPicPr>
          <p:blipFill rotWithShape="1">
            <a:blip r:embed="rId11">
              <a:extLst>
                <a:ext uri="{BEBA8EAE-BF5A-486C-A8C5-ECC9F3942E4B}">
                  <a14:imgProps xmlns:a14="http://schemas.microsoft.com/office/drawing/2010/main">
                    <a14:imgLayer r:embed="rId12">
                      <a14:imgEffect>
                        <a14:brightnessContrast bright="5000"/>
                      </a14:imgEffect>
                    </a14:imgLayer>
                  </a14:imgProps>
                </a:ext>
              </a:extLst>
            </a:blip>
            <a:srcRect l="28491" t="25925" r="27695" b="15655"/>
            <a:stretch/>
          </p:blipFill>
          <p:spPr>
            <a:xfrm>
              <a:off x="9873228" y="247322"/>
              <a:ext cx="2052174" cy="2052174"/>
            </a:xfrm>
            <a:prstGeom prst="rect">
              <a:avLst/>
            </a:prstGeom>
            <a:effectLst/>
          </p:spPr>
        </p:pic>
        <p:sp>
          <p:nvSpPr>
            <p:cNvPr id="110" name="TextBox 109">
              <a:extLst>
                <a:ext uri="{FF2B5EF4-FFF2-40B4-BE49-F238E27FC236}">
                  <a16:creationId xmlns:a16="http://schemas.microsoft.com/office/drawing/2014/main" id="{F83B3717-CE95-0787-6387-0D7FB59B46A3}"/>
                </a:ext>
              </a:extLst>
            </p:cNvPr>
            <p:cNvSpPr txBox="1"/>
            <p:nvPr/>
          </p:nvSpPr>
          <p:spPr>
            <a:xfrm>
              <a:off x="10322714" y="1029609"/>
              <a:ext cx="1111784" cy="276999"/>
            </a:xfrm>
            <a:prstGeom prst="rect">
              <a:avLst/>
            </a:prstGeom>
            <a:noFill/>
            <a:effectLst/>
          </p:spPr>
          <p:txBody>
            <a:bodyPr wrap="square" rtlCol="0">
              <a:spAutoFit/>
            </a:bodyPr>
            <a:lstStyle/>
            <a:p>
              <a:pPr algn="ctr"/>
              <a:r>
                <a:rPr lang="en-GB" sz="1200" b="1" dirty="0">
                  <a:effectLst>
                    <a:outerShdw blurRad="50800" dist="38100" dir="2700000" algn="tl" rotWithShape="0">
                      <a:prstClr val="black">
                        <a:alpha val="40000"/>
                      </a:prstClr>
                    </a:outerShdw>
                  </a:effectLst>
                  <a:latin typeface="Times New Roman" panose="02020603050405020304" pitchFamily="18" charset="0"/>
                  <a:cs typeface="Times New Roman" panose="02020603050405020304" pitchFamily="18" charset="0"/>
                </a:rPr>
                <a:t>1 inch</a:t>
              </a:r>
            </a:p>
          </p:txBody>
        </p:sp>
        <p:cxnSp>
          <p:nvCxnSpPr>
            <p:cNvPr id="111" name="Straight Arrow Connector 110">
              <a:extLst>
                <a:ext uri="{FF2B5EF4-FFF2-40B4-BE49-F238E27FC236}">
                  <a16:creationId xmlns:a16="http://schemas.microsoft.com/office/drawing/2014/main" id="{DB10A460-1AB7-5EBE-3781-BFE1D1FF0CDD}"/>
                </a:ext>
              </a:extLst>
            </p:cNvPr>
            <p:cNvCxnSpPr>
              <a:cxnSpLocks/>
            </p:cNvCxnSpPr>
            <p:nvPr/>
          </p:nvCxnSpPr>
          <p:spPr>
            <a:xfrm>
              <a:off x="10075952" y="1311123"/>
              <a:ext cx="1603998" cy="0"/>
            </a:xfrm>
            <a:prstGeom prst="straightConnector1">
              <a:avLst/>
            </a:prstGeom>
            <a:ln w="19050" cap="flat" cmpd="sng" algn="ctr">
              <a:solidFill>
                <a:schemeClr val="tx1"/>
              </a:solidFill>
              <a:prstDash val="solid"/>
              <a:round/>
              <a:headEnd type="arrow" w="med" len="med"/>
              <a:tailEnd type="arrow" w="med" len="med"/>
            </a:ln>
            <a:effectLst/>
          </p:spPr>
          <p:style>
            <a:lnRef idx="0">
              <a:scrgbClr r="0" g="0" b="0"/>
            </a:lnRef>
            <a:fillRef idx="0">
              <a:scrgbClr r="0" g="0" b="0"/>
            </a:fillRef>
            <a:effectRef idx="0">
              <a:scrgbClr r="0" g="0" b="0"/>
            </a:effectRef>
            <a:fontRef idx="minor">
              <a:schemeClr val="tx1"/>
            </a:fontRef>
          </p:style>
        </p:cxnSp>
      </p:grpSp>
      <p:sp>
        <p:nvSpPr>
          <p:cNvPr id="112" name="TextBox 111">
            <a:extLst>
              <a:ext uri="{FF2B5EF4-FFF2-40B4-BE49-F238E27FC236}">
                <a16:creationId xmlns:a16="http://schemas.microsoft.com/office/drawing/2014/main" id="{3A088F21-A274-C1B5-69B1-94DF476DAEAD}"/>
              </a:ext>
            </a:extLst>
          </p:cNvPr>
          <p:cNvSpPr txBox="1"/>
          <p:nvPr/>
        </p:nvSpPr>
        <p:spPr>
          <a:xfrm>
            <a:off x="6051459" y="2147174"/>
            <a:ext cx="3082490" cy="338554"/>
          </a:xfrm>
          <a:prstGeom prst="rect">
            <a:avLst/>
          </a:prstGeom>
          <a:noFill/>
        </p:spPr>
        <p:txBody>
          <a:bodyPr wrap="square">
            <a:spAutoFit/>
          </a:bodyPr>
          <a:lstStyle/>
          <a:p>
            <a:pPr algn="ctr"/>
            <a:r>
              <a:rPr lang="en-GB" sz="1600" dirty="0">
                <a:solidFill>
                  <a:prstClr val="black"/>
                </a:solidFill>
                <a:latin typeface="Calibri" panose="020F0502020204030204"/>
              </a:rPr>
              <a:t>radiator with a photocathode</a:t>
            </a:r>
          </a:p>
        </p:txBody>
      </p:sp>
      <p:sp>
        <p:nvSpPr>
          <p:cNvPr id="113" name="TextBox 112">
            <a:extLst>
              <a:ext uri="{FF2B5EF4-FFF2-40B4-BE49-F238E27FC236}">
                <a16:creationId xmlns:a16="http://schemas.microsoft.com/office/drawing/2014/main" id="{AD50D604-8450-BC1D-22CD-0CA0E67A7120}"/>
              </a:ext>
            </a:extLst>
          </p:cNvPr>
          <p:cNvSpPr txBox="1"/>
          <p:nvPr/>
        </p:nvSpPr>
        <p:spPr>
          <a:xfrm>
            <a:off x="9666880" y="2147174"/>
            <a:ext cx="1758698" cy="338554"/>
          </a:xfrm>
          <a:prstGeom prst="rect">
            <a:avLst/>
          </a:prstGeom>
          <a:noFill/>
        </p:spPr>
        <p:txBody>
          <a:bodyPr wrap="square">
            <a:spAutoFit/>
          </a:bodyPr>
          <a:lstStyle/>
          <a:p>
            <a:pPr algn="ctr"/>
            <a:r>
              <a:rPr lang="en-GB" sz="1600" dirty="0">
                <a:solidFill>
                  <a:prstClr val="black"/>
                </a:solidFill>
                <a:latin typeface="Calibri" panose="020F0502020204030204"/>
              </a:rPr>
              <a:t>Micromegas board</a:t>
            </a:r>
          </a:p>
        </p:txBody>
      </p:sp>
      <p:pic>
        <p:nvPicPr>
          <p:cNvPr id="2" name="Picture 1" descr="Graphical user interface, Teams&#10;&#10;Description automatically generated with medium confidence">
            <a:extLst>
              <a:ext uri="{FF2B5EF4-FFF2-40B4-BE49-F238E27FC236}">
                <a16:creationId xmlns:a16="http://schemas.microsoft.com/office/drawing/2014/main" id="{7C157D74-851B-8D46-A8C7-992D59CC624C}"/>
              </a:ext>
            </a:extLst>
          </p:cNvPr>
          <p:cNvPicPr>
            <a:picLocks noChangeAspect="1"/>
          </p:cNvPicPr>
          <p:nvPr/>
        </p:nvPicPr>
        <p:blipFill>
          <a:blip r:embed="rId13">
            <a:clrChange>
              <a:clrFrom>
                <a:srgbClr val="FFFFFF"/>
              </a:clrFrom>
              <a:clrTo>
                <a:srgbClr val="FFFFFF">
                  <a:alpha val="0"/>
                </a:srgbClr>
              </a:clrTo>
            </a:clrChange>
          </a:blip>
          <a:stretch>
            <a:fillRect/>
          </a:stretch>
        </p:blipFill>
        <p:spPr>
          <a:xfrm>
            <a:off x="1501085" y="6282141"/>
            <a:ext cx="896457" cy="554642"/>
          </a:xfrm>
          <a:prstGeom prst="rect">
            <a:avLst/>
          </a:prstGeom>
        </p:spPr>
      </p:pic>
      <p:pic>
        <p:nvPicPr>
          <p:cNvPr id="5" name="Picture 4" descr="Logo&#10;&#10;Description automatically generated with medium confidence">
            <a:extLst>
              <a:ext uri="{FF2B5EF4-FFF2-40B4-BE49-F238E27FC236}">
                <a16:creationId xmlns:a16="http://schemas.microsoft.com/office/drawing/2014/main" id="{BDCE73E0-8165-F4CF-F462-69130B83A368}"/>
              </a:ext>
            </a:extLst>
          </p:cNvPr>
          <p:cNvPicPr>
            <a:picLocks noChangeAspect="1"/>
          </p:cNvPicPr>
          <p:nvPr/>
        </p:nvPicPr>
        <p:blipFill rotWithShape="1">
          <a:blip r:embed="rId14">
            <a:clrChange>
              <a:clrFrom>
                <a:srgbClr val="FFFFFF"/>
              </a:clrFrom>
              <a:clrTo>
                <a:srgbClr val="FFFFFF">
                  <a:alpha val="0"/>
                </a:srgbClr>
              </a:clrTo>
            </a:clrChange>
          </a:blip>
          <a:srcRect r="57562" b="-2827"/>
          <a:stretch/>
        </p:blipFill>
        <p:spPr>
          <a:xfrm>
            <a:off x="403200" y="6309320"/>
            <a:ext cx="1075022" cy="527463"/>
          </a:xfrm>
          <a:prstGeom prst="rect">
            <a:avLst/>
          </a:prstGeom>
        </p:spPr>
      </p:pic>
      <p:pic>
        <p:nvPicPr>
          <p:cNvPr id="8" name="Picture 1" descr="page1image1090763664">
            <a:extLst>
              <a:ext uri="{FF2B5EF4-FFF2-40B4-BE49-F238E27FC236}">
                <a16:creationId xmlns:a16="http://schemas.microsoft.com/office/drawing/2014/main" id="{27BB82BD-6879-2E1B-EC1D-EF1DBAC7F027}"/>
              </a:ext>
            </a:extLst>
          </p:cNvPr>
          <p:cNvPicPr>
            <a:picLocks noChangeAspect="1" noChangeArrowheads="1"/>
          </p:cNvPicPr>
          <p:nvPr/>
        </p:nvPicPr>
        <p:blipFill>
          <a:blip r:embed="rId1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395023" y="6309320"/>
            <a:ext cx="519326" cy="50189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 black background with text and numbers&#10;&#10;Description automatically generated">
            <a:extLst>
              <a:ext uri="{FF2B5EF4-FFF2-40B4-BE49-F238E27FC236}">
                <a16:creationId xmlns:a16="http://schemas.microsoft.com/office/drawing/2014/main" id="{7E2ADADF-8F98-6BC9-65D4-CC62EA16D5DB}"/>
              </a:ext>
            </a:extLst>
          </p:cNvPr>
          <p:cNvPicPr>
            <a:picLocks noChangeAspect="1"/>
          </p:cNvPicPr>
          <p:nvPr/>
        </p:nvPicPr>
        <p:blipFill>
          <a:blip r:embed="rId16"/>
          <a:stretch>
            <a:fillRect/>
          </a:stretch>
        </p:blipFill>
        <p:spPr>
          <a:xfrm>
            <a:off x="2887689" y="6309320"/>
            <a:ext cx="807582" cy="501899"/>
          </a:xfrm>
          <a:prstGeom prst="rect">
            <a:avLst/>
          </a:prstGeom>
        </p:spPr>
      </p:pic>
      <p:pic>
        <p:nvPicPr>
          <p:cNvPr id="7" name="Picture 6">
            <a:extLst>
              <a:ext uri="{FF2B5EF4-FFF2-40B4-BE49-F238E27FC236}">
                <a16:creationId xmlns:a16="http://schemas.microsoft.com/office/drawing/2014/main" id="{6A33F5D9-2E7D-20B2-10F7-99C29029F4C5}"/>
              </a:ext>
            </a:extLst>
          </p:cNvPr>
          <p:cNvPicPr>
            <a:picLocks noChangeAspect="1"/>
          </p:cNvPicPr>
          <p:nvPr/>
        </p:nvPicPr>
        <p:blipFill>
          <a:blip r:embed="rId17">
            <a:extLst>
              <a:ext uri="{BEBA8EAE-BF5A-486C-A8C5-ECC9F3942E4B}">
                <a14:imgProps xmlns:a14="http://schemas.microsoft.com/office/drawing/2010/main">
                  <a14:imgLayer r:embed="rId18">
                    <a14:imgEffect>
                      <a14:colorTemperature colorTemp="8800"/>
                    </a14:imgEffect>
                  </a14:imgLayer>
                </a14:imgProps>
              </a:ext>
            </a:extLst>
          </a:blip>
          <a:srcRect t="3920" b="20826"/>
          <a:stretch/>
        </p:blipFill>
        <p:spPr>
          <a:xfrm>
            <a:off x="9279192" y="2603883"/>
            <a:ext cx="2453389" cy="2461696"/>
          </a:xfrm>
          <a:prstGeom prst="rect">
            <a:avLst/>
          </a:prstGeom>
        </p:spPr>
      </p:pic>
      <p:cxnSp>
        <p:nvCxnSpPr>
          <p:cNvPr id="11" name="Straight Arrow Connector 10">
            <a:extLst>
              <a:ext uri="{FF2B5EF4-FFF2-40B4-BE49-F238E27FC236}">
                <a16:creationId xmlns:a16="http://schemas.microsoft.com/office/drawing/2014/main" id="{7BC896A6-9198-BB6B-B9A1-DDFEFDC795D0}"/>
              </a:ext>
            </a:extLst>
          </p:cNvPr>
          <p:cNvCxnSpPr/>
          <p:nvPr/>
        </p:nvCxnSpPr>
        <p:spPr>
          <a:xfrm>
            <a:off x="10144166" y="3307017"/>
            <a:ext cx="697031" cy="0"/>
          </a:xfrm>
          <a:prstGeom prst="straightConnector1">
            <a:avLst/>
          </a:prstGeom>
          <a:ln>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75C73D07-91A5-9011-8D6A-9D72E4E79E91}"/>
              </a:ext>
            </a:extLst>
          </p:cNvPr>
          <p:cNvSpPr txBox="1"/>
          <p:nvPr/>
        </p:nvSpPr>
        <p:spPr>
          <a:xfrm>
            <a:off x="10331316" y="3065882"/>
            <a:ext cx="387927" cy="215444"/>
          </a:xfrm>
          <a:prstGeom prst="rect">
            <a:avLst/>
          </a:prstGeom>
          <a:noFill/>
          <a:ln>
            <a:noFill/>
          </a:ln>
        </p:spPr>
        <p:txBody>
          <a:bodyPr wrap="none" lIns="0" tIns="0" rIns="0" bIns="0" rtlCol="0">
            <a:spAutoFit/>
          </a:bodyPr>
          <a:lstStyle/>
          <a:p>
            <a:pPr algn="l"/>
            <a:r>
              <a:rPr lang="en-US" sz="1400" dirty="0">
                <a:solidFill>
                  <a:schemeClr val="bg1"/>
                </a:solidFill>
              </a:rPr>
              <a:t>1 cm</a:t>
            </a:r>
          </a:p>
        </p:txBody>
      </p:sp>
    </p:spTree>
    <p:extLst>
      <p:ext uri="{BB962C8B-B14F-4D97-AF65-F5344CB8AC3E}">
        <p14:creationId xmlns:p14="http://schemas.microsoft.com/office/powerpoint/2010/main" val="295930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29"/>
                                        </p:tgtEl>
                                      </p:cBhvr>
                                    </p:animEffect>
                                    <p:set>
                                      <p:cBhvr>
                                        <p:cTn id="7" dur="1" fill="hold">
                                          <p:stCondLst>
                                            <p:cond delay="499"/>
                                          </p:stCondLst>
                                        </p:cTn>
                                        <p:tgtEl>
                                          <p:spTgt spid="29"/>
                                        </p:tgtEl>
                                        <p:attrNameLst>
                                          <p:attrName>style.visibility</p:attrName>
                                        </p:attrNameLst>
                                      </p:cBhvr>
                                      <p:to>
                                        <p:strVal val="hidden"/>
                                      </p:to>
                                    </p:set>
                                  </p:childTnLst>
                                </p:cTn>
                              </p:par>
                              <p:par>
                                <p:cTn id="8" presetID="1" presetClass="mediacall" presetSubtype="0" fill="hold" nodeType="withEffect">
                                  <p:stCondLst>
                                    <p:cond delay="0"/>
                                  </p:stCondLst>
                                  <p:childTnLst>
                                    <p:cmd type="call" cmd="playFrom(0.0)">
                                      <p:cBhvr>
                                        <p:cTn id="9" dur="1" fill="hold"/>
                                        <p:tgtEl>
                                          <p:spTgt spid="24"/>
                                        </p:tgtEl>
                                      </p:cBhvr>
                                    </p:cmd>
                                  </p:childTnLst>
                                </p:cTn>
                              </p:par>
                              <p:par>
                                <p:cTn id="10" presetID="10" presetClass="exit" presetSubtype="0" fill="hold" nodeType="withEffect">
                                  <p:stCondLst>
                                    <p:cond delay="0"/>
                                  </p:stCondLst>
                                  <p:childTnLst>
                                    <p:animEffect transition="out" filter="fade">
                                      <p:cBhvr>
                                        <p:cTn id="11" dur="500"/>
                                        <p:tgtEl>
                                          <p:spTgt spid="28"/>
                                        </p:tgtEl>
                                      </p:cBhvr>
                                    </p:animEffect>
                                    <p:set>
                                      <p:cBhvr>
                                        <p:cTn id="12" dur="1" fill="hold">
                                          <p:stCondLst>
                                            <p:cond delay="499"/>
                                          </p:stCondLst>
                                        </p:cTn>
                                        <p:tgtEl>
                                          <p:spTgt spid="28"/>
                                        </p:tgtEl>
                                        <p:attrNameLst>
                                          <p:attrName>style.visibility</p:attrName>
                                        </p:attrNameLst>
                                      </p:cBhvr>
                                      <p:to>
                                        <p:strVal val="hidden"/>
                                      </p:to>
                                    </p:set>
                                  </p:childTnLst>
                                </p:cTn>
                              </p:par>
                              <p:par>
                                <p:cTn id="13" presetID="10" presetClass="exit" presetSubtype="0" fill="hold" grpId="0" nodeType="withEffect">
                                  <p:stCondLst>
                                    <p:cond delay="0"/>
                                  </p:stCondLst>
                                  <p:childTnLst>
                                    <p:animEffect transition="out" filter="fade">
                                      <p:cBhvr>
                                        <p:cTn id="14" dur="500"/>
                                        <p:tgtEl>
                                          <p:spTgt spid="31"/>
                                        </p:tgtEl>
                                      </p:cBhvr>
                                    </p:animEffect>
                                    <p:set>
                                      <p:cBhvr>
                                        <p:cTn id="15" dur="1" fill="hold">
                                          <p:stCondLst>
                                            <p:cond delay="499"/>
                                          </p:stCondLst>
                                        </p:cTn>
                                        <p:tgtEl>
                                          <p:spTgt spid="31"/>
                                        </p:tgtEl>
                                        <p:attrNameLst>
                                          <p:attrName>style.visibility</p:attrName>
                                        </p:attrNameLst>
                                      </p:cBhvr>
                                      <p:to>
                                        <p:strVal val="hidden"/>
                                      </p:to>
                                    </p:set>
                                  </p:childTnLst>
                                </p:cTn>
                              </p:par>
                              <p:par>
                                <p:cTn id="16" presetID="10" presetClass="exit" presetSubtype="0" fill="hold" grpId="0" nodeType="withEffect">
                                  <p:stCondLst>
                                    <p:cond delay="0"/>
                                  </p:stCondLst>
                                  <p:childTnLst>
                                    <p:animEffect transition="out" filter="fade">
                                      <p:cBhvr>
                                        <p:cTn id="17" dur="500"/>
                                        <p:tgtEl>
                                          <p:spTgt spid="32"/>
                                        </p:tgtEl>
                                      </p:cBhvr>
                                    </p:animEffect>
                                    <p:set>
                                      <p:cBhvr>
                                        <p:cTn id="18" dur="1" fill="hold">
                                          <p:stCondLst>
                                            <p:cond delay="499"/>
                                          </p:stCondLst>
                                        </p:cTn>
                                        <p:tgtEl>
                                          <p:spTgt spid="32"/>
                                        </p:tgtEl>
                                        <p:attrNameLst>
                                          <p:attrName>style.visibility</p:attrName>
                                        </p:attrNameLst>
                                      </p:cBhvr>
                                      <p:to>
                                        <p:strVal val="hidden"/>
                                      </p:to>
                                    </p:set>
                                  </p:childTnLst>
                                </p:cTn>
                              </p:par>
                              <p:par>
                                <p:cTn id="19" presetID="10" presetClass="exit" presetSubtype="0" fill="hold" grpId="0" nodeType="withEffect">
                                  <p:stCondLst>
                                    <p:cond delay="0"/>
                                  </p:stCondLst>
                                  <p:childTnLst>
                                    <p:animEffect transition="out" filter="fade">
                                      <p:cBhvr>
                                        <p:cTn id="20" dur="500"/>
                                        <p:tgtEl>
                                          <p:spTgt spid="33"/>
                                        </p:tgtEl>
                                      </p:cBhvr>
                                    </p:animEffect>
                                    <p:set>
                                      <p:cBhvr>
                                        <p:cTn id="21" dur="1" fill="hold">
                                          <p:stCondLst>
                                            <p:cond delay="499"/>
                                          </p:stCondLst>
                                        </p:cTn>
                                        <p:tgtEl>
                                          <p:spTgt spid="33"/>
                                        </p:tgtEl>
                                        <p:attrNameLst>
                                          <p:attrName>style.visibility</p:attrName>
                                        </p:attrNameLst>
                                      </p:cBhvr>
                                      <p:to>
                                        <p:strVal val="hidden"/>
                                      </p:to>
                                    </p:set>
                                  </p:childTnLst>
                                </p:cTn>
                              </p:par>
                              <p:par>
                                <p:cTn id="22" presetID="10" presetClass="exit" presetSubtype="0" fill="hold" grpId="0" nodeType="withEffect">
                                  <p:stCondLst>
                                    <p:cond delay="0"/>
                                  </p:stCondLst>
                                  <p:childTnLst>
                                    <p:animEffect transition="out" filter="fade">
                                      <p:cBhvr>
                                        <p:cTn id="23" dur="500"/>
                                        <p:tgtEl>
                                          <p:spTgt spid="38">
                                            <p:txEl>
                                              <p:pRg st="0" end="0"/>
                                            </p:txEl>
                                          </p:spTgt>
                                        </p:tgtEl>
                                      </p:cBhvr>
                                    </p:animEffect>
                                    <p:set>
                                      <p:cBhvr>
                                        <p:cTn id="24" dur="1" fill="hold">
                                          <p:stCondLst>
                                            <p:cond delay="499"/>
                                          </p:stCondLst>
                                        </p:cTn>
                                        <p:tgtEl>
                                          <p:spTgt spid="38">
                                            <p:txEl>
                                              <p:pRg st="0" end="0"/>
                                            </p:txEl>
                                          </p:spTgt>
                                        </p:tgtEl>
                                        <p:attrNameLst>
                                          <p:attrName>style.visibility</p:attrName>
                                        </p:attrNameLst>
                                      </p:cBhvr>
                                      <p:to>
                                        <p:strVal val="hidden"/>
                                      </p:to>
                                    </p:set>
                                  </p:childTnLst>
                                </p:cTn>
                              </p:par>
                              <p:par>
                                <p:cTn id="25" presetID="10" presetClass="exit" presetSubtype="0" fill="hold" nodeType="withEffect">
                                  <p:stCondLst>
                                    <p:cond delay="0"/>
                                  </p:stCondLst>
                                  <p:childTnLst>
                                    <p:animEffect transition="out" filter="fade">
                                      <p:cBhvr>
                                        <p:cTn id="26" dur="500"/>
                                        <p:tgtEl>
                                          <p:spTgt spid="35"/>
                                        </p:tgtEl>
                                      </p:cBhvr>
                                    </p:animEffect>
                                    <p:set>
                                      <p:cBhvr>
                                        <p:cTn id="27" dur="1" fill="hold">
                                          <p:stCondLst>
                                            <p:cond delay="499"/>
                                          </p:stCondLst>
                                        </p:cTn>
                                        <p:tgtEl>
                                          <p:spTgt spid="35"/>
                                        </p:tgtEl>
                                        <p:attrNameLst>
                                          <p:attrName>style.visibility</p:attrName>
                                        </p:attrNameLst>
                                      </p:cBhvr>
                                      <p:to>
                                        <p:strVal val="hidden"/>
                                      </p:to>
                                    </p:set>
                                  </p:childTnLst>
                                </p:cTn>
                              </p:par>
                              <p:par>
                                <p:cTn id="28" presetID="10" presetClass="exit" presetSubtype="0" fill="hold" nodeType="withEffect">
                                  <p:stCondLst>
                                    <p:cond delay="0"/>
                                  </p:stCondLst>
                                  <p:childTnLst>
                                    <p:animEffect transition="out" filter="fade">
                                      <p:cBhvr>
                                        <p:cTn id="29" dur="500"/>
                                        <p:tgtEl>
                                          <p:spTgt spid="36"/>
                                        </p:tgtEl>
                                      </p:cBhvr>
                                    </p:animEffect>
                                    <p:set>
                                      <p:cBhvr>
                                        <p:cTn id="30" dur="1" fill="hold">
                                          <p:stCondLst>
                                            <p:cond delay="499"/>
                                          </p:stCondLst>
                                        </p:cTn>
                                        <p:tgtEl>
                                          <p:spTgt spid="36"/>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55"/>
                                        </p:tgtEl>
                                        <p:attrNameLst>
                                          <p:attrName>style.visibility</p:attrName>
                                        </p:attrNameLst>
                                      </p:cBhvr>
                                      <p:to>
                                        <p:strVal val="visible"/>
                                      </p:to>
                                    </p:set>
                                    <p:animEffect transition="in" filter="fade">
                                      <p:cBhvr>
                                        <p:cTn id="35" dur="500"/>
                                        <p:tgtEl>
                                          <p:spTgt spid="55"/>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6"/>
                                        </p:tgtEl>
                                        <p:attrNameLst>
                                          <p:attrName>style.visibility</p:attrName>
                                        </p:attrNameLst>
                                      </p:cBhvr>
                                      <p:to>
                                        <p:strVal val="visible"/>
                                      </p:to>
                                    </p:set>
                                    <p:animEffect transition="in" filter="fade">
                                      <p:cBhvr>
                                        <p:cTn id="38" dur="500"/>
                                        <p:tgtEl>
                                          <p:spTgt spid="56"/>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7"/>
                                        </p:tgtEl>
                                        <p:attrNameLst>
                                          <p:attrName>style.visibility</p:attrName>
                                        </p:attrNameLst>
                                      </p:cBhvr>
                                      <p:to>
                                        <p:strVal val="visible"/>
                                      </p:to>
                                    </p:set>
                                    <p:animEffect transition="in" filter="fade">
                                      <p:cBhvr>
                                        <p:cTn id="41" dur="500"/>
                                        <p:tgtEl>
                                          <p:spTgt spid="57"/>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58"/>
                                        </p:tgtEl>
                                        <p:attrNameLst>
                                          <p:attrName>style.visibility</p:attrName>
                                        </p:attrNameLst>
                                      </p:cBhvr>
                                      <p:to>
                                        <p:strVal val="visible"/>
                                      </p:to>
                                    </p:set>
                                    <p:animEffect transition="in" filter="fade">
                                      <p:cBhvr>
                                        <p:cTn id="44" dur="500"/>
                                        <p:tgtEl>
                                          <p:spTgt spid="5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59"/>
                                        </p:tgtEl>
                                        <p:attrNameLst>
                                          <p:attrName>style.visibility</p:attrName>
                                        </p:attrNameLst>
                                      </p:cBhvr>
                                      <p:to>
                                        <p:strVal val="visible"/>
                                      </p:to>
                                    </p:set>
                                    <p:animEffect transition="in" filter="fade">
                                      <p:cBhvr>
                                        <p:cTn id="47" dur="500"/>
                                        <p:tgtEl>
                                          <p:spTgt spid="59"/>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60"/>
                                        </p:tgtEl>
                                        <p:attrNameLst>
                                          <p:attrName>style.visibility</p:attrName>
                                        </p:attrNameLst>
                                      </p:cBhvr>
                                      <p:to>
                                        <p:strVal val="visible"/>
                                      </p:to>
                                    </p:set>
                                    <p:animEffect transition="in" filter="fade">
                                      <p:cBhvr>
                                        <p:cTn id="50" dur="500"/>
                                        <p:tgtEl>
                                          <p:spTgt spid="6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61"/>
                                        </p:tgtEl>
                                        <p:attrNameLst>
                                          <p:attrName>style.visibility</p:attrName>
                                        </p:attrNameLst>
                                      </p:cBhvr>
                                      <p:to>
                                        <p:strVal val="visible"/>
                                      </p:to>
                                    </p:set>
                                    <p:animEffect transition="in" filter="fade">
                                      <p:cBhvr>
                                        <p:cTn id="53" dur="500"/>
                                        <p:tgtEl>
                                          <p:spTgt spid="6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62"/>
                                        </p:tgtEl>
                                        <p:attrNameLst>
                                          <p:attrName>style.visibility</p:attrName>
                                        </p:attrNameLst>
                                      </p:cBhvr>
                                      <p:to>
                                        <p:strVal val="visible"/>
                                      </p:to>
                                    </p:set>
                                    <p:animEffect transition="in" filter="fade">
                                      <p:cBhvr>
                                        <p:cTn id="56" dur="500"/>
                                        <p:tgtEl>
                                          <p:spTgt spid="62"/>
                                        </p:tgtEl>
                                      </p:cBhvr>
                                    </p:animEffect>
                                  </p:childTnLst>
                                </p:cTn>
                              </p:par>
                              <p:par>
                                <p:cTn id="57" presetID="10" presetClass="entr" presetSubtype="0" fill="hold" nodeType="withEffect">
                                  <p:stCondLst>
                                    <p:cond delay="0"/>
                                  </p:stCondLst>
                                  <p:childTnLst>
                                    <p:set>
                                      <p:cBhvr>
                                        <p:cTn id="58" dur="1" fill="hold">
                                          <p:stCondLst>
                                            <p:cond delay="0"/>
                                          </p:stCondLst>
                                        </p:cTn>
                                        <p:tgtEl>
                                          <p:spTgt spid="63"/>
                                        </p:tgtEl>
                                        <p:attrNameLst>
                                          <p:attrName>style.visibility</p:attrName>
                                        </p:attrNameLst>
                                      </p:cBhvr>
                                      <p:to>
                                        <p:strVal val="visible"/>
                                      </p:to>
                                    </p:set>
                                    <p:animEffect transition="in" filter="fade">
                                      <p:cBhvr>
                                        <p:cTn id="59" dur="500"/>
                                        <p:tgtEl>
                                          <p:spTgt spid="63"/>
                                        </p:tgtEl>
                                      </p:cBhvr>
                                    </p:animEffect>
                                  </p:childTnLst>
                                </p:cTn>
                              </p:par>
                              <p:par>
                                <p:cTn id="60" presetID="10" presetClass="entr" presetSubtype="0" fill="hold" nodeType="withEffect">
                                  <p:stCondLst>
                                    <p:cond delay="0"/>
                                  </p:stCondLst>
                                  <p:childTnLst>
                                    <p:set>
                                      <p:cBhvr>
                                        <p:cTn id="61" dur="1" fill="hold">
                                          <p:stCondLst>
                                            <p:cond delay="0"/>
                                          </p:stCondLst>
                                        </p:cTn>
                                        <p:tgtEl>
                                          <p:spTgt spid="64"/>
                                        </p:tgtEl>
                                        <p:attrNameLst>
                                          <p:attrName>style.visibility</p:attrName>
                                        </p:attrNameLst>
                                      </p:cBhvr>
                                      <p:to>
                                        <p:strVal val="visible"/>
                                      </p:to>
                                    </p:set>
                                    <p:animEffect transition="in" filter="fade">
                                      <p:cBhvr>
                                        <p:cTn id="62" dur="500"/>
                                        <p:tgtEl>
                                          <p:spTgt spid="64"/>
                                        </p:tgtEl>
                                      </p:cBhvr>
                                    </p:animEffect>
                                  </p:childTnLst>
                                </p:cTn>
                              </p:par>
                              <p:par>
                                <p:cTn id="63" presetID="10" presetClass="entr" presetSubtype="0" fill="hold" nodeType="withEffect">
                                  <p:stCondLst>
                                    <p:cond delay="0"/>
                                  </p:stCondLst>
                                  <p:childTnLst>
                                    <p:set>
                                      <p:cBhvr>
                                        <p:cTn id="64" dur="1" fill="hold">
                                          <p:stCondLst>
                                            <p:cond delay="0"/>
                                          </p:stCondLst>
                                        </p:cTn>
                                        <p:tgtEl>
                                          <p:spTgt spid="65"/>
                                        </p:tgtEl>
                                        <p:attrNameLst>
                                          <p:attrName>style.visibility</p:attrName>
                                        </p:attrNameLst>
                                      </p:cBhvr>
                                      <p:to>
                                        <p:strVal val="visible"/>
                                      </p:to>
                                    </p:set>
                                    <p:animEffect transition="in" filter="fade">
                                      <p:cBhvr>
                                        <p:cTn id="65" dur="500"/>
                                        <p:tgtEl>
                                          <p:spTgt spid="65"/>
                                        </p:tgtEl>
                                      </p:cBhvr>
                                    </p:animEffect>
                                  </p:childTnLst>
                                </p:cTn>
                              </p:par>
                              <p:par>
                                <p:cTn id="66" presetID="10" presetClass="entr" presetSubtype="0" fill="hold" nodeType="withEffect">
                                  <p:stCondLst>
                                    <p:cond delay="0"/>
                                  </p:stCondLst>
                                  <p:childTnLst>
                                    <p:set>
                                      <p:cBhvr>
                                        <p:cTn id="67" dur="1" fill="hold">
                                          <p:stCondLst>
                                            <p:cond delay="0"/>
                                          </p:stCondLst>
                                        </p:cTn>
                                        <p:tgtEl>
                                          <p:spTgt spid="66"/>
                                        </p:tgtEl>
                                        <p:attrNameLst>
                                          <p:attrName>style.visibility</p:attrName>
                                        </p:attrNameLst>
                                      </p:cBhvr>
                                      <p:to>
                                        <p:strVal val="visible"/>
                                      </p:to>
                                    </p:set>
                                    <p:animEffect transition="in" filter="fade">
                                      <p:cBhvr>
                                        <p:cTn id="68" dur="500"/>
                                        <p:tgtEl>
                                          <p:spTgt spid="66"/>
                                        </p:tgtEl>
                                      </p:cBhvr>
                                    </p:animEffect>
                                  </p:childTnLst>
                                </p:cTn>
                              </p:par>
                              <p:par>
                                <p:cTn id="69" presetID="10" presetClass="entr" presetSubtype="0" fill="hold" nodeType="withEffect">
                                  <p:stCondLst>
                                    <p:cond delay="0"/>
                                  </p:stCondLst>
                                  <p:childTnLst>
                                    <p:set>
                                      <p:cBhvr>
                                        <p:cTn id="70" dur="1" fill="hold">
                                          <p:stCondLst>
                                            <p:cond delay="0"/>
                                          </p:stCondLst>
                                        </p:cTn>
                                        <p:tgtEl>
                                          <p:spTgt spid="67"/>
                                        </p:tgtEl>
                                        <p:attrNameLst>
                                          <p:attrName>style.visibility</p:attrName>
                                        </p:attrNameLst>
                                      </p:cBhvr>
                                      <p:to>
                                        <p:strVal val="visible"/>
                                      </p:to>
                                    </p:set>
                                    <p:animEffect transition="in" filter="fade">
                                      <p:cBhvr>
                                        <p:cTn id="71" dur="500"/>
                                        <p:tgtEl>
                                          <p:spTgt spid="67"/>
                                        </p:tgtEl>
                                      </p:cBhvr>
                                    </p:animEffect>
                                  </p:childTnLst>
                                </p:cTn>
                              </p:par>
                              <p:par>
                                <p:cTn id="72" presetID="10" presetClass="entr" presetSubtype="0" fill="hold" nodeType="withEffect">
                                  <p:stCondLst>
                                    <p:cond delay="0"/>
                                  </p:stCondLst>
                                  <p:childTnLst>
                                    <p:set>
                                      <p:cBhvr>
                                        <p:cTn id="73" dur="1" fill="hold">
                                          <p:stCondLst>
                                            <p:cond delay="0"/>
                                          </p:stCondLst>
                                        </p:cTn>
                                        <p:tgtEl>
                                          <p:spTgt spid="68"/>
                                        </p:tgtEl>
                                        <p:attrNameLst>
                                          <p:attrName>style.visibility</p:attrName>
                                        </p:attrNameLst>
                                      </p:cBhvr>
                                      <p:to>
                                        <p:strVal val="visible"/>
                                      </p:to>
                                    </p:set>
                                    <p:animEffect transition="in" filter="fade">
                                      <p:cBhvr>
                                        <p:cTn id="74" dur="500"/>
                                        <p:tgtEl>
                                          <p:spTgt spid="68"/>
                                        </p:tgtEl>
                                      </p:cBhvr>
                                    </p:animEffect>
                                  </p:childTnLst>
                                </p:cTn>
                              </p:par>
                              <p:par>
                                <p:cTn id="75" presetID="10" presetClass="entr" presetSubtype="0" fill="hold" nodeType="withEffect">
                                  <p:stCondLst>
                                    <p:cond delay="0"/>
                                  </p:stCondLst>
                                  <p:childTnLst>
                                    <p:set>
                                      <p:cBhvr>
                                        <p:cTn id="76" dur="1" fill="hold">
                                          <p:stCondLst>
                                            <p:cond delay="0"/>
                                          </p:stCondLst>
                                        </p:cTn>
                                        <p:tgtEl>
                                          <p:spTgt spid="69"/>
                                        </p:tgtEl>
                                        <p:attrNameLst>
                                          <p:attrName>style.visibility</p:attrName>
                                        </p:attrNameLst>
                                      </p:cBhvr>
                                      <p:to>
                                        <p:strVal val="visible"/>
                                      </p:to>
                                    </p:set>
                                    <p:animEffect transition="in" filter="fade">
                                      <p:cBhvr>
                                        <p:cTn id="77" dur="500"/>
                                        <p:tgtEl>
                                          <p:spTgt spid="69"/>
                                        </p:tgtEl>
                                      </p:cBhvr>
                                    </p:animEffect>
                                  </p:childTnLst>
                                </p:cTn>
                              </p:par>
                              <p:par>
                                <p:cTn id="78" presetID="10" presetClass="entr" presetSubtype="0" fill="hold" nodeType="withEffect">
                                  <p:stCondLst>
                                    <p:cond delay="0"/>
                                  </p:stCondLst>
                                  <p:childTnLst>
                                    <p:set>
                                      <p:cBhvr>
                                        <p:cTn id="79" dur="1" fill="hold">
                                          <p:stCondLst>
                                            <p:cond delay="0"/>
                                          </p:stCondLst>
                                        </p:cTn>
                                        <p:tgtEl>
                                          <p:spTgt spid="70"/>
                                        </p:tgtEl>
                                        <p:attrNameLst>
                                          <p:attrName>style.visibility</p:attrName>
                                        </p:attrNameLst>
                                      </p:cBhvr>
                                      <p:to>
                                        <p:strVal val="visible"/>
                                      </p:to>
                                    </p:set>
                                    <p:animEffect transition="in" filter="fade">
                                      <p:cBhvr>
                                        <p:cTn id="80" dur="500"/>
                                        <p:tgtEl>
                                          <p:spTgt spid="70"/>
                                        </p:tgtEl>
                                      </p:cBhvr>
                                    </p:animEffect>
                                  </p:childTnLst>
                                </p:cTn>
                              </p:par>
                              <p:par>
                                <p:cTn id="81" presetID="10" presetClass="entr" presetSubtype="0" fill="hold" grpId="1" nodeType="withEffect">
                                  <p:stCondLst>
                                    <p:cond delay="0"/>
                                  </p:stCondLst>
                                  <p:childTnLst>
                                    <p:set>
                                      <p:cBhvr>
                                        <p:cTn id="82" dur="1" fill="hold">
                                          <p:stCondLst>
                                            <p:cond delay="0"/>
                                          </p:stCondLst>
                                        </p:cTn>
                                        <p:tgtEl>
                                          <p:spTgt spid="55"/>
                                        </p:tgtEl>
                                        <p:attrNameLst>
                                          <p:attrName>style.visibility</p:attrName>
                                        </p:attrNameLst>
                                      </p:cBhvr>
                                      <p:to>
                                        <p:strVal val="visible"/>
                                      </p:to>
                                    </p:set>
                                    <p:animEffect transition="in" filter="fade">
                                      <p:cBhvr>
                                        <p:cTn id="83" dur="500"/>
                                        <p:tgtEl>
                                          <p:spTgt spid="55"/>
                                        </p:tgtEl>
                                      </p:cBhvr>
                                    </p:animEffect>
                                  </p:childTnLst>
                                </p:cTn>
                              </p:par>
                              <p:par>
                                <p:cTn id="84" presetID="10" presetClass="entr" presetSubtype="0" fill="hold" grpId="1" nodeType="withEffect">
                                  <p:stCondLst>
                                    <p:cond delay="0"/>
                                  </p:stCondLst>
                                  <p:childTnLst>
                                    <p:set>
                                      <p:cBhvr>
                                        <p:cTn id="85" dur="1" fill="hold">
                                          <p:stCondLst>
                                            <p:cond delay="0"/>
                                          </p:stCondLst>
                                        </p:cTn>
                                        <p:tgtEl>
                                          <p:spTgt spid="56"/>
                                        </p:tgtEl>
                                        <p:attrNameLst>
                                          <p:attrName>style.visibility</p:attrName>
                                        </p:attrNameLst>
                                      </p:cBhvr>
                                      <p:to>
                                        <p:strVal val="visible"/>
                                      </p:to>
                                    </p:set>
                                    <p:animEffect transition="in" filter="fade">
                                      <p:cBhvr>
                                        <p:cTn id="86" dur="500"/>
                                        <p:tgtEl>
                                          <p:spTgt spid="56"/>
                                        </p:tgtEl>
                                      </p:cBhvr>
                                    </p:animEffect>
                                  </p:childTnLst>
                                </p:cTn>
                              </p:par>
                              <p:par>
                                <p:cTn id="87" presetID="10" presetClass="entr" presetSubtype="0" fill="hold" grpId="1" nodeType="withEffect">
                                  <p:stCondLst>
                                    <p:cond delay="0"/>
                                  </p:stCondLst>
                                  <p:childTnLst>
                                    <p:set>
                                      <p:cBhvr>
                                        <p:cTn id="88" dur="1" fill="hold">
                                          <p:stCondLst>
                                            <p:cond delay="0"/>
                                          </p:stCondLst>
                                        </p:cTn>
                                        <p:tgtEl>
                                          <p:spTgt spid="57"/>
                                        </p:tgtEl>
                                        <p:attrNameLst>
                                          <p:attrName>style.visibility</p:attrName>
                                        </p:attrNameLst>
                                      </p:cBhvr>
                                      <p:to>
                                        <p:strVal val="visible"/>
                                      </p:to>
                                    </p:set>
                                    <p:animEffect transition="in" filter="fade">
                                      <p:cBhvr>
                                        <p:cTn id="89" dur="500"/>
                                        <p:tgtEl>
                                          <p:spTgt spid="57"/>
                                        </p:tgtEl>
                                      </p:cBhvr>
                                    </p:animEffect>
                                  </p:childTnLst>
                                </p:cTn>
                              </p:par>
                              <p:par>
                                <p:cTn id="90" presetID="10" presetClass="entr" presetSubtype="0" fill="hold" grpId="1" nodeType="withEffect">
                                  <p:stCondLst>
                                    <p:cond delay="0"/>
                                  </p:stCondLst>
                                  <p:childTnLst>
                                    <p:set>
                                      <p:cBhvr>
                                        <p:cTn id="91" dur="1" fill="hold">
                                          <p:stCondLst>
                                            <p:cond delay="0"/>
                                          </p:stCondLst>
                                        </p:cTn>
                                        <p:tgtEl>
                                          <p:spTgt spid="58"/>
                                        </p:tgtEl>
                                        <p:attrNameLst>
                                          <p:attrName>style.visibility</p:attrName>
                                        </p:attrNameLst>
                                      </p:cBhvr>
                                      <p:to>
                                        <p:strVal val="visible"/>
                                      </p:to>
                                    </p:set>
                                    <p:animEffect transition="in" filter="fade">
                                      <p:cBhvr>
                                        <p:cTn id="92" dur="500"/>
                                        <p:tgtEl>
                                          <p:spTgt spid="58"/>
                                        </p:tgtEl>
                                      </p:cBhvr>
                                    </p:animEffect>
                                  </p:childTnLst>
                                </p:cTn>
                              </p:par>
                              <p:par>
                                <p:cTn id="93" presetID="10" presetClass="entr" presetSubtype="0" fill="hold" grpId="1" nodeType="withEffect">
                                  <p:stCondLst>
                                    <p:cond delay="0"/>
                                  </p:stCondLst>
                                  <p:childTnLst>
                                    <p:set>
                                      <p:cBhvr>
                                        <p:cTn id="94" dur="1" fill="hold">
                                          <p:stCondLst>
                                            <p:cond delay="0"/>
                                          </p:stCondLst>
                                        </p:cTn>
                                        <p:tgtEl>
                                          <p:spTgt spid="59"/>
                                        </p:tgtEl>
                                        <p:attrNameLst>
                                          <p:attrName>style.visibility</p:attrName>
                                        </p:attrNameLst>
                                      </p:cBhvr>
                                      <p:to>
                                        <p:strVal val="visible"/>
                                      </p:to>
                                    </p:set>
                                    <p:animEffect transition="in" filter="fade">
                                      <p:cBhvr>
                                        <p:cTn id="95" dur="500"/>
                                        <p:tgtEl>
                                          <p:spTgt spid="59"/>
                                        </p:tgtEl>
                                      </p:cBhvr>
                                    </p:animEffect>
                                  </p:childTnLst>
                                </p:cTn>
                              </p:par>
                              <p:par>
                                <p:cTn id="96" presetID="10" presetClass="entr" presetSubtype="0" fill="hold" grpId="1" nodeType="withEffect">
                                  <p:stCondLst>
                                    <p:cond delay="0"/>
                                  </p:stCondLst>
                                  <p:childTnLst>
                                    <p:set>
                                      <p:cBhvr>
                                        <p:cTn id="97" dur="1" fill="hold">
                                          <p:stCondLst>
                                            <p:cond delay="0"/>
                                          </p:stCondLst>
                                        </p:cTn>
                                        <p:tgtEl>
                                          <p:spTgt spid="60"/>
                                        </p:tgtEl>
                                        <p:attrNameLst>
                                          <p:attrName>style.visibility</p:attrName>
                                        </p:attrNameLst>
                                      </p:cBhvr>
                                      <p:to>
                                        <p:strVal val="visible"/>
                                      </p:to>
                                    </p:set>
                                    <p:animEffect transition="in" filter="fade">
                                      <p:cBhvr>
                                        <p:cTn id="98" dur="500"/>
                                        <p:tgtEl>
                                          <p:spTgt spid="60"/>
                                        </p:tgtEl>
                                      </p:cBhvr>
                                    </p:animEffect>
                                  </p:childTnLst>
                                </p:cTn>
                              </p:par>
                              <p:par>
                                <p:cTn id="99" presetID="10" presetClass="entr" presetSubtype="0" fill="hold" grpId="1" nodeType="withEffect">
                                  <p:stCondLst>
                                    <p:cond delay="0"/>
                                  </p:stCondLst>
                                  <p:childTnLst>
                                    <p:set>
                                      <p:cBhvr>
                                        <p:cTn id="100" dur="1" fill="hold">
                                          <p:stCondLst>
                                            <p:cond delay="0"/>
                                          </p:stCondLst>
                                        </p:cTn>
                                        <p:tgtEl>
                                          <p:spTgt spid="61"/>
                                        </p:tgtEl>
                                        <p:attrNameLst>
                                          <p:attrName>style.visibility</p:attrName>
                                        </p:attrNameLst>
                                      </p:cBhvr>
                                      <p:to>
                                        <p:strVal val="visible"/>
                                      </p:to>
                                    </p:set>
                                    <p:animEffect transition="in" filter="fade">
                                      <p:cBhvr>
                                        <p:cTn id="101" dur="500"/>
                                        <p:tgtEl>
                                          <p:spTgt spid="61"/>
                                        </p:tgtEl>
                                      </p:cBhvr>
                                    </p:animEffect>
                                  </p:childTnLst>
                                </p:cTn>
                              </p:par>
                              <p:par>
                                <p:cTn id="102" presetID="10" presetClass="entr" presetSubtype="0" fill="hold" grpId="1" nodeType="withEffect">
                                  <p:stCondLst>
                                    <p:cond delay="0"/>
                                  </p:stCondLst>
                                  <p:childTnLst>
                                    <p:set>
                                      <p:cBhvr>
                                        <p:cTn id="103" dur="1" fill="hold">
                                          <p:stCondLst>
                                            <p:cond delay="0"/>
                                          </p:stCondLst>
                                        </p:cTn>
                                        <p:tgtEl>
                                          <p:spTgt spid="62"/>
                                        </p:tgtEl>
                                        <p:attrNameLst>
                                          <p:attrName>style.visibility</p:attrName>
                                        </p:attrNameLst>
                                      </p:cBhvr>
                                      <p:to>
                                        <p:strVal val="visible"/>
                                      </p:to>
                                    </p:set>
                                    <p:animEffect transition="in" filter="fade">
                                      <p:cBhvr>
                                        <p:cTn id="104" dur="500"/>
                                        <p:tgtEl>
                                          <p:spTgt spid="62"/>
                                        </p:tgtEl>
                                      </p:cBhvr>
                                    </p:animEffect>
                                  </p:childTnLst>
                                </p:cTn>
                              </p:par>
                              <p:par>
                                <p:cTn id="105" presetID="10" presetClass="entr" presetSubtype="0" fill="hold" nodeType="withEffect">
                                  <p:stCondLst>
                                    <p:cond delay="0"/>
                                  </p:stCondLst>
                                  <p:childTnLst>
                                    <p:set>
                                      <p:cBhvr>
                                        <p:cTn id="106" dur="1" fill="hold">
                                          <p:stCondLst>
                                            <p:cond delay="0"/>
                                          </p:stCondLst>
                                        </p:cTn>
                                        <p:tgtEl>
                                          <p:spTgt spid="63"/>
                                        </p:tgtEl>
                                        <p:attrNameLst>
                                          <p:attrName>style.visibility</p:attrName>
                                        </p:attrNameLst>
                                      </p:cBhvr>
                                      <p:to>
                                        <p:strVal val="visible"/>
                                      </p:to>
                                    </p:set>
                                    <p:animEffect transition="in" filter="fade">
                                      <p:cBhvr>
                                        <p:cTn id="107" dur="500"/>
                                        <p:tgtEl>
                                          <p:spTgt spid="63"/>
                                        </p:tgtEl>
                                      </p:cBhvr>
                                    </p:animEffect>
                                  </p:childTnLst>
                                </p:cTn>
                              </p:par>
                              <p:par>
                                <p:cTn id="108" presetID="10" presetClass="entr" presetSubtype="0" fill="hold" nodeType="withEffect">
                                  <p:stCondLst>
                                    <p:cond delay="0"/>
                                  </p:stCondLst>
                                  <p:childTnLst>
                                    <p:set>
                                      <p:cBhvr>
                                        <p:cTn id="109" dur="1" fill="hold">
                                          <p:stCondLst>
                                            <p:cond delay="0"/>
                                          </p:stCondLst>
                                        </p:cTn>
                                        <p:tgtEl>
                                          <p:spTgt spid="64"/>
                                        </p:tgtEl>
                                        <p:attrNameLst>
                                          <p:attrName>style.visibility</p:attrName>
                                        </p:attrNameLst>
                                      </p:cBhvr>
                                      <p:to>
                                        <p:strVal val="visible"/>
                                      </p:to>
                                    </p:set>
                                    <p:animEffect transition="in" filter="fade">
                                      <p:cBhvr>
                                        <p:cTn id="110" dur="500"/>
                                        <p:tgtEl>
                                          <p:spTgt spid="64"/>
                                        </p:tgtEl>
                                      </p:cBhvr>
                                    </p:animEffect>
                                  </p:childTnLst>
                                </p:cTn>
                              </p:par>
                              <p:par>
                                <p:cTn id="111" presetID="10" presetClass="entr" presetSubtype="0" fill="hold" nodeType="withEffect">
                                  <p:stCondLst>
                                    <p:cond delay="0"/>
                                  </p:stCondLst>
                                  <p:childTnLst>
                                    <p:set>
                                      <p:cBhvr>
                                        <p:cTn id="112" dur="1" fill="hold">
                                          <p:stCondLst>
                                            <p:cond delay="0"/>
                                          </p:stCondLst>
                                        </p:cTn>
                                        <p:tgtEl>
                                          <p:spTgt spid="65"/>
                                        </p:tgtEl>
                                        <p:attrNameLst>
                                          <p:attrName>style.visibility</p:attrName>
                                        </p:attrNameLst>
                                      </p:cBhvr>
                                      <p:to>
                                        <p:strVal val="visible"/>
                                      </p:to>
                                    </p:set>
                                    <p:animEffect transition="in" filter="fade">
                                      <p:cBhvr>
                                        <p:cTn id="113" dur="500"/>
                                        <p:tgtEl>
                                          <p:spTgt spid="65"/>
                                        </p:tgtEl>
                                      </p:cBhvr>
                                    </p:animEffect>
                                  </p:childTnLst>
                                </p:cTn>
                              </p:par>
                              <p:par>
                                <p:cTn id="114" presetID="10" presetClass="entr" presetSubtype="0" fill="hold" nodeType="withEffect">
                                  <p:stCondLst>
                                    <p:cond delay="0"/>
                                  </p:stCondLst>
                                  <p:childTnLst>
                                    <p:set>
                                      <p:cBhvr>
                                        <p:cTn id="115" dur="1" fill="hold">
                                          <p:stCondLst>
                                            <p:cond delay="0"/>
                                          </p:stCondLst>
                                        </p:cTn>
                                        <p:tgtEl>
                                          <p:spTgt spid="66"/>
                                        </p:tgtEl>
                                        <p:attrNameLst>
                                          <p:attrName>style.visibility</p:attrName>
                                        </p:attrNameLst>
                                      </p:cBhvr>
                                      <p:to>
                                        <p:strVal val="visible"/>
                                      </p:to>
                                    </p:set>
                                    <p:animEffect transition="in" filter="fade">
                                      <p:cBhvr>
                                        <p:cTn id="116" dur="500"/>
                                        <p:tgtEl>
                                          <p:spTgt spid="66"/>
                                        </p:tgtEl>
                                      </p:cBhvr>
                                    </p:animEffect>
                                  </p:childTnLst>
                                </p:cTn>
                              </p:par>
                              <p:par>
                                <p:cTn id="117" presetID="10" presetClass="entr" presetSubtype="0" fill="hold" nodeType="withEffect">
                                  <p:stCondLst>
                                    <p:cond delay="0"/>
                                  </p:stCondLst>
                                  <p:childTnLst>
                                    <p:set>
                                      <p:cBhvr>
                                        <p:cTn id="118" dur="1" fill="hold">
                                          <p:stCondLst>
                                            <p:cond delay="0"/>
                                          </p:stCondLst>
                                        </p:cTn>
                                        <p:tgtEl>
                                          <p:spTgt spid="67"/>
                                        </p:tgtEl>
                                        <p:attrNameLst>
                                          <p:attrName>style.visibility</p:attrName>
                                        </p:attrNameLst>
                                      </p:cBhvr>
                                      <p:to>
                                        <p:strVal val="visible"/>
                                      </p:to>
                                    </p:set>
                                    <p:animEffect transition="in" filter="fade">
                                      <p:cBhvr>
                                        <p:cTn id="119" dur="500"/>
                                        <p:tgtEl>
                                          <p:spTgt spid="67"/>
                                        </p:tgtEl>
                                      </p:cBhvr>
                                    </p:animEffect>
                                  </p:childTnLst>
                                </p:cTn>
                              </p:par>
                              <p:par>
                                <p:cTn id="120" presetID="10" presetClass="entr" presetSubtype="0" fill="hold" nodeType="withEffect">
                                  <p:stCondLst>
                                    <p:cond delay="0"/>
                                  </p:stCondLst>
                                  <p:childTnLst>
                                    <p:set>
                                      <p:cBhvr>
                                        <p:cTn id="121" dur="1" fill="hold">
                                          <p:stCondLst>
                                            <p:cond delay="0"/>
                                          </p:stCondLst>
                                        </p:cTn>
                                        <p:tgtEl>
                                          <p:spTgt spid="68"/>
                                        </p:tgtEl>
                                        <p:attrNameLst>
                                          <p:attrName>style.visibility</p:attrName>
                                        </p:attrNameLst>
                                      </p:cBhvr>
                                      <p:to>
                                        <p:strVal val="visible"/>
                                      </p:to>
                                    </p:set>
                                    <p:animEffect transition="in" filter="fade">
                                      <p:cBhvr>
                                        <p:cTn id="122" dur="500"/>
                                        <p:tgtEl>
                                          <p:spTgt spid="68"/>
                                        </p:tgtEl>
                                      </p:cBhvr>
                                    </p:animEffect>
                                  </p:childTnLst>
                                </p:cTn>
                              </p:par>
                              <p:par>
                                <p:cTn id="123" presetID="10" presetClass="entr" presetSubtype="0" fill="hold" nodeType="withEffect">
                                  <p:stCondLst>
                                    <p:cond delay="0"/>
                                  </p:stCondLst>
                                  <p:childTnLst>
                                    <p:set>
                                      <p:cBhvr>
                                        <p:cTn id="124" dur="1" fill="hold">
                                          <p:stCondLst>
                                            <p:cond delay="0"/>
                                          </p:stCondLst>
                                        </p:cTn>
                                        <p:tgtEl>
                                          <p:spTgt spid="69"/>
                                        </p:tgtEl>
                                        <p:attrNameLst>
                                          <p:attrName>style.visibility</p:attrName>
                                        </p:attrNameLst>
                                      </p:cBhvr>
                                      <p:to>
                                        <p:strVal val="visible"/>
                                      </p:to>
                                    </p:set>
                                    <p:animEffect transition="in" filter="fade">
                                      <p:cBhvr>
                                        <p:cTn id="125" dur="500"/>
                                        <p:tgtEl>
                                          <p:spTgt spid="69"/>
                                        </p:tgtEl>
                                      </p:cBhvr>
                                    </p:animEffect>
                                  </p:childTnLst>
                                </p:cTn>
                              </p:par>
                              <p:par>
                                <p:cTn id="126" presetID="10" presetClass="entr" presetSubtype="0" fill="hold" nodeType="withEffect">
                                  <p:stCondLst>
                                    <p:cond delay="0"/>
                                  </p:stCondLst>
                                  <p:childTnLst>
                                    <p:set>
                                      <p:cBhvr>
                                        <p:cTn id="127" dur="1" fill="hold">
                                          <p:stCondLst>
                                            <p:cond delay="0"/>
                                          </p:stCondLst>
                                        </p:cTn>
                                        <p:tgtEl>
                                          <p:spTgt spid="70"/>
                                        </p:tgtEl>
                                        <p:attrNameLst>
                                          <p:attrName>style.visibility</p:attrName>
                                        </p:attrNameLst>
                                      </p:cBhvr>
                                      <p:to>
                                        <p:strVal val="visible"/>
                                      </p:to>
                                    </p:set>
                                    <p:animEffect transition="in" filter="fade">
                                      <p:cBhvr>
                                        <p:cTn id="128" dur="500"/>
                                        <p:tgtEl>
                                          <p:spTgt spid="70"/>
                                        </p:tgtEl>
                                      </p:cBhvr>
                                    </p:animEffect>
                                  </p:childTnLst>
                                </p:cTn>
                              </p:par>
                              <p:par>
                                <p:cTn id="129" presetID="10" presetClass="entr" presetSubtype="0" fill="hold" nodeType="withEffect">
                                  <p:stCondLst>
                                    <p:cond delay="0"/>
                                  </p:stCondLst>
                                  <p:childTnLst>
                                    <p:set>
                                      <p:cBhvr>
                                        <p:cTn id="130" dur="1" fill="hold">
                                          <p:stCondLst>
                                            <p:cond delay="0"/>
                                          </p:stCondLst>
                                        </p:cTn>
                                        <p:tgtEl>
                                          <p:spTgt spid="108"/>
                                        </p:tgtEl>
                                        <p:attrNameLst>
                                          <p:attrName>style.visibility</p:attrName>
                                        </p:attrNameLst>
                                      </p:cBhvr>
                                      <p:to>
                                        <p:strVal val="visible"/>
                                      </p:to>
                                    </p:set>
                                    <p:animEffect transition="in" filter="fade">
                                      <p:cBhvr>
                                        <p:cTn id="131" dur="500"/>
                                        <p:tgtEl>
                                          <p:spTgt spid="108"/>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112"/>
                                        </p:tgtEl>
                                        <p:attrNameLst>
                                          <p:attrName>style.visibility</p:attrName>
                                        </p:attrNameLst>
                                      </p:cBhvr>
                                      <p:to>
                                        <p:strVal val="visible"/>
                                      </p:to>
                                    </p:set>
                                    <p:animEffect transition="in" filter="fade">
                                      <p:cBhvr>
                                        <p:cTn id="134" dur="500"/>
                                        <p:tgtEl>
                                          <p:spTgt spid="112"/>
                                        </p:tgtEl>
                                      </p:cBhvr>
                                    </p:animEffect>
                                  </p:childTnLst>
                                </p:cTn>
                              </p:par>
                              <p:par>
                                <p:cTn id="135" presetID="10" presetClass="entr" presetSubtype="0" fill="hold" grpId="1" nodeType="withEffect">
                                  <p:stCondLst>
                                    <p:cond delay="0"/>
                                  </p:stCondLst>
                                  <p:childTnLst>
                                    <p:set>
                                      <p:cBhvr>
                                        <p:cTn id="136" dur="1" fill="hold">
                                          <p:stCondLst>
                                            <p:cond delay="0"/>
                                          </p:stCondLst>
                                        </p:cTn>
                                        <p:tgtEl>
                                          <p:spTgt spid="112"/>
                                        </p:tgtEl>
                                        <p:attrNameLst>
                                          <p:attrName>style.visibility</p:attrName>
                                        </p:attrNameLst>
                                      </p:cBhvr>
                                      <p:to>
                                        <p:strVal val="visible"/>
                                      </p:to>
                                    </p:set>
                                    <p:animEffect transition="in" filter="fade">
                                      <p:cBhvr>
                                        <p:cTn id="137" dur="500"/>
                                        <p:tgtEl>
                                          <p:spTgt spid="112"/>
                                        </p:tgtEl>
                                      </p:cBhvr>
                                    </p:animEffect>
                                  </p:childTnLst>
                                </p:cTn>
                              </p:par>
                              <p:par>
                                <p:cTn id="138" presetID="10" presetClass="entr" presetSubtype="0" fill="hold" grpId="0" nodeType="withEffect">
                                  <p:stCondLst>
                                    <p:cond delay="0"/>
                                  </p:stCondLst>
                                  <p:childTnLst>
                                    <p:set>
                                      <p:cBhvr>
                                        <p:cTn id="139" dur="1" fill="hold">
                                          <p:stCondLst>
                                            <p:cond delay="0"/>
                                          </p:stCondLst>
                                        </p:cTn>
                                        <p:tgtEl>
                                          <p:spTgt spid="113"/>
                                        </p:tgtEl>
                                        <p:attrNameLst>
                                          <p:attrName>style.visibility</p:attrName>
                                        </p:attrNameLst>
                                      </p:cBhvr>
                                      <p:to>
                                        <p:strVal val="visible"/>
                                      </p:to>
                                    </p:set>
                                    <p:animEffect transition="in" filter="fade">
                                      <p:cBhvr>
                                        <p:cTn id="140" dur="500"/>
                                        <p:tgtEl>
                                          <p:spTgt spid="113"/>
                                        </p:tgtEl>
                                      </p:cBhvr>
                                    </p:animEffect>
                                  </p:childTnLst>
                                </p:cTn>
                              </p:par>
                              <p:par>
                                <p:cTn id="141" presetID="10" presetClass="entr" presetSubtype="0" fill="hold" grpId="1" nodeType="withEffect">
                                  <p:stCondLst>
                                    <p:cond delay="0"/>
                                  </p:stCondLst>
                                  <p:childTnLst>
                                    <p:set>
                                      <p:cBhvr>
                                        <p:cTn id="142" dur="1" fill="hold">
                                          <p:stCondLst>
                                            <p:cond delay="0"/>
                                          </p:stCondLst>
                                        </p:cTn>
                                        <p:tgtEl>
                                          <p:spTgt spid="113"/>
                                        </p:tgtEl>
                                        <p:attrNameLst>
                                          <p:attrName>style.visibility</p:attrName>
                                        </p:attrNameLst>
                                      </p:cBhvr>
                                      <p:to>
                                        <p:strVal val="visible"/>
                                      </p:to>
                                    </p:set>
                                    <p:animEffect transition="in" filter="fade">
                                      <p:cBhvr>
                                        <p:cTn id="143" dur="500"/>
                                        <p:tgtEl>
                                          <p:spTgt spid="113"/>
                                        </p:tgtEl>
                                      </p:cBhvr>
                                    </p:animEffect>
                                  </p:childTnLst>
                                </p:cTn>
                              </p:par>
                              <p:par>
                                <p:cTn id="144" presetID="10" presetClass="entr" presetSubtype="0" fill="hold" nodeType="withEffect">
                                  <p:stCondLst>
                                    <p:cond delay="0"/>
                                  </p:stCondLst>
                                  <p:childTnLst>
                                    <p:set>
                                      <p:cBhvr>
                                        <p:cTn id="145" dur="1" fill="hold">
                                          <p:stCondLst>
                                            <p:cond delay="0"/>
                                          </p:stCondLst>
                                        </p:cTn>
                                        <p:tgtEl>
                                          <p:spTgt spid="108"/>
                                        </p:tgtEl>
                                        <p:attrNameLst>
                                          <p:attrName>style.visibility</p:attrName>
                                        </p:attrNameLst>
                                      </p:cBhvr>
                                      <p:to>
                                        <p:strVal val="visible"/>
                                      </p:to>
                                    </p:set>
                                    <p:animEffect transition="in" filter="fade">
                                      <p:cBhvr>
                                        <p:cTn id="146" dur="500"/>
                                        <p:tgtEl>
                                          <p:spTgt spid="108"/>
                                        </p:tgtEl>
                                      </p:cBhvr>
                                    </p:animEffect>
                                  </p:childTnLst>
                                </p:cTn>
                              </p:par>
                              <p:par>
                                <p:cTn id="147" presetID="10" presetClass="entr" presetSubtype="0" fill="hold" nodeType="withEffect">
                                  <p:stCondLst>
                                    <p:cond delay="0"/>
                                  </p:stCondLst>
                                  <p:childTnLst>
                                    <p:set>
                                      <p:cBhvr>
                                        <p:cTn id="148" dur="1" fill="hold">
                                          <p:stCondLst>
                                            <p:cond delay="0"/>
                                          </p:stCondLst>
                                        </p:cTn>
                                        <p:tgtEl>
                                          <p:spTgt spid="11"/>
                                        </p:tgtEl>
                                        <p:attrNameLst>
                                          <p:attrName>style.visibility</p:attrName>
                                        </p:attrNameLst>
                                      </p:cBhvr>
                                      <p:to>
                                        <p:strVal val="visible"/>
                                      </p:to>
                                    </p:set>
                                    <p:animEffect transition="in" filter="fade">
                                      <p:cBhvr>
                                        <p:cTn id="149" dur="500"/>
                                        <p:tgtEl>
                                          <p:spTgt spid="11"/>
                                        </p:tgtEl>
                                      </p:cBhvr>
                                    </p:animEffect>
                                  </p:childTnLst>
                                </p:cTn>
                              </p:par>
                              <p:par>
                                <p:cTn id="150" presetID="10" presetClass="entr" presetSubtype="0" fill="hold" grpId="0" nodeType="withEffect">
                                  <p:stCondLst>
                                    <p:cond delay="0"/>
                                  </p:stCondLst>
                                  <p:childTnLst>
                                    <p:set>
                                      <p:cBhvr>
                                        <p:cTn id="151" dur="1" fill="hold">
                                          <p:stCondLst>
                                            <p:cond delay="0"/>
                                          </p:stCondLst>
                                        </p:cTn>
                                        <p:tgtEl>
                                          <p:spTgt spid="12"/>
                                        </p:tgtEl>
                                        <p:attrNameLst>
                                          <p:attrName>style.visibility</p:attrName>
                                        </p:attrNameLst>
                                      </p:cBhvr>
                                      <p:to>
                                        <p:strVal val="visible"/>
                                      </p:to>
                                    </p:set>
                                    <p:animEffect transition="in" filter="fade">
                                      <p:cBhvr>
                                        <p:cTn id="152" dur="500"/>
                                        <p:tgtEl>
                                          <p:spTgt spid="12"/>
                                        </p:tgtEl>
                                      </p:cBhvr>
                                    </p:animEffect>
                                  </p:childTnLst>
                                </p:cTn>
                              </p:par>
                              <p:par>
                                <p:cTn id="153" presetID="10" presetClass="entr" presetSubtype="0" fill="hold" nodeType="withEffect">
                                  <p:stCondLst>
                                    <p:cond delay="0"/>
                                  </p:stCondLst>
                                  <p:childTnLst>
                                    <p:set>
                                      <p:cBhvr>
                                        <p:cTn id="154" dur="1" fill="hold">
                                          <p:stCondLst>
                                            <p:cond delay="0"/>
                                          </p:stCondLst>
                                        </p:cTn>
                                        <p:tgtEl>
                                          <p:spTgt spid="7"/>
                                        </p:tgtEl>
                                        <p:attrNameLst>
                                          <p:attrName>style.visibility</p:attrName>
                                        </p:attrNameLst>
                                      </p:cBhvr>
                                      <p:to>
                                        <p:strVal val="visible"/>
                                      </p:to>
                                    </p:set>
                                    <p:animEffect transition="in" filter="fade">
                                      <p:cBhvr>
                                        <p:cTn id="15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56" restart="whenNotActive" fill="hold" evtFilter="cancelBubble" nodeType="interactiveSeq">
                <p:stCondLst>
                  <p:cond evt="onClick" delay="0">
                    <p:tgtEl>
                      <p:spTgt spid="24"/>
                    </p:tgtEl>
                  </p:cond>
                </p:stCondLst>
                <p:endSync evt="end" delay="0">
                  <p:rtn val="all"/>
                </p:endSync>
                <p:childTnLst>
                  <p:par>
                    <p:cTn id="157" fill="hold">
                      <p:stCondLst>
                        <p:cond delay="0"/>
                      </p:stCondLst>
                      <p:childTnLst>
                        <p:par>
                          <p:cTn id="158" fill="hold">
                            <p:stCondLst>
                              <p:cond delay="0"/>
                            </p:stCondLst>
                            <p:childTnLst>
                              <p:par>
                                <p:cTn id="159" presetID="2" presetClass="mediacall" presetSubtype="0" fill="hold" nodeType="clickEffect">
                                  <p:stCondLst>
                                    <p:cond delay="0"/>
                                  </p:stCondLst>
                                  <p:childTnLst>
                                    <p:cmd type="call" cmd="togglePause">
                                      <p:cBhvr>
                                        <p:cTn id="160" dur="1" fill="hold"/>
                                        <p:tgtEl>
                                          <p:spTgt spid="24"/>
                                        </p:tgtEl>
                                      </p:cBhvr>
                                    </p:cmd>
                                  </p:childTnLst>
                                </p:cTn>
                              </p:par>
                            </p:childTnLst>
                          </p:cTn>
                        </p:par>
                      </p:childTnLst>
                    </p:cTn>
                  </p:par>
                </p:childTnLst>
              </p:cTn>
              <p:nextCondLst>
                <p:cond evt="onClick" delay="0">
                  <p:tgtEl>
                    <p:spTgt spid="24"/>
                  </p:tgtEl>
                </p:cond>
              </p:nextCondLst>
            </p:seq>
            <p:video>
              <p:cMediaNode vol="80000">
                <p:cTn id="161" fill="hold" display="0">
                  <p:stCondLst>
                    <p:cond delay="indefinite"/>
                  </p:stCondLst>
                </p:cTn>
                <p:tgtEl>
                  <p:spTgt spid="24"/>
                </p:tgtEl>
              </p:cMediaNode>
            </p:video>
          </p:childTnLst>
        </p:cTn>
      </p:par>
    </p:tnLst>
    <p:bldLst>
      <p:bldP spid="31" grpId="0"/>
      <p:bldP spid="32" grpId="0"/>
      <p:bldP spid="33" grpId="0"/>
      <p:bldP spid="38" grpId="0" build="p"/>
      <p:bldP spid="55" grpId="0"/>
      <p:bldP spid="55" grpId="1"/>
      <p:bldP spid="56" grpId="0"/>
      <p:bldP spid="56" grpId="1"/>
      <p:bldP spid="57" grpId="0"/>
      <p:bldP spid="57" grpId="1"/>
      <p:bldP spid="58" grpId="0"/>
      <p:bldP spid="58" grpId="1"/>
      <p:bldP spid="59" grpId="0"/>
      <p:bldP spid="59" grpId="1"/>
      <p:bldP spid="60" grpId="0"/>
      <p:bldP spid="60" grpId="1"/>
      <p:bldP spid="61" grpId="0"/>
      <p:bldP spid="61" grpId="1"/>
      <p:bldP spid="62" grpId="0"/>
      <p:bldP spid="62" grpId="1"/>
      <p:bldP spid="112" grpId="0"/>
      <p:bldP spid="112" grpId="1"/>
      <p:bldP spid="113" grpId="0"/>
      <p:bldP spid="113" grpId="1"/>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DD3809-125B-DF08-B1B0-56426DBF384F}"/>
            </a:ext>
          </a:extLst>
        </p:cNvPr>
        <p:cNvGrpSpPr/>
        <p:nvPr/>
      </p:nvGrpSpPr>
      <p:grpSpPr>
        <a:xfrm>
          <a:off x="0" y="0"/>
          <a:ext cx="0" cy="0"/>
          <a:chOff x="0" y="0"/>
          <a:chExt cx="0" cy="0"/>
        </a:xfrm>
      </p:grpSpPr>
      <p:sp>
        <p:nvSpPr>
          <p:cNvPr id="14" name="Rectangle 13">
            <a:extLst>
              <a:ext uri="{FF2B5EF4-FFF2-40B4-BE49-F238E27FC236}">
                <a16:creationId xmlns:a16="http://schemas.microsoft.com/office/drawing/2014/main" id="{78B87660-6496-9006-C8A2-B6EF20E962AA}"/>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a:extLst>
              <a:ext uri="{FF2B5EF4-FFF2-40B4-BE49-F238E27FC236}">
                <a16:creationId xmlns:a16="http://schemas.microsoft.com/office/drawing/2014/main" id="{0262C87A-86DE-F725-18DF-F4ABD0D114CC}"/>
              </a:ext>
            </a:extLst>
          </p:cNvPr>
          <p:cNvSpPr>
            <a:spLocks noGrp="1"/>
          </p:cNvSpPr>
          <p:nvPr>
            <p:ph type="title"/>
          </p:nvPr>
        </p:nvSpPr>
        <p:spPr>
          <a:xfrm>
            <a:off x="407988" y="373593"/>
            <a:ext cx="11784012" cy="1065742"/>
          </a:xfrm>
        </p:spPr>
        <p:txBody>
          <a:bodyPr/>
          <a:lstStyle/>
          <a:p>
            <a:r>
              <a:rPr lang="en-US" sz="2800" dirty="0"/>
              <a:t>Single channel resistive PICOSEC Micromegas</a:t>
            </a:r>
            <a:endParaRPr lang="en-BE" sz="2800" dirty="0"/>
          </a:p>
        </p:txBody>
      </p:sp>
      <p:sp>
        <p:nvSpPr>
          <p:cNvPr id="4" name="Slide Number Placeholder 3">
            <a:extLst>
              <a:ext uri="{FF2B5EF4-FFF2-40B4-BE49-F238E27FC236}">
                <a16:creationId xmlns:a16="http://schemas.microsoft.com/office/drawing/2014/main" id="{01802ED3-BEEB-0299-B23F-40FDF0E00201}"/>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
        <p:nvSpPr>
          <p:cNvPr id="23" name="Content Placeholder 1">
            <a:extLst>
              <a:ext uri="{FF2B5EF4-FFF2-40B4-BE49-F238E27FC236}">
                <a16:creationId xmlns:a16="http://schemas.microsoft.com/office/drawing/2014/main" id="{110C4982-9AEE-72D3-CA67-5C5759FC3461}"/>
              </a:ext>
            </a:extLst>
          </p:cNvPr>
          <p:cNvSpPr>
            <a:spLocks noGrp="1"/>
          </p:cNvSpPr>
          <p:nvPr>
            <p:ph idx="1"/>
          </p:nvPr>
        </p:nvSpPr>
        <p:spPr>
          <a:xfrm>
            <a:off x="403200" y="1015398"/>
            <a:ext cx="11245305" cy="329923"/>
          </a:xfrm>
        </p:spPr>
        <p:txBody>
          <a:bodyPr/>
          <a:lstStyle/>
          <a:p>
            <a:r>
              <a:rPr lang="en-US" sz="1800" b="0" dirty="0"/>
              <a:t>This prototype, along with several others, was tested in both the lab and the CERN SPS H4 beamline using 150 GeV/c muons. </a:t>
            </a:r>
          </a:p>
          <a:p>
            <a:r>
              <a:rPr lang="en-US" sz="1800" b="0" dirty="0"/>
              <a:t>By utilizing tracking information from GEMs and timing information from MCP-PMTs, the timing performance could be measured.</a:t>
            </a:r>
          </a:p>
        </p:txBody>
      </p:sp>
      <p:pic>
        <p:nvPicPr>
          <p:cNvPr id="2" name="Picture 1" descr="A machine with many wires and arrows&#10;&#10;Description automatically generated">
            <a:extLst>
              <a:ext uri="{FF2B5EF4-FFF2-40B4-BE49-F238E27FC236}">
                <a16:creationId xmlns:a16="http://schemas.microsoft.com/office/drawing/2014/main" id="{649AD165-6D6D-FFC1-4FA6-AAADE9F6B1E2}"/>
              </a:ext>
            </a:extLst>
          </p:cNvPr>
          <p:cNvPicPr>
            <a:picLocks noChangeAspect="1"/>
          </p:cNvPicPr>
          <p:nvPr/>
        </p:nvPicPr>
        <p:blipFill>
          <a:blip r:embed="rId3"/>
          <a:stretch>
            <a:fillRect/>
          </a:stretch>
        </p:blipFill>
        <p:spPr>
          <a:xfrm>
            <a:off x="607473" y="2414294"/>
            <a:ext cx="5076354" cy="3511942"/>
          </a:xfrm>
          <a:prstGeom prst="rect">
            <a:avLst/>
          </a:prstGeom>
        </p:spPr>
      </p:pic>
      <p:pic>
        <p:nvPicPr>
          <p:cNvPr id="5" name="Picture 4" descr="Graphical user interface, Teams&#10;&#10;Description automatically generated with medium confidence">
            <a:extLst>
              <a:ext uri="{FF2B5EF4-FFF2-40B4-BE49-F238E27FC236}">
                <a16:creationId xmlns:a16="http://schemas.microsoft.com/office/drawing/2014/main" id="{9BC0EE26-D052-DFDA-F989-C0F1F79FE37C}"/>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1501085" y="6282141"/>
            <a:ext cx="896457" cy="554642"/>
          </a:xfrm>
          <a:prstGeom prst="rect">
            <a:avLst/>
          </a:prstGeom>
        </p:spPr>
      </p:pic>
      <p:pic>
        <p:nvPicPr>
          <p:cNvPr id="8" name="Picture 7" descr="Logo&#10;&#10;Description automatically generated with medium confidence">
            <a:extLst>
              <a:ext uri="{FF2B5EF4-FFF2-40B4-BE49-F238E27FC236}">
                <a16:creationId xmlns:a16="http://schemas.microsoft.com/office/drawing/2014/main" id="{5371119A-76D9-BB6D-CE9A-8D488D61B553}"/>
              </a:ext>
            </a:extLst>
          </p:cNvPr>
          <p:cNvPicPr>
            <a:picLocks noChangeAspect="1"/>
          </p:cNvPicPr>
          <p:nvPr/>
        </p:nvPicPr>
        <p:blipFill rotWithShape="1">
          <a:blip r:embed="rId5">
            <a:clrChange>
              <a:clrFrom>
                <a:srgbClr val="FFFFFF"/>
              </a:clrFrom>
              <a:clrTo>
                <a:srgbClr val="FFFFFF">
                  <a:alpha val="0"/>
                </a:srgbClr>
              </a:clrTo>
            </a:clrChange>
          </a:blip>
          <a:srcRect r="57562" b="-2827"/>
          <a:stretch/>
        </p:blipFill>
        <p:spPr>
          <a:xfrm>
            <a:off x="403200" y="6309320"/>
            <a:ext cx="1075022" cy="527463"/>
          </a:xfrm>
          <a:prstGeom prst="rect">
            <a:avLst/>
          </a:prstGeom>
        </p:spPr>
      </p:pic>
      <p:pic>
        <p:nvPicPr>
          <p:cNvPr id="9" name="Picture 1" descr="page1image1090763664">
            <a:extLst>
              <a:ext uri="{FF2B5EF4-FFF2-40B4-BE49-F238E27FC236}">
                <a16:creationId xmlns:a16="http://schemas.microsoft.com/office/drawing/2014/main" id="{1D73ED56-0712-4784-2C18-E26662C1BC22}"/>
              </a:ext>
            </a:extLst>
          </p:cNvPr>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395023" y="6309320"/>
            <a:ext cx="519326" cy="50189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A black background with text and numbers&#10;&#10;Description automatically generated">
            <a:extLst>
              <a:ext uri="{FF2B5EF4-FFF2-40B4-BE49-F238E27FC236}">
                <a16:creationId xmlns:a16="http://schemas.microsoft.com/office/drawing/2014/main" id="{316A1EAD-E4E4-EA1C-41FF-292DADF44CEB}"/>
              </a:ext>
            </a:extLst>
          </p:cNvPr>
          <p:cNvPicPr>
            <a:picLocks noChangeAspect="1"/>
          </p:cNvPicPr>
          <p:nvPr/>
        </p:nvPicPr>
        <p:blipFill>
          <a:blip r:embed="rId7"/>
          <a:stretch>
            <a:fillRect/>
          </a:stretch>
        </p:blipFill>
        <p:spPr>
          <a:xfrm>
            <a:off x="2887689" y="6309320"/>
            <a:ext cx="807582" cy="501899"/>
          </a:xfrm>
          <a:prstGeom prst="rect">
            <a:avLst/>
          </a:prstGeom>
        </p:spPr>
      </p:pic>
      <p:pic>
        <p:nvPicPr>
          <p:cNvPr id="6" name="Picture 5">
            <a:extLst>
              <a:ext uri="{FF2B5EF4-FFF2-40B4-BE49-F238E27FC236}">
                <a16:creationId xmlns:a16="http://schemas.microsoft.com/office/drawing/2014/main" id="{E3C73947-E939-1D72-E848-456BB1E0CC4F}"/>
              </a:ext>
            </a:extLst>
          </p:cNvPr>
          <p:cNvPicPr>
            <a:picLocks noChangeAspect="1"/>
          </p:cNvPicPr>
          <p:nvPr/>
        </p:nvPicPr>
        <p:blipFill>
          <a:blip r:embed="rId8"/>
          <a:stretch>
            <a:fillRect/>
          </a:stretch>
        </p:blipFill>
        <p:spPr>
          <a:xfrm>
            <a:off x="5937215" y="3395905"/>
            <a:ext cx="5851585" cy="2446697"/>
          </a:xfrm>
          <a:prstGeom prst="rect">
            <a:avLst/>
          </a:prstGeom>
        </p:spPr>
      </p:pic>
    </p:spTree>
    <p:extLst>
      <p:ext uri="{BB962C8B-B14F-4D97-AF65-F5344CB8AC3E}">
        <p14:creationId xmlns:p14="http://schemas.microsoft.com/office/powerpoint/2010/main" val="1133477081"/>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x9_PPT_Arial" id="{69E3F326-202C-5348-BF51-285B308BAEA0}" vid="{0C1FF187-A39B-EC4E-BD0A-5FA14DA688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61269</TotalTime>
  <Words>2446</Words>
  <Application>Microsoft Macintosh PowerPoint</Application>
  <PresentationFormat>Widescreen</PresentationFormat>
  <Paragraphs>333</Paragraphs>
  <Slides>26</Slides>
  <Notes>26</Notes>
  <HiddenSlides>0</HiddenSlides>
  <MMClips>1</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26</vt:i4>
      </vt:variant>
    </vt:vector>
  </HeadingPairs>
  <TitlesOfParts>
    <vt:vector size="33" baseType="lpstr">
      <vt:lpstr>Arial</vt:lpstr>
      <vt:lpstr>Calibri</vt:lpstr>
      <vt:lpstr>Cambria Math</vt:lpstr>
      <vt:lpstr>Roboto</vt:lpstr>
      <vt:lpstr>Times New Roman</vt:lpstr>
      <vt:lpstr>Wingdings</vt:lpstr>
      <vt:lpstr>Office Theme</vt:lpstr>
      <vt:lpstr>PowerPoint Presentation</vt:lpstr>
      <vt:lpstr>PowerPoint Presentation</vt:lpstr>
      <vt:lpstr>Resistive plane PICOSEC Micromegas</vt:lpstr>
      <vt:lpstr>Resistive PICOSEC Micromegas</vt:lpstr>
      <vt:lpstr>Resistive PICOSEC Micromegas</vt:lpstr>
      <vt:lpstr>Resistive PICOSEC Micromegas</vt:lpstr>
      <vt:lpstr>Resistive PICOSEC Micromegas</vt:lpstr>
      <vt:lpstr>Single channel resistive PICOSEC Micromegas</vt:lpstr>
      <vt:lpstr>Single channel resistive PICOSEC Micromegas</vt:lpstr>
      <vt:lpstr>Single channel resistive PICOSEC Micromegas</vt:lpstr>
      <vt:lpstr>Increase readout granularity for spatial resolution </vt:lpstr>
      <vt:lpstr>Increase readout granularity for spatial resolution </vt:lpstr>
      <vt:lpstr>Multi-pad prototype with vertical charge evacuation </vt:lpstr>
      <vt:lpstr>Multi-pad prototype with vertical charge evacuation </vt:lpstr>
      <vt:lpstr>Robust photocathodes</vt:lpstr>
      <vt:lpstr>Number of photoelectrons</vt:lpstr>
      <vt:lpstr>Number of photoelectrons</vt:lpstr>
      <vt:lpstr>Alternative Photocathodes to CsI </vt:lpstr>
      <vt:lpstr>DLC as Alternative Photocathodes  </vt:lpstr>
      <vt:lpstr>B4C as Alternative Photocathodes  </vt:lpstr>
      <vt:lpstr>Graphene as Protective Layer </vt:lpstr>
      <vt:lpstr>Towards an applicable detector </vt:lpstr>
      <vt:lpstr>B4C as an Alternative Photocathodes  </vt:lpstr>
      <vt:lpstr>Summary</vt:lpstr>
      <vt:lpstr>PICOSEC Micromegas Collaboration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Djunes Janssens</dc:creator>
  <cp:lastModifiedBy>Djunes Janssens</cp:lastModifiedBy>
  <cp:revision>1026</cp:revision>
  <cp:lastPrinted>2022-02-18T13:59:43Z</cp:lastPrinted>
  <dcterms:created xsi:type="dcterms:W3CDTF">2021-03-29T12:00:47Z</dcterms:created>
  <dcterms:modified xsi:type="dcterms:W3CDTF">2024-10-14T23:58:04Z</dcterms:modified>
</cp:coreProperties>
</file>