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29"/>
  </p:notesMasterIdLst>
  <p:handoutMasterIdLst>
    <p:handoutMasterId r:id="rId30"/>
  </p:handoutMasterIdLst>
  <p:sldIdLst>
    <p:sldId id="361" r:id="rId5"/>
    <p:sldId id="292" r:id="rId6"/>
    <p:sldId id="316" r:id="rId7"/>
    <p:sldId id="378" r:id="rId8"/>
    <p:sldId id="394" r:id="rId9"/>
    <p:sldId id="381" r:id="rId10"/>
    <p:sldId id="896" r:id="rId11"/>
    <p:sldId id="379" r:id="rId12"/>
    <p:sldId id="382" r:id="rId13"/>
    <p:sldId id="383" r:id="rId14"/>
    <p:sldId id="298" r:id="rId15"/>
    <p:sldId id="895" r:id="rId16"/>
    <p:sldId id="386" r:id="rId17"/>
    <p:sldId id="388" r:id="rId18"/>
    <p:sldId id="897" r:id="rId19"/>
    <p:sldId id="266" r:id="rId20"/>
    <p:sldId id="293" r:id="rId21"/>
    <p:sldId id="389" r:id="rId22"/>
    <p:sldId id="390" r:id="rId23"/>
    <p:sldId id="391" r:id="rId24"/>
    <p:sldId id="898" r:id="rId25"/>
    <p:sldId id="899" r:id="rId26"/>
    <p:sldId id="393" r:id="rId27"/>
    <p:sldId id="387" r:id="rId2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CBCCF5"/>
    <a:srgbClr val="F0F0F0"/>
    <a:srgbClr val="E7E7FA"/>
    <a:srgbClr val="EBE7F9"/>
    <a:srgbClr val="D5CCF2"/>
    <a:srgbClr val="FF66FF"/>
    <a:srgbClr val="F5F5F5"/>
    <a:srgbClr val="F1F3F3"/>
    <a:srgbClr val="E5EA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6234" autoAdjust="0"/>
  </p:normalViewPr>
  <p:slideViewPr>
    <p:cSldViewPr showGuides="1">
      <p:cViewPr varScale="1">
        <p:scale>
          <a:sx n="125" d="100"/>
          <a:sy n="125" d="100"/>
        </p:scale>
        <p:origin x="264" y="168"/>
      </p:cViewPr>
      <p:guideLst/>
    </p:cSldViewPr>
  </p:slideViewPr>
  <p:outlineViewPr>
    <p:cViewPr>
      <p:scale>
        <a:sx n="33" d="100"/>
        <a:sy n="33" d="100"/>
      </p:scale>
      <p:origin x="0" y="-2664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96" d="100"/>
          <a:sy n="96" d="100"/>
        </p:scale>
        <p:origin x="3538" y="5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15.10.24</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01T21:52:32.561"/>
    </inkml:context>
    <inkml:brush xml:id="br0">
      <inkml:brushProperty name="width" value="0.05" units="cm"/>
      <inkml:brushProperty name="height" value="0.05" units="cm"/>
      <inkml:brushProperty name="color" value="#C00000"/>
    </inkml:brush>
  </inkml:definitions>
  <inkml:trace contextRef="#ctx0" brushRef="#br0">625 0 24575,'0'7'0,"-1"13"0,1 1 0,2-1 0,0 0 0,6 24 0,1-2 0,-8-31 0,1 0 0,1 0 0,0-1 0,0 1 0,1-1 0,1 0 0,7 14 0,6 4 0,-3-5 0,0-1 0,24 26 0,-29-38 0,-1 2 0,0 0 0,0 0 0,-2 0 0,1 1 0,-1 0 0,-1 1 0,7 21 0,-8-15 0,0 1 0,-1 0 0,-1 1 0,-1-1 0,-1 27 0,-1-3 0,1-24 0,0 0 0,-2 1 0,-1-1 0,-5 23 0,6-40 0,0 0 0,-1 0 0,1 0 0,-1 0 0,0-1 0,0 1 0,-1-1 0,1 1 0,-1-1 0,0 0 0,0 1 0,-3 2 0,-4 1 0,0 1 0,-20 9 0,18-10 0,1 0 0,-14 11 0,21-15 0,1 0 0,0 0 0,-1 1 0,1 0 0,0-1 0,1 1 0,-1 0 0,1 0 0,0 1 0,-3 5 0,-19 65 0,12-38 0,-1 0 0,-2 0 0,-19 34 0,29-60 0,0 0 0,0 0 0,1 0 0,1 0 0,0 1 0,0-1 0,1 1 0,0 12 0,0 17 0,4 42 0,0-26 0,-2-43 0,0 5 0,0 0 0,7 35 0,-6-47 0,1 0 0,1 0 0,-1-1 0,1 1 0,0-1 0,1 1 0,-1-1 0,1 0 0,1 0 0,-1-1 0,6 6 0,7 6 0,-1 1 0,16 23 0,-28-34 0,1 0 0,-1 1 0,-1 0 0,1 0 0,-1 0 0,0 0 0,-1 0 0,0 1 0,1 12 0,-1 55 0,-2-56 0,0 0 0,1-1 0,1 1 0,5 20 0,-2-14 0,0 1 0,0 31 0,-1-12 0,9 24 0,-8-51 0,-1 1 0,1 22 0,-4-32 0,0 7 0,0 0 0,-1 0 0,-3 17 0,3-30 0,-1 1 0,0 0 0,0-1 0,-1 0 0,0 1 0,1-1 0,-1 0 0,0 0 0,-1 1 0,1-2 0,-1 1 0,0 0 0,0 0 0,0-1 0,-7 6 0,-4 1 0,-1-1 0,0-1 0,-1 0 0,0-1 0,0-1 0,0 0 0,-1-1 0,-27 4 0,28-5 0,-1 1 0,-26 12 0,28-10 0,-1-1 0,-30 8 0,25-10 0,1 1 0,-1 1 0,1 1 0,0 1 0,1 0 0,0 2 0,0 0 0,1 1 0,-28 22 0,42-29 0,0-1 0,1 1 0,0 0 0,0 1 0,0-1 0,0 1 0,1-1 0,-1 1 0,1 0 0,0 0 0,1 0 0,-1 0 0,1 0 0,-1 6 0,0 8 0,1 1 0,2 31 0,0-35 0,0 0 0,-1 0 0,-4 26 0,-20 107 0,24-146 0,-14 63 0,10-47 0,-1 1 0,-1 25 0,4 291 0,4-171 0,-3-90 0,3 86 0,1-141 0,8 31 0,-6-33 0,-1 0 0,2 24 0,8 91 0,-6-71 0,0 67 0,-7-35 0,-4 107 0,0-185 0,0-1 0,-1 1 0,-1 0 0,-1-1 0,0 0 0,-14 25 0,8-17 0,-12 33 0,19-41 0,-1 3 0,0 0 0,1 0 0,0 1 0,-2 35 0,7 39 0,-1 21 0,-1-94 0,-10 32 0,8-34 0,0 0 0,-2 23 0,4-17 0,0 0 0,2 0 0,1 1 0,1-1 0,1 0 0,6 25 0,-3-24 0,-2-1 0,-1 0 0,0 1 0,-2 26 0,2 17 0,0-47 0,8 31 0,-6-33 0,-1 0 0,1 20 0,-5 87 0,1 13 0,2-124 0,0 1 0,1-1 0,1 0 0,1 0 0,-1 0 0,17 27 0,-11-19 0,13 32 0,-19-41 0,2 4 0,-2 1 0,1 0 0,-2 0 0,4 35 0,-9-26 0,0 0 0,-2 0 0,-8 34 0,5-28 0,-4 53 0,11 0 0,-2 32 0,-2-98 0,-8 30 0,7-32 0,-5 39 0,8-32 0,0 0 0,3 1 0,0-1 0,1 0 0,8 31 0,-4-16 0,-2 1 0,-2 1 0,-1-1 0,-5 46 0,1-1 0,1-63 0,-1-1 0,-1 1 0,-9 34 0,6-15 0,1 1 0,2-1 0,4 83 0,1-39 0,-1-73 0,1 0 0,1 0 0,0 0 0,1 0 0,0-1 0,1 1 0,0-1 0,13 21 0,-11-19 0,1-1 0,-2 2 0,0-1 0,-1 1 0,6 32 0,-6 18 0,-7 87 0,0-49 0,2-70 0,1 0 0,2 0 0,10 53 0,-6-44 0,-2 0 0,-2 0 0,-5 84 0,0-41 0,2 742 0,-1-809 0,-1 0 0,0 0 0,-7 19 0,4-16 0,-3 38 0,-8 50 0,10-75 0,-4 56 0,11 234 0,-1-309 0,2 0 0,0 0 0,0 0 0,2-1 0,-1 1 0,2-1 0,0 0 0,13 25 0,-15-35 0,0-1 0,1 0 0,-1 0 0,1 0 0,0 0 0,0 0 0,0-1 0,0 0 0,0 0 0,1 0 0,8 4 0,5 1 0,35 10 0,-25-9 0,-9-4 0,0 0 0,22 1 0,28 7 0,-47-7 0,1-2 0,23 1 0,-30-3 0,0-1 0,-1 2 0,1 0 0,-1 0 0,0 2 0,22 8 0,14 11 0,-38-20 0,0 2 0,0 0 0,-1 1 0,1 0 0,-2 0 0,17 14 0,-20-12 0,0-1 0,0 1 0,-1 0 0,-1 1 0,1 0 0,-2 0 0,1 0 0,-1 1 0,-1 0 0,0 0 0,0 0 0,-1 0 0,2 15 0,6 24 0,-5-29 0,-2 0 0,4 36 0,-8-52 0,1 114 0,-2-107 0,0 1 0,-1-1 0,-1 1 0,0-1 0,0 0 0,-2 0 0,-7 15 0,2-4-38,1 0-1,1 1 1,-6 30-1,5-22-1172,4-12-5615</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01T21:52:53.306"/>
    </inkml:context>
    <inkml:brush xml:id="br0">
      <inkml:brushProperty name="width" value="0.05" units="cm"/>
      <inkml:brushProperty name="height" value="0.05" units="cm"/>
      <inkml:brushProperty name="color" value="#FFC000"/>
    </inkml:brush>
  </inkml:definitions>
  <inkml:trace contextRef="#ctx0" brushRef="#br0">625 0 24575,'0'7'0,"-1"13"0,1 1 0,2-1 0,0 0 0,6 24 0,1-2 0,-8-31 0,1 0 0,1 0 0,0-1 0,0 1 0,1-1 0,1 0 0,7 14 0,6 4 0,-3-5 0,0-1 0,24 26 0,-29-38 0,-1 2 0,0 0 0,0 0 0,-2 0 0,1 1 0,-1 0 0,-1 1 0,7 21 0,-8-15 0,0 1 0,-1 0 0,-1 1 0,-1-1 0,-1 27 0,-1-3 0,1-24 0,0 0 0,-2 1 0,-1-1 0,-5 23 0,6-40 0,0 0 0,-1 0 0,1 0 0,-1 0 0,0-1 0,0 1 0,-1-1 0,1 1 0,-1-1 0,0 0 0,0 1 0,-3 2 0,-4 1 0,0 1 0,-20 9 0,18-10 0,1 0 0,-14 11 0,21-15 0,1 0 0,0 0 0,-1 1 0,1 0 0,0-1 0,1 1 0,-1 0 0,1 0 0,0 1 0,-3 5 0,-19 65 0,12-38 0,-1 0 0,-2 0 0,-19 34 0,29-60 0,0 0 0,0 0 0,1 0 0,1 0 0,0 1 0,0-1 0,1 1 0,0 12 0,0 17 0,4 42 0,0-26 0,-2-43 0,0 5 0,0 0 0,7 35 0,-6-47 0,1 0 0,1 0 0,-1-1 0,1 1 0,0-1 0,1 1 0,-1-1 0,1 0 0,1 0 0,-1-1 0,6 6 0,7 6 0,-1 1 0,16 23 0,-28-34 0,1 0 0,-1 1 0,-1 0 0,1 0 0,-1 0 0,0 0 0,-1 0 0,0 1 0,1 12 0,-1 55 0,-2-56 0,0 0 0,1-1 0,1 1 0,5 20 0,-2-14 0,0 1 0,0 31 0,-1-12 0,9 24 0,-8-51 0,-1 1 0,1 22 0,-4-32 0,0 7 0,0 0 0,-1 0 0,-3 17 0,3-30 0,-1 1 0,0 0 0,0-1 0,-1 0 0,0 1 0,1-1 0,-1 0 0,0 0 0,-1 1 0,1-2 0,-1 1 0,0 0 0,0 0 0,0-1 0,-7 6 0,-4 1 0,-1-1 0,0-1 0,-1 0 0,0-1 0,0-1 0,0 0 0,-1-1 0,-27 4 0,28-5 0,-1 1 0,-26 12 0,28-10 0,-1-1 0,-30 8 0,25-10 0,1 1 0,-1 1 0,1 1 0,0 1 0,1 0 0,0 2 0,0 0 0,1 1 0,-28 22 0,42-29 0,0-1 0,1 1 0,0 0 0,0 1 0,0-1 0,0 1 0,1-1 0,-1 1 0,1 0 0,0 0 0,1 0 0,-1 0 0,1 0 0,-1 6 0,0 8 0,1 1 0,2 31 0,0-35 0,0 0 0,-1 0 0,-4 26 0,-20 107 0,24-146 0,-14 63 0,10-47 0,-1 1 0,-1 25 0,4 291 0,4-171 0,-3-90 0,3 86 0,1-141 0,8 31 0,-6-33 0,-1 0 0,2 24 0,8 91 0,-6-71 0,0 67 0,-7-35 0,-4 107 0,0-185 0,0-1 0,-1 1 0,-1 0 0,-1-1 0,0 0 0,-14 25 0,8-17 0,-12 33 0,19-41 0,-1 3 0,0 0 0,1 0 0,0 1 0,-2 35 0,7 39 0,-1 21 0,-1-94 0,-10 32 0,8-34 0,0 0 0,-2 23 0,4-17 0,0 0 0,2 0 0,1 1 0,1-1 0,1 0 0,6 25 0,-3-24 0,-2-1 0,-1 0 0,0 1 0,-2 26 0,2 17 0,0-47 0,8 31 0,-6-33 0,-1 0 0,1 20 0,-5 87 0,1 13 0,2-124 0,0 1 0,1-1 0,1 0 0,1 0 0,-1 0 0,17 27 0,-11-19 0,13 32 0,-19-41 0,2 4 0,-2 1 0,1 0 0,-2 0 0,4 35 0,-9-26 0,0 0 0,-2 0 0,-8 34 0,5-28 0,-4 53 0,11 0 0,-2 32 0,-2-98 0,-8 30 0,7-32 0,-5 39 0,8-32 0,0 0 0,3 1 0,0-1 0,1 0 0,8 31 0,-4-16 0,-2 1 0,-2 1 0,-1-1 0,-5 46 0,1-1 0,1-63 0,-1-1 0,-1 1 0,-9 34 0,6-15 0,1 1 0,2-1 0,4 83 0,1-39 0,-1-73 0,1 0 0,1 0 0,0 0 0,1 0 0,0-1 0,1 1 0,0-1 0,13 21 0,-11-19 0,1-1 0,-2 2 0,0-1 0,-1 1 0,6 32 0,-6 18 0,-7 87 0,0-49 0,2-70 0,1 0 0,2 0 0,10 53 0,-6-44 0,-2 0 0,-2 0 0,-5 84 0,0-41 0,2 742 0,-1-809 0,-1 0 0,0 0 0,-7 19 0,4-16 0,-3 38 0,-8 50 0,10-75 0,-4 56 0,11 234 0,-1-309 0,2 0 0,0 0 0,0 0 0,2-1 0,-1 1 0,2-1 0,0 0 0,13 25 0,-15-35 0,0-1 0,1 0 0,-1 0 0,1 0 0,0 0 0,0 0 0,0-1 0,0 0 0,0 0 0,1 0 0,8 4 0,5 1 0,35 10 0,-25-9 0,-9-4 0,0 0 0,22 1 0,28 7 0,-47-7 0,1-2 0,23 1 0,-30-3 0,0-1 0,-1 2 0,1 0 0,-1 0 0,0 2 0,22 8 0,14 11 0,-38-20 0,0 2 0,0 0 0,-1 1 0,1 0 0,-2 0 0,17 14 0,-20-12 0,0-1 0,0 1 0,-1 0 0,-1 1 0,1 0 0,-2 0 0,1 0 0,-1 1 0,-1 0 0,0 0 0,0 0 0,-1 0 0,2 15 0,6 24 0,-5-29 0,-2 0 0,4 36 0,-8-52 0,1 114 0,-2-107 0,0 1 0,-1-1 0,-1 1 0,0-1 0,0 0 0,-2 0 0,-7 15 0,2-4-38,1 0-1,1 1 1,-6 30-1,5-22-1172,4-12-5615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01T21:53:09.534"/>
    </inkml:context>
    <inkml:brush xml:id="br0">
      <inkml:brushProperty name="width" value="0.05" units="cm"/>
      <inkml:brushProperty name="height" value="0.05" units="cm"/>
      <inkml:brushProperty name="color" value="#00B050"/>
    </inkml:brush>
  </inkml:definitions>
  <inkml:trace contextRef="#ctx0" brushRef="#br0">625 0 24575,'0'7'0,"-1"13"0,1 1 0,2-1 0,0 0 0,6 24 0,1-2 0,-8-31 0,1 0 0,1 0 0,0-1 0,0 1 0,1-1 0,1 0 0,7 14 0,6 4 0,-3-5 0,0-1 0,24 26 0,-29-38 0,-1 2 0,0 0 0,0 0 0,-2 0 0,1 1 0,-1 0 0,-1 1 0,7 21 0,-8-15 0,0 1 0,-1 0 0,-1 1 0,-1-1 0,-1 27 0,-1-3 0,1-24 0,0 0 0,-2 1 0,-1-1 0,-5 23 0,6-40 0,0 0 0,-1 0 0,1 0 0,-1 0 0,0-1 0,0 1 0,-1-1 0,1 1 0,-1-1 0,0 0 0,0 1 0,-3 2 0,-4 1 0,0 1 0,-20 9 0,18-10 0,1 0 0,-14 11 0,21-15 0,1 0 0,0 0 0,-1 1 0,1 0 0,0-1 0,1 1 0,-1 0 0,1 0 0,0 1 0,-3 5 0,-19 65 0,12-38 0,-1 0 0,-2 0 0,-19 34 0,29-60 0,0 0 0,0 0 0,1 0 0,1 0 0,0 1 0,0-1 0,1 1 0,0 12 0,0 17 0,4 42 0,0-26 0,-2-43 0,0 5 0,0 0 0,7 35 0,-6-47 0,1 0 0,1 0 0,-1-1 0,1 1 0,0-1 0,1 1 0,-1-1 0,1 0 0,1 0 0,-1-1 0,6 6 0,7 6 0,-1 1 0,16 23 0,-28-34 0,1 0 0,-1 1 0,-1 0 0,1 0 0,-1 0 0,0 0 0,-1 0 0,0 1 0,1 12 0,-1 55 0,-2-56 0,0 0 0,1-1 0,1 1 0,5 20 0,-2-14 0,0 1 0,0 31 0,-1-12 0,9 24 0,-8-51 0,-1 1 0,1 22 0,-4-32 0,0 7 0,0 0 0,-1 0 0,-3 17 0,3-30 0,-1 1 0,0 0 0,0-1 0,-1 0 0,0 1 0,1-1 0,-1 0 0,0 0 0,-1 1 0,1-2 0,-1 1 0,0 0 0,0 0 0,0-1 0,-7 6 0,-4 1 0,-1-1 0,0-1 0,-1 0 0,0-1 0,0-1 0,0 0 0,-1-1 0,-27 4 0,28-5 0,-1 1 0,-26 12 0,28-10 0,-1-1 0,-30 8 0,25-10 0,1 1 0,-1 1 0,1 1 0,0 1 0,1 0 0,0 2 0,0 0 0,1 1 0,-28 22 0,42-29 0,0-1 0,1 1 0,0 0 0,0 1 0,0-1 0,0 1 0,1-1 0,-1 1 0,1 0 0,0 0 0,1 0 0,-1 0 0,1 0 0,-1 6 0,0 8 0,1 1 0,2 31 0,0-35 0,0 0 0,-1 0 0,-4 26 0,-20 107 0,24-146 0,-14 63 0,10-47 0,-1 1 0,-1 25 0,4 291 0,4-171 0,-3-90 0,3 86 0,1-141 0,8 31 0,-6-33 0,-1 0 0,2 24 0,8 91 0,-6-71 0,0 67 0,-7-35 0,-4 107 0,0-185 0,0-1 0,-1 1 0,-1 0 0,-1-1 0,0 0 0,-14 25 0,8-17 0,-12 33 0,19-41 0,-1 3 0,0 0 0,1 0 0,0 1 0,-2 35 0,7 39 0,-1 21 0,-1-94 0,-10 32 0,8-34 0,0 0 0,-2 23 0,4-17 0,0 0 0,2 0 0,1 1 0,1-1 0,1 0 0,6 25 0,-3-24 0,-2-1 0,-1 0 0,0 1 0,-2 26 0,2 17 0,0-47 0,8 31 0,-6-33 0,-1 0 0,1 20 0,-5 87 0,1 13 0,2-124 0,0 1 0,1-1 0,1 0 0,1 0 0,-1 0 0,17 27 0,-11-19 0,13 32 0,-19-41 0,2 4 0,-2 1 0,1 0 0,-2 0 0,4 35 0,-9-26 0,0 0 0,-2 0 0,-8 34 0,5-28 0,-4 53 0,11 0 0,-2 32 0,-2-98 0,-8 30 0,7-32 0,-5 39 0,8-32 0,0 0 0,3 1 0,0-1 0,1 0 0,8 31 0,-4-16 0,-2 1 0,-2 1 0,-1-1 0,-5 46 0,1-1 0,1-63 0,-1-1 0,-1 1 0,-9 34 0,6-15 0,1 1 0,2-1 0,4 83 0,1-39 0,-1-73 0,1 0 0,1 0 0,0 0 0,1 0 0,0-1 0,1 1 0,0-1 0,13 21 0,-11-19 0,1-1 0,-2 2 0,0-1 0,-1 1 0,6 32 0,-6 18 0,-7 87 0,0-49 0,2-70 0,1 0 0,2 0 0,10 53 0,-6-44 0,-2 0 0,-2 0 0,-5 84 0,0-41 0,2 742 0,-1-809 0,-1 0 0,0 0 0,-7 19 0,4-16 0,-3 38 0,-8 50 0,10-75 0,-4 56 0,11 234 0,-1-309 0,2 0 0,0 0 0,0 0 0,2-1 0,-1 1 0,2-1 0,0 0 0,13 25 0,-15-35 0,0-1 0,1 0 0,-1 0 0,1 0 0,0 0 0,0 0 0,0-1 0,0 0 0,0 0 0,1 0 0,8 4 0,5 1 0,35 10 0,-25-9 0,-9-4 0,0 0 0,22 1 0,28 7 0,-47-7 0,1-2 0,23 1 0,-30-3 0,0-1 0,-1 2 0,1 0 0,-1 0 0,0 2 0,22 8 0,14 11 0,-38-20 0,0 2 0,0 0 0,-1 1 0,1 0 0,-2 0 0,17 14 0,-20-12 0,0-1 0,0 1 0,-1 0 0,-1 1 0,1 0 0,-2 0 0,1 0 0,-1 1 0,-1 0 0,0 0 0,0 0 0,-1 0 0,2 15 0,6 24 0,-5-29 0,-2 0 0,4 36 0,-8-52 0,1 114 0,-2-107 0,0 1 0,-1-1 0,-1 1 0,0-1 0,0 0 0,-2 0 0,-7 15 0,2-4-38,1 0-1,1 1 1,-6 30-1,5-22-1172,4-12-5615</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01T21:53:14.307"/>
    </inkml:context>
    <inkml:brush xml:id="br0">
      <inkml:brushProperty name="width" value="0.05" units="cm"/>
      <inkml:brushProperty name="height" value="0.05" units="cm"/>
      <inkml:brushProperty name="color" value="#0070C0"/>
    </inkml:brush>
  </inkml:definitions>
  <inkml:trace contextRef="#ctx0" brushRef="#br0">625 0 24575,'0'7'0,"-1"13"0,1 1 0,2-1 0,0 0 0,6 24 0,1-2 0,-8-31 0,1 0 0,1 0 0,0-1 0,0 1 0,1-1 0,1 0 0,7 14 0,6 4 0,-3-5 0,0-1 0,24 26 0,-29-38 0,-1 2 0,0 0 0,0 0 0,-2 0 0,1 1 0,-1 0 0,-1 1 0,7 21 0,-8-15 0,0 1 0,-1 0 0,-1 1 0,-1-1 0,-1 27 0,-1-3 0,1-24 0,0 0 0,-2 1 0,-1-1 0,-5 23 0,6-40 0,0 0 0,-1 0 0,1 0 0,-1 0 0,0-1 0,0 1 0,-1-1 0,1 1 0,-1-1 0,0 0 0,0 1 0,-3 2 0,-4 1 0,0 1 0,-20 9 0,18-10 0,1 0 0,-14 11 0,21-15 0,1 0 0,0 0 0,-1 1 0,1 0 0,0-1 0,1 1 0,-1 0 0,1 0 0,0 1 0,-3 5 0,-19 65 0,12-38 0,-1 0 0,-2 0 0,-19 34 0,29-60 0,0 0 0,0 0 0,1 0 0,1 0 0,0 1 0,0-1 0,1 1 0,0 12 0,0 17 0,4 42 0,0-26 0,-2-43 0,0 5 0,0 0 0,7 35 0,-6-47 0,1 0 0,1 0 0,-1-1 0,1 1 0,0-1 0,1 1 0,-1-1 0,1 0 0,1 0 0,-1-1 0,6 6 0,7 6 0,-1 1 0,16 23 0,-28-34 0,1 0 0,-1 1 0,-1 0 0,1 0 0,-1 0 0,0 0 0,-1 0 0,0 1 0,1 12 0,-1 55 0,-2-56 0,0 0 0,1-1 0,1 1 0,5 20 0,-2-14 0,0 1 0,0 31 0,-1-12 0,9 24 0,-8-51 0,-1 1 0,1 22 0,-4-32 0,0 7 0,0 0 0,-1 0 0,-3 17 0,3-30 0,-1 1 0,0 0 0,0-1 0,-1 0 0,0 1 0,1-1 0,-1 0 0,0 0 0,-1 1 0,1-2 0,-1 1 0,0 0 0,0 0 0,0-1 0,-7 6 0,-4 1 0,-1-1 0,0-1 0,-1 0 0,0-1 0,0-1 0,0 0 0,-1-1 0,-27 4 0,28-5 0,-1 1 0,-26 12 0,28-10 0,-1-1 0,-30 8 0,25-10 0,1 1 0,-1 1 0,1 1 0,0 1 0,1 0 0,0 2 0,0 0 0,1 1 0,-28 22 0,42-29 0,0-1 0,1 1 0,0 0 0,0 1 0,0-1 0,0 1 0,1-1 0,-1 1 0,1 0 0,0 0 0,1 0 0,-1 0 0,1 0 0,-1 6 0,0 8 0,1 1 0,2 31 0,0-35 0,0 0 0,-1 0 0,-4 26 0,-20 107 0,24-146 0,-14 63 0,10-47 0,-1 1 0,-1 25 0,4 291 0,4-171 0,-3-90 0,3 86 0,1-141 0,8 31 0,-6-33 0,-1 0 0,2 24 0,8 91 0,-6-71 0,0 67 0,-7-35 0,-4 107 0,0-185 0,0-1 0,-1 1 0,-1 0 0,-1-1 0,0 0 0,-14 25 0,8-17 0,-12 33 0,19-41 0,-1 3 0,0 0 0,1 0 0,0 1 0,-2 35 0,7 39 0,-1 21 0,-1-94 0,-10 32 0,8-34 0,0 0 0,-2 23 0,4-17 0,0 0 0,2 0 0,1 1 0,1-1 0,1 0 0,6 25 0,-3-24 0,-2-1 0,-1 0 0,0 1 0,-2 26 0,2 17 0,0-47 0,8 31 0,-6-33 0,-1 0 0,1 20 0,-5 87 0,1 13 0,2-124 0,0 1 0,1-1 0,1 0 0,1 0 0,-1 0 0,17 27 0,-11-19 0,13 32 0,-19-41 0,2 4 0,-2 1 0,1 0 0,-2 0 0,4 35 0,-9-26 0,0 0 0,-2 0 0,-8 34 0,5-28 0,-4 53 0,11 0 0,-2 32 0,-2-98 0,-8 30 0,7-32 0,-5 39 0,8-32 0,0 0 0,3 1 0,0-1 0,1 0 0,8 31 0,-4-16 0,-2 1 0,-2 1 0,-1-1 0,-5 46 0,1-1 0,1-63 0,-1-1 0,-1 1 0,-9 34 0,6-15 0,1 1 0,2-1 0,4 83 0,1-39 0,-1-73 0,1 0 0,1 0 0,0 0 0,1 0 0,0-1 0,1 1 0,0-1 0,13 21 0,-11-19 0,1-1 0,-2 2 0,0-1 0,-1 1 0,6 32 0,-6 18 0,-7 87 0,0-49 0,2-70 0,1 0 0,2 0 0,10 53 0,-6-44 0,-2 0 0,-2 0 0,-5 84 0,0-41 0,2 742 0,-1-809 0,-1 0 0,0 0 0,-7 19 0,4-16 0,-3 38 0,-8 50 0,10-75 0,-4 56 0,11 234 0,-1-309 0,2 0 0,0 0 0,0 0 0,2-1 0,-1 1 0,2-1 0,0 0 0,13 25 0,-15-35 0,0-1 0,1 0 0,-1 0 0,1 0 0,0 0 0,0 0 0,0-1 0,0 0 0,0 0 0,1 0 0,8 4 0,5 1 0,35 10 0,-25-9 0,-9-4 0,0 0 0,22 1 0,28 7 0,-47-7 0,1-2 0,23 1 0,-30-3 0,0-1 0,-1 2 0,1 0 0,-1 0 0,0 2 0,22 8 0,14 11 0,-38-20 0,0 2 0,0 0 0,-1 1 0,1 0 0,-2 0 0,17 14 0,-20-12 0,0-1 0,0 1 0,-1 0 0,-1 1 0,1 0 0,-2 0 0,1 0 0,-1 1 0,-1 0 0,0 0 0,0 0 0,-1 0 0,2 15 0,6 24 0,-5-29 0,-2 0 0,4 36 0,-8-52 0,1 114 0,-2-107 0,0 1 0,-1-1 0,-1 1 0,0-1 0,0 0 0,-2 0 0,-7 15 0,2-4-38,1 0-1,1 1 1,-6 30-1,5-22-1172,4-12-5615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64704" y="899592"/>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712000"/>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712000"/>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a:t>
            </a:fld>
            <a:endParaRPr lang="de-CH" dirty="0"/>
          </a:p>
        </p:txBody>
      </p:sp>
      <p:sp>
        <p:nvSpPr>
          <p:cNvPr id="16" name="Notizenplatzhalter 15"/>
          <p:cNvSpPr>
            <a:spLocks noGrp="1"/>
          </p:cNvSpPr>
          <p:nvPr>
            <p:ph type="body" sz="quarter" idx="3"/>
          </p:nvPr>
        </p:nvSpPr>
        <p:spPr>
          <a:xfrm>
            <a:off x="773424" y="4283968"/>
            <a:ext cx="5560412" cy="424847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15.10.24</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83C81C81-E364-4366-A610-2DB15FF98538}" type="slidenum">
              <a:rPr lang="de-CH" smtClean="0"/>
              <a:pPr/>
              <a:t>1</a:t>
            </a:fld>
            <a:endParaRPr lang="de-CH" dirty="0"/>
          </a:p>
        </p:txBody>
      </p:sp>
    </p:spTree>
    <p:extLst>
      <p:ext uri="{BB962C8B-B14F-4D97-AF65-F5344CB8AC3E}">
        <p14:creationId xmlns:p14="http://schemas.microsoft.com/office/powerpoint/2010/main" val="28461899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5175" y="900113"/>
            <a:ext cx="5559425" cy="3127375"/>
          </a:xfrm>
        </p:spPr>
      </p:sp>
      <p:sp>
        <p:nvSpPr>
          <p:cNvPr id="3" name="备注占位符 2"/>
          <p:cNvSpPr>
            <a:spLocks noGrp="1"/>
          </p:cNvSpPr>
          <p:nvPr>
            <p:ph type="body" idx="1"/>
          </p:nvPr>
        </p:nvSpPr>
        <p:spPr/>
        <p:txBody>
          <a:bodyPr/>
          <a:lstStyle/>
          <a:p>
            <a:r>
              <a:rPr kumimoji="1" lang="en" altLang="zh-CN" dirty="0"/>
              <a:t>The detectors are positioned nearly </a:t>
            </a:r>
            <a:r>
              <a:rPr kumimoji="1" lang="en" altLang="zh-CN" dirty="0" err="1"/>
              <a:t>isotropically</a:t>
            </a:r>
            <a:r>
              <a:rPr kumimoji="1" lang="en" altLang="zh-CN" dirty="0"/>
              <a:t> around the target to maximize solid angle coverage</a:t>
            </a:r>
          </a:p>
          <a:p>
            <a:r>
              <a:rPr kumimoji="1" lang="en" altLang="zh-CN" dirty="0"/>
              <a:t>Their distance from the target was chosen to balance the covered solid angle with minimizing pile-up due to multiple X-rays per detector</a:t>
            </a:r>
          </a:p>
          <a:p>
            <a:r>
              <a:rPr kumimoji="1" lang="en" altLang="zh-CN" dirty="0"/>
              <a:t>non-stationary experiment</a:t>
            </a:r>
          </a:p>
          <a:p>
            <a:r>
              <a:rPr kumimoji="1" lang="en" altLang="zh-CN" dirty="0"/>
              <a:t>GIANT can accommodate up to 30 </a:t>
            </a:r>
            <a:r>
              <a:rPr kumimoji="1" lang="en" altLang="zh-CN" dirty="0" err="1"/>
              <a:t>HPGe</a:t>
            </a:r>
            <a:r>
              <a:rPr kumimoji="1" lang="en" altLang="zh-CN" dirty="0"/>
              <a:t> detectors arranged </a:t>
            </a:r>
            <a:r>
              <a:rPr kumimoji="1" lang="en" altLang="zh-CN" dirty="0" err="1"/>
              <a:t>isotropically</a:t>
            </a:r>
            <a:r>
              <a:rPr kumimoji="1" lang="en" altLang="zh-CN" dirty="0"/>
              <a:t> around the sample. It also hosts electronics and cabling, which allows for offline preparations prior to the actual beam-times.</a:t>
            </a:r>
            <a:endParaRPr kumimoji="1" lang="zh-CN" altLang="en-US" dirty="0"/>
          </a:p>
        </p:txBody>
      </p:sp>
      <p:sp>
        <p:nvSpPr>
          <p:cNvPr id="4" name="灯片编号占位符 3"/>
          <p:cNvSpPr>
            <a:spLocks noGrp="1"/>
          </p:cNvSpPr>
          <p:nvPr>
            <p:ph type="sldNum" sz="quarter" idx="5"/>
          </p:nvPr>
        </p:nvSpPr>
        <p:spPr/>
        <p:txBody>
          <a:bodyPr/>
          <a:lstStyle/>
          <a:p>
            <a:fld id="{83C81C81-E364-4366-A610-2DB15FF98538}" type="slidenum">
              <a:rPr lang="de-CH" smtClean="0"/>
              <a:pPr/>
              <a:t>11</a:t>
            </a:fld>
            <a:endParaRPr lang="de-CH" dirty="0"/>
          </a:p>
        </p:txBody>
      </p:sp>
    </p:spTree>
    <p:extLst>
      <p:ext uri="{BB962C8B-B14F-4D97-AF65-F5344CB8AC3E}">
        <p14:creationId xmlns:p14="http://schemas.microsoft.com/office/powerpoint/2010/main" val="7071042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12</a:t>
            </a:fld>
            <a:endParaRPr lang="de-CH" dirty="0"/>
          </a:p>
        </p:txBody>
      </p:sp>
    </p:spTree>
    <p:extLst>
      <p:ext uri="{BB962C8B-B14F-4D97-AF65-F5344CB8AC3E}">
        <p14:creationId xmlns:p14="http://schemas.microsoft.com/office/powerpoint/2010/main" val="19431730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The twin GEM-TPC detector utilizes triple GEM </a:t>
            </a:r>
            <a:r>
              <a:rPr lang="en-US" dirty="0" err="1"/>
              <a:t>amplifyication</a:t>
            </a:r>
            <a:r>
              <a:rPr lang="en-US" dirty="0"/>
              <a:t> stages and a twin field cage configuration </a:t>
            </a:r>
          </a:p>
          <a:p>
            <a:r>
              <a:rPr lang="en-US" dirty="0"/>
              <a:t>the x-coordinates are determined by the cluster</a:t>
            </a:r>
          </a:p>
          <a:p>
            <a:r>
              <a:rPr lang="en-US" dirty="0"/>
              <a:t>position on the readout plane, and the y-coordinates are calculated by measuring the</a:t>
            </a:r>
          </a:p>
          <a:p>
            <a:r>
              <a:rPr lang="en-US" dirty="0"/>
              <a:t>respective drift time of the primary ionization charges</a:t>
            </a:r>
          </a:p>
          <a:p>
            <a:endParaRPr lang="en-US" dirty="0"/>
          </a:p>
          <a:p>
            <a:r>
              <a:rPr lang="en-US" dirty="0"/>
              <a:t> its common use for GEM/GEM-TPC</a:t>
            </a:r>
          </a:p>
          <a:p>
            <a:r>
              <a:rPr lang="en-US" dirty="0"/>
              <a:t>based detector</a:t>
            </a:r>
          </a:p>
        </p:txBody>
      </p:sp>
      <p:sp>
        <p:nvSpPr>
          <p:cNvPr id="4" name="Slide Number Placeholder 3"/>
          <p:cNvSpPr>
            <a:spLocks noGrp="1"/>
          </p:cNvSpPr>
          <p:nvPr>
            <p:ph type="sldNum" sz="quarter" idx="5"/>
          </p:nvPr>
        </p:nvSpPr>
        <p:spPr/>
        <p:txBody>
          <a:bodyPr/>
          <a:lstStyle/>
          <a:p>
            <a:fld id="{83C81C81-E364-4366-A610-2DB15FF98538}" type="slidenum">
              <a:rPr lang="de-CH" smtClean="0"/>
              <a:pPr/>
              <a:t>13</a:t>
            </a:fld>
            <a:endParaRPr lang="de-CH" dirty="0"/>
          </a:p>
        </p:txBody>
      </p:sp>
    </p:spTree>
    <p:extLst>
      <p:ext uri="{BB962C8B-B14F-4D97-AF65-F5344CB8AC3E}">
        <p14:creationId xmlns:p14="http://schemas.microsoft.com/office/powerpoint/2010/main" val="3726252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5175" y="900113"/>
            <a:ext cx="5559425" cy="3127375"/>
          </a:xfrm>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83C81C81-E364-4366-A610-2DB15FF98538}" type="slidenum">
              <a:rPr lang="de-CH" smtClean="0"/>
              <a:pPr/>
              <a:t>14</a:t>
            </a:fld>
            <a:endParaRPr lang="de-CH" dirty="0"/>
          </a:p>
        </p:txBody>
      </p:sp>
    </p:spTree>
    <p:extLst>
      <p:ext uri="{BB962C8B-B14F-4D97-AF65-F5344CB8AC3E}">
        <p14:creationId xmlns:p14="http://schemas.microsoft.com/office/powerpoint/2010/main" val="5260748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15</a:t>
            </a:fld>
            <a:endParaRPr lang="de-CH" dirty="0"/>
          </a:p>
        </p:txBody>
      </p:sp>
    </p:spTree>
    <p:extLst>
      <p:ext uri="{BB962C8B-B14F-4D97-AF65-F5344CB8AC3E}">
        <p14:creationId xmlns:p14="http://schemas.microsoft.com/office/powerpoint/2010/main" val="2914309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16</a:t>
            </a:fld>
            <a:endParaRPr lang="de-CH" dirty="0"/>
          </a:p>
        </p:txBody>
      </p:sp>
    </p:spTree>
    <p:extLst>
      <p:ext uri="{BB962C8B-B14F-4D97-AF65-F5344CB8AC3E}">
        <p14:creationId xmlns:p14="http://schemas.microsoft.com/office/powerpoint/2010/main" val="7202142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17</a:t>
            </a:fld>
            <a:endParaRPr lang="de-CH" dirty="0"/>
          </a:p>
        </p:txBody>
      </p:sp>
    </p:spTree>
    <p:extLst>
      <p:ext uri="{BB962C8B-B14F-4D97-AF65-F5344CB8AC3E}">
        <p14:creationId xmlns:p14="http://schemas.microsoft.com/office/powerpoint/2010/main" val="32162722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18</a:t>
            </a:fld>
            <a:endParaRPr lang="de-CH" dirty="0"/>
          </a:p>
        </p:txBody>
      </p:sp>
    </p:spTree>
    <p:extLst>
      <p:ext uri="{BB962C8B-B14F-4D97-AF65-F5344CB8AC3E}">
        <p14:creationId xmlns:p14="http://schemas.microsoft.com/office/powerpoint/2010/main" val="4064441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19</a:t>
            </a:fld>
            <a:endParaRPr lang="de-CH" dirty="0"/>
          </a:p>
        </p:txBody>
      </p:sp>
    </p:spTree>
    <p:extLst>
      <p:ext uri="{BB962C8B-B14F-4D97-AF65-F5344CB8AC3E}">
        <p14:creationId xmlns:p14="http://schemas.microsoft.com/office/powerpoint/2010/main" val="19920952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20</a:t>
            </a:fld>
            <a:endParaRPr lang="de-CH" dirty="0"/>
          </a:p>
        </p:txBody>
      </p:sp>
    </p:spTree>
    <p:extLst>
      <p:ext uri="{BB962C8B-B14F-4D97-AF65-F5344CB8AC3E}">
        <p14:creationId xmlns:p14="http://schemas.microsoft.com/office/powerpoint/2010/main" val="3190906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3</a:t>
            </a:fld>
            <a:endParaRPr lang="de-CH" dirty="0"/>
          </a:p>
        </p:txBody>
      </p:sp>
    </p:spTree>
    <p:extLst>
      <p:ext uri="{BB962C8B-B14F-4D97-AF65-F5344CB8AC3E}">
        <p14:creationId xmlns:p14="http://schemas.microsoft.com/office/powerpoint/2010/main" val="36809660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21</a:t>
            </a:fld>
            <a:endParaRPr lang="de-CH" dirty="0"/>
          </a:p>
        </p:txBody>
      </p:sp>
    </p:spTree>
    <p:extLst>
      <p:ext uri="{BB962C8B-B14F-4D97-AF65-F5344CB8AC3E}">
        <p14:creationId xmlns:p14="http://schemas.microsoft.com/office/powerpoint/2010/main" val="21120272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22</a:t>
            </a:fld>
            <a:endParaRPr lang="de-CH" dirty="0"/>
          </a:p>
        </p:txBody>
      </p:sp>
    </p:spTree>
    <p:extLst>
      <p:ext uri="{BB962C8B-B14F-4D97-AF65-F5344CB8AC3E}">
        <p14:creationId xmlns:p14="http://schemas.microsoft.com/office/powerpoint/2010/main" val="41031308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765175" y="900113"/>
            <a:ext cx="5559425" cy="3127375"/>
          </a:xfrm>
        </p:spPr>
      </p:sp>
      <p:sp>
        <p:nvSpPr>
          <p:cNvPr id="3" name="备注占位符 2"/>
          <p:cNvSpPr>
            <a:spLocks noGrp="1"/>
          </p:cNvSpPr>
          <p:nvPr>
            <p:ph type="body" idx="1"/>
          </p:nvPr>
        </p:nvSpPr>
        <p:spPr/>
        <p:txBody>
          <a:bodyPr/>
          <a:lstStyle/>
          <a:p>
            <a:r>
              <a:rPr kumimoji="1" lang="en" altLang="zh-CN" dirty="0"/>
              <a:t> Also, the capture probability rises with Z through the weak</a:t>
            </a:r>
          </a:p>
          <a:p>
            <a:r>
              <a:rPr kumimoji="1" lang="en" altLang="zh-CN" dirty="0"/>
              <a:t>absorption interaction</a:t>
            </a:r>
          </a:p>
          <a:p>
            <a:r>
              <a:rPr kumimoji="1" lang="en" altLang="zh-CN" dirty="0"/>
              <a:t>This nuclear capture shortens the muon’s lifetime compared to the decay lifetime of</a:t>
            </a:r>
          </a:p>
          <a:p>
            <a:r>
              <a:rPr kumimoji="1" lang="en" altLang="zh-CN" dirty="0"/>
              <a:t>free muons</a:t>
            </a:r>
          </a:p>
          <a:p>
            <a:r>
              <a:rPr kumimoji="1" lang="en" altLang="zh-CN" dirty="0"/>
              <a:t>Therefore, the muon lifetimes are shortened especially in larger atoms, where the</a:t>
            </a:r>
          </a:p>
          <a:p>
            <a:r>
              <a:rPr kumimoji="1" lang="en" altLang="zh-CN" dirty="0"/>
              <a:t>exact value is specific to the capturing nucleus. These lifetime components can be</a:t>
            </a:r>
          </a:p>
          <a:p>
            <a:r>
              <a:rPr kumimoji="1" lang="en" altLang="zh-CN" dirty="0"/>
              <a:t>measured, providing additional information about the target material, which can be</a:t>
            </a:r>
          </a:p>
          <a:p>
            <a:r>
              <a:rPr kumimoji="1" lang="en" altLang="zh-CN" dirty="0"/>
              <a:t>used in MIXE to improve the quality of the experimental results</a:t>
            </a:r>
            <a:endParaRPr kumimoji="1" lang="zh-CN" altLang="en-US" dirty="0"/>
          </a:p>
        </p:txBody>
      </p:sp>
      <p:sp>
        <p:nvSpPr>
          <p:cNvPr id="4" name="灯片编号占位符 3"/>
          <p:cNvSpPr>
            <a:spLocks noGrp="1"/>
          </p:cNvSpPr>
          <p:nvPr>
            <p:ph type="sldNum" sz="quarter" idx="5"/>
          </p:nvPr>
        </p:nvSpPr>
        <p:spPr/>
        <p:txBody>
          <a:bodyPr/>
          <a:lstStyle/>
          <a:p>
            <a:fld id="{83C81C81-E364-4366-A610-2DB15FF98538}" type="slidenum">
              <a:rPr lang="de-CH" smtClean="0"/>
              <a:pPr/>
              <a:t>23</a:t>
            </a:fld>
            <a:endParaRPr lang="de-CH" dirty="0"/>
          </a:p>
        </p:txBody>
      </p:sp>
    </p:spTree>
    <p:extLst>
      <p:ext uri="{BB962C8B-B14F-4D97-AF65-F5344CB8AC3E}">
        <p14:creationId xmlns:p14="http://schemas.microsoft.com/office/powerpoint/2010/main" val="920864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 altLang="zh-CN" b="0" i="0" u="none" strike="noStrike" dirty="0">
                <a:solidFill>
                  <a:srgbClr val="1A1A1A"/>
                </a:solidFill>
                <a:effectLst/>
                <a:latin typeface="Helvetica" pitchFamily="2" charset="0"/>
              </a:rPr>
              <a:t>At the end of the stopping process in the material, i.e., when the velocity of the negative muon becomes similar to the one of the atomic electrons, the muon will interact with the Coulomb field created by the positive charge of a nearby nucleus and will be captured forming a so-called muonic atom. The muonic atom is formed in an excited state and will rapidly (⁠ ns) emit multiple x-rays arising from the steps taken by the muon to cascade down the various energy levels until it reaches its 1s ground state. This process is similar to the well-established x-ray emission spectroscopy (XES) and x-ray fluorescence (XRF) techniques. Differently to an electron, although, at this point, the muon either naturally decays emitting an electron and neutrinos or, in particular, in high-</a:t>
            </a:r>
            <a:r>
              <a:rPr lang="en" altLang="zh-CN" b="0" i="1" u="none" strike="noStrike" dirty="0">
                <a:solidFill>
                  <a:srgbClr val="1A1A1A"/>
                </a:solidFill>
                <a:effectLst/>
                <a:latin typeface="Helvetica" pitchFamily="2" charset="0"/>
              </a:rPr>
              <a:t>Z</a:t>
            </a:r>
            <a:r>
              <a:rPr lang="zh-CN" altLang="en-US" b="0" i="1" u="none" strike="noStrike" dirty="0">
                <a:solidFill>
                  <a:srgbClr val="1A1A1A"/>
                </a:solidFill>
                <a:effectLst/>
                <a:latin typeface="Helvetica" pitchFamily="2" charset="0"/>
              </a:rPr>
              <a:t> </a:t>
            </a:r>
            <a:r>
              <a:rPr lang="en" altLang="zh-CN" b="0" i="0" u="none" strike="noStrike" dirty="0">
                <a:solidFill>
                  <a:srgbClr val="1A1A1A"/>
                </a:solidFill>
                <a:effectLst/>
                <a:latin typeface="Helvetica" pitchFamily="2" charset="0"/>
              </a:rPr>
              <a:t>elements, it undergoes a nuclear capture followed by neutron and/or gamma-ray emission of the excited daughter nucleus. The energies of the x-rays emitted during the cascade vary enough between elements to differentiate them using precision equipment.</a:t>
            </a:r>
          </a:p>
          <a:p>
            <a:endParaRPr lang="en" b="0" i="0" u="none" strike="noStrike" dirty="0">
              <a:solidFill>
                <a:srgbClr val="1A1A1A"/>
              </a:solidFill>
              <a:effectLst/>
              <a:latin typeface="Helvetica" pitchFamily="2" charset="0"/>
            </a:endParaRPr>
          </a:p>
          <a:p>
            <a:r>
              <a:rPr lang="en-US" dirty="0"/>
              <a:t>In a first approximation, once negative muons stop in the material, they will be</a:t>
            </a:r>
          </a:p>
          <a:p>
            <a:r>
              <a:rPr lang="en-US" dirty="0"/>
              <a:t>captured in an excited state, with an equivalent energy and size to the 1S electron</a:t>
            </a:r>
          </a:p>
          <a:p>
            <a:r>
              <a:rPr lang="en-US" dirty="0"/>
              <a:t>orbital of the corresponding electronic atom.</a:t>
            </a:r>
            <a:r>
              <a:rPr lang="zh-CN" altLang="en-US" dirty="0"/>
              <a:t> </a:t>
            </a:r>
            <a:r>
              <a:rPr lang="en" altLang="zh-CN" dirty="0"/>
              <a:t>where me is the electron’s mass and mµ is the mass of the µ− muon [33]. Thus, the</a:t>
            </a:r>
          </a:p>
          <a:p>
            <a:r>
              <a:rPr lang="en" altLang="zh-CN" dirty="0"/>
              <a:t>muonic atoms are typically formed in an excited state with principal quantum num-</a:t>
            </a:r>
          </a:p>
          <a:p>
            <a:r>
              <a:rPr lang="en" altLang="zh-CN" dirty="0" err="1"/>
              <a:t>bers</a:t>
            </a:r>
            <a:r>
              <a:rPr lang="en" altLang="zh-CN" dirty="0"/>
              <a:t> of approximately 14. Subsequently they de-excite, on a timescale of ∼ 10−13s</a:t>
            </a:r>
          </a:p>
          <a:p>
            <a:r>
              <a:rPr lang="en" altLang="zh-CN" dirty="0"/>
              <a:t>through electromagnetic cascades to the ground state</a:t>
            </a:r>
            <a:r>
              <a:rPr lang="zh-CN" altLang="en-US" dirty="0"/>
              <a:t>   </a:t>
            </a:r>
            <a:r>
              <a:rPr lang="en" altLang="zh-CN" dirty="0"/>
              <a:t>This de-excitation</a:t>
            </a:r>
          </a:p>
          <a:p>
            <a:r>
              <a:rPr lang="en" altLang="zh-CN" dirty="0"/>
              <a:t>occurs primarily via Auger processes and radiative transitions, emitting X-rays char-</a:t>
            </a:r>
          </a:p>
          <a:p>
            <a:r>
              <a:rPr lang="en" altLang="zh-CN" dirty="0" err="1"/>
              <a:t>acteristic</a:t>
            </a:r>
            <a:r>
              <a:rPr lang="en" altLang="zh-CN" dirty="0"/>
              <a:t> of the capturing atom, which are detected by the </a:t>
            </a:r>
            <a:r>
              <a:rPr lang="en" altLang="zh-CN" dirty="0" err="1"/>
              <a:t>GermanIum</a:t>
            </a:r>
            <a:r>
              <a:rPr lang="en" altLang="zh-CN" dirty="0"/>
              <a:t> Array for</a:t>
            </a:r>
          </a:p>
          <a:p>
            <a:r>
              <a:rPr lang="en" altLang="zh-CN" dirty="0"/>
              <a:t>Non-destructive Testing (GIANT) instrument, positioned around the sample</a:t>
            </a:r>
          </a:p>
          <a:p>
            <a:r>
              <a:rPr lang="en" altLang="zh-CN" dirty="0"/>
              <a:t>(see Figure 1.6). Figure 1.4 provides an illustration of this process</a:t>
            </a:r>
            <a:endParaRPr lang="en" b="0" i="0" u="none" strike="noStrike" dirty="0">
              <a:solidFill>
                <a:srgbClr val="1A1A1A"/>
              </a:solidFill>
              <a:effectLst/>
              <a:latin typeface="Helvetica" pitchFamily="2" charset="0"/>
            </a:endParaRPr>
          </a:p>
          <a:p>
            <a:endParaRPr lang="en-US"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4</a:t>
            </a:fld>
            <a:endParaRPr lang="de-CH" dirty="0"/>
          </a:p>
        </p:txBody>
      </p:sp>
    </p:spTree>
    <p:extLst>
      <p:ext uri="{BB962C8B-B14F-4D97-AF65-F5344CB8AC3E}">
        <p14:creationId xmlns:p14="http://schemas.microsoft.com/office/powerpoint/2010/main" val="24849685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5</a:t>
            </a:fld>
            <a:endParaRPr lang="de-CH" dirty="0"/>
          </a:p>
        </p:txBody>
      </p:sp>
    </p:spTree>
    <p:extLst>
      <p:ext uri="{BB962C8B-B14F-4D97-AF65-F5344CB8AC3E}">
        <p14:creationId xmlns:p14="http://schemas.microsoft.com/office/powerpoint/2010/main" val="877388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Bohr model energy in analogy to the Moseley law. Quantum number</a:t>
            </a:r>
          </a:p>
        </p:txBody>
      </p:sp>
      <p:sp>
        <p:nvSpPr>
          <p:cNvPr id="4" name="Slide Number Placeholder 3"/>
          <p:cNvSpPr>
            <a:spLocks noGrp="1"/>
          </p:cNvSpPr>
          <p:nvPr>
            <p:ph type="sldNum" sz="quarter" idx="5"/>
          </p:nvPr>
        </p:nvSpPr>
        <p:spPr/>
        <p:txBody>
          <a:bodyPr/>
          <a:lstStyle/>
          <a:p>
            <a:fld id="{83C81C81-E364-4366-A610-2DB15FF98538}" type="slidenum">
              <a:rPr lang="de-CH" smtClean="0"/>
              <a:pPr/>
              <a:t>6</a:t>
            </a:fld>
            <a:endParaRPr lang="de-CH" dirty="0"/>
          </a:p>
        </p:txBody>
      </p:sp>
    </p:spTree>
    <p:extLst>
      <p:ext uri="{BB962C8B-B14F-4D97-AF65-F5344CB8AC3E}">
        <p14:creationId xmlns:p14="http://schemas.microsoft.com/office/powerpoint/2010/main" val="24709053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br>
              <a:rPr lang="en-US" dirty="0"/>
            </a:br>
            <a:endParaRPr lang="en-US"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7</a:t>
            </a:fld>
            <a:endParaRPr lang="de-CH" dirty="0"/>
          </a:p>
        </p:txBody>
      </p:sp>
    </p:spTree>
    <p:extLst>
      <p:ext uri="{BB962C8B-B14F-4D97-AF65-F5344CB8AC3E}">
        <p14:creationId xmlns:p14="http://schemas.microsoft.com/office/powerpoint/2010/main" val="42445887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The Swiss Muon Source (SµS) – powered by the PSI 1.4</a:t>
            </a:r>
            <a:r>
              <a:rPr lang="zh-CN" altLang="en-US" dirty="0"/>
              <a:t> </a:t>
            </a:r>
            <a:r>
              <a:rPr lang="en-US" dirty="0"/>
              <a:t>MW High Intensity Proton Accelerator (HIPA) is the</a:t>
            </a:r>
            <a:r>
              <a:rPr lang="zh-CN" altLang="en-US" dirty="0"/>
              <a:t> </a:t>
            </a:r>
            <a:r>
              <a:rPr lang="en-US" dirty="0"/>
              <a:t>world’s most intense continuous beam muon source. </a:t>
            </a:r>
          </a:p>
          <a:p>
            <a:pPr marL="0" marR="0" lvl="0" indent="0" algn="l" defTabSz="914400" rtl="0" eaLnBrk="1" fontAlgn="auto" latinLnBrk="0" hangingPunct="1">
              <a:lnSpc>
                <a:spcPct val="100000"/>
              </a:lnSpc>
              <a:spcBef>
                <a:spcPts val="0"/>
              </a:spcBef>
              <a:spcAft>
                <a:spcPts val="600"/>
              </a:spcAft>
              <a:buClrTx/>
              <a:buSzTx/>
              <a:buFontTx/>
              <a:buNone/>
              <a:tabLst/>
              <a:defRPr/>
            </a:pPr>
            <a:r>
              <a:rPr lang="en-US" dirty="0"/>
              <a:t>protons are first accelerated to 870keV, then boosted</a:t>
            </a:r>
            <a:r>
              <a:rPr lang="zh-CN" altLang="en-US" dirty="0"/>
              <a:t> </a:t>
            </a:r>
            <a:r>
              <a:rPr lang="en-US" dirty="0"/>
              <a:t>to 72MeV, and finally reach 590MeV in the main cyclotron. With proton currents</a:t>
            </a:r>
            <a:r>
              <a:rPr lang="zh-CN" altLang="en-US" dirty="0"/>
              <a:t> </a:t>
            </a:r>
            <a:r>
              <a:rPr lang="en-US" dirty="0"/>
              <a:t>up to 2.4 mA</a:t>
            </a:r>
            <a:r>
              <a:rPr lang="zh-CN" altLang="en-US" dirty="0"/>
              <a:t>。</a:t>
            </a:r>
            <a:r>
              <a:rPr lang="en-US" altLang="zh-CN" dirty="0"/>
              <a:t>The</a:t>
            </a:r>
            <a:r>
              <a:rPr lang="zh-CN" altLang="en-US" dirty="0"/>
              <a:t> </a:t>
            </a:r>
            <a:r>
              <a:rPr lang="en-US" altLang="zh-CN" dirty="0"/>
              <a:t>proton beam hits two graphite targets, before reaching</a:t>
            </a:r>
            <a:r>
              <a:rPr lang="zh-CN" altLang="en-US" dirty="0"/>
              <a:t> </a:t>
            </a:r>
            <a:r>
              <a:rPr lang="en-US" altLang="zh-CN" dirty="0"/>
              <a:t>the spallation neutron source SINQ.</a:t>
            </a:r>
          </a:p>
          <a:p>
            <a:r>
              <a:rPr lang="en-US" dirty="0"/>
              <a:t>By now, all </a:t>
            </a:r>
            <a:r>
              <a:rPr lang="en-US" dirty="0" err="1"/>
              <a:t>mixe</a:t>
            </a:r>
            <a:r>
              <a:rPr lang="en-US" dirty="0"/>
              <a:t> experiments are hosted by pie1.</a:t>
            </a:r>
          </a:p>
          <a:p>
            <a:r>
              <a:rPr lang="en-US" dirty="0"/>
              <a:t>It is hoped that the ue1 facility can be used in the future for </a:t>
            </a:r>
            <a:r>
              <a:rPr lang="en-US" dirty="0" err="1"/>
              <a:t>mixe</a:t>
            </a:r>
            <a:r>
              <a:rPr lang="zh-CN" altLang="en-US" dirty="0"/>
              <a:t> </a:t>
            </a:r>
            <a:r>
              <a:rPr lang="en-US" dirty="0"/>
              <a:t>experiments</a:t>
            </a:r>
          </a:p>
        </p:txBody>
      </p:sp>
      <p:sp>
        <p:nvSpPr>
          <p:cNvPr id="4" name="Slide Number Placeholder 3"/>
          <p:cNvSpPr>
            <a:spLocks noGrp="1"/>
          </p:cNvSpPr>
          <p:nvPr>
            <p:ph type="sldNum" sz="quarter" idx="5"/>
          </p:nvPr>
        </p:nvSpPr>
        <p:spPr/>
        <p:txBody>
          <a:bodyPr/>
          <a:lstStyle/>
          <a:p>
            <a:fld id="{83C81C81-E364-4366-A610-2DB15FF98538}" type="slidenum">
              <a:rPr lang="de-CH" smtClean="0"/>
              <a:pPr/>
              <a:t>8</a:t>
            </a:fld>
            <a:endParaRPr lang="de-CH" dirty="0"/>
          </a:p>
        </p:txBody>
      </p:sp>
    </p:spTree>
    <p:extLst>
      <p:ext uri="{BB962C8B-B14F-4D97-AF65-F5344CB8AC3E}">
        <p14:creationId xmlns:p14="http://schemas.microsoft.com/office/powerpoint/2010/main" val="3528222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It</a:t>
            </a:r>
            <a:r>
              <a:rPr lang="zh-CN" altLang="en-US" dirty="0"/>
              <a:t> </a:t>
            </a:r>
            <a:r>
              <a:rPr lang="en-US" altLang="zh-CN" dirty="0"/>
              <a:t>wi</a:t>
            </a:r>
            <a:r>
              <a:rPr lang="en-US" dirty="0"/>
              <a:t>ll focus the beam in the x or y direction.</a:t>
            </a:r>
          </a:p>
          <a:p>
            <a:endParaRPr lang="en-US" dirty="0"/>
          </a:p>
          <a:p>
            <a:r>
              <a:rPr lang="en" altLang="zh-CN" b="0" i="0" u="none" strike="noStrike" dirty="0">
                <a:solidFill>
                  <a:srgbClr val="333333"/>
                </a:solidFill>
                <a:effectLst/>
                <a:latin typeface="Helvetica Neue" panose="02000503000000020004" pitchFamily="2" charset="0"/>
              </a:rPr>
              <a:t>full width at half maxima</a:t>
            </a:r>
          </a:p>
          <a:p>
            <a:endParaRPr lang="en-US"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9</a:t>
            </a:fld>
            <a:endParaRPr lang="de-CH" dirty="0"/>
          </a:p>
        </p:txBody>
      </p:sp>
    </p:spTree>
    <p:extLst>
      <p:ext uri="{BB962C8B-B14F-4D97-AF65-F5344CB8AC3E}">
        <p14:creationId xmlns:p14="http://schemas.microsoft.com/office/powerpoint/2010/main" val="16455660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Given that the muon beam is continuous, a muon entrance tagging system is required</a:t>
            </a:r>
          </a:p>
          <a:p>
            <a:r>
              <a:rPr lang="en-US" dirty="0"/>
              <a:t>to record the precise arrival time of each muon. Furthermore, the used scintillators</a:t>
            </a:r>
          </a:p>
          <a:p>
            <a:r>
              <a:rPr lang="en-US" dirty="0"/>
              <a:t>have a fast response and therefore serve as a start signal for the tracking detector</a:t>
            </a:r>
          </a:p>
          <a:p>
            <a:r>
              <a:rPr lang="en-US" dirty="0"/>
              <a:t>and the </a:t>
            </a:r>
            <a:r>
              <a:rPr lang="en-US" dirty="0" err="1"/>
              <a:t>HPGes</a:t>
            </a:r>
            <a:r>
              <a:rPr lang="en-US" dirty="0"/>
              <a:t>. Their data can be used to improve the data analysis, for instance</a:t>
            </a:r>
          </a:p>
          <a:p>
            <a:r>
              <a:rPr lang="en-US" dirty="0"/>
              <a:t>to filter muonic X-rays from nuclear capture events and to reduce uncorrelated</a:t>
            </a:r>
          </a:p>
          <a:p>
            <a:r>
              <a:rPr lang="en-US" dirty="0"/>
              <a:t>background. This system consists of a BC-400 plastic </a:t>
            </a:r>
            <a:r>
              <a:rPr lang="en-US" dirty="0" err="1"/>
              <a:t>polyvinyltoluene</a:t>
            </a:r>
            <a:r>
              <a:rPr lang="en-US" dirty="0"/>
              <a:t> scintillator</a:t>
            </a:r>
          </a:p>
          <a:p>
            <a:r>
              <a:rPr lang="en-US" dirty="0"/>
              <a:t>with a thickness of approximately 200 µm and dimensions of 25 mm by 25 mm. It</a:t>
            </a:r>
          </a:p>
          <a:p>
            <a:r>
              <a:rPr lang="en-US" dirty="0"/>
              <a:t>is positioned upstream of tracking detector and beam-port. In addition, a thicker</a:t>
            </a:r>
          </a:p>
          <a:p>
            <a:r>
              <a:rPr lang="en-US" dirty="0"/>
              <a:t>muon veto counter (also BC-400) with an 18mm diameter hole (8mm × 10cm ×</a:t>
            </a:r>
          </a:p>
          <a:p>
            <a:r>
              <a:rPr lang="en-US" dirty="0"/>
              <a:t>10cm) is further upstream to filter for muons, which will not reach the sample. This</a:t>
            </a:r>
          </a:p>
          <a:p>
            <a:r>
              <a:rPr lang="en-US" dirty="0"/>
              <a:t>setup was originally developed for the </a:t>
            </a:r>
            <a:r>
              <a:rPr lang="en-US" dirty="0" err="1"/>
              <a:t>muX</a:t>
            </a:r>
            <a:r>
              <a:rPr lang="en-US" dirty="0"/>
              <a:t> experiment</a:t>
            </a:r>
          </a:p>
        </p:txBody>
      </p:sp>
      <p:sp>
        <p:nvSpPr>
          <p:cNvPr id="4" name="Slide Number Placeholder 3"/>
          <p:cNvSpPr>
            <a:spLocks noGrp="1"/>
          </p:cNvSpPr>
          <p:nvPr>
            <p:ph type="sldNum" sz="quarter" idx="5"/>
          </p:nvPr>
        </p:nvSpPr>
        <p:spPr/>
        <p:txBody>
          <a:bodyPr/>
          <a:lstStyle/>
          <a:p>
            <a:fld id="{83C81C81-E364-4366-A610-2DB15FF98538}" type="slidenum">
              <a:rPr lang="de-CH" smtClean="0"/>
              <a:pPr/>
              <a:t>10</a:t>
            </a:fld>
            <a:endParaRPr lang="de-CH" dirty="0"/>
          </a:p>
        </p:txBody>
      </p:sp>
    </p:spTree>
    <p:extLst>
      <p:ext uri="{BB962C8B-B14F-4D97-AF65-F5344CB8AC3E}">
        <p14:creationId xmlns:p14="http://schemas.microsoft.com/office/powerpoint/2010/main" val="22698684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chemeClr val="accent1"/>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FE7B40F6-0846-6406-28FC-523CF76DAF19}"/>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1386" y="1558"/>
            <a:ext cx="12189228" cy="6854883"/>
          </a:xfrm>
          <a:prstGeom prst="rect">
            <a:avLst/>
          </a:prstGeom>
        </p:spPr>
      </p:pic>
      <p:pic>
        <p:nvPicPr>
          <p:cNvPr id="9" name="Grafik 8">
            <a:extLst>
              <a:ext uri="{FF2B5EF4-FFF2-40B4-BE49-F238E27FC236}">
                <a16:creationId xmlns:a16="http://schemas.microsoft.com/office/drawing/2014/main" id="{A03EDDF5-0688-3946-B33B-41892CA0C8F0}"/>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6" name="Grafik 5">
            <a:extLst>
              <a:ext uri="{FF2B5EF4-FFF2-40B4-BE49-F238E27FC236}">
                <a16:creationId xmlns:a16="http://schemas.microsoft.com/office/drawing/2014/main" id="{3A74AB44-A37E-131D-7BC4-3033AC45E5F1}"/>
              </a:ext>
            </a:extLst>
          </p:cNvPr>
          <p:cNvPicPr>
            <a:picLocks/>
          </p:cNvPicPr>
          <p:nvPr userDrawn="1"/>
        </p:nvPicPr>
        <p:blipFill rotWithShape="1">
          <a:blip r:embed="rId4" cstate="print">
            <a:extLst>
              <a:ext uri="{28A0092B-C50C-407E-A947-70E740481C1C}">
                <a14:useLocalDpi xmlns:a14="http://schemas.microsoft.com/office/drawing/2010/main" val="0"/>
              </a:ext>
            </a:extLst>
          </a:blip>
          <a:srcRect l="33768"/>
          <a:stretch/>
        </p:blipFill>
        <p:spPr>
          <a:xfrm>
            <a:off x="2532062" y="536044"/>
            <a:ext cx="1690509" cy="379384"/>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spTree>
    <p:extLst>
      <p:ext uri="{BB962C8B-B14F-4D97-AF65-F5344CB8AC3E}">
        <p14:creationId xmlns:p14="http://schemas.microsoft.com/office/powerpoint/2010/main" val="421082338"/>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FB2FC33-18B8-4C76-9432-B4B835441EE0}"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63975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CDC869F-DD19-4906-A5D4-C7AB7ADC00AD}"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22531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19832DC-FD2E-4086-8F0F-DD8E26A86D2A}"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479570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7AE684C-5BB4-4A64-B0D5-3719DC9FC8AF}"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65109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E2C2937-2E00-4985-957F-4A8C9C8900A9}"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8788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ABB05BB-D70E-4B73-9EE3-4310FBCCA76F}"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599391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A6E1DE7-7307-4C45-858B-51AEA79343B1}"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813573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8E8262AC-7BB1-49D3-B20B-827D1E54183A}" type="datetime1">
              <a:rPr lang="de-CH" noProof="0" smtClean="0"/>
              <a:t>15.10.24</a:t>
            </a:fld>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2451753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8B86A67-0A42-46C4-A129-FE7091263838}"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152932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DB55D55-B220-4D90-B48A-C1B0C3B03D97}"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17370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238B4CC7-4229-EEF9-D03A-D0C0BD398BC9}"/>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CA1A0EB6-6787-66B7-839C-B8C9CE487C0B}"/>
              </a:ext>
            </a:extLst>
          </p:cNvPr>
          <p:cNvPicPr>
            <a:picLocks/>
          </p:cNvPicPr>
          <p:nvPr userDrawn="1"/>
        </p:nvPicPr>
        <p:blipFill rotWithShape="1">
          <a:blip r:embed="rId4" cstate="print">
            <a:extLst>
              <a:ext uri="{28A0092B-C50C-407E-A947-70E740481C1C}">
                <a14:useLocalDpi xmlns:a14="http://schemas.microsoft.com/office/drawing/2010/main" val="0"/>
              </a:ext>
            </a:extLst>
          </a:blip>
          <a:srcRect l="33768"/>
          <a:stretch/>
        </p:blipFill>
        <p:spPr>
          <a:xfrm>
            <a:off x="2532062" y="536044"/>
            <a:ext cx="1690509" cy="379384"/>
          </a:xfrm>
          <a:prstGeom prst="rect">
            <a:avLst/>
          </a:prstGeom>
        </p:spPr>
      </p:pic>
    </p:spTree>
    <p:extLst>
      <p:ext uri="{BB962C8B-B14F-4D97-AF65-F5344CB8AC3E}">
        <p14:creationId xmlns:p14="http://schemas.microsoft.com/office/powerpoint/2010/main" val="4267561822"/>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C7634CA-19C4-4DAB-BCF0-B36C44F220BF}"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72432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477EDF3-3ED3-4894-87A3-B961615E26C7}"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792042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44AB204-07A1-41ED-BAF9-639121E5E570}"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7138349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81D0C54-1D3B-45E6-908B-273A7F6E84AE}"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000847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05442FE-FB41-48F4-99C1-6DEEBB343D69}"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39159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DCE3184A-350E-4E5A-80A2-939B4C1A177F}"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821268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4338C18-5C60-4770-901D-6FEF28F40CD1}"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2258806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57C8E2D-0CDF-4500-801F-C07F76353074}"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02172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F2D5DE9-3FC1-4387-BA95-40B75AB55B82}"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947254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5D71668-060A-45A2-90A3-A6FDFEFDCBEC}"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331809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E6538B63-A40B-2238-426D-2D6DC8B5A92E}"/>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C8D0CA88-6CB9-96EF-A545-083000EA4E6B}"/>
              </a:ext>
            </a:extLst>
          </p:cNvPr>
          <p:cNvPicPr>
            <a:picLocks/>
          </p:cNvPicPr>
          <p:nvPr userDrawn="1"/>
        </p:nvPicPr>
        <p:blipFill rotWithShape="1">
          <a:blip r:embed="rId4" cstate="print">
            <a:extLst>
              <a:ext uri="{28A0092B-C50C-407E-A947-70E740481C1C}">
                <a14:useLocalDpi xmlns:a14="http://schemas.microsoft.com/office/drawing/2010/main" val="0"/>
              </a:ext>
            </a:extLst>
          </a:blip>
          <a:srcRect l="33768"/>
          <a:stretch/>
        </p:blipFill>
        <p:spPr>
          <a:xfrm>
            <a:off x="2532062" y="536044"/>
            <a:ext cx="1690509" cy="379384"/>
          </a:xfrm>
          <a:prstGeom prst="rect">
            <a:avLst/>
          </a:prstGeom>
        </p:spPr>
      </p:pic>
    </p:spTree>
    <p:extLst>
      <p:ext uri="{BB962C8B-B14F-4D97-AF65-F5344CB8AC3E}">
        <p14:creationId xmlns:p14="http://schemas.microsoft.com/office/powerpoint/2010/main" val="2825589320"/>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F34462A-6251-414B-89D8-24B43F5BF60B}"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0221216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0C70121-70BC-4773-846D-6BF2B06458CA}"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1314079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E352D01-9C6D-4663-BF77-CEBFAD46D44D}"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6847926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fld id="{D5E616F4-DFC1-4EE5-962A-F5EB6990DAC3}" type="datetime1">
              <a:rPr lang="de-CH" noProof="0" smtClean="0"/>
              <a:t>15.10.24</a:t>
            </a:fld>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38379844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B83DE45E-48BB-4456-9E54-68D107037C60}" type="datetime1">
              <a:rPr lang="de-CH" noProof="0" smtClean="0"/>
              <a:t>15.10.24</a:t>
            </a:fld>
            <a:endParaRPr lang="en-GB" noProof="0" dirty="0"/>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05446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pic>
        <p:nvPicPr>
          <p:cNvPr id="16" name="Grafik 15">
            <a:extLst>
              <a:ext uri="{FF2B5EF4-FFF2-40B4-BE49-F238E27FC236}">
                <a16:creationId xmlns:a16="http://schemas.microsoft.com/office/drawing/2014/main" id="{6BA2BBC0-91C4-A383-E617-A518199B85EA}"/>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33825"/>
          <a:stretch/>
        </p:blipFill>
        <p:spPr>
          <a:xfrm>
            <a:off x="2532062" y="534553"/>
            <a:ext cx="1691446" cy="384804"/>
          </a:xfrm>
          <a:prstGeom prst="rect">
            <a:avLst/>
          </a:prstGeom>
        </p:spPr>
      </p:pic>
      <p:sp>
        <p:nvSpPr>
          <p:cNvPr id="2" name="Titel 1"/>
          <p:cNvSpPr>
            <a:spLocks noGrp="1"/>
          </p:cNvSpPr>
          <p:nvPr>
            <p:ph type="ctrTitle" hasCustomPrompt="1"/>
          </p:nvPr>
        </p:nvSpPr>
        <p:spPr>
          <a:xfrm>
            <a:off x="695325" y="1447412"/>
            <a:ext cx="5292725" cy="2006436"/>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781309914"/>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B8FD507A-2C45-F79E-8E9E-9BA37C972346}"/>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3825"/>
          <a:stretch/>
        </p:blipFill>
        <p:spPr>
          <a:xfrm>
            <a:off x="2532062" y="534553"/>
            <a:ext cx="1691446" cy="384804"/>
          </a:xfrm>
          <a:prstGeom prst="rect">
            <a:avLst/>
          </a:prstGeom>
        </p:spPr>
      </p:pic>
    </p:spTree>
    <p:extLst>
      <p:ext uri="{BB962C8B-B14F-4D97-AF65-F5344CB8AC3E}">
        <p14:creationId xmlns:p14="http://schemas.microsoft.com/office/powerpoint/2010/main" val="307984932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140AB248-B157-35A3-8FF9-E4767AB90128}"/>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3825"/>
          <a:stretch/>
        </p:blipFill>
        <p:spPr>
          <a:xfrm>
            <a:off x="2532062" y="534553"/>
            <a:ext cx="1691446" cy="384804"/>
          </a:xfrm>
          <a:prstGeom prst="rect">
            <a:avLst/>
          </a:prstGeom>
        </p:spPr>
      </p:pic>
    </p:spTree>
    <p:extLst>
      <p:ext uri="{BB962C8B-B14F-4D97-AF65-F5344CB8AC3E}">
        <p14:creationId xmlns:p14="http://schemas.microsoft.com/office/powerpoint/2010/main" val="29066755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E77F36C0-0DD8-2E8F-7E45-9499E236E2A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3825"/>
          <a:stretch/>
        </p:blipFill>
        <p:spPr>
          <a:xfrm>
            <a:off x="2532062" y="534553"/>
            <a:ext cx="1691446" cy="384804"/>
          </a:xfrm>
          <a:prstGeom prst="rect">
            <a:avLst/>
          </a:prstGeom>
        </p:spPr>
      </p:pic>
    </p:spTree>
    <p:extLst>
      <p:ext uri="{BB962C8B-B14F-4D97-AF65-F5344CB8AC3E}">
        <p14:creationId xmlns:p14="http://schemas.microsoft.com/office/powerpoint/2010/main" val="256915115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14216852-504A-4E1D-9761-D18E14DFB57C}"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72775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4D47B4F5-8099-4EA5-BAD9-F1065B7F61B4}" type="datetime1">
              <a:rPr lang="de-CH" noProof="0" smtClean="0"/>
              <a:t>15.10.24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19796425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34525202-0118-481C-A195-B21496105CB9}" type="datetime1">
              <a:rPr lang="de-CH" noProof="0" smtClean="0"/>
              <a:t>15.10.24</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US" noProof="0"/>
              <a:t>PSI Center for Neutron and Muon Sciences</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99" r:id="rId1"/>
    <p:sldLayoutId id="2147483707" r:id="rId2"/>
    <p:sldLayoutId id="2147483715" r:id="rId3"/>
    <p:sldLayoutId id="2147483723" r:id="rId4"/>
    <p:sldLayoutId id="2147483738" r:id="rId5"/>
    <p:sldLayoutId id="2147483739" r:id="rId6"/>
    <p:sldLayoutId id="2147483740" r:id="rId7"/>
    <p:sldLayoutId id="2147483694" r:id="rId8"/>
    <p:sldLayoutId id="2147483737" r:id="rId9"/>
    <p:sldLayoutId id="2147483692" r:id="rId10"/>
    <p:sldLayoutId id="2147483693" r:id="rId11"/>
    <p:sldLayoutId id="2147483659" r:id="rId12"/>
    <p:sldLayoutId id="2147483666" r:id="rId13"/>
    <p:sldLayoutId id="2147483667" r:id="rId14"/>
    <p:sldLayoutId id="2147483668" r:id="rId15"/>
    <p:sldLayoutId id="2147483669" r:id="rId16"/>
    <p:sldLayoutId id="2147483665" r:id="rId17"/>
    <p:sldLayoutId id="2147483670" r:id="rId18"/>
    <p:sldLayoutId id="2147483671" r:id="rId19"/>
    <p:sldLayoutId id="2147483672" r:id="rId20"/>
    <p:sldLayoutId id="2147483673" r:id="rId21"/>
    <p:sldLayoutId id="2147483674" r:id="rId22"/>
    <p:sldLayoutId id="2147483675" r:id="rId23"/>
    <p:sldLayoutId id="2147483676" r:id="rId24"/>
    <p:sldLayoutId id="2147483695" r:id="rId25"/>
    <p:sldLayoutId id="2147483677" r:id="rId26"/>
    <p:sldLayoutId id="2147483679" r:id="rId27"/>
    <p:sldLayoutId id="2147483678" r:id="rId28"/>
    <p:sldLayoutId id="2147483680" r:id="rId29"/>
    <p:sldLayoutId id="2147483681" r:id="rId30"/>
    <p:sldLayoutId id="2147483682" r:id="rId31"/>
    <p:sldLayoutId id="2147483683" r:id="rId32"/>
    <p:sldLayoutId id="2147483663" r:id="rId33"/>
    <p:sldLayoutId id="2147483664" r:id="rId34"/>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userDrawn="1">
          <p15:clr>
            <a:srgbClr val="A4A3A4"/>
          </p15:clr>
        </p15:guide>
        <p15:guide id="2" pos="7242" userDrawn="1">
          <p15:clr>
            <a:srgbClr val="A4A3A4"/>
          </p15:clr>
        </p15:guide>
        <p15:guide id="3" orient="horz" pos="4110" userDrawn="1">
          <p15:clr>
            <a:srgbClr val="A4A3A4"/>
          </p15:clr>
        </p15:guide>
        <p15:guide id="4" orient="horz" pos="913" userDrawn="1">
          <p15:clr>
            <a:srgbClr val="A4A3A4"/>
          </p15:clr>
        </p15:guide>
        <p15:guide id="5" pos="3772" userDrawn="1">
          <p15:clr>
            <a:srgbClr val="A4A3A4"/>
          </p15:clr>
        </p15:guide>
        <p15:guide id="6" pos="3908" userDrawn="1">
          <p15:clr>
            <a:srgbClr val="A4A3A4"/>
          </p15:clr>
        </p15:guide>
        <p15:guide id="7" pos="2751" userDrawn="1">
          <p15:clr>
            <a:srgbClr val="A4A3A4"/>
          </p15:clr>
        </p15:guide>
        <p15:guide id="8" pos="2615" userDrawn="1">
          <p15:clr>
            <a:srgbClr val="A4A3A4"/>
          </p15:clr>
        </p15:guide>
        <p15:guide id="9" pos="1595" userDrawn="1">
          <p15:clr>
            <a:srgbClr val="A4A3A4"/>
          </p15:clr>
        </p15:guide>
        <p15:guide id="10" pos="1459" userDrawn="1">
          <p15:clr>
            <a:srgbClr val="A4A3A4"/>
          </p15:clr>
        </p15:guide>
        <p15:guide id="11" pos="4929" userDrawn="1">
          <p15:clr>
            <a:srgbClr val="A4A3A4"/>
          </p15:clr>
        </p15:guide>
        <p15:guide id="12" pos="5065" userDrawn="1">
          <p15:clr>
            <a:srgbClr val="A4A3A4"/>
          </p15:clr>
        </p15:guide>
        <p15:guide id="13" pos="6085" userDrawn="1">
          <p15:clr>
            <a:srgbClr val="A4A3A4"/>
          </p15:clr>
        </p15:guide>
        <p15:guide id="14" pos="6221" userDrawn="1">
          <p15:clr>
            <a:srgbClr val="A4A3A4"/>
          </p15:clr>
        </p15:guide>
        <p15:guide id="15" pos="2172" userDrawn="1">
          <p15:clr>
            <a:srgbClr val="A4A3A4"/>
          </p15:clr>
        </p15:guide>
        <p15:guide id="16" pos="2036" userDrawn="1">
          <p15:clr>
            <a:srgbClr val="A4A3A4"/>
          </p15:clr>
        </p15:guide>
        <p15:guide id="17" pos="3194" userDrawn="1">
          <p15:clr>
            <a:srgbClr val="A4A3A4"/>
          </p15:clr>
        </p15:guide>
        <p15:guide id="18" pos="3330" userDrawn="1">
          <p15:clr>
            <a:srgbClr val="A4A3A4"/>
          </p15:clr>
        </p15:guide>
        <p15:guide id="19" pos="881" userDrawn="1">
          <p15:clr>
            <a:srgbClr val="A4A3A4"/>
          </p15:clr>
        </p15:guide>
        <p15:guide id="20" pos="1017" userDrawn="1">
          <p15:clr>
            <a:srgbClr val="A4A3A4"/>
          </p15:clr>
        </p15:guide>
        <p15:guide id="21" pos="4351" userDrawn="1">
          <p15:clr>
            <a:srgbClr val="A4A3A4"/>
          </p15:clr>
        </p15:guide>
        <p15:guide id="22" pos="4487" userDrawn="1">
          <p15:clr>
            <a:srgbClr val="A4A3A4"/>
          </p15:clr>
        </p15:guide>
        <p15:guide id="23" pos="5508" userDrawn="1">
          <p15:clr>
            <a:srgbClr val="A4A3A4"/>
          </p15:clr>
        </p15:guide>
        <p15:guide id="24" pos="5642" userDrawn="1">
          <p15:clr>
            <a:srgbClr val="A4A3A4"/>
          </p15:clr>
        </p15:guide>
        <p15:guide id="25" pos="6663" userDrawn="1">
          <p15:clr>
            <a:srgbClr val="A4A3A4"/>
          </p15:clr>
        </p15:guide>
        <p15:guide id="26" pos="6799" userDrawn="1">
          <p15:clr>
            <a:srgbClr val="A4A3A4"/>
          </p15:clr>
        </p15:guide>
        <p15:guide id="27" orient="horz" pos="229" userDrawn="1">
          <p15:clr>
            <a:srgbClr val="A4A3A4"/>
          </p15:clr>
        </p15:guide>
        <p15:guide id="28" orient="horz" pos="867" userDrawn="1">
          <p15:clr>
            <a:srgbClr val="A4A3A4"/>
          </p15:clr>
        </p15:guide>
        <p15:guide id="29" orient="horz" pos="3793" userDrawn="1">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41.png"/></Relationships>
</file>

<file path=ppt/slides/_rels/slide1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8" Type="http://schemas.openxmlformats.org/officeDocument/2006/relationships/customXml" Target="../ink/ink2.xml"/><Relationship Id="rId13" Type="http://schemas.openxmlformats.org/officeDocument/2006/relationships/image" Target="../media/image410.png"/><Relationship Id="rId3" Type="http://schemas.openxmlformats.org/officeDocument/2006/relationships/image" Target="../media/image43.png"/><Relationship Id="rId7" Type="http://schemas.openxmlformats.org/officeDocument/2006/relationships/image" Target="../media/image380.png"/><Relationship Id="rId12" Type="http://schemas.openxmlformats.org/officeDocument/2006/relationships/customXml" Target="../ink/ink4.xml"/><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customXml" Target="../ink/ink1.xml"/><Relationship Id="rId11" Type="http://schemas.openxmlformats.org/officeDocument/2006/relationships/image" Target="../media/image400.png"/><Relationship Id="rId5" Type="http://schemas.openxmlformats.org/officeDocument/2006/relationships/image" Target="../media/image45.jpeg"/><Relationship Id="rId10" Type="http://schemas.openxmlformats.org/officeDocument/2006/relationships/customXml" Target="../ink/ink3.xml"/><Relationship Id="rId4" Type="http://schemas.openxmlformats.org/officeDocument/2006/relationships/image" Target="../media/image44.png"/><Relationship Id="rId9" Type="http://schemas.openxmlformats.org/officeDocument/2006/relationships/image" Target="../media/image390.png"/></Relationships>
</file>

<file path=ppt/slides/_rels/slide13.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6.jpeg"/><Relationship Id="rId7" Type="http://schemas.openxmlformats.org/officeDocument/2006/relationships/image" Target="../media/image48.png"/><Relationship Id="rId2" Type="http://schemas.openxmlformats.org/officeDocument/2006/relationships/notesSlide" Target="../notesSlides/notesSlide12.xml"/><Relationship Id="rId1" Type="http://schemas.openxmlformats.org/officeDocument/2006/relationships/slideLayout" Target="../slideLayouts/slideLayout15.xml"/><Relationship Id="rId6" Type="http://schemas.openxmlformats.org/officeDocument/2006/relationships/image" Target="../media/image391.png"/><Relationship Id="rId5" Type="http://schemas.openxmlformats.org/officeDocument/2006/relationships/image" Target="../media/image381.png"/><Relationship Id="rId10" Type="http://schemas.openxmlformats.org/officeDocument/2006/relationships/image" Target="../media/image51.jpeg"/><Relationship Id="rId4" Type="http://schemas.openxmlformats.org/officeDocument/2006/relationships/image" Target="../media/image47.png"/><Relationship Id="rId9" Type="http://schemas.openxmlformats.org/officeDocument/2006/relationships/image" Target="../media/image50.jpeg"/></Relationships>
</file>

<file path=ppt/slides/_rels/slide1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3.xml"/><Relationship Id="rId1" Type="http://schemas.openxmlformats.org/officeDocument/2006/relationships/slideLayout" Target="../slideLayouts/slideLayout15.xml"/><Relationship Id="rId5" Type="http://schemas.openxmlformats.org/officeDocument/2006/relationships/image" Target="../media/image54.png"/><Relationship Id="rId4" Type="http://schemas.openxmlformats.org/officeDocument/2006/relationships/image" Target="../media/image5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s>
</file>

<file path=ppt/slides/_rels/slide1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6.xml"/><Relationship Id="rId1" Type="http://schemas.openxmlformats.org/officeDocument/2006/relationships/slideLayout" Target="../slideLayouts/slideLayout14.xml"/><Relationship Id="rId5" Type="http://schemas.openxmlformats.org/officeDocument/2006/relationships/image" Target="../media/image61.jpeg"/><Relationship Id="rId4" Type="http://schemas.openxmlformats.org/officeDocument/2006/relationships/image" Target="../media/image60.png"/></Relationships>
</file>

<file path=ppt/slides/_rels/slide18.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5.png"/><Relationship Id="rId2" Type="http://schemas.openxmlformats.org/officeDocument/2006/relationships/notesSlide" Target="../notesSlides/notesSlide17.xml"/><Relationship Id="rId1" Type="http://schemas.openxmlformats.org/officeDocument/2006/relationships/slideLayout" Target="../slideLayouts/slideLayout14.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1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8.xml"/><Relationship Id="rId1" Type="http://schemas.openxmlformats.org/officeDocument/2006/relationships/slideLayout" Target="../slideLayouts/slideLayout14.xml"/><Relationship Id="rId5" Type="http://schemas.openxmlformats.org/officeDocument/2006/relationships/image" Target="../media/image61.jpeg"/><Relationship Id="rId4" Type="http://schemas.openxmlformats.org/officeDocument/2006/relationships/image" Target="../media/image6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9.xml"/><Relationship Id="rId1" Type="http://schemas.openxmlformats.org/officeDocument/2006/relationships/slideLayout" Target="../slideLayouts/slideLayout14.xml"/><Relationship Id="rId4" Type="http://schemas.openxmlformats.org/officeDocument/2006/relationships/image" Target="../media/image64.png"/></Relationships>
</file>

<file path=ppt/slides/_rels/slide21.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8.png"/><Relationship Id="rId7" Type="http://schemas.openxmlformats.org/officeDocument/2006/relationships/image" Target="../media/image71.png"/><Relationship Id="rId2" Type="http://schemas.openxmlformats.org/officeDocument/2006/relationships/notesSlide" Target="../notesSlides/notesSlide20.xml"/><Relationship Id="rId1" Type="http://schemas.openxmlformats.org/officeDocument/2006/relationships/slideLayout" Target="../slideLayouts/slideLayout14.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50.png"/></Relationships>
</file>

<file path=ppt/slides/_rels/slide2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2.png"/><Relationship Id="rId7"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13.png"/><Relationship Id="rId9" Type="http://schemas.openxmlformats.org/officeDocument/2006/relationships/image" Target="../media/image12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jpeg"/><Relationship Id="rId12"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8.jpe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27.png"/><Relationship Id="rId5" Type="http://schemas.openxmlformats.org/officeDocument/2006/relationships/image" Target="../media/image15.png"/><Relationship Id="rId10" Type="http://schemas.openxmlformats.org/officeDocument/2006/relationships/image" Target="../media/image34.png"/><Relationship Id="rId4" Type="http://schemas.openxmlformats.org/officeDocument/2006/relationships/image" Target="../media/image26.png"/><Relationship Id="rId9" Type="http://schemas.openxmlformats.org/officeDocument/2006/relationships/image" Target="../media/image30.png"/></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B9B63F-3871-43B7-541C-011432ED9D4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D68895D9-A80E-97A3-E05E-3518928E89E2}"/>
              </a:ext>
            </a:extLst>
          </p:cNvPr>
          <p:cNvSpPr>
            <a:spLocks noGrp="1"/>
          </p:cNvSpPr>
          <p:nvPr>
            <p:ph type="ctrTitle"/>
          </p:nvPr>
        </p:nvSpPr>
        <p:spPr/>
        <p:txBody>
          <a:bodyPr/>
          <a:lstStyle/>
          <a:p>
            <a:r>
              <a:rPr lang="en-US" sz="3200" b="1" i="0" dirty="0">
                <a:solidFill>
                  <a:srgbClr val="333333"/>
                </a:solidFill>
                <a:effectLst/>
                <a:latin typeface="微软雅黑" panose="020B0503020204020204" pitchFamily="34" charset="-122"/>
                <a:ea typeface="微软雅黑" panose="020B0503020204020204" pitchFamily="34" charset="-122"/>
              </a:rPr>
              <a:t>A novel technology for element-sensitive 3D tomography using MIXE</a:t>
            </a:r>
            <a:endParaRPr lang="en-GB" sz="3200" noProof="0" dirty="0"/>
          </a:p>
        </p:txBody>
      </p:sp>
      <p:sp>
        <p:nvSpPr>
          <p:cNvPr id="3" name="Untertitel 2">
            <a:extLst>
              <a:ext uri="{FF2B5EF4-FFF2-40B4-BE49-F238E27FC236}">
                <a16:creationId xmlns:a16="http://schemas.microsoft.com/office/drawing/2014/main" id="{FC6ED364-B9FC-7587-5623-AF6B4685BE92}"/>
              </a:ext>
            </a:extLst>
          </p:cNvPr>
          <p:cNvSpPr>
            <a:spLocks noGrp="1"/>
          </p:cNvSpPr>
          <p:nvPr>
            <p:ph type="subTitle" idx="1"/>
          </p:nvPr>
        </p:nvSpPr>
        <p:spPr/>
        <p:txBody>
          <a:bodyPr/>
          <a:lstStyle/>
          <a:p>
            <a:r>
              <a:rPr lang="en-GB" sz="2400" noProof="0" dirty="0"/>
              <a:t>An effort to </a:t>
            </a:r>
            <a:r>
              <a:rPr lang="de-DE" sz="2400" dirty="0"/>
              <a:t>MIXE-T(</a:t>
            </a:r>
            <a:r>
              <a:rPr lang="de-DE" sz="2400" dirty="0" err="1"/>
              <a:t>omography</a:t>
            </a:r>
            <a:r>
              <a:rPr lang="de-DE" sz="2400" dirty="0"/>
              <a:t>)</a:t>
            </a:r>
            <a:endParaRPr lang="en-US" sz="2400" dirty="0"/>
          </a:p>
          <a:p>
            <a:endParaRPr lang="en-GB" sz="2400" noProof="0" dirty="0"/>
          </a:p>
        </p:txBody>
      </p:sp>
      <p:sp>
        <p:nvSpPr>
          <p:cNvPr id="7" name="Textplatzhalter 6">
            <a:extLst>
              <a:ext uri="{FF2B5EF4-FFF2-40B4-BE49-F238E27FC236}">
                <a16:creationId xmlns:a16="http://schemas.microsoft.com/office/drawing/2014/main" id="{72594F4C-5118-C0D5-664E-C2D1314B29FF}"/>
              </a:ext>
            </a:extLst>
          </p:cNvPr>
          <p:cNvSpPr>
            <a:spLocks noGrp="1"/>
          </p:cNvSpPr>
          <p:nvPr>
            <p:ph type="body" sz="quarter" idx="13"/>
          </p:nvPr>
        </p:nvSpPr>
        <p:spPr/>
        <p:txBody>
          <a:bodyPr/>
          <a:lstStyle/>
          <a:p>
            <a:r>
              <a:rPr lang="en-GB" dirty="0"/>
              <a:t>Xiao Zhao on behalf of the </a:t>
            </a:r>
            <a:r>
              <a:rPr lang="en-GB" u="sng" dirty="0"/>
              <a:t>MIXE team</a:t>
            </a:r>
            <a:endParaRPr lang="en-GB" u="sng" noProof="0" dirty="0"/>
          </a:p>
        </p:txBody>
      </p:sp>
      <p:sp>
        <p:nvSpPr>
          <p:cNvPr id="8" name="Textplatzhalter 7">
            <a:extLst>
              <a:ext uri="{FF2B5EF4-FFF2-40B4-BE49-F238E27FC236}">
                <a16:creationId xmlns:a16="http://schemas.microsoft.com/office/drawing/2014/main" id="{1B378EF3-293D-D203-6246-79D15F18E038}"/>
              </a:ext>
            </a:extLst>
          </p:cNvPr>
          <p:cNvSpPr>
            <a:spLocks noGrp="1"/>
          </p:cNvSpPr>
          <p:nvPr>
            <p:ph type="body" sz="quarter" idx="14"/>
          </p:nvPr>
        </p:nvSpPr>
        <p:spPr/>
        <p:txBody>
          <a:bodyPr/>
          <a:lstStyle/>
          <a:p>
            <a:r>
              <a:rPr lang="en-GB" noProof="0" dirty="0"/>
              <a:t>Hefei, 16 October 2024</a:t>
            </a:r>
          </a:p>
        </p:txBody>
      </p:sp>
      <p:pic>
        <p:nvPicPr>
          <p:cNvPr id="15" name="20211001_Augusta Raurica_0147 - Edit s.jpg" descr="20211001_Augusta Raurica_0147 - Edit s.jpg">
            <a:extLst>
              <a:ext uri="{FF2B5EF4-FFF2-40B4-BE49-F238E27FC236}">
                <a16:creationId xmlns:a16="http://schemas.microsoft.com/office/drawing/2014/main" id="{23B5844C-CC90-53D2-7052-4353A6D558E2}"/>
              </a:ext>
            </a:extLst>
          </p:cNvPr>
          <p:cNvPicPr>
            <a:picLocks noGrp="1" noChangeAspect="1"/>
          </p:cNvPicPr>
          <p:nvPr>
            <p:ph type="pic" sz="quarter" idx="15"/>
          </p:nvPr>
        </p:nvPicPr>
        <p:blipFill rotWithShape="1">
          <a:blip r:embed="rId3" cstate="hqprint">
            <a:extLst>
              <a:ext uri="{28A0092B-C50C-407E-A947-70E740481C1C}">
                <a14:useLocalDpi xmlns:a14="http://schemas.microsoft.com/office/drawing/2010/main"/>
              </a:ext>
            </a:extLst>
          </a:blip>
          <a:srcRect/>
          <a:stretch/>
        </p:blipFill>
        <p:spPr>
          <a:xfrm>
            <a:off x="6203950" y="549275"/>
            <a:ext cx="5076825" cy="5435600"/>
          </a:xfrm>
          <a:prstGeom prst="rect">
            <a:avLst/>
          </a:prstGeom>
          <a:ln w="12700">
            <a:miter lim="400000"/>
          </a:ln>
          <a:effectLst>
            <a:glow rad="228600">
              <a:schemeClr val="accent1">
                <a:satMod val="175000"/>
                <a:alpha val="40000"/>
              </a:schemeClr>
            </a:glow>
          </a:effectLst>
        </p:spPr>
      </p:pic>
      <p:pic>
        <p:nvPicPr>
          <p:cNvPr id="4" name="Picture 3">
            <a:extLst>
              <a:ext uri="{FF2B5EF4-FFF2-40B4-BE49-F238E27FC236}">
                <a16:creationId xmlns:a16="http://schemas.microsoft.com/office/drawing/2014/main" id="{52ECAC94-8383-5B0F-0E73-E80B6F21415A}"/>
              </a:ext>
            </a:extLst>
          </p:cNvPr>
          <p:cNvPicPr>
            <a:picLocks noChangeAspect="1"/>
          </p:cNvPicPr>
          <p:nvPr/>
        </p:nvPicPr>
        <p:blipFill>
          <a:blip r:embed="rId4"/>
          <a:stretch>
            <a:fillRect/>
          </a:stretch>
        </p:blipFill>
        <p:spPr>
          <a:xfrm>
            <a:off x="4799856" y="138196"/>
            <a:ext cx="1296144" cy="1202572"/>
          </a:xfrm>
          <a:prstGeom prst="rect">
            <a:avLst/>
          </a:prstGeom>
        </p:spPr>
      </p:pic>
      <p:pic>
        <p:nvPicPr>
          <p:cNvPr id="11" name="Picture 10">
            <a:extLst>
              <a:ext uri="{FF2B5EF4-FFF2-40B4-BE49-F238E27FC236}">
                <a16:creationId xmlns:a16="http://schemas.microsoft.com/office/drawing/2014/main" id="{72FB7D04-19BF-B8F8-83EA-2B07EFF71BAE}"/>
              </a:ext>
            </a:extLst>
          </p:cNvPr>
          <p:cNvPicPr>
            <a:picLocks noChangeAspect="1"/>
          </p:cNvPicPr>
          <p:nvPr/>
        </p:nvPicPr>
        <p:blipFill>
          <a:blip r:embed="rId5"/>
          <a:stretch>
            <a:fillRect/>
          </a:stretch>
        </p:blipFill>
        <p:spPr>
          <a:xfrm>
            <a:off x="479376" y="208255"/>
            <a:ext cx="3816424" cy="950506"/>
          </a:xfrm>
          <a:prstGeom prst="rect">
            <a:avLst/>
          </a:prstGeom>
        </p:spPr>
      </p:pic>
      <p:pic>
        <p:nvPicPr>
          <p:cNvPr id="12" name="Picture 11">
            <a:extLst>
              <a:ext uri="{FF2B5EF4-FFF2-40B4-BE49-F238E27FC236}">
                <a16:creationId xmlns:a16="http://schemas.microsoft.com/office/drawing/2014/main" id="{CC4B94F0-DC28-4919-CD2D-510EBA5E7942}"/>
              </a:ext>
            </a:extLst>
          </p:cNvPr>
          <p:cNvPicPr>
            <a:picLocks noChangeAspect="1"/>
          </p:cNvPicPr>
          <p:nvPr/>
        </p:nvPicPr>
        <p:blipFill>
          <a:blip r:embed="rId6"/>
          <a:stretch>
            <a:fillRect/>
          </a:stretch>
        </p:blipFill>
        <p:spPr>
          <a:xfrm>
            <a:off x="119336" y="42664"/>
            <a:ext cx="3528392" cy="1100685"/>
          </a:xfrm>
          <a:prstGeom prst="rect">
            <a:avLst/>
          </a:prstGeom>
        </p:spPr>
      </p:pic>
    </p:spTree>
    <p:extLst>
      <p:ext uri="{BB962C8B-B14F-4D97-AF65-F5344CB8AC3E}">
        <p14:creationId xmlns:p14="http://schemas.microsoft.com/office/powerpoint/2010/main" val="2547619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7939C0E-0C25-7F8D-326A-76177ADA5AF0}"/>
              </a:ext>
            </a:extLst>
          </p:cNvPr>
          <p:cNvSpPr>
            <a:spLocks noGrp="1"/>
          </p:cNvSpPr>
          <p:nvPr>
            <p:ph type="dt" sz="half" idx="10"/>
          </p:nvPr>
        </p:nvSpPr>
        <p:spPr/>
        <p:txBody>
          <a:bodyPr/>
          <a:lstStyle/>
          <a:p>
            <a:fld id="{B21BDDF1-1C76-4F15-9886-C0C8347E697A}" type="datetime1">
              <a:rPr lang="de-CH" noProof="0" smtClean="0"/>
              <a:t>15.10.24</a:t>
            </a:fld>
            <a:endParaRPr lang="en-GB" noProof="0" dirty="0"/>
          </a:p>
        </p:txBody>
      </p:sp>
      <p:sp>
        <p:nvSpPr>
          <p:cNvPr id="4" name="Footer Placeholder 3">
            <a:extLst>
              <a:ext uri="{FF2B5EF4-FFF2-40B4-BE49-F238E27FC236}">
                <a16:creationId xmlns:a16="http://schemas.microsoft.com/office/drawing/2014/main" id="{29DD8B37-CE6E-55EF-A90B-052553684327}"/>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Slide Number Placeholder 4">
            <a:extLst>
              <a:ext uri="{FF2B5EF4-FFF2-40B4-BE49-F238E27FC236}">
                <a16:creationId xmlns:a16="http://schemas.microsoft.com/office/drawing/2014/main" id="{80C04E6D-789A-18AE-70E0-FBB5638343C1}"/>
              </a:ext>
            </a:extLst>
          </p:cNvPr>
          <p:cNvSpPr>
            <a:spLocks noGrp="1"/>
          </p:cNvSpPr>
          <p:nvPr>
            <p:ph type="sldNum" sz="quarter" idx="12"/>
          </p:nvPr>
        </p:nvSpPr>
        <p:spPr/>
        <p:txBody>
          <a:bodyPr/>
          <a:lstStyle/>
          <a:p>
            <a:fld id="{442AD375-037F-43D0-B059-5172DA06796A}" type="slidenum">
              <a:rPr lang="en-GB" noProof="0" smtClean="0"/>
              <a:pPr/>
              <a:t>10</a:t>
            </a:fld>
            <a:endParaRPr lang="en-GB" noProof="0" dirty="0"/>
          </a:p>
        </p:txBody>
      </p:sp>
      <p:sp>
        <p:nvSpPr>
          <p:cNvPr id="6" name="Title 5">
            <a:extLst>
              <a:ext uri="{FF2B5EF4-FFF2-40B4-BE49-F238E27FC236}">
                <a16:creationId xmlns:a16="http://schemas.microsoft.com/office/drawing/2014/main" id="{0F7A3749-CE19-8126-9BCE-230C5CF7BCCC}"/>
              </a:ext>
            </a:extLst>
          </p:cNvPr>
          <p:cNvSpPr>
            <a:spLocks noGrp="1"/>
          </p:cNvSpPr>
          <p:nvPr>
            <p:ph type="title"/>
          </p:nvPr>
        </p:nvSpPr>
        <p:spPr/>
        <p:txBody>
          <a:bodyPr/>
          <a:lstStyle/>
          <a:p>
            <a:r>
              <a:rPr lang="en-GB" dirty="0"/>
              <a:t>Tagging detector </a:t>
            </a:r>
          </a:p>
        </p:txBody>
      </p:sp>
      <p:sp>
        <p:nvSpPr>
          <p:cNvPr id="37" name="TextBox 36">
            <a:extLst>
              <a:ext uri="{FF2B5EF4-FFF2-40B4-BE49-F238E27FC236}">
                <a16:creationId xmlns:a16="http://schemas.microsoft.com/office/drawing/2014/main" id="{783AEA99-068B-F156-A964-00C07B97C95C}"/>
              </a:ext>
            </a:extLst>
          </p:cNvPr>
          <p:cNvSpPr txBox="1"/>
          <p:nvPr/>
        </p:nvSpPr>
        <p:spPr>
          <a:xfrm>
            <a:off x="9696074" y="1851175"/>
            <a:ext cx="590452" cy="307777"/>
          </a:xfrm>
          <a:prstGeom prst="rect">
            <a:avLst/>
          </a:prstGeom>
          <a:noFill/>
        </p:spPr>
        <p:txBody>
          <a:bodyPr wrap="square" lIns="0" tIns="0" rIns="0" bIns="0" rtlCol="0">
            <a:spAutoFit/>
          </a:bodyPr>
          <a:lstStyle/>
          <a:p>
            <a:pPr algn="l"/>
            <a:r>
              <a:rPr lang="en-GB" sz="2000" dirty="0">
                <a:solidFill>
                  <a:schemeClr val="bg1"/>
                </a:solidFill>
              </a:rPr>
              <a:t>np,</a:t>
            </a:r>
            <a:r>
              <a:rPr lang="el-GR" sz="2000" dirty="0">
                <a:solidFill>
                  <a:schemeClr val="bg1"/>
                </a:solidFill>
              </a:rPr>
              <a:t>α</a:t>
            </a:r>
            <a:endParaRPr lang="en-US" sz="2000" dirty="0">
              <a:solidFill>
                <a:schemeClr val="bg1"/>
              </a:solidFill>
            </a:endParaRPr>
          </a:p>
        </p:txBody>
      </p:sp>
      <p:pic>
        <p:nvPicPr>
          <p:cNvPr id="8" name="Picture 7">
            <a:extLst>
              <a:ext uri="{FF2B5EF4-FFF2-40B4-BE49-F238E27FC236}">
                <a16:creationId xmlns:a16="http://schemas.microsoft.com/office/drawing/2014/main" id="{00616D0A-DE92-2B92-1458-779FD21B763C}"/>
              </a:ext>
            </a:extLst>
          </p:cNvPr>
          <p:cNvPicPr>
            <a:picLocks noChangeAspect="1"/>
          </p:cNvPicPr>
          <p:nvPr/>
        </p:nvPicPr>
        <p:blipFill>
          <a:blip r:embed="rId3"/>
          <a:stretch>
            <a:fillRect/>
          </a:stretch>
        </p:blipFill>
        <p:spPr>
          <a:xfrm>
            <a:off x="6528048" y="3066071"/>
            <a:ext cx="4089378" cy="3005959"/>
          </a:xfrm>
          <a:prstGeom prst="rect">
            <a:avLst/>
          </a:prstGeom>
        </p:spPr>
      </p:pic>
      <p:sp>
        <p:nvSpPr>
          <p:cNvPr id="11" name="TextBox 10">
            <a:extLst>
              <a:ext uri="{FF2B5EF4-FFF2-40B4-BE49-F238E27FC236}">
                <a16:creationId xmlns:a16="http://schemas.microsoft.com/office/drawing/2014/main" id="{581E39EB-736E-9C38-8A7F-043796A77D7D}"/>
              </a:ext>
            </a:extLst>
          </p:cNvPr>
          <p:cNvSpPr txBox="1"/>
          <p:nvPr/>
        </p:nvSpPr>
        <p:spPr>
          <a:xfrm>
            <a:off x="5807968" y="1420288"/>
            <a:ext cx="6096000" cy="1477328"/>
          </a:xfrm>
          <a:prstGeom prst="rect">
            <a:avLst/>
          </a:prstGeom>
          <a:noFill/>
        </p:spPr>
        <p:txBody>
          <a:bodyPr wrap="square">
            <a:spAutoFit/>
          </a:bodyPr>
          <a:lstStyle/>
          <a:p>
            <a:r>
              <a:rPr lang="en-US" b="1" dirty="0"/>
              <a:t>Tagging Detector (developed for </a:t>
            </a:r>
            <a:r>
              <a:rPr lang="en-US" b="1" dirty="0" err="1"/>
              <a:t>muX</a:t>
            </a:r>
            <a:r>
              <a:rPr lang="en-US" b="1" dirty="0"/>
              <a:t> experiment)</a:t>
            </a:r>
          </a:p>
          <a:p>
            <a:pPr marL="285750" indent="-285750">
              <a:buFont typeface="Arial" panose="020B0604020202020204" pitchFamily="34" charset="0"/>
              <a:buChar char="•"/>
            </a:pPr>
            <a:r>
              <a:rPr lang="en-US" dirty="0"/>
              <a:t>Reduces uncorrelated BKG</a:t>
            </a:r>
          </a:p>
          <a:p>
            <a:pPr marL="285750" indent="-285750">
              <a:buFont typeface="Arial" panose="020B0604020202020204" pitchFamily="34" charset="0"/>
              <a:buChar char="•"/>
            </a:pPr>
            <a:r>
              <a:rPr lang="en-US" dirty="0"/>
              <a:t>Allows for discrimination of nuclear capture events</a:t>
            </a:r>
          </a:p>
          <a:p>
            <a:pPr marL="285750" indent="-285750">
              <a:buFont typeface="Arial" panose="020B0604020202020204" pitchFamily="34" charset="0"/>
              <a:buChar char="•"/>
            </a:pPr>
            <a:r>
              <a:rPr lang="en-US" dirty="0"/>
              <a:t>BC-400 plastic scintillators (Counter and Veto)</a:t>
            </a:r>
          </a:p>
          <a:p>
            <a:pPr marL="285750" indent="-285750">
              <a:buFont typeface="Arial" panose="020B0604020202020204" pitchFamily="34" charset="0"/>
              <a:buChar char="•"/>
            </a:pPr>
            <a:r>
              <a:rPr lang="en-US" dirty="0" err="1"/>
              <a:t>SiPM</a:t>
            </a:r>
            <a:r>
              <a:rPr lang="en-US" dirty="0"/>
              <a:t> readout using custom electronics</a:t>
            </a:r>
          </a:p>
        </p:txBody>
      </p:sp>
      <p:pic>
        <p:nvPicPr>
          <p:cNvPr id="13" name="Picture 12">
            <a:extLst>
              <a:ext uri="{FF2B5EF4-FFF2-40B4-BE49-F238E27FC236}">
                <a16:creationId xmlns:a16="http://schemas.microsoft.com/office/drawing/2014/main" id="{3DF58E20-6B75-73D8-0961-E5F7D6991973}"/>
              </a:ext>
            </a:extLst>
          </p:cNvPr>
          <p:cNvPicPr>
            <a:picLocks noChangeAspect="1"/>
          </p:cNvPicPr>
          <p:nvPr/>
        </p:nvPicPr>
        <p:blipFill>
          <a:blip r:embed="rId4"/>
          <a:stretch>
            <a:fillRect/>
          </a:stretch>
        </p:blipFill>
        <p:spPr>
          <a:xfrm>
            <a:off x="1257632" y="1266398"/>
            <a:ext cx="3110176" cy="3061389"/>
          </a:xfrm>
          <a:prstGeom prst="rect">
            <a:avLst/>
          </a:prstGeom>
        </p:spPr>
      </p:pic>
      <p:sp>
        <p:nvSpPr>
          <p:cNvPr id="17" name="TextBox 16">
            <a:extLst>
              <a:ext uri="{FF2B5EF4-FFF2-40B4-BE49-F238E27FC236}">
                <a16:creationId xmlns:a16="http://schemas.microsoft.com/office/drawing/2014/main" id="{BE51E413-2966-71E6-075C-AEDCDF99E82D}"/>
              </a:ext>
            </a:extLst>
          </p:cNvPr>
          <p:cNvSpPr txBox="1"/>
          <p:nvPr/>
        </p:nvSpPr>
        <p:spPr>
          <a:xfrm>
            <a:off x="1142526" y="4330946"/>
            <a:ext cx="4089378" cy="1754326"/>
          </a:xfrm>
          <a:prstGeom prst="rect">
            <a:avLst/>
          </a:prstGeom>
          <a:noFill/>
        </p:spPr>
        <p:txBody>
          <a:bodyPr wrap="square">
            <a:spAutoFit/>
          </a:bodyPr>
          <a:lstStyle/>
          <a:p>
            <a:r>
              <a:rPr lang="en-US" b="1" dirty="0"/>
              <a:t>Beam Port</a:t>
            </a:r>
          </a:p>
          <a:p>
            <a:pPr marL="285750" indent="-285750">
              <a:buFont typeface="Arial" panose="020B0604020202020204" pitchFamily="34" charset="0"/>
              <a:buChar char="•"/>
            </a:pPr>
            <a:r>
              <a:rPr lang="en-US" dirty="0"/>
              <a:t>10µm titanium foil window</a:t>
            </a:r>
          </a:p>
          <a:p>
            <a:pPr marL="285750" indent="-285750">
              <a:buFont typeface="Arial" panose="020B0604020202020204" pitchFamily="34" charset="0"/>
              <a:buChar char="•"/>
            </a:pPr>
            <a:r>
              <a:rPr lang="en-US" dirty="0"/>
              <a:t> Beam extraction to sample in air</a:t>
            </a:r>
          </a:p>
          <a:p>
            <a:pPr marL="742950" lvl="1" indent="-285750">
              <a:buFont typeface="Arial" panose="020B0604020202020204" pitchFamily="34" charset="0"/>
              <a:buChar char="•"/>
            </a:pPr>
            <a:r>
              <a:rPr lang="en-US" dirty="0"/>
              <a:t>approx. 10 cm distance</a:t>
            </a:r>
          </a:p>
          <a:p>
            <a:pPr marL="285750" indent="-285750">
              <a:buFont typeface="Arial" panose="020B0604020202020204" pitchFamily="34" charset="0"/>
              <a:buChar char="•"/>
            </a:pPr>
            <a:r>
              <a:rPr lang="en-US" dirty="0"/>
              <a:t> System of collimators available for sample spot measurements</a:t>
            </a:r>
          </a:p>
        </p:txBody>
      </p:sp>
    </p:spTree>
    <p:extLst>
      <p:ext uri="{BB962C8B-B14F-4D97-AF65-F5344CB8AC3E}">
        <p14:creationId xmlns:p14="http://schemas.microsoft.com/office/powerpoint/2010/main" val="42896221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p:txBody>
          <a:bodyPr/>
          <a:lstStyle/>
          <a:p>
            <a:r>
              <a:rPr lang="en-GB" dirty="0"/>
              <a:t>GIANT</a:t>
            </a:r>
            <a:endParaRPr lang="en-GB" noProof="0" dirty="0"/>
          </a:p>
        </p:txBody>
      </p:sp>
      <p:sp>
        <p:nvSpPr>
          <p:cNvPr id="3" name="Inhaltsplatzhalter 2">
            <a:extLst>
              <a:ext uri="{FF2B5EF4-FFF2-40B4-BE49-F238E27FC236}">
                <a16:creationId xmlns:a16="http://schemas.microsoft.com/office/drawing/2014/main" id="{B0F1E6AD-5F9D-40E2-9400-77D55F7A0D41}"/>
              </a:ext>
            </a:extLst>
          </p:cNvPr>
          <p:cNvSpPr>
            <a:spLocks noGrp="1"/>
          </p:cNvSpPr>
          <p:nvPr>
            <p:ph idx="1"/>
          </p:nvPr>
        </p:nvSpPr>
        <p:spPr>
          <a:xfrm>
            <a:off x="6220926" y="1216025"/>
            <a:ext cx="5292724" cy="4644616"/>
          </a:xfrm>
        </p:spPr>
        <p:txBody>
          <a:bodyPr/>
          <a:lstStyle/>
          <a:p>
            <a:r>
              <a:rPr lang="en-US" sz="2000" b="1" dirty="0"/>
              <a:t>GIANT setup</a:t>
            </a:r>
            <a:endParaRPr lang="en-GB" noProof="0" dirty="0"/>
          </a:p>
          <a:p>
            <a:pPr marL="342900" indent="-342900">
              <a:buFont typeface="Arial" panose="020B0604020202020204" pitchFamily="34" charset="0"/>
              <a:buChar char="•"/>
            </a:pPr>
            <a:r>
              <a:rPr lang="en-GB" dirty="0"/>
              <a:t>The module</a:t>
            </a:r>
          </a:p>
          <a:p>
            <a:pPr marL="594900" lvl="1" indent="-342900">
              <a:buFont typeface="Arial" panose="020B0604020202020204" pitchFamily="34" charset="0"/>
              <a:buChar char="•"/>
            </a:pPr>
            <a:r>
              <a:rPr lang="en-US" sz="1600" dirty="0"/>
              <a:t>U</a:t>
            </a:r>
            <a:r>
              <a:rPr lang="en-US" sz="1600" noProof="0" dirty="0"/>
              <a:t>p to 8 freely rotating arms (</a:t>
            </a:r>
            <a:r>
              <a:rPr lang="en-US" sz="1600" noProof="0" dirty="0" err="1"/>
              <a:t>curr</a:t>
            </a:r>
            <a:r>
              <a:rPr lang="en-US" sz="1600" noProof="0" dirty="0"/>
              <a:t>. 5)</a:t>
            </a:r>
          </a:p>
          <a:p>
            <a:pPr marL="594900" lvl="1" indent="-342900">
              <a:buFont typeface="Arial" panose="020B0604020202020204" pitchFamily="34" charset="0"/>
              <a:buChar char="•"/>
            </a:pPr>
            <a:r>
              <a:rPr lang="en-US" sz="1600" dirty="0"/>
              <a:t>U</a:t>
            </a:r>
            <a:r>
              <a:rPr lang="en-US" sz="1600" noProof="0" dirty="0"/>
              <a:t>p to 4 </a:t>
            </a:r>
            <a:r>
              <a:rPr lang="en-US" sz="1600" noProof="0" dirty="0" err="1"/>
              <a:t>BigMac</a:t>
            </a:r>
            <a:r>
              <a:rPr lang="en-US" sz="1600" noProof="0" dirty="0"/>
              <a:t> </a:t>
            </a:r>
            <a:r>
              <a:rPr lang="en-US" sz="1600" noProof="0" dirty="0" err="1"/>
              <a:t>HPGe</a:t>
            </a:r>
            <a:r>
              <a:rPr lang="en-US" sz="1600" noProof="0" dirty="0"/>
              <a:t> per arm</a:t>
            </a:r>
          </a:p>
          <a:p>
            <a:pPr marL="594900" lvl="1" indent="-342900">
              <a:buFont typeface="Arial" panose="020B0604020202020204" pitchFamily="34" charset="0"/>
              <a:buChar char="•"/>
            </a:pPr>
            <a:r>
              <a:rPr lang="en-US" sz="1600" noProof="0" dirty="0"/>
              <a:t>Up to 30 </a:t>
            </a:r>
            <a:r>
              <a:rPr lang="en-US" sz="1600" noProof="0" dirty="0" err="1"/>
              <a:t>HPGe</a:t>
            </a:r>
            <a:r>
              <a:rPr lang="en-US" sz="1600" noProof="0" dirty="0"/>
              <a:t> detectors (</a:t>
            </a:r>
            <a:r>
              <a:rPr lang="en-US" sz="1600" noProof="0" dirty="0" err="1"/>
              <a:t>curr</a:t>
            </a:r>
            <a:r>
              <a:rPr lang="en-US" sz="1600" noProof="0" dirty="0"/>
              <a:t>. ~12)</a:t>
            </a:r>
          </a:p>
          <a:p>
            <a:pPr marL="594900" lvl="1" indent="-342900">
              <a:buFont typeface="Arial" panose="020B0604020202020204" pitchFamily="34" charset="0"/>
              <a:buChar char="•"/>
            </a:pPr>
            <a:r>
              <a:rPr lang="en-US" sz="1600" dirty="0" err="1"/>
              <a:t>HPGes</a:t>
            </a:r>
            <a:r>
              <a:rPr lang="en-US" sz="1600" dirty="0"/>
              <a:t> s</a:t>
            </a:r>
            <a:r>
              <a:rPr lang="en-US" sz="1600" noProof="0" dirty="0"/>
              <a:t>hared with multiple experiments</a:t>
            </a:r>
            <a:endParaRPr lang="en-GB" noProof="0" dirty="0"/>
          </a:p>
          <a:p>
            <a:pPr marL="594900" lvl="1" indent="-342900">
              <a:buFont typeface="Arial" panose="020B0604020202020204" pitchFamily="34" charset="0"/>
              <a:buChar char="•"/>
            </a:pPr>
            <a:r>
              <a:rPr lang="en-US" sz="1600" dirty="0"/>
              <a:t>Reproducible positions and angles</a:t>
            </a:r>
          </a:p>
          <a:p>
            <a:pPr marL="342900" indent="-342900">
              <a:buFont typeface="Arial" panose="020B0604020202020204" pitchFamily="34" charset="0"/>
              <a:buChar char="•"/>
            </a:pPr>
            <a:r>
              <a:rPr lang="en-US" noProof="0" dirty="0"/>
              <a:t>Fully movable as a unit</a:t>
            </a:r>
          </a:p>
          <a:p>
            <a:pPr marL="342900" indent="-342900">
              <a:buFont typeface="Arial" panose="020B0604020202020204" pitchFamily="34" charset="0"/>
              <a:buChar char="•"/>
            </a:pPr>
            <a:r>
              <a:rPr lang="en-US" dirty="0"/>
              <a:t>S</a:t>
            </a:r>
            <a:r>
              <a:rPr lang="en-US" noProof="0" dirty="0" err="1"/>
              <a:t>etup</a:t>
            </a:r>
            <a:r>
              <a:rPr lang="en-US" noProof="0" dirty="0"/>
              <a:t> time ~6 hours</a:t>
            </a:r>
          </a:p>
          <a:p>
            <a:pPr marL="342900" indent="-342900">
              <a:buFont typeface="Arial" panose="020B0604020202020204" pitchFamily="34" charset="0"/>
              <a:buChar char="•"/>
            </a:pPr>
            <a:r>
              <a:rPr lang="en-US" noProof="0" dirty="0"/>
              <a:t>Fully automatic LN2 refill</a:t>
            </a:r>
          </a:p>
          <a:p>
            <a:pPr marL="342900" indent="-342900">
              <a:buFont typeface="Arial" panose="020B0604020202020204" pitchFamily="34" charset="0"/>
              <a:buChar char="•"/>
            </a:pPr>
            <a:r>
              <a:rPr lang="en-US" noProof="0" dirty="0"/>
              <a:t>Sample station twin in control room</a:t>
            </a:r>
          </a:p>
          <a:p>
            <a:pPr marL="594900" lvl="1" indent="-342900">
              <a:buFont typeface="Arial" panose="020B0604020202020204" pitchFamily="34" charset="0"/>
              <a:buChar char="•"/>
            </a:pPr>
            <a:r>
              <a:rPr lang="en-US" sz="1800" noProof="0" dirty="0"/>
              <a:t>Reduce time for sample change (~5min)</a:t>
            </a:r>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E94B200A-EED4-4839-B369-4A7C809D1969}" type="datetime1">
              <a:rPr lang="de-CH" smtClean="0"/>
              <a:t>15.10.24</a:t>
            </a:fld>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11</a:t>
            </a:fld>
            <a:endParaRPr lang="de-CH" dirty="0"/>
          </a:p>
        </p:txBody>
      </p:sp>
      <p:pic>
        <p:nvPicPr>
          <p:cNvPr id="8" name="Picture Placeholder 7">
            <a:extLst>
              <a:ext uri="{FF2B5EF4-FFF2-40B4-BE49-F238E27FC236}">
                <a16:creationId xmlns:a16="http://schemas.microsoft.com/office/drawing/2014/main" id="{FB5617DD-31FD-5E4E-9DE2-307EE7983FBB}"/>
              </a:ext>
            </a:extLst>
          </p:cNvPr>
          <p:cNvPicPr>
            <a:picLocks noGrp="1" noChangeAspect="1"/>
          </p:cNvPicPr>
          <p:nvPr>
            <p:ph type="pic" sz="quarter" idx="13"/>
          </p:nvPr>
        </p:nvPicPr>
        <p:blipFill>
          <a:blip r:embed="rId3">
            <a:extLst>
              <a:ext uri="{28A0092B-C50C-407E-A947-70E740481C1C}">
                <a14:useLocalDpi xmlns:a14="http://schemas.microsoft.com/office/drawing/2010/main"/>
              </a:ext>
            </a:extLst>
          </a:blip>
          <a:srcRect/>
          <a:stretch>
            <a:fillRect/>
          </a:stretch>
        </p:blipFill>
        <p:spPr>
          <a:xfrm>
            <a:off x="695325" y="1236697"/>
            <a:ext cx="4752603" cy="4572000"/>
          </a:xfrm>
          <a:prstGeom prst="rect">
            <a:avLst/>
          </a:prstGeom>
        </p:spPr>
      </p:pic>
      <p:sp>
        <p:nvSpPr>
          <p:cNvPr id="9" name="Footer Placeholder 3">
            <a:extLst>
              <a:ext uri="{FF2B5EF4-FFF2-40B4-BE49-F238E27FC236}">
                <a16:creationId xmlns:a16="http://schemas.microsoft.com/office/drawing/2014/main" id="{1A07FD2A-A012-BEC6-CD01-AC8373174C9C}"/>
              </a:ext>
            </a:extLst>
          </p:cNvPr>
          <p:cNvSpPr>
            <a:spLocks noGrp="1"/>
          </p:cNvSpPr>
          <p:nvPr>
            <p:ph type="ftr" sz="quarter" idx="11"/>
          </p:nvPr>
        </p:nvSpPr>
        <p:spPr>
          <a:xfrm>
            <a:off x="1614487" y="6404573"/>
            <a:ext cx="8045451" cy="144016"/>
          </a:xfrm>
        </p:spPr>
        <p:txBody>
          <a:bodyPr/>
          <a:lstStyle/>
          <a:p>
            <a:r>
              <a:rPr lang="en-US" noProof="0"/>
              <a:t>PSI Center for Neutron and Muon Sciences</a:t>
            </a:r>
            <a:endParaRPr lang="en-GB" noProof="0" dirty="0"/>
          </a:p>
        </p:txBody>
      </p:sp>
      <p:sp>
        <p:nvSpPr>
          <p:cNvPr id="5" name="TextBox 4">
            <a:extLst>
              <a:ext uri="{FF2B5EF4-FFF2-40B4-BE49-F238E27FC236}">
                <a16:creationId xmlns:a16="http://schemas.microsoft.com/office/drawing/2014/main" id="{49531458-1539-3CB8-ACE6-024D86C018A1}"/>
              </a:ext>
            </a:extLst>
          </p:cNvPr>
          <p:cNvSpPr txBox="1"/>
          <p:nvPr/>
        </p:nvSpPr>
        <p:spPr>
          <a:xfrm>
            <a:off x="2783632" y="5860641"/>
            <a:ext cx="7206729" cy="461665"/>
          </a:xfrm>
          <a:prstGeom prst="rect">
            <a:avLst/>
          </a:prstGeom>
          <a:noFill/>
        </p:spPr>
        <p:txBody>
          <a:bodyPr wrap="square">
            <a:spAutoFit/>
          </a:bodyPr>
          <a:lstStyle/>
          <a:p>
            <a:r>
              <a:rPr lang="en-US" sz="2400" b="1" dirty="0" err="1">
                <a:solidFill>
                  <a:schemeClr val="accent1"/>
                </a:solidFill>
              </a:rPr>
              <a:t>G</a:t>
            </a:r>
            <a:r>
              <a:rPr lang="en-US" sz="2400" b="1" dirty="0" err="1"/>
              <a:t>erman</a:t>
            </a:r>
            <a:r>
              <a:rPr lang="en-US" sz="2400" b="1" dirty="0" err="1">
                <a:solidFill>
                  <a:schemeClr val="accent1"/>
                </a:solidFill>
              </a:rPr>
              <a:t>I</a:t>
            </a:r>
            <a:r>
              <a:rPr lang="en-US" sz="2400" b="1" dirty="0" err="1"/>
              <a:t>um</a:t>
            </a:r>
            <a:r>
              <a:rPr lang="en-US" sz="2400" b="1" dirty="0"/>
              <a:t> </a:t>
            </a:r>
            <a:r>
              <a:rPr lang="en-US" sz="2400" b="1" dirty="0">
                <a:solidFill>
                  <a:schemeClr val="accent1"/>
                </a:solidFill>
              </a:rPr>
              <a:t>A</a:t>
            </a:r>
            <a:r>
              <a:rPr lang="en-US" sz="2400" b="1" dirty="0"/>
              <a:t>rray for </a:t>
            </a:r>
            <a:r>
              <a:rPr lang="en-US" sz="2400" b="1" dirty="0">
                <a:solidFill>
                  <a:schemeClr val="accent1"/>
                </a:solidFill>
              </a:rPr>
              <a:t>N</a:t>
            </a:r>
            <a:r>
              <a:rPr lang="en-US" sz="2400" b="1" dirty="0"/>
              <a:t>on-destructive </a:t>
            </a:r>
            <a:r>
              <a:rPr lang="en-US" sz="2400" b="1" dirty="0">
                <a:solidFill>
                  <a:schemeClr val="accent1"/>
                </a:solidFill>
              </a:rPr>
              <a:t>T</a:t>
            </a:r>
            <a:r>
              <a:rPr lang="en-US" sz="2400" b="1" dirty="0"/>
              <a:t>esting</a:t>
            </a:r>
          </a:p>
        </p:txBody>
      </p:sp>
    </p:spTree>
    <p:extLst>
      <p:ext uri="{BB962C8B-B14F-4D97-AF65-F5344CB8AC3E}">
        <p14:creationId xmlns:p14="http://schemas.microsoft.com/office/powerpoint/2010/main" val="40288241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icture 6">
            <a:extLst>
              <a:ext uri="{FF2B5EF4-FFF2-40B4-BE49-F238E27FC236}">
                <a16:creationId xmlns:a16="http://schemas.microsoft.com/office/drawing/2014/main" id="{0F2DE7EA-0FAA-A062-0A00-0AE0C62B19C9}"/>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a:xfrm>
            <a:off x="6553176" y="1110968"/>
            <a:ext cx="2777880" cy="4938453"/>
          </a:xfrm>
          <a:prstGeom prst="rect">
            <a:avLst/>
          </a:prstGeom>
          <a:ln w="12700">
            <a:solidFill>
              <a:srgbClr val="000000"/>
            </a:solidFill>
          </a:ln>
        </p:spPr>
      </p:pic>
      <p:sp>
        <p:nvSpPr>
          <p:cNvPr id="8" name="µ-…">
            <a:extLst>
              <a:ext uri="{FF2B5EF4-FFF2-40B4-BE49-F238E27FC236}">
                <a16:creationId xmlns:a16="http://schemas.microsoft.com/office/drawing/2014/main" id="{A1012253-18D5-CFEE-E7B9-EBB59FA500D9}"/>
              </a:ext>
            </a:extLst>
          </p:cNvPr>
          <p:cNvSpPr txBox="1"/>
          <p:nvPr/>
        </p:nvSpPr>
        <p:spPr>
          <a:xfrm>
            <a:off x="911424" y="3029858"/>
            <a:ext cx="548227" cy="7386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gn="ctr"/>
            <a:r>
              <a:rPr sz="4800" dirty="0"/>
              <a:t>µ</a:t>
            </a:r>
            <a:r>
              <a:rPr sz="4800" baseline="31250" dirty="0"/>
              <a:t>-</a:t>
            </a:r>
            <a:r>
              <a:rPr sz="2400" dirty="0"/>
              <a:t> </a:t>
            </a:r>
          </a:p>
        </p:txBody>
      </p:sp>
      <p:pic>
        <p:nvPicPr>
          <p:cNvPr id="9" name="Grafik 28" descr="Ein Bild, das Zahnrad enthält.&#10;&#10;Automatisch generierte Beschreibung">
            <a:extLst>
              <a:ext uri="{FF2B5EF4-FFF2-40B4-BE49-F238E27FC236}">
                <a16:creationId xmlns:a16="http://schemas.microsoft.com/office/drawing/2014/main" id="{A94364D7-BF1B-DD1B-9CD4-E6450E4A238C}"/>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flipH="1">
            <a:off x="10160918" y="5142936"/>
            <a:ext cx="1771103" cy="1313523"/>
          </a:xfrm>
          <a:prstGeom prst="rect">
            <a:avLst/>
          </a:prstGeom>
        </p:spPr>
      </p:pic>
      <p:pic>
        <p:nvPicPr>
          <p:cNvPr id="10" name="Grafik 31" descr="Ein Bild, das Metallwaren, Schraube enthält.&#10;&#10;Automatisch generierte Beschreibung">
            <a:extLst>
              <a:ext uri="{FF2B5EF4-FFF2-40B4-BE49-F238E27FC236}">
                <a16:creationId xmlns:a16="http://schemas.microsoft.com/office/drawing/2014/main" id="{30AB62C9-F759-93D3-8752-B39BE24D446B}"/>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flipH="1">
            <a:off x="10160917" y="653100"/>
            <a:ext cx="1635411" cy="815876"/>
          </a:xfrm>
          <a:prstGeom prst="rect">
            <a:avLst/>
          </a:prstGeom>
        </p:spPr>
      </p:pic>
      <p:sp>
        <p:nvSpPr>
          <p:cNvPr id="11" name="Line">
            <a:extLst>
              <a:ext uri="{FF2B5EF4-FFF2-40B4-BE49-F238E27FC236}">
                <a16:creationId xmlns:a16="http://schemas.microsoft.com/office/drawing/2014/main" id="{D9B4BEC5-7410-B17E-7A87-BEAD1AAB3EFD}"/>
              </a:ext>
            </a:extLst>
          </p:cNvPr>
          <p:cNvSpPr/>
          <p:nvPr/>
        </p:nvSpPr>
        <p:spPr>
          <a:xfrm>
            <a:off x="2416121" y="3462239"/>
            <a:ext cx="5207568" cy="18051"/>
          </a:xfrm>
          <a:prstGeom prst="line">
            <a:avLst/>
          </a:prstGeom>
          <a:ln w="38100">
            <a:solidFill>
              <a:srgbClr val="535353"/>
            </a:solidFill>
            <a:tailEnd type="triangle"/>
          </a:ln>
        </p:spPr>
        <p:txBody>
          <a:bodyPr lIns="60959" rIns="60959"/>
          <a:lstStyle/>
          <a:p>
            <a:pPr>
              <a:spcBef>
                <a:spcPts val="1200"/>
              </a:spcBef>
            </a:pPr>
            <a:endParaRPr sz="2400"/>
          </a:p>
        </p:txBody>
      </p:sp>
      <p:sp>
        <p:nvSpPr>
          <p:cNvPr id="12" name="Line">
            <a:extLst>
              <a:ext uri="{FF2B5EF4-FFF2-40B4-BE49-F238E27FC236}">
                <a16:creationId xmlns:a16="http://schemas.microsoft.com/office/drawing/2014/main" id="{B72FE018-95E0-F3DD-5CAE-3A3921A024BB}"/>
              </a:ext>
            </a:extLst>
          </p:cNvPr>
          <p:cNvSpPr/>
          <p:nvPr/>
        </p:nvSpPr>
        <p:spPr>
          <a:xfrm>
            <a:off x="2416121" y="3800906"/>
            <a:ext cx="5207568" cy="18055"/>
          </a:xfrm>
          <a:prstGeom prst="line">
            <a:avLst/>
          </a:prstGeom>
          <a:ln w="38100">
            <a:solidFill>
              <a:srgbClr val="535353"/>
            </a:solidFill>
            <a:tailEnd type="triangle"/>
          </a:ln>
        </p:spPr>
        <p:txBody>
          <a:bodyPr lIns="60959" rIns="60959"/>
          <a:lstStyle/>
          <a:p>
            <a:pPr>
              <a:spcBef>
                <a:spcPts val="1200"/>
              </a:spcBef>
            </a:pPr>
            <a:endParaRPr sz="2400"/>
          </a:p>
        </p:txBody>
      </p:sp>
      <p:sp>
        <p:nvSpPr>
          <p:cNvPr id="13" name="Line">
            <a:extLst>
              <a:ext uri="{FF2B5EF4-FFF2-40B4-BE49-F238E27FC236}">
                <a16:creationId xmlns:a16="http://schemas.microsoft.com/office/drawing/2014/main" id="{43E48D66-619D-E786-95BA-5C1C0CD00D7A}"/>
              </a:ext>
            </a:extLst>
          </p:cNvPr>
          <p:cNvSpPr/>
          <p:nvPr/>
        </p:nvSpPr>
        <p:spPr>
          <a:xfrm flipV="1">
            <a:off x="2416121" y="4132102"/>
            <a:ext cx="5207568" cy="7472"/>
          </a:xfrm>
          <a:prstGeom prst="line">
            <a:avLst/>
          </a:prstGeom>
          <a:ln w="38100">
            <a:solidFill>
              <a:srgbClr val="535353"/>
            </a:solidFill>
            <a:tailEnd type="triangle"/>
          </a:ln>
        </p:spPr>
        <p:txBody>
          <a:bodyPr lIns="60959" rIns="60959"/>
          <a:lstStyle/>
          <a:p>
            <a:pPr>
              <a:spcBef>
                <a:spcPts val="1200"/>
              </a:spcBef>
            </a:pPr>
            <a:endParaRPr sz="2400"/>
          </a:p>
        </p:txBody>
      </p:sp>
      <p:sp>
        <p:nvSpPr>
          <p:cNvPr id="14" name="Line">
            <a:extLst>
              <a:ext uri="{FF2B5EF4-FFF2-40B4-BE49-F238E27FC236}">
                <a16:creationId xmlns:a16="http://schemas.microsoft.com/office/drawing/2014/main" id="{EE8E84A9-BE4A-AF27-B655-7FC1C0EE768D}"/>
              </a:ext>
            </a:extLst>
          </p:cNvPr>
          <p:cNvSpPr/>
          <p:nvPr/>
        </p:nvSpPr>
        <p:spPr>
          <a:xfrm>
            <a:off x="2416121" y="4478240"/>
            <a:ext cx="5207568" cy="1"/>
          </a:xfrm>
          <a:prstGeom prst="line">
            <a:avLst/>
          </a:prstGeom>
          <a:ln w="38100">
            <a:solidFill>
              <a:srgbClr val="535353"/>
            </a:solidFill>
            <a:tailEnd type="triangle"/>
          </a:ln>
        </p:spPr>
        <p:txBody>
          <a:bodyPr lIns="60959" rIns="60959"/>
          <a:lstStyle/>
          <a:p>
            <a:pPr>
              <a:spcBef>
                <a:spcPts val="1200"/>
              </a:spcBef>
            </a:pPr>
            <a:endParaRPr sz="2400"/>
          </a:p>
        </p:txBody>
      </p:sp>
      <p:sp>
        <p:nvSpPr>
          <p:cNvPr id="15" name="Line">
            <a:extLst>
              <a:ext uri="{FF2B5EF4-FFF2-40B4-BE49-F238E27FC236}">
                <a16:creationId xmlns:a16="http://schemas.microsoft.com/office/drawing/2014/main" id="{7CA70BD3-99BE-DBD0-FEF8-776FE080CB40}"/>
              </a:ext>
            </a:extLst>
          </p:cNvPr>
          <p:cNvSpPr/>
          <p:nvPr/>
        </p:nvSpPr>
        <p:spPr>
          <a:xfrm>
            <a:off x="2416121" y="4816907"/>
            <a:ext cx="5207568" cy="1"/>
          </a:xfrm>
          <a:prstGeom prst="line">
            <a:avLst/>
          </a:prstGeom>
          <a:ln w="38100">
            <a:solidFill>
              <a:srgbClr val="535353"/>
            </a:solidFill>
            <a:tailEnd type="triangle"/>
          </a:ln>
        </p:spPr>
        <p:txBody>
          <a:bodyPr lIns="60959" rIns="60959"/>
          <a:lstStyle/>
          <a:p>
            <a:pPr>
              <a:spcBef>
                <a:spcPts val="1200"/>
              </a:spcBef>
            </a:pPr>
            <a:endParaRPr sz="2400"/>
          </a:p>
        </p:txBody>
      </p:sp>
      <p:sp>
        <p:nvSpPr>
          <p:cNvPr id="16" name="Line">
            <a:extLst>
              <a:ext uri="{FF2B5EF4-FFF2-40B4-BE49-F238E27FC236}">
                <a16:creationId xmlns:a16="http://schemas.microsoft.com/office/drawing/2014/main" id="{A2A28D96-E264-FEA6-6C70-C8A64E3122A0}"/>
              </a:ext>
            </a:extLst>
          </p:cNvPr>
          <p:cNvSpPr/>
          <p:nvPr/>
        </p:nvSpPr>
        <p:spPr>
          <a:xfrm flipV="1">
            <a:off x="2416122" y="5104580"/>
            <a:ext cx="5166001" cy="50993"/>
          </a:xfrm>
          <a:prstGeom prst="line">
            <a:avLst/>
          </a:prstGeom>
          <a:ln w="38100">
            <a:solidFill>
              <a:srgbClr val="535353"/>
            </a:solidFill>
            <a:tailEnd type="triangle"/>
          </a:ln>
        </p:spPr>
        <p:txBody>
          <a:bodyPr lIns="60959" rIns="60959"/>
          <a:lstStyle/>
          <a:p>
            <a:pPr>
              <a:spcBef>
                <a:spcPts val="1200"/>
              </a:spcBef>
            </a:pPr>
            <a:endParaRPr sz="2400"/>
          </a:p>
        </p:txBody>
      </p:sp>
      <p:sp>
        <p:nvSpPr>
          <p:cNvPr id="17" name="Line">
            <a:extLst>
              <a:ext uri="{FF2B5EF4-FFF2-40B4-BE49-F238E27FC236}">
                <a16:creationId xmlns:a16="http://schemas.microsoft.com/office/drawing/2014/main" id="{A0D3D4C3-F9E0-E935-DE09-79C545CC8D53}"/>
              </a:ext>
            </a:extLst>
          </p:cNvPr>
          <p:cNvSpPr/>
          <p:nvPr/>
        </p:nvSpPr>
        <p:spPr>
          <a:xfrm>
            <a:off x="2416122" y="1430240"/>
            <a:ext cx="5358023" cy="18052"/>
          </a:xfrm>
          <a:prstGeom prst="line">
            <a:avLst/>
          </a:prstGeom>
          <a:ln w="38100">
            <a:solidFill>
              <a:srgbClr val="535353"/>
            </a:solidFill>
            <a:tailEnd type="triangle"/>
          </a:ln>
        </p:spPr>
        <p:txBody>
          <a:bodyPr lIns="60959" rIns="60959"/>
          <a:lstStyle/>
          <a:p>
            <a:pPr>
              <a:spcBef>
                <a:spcPts val="1200"/>
              </a:spcBef>
            </a:pPr>
            <a:endParaRPr sz="2400"/>
          </a:p>
        </p:txBody>
      </p:sp>
      <p:sp>
        <p:nvSpPr>
          <p:cNvPr id="18" name="Line">
            <a:extLst>
              <a:ext uri="{FF2B5EF4-FFF2-40B4-BE49-F238E27FC236}">
                <a16:creationId xmlns:a16="http://schemas.microsoft.com/office/drawing/2014/main" id="{5C8D6CE6-75A1-884C-BDB8-79F3C910C02B}"/>
              </a:ext>
            </a:extLst>
          </p:cNvPr>
          <p:cNvSpPr/>
          <p:nvPr/>
        </p:nvSpPr>
        <p:spPr>
          <a:xfrm flipV="1">
            <a:off x="2416122" y="1761433"/>
            <a:ext cx="5358023" cy="7473"/>
          </a:xfrm>
          <a:prstGeom prst="line">
            <a:avLst/>
          </a:prstGeom>
          <a:ln w="38100">
            <a:solidFill>
              <a:srgbClr val="535353"/>
            </a:solidFill>
            <a:tailEnd type="triangle"/>
          </a:ln>
        </p:spPr>
        <p:txBody>
          <a:bodyPr lIns="60959" rIns="60959"/>
          <a:lstStyle/>
          <a:p>
            <a:pPr>
              <a:spcBef>
                <a:spcPts val="1200"/>
              </a:spcBef>
            </a:pPr>
            <a:endParaRPr sz="2400"/>
          </a:p>
        </p:txBody>
      </p:sp>
      <p:sp>
        <p:nvSpPr>
          <p:cNvPr id="19" name="Line">
            <a:extLst>
              <a:ext uri="{FF2B5EF4-FFF2-40B4-BE49-F238E27FC236}">
                <a16:creationId xmlns:a16="http://schemas.microsoft.com/office/drawing/2014/main" id="{B3A4746B-173F-1E1E-8DD5-E5184EA081B7}"/>
              </a:ext>
            </a:extLst>
          </p:cNvPr>
          <p:cNvSpPr/>
          <p:nvPr/>
        </p:nvSpPr>
        <p:spPr>
          <a:xfrm flipV="1">
            <a:off x="2416122" y="2100099"/>
            <a:ext cx="5358023" cy="7473"/>
          </a:xfrm>
          <a:prstGeom prst="line">
            <a:avLst/>
          </a:prstGeom>
          <a:ln w="38100">
            <a:solidFill>
              <a:srgbClr val="535353"/>
            </a:solidFill>
            <a:tailEnd type="triangle"/>
          </a:ln>
        </p:spPr>
        <p:txBody>
          <a:bodyPr lIns="60959" rIns="60959"/>
          <a:lstStyle/>
          <a:p>
            <a:pPr>
              <a:spcBef>
                <a:spcPts val="1200"/>
              </a:spcBef>
            </a:pPr>
            <a:endParaRPr sz="2400"/>
          </a:p>
        </p:txBody>
      </p:sp>
      <p:sp>
        <p:nvSpPr>
          <p:cNvPr id="20" name="Line">
            <a:extLst>
              <a:ext uri="{FF2B5EF4-FFF2-40B4-BE49-F238E27FC236}">
                <a16:creationId xmlns:a16="http://schemas.microsoft.com/office/drawing/2014/main" id="{94ED055E-5EE7-7396-3172-1B7E8FD9AA9B}"/>
              </a:ext>
            </a:extLst>
          </p:cNvPr>
          <p:cNvSpPr/>
          <p:nvPr/>
        </p:nvSpPr>
        <p:spPr>
          <a:xfrm flipV="1">
            <a:off x="2416122" y="2438769"/>
            <a:ext cx="5166001" cy="7471"/>
          </a:xfrm>
          <a:prstGeom prst="line">
            <a:avLst/>
          </a:prstGeom>
          <a:ln w="38100">
            <a:solidFill>
              <a:srgbClr val="535353"/>
            </a:solidFill>
            <a:tailEnd type="triangle"/>
          </a:ln>
        </p:spPr>
        <p:txBody>
          <a:bodyPr lIns="60959" rIns="60959"/>
          <a:lstStyle/>
          <a:p>
            <a:pPr>
              <a:spcBef>
                <a:spcPts val="1200"/>
              </a:spcBef>
            </a:pPr>
            <a:endParaRPr sz="2400"/>
          </a:p>
        </p:txBody>
      </p:sp>
      <p:sp>
        <p:nvSpPr>
          <p:cNvPr id="21" name="Line">
            <a:extLst>
              <a:ext uri="{FF2B5EF4-FFF2-40B4-BE49-F238E27FC236}">
                <a16:creationId xmlns:a16="http://schemas.microsoft.com/office/drawing/2014/main" id="{1B50CFB8-2EDA-3CE2-76F2-8594EF0BC833}"/>
              </a:ext>
            </a:extLst>
          </p:cNvPr>
          <p:cNvSpPr/>
          <p:nvPr/>
        </p:nvSpPr>
        <p:spPr>
          <a:xfrm flipV="1">
            <a:off x="2416122" y="2777435"/>
            <a:ext cx="5166001" cy="7472"/>
          </a:xfrm>
          <a:prstGeom prst="line">
            <a:avLst/>
          </a:prstGeom>
          <a:ln w="38100">
            <a:solidFill>
              <a:srgbClr val="535353"/>
            </a:solidFill>
            <a:tailEnd type="triangle"/>
          </a:ln>
        </p:spPr>
        <p:txBody>
          <a:bodyPr lIns="60959" rIns="60959"/>
          <a:lstStyle/>
          <a:p>
            <a:pPr>
              <a:spcBef>
                <a:spcPts val="1200"/>
              </a:spcBef>
            </a:pPr>
            <a:endParaRPr sz="2400"/>
          </a:p>
        </p:txBody>
      </p:sp>
      <p:sp>
        <p:nvSpPr>
          <p:cNvPr id="22" name="Line">
            <a:extLst>
              <a:ext uri="{FF2B5EF4-FFF2-40B4-BE49-F238E27FC236}">
                <a16:creationId xmlns:a16="http://schemas.microsoft.com/office/drawing/2014/main" id="{01431076-554F-BB37-D021-1CA201440CAC}"/>
              </a:ext>
            </a:extLst>
          </p:cNvPr>
          <p:cNvSpPr/>
          <p:nvPr/>
        </p:nvSpPr>
        <p:spPr>
          <a:xfrm>
            <a:off x="2416122" y="3123572"/>
            <a:ext cx="5166001" cy="18051"/>
          </a:xfrm>
          <a:prstGeom prst="line">
            <a:avLst/>
          </a:prstGeom>
          <a:ln w="38100">
            <a:solidFill>
              <a:srgbClr val="535353"/>
            </a:solidFill>
            <a:tailEnd type="triangle"/>
          </a:ln>
        </p:spPr>
        <p:txBody>
          <a:bodyPr lIns="60959" rIns="60959"/>
          <a:lstStyle/>
          <a:p>
            <a:pPr>
              <a:spcBef>
                <a:spcPts val="1200"/>
              </a:spcBef>
            </a:pPr>
            <a:endParaRPr sz="2400"/>
          </a:p>
        </p:txBody>
      </p:sp>
      <p:sp>
        <p:nvSpPr>
          <p:cNvPr id="23" name="Line">
            <a:extLst>
              <a:ext uri="{FF2B5EF4-FFF2-40B4-BE49-F238E27FC236}">
                <a16:creationId xmlns:a16="http://schemas.microsoft.com/office/drawing/2014/main" id="{E36F0CDC-2464-2FBB-EBAA-C37C56B5022C}"/>
              </a:ext>
            </a:extLst>
          </p:cNvPr>
          <p:cNvSpPr/>
          <p:nvPr/>
        </p:nvSpPr>
        <p:spPr>
          <a:xfrm flipV="1">
            <a:off x="2416121" y="5454908"/>
            <a:ext cx="5207568" cy="39332"/>
          </a:xfrm>
          <a:prstGeom prst="line">
            <a:avLst/>
          </a:prstGeom>
          <a:ln w="38100">
            <a:solidFill>
              <a:srgbClr val="535353"/>
            </a:solidFill>
            <a:tailEnd type="triangle"/>
          </a:ln>
        </p:spPr>
        <p:txBody>
          <a:bodyPr lIns="60959" rIns="60959"/>
          <a:lstStyle/>
          <a:p>
            <a:pPr>
              <a:spcBef>
                <a:spcPts val="1200"/>
              </a:spcBef>
            </a:pPr>
            <a:endParaRPr sz="2400"/>
          </a:p>
        </p:txBody>
      </p:sp>
      <p:sp>
        <p:nvSpPr>
          <p:cNvPr id="24" name="Line">
            <a:extLst>
              <a:ext uri="{FF2B5EF4-FFF2-40B4-BE49-F238E27FC236}">
                <a16:creationId xmlns:a16="http://schemas.microsoft.com/office/drawing/2014/main" id="{93FF0887-DBBD-DB11-DEB4-B2C655EB0E74}"/>
              </a:ext>
            </a:extLst>
          </p:cNvPr>
          <p:cNvSpPr/>
          <p:nvPr/>
        </p:nvSpPr>
        <p:spPr>
          <a:xfrm flipV="1">
            <a:off x="2416122" y="5793574"/>
            <a:ext cx="5454033" cy="39333"/>
          </a:xfrm>
          <a:prstGeom prst="line">
            <a:avLst/>
          </a:prstGeom>
          <a:ln w="38100">
            <a:solidFill>
              <a:srgbClr val="535353"/>
            </a:solidFill>
            <a:tailEnd type="triangle"/>
          </a:ln>
        </p:spPr>
        <p:txBody>
          <a:bodyPr lIns="60959" rIns="60959"/>
          <a:lstStyle/>
          <a:p>
            <a:pPr>
              <a:spcBef>
                <a:spcPts val="1200"/>
              </a:spcBef>
            </a:pPr>
            <a:endParaRPr sz="2400"/>
          </a:p>
        </p:txBody>
      </p:sp>
      <p:sp>
        <p:nvSpPr>
          <p:cNvPr id="25" name="Rechteck 63">
            <a:extLst>
              <a:ext uri="{FF2B5EF4-FFF2-40B4-BE49-F238E27FC236}">
                <a16:creationId xmlns:a16="http://schemas.microsoft.com/office/drawing/2014/main" id="{3DC00E75-276C-2315-CC94-87111C194F79}"/>
              </a:ext>
            </a:extLst>
          </p:cNvPr>
          <p:cNvSpPr/>
          <p:nvPr/>
        </p:nvSpPr>
        <p:spPr bwMode="auto">
          <a:xfrm>
            <a:off x="9982389" y="307544"/>
            <a:ext cx="1969811" cy="1521224"/>
          </a:xfrm>
          <a:prstGeom prst="rect">
            <a:avLst/>
          </a:prstGeom>
          <a:solidFill>
            <a:srgbClr val="FFFFFF">
              <a:alpha val="89804"/>
            </a:srgb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en-CH" sz="3200">
              <a:latin typeface="Times" charset="0"/>
            </a:endParaRPr>
          </a:p>
        </p:txBody>
      </p:sp>
      <p:sp>
        <p:nvSpPr>
          <p:cNvPr id="26" name="Rechteck 64">
            <a:extLst>
              <a:ext uri="{FF2B5EF4-FFF2-40B4-BE49-F238E27FC236}">
                <a16:creationId xmlns:a16="http://schemas.microsoft.com/office/drawing/2014/main" id="{9FC230DE-5658-93D4-A9A1-41B6749C4398}"/>
              </a:ext>
            </a:extLst>
          </p:cNvPr>
          <p:cNvSpPr/>
          <p:nvPr/>
        </p:nvSpPr>
        <p:spPr bwMode="auto">
          <a:xfrm>
            <a:off x="10033950" y="4939736"/>
            <a:ext cx="1969811" cy="1521224"/>
          </a:xfrm>
          <a:prstGeom prst="rect">
            <a:avLst/>
          </a:prstGeom>
          <a:solidFill>
            <a:srgbClr val="FFFFFF">
              <a:alpha val="89804"/>
            </a:srgb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en-CH" sz="3200">
              <a:latin typeface="Times" charset="0"/>
            </a:endParaRPr>
          </a:p>
        </p:txBody>
      </p:sp>
      <p:sp>
        <p:nvSpPr>
          <p:cNvPr id="27" name="Line">
            <a:extLst>
              <a:ext uri="{FF2B5EF4-FFF2-40B4-BE49-F238E27FC236}">
                <a16:creationId xmlns:a16="http://schemas.microsoft.com/office/drawing/2014/main" id="{51AF87AE-A9B9-A78D-6F87-4967F9EA5C07}"/>
              </a:ext>
            </a:extLst>
          </p:cNvPr>
          <p:cNvSpPr/>
          <p:nvPr/>
        </p:nvSpPr>
        <p:spPr>
          <a:xfrm>
            <a:off x="2416122" y="957044"/>
            <a:ext cx="7758289" cy="7473"/>
          </a:xfrm>
          <a:prstGeom prst="line">
            <a:avLst/>
          </a:prstGeom>
          <a:ln w="38100">
            <a:solidFill>
              <a:srgbClr val="535353"/>
            </a:solidFill>
            <a:tailEnd type="triangle"/>
          </a:ln>
        </p:spPr>
        <p:txBody>
          <a:bodyPr lIns="60959" rIns="60959"/>
          <a:lstStyle/>
          <a:p>
            <a:pPr>
              <a:spcBef>
                <a:spcPts val="1200"/>
              </a:spcBef>
            </a:pPr>
            <a:endParaRPr sz="2400"/>
          </a:p>
        </p:txBody>
      </p:sp>
      <p:sp>
        <p:nvSpPr>
          <p:cNvPr id="28" name="Line">
            <a:extLst>
              <a:ext uri="{FF2B5EF4-FFF2-40B4-BE49-F238E27FC236}">
                <a16:creationId xmlns:a16="http://schemas.microsoft.com/office/drawing/2014/main" id="{B079A18D-C0CA-CB09-6F6F-CF3E3AC7264A}"/>
              </a:ext>
            </a:extLst>
          </p:cNvPr>
          <p:cNvSpPr/>
          <p:nvPr/>
        </p:nvSpPr>
        <p:spPr>
          <a:xfrm>
            <a:off x="2399092" y="6222568"/>
            <a:ext cx="8396599" cy="7473"/>
          </a:xfrm>
          <a:prstGeom prst="line">
            <a:avLst/>
          </a:prstGeom>
          <a:ln w="38100">
            <a:solidFill>
              <a:srgbClr val="535353"/>
            </a:solidFill>
            <a:tailEnd type="triangle"/>
          </a:ln>
        </p:spPr>
        <p:txBody>
          <a:bodyPr lIns="60959" rIns="60959"/>
          <a:lstStyle/>
          <a:p>
            <a:pPr>
              <a:spcBef>
                <a:spcPts val="1200"/>
              </a:spcBef>
            </a:pPr>
            <a:endParaRPr sz="2400"/>
          </a:p>
        </p:txBody>
      </p:sp>
      <p:sp>
        <p:nvSpPr>
          <p:cNvPr id="29" name="Shape">
            <a:extLst>
              <a:ext uri="{FF2B5EF4-FFF2-40B4-BE49-F238E27FC236}">
                <a16:creationId xmlns:a16="http://schemas.microsoft.com/office/drawing/2014/main" id="{9213103A-4409-19E5-3F48-59C2E77B9255}"/>
              </a:ext>
            </a:extLst>
          </p:cNvPr>
          <p:cNvSpPr/>
          <p:nvPr/>
        </p:nvSpPr>
        <p:spPr>
          <a:xfrm rot="16200000">
            <a:off x="3098364" y="3256096"/>
            <a:ext cx="5881127" cy="782135"/>
          </a:xfrm>
          <a:custGeom>
            <a:avLst/>
            <a:gdLst/>
            <a:ahLst/>
            <a:cxnLst>
              <a:cxn ang="0">
                <a:pos x="wd2" y="hd2"/>
              </a:cxn>
              <a:cxn ang="5400000">
                <a:pos x="wd2" y="hd2"/>
              </a:cxn>
              <a:cxn ang="10800000">
                <a:pos x="wd2" y="hd2"/>
              </a:cxn>
              <a:cxn ang="16200000">
                <a:pos x="wd2" y="hd2"/>
              </a:cxn>
            </a:cxnLst>
            <a:rect l="0" t="0" r="r" b="b"/>
            <a:pathLst>
              <a:path w="21600" h="21600" extrusionOk="0">
                <a:moveTo>
                  <a:pt x="2972" y="0"/>
                </a:moveTo>
                <a:lnTo>
                  <a:pt x="0" y="21600"/>
                </a:lnTo>
                <a:lnTo>
                  <a:pt x="21600" y="21600"/>
                </a:lnTo>
                <a:lnTo>
                  <a:pt x="18627" y="0"/>
                </a:lnTo>
                <a:lnTo>
                  <a:pt x="2972" y="0"/>
                </a:lnTo>
                <a:close/>
              </a:path>
            </a:pathLst>
          </a:custGeom>
          <a:solidFill>
            <a:srgbClr val="9EA4FF">
              <a:alpha val="80000"/>
            </a:srgbClr>
          </a:solidFill>
          <a:ln w="12700">
            <a:solidFill>
              <a:srgbClr val="000000">
                <a:alpha val="80000"/>
              </a:srgbClr>
            </a:solidFill>
          </a:ln>
        </p:spPr>
        <p:txBody>
          <a:bodyPr lIns="60959" rIns="60959" anchor="ctr"/>
          <a:lstStyle/>
          <a:p>
            <a:pPr algn="ctr">
              <a:spcBef>
                <a:spcPts val="1200"/>
              </a:spcBef>
            </a:pPr>
            <a:r>
              <a:rPr lang="de-CH" sz="2400" dirty="0"/>
              <a:t>Tracking Chamber</a:t>
            </a:r>
            <a:endParaRPr sz="2400" dirty="0"/>
          </a:p>
        </p:txBody>
      </p:sp>
      <p:sp>
        <p:nvSpPr>
          <p:cNvPr id="3" name="Date Placeholder 2">
            <a:extLst>
              <a:ext uri="{FF2B5EF4-FFF2-40B4-BE49-F238E27FC236}">
                <a16:creationId xmlns:a16="http://schemas.microsoft.com/office/drawing/2014/main" id="{1942E1A7-2EBB-4AC6-3B5C-88DC3659BF8E}"/>
              </a:ext>
            </a:extLst>
          </p:cNvPr>
          <p:cNvSpPr>
            <a:spLocks noGrp="1"/>
          </p:cNvSpPr>
          <p:nvPr>
            <p:ph type="dt" sz="half" idx="10"/>
          </p:nvPr>
        </p:nvSpPr>
        <p:spPr/>
        <p:txBody>
          <a:bodyPr/>
          <a:lstStyle/>
          <a:p>
            <a:fld id="{CCBC8AF3-75DA-4852-B292-2C2C73C3F7C6}" type="datetime1">
              <a:rPr lang="de-CH" noProof="0" smtClean="0"/>
              <a:t>15.10.24</a:t>
            </a:fld>
            <a:endParaRPr lang="en-GB" noProof="0" dirty="0"/>
          </a:p>
        </p:txBody>
      </p:sp>
      <p:sp>
        <p:nvSpPr>
          <p:cNvPr id="4" name="Footer Placeholder 3">
            <a:extLst>
              <a:ext uri="{FF2B5EF4-FFF2-40B4-BE49-F238E27FC236}">
                <a16:creationId xmlns:a16="http://schemas.microsoft.com/office/drawing/2014/main" id="{D9726F95-C917-03A2-D737-5BE706799219}"/>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Slide Number Placeholder 4">
            <a:extLst>
              <a:ext uri="{FF2B5EF4-FFF2-40B4-BE49-F238E27FC236}">
                <a16:creationId xmlns:a16="http://schemas.microsoft.com/office/drawing/2014/main" id="{C36058CA-36D5-F79C-C21E-042F8A523091}"/>
              </a:ext>
            </a:extLst>
          </p:cNvPr>
          <p:cNvSpPr>
            <a:spLocks noGrp="1"/>
          </p:cNvSpPr>
          <p:nvPr>
            <p:ph type="sldNum" sz="quarter" idx="12"/>
          </p:nvPr>
        </p:nvSpPr>
        <p:spPr/>
        <p:txBody>
          <a:bodyPr/>
          <a:lstStyle/>
          <a:p>
            <a:fld id="{442AD375-037F-43D0-B059-5172DA06796A}" type="slidenum">
              <a:rPr lang="en-GB" noProof="0" smtClean="0"/>
              <a:pPr/>
              <a:t>12</a:t>
            </a:fld>
            <a:endParaRPr lang="en-GB" noProof="0" dirty="0"/>
          </a:p>
        </p:txBody>
      </p:sp>
      <p:sp>
        <p:nvSpPr>
          <p:cNvPr id="6" name="Title 5">
            <a:extLst>
              <a:ext uri="{FF2B5EF4-FFF2-40B4-BE49-F238E27FC236}">
                <a16:creationId xmlns:a16="http://schemas.microsoft.com/office/drawing/2014/main" id="{2909ABC6-4C83-DC97-561D-DCD90E54D572}"/>
              </a:ext>
            </a:extLst>
          </p:cNvPr>
          <p:cNvSpPr>
            <a:spLocks noGrp="1"/>
          </p:cNvSpPr>
          <p:nvPr>
            <p:ph type="title"/>
          </p:nvPr>
        </p:nvSpPr>
        <p:spPr/>
        <p:txBody>
          <a:bodyPr/>
          <a:lstStyle/>
          <a:p>
            <a:r>
              <a:rPr lang="en-US" dirty="0"/>
              <a:t>MIXE-T(</a:t>
            </a:r>
            <a:r>
              <a:rPr lang="en-US" dirty="0" err="1"/>
              <a:t>omography</a:t>
            </a:r>
            <a:r>
              <a:rPr lang="en-US" dirty="0"/>
              <a:t>) – Motivation</a:t>
            </a:r>
          </a:p>
        </p:txBody>
      </p:sp>
      <mc:AlternateContent xmlns:mc="http://schemas.openxmlformats.org/markup-compatibility/2006" xmlns:p14="http://schemas.microsoft.com/office/powerpoint/2010/main">
        <mc:Choice Requires="p14">
          <p:contentPart p14:bwMode="auto" r:id="rId6">
            <p14:nvContentPartPr>
              <p14:cNvPr id="30" name="Ink 29">
                <a:extLst>
                  <a:ext uri="{FF2B5EF4-FFF2-40B4-BE49-F238E27FC236}">
                    <a16:creationId xmlns:a16="http://schemas.microsoft.com/office/drawing/2014/main" id="{F8C22BE7-1701-4712-7AE1-2A40FEB961AD}"/>
                  </a:ext>
                </a:extLst>
              </p14:cNvPr>
              <p14:cNvContentPartPr/>
              <p14:nvPr/>
            </p14:nvContentPartPr>
            <p14:xfrm>
              <a:off x="7546320" y="1424913"/>
              <a:ext cx="363600" cy="4392000"/>
            </p14:xfrm>
          </p:contentPart>
        </mc:Choice>
        <mc:Fallback xmlns="">
          <p:pic>
            <p:nvPicPr>
              <p:cNvPr id="30" name="Ink 29">
                <a:extLst>
                  <a:ext uri="{FF2B5EF4-FFF2-40B4-BE49-F238E27FC236}">
                    <a16:creationId xmlns:a16="http://schemas.microsoft.com/office/drawing/2014/main" id="{F8C22BE7-1701-4712-7AE1-2A40FEB961AD}"/>
                  </a:ext>
                </a:extLst>
              </p:cNvPr>
              <p:cNvPicPr/>
              <p:nvPr/>
            </p:nvPicPr>
            <p:blipFill>
              <a:blip r:embed="rId7"/>
              <a:stretch>
                <a:fillRect/>
              </a:stretch>
            </p:blipFill>
            <p:spPr>
              <a:xfrm>
                <a:off x="7537320" y="1415913"/>
                <a:ext cx="381240" cy="440964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31" name="Ink 30">
                <a:extLst>
                  <a:ext uri="{FF2B5EF4-FFF2-40B4-BE49-F238E27FC236}">
                    <a16:creationId xmlns:a16="http://schemas.microsoft.com/office/drawing/2014/main" id="{171E5913-02B6-AEF7-D2A5-054E9CA1E610}"/>
                  </a:ext>
                </a:extLst>
              </p14:cNvPr>
              <p14:cNvContentPartPr/>
              <p14:nvPr/>
            </p14:nvContentPartPr>
            <p14:xfrm>
              <a:off x="7612334" y="1429242"/>
              <a:ext cx="363600" cy="4392000"/>
            </p14:xfrm>
          </p:contentPart>
        </mc:Choice>
        <mc:Fallback xmlns="">
          <p:pic>
            <p:nvPicPr>
              <p:cNvPr id="31" name="Ink 30">
                <a:extLst>
                  <a:ext uri="{FF2B5EF4-FFF2-40B4-BE49-F238E27FC236}">
                    <a16:creationId xmlns:a16="http://schemas.microsoft.com/office/drawing/2014/main" id="{171E5913-02B6-AEF7-D2A5-054E9CA1E610}"/>
                  </a:ext>
                </a:extLst>
              </p:cNvPr>
              <p:cNvPicPr/>
              <p:nvPr/>
            </p:nvPicPr>
            <p:blipFill>
              <a:blip r:embed="rId9"/>
              <a:stretch>
                <a:fillRect/>
              </a:stretch>
            </p:blipFill>
            <p:spPr>
              <a:xfrm>
                <a:off x="7603334" y="1420242"/>
                <a:ext cx="381240" cy="44096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2" name="Ink 31">
                <a:extLst>
                  <a:ext uri="{FF2B5EF4-FFF2-40B4-BE49-F238E27FC236}">
                    <a16:creationId xmlns:a16="http://schemas.microsoft.com/office/drawing/2014/main" id="{6DB4A8AE-D151-9111-43CC-8388E29CC779}"/>
                  </a:ext>
                </a:extLst>
              </p14:cNvPr>
              <p14:cNvContentPartPr/>
              <p14:nvPr/>
            </p14:nvContentPartPr>
            <p14:xfrm>
              <a:off x="7671564" y="1432910"/>
              <a:ext cx="363600" cy="4392000"/>
            </p14:xfrm>
          </p:contentPart>
        </mc:Choice>
        <mc:Fallback xmlns="">
          <p:pic>
            <p:nvPicPr>
              <p:cNvPr id="32" name="Ink 31">
                <a:extLst>
                  <a:ext uri="{FF2B5EF4-FFF2-40B4-BE49-F238E27FC236}">
                    <a16:creationId xmlns:a16="http://schemas.microsoft.com/office/drawing/2014/main" id="{6DB4A8AE-D151-9111-43CC-8388E29CC779}"/>
                  </a:ext>
                </a:extLst>
              </p:cNvPr>
              <p:cNvPicPr/>
              <p:nvPr/>
            </p:nvPicPr>
            <p:blipFill>
              <a:blip r:embed="rId11"/>
              <a:stretch>
                <a:fillRect/>
              </a:stretch>
            </p:blipFill>
            <p:spPr>
              <a:xfrm>
                <a:off x="7662564" y="1423910"/>
                <a:ext cx="381240" cy="44096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3" name="Ink 32">
                <a:extLst>
                  <a:ext uri="{FF2B5EF4-FFF2-40B4-BE49-F238E27FC236}">
                    <a16:creationId xmlns:a16="http://schemas.microsoft.com/office/drawing/2014/main" id="{2C720DE5-826D-AA2E-EDB7-0EB963D6D815}"/>
                  </a:ext>
                </a:extLst>
              </p14:cNvPr>
              <p14:cNvContentPartPr/>
              <p14:nvPr/>
            </p14:nvContentPartPr>
            <p14:xfrm>
              <a:off x="7736279" y="1435580"/>
              <a:ext cx="363600" cy="4392000"/>
            </p14:xfrm>
          </p:contentPart>
        </mc:Choice>
        <mc:Fallback xmlns="">
          <p:pic>
            <p:nvPicPr>
              <p:cNvPr id="33" name="Ink 32">
                <a:extLst>
                  <a:ext uri="{FF2B5EF4-FFF2-40B4-BE49-F238E27FC236}">
                    <a16:creationId xmlns:a16="http://schemas.microsoft.com/office/drawing/2014/main" id="{2C720DE5-826D-AA2E-EDB7-0EB963D6D815}"/>
                  </a:ext>
                </a:extLst>
              </p:cNvPr>
              <p:cNvPicPr/>
              <p:nvPr/>
            </p:nvPicPr>
            <p:blipFill>
              <a:blip r:embed="rId13"/>
              <a:stretch>
                <a:fillRect/>
              </a:stretch>
            </p:blipFill>
            <p:spPr>
              <a:xfrm>
                <a:off x="7727279" y="1426580"/>
                <a:ext cx="381240" cy="4409640"/>
              </a:xfrm>
              <a:prstGeom prst="rect">
                <a:avLst/>
              </a:prstGeom>
            </p:spPr>
          </p:pic>
        </mc:Fallback>
      </mc:AlternateContent>
      <p:sp>
        <p:nvSpPr>
          <p:cNvPr id="37" name="TextBox 36">
            <a:extLst>
              <a:ext uri="{FF2B5EF4-FFF2-40B4-BE49-F238E27FC236}">
                <a16:creationId xmlns:a16="http://schemas.microsoft.com/office/drawing/2014/main" id="{A245F006-44EC-F3FD-726F-E1BCFDC2BB54}"/>
              </a:ext>
            </a:extLst>
          </p:cNvPr>
          <p:cNvSpPr txBox="1"/>
          <p:nvPr/>
        </p:nvSpPr>
        <p:spPr>
          <a:xfrm rot="16200000">
            <a:off x="8375995" y="2814126"/>
            <a:ext cx="3941086" cy="1107996"/>
          </a:xfrm>
          <a:prstGeom prst="rect">
            <a:avLst/>
          </a:prstGeom>
          <a:noFill/>
        </p:spPr>
        <p:txBody>
          <a:bodyPr wrap="square" lIns="0" tIns="0" rIns="0" bIns="0" rtlCol="0">
            <a:spAutoFit/>
          </a:bodyPr>
          <a:lstStyle/>
          <a:p>
            <a:pPr algn="ctr"/>
            <a:r>
              <a:rPr lang="en-GB" sz="3600" dirty="0"/>
              <a:t>Elemental Imaging</a:t>
            </a:r>
            <a:br>
              <a:rPr lang="en-GB" sz="3600" dirty="0"/>
            </a:br>
            <a:r>
              <a:rPr lang="en-GB" sz="3600" dirty="0"/>
              <a:t>of the sample</a:t>
            </a:r>
            <a:endParaRPr lang="en-US" sz="3600" dirty="0"/>
          </a:p>
        </p:txBody>
      </p:sp>
      <p:sp>
        <p:nvSpPr>
          <p:cNvPr id="2" name="Rectangle 1">
            <a:extLst>
              <a:ext uri="{FF2B5EF4-FFF2-40B4-BE49-F238E27FC236}">
                <a16:creationId xmlns:a16="http://schemas.microsoft.com/office/drawing/2014/main" id="{6C4DA4B7-7E09-A528-62D4-F429DD85BAB7}"/>
              </a:ext>
            </a:extLst>
          </p:cNvPr>
          <p:cNvSpPr/>
          <p:nvPr/>
        </p:nvSpPr>
        <p:spPr>
          <a:xfrm rot="16200000">
            <a:off x="7871889" y="2935595"/>
            <a:ext cx="4210640" cy="923330"/>
          </a:xfrm>
          <a:prstGeom prst="rect">
            <a:avLst/>
          </a:prstGeom>
          <a:solidFill>
            <a:schemeClr val="bg1"/>
          </a:solidFill>
        </p:spPr>
        <p:txBody>
          <a:bodyPr wrap="none" lIns="91440" tIns="45720" rIns="91440" bIns="45720">
            <a:spAutoFit/>
          </a:bodyPr>
          <a:lstStyle/>
          <a:p>
            <a:pPr algn="ctr"/>
            <a:r>
              <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Tomography!</a:t>
            </a:r>
          </a:p>
        </p:txBody>
      </p:sp>
    </p:spTree>
    <p:extLst>
      <p:ext uri="{BB962C8B-B14F-4D97-AF65-F5344CB8AC3E}">
        <p14:creationId xmlns:p14="http://schemas.microsoft.com/office/powerpoint/2010/main" val="3565142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mph" presetSubtype="0" fill="hold" grpId="0" nodeType="clickEffect">
                                  <p:stCondLst>
                                    <p:cond delay="0"/>
                                  </p:stCondLst>
                                  <p:childTnLst>
                                    <p:animClr clrSpc="hsl" dir="cw">
                                      <p:cBhvr override="childStyle">
                                        <p:cTn id="11" dur="500" fill="hold"/>
                                        <p:tgtEl>
                                          <p:spTgt spid="17"/>
                                        </p:tgtEl>
                                        <p:attrNameLst>
                                          <p:attrName>style.color</p:attrName>
                                        </p:attrNameLst>
                                      </p:cBhvr>
                                      <p:by>
                                        <p:hsl h="0" s="12549" l="25098"/>
                                      </p:by>
                                    </p:animClr>
                                    <p:animClr clrSpc="hsl" dir="cw">
                                      <p:cBhvr>
                                        <p:cTn id="12" dur="500" fill="hold"/>
                                        <p:tgtEl>
                                          <p:spTgt spid="17"/>
                                        </p:tgtEl>
                                        <p:attrNameLst>
                                          <p:attrName>fillcolor</p:attrName>
                                        </p:attrNameLst>
                                      </p:cBhvr>
                                      <p:by>
                                        <p:hsl h="0" s="12549" l="25098"/>
                                      </p:by>
                                    </p:animClr>
                                    <p:animClr clrSpc="hsl" dir="cw">
                                      <p:cBhvr>
                                        <p:cTn id="13" dur="500" fill="hold"/>
                                        <p:tgtEl>
                                          <p:spTgt spid="17"/>
                                        </p:tgtEl>
                                        <p:attrNameLst>
                                          <p:attrName>stroke.color</p:attrName>
                                        </p:attrNameLst>
                                      </p:cBhvr>
                                      <p:by>
                                        <p:hsl h="0" s="12549" l="25098"/>
                                      </p:by>
                                    </p:animClr>
                                    <p:set>
                                      <p:cBhvr>
                                        <p:cTn id="14" dur="500" fill="hold"/>
                                        <p:tgtEl>
                                          <p:spTgt spid="17"/>
                                        </p:tgtEl>
                                        <p:attrNameLst>
                                          <p:attrName>fill.type</p:attrName>
                                        </p:attrNameLst>
                                      </p:cBhvr>
                                      <p:to>
                                        <p:strVal val="solid"/>
                                      </p:to>
                                    </p:set>
                                  </p:childTnLst>
                                </p:cTn>
                              </p:par>
                              <p:par>
                                <p:cTn id="15" presetID="30" presetClass="emph" presetSubtype="0" fill="hold" grpId="0" nodeType="withEffect">
                                  <p:stCondLst>
                                    <p:cond delay="0"/>
                                  </p:stCondLst>
                                  <p:childTnLst>
                                    <p:animClr clrSpc="hsl" dir="cw">
                                      <p:cBhvr override="childStyle">
                                        <p:cTn id="16" dur="500" fill="hold"/>
                                        <p:tgtEl>
                                          <p:spTgt spid="18"/>
                                        </p:tgtEl>
                                        <p:attrNameLst>
                                          <p:attrName>style.color</p:attrName>
                                        </p:attrNameLst>
                                      </p:cBhvr>
                                      <p:by>
                                        <p:hsl h="0" s="12549" l="25098"/>
                                      </p:by>
                                    </p:animClr>
                                    <p:animClr clrSpc="hsl" dir="cw">
                                      <p:cBhvr>
                                        <p:cTn id="17" dur="500" fill="hold"/>
                                        <p:tgtEl>
                                          <p:spTgt spid="18"/>
                                        </p:tgtEl>
                                        <p:attrNameLst>
                                          <p:attrName>fillcolor</p:attrName>
                                        </p:attrNameLst>
                                      </p:cBhvr>
                                      <p:by>
                                        <p:hsl h="0" s="12549" l="25098"/>
                                      </p:by>
                                    </p:animClr>
                                    <p:animClr clrSpc="hsl" dir="cw">
                                      <p:cBhvr>
                                        <p:cTn id="18" dur="500" fill="hold"/>
                                        <p:tgtEl>
                                          <p:spTgt spid="18"/>
                                        </p:tgtEl>
                                        <p:attrNameLst>
                                          <p:attrName>stroke.color</p:attrName>
                                        </p:attrNameLst>
                                      </p:cBhvr>
                                      <p:by>
                                        <p:hsl h="0" s="12549" l="25098"/>
                                      </p:by>
                                    </p:animClr>
                                    <p:set>
                                      <p:cBhvr>
                                        <p:cTn id="19" dur="500" fill="hold"/>
                                        <p:tgtEl>
                                          <p:spTgt spid="18"/>
                                        </p:tgtEl>
                                        <p:attrNameLst>
                                          <p:attrName>fill.type</p:attrName>
                                        </p:attrNameLst>
                                      </p:cBhvr>
                                      <p:to>
                                        <p:strVal val="solid"/>
                                      </p:to>
                                    </p:set>
                                  </p:childTnLst>
                                </p:cTn>
                              </p:par>
                              <p:par>
                                <p:cTn id="20" presetID="30" presetClass="emph" presetSubtype="0" fill="hold" grpId="0" nodeType="withEffect">
                                  <p:stCondLst>
                                    <p:cond delay="0"/>
                                  </p:stCondLst>
                                  <p:childTnLst>
                                    <p:animClr clrSpc="hsl" dir="cw">
                                      <p:cBhvr override="childStyle">
                                        <p:cTn id="21" dur="500" fill="hold"/>
                                        <p:tgtEl>
                                          <p:spTgt spid="19"/>
                                        </p:tgtEl>
                                        <p:attrNameLst>
                                          <p:attrName>style.color</p:attrName>
                                        </p:attrNameLst>
                                      </p:cBhvr>
                                      <p:by>
                                        <p:hsl h="0" s="12549" l="25098"/>
                                      </p:by>
                                    </p:animClr>
                                    <p:animClr clrSpc="hsl" dir="cw">
                                      <p:cBhvr>
                                        <p:cTn id="22" dur="500" fill="hold"/>
                                        <p:tgtEl>
                                          <p:spTgt spid="19"/>
                                        </p:tgtEl>
                                        <p:attrNameLst>
                                          <p:attrName>fillcolor</p:attrName>
                                        </p:attrNameLst>
                                      </p:cBhvr>
                                      <p:by>
                                        <p:hsl h="0" s="12549" l="25098"/>
                                      </p:by>
                                    </p:animClr>
                                    <p:animClr clrSpc="hsl" dir="cw">
                                      <p:cBhvr>
                                        <p:cTn id="23" dur="500" fill="hold"/>
                                        <p:tgtEl>
                                          <p:spTgt spid="19"/>
                                        </p:tgtEl>
                                        <p:attrNameLst>
                                          <p:attrName>stroke.color</p:attrName>
                                        </p:attrNameLst>
                                      </p:cBhvr>
                                      <p:by>
                                        <p:hsl h="0" s="12549" l="25098"/>
                                      </p:by>
                                    </p:animClr>
                                    <p:set>
                                      <p:cBhvr>
                                        <p:cTn id="24" dur="500" fill="hold"/>
                                        <p:tgtEl>
                                          <p:spTgt spid="19"/>
                                        </p:tgtEl>
                                        <p:attrNameLst>
                                          <p:attrName>fill.type</p:attrName>
                                        </p:attrNameLst>
                                      </p:cBhvr>
                                      <p:to>
                                        <p:strVal val="solid"/>
                                      </p:to>
                                    </p:set>
                                  </p:childTnLst>
                                </p:cTn>
                              </p:par>
                              <p:par>
                                <p:cTn id="25" presetID="30" presetClass="emph" presetSubtype="0" fill="hold" grpId="0" nodeType="withEffect">
                                  <p:stCondLst>
                                    <p:cond delay="0"/>
                                  </p:stCondLst>
                                  <p:childTnLst>
                                    <p:animClr clrSpc="hsl" dir="cw">
                                      <p:cBhvr override="childStyle">
                                        <p:cTn id="26" dur="500" fill="hold"/>
                                        <p:tgtEl>
                                          <p:spTgt spid="20"/>
                                        </p:tgtEl>
                                        <p:attrNameLst>
                                          <p:attrName>style.color</p:attrName>
                                        </p:attrNameLst>
                                      </p:cBhvr>
                                      <p:by>
                                        <p:hsl h="0" s="12549" l="25098"/>
                                      </p:by>
                                    </p:animClr>
                                    <p:animClr clrSpc="hsl" dir="cw">
                                      <p:cBhvr>
                                        <p:cTn id="27" dur="500" fill="hold"/>
                                        <p:tgtEl>
                                          <p:spTgt spid="20"/>
                                        </p:tgtEl>
                                        <p:attrNameLst>
                                          <p:attrName>fillcolor</p:attrName>
                                        </p:attrNameLst>
                                      </p:cBhvr>
                                      <p:by>
                                        <p:hsl h="0" s="12549" l="25098"/>
                                      </p:by>
                                    </p:animClr>
                                    <p:animClr clrSpc="hsl" dir="cw">
                                      <p:cBhvr>
                                        <p:cTn id="28" dur="500" fill="hold"/>
                                        <p:tgtEl>
                                          <p:spTgt spid="20"/>
                                        </p:tgtEl>
                                        <p:attrNameLst>
                                          <p:attrName>stroke.color</p:attrName>
                                        </p:attrNameLst>
                                      </p:cBhvr>
                                      <p:by>
                                        <p:hsl h="0" s="12549" l="25098"/>
                                      </p:by>
                                    </p:animClr>
                                    <p:set>
                                      <p:cBhvr>
                                        <p:cTn id="29" dur="500" fill="hold"/>
                                        <p:tgtEl>
                                          <p:spTgt spid="20"/>
                                        </p:tgtEl>
                                        <p:attrNameLst>
                                          <p:attrName>fill.type</p:attrName>
                                        </p:attrNameLst>
                                      </p:cBhvr>
                                      <p:to>
                                        <p:strVal val="solid"/>
                                      </p:to>
                                    </p:set>
                                  </p:childTnLst>
                                </p:cTn>
                              </p:par>
                              <p:par>
                                <p:cTn id="30" presetID="30" presetClass="emph" presetSubtype="0" fill="hold" grpId="0" nodeType="withEffect">
                                  <p:stCondLst>
                                    <p:cond delay="0"/>
                                  </p:stCondLst>
                                  <p:childTnLst>
                                    <p:animClr clrSpc="hsl" dir="cw">
                                      <p:cBhvr override="childStyle">
                                        <p:cTn id="31" dur="500" fill="hold"/>
                                        <p:tgtEl>
                                          <p:spTgt spid="21"/>
                                        </p:tgtEl>
                                        <p:attrNameLst>
                                          <p:attrName>style.color</p:attrName>
                                        </p:attrNameLst>
                                      </p:cBhvr>
                                      <p:by>
                                        <p:hsl h="0" s="12549" l="25098"/>
                                      </p:by>
                                    </p:animClr>
                                    <p:animClr clrSpc="hsl" dir="cw">
                                      <p:cBhvr>
                                        <p:cTn id="32" dur="500" fill="hold"/>
                                        <p:tgtEl>
                                          <p:spTgt spid="21"/>
                                        </p:tgtEl>
                                        <p:attrNameLst>
                                          <p:attrName>fillcolor</p:attrName>
                                        </p:attrNameLst>
                                      </p:cBhvr>
                                      <p:by>
                                        <p:hsl h="0" s="12549" l="25098"/>
                                      </p:by>
                                    </p:animClr>
                                    <p:animClr clrSpc="hsl" dir="cw">
                                      <p:cBhvr>
                                        <p:cTn id="33" dur="500" fill="hold"/>
                                        <p:tgtEl>
                                          <p:spTgt spid="21"/>
                                        </p:tgtEl>
                                        <p:attrNameLst>
                                          <p:attrName>stroke.color</p:attrName>
                                        </p:attrNameLst>
                                      </p:cBhvr>
                                      <p:by>
                                        <p:hsl h="0" s="12549" l="25098"/>
                                      </p:by>
                                    </p:animClr>
                                    <p:set>
                                      <p:cBhvr>
                                        <p:cTn id="34" dur="500" fill="hold"/>
                                        <p:tgtEl>
                                          <p:spTgt spid="21"/>
                                        </p:tgtEl>
                                        <p:attrNameLst>
                                          <p:attrName>fill.type</p:attrName>
                                        </p:attrNameLst>
                                      </p:cBhvr>
                                      <p:to>
                                        <p:strVal val="solid"/>
                                      </p:to>
                                    </p:set>
                                  </p:childTnLst>
                                </p:cTn>
                              </p:par>
                              <p:par>
                                <p:cTn id="35" presetID="30" presetClass="emph" presetSubtype="0" fill="hold" grpId="0" nodeType="withEffect">
                                  <p:stCondLst>
                                    <p:cond delay="0"/>
                                  </p:stCondLst>
                                  <p:childTnLst>
                                    <p:animClr clrSpc="hsl" dir="cw">
                                      <p:cBhvr override="childStyle">
                                        <p:cTn id="36" dur="500" fill="hold"/>
                                        <p:tgtEl>
                                          <p:spTgt spid="22"/>
                                        </p:tgtEl>
                                        <p:attrNameLst>
                                          <p:attrName>style.color</p:attrName>
                                        </p:attrNameLst>
                                      </p:cBhvr>
                                      <p:by>
                                        <p:hsl h="0" s="12549" l="25098"/>
                                      </p:by>
                                    </p:animClr>
                                    <p:animClr clrSpc="hsl" dir="cw">
                                      <p:cBhvr>
                                        <p:cTn id="37" dur="500" fill="hold"/>
                                        <p:tgtEl>
                                          <p:spTgt spid="22"/>
                                        </p:tgtEl>
                                        <p:attrNameLst>
                                          <p:attrName>fillcolor</p:attrName>
                                        </p:attrNameLst>
                                      </p:cBhvr>
                                      <p:by>
                                        <p:hsl h="0" s="12549" l="25098"/>
                                      </p:by>
                                    </p:animClr>
                                    <p:animClr clrSpc="hsl" dir="cw">
                                      <p:cBhvr>
                                        <p:cTn id="38" dur="500" fill="hold"/>
                                        <p:tgtEl>
                                          <p:spTgt spid="22"/>
                                        </p:tgtEl>
                                        <p:attrNameLst>
                                          <p:attrName>stroke.color</p:attrName>
                                        </p:attrNameLst>
                                      </p:cBhvr>
                                      <p:by>
                                        <p:hsl h="0" s="12549" l="25098"/>
                                      </p:by>
                                    </p:animClr>
                                    <p:set>
                                      <p:cBhvr>
                                        <p:cTn id="39" dur="500" fill="hold"/>
                                        <p:tgtEl>
                                          <p:spTgt spid="22"/>
                                        </p:tgtEl>
                                        <p:attrNameLst>
                                          <p:attrName>fill.type</p:attrName>
                                        </p:attrNameLst>
                                      </p:cBhvr>
                                      <p:to>
                                        <p:strVal val="solid"/>
                                      </p:to>
                                    </p:set>
                                  </p:childTnLst>
                                </p:cTn>
                              </p:par>
                              <p:par>
                                <p:cTn id="40" presetID="30" presetClass="emph" presetSubtype="0" fill="hold" grpId="0" nodeType="withEffect">
                                  <p:stCondLst>
                                    <p:cond delay="0"/>
                                  </p:stCondLst>
                                  <p:childTnLst>
                                    <p:animClr clrSpc="hsl" dir="cw">
                                      <p:cBhvr override="childStyle">
                                        <p:cTn id="41" dur="500" fill="hold"/>
                                        <p:tgtEl>
                                          <p:spTgt spid="11"/>
                                        </p:tgtEl>
                                        <p:attrNameLst>
                                          <p:attrName>style.color</p:attrName>
                                        </p:attrNameLst>
                                      </p:cBhvr>
                                      <p:by>
                                        <p:hsl h="0" s="12549" l="25098"/>
                                      </p:by>
                                    </p:animClr>
                                    <p:animClr clrSpc="hsl" dir="cw">
                                      <p:cBhvr>
                                        <p:cTn id="42" dur="500" fill="hold"/>
                                        <p:tgtEl>
                                          <p:spTgt spid="11"/>
                                        </p:tgtEl>
                                        <p:attrNameLst>
                                          <p:attrName>fillcolor</p:attrName>
                                        </p:attrNameLst>
                                      </p:cBhvr>
                                      <p:by>
                                        <p:hsl h="0" s="12549" l="25098"/>
                                      </p:by>
                                    </p:animClr>
                                    <p:animClr clrSpc="hsl" dir="cw">
                                      <p:cBhvr>
                                        <p:cTn id="43" dur="500" fill="hold"/>
                                        <p:tgtEl>
                                          <p:spTgt spid="11"/>
                                        </p:tgtEl>
                                        <p:attrNameLst>
                                          <p:attrName>stroke.color</p:attrName>
                                        </p:attrNameLst>
                                      </p:cBhvr>
                                      <p:by>
                                        <p:hsl h="0" s="12549" l="25098"/>
                                      </p:by>
                                    </p:animClr>
                                    <p:set>
                                      <p:cBhvr>
                                        <p:cTn id="44" dur="500" fill="hold"/>
                                        <p:tgtEl>
                                          <p:spTgt spid="11"/>
                                        </p:tgtEl>
                                        <p:attrNameLst>
                                          <p:attrName>fill.type</p:attrName>
                                        </p:attrNameLst>
                                      </p:cBhvr>
                                      <p:to>
                                        <p:strVal val="solid"/>
                                      </p:to>
                                    </p:set>
                                  </p:childTnLst>
                                </p:cTn>
                              </p:par>
                              <p:par>
                                <p:cTn id="45" presetID="30" presetClass="emph" presetSubtype="0" fill="hold" grpId="0" nodeType="withEffect">
                                  <p:stCondLst>
                                    <p:cond delay="0"/>
                                  </p:stCondLst>
                                  <p:childTnLst>
                                    <p:animClr clrSpc="hsl" dir="cw">
                                      <p:cBhvr override="childStyle">
                                        <p:cTn id="46" dur="500" fill="hold"/>
                                        <p:tgtEl>
                                          <p:spTgt spid="12"/>
                                        </p:tgtEl>
                                        <p:attrNameLst>
                                          <p:attrName>style.color</p:attrName>
                                        </p:attrNameLst>
                                      </p:cBhvr>
                                      <p:by>
                                        <p:hsl h="0" s="12549" l="25098"/>
                                      </p:by>
                                    </p:animClr>
                                    <p:animClr clrSpc="hsl" dir="cw">
                                      <p:cBhvr>
                                        <p:cTn id="47" dur="500" fill="hold"/>
                                        <p:tgtEl>
                                          <p:spTgt spid="12"/>
                                        </p:tgtEl>
                                        <p:attrNameLst>
                                          <p:attrName>fillcolor</p:attrName>
                                        </p:attrNameLst>
                                      </p:cBhvr>
                                      <p:by>
                                        <p:hsl h="0" s="12549" l="25098"/>
                                      </p:by>
                                    </p:animClr>
                                    <p:animClr clrSpc="hsl" dir="cw">
                                      <p:cBhvr>
                                        <p:cTn id="48" dur="500" fill="hold"/>
                                        <p:tgtEl>
                                          <p:spTgt spid="12"/>
                                        </p:tgtEl>
                                        <p:attrNameLst>
                                          <p:attrName>stroke.color</p:attrName>
                                        </p:attrNameLst>
                                      </p:cBhvr>
                                      <p:by>
                                        <p:hsl h="0" s="12549" l="25098"/>
                                      </p:by>
                                    </p:animClr>
                                    <p:set>
                                      <p:cBhvr>
                                        <p:cTn id="49" dur="500" fill="hold"/>
                                        <p:tgtEl>
                                          <p:spTgt spid="12"/>
                                        </p:tgtEl>
                                        <p:attrNameLst>
                                          <p:attrName>fill.type</p:attrName>
                                        </p:attrNameLst>
                                      </p:cBhvr>
                                      <p:to>
                                        <p:strVal val="solid"/>
                                      </p:to>
                                    </p:set>
                                  </p:childTnLst>
                                </p:cTn>
                              </p:par>
                              <p:par>
                                <p:cTn id="50" presetID="30" presetClass="emph" presetSubtype="0" fill="hold" grpId="0" nodeType="withEffect">
                                  <p:stCondLst>
                                    <p:cond delay="0"/>
                                  </p:stCondLst>
                                  <p:childTnLst>
                                    <p:animClr clrSpc="hsl" dir="cw">
                                      <p:cBhvr override="childStyle">
                                        <p:cTn id="51" dur="500" fill="hold"/>
                                        <p:tgtEl>
                                          <p:spTgt spid="24"/>
                                        </p:tgtEl>
                                        <p:attrNameLst>
                                          <p:attrName>style.color</p:attrName>
                                        </p:attrNameLst>
                                      </p:cBhvr>
                                      <p:by>
                                        <p:hsl h="0" s="12549" l="25098"/>
                                      </p:by>
                                    </p:animClr>
                                    <p:animClr clrSpc="hsl" dir="cw">
                                      <p:cBhvr>
                                        <p:cTn id="52" dur="500" fill="hold"/>
                                        <p:tgtEl>
                                          <p:spTgt spid="24"/>
                                        </p:tgtEl>
                                        <p:attrNameLst>
                                          <p:attrName>fillcolor</p:attrName>
                                        </p:attrNameLst>
                                      </p:cBhvr>
                                      <p:by>
                                        <p:hsl h="0" s="12549" l="25098"/>
                                      </p:by>
                                    </p:animClr>
                                    <p:animClr clrSpc="hsl" dir="cw">
                                      <p:cBhvr>
                                        <p:cTn id="53" dur="500" fill="hold"/>
                                        <p:tgtEl>
                                          <p:spTgt spid="24"/>
                                        </p:tgtEl>
                                        <p:attrNameLst>
                                          <p:attrName>stroke.color</p:attrName>
                                        </p:attrNameLst>
                                      </p:cBhvr>
                                      <p:by>
                                        <p:hsl h="0" s="12549" l="25098"/>
                                      </p:by>
                                    </p:animClr>
                                    <p:set>
                                      <p:cBhvr>
                                        <p:cTn id="54" dur="500" fill="hold"/>
                                        <p:tgtEl>
                                          <p:spTgt spid="24"/>
                                        </p:tgtEl>
                                        <p:attrNameLst>
                                          <p:attrName>fill.type</p:attrName>
                                        </p:attrNameLst>
                                      </p:cBhvr>
                                      <p:to>
                                        <p:strVal val="solid"/>
                                      </p:to>
                                    </p:set>
                                  </p:childTnLst>
                                </p:cTn>
                              </p:par>
                              <p:par>
                                <p:cTn id="55" presetID="30" presetClass="emph" presetSubtype="0" fill="hold" grpId="0" nodeType="withEffect">
                                  <p:stCondLst>
                                    <p:cond delay="0"/>
                                  </p:stCondLst>
                                  <p:childTnLst>
                                    <p:animClr clrSpc="hsl" dir="cw">
                                      <p:cBhvr override="childStyle">
                                        <p:cTn id="56" dur="500" fill="hold"/>
                                        <p:tgtEl>
                                          <p:spTgt spid="23"/>
                                        </p:tgtEl>
                                        <p:attrNameLst>
                                          <p:attrName>style.color</p:attrName>
                                        </p:attrNameLst>
                                      </p:cBhvr>
                                      <p:by>
                                        <p:hsl h="0" s="12549" l="25098"/>
                                      </p:by>
                                    </p:animClr>
                                    <p:animClr clrSpc="hsl" dir="cw">
                                      <p:cBhvr>
                                        <p:cTn id="57" dur="500" fill="hold"/>
                                        <p:tgtEl>
                                          <p:spTgt spid="23"/>
                                        </p:tgtEl>
                                        <p:attrNameLst>
                                          <p:attrName>fillcolor</p:attrName>
                                        </p:attrNameLst>
                                      </p:cBhvr>
                                      <p:by>
                                        <p:hsl h="0" s="12549" l="25098"/>
                                      </p:by>
                                    </p:animClr>
                                    <p:animClr clrSpc="hsl" dir="cw">
                                      <p:cBhvr>
                                        <p:cTn id="58" dur="500" fill="hold"/>
                                        <p:tgtEl>
                                          <p:spTgt spid="23"/>
                                        </p:tgtEl>
                                        <p:attrNameLst>
                                          <p:attrName>stroke.color</p:attrName>
                                        </p:attrNameLst>
                                      </p:cBhvr>
                                      <p:by>
                                        <p:hsl h="0" s="12549" l="25098"/>
                                      </p:by>
                                    </p:animClr>
                                    <p:set>
                                      <p:cBhvr>
                                        <p:cTn id="59" dur="500" fill="hold"/>
                                        <p:tgtEl>
                                          <p:spTgt spid="23"/>
                                        </p:tgtEl>
                                        <p:attrNameLst>
                                          <p:attrName>fill.type</p:attrName>
                                        </p:attrNameLst>
                                      </p:cBhvr>
                                      <p:to>
                                        <p:strVal val="solid"/>
                                      </p:to>
                                    </p:set>
                                  </p:childTnLst>
                                </p:cTn>
                              </p:par>
                              <p:par>
                                <p:cTn id="60" presetID="30" presetClass="emph" presetSubtype="0" fill="hold" grpId="0" nodeType="withEffect">
                                  <p:stCondLst>
                                    <p:cond delay="0"/>
                                  </p:stCondLst>
                                  <p:childTnLst>
                                    <p:animClr clrSpc="hsl" dir="cw">
                                      <p:cBhvr override="childStyle">
                                        <p:cTn id="61" dur="500" fill="hold"/>
                                        <p:tgtEl>
                                          <p:spTgt spid="16"/>
                                        </p:tgtEl>
                                        <p:attrNameLst>
                                          <p:attrName>style.color</p:attrName>
                                        </p:attrNameLst>
                                      </p:cBhvr>
                                      <p:by>
                                        <p:hsl h="0" s="12549" l="25098"/>
                                      </p:by>
                                    </p:animClr>
                                    <p:animClr clrSpc="hsl" dir="cw">
                                      <p:cBhvr>
                                        <p:cTn id="62" dur="500" fill="hold"/>
                                        <p:tgtEl>
                                          <p:spTgt spid="16"/>
                                        </p:tgtEl>
                                        <p:attrNameLst>
                                          <p:attrName>fillcolor</p:attrName>
                                        </p:attrNameLst>
                                      </p:cBhvr>
                                      <p:by>
                                        <p:hsl h="0" s="12549" l="25098"/>
                                      </p:by>
                                    </p:animClr>
                                    <p:animClr clrSpc="hsl" dir="cw">
                                      <p:cBhvr>
                                        <p:cTn id="63" dur="500" fill="hold"/>
                                        <p:tgtEl>
                                          <p:spTgt spid="16"/>
                                        </p:tgtEl>
                                        <p:attrNameLst>
                                          <p:attrName>stroke.color</p:attrName>
                                        </p:attrNameLst>
                                      </p:cBhvr>
                                      <p:by>
                                        <p:hsl h="0" s="12549" l="25098"/>
                                      </p:by>
                                    </p:animClr>
                                    <p:set>
                                      <p:cBhvr>
                                        <p:cTn id="64" dur="500" fill="hold"/>
                                        <p:tgtEl>
                                          <p:spTgt spid="16"/>
                                        </p:tgtEl>
                                        <p:attrNameLst>
                                          <p:attrName>fill.type</p:attrName>
                                        </p:attrNameLst>
                                      </p:cBhvr>
                                      <p:to>
                                        <p:strVal val="solid"/>
                                      </p:to>
                                    </p:set>
                                  </p:childTnLst>
                                </p:cTn>
                              </p:par>
                              <p:par>
                                <p:cTn id="65" presetID="30" presetClass="emph" presetSubtype="0" fill="hold" grpId="0" nodeType="withEffect">
                                  <p:stCondLst>
                                    <p:cond delay="0"/>
                                  </p:stCondLst>
                                  <p:childTnLst>
                                    <p:animClr clrSpc="hsl" dir="cw">
                                      <p:cBhvr override="childStyle">
                                        <p:cTn id="66" dur="500" fill="hold"/>
                                        <p:tgtEl>
                                          <p:spTgt spid="13"/>
                                        </p:tgtEl>
                                        <p:attrNameLst>
                                          <p:attrName>style.color</p:attrName>
                                        </p:attrNameLst>
                                      </p:cBhvr>
                                      <p:by>
                                        <p:hsl h="0" s="12549" l="25098"/>
                                      </p:by>
                                    </p:animClr>
                                    <p:animClr clrSpc="hsl" dir="cw">
                                      <p:cBhvr>
                                        <p:cTn id="67" dur="500" fill="hold"/>
                                        <p:tgtEl>
                                          <p:spTgt spid="13"/>
                                        </p:tgtEl>
                                        <p:attrNameLst>
                                          <p:attrName>fillcolor</p:attrName>
                                        </p:attrNameLst>
                                      </p:cBhvr>
                                      <p:by>
                                        <p:hsl h="0" s="12549" l="25098"/>
                                      </p:by>
                                    </p:animClr>
                                    <p:animClr clrSpc="hsl" dir="cw">
                                      <p:cBhvr>
                                        <p:cTn id="68" dur="500" fill="hold"/>
                                        <p:tgtEl>
                                          <p:spTgt spid="13"/>
                                        </p:tgtEl>
                                        <p:attrNameLst>
                                          <p:attrName>stroke.color</p:attrName>
                                        </p:attrNameLst>
                                      </p:cBhvr>
                                      <p:by>
                                        <p:hsl h="0" s="12549" l="25098"/>
                                      </p:by>
                                    </p:animClr>
                                    <p:set>
                                      <p:cBhvr>
                                        <p:cTn id="69" dur="500" fill="hold"/>
                                        <p:tgtEl>
                                          <p:spTgt spid="13"/>
                                        </p:tgtEl>
                                        <p:attrNameLst>
                                          <p:attrName>fill.type</p:attrName>
                                        </p:attrNameLst>
                                      </p:cBhvr>
                                      <p:to>
                                        <p:strVal val="solid"/>
                                      </p:to>
                                    </p:set>
                                  </p:childTnLst>
                                </p:cTn>
                              </p:par>
                              <p:par>
                                <p:cTn id="70" presetID="24" presetClass="emph" presetSubtype="0" fill="hold" grpId="0" nodeType="withEffect">
                                  <p:stCondLst>
                                    <p:cond delay="0"/>
                                  </p:stCondLst>
                                  <p:childTnLst>
                                    <p:animClr clrSpc="hsl" dir="cw">
                                      <p:cBhvr override="childStyle">
                                        <p:cTn id="71" dur="500" fill="hold"/>
                                        <p:tgtEl>
                                          <p:spTgt spid="14"/>
                                        </p:tgtEl>
                                        <p:attrNameLst>
                                          <p:attrName>style.color</p:attrName>
                                        </p:attrNameLst>
                                      </p:cBhvr>
                                      <p:by>
                                        <p:hsl h="0" s="-12549" l="-25098"/>
                                      </p:by>
                                    </p:animClr>
                                    <p:animClr clrSpc="hsl" dir="cw">
                                      <p:cBhvr>
                                        <p:cTn id="72" dur="500" fill="hold"/>
                                        <p:tgtEl>
                                          <p:spTgt spid="14"/>
                                        </p:tgtEl>
                                        <p:attrNameLst>
                                          <p:attrName>fillcolor</p:attrName>
                                        </p:attrNameLst>
                                      </p:cBhvr>
                                      <p:by>
                                        <p:hsl h="0" s="-12549" l="-25098"/>
                                      </p:by>
                                    </p:animClr>
                                    <p:animClr clrSpc="hsl" dir="cw">
                                      <p:cBhvr>
                                        <p:cTn id="73" dur="500" fill="hold"/>
                                        <p:tgtEl>
                                          <p:spTgt spid="14"/>
                                        </p:tgtEl>
                                        <p:attrNameLst>
                                          <p:attrName>stroke.color</p:attrName>
                                        </p:attrNameLst>
                                      </p:cBhvr>
                                      <p:by>
                                        <p:hsl h="0" s="-12549" l="-25098"/>
                                      </p:by>
                                    </p:animClr>
                                    <p:set>
                                      <p:cBhvr>
                                        <p:cTn id="74" dur="500" fill="hold"/>
                                        <p:tgtEl>
                                          <p:spTgt spid="14"/>
                                        </p:tgtEl>
                                        <p:attrNameLst>
                                          <p:attrName>fill.type</p:attrName>
                                        </p:attrNameLst>
                                      </p:cBhvr>
                                      <p:to>
                                        <p:strVal val="solid"/>
                                      </p:to>
                                    </p:set>
                                  </p:childTnLst>
                                </p:cTn>
                              </p:par>
                              <p:par>
                                <p:cTn id="75" presetID="24" presetClass="emph" presetSubtype="0" fill="hold" grpId="0" nodeType="withEffect">
                                  <p:stCondLst>
                                    <p:cond delay="0"/>
                                  </p:stCondLst>
                                  <p:childTnLst>
                                    <p:animClr clrSpc="hsl" dir="cw">
                                      <p:cBhvr override="childStyle">
                                        <p:cTn id="76" dur="500" fill="hold"/>
                                        <p:tgtEl>
                                          <p:spTgt spid="15"/>
                                        </p:tgtEl>
                                        <p:attrNameLst>
                                          <p:attrName>style.color</p:attrName>
                                        </p:attrNameLst>
                                      </p:cBhvr>
                                      <p:by>
                                        <p:hsl h="0" s="-12549" l="-25098"/>
                                      </p:by>
                                    </p:animClr>
                                    <p:animClr clrSpc="hsl" dir="cw">
                                      <p:cBhvr>
                                        <p:cTn id="77" dur="500" fill="hold"/>
                                        <p:tgtEl>
                                          <p:spTgt spid="15"/>
                                        </p:tgtEl>
                                        <p:attrNameLst>
                                          <p:attrName>fillcolor</p:attrName>
                                        </p:attrNameLst>
                                      </p:cBhvr>
                                      <p:by>
                                        <p:hsl h="0" s="-12549" l="-25098"/>
                                      </p:by>
                                    </p:animClr>
                                    <p:animClr clrSpc="hsl" dir="cw">
                                      <p:cBhvr>
                                        <p:cTn id="78" dur="500" fill="hold"/>
                                        <p:tgtEl>
                                          <p:spTgt spid="15"/>
                                        </p:tgtEl>
                                        <p:attrNameLst>
                                          <p:attrName>stroke.color</p:attrName>
                                        </p:attrNameLst>
                                      </p:cBhvr>
                                      <p:by>
                                        <p:hsl h="0" s="-12549" l="-25098"/>
                                      </p:by>
                                    </p:animClr>
                                    <p:set>
                                      <p:cBhvr>
                                        <p:cTn id="79" dur="500" fill="hold"/>
                                        <p:tgtEl>
                                          <p:spTgt spid="15"/>
                                        </p:tgtEl>
                                        <p:attrNameLst>
                                          <p:attrName>fill.type</p:attrName>
                                        </p:attrNameLst>
                                      </p:cBhvr>
                                      <p:to>
                                        <p:strVal val="solid"/>
                                      </p:to>
                                    </p:set>
                                  </p:childTnLst>
                                </p:cTn>
                              </p:par>
                            </p:childTnLst>
                          </p:cTn>
                        </p:par>
                      </p:childTnLst>
                    </p:cTn>
                  </p:par>
                  <p:par>
                    <p:cTn id="80" fill="hold">
                      <p:stCondLst>
                        <p:cond delay="indefinite"/>
                      </p:stCondLst>
                      <p:childTnLst>
                        <p:par>
                          <p:cTn id="81" fill="hold">
                            <p:stCondLst>
                              <p:cond delay="0"/>
                            </p:stCondLst>
                            <p:childTnLst>
                              <p:par>
                                <p:cTn id="82" presetID="24" presetClass="emph" presetSubtype="0" fill="hold" grpId="1" nodeType="clickEffect">
                                  <p:stCondLst>
                                    <p:cond delay="0"/>
                                  </p:stCondLst>
                                  <p:childTnLst>
                                    <p:animClr clrSpc="hsl" dir="cw">
                                      <p:cBhvr override="childStyle">
                                        <p:cTn id="83" dur="500" fill="hold"/>
                                        <p:tgtEl>
                                          <p:spTgt spid="17"/>
                                        </p:tgtEl>
                                        <p:attrNameLst>
                                          <p:attrName>style.color</p:attrName>
                                        </p:attrNameLst>
                                      </p:cBhvr>
                                      <p:by>
                                        <p:hsl h="0" s="-12549" l="-25098"/>
                                      </p:by>
                                    </p:animClr>
                                    <p:animClr clrSpc="hsl" dir="cw">
                                      <p:cBhvr>
                                        <p:cTn id="84" dur="500" fill="hold"/>
                                        <p:tgtEl>
                                          <p:spTgt spid="17"/>
                                        </p:tgtEl>
                                        <p:attrNameLst>
                                          <p:attrName>fillcolor</p:attrName>
                                        </p:attrNameLst>
                                      </p:cBhvr>
                                      <p:by>
                                        <p:hsl h="0" s="-12549" l="-25098"/>
                                      </p:by>
                                    </p:animClr>
                                    <p:animClr clrSpc="hsl" dir="cw">
                                      <p:cBhvr>
                                        <p:cTn id="85" dur="500" fill="hold"/>
                                        <p:tgtEl>
                                          <p:spTgt spid="17"/>
                                        </p:tgtEl>
                                        <p:attrNameLst>
                                          <p:attrName>stroke.color</p:attrName>
                                        </p:attrNameLst>
                                      </p:cBhvr>
                                      <p:by>
                                        <p:hsl h="0" s="-12549" l="-25098"/>
                                      </p:by>
                                    </p:animClr>
                                    <p:set>
                                      <p:cBhvr>
                                        <p:cTn id="86" dur="500" fill="hold"/>
                                        <p:tgtEl>
                                          <p:spTgt spid="17"/>
                                        </p:tgtEl>
                                        <p:attrNameLst>
                                          <p:attrName>fill.type</p:attrName>
                                        </p:attrNameLst>
                                      </p:cBhvr>
                                      <p:to>
                                        <p:strVal val="solid"/>
                                      </p:to>
                                    </p:set>
                                  </p:childTnLst>
                                </p:cTn>
                              </p:par>
                              <p:par>
                                <p:cTn id="87" presetID="24" presetClass="emph" presetSubtype="0" fill="hold" grpId="1" nodeType="withEffect">
                                  <p:stCondLst>
                                    <p:cond delay="0"/>
                                  </p:stCondLst>
                                  <p:childTnLst>
                                    <p:animClr clrSpc="hsl" dir="cw">
                                      <p:cBhvr override="childStyle">
                                        <p:cTn id="88" dur="500" fill="hold"/>
                                        <p:tgtEl>
                                          <p:spTgt spid="18"/>
                                        </p:tgtEl>
                                        <p:attrNameLst>
                                          <p:attrName>style.color</p:attrName>
                                        </p:attrNameLst>
                                      </p:cBhvr>
                                      <p:by>
                                        <p:hsl h="0" s="-12549" l="-25098"/>
                                      </p:by>
                                    </p:animClr>
                                    <p:animClr clrSpc="hsl" dir="cw">
                                      <p:cBhvr>
                                        <p:cTn id="89" dur="500" fill="hold"/>
                                        <p:tgtEl>
                                          <p:spTgt spid="18"/>
                                        </p:tgtEl>
                                        <p:attrNameLst>
                                          <p:attrName>fillcolor</p:attrName>
                                        </p:attrNameLst>
                                      </p:cBhvr>
                                      <p:by>
                                        <p:hsl h="0" s="-12549" l="-25098"/>
                                      </p:by>
                                    </p:animClr>
                                    <p:animClr clrSpc="hsl" dir="cw">
                                      <p:cBhvr>
                                        <p:cTn id="90" dur="500" fill="hold"/>
                                        <p:tgtEl>
                                          <p:spTgt spid="18"/>
                                        </p:tgtEl>
                                        <p:attrNameLst>
                                          <p:attrName>stroke.color</p:attrName>
                                        </p:attrNameLst>
                                      </p:cBhvr>
                                      <p:by>
                                        <p:hsl h="0" s="-12549" l="-25098"/>
                                      </p:by>
                                    </p:animClr>
                                    <p:set>
                                      <p:cBhvr>
                                        <p:cTn id="91" dur="500" fill="hold"/>
                                        <p:tgtEl>
                                          <p:spTgt spid="18"/>
                                        </p:tgtEl>
                                        <p:attrNameLst>
                                          <p:attrName>fill.type</p:attrName>
                                        </p:attrNameLst>
                                      </p:cBhvr>
                                      <p:to>
                                        <p:strVal val="solid"/>
                                      </p:to>
                                    </p:set>
                                  </p:childTnLst>
                                </p:cTn>
                              </p:par>
                              <p:par>
                                <p:cTn id="92" presetID="30" presetClass="emph" presetSubtype="0" fill="hold" grpId="1" nodeType="withEffect">
                                  <p:stCondLst>
                                    <p:cond delay="0"/>
                                  </p:stCondLst>
                                  <p:childTnLst>
                                    <p:animClr clrSpc="hsl" dir="cw">
                                      <p:cBhvr override="childStyle">
                                        <p:cTn id="93" dur="500" fill="hold"/>
                                        <p:tgtEl>
                                          <p:spTgt spid="14"/>
                                        </p:tgtEl>
                                        <p:attrNameLst>
                                          <p:attrName>style.color</p:attrName>
                                        </p:attrNameLst>
                                      </p:cBhvr>
                                      <p:by>
                                        <p:hsl h="0" s="12549" l="25098"/>
                                      </p:by>
                                    </p:animClr>
                                    <p:animClr clrSpc="hsl" dir="cw">
                                      <p:cBhvr>
                                        <p:cTn id="94" dur="500" fill="hold"/>
                                        <p:tgtEl>
                                          <p:spTgt spid="14"/>
                                        </p:tgtEl>
                                        <p:attrNameLst>
                                          <p:attrName>fillcolor</p:attrName>
                                        </p:attrNameLst>
                                      </p:cBhvr>
                                      <p:by>
                                        <p:hsl h="0" s="12549" l="25098"/>
                                      </p:by>
                                    </p:animClr>
                                    <p:animClr clrSpc="hsl" dir="cw">
                                      <p:cBhvr>
                                        <p:cTn id="95" dur="500" fill="hold"/>
                                        <p:tgtEl>
                                          <p:spTgt spid="14"/>
                                        </p:tgtEl>
                                        <p:attrNameLst>
                                          <p:attrName>stroke.color</p:attrName>
                                        </p:attrNameLst>
                                      </p:cBhvr>
                                      <p:by>
                                        <p:hsl h="0" s="12549" l="25098"/>
                                      </p:by>
                                    </p:animClr>
                                    <p:set>
                                      <p:cBhvr>
                                        <p:cTn id="96" dur="500" fill="hold"/>
                                        <p:tgtEl>
                                          <p:spTgt spid="14"/>
                                        </p:tgtEl>
                                        <p:attrNameLst>
                                          <p:attrName>fill.type</p:attrName>
                                        </p:attrNameLst>
                                      </p:cBhvr>
                                      <p:to>
                                        <p:strVal val="solid"/>
                                      </p:to>
                                    </p:set>
                                  </p:childTnLst>
                                </p:cTn>
                              </p:par>
                              <p:par>
                                <p:cTn id="97" presetID="30" presetClass="emph" presetSubtype="0" fill="hold" grpId="1" nodeType="withEffect">
                                  <p:stCondLst>
                                    <p:cond delay="0"/>
                                  </p:stCondLst>
                                  <p:childTnLst>
                                    <p:animClr clrSpc="hsl" dir="cw">
                                      <p:cBhvr override="childStyle">
                                        <p:cTn id="98" dur="500" fill="hold"/>
                                        <p:tgtEl>
                                          <p:spTgt spid="15"/>
                                        </p:tgtEl>
                                        <p:attrNameLst>
                                          <p:attrName>style.color</p:attrName>
                                        </p:attrNameLst>
                                      </p:cBhvr>
                                      <p:by>
                                        <p:hsl h="0" s="12549" l="25098"/>
                                      </p:by>
                                    </p:animClr>
                                    <p:animClr clrSpc="hsl" dir="cw">
                                      <p:cBhvr>
                                        <p:cTn id="99" dur="500" fill="hold"/>
                                        <p:tgtEl>
                                          <p:spTgt spid="15"/>
                                        </p:tgtEl>
                                        <p:attrNameLst>
                                          <p:attrName>fillcolor</p:attrName>
                                        </p:attrNameLst>
                                      </p:cBhvr>
                                      <p:by>
                                        <p:hsl h="0" s="12549" l="25098"/>
                                      </p:by>
                                    </p:animClr>
                                    <p:animClr clrSpc="hsl" dir="cw">
                                      <p:cBhvr>
                                        <p:cTn id="100" dur="500" fill="hold"/>
                                        <p:tgtEl>
                                          <p:spTgt spid="15"/>
                                        </p:tgtEl>
                                        <p:attrNameLst>
                                          <p:attrName>stroke.color</p:attrName>
                                        </p:attrNameLst>
                                      </p:cBhvr>
                                      <p:by>
                                        <p:hsl h="0" s="12549" l="25098"/>
                                      </p:by>
                                    </p:animClr>
                                    <p:set>
                                      <p:cBhvr>
                                        <p:cTn id="101" dur="500" fill="hold"/>
                                        <p:tgtEl>
                                          <p:spTgt spid="15"/>
                                        </p:tgtEl>
                                        <p:attrNameLst>
                                          <p:attrName>fill.type</p:attrName>
                                        </p:attrNameLst>
                                      </p:cBhvr>
                                      <p:to>
                                        <p:strVal val="solid"/>
                                      </p:to>
                                    </p:set>
                                  </p:childTnLst>
                                </p:cTn>
                              </p:par>
                              <p:par>
                                <p:cTn id="102" presetID="24" presetClass="emph" presetSubtype="0" fill="hold" grpId="2" nodeType="withEffect">
                                  <p:stCondLst>
                                    <p:cond delay="0"/>
                                  </p:stCondLst>
                                  <p:childTnLst>
                                    <p:animClr clrSpc="hsl" dir="cw">
                                      <p:cBhvr override="childStyle">
                                        <p:cTn id="103" dur="500" fill="hold"/>
                                        <p:tgtEl>
                                          <p:spTgt spid="17"/>
                                        </p:tgtEl>
                                        <p:attrNameLst>
                                          <p:attrName>style.color</p:attrName>
                                        </p:attrNameLst>
                                      </p:cBhvr>
                                      <p:by>
                                        <p:hsl h="0" s="-12549" l="-25098"/>
                                      </p:by>
                                    </p:animClr>
                                    <p:animClr clrSpc="hsl" dir="cw">
                                      <p:cBhvr>
                                        <p:cTn id="104" dur="500" fill="hold"/>
                                        <p:tgtEl>
                                          <p:spTgt spid="17"/>
                                        </p:tgtEl>
                                        <p:attrNameLst>
                                          <p:attrName>fillcolor</p:attrName>
                                        </p:attrNameLst>
                                      </p:cBhvr>
                                      <p:by>
                                        <p:hsl h="0" s="-12549" l="-25098"/>
                                      </p:by>
                                    </p:animClr>
                                    <p:animClr clrSpc="hsl" dir="cw">
                                      <p:cBhvr>
                                        <p:cTn id="105" dur="500" fill="hold"/>
                                        <p:tgtEl>
                                          <p:spTgt spid="17"/>
                                        </p:tgtEl>
                                        <p:attrNameLst>
                                          <p:attrName>stroke.color</p:attrName>
                                        </p:attrNameLst>
                                      </p:cBhvr>
                                      <p:by>
                                        <p:hsl h="0" s="-12549" l="-25098"/>
                                      </p:by>
                                    </p:animClr>
                                    <p:set>
                                      <p:cBhvr>
                                        <p:cTn id="106" dur="500" fill="hold"/>
                                        <p:tgtEl>
                                          <p:spTgt spid="17"/>
                                        </p:tgtEl>
                                        <p:attrNameLst>
                                          <p:attrName>fill.type</p:attrName>
                                        </p:attrNameLst>
                                      </p:cBhvr>
                                      <p:to>
                                        <p:strVal val="solid"/>
                                      </p:to>
                                    </p:set>
                                  </p:childTnLst>
                                </p:cTn>
                              </p:par>
                              <p:par>
                                <p:cTn id="107" presetID="24" presetClass="emph" presetSubtype="0" fill="hold" grpId="2" nodeType="withEffect">
                                  <p:stCondLst>
                                    <p:cond delay="0"/>
                                  </p:stCondLst>
                                  <p:childTnLst>
                                    <p:animClr clrSpc="hsl" dir="cw">
                                      <p:cBhvr override="childStyle">
                                        <p:cTn id="108" dur="500" fill="hold"/>
                                        <p:tgtEl>
                                          <p:spTgt spid="18"/>
                                        </p:tgtEl>
                                        <p:attrNameLst>
                                          <p:attrName>style.color</p:attrName>
                                        </p:attrNameLst>
                                      </p:cBhvr>
                                      <p:by>
                                        <p:hsl h="0" s="-12549" l="-25098"/>
                                      </p:by>
                                    </p:animClr>
                                    <p:animClr clrSpc="hsl" dir="cw">
                                      <p:cBhvr>
                                        <p:cTn id="109" dur="500" fill="hold"/>
                                        <p:tgtEl>
                                          <p:spTgt spid="18"/>
                                        </p:tgtEl>
                                        <p:attrNameLst>
                                          <p:attrName>fillcolor</p:attrName>
                                        </p:attrNameLst>
                                      </p:cBhvr>
                                      <p:by>
                                        <p:hsl h="0" s="-12549" l="-25098"/>
                                      </p:by>
                                    </p:animClr>
                                    <p:animClr clrSpc="hsl" dir="cw">
                                      <p:cBhvr>
                                        <p:cTn id="110" dur="500" fill="hold"/>
                                        <p:tgtEl>
                                          <p:spTgt spid="18"/>
                                        </p:tgtEl>
                                        <p:attrNameLst>
                                          <p:attrName>stroke.color</p:attrName>
                                        </p:attrNameLst>
                                      </p:cBhvr>
                                      <p:by>
                                        <p:hsl h="0" s="-12549" l="-25098"/>
                                      </p:by>
                                    </p:animClr>
                                    <p:set>
                                      <p:cBhvr>
                                        <p:cTn id="111" dur="500" fill="hold"/>
                                        <p:tgtEl>
                                          <p:spTgt spid="18"/>
                                        </p:tgtEl>
                                        <p:attrNameLst>
                                          <p:attrName>fill.type</p:attrName>
                                        </p:attrNameLst>
                                      </p:cBhvr>
                                      <p:to>
                                        <p:strVal val="solid"/>
                                      </p:to>
                                    </p:set>
                                  </p:childTnLst>
                                </p:cTn>
                              </p:par>
                              <p:par>
                                <p:cTn id="112" presetID="30" presetClass="emph" presetSubtype="0" fill="hold" grpId="2" nodeType="withEffect">
                                  <p:stCondLst>
                                    <p:cond delay="0"/>
                                  </p:stCondLst>
                                  <p:childTnLst>
                                    <p:animClr clrSpc="hsl" dir="cw">
                                      <p:cBhvr override="childStyle">
                                        <p:cTn id="113" dur="500" fill="hold"/>
                                        <p:tgtEl>
                                          <p:spTgt spid="14"/>
                                        </p:tgtEl>
                                        <p:attrNameLst>
                                          <p:attrName>style.color</p:attrName>
                                        </p:attrNameLst>
                                      </p:cBhvr>
                                      <p:by>
                                        <p:hsl h="0" s="12549" l="25098"/>
                                      </p:by>
                                    </p:animClr>
                                    <p:animClr clrSpc="hsl" dir="cw">
                                      <p:cBhvr>
                                        <p:cTn id="114" dur="500" fill="hold"/>
                                        <p:tgtEl>
                                          <p:spTgt spid="14"/>
                                        </p:tgtEl>
                                        <p:attrNameLst>
                                          <p:attrName>fillcolor</p:attrName>
                                        </p:attrNameLst>
                                      </p:cBhvr>
                                      <p:by>
                                        <p:hsl h="0" s="12549" l="25098"/>
                                      </p:by>
                                    </p:animClr>
                                    <p:animClr clrSpc="hsl" dir="cw">
                                      <p:cBhvr>
                                        <p:cTn id="115" dur="500" fill="hold"/>
                                        <p:tgtEl>
                                          <p:spTgt spid="14"/>
                                        </p:tgtEl>
                                        <p:attrNameLst>
                                          <p:attrName>stroke.color</p:attrName>
                                        </p:attrNameLst>
                                      </p:cBhvr>
                                      <p:by>
                                        <p:hsl h="0" s="12549" l="25098"/>
                                      </p:by>
                                    </p:animClr>
                                    <p:set>
                                      <p:cBhvr>
                                        <p:cTn id="116" dur="500" fill="hold"/>
                                        <p:tgtEl>
                                          <p:spTgt spid="14"/>
                                        </p:tgtEl>
                                        <p:attrNameLst>
                                          <p:attrName>fill.type</p:attrName>
                                        </p:attrNameLst>
                                      </p:cBhvr>
                                      <p:to>
                                        <p:strVal val="solid"/>
                                      </p:to>
                                    </p:set>
                                  </p:childTnLst>
                                </p:cTn>
                              </p:par>
                              <p:par>
                                <p:cTn id="117" presetID="30" presetClass="emph" presetSubtype="0" fill="hold" grpId="2" nodeType="withEffect">
                                  <p:stCondLst>
                                    <p:cond delay="0"/>
                                  </p:stCondLst>
                                  <p:childTnLst>
                                    <p:animClr clrSpc="hsl" dir="cw">
                                      <p:cBhvr override="childStyle">
                                        <p:cTn id="118" dur="500" fill="hold"/>
                                        <p:tgtEl>
                                          <p:spTgt spid="15"/>
                                        </p:tgtEl>
                                        <p:attrNameLst>
                                          <p:attrName>style.color</p:attrName>
                                        </p:attrNameLst>
                                      </p:cBhvr>
                                      <p:by>
                                        <p:hsl h="0" s="12549" l="25098"/>
                                      </p:by>
                                    </p:animClr>
                                    <p:animClr clrSpc="hsl" dir="cw">
                                      <p:cBhvr>
                                        <p:cTn id="119" dur="500" fill="hold"/>
                                        <p:tgtEl>
                                          <p:spTgt spid="15"/>
                                        </p:tgtEl>
                                        <p:attrNameLst>
                                          <p:attrName>fillcolor</p:attrName>
                                        </p:attrNameLst>
                                      </p:cBhvr>
                                      <p:by>
                                        <p:hsl h="0" s="12549" l="25098"/>
                                      </p:by>
                                    </p:animClr>
                                    <p:animClr clrSpc="hsl" dir="cw">
                                      <p:cBhvr>
                                        <p:cTn id="120" dur="500" fill="hold"/>
                                        <p:tgtEl>
                                          <p:spTgt spid="15"/>
                                        </p:tgtEl>
                                        <p:attrNameLst>
                                          <p:attrName>stroke.color</p:attrName>
                                        </p:attrNameLst>
                                      </p:cBhvr>
                                      <p:by>
                                        <p:hsl h="0" s="12549" l="25098"/>
                                      </p:by>
                                    </p:animClr>
                                    <p:set>
                                      <p:cBhvr>
                                        <p:cTn id="121" dur="500" fill="hold"/>
                                        <p:tgtEl>
                                          <p:spTgt spid="15"/>
                                        </p:tgtEl>
                                        <p:attrNameLst>
                                          <p:attrName>fill.type</p:attrName>
                                        </p:attrNameLst>
                                      </p:cBhvr>
                                      <p:to>
                                        <p:strVal val="solid"/>
                                      </p:to>
                                    </p:se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grpId="0" nodeType="clickEffect">
                                  <p:stCondLst>
                                    <p:cond delay="0"/>
                                  </p:stCondLst>
                                  <p:childTnLst>
                                    <p:set>
                                      <p:cBhvr>
                                        <p:cTn id="125" dur="1" fill="hold">
                                          <p:stCondLst>
                                            <p:cond delay="0"/>
                                          </p:stCondLst>
                                        </p:cTn>
                                        <p:tgtEl>
                                          <p:spTgt spid="26"/>
                                        </p:tgtEl>
                                        <p:attrNameLst>
                                          <p:attrName>style.visibility</p:attrName>
                                        </p:attrNameLst>
                                      </p:cBhvr>
                                      <p:to>
                                        <p:strVal val="visible"/>
                                      </p:to>
                                    </p:set>
                                    <p:animEffect transition="in" filter="fade">
                                      <p:cBhvr>
                                        <p:cTn id="126" dur="500"/>
                                        <p:tgtEl>
                                          <p:spTgt spid="26"/>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25"/>
                                        </p:tgtEl>
                                        <p:attrNameLst>
                                          <p:attrName>style.visibility</p:attrName>
                                        </p:attrNameLst>
                                      </p:cBhvr>
                                      <p:to>
                                        <p:strVal val="visible"/>
                                      </p:to>
                                    </p:set>
                                    <p:animEffect transition="in" filter="fade">
                                      <p:cBhvr>
                                        <p:cTn id="129" dur="500"/>
                                        <p:tgtEl>
                                          <p:spTgt spid="25"/>
                                        </p:tgtEl>
                                      </p:cBhvr>
                                    </p:animEffect>
                                  </p:childTnLst>
                                </p:cTn>
                              </p:par>
                              <p:par>
                                <p:cTn id="130" presetID="7" presetClass="emph" presetSubtype="2" fill="hold" grpId="0" nodeType="withEffect">
                                  <p:stCondLst>
                                    <p:cond delay="0"/>
                                  </p:stCondLst>
                                  <p:childTnLst>
                                    <p:animClr clrSpc="rgb" dir="cw">
                                      <p:cBhvr>
                                        <p:cTn id="131" dur="500" fill="hold"/>
                                        <p:tgtEl>
                                          <p:spTgt spid="28"/>
                                        </p:tgtEl>
                                        <p:attrNameLst>
                                          <p:attrName>stroke.color</p:attrName>
                                        </p:attrNameLst>
                                      </p:cBhvr>
                                      <p:to>
                                        <a:srgbClr val="D5D5D5"/>
                                      </p:to>
                                    </p:animClr>
                                    <p:set>
                                      <p:cBhvr>
                                        <p:cTn id="132" dur="500" fill="hold"/>
                                        <p:tgtEl>
                                          <p:spTgt spid="28"/>
                                        </p:tgtEl>
                                        <p:attrNameLst>
                                          <p:attrName>stroke.on</p:attrName>
                                        </p:attrNameLst>
                                      </p:cBhvr>
                                      <p:to>
                                        <p:strVal val="true"/>
                                      </p:to>
                                    </p:set>
                                  </p:childTnLst>
                                </p:cTn>
                              </p:par>
                              <p:par>
                                <p:cTn id="133" presetID="7" presetClass="emph" presetSubtype="2" fill="hold" grpId="0" nodeType="withEffect">
                                  <p:stCondLst>
                                    <p:cond delay="0"/>
                                  </p:stCondLst>
                                  <p:childTnLst>
                                    <p:animClr clrSpc="rgb" dir="cw">
                                      <p:cBhvr>
                                        <p:cTn id="134" dur="500" fill="hold"/>
                                        <p:tgtEl>
                                          <p:spTgt spid="27"/>
                                        </p:tgtEl>
                                        <p:attrNameLst>
                                          <p:attrName>stroke.color</p:attrName>
                                        </p:attrNameLst>
                                      </p:cBhvr>
                                      <p:to>
                                        <a:srgbClr val="D5D5D5"/>
                                      </p:to>
                                    </p:animClr>
                                    <p:set>
                                      <p:cBhvr>
                                        <p:cTn id="135" dur="500" fill="hold"/>
                                        <p:tgtEl>
                                          <p:spTgt spid="27"/>
                                        </p:tgtEl>
                                        <p:attrNameLst>
                                          <p:attrName>stroke.on</p:attrName>
                                        </p:attrNameLst>
                                      </p:cBhvr>
                                      <p:to>
                                        <p:strVal val="true"/>
                                      </p:to>
                                    </p:set>
                                  </p:childTnLst>
                                </p:cTn>
                              </p:par>
                            </p:childTnLst>
                          </p:cTn>
                        </p:par>
                      </p:childTnLst>
                    </p:cTn>
                  </p:par>
                  <p:par>
                    <p:cTn id="136" fill="hold">
                      <p:stCondLst>
                        <p:cond delay="indefinite"/>
                      </p:stCondLst>
                      <p:childTnLst>
                        <p:par>
                          <p:cTn id="137" fill="hold">
                            <p:stCondLst>
                              <p:cond delay="0"/>
                            </p:stCondLst>
                            <p:childTnLst>
                              <p:par>
                                <p:cTn id="138" presetID="22" presetClass="entr" presetSubtype="4" fill="hold" nodeType="clickEffect">
                                  <p:stCondLst>
                                    <p:cond delay="0"/>
                                  </p:stCondLst>
                                  <p:childTnLst>
                                    <p:set>
                                      <p:cBhvr>
                                        <p:cTn id="139" dur="1" fill="hold">
                                          <p:stCondLst>
                                            <p:cond delay="0"/>
                                          </p:stCondLst>
                                        </p:cTn>
                                        <p:tgtEl>
                                          <p:spTgt spid="30"/>
                                        </p:tgtEl>
                                        <p:attrNameLst>
                                          <p:attrName>style.visibility</p:attrName>
                                        </p:attrNameLst>
                                      </p:cBhvr>
                                      <p:to>
                                        <p:strVal val="visible"/>
                                      </p:to>
                                    </p:set>
                                    <p:animEffect transition="in" filter="wipe(down)">
                                      <p:cBhvr>
                                        <p:cTn id="140" dur="500"/>
                                        <p:tgtEl>
                                          <p:spTgt spid="30"/>
                                        </p:tgtEl>
                                      </p:cBhvr>
                                    </p:animEffect>
                                  </p:childTnLst>
                                </p:cTn>
                              </p:par>
                              <p:par>
                                <p:cTn id="141" presetID="22" presetClass="entr" presetSubtype="4" fill="hold" grpId="0" nodeType="withEffect">
                                  <p:stCondLst>
                                    <p:cond delay="0"/>
                                  </p:stCondLst>
                                  <p:childTnLst>
                                    <p:set>
                                      <p:cBhvr>
                                        <p:cTn id="142" dur="1" fill="hold">
                                          <p:stCondLst>
                                            <p:cond delay="0"/>
                                          </p:stCondLst>
                                        </p:cTn>
                                        <p:tgtEl>
                                          <p:spTgt spid="37"/>
                                        </p:tgtEl>
                                        <p:attrNameLst>
                                          <p:attrName>style.visibility</p:attrName>
                                        </p:attrNameLst>
                                      </p:cBhvr>
                                      <p:to>
                                        <p:strVal val="visible"/>
                                      </p:to>
                                    </p:set>
                                    <p:animEffect transition="in" filter="wipe(down)">
                                      <p:cBhvr>
                                        <p:cTn id="143" dur="500"/>
                                        <p:tgtEl>
                                          <p:spTgt spid="37"/>
                                        </p:tgtEl>
                                      </p:cBhvr>
                                    </p:animEffect>
                                  </p:childTnLst>
                                </p:cTn>
                              </p:par>
                            </p:childTnLst>
                          </p:cTn>
                        </p:par>
                      </p:childTnLst>
                    </p:cTn>
                  </p:par>
                  <p:par>
                    <p:cTn id="144" fill="hold">
                      <p:stCondLst>
                        <p:cond delay="indefinite"/>
                      </p:stCondLst>
                      <p:childTnLst>
                        <p:par>
                          <p:cTn id="145" fill="hold">
                            <p:stCondLst>
                              <p:cond delay="0"/>
                            </p:stCondLst>
                            <p:childTnLst>
                              <p:par>
                                <p:cTn id="146" presetID="22" presetClass="entr" presetSubtype="4" fill="hold" nodeType="clickEffect">
                                  <p:stCondLst>
                                    <p:cond delay="0"/>
                                  </p:stCondLst>
                                  <p:childTnLst>
                                    <p:set>
                                      <p:cBhvr>
                                        <p:cTn id="147" dur="1" fill="hold">
                                          <p:stCondLst>
                                            <p:cond delay="0"/>
                                          </p:stCondLst>
                                        </p:cTn>
                                        <p:tgtEl>
                                          <p:spTgt spid="31"/>
                                        </p:tgtEl>
                                        <p:attrNameLst>
                                          <p:attrName>style.visibility</p:attrName>
                                        </p:attrNameLst>
                                      </p:cBhvr>
                                      <p:to>
                                        <p:strVal val="visible"/>
                                      </p:to>
                                    </p:set>
                                    <p:animEffect transition="in" filter="wipe(down)">
                                      <p:cBhvr>
                                        <p:cTn id="148" dur="500"/>
                                        <p:tgtEl>
                                          <p:spTgt spid="31"/>
                                        </p:tgtEl>
                                      </p:cBhvr>
                                    </p:animEffect>
                                  </p:childTnLst>
                                </p:cTn>
                              </p:par>
                            </p:childTnLst>
                          </p:cTn>
                        </p:par>
                      </p:childTnLst>
                    </p:cTn>
                  </p:par>
                  <p:par>
                    <p:cTn id="149" fill="hold">
                      <p:stCondLst>
                        <p:cond delay="indefinite"/>
                      </p:stCondLst>
                      <p:childTnLst>
                        <p:par>
                          <p:cTn id="150" fill="hold">
                            <p:stCondLst>
                              <p:cond delay="0"/>
                            </p:stCondLst>
                            <p:childTnLst>
                              <p:par>
                                <p:cTn id="151" presetID="22" presetClass="entr" presetSubtype="4" fill="hold" nodeType="clickEffect">
                                  <p:stCondLst>
                                    <p:cond delay="0"/>
                                  </p:stCondLst>
                                  <p:childTnLst>
                                    <p:set>
                                      <p:cBhvr>
                                        <p:cTn id="152" dur="1" fill="hold">
                                          <p:stCondLst>
                                            <p:cond delay="0"/>
                                          </p:stCondLst>
                                        </p:cTn>
                                        <p:tgtEl>
                                          <p:spTgt spid="32"/>
                                        </p:tgtEl>
                                        <p:attrNameLst>
                                          <p:attrName>style.visibility</p:attrName>
                                        </p:attrNameLst>
                                      </p:cBhvr>
                                      <p:to>
                                        <p:strVal val="visible"/>
                                      </p:to>
                                    </p:set>
                                    <p:animEffect transition="in" filter="wipe(down)">
                                      <p:cBhvr>
                                        <p:cTn id="153" dur="500"/>
                                        <p:tgtEl>
                                          <p:spTgt spid="32"/>
                                        </p:tgtEl>
                                      </p:cBhvr>
                                    </p:animEffect>
                                  </p:childTnLst>
                                </p:cTn>
                              </p:par>
                            </p:childTnLst>
                          </p:cTn>
                        </p:par>
                      </p:childTnLst>
                    </p:cTn>
                  </p:par>
                  <p:par>
                    <p:cTn id="154" fill="hold">
                      <p:stCondLst>
                        <p:cond delay="indefinite"/>
                      </p:stCondLst>
                      <p:childTnLst>
                        <p:par>
                          <p:cTn id="155" fill="hold">
                            <p:stCondLst>
                              <p:cond delay="0"/>
                            </p:stCondLst>
                            <p:childTnLst>
                              <p:par>
                                <p:cTn id="156" presetID="22" presetClass="entr" presetSubtype="4" fill="hold" nodeType="clickEffect">
                                  <p:stCondLst>
                                    <p:cond delay="0"/>
                                  </p:stCondLst>
                                  <p:childTnLst>
                                    <p:set>
                                      <p:cBhvr>
                                        <p:cTn id="157" dur="1" fill="hold">
                                          <p:stCondLst>
                                            <p:cond delay="0"/>
                                          </p:stCondLst>
                                        </p:cTn>
                                        <p:tgtEl>
                                          <p:spTgt spid="33"/>
                                        </p:tgtEl>
                                        <p:attrNameLst>
                                          <p:attrName>style.visibility</p:attrName>
                                        </p:attrNameLst>
                                      </p:cBhvr>
                                      <p:to>
                                        <p:strVal val="visible"/>
                                      </p:to>
                                    </p:set>
                                    <p:animEffect transition="in" filter="wipe(down)">
                                      <p:cBhvr>
                                        <p:cTn id="158" dur="500"/>
                                        <p:tgtEl>
                                          <p:spTgt spid="33"/>
                                        </p:tgtEl>
                                      </p:cBhvr>
                                    </p:animEffect>
                                  </p:childTnLst>
                                </p:cTn>
                              </p:par>
                              <p:par>
                                <p:cTn id="159" presetID="22" presetClass="entr" presetSubtype="4" fill="hold" grpId="0" nodeType="withEffect">
                                  <p:stCondLst>
                                    <p:cond delay="0"/>
                                  </p:stCondLst>
                                  <p:childTnLst>
                                    <p:set>
                                      <p:cBhvr>
                                        <p:cTn id="160" dur="1" fill="hold">
                                          <p:stCondLst>
                                            <p:cond delay="0"/>
                                          </p:stCondLst>
                                        </p:cTn>
                                        <p:tgtEl>
                                          <p:spTgt spid="2"/>
                                        </p:tgtEl>
                                        <p:attrNameLst>
                                          <p:attrName>style.visibility</p:attrName>
                                        </p:attrNameLst>
                                      </p:cBhvr>
                                      <p:to>
                                        <p:strVal val="visible"/>
                                      </p:to>
                                    </p:set>
                                    <p:animEffect transition="in" filter="wipe(down)">
                                      <p:cBhvr>
                                        <p:cTn id="16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4" grpId="1" animBg="1"/>
      <p:bldP spid="14" grpId="2" animBg="1"/>
      <p:bldP spid="15" grpId="0" animBg="1"/>
      <p:bldP spid="15" grpId="1" animBg="1"/>
      <p:bldP spid="15" grpId="2" animBg="1"/>
      <p:bldP spid="16" grpId="0" animBg="1"/>
      <p:bldP spid="17" grpId="0" animBg="1"/>
      <p:bldP spid="17" grpId="1" animBg="1"/>
      <p:bldP spid="17" grpId="2" animBg="1"/>
      <p:bldP spid="18" grpId="0" animBg="1"/>
      <p:bldP spid="18" grpId="1" animBg="1"/>
      <p:bldP spid="18" grpId="2"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7" grpId="0"/>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6D623A4D-BD4E-23DB-C80B-254DC846CDA4}"/>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5329760" y="3889732"/>
            <a:ext cx="3001934" cy="2251452"/>
          </a:xfrm>
          <a:prstGeom prst="rect">
            <a:avLst/>
          </a:prstGeom>
        </p:spPr>
      </p:pic>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p:txBody>
          <a:bodyPr/>
          <a:lstStyle/>
          <a:p>
            <a:r>
              <a:rPr lang="en-US" dirty="0"/>
              <a:t>MIXE-T(</a:t>
            </a:r>
            <a:r>
              <a:rPr lang="en-US" dirty="0" err="1"/>
              <a:t>omography</a:t>
            </a:r>
            <a:r>
              <a:rPr lang="en-US" dirty="0"/>
              <a:t>)</a:t>
            </a:r>
            <a:r>
              <a:rPr lang="en-GB" dirty="0"/>
              <a:t>– Tracker</a:t>
            </a:r>
            <a:endParaRPr lang="en-GB" noProof="0" dirty="0"/>
          </a:p>
        </p:txBody>
      </p:sp>
      <p:sp>
        <p:nvSpPr>
          <p:cNvPr id="3" name="Inhaltsplatzhalter 2">
            <a:extLst>
              <a:ext uri="{FF2B5EF4-FFF2-40B4-BE49-F238E27FC236}">
                <a16:creationId xmlns:a16="http://schemas.microsoft.com/office/drawing/2014/main" id="{B0F1E6AD-5F9D-40E2-9400-77D55F7A0D41}"/>
              </a:ext>
            </a:extLst>
          </p:cNvPr>
          <p:cNvSpPr>
            <a:spLocks noGrp="1"/>
          </p:cNvSpPr>
          <p:nvPr>
            <p:ph idx="1"/>
          </p:nvPr>
        </p:nvSpPr>
        <p:spPr>
          <a:xfrm>
            <a:off x="485638" y="1176006"/>
            <a:ext cx="5316819" cy="3168453"/>
          </a:xfrm>
        </p:spPr>
        <p:txBody>
          <a:bodyPr/>
          <a:lstStyle/>
          <a:p>
            <a:r>
              <a:rPr lang="en-GB" sz="1800" b="1" noProof="0" dirty="0"/>
              <a:t>Twin GEM-TPC Tracking chamber HGB4</a:t>
            </a:r>
            <a:endParaRPr lang="en-GB" sz="1800" noProof="0" dirty="0"/>
          </a:p>
          <a:p>
            <a:pPr marL="342900" indent="-342900">
              <a:buFont typeface="Arial" panose="020B0604020202020204" pitchFamily="34" charset="0"/>
              <a:buChar char="•"/>
            </a:pPr>
            <a:r>
              <a:rPr lang="en-US" sz="1800" noProof="0" dirty="0"/>
              <a:t>Collaboration with F. Garcia (HIP) </a:t>
            </a:r>
          </a:p>
          <a:p>
            <a:pPr marL="342900" indent="-342900">
              <a:buFont typeface="Arial" panose="020B0604020202020204" pitchFamily="34" charset="0"/>
              <a:buChar char="•"/>
            </a:pPr>
            <a:r>
              <a:rPr lang="en-US" sz="1800" dirty="0"/>
              <a:t>Collaboration with GDD lab and DRD1/CERN</a:t>
            </a:r>
            <a:endParaRPr lang="en-US" sz="1800" noProof="0" dirty="0"/>
          </a:p>
          <a:p>
            <a:pPr marL="342900" indent="-342900">
              <a:buFont typeface="Arial" panose="020B0604020202020204" pitchFamily="34" charset="0"/>
              <a:buChar char="•"/>
            </a:pPr>
            <a:r>
              <a:rPr lang="de-CH" sz="1800" dirty="0" err="1"/>
              <a:t>Active</a:t>
            </a:r>
            <a:r>
              <a:rPr lang="de-CH" sz="1800" dirty="0"/>
              <a:t> Area ~20x10 cm²</a:t>
            </a:r>
          </a:p>
          <a:p>
            <a:pPr marL="342900" lvl="2" indent="-342900">
              <a:buFont typeface="Arial" panose="020B0604020202020204" pitchFamily="34" charset="0"/>
              <a:buChar char="•"/>
            </a:pPr>
            <a:r>
              <a:rPr lang="de-CH" sz="1800" dirty="0"/>
              <a:t>Triple GEM </a:t>
            </a:r>
            <a:r>
              <a:rPr lang="de-CH" sz="1800" dirty="0" err="1"/>
              <a:t>stack</a:t>
            </a:r>
            <a:r>
              <a:rPr lang="de-CH" sz="1800" dirty="0"/>
              <a:t> </a:t>
            </a:r>
            <a:r>
              <a:rPr lang="de-CH" sz="1800" dirty="0" err="1"/>
              <a:t>amplification</a:t>
            </a:r>
            <a:r>
              <a:rPr lang="de-CH" sz="1800" dirty="0"/>
              <a:t> </a:t>
            </a:r>
            <a:r>
              <a:rPr lang="de-CH" sz="1800" dirty="0" err="1"/>
              <a:t>stage</a:t>
            </a:r>
            <a:endParaRPr lang="de-CH" sz="1800" dirty="0"/>
          </a:p>
          <a:p>
            <a:pPr marL="342900" lvl="2" indent="-342900">
              <a:buFont typeface="Arial" panose="020B0604020202020204" pitchFamily="34" charset="0"/>
              <a:buChar char="•"/>
            </a:pPr>
            <a:r>
              <a:rPr lang="de-CH" sz="1800" dirty="0"/>
              <a:t>1D </a:t>
            </a:r>
            <a:r>
              <a:rPr lang="de-CH" sz="1800" dirty="0" err="1"/>
              <a:t>strip</a:t>
            </a:r>
            <a:r>
              <a:rPr lang="de-CH" sz="1800" dirty="0"/>
              <a:t> </a:t>
            </a:r>
            <a:r>
              <a:rPr lang="de-CH" sz="1800" dirty="0" err="1"/>
              <a:t>readout</a:t>
            </a:r>
            <a:r>
              <a:rPr lang="de-CH" sz="1800" dirty="0"/>
              <a:t> – 1024 </a:t>
            </a:r>
            <a:r>
              <a:rPr lang="de-CH" sz="1800" dirty="0" err="1"/>
              <a:t>ch</a:t>
            </a:r>
            <a:r>
              <a:rPr lang="de-CH" sz="1800" dirty="0"/>
              <a:t> in total – 0.4 mm pitch</a:t>
            </a:r>
          </a:p>
          <a:p>
            <a:pPr marL="342900" lvl="2" indent="-342900">
              <a:buFont typeface="Arial" panose="020B0604020202020204" pitchFamily="34" charset="0"/>
              <a:buChar char="•"/>
            </a:pPr>
            <a:r>
              <a:rPr lang="de-CH" sz="1800" dirty="0"/>
              <a:t>X </a:t>
            </a:r>
            <a:r>
              <a:rPr lang="de-CH" sz="1800" dirty="0" err="1"/>
              <a:t>position</a:t>
            </a:r>
            <a:r>
              <a:rPr lang="de-CH" sz="1800" dirty="0"/>
              <a:t> </a:t>
            </a:r>
            <a:r>
              <a:rPr lang="de-CH" sz="1800" dirty="0" err="1"/>
              <a:t>given</a:t>
            </a:r>
            <a:r>
              <a:rPr lang="de-CH" sz="1800" dirty="0"/>
              <a:t> </a:t>
            </a:r>
            <a:r>
              <a:rPr lang="de-CH" sz="1800" dirty="0" err="1"/>
              <a:t>by</a:t>
            </a:r>
            <a:r>
              <a:rPr lang="de-CH" sz="1800" dirty="0"/>
              <a:t> </a:t>
            </a:r>
            <a:r>
              <a:rPr lang="de-CH" sz="1800" dirty="0" err="1"/>
              <a:t>the</a:t>
            </a:r>
            <a:r>
              <a:rPr lang="de-CH" sz="1800" dirty="0"/>
              <a:t> </a:t>
            </a:r>
            <a:r>
              <a:rPr lang="de-CH" sz="1800" dirty="0" err="1"/>
              <a:t>projectiopn</a:t>
            </a:r>
            <a:r>
              <a:rPr lang="de-CH" sz="1800" dirty="0"/>
              <a:t> </a:t>
            </a:r>
            <a:r>
              <a:rPr lang="de-CH" sz="1800" dirty="0" err="1"/>
              <a:t>of</a:t>
            </a:r>
            <a:r>
              <a:rPr lang="de-CH" sz="1800" dirty="0"/>
              <a:t> </a:t>
            </a:r>
            <a:r>
              <a:rPr lang="de-CH" sz="1800" dirty="0" err="1"/>
              <a:t>cluster</a:t>
            </a:r>
            <a:r>
              <a:rPr lang="de-CH" sz="1800" dirty="0"/>
              <a:t> on </a:t>
            </a:r>
            <a:r>
              <a:rPr lang="de-CH" sz="1800" dirty="0" err="1"/>
              <a:t>strips</a:t>
            </a:r>
            <a:endParaRPr lang="de-CH" sz="1800" dirty="0"/>
          </a:p>
          <a:p>
            <a:pPr marL="342900" lvl="2" indent="-342900">
              <a:buFont typeface="Arial" panose="020B0604020202020204" pitchFamily="34" charset="0"/>
              <a:buChar char="•"/>
            </a:pPr>
            <a:r>
              <a:rPr lang="de-CH" sz="1800" dirty="0"/>
              <a:t>Y </a:t>
            </a:r>
            <a:r>
              <a:rPr lang="de-CH" sz="1800" dirty="0" err="1"/>
              <a:t>position</a:t>
            </a:r>
            <a:r>
              <a:rPr lang="de-CH" sz="1800" dirty="0"/>
              <a:t> </a:t>
            </a:r>
            <a:r>
              <a:rPr lang="de-CH" sz="1800" dirty="0" err="1"/>
              <a:t>given</a:t>
            </a:r>
            <a:r>
              <a:rPr lang="de-CH" sz="1800" dirty="0"/>
              <a:t> </a:t>
            </a:r>
            <a:r>
              <a:rPr lang="de-CH" sz="1800" dirty="0" err="1"/>
              <a:t>by</a:t>
            </a:r>
            <a:r>
              <a:rPr lang="de-CH" sz="1800" dirty="0"/>
              <a:t> </a:t>
            </a:r>
            <a:r>
              <a:rPr lang="de-CH" sz="1800" dirty="0" err="1"/>
              <a:t>drift</a:t>
            </a:r>
            <a:r>
              <a:rPr lang="de-CH" sz="1800" dirty="0"/>
              <a:t> time(s)</a:t>
            </a:r>
          </a:p>
          <a:p>
            <a:r>
              <a:rPr lang="en-GB" sz="1800" b="1" dirty="0"/>
              <a:t>Fiber Detector for calibration</a:t>
            </a:r>
            <a:endParaRPr lang="en-GB" sz="1800" noProof="0" dirty="0"/>
          </a:p>
          <a:p>
            <a:pPr marL="342900" indent="-342900">
              <a:buFont typeface="Arial" panose="020B0604020202020204" pitchFamily="34" charset="0"/>
              <a:buChar char="•"/>
            </a:pPr>
            <a:r>
              <a:rPr lang="en-GB" sz="1800" dirty="0"/>
              <a:t>P</a:t>
            </a:r>
            <a:r>
              <a:rPr lang="en-GB" sz="1800" noProof="0" dirty="0"/>
              <a:t>laced in front of tracker</a:t>
            </a:r>
          </a:p>
          <a:p>
            <a:pPr marL="342900" indent="-342900">
              <a:buFont typeface="Arial" panose="020B0604020202020204" pitchFamily="34" charset="0"/>
              <a:buChar char="•"/>
            </a:pPr>
            <a:r>
              <a:rPr lang="en-GB" sz="1800" noProof="0" dirty="0"/>
              <a:t>3 scintillating </a:t>
            </a:r>
            <a:r>
              <a:rPr lang="en-GB" sz="1800" noProof="0" dirty="0" err="1"/>
              <a:t>fibers</a:t>
            </a:r>
            <a:r>
              <a:rPr lang="en-GB" sz="1800" dirty="0"/>
              <a:t> </a:t>
            </a:r>
            <a:r>
              <a:rPr lang="en-US" sz="1800" dirty="0"/>
              <a:t>in exactly 4mm distance</a:t>
            </a:r>
            <a:endParaRPr lang="en-GB" sz="1800" noProof="0" dirty="0"/>
          </a:p>
          <a:p>
            <a:pPr marL="342900" indent="-342900">
              <a:buFont typeface="Arial" panose="020B0604020202020204" pitchFamily="34" charset="0"/>
              <a:buChar char="•"/>
            </a:pPr>
            <a:r>
              <a:rPr lang="en-US" sz="1800" dirty="0" err="1"/>
              <a:t>SiPM</a:t>
            </a:r>
            <a:r>
              <a:rPr lang="en-US" sz="1800" dirty="0"/>
              <a:t> as fast readout</a:t>
            </a:r>
          </a:p>
          <a:p>
            <a:pPr marL="342900" indent="-342900">
              <a:buFont typeface="Arial" panose="020B0604020202020204" pitchFamily="34" charset="0"/>
              <a:buChar char="•"/>
            </a:pPr>
            <a:r>
              <a:rPr lang="en-US" sz="1800" noProof="0" dirty="0"/>
              <a:t>Only use </a:t>
            </a:r>
            <a:r>
              <a:rPr lang="en-US" sz="1800" dirty="0"/>
              <a:t>parallel tracks</a:t>
            </a:r>
            <a:endParaRPr lang="en-US" sz="1800" noProof="0" dirty="0"/>
          </a:p>
          <a:p>
            <a:pPr marL="342900" lvl="2" indent="-342900">
              <a:buFont typeface="Arial" panose="020B0604020202020204" pitchFamily="34" charset="0"/>
              <a:buChar char="•"/>
            </a:pPr>
            <a:endParaRPr lang="de-CH" sz="1800" dirty="0"/>
          </a:p>
          <a:p>
            <a:pPr marL="342900" lvl="2" indent="-342900">
              <a:buFont typeface="Arial" panose="020B0604020202020204" pitchFamily="34" charset="0"/>
              <a:buChar char="•"/>
            </a:pPr>
            <a:endParaRPr lang="en-GB" sz="1800" dirty="0"/>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CDC47F17-16CE-4A13-B83D-C293EE60C5E9}" type="datetime1">
              <a:rPr lang="de-CH" smtClean="0"/>
              <a:t>15.10.24</a:t>
            </a:fld>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13</a:t>
            </a:fld>
            <a:endParaRPr lang="de-CH" dirty="0"/>
          </a:p>
        </p:txBody>
      </p:sp>
      <p:pic>
        <p:nvPicPr>
          <p:cNvPr id="14" name="Picture 13">
            <a:extLst>
              <a:ext uri="{FF2B5EF4-FFF2-40B4-BE49-F238E27FC236}">
                <a16:creationId xmlns:a16="http://schemas.microsoft.com/office/drawing/2014/main" id="{F57DD1D1-3A76-FC83-935E-939195BF29C2}"/>
              </a:ext>
            </a:extLst>
          </p:cNvPr>
          <p:cNvPicPr>
            <a:picLocks noChangeAspect="1"/>
          </p:cNvPicPr>
          <p:nvPr/>
        </p:nvPicPr>
        <p:blipFill>
          <a:blip r:embed="rId4"/>
          <a:stretch>
            <a:fillRect/>
          </a:stretch>
        </p:blipFill>
        <p:spPr>
          <a:xfrm>
            <a:off x="8216693" y="994167"/>
            <a:ext cx="3279981" cy="5262387"/>
          </a:xfrm>
          <a:prstGeom prst="rect">
            <a:avLst/>
          </a:prstGeom>
        </p:spPr>
      </p:pic>
      <p:sp>
        <p:nvSpPr>
          <p:cNvPr id="17" name="TextBox 16">
            <a:extLst>
              <a:ext uri="{FF2B5EF4-FFF2-40B4-BE49-F238E27FC236}">
                <a16:creationId xmlns:a16="http://schemas.microsoft.com/office/drawing/2014/main" id="{8D88B216-2842-B203-525E-218442A595D2}"/>
              </a:ext>
            </a:extLst>
          </p:cNvPr>
          <p:cNvSpPr txBox="1"/>
          <p:nvPr/>
        </p:nvSpPr>
        <p:spPr>
          <a:xfrm>
            <a:off x="5789025" y="1177700"/>
            <a:ext cx="3168352" cy="369332"/>
          </a:xfrm>
          <a:prstGeom prst="rect">
            <a:avLst/>
          </a:prstGeom>
          <a:noFill/>
        </p:spPr>
        <p:txBody>
          <a:bodyPr wrap="square" lIns="0" tIns="0" rIns="0" bIns="0" rtlCol="0">
            <a:spAutoFit/>
          </a:bodyPr>
          <a:lstStyle/>
          <a:p>
            <a:pPr algn="l"/>
            <a:r>
              <a:rPr lang="en-US" sz="2400" b="1" dirty="0">
                <a:solidFill>
                  <a:schemeClr val="accent4">
                    <a:lumMod val="40000"/>
                    <a:lumOff val="60000"/>
                  </a:schemeClr>
                </a:solidFill>
                <a:latin typeface="+mj-lt"/>
              </a:rPr>
              <a:t>See Francisco’s Talk</a:t>
            </a:r>
          </a:p>
        </p:txBody>
      </p:sp>
      <p:sp>
        <p:nvSpPr>
          <p:cNvPr id="7" name="TextBox 6">
            <a:extLst>
              <a:ext uri="{FF2B5EF4-FFF2-40B4-BE49-F238E27FC236}">
                <a16:creationId xmlns:a16="http://schemas.microsoft.com/office/drawing/2014/main" id="{C2C6C775-9EB6-38B6-9B42-91F81970BAB5}"/>
              </a:ext>
            </a:extLst>
          </p:cNvPr>
          <p:cNvSpPr txBox="1"/>
          <p:nvPr/>
        </p:nvSpPr>
        <p:spPr>
          <a:xfrm>
            <a:off x="7974756" y="4396563"/>
            <a:ext cx="959024" cy="369332"/>
          </a:xfrm>
          <a:prstGeom prst="rect">
            <a:avLst/>
          </a:prstGeom>
          <a:noFill/>
        </p:spPr>
        <p:txBody>
          <a:bodyPr wrap="square" lIns="0" tIns="0" rIns="0" bIns="0" rtlCol="0">
            <a:spAutoFit/>
          </a:bodyPr>
          <a:lstStyle/>
          <a:p>
            <a:pPr algn="l"/>
            <a:r>
              <a:rPr lang="en-US" sz="2400" b="1" dirty="0">
                <a:solidFill>
                  <a:schemeClr val="accent1"/>
                </a:solidFill>
                <a:latin typeface="+mj-lt"/>
              </a:rPr>
              <a:t>GEM1</a:t>
            </a:r>
          </a:p>
        </p:txBody>
      </p:sp>
      <p:sp>
        <p:nvSpPr>
          <p:cNvPr id="8" name="TextBox 7">
            <a:extLst>
              <a:ext uri="{FF2B5EF4-FFF2-40B4-BE49-F238E27FC236}">
                <a16:creationId xmlns:a16="http://schemas.microsoft.com/office/drawing/2014/main" id="{460AF8CB-CFCF-AD27-4B1E-B19294E0EA3A}"/>
              </a:ext>
            </a:extLst>
          </p:cNvPr>
          <p:cNvSpPr txBox="1"/>
          <p:nvPr/>
        </p:nvSpPr>
        <p:spPr>
          <a:xfrm>
            <a:off x="10920536" y="2812336"/>
            <a:ext cx="959024" cy="369332"/>
          </a:xfrm>
          <a:prstGeom prst="rect">
            <a:avLst/>
          </a:prstGeom>
          <a:noFill/>
        </p:spPr>
        <p:txBody>
          <a:bodyPr wrap="square" lIns="0" tIns="0" rIns="0" bIns="0" rtlCol="0">
            <a:spAutoFit/>
          </a:bodyPr>
          <a:lstStyle/>
          <a:p>
            <a:pPr algn="l"/>
            <a:r>
              <a:rPr lang="en-US" sz="2400" b="1" dirty="0">
                <a:solidFill>
                  <a:schemeClr val="accent1"/>
                </a:solidFill>
                <a:latin typeface="+mj-lt"/>
              </a:rPr>
              <a:t>GEM2</a:t>
            </a:r>
          </a:p>
        </p:txBody>
      </p:sp>
      <p:cxnSp>
        <p:nvCxnSpPr>
          <p:cNvPr id="10" name="Straight Arrow Connector 9">
            <a:extLst>
              <a:ext uri="{FF2B5EF4-FFF2-40B4-BE49-F238E27FC236}">
                <a16:creationId xmlns:a16="http://schemas.microsoft.com/office/drawing/2014/main" id="{1191013F-7F29-C825-FAFA-E5A35AC361EF}"/>
              </a:ext>
            </a:extLst>
          </p:cNvPr>
          <p:cNvCxnSpPr/>
          <p:nvPr/>
        </p:nvCxnSpPr>
        <p:spPr>
          <a:xfrm>
            <a:off x="9048328" y="3429000"/>
            <a:ext cx="0" cy="648072"/>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FF0C5290-8053-C103-E666-3CAAA86108F8}"/>
              </a:ext>
            </a:extLst>
          </p:cNvPr>
          <p:cNvCxnSpPr>
            <a:cxnSpLocks/>
          </p:cNvCxnSpPr>
          <p:nvPr/>
        </p:nvCxnSpPr>
        <p:spPr>
          <a:xfrm flipV="1">
            <a:off x="10416480" y="3305516"/>
            <a:ext cx="0" cy="639688"/>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45DFA302-F622-D0AB-ACA4-74A0814DD382}"/>
                  </a:ext>
                </a:extLst>
              </p:cNvPr>
              <p:cNvSpPr txBox="1"/>
              <p:nvPr/>
            </p:nvSpPr>
            <p:spPr>
              <a:xfrm>
                <a:off x="9134375" y="3364869"/>
                <a:ext cx="340221" cy="307777"/>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p>
                        <m:sSupPr>
                          <m:ctrlPr>
                            <a:rPr lang="en-US" sz="2000" i="1" smtClean="0">
                              <a:latin typeface="Cambria Math" panose="02040503050406030204" pitchFamily="18" charset="0"/>
                            </a:rPr>
                          </m:ctrlPr>
                        </m:sSupPr>
                        <m:e>
                          <m:r>
                            <a:rPr lang="en-US" sz="2000" b="0" i="1" smtClean="0">
                              <a:latin typeface="Cambria Math" panose="02040503050406030204" pitchFamily="18" charset="0"/>
                            </a:rPr>
                            <m:t>𝑒</m:t>
                          </m:r>
                        </m:e>
                        <m:sup>
                          <m:r>
                            <a:rPr lang="en-US" sz="2000" b="0" i="1" smtClean="0">
                              <a:latin typeface="Cambria Math" panose="02040503050406030204" pitchFamily="18" charset="0"/>
                            </a:rPr>
                            <m:t>−</m:t>
                          </m:r>
                        </m:sup>
                      </m:sSup>
                    </m:oMath>
                  </m:oMathPara>
                </a14:m>
                <a:endParaRPr lang="en-US" sz="2000" dirty="0"/>
              </a:p>
            </p:txBody>
          </p:sp>
        </mc:Choice>
        <mc:Fallback xmlns="">
          <p:sp>
            <p:nvSpPr>
              <p:cNvPr id="13" name="TextBox 12">
                <a:extLst>
                  <a:ext uri="{FF2B5EF4-FFF2-40B4-BE49-F238E27FC236}">
                    <a16:creationId xmlns:a16="http://schemas.microsoft.com/office/drawing/2014/main" id="{45DFA302-F622-D0AB-ACA4-74A0814DD382}"/>
                  </a:ext>
                </a:extLst>
              </p:cNvPr>
              <p:cNvSpPr txBox="1">
                <a:spLocks noRot="1" noChangeAspect="1" noMove="1" noResize="1" noEditPoints="1" noAdjustHandles="1" noChangeArrowheads="1" noChangeShapeType="1" noTextEdit="1"/>
              </p:cNvSpPr>
              <p:nvPr/>
            </p:nvSpPr>
            <p:spPr>
              <a:xfrm>
                <a:off x="9134375" y="3364869"/>
                <a:ext cx="340221" cy="307777"/>
              </a:xfrm>
              <a:prstGeom prst="rect">
                <a:avLst/>
              </a:prstGeom>
              <a:blipFill>
                <a:blip r:embed="rId5"/>
                <a:stretch>
                  <a:fillRect l="-89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D1DBDFCD-CDBE-F74A-BBCB-9C259F2234A6}"/>
                  </a:ext>
                </a:extLst>
              </p:cNvPr>
              <p:cNvSpPr txBox="1"/>
              <p:nvPr/>
            </p:nvSpPr>
            <p:spPr>
              <a:xfrm>
                <a:off x="10416480" y="3753036"/>
                <a:ext cx="340221" cy="307777"/>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p>
                        <m:sSupPr>
                          <m:ctrlPr>
                            <a:rPr lang="en-US" sz="2000" i="1" smtClean="0">
                              <a:latin typeface="Cambria Math" panose="02040503050406030204" pitchFamily="18" charset="0"/>
                            </a:rPr>
                          </m:ctrlPr>
                        </m:sSupPr>
                        <m:e>
                          <m:r>
                            <a:rPr lang="en-US" sz="2000" b="0" i="1" smtClean="0">
                              <a:latin typeface="Cambria Math" panose="02040503050406030204" pitchFamily="18" charset="0"/>
                            </a:rPr>
                            <m:t>𝑒</m:t>
                          </m:r>
                        </m:e>
                        <m:sup>
                          <m:r>
                            <a:rPr lang="en-US" sz="2000" b="0" i="1" smtClean="0">
                              <a:latin typeface="Cambria Math" panose="02040503050406030204" pitchFamily="18" charset="0"/>
                            </a:rPr>
                            <m:t>−</m:t>
                          </m:r>
                        </m:sup>
                      </m:sSup>
                    </m:oMath>
                  </m:oMathPara>
                </a14:m>
                <a:endParaRPr lang="en-US" sz="2000" dirty="0"/>
              </a:p>
            </p:txBody>
          </p:sp>
        </mc:Choice>
        <mc:Fallback xmlns="">
          <p:sp>
            <p:nvSpPr>
              <p:cNvPr id="18" name="TextBox 17">
                <a:extLst>
                  <a:ext uri="{FF2B5EF4-FFF2-40B4-BE49-F238E27FC236}">
                    <a16:creationId xmlns:a16="http://schemas.microsoft.com/office/drawing/2014/main" id="{D1DBDFCD-CDBE-F74A-BBCB-9C259F2234A6}"/>
                  </a:ext>
                </a:extLst>
              </p:cNvPr>
              <p:cNvSpPr txBox="1">
                <a:spLocks noRot="1" noChangeAspect="1" noMove="1" noResize="1" noEditPoints="1" noAdjustHandles="1" noChangeArrowheads="1" noChangeShapeType="1" noTextEdit="1"/>
              </p:cNvSpPr>
              <p:nvPr/>
            </p:nvSpPr>
            <p:spPr>
              <a:xfrm>
                <a:off x="10416480" y="3753036"/>
                <a:ext cx="340221" cy="307777"/>
              </a:xfrm>
              <a:prstGeom prst="rect">
                <a:avLst/>
              </a:prstGeom>
              <a:blipFill>
                <a:blip r:embed="rId6"/>
                <a:stretch>
                  <a:fillRect l="-10714"/>
                </a:stretch>
              </a:blipFill>
            </p:spPr>
            <p:txBody>
              <a:bodyPr/>
              <a:lstStyle/>
              <a:p>
                <a:r>
                  <a:rPr lang="en-US">
                    <a:noFill/>
                  </a:rPr>
                  <a:t> </a:t>
                </a:r>
              </a:p>
            </p:txBody>
          </p:sp>
        </mc:Fallback>
      </mc:AlternateContent>
      <p:sp>
        <p:nvSpPr>
          <p:cNvPr id="24" name="Footer Placeholder 3">
            <a:extLst>
              <a:ext uri="{FF2B5EF4-FFF2-40B4-BE49-F238E27FC236}">
                <a16:creationId xmlns:a16="http://schemas.microsoft.com/office/drawing/2014/main" id="{4DF2A27A-7049-C230-796C-08B54A5B01F5}"/>
              </a:ext>
            </a:extLst>
          </p:cNvPr>
          <p:cNvSpPr>
            <a:spLocks noGrp="1"/>
          </p:cNvSpPr>
          <p:nvPr>
            <p:ph type="ftr" sz="quarter" idx="11"/>
          </p:nvPr>
        </p:nvSpPr>
        <p:spPr>
          <a:xfrm>
            <a:off x="1614487" y="6404573"/>
            <a:ext cx="8045451" cy="144016"/>
          </a:xfrm>
        </p:spPr>
        <p:txBody>
          <a:bodyPr/>
          <a:lstStyle/>
          <a:p>
            <a:r>
              <a:rPr lang="en-US" noProof="0" dirty="0"/>
              <a:t>PSI Center for Neutron and Muon Sciences</a:t>
            </a:r>
            <a:endParaRPr lang="en-GB" noProof="0" dirty="0"/>
          </a:p>
        </p:txBody>
      </p:sp>
      <p:cxnSp>
        <p:nvCxnSpPr>
          <p:cNvPr id="9" name="Straight Arrow Connector 8">
            <a:extLst>
              <a:ext uri="{FF2B5EF4-FFF2-40B4-BE49-F238E27FC236}">
                <a16:creationId xmlns:a16="http://schemas.microsoft.com/office/drawing/2014/main" id="{543A0881-D324-70A3-25ED-8939E3071958}"/>
              </a:ext>
            </a:extLst>
          </p:cNvPr>
          <p:cNvCxnSpPr>
            <a:cxnSpLocks/>
            <a:endCxn id="14" idx="3"/>
          </p:cNvCxnSpPr>
          <p:nvPr/>
        </p:nvCxnSpPr>
        <p:spPr>
          <a:xfrm flipV="1">
            <a:off x="7974756" y="3625361"/>
            <a:ext cx="3521918" cy="94570"/>
          </a:xfrm>
          <a:prstGeom prst="straightConnector1">
            <a:avLst/>
          </a:prstGeom>
          <a:ln w="22225">
            <a:solidFill>
              <a:schemeClr val="tx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ADDAD2A-A51D-7FD5-47AB-1D2BAF9C392B}"/>
              </a:ext>
            </a:extLst>
          </p:cNvPr>
          <p:cNvSpPr txBox="1"/>
          <p:nvPr/>
        </p:nvSpPr>
        <p:spPr>
          <a:xfrm>
            <a:off x="7760799" y="3433787"/>
            <a:ext cx="633187" cy="307777"/>
          </a:xfrm>
          <a:prstGeom prst="rect">
            <a:avLst/>
          </a:prstGeom>
          <a:noFill/>
        </p:spPr>
        <p:txBody>
          <a:bodyPr wrap="none" lIns="0" tIns="0" rIns="0" bIns="0" rtlCol="0">
            <a:spAutoFit/>
          </a:bodyPr>
          <a:lstStyle/>
          <a:p>
            <a:pPr algn="l"/>
            <a:r>
              <a:rPr lang="en-US" sz="2000" dirty="0"/>
              <a:t>beam</a:t>
            </a:r>
          </a:p>
        </p:txBody>
      </p:sp>
      <p:pic>
        <p:nvPicPr>
          <p:cNvPr id="16" name="Picture 15">
            <a:extLst>
              <a:ext uri="{FF2B5EF4-FFF2-40B4-BE49-F238E27FC236}">
                <a16:creationId xmlns:a16="http://schemas.microsoft.com/office/drawing/2014/main" id="{38EE76A2-65F6-7600-6560-2816EC236934}"/>
              </a:ext>
            </a:extLst>
          </p:cNvPr>
          <p:cNvPicPr>
            <a:picLocks noChangeAspect="1"/>
          </p:cNvPicPr>
          <p:nvPr/>
        </p:nvPicPr>
        <p:blipFill>
          <a:blip r:embed="rId7"/>
          <a:stretch>
            <a:fillRect/>
          </a:stretch>
        </p:blipFill>
        <p:spPr>
          <a:xfrm>
            <a:off x="5702125" y="3126884"/>
            <a:ext cx="2138870" cy="3129670"/>
          </a:xfrm>
          <a:prstGeom prst="rect">
            <a:avLst/>
          </a:prstGeom>
        </p:spPr>
      </p:pic>
      <p:pic>
        <p:nvPicPr>
          <p:cNvPr id="19" name="Picture 18">
            <a:extLst>
              <a:ext uri="{FF2B5EF4-FFF2-40B4-BE49-F238E27FC236}">
                <a16:creationId xmlns:a16="http://schemas.microsoft.com/office/drawing/2014/main" id="{23D22E72-CBBA-00D8-66AC-CC2926873AB7}"/>
              </a:ext>
            </a:extLst>
          </p:cNvPr>
          <p:cNvPicPr>
            <a:picLocks noChangeAspect="1"/>
          </p:cNvPicPr>
          <p:nvPr/>
        </p:nvPicPr>
        <p:blipFill>
          <a:blip r:embed="rId8"/>
          <a:stretch>
            <a:fillRect/>
          </a:stretch>
        </p:blipFill>
        <p:spPr>
          <a:xfrm>
            <a:off x="5665809" y="2637904"/>
            <a:ext cx="1575357" cy="1575357"/>
          </a:xfrm>
          <a:prstGeom prst="rect">
            <a:avLst/>
          </a:prstGeom>
        </p:spPr>
      </p:pic>
      <p:sp>
        <p:nvSpPr>
          <p:cNvPr id="25" name="Oval 24">
            <a:extLst>
              <a:ext uri="{FF2B5EF4-FFF2-40B4-BE49-F238E27FC236}">
                <a16:creationId xmlns:a16="http://schemas.microsoft.com/office/drawing/2014/main" id="{F1FA556D-92A2-4290-5469-D595ADA7B98A}"/>
              </a:ext>
            </a:extLst>
          </p:cNvPr>
          <p:cNvSpPr/>
          <p:nvPr/>
        </p:nvSpPr>
        <p:spPr>
          <a:xfrm>
            <a:off x="6096000" y="4672628"/>
            <a:ext cx="1571696" cy="1360529"/>
          </a:xfrm>
          <a:custGeom>
            <a:avLst/>
            <a:gdLst>
              <a:gd name="connsiteX0" fmla="*/ 0 w 1571696"/>
              <a:gd name="connsiteY0" fmla="*/ 680265 h 1360529"/>
              <a:gd name="connsiteX1" fmla="*/ 785848 w 1571696"/>
              <a:gd name="connsiteY1" fmla="*/ 0 h 1360529"/>
              <a:gd name="connsiteX2" fmla="*/ 1571696 w 1571696"/>
              <a:gd name="connsiteY2" fmla="*/ 680265 h 1360529"/>
              <a:gd name="connsiteX3" fmla="*/ 785848 w 1571696"/>
              <a:gd name="connsiteY3" fmla="*/ 1360530 h 1360529"/>
              <a:gd name="connsiteX4" fmla="*/ 0 w 1571696"/>
              <a:gd name="connsiteY4" fmla="*/ 680265 h 1360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1696" h="1360529" extrusionOk="0">
                <a:moveTo>
                  <a:pt x="0" y="680265"/>
                </a:moveTo>
                <a:cubicBezTo>
                  <a:pt x="-8261" y="299469"/>
                  <a:pt x="311519" y="15132"/>
                  <a:pt x="785848" y="0"/>
                </a:cubicBezTo>
                <a:cubicBezTo>
                  <a:pt x="1224951" y="1072"/>
                  <a:pt x="1558466" y="304986"/>
                  <a:pt x="1571696" y="680265"/>
                </a:cubicBezTo>
                <a:cubicBezTo>
                  <a:pt x="1529790" y="1096888"/>
                  <a:pt x="1213752" y="1394291"/>
                  <a:pt x="785848" y="1360530"/>
                </a:cubicBezTo>
                <a:cubicBezTo>
                  <a:pt x="342623" y="1355490"/>
                  <a:pt x="39464" y="1074821"/>
                  <a:pt x="0" y="680265"/>
                </a:cubicBezTo>
                <a:close/>
              </a:path>
            </a:pathLst>
          </a:custGeom>
          <a:noFill/>
          <a:ln w="47625" cmpd="sng">
            <a:solidFill>
              <a:srgbClr val="FFC000"/>
            </a:solidFill>
            <a:extLst>
              <a:ext uri="{C807C97D-BFC1-408E-A445-0C87EB9F89A2}">
                <ask:lineSketchStyleProps xmlns:ask="http://schemas.microsoft.com/office/drawing/2018/sketchyshapes" sd="1219033472">
                  <a:prstGeom prst="ellipse">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cxnSp>
        <p:nvCxnSpPr>
          <p:cNvPr id="27" name="Straight Arrow Connector 26">
            <a:extLst>
              <a:ext uri="{FF2B5EF4-FFF2-40B4-BE49-F238E27FC236}">
                <a16:creationId xmlns:a16="http://schemas.microsoft.com/office/drawing/2014/main" id="{527F7C8C-6FB8-5093-F47C-041A16086AEB}"/>
              </a:ext>
            </a:extLst>
          </p:cNvPr>
          <p:cNvCxnSpPr>
            <a:cxnSpLocks/>
          </p:cNvCxnSpPr>
          <p:nvPr/>
        </p:nvCxnSpPr>
        <p:spPr>
          <a:xfrm flipH="1" flipV="1">
            <a:off x="6665417" y="4092019"/>
            <a:ext cx="267219" cy="506600"/>
          </a:xfrm>
          <a:prstGeom prst="straightConnector1">
            <a:avLst/>
          </a:prstGeom>
          <a:ln w="50800">
            <a:solidFill>
              <a:srgbClr val="FFC000"/>
            </a:solidFill>
            <a:tailEnd type="stealth" w="lg" len="lg"/>
          </a:ln>
        </p:spPr>
        <p:style>
          <a:lnRef idx="1">
            <a:schemeClr val="accent1"/>
          </a:lnRef>
          <a:fillRef idx="0">
            <a:schemeClr val="accent1"/>
          </a:fillRef>
          <a:effectRef idx="0">
            <a:schemeClr val="accent1"/>
          </a:effectRef>
          <a:fontRef idx="minor">
            <a:schemeClr val="tx1"/>
          </a:fontRef>
        </p:style>
      </p:cxnSp>
      <p:pic>
        <p:nvPicPr>
          <p:cNvPr id="29" name="Inhaltsplatzhalter 7">
            <a:extLst>
              <a:ext uri="{FF2B5EF4-FFF2-40B4-BE49-F238E27FC236}">
                <a16:creationId xmlns:a16="http://schemas.microsoft.com/office/drawing/2014/main" id="{78CB565B-07DC-5F7E-9AF6-2183E732D6B8}"/>
              </a:ext>
            </a:extLst>
          </p:cNvPr>
          <p:cNvPicPr>
            <a:picLocks noGrp="1" noChangeAspect="1"/>
          </p:cNvPicPr>
          <p:nvPr/>
        </p:nvPicPr>
        <p:blipFill>
          <a:blip r:embed="rId9" cstate="print">
            <a:extLst>
              <a:ext uri="{28A0092B-C50C-407E-A947-70E740481C1C}">
                <a14:useLocalDpi xmlns:a14="http://schemas.microsoft.com/office/drawing/2010/main"/>
              </a:ext>
            </a:extLst>
          </a:blip>
          <a:srcRect/>
          <a:stretch/>
        </p:blipFill>
        <p:spPr>
          <a:xfrm>
            <a:off x="5248790" y="4351950"/>
            <a:ext cx="1922518" cy="1895453"/>
          </a:xfrm>
          <a:prstGeom prst="rect">
            <a:avLst/>
          </a:prstGeom>
        </p:spPr>
      </p:pic>
      <p:pic>
        <p:nvPicPr>
          <p:cNvPr id="30" name="Grafik 9">
            <a:extLst>
              <a:ext uri="{FF2B5EF4-FFF2-40B4-BE49-F238E27FC236}">
                <a16:creationId xmlns:a16="http://schemas.microsoft.com/office/drawing/2014/main" id="{39F50A8B-A669-2780-AC4B-40446CD1F5E4}"/>
              </a:ext>
            </a:extLst>
          </p:cNvPr>
          <p:cNvPicPr>
            <a:picLocks noChangeAspect="1"/>
          </p:cNvPicPr>
          <p:nvPr/>
        </p:nvPicPr>
        <p:blipFill>
          <a:blip r:embed="rId10" cstate="print">
            <a:extLst>
              <a:ext uri="{28A0092B-C50C-407E-A947-70E740481C1C}">
                <a14:useLocalDpi xmlns:a14="http://schemas.microsoft.com/office/drawing/2010/main"/>
              </a:ext>
            </a:extLst>
          </a:blip>
          <a:srcRect/>
          <a:stretch/>
        </p:blipFill>
        <p:spPr>
          <a:xfrm>
            <a:off x="7173341" y="4360662"/>
            <a:ext cx="1922518" cy="1895453"/>
          </a:xfrm>
          <a:prstGeom prst="rect">
            <a:avLst/>
          </a:prstGeom>
        </p:spPr>
      </p:pic>
      <p:sp>
        <p:nvSpPr>
          <p:cNvPr id="31" name="TextBox 30">
            <a:extLst>
              <a:ext uri="{FF2B5EF4-FFF2-40B4-BE49-F238E27FC236}">
                <a16:creationId xmlns:a16="http://schemas.microsoft.com/office/drawing/2014/main" id="{AC8E953B-FD71-D86F-04A9-25C3EC634F00}"/>
              </a:ext>
            </a:extLst>
          </p:cNvPr>
          <p:cNvSpPr txBox="1"/>
          <p:nvPr/>
        </p:nvSpPr>
        <p:spPr>
          <a:xfrm>
            <a:off x="5982823" y="5062168"/>
            <a:ext cx="530594" cy="246221"/>
          </a:xfrm>
          <a:prstGeom prst="rect">
            <a:avLst/>
          </a:prstGeom>
          <a:noFill/>
        </p:spPr>
        <p:txBody>
          <a:bodyPr wrap="none" lIns="0" tIns="0" rIns="0" bIns="0" rtlCol="0">
            <a:spAutoFit/>
          </a:bodyPr>
          <a:lstStyle/>
          <a:p>
            <a:pPr algn="l"/>
            <a:r>
              <a:rPr lang="en-US" sz="1600" dirty="0"/>
              <a:t>GEM1</a:t>
            </a:r>
          </a:p>
        </p:txBody>
      </p:sp>
      <p:sp>
        <p:nvSpPr>
          <p:cNvPr id="32" name="TextBox 31">
            <a:extLst>
              <a:ext uri="{FF2B5EF4-FFF2-40B4-BE49-F238E27FC236}">
                <a16:creationId xmlns:a16="http://schemas.microsoft.com/office/drawing/2014/main" id="{DC675CE9-DE4A-7E5C-33FD-921D4C696236}"/>
              </a:ext>
            </a:extLst>
          </p:cNvPr>
          <p:cNvSpPr txBox="1"/>
          <p:nvPr/>
        </p:nvSpPr>
        <p:spPr>
          <a:xfrm>
            <a:off x="7801100" y="5039521"/>
            <a:ext cx="530594" cy="246221"/>
          </a:xfrm>
          <a:prstGeom prst="rect">
            <a:avLst/>
          </a:prstGeom>
          <a:noFill/>
        </p:spPr>
        <p:txBody>
          <a:bodyPr wrap="none" lIns="0" tIns="0" rIns="0" bIns="0" rtlCol="0">
            <a:spAutoFit/>
          </a:bodyPr>
          <a:lstStyle/>
          <a:p>
            <a:pPr algn="l"/>
            <a:r>
              <a:rPr lang="en-US" sz="1600" dirty="0"/>
              <a:t>GEM2</a:t>
            </a:r>
          </a:p>
        </p:txBody>
      </p:sp>
      <p:sp>
        <p:nvSpPr>
          <p:cNvPr id="34" name="TextBox 33">
            <a:extLst>
              <a:ext uri="{FF2B5EF4-FFF2-40B4-BE49-F238E27FC236}">
                <a16:creationId xmlns:a16="http://schemas.microsoft.com/office/drawing/2014/main" id="{F3021FA0-5123-1562-F2AB-110042D4A35C}"/>
              </a:ext>
            </a:extLst>
          </p:cNvPr>
          <p:cNvSpPr txBox="1"/>
          <p:nvPr/>
        </p:nvSpPr>
        <p:spPr>
          <a:xfrm>
            <a:off x="1200107" y="6570894"/>
            <a:ext cx="9432398" cy="307777"/>
          </a:xfrm>
          <a:prstGeom prst="rect">
            <a:avLst/>
          </a:prstGeom>
          <a:noFill/>
        </p:spPr>
        <p:txBody>
          <a:bodyPr wrap="square">
            <a:spAutoFit/>
          </a:bodyPr>
          <a:lstStyle/>
          <a:p>
            <a:r>
              <a:rPr lang="en-US" sz="1400" b="0" i="0" dirty="0">
                <a:solidFill>
                  <a:srgbClr val="222222"/>
                </a:solidFill>
                <a:effectLst/>
                <a:latin typeface="Arial" panose="020B0604020202020204" pitchFamily="34" charset="0"/>
              </a:rPr>
              <a:t>Garcia, F., et al. "The Super-FRS GEM-TPC prototype development-TDR." </a:t>
            </a:r>
            <a:r>
              <a:rPr lang="en-US" sz="1400" b="0" i="1" dirty="0" err="1">
                <a:solidFill>
                  <a:srgbClr val="222222"/>
                </a:solidFill>
                <a:effectLst/>
                <a:latin typeface="Arial" panose="020B0604020202020204" pitchFamily="34" charset="0"/>
              </a:rPr>
              <a:t>arXiv</a:t>
            </a:r>
            <a:r>
              <a:rPr lang="en-US" sz="1400" b="0" i="1" dirty="0">
                <a:solidFill>
                  <a:srgbClr val="222222"/>
                </a:solidFill>
                <a:effectLst/>
                <a:latin typeface="Arial" panose="020B0604020202020204" pitchFamily="34" charset="0"/>
              </a:rPr>
              <a:t> preprint arXiv:1612.05045</a:t>
            </a:r>
            <a:r>
              <a:rPr lang="en-US" sz="1400" b="0" i="0" dirty="0">
                <a:solidFill>
                  <a:srgbClr val="222222"/>
                </a:solidFill>
                <a:effectLst/>
                <a:latin typeface="Arial" panose="020B0604020202020204" pitchFamily="34" charset="0"/>
              </a:rPr>
              <a:t> (2016).</a:t>
            </a:r>
            <a:endParaRPr lang="en-US" sz="1400" dirty="0"/>
          </a:p>
        </p:txBody>
      </p:sp>
    </p:spTree>
    <p:extLst>
      <p:ext uri="{BB962C8B-B14F-4D97-AF65-F5344CB8AC3E}">
        <p14:creationId xmlns:p14="http://schemas.microsoft.com/office/powerpoint/2010/main" val="2999547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linds(horizont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ppt_x"/>
                                          </p:val>
                                        </p:tav>
                                        <p:tav tm="100000">
                                          <p:val>
                                            <p:strVal val="#ppt_x"/>
                                          </p:val>
                                        </p:tav>
                                      </p:tavLst>
                                    </p:anim>
                                    <p:anim calcmode="lin" valueType="num">
                                      <p:cBhvr additive="base">
                                        <p:cTn id="13" dur="500" fill="hold"/>
                                        <p:tgtEl>
                                          <p:spTgt spid="25"/>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fill="hold"/>
                                        <p:tgtEl>
                                          <p:spTgt spid="27"/>
                                        </p:tgtEl>
                                        <p:attrNameLst>
                                          <p:attrName>ppt_x</p:attrName>
                                        </p:attrNameLst>
                                      </p:cBhvr>
                                      <p:tavLst>
                                        <p:tav tm="0">
                                          <p:val>
                                            <p:strVal val="#ppt_x"/>
                                          </p:val>
                                        </p:tav>
                                        <p:tav tm="100000">
                                          <p:val>
                                            <p:strVal val="#ppt_x"/>
                                          </p:val>
                                        </p:tav>
                                      </p:tavLst>
                                    </p:anim>
                                    <p:anim calcmode="lin" valueType="num">
                                      <p:cBhvr additive="base">
                                        <p:cTn id="17" dur="500" fill="hold"/>
                                        <p:tgtEl>
                                          <p:spTgt spid="27"/>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ppt_x"/>
                                          </p:val>
                                        </p:tav>
                                        <p:tav tm="100000">
                                          <p:val>
                                            <p:strVal val="#ppt_x"/>
                                          </p:val>
                                        </p:tav>
                                      </p:tavLst>
                                    </p:anim>
                                    <p:anim calcmode="lin" valueType="num">
                                      <p:cBhvr additive="base">
                                        <p:cTn id="2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fill="hold"/>
                                        <p:tgtEl>
                                          <p:spTgt spid="29"/>
                                        </p:tgtEl>
                                        <p:attrNameLst>
                                          <p:attrName>ppt_x</p:attrName>
                                        </p:attrNameLst>
                                      </p:cBhvr>
                                      <p:tavLst>
                                        <p:tav tm="0">
                                          <p:val>
                                            <p:strVal val="#ppt_x"/>
                                          </p:val>
                                        </p:tav>
                                        <p:tav tm="100000">
                                          <p:val>
                                            <p:strVal val="#ppt_x"/>
                                          </p:val>
                                        </p:tav>
                                      </p:tavLst>
                                    </p:anim>
                                    <p:anim calcmode="lin" valueType="num">
                                      <p:cBhvr additive="base">
                                        <p:cTn id="27" dur="500" fill="hold"/>
                                        <p:tgtEl>
                                          <p:spTgt spid="29"/>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500" fill="hold"/>
                                        <p:tgtEl>
                                          <p:spTgt spid="31"/>
                                        </p:tgtEl>
                                        <p:attrNameLst>
                                          <p:attrName>ppt_x</p:attrName>
                                        </p:attrNameLst>
                                      </p:cBhvr>
                                      <p:tavLst>
                                        <p:tav tm="0">
                                          <p:val>
                                            <p:strVal val="#ppt_x"/>
                                          </p:val>
                                        </p:tav>
                                        <p:tav tm="100000">
                                          <p:val>
                                            <p:strVal val="#ppt_x"/>
                                          </p:val>
                                        </p:tav>
                                      </p:tavLst>
                                    </p:anim>
                                    <p:anim calcmode="lin" valueType="num">
                                      <p:cBhvr additive="base">
                                        <p:cTn id="31" dur="500" fill="hold"/>
                                        <p:tgtEl>
                                          <p:spTgt spid="31"/>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500" fill="hold"/>
                                        <p:tgtEl>
                                          <p:spTgt spid="30"/>
                                        </p:tgtEl>
                                        <p:attrNameLst>
                                          <p:attrName>ppt_x</p:attrName>
                                        </p:attrNameLst>
                                      </p:cBhvr>
                                      <p:tavLst>
                                        <p:tav tm="0">
                                          <p:val>
                                            <p:strVal val="#ppt_x"/>
                                          </p:val>
                                        </p:tav>
                                        <p:tav tm="100000">
                                          <p:val>
                                            <p:strVal val="#ppt_x"/>
                                          </p:val>
                                        </p:tav>
                                      </p:tavLst>
                                    </p:anim>
                                    <p:anim calcmode="lin" valueType="num">
                                      <p:cBhvr additive="base">
                                        <p:cTn id="35" dur="500" fill="hold"/>
                                        <p:tgtEl>
                                          <p:spTgt spid="30"/>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ppt_x"/>
                                          </p:val>
                                        </p:tav>
                                        <p:tav tm="100000">
                                          <p:val>
                                            <p:strVal val="#ppt_x"/>
                                          </p:val>
                                        </p:tav>
                                      </p:tavLst>
                                    </p:anim>
                                    <p:anim calcmode="lin" valueType="num">
                                      <p:cBhvr additive="base">
                                        <p:cTn id="39"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1" grpId="0"/>
      <p:bldP spid="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51848C3-01AF-0748-1777-1760C60B8183}"/>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8059461" y="2912058"/>
            <a:ext cx="3873017" cy="2904763"/>
          </a:xfrm>
          <a:prstGeom prst="rect">
            <a:avLst/>
          </a:prstGeom>
        </p:spPr>
      </p:pic>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p:txBody>
          <a:bodyPr/>
          <a:lstStyle/>
          <a:p>
            <a:r>
              <a:rPr lang="en-US" dirty="0"/>
              <a:t>MIXE-T(</a:t>
            </a:r>
            <a:r>
              <a:rPr lang="en-US" dirty="0" err="1"/>
              <a:t>omography</a:t>
            </a:r>
            <a:r>
              <a:rPr lang="en-US" dirty="0"/>
              <a:t>)</a:t>
            </a:r>
            <a:r>
              <a:rPr lang="en-GB" dirty="0"/>
              <a:t>– Tracker</a:t>
            </a:r>
            <a:endParaRPr lang="en-GB" noProof="0" dirty="0"/>
          </a:p>
        </p:txBody>
      </p:sp>
      <p:sp>
        <p:nvSpPr>
          <p:cNvPr id="3" name="Inhaltsplatzhalter 2">
            <a:extLst>
              <a:ext uri="{FF2B5EF4-FFF2-40B4-BE49-F238E27FC236}">
                <a16:creationId xmlns:a16="http://schemas.microsoft.com/office/drawing/2014/main" id="{B0F1E6AD-5F9D-40E2-9400-77D55F7A0D41}"/>
              </a:ext>
            </a:extLst>
          </p:cNvPr>
          <p:cNvSpPr>
            <a:spLocks noGrp="1"/>
          </p:cNvSpPr>
          <p:nvPr>
            <p:ph idx="1"/>
          </p:nvPr>
        </p:nvSpPr>
        <p:spPr>
          <a:xfrm>
            <a:off x="594568" y="1484784"/>
            <a:ext cx="7434891" cy="4836445"/>
          </a:xfrm>
        </p:spPr>
        <p:txBody>
          <a:bodyPr/>
          <a:lstStyle/>
          <a:p>
            <a:pPr marL="342900" indent="-342900">
              <a:buFont typeface="Arial" panose="020B0604020202020204" pitchFamily="34" charset="0"/>
              <a:buChar char="•"/>
            </a:pPr>
            <a:r>
              <a:rPr lang="en-US" dirty="0"/>
              <a:t>Successful beam tests of adapted detector using GeV muons at CERN/SPS-H4 in May 2023</a:t>
            </a:r>
          </a:p>
          <a:p>
            <a:pPr marL="342900" indent="-342900">
              <a:buFont typeface="Arial" panose="020B0604020202020204" pitchFamily="34" charset="0"/>
              <a:buChar char="•"/>
            </a:pPr>
            <a:r>
              <a:rPr lang="en-US" dirty="0"/>
              <a:t>Successful proof-of-concept elemental imaging using 60 MeV/c muons at </a:t>
            </a:r>
            <a:r>
              <a:rPr lang="el-GR" dirty="0"/>
              <a:t>π</a:t>
            </a:r>
            <a:r>
              <a:rPr lang="en-US" dirty="0"/>
              <a:t>E1 in Jun 2023 </a:t>
            </a:r>
          </a:p>
          <a:p>
            <a:pPr marL="342900" indent="-342900">
              <a:buFont typeface="Arial" panose="020B0604020202020204" pitchFamily="34" charset="0"/>
              <a:buChar char="•"/>
            </a:pPr>
            <a:r>
              <a:rPr lang="en-US" dirty="0"/>
              <a:t>First universal elemental imaging/tomography using 50-60 MeV/c muons at </a:t>
            </a:r>
            <a:r>
              <a:rPr lang="el-GR" dirty="0"/>
              <a:t>π</a:t>
            </a:r>
            <a:r>
              <a:rPr lang="en-US" dirty="0"/>
              <a:t>E1 in Sep 2023 (</a:t>
            </a:r>
            <a:r>
              <a:rPr lang="en-US" dirty="0">
                <a:solidFill>
                  <a:schemeClr val="accent3">
                    <a:lumMod val="75000"/>
                  </a:schemeClr>
                </a:solidFill>
              </a:rPr>
              <a:t>results shown in next section</a:t>
            </a:r>
            <a:r>
              <a:rPr lang="en-US" dirty="0"/>
              <a:t>)</a:t>
            </a:r>
          </a:p>
          <a:p>
            <a:pPr marL="342900" indent="-342900">
              <a:buFont typeface="Arial" panose="020B0604020202020204" pitchFamily="34" charset="0"/>
              <a:buChar char="•"/>
            </a:pPr>
            <a:r>
              <a:rPr lang="en-US" dirty="0"/>
              <a:t>Resolution/momenta limited due to </a:t>
            </a:r>
            <a:r>
              <a:rPr lang="en-US" b="1" dirty="0"/>
              <a:t>multiple scattering </a:t>
            </a:r>
            <a:r>
              <a:rPr lang="en-US" dirty="0"/>
              <a:t>in high-density gas (</a:t>
            </a:r>
            <a:r>
              <a:rPr lang="en-US" dirty="0" err="1"/>
              <a:t>Ar</a:t>
            </a:r>
            <a:r>
              <a:rPr lang="en-US" dirty="0"/>
              <a:t>/CO2 75:25)</a:t>
            </a:r>
          </a:p>
          <a:p>
            <a:pPr marL="342900" indent="-342900">
              <a:buFont typeface="Arial" panose="020B0604020202020204" pitchFamily="34" charset="0"/>
              <a:buChar char="•"/>
            </a:pPr>
            <a:r>
              <a:rPr lang="en-US" dirty="0"/>
              <a:t>First operation of a GEM-TPC detector using low density gas mixture (He/CO2 90:10) at CERN/SPS-H4 in Apr 2024 – </a:t>
            </a:r>
            <a:r>
              <a:rPr lang="en-US" b="1" dirty="0"/>
              <a:t>found performance to be excellent</a:t>
            </a:r>
          </a:p>
          <a:p>
            <a:pPr marL="342900" indent="-342900">
              <a:buFont typeface="Arial" panose="020B0604020202020204" pitchFamily="34" charset="0"/>
              <a:buChar char="•"/>
            </a:pPr>
            <a:r>
              <a:rPr lang="en-US" dirty="0"/>
              <a:t>Tracker with He/CO2 during full Jun 2024 MIXE campaign – </a:t>
            </a:r>
            <a:r>
              <a:rPr lang="en-US" b="1" dirty="0"/>
              <a:t>analysis ongoing</a:t>
            </a:r>
            <a:endParaRPr lang="en-GB" b="1" noProof="0" dirty="0"/>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175E031F-6D07-46D5-AC62-299112FA62FB}" type="datetime1">
              <a:rPr lang="de-CH" smtClean="0"/>
              <a:t>15.10.24</a:t>
            </a:fld>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14</a:t>
            </a:fld>
            <a:endParaRPr lang="de-CH" dirty="0"/>
          </a:p>
        </p:txBody>
      </p:sp>
      <p:sp>
        <p:nvSpPr>
          <p:cNvPr id="24" name="Footer Placeholder 3">
            <a:extLst>
              <a:ext uri="{FF2B5EF4-FFF2-40B4-BE49-F238E27FC236}">
                <a16:creationId xmlns:a16="http://schemas.microsoft.com/office/drawing/2014/main" id="{4DF2A27A-7049-C230-796C-08B54A5B01F5}"/>
              </a:ext>
            </a:extLst>
          </p:cNvPr>
          <p:cNvSpPr>
            <a:spLocks noGrp="1"/>
          </p:cNvSpPr>
          <p:nvPr>
            <p:ph type="ftr" sz="quarter" idx="11"/>
          </p:nvPr>
        </p:nvSpPr>
        <p:spPr>
          <a:xfrm>
            <a:off x="1614487" y="6404573"/>
            <a:ext cx="8045451" cy="144016"/>
          </a:xfrm>
        </p:spPr>
        <p:txBody>
          <a:bodyPr/>
          <a:lstStyle/>
          <a:p>
            <a:r>
              <a:rPr lang="en-US" noProof="0"/>
              <a:t>PSI Center for Neutron and Muon Sciences</a:t>
            </a:r>
            <a:endParaRPr lang="en-GB" noProof="0" dirty="0"/>
          </a:p>
        </p:txBody>
      </p:sp>
      <p:sp>
        <p:nvSpPr>
          <p:cNvPr id="7" name="TextBox 6">
            <a:extLst>
              <a:ext uri="{FF2B5EF4-FFF2-40B4-BE49-F238E27FC236}">
                <a16:creationId xmlns:a16="http://schemas.microsoft.com/office/drawing/2014/main" id="{5C27A242-18F3-222D-AA8F-B8B002DAE12D}"/>
              </a:ext>
            </a:extLst>
          </p:cNvPr>
          <p:cNvSpPr txBox="1"/>
          <p:nvPr/>
        </p:nvSpPr>
        <p:spPr>
          <a:xfrm>
            <a:off x="9087760" y="4995256"/>
            <a:ext cx="1144356" cy="313429"/>
          </a:xfrm>
          <a:prstGeom prst="rect">
            <a:avLst/>
          </a:prstGeom>
          <a:noFill/>
        </p:spPr>
        <p:txBody>
          <a:bodyPr wrap="square" lIns="0" tIns="0" rIns="0" bIns="0" rtlCol="0">
            <a:spAutoFit/>
          </a:bodyPr>
          <a:lstStyle/>
          <a:p>
            <a:pPr algn="l"/>
            <a:r>
              <a:rPr lang="en-US" sz="2000" b="1" dirty="0">
                <a:highlight>
                  <a:srgbClr val="FFFF00"/>
                </a:highlight>
                <a:latin typeface="+mj-lt"/>
              </a:rPr>
              <a:t>Tracker</a:t>
            </a:r>
          </a:p>
        </p:txBody>
      </p:sp>
      <p:sp>
        <p:nvSpPr>
          <p:cNvPr id="8" name="TextBox 7">
            <a:extLst>
              <a:ext uri="{FF2B5EF4-FFF2-40B4-BE49-F238E27FC236}">
                <a16:creationId xmlns:a16="http://schemas.microsoft.com/office/drawing/2014/main" id="{ACADAEE9-101D-9C4C-460D-FAD2DB84D6AC}"/>
              </a:ext>
            </a:extLst>
          </p:cNvPr>
          <p:cNvSpPr txBox="1"/>
          <p:nvPr/>
        </p:nvSpPr>
        <p:spPr>
          <a:xfrm>
            <a:off x="10368752" y="4346077"/>
            <a:ext cx="1144357" cy="282086"/>
          </a:xfrm>
          <a:prstGeom prst="rect">
            <a:avLst/>
          </a:prstGeom>
          <a:noFill/>
        </p:spPr>
        <p:txBody>
          <a:bodyPr wrap="square" lIns="0" tIns="0" rIns="0" bIns="0" rtlCol="0">
            <a:spAutoFit/>
          </a:bodyPr>
          <a:lstStyle/>
          <a:p>
            <a:pPr algn="l"/>
            <a:r>
              <a:rPr lang="en-US" b="1" dirty="0">
                <a:highlight>
                  <a:srgbClr val="FFFF00"/>
                </a:highlight>
                <a:latin typeface="+mj-lt"/>
              </a:rPr>
              <a:t>Entrance</a:t>
            </a:r>
          </a:p>
        </p:txBody>
      </p:sp>
      <p:sp>
        <p:nvSpPr>
          <p:cNvPr id="10" name="TextBox 9">
            <a:extLst>
              <a:ext uri="{FF2B5EF4-FFF2-40B4-BE49-F238E27FC236}">
                <a16:creationId xmlns:a16="http://schemas.microsoft.com/office/drawing/2014/main" id="{29484BEF-D9C5-4937-4401-44F34820EE80}"/>
              </a:ext>
            </a:extLst>
          </p:cNvPr>
          <p:cNvSpPr txBox="1"/>
          <p:nvPr/>
        </p:nvSpPr>
        <p:spPr>
          <a:xfrm>
            <a:off x="8119465" y="3810887"/>
            <a:ext cx="1372513" cy="282086"/>
          </a:xfrm>
          <a:prstGeom prst="rect">
            <a:avLst/>
          </a:prstGeom>
          <a:noFill/>
        </p:spPr>
        <p:txBody>
          <a:bodyPr wrap="square" lIns="0" tIns="0" rIns="0" bIns="0" rtlCol="0">
            <a:spAutoFit/>
          </a:bodyPr>
          <a:lstStyle/>
          <a:p>
            <a:pPr algn="l"/>
            <a:r>
              <a:rPr lang="en-US" b="1" dirty="0">
                <a:highlight>
                  <a:srgbClr val="FFFF00"/>
                </a:highlight>
                <a:latin typeface="+mj-lt"/>
              </a:rPr>
              <a:t>Target</a:t>
            </a:r>
          </a:p>
        </p:txBody>
      </p:sp>
      <p:pic>
        <p:nvPicPr>
          <p:cNvPr id="12" name="Picture 11" descr="A graph of a number of objects&#10;&#10;Description automatically generated with medium confidence">
            <a:extLst>
              <a:ext uri="{FF2B5EF4-FFF2-40B4-BE49-F238E27FC236}">
                <a16:creationId xmlns:a16="http://schemas.microsoft.com/office/drawing/2014/main" id="{39AB3067-6C4F-804A-5A78-CD33378B2AA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907059" y="1301769"/>
            <a:ext cx="2079361" cy="1608562"/>
          </a:xfrm>
          <a:prstGeom prst="rect">
            <a:avLst/>
          </a:prstGeom>
        </p:spPr>
      </p:pic>
      <p:pic>
        <p:nvPicPr>
          <p:cNvPr id="13" name="Picture 12" descr="A measuring tape and metal squares&#10;&#10;Description automatically generated with medium confidence">
            <a:extLst>
              <a:ext uri="{FF2B5EF4-FFF2-40B4-BE49-F238E27FC236}">
                <a16:creationId xmlns:a16="http://schemas.microsoft.com/office/drawing/2014/main" id="{81983918-381E-73E9-A6EF-F3B6E6C1B3FC}"/>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949385" y="1465993"/>
            <a:ext cx="1983093" cy="1402086"/>
          </a:xfrm>
          <a:prstGeom prst="rect">
            <a:avLst/>
          </a:prstGeom>
        </p:spPr>
      </p:pic>
      <p:sp>
        <p:nvSpPr>
          <p:cNvPr id="14" name="TextBox 13">
            <a:extLst>
              <a:ext uri="{FF2B5EF4-FFF2-40B4-BE49-F238E27FC236}">
                <a16:creationId xmlns:a16="http://schemas.microsoft.com/office/drawing/2014/main" id="{8A0C081C-D6DC-A597-0158-6EAC17D697AA}"/>
              </a:ext>
            </a:extLst>
          </p:cNvPr>
          <p:cNvSpPr txBox="1"/>
          <p:nvPr/>
        </p:nvSpPr>
        <p:spPr>
          <a:xfrm>
            <a:off x="8291661" y="767851"/>
            <a:ext cx="3168352" cy="369332"/>
          </a:xfrm>
          <a:prstGeom prst="rect">
            <a:avLst/>
          </a:prstGeom>
          <a:noFill/>
        </p:spPr>
        <p:txBody>
          <a:bodyPr wrap="square" lIns="0" tIns="0" rIns="0" bIns="0" rtlCol="0">
            <a:spAutoFit/>
          </a:bodyPr>
          <a:lstStyle/>
          <a:p>
            <a:pPr algn="l"/>
            <a:r>
              <a:rPr lang="en-US" sz="2400" b="1" dirty="0">
                <a:solidFill>
                  <a:schemeClr val="accent4">
                    <a:lumMod val="40000"/>
                    <a:lumOff val="60000"/>
                  </a:schemeClr>
                </a:solidFill>
                <a:latin typeface="+mj-lt"/>
              </a:rPr>
              <a:t>See Francisco’s Talk</a:t>
            </a:r>
          </a:p>
        </p:txBody>
      </p:sp>
      <p:cxnSp>
        <p:nvCxnSpPr>
          <p:cNvPr id="15" name="Straight Arrow Connector 14">
            <a:extLst>
              <a:ext uri="{FF2B5EF4-FFF2-40B4-BE49-F238E27FC236}">
                <a16:creationId xmlns:a16="http://schemas.microsoft.com/office/drawing/2014/main" id="{4637CB9C-0D74-A4EA-E480-31E02B02F317}"/>
              </a:ext>
            </a:extLst>
          </p:cNvPr>
          <p:cNvCxnSpPr>
            <a:cxnSpLocks/>
          </p:cNvCxnSpPr>
          <p:nvPr/>
        </p:nvCxnSpPr>
        <p:spPr>
          <a:xfrm>
            <a:off x="8805721" y="3951930"/>
            <a:ext cx="282039" cy="141043"/>
          </a:xfrm>
          <a:prstGeom prst="straightConnector1">
            <a:avLst/>
          </a:prstGeom>
          <a:ln w="41275">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21444489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712F6A2-005A-8611-2B32-6456FB591F54}"/>
              </a:ext>
            </a:extLst>
          </p:cNvPr>
          <p:cNvSpPr>
            <a:spLocks noGrp="1"/>
          </p:cNvSpPr>
          <p:nvPr>
            <p:ph type="dt" sz="half" idx="10"/>
          </p:nvPr>
        </p:nvSpPr>
        <p:spPr/>
        <p:txBody>
          <a:bodyPr/>
          <a:lstStyle/>
          <a:p>
            <a:fld id="{82F6223B-0C65-43DD-B52A-7AB5E71C663A}" type="datetime1">
              <a:rPr lang="de-CH" smtClean="0"/>
              <a:t>15.10.24</a:t>
            </a:fld>
            <a:endParaRPr lang="de-CH" dirty="0"/>
          </a:p>
        </p:txBody>
      </p:sp>
      <p:sp>
        <p:nvSpPr>
          <p:cNvPr id="3" name="Fußzeilenplatzhalter 2">
            <a:extLst>
              <a:ext uri="{FF2B5EF4-FFF2-40B4-BE49-F238E27FC236}">
                <a16:creationId xmlns:a16="http://schemas.microsoft.com/office/drawing/2014/main" id="{43D4A4E4-0109-076C-E148-59553C9B1B72}"/>
              </a:ext>
            </a:extLst>
          </p:cNvPr>
          <p:cNvSpPr>
            <a:spLocks noGrp="1"/>
          </p:cNvSpPr>
          <p:nvPr>
            <p:ph type="ftr" sz="quarter" idx="11"/>
          </p:nvPr>
        </p:nvSpPr>
        <p:spPr/>
        <p:txBody>
          <a:bodyPr/>
          <a:lstStyle/>
          <a:p>
            <a:r>
              <a:rPr lang="en-US"/>
              <a:t>PSI Center for Neutron and Muon Sciences</a:t>
            </a:r>
            <a:endParaRPr lang="de-CH" dirty="0"/>
          </a:p>
        </p:txBody>
      </p:sp>
      <p:sp>
        <p:nvSpPr>
          <p:cNvPr id="4" name="Foliennummernplatzhalter 3">
            <a:extLst>
              <a:ext uri="{FF2B5EF4-FFF2-40B4-BE49-F238E27FC236}">
                <a16:creationId xmlns:a16="http://schemas.microsoft.com/office/drawing/2014/main" id="{A2D2F161-58E4-C46C-77D5-0AC495BCABA2}"/>
              </a:ext>
            </a:extLst>
          </p:cNvPr>
          <p:cNvSpPr>
            <a:spLocks noGrp="1"/>
          </p:cNvSpPr>
          <p:nvPr>
            <p:ph type="sldNum" sz="quarter" idx="12"/>
          </p:nvPr>
        </p:nvSpPr>
        <p:spPr/>
        <p:txBody>
          <a:bodyPr/>
          <a:lstStyle/>
          <a:p>
            <a:fld id="{442AD375-037F-43D0-B059-5172DA06796A}" type="slidenum">
              <a:rPr lang="de-CH" smtClean="0"/>
              <a:pPr/>
              <a:t>15</a:t>
            </a:fld>
            <a:endParaRPr lang="de-CH" dirty="0"/>
          </a:p>
        </p:txBody>
      </p:sp>
      <p:sp>
        <p:nvSpPr>
          <p:cNvPr id="5" name="Textplatzhalter 4">
            <a:extLst>
              <a:ext uri="{FF2B5EF4-FFF2-40B4-BE49-F238E27FC236}">
                <a16:creationId xmlns:a16="http://schemas.microsoft.com/office/drawing/2014/main" id="{7B92D963-65C5-93CB-4161-3F876AAA243F}"/>
              </a:ext>
            </a:extLst>
          </p:cNvPr>
          <p:cNvSpPr>
            <a:spLocks noGrp="1"/>
          </p:cNvSpPr>
          <p:nvPr>
            <p:ph type="body" sz="quarter" idx="13"/>
          </p:nvPr>
        </p:nvSpPr>
        <p:spPr>
          <a:xfrm>
            <a:off x="479376" y="2780928"/>
            <a:ext cx="10801349" cy="2160241"/>
          </a:xfrm>
        </p:spPr>
        <p:txBody>
          <a:bodyPr/>
          <a:lstStyle/>
          <a:p>
            <a:pPr algn="ctr"/>
            <a:r>
              <a:rPr lang="en-US" sz="3600" dirty="0"/>
              <a:t>MIXE-T(</a:t>
            </a:r>
            <a:r>
              <a:rPr lang="en-US" sz="3600" dirty="0" err="1"/>
              <a:t>omography</a:t>
            </a:r>
            <a:r>
              <a:rPr lang="en-US" sz="3600" dirty="0"/>
              <a:t>): First Result</a:t>
            </a:r>
          </a:p>
        </p:txBody>
      </p:sp>
    </p:spTree>
    <p:extLst>
      <p:ext uri="{BB962C8B-B14F-4D97-AF65-F5344CB8AC3E}">
        <p14:creationId xmlns:p14="http://schemas.microsoft.com/office/powerpoint/2010/main" val="1623480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a:xfrm>
            <a:off x="695325" y="278296"/>
            <a:ext cx="8964613" cy="810444"/>
          </a:xfrm>
        </p:spPr>
        <p:txBody>
          <a:bodyPr/>
          <a:lstStyle/>
          <a:p>
            <a:r>
              <a:rPr lang="en-US" dirty="0"/>
              <a:t>Elemental (isotopic) Imaging: First Result</a:t>
            </a:r>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F30B2716-068B-4E4E-A757-4A51D8B0A8B8}" type="datetime1">
              <a:rPr lang="de-CH" smtClean="0"/>
              <a:t>15.10.24</a:t>
            </a:fld>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16</a:t>
            </a:fld>
            <a:endParaRPr lang="de-CH" dirty="0"/>
          </a:p>
        </p:txBody>
      </p:sp>
      <p:pic>
        <p:nvPicPr>
          <p:cNvPr id="11" name="Grafik 7" descr="Ein Bild, das Text, Badezimmer, Spiegel, Im Haus enthält.&#10;&#10;Automatisch generierte Beschreibung">
            <a:extLst>
              <a:ext uri="{FF2B5EF4-FFF2-40B4-BE49-F238E27FC236}">
                <a16:creationId xmlns:a16="http://schemas.microsoft.com/office/drawing/2014/main" id="{26B6DF5D-5BB0-0C7F-065B-46412D4AB975}"/>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9185923" y="3938094"/>
            <a:ext cx="1806072" cy="2235804"/>
          </a:xfrm>
          <a:prstGeom prst="rect">
            <a:avLst/>
          </a:prstGeom>
        </p:spPr>
      </p:pic>
      <p:sp>
        <p:nvSpPr>
          <p:cNvPr id="13" name="Inhaltsplatzhalter 1">
            <a:extLst>
              <a:ext uri="{FF2B5EF4-FFF2-40B4-BE49-F238E27FC236}">
                <a16:creationId xmlns:a16="http://schemas.microsoft.com/office/drawing/2014/main" id="{4E60796D-2B72-78CE-9A4B-ABA04F934486}"/>
              </a:ext>
            </a:extLst>
          </p:cNvPr>
          <p:cNvSpPr txBox="1">
            <a:spLocks/>
          </p:cNvSpPr>
          <p:nvPr/>
        </p:nvSpPr>
        <p:spPr>
          <a:xfrm>
            <a:off x="609957" y="1408632"/>
            <a:ext cx="6352450" cy="4679951"/>
          </a:xfrm>
          <a:prstGeom prst="rect">
            <a:avLst/>
          </a:prstGeom>
        </p:spPr>
        <p:txBody>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400"/>
              </a:spcBef>
            </a:pPr>
            <a:r>
              <a:rPr lang="en-GB" b="1" dirty="0"/>
              <a:t>Reference targets</a:t>
            </a:r>
          </a:p>
          <a:p>
            <a:pPr lvl="1"/>
            <a:r>
              <a:rPr lang="en-GB" dirty="0"/>
              <a:t>Pure metals (except brass: Cu 63% &amp; Zn 37%)</a:t>
            </a:r>
          </a:p>
          <a:p>
            <a:pPr lvl="1"/>
            <a:r>
              <a:rPr lang="en-GB" dirty="0"/>
              <a:t>Layered to check depth resolution (Ta/Cu &amp; W/Fe)</a:t>
            </a:r>
          </a:p>
          <a:p>
            <a:pPr lvl="1"/>
            <a:r>
              <a:rPr lang="en-GB" dirty="0"/>
              <a:t>Optimized thicknesses by muon momentum</a:t>
            </a:r>
          </a:p>
          <a:p>
            <a:pPr lvl="1"/>
            <a:r>
              <a:rPr lang="en-GB" dirty="0"/>
              <a:t>Aligned to beam </a:t>
            </a:r>
            <a:r>
              <a:rPr lang="en-GB" dirty="0" err="1"/>
              <a:t>center</a:t>
            </a:r>
            <a:endParaRPr lang="en-GB" dirty="0"/>
          </a:p>
          <a:p>
            <a:pPr lvl="1"/>
            <a:r>
              <a:rPr lang="en-GB" dirty="0"/>
              <a:t>Scan from 50 MeV/c to 60MeV/c</a:t>
            </a:r>
          </a:p>
          <a:p>
            <a:pPr lvl="1"/>
            <a:endParaRPr lang="en-GB" dirty="0"/>
          </a:p>
          <a:p>
            <a:pPr marL="0" lvl="1" indent="0">
              <a:spcBef>
                <a:spcPts val="400"/>
              </a:spcBef>
              <a:buNone/>
            </a:pPr>
            <a:r>
              <a:rPr lang="en-GB" b="1" dirty="0"/>
              <a:t>Experimental setup</a:t>
            </a:r>
          </a:p>
          <a:p>
            <a:pPr lvl="1"/>
            <a:r>
              <a:rPr lang="en-GB" dirty="0"/>
              <a:t>Tracker flanged directly to beampipe </a:t>
            </a:r>
          </a:p>
          <a:p>
            <a:pPr lvl="1"/>
            <a:r>
              <a:rPr lang="en-GB" dirty="0" err="1"/>
              <a:t>Ar</a:t>
            </a:r>
            <a:r>
              <a:rPr lang="en-GB" dirty="0"/>
              <a:t>/CO2 75:25</a:t>
            </a:r>
          </a:p>
          <a:p>
            <a:pPr lvl="1"/>
            <a:r>
              <a:rPr lang="en-GB" dirty="0"/>
              <a:t>Full array of </a:t>
            </a:r>
            <a:r>
              <a:rPr lang="en-GB" dirty="0" err="1"/>
              <a:t>HPGe</a:t>
            </a:r>
            <a:r>
              <a:rPr lang="en-GB" dirty="0"/>
              <a:t> detectors (10)</a:t>
            </a:r>
          </a:p>
        </p:txBody>
      </p:sp>
      <p:sp>
        <p:nvSpPr>
          <p:cNvPr id="16" name="Footer Placeholder 3">
            <a:extLst>
              <a:ext uri="{FF2B5EF4-FFF2-40B4-BE49-F238E27FC236}">
                <a16:creationId xmlns:a16="http://schemas.microsoft.com/office/drawing/2014/main" id="{587D3AC8-9B32-0EB2-34AC-D97492EC6DBF}"/>
              </a:ext>
            </a:extLst>
          </p:cNvPr>
          <p:cNvSpPr>
            <a:spLocks noGrp="1"/>
          </p:cNvSpPr>
          <p:nvPr>
            <p:ph type="ftr" sz="quarter" idx="11"/>
          </p:nvPr>
        </p:nvSpPr>
        <p:spPr>
          <a:xfrm>
            <a:off x="1614487" y="6404573"/>
            <a:ext cx="8045451" cy="144016"/>
          </a:xfrm>
        </p:spPr>
        <p:txBody>
          <a:bodyPr/>
          <a:lstStyle/>
          <a:p>
            <a:r>
              <a:rPr lang="en-US" noProof="0"/>
              <a:t>PSI Center for Neutron and Muon Sciences</a:t>
            </a:r>
            <a:endParaRPr lang="en-GB" noProof="0" dirty="0"/>
          </a:p>
        </p:txBody>
      </p:sp>
      <p:pic>
        <p:nvPicPr>
          <p:cNvPr id="7" name="Picture 6">
            <a:extLst>
              <a:ext uri="{FF2B5EF4-FFF2-40B4-BE49-F238E27FC236}">
                <a16:creationId xmlns:a16="http://schemas.microsoft.com/office/drawing/2014/main" id="{52E668FA-26FC-3F02-E567-DC53332EC990}"/>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7101691" y="1070127"/>
            <a:ext cx="3885771" cy="2914329"/>
          </a:xfrm>
          <a:prstGeom prst="rect">
            <a:avLst/>
          </a:prstGeom>
        </p:spPr>
      </p:pic>
      <p:pic>
        <p:nvPicPr>
          <p:cNvPr id="5" name="图片 4">
            <a:extLst>
              <a:ext uri="{FF2B5EF4-FFF2-40B4-BE49-F238E27FC236}">
                <a16:creationId xmlns:a16="http://schemas.microsoft.com/office/drawing/2014/main" id="{78B37585-BA92-2C44-7C3C-78C7E2CF88C0}"/>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7101691" y="3984456"/>
            <a:ext cx="3885771" cy="1774580"/>
          </a:xfrm>
          <a:prstGeom prst="rect">
            <a:avLst/>
          </a:prstGeom>
        </p:spPr>
      </p:pic>
      <p:pic>
        <p:nvPicPr>
          <p:cNvPr id="10" name="Grafik 9" descr="Ein Bild, das Stahl, Pfeife Flöte Rohr, Metall, Bautechnik enthält.&#10;&#10;Automatisch generierte Beschreibung">
            <a:extLst>
              <a:ext uri="{FF2B5EF4-FFF2-40B4-BE49-F238E27FC236}">
                <a16:creationId xmlns:a16="http://schemas.microsoft.com/office/drawing/2014/main" id="{ACEA5E0D-5534-D880-DCC7-E78D968717BF}"/>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7097159" y="2529437"/>
            <a:ext cx="2285064" cy="3644461"/>
          </a:xfrm>
          <a:prstGeom prst="rect">
            <a:avLst/>
          </a:prstGeom>
        </p:spPr>
      </p:pic>
    </p:spTree>
    <p:extLst>
      <p:ext uri="{BB962C8B-B14F-4D97-AF65-F5344CB8AC3E}">
        <p14:creationId xmlns:p14="http://schemas.microsoft.com/office/powerpoint/2010/main" val="1267771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5"/>
                                        </p:tgtEl>
                                        <p:attrNameLst>
                                          <p:attrName>ppt_x</p:attrName>
                                        </p:attrNameLst>
                                      </p:cBhvr>
                                      <p:tavLst>
                                        <p:tav tm="0">
                                          <p:val>
                                            <p:strVal val="ppt_x"/>
                                          </p:val>
                                        </p:tav>
                                        <p:tav tm="100000">
                                          <p:val>
                                            <p:strVal val="ppt_x"/>
                                          </p:val>
                                        </p:tav>
                                      </p:tavLst>
                                    </p:anim>
                                    <p:anim calcmode="lin" valueType="num">
                                      <p:cBhvr additive="base">
                                        <p:cTn id="7" dur="500"/>
                                        <p:tgtEl>
                                          <p:spTgt spid="5"/>
                                        </p:tgtEl>
                                        <p:attrNameLst>
                                          <p:attrName>ppt_y</p:attrName>
                                        </p:attrNameLst>
                                      </p:cBhvr>
                                      <p:tavLst>
                                        <p:tav tm="0">
                                          <p:val>
                                            <p:strVal val="ppt_y"/>
                                          </p:val>
                                        </p:tav>
                                        <p:tav tm="100000">
                                          <p:val>
                                            <p:strVal val="1+ppt_h/2"/>
                                          </p:val>
                                        </p:tav>
                                      </p:tavLst>
                                    </p:anim>
                                    <p:set>
                                      <p:cBhvr>
                                        <p:cTn id="8" dur="1" fill="hold">
                                          <p:stCondLst>
                                            <p:cond delay="499"/>
                                          </p:stCondLst>
                                        </p:cTn>
                                        <p:tgtEl>
                                          <p:spTgt spid="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p:txBody>
          <a:bodyPr/>
          <a:lstStyle/>
          <a:p>
            <a:r>
              <a:rPr lang="en-US" dirty="0"/>
              <a:t>Elemental (isotopic) Imaging: First Result</a:t>
            </a:r>
            <a:endParaRPr lang="en-GB" noProof="0" dirty="0"/>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AE099F6F-5379-4179-B490-91FD161BA9CA}" type="datetime1">
              <a:rPr lang="de-CH" smtClean="0"/>
              <a:t>15.10.24</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en-US"/>
              <a:t>PSI Center for Neutron and Muon Sciences</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17</a:t>
            </a:fld>
            <a:endParaRPr lang="de-CH" dirty="0"/>
          </a:p>
        </p:txBody>
      </p:sp>
      <p:pic>
        <p:nvPicPr>
          <p:cNvPr id="11" name="Picture 10">
            <a:extLst>
              <a:ext uri="{FF2B5EF4-FFF2-40B4-BE49-F238E27FC236}">
                <a16:creationId xmlns:a16="http://schemas.microsoft.com/office/drawing/2014/main" id="{56CD3FFD-7C89-E2D6-EB69-42C0B16A0BE3}"/>
              </a:ext>
            </a:extLst>
          </p:cNvPr>
          <p:cNvPicPr>
            <a:picLocks noChangeAspect="1"/>
          </p:cNvPicPr>
          <p:nvPr/>
        </p:nvPicPr>
        <p:blipFill>
          <a:blip r:embed="rId3"/>
          <a:stretch>
            <a:fillRect/>
          </a:stretch>
        </p:blipFill>
        <p:spPr>
          <a:xfrm>
            <a:off x="642066" y="1446439"/>
            <a:ext cx="4789250" cy="4618825"/>
          </a:xfrm>
          <a:prstGeom prst="rect">
            <a:avLst/>
          </a:prstGeom>
        </p:spPr>
      </p:pic>
      <p:pic>
        <p:nvPicPr>
          <p:cNvPr id="15" name="Picture 14">
            <a:extLst>
              <a:ext uri="{FF2B5EF4-FFF2-40B4-BE49-F238E27FC236}">
                <a16:creationId xmlns:a16="http://schemas.microsoft.com/office/drawing/2014/main" id="{5C888A6D-5DD9-3128-8465-1BF29E98F300}"/>
              </a:ext>
            </a:extLst>
          </p:cNvPr>
          <p:cNvPicPr>
            <a:picLocks noChangeAspect="1"/>
          </p:cNvPicPr>
          <p:nvPr/>
        </p:nvPicPr>
        <p:blipFill>
          <a:blip r:embed="rId4"/>
          <a:stretch>
            <a:fillRect/>
          </a:stretch>
        </p:blipFill>
        <p:spPr>
          <a:xfrm>
            <a:off x="6127914" y="1547418"/>
            <a:ext cx="5760640" cy="4423438"/>
          </a:xfrm>
          <a:prstGeom prst="rect">
            <a:avLst/>
          </a:prstGeom>
        </p:spPr>
      </p:pic>
      <p:pic>
        <p:nvPicPr>
          <p:cNvPr id="16" name="Grafik 5" descr="Ein Bild, das Text, Spiegel, Design, Whiteboard enthält.&#10;&#10;Automatisch generierte Beschreibung">
            <a:extLst>
              <a:ext uri="{FF2B5EF4-FFF2-40B4-BE49-F238E27FC236}">
                <a16:creationId xmlns:a16="http://schemas.microsoft.com/office/drawing/2014/main" id="{0F19347B-D2EE-D88B-D329-F0ABBC5993C1}"/>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9048328" y="1755672"/>
            <a:ext cx="1872208" cy="1961360"/>
          </a:xfrm>
          <a:prstGeom prst="rect">
            <a:avLst/>
          </a:prstGeom>
        </p:spPr>
      </p:pic>
      <p:sp>
        <p:nvSpPr>
          <p:cNvPr id="17" name="TextBox 16">
            <a:extLst>
              <a:ext uri="{FF2B5EF4-FFF2-40B4-BE49-F238E27FC236}">
                <a16:creationId xmlns:a16="http://schemas.microsoft.com/office/drawing/2014/main" id="{6C50ADA8-9C37-DD84-F0CF-E22D4396E169}"/>
              </a:ext>
            </a:extLst>
          </p:cNvPr>
          <p:cNvSpPr txBox="1"/>
          <p:nvPr/>
        </p:nvSpPr>
        <p:spPr>
          <a:xfrm>
            <a:off x="9393903" y="4797152"/>
            <a:ext cx="266035" cy="307777"/>
          </a:xfrm>
          <a:prstGeom prst="rect">
            <a:avLst/>
          </a:prstGeom>
          <a:noFill/>
        </p:spPr>
        <p:txBody>
          <a:bodyPr wrap="none" lIns="0" tIns="0" rIns="0" bIns="0" rtlCol="0">
            <a:spAutoFit/>
          </a:bodyPr>
          <a:lstStyle/>
          <a:p>
            <a:pPr algn="l"/>
            <a:r>
              <a:rPr lang="en-US" sz="2000" dirty="0">
                <a:solidFill>
                  <a:schemeClr val="accent3">
                    <a:lumMod val="75000"/>
                  </a:schemeClr>
                </a:solidFill>
              </a:rPr>
              <a:t>Fe</a:t>
            </a:r>
          </a:p>
        </p:txBody>
      </p:sp>
      <p:sp>
        <p:nvSpPr>
          <p:cNvPr id="18" name="TextBox 17">
            <a:extLst>
              <a:ext uri="{FF2B5EF4-FFF2-40B4-BE49-F238E27FC236}">
                <a16:creationId xmlns:a16="http://schemas.microsoft.com/office/drawing/2014/main" id="{CEB3D0D4-DB89-BB70-27F3-8706472F9C63}"/>
              </a:ext>
            </a:extLst>
          </p:cNvPr>
          <p:cNvSpPr txBox="1"/>
          <p:nvPr/>
        </p:nvSpPr>
        <p:spPr>
          <a:xfrm>
            <a:off x="8040216" y="4643263"/>
            <a:ext cx="343043" cy="307777"/>
          </a:xfrm>
          <a:prstGeom prst="rect">
            <a:avLst/>
          </a:prstGeom>
          <a:noFill/>
        </p:spPr>
        <p:txBody>
          <a:bodyPr wrap="none" lIns="0" tIns="0" rIns="0" bIns="0" rtlCol="0">
            <a:spAutoFit/>
          </a:bodyPr>
          <a:lstStyle/>
          <a:p>
            <a:pPr algn="l"/>
            <a:r>
              <a:rPr lang="en-US" sz="2000" dirty="0">
                <a:solidFill>
                  <a:schemeClr val="accent4">
                    <a:lumMod val="60000"/>
                    <a:lumOff val="40000"/>
                  </a:schemeClr>
                </a:solidFill>
              </a:rPr>
              <a:t>Mo</a:t>
            </a:r>
          </a:p>
        </p:txBody>
      </p:sp>
      <p:sp>
        <p:nvSpPr>
          <p:cNvPr id="19" name="TextBox 18">
            <a:extLst>
              <a:ext uri="{FF2B5EF4-FFF2-40B4-BE49-F238E27FC236}">
                <a16:creationId xmlns:a16="http://schemas.microsoft.com/office/drawing/2014/main" id="{1771F012-3DA8-5E5B-77B6-2C38B4C7F609}"/>
              </a:ext>
            </a:extLst>
          </p:cNvPr>
          <p:cNvSpPr txBox="1"/>
          <p:nvPr/>
        </p:nvSpPr>
        <p:spPr>
          <a:xfrm>
            <a:off x="9465975" y="2348880"/>
            <a:ext cx="218008" cy="307777"/>
          </a:xfrm>
          <a:prstGeom prst="rect">
            <a:avLst/>
          </a:prstGeom>
          <a:noFill/>
        </p:spPr>
        <p:txBody>
          <a:bodyPr wrap="none" lIns="0" tIns="0" rIns="0" bIns="0" rtlCol="0">
            <a:spAutoFit/>
          </a:bodyPr>
          <a:lstStyle/>
          <a:p>
            <a:pPr algn="l"/>
            <a:r>
              <a:rPr lang="en-US" sz="2000" dirty="0">
                <a:solidFill>
                  <a:schemeClr val="accent4">
                    <a:lumMod val="60000"/>
                    <a:lumOff val="40000"/>
                  </a:schemeClr>
                </a:solidFill>
              </a:rPr>
              <a:t>IV</a:t>
            </a:r>
          </a:p>
        </p:txBody>
      </p:sp>
      <p:sp>
        <p:nvSpPr>
          <p:cNvPr id="20" name="TextBox 19">
            <a:extLst>
              <a:ext uri="{FF2B5EF4-FFF2-40B4-BE49-F238E27FC236}">
                <a16:creationId xmlns:a16="http://schemas.microsoft.com/office/drawing/2014/main" id="{B31D1AAD-4A13-E56A-E555-530225BA2FD9}"/>
              </a:ext>
            </a:extLst>
          </p:cNvPr>
          <p:cNvSpPr txBox="1"/>
          <p:nvPr/>
        </p:nvSpPr>
        <p:spPr>
          <a:xfrm>
            <a:off x="10128448" y="2924944"/>
            <a:ext cx="134652" cy="307777"/>
          </a:xfrm>
          <a:prstGeom prst="rect">
            <a:avLst/>
          </a:prstGeom>
          <a:noFill/>
        </p:spPr>
        <p:txBody>
          <a:bodyPr wrap="none" lIns="0" tIns="0" rIns="0" bIns="0" rtlCol="0">
            <a:spAutoFit/>
          </a:bodyPr>
          <a:lstStyle/>
          <a:p>
            <a:pPr algn="l"/>
            <a:r>
              <a:rPr lang="en-US" sz="2000" dirty="0">
                <a:solidFill>
                  <a:schemeClr val="accent3">
                    <a:lumMod val="75000"/>
                  </a:schemeClr>
                </a:solidFill>
              </a:rPr>
              <a:t>II</a:t>
            </a:r>
          </a:p>
        </p:txBody>
      </p:sp>
      <p:sp>
        <p:nvSpPr>
          <p:cNvPr id="21" name="TextBox 20">
            <a:extLst>
              <a:ext uri="{FF2B5EF4-FFF2-40B4-BE49-F238E27FC236}">
                <a16:creationId xmlns:a16="http://schemas.microsoft.com/office/drawing/2014/main" id="{FFB239FF-65DD-C54B-46B7-9F830CAC6F31}"/>
              </a:ext>
            </a:extLst>
          </p:cNvPr>
          <p:cNvSpPr txBox="1"/>
          <p:nvPr/>
        </p:nvSpPr>
        <p:spPr>
          <a:xfrm>
            <a:off x="9840416" y="4869160"/>
            <a:ext cx="320601" cy="307777"/>
          </a:xfrm>
          <a:prstGeom prst="rect">
            <a:avLst/>
          </a:prstGeom>
          <a:noFill/>
        </p:spPr>
        <p:txBody>
          <a:bodyPr wrap="none" lIns="0" tIns="0" rIns="0" bIns="0" rtlCol="0">
            <a:spAutoFit/>
          </a:bodyPr>
          <a:lstStyle/>
          <a:p>
            <a:pPr algn="l"/>
            <a:r>
              <a:rPr lang="en-US" sz="2000" dirty="0">
                <a:solidFill>
                  <a:schemeClr val="accent1">
                    <a:lumMod val="60000"/>
                    <a:lumOff val="40000"/>
                  </a:schemeClr>
                </a:solidFill>
              </a:rPr>
              <a:t>Cu</a:t>
            </a:r>
          </a:p>
        </p:txBody>
      </p:sp>
      <p:sp>
        <p:nvSpPr>
          <p:cNvPr id="22" name="TextBox 21">
            <a:extLst>
              <a:ext uri="{FF2B5EF4-FFF2-40B4-BE49-F238E27FC236}">
                <a16:creationId xmlns:a16="http://schemas.microsoft.com/office/drawing/2014/main" id="{8D65F10F-915A-CA79-EEDF-95AF2A6F3FA8}"/>
              </a:ext>
            </a:extLst>
          </p:cNvPr>
          <p:cNvSpPr txBox="1"/>
          <p:nvPr/>
        </p:nvSpPr>
        <p:spPr>
          <a:xfrm>
            <a:off x="10157594" y="2387828"/>
            <a:ext cx="67326" cy="307777"/>
          </a:xfrm>
          <a:prstGeom prst="rect">
            <a:avLst/>
          </a:prstGeom>
          <a:noFill/>
        </p:spPr>
        <p:txBody>
          <a:bodyPr wrap="none" lIns="0" tIns="0" rIns="0" bIns="0" rtlCol="0">
            <a:spAutoFit/>
          </a:bodyPr>
          <a:lstStyle/>
          <a:p>
            <a:pPr algn="l"/>
            <a:r>
              <a:rPr lang="en-US" sz="2000" dirty="0">
                <a:solidFill>
                  <a:schemeClr val="accent1">
                    <a:lumMod val="60000"/>
                    <a:lumOff val="40000"/>
                  </a:schemeClr>
                </a:solidFill>
              </a:rPr>
              <a:t>I</a:t>
            </a:r>
          </a:p>
        </p:txBody>
      </p:sp>
      <p:sp>
        <p:nvSpPr>
          <p:cNvPr id="23" name="TextBox 22">
            <a:extLst>
              <a:ext uri="{FF2B5EF4-FFF2-40B4-BE49-F238E27FC236}">
                <a16:creationId xmlns:a16="http://schemas.microsoft.com/office/drawing/2014/main" id="{672BFE84-6C52-9502-118A-E536637E4641}"/>
              </a:ext>
            </a:extLst>
          </p:cNvPr>
          <p:cNvSpPr txBox="1"/>
          <p:nvPr/>
        </p:nvSpPr>
        <p:spPr>
          <a:xfrm>
            <a:off x="10167887" y="5137447"/>
            <a:ext cx="274114" cy="307777"/>
          </a:xfrm>
          <a:prstGeom prst="rect">
            <a:avLst/>
          </a:prstGeom>
          <a:noFill/>
        </p:spPr>
        <p:txBody>
          <a:bodyPr wrap="none" lIns="0" tIns="0" rIns="0" bIns="0" rtlCol="0">
            <a:spAutoFit/>
          </a:bodyPr>
          <a:lstStyle/>
          <a:p>
            <a:pPr algn="l"/>
            <a:r>
              <a:rPr lang="en-US" sz="2000" dirty="0">
                <a:solidFill>
                  <a:schemeClr val="accent2">
                    <a:lumMod val="75000"/>
                  </a:schemeClr>
                </a:solidFill>
              </a:rPr>
              <a:t>Zn</a:t>
            </a:r>
          </a:p>
        </p:txBody>
      </p:sp>
      <p:sp>
        <p:nvSpPr>
          <p:cNvPr id="24" name="TextBox 23">
            <a:extLst>
              <a:ext uri="{FF2B5EF4-FFF2-40B4-BE49-F238E27FC236}">
                <a16:creationId xmlns:a16="http://schemas.microsoft.com/office/drawing/2014/main" id="{310E13AC-63EF-8A14-D7EA-40E35ABA973A}"/>
              </a:ext>
            </a:extLst>
          </p:cNvPr>
          <p:cNvSpPr txBox="1"/>
          <p:nvPr/>
        </p:nvSpPr>
        <p:spPr>
          <a:xfrm>
            <a:off x="9480376" y="2905199"/>
            <a:ext cx="201978" cy="307777"/>
          </a:xfrm>
          <a:prstGeom prst="rect">
            <a:avLst/>
          </a:prstGeom>
          <a:noFill/>
        </p:spPr>
        <p:txBody>
          <a:bodyPr wrap="none" lIns="0" tIns="0" rIns="0" bIns="0" rtlCol="0">
            <a:spAutoFit/>
          </a:bodyPr>
          <a:lstStyle/>
          <a:p>
            <a:pPr algn="l"/>
            <a:r>
              <a:rPr lang="en-US" sz="2000" dirty="0">
                <a:solidFill>
                  <a:schemeClr val="accent2">
                    <a:lumMod val="75000"/>
                  </a:schemeClr>
                </a:solidFill>
              </a:rPr>
              <a:t>III</a:t>
            </a:r>
          </a:p>
        </p:txBody>
      </p:sp>
      <p:sp>
        <p:nvSpPr>
          <p:cNvPr id="25" name="TextBox 24">
            <a:extLst>
              <a:ext uri="{FF2B5EF4-FFF2-40B4-BE49-F238E27FC236}">
                <a16:creationId xmlns:a16="http://schemas.microsoft.com/office/drawing/2014/main" id="{8149AFD4-B022-4F34-3066-4CF5B2462DE6}"/>
              </a:ext>
            </a:extLst>
          </p:cNvPr>
          <p:cNvSpPr txBox="1"/>
          <p:nvPr/>
        </p:nvSpPr>
        <p:spPr>
          <a:xfrm>
            <a:off x="7032104" y="3212976"/>
            <a:ext cx="266035" cy="307777"/>
          </a:xfrm>
          <a:prstGeom prst="rect">
            <a:avLst/>
          </a:prstGeom>
          <a:noFill/>
        </p:spPr>
        <p:txBody>
          <a:bodyPr wrap="none" lIns="0" tIns="0" rIns="0" bIns="0" rtlCol="0">
            <a:spAutoFit/>
          </a:bodyPr>
          <a:lstStyle/>
          <a:p>
            <a:pPr algn="l"/>
            <a:r>
              <a:rPr lang="en-US" sz="2000" dirty="0">
                <a:solidFill>
                  <a:schemeClr val="accent3">
                    <a:lumMod val="75000"/>
                  </a:schemeClr>
                </a:solidFill>
              </a:rPr>
              <a:t>Fe</a:t>
            </a:r>
          </a:p>
        </p:txBody>
      </p:sp>
      <p:sp>
        <p:nvSpPr>
          <p:cNvPr id="26" name="TextBox 25">
            <a:extLst>
              <a:ext uri="{FF2B5EF4-FFF2-40B4-BE49-F238E27FC236}">
                <a16:creationId xmlns:a16="http://schemas.microsoft.com/office/drawing/2014/main" id="{D84B3BE1-70B3-9AD5-CD93-15FC897C5ED4}"/>
              </a:ext>
            </a:extLst>
          </p:cNvPr>
          <p:cNvSpPr txBox="1"/>
          <p:nvPr/>
        </p:nvSpPr>
        <p:spPr>
          <a:xfrm>
            <a:off x="6888088" y="3697287"/>
            <a:ext cx="343043" cy="307777"/>
          </a:xfrm>
          <a:prstGeom prst="rect">
            <a:avLst/>
          </a:prstGeom>
          <a:noFill/>
        </p:spPr>
        <p:txBody>
          <a:bodyPr wrap="none" lIns="0" tIns="0" rIns="0" bIns="0" rtlCol="0">
            <a:spAutoFit/>
          </a:bodyPr>
          <a:lstStyle/>
          <a:p>
            <a:pPr algn="l"/>
            <a:r>
              <a:rPr lang="en-US" sz="2000" dirty="0">
                <a:solidFill>
                  <a:schemeClr val="accent4">
                    <a:lumMod val="60000"/>
                    <a:lumOff val="40000"/>
                  </a:schemeClr>
                </a:solidFill>
              </a:rPr>
              <a:t>Mo</a:t>
            </a:r>
          </a:p>
        </p:txBody>
      </p:sp>
      <p:sp>
        <p:nvSpPr>
          <p:cNvPr id="27" name="TextBox 26">
            <a:extLst>
              <a:ext uri="{FF2B5EF4-FFF2-40B4-BE49-F238E27FC236}">
                <a16:creationId xmlns:a16="http://schemas.microsoft.com/office/drawing/2014/main" id="{E13E28D9-11C1-45C6-7C3A-46A642467AD1}"/>
              </a:ext>
            </a:extLst>
          </p:cNvPr>
          <p:cNvSpPr txBox="1"/>
          <p:nvPr/>
        </p:nvSpPr>
        <p:spPr>
          <a:xfrm>
            <a:off x="7287567" y="3985319"/>
            <a:ext cx="320601" cy="307777"/>
          </a:xfrm>
          <a:prstGeom prst="rect">
            <a:avLst/>
          </a:prstGeom>
          <a:noFill/>
        </p:spPr>
        <p:txBody>
          <a:bodyPr wrap="none" lIns="0" tIns="0" rIns="0" bIns="0" rtlCol="0">
            <a:spAutoFit/>
          </a:bodyPr>
          <a:lstStyle/>
          <a:p>
            <a:pPr algn="l"/>
            <a:r>
              <a:rPr lang="en-US" sz="2000" dirty="0">
                <a:solidFill>
                  <a:schemeClr val="accent1">
                    <a:lumMod val="60000"/>
                    <a:lumOff val="40000"/>
                  </a:schemeClr>
                </a:solidFill>
              </a:rPr>
              <a:t>Cu</a:t>
            </a:r>
          </a:p>
        </p:txBody>
      </p:sp>
      <p:sp>
        <p:nvSpPr>
          <p:cNvPr id="28" name="TextBox 27">
            <a:extLst>
              <a:ext uri="{FF2B5EF4-FFF2-40B4-BE49-F238E27FC236}">
                <a16:creationId xmlns:a16="http://schemas.microsoft.com/office/drawing/2014/main" id="{7D351C01-0A09-08F3-71C1-0CE5597E52DA}"/>
              </a:ext>
            </a:extLst>
          </p:cNvPr>
          <p:cNvSpPr txBox="1"/>
          <p:nvPr/>
        </p:nvSpPr>
        <p:spPr>
          <a:xfrm>
            <a:off x="4715076" y="1151710"/>
            <a:ext cx="2024785" cy="307777"/>
          </a:xfrm>
          <a:prstGeom prst="rect">
            <a:avLst/>
          </a:prstGeom>
          <a:noFill/>
        </p:spPr>
        <p:txBody>
          <a:bodyPr wrap="none" lIns="0" tIns="0" rIns="0" bIns="0" rtlCol="0">
            <a:spAutoFit/>
          </a:bodyPr>
          <a:lstStyle/>
          <a:p>
            <a:pPr algn="l"/>
            <a:r>
              <a:rPr lang="en-US" sz="2000" b="1" dirty="0">
                <a:highlight>
                  <a:srgbClr val="FFFF00"/>
                </a:highlight>
              </a:rPr>
              <a:t>Result @60MeV/c</a:t>
            </a:r>
          </a:p>
        </p:txBody>
      </p:sp>
      <p:sp>
        <p:nvSpPr>
          <p:cNvPr id="29" name="Rectangle 28">
            <a:extLst>
              <a:ext uri="{FF2B5EF4-FFF2-40B4-BE49-F238E27FC236}">
                <a16:creationId xmlns:a16="http://schemas.microsoft.com/office/drawing/2014/main" id="{39B9A2F2-723D-45C8-CE20-CEB820A4A063}"/>
              </a:ext>
            </a:extLst>
          </p:cNvPr>
          <p:cNvSpPr/>
          <p:nvPr/>
        </p:nvSpPr>
        <p:spPr>
          <a:xfrm>
            <a:off x="1143020" y="2816932"/>
            <a:ext cx="1296144" cy="1224136"/>
          </a:xfrm>
          <a:prstGeom prst="rect">
            <a:avLst/>
          </a:prstGeom>
          <a:solidFill>
            <a:schemeClr val="bg2">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0" name="Rectangle 29">
            <a:extLst>
              <a:ext uri="{FF2B5EF4-FFF2-40B4-BE49-F238E27FC236}">
                <a16:creationId xmlns:a16="http://schemas.microsoft.com/office/drawing/2014/main" id="{C78BBB13-EA4C-E342-9016-E4860D1AA1B0}"/>
              </a:ext>
            </a:extLst>
          </p:cNvPr>
          <p:cNvSpPr/>
          <p:nvPr/>
        </p:nvSpPr>
        <p:spPr>
          <a:xfrm>
            <a:off x="2495600" y="2819163"/>
            <a:ext cx="1296144" cy="1224136"/>
          </a:xfrm>
          <a:prstGeom prst="rect">
            <a:avLst/>
          </a:prstGeom>
          <a:solidFill>
            <a:schemeClr val="bg2">
              <a:lumMod val="20000"/>
              <a:lumOff val="80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1" name="Rectangle 30">
            <a:extLst>
              <a:ext uri="{FF2B5EF4-FFF2-40B4-BE49-F238E27FC236}">
                <a16:creationId xmlns:a16="http://schemas.microsoft.com/office/drawing/2014/main" id="{A33ADD7D-377D-E15C-95F7-424BEF32EA0E}"/>
              </a:ext>
            </a:extLst>
          </p:cNvPr>
          <p:cNvSpPr/>
          <p:nvPr/>
        </p:nvSpPr>
        <p:spPr>
          <a:xfrm>
            <a:off x="2495600" y="4077072"/>
            <a:ext cx="1296144" cy="1224136"/>
          </a:xfrm>
          <a:prstGeom prst="rect">
            <a:avLst/>
          </a:prstGeom>
          <a:solidFill>
            <a:schemeClr val="bg2">
              <a:lumMod val="20000"/>
              <a:lumOff val="80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2" name="Rectangle 31">
            <a:extLst>
              <a:ext uri="{FF2B5EF4-FFF2-40B4-BE49-F238E27FC236}">
                <a16:creationId xmlns:a16="http://schemas.microsoft.com/office/drawing/2014/main" id="{E6D7311C-0EE5-FAA5-28CB-30E7B7202064}"/>
              </a:ext>
            </a:extLst>
          </p:cNvPr>
          <p:cNvSpPr/>
          <p:nvPr/>
        </p:nvSpPr>
        <p:spPr>
          <a:xfrm>
            <a:off x="1128882" y="4082478"/>
            <a:ext cx="1296144" cy="1224136"/>
          </a:xfrm>
          <a:prstGeom prst="rect">
            <a:avLst/>
          </a:prstGeom>
          <a:solidFill>
            <a:schemeClr val="bg2">
              <a:lumMod val="20000"/>
              <a:lumOff val="80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3" name="TextBox 32">
            <a:extLst>
              <a:ext uri="{FF2B5EF4-FFF2-40B4-BE49-F238E27FC236}">
                <a16:creationId xmlns:a16="http://schemas.microsoft.com/office/drawing/2014/main" id="{A862C357-8E54-A11E-C3BA-E781FCF4EBA6}"/>
              </a:ext>
            </a:extLst>
          </p:cNvPr>
          <p:cNvSpPr txBox="1"/>
          <p:nvPr/>
        </p:nvSpPr>
        <p:spPr>
          <a:xfrm>
            <a:off x="1667950" y="3275111"/>
            <a:ext cx="218008" cy="307777"/>
          </a:xfrm>
          <a:prstGeom prst="rect">
            <a:avLst/>
          </a:prstGeom>
          <a:noFill/>
        </p:spPr>
        <p:txBody>
          <a:bodyPr wrap="none" lIns="0" tIns="0" rIns="0" bIns="0" rtlCol="0">
            <a:spAutoFit/>
          </a:bodyPr>
          <a:lstStyle/>
          <a:p>
            <a:pPr algn="l"/>
            <a:r>
              <a:rPr lang="en-US" sz="2000" dirty="0">
                <a:solidFill>
                  <a:schemeClr val="accent4">
                    <a:lumMod val="60000"/>
                    <a:lumOff val="40000"/>
                  </a:schemeClr>
                </a:solidFill>
              </a:rPr>
              <a:t>IV</a:t>
            </a:r>
          </a:p>
        </p:txBody>
      </p:sp>
      <p:sp>
        <p:nvSpPr>
          <p:cNvPr id="35" name="TextBox 34">
            <a:extLst>
              <a:ext uri="{FF2B5EF4-FFF2-40B4-BE49-F238E27FC236}">
                <a16:creationId xmlns:a16="http://schemas.microsoft.com/office/drawing/2014/main" id="{6AE93D8E-A569-FA1F-B3BB-DD1A7EEB76CC}"/>
              </a:ext>
            </a:extLst>
          </p:cNvPr>
          <p:cNvSpPr txBox="1"/>
          <p:nvPr/>
        </p:nvSpPr>
        <p:spPr>
          <a:xfrm>
            <a:off x="3076346" y="3313016"/>
            <a:ext cx="67326" cy="307777"/>
          </a:xfrm>
          <a:prstGeom prst="rect">
            <a:avLst/>
          </a:prstGeom>
          <a:noFill/>
        </p:spPr>
        <p:txBody>
          <a:bodyPr wrap="none" lIns="0" tIns="0" rIns="0" bIns="0" rtlCol="0">
            <a:spAutoFit/>
          </a:bodyPr>
          <a:lstStyle/>
          <a:p>
            <a:pPr algn="l"/>
            <a:r>
              <a:rPr lang="en-US" sz="2000" dirty="0">
                <a:solidFill>
                  <a:schemeClr val="accent1">
                    <a:lumMod val="60000"/>
                    <a:lumOff val="40000"/>
                  </a:schemeClr>
                </a:solidFill>
              </a:rPr>
              <a:t>I</a:t>
            </a:r>
          </a:p>
        </p:txBody>
      </p:sp>
      <p:sp>
        <p:nvSpPr>
          <p:cNvPr id="36" name="TextBox 35">
            <a:extLst>
              <a:ext uri="{FF2B5EF4-FFF2-40B4-BE49-F238E27FC236}">
                <a16:creationId xmlns:a16="http://schemas.microsoft.com/office/drawing/2014/main" id="{41B6B222-D4F5-84F3-6FBF-616D1AD122E9}"/>
              </a:ext>
            </a:extLst>
          </p:cNvPr>
          <p:cNvSpPr txBox="1"/>
          <p:nvPr/>
        </p:nvSpPr>
        <p:spPr>
          <a:xfrm>
            <a:off x="1675965" y="4591500"/>
            <a:ext cx="201978" cy="307777"/>
          </a:xfrm>
          <a:prstGeom prst="rect">
            <a:avLst/>
          </a:prstGeom>
          <a:noFill/>
        </p:spPr>
        <p:txBody>
          <a:bodyPr wrap="none" lIns="0" tIns="0" rIns="0" bIns="0" rtlCol="0">
            <a:spAutoFit/>
          </a:bodyPr>
          <a:lstStyle/>
          <a:p>
            <a:pPr algn="l"/>
            <a:r>
              <a:rPr lang="en-US" sz="2000" dirty="0">
                <a:solidFill>
                  <a:schemeClr val="accent2">
                    <a:lumMod val="75000"/>
                  </a:schemeClr>
                </a:solidFill>
              </a:rPr>
              <a:t>III</a:t>
            </a:r>
          </a:p>
        </p:txBody>
      </p:sp>
      <p:sp>
        <p:nvSpPr>
          <p:cNvPr id="37" name="TextBox 36">
            <a:extLst>
              <a:ext uri="{FF2B5EF4-FFF2-40B4-BE49-F238E27FC236}">
                <a16:creationId xmlns:a16="http://schemas.microsoft.com/office/drawing/2014/main" id="{FA65F52A-C780-61DB-839E-DD5064CAFB7B}"/>
              </a:ext>
            </a:extLst>
          </p:cNvPr>
          <p:cNvSpPr txBox="1"/>
          <p:nvPr/>
        </p:nvSpPr>
        <p:spPr>
          <a:xfrm>
            <a:off x="3076346" y="4591499"/>
            <a:ext cx="134652" cy="307777"/>
          </a:xfrm>
          <a:prstGeom prst="rect">
            <a:avLst/>
          </a:prstGeom>
          <a:noFill/>
        </p:spPr>
        <p:txBody>
          <a:bodyPr wrap="none" lIns="0" tIns="0" rIns="0" bIns="0" rtlCol="0">
            <a:spAutoFit/>
          </a:bodyPr>
          <a:lstStyle/>
          <a:p>
            <a:pPr algn="l"/>
            <a:r>
              <a:rPr lang="en-US" sz="2000" dirty="0">
                <a:solidFill>
                  <a:schemeClr val="accent3">
                    <a:lumMod val="75000"/>
                  </a:schemeClr>
                </a:solidFill>
              </a:rPr>
              <a:t>II</a:t>
            </a:r>
          </a:p>
        </p:txBody>
      </p:sp>
      <p:sp>
        <p:nvSpPr>
          <p:cNvPr id="38" name="TextBox 37">
            <a:extLst>
              <a:ext uri="{FF2B5EF4-FFF2-40B4-BE49-F238E27FC236}">
                <a16:creationId xmlns:a16="http://schemas.microsoft.com/office/drawing/2014/main" id="{9328BA9B-30F8-0F6F-1D9C-54B4901A14A4}"/>
              </a:ext>
            </a:extLst>
          </p:cNvPr>
          <p:cNvSpPr txBox="1"/>
          <p:nvPr/>
        </p:nvSpPr>
        <p:spPr>
          <a:xfrm>
            <a:off x="1121738" y="5065619"/>
            <a:ext cx="2701830" cy="553998"/>
          </a:xfrm>
          <a:prstGeom prst="rect">
            <a:avLst/>
          </a:prstGeom>
          <a:noFill/>
        </p:spPr>
        <p:txBody>
          <a:bodyPr wrap="none" lIns="0" tIns="0" rIns="0" bIns="0" rtlCol="0">
            <a:spAutoFit/>
          </a:bodyPr>
          <a:lstStyle/>
          <a:p>
            <a:pPr algn="ctr"/>
            <a:r>
              <a:rPr lang="en-US" b="1" dirty="0">
                <a:highlight>
                  <a:srgbClr val="FFFF00"/>
                </a:highlight>
              </a:rPr>
              <a:t>Beam spot reconstructed </a:t>
            </a:r>
          </a:p>
          <a:p>
            <a:pPr algn="ctr"/>
            <a:r>
              <a:rPr lang="en-US" b="1" dirty="0">
                <a:highlight>
                  <a:srgbClr val="FFFF00"/>
                </a:highlight>
              </a:rPr>
              <a:t>by tracker</a:t>
            </a:r>
          </a:p>
        </p:txBody>
      </p:sp>
    </p:spTree>
    <p:extLst>
      <p:ext uri="{BB962C8B-B14F-4D97-AF65-F5344CB8AC3E}">
        <p14:creationId xmlns:p14="http://schemas.microsoft.com/office/powerpoint/2010/main" val="42782214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p:txBody>
          <a:bodyPr/>
          <a:lstStyle/>
          <a:p>
            <a:r>
              <a:rPr lang="en-US" dirty="0"/>
              <a:t>Elemental (isotopic) Imaging: First Result</a:t>
            </a:r>
            <a:endParaRPr lang="en-GB" noProof="0" dirty="0"/>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D55EF75E-F351-4657-BE05-E2CB1D2BE80B}" type="datetime1">
              <a:rPr lang="de-CH" smtClean="0"/>
              <a:t>15.10.24</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en-US"/>
              <a:t>PSI Center for Neutron and Muon Sciences</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18</a:t>
            </a:fld>
            <a:endParaRPr lang="de-CH" dirty="0"/>
          </a:p>
        </p:txBody>
      </p:sp>
      <p:pic>
        <p:nvPicPr>
          <p:cNvPr id="11" name="Picture 10">
            <a:extLst>
              <a:ext uri="{FF2B5EF4-FFF2-40B4-BE49-F238E27FC236}">
                <a16:creationId xmlns:a16="http://schemas.microsoft.com/office/drawing/2014/main" id="{56CD3FFD-7C89-E2D6-EB69-42C0B16A0BE3}"/>
              </a:ext>
            </a:extLst>
          </p:cNvPr>
          <p:cNvPicPr>
            <a:picLocks noChangeAspect="1"/>
          </p:cNvPicPr>
          <p:nvPr/>
        </p:nvPicPr>
        <p:blipFill>
          <a:blip r:embed="rId3"/>
          <a:stretch>
            <a:fillRect/>
          </a:stretch>
        </p:blipFill>
        <p:spPr>
          <a:xfrm>
            <a:off x="3647728" y="1834511"/>
            <a:ext cx="4789250" cy="4618825"/>
          </a:xfrm>
          <a:prstGeom prst="rect">
            <a:avLst/>
          </a:prstGeom>
        </p:spPr>
      </p:pic>
      <p:sp>
        <p:nvSpPr>
          <p:cNvPr id="28" name="TextBox 27">
            <a:extLst>
              <a:ext uri="{FF2B5EF4-FFF2-40B4-BE49-F238E27FC236}">
                <a16:creationId xmlns:a16="http://schemas.microsoft.com/office/drawing/2014/main" id="{7D351C01-0A09-08F3-71C1-0CE5597E52DA}"/>
              </a:ext>
            </a:extLst>
          </p:cNvPr>
          <p:cNvSpPr txBox="1"/>
          <p:nvPr/>
        </p:nvSpPr>
        <p:spPr>
          <a:xfrm>
            <a:off x="4715076" y="1151710"/>
            <a:ext cx="2024785" cy="307777"/>
          </a:xfrm>
          <a:prstGeom prst="rect">
            <a:avLst/>
          </a:prstGeom>
          <a:noFill/>
        </p:spPr>
        <p:txBody>
          <a:bodyPr wrap="none" lIns="0" tIns="0" rIns="0" bIns="0" rtlCol="0">
            <a:spAutoFit/>
          </a:bodyPr>
          <a:lstStyle/>
          <a:p>
            <a:pPr algn="l"/>
            <a:r>
              <a:rPr lang="en-US" sz="2000" b="1" dirty="0">
                <a:highlight>
                  <a:srgbClr val="FFFF00"/>
                </a:highlight>
              </a:rPr>
              <a:t>Result @60MeV/c</a:t>
            </a:r>
          </a:p>
        </p:txBody>
      </p:sp>
      <p:sp>
        <p:nvSpPr>
          <p:cNvPr id="29" name="Rectangle 28">
            <a:extLst>
              <a:ext uri="{FF2B5EF4-FFF2-40B4-BE49-F238E27FC236}">
                <a16:creationId xmlns:a16="http://schemas.microsoft.com/office/drawing/2014/main" id="{39B9A2F2-723D-45C8-CE20-CEB820A4A063}"/>
              </a:ext>
            </a:extLst>
          </p:cNvPr>
          <p:cNvSpPr/>
          <p:nvPr/>
        </p:nvSpPr>
        <p:spPr>
          <a:xfrm>
            <a:off x="4148682" y="3140968"/>
            <a:ext cx="1296144" cy="1224136"/>
          </a:xfrm>
          <a:prstGeom prst="rect">
            <a:avLst/>
          </a:prstGeom>
          <a:solidFill>
            <a:schemeClr val="bg2">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0" name="Rectangle 29">
            <a:extLst>
              <a:ext uri="{FF2B5EF4-FFF2-40B4-BE49-F238E27FC236}">
                <a16:creationId xmlns:a16="http://schemas.microsoft.com/office/drawing/2014/main" id="{C78BBB13-EA4C-E342-9016-E4860D1AA1B0}"/>
              </a:ext>
            </a:extLst>
          </p:cNvPr>
          <p:cNvSpPr/>
          <p:nvPr/>
        </p:nvSpPr>
        <p:spPr>
          <a:xfrm>
            <a:off x="5501262" y="3140968"/>
            <a:ext cx="1296144" cy="1224136"/>
          </a:xfrm>
          <a:prstGeom prst="rect">
            <a:avLst/>
          </a:prstGeom>
          <a:solidFill>
            <a:schemeClr val="bg2">
              <a:lumMod val="20000"/>
              <a:lumOff val="80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1" name="Rectangle 30">
            <a:extLst>
              <a:ext uri="{FF2B5EF4-FFF2-40B4-BE49-F238E27FC236}">
                <a16:creationId xmlns:a16="http://schemas.microsoft.com/office/drawing/2014/main" id="{A33ADD7D-377D-E15C-95F7-424BEF32EA0E}"/>
              </a:ext>
            </a:extLst>
          </p:cNvPr>
          <p:cNvSpPr/>
          <p:nvPr/>
        </p:nvSpPr>
        <p:spPr>
          <a:xfrm>
            <a:off x="5501262" y="4398877"/>
            <a:ext cx="1296144" cy="1224136"/>
          </a:xfrm>
          <a:prstGeom prst="rect">
            <a:avLst/>
          </a:prstGeom>
          <a:solidFill>
            <a:schemeClr val="bg2">
              <a:lumMod val="20000"/>
              <a:lumOff val="80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2" name="Rectangle 31">
            <a:extLst>
              <a:ext uri="{FF2B5EF4-FFF2-40B4-BE49-F238E27FC236}">
                <a16:creationId xmlns:a16="http://schemas.microsoft.com/office/drawing/2014/main" id="{E6D7311C-0EE5-FAA5-28CB-30E7B7202064}"/>
              </a:ext>
            </a:extLst>
          </p:cNvPr>
          <p:cNvSpPr/>
          <p:nvPr/>
        </p:nvSpPr>
        <p:spPr>
          <a:xfrm>
            <a:off x="4134544" y="4404283"/>
            <a:ext cx="1296144" cy="1224136"/>
          </a:xfrm>
          <a:prstGeom prst="rect">
            <a:avLst/>
          </a:prstGeom>
          <a:solidFill>
            <a:schemeClr val="bg2">
              <a:lumMod val="20000"/>
              <a:lumOff val="80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3" name="TextBox 32">
            <a:extLst>
              <a:ext uri="{FF2B5EF4-FFF2-40B4-BE49-F238E27FC236}">
                <a16:creationId xmlns:a16="http://schemas.microsoft.com/office/drawing/2014/main" id="{A862C357-8E54-A11E-C3BA-E781FCF4EBA6}"/>
              </a:ext>
            </a:extLst>
          </p:cNvPr>
          <p:cNvSpPr txBox="1"/>
          <p:nvPr/>
        </p:nvSpPr>
        <p:spPr>
          <a:xfrm>
            <a:off x="4673612" y="3596916"/>
            <a:ext cx="218008" cy="307777"/>
          </a:xfrm>
          <a:prstGeom prst="rect">
            <a:avLst/>
          </a:prstGeom>
          <a:noFill/>
        </p:spPr>
        <p:txBody>
          <a:bodyPr wrap="none" lIns="0" tIns="0" rIns="0" bIns="0" rtlCol="0">
            <a:spAutoFit/>
          </a:bodyPr>
          <a:lstStyle/>
          <a:p>
            <a:pPr algn="l"/>
            <a:r>
              <a:rPr lang="en-US" sz="2000" dirty="0">
                <a:solidFill>
                  <a:schemeClr val="accent4">
                    <a:lumMod val="60000"/>
                    <a:lumOff val="40000"/>
                  </a:schemeClr>
                </a:solidFill>
              </a:rPr>
              <a:t>IV</a:t>
            </a:r>
          </a:p>
        </p:txBody>
      </p:sp>
      <p:sp>
        <p:nvSpPr>
          <p:cNvPr id="35" name="TextBox 34">
            <a:extLst>
              <a:ext uri="{FF2B5EF4-FFF2-40B4-BE49-F238E27FC236}">
                <a16:creationId xmlns:a16="http://schemas.microsoft.com/office/drawing/2014/main" id="{6AE93D8E-A569-FA1F-B3BB-DD1A7EEB76CC}"/>
              </a:ext>
            </a:extLst>
          </p:cNvPr>
          <p:cNvSpPr txBox="1"/>
          <p:nvPr/>
        </p:nvSpPr>
        <p:spPr>
          <a:xfrm>
            <a:off x="6082008" y="3634821"/>
            <a:ext cx="67326" cy="307777"/>
          </a:xfrm>
          <a:prstGeom prst="rect">
            <a:avLst/>
          </a:prstGeom>
          <a:noFill/>
        </p:spPr>
        <p:txBody>
          <a:bodyPr wrap="none" lIns="0" tIns="0" rIns="0" bIns="0" rtlCol="0">
            <a:spAutoFit/>
          </a:bodyPr>
          <a:lstStyle/>
          <a:p>
            <a:pPr algn="l"/>
            <a:r>
              <a:rPr lang="en-US" sz="2000" dirty="0">
                <a:solidFill>
                  <a:schemeClr val="accent1">
                    <a:lumMod val="60000"/>
                    <a:lumOff val="40000"/>
                  </a:schemeClr>
                </a:solidFill>
              </a:rPr>
              <a:t>I</a:t>
            </a:r>
          </a:p>
        </p:txBody>
      </p:sp>
      <p:sp>
        <p:nvSpPr>
          <p:cNvPr id="36" name="TextBox 35">
            <a:extLst>
              <a:ext uri="{FF2B5EF4-FFF2-40B4-BE49-F238E27FC236}">
                <a16:creationId xmlns:a16="http://schemas.microsoft.com/office/drawing/2014/main" id="{41B6B222-D4F5-84F3-6FBF-616D1AD122E9}"/>
              </a:ext>
            </a:extLst>
          </p:cNvPr>
          <p:cNvSpPr txBox="1"/>
          <p:nvPr/>
        </p:nvSpPr>
        <p:spPr>
          <a:xfrm>
            <a:off x="4681627" y="4913305"/>
            <a:ext cx="201978" cy="307777"/>
          </a:xfrm>
          <a:prstGeom prst="rect">
            <a:avLst/>
          </a:prstGeom>
          <a:noFill/>
        </p:spPr>
        <p:txBody>
          <a:bodyPr wrap="none" lIns="0" tIns="0" rIns="0" bIns="0" rtlCol="0">
            <a:spAutoFit/>
          </a:bodyPr>
          <a:lstStyle/>
          <a:p>
            <a:pPr algn="l"/>
            <a:r>
              <a:rPr lang="en-US" sz="2000" dirty="0">
                <a:solidFill>
                  <a:schemeClr val="accent2">
                    <a:lumMod val="75000"/>
                  </a:schemeClr>
                </a:solidFill>
              </a:rPr>
              <a:t>III</a:t>
            </a:r>
          </a:p>
        </p:txBody>
      </p:sp>
      <p:sp>
        <p:nvSpPr>
          <p:cNvPr id="37" name="TextBox 36">
            <a:extLst>
              <a:ext uri="{FF2B5EF4-FFF2-40B4-BE49-F238E27FC236}">
                <a16:creationId xmlns:a16="http://schemas.microsoft.com/office/drawing/2014/main" id="{FA65F52A-C780-61DB-839E-DD5064CAFB7B}"/>
              </a:ext>
            </a:extLst>
          </p:cNvPr>
          <p:cNvSpPr txBox="1"/>
          <p:nvPr/>
        </p:nvSpPr>
        <p:spPr>
          <a:xfrm>
            <a:off x="6082008" y="4913304"/>
            <a:ext cx="134652" cy="307777"/>
          </a:xfrm>
          <a:prstGeom prst="rect">
            <a:avLst/>
          </a:prstGeom>
          <a:noFill/>
        </p:spPr>
        <p:txBody>
          <a:bodyPr wrap="none" lIns="0" tIns="0" rIns="0" bIns="0" rtlCol="0">
            <a:spAutoFit/>
          </a:bodyPr>
          <a:lstStyle/>
          <a:p>
            <a:pPr algn="l"/>
            <a:r>
              <a:rPr lang="en-US" sz="2000" dirty="0">
                <a:solidFill>
                  <a:schemeClr val="accent3">
                    <a:lumMod val="75000"/>
                  </a:schemeClr>
                </a:solidFill>
              </a:rPr>
              <a:t>II</a:t>
            </a:r>
          </a:p>
        </p:txBody>
      </p:sp>
      <p:sp>
        <p:nvSpPr>
          <p:cNvPr id="38" name="TextBox 37">
            <a:extLst>
              <a:ext uri="{FF2B5EF4-FFF2-40B4-BE49-F238E27FC236}">
                <a16:creationId xmlns:a16="http://schemas.microsoft.com/office/drawing/2014/main" id="{9328BA9B-30F8-0F6F-1D9C-54B4901A14A4}"/>
              </a:ext>
            </a:extLst>
          </p:cNvPr>
          <p:cNvSpPr txBox="1"/>
          <p:nvPr/>
        </p:nvSpPr>
        <p:spPr>
          <a:xfrm>
            <a:off x="4134544" y="5393641"/>
            <a:ext cx="2701830" cy="553998"/>
          </a:xfrm>
          <a:prstGeom prst="rect">
            <a:avLst/>
          </a:prstGeom>
          <a:noFill/>
        </p:spPr>
        <p:txBody>
          <a:bodyPr wrap="none" lIns="0" tIns="0" rIns="0" bIns="0" rtlCol="0">
            <a:spAutoFit/>
          </a:bodyPr>
          <a:lstStyle/>
          <a:p>
            <a:pPr algn="ctr"/>
            <a:r>
              <a:rPr lang="en-US" b="1" dirty="0">
                <a:highlight>
                  <a:srgbClr val="FFFF00"/>
                </a:highlight>
              </a:rPr>
              <a:t>Beam spot reconstructed </a:t>
            </a:r>
          </a:p>
          <a:p>
            <a:pPr algn="ctr"/>
            <a:r>
              <a:rPr lang="en-US" b="1" dirty="0">
                <a:highlight>
                  <a:srgbClr val="FFFF00"/>
                </a:highlight>
              </a:rPr>
              <a:t>by tracker</a:t>
            </a:r>
          </a:p>
        </p:txBody>
      </p:sp>
      <p:pic>
        <p:nvPicPr>
          <p:cNvPr id="7" name="Picture 6">
            <a:extLst>
              <a:ext uri="{FF2B5EF4-FFF2-40B4-BE49-F238E27FC236}">
                <a16:creationId xmlns:a16="http://schemas.microsoft.com/office/drawing/2014/main" id="{2C446CD0-B88F-FA76-EE25-1BFC02133C28}"/>
              </a:ext>
            </a:extLst>
          </p:cNvPr>
          <p:cNvPicPr>
            <a:picLocks noChangeAspect="1"/>
          </p:cNvPicPr>
          <p:nvPr/>
        </p:nvPicPr>
        <p:blipFill>
          <a:blip r:embed="rId4"/>
          <a:stretch>
            <a:fillRect/>
          </a:stretch>
        </p:blipFill>
        <p:spPr>
          <a:xfrm>
            <a:off x="8903577" y="3893115"/>
            <a:ext cx="2376999" cy="2376999"/>
          </a:xfrm>
          <a:prstGeom prst="rect">
            <a:avLst/>
          </a:prstGeom>
        </p:spPr>
      </p:pic>
      <p:pic>
        <p:nvPicPr>
          <p:cNvPr id="9" name="Picture 8">
            <a:extLst>
              <a:ext uri="{FF2B5EF4-FFF2-40B4-BE49-F238E27FC236}">
                <a16:creationId xmlns:a16="http://schemas.microsoft.com/office/drawing/2014/main" id="{2EAA9DAA-585F-22BA-1E63-C151C64FB020}"/>
              </a:ext>
            </a:extLst>
          </p:cNvPr>
          <p:cNvPicPr>
            <a:picLocks noChangeAspect="1"/>
          </p:cNvPicPr>
          <p:nvPr/>
        </p:nvPicPr>
        <p:blipFill>
          <a:blip r:embed="rId5"/>
          <a:stretch>
            <a:fillRect/>
          </a:stretch>
        </p:blipFill>
        <p:spPr>
          <a:xfrm>
            <a:off x="998840" y="1804323"/>
            <a:ext cx="2276872" cy="2276872"/>
          </a:xfrm>
          <a:prstGeom prst="rect">
            <a:avLst/>
          </a:prstGeom>
        </p:spPr>
      </p:pic>
      <p:pic>
        <p:nvPicPr>
          <p:cNvPr id="12" name="Picture 11">
            <a:extLst>
              <a:ext uri="{FF2B5EF4-FFF2-40B4-BE49-F238E27FC236}">
                <a16:creationId xmlns:a16="http://schemas.microsoft.com/office/drawing/2014/main" id="{DDEDD5F4-8EA3-FE91-8EBD-78BDAB46FDFB}"/>
              </a:ext>
            </a:extLst>
          </p:cNvPr>
          <p:cNvPicPr>
            <a:picLocks noChangeAspect="1"/>
          </p:cNvPicPr>
          <p:nvPr/>
        </p:nvPicPr>
        <p:blipFill>
          <a:blip r:embed="rId6"/>
          <a:stretch>
            <a:fillRect/>
          </a:stretch>
        </p:blipFill>
        <p:spPr>
          <a:xfrm>
            <a:off x="8978276" y="1690847"/>
            <a:ext cx="2276872" cy="2276872"/>
          </a:xfrm>
          <a:prstGeom prst="rect">
            <a:avLst/>
          </a:prstGeom>
        </p:spPr>
      </p:pic>
      <p:pic>
        <p:nvPicPr>
          <p:cNvPr id="14" name="Picture 13">
            <a:extLst>
              <a:ext uri="{FF2B5EF4-FFF2-40B4-BE49-F238E27FC236}">
                <a16:creationId xmlns:a16="http://schemas.microsoft.com/office/drawing/2014/main" id="{D267D3DF-FD77-AABF-B9CF-CACA1B664E31}"/>
              </a:ext>
            </a:extLst>
          </p:cNvPr>
          <p:cNvPicPr>
            <a:picLocks noChangeAspect="1"/>
          </p:cNvPicPr>
          <p:nvPr/>
        </p:nvPicPr>
        <p:blipFill>
          <a:blip r:embed="rId7"/>
          <a:stretch>
            <a:fillRect/>
          </a:stretch>
        </p:blipFill>
        <p:spPr>
          <a:xfrm>
            <a:off x="1011267" y="4053010"/>
            <a:ext cx="2276872" cy="2276872"/>
          </a:xfrm>
          <a:prstGeom prst="rect">
            <a:avLst/>
          </a:prstGeom>
        </p:spPr>
      </p:pic>
      <p:sp>
        <p:nvSpPr>
          <p:cNvPr id="40" name="TextBox 39">
            <a:extLst>
              <a:ext uri="{FF2B5EF4-FFF2-40B4-BE49-F238E27FC236}">
                <a16:creationId xmlns:a16="http://schemas.microsoft.com/office/drawing/2014/main" id="{A27A487F-CF4D-A44B-64DE-6C8490A5C855}"/>
              </a:ext>
            </a:extLst>
          </p:cNvPr>
          <p:cNvSpPr txBox="1"/>
          <p:nvPr/>
        </p:nvSpPr>
        <p:spPr>
          <a:xfrm>
            <a:off x="1197472" y="1650434"/>
            <a:ext cx="343043" cy="307777"/>
          </a:xfrm>
          <a:prstGeom prst="rect">
            <a:avLst/>
          </a:prstGeom>
          <a:noFill/>
        </p:spPr>
        <p:txBody>
          <a:bodyPr wrap="none" lIns="0" tIns="0" rIns="0" bIns="0" rtlCol="0">
            <a:spAutoFit/>
          </a:bodyPr>
          <a:lstStyle/>
          <a:p>
            <a:pPr algn="l"/>
            <a:r>
              <a:rPr lang="en-US" sz="2000" dirty="0">
                <a:solidFill>
                  <a:schemeClr val="accent4">
                    <a:lumMod val="60000"/>
                    <a:lumOff val="40000"/>
                  </a:schemeClr>
                </a:solidFill>
              </a:rPr>
              <a:t>Mo</a:t>
            </a:r>
          </a:p>
        </p:txBody>
      </p:sp>
      <p:sp>
        <p:nvSpPr>
          <p:cNvPr id="41" name="TextBox 40">
            <a:extLst>
              <a:ext uri="{FF2B5EF4-FFF2-40B4-BE49-F238E27FC236}">
                <a16:creationId xmlns:a16="http://schemas.microsoft.com/office/drawing/2014/main" id="{28821A91-BBE1-9CAF-C079-98DFD82557B8}"/>
              </a:ext>
            </a:extLst>
          </p:cNvPr>
          <p:cNvSpPr txBox="1"/>
          <p:nvPr/>
        </p:nvSpPr>
        <p:spPr>
          <a:xfrm>
            <a:off x="1199456" y="4005064"/>
            <a:ext cx="274114" cy="307777"/>
          </a:xfrm>
          <a:prstGeom prst="rect">
            <a:avLst/>
          </a:prstGeom>
          <a:noFill/>
        </p:spPr>
        <p:txBody>
          <a:bodyPr wrap="none" lIns="0" tIns="0" rIns="0" bIns="0" rtlCol="0">
            <a:spAutoFit/>
          </a:bodyPr>
          <a:lstStyle/>
          <a:p>
            <a:pPr algn="l"/>
            <a:r>
              <a:rPr lang="en-US" sz="2000" dirty="0">
                <a:solidFill>
                  <a:schemeClr val="accent2">
                    <a:lumMod val="75000"/>
                  </a:schemeClr>
                </a:solidFill>
              </a:rPr>
              <a:t>Zn</a:t>
            </a:r>
          </a:p>
        </p:txBody>
      </p:sp>
      <p:sp>
        <p:nvSpPr>
          <p:cNvPr id="43" name="TextBox 42">
            <a:extLst>
              <a:ext uri="{FF2B5EF4-FFF2-40B4-BE49-F238E27FC236}">
                <a16:creationId xmlns:a16="http://schemas.microsoft.com/office/drawing/2014/main" id="{49D063AE-D75C-BC31-302F-85E3DC995B2B}"/>
              </a:ext>
            </a:extLst>
          </p:cNvPr>
          <p:cNvSpPr txBox="1"/>
          <p:nvPr/>
        </p:nvSpPr>
        <p:spPr>
          <a:xfrm>
            <a:off x="10673927" y="1628800"/>
            <a:ext cx="320601" cy="307777"/>
          </a:xfrm>
          <a:prstGeom prst="rect">
            <a:avLst/>
          </a:prstGeom>
          <a:noFill/>
        </p:spPr>
        <p:txBody>
          <a:bodyPr wrap="square" lIns="0" tIns="0" rIns="0" bIns="0" rtlCol="0">
            <a:spAutoFit/>
          </a:bodyPr>
          <a:lstStyle/>
          <a:p>
            <a:pPr algn="l"/>
            <a:r>
              <a:rPr lang="en-US" sz="2000" dirty="0">
                <a:solidFill>
                  <a:schemeClr val="accent1">
                    <a:lumMod val="60000"/>
                    <a:lumOff val="40000"/>
                  </a:schemeClr>
                </a:solidFill>
              </a:rPr>
              <a:t>Cu</a:t>
            </a:r>
          </a:p>
        </p:txBody>
      </p:sp>
      <p:sp>
        <p:nvSpPr>
          <p:cNvPr id="44" name="TextBox 43">
            <a:extLst>
              <a:ext uri="{FF2B5EF4-FFF2-40B4-BE49-F238E27FC236}">
                <a16:creationId xmlns:a16="http://schemas.microsoft.com/office/drawing/2014/main" id="{31A456C0-848A-EE7F-D179-F84F089C19A5}"/>
              </a:ext>
            </a:extLst>
          </p:cNvPr>
          <p:cNvSpPr txBox="1"/>
          <p:nvPr/>
        </p:nvSpPr>
        <p:spPr>
          <a:xfrm>
            <a:off x="10704512" y="3933056"/>
            <a:ext cx="266035" cy="307777"/>
          </a:xfrm>
          <a:prstGeom prst="rect">
            <a:avLst/>
          </a:prstGeom>
          <a:noFill/>
        </p:spPr>
        <p:txBody>
          <a:bodyPr wrap="none" lIns="0" tIns="0" rIns="0" bIns="0" rtlCol="0">
            <a:spAutoFit/>
          </a:bodyPr>
          <a:lstStyle/>
          <a:p>
            <a:pPr algn="l"/>
            <a:r>
              <a:rPr lang="en-US" sz="2000" dirty="0">
                <a:solidFill>
                  <a:schemeClr val="accent3">
                    <a:lumMod val="75000"/>
                  </a:schemeClr>
                </a:solidFill>
              </a:rPr>
              <a:t>Fe</a:t>
            </a:r>
          </a:p>
        </p:txBody>
      </p:sp>
    </p:spTree>
    <p:extLst>
      <p:ext uri="{BB962C8B-B14F-4D97-AF65-F5344CB8AC3E}">
        <p14:creationId xmlns:p14="http://schemas.microsoft.com/office/powerpoint/2010/main" val="40968456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077A65A-E373-422A-4632-64BC31E70E77}"/>
              </a:ext>
            </a:extLst>
          </p:cNvPr>
          <p:cNvPicPr>
            <a:picLocks noChangeAspect="1"/>
          </p:cNvPicPr>
          <p:nvPr/>
        </p:nvPicPr>
        <p:blipFill>
          <a:blip r:embed="rId3"/>
          <a:stretch>
            <a:fillRect/>
          </a:stretch>
        </p:blipFill>
        <p:spPr>
          <a:xfrm>
            <a:off x="370639" y="1381334"/>
            <a:ext cx="5759786" cy="4641620"/>
          </a:xfrm>
          <a:prstGeom prst="rect">
            <a:avLst/>
          </a:prstGeom>
        </p:spPr>
      </p:pic>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p:txBody>
          <a:bodyPr/>
          <a:lstStyle/>
          <a:p>
            <a:r>
              <a:rPr lang="en-US" dirty="0"/>
              <a:t>Elemental (isotopic) Imaging: First Result</a:t>
            </a:r>
            <a:endParaRPr lang="en-GB" noProof="0" dirty="0"/>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9BD0AF04-4237-4CFC-818E-FE440F8ACDA7}" type="datetime1">
              <a:rPr lang="de-CH" smtClean="0"/>
              <a:t>15.10.24</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en-US"/>
              <a:t>PSI Center for Neutron and Muon Sciences</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19</a:t>
            </a:fld>
            <a:endParaRPr lang="de-CH" dirty="0"/>
          </a:p>
        </p:txBody>
      </p:sp>
      <p:sp>
        <p:nvSpPr>
          <p:cNvPr id="18" name="TextBox 17">
            <a:extLst>
              <a:ext uri="{FF2B5EF4-FFF2-40B4-BE49-F238E27FC236}">
                <a16:creationId xmlns:a16="http://schemas.microsoft.com/office/drawing/2014/main" id="{CEB3D0D4-DB89-BB70-27F3-8706472F9C63}"/>
              </a:ext>
            </a:extLst>
          </p:cNvPr>
          <p:cNvSpPr txBox="1"/>
          <p:nvPr/>
        </p:nvSpPr>
        <p:spPr>
          <a:xfrm>
            <a:off x="1580825" y="4302968"/>
            <a:ext cx="343043" cy="307777"/>
          </a:xfrm>
          <a:prstGeom prst="rect">
            <a:avLst/>
          </a:prstGeom>
          <a:noFill/>
        </p:spPr>
        <p:txBody>
          <a:bodyPr wrap="none" lIns="0" tIns="0" rIns="0" bIns="0" rtlCol="0">
            <a:spAutoFit/>
          </a:bodyPr>
          <a:lstStyle/>
          <a:p>
            <a:pPr algn="l"/>
            <a:r>
              <a:rPr lang="en-US" sz="2000" dirty="0">
                <a:solidFill>
                  <a:schemeClr val="accent4">
                    <a:lumMod val="60000"/>
                    <a:lumOff val="40000"/>
                  </a:schemeClr>
                </a:solidFill>
              </a:rPr>
              <a:t>Mo</a:t>
            </a:r>
          </a:p>
        </p:txBody>
      </p:sp>
      <p:sp>
        <p:nvSpPr>
          <p:cNvPr id="19" name="TextBox 18">
            <a:extLst>
              <a:ext uri="{FF2B5EF4-FFF2-40B4-BE49-F238E27FC236}">
                <a16:creationId xmlns:a16="http://schemas.microsoft.com/office/drawing/2014/main" id="{1771F012-3DA8-5E5B-77B6-2C38B4C7F609}"/>
              </a:ext>
            </a:extLst>
          </p:cNvPr>
          <p:cNvSpPr txBox="1"/>
          <p:nvPr/>
        </p:nvSpPr>
        <p:spPr>
          <a:xfrm>
            <a:off x="9465975" y="2348880"/>
            <a:ext cx="218008" cy="307777"/>
          </a:xfrm>
          <a:prstGeom prst="rect">
            <a:avLst/>
          </a:prstGeom>
          <a:noFill/>
        </p:spPr>
        <p:txBody>
          <a:bodyPr wrap="none" lIns="0" tIns="0" rIns="0" bIns="0" rtlCol="0">
            <a:spAutoFit/>
          </a:bodyPr>
          <a:lstStyle/>
          <a:p>
            <a:pPr algn="l"/>
            <a:r>
              <a:rPr lang="en-US" sz="2000" dirty="0">
                <a:solidFill>
                  <a:schemeClr val="accent4">
                    <a:lumMod val="60000"/>
                    <a:lumOff val="40000"/>
                  </a:schemeClr>
                </a:solidFill>
              </a:rPr>
              <a:t>IV</a:t>
            </a:r>
          </a:p>
        </p:txBody>
      </p:sp>
      <p:sp>
        <p:nvSpPr>
          <p:cNvPr id="20" name="TextBox 19">
            <a:extLst>
              <a:ext uri="{FF2B5EF4-FFF2-40B4-BE49-F238E27FC236}">
                <a16:creationId xmlns:a16="http://schemas.microsoft.com/office/drawing/2014/main" id="{B31D1AAD-4A13-E56A-E555-530225BA2FD9}"/>
              </a:ext>
            </a:extLst>
          </p:cNvPr>
          <p:cNvSpPr txBox="1"/>
          <p:nvPr/>
        </p:nvSpPr>
        <p:spPr>
          <a:xfrm>
            <a:off x="10128448" y="2924944"/>
            <a:ext cx="134652" cy="307777"/>
          </a:xfrm>
          <a:prstGeom prst="rect">
            <a:avLst/>
          </a:prstGeom>
          <a:noFill/>
        </p:spPr>
        <p:txBody>
          <a:bodyPr wrap="none" lIns="0" tIns="0" rIns="0" bIns="0" rtlCol="0">
            <a:spAutoFit/>
          </a:bodyPr>
          <a:lstStyle/>
          <a:p>
            <a:pPr algn="l"/>
            <a:r>
              <a:rPr lang="en-US" sz="2000" dirty="0">
                <a:solidFill>
                  <a:schemeClr val="accent3">
                    <a:lumMod val="75000"/>
                  </a:schemeClr>
                </a:solidFill>
              </a:rPr>
              <a:t>II</a:t>
            </a:r>
          </a:p>
        </p:txBody>
      </p:sp>
      <p:sp>
        <p:nvSpPr>
          <p:cNvPr id="21" name="TextBox 20">
            <a:extLst>
              <a:ext uri="{FF2B5EF4-FFF2-40B4-BE49-F238E27FC236}">
                <a16:creationId xmlns:a16="http://schemas.microsoft.com/office/drawing/2014/main" id="{FFB239FF-65DD-C54B-46B7-9F830CAC6F31}"/>
              </a:ext>
            </a:extLst>
          </p:cNvPr>
          <p:cNvSpPr txBox="1"/>
          <p:nvPr/>
        </p:nvSpPr>
        <p:spPr>
          <a:xfrm>
            <a:off x="1919536" y="4581128"/>
            <a:ext cx="240387" cy="307777"/>
          </a:xfrm>
          <a:prstGeom prst="rect">
            <a:avLst/>
          </a:prstGeom>
          <a:noFill/>
        </p:spPr>
        <p:txBody>
          <a:bodyPr wrap="none" lIns="0" tIns="0" rIns="0" bIns="0" rtlCol="0">
            <a:spAutoFit/>
          </a:bodyPr>
          <a:lstStyle/>
          <a:p>
            <a:pPr algn="l"/>
            <a:r>
              <a:rPr lang="en-US" sz="2000" u="sng" dirty="0">
                <a:solidFill>
                  <a:schemeClr val="accent1">
                    <a:lumMod val="60000"/>
                    <a:lumOff val="40000"/>
                  </a:schemeClr>
                </a:solidFill>
              </a:rPr>
              <a:t>Ta</a:t>
            </a:r>
          </a:p>
        </p:txBody>
      </p:sp>
      <p:sp>
        <p:nvSpPr>
          <p:cNvPr id="22" name="TextBox 21">
            <a:extLst>
              <a:ext uri="{FF2B5EF4-FFF2-40B4-BE49-F238E27FC236}">
                <a16:creationId xmlns:a16="http://schemas.microsoft.com/office/drawing/2014/main" id="{8D65F10F-915A-CA79-EEDF-95AF2A6F3FA8}"/>
              </a:ext>
            </a:extLst>
          </p:cNvPr>
          <p:cNvSpPr txBox="1"/>
          <p:nvPr/>
        </p:nvSpPr>
        <p:spPr>
          <a:xfrm>
            <a:off x="10157594" y="2387828"/>
            <a:ext cx="67326" cy="307777"/>
          </a:xfrm>
          <a:prstGeom prst="rect">
            <a:avLst/>
          </a:prstGeom>
          <a:noFill/>
        </p:spPr>
        <p:txBody>
          <a:bodyPr wrap="none" lIns="0" tIns="0" rIns="0" bIns="0" rtlCol="0">
            <a:spAutoFit/>
          </a:bodyPr>
          <a:lstStyle/>
          <a:p>
            <a:pPr algn="l"/>
            <a:r>
              <a:rPr lang="en-US" sz="2000" dirty="0">
                <a:solidFill>
                  <a:schemeClr val="accent1">
                    <a:lumMod val="60000"/>
                    <a:lumOff val="40000"/>
                  </a:schemeClr>
                </a:solidFill>
              </a:rPr>
              <a:t>I</a:t>
            </a:r>
          </a:p>
        </p:txBody>
      </p:sp>
      <p:sp>
        <p:nvSpPr>
          <p:cNvPr id="23" name="TextBox 22">
            <a:extLst>
              <a:ext uri="{FF2B5EF4-FFF2-40B4-BE49-F238E27FC236}">
                <a16:creationId xmlns:a16="http://schemas.microsoft.com/office/drawing/2014/main" id="{672BFE84-6C52-9502-118A-E536637E4641}"/>
              </a:ext>
            </a:extLst>
          </p:cNvPr>
          <p:cNvSpPr txBox="1"/>
          <p:nvPr/>
        </p:nvSpPr>
        <p:spPr>
          <a:xfrm>
            <a:off x="3023192" y="4518157"/>
            <a:ext cx="320601" cy="307777"/>
          </a:xfrm>
          <a:prstGeom prst="rect">
            <a:avLst/>
          </a:prstGeom>
          <a:noFill/>
        </p:spPr>
        <p:txBody>
          <a:bodyPr wrap="none" lIns="0" tIns="0" rIns="0" bIns="0" rtlCol="0">
            <a:spAutoFit/>
          </a:bodyPr>
          <a:lstStyle/>
          <a:p>
            <a:pPr algn="l"/>
            <a:r>
              <a:rPr lang="en-US" sz="2000" u="sng" dirty="0">
                <a:solidFill>
                  <a:schemeClr val="accent2">
                    <a:lumMod val="75000"/>
                  </a:schemeClr>
                </a:solidFill>
              </a:rPr>
              <a:t>Cu</a:t>
            </a:r>
          </a:p>
        </p:txBody>
      </p:sp>
      <p:sp>
        <p:nvSpPr>
          <p:cNvPr id="24" name="TextBox 23">
            <a:extLst>
              <a:ext uri="{FF2B5EF4-FFF2-40B4-BE49-F238E27FC236}">
                <a16:creationId xmlns:a16="http://schemas.microsoft.com/office/drawing/2014/main" id="{310E13AC-63EF-8A14-D7EA-40E35ABA973A}"/>
              </a:ext>
            </a:extLst>
          </p:cNvPr>
          <p:cNvSpPr txBox="1"/>
          <p:nvPr/>
        </p:nvSpPr>
        <p:spPr>
          <a:xfrm>
            <a:off x="9480376" y="2905199"/>
            <a:ext cx="201978" cy="307777"/>
          </a:xfrm>
          <a:prstGeom prst="rect">
            <a:avLst/>
          </a:prstGeom>
          <a:noFill/>
        </p:spPr>
        <p:txBody>
          <a:bodyPr wrap="none" lIns="0" tIns="0" rIns="0" bIns="0" rtlCol="0">
            <a:spAutoFit/>
          </a:bodyPr>
          <a:lstStyle/>
          <a:p>
            <a:pPr algn="l"/>
            <a:r>
              <a:rPr lang="en-US" sz="2000" dirty="0">
                <a:solidFill>
                  <a:schemeClr val="accent2">
                    <a:lumMod val="75000"/>
                  </a:schemeClr>
                </a:solidFill>
              </a:rPr>
              <a:t>III</a:t>
            </a:r>
          </a:p>
        </p:txBody>
      </p:sp>
      <p:sp>
        <p:nvSpPr>
          <p:cNvPr id="25" name="TextBox 24">
            <a:extLst>
              <a:ext uri="{FF2B5EF4-FFF2-40B4-BE49-F238E27FC236}">
                <a16:creationId xmlns:a16="http://schemas.microsoft.com/office/drawing/2014/main" id="{8149AFD4-B022-4F34-3066-4CF5B2462DE6}"/>
              </a:ext>
            </a:extLst>
          </p:cNvPr>
          <p:cNvSpPr txBox="1"/>
          <p:nvPr/>
        </p:nvSpPr>
        <p:spPr>
          <a:xfrm>
            <a:off x="2593432" y="4872339"/>
            <a:ext cx="266035" cy="307777"/>
          </a:xfrm>
          <a:prstGeom prst="rect">
            <a:avLst/>
          </a:prstGeom>
          <a:noFill/>
        </p:spPr>
        <p:txBody>
          <a:bodyPr wrap="none" lIns="0" tIns="0" rIns="0" bIns="0" rtlCol="0">
            <a:spAutoFit/>
          </a:bodyPr>
          <a:lstStyle/>
          <a:p>
            <a:pPr algn="l"/>
            <a:r>
              <a:rPr lang="en-US" sz="2000" dirty="0">
                <a:solidFill>
                  <a:schemeClr val="accent3">
                    <a:lumMod val="75000"/>
                  </a:schemeClr>
                </a:solidFill>
              </a:rPr>
              <a:t>Fe</a:t>
            </a:r>
          </a:p>
        </p:txBody>
      </p:sp>
      <p:sp>
        <p:nvSpPr>
          <p:cNvPr id="28" name="TextBox 27">
            <a:extLst>
              <a:ext uri="{FF2B5EF4-FFF2-40B4-BE49-F238E27FC236}">
                <a16:creationId xmlns:a16="http://schemas.microsoft.com/office/drawing/2014/main" id="{7D351C01-0A09-08F3-71C1-0CE5597E52DA}"/>
              </a:ext>
            </a:extLst>
          </p:cNvPr>
          <p:cNvSpPr txBox="1"/>
          <p:nvPr/>
        </p:nvSpPr>
        <p:spPr>
          <a:xfrm>
            <a:off x="1404223" y="5905986"/>
            <a:ext cx="2024785" cy="307777"/>
          </a:xfrm>
          <a:prstGeom prst="rect">
            <a:avLst/>
          </a:prstGeom>
          <a:noFill/>
        </p:spPr>
        <p:txBody>
          <a:bodyPr wrap="none" lIns="0" tIns="0" rIns="0" bIns="0" rtlCol="0">
            <a:spAutoFit/>
          </a:bodyPr>
          <a:lstStyle/>
          <a:p>
            <a:pPr algn="l"/>
            <a:r>
              <a:rPr lang="en-US" sz="2000" b="1" dirty="0">
                <a:highlight>
                  <a:srgbClr val="FFFF00"/>
                </a:highlight>
              </a:rPr>
              <a:t>Result @50MeV/c</a:t>
            </a:r>
          </a:p>
        </p:txBody>
      </p:sp>
      <p:cxnSp>
        <p:nvCxnSpPr>
          <p:cNvPr id="9" name="Straight Arrow Connector 8">
            <a:extLst>
              <a:ext uri="{FF2B5EF4-FFF2-40B4-BE49-F238E27FC236}">
                <a16:creationId xmlns:a16="http://schemas.microsoft.com/office/drawing/2014/main" id="{359FBBCC-1A57-0D87-F604-B023FAF5E11F}"/>
              </a:ext>
            </a:extLst>
          </p:cNvPr>
          <p:cNvCxnSpPr>
            <a:cxnSpLocks/>
            <a:stCxn id="21" idx="2"/>
          </p:cNvCxnSpPr>
          <p:nvPr/>
        </p:nvCxnSpPr>
        <p:spPr>
          <a:xfrm flipH="1">
            <a:off x="1919536" y="4888905"/>
            <a:ext cx="120194" cy="39198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22EADDC-4DCD-4C43-5764-791F77FD8CC4}"/>
              </a:ext>
            </a:extLst>
          </p:cNvPr>
          <p:cNvSpPr txBox="1"/>
          <p:nvPr/>
        </p:nvSpPr>
        <p:spPr>
          <a:xfrm>
            <a:off x="3352212" y="5000868"/>
            <a:ext cx="274114" cy="307777"/>
          </a:xfrm>
          <a:prstGeom prst="rect">
            <a:avLst/>
          </a:prstGeom>
          <a:noFill/>
        </p:spPr>
        <p:txBody>
          <a:bodyPr wrap="none" lIns="0" tIns="0" rIns="0" bIns="0" rtlCol="0">
            <a:spAutoFit/>
          </a:bodyPr>
          <a:lstStyle/>
          <a:p>
            <a:pPr algn="l"/>
            <a:r>
              <a:rPr lang="en-US" sz="2000" dirty="0">
                <a:solidFill>
                  <a:schemeClr val="accent2">
                    <a:lumMod val="75000"/>
                  </a:schemeClr>
                </a:solidFill>
              </a:rPr>
              <a:t>Zn</a:t>
            </a:r>
          </a:p>
        </p:txBody>
      </p:sp>
      <p:cxnSp>
        <p:nvCxnSpPr>
          <p:cNvPr id="14" name="Straight Arrow Connector 13">
            <a:extLst>
              <a:ext uri="{FF2B5EF4-FFF2-40B4-BE49-F238E27FC236}">
                <a16:creationId xmlns:a16="http://schemas.microsoft.com/office/drawing/2014/main" id="{D7DFD75F-A01E-F319-7444-945563CCC4BE}"/>
              </a:ext>
            </a:extLst>
          </p:cNvPr>
          <p:cNvCxnSpPr>
            <a:cxnSpLocks/>
            <a:stCxn id="23" idx="2"/>
          </p:cNvCxnSpPr>
          <p:nvPr/>
        </p:nvCxnSpPr>
        <p:spPr>
          <a:xfrm flipH="1">
            <a:off x="3094068" y="4825934"/>
            <a:ext cx="89425" cy="219145"/>
          </a:xfrm>
          <a:prstGeom prst="straightConnector1">
            <a:avLst/>
          </a:prstGeom>
          <a:ln w="127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39" name="Picture 38">
            <a:extLst>
              <a:ext uri="{FF2B5EF4-FFF2-40B4-BE49-F238E27FC236}">
                <a16:creationId xmlns:a16="http://schemas.microsoft.com/office/drawing/2014/main" id="{4419A7A4-11ED-9065-5E1A-EFB4B6CF0218}"/>
              </a:ext>
            </a:extLst>
          </p:cNvPr>
          <p:cNvPicPr>
            <a:picLocks noChangeAspect="1"/>
          </p:cNvPicPr>
          <p:nvPr/>
        </p:nvPicPr>
        <p:blipFill>
          <a:blip r:embed="rId4"/>
          <a:stretch>
            <a:fillRect/>
          </a:stretch>
        </p:blipFill>
        <p:spPr>
          <a:xfrm>
            <a:off x="6127914" y="1610380"/>
            <a:ext cx="5760640" cy="4237873"/>
          </a:xfrm>
          <a:prstGeom prst="rect">
            <a:avLst/>
          </a:prstGeom>
        </p:spPr>
      </p:pic>
      <p:pic>
        <p:nvPicPr>
          <p:cNvPr id="40" name="Grafik 5" descr="Ein Bild, das Text, Spiegel, Design, Whiteboard enthält.&#10;&#10;Automatisch generierte Beschreibung">
            <a:extLst>
              <a:ext uri="{FF2B5EF4-FFF2-40B4-BE49-F238E27FC236}">
                <a16:creationId xmlns:a16="http://schemas.microsoft.com/office/drawing/2014/main" id="{C9F67D13-9AE7-833B-9F7E-E06EEBC68F55}"/>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9048328" y="1755672"/>
            <a:ext cx="1872208" cy="1961360"/>
          </a:xfrm>
          <a:prstGeom prst="rect">
            <a:avLst/>
          </a:prstGeom>
        </p:spPr>
      </p:pic>
      <p:sp>
        <p:nvSpPr>
          <p:cNvPr id="41" name="TextBox 40">
            <a:extLst>
              <a:ext uri="{FF2B5EF4-FFF2-40B4-BE49-F238E27FC236}">
                <a16:creationId xmlns:a16="http://schemas.microsoft.com/office/drawing/2014/main" id="{D39EEE8C-F652-DB56-8095-C7CD192FA5BD}"/>
              </a:ext>
            </a:extLst>
          </p:cNvPr>
          <p:cNvSpPr txBox="1"/>
          <p:nvPr/>
        </p:nvSpPr>
        <p:spPr>
          <a:xfrm>
            <a:off x="9393903" y="4797152"/>
            <a:ext cx="266035" cy="307777"/>
          </a:xfrm>
          <a:prstGeom prst="rect">
            <a:avLst/>
          </a:prstGeom>
          <a:noFill/>
        </p:spPr>
        <p:txBody>
          <a:bodyPr wrap="none" lIns="0" tIns="0" rIns="0" bIns="0" rtlCol="0">
            <a:spAutoFit/>
          </a:bodyPr>
          <a:lstStyle/>
          <a:p>
            <a:pPr algn="l"/>
            <a:r>
              <a:rPr lang="en-US" sz="2000" dirty="0">
                <a:solidFill>
                  <a:schemeClr val="accent3">
                    <a:lumMod val="75000"/>
                  </a:schemeClr>
                </a:solidFill>
              </a:rPr>
              <a:t>Fe</a:t>
            </a:r>
          </a:p>
        </p:txBody>
      </p:sp>
      <p:sp>
        <p:nvSpPr>
          <p:cNvPr id="42" name="TextBox 41">
            <a:extLst>
              <a:ext uri="{FF2B5EF4-FFF2-40B4-BE49-F238E27FC236}">
                <a16:creationId xmlns:a16="http://schemas.microsoft.com/office/drawing/2014/main" id="{A00A540F-A2CA-6906-6C4F-87620885BF1A}"/>
              </a:ext>
            </a:extLst>
          </p:cNvPr>
          <p:cNvSpPr txBox="1"/>
          <p:nvPr/>
        </p:nvSpPr>
        <p:spPr>
          <a:xfrm>
            <a:off x="8040216" y="4643263"/>
            <a:ext cx="343043" cy="307777"/>
          </a:xfrm>
          <a:prstGeom prst="rect">
            <a:avLst/>
          </a:prstGeom>
          <a:noFill/>
        </p:spPr>
        <p:txBody>
          <a:bodyPr wrap="none" lIns="0" tIns="0" rIns="0" bIns="0" rtlCol="0">
            <a:spAutoFit/>
          </a:bodyPr>
          <a:lstStyle/>
          <a:p>
            <a:pPr algn="l"/>
            <a:r>
              <a:rPr lang="en-US" sz="2000" dirty="0">
                <a:solidFill>
                  <a:schemeClr val="accent4">
                    <a:lumMod val="60000"/>
                    <a:lumOff val="40000"/>
                  </a:schemeClr>
                </a:solidFill>
              </a:rPr>
              <a:t>Mo</a:t>
            </a:r>
          </a:p>
        </p:txBody>
      </p:sp>
      <p:sp>
        <p:nvSpPr>
          <p:cNvPr id="43" name="TextBox 42">
            <a:extLst>
              <a:ext uri="{FF2B5EF4-FFF2-40B4-BE49-F238E27FC236}">
                <a16:creationId xmlns:a16="http://schemas.microsoft.com/office/drawing/2014/main" id="{FAEDEB96-F483-FEC2-2655-DDA070D1F6B7}"/>
              </a:ext>
            </a:extLst>
          </p:cNvPr>
          <p:cNvSpPr txBox="1"/>
          <p:nvPr/>
        </p:nvSpPr>
        <p:spPr>
          <a:xfrm>
            <a:off x="9840416" y="4869160"/>
            <a:ext cx="320601" cy="307777"/>
          </a:xfrm>
          <a:prstGeom prst="rect">
            <a:avLst/>
          </a:prstGeom>
          <a:noFill/>
        </p:spPr>
        <p:txBody>
          <a:bodyPr wrap="none" lIns="0" tIns="0" rIns="0" bIns="0" rtlCol="0">
            <a:spAutoFit/>
          </a:bodyPr>
          <a:lstStyle/>
          <a:p>
            <a:pPr algn="l"/>
            <a:r>
              <a:rPr lang="en-US" sz="2000" u="sng" dirty="0">
                <a:solidFill>
                  <a:schemeClr val="accent1">
                    <a:lumMod val="60000"/>
                    <a:lumOff val="40000"/>
                  </a:schemeClr>
                </a:solidFill>
              </a:rPr>
              <a:t>Cu</a:t>
            </a:r>
          </a:p>
        </p:txBody>
      </p:sp>
      <p:sp>
        <p:nvSpPr>
          <p:cNvPr id="44" name="TextBox 43">
            <a:extLst>
              <a:ext uri="{FF2B5EF4-FFF2-40B4-BE49-F238E27FC236}">
                <a16:creationId xmlns:a16="http://schemas.microsoft.com/office/drawing/2014/main" id="{BA2D38E8-4BD2-E05C-0DDE-0F4086488C0F}"/>
              </a:ext>
            </a:extLst>
          </p:cNvPr>
          <p:cNvSpPr txBox="1"/>
          <p:nvPr/>
        </p:nvSpPr>
        <p:spPr>
          <a:xfrm>
            <a:off x="10167887" y="5137447"/>
            <a:ext cx="274114" cy="307777"/>
          </a:xfrm>
          <a:prstGeom prst="rect">
            <a:avLst/>
          </a:prstGeom>
          <a:noFill/>
        </p:spPr>
        <p:txBody>
          <a:bodyPr wrap="none" lIns="0" tIns="0" rIns="0" bIns="0" rtlCol="0">
            <a:spAutoFit/>
          </a:bodyPr>
          <a:lstStyle/>
          <a:p>
            <a:pPr algn="l"/>
            <a:r>
              <a:rPr lang="en-US" sz="2000" dirty="0">
                <a:solidFill>
                  <a:schemeClr val="accent2">
                    <a:lumMod val="75000"/>
                  </a:schemeClr>
                </a:solidFill>
              </a:rPr>
              <a:t>Zn</a:t>
            </a:r>
          </a:p>
        </p:txBody>
      </p:sp>
      <p:sp>
        <p:nvSpPr>
          <p:cNvPr id="45" name="TextBox 44">
            <a:extLst>
              <a:ext uri="{FF2B5EF4-FFF2-40B4-BE49-F238E27FC236}">
                <a16:creationId xmlns:a16="http://schemas.microsoft.com/office/drawing/2014/main" id="{B55C1609-4AAC-3EFB-686A-F8DD8BFAB0C8}"/>
              </a:ext>
            </a:extLst>
          </p:cNvPr>
          <p:cNvSpPr txBox="1"/>
          <p:nvPr/>
        </p:nvSpPr>
        <p:spPr>
          <a:xfrm>
            <a:off x="7032104" y="3212976"/>
            <a:ext cx="266035" cy="307777"/>
          </a:xfrm>
          <a:prstGeom prst="rect">
            <a:avLst/>
          </a:prstGeom>
          <a:noFill/>
        </p:spPr>
        <p:txBody>
          <a:bodyPr wrap="none" lIns="0" tIns="0" rIns="0" bIns="0" rtlCol="0">
            <a:spAutoFit/>
          </a:bodyPr>
          <a:lstStyle/>
          <a:p>
            <a:pPr algn="l"/>
            <a:r>
              <a:rPr lang="en-US" sz="2000" dirty="0">
                <a:solidFill>
                  <a:schemeClr val="accent3">
                    <a:lumMod val="75000"/>
                  </a:schemeClr>
                </a:solidFill>
              </a:rPr>
              <a:t>Fe</a:t>
            </a:r>
          </a:p>
        </p:txBody>
      </p:sp>
      <p:sp>
        <p:nvSpPr>
          <p:cNvPr id="46" name="TextBox 45">
            <a:extLst>
              <a:ext uri="{FF2B5EF4-FFF2-40B4-BE49-F238E27FC236}">
                <a16:creationId xmlns:a16="http://schemas.microsoft.com/office/drawing/2014/main" id="{C38F050A-FBB3-0AEB-4A41-AA8F82AFA89C}"/>
              </a:ext>
            </a:extLst>
          </p:cNvPr>
          <p:cNvSpPr txBox="1"/>
          <p:nvPr/>
        </p:nvSpPr>
        <p:spPr>
          <a:xfrm>
            <a:off x="6888088" y="3697287"/>
            <a:ext cx="343043" cy="307777"/>
          </a:xfrm>
          <a:prstGeom prst="rect">
            <a:avLst/>
          </a:prstGeom>
          <a:noFill/>
        </p:spPr>
        <p:txBody>
          <a:bodyPr wrap="none" lIns="0" tIns="0" rIns="0" bIns="0" rtlCol="0">
            <a:spAutoFit/>
          </a:bodyPr>
          <a:lstStyle/>
          <a:p>
            <a:pPr algn="l"/>
            <a:r>
              <a:rPr lang="en-US" sz="2000" dirty="0">
                <a:solidFill>
                  <a:schemeClr val="accent4">
                    <a:lumMod val="60000"/>
                    <a:lumOff val="40000"/>
                  </a:schemeClr>
                </a:solidFill>
              </a:rPr>
              <a:t>Mo</a:t>
            </a:r>
          </a:p>
        </p:txBody>
      </p:sp>
      <p:sp>
        <p:nvSpPr>
          <p:cNvPr id="47" name="TextBox 46">
            <a:extLst>
              <a:ext uri="{FF2B5EF4-FFF2-40B4-BE49-F238E27FC236}">
                <a16:creationId xmlns:a16="http://schemas.microsoft.com/office/drawing/2014/main" id="{554E7B17-1B73-B6CE-29A6-43A737697706}"/>
              </a:ext>
            </a:extLst>
          </p:cNvPr>
          <p:cNvSpPr txBox="1"/>
          <p:nvPr/>
        </p:nvSpPr>
        <p:spPr>
          <a:xfrm>
            <a:off x="7287567" y="3985319"/>
            <a:ext cx="320601" cy="307777"/>
          </a:xfrm>
          <a:prstGeom prst="rect">
            <a:avLst/>
          </a:prstGeom>
          <a:noFill/>
        </p:spPr>
        <p:txBody>
          <a:bodyPr wrap="none" lIns="0" tIns="0" rIns="0" bIns="0" rtlCol="0">
            <a:spAutoFit/>
          </a:bodyPr>
          <a:lstStyle/>
          <a:p>
            <a:pPr algn="l"/>
            <a:r>
              <a:rPr lang="en-US" sz="2000" dirty="0">
                <a:solidFill>
                  <a:schemeClr val="accent1">
                    <a:lumMod val="60000"/>
                    <a:lumOff val="40000"/>
                  </a:schemeClr>
                </a:solidFill>
              </a:rPr>
              <a:t>Cu</a:t>
            </a:r>
          </a:p>
        </p:txBody>
      </p:sp>
      <p:sp>
        <p:nvSpPr>
          <p:cNvPr id="48" name="TextBox 47">
            <a:extLst>
              <a:ext uri="{FF2B5EF4-FFF2-40B4-BE49-F238E27FC236}">
                <a16:creationId xmlns:a16="http://schemas.microsoft.com/office/drawing/2014/main" id="{0942CF3D-0BA7-31C2-78AA-C9BF4A3E23B1}"/>
              </a:ext>
            </a:extLst>
          </p:cNvPr>
          <p:cNvSpPr txBox="1"/>
          <p:nvPr/>
        </p:nvSpPr>
        <p:spPr>
          <a:xfrm>
            <a:off x="8008198" y="5906867"/>
            <a:ext cx="2024785" cy="307777"/>
          </a:xfrm>
          <a:prstGeom prst="rect">
            <a:avLst/>
          </a:prstGeom>
          <a:noFill/>
        </p:spPr>
        <p:txBody>
          <a:bodyPr wrap="none" lIns="0" tIns="0" rIns="0" bIns="0" rtlCol="0">
            <a:spAutoFit/>
          </a:bodyPr>
          <a:lstStyle/>
          <a:p>
            <a:pPr algn="l"/>
            <a:r>
              <a:rPr lang="en-US" sz="2000" b="1" dirty="0">
                <a:highlight>
                  <a:srgbClr val="FFFF00"/>
                </a:highlight>
              </a:rPr>
              <a:t>Result @60MeV/c</a:t>
            </a:r>
          </a:p>
        </p:txBody>
      </p:sp>
      <p:sp>
        <p:nvSpPr>
          <p:cNvPr id="49" name="TextBox 48">
            <a:extLst>
              <a:ext uri="{FF2B5EF4-FFF2-40B4-BE49-F238E27FC236}">
                <a16:creationId xmlns:a16="http://schemas.microsoft.com/office/drawing/2014/main" id="{37B1A25F-45A8-5041-7DF8-A92C2F1546AD}"/>
              </a:ext>
            </a:extLst>
          </p:cNvPr>
          <p:cNvSpPr txBox="1"/>
          <p:nvPr/>
        </p:nvSpPr>
        <p:spPr>
          <a:xfrm>
            <a:off x="551384" y="1274399"/>
            <a:ext cx="10585718" cy="307777"/>
          </a:xfrm>
          <a:prstGeom prst="rect">
            <a:avLst/>
          </a:prstGeom>
          <a:noFill/>
        </p:spPr>
        <p:txBody>
          <a:bodyPr wrap="none" lIns="0" tIns="0" rIns="0" bIns="0" rtlCol="0">
            <a:spAutoFit/>
          </a:bodyPr>
          <a:lstStyle/>
          <a:p>
            <a:pPr algn="l"/>
            <a:r>
              <a:rPr lang="en-US" sz="2000" b="1" dirty="0"/>
              <a:t>As the energy increases, the Ta peak disappears, and the intensity of the Fe peak increases.</a:t>
            </a:r>
          </a:p>
        </p:txBody>
      </p:sp>
    </p:spTree>
    <p:extLst>
      <p:ext uri="{BB962C8B-B14F-4D97-AF65-F5344CB8AC3E}">
        <p14:creationId xmlns:p14="http://schemas.microsoft.com/office/powerpoint/2010/main" val="3823222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B8BF6-994D-F331-298E-DCBBBBF96663}"/>
              </a:ext>
            </a:extLst>
          </p:cNvPr>
          <p:cNvSpPr>
            <a:spLocks noGrp="1"/>
          </p:cNvSpPr>
          <p:nvPr>
            <p:ph type="title"/>
          </p:nvPr>
        </p:nvSpPr>
        <p:spPr>
          <a:xfrm>
            <a:off x="695325" y="278296"/>
            <a:ext cx="8964613" cy="810444"/>
          </a:xfrm>
        </p:spPr>
        <p:txBody>
          <a:bodyPr/>
          <a:lstStyle/>
          <a:p>
            <a:r>
              <a:rPr lang="en-GB" dirty="0"/>
              <a:t>Outline</a:t>
            </a:r>
            <a:endParaRPr lang="en-GB" noProof="0" dirty="0"/>
          </a:p>
        </p:txBody>
      </p:sp>
      <p:sp>
        <p:nvSpPr>
          <p:cNvPr id="3" name="Content Placeholder 2">
            <a:extLst>
              <a:ext uri="{FF2B5EF4-FFF2-40B4-BE49-F238E27FC236}">
                <a16:creationId xmlns:a16="http://schemas.microsoft.com/office/drawing/2014/main" id="{1F7F04EF-CE90-61E7-7535-832EEBD18220}"/>
              </a:ext>
            </a:extLst>
          </p:cNvPr>
          <p:cNvSpPr>
            <a:spLocks noGrp="1"/>
          </p:cNvSpPr>
          <p:nvPr>
            <p:ph idx="1"/>
          </p:nvPr>
        </p:nvSpPr>
        <p:spPr>
          <a:xfrm>
            <a:off x="695325" y="1393516"/>
            <a:ext cx="8964613" cy="4644616"/>
          </a:xfrm>
        </p:spPr>
        <p:txBody>
          <a:bodyPr/>
          <a:lstStyle/>
          <a:p>
            <a:pPr marL="457200" indent="-457200">
              <a:buFont typeface="Courier New" panose="02070309020205020404" pitchFamily="49" charset="0"/>
              <a:buChar char="o"/>
            </a:pPr>
            <a:r>
              <a:rPr lang="en-GB" dirty="0"/>
              <a:t>Introduction to </a:t>
            </a:r>
            <a:r>
              <a:rPr lang="en-US" dirty="0">
                <a:solidFill>
                  <a:schemeClr val="accent1"/>
                </a:solidFill>
              </a:rPr>
              <a:t>M</a:t>
            </a:r>
            <a:r>
              <a:rPr lang="en-US" dirty="0"/>
              <a:t>uon </a:t>
            </a:r>
            <a:r>
              <a:rPr lang="en-US" dirty="0">
                <a:solidFill>
                  <a:schemeClr val="accent1"/>
                </a:solidFill>
              </a:rPr>
              <a:t>I</a:t>
            </a:r>
            <a:r>
              <a:rPr lang="en-US" dirty="0"/>
              <a:t>nduced </a:t>
            </a:r>
            <a:r>
              <a:rPr lang="en-US" dirty="0">
                <a:solidFill>
                  <a:schemeClr val="accent1"/>
                </a:solidFill>
              </a:rPr>
              <a:t>X</a:t>
            </a:r>
            <a:r>
              <a:rPr lang="en-US" dirty="0"/>
              <a:t>-ray </a:t>
            </a:r>
            <a:r>
              <a:rPr lang="en-US" dirty="0">
                <a:solidFill>
                  <a:schemeClr val="accent1"/>
                </a:solidFill>
              </a:rPr>
              <a:t>E</a:t>
            </a:r>
            <a:r>
              <a:rPr lang="en-US" dirty="0"/>
              <a:t>mission (MIXE)</a:t>
            </a:r>
          </a:p>
          <a:p>
            <a:pPr marL="457200" indent="-457200">
              <a:buFont typeface="Courier New" panose="02070309020205020404" pitchFamily="49" charset="0"/>
              <a:buChar char="o"/>
            </a:pPr>
            <a:endParaRPr lang="en-GB" noProof="0" dirty="0"/>
          </a:p>
          <a:p>
            <a:pPr marL="457200" indent="-457200">
              <a:buFont typeface="Courier New" panose="02070309020205020404" pitchFamily="49" charset="0"/>
              <a:buChar char="o"/>
            </a:pPr>
            <a:r>
              <a:rPr lang="en-GB" dirty="0"/>
              <a:t>MIXE Experimental Setup</a:t>
            </a:r>
          </a:p>
          <a:p>
            <a:pPr marL="709200" lvl="1" indent="-457200">
              <a:buFont typeface="Courier New" panose="02070309020205020404" pitchFamily="49" charset="0"/>
              <a:buChar char="o"/>
            </a:pPr>
            <a:r>
              <a:rPr lang="en-GB" dirty="0"/>
              <a:t>Location</a:t>
            </a:r>
          </a:p>
          <a:p>
            <a:pPr marL="709200" lvl="1" indent="-457200">
              <a:buFont typeface="Courier New" panose="02070309020205020404" pitchFamily="49" charset="0"/>
              <a:buChar char="o"/>
            </a:pPr>
            <a:r>
              <a:rPr lang="en-GB" noProof="0" dirty="0"/>
              <a:t>GIANT</a:t>
            </a:r>
          </a:p>
          <a:p>
            <a:pPr marL="709200" lvl="1" indent="-457200">
              <a:buFont typeface="Courier New" panose="02070309020205020404" pitchFamily="49" charset="0"/>
              <a:buChar char="o"/>
            </a:pPr>
            <a:r>
              <a:rPr lang="en-GB" noProof="0" dirty="0"/>
              <a:t>Efforts toward </a:t>
            </a:r>
            <a:r>
              <a:rPr lang="de-DE" sz="2000" dirty="0"/>
              <a:t>MIXE-T(</a:t>
            </a:r>
            <a:r>
              <a:rPr lang="de-DE" sz="2000" dirty="0" err="1"/>
              <a:t>omography</a:t>
            </a:r>
            <a:r>
              <a:rPr lang="de-DE" sz="2000" dirty="0"/>
              <a:t>)</a:t>
            </a:r>
            <a:endParaRPr lang="en-GB" noProof="0" dirty="0"/>
          </a:p>
          <a:p>
            <a:pPr marL="457200" indent="-457200">
              <a:buFont typeface="Courier New" panose="02070309020205020404" pitchFamily="49" charset="0"/>
              <a:buChar char="o"/>
            </a:pPr>
            <a:endParaRPr lang="en-US" dirty="0"/>
          </a:p>
          <a:p>
            <a:pPr marL="457200" indent="-457200">
              <a:buFont typeface="Courier New" panose="02070309020205020404" pitchFamily="49" charset="0"/>
              <a:buChar char="o"/>
            </a:pPr>
            <a:r>
              <a:rPr lang="de-DE" dirty="0"/>
              <a:t>MIXE-T(</a:t>
            </a:r>
            <a:r>
              <a:rPr lang="de-DE" dirty="0" err="1"/>
              <a:t>omography</a:t>
            </a:r>
            <a:r>
              <a:rPr lang="de-DE" dirty="0"/>
              <a:t>)</a:t>
            </a:r>
            <a:r>
              <a:rPr lang="en-US" dirty="0"/>
              <a:t>: First Result</a:t>
            </a:r>
          </a:p>
          <a:p>
            <a:pPr marL="457200" indent="-457200">
              <a:buFont typeface="Courier New" panose="02070309020205020404" pitchFamily="49" charset="0"/>
              <a:buChar char="o"/>
            </a:pPr>
            <a:endParaRPr lang="en-US" noProof="0" dirty="0"/>
          </a:p>
          <a:p>
            <a:pPr marL="457200" indent="-457200">
              <a:buFont typeface="Courier New" panose="02070309020205020404" pitchFamily="49" charset="0"/>
              <a:buChar char="o"/>
            </a:pPr>
            <a:r>
              <a:rPr lang="en-US" dirty="0"/>
              <a:t>Outlook</a:t>
            </a:r>
            <a:endParaRPr lang="en-GB" noProof="0" dirty="0"/>
          </a:p>
        </p:txBody>
      </p:sp>
      <p:sp>
        <p:nvSpPr>
          <p:cNvPr id="4" name="Date Placeholder 3">
            <a:extLst>
              <a:ext uri="{FF2B5EF4-FFF2-40B4-BE49-F238E27FC236}">
                <a16:creationId xmlns:a16="http://schemas.microsoft.com/office/drawing/2014/main" id="{DF1C9756-45F9-5EB2-ABD8-7939EBE3B986}"/>
              </a:ext>
            </a:extLst>
          </p:cNvPr>
          <p:cNvSpPr>
            <a:spLocks noGrp="1"/>
          </p:cNvSpPr>
          <p:nvPr>
            <p:ph type="dt" sz="half" idx="10"/>
          </p:nvPr>
        </p:nvSpPr>
        <p:spPr/>
        <p:txBody>
          <a:bodyPr/>
          <a:lstStyle/>
          <a:p>
            <a:fld id="{3A702375-6750-4D30-91A2-341EDFA69431}" type="datetime1">
              <a:rPr lang="de-CH" smtClean="0"/>
              <a:t>15.10.24</a:t>
            </a:fld>
            <a:endParaRPr lang="de-CH" dirty="0"/>
          </a:p>
        </p:txBody>
      </p:sp>
      <p:sp>
        <p:nvSpPr>
          <p:cNvPr id="5" name="Footer Placeholder 4">
            <a:extLst>
              <a:ext uri="{FF2B5EF4-FFF2-40B4-BE49-F238E27FC236}">
                <a16:creationId xmlns:a16="http://schemas.microsoft.com/office/drawing/2014/main" id="{28600AD6-5C6F-7122-BC7A-9D4579873226}"/>
              </a:ext>
            </a:extLst>
          </p:cNvPr>
          <p:cNvSpPr>
            <a:spLocks noGrp="1"/>
          </p:cNvSpPr>
          <p:nvPr>
            <p:ph type="ftr" sz="quarter" idx="11"/>
          </p:nvPr>
        </p:nvSpPr>
        <p:spPr/>
        <p:txBody>
          <a:bodyPr/>
          <a:lstStyle/>
          <a:p>
            <a:r>
              <a:rPr lang="en-US" dirty="0"/>
              <a:t>PSI Center for Neutron and Muon Sciences</a:t>
            </a:r>
            <a:endParaRPr lang="de-CH" dirty="0"/>
          </a:p>
        </p:txBody>
      </p:sp>
      <p:sp>
        <p:nvSpPr>
          <p:cNvPr id="6" name="Slide Number Placeholder 5">
            <a:extLst>
              <a:ext uri="{FF2B5EF4-FFF2-40B4-BE49-F238E27FC236}">
                <a16:creationId xmlns:a16="http://schemas.microsoft.com/office/drawing/2014/main" id="{8F4ABFE3-7119-B484-EE9F-779778D7156C}"/>
              </a:ext>
            </a:extLst>
          </p:cNvPr>
          <p:cNvSpPr>
            <a:spLocks noGrp="1"/>
          </p:cNvSpPr>
          <p:nvPr>
            <p:ph type="sldNum" sz="quarter" idx="12"/>
          </p:nvPr>
        </p:nvSpPr>
        <p:spPr/>
        <p:txBody>
          <a:bodyPr/>
          <a:lstStyle/>
          <a:p>
            <a:fld id="{442AD375-037F-43D0-B059-5172DA06796A}" type="slidenum">
              <a:rPr lang="de-CH" smtClean="0"/>
              <a:pPr/>
              <a:t>2</a:t>
            </a:fld>
            <a:endParaRPr lang="de-CH" dirty="0"/>
          </a:p>
        </p:txBody>
      </p:sp>
    </p:spTree>
    <p:extLst>
      <p:ext uri="{BB962C8B-B14F-4D97-AF65-F5344CB8AC3E}">
        <p14:creationId xmlns:p14="http://schemas.microsoft.com/office/powerpoint/2010/main" val="40951086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A graph of a graph&#10;&#10;Description automatically generated with medium confidence">
            <a:extLst>
              <a:ext uri="{FF2B5EF4-FFF2-40B4-BE49-F238E27FC236}">
                <a16:creationId xmlns:a16="http://schemas.microsoft.com/office/drawing/2014/main" id="{185E1A3A-1EB1-C6F0-6B11-CD7C86AD69B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84311" y="1484784"/>
            <a:ext cx="4851649" cy="4851649"/>
          </a:xfrm>
          <a:prstGeom prst="rect">
            <a:avLst/>
          </a:prstGeom>
        </p:spPr>
      </p:pic>
      <p:pic>
        <p:nvPicPr>
          <p:cNvPr id="11" name="Picture 10">
            <a:extLst>
              <a:ext uri="{FF2B5EF4-FFF2-40B4-BE49-F238E27FC236}">
                <a16:creationId xmlns:a16="http://schemas.microsoft.com/office/drawing/2014/main" id="{405621E6-C572-0257-5ACD-BA70FCAA74DB}"/>
              </a:ext>
            </a:extLst>
          </p:cNvPr>
          <p:cNvPicPr>
            <a:picLocks noChangeAspect="1"/>
          </p:cNvPicPr>
          <p:nvPr/>
        </p:nvPicPr>
        <p:blipFill>
          <a:blip r:embed="rId4"/>
          <a:stretch>
            <a:fillRect/>
          </a:stretch>
        </p:blipFill>
        <p:spPr>
          <a:xfrm>
            <a:off x="6581798" y="1559818"/>
            <a:ext cx="4698778" cy="4698778"/>
          </a:xfrm>
          <a:prstGeom prst="rect">
            <a:avLst/>
          </a:prstGeom>
        </p:spPr>
      </p:pic>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p:txBody>
          <a:bodyPr/>
          <a:lstStyle/>
          <a:p>
            <a:r>
              <a:rPr lang="en-US"/>
              <a:t>Elemental (isotopic) Imaging: First Result</a:t>
            </a:r>
            <a:endParaRPr lang="en-GB" noProof="0" dirty="0"/>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D7DB8129-2290-4535-9EA2-B4CBA9CF47F0}" type="datetime1">
              <a:rPr lang="de-CH" smtClean="0"/>
              <a:t>15.10.24</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en-US"/>
              <a:t>PSI Center for Neutron and Muon Sciences</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20</a:t>
            </a:fld>
            <a:endParaRPr lang="de-CH" dirty="0"/>
          </a:p>
        </p:txBody>
      </p:sp>
      <p:sp>
        <p:nvSpPr>
          <p:cNvPr id="28" name="TextBox 27">
            <a:extLst>
              <a:ext uri="{FF2B5EF4-FFF2-40B4-BE49-F238E27FC236}">
                <a16:creationId xmlns:a16="http://schemas.microsoft.com/office/drawing/2014/main" id="{7D351C01-0A09-08F3-71C1-0CE5597E52DA}"/>
              </a:ext>
            </a:extLst>
          </p:cNvPr>
          <p:cNvSpPr txBox="1"/>
          <p:nvPr/>
        </p:nvSpPr>
        <p:spPr>
          <a:xfrm>
            <a:off x="2063552" y="1278759"/>
            <a:ext cx="1040541" cy="307777"/>
          </a:xfrm>
          <a:prstGeom prst="rect">
            <a:avLst/>
          </a:prstGeom>
          <a:noFill/>
        </p:spPr>
        <p:txBody>
          <a:bodyPr wrap="none" lIns="0" tIns="0" rIns="0" bIns="0" rtlCol="0">
            <a:spAutoFit/>
          </a:bodyPr>
          <a:lstStyle/>
          <a:p>
            <a:pPr algn="l"/>
            <a:r>
              <a:rPr lang="en-US" sz="2000" b="1" dirty="0">
                <a:highlight>
                  <a:srgbClr val="FFFF00"/>
                </a:highlight>
              </a:rPr>
              <a:t>50 MeV/c</a:t>
            </a:r>
          </a:p>
        </p:txBody>
      </p:sp>
      <p:sp>
        <p:nvSpPr>
          <p:cNvPr id="7" name="TextBox 6">
            <a:extLst>
              <a:ext uri="{FF2B5EF4-FFF2-40B4-BE49-F238E27FC236}">
                <a16:creationId xmlns:a16="http://schemas.microsoft.com/office/drawing/2014/main" id="{60039632-6A4A-789C-7F06-818ADEA3F1C6}"/>
              </a:ext>
            </a:extLst>
          </p:cNvPr>
          <p:cNvSpPr txBox="1"/>
          <p:nvPr/>
        </p:nvSpPr>
        <p:spPr>
          <a:xfrm>
            <a:off x="3336032" y="3244334"/>
            <a:ext cx="527720" cy="369332"/>
          </a:xfrm>
          <a:prstGeom prst="rect">
            <a:avLst/>
          </a:prstGeom>
          <a:noFill/>
        </p:spPr>
        <p:txBody>
          <a:bodyPr wrap="square">
            <a:spAutoFit/>
          </a:bodyPr>
          <a:lstStyle/>
          <a:p>
            <a:r>
              <a:rPr lang="en-US" sz="1800" b="1" dirty="0">
                <a:highlight>
                  <a:srgbClr val="FFFF00"/>
                </a:highlight>
              </a:rPr>
              <a:t>Cu </a:t>
            </a:r>
            <a:endParaRPr lang="en-US" dirty="0"/>
          </a:p>
        </p:txBody>
      </p:sp>
      <p:sp>
        <p:nvSpPr>
          <p:cNvPr id="9" name="TextBox 8">
            <a:extLst>
              <a:ext uri="{FF2B5EF4-FFF2-40B4-BE49-F238E27FC236}">
                <a16:creationId xmlns:a16="http://schemas.microsoft.com/office/drawing/2014/main" id="{D244A524-167A-6F2C-71FD-BD2E0C45BF5A}"/>
              </a:ext>
            </a:extLst>
          </p:cNvPr>
          <p:cNvSpPr txBox="1"/>
          <p:nvPr/>
        </p:nvSpPr>
        <p:spPr>
          <a:xfrm>
            <a:off x="1559496" y="5250632"/>
            <a:ext cx="864096" cy="369332"/>
          </a:xfrm>
          <a:prstGeom prst="rect">
            <a:avLst/>
          </a:prstGeom>
          <a:noFill/>
        </p:spPr>
        <p:txBody>
          <a:bodyPr wrap="square">
            <a:spAutoFit/>
          </a:bodyPr>
          <a:lstStyle/>
          <a:p>
            <a:r>
              <a:rPr lang="en-US" b="1" dirty="0">
                <a:highlight>
                  <a:srgbClr val="FFFF00"/>
                </a:highlight>
              </a:rPr>
              <a:t>Brass</a:t>
            </a:r>
            <a:r>
              <a:rPr lang="en-US" sz="1800" b="1" dirty="0">
                <a:highlight>
                  <a:srgbClr val="FFFF00"/>
                </a:highlight>
              </a:rPr>
              <a:t> </a:t>
            </a:r>
            <a:endParaRPr lang="en-US" dirty="0"/>
          </a:p>
        </p:txBody>
      </p:sp>
      <p:sp>
        <p:nvSpPr>
          <p:cNvPr id="10" name="Rectangle 9">
            <a:extLst>
              <a:ext uri="{FF2B5EF4-FFF2-40B4-BE49-F238E27FC236}">
                <a16:creationId xmlns:a16="http://schemas.microsoft.com/office/drawing/2014/main" id="{0242FB45-FE31-8A91-B086-8F07B59B9F29}"/>
              </a:ext>
            </a:extLst>
          </p:cNvPr>
          <p:cNvSpPr/>
          <p:nvPr/>
        </p:nvSpPr>
        <p:spPr>
          <a:xfrm>
            <a:off x="2783632" y="3068960"/>
            <a:ext cx="1224136" cy="1224136"/>
          </a:xfrm>
          <a:prstGeom prst="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3" name="Rectangle 12">
            <a:extLst>
              <a:ext uri="{FF2B5EF4-FFF2-40B4-BE49-F238E27FC236}">
                <a16:creationId xmlns:a16="http://schemas.microsoft.com/office/drawing/2014/main" id="{D71D3AB5-1CF9-C51B-7CAC-8866A5F25B14}"/>
              </a:ext>
            </a:extLst>
          </p:cNvPr>
          <p:cNvSpPr/>
          <p:nvPr/>
        </p:nvSpPr>
        <p:spPr>
          <a:xfrm>
            <a:off x="1559496" y="4365104"/>
            <a:ext cx="1224136" cy="1224136"/>
          </a:xfrm>
          <a:prstGeom prst="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4" name="Rectangle 13">
            <a:extLst>
              <a:ext uri="{FF2B5EF4-FFF2-40B4-BE49-F238E27FC236}">
                <a16:creationId xmlns:a16="http://schemas.microsoft.com/office/drawing/2014/main" id="{EFB002E6-C71D-FF0D-6B45-DA444152F288}"/>
              </a:ext>
            </a:extLst>
          </p:cNvPr>
          <p:cNvSpPr/>
          <p:nvPr/>
        </p:nvSpPr>
        <p:spPr>
          <a:xfrm>
            <a:off x="8328248" y="3140968"/>
            <a:ext cx="1224136" cy="1224136"/>
          </a:xfrm>
          <a:prstGeom prst="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5" name="Rectangle 14">
            <a:extLst>
              <a:ext uri="{FF2B5EF4-FFF2-40B4-BE49-F238E27FC236}">
                <a16:creationId xmlns:a16="http://schemas.microsoft.com/office/drawing/2014/main" id="{DC789DDA-3AAB-3858-F07B-431EB14F736B}"/>
              </a:ext>
            </a:extLst>
          </p:cNvPr>
          <p:cNvSpPr/>
          <p:nvPr/>
        </p:nvSpPr>
        <p:spPr>
          <a:xfrm>
            <a:off x="7104112" y="4437112"/>
            <a:ext cx="1224136" cy="1224136"/>
          </a:xfrm>
          <a:prstGeom prst="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6" name="TextBox 15">
            <a:extLst>
              <a:ext uri="{FF2B5EF4-FFF2-40B4-BE49-F238E27FC236}">
                <a16:creationId xmlns:a16="http://schemas.microsoft.com/office/drawing/2014/main" id="{85450069-17B9-F208-D94F-93CE42A6AC65}"/>
              </a:ext>
            </a:extLst>
          </p:cNvPr>
          <p:cNvSpPr txBox="1"/>
          <p:nvPr/>
        </p:nvSpPr>
        <p:spPr>
          <a:xfrm>
            <a:off x="7104112" y="5301208"/>
            <a:ext cx="864096" cy="369332"/>
          </a:xfrm>
          <a:prstGeom prst="rect">
            <a:avLst/>
          </a:prstGeom>
          <a:noFill/>
        </p:spPr>
        <p:txBody>
          <a:bodyPr wrap="square">
            <a:spAutoFit/>
          </a:bodyPr>
          <a:lstStyle/>
          <a:p>
            <a:r>
              <a:rPr lang="en-US" b="1" dirty="0">
                <a:highlight>
                  <a:srgbClr val="FFFF00"/>
                </a:highlight>
              </a:rPr>
              <a:t>Brass</a:t>
            </a:r>
            <a:r>
              <a:rPr lang="en-US" sz="1800" b="1" dirty="0">
                <a:highlight>
                  <a:srgbClr val="FFFF00"/>
                </a:highlight>
              </a:rPr>
              <a:t> </a:t>
            </a:r>
            <a:endParaRPr lang="en-US" dirty="0"/>
          </a:p>
        </p:txBody>
      </p:sp>
      <p:sp>
        <p:nvSpPr>
          <p:cNvPr id="17" name="TextBox 16">
            <a:extLst>
              <a:ext uri="{FF2B5EF4-FFF2-40B4-BE49-F238E27FC236}">
                <a16:creationId xmlns:a16="http://schemas.microsoft.com/office/drawing/2014/main" id="{EC7DC7BE-ECAD-2762-71A5-8DC7F2111559}"/>
              </a:ext>
            </a:extLst>
          </p:cNvPr>
          <p:cNvSpPr txBox="1"/>
          <p:nvPr/>
        </p:nvSpPr>
        <p:spPr>
          <a:xfrm>
            <a:off x="9024664" y="3212976"/>
            <a:ext cx="527720" cy="369332"/>
          </a:xfrm>
          <a:prstGeom prst="rect">
            <a:avLst/>
          </a:prstGeom>
          <a:noFill/>
        </p:spPr>
        <p:txBody>
          <a:bodyPr wrap="square">
            <a:spAutoFit/>
          </a:bodyPr>
          <a:lstStyle/>
          <a:p>
            <a:r>
              <a:rPr lang="en-US" sz="1800" b="1" dirty="0">
                <a:highlight>
                  <a:srgbClr val="FFFF00"/>
                </a:highlight>
              </a:rPr>
              <a:t>Cu </a:t>
            </a:r>
            <a:endParaRPr lang="en-US" dirty="0"/>
          </a:p>
        </p:txBody>
      </p:sp>
      <p:sp>
        <p:nvSpPr>
          <p:cNvPr id="18" name="Arrow: Right 17">
            <a:extLst>
              <a:ext uri="{FF2B5EF4-FFF2-40B4-BE49-F238E27FC236}">
                <a16:creationId xmlns:a16="http://schemas.microsoft.com/office/drawing/2014/main" id="{BB41FB31-B0C0-5A75-D119-871B8374FBB1}"/>
              </a:ext>
            </a:extLst>
          </p:cNvPr>
          <p:cNvSpPr/>
          <p:nvPr/>
        </p:nvSpPr>
        <p:spPr>
          <a:xfrm>
            <a:off x="5637212" y="1278759"/>
            <a:ext cx="576064" cy="258874"/>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0" name="TextBox 19">
            <a:extLst>
              <a:ext uri="{FF2B5EF4-FFF2-40B4-BE49-F238E27FC236}">
                <a16:creationId xmlns:a16="http://schemas.microsoft.com/office/drawing/2014/main" id="{F84B0234-DFA4-3CA9-2FEE-0BD1DD180AD7}"/>
              </a:ext>
            </a:extLst>
          </p:cNvPr>
          <p:cNvSpPr txBox="1"/>
          <p:nvPr/>
        </p:nvSpPr>
        <p:spPr>
          <a:xfrm>
            <a:off x="7891807" y="1212239"/>
            <a:ext cx="1224136" cy="369332"/>
          </a:xfrm>
          <a:prstGeom prst="rect">
            <a:avLst/>
          </a:prstGeom>
          <a:noFill/>
        </p:spPr>
        <p:txBody>
          <a:bodyPr wrap="square">
            <a:spAutoFit/>
          </a:bodyPr>
          <a:lstStyle/>
          <a:p>
            <a:r>
              <a:rPr lang="en-US" sz="1800" b="1" dirty="0">
                <a:highlight>
                  <a:srgbClr val="FFFF00"/>
                </a:highlight>
              </a:rPr>
              <a:t>60 MeV/c </a:t>
            </a:r>
            <a:endParaRPr lang="en-US" dirty="0"/>
          </a:p>
        </p:txBody>
      </p:sp>
    </p:spTree>
    <p:extLst>
      <p:ext uri="{BB962C8B-B14F-4D97-AF65-F5344CB8AC3E}">
        <p14:creationId xmlns:p14="http://schemas.microsoft.com/office/powerpoint/2010/main" val="33029217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E4B27C8-ECD1-2CD7-32BA-81A7D2020EFA}"/>
              </a:ext>
            </a:extLst>
          </p:cNvPr>
          <p:cNvPicPr>
            <a:picLocks noChangeAspect="1"/>
          </p:cNvPicPr>
          <p:nvPr/>
        </p:nvPicPr>
        <p:blipFill>
          <a:blip r:embed="rId3"/>
          <a:stretch>
            <a:fillRect/>
          </a:stretch>
        </p:blipFill>
        <p:spPr>
          <a:xfrm>
            <a:off x="551384" y="1204175"/>
            <a:ext cx="4686057" cy="4686057"/>
          </a:xfrm>
          <a:prstGeom prst="rect">
            <a:avLst/>
          </a:prstGeom>
        </p:spPr>
      </p:pic>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p:txBody>
          <a:bodyPr/>
          <a:lstStyle/>
          <a:p>
            <a:r>
              <a:rPr lang="en-US" dirty="0"/>
              <a:t>Elemental (isotopic) Imaging: First Result</a:t>
            </a:r>
            <a:endParaRPr lang="en-GB" noProof="0" dirty="0"/>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F723F4CE-D279-4C63-8A80-72A126911538}" type="datetime1">
              <a:rPr lang="de-CH" smtClean="0"/>
              <a:t>15.10.24</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en-US"/>
              <a:t>PSI Center for Neutron and Muon Sciences</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21</a:t>
            </a:fld>
            <a:endParaRPr lang="de-CH"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14F70184-C5DA-8BD9-213E-CBE998BB8B20}"/>
                  </a:ext>
                </a:extLst>
              </p:cNvPr>
              <p:cNvSpPr txBox="1"/>
              <p:nvPr/>
            </p:nvSpPr>
            <p:spPr>
              <a:xfrm>
                <a:off x="6203951" y="1814502"/>
                <a:ext cx="5744146" cy="4511235"/>
              </a:xfrm>
              <a:prstGeom prst="rect">
                <a:avLst/>
              </a:prstGeom>
              <a:noFill/>
            </p:spPr>
            <p:txBody>
              <a:bodyPr wrap="square" lIns="0" tIns="0" rIns="0" bIns="0" rtlCol="0">
                <a:spAutoFit/>
              </a:bodyPr>
              <a:lstStyle/>
              <a:p>
                <a:r>
                  <a:rPr lang="en-US" sz="2000" b="1" dirty="0"/>
                  <a:t>Step 1:</a:t>
                </a:r>
                <a:r>
                  <a:rPr lang="en-US" sz="2000" dirty="0"/>
                  <a:t> Select the desired element (Mo)</a:t>
                </a:r>
              </a:p>
              <a:p>
                <a:endParaRPr lang="en-US" sz="2000" dirty="0"/>
              </a:p>
              <a:p>
                <a:r>
                  <a:rPr lang="en-US" sz="2000" b="1" dirty="0"/>
                  <a:t>Step 2:</a:t>
                </a:r>
                <a:r>
                  <a:rPr lang="en-US" sz="2000" dirty="0"/>
                  <a:t> Normalize the data by the </a:t>
                </a:r>
                <a:r>
                  <a:rPr lang="en-US" sz="2000" dirty="0" err="1"/>
                  <a:t>beamspot</a:t>
                </a:r>
                <a:endParaRPr lang="en-US" sz="2000" dirty="0"/>
              </a:p>
              <a:p>
                <a:endParaRPr lang="en-US" sz="2000" dirty="0"/>
              </a:p>
              <a:p>
                <a:r>
                  <a:rPr lang="en-US" sz="2000" b="1" dirty="0"/>
                  <a:t>Step 3:</a:t>
                </a:r>
                <a:r>
                  <a:rPr lang="en-US" sz="2000" dirty="0"/>
                  <a:t> Select a </a:t>
                </a:r>
                <a:r>
                  <a:rPr lang="en-US" altLang="zh-CN" sz="2000" dirty="0"/>
                  <a:t>X/Y </a:t>
                </a:r>
                <a:r>
                  <a:rPr lang="en-US" sz="2000" dirty="0"/>
                  <a:t>range to remove background</a:t>
                </a:r>
              </a:p>
              <a:p>
                <a:endParaRPr lang="en-US" sz="2000" dirty="0"/>
              </a:p>
              <a:p>
                <a:r>
                  <a:rPr lang="en-US" sz="2000" b="1" dirty="0"/>
                  <a:t>Step 4:</a:t>
                </a:r>
                <a:r>
                  <a:rPr lang="en-US" sz="2000" dirty="0"/>
                  <a:t> Sum the data along the X/Y axis</a:t>
                </a:r>
              </a:p>
              <a:p>
                <a:pPr algn="l"/>
                <a:endParaRPr lang="en-US" sz="2000" dirty="0"/>
              </a:p>
              <a:p>
                <a:pPr algn="l"/>
                <a:r>
                  <a:rPr lang="en-US" sz="2000" b="1" dirty="0"/>
                  <a:t>Step 5: </a:t>
                </a:r>
                <a:r>
                  <a:rPr lang="en-US" sz="2000" dirty="0"/>
                  <a:t>Fit result using a Gauss</a:t>
                </a:r>
                <a:r>
                  <a:rPr lang="zh-CN" altLang="en-US" sz="2000" dirty="0"/>
                  <a:t> </a:t>
                </a:r>
                <a:r>
                  <a:rPr lang="en-US" sz="2000" dirty="0"/>
                  <a:t>error function</a:t>
                </a:r>
              </a:p>
              <a:p>
                <a:endParaRPr lang="en-US" sz="20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𝐹</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𝑥</m:t>
                          </m:r>
                        </m:e>
                      </m:d>
                      <m:r>
                        <a:rPr lang="en-US" sz="2000" b="0" i="1" smtClean="0">
                          <a:latin typeface="Cambria Math" panose="02040503050406030204" pitchFamily="18" charset="0"/>
                        </a:rPr>
                        <m:t>= </m:t>
                      </m:r>
                      <m:r>
                        <a:rPr lang="en-US" sz="2000" b="0" i="1" smtClean="0">
                          <a:latin typeface="Cambria Math" panose="02040503050406030204" pitchFamily="18" charset="0"/>
                        </a:rPr>
                        <m:t>𝑃</m:t>
                      </m:r>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3</m:t>
                          </m:r>
                        </m:e>
                      </m:d>
                      <m:r>
                        <a:rPr lang="en-US" sz="2000" b="0" i="1" smtClean="0">
                          <a:latin typeface="Cambria Math" panose="02040503050406030204" pitchFamily="18" charset="0"/>
                        </a:rPr>
                        <m:t>+</m:t>
                      </m:r>
                      <m:r>
                        <a:rPr lang="en-US" sz="2000" b="0" i="1" smtClean="0">
                          <a:latin typeface="Cambria Math" panose="02040503050406030204" pitchFamily="18" charset="0"/>
                        </a:rPr>
                        <m:t>𝑃</m:t>
                      </m:r>
                      <m:r>
                        <a:rPr lang="en-US" sz="2000" b="0" i="1" smtClean="0">
                          <a:latin typeface="Cambria Math" panose="02040503050406030204" pitchFamily="18" charset="0"/>
                        </a:rPr>
                        <m:t>[0]</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𝑒</m:t>
                          </m:r>
                        </m:e>
                        <m:sup>
                          <m:sSup>
                            <m:sSupPr>
                              <m:ctrlPr>
                                <a:rPr lang="en-US" sz="2000" i="1">
                                  <a:latin typeface="Cambria Math" panose="02040503050406030204" pitchFamily="18" charset="0"/>
                                </a:rPr>
                              </m:ctrlPr>
                            </m:sSupPr>
                            <m:e>
                              <m:r>
                                <a:rPr lang="en-US" sz="2000" i="1">
                                  <a:latin typeface="Cambria Math" panose="02040503050406030204" pitchFamily="18" charset="0"/>
                                </a:rPr>
                                <m:t>(</m:t>
                              </m:r>
                              <m:f>
                                <m:fPr>
                                  <m:ctrlPr>
                                    <a:rPr lang="en-US" sz="2000" i="1" smtClean="0">
                                      <a:latin typeface="Cambria Math" panose="02040503050406030204" pitchFamily="18" charset="0"/>
                                    </a:rPr>
                                  </m:ctrlPr>
                                </m:fPr>
                                <m:num>
                                  <m:r>
                                    <a:rPr lang="en-US" sz="2000" b="0" i="1" smtClean="0">
                                      <a:latin typeface="Cambria Math" panose="02040503050406030204" pitchFamily="18" charset="0"/>
                                    </a:rPr>
                                    <m:t>𝑥</m:t>
                                  </m:r>
                                  <m:r>
                                    <a:rPr lang="en-US" sz="2000" i="1">
                                      <a:latin typeface="Cambria Math" panose="02040503050406030204" pitchFamily="18" charset="0"/>
                                    </a:rPr>
                                    <m:t>−</m:t>
                                  </m:r>
                                  <m:r>
                                    <a:rPr lang="en-US" sz="2000" b="0" i="1" smtClean="0">
                                      <a:latin typeface="Cambria Math" panose="02040503050406030204" pitchFamily="18" charset="0"/>
                                    </a:rPr>
                                    <m:t>𝑃</m:t>
                                  </m:r>
                                  <m:r>
                                    <a:rPr lang="en-US" sz="2000" b="0" i="1" smtClean="0">
                                      <a:latin typeface="Cambria Math" panose="02040503050406030204" pitchFamily="18" charset="0"/>
                                    </a:rPr>
                                    <m:t>[1]</m:t>
                                  </m:r>
                                </m:num>
                                <m:den>
                                  <m:r>
                                    <a:rPr lang="en-US" sz="2000" b="0" i="1" smtClean="0">
                                      <a:latin typeface="Cambria Math" panose="02040503050406030204" pitchFamily="18" charset="0"/>
                                    </a:rPr>
                                    <m:t>𝑃</m:t>
                                  </m:r>
                                  <m:r>
                                    <a:rPr lang="en-US" sz="2000" b="0" i="1" smtClean="0">
                                      <a:latin typeface="Cambria Math" panose="02040503050406030204" pitchFamily="18" charset="0"/>
                                    </a:rPr>
                                    <m:t>[2]</m:t>
                                  </m:r>
                                </m:den>
                              </m:f>
                              <m:r>
                                <a:rPr lang="en-US" sz="2000" i="1">
                                  <a:latin typeface="Cambria Math" panose="02040503050406030204" pitchFamily="18" charset="0"/>
                                </a:rPr>
                                <m:t>)</m:t>
                              </m:r>
                            </m:e>
                            <m:sup>
                              <m:r>
                                <a:rPr lang="en-US" sz="2000" i="1">
                                  <a:latin typeface="Cambria Math" panose="02040503050406030204" pitchFamily="18" charset="0"/>
                                </a:rPr>
                                <m:t>2</m:t>
                              </m:r>
                            </m:sup>
                          </m:sSup>
                        </m:sup>
                      </m:sSup>
                    </m:oMath>
                  </m:oMathPara>
                </a14:m>
                <a:endParaRPr lang="en-US" sz="2000" dirty="0"/>
              </a:p>
              <a:p>
                <a:endParaRPr lang="en-US" sz="2000" dirty="0"/>
              </a:p>
              <a:p>
                <a:r>
                  <a:rPr lang="en-US" sz="2000" dirty="0"/>
                  <a:t>               </a:t>
                </a:r>
                <a:r>
                  <a:rPr lang="zh-CN" altLang="en-US" sz="2000" dirty="0"/>
                  <a:t>          </a:t>
                </a:r>
                <a:r>
                  <a:rPr lang="en-US" dirty="0"/>
                  <a:t>P[1]: mean      P[2]: sigma</a:t>
                </a:r>
                <a:r>
                  <a:rPr lang="en-US" sz="2000" dirty="0"/>
                  <a:t>          </a:t>
                </a:r>
              </a:p>
              <a:p>
                <a:pPr algn="l"/>
                <a:endParaRPr lang="en-US" sz="2000" dirty="0"/>
              </a:p>
            </p:txBody>
          </p:sp>
        </mc:Choice>
        <mc:Fallback xmlns="">
          <p:sp>
            <p:nvSpPr>
              <p:cNvPr id="3" name="TextBox 2">
                <a:extLst>
                  <a:ext uri="{FF2B5EF4-FFF2-40B4-BE49-F238E27FC236}">
                    <a16:creationId xmlns:a16="http://schemas.microsoft.com/office/drawing/2014/main" id="{14F70184-C5DA-8BD9-213E-CBE998BB8B20}"/>
                  </a:ext>
                </a:extLst>
              </p:cNvPr>
              <p:cNvSpPr txBox="1">
                <a:spLocks noRot="1" noChangeAspect="1" noMove="1" noResize="1" noEditPoints="1" noAdjustHandles="1" noChangeArrowheads="1" noChangeShapeType="1" noTextEdit="1"/>
              </p:cNvSpPr>
              <p:nvPr/>
            </p:nvSpPr>
            <p:spPr>
              <a:xfrm>
                <a:off x="6203951" y="1814502"/>
                <a:ext cx="5744146" cy="4511235"/>
              </a:xfrm>
              <a:prstGeom prst="rect">
                <a:avLst/>
              </a:prstGeom>
              <a:blipFill>
                <a:blip r:embed="rId4"/>
                <a:stretch>
                  <a:fillRect l="-2649" t="-1966"/>
                </a:stretch>
              </a:blipFill>
            </p:spPr>
            <p:txBody>
              <a:bodyPr/>
              <a:lstStyle/>
              <a:p>
                <a:r>
                  <a:rPr lang="zh-CN" altLang="en-US">
                    <a:noFill/>
                  </a:rPr>
                  <a:t> </a:t>
                </a:r>
              </a:p>
            </p:txBody>
          </p:sp>
        </mc:Fallback>
      </mc:AlternateContent>
      <p:pic>
        <p:nvPicPr>
          <p:cNvPr id="9" name="Picture 8">
            <a:extLst>
              <a:ext uri="{FF2B5EF4-FFF2-40B4-BE49-F238E27FC236}">
                <a16:creationId xmlns:a16="http://schemas.microsoft.com/office/drawing/2014/main" id="{0E35636D-FB3D-4145-E9A8-F672978D4E56}"/>
              </a:ext>
            </a:extLst>
          </p:cNvPr>
          <p:cNvPicPr>
            <a:picLocks noChangeAspect="1"/>
          </p:cNvPicPr>
          <p:nvPr/>
        </p:nvPicPr>
        <p:blipFill>
          <a:blip r:embed="rId5"/>
          <a:stretch>
            <a:fillRect/>
          </a:stretch>
        </p:blipFill>
        <p:spPr>
          <a:xfrm>
            <a:off x="659335" y="1210221"/>
            <a:ext cx="4686057" cy="4686057"/>
          </a:xfrm>
          <a:prstGeom prst="rect">
            <a:avLst/>
          </a:prstGeom>
        </p:spPr>
      </p:pic>
      <p:pic>
        <p:nvPicPr>
          <p:cNvPr id="15" name="Picture 14">
            <a:extLst>
              <a:ext uri="{FF2B5EF4-FFF2-40B4-BE49-F238E27FC236}">
                <a16:creationId xmlns:a16="http://schemas.microsoft.com/office/drawing/2014/main" id="{5B15E311-9563-5DD9-8500-D2291F3E4C4F}"/>
              </a:ext>
            </a:extLst>
          </p:cNvPr>
          <p:cNvPicPr>
            <a:picLocks noChangeAspect="1"/>
          </p:cNvPicPr>
          <p:nvPr/>
        </p:nvPicPr>
        <p:blipFill>
          <a:blip r:embed="rId6"/>
          <a:stretch>
            <a:fillRect/>
          </a:stretch>
        </p:blipFill>
        <p:spPr>
          <a:xfrm>
            <a:off x="351854" y="1551108"/>
            <a:ext cx="5744146" cy="4127703"/>
          </a:xfrm>
          <a:prstGeom prst="rect">
            <a:avLst/>
          </a:prstGeom>
        </p:spPr>
      </p:pic>
      <p:pic>
        <p:nvPicPr>
          <p:cNvPr id="17" name="Picture 16">
            <a:extLst>
              <a:ext uri="{FF2B5EF4-FFF2-40B4-BE49-F238E27FC236}">
                <a16:creationId xmlns:a16="http://schemas.microsoft.com/office/drawing/2014/main" id="{7A0473A6-1768-D908-0BA9-5A29D96615C3}"/>
              </a:ext>
            </a:extLst>
          </p:cNvPr>
          <p:cNvPicPr>
            <a:picLocks noChangeAspect="1"/>
          </p:cNvPicPr>
          <p:nvPr/>
        </p:nvPicPr>
        <p:blipFill>
          <a:blip r:embed="rId7"/>
          <a:stretch>
            <a:fillRect/>
          </a:stretch>
        </p:blipFill>
        <p:spPr>
          <a:xfrm>
            <a:off x="1994299" y="1490652"/>
            <a:ext cx="2661541" cy="323850"/>
          </a:xfrm>
          <a:prstGeom prst="rect">
            <a:avLst/>
          </a:prstGeom>
        </p:spPr>
      </p:pic>
      <p:pic>
        <p:nvPicPr>
          <p:cNvPr id="19" name="Picture 18">
            <a:extLst>
              <a:ext uri="{FF2B5EF4-FFF2-40B4-BE49-F238E27FC236}">
                <a16:creationId xmlns:a16="http://schemas.microsoft.com/office/drawing/2014/main" id="{187AF070-E388-B8EA-FB1A-075B16F1A603}"/>
              </a:ext>
            </a:extLst>
          </p:cNvPr>
          <p:cNvPicPr>
            <a:picLocks noChangeAspect="1"/>
          </p:cNvPicPr>
          <p:nvPr/>
        </p:nvPicPr>
        <p:blipFill>
          <a:blip r:embed="rId8"/>
          <a:stretch>
            <a:fillRect/>
          </a:stretch>
        </p:blipFill>
        <p:spPr>
          <a:xfrm>
            <a:off x="380286" y="1658525"/>
            <a:ext cx="5715714" cy="4107271"/>
          </a:xfrm>
          <a:prstGeom prst="rect">
            <a:avLst/>
          </a:prstGeom>
        </p:spPr>
      </p:pic>
      <p:pic>
        <p:nvPicPr>
          <p:cNvPr id="21" name="Picture 20">
            <a:extLst>
              <a:ext uri="{FF2B5EF4-FFF2-40B4-BE49-F238E27FC236}">
                <a16:creationId xmlns:a16="http://schemas.microsoft.com/office/drawing/2014/main" id="{1048BDCD-6955-7747-645B-59BCCD148FCB}"/>
              </a:ext>
            </a:extLst>
          </p:cNvPr>
          <p:cNvPicPr>
            <a:picLocks noChangeAspect="1"/>
          </p:cNvPicPr>
          <p:nvPr/>
        </p:nvPicPr>
        <p:blipFill>
          <a:blip r:embed="rId7"/>
          <a:stretch>
            <a:fillRect/>
          </a:stretch>
        </p:blipFill>
        <p:spPr>
          <a:xfrm>
            <a:off x="2017829" y="1600262"/>
            <a:ext cx="2349979" cy="323850"/>
          </a:xfrm>
          <a:prstGeom prst="rect">
            <a:avLst/>
          </a:prstGeom>
        </p:spPr>
      </p:pic>
    </p:spTree>
    <p:extLst>
      <p:ext uri="{BB962C8B-B14F-4D97-AF65-F5344CB8AC3E}">
        <p14:creationId xmlns:p14="http://schemas.microsoft.com/office/powerpoint/2010/main" val="3294857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a:xfrm>
            <a:off x="695325" y="278296"/>
            <a:ext cx="8964613" cy="810444"/>
          </a:xfrm>
        </p:spPr>
        <p:txBody>
          <a:bodyPr vert="horz" lIns="0" tIns="0" rIns="0" bIns="0" rtlCol="0" anchor="t">
            <a:normAutofit/>
          </a:bodyPr>
          <a:lstStyle/>
          <a:p>
            <a:r>
              <a:rPr lang="en-GB" b="1" kern="1200">
                <a:latin typeface="+mj-lt"/>
                <a:ea typeface="+mj-ea"/>
                <a:cs typeface="+mj-cs"/>
              </a:rPr>
              <a:t>Elemental (isotopic) Imaging: First Result</a:t>
            </a:r>
          </a:p>
        </p:txBody>
      </p:sp>
      <p:sp>
        <p:nvSpPr>
          <p:cNvPr id="8" name="TextBox 7">
            <a:extLst>
              <a:ext uri="{FF2B5EF4-FFF2-40B4-BE49-F238E27FC236}">
                <a16:creationId xmlns:a16="http://schemas.microsoft.com/office/drawing/2014/main" id="{EFB66497-FB46-E9E6-94A2-1F30B0A4B1BC}"/>
              </a:ext>
            </a:extLst>
          </p:cNvPr>
          <p:cNvSpPr txBox="1"/>
          <p:nvPr/>
        </p:nvSpPr>
        <p:spPr>
          <a:xfrm>
            <a:off x="494365" y="1299875"/>
            <a:ext cx="6033683" cy="5279829"/>
          </a:xfrm>
          <a:prstGeom prst="rect">
            <a:avLst/>
          </a:prstGeom>
        </p:spPr>
        <p:txBody>
          <a:bodyPr vert="horz" lIns="0" tIns="0" rIns="0" bIns="0" rtlCol="0">
            <a:normAutofit fontScale="47500" lnSpcReduction="20000"/>
          </a:bodyPr>
          <a:lstStyle/>
          <a:p>
            <a:pPr marL="252000" lvl="1" indent="-252000">
              <a:lnSpc>
                <a:spcPct val="120000"/>
              </a:lnSpc>
              <a:spcBef>
                <a:spcPts val="600"/>
              </a:spcBef>
              <a:buFont typeface="Aptos" panose="020B0004020202020204" pitchFamily="34" charset="0"/>
              <a:buChar char="•"/>
            </a:pPr>
            <a:endParaRPr lang="en-GB" sz="3200" dirty="0"/>
          </a:p>
          <a:p>
            <a:pPr marL="252000" lvl="1" indent="-252000">
              <a:lnSpc>
                <a:spcPct val="120000"/>
              </a:lnSpc>
              <a:spcBef>
                <a:spcPts val="600"/>
              </a:spcBef>
              <a:buFont typeface="Aptos" panose="020B0004020202020204" pitchFamily="34" charset="0"/>
              <a:buChar char="•"/>
            </a:pPr>
            <a:r>
              <a:rPr lang="en-GB" sz="4000" dirty="0"/>
              <a:t>Spatial Resolution @ 60MeV/c with </a:t>
            </a:r>
            <a:r>
              <a:rPr lang="en-GB" sz="4000" dirty="0" err="1"/>
              <a:t>Ar</a:t>
            </a:r>
            <a:r>
              <a:rPr lang="en-GB" sz="4000" dirty="0"/>
              <a:t>/CO2 75:25 HGB4</a:t>
            </a:r>
          </a:p>
          <a:p>
            <a:pPr marL="709200" lvl="2" indent="-252000">
              <a:lnSpc>
                <a:spcPct val="120000"/>
              </a:lnSpc>
              <a:spcBef>
                <a:spcPts val="600"/>
              </a:spcBef>
              <a:buFont typeface="Aptos" panose="020B0004020202020204" pitchFamily="34" charset="0"/>
              <a:buChar char="•"/>
            </a:pPr>
            <a:r>
              <a:rPr lang="en-GB" altLang="zh-CN" sz="3500" dirty="0"/>
              <a:t>X Resolution: </a:t>
            </a:r>
            <a:r>
              <a:rPr lang="en-GB" altLang="zh-CN" sz="3500" dirty="0">
                <a:solidFill>
                  <a:srgbClr val="FF0000"/>
                </a:solidFill>
              </a:rPr>
              <a:t>1.083 ± 0.113 mm</a:t>
            </a:r>
          </a:p>
          <a:p>
            <a:pPr marL="709200" lvl="2" indent="-252000">
              <a:lnSpc>
                <a:spcPct val="120000"/>
              </a:lnSpc>
              <a:spcBef>
                <a:spcPts val="600"/>
              </a:spcBef>
              <a:buFont typeface="Aptos" panose="020B0004020202020204" pitchFamily="34" charset="0"/>
              <a:buChar char="•"/>
            </a:pPr>
            <a:r>
              <a:rPr lang="en-GB" altLang="zh-CN" sz="3500" dirty="0"/>
              <a:t>Y Resolution: </a:t>
            </a:r>
            <a:r>
              <a:rPr lang="en-GB" altLang="zh-CN" sz="3500" dirty="0">
                <a:solidFill>
                  <a:srgbClr val="FF0000"/>
                </a:solidFill>
              </a:rPr>
              <a:t>1.357 ± 0.172 mm</a:t>
            </a:r>
            <a:endParaRPr lang="en-US" sz="3500" dirty="0"/>
          </a:p>
          <a:p>
            <a:pPr marL="252000" lvl="1" indent="-252000">
              <a:lnSpc>
                <a:spcPct val="120000"/>
              </a:lnSpc>
              <a:spcBef>
                <a:spcPts val="600"/>
              </a:spcBef>
              <a:buFont typeface="Aptos" panose="020B0004020202020204" pitchFamily="34" charset="0"/>
              <a:buChar char="•"/>
            </a:pPr>
            <a:r>
              <a:rPr lang="en" altLang="zh-CN" sz="4000" dirty="0"/>
              <a:t>Mainly due to the multiple scattering effect in air and materials</a:t>
            </a:r>
          </a:p>
          <a:p>
            <a:pPr marL="252000" lvl="1" indent="-252000">
              <a:lnSpc>
                <a:spcPct val="120000"/>
              </a:lnSpc>
              <a:spcBef>
                <a:spcPts val="600"/>
              </a:spcBef>
              <a:buFont typeface="Aptos" panose="020B0004020202020204" pitchFamily="34" charset="0"/>
              <a:buChar char="•"/>
            </a:pPr>
            <a:r>
              <a:rPr lang="en" altLang="zh-CN" sz="4000" dirty="0"/>
              <a:t>Resolutions should be improved by change to He/CO2 gas</a:t>
            </a:r>
            <a:endParaRPr lang="en-US" sz="4000" dirty="0"/>
          </a:p>
          <a:p>
            <a:pPr marL="252000" lvl="1" indent="-252000">
              <a:lnSpc>
                <a:spcPct val="120000"/>
              </a:lnSpc>
              <a:spcBef>
                <a:spcPts val="600"/>
              </a:spcBef>
              <a:buFont typeface="Aptos" panose="020B0004020202020204" pitchFamily="34" charset="0"/>
              <a:buChar char="•"/>
            </a:pPr>
            <a:r>
              <a:rPr lang="en-US" sz="4000" dirty="0"/>
              <a:t>Problems observed:</a:t>
            </a:r>
          </a:p>
          <a:p>
            <a:pPr marL="709200" lvl="2" indent="-252000">
              <a:lnSpc>
                <a:spcPct val="120000"/>
              </a:lnSpc>
              <a:spcBef>
                <a:spcPts val="600"/>
              </a:spcBef>
              <a:buFont typeface="Aptos" panose="020B0004020202020204" pitchFamily="34" charset="0"/>
              <a:buChar char="•"/>
            </a:pPr>
            <a:r>
              <a:rPr lang="en-US" sz="3500" dirty="0"/>
              <a:t>Y</a:t>
            </a:r>
            <a:r>
              <a:rPr lang="zh-CN" altLang="en-US" sz="3500" dirty="0"/>
              <a:t> </a:t>
            </a:r>
            <a:r>
              <a:rPr lang="en-US" altLang="zh-CN" sz="3500" dirty="0"/>
              <a:t>resolution is larger than X</a:t>
            </a:r>
            <a:endParaRPr lang="en-US" sz="3500" dirty="0"/>
          </a:p>
          <a:p>
            <a:pPr marL="709200" lvl="2" indent="-252000">
              <a:lnSpc>
                <a:spcPct val="120000"/>
              </a:lnSpc>
              <a:spcBef>
                <a:spcPts val="600"/>
              </a:spcBef>
              <a:buFont typeface="Aptos" panose="020B0004020202020204" pitchFamily="34" charset="0"/>
              <a:buChar char="•"/>
            </a:pPr>
            <a:r>
              <a:rPr lang="en-US" sz="3500" dirty="0"/>
              <a:t>May caused by </a:t>
            </a:r>
            <a:r>
              <a:rPr lang="en" sz="3500" dirty="0"/>
              <a:t>p</a:t>
            </a:r>
            <a:r>
              <a:rPr lang="en" altLang="zh-CN" sz="3500" dirty="0"/>
              <a:t>ressure variations in the tracker chamber, </a:t>
            </a:r>
            <a:r>
              <a:rPr lang="en-US" sz="3500" dirty="0"/>
              <a:t>or </a:t>
            </a:r>
            <a:r>
              <a:rPr lang="en" sz="3500" dirty="0"/>
              <a:t>t</a:t>
            </a:r>
            <a:r>
              <a:rPr lang="en" altLang="zh-CN" sz="3500" dirty="0"/>
              <a:t>emperature fluctuations in the experimental hall, affecting drift velocity (Y-coordinate)</a:t>
            </a:r>
          </a:p>
          <a:p>
            <a:pPr marL="709200" lvl="2" indent="-252000">
              <a:lnSpc>
                <a:spcPct val="120000"/>
              </a:lnSpc>
              <a:spcBef>
                <a:spcPts val="600"/>
              </a:spcBef>
              <a:buFont typeface="Aptos" panose="020B0004020202020204" pitchFamily="34" charset="0"/>
              <a:buChar char="•"/>
            </a:pPr>
            <a:r>
              <a:rPr lang="en-US" sz="3500" dirty="0"/>
              <a:t>Any suggestions or insights on this issue are welcome. Thanks!</a:t>
            </a:r>
            <a:endParaRPr lang="en-GB" sz="2000" b="1" dirty="0"/>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a:xfrm>
            <a:off x="9875837" y="6404573"/>
            <a:ext cx="1620837" cy="144016"/>
          </a:xfrm>
        </p:spPr>
        <p:txBody>
          <a:bodyPr vert="horz" lIns="0" tIns="0" rIns="0" bIns="0" rtlCol="0" anchor="t" anchorCtr="0">
            <a:normAutofit/>
          </a:bodyPr>
          <a:lstStyle/>
          <a:p>
            <a:pPr>
              <a:lnSpc>
                <a:spcPct val="90000"/>
              </a:lnSpc>
              <a:spcAft>
                <a:spcPts val="600"/>
              </a:spcAft>
            </a:pPr>
            <a:fld id="{37AA7912-FC5F-48BF-9023-FB45D02F5438}" type="datetime1">
              <a:rPr lang="de-CH" smtClean="0"/>
              <a:pPr>
                <a:lnSpc>
                  <a:spcPct val="90000"/>
                </a:lnSpc>
                <a:spcAft>
                  <a:spcPts val="600"/>
                </a:spcAft>
              </a:pPr>
              <a:t>15.10.24</a:t>
            </a:fld>
            <a:endParaRPr lang="de-CH"/>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a:xfrm>
            <a:off x="1614487" y="6404573"/>
            <a:ext cx="8045451" cy="144016"/>
          </a:xfrm>
        </p:spPr>
        <p:txBody>
          <a:bodyPr vert="horz" lIns="0" tIns="0" rIns="0" bIns="0" rtlCol="0" anchor="t" anchorCtr="0">
            <a:normAutofit/>
          </a:bodyPr>
          <a:lstStyle/>
          <a:p>
            <a:pPr>
              <a:lnSpc>
                <a:spcPct val="90000"/>
              </a:lnSpc>
              <a:spcAft>
                <a:spcPts val="600"/>
              </a:spcAft>
            </a:pPr>
            <a:r>
              <a:rPr lang="en-US"/>
              <a:t>PSI Center for Neutron and Muon Sciences</a:t>
            </a:r>
            <a:endParaRPr lang="de-CH"/>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a:xfrm>
            <a:off x="695325" y="6404573"/>
            <a:ext cx="703263" cy="144016"/>
          </a:xfrm>
        </p:spPr>
        <p:txBody>
          <a:bodyPr vert="horz" lIns="0" tIns="0" rIns="0" bIns="0" rtlCol="0" anchor="t" anchorCtr="0">
            <a:normAutofit/>
          </a:bodyPr>
          <a:lstStyle/>
          <a:p>
            <a:pPr>
              <a:lnSpc>
                <a:spcPct val="90000"/>
              </a:lnSpc>
              <a:spcAft>
                <a:spcPts val="600"/>
              </a:spcAft>
            </a:pPr>
            <a:fld id="{442AD375-037F-43D0-B059-5172DA06796A}" type="slidenum">
              <a:rPr lang="en-GB" smtClean="0"/>
              <a:pPr>
                <a:lnSpc>
                  <a:spcPct val="90000"/>
                </a:lnSpc>
                <a:spcAft>
                  <a:spcPts val="600"/>
                </a:spcAft>
              </a:pPr>
              <a:t>22</a:t>
            </a:fld>
            <a:endParaRPr lang="en-GB"/>
          </a:p>
        </p:txBody>
      </p:sp>
      <p:pic>
        <p:nvPicPr>
          <p:cNvPr id="7" name="图片 6" descr="图表, 箱线图&#10;&#10;描述已自动生成">
            <a:extLst>
              <a:ext uri="{FF2B5EF4-FFF2-40B4-BE49-F238E27FC236}">
                <a16:creationId xmlns:a16="http://schemas.microsoft.com/office/drawing/2014/main" id="{AD01E0FD-D54C-E3F0-E84E-F3CC7F5BB8D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528048" y="1823025"/>
            <a:ext cx="5544616" cy="3784199"/>
          </a:xfrm>
          <a:prstGeom prst="rect">
            <a:avLst/>
          </a:prstGeom>
          <a:noFill/>
        </p:spPr>
      </p:pic>
    </p:spTree>
    <p:extLst>
      <p:ext uri="{BB962C8B-B14F-4D97-AF65-F5344CB8AC3E}">
        <p14:creationId xmlns:p14="http://schemas.microsoft.com/office/powerpoint/2010/main" val="24249294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6F1709-4EBA-A83D-2FD0-8A38F16F73E4}"/>
            </a:ext>
          </a:extLst>
        </p:cNvPr>
        <p:cNvGrpSpPr/>
        <p:nvPr/>
      </p:nvGrpSpPr>
      <p:grpSpPr>
        <a:xfrm>
          <a:off x="0" y="0"/>
          <a:ext cx="0" cy="0"/>
          <a:chOff x="0" y="0"/>
          <a:chExt cx="0" cy="0"/>
        </a:xfrm>
      </p:grpSpPr>
      <p:sp>
        <p:nvSpPr>
          <p:cNvPr id="2" name="Inhaltsplatzhalter 1">
            <a:extLst>
              <a:ext uri="{FF2B5EF4-FFF2-40B4-BE49-F238E27FC236}">
                <a16:creationId xmlns:a16="http://schemas.microsoft.com/office/drawing/2014/main" id="{B484B8C7-E89E-D76A-F6A8-0EBDBA57853D}"/>
              </a:ext>
            </a:extLst>
          </p:cNvPr>
          <p:cNvSpPr>
            <a:spLocks noGrp="1"/>
          </p:cNvSpPr>
          <p:nvPr>
            <p:ph idx="1"/>
          </p:nvPr>
        </p:nvSpPr>
        <p:spPr>
          <a:xfrm>
            <a:off x="695325" y="1376773"/>
            <a:ext cx="10801349" cy="4644616"/>
          </a:xfrm>
        </p:spPr>
        <p:txBody>
          <a:bodyPr/>
          <a:lstStyle/>
          <a:p>
            <a:r>
              <a:rPr lang="en-US" sz="2400" b="1" dirty="0">
                <a:solidFill>
                  <a:schemeClr val="accent3">
                    <a:lumMod val="75000"/>
                  </a:schemeClr>
                </a:solidFill>
              </a:rPr>
              <a:t>First Robust Elemental Imaging/Tomography Demonstration!</a:t>
            </a:r>
          </a:p>
          <a:p>
            <a:pPr lvl="1">
              <a:buFont typeface="Arial" panose="020B0604020202020204" pitchFamily="34" charset="0"/>
              <a:buChar char="•"/>
            </a:pPr>
            <a:r>
              <a:rPr lang="en-US" b="1" dirty="0"/>
              <a:t>Spatial Resolution</a:t>
            </a:r>
            <a:r>
              <a:rPr lang="en-US" dirty="0"/>
              <a:t>: Achieved mm-scale @60 MeV/c with basic analysis</a:t>
            </a:r>
          </a:p>
          <a:p>
            <a:pPr lvl="1">
              <a:buFont typeface="Arial" panose="020B0604020202020204" pitchFamily="34" charset="0"/>
              <a:buChar char="•"/>
            </a:pPr>
            <a:r>
              <a:rPr lang="en-US" b="1" dirty="0"/>
              <a:t>Key Achievement:</a:t>
            </a:r>
            <a:r>
              <a:rPr lang="en-US" dirty="0"/>
              <a:t> Demonstrated depth sensitivity to materials</a:t>
            </a:r>
          </a:p>
          <a:p>
            <a:pPr lvl="1">
              <a:buFont typeface="Arial" panose="020B0604020202020204" pitchFamily="34" charset="0"/>
              <a:buChar char="•"/>
            </a:pPr>
            <a:endParaRPr lang="en-US" dirty="0"/>
          </a:p>
          <a:p>
            <a:r>
              <a:rPr lang="en-US" b="1" dirty="0"/>
              <a:t>Ongoing Analysis:</a:t>
            </a:r>
            <a:endParaRPr lang="en-US" dirty="0"/>
          </a:p>
          <a:p>
            <a:pPr lvl="1">
              <a:buFont typeface="Arial" panose="020B0604020202020204" pitchFamily="34" charset="0"/>
              <a:buChar char="•"/>
            </a:pPr>
            <a:r>
              <a:rPr lang="en-US" b="1" dirty="0"/>
              <a:t>He/CO₂ Data Analysis</a:t>
            </a:r>
            <a:r>
              <a:rPr lang="en-US" dirty="0"/>
              <a:t>: Aimed at reducing multiple scattering in gas</a:t>
            </a:r>
          </a:p>
          <a:p>
            <a:pPr lvl="1">
              <a:buFont typeface="Arial" panose="020B0604020202020204" pitchFamily="34" charset="0"/>
              <a:buChar char="•"/>
            </a:pPr>
            <a:r>
              <a:rPr lang="en-US" b="1" dirty="0"/>
              <a:t>Lifetime Measurements</a:t>
            </a:r>
            <a:r>
              <a:rPr lang="en-US" dirty="0"/>
              <a:t>: Focus on low-Z elements (e.g., Li)</a:t>
            </a:r>
          </a:p>
          <a:p>
            <a:pPr lvl="1">
              <a:buFont typeface="Arial" panose="020B0604020202020204" pitchFamily="34" charset="0"/>
              <a:buChar char="•"/>
            </a:pPr>
            <a:endParaRPr lang="en-US" dirty="0"/>
          </a:p>
          <a:p>
            <a:r>
              <a:rPr lang="en-US" b="1" dirty="0"/>
              <a:t>Future Developments:</a:t>
            </a:r>
            <a:endParaRPr lang="en-US" dirty="0"/>
          </a:p>
          <a:p>
            <a:pPr lvl="1">
              <a:buFont typeface="Arial" panose="020B0604020202020204" pitchFamily="34" charset="0"/>
              <a:buChar char="•"/>
            </a:pPr>
            <a:r>
              <a:rPr lang="en-US" b="1" dirty="0"/>
              <a:t>Tracker enhancements:</a:t>
            </a:r>
            <a:r>
              <a:rPr lang="en-US" dirty="0"/>
              <a:t> Smaller size and pixel-based readout</a:t>
            </a:r>
          </a:p>
          <a:p>
            <a:pPr lvl="1">
              <a:buFont typeface="Arial" panose="020B0604020202020204" pitchFamily="34" charset="0"/>
              <a:buChar char="•"/>
            </a:pPr>
            <a:r>
              <a:rPr lang="en-US" b="1" dirty="0"/>
              <a:t>muE1 as new site(?): </a:t>
            </a:r>
            <a:r>
              <a:rPr lang="en-US" dirty="0"/>
              <a:t>Exploring new capabilities for studies closer to the surface</a:t>
            </a:r>
          </a:p>
          <a:p>
            <a:pPr lvl="1">
              <a:buFont typeface="Arial" panose="020B0604020202020204" pitchFamily="34" charset="0"/>
              <a:buChar char="•"/>
            </a:pPr>
            <a:r>
              <a:rPr lang="en-US" b="1" dirty="0"/>
              <a:t>Increased MIXE-T sensitivity:</a:t>
            </a:r>
            <a:r>
              <a:rPr lang="en-US" dirty="0"/>
              <a:t> Leveraging machine learning and algorithmic advancements</a:t>
            </a:r>
          </a:p>
          <a:p>
            <a:endParaRPr lang="en-US" b="1" dirty="0"/>
          </a:p>
        </p:txBody>
      </p:sp>
      <p:sp>
        <p:nvSpPr>
          <p:cNvPr id="3" name="Datumsplatzhalter 2">
            <a:extLst>
              <a:ext uri="{FF2B5EF4-FFF2-40B4-BE49-F238E27FC236}">
                <a16:creationId xmlns:a16="http://schemas.microsoft.com/office/drawing/2014/main" id="{3F831E30-121F-3F9A-EBB3-AEF4330A394B}"/>
              </a:ext>
            </a:extLst>
          </p:cNvPr>
          <p:cNvSpPr>
            <a:spLocks noGrp="1"/>
          </p:cNvSpPr>
          <p:nvPr>
            <p:ph type="dt" sz="half" idx="10"/>
          </p:nvPr>
        </p:nvSpPr>
        <p:spPr/>
        <p:txBody>
          <a:bodyPr/>
          <a:lstStyle/>
          <a:p>
            <a:fld id="{E344A341-BFA7-4A22-A2B4-E65452403155}" type="datetime1">
              <a:rPr lang="de-CH" smtClean="0"/>
              <a:t>15.10.24</a:t>
            </a:fld>
            <a:endParaRPr lang="de-CH" dirty="0"/>
          </a:p>
        </p:txBody>
      </p:sp>
      <p:sp>
        <p:nvSpPr>
          <p:cNvPr id="4" name="Fußzeilenplatzhalter 3">
            <a:extLst>
              <a:ext uri="{FF2B5EF4-FFF2-40B4-BE49-F238E27FC236}">
                <a16:creationId xmlns:a16="http://schemas.microsoft.com/office/drawing/2014/main" id="{2A754784-5EEA-8A34-0470-2F86CB79CDC2}"/>
              </a:ext>
            </a:extLst>
          </p:cNvPr>
          <p:cNvSpPr>
            <a:spLocks noGrp="1"/>
          </p:cNvSpPr>
          <p:nvPr>
            <p:ph type="ftr" sz="quarter" idx="11"/>
          </p:nvPr>
        </p:nvSpPr>
        <p:spPr/>
        <p:txBody>
          <a:bodyPr/>
          <a:lstStyle/>
          <a:p>
            <a:r>
              <a:rPr lang="en-US"/>
              <a:t>PSI Center for Neutron and Muon Sciences</a:t>
            </a:r>
            <a:endParaRPr lang="de-CH" dirty="0"/>
          </a:p>
        </p:txBody>
      </p:sp>
      <p:sp>
        <p:nvSpPr>
          <p:cNvPr id="5" name="Foliennummernplatzhalter 4">
            <a:extLst>
              <a:ext uri="{FF2B5EF4-FFF2-40B4-BE49-F238E27FC236}">
                <a16:creationId xmlns:a16="http://schemas.microsoft.com/office/drawing/2014/main" id="{7B564C07-CAA4-A3E9-8AD2-4E68AB34581D}"/>
              </a:ext>
            </a:extLst>
          </p:cNvPr>
          <p:cNvSpPr>
            <a:spLocks noGrp="1"/>
          </p:cNvSpPr>
          <p:nvPr>
            <p:ph type="sldNum" sz="quarter" idx="12"/>
          </p:nvPr>
        </p:nvSpPr>
        <p:spPr/>
        <p:txBody>
          <a:bodyPr/>
          <a:lstStyle/>
          <a:p>
            <a:fld id="{442AD375-037F-43D0-B059-5172DA06796A}" type="slidenum">
              <a:rPr lang="de-CH" smtClean="0"/>
              <a:pPr/>
              <a:t>23</a:t>
            </a:fld>
            <a:endParaRPr lang="de-CH" dirty="0"/>
          </a:p>
        </p:txBody>
      </p:sp>
      <p:sp>
        <p:nvSpPr>
          <p:cNvPr id="6" name="Titel 5">
            <a:extLst>
              <a:ext uri="{FF2B5EF4-FFF2-40B4-BE49-F238E27FC236}">
                <a16:creationId xmlns:a16="http://schemas.microsoft.com/office/drawing/2014/main" id="{F62344A3-ED64-786B-96B9-1DFA5952BDAE}"/>
              </a:ext>
            </a:extLst>
          </p:cNvPr>
          <p:cNvSpPr>
            <a:spLocks noGrp="1"/>
          </p:cNvSpPr>
          <p:nvPr>
            <p:ph type="title"/>
          </p:nvPr>
        </p:nvSpPr>
        <p:spPr/>
        <p:txBody>
          <a:bodyPr/>
          <a:lstStyle/>
          <a:p>
            <a:r>
              <a:rPr lang="en-GB" dirty="0"/>
              <a:t>Outlook</a:t>
            </a:r>
            <a:endParaRPr lang="en-GB" noProof="0" dirty="0"/>
          </a:p>
        </p:txBody>
      </p:sp>
    </p:spTree>
    <p:extLst>
      <p:ext uri="{BB962C8B-B14F-4D97-AF65-F5344CB8AC3E}">
        <p14:creationId xmlns:p14="http://schemas.microsoft.com/office/powerpoint/2010/main" val="15139587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p:txBody>
          <a:bodyPr/>
          <a:lstStyle/>
          <a:p>
            <a:r>
              <a:rPr lang="en-US" dirty="0"/>
              <a:t>Acknowledgement</a:t>
            </a:r>
            <a:endParaRPr lang="en-GB" noProof="0" dirty="0"/>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4D6AF136-1929-42F6-90C4-D2F3C77AA45A}" type="datetime1">
              <a:rPr lang="de-CH" smtClean="0"/>
              <a:t>15.10.24</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en-US"/>
              <a:t>PSI Center for Neutron and Muon Sciences</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24</a:t>
            </a:fld>
            <a:endParaRPr lang="de-CH" dirty="0"/>
          </a:p>
        </p:txBody>
      </p:sp>
      <p:pic>
        <p:nvPicPr>
          <p:cNvPr id="13" name="Picture 12">
            <a:extLst>
              <a:ext uri="{FF2B5EF4-FFF2-40B4-BE49-F238E27FC236}">
                <a16:creationId xmlns:a16="http://schemas.microsoft.com/office/drawing/2014/main" id="{271F0D18-CE71-1D96-7292-AC999705417F}"/>
              </a:ext>
            </a:extLst>
          </p:cNvPr>
          <p:cNvPicPr>
            <a:picLocks noChangeAspect="1"/>
          </p:cNvPicPr>
          <p:nvPr/>
        </p:nvPicPr>
        <p:blipFill>
          <a:blip r:embed="rId2"/>
          <a:stretch>
            <a:fillRect/>
          </a:stretch>
        </p:blipFill>
        <p:spPr>
          <a:xfrm>
            <a:off x="888313" y="1354412"/>
            <a:ext cx="4055559" cy="4666876"/>
          </a:xfrm>
          <a:prstGeom prst="rect">
            <a:avLst/>
          </a:prstGeom>
        </p:spPr>
      </p:pic>
      <p:sp>
        <p:nvSpPr>
          <p:cNvPr id="3" name="TextBox 2">
            <a:extLst>
              <a:ext uri="{FF2B5EF4-FFF2-40B4-BE49-F238E27FC236}">
                <a16:creationId xmlns:a16="http://schemas.microsoft.com/office/drawing/2014/main" id="{EB957FB0-B206-E901-104B-32D773568B40}"/>
              </a:ext>
            </a:extLst>
          </p:cNvPr>
          <p:cNvSpPr txBox="1"/>
          <p:nvPr/>
        </p:nvSpPr>
        <p:spPr>
          <a:xfrm>
            <a:off x="5210862" y="1472025"/>
            <a:ext cx="6624662" cy="4001095"/>
          </a:xfrm>
          <a:prstGeom prst="rect">
            <a:avLst/>
          </a:prstGeom>
          <a:noFill/>
        </p:spPr>
        <p:txBody>
          <a:bodyPr wrap="square" lIns="0" tIns="0" rIns="0" bIns="0" rtlCol="0">
            <a:spAutoFit/>
          </a:bodyPr>
          <a:lstStyle/>
          <a:p>
            <a:pPr algn="l"/>
            <a:r>
              <a:rPr lang="en-US" sz="2000" dirty="0"/>
              <a:t>Special thanks to the MIXE team: Michael Heiss, Issa </a:t>
            </a:r>
            <a:r>
              <a:rPr lang="en-US" sz="2000" dirty="0" err="1"/>
              <a:t>Briki</a:t>
            </a:r>
            <a:r>
              <a:rPr lang="en-US" sz="2000" dirty="0"/>
              <a:t>, Bernhard Josef Zeh, Gianluca Janka, Maxime Lamotte, Thomas Prokscha, Alex Amato...</a:t>
            </a:r>
          </a:p>
          <a:p>
            <a:pPr algn="l"/>
            <a:endParaRPr lang="en-US" sz="2000" dirty="0"/>
          </a:p>
          <a:p>
            <a:pPr algn="l"/>
            <a:r>
              <a:rPr lang="en-US" sz="2000" dirty="0"/>
              <a:t>Thanks to Francisco Garcia (Helsinki Institute of Physics) </a:t>
            </a:r>
          </a:p>
          <a:p>
            <a:pPr algn="l"/>
            <a:endParaRPr lang="en-US" sz="2000" dirty="0"/>
          </a:p>
          <a:p>
            <a:pPr algn="l"/>
            <a:r>
              <a:rPr lang="en-US" sz="2000" dirty="0"/>
              <a:t>Thanks to the GDD lab and DRD1/CERN:  Karl Jonathan </a:t>
            </a:r>
            <a:r>
              <a:rPr lang="en-US" sz="2000" dirty="0" err="1"/>
              <a:t>Flöthner</a:t>
            </a:r>
            <a:r>
              <a:rPr lang="en-US" sz="2000" dirty="0"/>
              <a:t>, Lucian </a:t>
            </a:r>
            <a:r>
              <a:rPr lang="en-US" sz="2000" dirty="0" err="1"/>
              <a:t>Scharenberg</a:t>
            </a:r>
            <a:r>
              <a:rPr lang="en-US" sz="2000"/>
              <a:t>, Hans </a:t>
            </a:r>
            <a:r>
              <a:rPr lang="en-US" sz="2000" dirty="0"/>
              <a:t>Müller, </a:t>
            </a:r>
            <a:r>
              <a:rPr lang="en-US" sz="2000" dirty="0" err="1"/>
              <a:t>Eraldo</a:t>
            </a:r>
            <a:r>
              <a:rPr lang="en-US" sz="2000" dirty="0"/>
              <a:t> </a:t>
            </a:r>
            <a:r>
              <a:rPr lang="en-US" sz="2000" dirty="0" err="1"/>
              <a:t>Oliveri</a:t>
            </a:r>
            <a:r>
              <a:rPr lang="en-US" sz="2000" dirty="0"/>
              <a:t>…</a:t>
            </a:r>
          </a:p>
          <a:p>
            <a:pPr algn="l"/>
            <a:endParaRPr lang="en-US" sz="2000" dirty="0"/>
          </a:p>
          <a:p>
            <a:pPr algn="l"/>
            <a:r>
              <a:rPr lang="en-US" sz="2000" dirty="0"/>
              <a:t>Thanks to all colleagues: </a:t>
            </a:r>
          </a:p>
          <a:p>
            <a:pPr algn="l"/>
            <a:r>
              <a:rPr lang="en-US" sz="2000" dirty="0"/>
              <a:t> </a:t>
            </a:r>
            <a:r>
              <a:rPr lang="en-US" sz="2000" dirty="0" err="1"/>
              <a:t>muX</a:t>
            </a:r>
            <a:r>
              <a:rPr lang="en-US" sz="2000" dirty="0"/>
              <a:t> and </a:t>
            </a:r>
            <a:r>
              <a:rPr lang="en-US" sz="2000" dirty="0" err="1"/>
              <a:t>ReferenceRadii</a:t>
            </a:r>
            <a:r>
              <a:rPr lang="en-US" sz="2000" dirty="0"/>
              <a:t> group</a:t>
            </a:r>
          </a:p>
          <a:p>
            <a:pPr algn="l"/>
            <a:endParaRPr lang="en-US" sz="2000" dirty="0"/>
          </a:p>
          <a:p>
            <a:pPr algn="l"/>
            <a:r>
              <a:rPr lang="en-US" sz="2000" dirty="0"/>
              <a:t>Thanks to SNSF &amp; SDSC supporting grant</a:t>
            </a:r>
          </a:p>
        </p:txBody>
      </p:sp>
    </p:spTree>
    <p:extLst>
      <p:ext uri="{BB962C8B-B14F-4D97-AF65-F5344CB8AC3E}">
        <p14:creationId xmlns:p14="http://schemas.microsoft.com/office/powerpoint/2010/main" val="2405970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712F6A2-005A-8611-2B32-6456FB591F54}"/>
              </a:ext>
            </a:extLst>
          </p:cNvPr>
          <p:cNvSpPr>
            <a:spLocks noGrp="1"/>
          </p:cNvSpPr>
          <p:nvPr>
            <p:ph type="dt" sz="half" idx="10"/>
          </p:nvPr>
        </p:nvSpPr>
        <p:spPr/>
        <p:txBody>
          <a:bodyPr/>
          <a:lstStyle/>
          <a:p>
            <a:fld id="{AF6D31F3-CD54-4756-832B-D822721A9CF5}" type="datetime1">
              <a:rPr lang="de-CH" smtClean="0"/>
              <a:t>15.10.24</a:t>
            </a:fld>
            <a:endParaRPr lang="de-CH" dirty="0"/>
          </a:p>
        </p:txBody>
      </p:sp>
      <p:sp>
        <p:nvSpPr>
          <p:cNvPr id="4" name="Foliennummernplatzhalter 3">
            <a:extLst>
              <a:ext uri="{FF2B5EF4-FFF2-40B4-BE49-F238E27FC236}">
                <a16:creationId xmlns:a16="http://schemas.microsoft.com/office/drawing/2014/main" id="{A2D2F161-58E4-C46C-77D5-0AC495BCABA2}"/>
              </a:ext>
            </a:extLst>
          </p:cNvPr>
          <p:cNvSpPr>
            <a:spLocks noGrp="1"/>
          </p:cNvSpPr>
          <p:nvPr>
            <p:ph type="sldNum" sz="quarter" idx="12"/>
          </p:nvPr>
        </p:nvSpPr>
        <p:spPr/>
        <p:txBody>
          <a:bodyPr/>
          <a:lstStyle/>
          <a:p>
            <a:fld id="{442AD375-037F-43D0-B059-5172DA06796A}" type="slidenum">
              <a:rPr lang="de-CH" smtClean="0"/>
              <a:pPr/>
              <a:t>3</a:t>
            </a:fld>
            <a:endParaRPr lang="de-CH" dirty="0"/>
          </a:p>
        </p:txBody>
      </p:sp>
      <p:sp>
        <p:nvSpPr>
          <p:cNvPr id="5" name="Textplatzhalter 4">
            <a:extLst>
              <a:ext uri="{FF2B5EF4-FFF2-40B4-BE49-F238E27FC236}">
                <a16:creationId xmlns:a16="http://schemas.microsoft.com/office/drawing/2014/main" id="{7B92D963-65C5-93CB-4161-3F876AAA243F}"/>
              </a:ext>
            </a:extLst>
          </p:cNvPr>
          <p:cNvSpPr>
            <a:spLocks noGrp="1"/>
          </p:cNvSpPr>
          <p:nvPr>
            <p:ph type="body" sz="quarter" idx="13"/>
          </p:nvPr>
        </p:nvSpPr>
        <p:spPr>
          <a:xfrm>
            <a:off x="479376" y="2780928"/>
            <a:ext cx="10801349" cy="2160241"/>
          </a:xfrm>
        </p:spPr>
        <p:txBody>
          <a:bodyPr/>
          <a:lstStyle/>
          <a:p>
            <a:pPr algn="ctr"/>
            <a:r>
              <a:rPr lang="en-GB" sz="3600" dirty="0"/>
              <a:t>Introduction to </a:t>
            </a:r>
            <a:r>
              <a:rPr lang="en-US" sz="3600" dirty="0"/>
              <a:t>MIXE</a:t>
            </a:r>
          </a:p>
          <a:p>
            <a:pPr marL="457200" indent="-457200">
              <a:buFont typeface="Courier New" panose="02070309020205020404" pitchFamily="49" charset="0"/>
              <a:buChar char="o"/>
            </a:pPr>
            <a:endParaRPr lang="en-GB" noProof="0" dirty="0"/>
          </a:p>
        </p:txBody>
      </p:sp>
      <p:sp>
        <p:nvSpPr>
          <p:cNvPr id="7" name="Footer Placeholder 4">
            <a:extLst>
              <a:ext uri="{FF2B5EF4-FFF2-40B4-BE49-F238E27FC236}">
                <a16:creationId xmlns:a16="http://schemas.microsoft.com/office/drawing/2014/main" id="{21DB5D80-E913-126B-E620-38B7E4D2387E}"/>
              </a:ext>
            </a:extLst>
          </p:cNvPr>
          <p:cNvSpPr>
            <a:spLocks noGrp="1"/>
          </p:cNvSpPr>
          <p:nvPr>
            <p:ph type="ftr" sz="quarter" idx="11"/>
          </p:nvPr>
        </p:nvSpPr>
        <p:spPr>
          <a:xfrm>
            <a:off x="1614487" y="6404573"/>
            <a:ext cx="8045451" cy="144016"/>
          </a:xfrm>
        </p:spPr>
        <p:txBody>
          <a:bodyPr/>
          <a:lstStyle/>
          <a:p>
            <a:r>
              <a:rPr lang="en-US"/>
              <a:t>PSI Center for Neutron and Muon Sciences</a:t>
            </a:r>
            <a:endParaRPr lang="de-CH" dirty="0"/>
          </a:p>
        </p:txBody>
      </p:sp>
    </p:spTree>
    <p:extLst>
      <p:ext uri="{BB962C8B-B14F-4D97-AF65-F5344CB8AC3E}">
        <p14:creationId xmlns:p14="http://schemas.microsoft.com/office/powerpoint/2010/main" val="8114874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39DAFE88-703C-3033-8F5F-11DAD2A03767}"/>
              </a:ext>
            </a:extLst>
          </p:cNvPr>
          <p:cNvPicPr>
            <a:picLocks noGrp="1" noChangeAspect="1"/>
          </p:cNvPicPr>
          <p:nvPr>
            <p:ph idx="1"/>
          </p:nvPr>
        </p:nvPicPr>
        <p:blipFill rotWithShape="1">
          <a:blip r:embed="rId3" cstate="hqprint">
            <a:extLst>
              <a:ext uri="{28A0092B-C50C-407E-A947-70E740481C1C}">
                <a14:useLocalDpi xmlns:a14="http://schemas.microsoft.com/office/drawing/2010/main"/>
              </a:ext>
            </a:extLst>
          </a:blip>
          <a:srcRect l="4655" t="7108" r="7253" b="479"/>
          <a:stretch/>
        </p:blipFill>
        <p:spPr>
          <a:xfrm>
            <a:off x="5165455" y="2525424"/>
            <a:ext cx="6619177" cy="2775784"/>
          </a:xfrm>
        </p:spPr>
      </p:pic>
      <p:sp>
        <p:nvSpPr>
          <p:cNvPr id="3" name="Date Placeholder 2">
            <a:extLst>
              <a:ext uri="{FF2B5EF4-FFF2-40B4-BE49-F238E27FC236}">
                <a16:creationId xmlns:a16="http://schemas.microsoft.com/office/drawing/2014/main" id="{17939C0E-0C25-7F8D-326A-76177ADA5AF0}"/>
              </a:ext>
            </a:extLst>
          </p:cNvPr>
          <p:cNvSpPr>
            <a:spLocks noGrp="1"/>
          </p:cNvSpPr>
          <p:nvPr>
            <p:ph type="dt" sz="half" idx="10"/>
          </p:nvPr>
        </p:nvSpPr>
        <p:spPr/>
        <p:txBody>
          <a:bodyPr/>
          <a:lstStyle/>
          <a:p>
            <a:fld id="{4EB2AE35-1E2B-4A7D-953E-14C2D31EFF62}" type="datetime1">
              <a:rPr lang="de-CH" noProof="0" smtClean="0"/>
              <a:t>15.10.24</a:t>
            </a:fld>
            <a:endParaRPr lang="en-GB" noProof="0" dirty="0"/>
          </a:p>
        </p:txBody>
      </p:sp>
      <p:sp>
        <p:nvSpPr>
          <p:cNvPr id="4" name="Footer Placeholder 3">
            <a:extLst>
              <a:ext uri="{FF2B5EF4-FFF2-40B4-BE49-F238E27FC236}">
                <a16:creationId xmlns:a16="http://schemas.microsoft.com/office/drawing/2014/main" id="{29DD8B37-CE6E-55EF-A90B-052553684327}"/>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Slide Number Placeholder 4">
            <a:extLst>
              <a:ext uri="{FF2B5EF4-FFF2-40B4-BE49-F238E27FC236}">
                <a16:creationId xmlns:a16="http://schemas.microsoft.com/office/drawing/2014/main" id="{80C04E6D-789A-18AE-70E0-FBB5638343C1}"/>
              </a:ext>
            </a:extLst>
          </p:cNvPr>
          <p:cNvSpPr>
            <a:spLocks noGrp="1"/>
          </p:cNvSpPr>
          <p:nvPr>
            <p:ph type="sldNum" sz="quarter" idx="12"/>
          </p:nvPr>
        </p:nvSpPr>
        <p:spPr/>
        <p:txBody>
          <a:bodyPr/>
          <a:lstStyle/>
          <a:p>
            <a:fld id="{442AD375-037F-43D0-B059-5172DA06796A}" type="slidenum">
              <a:rPr lang="en-GB" noProof="0" smtClean="0"/>
              <a:pPr/>
              <a:t>4</a:t>
            </a:fld>
            <a:endParaRPr lang="en-GB" noProof="0" dirty="0"/>
          </a:p>
        </p:txBody>
      </p:sp>
      <p:sp>
        <p:nvSpPr>
          <p:cNvPr id="6" name="Title 5">
            <a:extLst>
              <a:ext uri="{FF2B5EF4-FFF2-40B4-BE49-F238E27FC236}">
                <a16:creationId xmlns:a16="http://schemas.microsoft.com/office/drawing/2014/main" id="{0F7A3749-CE19-8126-9BCE-230C5CF7BCCC}"/>
              </a:ext>
            </a:extLst>
          </p:cNvPr>
          <p:cNvSpPr>
            <a:spLocks noGrp="1"/>
          </p:cNvSpPr>
          <p:nvPr>
            <p:ph type="title"/>
          </p:nvPr>
        </p:nvSpPr>
        <p:spPr/>
        <p:txBody>
          <a:bodyPr/>
          <a:lstStyle/>
          <a:p>
            <a:r>
              <a:rPr lang="en-US" dirty="0">
                <a:solidFill>
                  <a:schemeClr val="accent1"/>
                </a:solidFill>
              </a:rPr>
              <a:t>M</a:t>
            </a:r>
            <a:r>
              <a:rPr lang="en-US" dirty="0"/>
              <a:t>uon </a:t>
            </a:r>
            <a:r>
              <a:rPr lang="en-US" dirty="0">
                <a:solidFill>
                  <a:schemeClr val="accent1"/>
                </a:solidFill>
              </a:rPr>
              <a:t>I</a:t>
            </a:r>
            <a:r>
              <a:rPr lang="en-US" dirty="0"/>
              <a:t>nduced </a:t>
            </a:r>
            <a:r>
              <a:rPr lang="en-US" dirty="0">
                <a:solidFill>
                  <a:schemeClr val="accent1"/>
                </a:solidFill>
              </a:rPr>
              <a:t>X</a:t>
            </a:r>
            <a:r>
              <a:rPr lang="en-US" dirty="0"/>
              <a:t>-ray </a:t>
            </a:r>
            <a:r>
              <a:rPr lang="en-US" dirty="0">
                <a:solidFill>
                  <a:schemeClr val="accent1"/>
                </a:solidFill>
              </a:rPr>
              <a:t>E</a:t>
            </a:r>
            <a:r>
              <a:rPr lang="en-US" dirty="0"/>
              <a:t>mission</a:t>
            </a:r>
          </a:p>
        </p:txBody>
      </p:sp>
      <p:sp>
        <p:nvSpPr>
          <p:cNvPr id="9" name="TextBox 8">
            <a:extLst>
              <a:ext uri="{FF2B5EF4-FFF2-40B4-BE49-F238E27FC236}">
                <a16:creationId xmlns:a16="http://schemas.microsoft.com/office/drawing/2014/main" id="{930BC017-A676-7448-7E9F-CBF964A2CCB2}"/>
              </a:ext>
            </a:extLst>
          </p:cNvPr>
          <p:cNvSpPr txBox="1"/>
          <p:nvPr/>
        </p:nvSpPr>
        <p:spPr>
          <a:xfrm>
            <a:off x="2495600" y="6620282"/>
            <a:ext cx="9433048" cy="246221"/>
          </a:xfrm>
          <a:prstGeom prst="rect">
            <a:avLst/>
          </a:prstGeom>
          <a:noFill/>
        </p:spPr>
        <p:txBody>
          <a:bodyPr wrap="square" lIns="0" tIns="0" rIns="0" bIns="0" rtlCol="0">
            <a:spAutoFit/>
          </a:bodyPr>
          <a:lstStyle/>
          <a:p>
            <a:pPr algn="l"/>
            <a:r>
              <a:rPr lang="en-US" sz="1600" dirty="0"/>
              <a:t>Amato, A., &amp; </a:t>
            </a:r>
            <a:r>
              <a:rPr lang="en-US" sz="1600" dirty="0" err="1"/>
              <a:t>Morenzoni</a:t>
            </a:r>
            <a:r>
              <a:rPr lang="en-US" sz="1600" dirty="0"/>
              <a:t>, E. (2023). </a:t>
            </a:r>
            <a:r>
              <a:rPr lang="en-US" sz="1600" i="1" dirty="0"/>
              <a:t>Introduction to Muon Spin Spectroscopy</a:t>
            </a:r>
            <a:r>
              <a:rPr lang="en-US" sz="1600" dirty="0"/>
              <a:t>. Springer.</a:t>
            </a:r>
          </a:p>
        </p:txBody>
      </p:sp>
      <mc:AlternateContent xmlns:mc="http://schemas.openxmlformats.org/markup-compatibility/2006" xmlns:a14="http://schemas.microsoft.com/office/drawing/2010/main">
        <mc:Choice Requires="a14">
          <p:sp>
            <p:nvSpPr>
              <p:cNvPr id="10" name="Inhaltsplatzhalter 1">
                <a:extLst>
                  <a:ext uri="{FF2B5EF4-FFF2-40B4-BE49-F238E27FC236}">
                    <a16:creationId xmlns:a16="http://schemas.microsoft.com/office/drawing/2014/main" id="{3E4888A4-3FBE-1C7E-5EB1-242982DEE552}"/>
                  </a:ext>
                </a:extLst>
              </p:cNvPr>
              <p:cNvSpPr txBox="1">
                <a:spLocks/>
              </p:cNvSpPr>
              <p:nvPr/>
            </p:nvSpPr>
            <p:spPr>
              <a:xfrm>
                <a:off x="318908" y="1319621"/>
                <a:ext cx="11443713" cy="4679951"/>
              </a:xfrm>
              <a:prstGeom prst="rect">
                <a:avLst/>
              </a:prstGeom>
            </p:spPr>
            <p:txBody>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GB" dirty="0"/>
                  <a:t>Muon is implanted (depth given mainly by momentum and density of the material)</a:t>
                </a:r>
              </a:p>
              <a:p>
                <a:pPr lvl="1"/>
                <a:r>
                  <a:rPr lang="en-GB" dirty="0"/>
                  <a:t>Low energy muon is captured by the atom in higher excited states:</a:t>
                </a:r>
              </a:p>
              <a:p>
                <a:pPr marL="252000" lvl="2" indent="0">
                  <a:buNone/>
                </a:pPr>
                <a:r>
                  <a:rPr lang="en-GB" b="0" dirty="0"/>
                  <a:t>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𝑛</m:t>
                        </m:r>
                      </m:e>
                      <m:sub>
                        <m:r>
                          <a:rPr lang="en-GB" b="0" i="1" smtClean="0">
                            <a:latin typeface="Cambria Math" panose="02040503050406030204" pitchFamily="18" charset="0"/>
                          </a:rPr>
                          <m:t>𝜇</m:t>
                        </m:r>
                      </m:sub>
                    </m:sSub>
                    <m:r>
                      <a:rPr lang="en-GB" b="0" i="1" smtClean="0">
                        <a:latin typeface="Cambria Math" panose="02040503050406030204" pitchFamily="18" charset="0"/>
                      </a:rPr>
                      <m:t>≈</m:t>
                    </m:r>
                    <m:rad>
                      <m:radPr>
                        <m:degHide m:val="on"/>
                        <m:ctrlPr>
                          <a:rPr lang="en-GB" b="0" i="1" smtClean="0">
                            <a:latin typeface="Cambria Math" panose="02040503050406030204" pitchFamily="18" charset="0"/>
                          </a:rPr>
                        </m:ctrlPr>
                      </m:radPr>
                      <m:deg/>
                      <m:e>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𝜇</m:t>
                                </m:r>
                              </m:sub>
                            </m:sSub>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𝑒</m:t>
                                </m:r>
                              </m:sub>
                            </m:sSub>
                          </m:den>
                        </m:f>
                      </m:e>
                    </m:rad>
                    <m:r>
                      <a:rPr lang="en-GB" b="0" i="1" smtClean="0">
                        <a:latin typeface="Cambria Math" panose="02040503050406030204" pitchFamily="18" charset="0"/>
                      </a:rPr>
                      <m:t>≈14</m:t>
                    </m:r>
                  </m:oMath>
                </a14:m>
                <a:endParaRPr lang="en-GB" dirty="0"/>
              </a:p>
              <a:p>
                <a:pPr lvl="1"/>
                <a:r>
                  <a:rPr lang="en-GB" dirty="0"/>
                  <a:t>Cascades down to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𝑛</m:t>
                        </m:r>
                      </m:e>
                      <m:sub>
                        <m:r>
                          <a:rPr lang="en-GB" i="1">
                            <a:latin typeface="Cambria Math" panose="02040503050406030204" pitchFamily="18" charset="0"/>
                          </a:rPr>
                          <m:t>𝜇</m:t>
                        </m:r>
                      </m:sub>
                    </m:sSub>
                    <m:r>
                      <a:rPr lang="en-GB" b="0" i="1" smtClean="0">
                        <a:latin typeface="Cambria Math" panose="02040503050406030204" pitchFamily="18" charset="0"/>
                      </a:rPr>
                      <m:t>=1</m:t>
                    </m:r>
                  </m:oMath>
                </a14:m>
                <a:r>
                  <a:rPr lang="en-GB" dirty="0"/>
                  <a:t> while </a:t>
                </a:r>
                <a:br>
                  <a:rPr lang="en-GB" dirty="0"/>
                </a:br>
                <a:r>
                  <a:rPr lang="en-GB" dirty="0"/>
                  <a:t>emitting X-rays characteristic to</a:t>
                </a:r>
                <a:br>
                  <a:rPr lang="en-GB" dirty="0"/>
                </a:br>
                <a:r>
                  <a:rPr lang="en-GB" dirty="0"/>
                  <a:t>the element / isotope</a:t>
                </a:r>
              </a:p>
              <a:p>
                <a:pPr lvl="1"/>
                <a:r>
                  <a:rPr lang="en-GB" dirty="0"/>
                  <a:t>Muon is unstable and decays</a:t>
                </a:r>
              </a:p>
              <a:p>
                <a:pPr marL="0" lvl="1" indent="0">
                  <a:buNone/>
                </a:pPr>
                <a:r>
                  <a:rPr lang="en-GB" dirty="0"/>
                  <a:t>	                 or</a:t>
                </a:r>
              </a:p>
              <a:p>
                <a:pPr lvl="1"/>
                <a:r>
                  <a:rPr lang="en-GB" dirty="0"/>
                  <a:t>Muon is captured by nucleus</a:t>
                </a:r>
              </a:p>
              <a:p>
                <a14:m>
                  <m:oMath xmlns:m="http://schemas.openxmlformats.org/officeDocument/2006/math">
                    <m:r>
                      <a:rPr lang="en-GB" sz="1800" b="0" i="1" smtClean="0">
                        <a:latin typeface="Cambria Math" panose="02040503050406030204" pitchFamily="18" charset="0"/>
                      </a:rPr>
                      <m:t>              </m:t>
                    </m:r>
                    <m:sSup>
                      <m:sSupPr>
                        <m:ctrlPr>
                          <a:rPr lang="en-GB" sz="1800" b="0" i="1" smtClean="0">
                            <a:latin typeface="Cambria Math" panose="02040503050406030204" pitchFamily="18" charset="0"/>
                          </a:rPr>
                        </m:ctrlPr>
                      </m:sSupPr>
                      <m:e>
                        <m:r>
                          <a:rPr lang="en-GB" sz="1800" b="0" i="1" smtClean="0">
                            <a:latin typeface="Cambria Math" panose="02040503050406030204" pitchFamily="18" charset="0"/>
                          </a:rPr>
                          <m:t>𝜇</m:t>
                        </m:r>
                      </m:e>
                      <m:sup>
                        <m:r>
                          <a:rPr lang="en-GB" sz="1800" b="0" i="1" smtClean="0">
                            <a:latin typeface="Cambria Math" panose="02040503050406030204" pitchFamily="18" charset="0"/>
                          </a:rPr>
                          <m:t>−</m:t>
                        </m:r>
                      </m:sup>
                    </m:sSup>
                    <m:r>
                      <a:rPr lang="en-GB" sz="1800" b="0" i="1" smtClean="0">
                        <a:latin typeface="Cambria Math" panose="02040503050406030204" pitchFamily="18" charset="0"/>
                      </a:rPr>
                      <m:t>+</m:t>
                    </m:r>
                    <m:r>
                      <a:rPr lang="en-GB" sz="1800" b="0" i="1" smtClean="0">
                        <a:latin typeface="Cambria Math" panose="02040503050406030204" pitchFamily="18" charset="0"/>
                      </a:rPr>
                      <m:t>𝑝</m:t>
                    </m:r>
                    <m:r>
                      <a:rPr lang="en-GB" sz="1800" b="0" i="1" smtClean="0">
                        <a:latin typeface="Cambria Math" panose="02040503050406030204" pitchFamily="18" charset="0"/>
                      </a:rPr>
                      <m:t>→</m:t>
                    </m:r>
                    <m:sSub>
                      <m:sSubPr>
                        <m:ctrlPr>
                          <a:rPr lang="en-GB" sz="1800" b="0" i="1" smtClean="0">
                            <a:latin typeface="Cambria Math" panose="02040503050406030204" pitchFamily="18" charset="0"/>
                          </a:rPr>
                        </m:ctrlPr>
                      </m:sSubPr>
                      <m:e>
                        <m:r>
                          <a:rPr lang="en-GB" sz="1800" b="0" i="1" smtClean="0">
                            <a:latin typeface="Cambria Math" panose="02040503050406030204" pitchFamily="18" charset="0"/>
                          </a:rPr>
                          <m:t>𝜈</m:t>
                        </m:r>
                      </m:e>
                      <m:sub>
                        <m:r>
                          <a:rPr lang="en-GB" sz="1800" b="0" i="1" smtClean="0">
                            <a:latin typeface="Cambria Math" panose="02040503050406030204" pitchFamily="18" charset="0"/>
                          </a:rPr>
                          <m:t>𝜇</m:t>
                        </m:r>
                      </m:sub>
                    </m:sSub>
                    <m:r>
                      <a:rPr lang="en-GB" sz="1800" b="0" i="1" smtClean="0">
                        <a:latin typeface="Cambria Math" panose="02040503050406030204" pitchFamily="18" charset="0"/>
                      </a:rPr>
                      <m:t>+</m:t>
                    </m:r>
                    <m:r>
                      <a:rPr lang="en-GB" sz="1800" b="0" i="1" smtClean="0">
                        <a:latin typeface="Cambria Math" panose="02040503050406030204" pitchFamily="18" charset="0"/>
                      </a:rPr>
                      <m:t>𝑛</m:t>
                    </m:r>
                  </m:oMath>
                </a14:m>
                <a:r>
                  <a:rPr lang="en-GB" sz="1800" dirty="0"/>
                  <a:t>   (+ ~10-20 MeV)</a:t>
                </a:r>
                <a:endParaRPr lang="en-CH" dirty="0"/>
              </a:p>
            </p:txBody>
          </p:sp>
        </mc:Choice>
        <mc:Fallback xmlns="">
          <p:sp>
            <p:nvSpPr>
              <p:cNvPr id="10" name="Inhaltsplatzhalter 1">
                <a:extLst>
                  <a:ext uri="{FF2B5EF4-FFF2-40B4-BE49-F238E27FC236}">
                    <a16:creationId xmlns:a16="http://schemas.microsoft.com/office/drawing/2014/main" id="{3E4888A4-3FBE-1C7E-5EB1-242982DEE552}"/>
                  </a:ext>
                </a:extLst>
              </p:cNvPr>
              <p:cNvSpPr txBox="1">
                <a:spLocks noRot="1" noChangeAspect="1" noMove="1" noResize="1" noEditPoints="1" noAdjustHandles="1" noChangeArrowheads="1" noChangeShapeType="1" noTextEdit="1"/>
              </p:cNvSpPr>
              <p:nvPr/>
            </p:nvSpPr>
            <p:spPr>
              <a:xfrm>
                <a:off x="318908" y="1319621"/>
                <a:ext cx="11443713" cy="4679951"/>
              </a:xfrm>
              <a:prstGeom prst="rect">
                <a:avLst/>
              </a:prstGeom>
              <a:blipFill>
                <a:blip r:embed="rId4"/>
                <a:stretch>
                  <a:fillRect l="-586" t="-781"/>
                </a:stretch>
              </a:blipFill>
            </p:spPr>
            <p:txBody>
              <a:bodyPr/>
              <a:lstStyle/>
              <a:p>
                <a:r>
                  <a:rPr lang="en-US">
                    <a:noFill/>
                  </a:rPr>
                  <a:t> </a:t>
                </a:r>
              </a:p>
            </p:txBody>
          </p:sp>
        </mc:Fallback>
      </mc:AlternateContent>
      <p:sp>
        <p:nvSpPr>
          <p:cNvPr id="11" name="Oval 10">
            <a:extLst>
              <a:ext uri="{FF2B5EF4-FFF2-40B4-BE49-F238E27FC236}">
                <a16:creationId xmlns:a16="http://schemas.microsoft.com/office/drawing/2014/main" id="{35230938-E834-0A76-54AD-0362D02247D5}"/>
              </a:ext>
            </a:extLst>
          </p:cNvPr>
          <p:cNvSpPr/>
          <p:nvPr/>
        </p:nvSpPr>
        <p:spPr>
          <a:xfrm>
            <a:off x="5481436" y="2223591"/>
            <a:ext cx="792088" cy="81044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2" name="Oval 11">
            <a:extLst>
              <a:ext uri="{FF2B5EF4-FFF2-40B4-BE49-F238E27FC236}">
                <a16:creationId xmlns:a16="http://schemas.microsoft.com/office/drawing/2014/main" id="{2C79A06F-86E0-9292-3357-A2BA66A40F33}"/>
              </a:ext>
            </a:extLst>
          </p:cNvPr>
          <p:cNvSpPr/>
          <p:nvPr/>
        </p:nvSpPr>
        <p:spPr>
          <a:xfrm>
            <a:off x="7267378" y="3102872"/>
            <a:ext cx="792088" cy="81044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3" name="Oval 12">
            <a:extLst>
              <a:ext uri="{FF2B5EF4-FFF2-40B4-BE49-F238E27FC236}">
                <a16:creationId xmlns:a16="http://schemas.microsoft.com/office/drawing/2014/main" id="{C2FFDB4A-9BE9-0161-6213-7137CB05C9FD}"/>
              </a:ext>
            </a:extLst>
          </p:cNvPr>
          <p:cNvSpPr/>
          <p:nvPr/>
        </p:nvSpPr>
        <p:spPr>
          <a:xfrm rot="20687005">
            <a:off x="4995926" y="3571224"/>
            <a:ext cx="3097791" cy="81044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cxnSp>
        <p:nvCxnSpPr>
          <p:cNvPr id="16" name="Straight Arrow Connector 15">
            <a:extLst>
              <a:ext uri="{FF2B5EF4-FFF2-40B4-BE49-F238E27FC236}">
                <a16:creationId xmlns:a16="http://schemas.microsoft.com/office/drawing/2014/main" id="{B9B55EBE-4A91-7D0C-4B02-EB2CA299BCF6}"/>
              </a:ext>
            </a:extLst>
          </p:cNvPr>
          <p:cNvCxnSpPr>
            <a:cxnSpLocks/>
          </p:cNvCxnSpPr>
          <p:nvPr/>
        </p:nvCxnSpPr>
        <p:spPr>
          <a:xfrm flipH="1">
            <a:off x="6325907" y="3931518"/>
            <a:ext cx="1279390" cy="1243876"/>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C6354615-3256-4C2A-3A31-E0DA56508DA0}"/>
              </a:ext>
            </a:extLst>
          </p:cNvPr>
          <p:cNvSpPr/>
          <p:nvPr/>
        </p:nvSpPr>
        <p:spPr>
          <a:xfrm>
            <a:off x="6206508" y="5157192"/>
            <a:ext cx="105516" cy="118964"/>
          </a:xfrm>
          <a:prstGeom prst="ellips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cxnSp>
        <p:nvCxnSpPr>
          <p:cNvPr id="18" name="Straight Arrow Connector 17">
            <a:extLst>
              <a:ext uri="{FF2B5EF4-FFF2-40B4-BE49-F238E27FC236}">
                <a16:creationId xmlns:a16="http://schemas.microsoft.com/office/drawing/2014/main" id="{FC8A8DED-B041-6663-C770-3904D58FC7C5}"/>
              </a:ext>
            </a:extLst>
          </p:cNvPr>
          <p:cNvCxnSpPr>
            <a:cxnSpLocks/>
          </p:cNvCxnSpPr>
          <p:nvPr/>
        </p:nvCxnSpPr>
        <p:spPr>
          <a:xfrm flipV="1">
            <a:off x="7686486" y="2319945"/>
            <a:ext cx="416133" cy="145350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AFABCDC2-626A-2FC5-5D9F-F138CF08FF88}"/>
                  </a:ext>
                </a:extLst>
              </p:cNvPr>
              <p:cNvSpPr txBox="1"/>
              <p:nvPr/>
            </p:nvSpPr>
            <p:spPr>
              <a:xfrm>
                <a:off x="6040765" y="5230602"/>
                <a:ext cx="504056" cy="307777"/>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sSup>
                        <m:sSupPr>
                          <m:ctrlPr>
                            <a:rPr lang="en-GB" sz="2000" b="0" i="1" smtClean="0">
                              <a:solidFill>
                                <a:srgbClr val="C00000"/>
                              </a:solidFill>
                              <a:latin typeface="Cambria Math" panose="02040503050406030204" pitchFamily="18" charset="0"/>
                            </a:rPr>
                          </m:ctrlPr>
                        </m:sSupPr>
                        <m:e>
                          <m:r>
                            <a:rPr lang="en-GB" sz="2000" b="0" i="1" smtClean="0">
                              <a:solidFill>
                                <a:srgbClr val="C00000"/>
                              </a:solidFill>
                              <a:latin typeface="Cambria Math" panose="02040503050406030204" pitchFamily="18" charset="0"/>
                            </a:rPr>
                            <m:t>𝑒</m:t>
                          </m:r>
                        </m:e>
                        <m:sup>
                          <m:r>
                            <a:rPr lang="en-GB" sz="2000" b="0" i="1" smtClean="0">
                              <a:solidFill>
                                <a:srgbClr val="C00000"/>
                              </a:solidFill>
                              <a:latin typeface="Cambria Math" panose="02040503050406030204" pitchFamily="18" charset="0"/>
                            </a:rPr>
                            <m:t>−</m:t>
                          </m:r>
                        </m:sup>
                      </m:sSup>
                    </m:oMath>
                  </m:oMathPara>
                </a14:m>
                <a:endParaRPr lang="en-US" sz="2000" dirty="0">
                  <a:solidFill>
                    <a:srgbClr val="C00000"/>
                  </a:solidFill>
                </a:endParaRPr>
              </a:p>
            </p:txBody>
          </p:sp>
        </mc:Choice>
        <mc:Fallback xmlns="">
          <p:sp>
            <p:nvSpPr>
              <p:cNvPr id="21" name="TextBox 20">
                <a:extLst>
                  <a:ext uri="{FF2B5EF4-FFF2-40B4-BE49-F238E27FC236}">
                    <a16:creationId xmlns:a16="http://schemas.microsoft.com/office/drawing/2014/main" id="{AFABCDC2-626A-2FC5-5D9F-F138CF08FF88}"/>
                  </a:ext>
                </a:extLst>
              </p:cNvPr>
              <p:cNvSpPr txBox="1">
                <a:spLocks noRot="1" noChangeAspect="1" noMove="1" noResize="1" noEditPoints="1" noAdjustHandles="1" noChangeArrowheads="1" noChangeShapeType="1" noTextEdit="1"/>
              </p:cNvSpPr>
              <p:nvPr/>
            </p:nvSpPr>
            <p:spPr>
              <a:xfrm>
                <a:off x="6040765" y="5230602"/>
                <a:ext cx="504056" cy="307777"/>
              </a:xfrm>
              <a:prstGeom prst="rect">
                <a:avLst/>
              </a:prstGeom>
              <a:blipFill>
                <a:blip r:embed="rId5"/>
                <a:stretch>
                  <a:fillRect/>
                </a:stretch>
              </a:blipFill>
            </p:spPr>
            <p:txBody>
              <a:bodyPr/>
              <a:lstStyle/>
              <a:p>
                <a:r>
                  <a:rPr lang="en-US">
                    <a:noFill/>
                  </a:rPr>
                  <a:t> </a:t>
                </a:r>
              </a:p>
            </p:txBody>
          </p:sp>
        </mc:Fallback>
      </mc:AlternateContent>
      <p:cxnSp>
        <p:nvCxnSpPr>
          <p:cNvPr id="23" name="Straight Arrow Connector 22">
            <a:extLst>
              <a:ext uri="{FF2B5EF4-FFF2-40B4-BE49-F238E27FC236}">
                <a16:creationId xmlns:a16="http://schemas.microsoft.com/office/drawing/2014/main" id="{F53D905F-4E51-4145-2392-2475EFB0420A}"/>
              </a:ext>
            </a:extLst>
          </p:cNvPr>
          <p:cNvCxnSpPr>
            <a:cxnSpLocks/>
          </p:cNvCxnSpPr>
          <p:nvPr/>
        </p:nvCxnSpPr>
        <p:spPr>
          <a:xfrm flipV="1">
            <a:off x="7743754" y="2536246"/>
            <a:ext cx="1304574" cy="1248451"/>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F2EC4451-8CA7-1CEE-E241-CD46DD761797}"/>
                  </a:ext>
                </a:extLst>
              </p:cNvPr>
              <p:cNvSpPr txBox="1"/>
              <p:nvPr/>
            </p:nvSpPr>
            <p:spPr>
              <a:xfrm>
                <a:off x="8053016" y="1889334"/>
                <a:ext cx="504056" cy="314766"/>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n-GB" sz="2000" b="0" i="1" smtClean="0">
                              <a:solidFill>
                                <a:schemeClr val="accent1"/>
                              </a:solidFill>
                              <a:latin typeface="Cambria Math" panose="02040503050406030204" pitchFamily="18" charset="0"/>
                            </a:rPr>
                          </m:ctrlPr>
                        </m:sSubPr>
                        <m:e>
                          <m:sSub>
                            <m:sSubPr>
                              <m:ctrlPr>
                                <a:rPr lang="en-GB" sz="2000" b="0" i="1" smtClean="0">
                                  <a:solidFill>
                                    <a:schemeClr val="accent1"/>
                                  </a:solidFill>
                                  <a:latin typeface="Cambria Math" panose="02040503050406030204" pitchFamily="18" charset="0"/>
                                </a:rPr>
                              </m:ctrlPr>
                            </m:sSubPr>
                            <m:e>
                              <m:acc>
                                <m:accPr>
                                  <m:chr m:val="̅"/>
                                  <m:ctrlPr>
                                    <a:rPr lang="en-GB" sz="2000" b="0" i="1" smtClean="0">
                                      <a:solidFill>
                                        <a:schemeClr val="accent1"/>
                                      </a:solidFill>
                                      <a:latin typeface="Cambria Math" panose="02040503050406030204" pitchFamily="18" charset="0"/>
                                    </a:rPr>
                                  </m:ctrlPr>
                                </m:accPr>
                                <m:e>
                                  <m:r>
                                    <a:rPr lang="en-GB" sz="2000" b="0" i="1" smtClean="0">
                                      <a:solidFill>
                                        <a:schemeClr val="accent1"/>
                                      </a:solidFill>
                                      <a:latin typeface="Cambria Math" panose="02040503050406030204" pitchFamily="18" charset="0"/>
                                    </a:rPr>
                                    <m:t>𝜈</m:t>
                                  </m:r>
                                </m:e>
                              </m:acc>
                            </m:e>
                            <m:sub>
                              <m:r>
                                <a:rPr lang="en-GB" sz="2000" b="0" i="1" smtClean="0">
                                  <a:solidFill>
                                    <a:schemeClr val="accent1"/>
                                  </a:solidFill>
                                  <a:latin typeface="Cambria Math" panose="02040503050406030204" pitchFamily="18" charset="0"/>
                                </a:rPr>
                                <m:t>𝑒</m:t>
                              </m:r>
                            </m:sub>
                          </m:sSub>
                          <m:r>
                            <a:rPr lang="en-GB" sz="2000" b="0" i="1" smtClean="0">
                              <a:solidFill>
                                <a:schemeClr val="accent1"/>
                              </a:solidFill>
                              <a:latin typeface="Cambria Math" panose="02040503050406030204" pitchFamily="18" charset="0"/>
                            </a:rPr>
                            <m:t> </m:t>
                          </m:r>
                        </m:e>
                        <m:sub>
                          <m:r>
                            <a:rPr lang="en-GB" sz="2000" b="0" i="1" smtClean="0">
                              <a:solidFill>
                                <a:schemeClr val="accent1"/>
                              </a:solidFill>
                              <a:latin typeface="Cambria Math" panose="02040503050406030204" pitchFamily="18" charset="0"/>
                            </a:rPr>
                            <m:t> </m:t>
                          </m:r>
                        </m:sub>
                      </m:sSub>
                    </m:oMath>
                  </m:oMathPara>
                </a14:m>
                <a:endParaRPr lang="en-US" sz="2000" dirty="0">
                  <a:solidFill>
                    <a:srgbClr val="C00000"/>
                  </a:solidFill>
                </a:endParaRPr>
              </a:p>
            </p:txBody>
          </p:sp>
        </mc:Choice>
        <mc:Fallback xmlns="">
          <p:sp>
            <p:nvSpPr>
              <p:cNvPr id="28" name="TextBox 27">
                <a:extLst>
                  <a:ext uri="{FF2B5EF4-FFF2-40B4-BE49-F238E27FC236}">
                    <a16:creationId xmlns:a16="http://schemas.microsoft.com/office/drawing/2014/main" id="{F2EC4451-8CA7-1CEE-E241-CD46DD761797}"/>
                  </a:ext>
                </a:extLst>
              </p:cNvPr>
              <p:cNvSpPr txBox="1">
                <a:spLocks noRot="1" noChangeAspect="1" noMove="1" noResize="1" noEditPoints="1" noAdjustHandles="1" noChangeArrowheads="1" noChangeShapeType="1" noTextEdit="1"/>
              </p:cNvSpPr>
              <p:nvPr/>
            </p:nvSpPr>
            <p:spPr>
              <a:xfrm>
                <a:off x="8053016" y="1889334"/>
                <a:ext cx="504056" cy="314766"/>
              </a:xfrm>
              <a:prstGeom prst="rect">
                <a:avLst/>
              </a:prstGeom>
              <a:blipFill>
                <a:blip r:embed="rId6"/>
                <a:stretch>
                  <a:fillRect r="-18072" b="-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2C0F2D65-01E4-D802-6494-06CA0479815C}"/>
                  </a:ext>
                </a:extLst>
              </p:cNvPr>
              <p:cNvSpPr txBox="1"/>
              <p:nvPr/>
            </p:nvSpPr>
            <p:spPr>
              <a:xfrm>
                <a:off x="9011525" y="2085047"/>
                <a:ext cx="504056" cy="332463"/>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n-GB" sz="2000" b="0" i="1" smtClean="0">
                              <a:solidFill>
                                <a:srgbClr val="C00000"/>
                              </a:solidFill>
                              <a:latin typeface="Cambria Math" panose="02040503050406030204" pitchFamily="18" charset="0"/>
                            </a:rPr>
                          </m:ctrlPr>
                        </m:sSubPr>
                        <m:e>
                          <m:r>
                            <a:rPr lang="en-GB" sz="2000" b="0" i="1" smtClean="0">
                              <a:solidFill>
                                <a:srgbClr val="C00000"/>
                              </a:solidFill>
                              <a:latin typeface="Cambria Math" panose="02040503050406030204" pitchFamily="18" charset="0"/>
                            </a:rPr>
                            <m:t>𝜈</m:t>
                          </m:r>
                        </m:e>
                        <m:sub>
                          <m:r>
                            <a:rPr lang="en-GB" sz="2000" b="0" i="1" smtClean="0">
                              <a:solidFill>
                                <a:srgbClr val="C00000"/>
                              </a:solidFill>
                              <a:latin typeface="Cambria Math" panose="02040503050406030204" pitchFamily="18" charset="0"/>
                            </a:rPr>
                            <m:t>𝜇</m:t>
                          </m:r>
                        </m:sub>
                      </m:sSub>
                    </m:oMath>
                  </m:oMathPara>
                </a14:m>
                <a:endParaRPr lang="en-GB" sz="2000" b="0" dirty="0">
                  <a:solidFill>
                    <a:srgbClr val="C00000"/>
                  </a:solidFill>
                </a:endParaRPr>
              </a:p>
            </p:txBody>
          </p:sp>
        </mc:Choice>
        <mc:Fallback xmlns="">
          <p:sp>
            <p:nvSpPr>
              <p:cNvPr id="29" name="TextBox 28">
                <a:extLst>
                  <a:ext uri="{FF2B5EF4-FFF2-40B4-BE49-F238E27FC236}">
                    <a16:creationId xmlns:a16="http://schemas.microsoft.com/office/drawing/2014/main" id="{2C0F2D65-01E4-D802-6494-06CA0479815C}"/>
                  </a:ext>
                </a:extLst>
              </p:cNvPr>
              <p:cNvSpPr txBox="1">
                <a:spLocks noRot="1" noChangeAspect="1" noMove="1" noResize="1" noEditPoints="1" noAdjustHandles="1" noChangeArrowheads="1" noChangeShapeType="1" noTextEdit="1"/>
              </p:cNvSpPr>
              <p:nvPr/>
            </p:nvSpPr>
            <p:spPr>
              <a:xfrm>
                <a:off x="9011525" y="2085047"/>
                <a:ext cx="504056" cy="332463"/>
              </a:xfrm>
              <a:prstGeom prst="rect">
                <a:avLst/>
              </a:prstGeom>
              <a:blipFill>
                <a:blip r:embed="rId7"/>
                <a:stretch>
                  <a:fillRect b="-20000"/>
                </a:stretch>
              </a:blipFill>
            </p:spPr>
            <p:txBody>
              <a:bodyPr/>
              <a:lstStyle/>
              <a:p>
                <a:r>
                  <a:rPr lang="en-US">
                    <a:noFill/>
                  </a:rPr>
                  <a:t> </a:t>
                </a:r>
              </a:p>
            </p:txBody>
          </p:sp>
        </mc:Fallback>
      </mc:AlternateContent>
      <p:sp>
        <p:nvSpPr>
          <p:cNvPr id="30" name="Oval 29">
            <a:extLst>
              <a:ext uri="{FF2B5EF4-FFF2-40B4-BE49-F238E27FC236}">
                <a16:creationId xmlns:a16="http://schemas.microsoft.com/office/drawing/2014/main" id="{F67B3463-5850-86EA-7E78-2D476380AD13}"/>
              </a:ext>
            </a:extLst>
          </p:cNvPr>
          <p:cNvSpPr/>
          <p:nvPr/>
        </p:nvSpPr>
        <p:spPr>
          <a:xfrm>
            <a:off x="9048328" y="2420888"/>
            <a:ext cx="105516" cy="118964"/>
          </a:xfrm>
          <a:prstGeom prst="ellips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1" name="Oval 30">
            <a:extLst>
              <a:ext uri="{FF2B5EF4-FFF2-40B4-BE49-F238E27FC236}">
                <a16:creationId xmlns:a16="http://schemas.microsoft.com/office/drawing/2014/main" id="{F55C0426-4D44-B106-080A-E3AC4FB36E71}"/>
              </a:ext>
            </a:extLst>
          </p:cNvPr>
          <p:cNvSpPr/>
          <p:nvPr/>
        </p:nvSpPr>
        <p:spPr>
          <a:xfrm>
            <a:off x="8069091" y="2170405"/>
            <a:ext cx="105516" cy="118964"/>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2" name="Explosion: 8 Points 31">
            <a:extLst>
              <a:ext uri="{FF2B5EF4-FFF2-40B4-BE49-F238E27FC236}">
                <a16:creationId xmlns:a16="http://schemas.microsoft.com/office/drawing/2014/main" id="{C5A6BFF8-880D-1215-ED60-64344132C9B4}"/>
              </a:ext>
            </a:extLst>
          </p:cNvPr>
          <p:cNvSpPr/>
          <p:nvPr/>
        </p:nvSpPr>
        <p:spPr>
          <a:xfrm>
            <a:off x="7540440" y="3705968"/>
            <a:ext cx="289009" cy="279269"/>
          </a:xfrm>
          <a:prstGeom prst="irregularSeal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3" name="Star: 7 Points 32">
            <a:extLst>
              <a:ext uri="{FF2B5EF4-FFF2-40B4-BE49-F238E27FC236}">
                <a16:creationId xmlns:a16="http://schemas.microsoft.com/office/drawing/2014/main" id="{A015318D-5DDB-D6BA-8C51-9D4991D460B2}"/>
              </a:ext>
            </a:extLst>
          </p:cNvPr>
          <p:cNvSpPr/>
          <p:nvPr/>
        </p:nvSpPr>
        <p:spPr>
          <a:xfrm rot="21268039">
            <a:off x="7925954" y="3298230"/>
            <a:ext cx="1362239" cy="1191550"/>
          </a:xfrm>
          <a:prstGeom prst="star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4" name="Oval 13">
            <a:extLst>
              <a:ext uri="{FF2B5EF4-FFF2-40B4-BE49-F238E27FC236}">
                <a16:creationId xmlns:a16="http://schemas.microsoft.com/office/drawing/2014/main" id="{6701DBC3-85B3-B26A-61FA-136003FFD972}"/>
              </a:ext>
            </a:extLst>
          </p:cNvPr>
          <p:cNvSpPr/>
          <p:nvPr/>
        </p:nvSpPr>
        <p:spPr>
          <a:xfrm>
            <a:off x="7501387" y="3446917"/>
            <a:ext cx="792088" cy="81044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cxnSp>
        <p:nvCxnSpPr>
          <p:cNvPr id="34" name="Straight Arrow Connector 33">
            <a:extLst>
              <a:ext uri="{FF2B5EF4-FFF2-40B4-BE49-F238E27FC236}">
                <a16:creationId xmlns:a16="http://schemas.microsoft.com/office/drawing/2014/main" id="{6CC2DC1A-DE36-6A6E-0AF6-85F3E964F08E}"/>
              </a:ext>
            </a:extLst>
          </p:cNvPr>
          <p:cNvCxnSpPr>
            <a:cxnSpLocks/>
          </p:cNvCxnSpPr>
          <p:nvPr/>
        </p:nvCxnSpPr>
        <p:spPr>
          <a:xfrm flipV="1">
            <a:off x="8916395" y="2435712"/>
            <a:ext cx="796644" cy="96760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8CE2B636-5C01-2F8F-A623-FE585288BE3A}"/>
              </a:ext>
            </a:extLst>
          </p:cNvPr>
          <p:cNvSpPr/>
          <p:nvPr/>
        </p:nvSpPr>
        <p:spPr>
          <a:xfrm>
            <a:off x="9619060" y="1648116"/>
            <a:ext cx="733439" cy="752921"/>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7" name="TextBox 36">
            <a:extLst>
              <a:ext uri="{FF2B5EF4-FFF2-40B4-BE49-F238E27FC236}">
                <a16:creationId xmlns:a16="http://schemas.microsoft.com/office/drawing/2014/main" id="{783AEA99-068B-F156-A964-00C07B97C95C}"/>
              </a:ext>
            </a:extLst>
          </p:cNvPr>
          <p:cNvSpPr txBox="1"/>
          <p:nvPr/>
        </p:nvSpPr>
        <p:spPr>
          <a:xfrm>
            <a:off x="9696074" y="1851175"/>
            <a:ext cx="590452" cy="307777"/>
          </a:xfrm>
          <a:prstGeom prst="rect">
            <a:avLst/>
          </a:prstGeom>
          <a:noFill/>
        </p:spPr>
        <p:txBody>
          <a:bodyPr wrap="square" lIns="0" tIns="0" rIns="0" bIns="0" rtlCol="0">
            <a:spAutoFit/>
          </a:bodyPr>
          <a:lstStyle/>
          <a:p>
            <a:pPr algn="l"/>
            <a:r>
              <a:rPr lang="en-GB" sz="2000" dirty="0" err="1">
                <a:solidFill>
                  <a:schemeClr val="bg1"/>
                </a:solidFill>
              </a:rPr>
              <a:t>n,p</a:t>
            </a:r>
            <a:r>
              <a:rPr lang="en-GB" sz="2000" dirty="0">
                <a:solidFill>
                  <a:schemeClr val="bg1"/>
                </a:solidFill>
              </a:rPr>
              <a:t>,</a:t>
            </a:r>
            <a:r>
              <a:rPr lang="el-GR" sz="2000" dirty="0">
                <a:solidFill>
                  <a:schemeClr val="bg1"/>
                </a:solidFill>
              </a:rPr>
              <a:t>α</a:t>
            </a:r>
            <a:endParaRPr lang="en-US" sz="2000" dirty="0">
              <a:solidFill>
                <a:schemeClr val="bg1"/>
              </a:solidFill>
            </a:endParaRPr>
          </a:p>
        </p:txBody>
      </p:sp>
      <p:pic>
        <p:nvPicPr>
          <p:cNvPr id="38" name="Photon.png" descr="Photon.png">
            <a:extLst>
              <a:ext uri="{FF2B5EF4-FFF2-40B4-BE49-F238E27FC236}">
                <a16:creationId xmlns:a16="http://schemas.microsoft.com/office/drawing/2014/main" id="{4239B1BC-8BBD-6EFE-2D5B-21C515D825DD}"/>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rot="18230962">
            <a:off x="8271093" y="2799878"/>
            <a:ext cx="3047584" cy="2285688"/>
          </a:xfrm>
          <a:prstGeom prst="rect">
            <a:avLst/>
          </a:prstGeom>
          <a:ln w="12700">
            <a:miter lim="400000"/>
          </a:ln>
        </p:spPr>
      </p:pic>
      <p:sp>
        <p:nvSpPr>
          <p:cNvPr id="39" name="TextBox 38">
            <a:extLst>
              <a:ext uri="{FF2B5EF4-FFF2-40B4-BE49-F238E27FC236}">
                <a16:creationId xmlns:a16="http://schemas.microsoft.com/office/drawing/2014/main" id="{0288D42D-831B-E5E4-3901-08208828EB7C}"/>
              </a:ext>
            </a:extLst>
          </p:cNvPr>
          <p:cNvSpPr txBox="1"/>
          <p:nvPr/>
        </p:nvSpPr>
        <p:spPr>
          <a:xfrm>
            <a:off x="10901797" y="3678561"/>
            <a:ext cx="716353" cy="430887"/>
          </a:xfrm>
          <a:prstGeom prst="rect">
            <a:avLst/>
          </a:prstGeom>
          <a:noFill/>
        </p:spPr>
        <p:txBody>
          <a:bodyPr wrap="square" lIns="0" tIns="0" rIns="0" bIns="0" rtlCol="0">
            <a:spAutoFit/>
          </a:bodyPr>
          <a:lstStyle/>
          <a:p>
            <a:pPr algn="l"/>
            <a:r>
              <a:rPr lang="el-GR" sz="2800" dirty="0">
                <a:solidFill>
                  <a:srgbClr val="FEE602"/>
                </a:solidFill>
              </a:rPr>
              <a:t>γ</a:t>
            </a:r>
            <a:endParaRPr lang="en-US" sz="2800" dirty="0">
              <a:solidFill>
                <a:srgbClr val="FEE602"/>
              </a:solidFill>
            </a:endParaRPr>
          </a:p>
        </p:txBody>
      </p:sp>
      <p:sp>
        <p:nvSpPr>
          <p:cNvPr id="40" name="Inhaltsplatzhalter 1">
            <a:extLst>
              <a:ext uri="{FF2B5EF4-FFF2-40B4-BE49-F238E27FC236}">
                <a16:creationId xmlns:a16="http://schemas.microsoft.com/office/drawing/2014/main" id="{3C18674B-6463-D571-2D63-DF93217E7DBD}"/>
              </a:ext>
            </a:extLst>
          </p:cNvPr>
          <p:cNvSpPr txBox="1">
            <a:spLocks/>
          </p:cNvSpPr>
          <p:nvPr/>
        </p:nvSpPr>
        <p:spPr>
          <a:xfrm>
            <a:off x="5509245" y="5622020"/>
            <a:ext cx="5735740" cy="571406"/>
          </a:xfrm>
          <a:prstGeom prst="rect">
            <a:avLst/>
          </a:prstGeom>
        </p:spPr>
        <p:txBody>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GB" dirty="0"/>
              <a:t>Nucleus loses excess energy by emitting (some combination of) n, p, </a:t>
            </a:r>
            <a:r>
              <a:rPr lang="el-GR" dirty="0"/>
              <a:t>α</a:t>
            </a:r>
            <a:r>
              <a:rPr lang="en-GB" dirty="0"/>
              <a:t>, </a:t>
            </a:r>
            <a:r>
              <a:rPr lang="el-GR" dirty="0"/>
              <a:t>γ</a:t>
            </a:r>
            <a:endParaRPr lang="en-US"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5802C7D-ABE7-CF70-7AB6-FEE26F68C524}"/>
                  </a:ext>
                </a:extLst>
              </p:cNvPr>
              <p:cNvSpPr txBox="1"/>
              <p:nvPr/>
            </p:nvSpPr>
            <p:spPr>
              <a:xfrm>
                <a:off x="5005189" y="2113147"/>
                <a:ext cx="504056" cy="369332"/>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n-GB" sz="2400" b="0" i="1" smtClean="0">
                              <a:solidFill>
                                <a:schemeClr val="accent6">
                                  <a:lumMod val="60000"/>
                                  <a:lumOff val="40000"/>
                                </a:schemeClr>
                              </a:solidFill>
                              <a:latin typeface="Cambria Math" panose="02040503050406030204" pitchFamily="18" charset="0"/>
                            </a:rPr>
                          </m:ctrlPr>
                        </m:sSubPr>
                        <m:e>
                          <m:r>
                            <a:rPr lang="en-GB" sz="2400" b="0" i="1" smtClean="0">
                              <a:solidFill>
                                <a:schemeClr val="accent6">
                                  <a:lumMod val="60000"/>
                                  <a:lumOff val="40000"/>
                                </a:schemeClr>
                              </a:solidFill>
                              <a:latin typeface="Cambria Math" panose="02040503050406030204" pitchFamily="18" charset="0"/>
                            </a:rPr>
                            <m:t> </m:t>
                          </m:r>
                        </m:e>
                        <m:sub>
                          <m:r>
                            <a:rPr lang="en-GB" sz="2400" b="0" i="1" smtClean="0">
                              <a:solidFill>
                                <a:schemeClr val="accent6">
                                  <a:lumMod val="60000"/>
                                  <a:lumOff val="40000"/>
                                </a:schemeClr>
                              </a:solidFill>
                              <a:latin typeface="Cambria Math" panose="02040503050406030204" pitchFamily="18" charset="0"/>
                            </a:rPr>
                            <m:t> </m:t>
                          </m:r>
                        </m:sub>
                      </m:sSub>
                      <m:sSup>
                        <m:sSupPr>
                          <m:ctrlPr>
                            <a:rPr lang="en-US" sz="2400" b="0" i="1" smtClean="0">
                              <a:solidFill>
                                <a:schemeClr val="accent4">
                                  <a:lumMod val="60000"/>
                                  <a:lumOff val="40000"/>
                                </a:schemeClr>
                              </a:solidFill>
                              <a:latin typeface="Cambria Math" panose="02040503050406030204" pitchFamily="18" charset="0"/>
                            </a:rPr>
                          </m:ctrlPr>
                        </m:sSupPr>
                        <m:e>
                          <m:r>
                            <a:rPr lang="en-US" sz="2400" b="0" i="1" smtClean="0">
                              <a:solidFill>
                                <a:schemeClr val="accent4">
                                  <a:lumMod val="60000"/>
                                  <a:lumOff val="40000"/>
                                </a:schemeClr>
                              </a:solidFill>
                              <a:latin typeface="Cambria Math" panose="02040503050406030204" pitchFamily="18" charset="0"/>
                            </a:rPr>
                            <m:t>𝑢</m:t>
                          </m:r>
                        </m:e>
                        <m:sup>
                          <m:r>
                            <a:rPr lang="en-US" sz="2400" b="0" i="1" smtClean="0">
                              <a:solidFill>
                                <a:schemeClr val="accent4">
                                  <a:lumMod val="60000"/>
                                  <a:lumOff val="40000"/>
                                </a:schemeClr>
                              </a:solidFill>
                              <a:latin typeface="Cambria Math" panose="02040503050406030204" pitchFamily="18" charset="0"/>
                            </a:rPr>
                            <m:t>−</m:t>
                          </m:r>
                        </m:sup>
                      </m:sSup>
                    </m:oMath>
                  </m:oMathPara>
                </a14:m>
                <a:endParaRPr lang="en-US" sz="2000" dirty="0">
                  <a:solidFill>
                    <a:srgbClr val="C00000"/>
                  </a:solidFill>
                </a:endParaRPr>
              </a:p>
            </p:txBody>
          </p:sp>
        </mc:Choice>
        <mc:Fallback xmlns="">
          <p:sp>
            <p:nvSpPr>
              <p:cNvPr id="2" name="TextBox 1">
                <a:extLst>
                  <a:ext uri="{FF2B5EF4-FFF2-40B4-BE49-F238E27FC236}">
                    <a16:creationId xmlns:a16="http://schemas.microsoft.com/office/drawing/2014/main" id="{F5802C7D-ABE7-CF70-7AB6-FEE26F68C524}"/>
                  </a:ext>
                </a:extLst>
              </p:cNvPr>
              <p:cNvSpPr txBox="1">
                <a:spLocks noRot="1" noChangeAspect="1" noMove="1" noResize="1" noEditPoints="1" noAdjustHandles="1" noChangeArrowheads="1" noChangeShapeType="1" noTextEdit="1"/>
              </p:cNvSpPr>
              <p:nvPr/>
            </p:nvSpPr>
            <p:spPr>
              <a:xfrm>
                <a:off x="5005189" y="2113147"/>
                <a:ext cx="504056" cy="369332"/>
              </a:xfrm>
              <a:prstGeom prst="rect">
                <a:avLst/>
              </a:prstGeom>
              <a:blipFill>
                <a:blip r:embed="rId9"/>
                <a:stretch>
                  <a:fillRect r="-4819"/>
                </a:stretch>
              </a:blipFill>
            </p:spPr>
            <p:txBody>
              <a:bodyPr/>
              <a:lstStyle/>
              <a:p>
                <a:r>
                  <a:rPr lang="en-US">
                    <a:noFill/>
                  </a:rPr>
                  <a:t> </a:t>
                </a:r>
              </a:p>
            </p:txBody>
          </p:sp>
        </mc:Fallback>
      </mc:AlternateContent>
    </p:spTree>
    <p:extLst>
      <p:ext uri="{BB962C8B-B14F-4D97-AF65-F5344CB8AC3E}">
        <p14:creationId xmlns:p14="http://schemas.microsoft.com/office/powerpoint/2010/main" val="2664441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xit" presetSubtype="0" fill="hold" grpId="0" nodeType="withEffect">
                                  <p:stCondLst>
                                    <p:cond delay="0"/>
                                  </p:stCondLst>
                                  <p:childTnLst>
                                    <p:animEffect transition="out" filter="fade">
                                      <p:cBhvr>
                                        <p:cTn id="9" dur="500"/>
                                        <p:tgtEl>
                                          <p:spTgt spid="11"/>
                                        </p:tgtEl>
                                      </p:cBhvr>
                                    </p:animEffect>
                                    <p:set>
                                      <p:cBhvr>
                                        <p:cTn id="10" dur="1" fill="hold">
                                          <p:stCondLst>
                                            <p:cond delay="499"/>
                                          </p:stCondLst>
                                        </p:cTn>
                                        <p:tgtEl>
                                          <p:spTgt spid="11"/>
                                        </p:tgtEl>
                                        <p:attrNameLst>
                                          <p:attrName>style.visibility</p:attrName>
                                        </p:attrNameLst>
                                      </p:cBhvr>
                                      <p:to>
                                        <p:strVal val="hidden"/>
                                      </p:to>
                                    </p:set>
                                  </p:childTnLst>
                                </p:cTn>
                              </p:par>
                              <p:par>
                                <p:cTn id="11" presetID="10" presetClass="entr" presetSubtype="0" fill="hold" nodeType="with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Effect transition="in" filter="fade">
                                      <p:cBhvr>
                                        <p:cTn id="13" dur="500"/>
                                        <p:tgtEl>
                                          <p:spTgt spid="10">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0">
                                            <p:txEl>
                                              <p:pRg st="2" end="2"/>
                                            </p:txEl>
                                          </p:spTgt>
                                        </p:tgtEl>
                                        <p:attrNameLst>
                                          <p:attrName>style.visibility</p:attrName>
                                        </p:attrNameLst>
                                      </p:cBhvr>
                                      <p:to>
                                        <p:strVal val="visible"/>
                                      </p:to>
                                    </p:set>
                                    <p:animEffect transition="in" filter="fade">
                                      <p:cBhvr>
                                        <p:cTn id="16" dur="500"/>
                                        <p:tgtEl>
                                          <p:spTgt spid="10">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12"/>
                                        </p:tgtEl>
                                      </p:cBhvr>
                                    </p:animEffect>
                                    <p:set>
                                      <p:cBhvr>
                                        <p:cTn id="21" dur="1" fill="hold">
                                          <p:stCondLst>
                                            <p:cond delay="499"/>
                                          </p:stCondLst>
                                        </p:cTn>
                                        <p:tgtEl>
                                          <p:spTgt spid="12"/>
                                        </p:tgtEl>
                                        <p:attrNameLst>
                                          <p:attrName>style.visibility</p:attrName>
                                        </p:attrNameLst>
                                      </p:cBhvr>
                                      <p:to>
                                        <p:strVal val="hidden"/>
                                      </p:to>
                                    </p:set>
                                  </p:childTnLst>
                                </p:cTn>
                              </p:par>
                              <p:par>
                                <p:cTn id="22" presetID="10"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par>
                                <p:cTn id="25" presetID="10" presetClass="entr" presetSubtype="0" fill="hold" nodeType="withEffect">
                                  <p:stCondLst>
                                    <p:cond delay="0"/>
                                  </p:stCondLst>
                                  <p:childTnLst>
                                    <p:set>
                                      <p:cBhvr>
                                        <p:cTn id="26" dur="1" fill="hold">
                                          <p:stCondLst>
                                            <p:cond delay="0"/>
                                          </p:stCondLst>
                                        </p:cTn>
                                        <p:tgtEl>
                                          <p:spTgt spid="10">
                                            <p:txEl>
                                              <p:pRg st="3" end="3"/>
                                            </p:txEl>
                                          </p:spTgt>
                                        </p:tgtEl>
                                        <p:attrNameLst>
                                          <p:attrName>style.visibility</p:attrName>
                                        </p:attrNameLst>
                                      </p:cBhvr>
                                      <p:to>
                                        <p:strVal val="visible"/>
                                      </p:to>
                                    </p:set>
                                    <p:animEffect transition="in" filter="fade">
                                      <p:cBhvr>
                                        <p:cTn id="27" dur="500"/>
                                        <p:tgtEl>
                                          <p:spTgt spid="10">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par>
                                <p:cTn id="33" presetID="10"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500"/>
                                        <p:tgtEl>
                                          <p:spTgt spid="2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10" presetClass="entr" presetSubtype="0" fill="hold"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500"/>
                                        <p:tgtEl>
                                          <p:spTgt spid="1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par>
                                <p:cTn id="57" presetID="10" presetClass="exit" presetSubtype="0" fill="hold" grpId="1" nodeType="withEffect">
                                  <p:stCondLst>
                                    <p:cond delay="0"/>
                                  </p:stCondLst>
                                  <p:childTnLst>
                                    <p:animEffect transition="out" filter="fade">
                                      <p:cBhvr>
                                        <p:cTn id="58" dur="500"/>
                                        <p:tgtEl>
                                          <p:spTgt spid="13"/>
                                        </p:tgtEl>
                                      </p:cBhvr>
                                    </p:animEffect>
                                    <p:set>
                                      <p:cBhvr>
                                        <p:cTn id="59" dur="1" fill="hold">
                                          <p:stCondLst>
                                            <p:cond delay="499"/>
                                          </p:stCondLst>
                                        </p:cTn>
                                        <p:tgtEl>
                                          <p:spTgt spid="13"/>
                                        </p:tgtEl>
                                        <p:attrNameLst>
                                          <p:attrName>style.visibility</p:attrName>
                                        </p:attrNameLst>
                                      </p:cBhvr>
                                      <p:to>
                                        <p:strVal val="hidden"/>
                                      </p:to>
                                    </p:set>
                                  </p:childTnLst>
                                </p:cTn>
                              </p:par>
                              <p:par>
                                <p:cTn id="60" presetID="10"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childTnLst>
                                </p:cTn>
                              </p:par>
                              <p:par>
                                <p:cTn id="63" presetID="10" presetClass="entr" presetSubtype="0" fill="hold" nodeType="withEffect">
                                  <p:stCondLst>
                                    <p:cond delay="0"/>
                                  </p:stCondLst>
                                  <p:childTnLst>
                                    <p:set>
                                      <p:cBhvr>
                                        <p:cTn id="64" dur="1" fill="hold">
                                          <p:stCondLst>
                                            <p:cond delay="0"/>
                                          </p:stCondLst>
                                        </p:cTn>
                                        <p:tgtEl>
                                          <p:spTgt spid="10">
                                            <p:txEl>
                                              <p:pRg st="4" end="4"/>
                                            </p:txEl>
                                          </p:spTgt>
                                        </p:tgtEl>
                                        <p:attrNameLst>
                                          <p:attrName>style.visibility</p:attrName>
                                        </p:attrNameLst>
                                      </p:cBhvr>
                                      <p:to>
                                        <p:strVal val="visible"/>
                                      </p:to>
                                    </p:set>
                                    <p:animEffect transition="in" filter="fade">
                                      <p:cBhvr>
                                        <p:cTn id="65" dur="500"/>
                                        <p:tgtEl>
                                          <p:spTgt spid="10">
                                            <p:txEl>
                                              <p:pRg st="4" end="4"/>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xit" presetSubtype="0" fill="hold" nodeType="clickEffect">
                                  <p:stCondLst>
                                    <p:cond delay="0"/>
                                  </p:stCondLst>
                                  <p:childTnLst>
                                    <p:animEffect transition="out" filter="fade">
                                      <p:cBhvr>
                                        <p:cTn id="69" dur="500"/>
                                        <p:tgtEl>
                                          <p:spTgt spid="23"/>
                                        </p:tgtEl>
                                      </p:cBhvr>
                                    </p:animEffect>
                                    <p:set>
                                      <p:cBhvr>
                                        <p:cTn id="70" dur="1" fill="hold">
                                          <p:stCondLst>
                                            <p:cond delay="499"/>
                                          </p:stCondLst>
                                        </p:cTn>
                                        <p:tgtEl>
                                          <p:spTgt spid="23"/>
                                        </p:tgtEl>
                                        <p:attrNameLst>
                                          <p:attrName>style.visibility</p:attrName>
                                        </p:attrNameLst>
                                      </p:cBhvr>
                                      <p:to>
                                        <p:strVal val="hidden"/>
                                      </p:to>
                                    </p:set>
                                  </p:childTnLst>
                                </p:cTn>
                              </p:par>
                              <p:par>
                                <p:cTn id="71" presetID="10" presetClass="exit" presetSubtype="0" fill="hold" grpId="1" nodeType="withEffect">
                                  <p:stCondLst>
                                    <p:cond delay="0"/>
                                  </p:stCondLst>
                                  <p:childTnLst>
                                    <p:animEffect transition="out" filter="fade">
                                      <p:cBhvr>
                                        <p:cTn id="72" dur="500"/>
                                        <p:tgtEl>
                                          <p:spTgt spid="29"/>
                                        </p:tgtEl>
                                      </p:cBhvr>
                                    </p:animEffect>
                                    <p:set>
                                      <p:cBhvr>
                                        <p:cTn id="73" dur="1" fill="hold">
                                          <p:stCondLst>
                                            <p:cond delay="499"/>
                                          </p:stCondLst>
                                        </p:cTn>
                                        <p:tgtEl>
                                          <p:spTgt spid="29"/>
                                        </p:tgtEl>
                                        <p:attrNameLst>
                                          <p:attrName>style.visibility</p:attrName>
                                        </p:attrNameLst>
                                      </p:cBhvr>
                                      <p:to>
                                        <p:strVal val="hidden"/>
                                      </p:to>
                                    </p:set>
                                  </p:childTnLst>
                                </p:cTn>
                              </p:par>
                              <p:par>
                                <p:cTn id="74" presetID="10" presetClass="exit" presetSubtype="0" fill="hold" nodeType="withEffect">
                                  <p:stCondLst>
                                    <p:cond delay="0"/>
                                  </p:stCondLst>
                                  <p:childTnLst>
                                    <p:animEffect transition="out" filter="fade">
                                      <p:cBhvr>
                                        <p:cTn id="75" dur="500"/>
                                        <p:tgtEl>
                                          <p:spTgt spid="18"/>
                                        </p:tgtEl>
                                      </p:cBhvr>
                                    </p:animEffect>
                                    <p:set>
                                      <p:cBhvr>
                                        <p:cTn id="76" dur="1" fill="hold">
                                          <p:stCondLst>
                                            <p:cond delay="499"/>
                                          </p:stCondLst>
                                        </p:cTn>
                                        <p:tgtEl>
                                          <p:spTgt spid="18"/>
                                        </p:tgtEl>
                                        <p:attrNameLst>
                                          <p:attrName>style.visibility</p:attrName>
                                        </p:attrNameLst>
                                      </p:cBhvr>
                                      <p:to>
                                        <p:strVal val="hidden"/>
                                      </p:to>
                                    </p:set>
                                  </p:childTnLst>
                                </p:cTn>
                              </p:par>
                              <p:par>
                                <p:cTn id="77" presetID="10" presetClass="exit" presetSubtype="0" fill="hold" grpId="1" nodeType="withEffect">
                                  <p:stCondLst>
                                    <p:cond delay="0"/>
                                  </p:stCondLst>
                                  <p:childTnLst>
                                    <p:animEffect transition="out" filter="fade">
                                      <p:cBhvr>
                                        <p:cTn id="78" dur="500"/>
                                        <p:tgtEl>
                                          <p:spTgt spid="31"/>
                                        </p:tgtEl>
                                      </p:cBhvr>
                                    </p:animEffect>
                                    <p:set>
                                      <p:cBhvr>
                                        <p:cTn id="79" dur="1" fill="hold">
                                          <p:stCondLst>
                                            <p:cond delay="499"/>
                                          </p:stCondLst>
                                        </p:cTn>
                                        <p:tgtEl>
                                          <p:spTgt spid="31"/>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500"/>
                                        <p:tgtEl>
                                          <p:spTgt spid="30"/>
                                        </p:tgtEl>
                                      </p:cBhvr>
                                    </p:animEffect>
                                    <p:set>
                                      <p:cBhvr>
                                        <p:cTn id="82" dur="1" fill="hold">
                                          <p:stCondLst>
                                            <p:cond delay="499"/>
                                          </p:stCondLst>
                                        </p:cTn>
                                        <p:tgtEl>
                                          <p:spTgt spid="30"/>
                                        </p:tgtEl>
                                        <p:attrNameLst>
                                          <p:attrName>style.visibility</p:attrName>
                                        </p:attrNameLst>
                                      </p:cBhvr>
                                      <p:to>
                                        <p:strVal val="hidden"/>
                                      </p:to>
                                    </p:set>
                                  </p:childTnLst>
                                </p:cTn>
                              </p:par>
                              <p:par>
                                <p:cTn id="83" presetID="10" presetClass="exit" presetSubtype="0" fill="hold" grpId="1" nodeType="withEffect">
                                  <p:stCondLst>
                                    <p:cond delay="0"/>
                                  </p:stCondLst>
                                  <p:childTnLst>
                                    <p:animEffect transition="out" filter="fade">
                                      <p:cBhvr>
                                        <p:cTn id="84" dur="500"/>
                                        <p:tgtEl>
                                          <p:spTgt spid="28"/>
                                        </p:tgtEl>
                                      </p:cBhvr>
                                    </p:animEffect>
                                    <p:set>
                                      <p:cBhvr>
                                        <p:cTn id="85" dur="1" fill="hold">
                                          <p:stCondLst>
                                            <p:cond delay="499"/>
                                          </p:stCondLst>
                                        </p:cTn>
                                        <p:tgtEl>
                                          <p:spTgt spid="28"/>
                                        </p:tgtEl>
                                        <p:attrNameLst>
                                          <p:attrName>style.visibility</p:attrName>
                                        </p:attrNameLst>
                                      </p:cBhvr>
                                      <p:to>
                                        <p:strVal val="hidden"/>
                                      </p:to>
                                    </p:set>
                                  </p:childTnLst>
                                </p:cTn>
                              </p:par>
                              <p:par>
                                <p:cTn id="86" presetID="10" presetClass="exit" presetSubtype="0" fill="hold" nodeType="withEffect">
                                  <p:stCondLst>
                                    <p:cond delay="0"/>
                                  </p:stCondLst>
                                  <p:childTnLst>
                                    <p:animEffect transition="out" filter="fade">
                                      <p:cBhvr>
                                        <p:cTn id="87" dur="500"/>
                                        <p:tgtEl>
                                          <p:spTgt spid="16"/>
                                        </p:tgtEl>
                                      </p:cBhvr>
                                    </p:animEffect>
                                    <p:set>
                                      <p:cBhvr>
                                        <p:cTn id="88" dur="1" fill="hold">
                                          <p:stCondLst>
                                            <p:cond delay="499"/>
                                          </p:stCondLst>
                                        </p:cTn>
                                        <p:tgtEl>
                                          <p:spTgt spid="16"/>
                                        </p:tgtEl>
                                        <p:attrNameLst>
                                          <p:attrName>style.visibility</p:attrName>
                                        </p:attrNameLst>
                                      </p:cBhvr>
                                      <p:to>
                                        <p:strVal val="hidden"/>
                                      </p:to>
                                    </p:set>
                                  </p:childTnLst>
                                </p:cTn>
                              </p:par>
                              <p:par>
                                <p:cTn id="89" presetID="10" presetClass="exit" presetSubtype="0" fill="hold" grpId="1" nodeType="withEffect">
                                  <p:stCondLst>
                                    <p:cond delay="0"/>
                                  </p:stCondLst>
                                  <p:childTnLst>
                                    <p:animEffect transition="out" filter="fade">
                                      <p:cBhvr>
                                        <p:cTn id="90" dur="500"/>
                                        <p:tgtEl>
                                          <p:spTgt spid="17"/>
                                        </p:tgtEl>
                                      </p:cBhvr>
                                    </p:animEffect>
                                    <p:set>
                                      <p:cBhvr>
                                        <p:cTn id="91" dur="1" fill="hold">
                                          <p:stCondLst>
                                            <p:cond delay="499"/>
                                          </p:stCondLst>
                                        </p:cTn>
                                        <p:tgtEl>
                                          <p:spTgt spid="17"/>
                                        </p:tgtEl>
                                        <p:attrNameLst>
                                          <p:attrName>style.visibility</p:attrName>
                                        </p:attrNameLst>
                                      </p:cBhvr>
                                      <p:to>
                                        <p:strVal val="hidden"/>
                                      </p:to>
                                    </p:set>
                                  </p:childTnLst>
                                </p:cTn>
                              </p:par>
                              <p:par>
                                <p:cTn id="92" presetID="10" presetClass="exit" presetSubtype="0" fill="hold" grpId="1" nodeType="withEffect">
                                  <p:stCondLst>
                                    <p:cond delay="0"/>
                                  </p:stCondLst>
                                  <p:childTnLst>
                                    <p:animEffect transition="out" filter="fade">
                                      <p:cBhvr>
                                        <p:cTn id="93" dur="500"/>
                                        <p:tgtEl>
                                          <p:spTgt spid="21"/>
                                        </p:tgtEl>
                                      </p:cBhvr>
                                    </p:animEffect>
                                    <p:set>
                                      <p:cBhvr>
                                        <p:cTn id="94" dur="1" fill="hold">
                                          <p:stCondLst>
                                            <p:cond delay="499"/>
                                          </p:stCondLst>
                                        </p:cTn>
                                        <p:tgtEl>
                                          <p:spTgt spid="21"/>
                                        </p:tgtEl>
                                        <p:attrNameLst>
                                          <p:attrName>style.visibility</p:attrName>
                                        </p:attrNameLst>
                                      </p:cBhvr>
                                      <p:to>
                                        <p:strVal val="hidden"/>
                                      </p:to>
                                    </p:set>
                                  </p:childTnLst>
                                </p:cTn>
                              </p:par>
                              <p:par>
                                <p:cTn id="95" presetID="10" presetClass="exit" presetSubtype="0" fill="hold" grpId="1" nodeType="withEffect">
                                  <p:stCondLst>
                                    <p:cond delay="0"/>
                                  </p:stCondLst>
                                  <p:childTnLst>
                                    <p:animEffect transition="out" filter="fade">
                                      <p:cBhvr>
                                        <p:cTn id="96" dur="500"/>
                                        <p:tgtEl>
                                          <p:spTgt spid="32"/>
                                        </p:tgtEl>
                                      </p:cBhvr>
                                    </p:animEffect>
                                    <p:set>
                                      <p:cBhvr>
                                        <p:cTn id="97" dur="1" fill="hold">
                                          <p:stCondLst>
                                            <p:cond delay="499"/>
                                          </p:stCondLst>
                                        </p:cTn>
                                        <p:tgtEl>
                                          <p:spTgt spid="32"/>
                                        </p:tgtEl>
                                        <p:attrNameLst>
                                          <p:attrName>style.visibility</p:attrName>
                                        </p:attrNameLst>
                                      </p:cBhvr>
                                      <p:to>
                                        <p:strVal val="hidden"/>
                                      </p:to>
                                    </p:set>
                                  </p:childTnLst>
                                </p:cTn>
                              </p:par>
                              <p:par>
                                <p:cTn id="98" presetID="10" presetClass="entr" presetSubtype="0" fill="hold" grpId="0" nodeType="withEffect">
                                  <p:stCondLst>
                                    <p:cond delay="0"/>
                                  </p:stCondLst>
                                  <p:childTnLst>
                                    <p:set>
                                      <p:cBhvr>
                                        <p:cTn id="99" dur="1" fill="hold">
                                          <p:stCondLst>
                                            <p:cond delay="0"/>
                                          </p:stCondLst>
                                        </p:cTn>
                                        <p:tgtEl>
                                          <p:spTgt spid="14"/>
                                        </p:tgtEl>
                                        <p:attrNameLst>
                                          <p:attrName>style.visibility</p:attrName>
                                        </p:attrNameLst>
                                      </p:cBhvr>
                                      <p:to>
                                        <p:strVal val="visible"/>
                                      </p:to>
                                    </p:set>
                                    <p:animEffect transition="in" filter="fade">
                                      <p:cBhvr>
                                        <p:cTn id="100" dur="500"/>
                                        <p:tgtEl>
                                          <p:spTgt spid="14"/>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fade">
                                      <p:cBhvr>
                                        <p:cTn id="103" dur="500"/>
                                        <p:tgtEl>
                                          <p:spTgt spid="33"/>
                                        </p:tgtEl>
                                      </p:cBhvr>
                                    </p:animEffect>
                                  </p:childTnLst>
                                </p:cTn>
                              </p:par>
                              <p:par>
                                <p:cTn id="104" presetID="10" presetClass="entr" presetSubtype="0" fill="hold" nodeType="withEffect">
                                  <p:stCondLst>
                                    <p:cond delay="0"/>
                                  </p:stCondLst>
                                  <p:childTnLst>
                                    <p:set>
                                      <p:cBhvr>
                                        <p:cTn id="105" dur="1" fill="hold">
                                          <p:stCondLst>
                                            <p:cond delay="0"/>
                                          </p:stCondLst>
                                        </p:cTn>
                                        <p:tgtEl>
                                          <p:spTgt spid="10">
                                            <p:txEl>
                                              <p:pRg st="6" end="6"/>
                                            </p:txEl>
                                          </p:spTgt>
                                        </p:tgtEl>
                                        <p:attrNameLst>
                                          <p:attrName>style.visibility</p:attrName>
                                        </p:attrNameLst>
                                      </p:cBhvr>
                                      <p:to>
                                        <p:strVal val="visible"/>
                                      </p:to>
                                    </p:set>
                                    <p:animEffect transition="in" filter="fade">
                                      <p:cBhvr>
                                        <p:cTn id="106" dur="500"/>
                                        <p:tgtEl>
                                          <p:spTgt spid="10">
                                            <p:txEl>
                                              <p:pRg st="6" end="6"/>
                                            </p:txEl>
                                          </p:spTgt>
                                        </p:tgtEl>
                                      </p:cBhvr>
                                    </p:animEffect>
                                  </p:childTnLst>
                                </p:cTn>
                              </p:par>
                              <p:par>
                                <p:cTn id="107" presetID="10" presetClass="entr" presetSubtype="0" fill="hold" nodeType="withEffect">
                                  <p:stCondLst>
                                    <p:cond delay="0"/>
                                  </p:stCondLst>
                                  <p:childTnLst>
                                    <p:set>
                                      <p:cBhvr>
                                        <p:cTn id="108" dur="1" fill="hold">
                                          <p:stCondLst>
                                            <p:cond delay="0"/>
                                          </p:stCondLst>
                                        </p:cTn>
                                        <p:tgtEl>
                                          <p:spTgt spid="10">
                                            <p:txEl>
                                              <p:pRg st="7" end="7"/>
                                            </p:txEl>
                                          </p:spTgt>
                                        </p:tgtEl>
                                        <p:attrNameLst>
                                          <p:attrName>style.visibility</p:attrName>
                                        </p:attrNameLst>
                                      </p:cBhvr>
                                      <p:to>
                                        <p:strVal val="visible"/>
                                      </p:to>
                                    </p:set>
                                    <p:animEffect transition="in" filter="fade">
                                      <p:cBhvr>
                                        <p:cTn id="109" dur="500"/>
                                        <p:tgtEl>
                                          <p:spTgt spid="10">
                                            <p:txEl>
                                              <p:pRg st="7" end="7"/>
                                            </p:txEl>
                                          </p:spTgt>
                                        </p:tgtEl>
                                      </p:cBhvr>
                                    </p:animEffect>
                                  </p:childTnLst>
                                </p:cTn>
                              </p:par>
                              <p:par>
                                <p:cTn id="110" presetID="10" presetClass="entr" presetSubtype="0" fill="hold" nodeType="withEffect">
                                  <p:stCondLst>
                                    <p:cond delay="0"/>
                                  </p:stCondLst>
                                  <p:childTnLst>
                                    <p:set>
                                      <p:cBhvr>
                                        <p:cTn id="111" dur="1" fill="hold">
                                          <p:stCondLst>
                                            <p:cond delay="0"/>
                                          </p:stCondLst>
                                        </p:cTn>
                                        <p:tgtEl>
                                          <p:spTgt spid="10">
                                            <p:txEl>
                                              <p:pRg st="5" end="5"/>
                                            </p:txEl>
                                          </p:spTgt>
                                        </p:tgtEl>
                                        <p:attrNameLst>
                                          <p:attrName>style.visibility</p:attrName>
                                        </p:attrNameLst>
                                      </p:cBhvr>
                                      <p:to>
                                        <p:strVal val="visible"/>
                                      </p:to>
                                    </p:set>
                                    <p:animEffect transition="in" filter="fade">
                                      <p:cBhvr>
                                        <p:cTn id="112" dur="500"/>
                                        <p:tgtEl>
                                          <p:spTgt spid="10">
                                            <p:txEl>
                                              <p:pRg st="5" end="5"/>
                                            </p:txEl>
                                          </p:spTgt>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34"/>
                                        </p:tgtEl>
                                        <p:attrNameLst>
                                          <p:attrName>style.visibility</p:attrName>
                                        </p:attrNameLst>
                                      </p:cBhvr>
                                      <p:to>
                                        <p:strVal val="visible"/>
                                      </p:to>
                                    </p:set>
                                    <p:animEffect transition="in" filter="fade">
                                      <p:cBhvr>
                                        <p:cTn id="117" dur="500"/>
                                        <p:tgtEl>
                                          <p:spTgt spid="34"/>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36"/>
                                        </p:tgtEl>
                                        <p:attrNameLst>
                                          <p:attrName>style.visibility</p:attrName>
                                        </p:attrNameLst>
                                      </p:cBhvr>
                                      <p:to>
                                        <p:strVal val="visible"/>
                                      </p:to>
                                    </p:set>
                                    <p:animEffect transition="in" filter="fade">
                                      <p:cBhvr>
                                        <p:cTn id="120" dur="500"/>
                                        <p:tgtEl>
                                          <p:spTgt spid="36"/>
                                        </p:tgtEl>
                                      </p:cBhvr>
                                    </p:animEffect>
                                  </p:childTnLst>
                                </p:cTn>
                              </p:par>
                              <p:par>
                                <p:cTn id="121" presetID="10" presetClass="entr" presetSubtype="0" fill="hold" nodeType="withEffect">
                                  <p:stCondLst>
                                    <p:cond delay="0"/>
                                  </p:stCondLst>
                                  <p:childTnLst>
                                    <p:set>
                                      <p:cBhvr>
                                        <p:cTn id="122" dur="1" fill="hold">
                                          <p:stCondLst>
                                            <p:cond delay="0"/>
                                          </p:stCondLst>
                                        </p:cTn>
                                        <p:tgtEl>
                                          <p:spTgt spid="38"/>
                                        </p:tgtEl>
                                        <p:attrNameLst>
                                          <p:attrName>style.visibility</p:attrName>
                                        </p:attrNameLst>
                                      </p:cBhvr>
                                      <p:to>
                                        <p:strVal val="visible"/>
                                      </p:to>
                                    </p:set>
                                    <p:animEffect transition="in" filter="fade">
                                      <p:cBhvr>
                                        <p:cTn id="123" dur="500"/>
                                        <p:tgtEl>
                                          <p:spTgt spid="38"/>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7"/>
                                        </p:tgtEl>
                                        <p:attrNameLst>
                                          <p:attrName>style.visibility</p:attrName>
                                        </p:attrNameLst>
                                      </p:cBhvr>
                                      <p:to>
                                        <p:strVal val="visible"/>
                                      </p:to>
                                    </p:set>
                                    <p:animEffect transition="in" filter="fade">
                                      <p:cBhvr>
                                        <p:cTn id="126" dur="500"/>
                                        <p:tgtEl>
                                          <p:spTgt spid="37"/>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39"/>
                                        </p:tgtEl>
                                        <p:attrNameLst>
                                          <p:attrName>style.visibility</p:attrName>
                                        </p:attrNameLst>
                                      </p:cBhvr>
                                      <p:to>
                                        <p:strVal val="visible"/>
                                      </p:to>
                                    </p:set>
                                    <p:animEffect transition="in" filter="fade">
                                      <p:cBhvr>
                                        <p:cTn id="129" dur="500"/>
                                        <p:tgtEl>
                                          <p:spTgt spid="39"/>
                                        </p:tgtEl>
                                      </p:cBhvr>
                                    </p:animEffect>
                                  </p:childTnLst>
                                </p:cTn>
                              </p:par>
                              <p:par>
                                <p:cTn id="130" presetID="10" presetClass="exit" presetSubtype="0" fill="hold" grpId="1" nodeType="withEffect">
                                  <p:stCondLst>
                                    <p:cond delay="0"/>
                                  </p:stCondLst>
                                  <p:childTnLst>
                                    <p:animEffect transition="out" filter="fade">
                                      <p:cBhvr>
                                        <p:cTn id="131" dur="500"/>
                                        <p:tgtEl>
                                          <p:spTgt spid="33"/>
                                        </p:tgtEl>
                                      </p:cBhvr>
                                    </p:animEffect>
                                    <p:set>
                                      <p:cBhvr>
                                        <p:cTn id="132" dur="1" fill="hold">
                                          <p:stCondLst>
                                            <p:cond delay="499"/>
                                          </p:stCondLst>
                                        </p:cTn>
                                        <p:tgtEl>
                                          <p:spTgt spid="33"/>
                                        </p:tgtEl>
                                        <p:attrNameLst>
                                          <p:attrName>style.visibility</p:attrName>
                                        </p:attrNameLst>
                                      </p:cBhvr>
                                      <p:to>
                                        <p:strVal val="hidden"/>
                                      </p:to>
                                    </p:set>
                                  </p:childTnLst>
                                </p:cTn>
                              </p:par>
                              <p:par>
                                <p:cTn id="133" presetID="10" presetClass="entr" presetSubtype="0" fill="hold" nodeType="withEffect">
                                  <p:stCondLst>
                                    <p:cond delay="0"/>
                                  </p:stCondLst>
                                  <p:childTnLst>
                                    <p:set>
                                      <p:cBhvr>
                                        <p:cTn id="134" dur="1" fill="hold">
                                          <p:stCondLst>
                                            <p:cond delay="0"/>
                                          </p:stCondLst>
                                        </p:cTn>
                                        <p:tgtEl>
                                          <p:spTgt spid="40">
                                            <p:txEl>
                                              <p:pRg st="0" end="0"/>
                                            </p:txEl>
                                          </p:spTgt>
                                        </p:tgtEl>
                                        <p:attrNameLst>
                                          <p:attrName>style.visibility</p:attrName>
                                        </p:attrNameLst>
                                      </p:cBhvr>
                                      <p:to>
                                        <p:strVal val="visible"/>
                                      </p:to>
                                    </p:set>
                                    <p:animEffect transition="in" filter="fade">
                                      <p:cBhvr>
                                        <p:cTn id="135" dur="500"/>
                                        <p:tgtEl>
                                          <p:spTgt spid="40">
                                            <p:txEl>
                                              <p:pRg st="0" end="0"/>
                                            </p:txEl>
                                          </p:spTgt>
                                        </p:tgtEl>
                                      </p:cBhvr>
                                    </p:animEffect>
                                  </p:childTnLst>
                                </p:cTn>
                              </p:par>
                              <p:par>
                                <p:cTn id="136" presetID="10" presetClass="exit" presetSubtype="0" fill="hold" grpId="1" nodeType="withEffect">
                                  <p:stCondLst>
                                    <p:cond delay="0"/>
                                  </p:stCondLst>
                                  <p:childTnLst>
                                    <p:animEffect transition="out" filter="fade">
                                      <p:cBhvr>
                                        <p:cTn id="137" dur="500"/>
                                        <p:tgtEl>
                                          <p:spTgt spid="14"/>
                                        </p:tgtEl>
                                      </p:cBhvr>
                                    </p:animEffect>
                                    <p:set>
                                      <p:cBhvr>
                                        <p:cTn id="138" dur="1" fill="hold">
                                          <p:stCondLst>
                                            <p:cond delay="499"/>
                                          </p:stCondLst>
                                        </p:cTn>
                                        <p:tgtEl>
                                          <p:spTgt spid="14"/>
                                        </p:tgtEl>
                                        <p:attrNameLst>
                                          <p:attrName>style.visibility</p:attrName>
                                        </p:attrNameLst>
                                      </p:cBhvr>
                                      <p:to>
                                        <p:strVal val="hidden"/>
                                      </p:to>
                                    </p:set>
                                  </p:childTnLst>
                                </p:cTn>
                              </p:par>
                              <p:par>
                                <p:cTn id="139" presetID="10" presetClass="entr" presetSubtype="0" fill="hold" grpId="0" nodeType="withEffect">
                                  <p:stCondLst>
                                    <p:cond delay="0"/>
                                  </p:stCondLst>
                                  <p:childTnLst>
                                    <p:set>
                                      <p:cBhvr>
                                        <p:cTn id="140" dur="1" fill="hold">
                                          <p:stCondLst>
                                            <p:cond delay="0"/>
                                          </p:stCondLst>
                                        </p:cTn>
                                        <p:tgtEl>
                                          <p:spTgt spid="2"/>
                                        </p:tgtEl>
                                        <p:attrNameLst>
                                          <p:attrName>style.visibility</p:attrName>
                                        </p:attrNameLst>
                                      </p:cBhvr>
                                      <p:to>
                                        <p:strVal val="visible"/>
                                      </p:to>
                                    </p:set>
                                    <p:animEffect transition="in" filter="fade">
                                      <p:cBhvr>
                                        <p:cTn id="141" dur="500"/>
                                        <p:tgtEl>
                                          <p:spTgt spid="2"/>
                                        </p:tgtEl>
                                      </p:cBhvr>
                                    </p:animEffect>
                                  </p:childTnLst>
                                </p:cTn>
                              </p:par>
                              <p:par>
                                <p:cTn id="142" presetID="10" presetClass="exit" presetSubtype="0" fill="hold" grpId="1" nodeType="withEffect">
                                  <p:stCondLst>
                                    <p:cond delay="0"/>
                                  </p:stCondLst>
                                  <p:childTnLst>
                                    <p:animEffect transition="out" filter="fade">
                                      <p:cBhvr>
                                        <p:cTn id="143" dur="500"/>
                                        <p:tgtEl>
                                          <p:spTgt spid="2"/>
                                        </p:tgtEl>
                                      </p:cBhvr>
                                    </p:animEffect>
                                    <p:set>
                                      <p:cBhvr>
                                        <p:cTn id="144"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2" grpId="1" animBg="1"/>
      <p:bldP spid="13" grpId="0" animBg="1"/>
      <p:bldP spid="13" grpId="1" animBg="1"/>
      <p:bldP spid="17" grpId="0" animBg="1"/>
      <p:bldP spid="17" grpId="1" animBg="1"/>
      <p:bldP spid="21" grpId="0"/>
      <p:bldP spid="21" grpId="1"/>
      <p:bldP spid="28" grpId="0"/>
      <p:bldP spid="28" grpId="1"/>
      <p:bldP spid="29" grpId="0"/>
      <p:bldP spid="29" grpId="1"/>
      <p:bldP spid="30" grpId="0" animBg="1"/>
      <p:bldP spid="30" grpId="1" animBg="1"/>
      <p:bldP spid="31" grpId="0" animBg="1"/>
      <p:bldP spid="31" grpId="1" animBg="1"/>
      <p:bldP spid="32" grpId="0" animBg="1"/>
      <p:bldP spid="32" grpId="1" animBg="1"/>
      <p:bldP spid="33" grpId="0" animBg="1"/>
      <p:bldP spid="33" grpId="1" animBg="1"/>
      <p:bldP spid="14" grpId="0" animBg="1"/>
      <p:bldP spid="14" grpId="1" animBg="1"/>
      <p:bldP spid="36" grpId="0" animBg="1"/>
      <p:bldP spid="37" grpId="0"/>
      <p:bldP spid="39" grpId="0"/>
      <p:bldP spid="2" grpId="0"/>
      <p:bldP spid="2"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7939C0E-0C25-7F8D-326A-76177ADA5AF0}"/>
              </a:ext>
            </a:extLst>
          </p:cNvPr>
          <p:cNvSpPr>
            <a:spLocks noGrp="1"/>
          </p:cNvSpPr>
          <p:nvPr>
            <p:ph type="dt" sz="half" idx="10"/>
          </p:nvPr>
        </p:nvSpPr>
        <p:spPr/>
        <p:txBody>
          <a:bodyPr/>
          <a:lstStyle/>
          <a:p>
            <a:fld id="{3A380B71-F000-4CAA-9029-10AD7EBF40A1}" type="datetime1">
              <a:rPr lang="de-CH" noProof="0" smtClean="0"/>
              <a:t>15.10.24</a:t>
            </a:fld>
            <a:endParaRPr lang="en-GB" noProof="0" dirty="0"/>
          </a:p>
        </p:txBody>
      </p:sp>
      <p:sp>
        <p:nvSpPr>
          <p:cNvPr id="4" name="Footer Placeholder 3">
            <a:extLst>
              <a:ext uri="{FF2B5EF4-FFF2-40B4-BE49-F238E27FC236}">
                <a16:creationId xmlns:a16="http://schemas.microsoft.com/office/drawing/2014/main" id="{29DD8B37-CE6E-55EF-A90B-052553684327}"/>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Slide Number Placeholder 4">
            <a:extLst>
              <a:ext uri="{FF2B5EF4-FFF2-40B4-BE49-F238E27FC236}">
                <a16:creationId xmlns:a16="http://schemas.microsoft.com/office/drawing/2014/main" id="{80C04E6D-789A-18AE-70E0-FBB5638343C1}"/>
              </a:ext>
            </a:extLst>
          </p:cNvPr>
          <p:cNvSpPr>
            <a:spLocks noGrp="1"/>
          </p:cNvSpPr>
          <p:nvPr>
            <p:ph type="sldNum" sz="quarter" idx="12"/>
          </p:nvPr>
        </p:nvSpPr>
        <p:spPr/>
        <p:txBody>
          <a:bodyPr/>
          <a:lstStyle/>
          <a:p>
            <a:fld id="{442AD375-037F-43D0-B059-5172DA06796A}" type="slidenum">
              <a:rPr lang="en-GB" noProof="0" smtClean="0"/>
              <a:pPr/>
              <a:t>5</a:t>
            </a:fld>
            <a:endParaRPr lang="en-GB" noProof="0" dirty="0"/>
          </a:p>
        </p:txBody>
      </p:sp>
      <p:sp>
        <p:nvSpPr>
          <p:cNvPr id="6" name="Title 5">
            <a:extLst>
              <a:ext uri="{FF2B5EF4-FFF2-40B4-BE49-F238E27FC236}">
                <a16:creationId xmlns:a16="http://schemas.microsoft.com/office/drawing/2014/main" id="{0F7A3749-CE19-8126-9BCE-230C5CF7BCCC}"/>
              </a:ext>
            </a:extLst>
          </p:cNvPr>
          <p:cNvSpPr>
            <a:spLocks noGrp="1"/>
          </p:cNvSpPr>
          <p:nvPr>
            <p:ph type="title"/>
          </p:nvPr>
        </p:nvSpPr>
        <p:spPr/>
        <p:txBody>
          <a:bodyPr/>
          <a:lstStyle/>
          <a:p>
            <a:r>
              <a:rPr lang="en-US" dirty="0">
                <a:solidFill>
                  <a:schemeClr val="accent1"/>
                </a:solidFill>
              </a:rPr>
              <a:t>M</a:t>
            </a:r>
            <a:r>
              <a:rPr lang="en-US" dirty="0"/>
              <a:t>uon </a:t>
            </a:r>
            <a:r>
              <a:rPr lang="en-US" dirty="0">
                <a:solidFill>
                  <a:schemeClr val="accent1"/>
                </a:solidFill>
              </a:rPr>
              <a:t>I</a:t>
            </a:r>
            <a:r>
              <a:rPr lang="en-US" dirty="0"/>
              <a:t>nduced </a:t>
            </a:r>
            <a:r>
              <a:rPr lang="en-US" dirty="0">
                <a:solidFill>
                  <a:schemeClr val="accent1"/>
                </a:solidFill>
              </a:rPr>
              <a:t>X</a:t>
            </a:r>
            <a:r>
              <a:rPr lang="en-US" dirty="0"/>
              <a:t>-ray </a:t>
            </a:r>
            <a:r>
              <a:rPr lang="en-US" dirty="0">
                <a:solidFill>
                  <a:schemeClr val="accent1"/>
                </a:solidFill>
              </a:rPr>
              <a:t>E</a:t>
            </a:r>
            <a:r>
              <a:rPr lang="en-US" dirty="0"/>
              <a:t>mission</a:t>
            </a:r>
          </a:p>
        </p:txBody>
      </p:sp>
      <p:sp>
        <p:nvSpPr>
          <p:cNvPr id="10" name="Inhaltsplatzhalter 1">
            <a:extLst>
              <a:ext uri="{FF2B5EF4-FFF2-40B4-BE49-F238E27FC236}">
                <a16:creationId xmlns:a16="http://schemas.microsoft.com/office/drawing/2014/main" id="{3E4888A4-3FBE-1C7E-5EB1-242982DEE552}"/>
              </a:ext>
            </a:extLst>
          </p:cNvPr>
          <p:cNvSpPr txBox="1">
            <a:spLocks/>
          </p:cNvSpPr>
          <p:nvPr/>
        </p:nvSpPr>
        <p:spPr>
          <a:xfrm>
            <a:off x="374143" y="1724622"/>
            <a:ext cx="11443713" cy="4679951"/>
          </a:xfrm>
          <a:prstGeom prst="rect">
            <a:avLst/>
          </a:prstGeom>
        </p:spPr>
        <p:txBody>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GB" dirty="0"/>
              <a:t>MIXE is the only elemental analysis method that combines:</a:t>
            </a:r>
          </a:p>
          <a:p>
            <a:pPr marL="594900" lvl="1" indent="-342900">
              <a:buFont typeface="Arial" panose="020B0604020202020204" pitchFamily="34" charset="0"/>
              <a:buChar char="•"/>
            </a:pPr>
            <a:r>
              <a:rPr lang="en-GB" dirty="0"/>
              <a:t>Sensitivity to basically </a:t>
            </a:r>
            <a:r>
              <a:rPr lang="en-GB" b="1" dirty="0"/>
              <a:t>all elements </a:t>
            </a:r>
            <a:r>
              <a:rPr lang="en-GB" dirty="0"/>
              <a:t>(often even isotopes, indication of chemical states)</a:t>
            </a:r>
          </a:p>
          <a:p>
            <a:pPr marL="594900" lvl="1" indent="-342900">
              <a:buFont typeface="Arial" panose="020B0604020202020204" pitchFamily="34" charset="0"/>
              <a:buChar char="•"/>
            </a:pPr>
            <a:r>
              <a:rPr lang="en-US" b="1" dirty="0"/>
              <a:t>Depth-resolved</a:t>
            </a:r>
            <a:r>
              <a:rPr lang="en-US" dirty="0"/>
              <a:t> from surface to bulk (~</a:t>
            </a:r>
            <a:r>
              <a:rPr lang="el-GR" dirty="0"/>
              <a:t> μ</a:t>
            </a:r>
            <a:r>
              <a:rPr lang="en-GB" dirty="0"/>
              <a:t>m to ~ cm)</a:t>
            </a:r>
            <a:endParaRPr lang="en-US" dirty="0"/>
          </a:p>
          <a:p>
            <a:pPr marL="594900" lvl="1" indent="-342900">
              <a:buFont typeface="Arial" panose="020B0604020202020204" pitchFamily="34" charset="0"/>
              <a:buChar char="•"/>
            </a:pPr>
            <a:r>
              <a:rPr lang="en-US" dirty="0"/>
              <a:t>Completely </a:t>
            </a:r>
            <a:r>
              <a:rPr lang="en-US" b="1" dirty="0"/>
              <a:t>non-destructive</a:t>
            </a:r>
          </a:p>
          <a:p>
            <a:pPr marL="594900" lvl="1"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This makes it an especially unique tool for depth-dependent studies</a:t>
            </a:r>
          </a:p>
          <a:p>
            <a:pPr marL="594900" lvl="1" indent="-342900">
              <a:buFont typeface="Arial" panose="020B0604020202020204" pitchFamily="34" charset="0"/>
              <a:buChar char="•"/>
            </a:pPr>
            <a:r>
              <a:rPr lang="en-US" b="1" dirty="0"/>
              <a:t>Precious samples </a:t>
            </a:r>
            <a:r>
              <a:rPr lang="en-US" dirty="0"/>
              <a:t>that cannot be altered (Cultural heritage artifacts, etc.)</a:t>
            </a:r>
          </a:p>
          <a:p>
            <a:pPr marL="594900" lvl="1" indent="-342900">
              <a:buFont typeface="Arial" panose="020B0604020202020204" pitchFamily="34" charset="0"/>
              <a:buChar char="•"/>
            </a:pPr>
            <a:r>
              <a:rPr lang="en-US" dirty="0"/>
              <a:t>Samples that need to be measured </a:t>
            </a:r>
            <a:r>
              <a:rPr lang="en-US" b="1" dirty="0"/>
              <a:t>in-situ</a:t>
            </a:r>
            <a:r>
              <a:rPr lang="en-US" dirty="0"/>
              <a:t> or </a:t>
            </a:r>
            <a:r>
              <a:rPr lang="en-US" b="1" dirty="0"/>
              <a:t>in-operando</a:t>
            </a:r>
            <a:r>
              <a:rPr lang="en-US" dirty="0"/>
              <a:t> (e.g. Li batteries)</a:t>
            </a:r>
          </a:p>
          <a:p>
            <a:pPr marL="594900" lvl="1" indent="-342900">
              <a:buFont typeface="Arial" panose="020B0604020202020204" pitchFamily="34" charset="0"/>
              <a:buChar char="•"/>
            </a:pPr>
            <a:r>
              <a:rPr lang="en-US" dirty="0"/>
              <a:t>Other applications</a:t>
            </a:r>
          </a:p>
        </p:txBody>
      </p:sp>
    </p:spTree>
    <p:extLst>
      <p:ext uri="{BB962C8B-B14F-4D97-AF65-F5344CB8AC3E}">
        <p14:creationId xmlns:p14="http://schemas.microsoft.com/office/powerpoint/2010/main" val="1248945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7939C0E-0C25-7F8D-326A-76177ADA5AF0}"/>
              </a:ext>
            </a:extLst>
          </p:cNvPr>
          <p:cNvSpPr>
            <a:spLocks noGrp="1"/>
          </p:cNvSpPr>
          <p:nvPr>
            <p:ph type="dt" sz="half" idx="10"/>
          </p:nvPr>
        </p:nvSpPr>
        <p:spPr/>
        <p:txBody>
          <a:bodyPr/>
          <a:lstStyle/>
          <a:p>
            <a:fld id="{8E23F916-5AA2-4744-8A9A-CC31EFA190D4}" type="datetime1">
              <a:rPr lang="de-CH" noProof="0" smtClean="0"/>
              <a:t>15.10.24</a:t>
            </a:fld>
            <a:endParaRPr lang="en-GB" noProof="0" dirty="0"/>
          </a:p>
        </p:txBody>
      </p:sp>
      <p:sp>
        <p:nvSpPr>
          <p:cNvPr id="4" name="Footer Placeholder 3">
            <a:extLst>
              <a:ext uri="{FF2B5EF4-FFF2-40B4-BE49-F238E27FC236}">
                <a16:creationId xmlns:a16="http://schemas.microsoft.com/office/drawing/2014/main" id="{29DD8B37-CE6E-55EF-A90B-052553684327}"/>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Slide Number Placeholder 4">
            <a:extLst>
              <a:ext uri="{FF2B5EF4-FFF2-40B4-BE49-F238E27FC236}">
                <a16:creationId xmlns:a16="http://schemas.microsoft.com/office/drawing/2014/main" id="{80C04E6D-789A-18AE-70E0-FBB5638343C1}"/>
              </a:ext>
            </a:extLst>
          </p:cNvPr>
          <p:cNvSpPr>
            <a:spLocks noGrp="1"/>
          </p:cNvSpPr>
          <p:nvPr>
            <p:ph type="sldNum" sz="quarter" idx="12"/>
          </p:nvPr>
        </p:nvSpPr>
        <p:spPr/>
        <p:txBody>
          <a:bodyPr/>
          <a:lstStyle/>
          <a:p>
            <a:fld id="{442AD375-037F-43D0-B059-5172DA06796A}" type="slidenum">
              <a:rPr lang="en-GB" noProof="0" smtClean="0"/>
              <a:pPr/>
              <a:t>6</a:t>
            </a:fld>
            <a:endParaRPr lang="en-GB" noProof="0" dirty="0"/>
          </a:p>
        </p:txBody>
      </p:sp>
      <p:sp>
        <p:nvSpPr>
          <p:cNvPr id="6" name="Title 5">
            <a:extLst>
              <a:ext uri="{FF2B5EF4-FFF2-40B4-BE49-F238E27FC236}">
                <a16:creationId xmlns:a16="http://schemas.microsoft.com/office/drawing/2014/main" id="{0F7A3749-CE19-8126-9BCE-230C5CF7BCCC}"/>
              </a:ext>
            </a:extLst>
          </p:cNvPr>
          <p:cNvSpPr>
            <a:spLocks noGrp="1"/>
          </p:cNvSpPr>
          <p:nvPr>
            <p:ph type="title"/>
          </p:nvPr>
        </p:nvSpPr>
        <p:spPr/>
        <p:txBody>
          <a:bodyPr/>
          <a:lstStyle/>
          <a:p>
            <a:r>
              <a:rPr lang="en-US" dirty="0">
                <a:solidFill>
                  <a:schemeClr val="accent1"/>
                </a:solidFill>
              </a:rPr>
              <a:t>M</a:t>
            </a:r>
            <a:r>
              <a:rPr lang="en-US" dirty="0"/>
              <a:t>uon </a:t>
            </a:r>
            <a:r>
              <a:rPr lang="en-US" dirty="0">
                <a:solidFill>
                  <a:schemeClr val="accent1"/>
                </a:solidFill>
              </a:rPr>
              <a:t>I</a:t>
            </a:r>
            <a:r>
              <a:rPr lang="en-US" dirty="0"/>
              <a:t>nduced </a:t>
            </a:r>
            <a:r>
              <a:rPr lang="en-US" dirty="0">
                <a:solidFill>
                  <a:schemeClr val="accent1"/>
                </a:solidFill>
              </a:rPr>
              <a:t>X</a:t>
            </a:r>
            <a:r>
              <a:rPr lang="en-US" dirty="0"/>
              <a:t>-ray </a:t>
            </a:r>
            <a:r>
              <a:rPr lang="en-US" dirty="0">
                <a:solidFill>
                  <a:schemeClr val="accent1"/>
                </a:solidFill>
              </a:rPr>
              <a:t>E</a:t>
            </a:r>
            <a:r>
              <a:rPr lang="en-US" dirty="0"/>
              <a:t>mission</a:t>
            </a:r>
          </a:p>
        </p:txBody>
      </p:sp>
      <p:sp>
        <p:nvSpPr>
          <p:cNvPr id="37" name="TextBox 36">
            <a:extLst>
              <a:ext uri="{FF2B5EF4-FFF2-40B4-BE49-F238E27FC236}">
                <a16:creationId xmlns:a16="http://schemas.microsoft.com/office/drawing/2014/main" id="{783AEA99-068B-F156-A964-00C07B97C95C}"/>
              </a:ext>
            </a:extLst>
          </p:cNvPr>
          <p:cNvSpPr txBox="1"/>
          <p:nvPr/>
        </p:nvSpPr>
        <p:spPr>
          <a:xfrm>
            <a:off x="9696074" y="1851175"/>
            <a:ext cx="590452" cy="307777"/>
          </a:xfrm>
          <a:prstGeom prst="rect">
            <a:avLst/>
          </a:prstGeom>
          <a:noFill/>
        </p:spPr>
        <p:txBody>
          <a:bodyPr wrap="square" lIns="0" tIns="0" rIns="0" bIns="0" rtlCol="0">
            <a:spAutoFit/>
          </a:bodyPr>
          <a:lstStyle/>
          <a:p>
            <a:pPr algn="l"/>
            <a:r>
              <a:rPr lang="en-GB" sz="2000" dirty="0">
                <a:solidFill>
                  <a:schemeClr val="bg1"/>
                </a:solidFill>
              </a:rPr>
              <a:t>np,</a:t>
            </a:r>
            <a:r>
              <a:rPr lang="el-GR" sz="2000" dirty="0">
                <a:solidFill>
                  <a:schemeClr val="bg1"/>
                </a:solidFill>
              </a:rPr>
              <a:t>α</a:t>
            </a:r>
            <a:endParaRPr lang="en-US" sz="2000" dirty="0">
              <a:solidFill>
                <a:schemeClr val="bg1"/>
              </a:solidFill>
            </a:endParaRPr>
          </a:p>
        </p:txBody>
      </p:sp>
      <p:pic>
        <p:nvPicPr>
          <p:cNvPr id="62" name="Picture 61">
            <a:extLst>
              <a:ext uri="{FF2B5EF4-FFF2-40B4-BE49-F238E27FC236}">
                <a16:creationId xmlns:a16="http://schemas.microsoft.com/office/drawing/2014/main" id="{B9533A68-DC6E-197A-82FB-87E6C5E047A5}"/>
              </a:ext>
            </a:extLst>
          </p:cNvPr>
          <p:cNvPicPr>
            <a:picLocks noChangeAspect="1"/>
          </p:cNvPicPr>
          <p:nvPr/>
        </p:nvPicPr>
        <p:blipFill>
          <a:blip r:embed="rId3"/>
          <a:stretch>
            <a:fillRect/>
          </a:stretch>
        </p:blipFill>
        <p:spPr>
          <a:xfrm>
            <a:off x="2861635" y="1950980"/>
            <a:ext cx="3362325" cy="521144"/>
          </a:xfrm>
          <a:prstGeom prst="rect">
            <a:avLst/>
          </a:prstGeom>
        </p:spPr>
      </p:pic>
      <p:pic>
        <p:nvPicPr>
          <p:cNvPr id="2" name="Picture 6" descr="Picture 6">
            <a:extLst>
              <a:ext uri="{FF2B5EF4-FFF2-40B4-BE49-F238E27FC236}">
                <a16:creationId xmlns:a16="http://schemas.microsoft.com/office/drawing/2014/main" id="{DE6C0BD4-3683-A18A-3F12-0C956C2B5167}"/>
              </a:ext>
            </a:extLst>
          </p:cNvPr>
          <p:cNvPicPr>
            <a:picLocks noChangeAspect="1"/>
          </p:cNvPicPr>
          <p:nvPr/>
        </p:nvPicPr>
        <p:blipFill>
          <a:blip r:embed="rId4">
            <a:extLst>
              <a:ext uri="{28A0092B-C50C-407E-A947-70E740481C1C}">
                <a14:useLocalDpi xmlns:a14="http://schemas.microsoft.com/office/drawing/2010/main"/>
              </a:ext>
            </a:extLst>
          </a:blip>
          <a:srcRect/>
          <a:stretch>
            <a:fillRect/>
          </a:stretch>
        </p:blipFill>
        <p:spPr>
          <a:xfrm>
            <a:off x="1755373" y="1514249"/>
            <a:ext cx="1532214" cy="2723933"/>
          </a:xfrm>
          <a:prstGeom prst="rect">
            <a:avLst/>
          </a:prstGeom>
          <a:ln w="12700" cap="flat">
            <a:solidFill>
              <a:srgbClr val="000000"/>
            </a:solidFill>
            <a:prstDash val="solid"/>
            <a:round/>
          </a:ln>
          <a:effectLst/>
        </p:spPr>
      </p:pic>
      <p:pic>
        <p:nvPicPr>
          <p:cNvPr id="10" name="Picture 4" descr="Picture 4">
            <a:extLst>
              <a:ext uri="{FF2B5EF4-FFF2-40B4-BE49-F238E27FC236}">
                <a16:creationId xmlns:a16="http://schemas.microsoft.com/office/drawing/2014/main" id="{FE201C5D-A5D0-E4AD-85BF-7912C2438CBC}"/>
              </a:ext>
            </a:extLst>
          </p:cNvPr>
          <p:cNvPicPr>
            <a:picLocks noChangeAspect="1"/>
          </p:cNvPicPr>
          <p:nvPr/>
        </p:nvPicPr>
        <p:blipFill>
          <a:blip r:embed="rId5">
            <a:extLst>
              <a:ext uri="{28A0092B-C50C-407E-A947-70E740481C1C}">
                <a14:useLocalDpi xmlns:a14="http://schemas.microsoft.com/office/drawing/2010/main"/>
              </a:ext>
            </a:extLst>
          </a:blip>
          <a:srcRect/>
          <a:stretch>
            <a:fillRect/>
          </a:stretch>
        </p:blipFill>
        <p:spPr>
          <a:xfrm rot="13740307">
            <a:off x="5507394" y="1348043"/>
            <a:ext cx="2724077" cy="2628719"/>
          </a:xfrm>
          <a:custGeom>
            <a:avLst/>
            <a:gdLst/>
            <a:ahLst/>
            <a:cxnLst>
              <a:cxn ang="0">
                <a:pos x="wd2" y="hd2"/>
              </a:cxn>
              <a:cxn ang="5400000">
                <a:pos x="wd2" y="hd2"/>
              </a:cxn>
              <a:cxn ang="10800000">
                <a:pos x="wd2" y="hd2"/>
              </a:cxn>
              <a:cxn ang="16200000">
                <a:pos x="wd2" y="hd2"/>
              </a:cxn>
            </a:cxnLst>
            <a:rect l="0" t="0" r="r" b="b"/>
            <a:pathLst>
              <a:path w="21600" h="21600" extrusionOk="0">
                <a:moveTo>
                  <a:pt x="21600" y="12139"/>
                </a:moveTo>
                <a:lnTo>
                  <a:pt x="8122" y="0"/>
                </a:lnTo>
                <a:lnTo>
                  <a:pt x="7969" y="0"/>
                </a:lnTo>
                <a:lnTo>
                  <a:pt x="0" y="9501"/>
                </a:lnTo>
                <a:lnTo>
                  <a:pt x="13434" y="21600"/>
                </a:lnTo>
                <a:lnTo>
                  <a:pt x="13666" y="21599"/>
                </a:lnTo>
                <a:lnTo>
                  <a:pt x="21600" y="12139"/>
                </a:lnTo>
                <a:close/>
              </a:path>
            </a:pathLst>
          </a:custGeom>
          <a:ln w="12700" cap="flat">
            <a:solidFill>
              <a:srgbClr val="000000"/>
            </a:solidFill>
            <a:prstDash val="solid"/>
            <a:round/>
          </a:ln>
          <a:effectLst/>
        </p:spPr>
      </p:pic>
      <p:pic>
        <p:nvPicPr>
          <p:cNvPr id="12" name="Image">
            <a:extLst>
              <a:ext uri="{FF2B5EF4-FFF2-40B4-BE49-F238E27FC236}">
                <a16:creationId xmlns:a16="http://schemas.microsoft.com/office/drawing/2014/main" id="{BE7B0045-AD75-57E1-AAE2-C0E5D8BC262B}"/>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3271145" y="4045788"/>
            <a:ext cx="2877312" cy="1831484"/>
          </a:xfrm>
          <a:prstGeom prst="rect">
            <a:avLst/>
          </a:prstGeom>
          <a:ln w="12700" cap="flat">
            <a:solidFill>
              <a:srgbClr val="000000"/>
            </a:solidFill>
            <a:prstDash val="solid"/>
            <a:round/>
          </a:ln>
          <a:effectLst/>
        </p:spPr>
      </p:pic>
      <p:pic>
        <p:nvPicPr>
          <p:cNvPr id="13" name="Picture 6" descr="Picture 6">
            <a:extLst>
              <a:ext uri="{FF2B5EF4-FFF2-40B4-BE49-F238E27FC236}">
                <a16:creationId xmlns:a16="http://schemas.microsoft.com/office/drawing/2014/main" id="{A36D76ED-BAAD-7E4C-D60B-0604BE39EE14}"/>
              </a:ext>
            </a:extLst>
          </p:cNvPr>
          <p:cNvPicPr>
            <a:picLocks noChangeAspect="1"/>
          </p:cNvPicPr>
          <p:nvPr/>
        </p:nvPicPr>
        <p:blipFill>
          <a:blip r:embed="rId7">
            <a:extLst>
              <a:ext uri="{28A0092B-C50C-407E-A947-70E740481C1C}">
                <a14:useLocalDpi xmlns:a14="http://schemas.microsoft.com/office/drawing/2010/main"/>
              </a:ext>
            </a:extLst>
          </a:blip>
          <a:srcRect/>
          <a:stretch>
            <a:fillRect/>
          </a:stretch>
        </p:blipFill>
        <p:spPr>
          <a:xfrm>
            <a:off x="3312696" y="1525944"/>
            <a:ext cx="2740641" cy="2478980"/>
          </a:xfrm>
          <a:prstGeom prst="rect">
            <a:avLst/>
          </a:prstGeom>
          <a:ln w="12700" cap="flat">
            <a:solidFill>
              <a:srgbClr val="000000"/>
            </a:solidFill>
            <a:prstDash val="solid"/>
            <a:round/>
          </a:ln>
          <a:effectLst/>
        </p:spPr>
      </p:pic>
      <p:pic>
        <p:nvPicPr>
          <p:cNvPr id="17" name="Picture 16">
            <a:extLst>
              <a:ext uri="{FF2B5EF4-FFF2-40B4-BE49-F238E27FC236}">
                <a16:creationId xmlns:a16="http://schemas.microsoft.com/office/drawing/2014/main" id="{3AF88889-4F6F-FA71-387E-12F72031AC38}"/>
              </a:ext>
            </a:extLst>
          </p:cNvPr>
          <p:cNvPicPr>
            <a:picLocks noChangeAspect="1"/>
          </p:cNvPicPr>
          <p:nvPr/>
        </p:nvPicPr>
        <p:blipFill>
          <a:blip r:embed="rId8"/>
          <a:stretch>
            <a:fillRect/>
          </a:stretch>
        </p:blipFill>
        <p:spPr>
          <a:xfrm rot="16200000">
            <a:off x="1739376" y="4277628"/>
            <a:ext cx="1615640" cy="1583647"/>
          </a:xfrm>
          <a:prstGeom prst="rect">
            <a:avLst/>
          </a:prstGeom>
        </p:spPr>
      </p:pic>
      <p:sp>
        <p:nvSpPr>
          <p:cNvPr id="19" name="Archeological artifacts…">
            <a:extLst>
              <a:ext uri="{FF2B5EF4-FFF2-40B4-BE49-F238E27FC236}">
                <a16:creationId xmlns:a16="http://schemas.microsoft.com/office/drawing/2014/main" id="{2B4DB806-5CD9-ACD0-17EE-DD213802F73D}"/>
              </a:ext>
            </a:extLst>
          </p:cNvPr>
          <p:cNvSpPr txBox="1"/>
          <p:nvPr/>
        </p:nvSpPr>
        <p:spPr>
          <a:xfrm>
            <a:off x="1457631" y="4234682"/>
            <a:ext cx="2646558" cy="276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a:defRPr b="1"/>
            </a:pPr>
            <a:r>
              <a:rPr lang="en-US" dirty="0"/>
              <a:t>Archeological artifacts</a:t>
            </a:r>
          </a:p>
        </p:txBody>
      </p:sp>
      <p:sp>
        <p:nvSpPr>
          <p:cNvPr id="21" name="Textfeld 41">
            <a:extLst>
              <a:ext uri="{FF2B5EF4-FFF2-40B4-BE49-F238E27FC236}">
                <a16:creationId xmlns:a16="http://schemas.microsoft.com/office/drawing/2014/main" id="{D5638155-6CA9-885C-F569-CCA6E127A491}"/>
              </a:ext>
            </a:extLst>
          </p:cNvPr>
          <p:cNvSpPr txBox="1"/>
          <p:nvPr/>
        </p:nvSpPr>
        <p:spPr>
          <a:xfrm>
            <a:off x="2907730" y="3667181"/>
            <a:ext cx="3474683" cy="369332"/>
          </a:xfrm>
          <a:prstGeom prst="rect">
            <a:avLst/>
          </a:prstGeom>
          <a:noFill/>
        </p:spPr>
        <p:txBody>
          <a:bodyPr wrap="square">
            <a:spAutoFit/>
          </a:bodyPr>
          <a:lstStyle/>
          <a:p>
            <a:pPr algn="ctr">
              <a:defRPr b="1"/>
            </a:pPr>
            <a:r>
              <a:rPr lang="de-CH" dirty="0" err="1"/>
              <a:t>Meteorites</a:t>
            </a:r>
            <a:endParaRPr lang="de-CH" dirty="0"/>
          </a:p>
        </p:txBody>
      </p:sp>
      <p:pic>
        <p:nvPicPr>
          <p:cNvPr id="28" name="Picture 27">
            <a:extLst>
              <a:ext uri="{FF2B5EF4-FFF2-40B4-BE49-F238E27FC236}">
                <a16:creationId xmlns:a16="http://schemas.microsoft.com/office/drawing/2014/main" id="{7881F97F-D041-024F-9191-D2368FF59F7A}"/>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6065907" y="3750077"/>
            <a:ext cx="1615607" cy="2152087"/>
          </a:xfrm>
          <a:prstGeom prst="rect">
            <a:avLst/>
          </a:prstGeom>
        </p:spPr>
      </p:pic>
      <p:sp>
        <p:nvSpPr>
          <p:cNvPr id="31" name="Rectangle: Rounded Corners 30">
            <a:extLst>
              <a:ext uri="{FF2B5EF4-FFF2-40B4-BE49-F238E27FC236}">
                <a16:creationId xmlns:a16="http://schemas.microsoft.com/office/drawing/2014/main" id="{BF647681-88D2-2DE5-BBF5-2E34C3905023}"/>
              </a:ext>
            </a:extLst>
          </p:cNvPr>
          <p:cNvSpPr/>
          <p:nvPr/>
        </p:nvSpPr>
        <p:spPr>
          <a:xfrm>
            <a:off x="1271464" y="1360331"/>
            <a:ext cx="6837313" cy="4772651"/>
          </a:xfrm>
          <a:prstGeom prst="roundRect">
            <a:avLst/>
          </a:prstGeom>
          <a:noFill/>
          <a:ln>
            <a:solidFill>
              <a:schemeClr val="accent1"/>
            </a:solidFill>
          </a:ln>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3" name="Textfeld 40">
            <a:extLst>
              <a:ext uri="{FF2B5EF4-FFF2-40B4-BE49-F238E27FC236}">
                <a16:creationId xmlns:a16="http://schemas.microsoft.com/office/drawing/2014/main" id="{AD5B68A5-2C98-574D-0A0D-2E2CB92BC92F}"/>
              </a:ext>
            </a:extLst>
          </p:cNvPr>
          <p:cNvSpPr txBox="1"/>
          <p:nvPr/>
        </p:nvSpPr>
        <p:spPr>
          <a:xfrm>
            <a:off x="5442287" y="3329438"/>
            <a:ext cx="2788488" cy="369332"/>
          </a:xfrm>
          <a:prstGeom prst="rect">
            <a:avLst/>
          </a:prstGeom>
          <a:noFill/>
        </p:spPr>
        <p:txBody>
          <a:bodyPr wrap="square">
            <a:spAutoFit/>
          </a:bodyPr>
          <a:lstStyle/>
          <a:p>
            <a:pPr algn="ctr">
              <a:defRPr b="1"/>
            </a:pPr>
            <a:r>
              <a:rPr lang="en-US" dirty="0"/>
              <a:t>Batteries</a:t>
            </a:r>
            <a:endParaRPr lang="de-CH" dirty="0"/>
          </a:p>
        </p:txBody>
      </p:sp>
      <p:grpSp>
        <p:nvGrpSpPr>
          <p:cNvPr id="32" name="Gruppieren 60">
            <a:extLst>
              <a:ext uri="{FF2B5EF4-FFF2-40B4-BE49-F238E27FC236}">
                <a16:creationId xmlns:a16="http://schemas.microsoft.com/office/drawing/2014/main" id="{480072DC-916D-7083-C54A-4473D39940BF}"/>
              </a:ext>
            </a:extLst>
          </p:cNvPr>
          <p:cNvGrpSpPr/>
          <p:nvPr/>
        </p:nvGrpSpPr>
        <p:grpSpPr>
          <a:xfrm>
            <a:off x="516694" y="3514104"/>
            <a:ext cx="1152188" cy="574453"/>
            <a:chOff x="193636" y="2320694"/>
            <a:chExt cx="864141" cy="430840"/>
          </a:xfrm>
        </p:grpSpPr>
        <p:sp>
          <p:nvSpPr>
            <p:cNvPr id="33" name="µ-">
              <a:extLst>
                <a:ext uri="{FF2B5EF4-FFF2-40B4-BE49-F238E27FC236}">
                  <a16:creationId xmlns:a16="http://schemas.microsoft.com/office/drawing/2014/main" id="{26E1AD70-5CBD-6AA5-DC9E-C9ACF5D7D133}"/>
                </a:ext>
              </a:extLst>
            </p:cNvPr>
            <p:cNvSpPr txBox="1"/>
            <p:nvPr/>
          </p:nvSpPr>
          <p:spPr>
            <a:xfrm>
              <a:off x="193636" y="2320694"/>
              <a:ext cx="312586" cy="4308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r>
                <a:rPr lang="de-CH" sz="3733" dirty="0">
                  <a:solidFill>
                    <a:schemeClr val="accent4">
                      <a:lumMod val="60000"/>
                      <a:lumOff val="40000"/>
                    </a:schemeClr>
                  </a:solidFill>
                  <a:latin typeface="+mj-lt"/>
                </a:rPr>
                <a:t>µ</a:t>
              </a:r>
              <a:r>
                <a:rPr lang="de-CH" sz="3733" baseline="30000" dirty="0">
                  <a:solidFill>
                    <a:schemeClr val="accent4">
                      <a:lumMod val="60000"/>
                      <a:lumOff val="40000"/>
                    </a:schemeClr>
                  </a:solidFill>
                </a:rPr>
                <a:t>–</a:t>
              </a:r>
            </a:p>
          </p:txBody>
        </p:sp>
        <p:sp>
          <p:nvSpPr>
            <p:cNvPr id="34" name="Line">
              <a:extLst>
                <a:ext uri="{FF2B5EF4-FFF2-40B4-BE49-F238E27FC236}">
                  <a16:creationId xmlns:a16="http://schemas.microsoft.com/office/drawing/2014/main" id="{8C961049-C41F-DD29-1258-3019E36A20BF}"/>
                </a:ext>
              </a:extLst>
            </p:cNvPr>
            <p:cNvSpPr/>
            <p:nvPr/>
          </p:nvSpPr>
          <p:spPr>
            <a:xfrm>
              <a:off x="581683" y="2604485"/>
              <a:ext cx="476094" cy="17939"/>
            </a:xfrm>
            <a:prstGeom prst="line">
              <a:avLst/>
            </a:prstGeom>
            <a:ln w="38100">
              <a:solidFill>
                <a:schemeClr val="accent4">
                  <a:lumMod val="60000"/>
                  <a:lumOff val="40000"/>
                </a:schemeClr>
              </a:solidFill>
              <a:headEnd w="lg" len="lg"/>
              <a:tailEnd type="triangle" w="lg" len="lg"/>
            </a:ln>
          </p:spPr>
          <p:txBody>
            <a:bodyPr lIns="60959" rIns="60959"/>
            <a:lstStyle/>
            <a:p>
              <a:pPr>
                <a:spcBef>
                  <a:spcPts val="1200"/>
                </a:spcBef>
              </a:pPr>
              <a:endParaRPr lang="de-CH" sz="2400" dirty="0"/>
            </a:p>
          </p:txBody>
        </p:sp>
      </p:grpSp>
      <p:sp>
        <p:nvSpPr>
          <p:cNvPr id="36" name="Archeological artifacts…">
            <a:extLst>
              <a:ext uri="{FF2B5EF4-FFF2-40B4-BE49-F238E27FC236}">
                <a16:creationId xmlns:a16="http://schemas.microsoft.com/office/drawing/2014/main" id="{9EF929FE-7A2C-1AC3-D938-908B306CBDBC}"/>
              </a:ext>
            </a:extLst>
          </p:cNvPr>
          <p:cNvSpPr txBox="1"/>
          <p:nvPr/>
        </p:nvSpPr>
        <p:spPr>
          <a:xfrm>
            <a:off x="2495339" y="859294"/>
            <a:ext cx="4299463" cy="4308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a:defRPr b="1"/>
            </a:pPr>
            <a:r>
              <a:rPr lang="en-US" sz="2800" dirty="0"/>
              <a:t>Targets: </a:t>
            </a:r>
            <a:r>
              <a:rPr lang="en-US" sz="2400" dirty="0"/>
              <a:t>almost all element</a:t>
            </a:r>
            <a:endParaRPr lang="en-US" sz="2800" dirty="0"/>
          </a:p>
        </p:txBody>
      </p:sp>
      <p:pic>
        <p:nvPicPr>
          <p:cNvPr id="11" name="Photon.png" descr="Photon.png">
            <a:extLst>
              <a:ext uri="{FF2B5EF4-FFF2-40B4-BE49-F238E27FC236}">
                <a16:creationId xmlns:a16="http://schemas.microsoft.com/office/drawing/2014/main" id="{77DBED6E-746B-7D32-AA9D-F3EC61B5008E}"/>
              </a:ext>
            </a:extLst>
          </p:cNvPr>
          <p:cNvPicPr>
            <a:picLocks noChangeAspect="1"/>
          </p:cNvPicPr>
          <p:nvPr/>
        </p:nvPicPr>
        <p:blipFill>
          <a:blip r:embed="rId10" cstate="hqprint">
            <a:extLst>
              <a:ext uri="{28A0092B-C50C-407E-A947-70E740481C1C}">
                <a14:useLocalDpi xmlns:a14="http://schemas.microsoft.com/office/drawing/2010/main"/>
              </a:ext>
            </a:extLst>
          </a:blip>
          <a:stretch>
            <a:fillRect/>
          </a:stretch>
        </p:blipFill>
        <p:spPr>
          <a:xfrm rot="18230962">
            <a:off x="5881514" y="2314990"/>
            <a:ext cx="3903329" cy="2927497"/>
          </a:xfrm>
          <a:prstGeom prst="rect">
            <a:avLst/>
          </a:prstGeom>
          <a:ln w="12700">
            <a:miter lim="400000"/>
          </a:ln>
        </p:spPr>
      </p:pic>
      <p:pic>
        <p:nvPicPr>
          <p:cNvPr id="39" name="Picture 38">
            <a:extLst>
              <a:ext uri="{FF2B5EF4-FFF2-40B4-BE49-F238E27FC236}">
                <a16:creationId xmlns:a16="http://schemas.microsoft.com/office/drawing/2014/main" id="{85EB56C0-F3E0-1A89-CC4C-F3B696E43C9F}"/>
              </a:ext>
            </a:extLst>
          </p:cNvPr>
          <p:cNvPicPr>
            <a:picLocks noChangeAspect="1"/>
          </p:cNvPicPr>
          <p:nvPr/>
        </p:nvPicPr>
        <p:blipFill>
          <a:blip r:embed="rId11"/>
          <a:stretch>
            <a:fillRect/>
          </a:stretch>
        </p:blipFill>
        <p:spPr>
          <a:xfrm>
            <a:off x="8742876" y="1151578"/>
            <a:ext cx="2932430" cy="2682472"/>
          </a:xfrm>
          <a:prstGeom prst="rect">
            <a:avLst/>
          </a:prstGeom>
        </p:spPr>
      </p:pic>
      <p:pic>
        <p:nvPicPr>
          <p:cNvPr id="49" name="Picture 48">
            <a:extLst>
              <a:ext uri="{FF2B5EF4-FFF2-40B4-BE49-F238E27FC236}">
                <a16:creationId xmlns:a16="http://schemas.microsoft.com/office/drawing/2014/main" id="{2C2B560F-6D43-31A8-1B48-B76223A533E1}"/>
              </a:ext>
            </a:extLst>
          </p:cNvPr>
          <p:cNvPicPr>
            <a:picLocks noChangeAspect="1"/>
          </p:cNvPicPr>
          <p:nvPr/>
        </p:nvPicPr>
        <p:blipFill>
          <a:blip r:embed="rId12"/>
          <a:stretch>
            <a:fillRect/>
          </a:stretch>
        </p:blipFill>
        <p:spPr>
          <a:xfrm>
            <a:off x="8336004" y="4025953"/>
            <a:ext cx="3788396" cy="2071971"/>
          </a:xfrm>
          <a:prstGeom prst="rect">
            <a:avLst/>
          </a:prstGeom>
        </p:spPr>
      </p:pic>
      <p:sp>
        <p:nvSpPr>
          <p:cNvPr id="50" name="TextBox 49">
            <a:extLst>
              <a:ext uri="{FF2B5EF4-FFF2-40B4-BE49-F238E27FC236}">
                <a16:creationId xmlns:a16="http://schemas.microsoft.com/office/drawing/2014/main" id="{6EFEB9AF-CF46-E742-D9BE-8A00BD17419B}"/>
              </a:ext>
            </a:extLst>
          </p:cNvPr>
          <p:cNvSpPr txBox="1"/>
          <p:nvPr/>
        </p:nvSpPr>
        <p:spPr>
          <a:xfrm>
            <a:off x="9098617" y="6033910"/>
            <a:ext cx="2085507" cy="276999"/>
          </a:xfrm>
          <a:prstGeom prst="rect">
            <a:avLst/>
          </a:prstGeom>
          <a:noFill/>
        </p:spPr>
        <p:txBody>
          <a:bodyPr wrap="none" lIns="0" tIns="0" rIns="0" bIns="0" rtlCol="0">
            <a:spAutoFit/>
          </a:bodyPr>
          <a:lstStyle/>
          <a:p>
            <a:pPr algn="l"/>
            <a:r>
              <a:rPr lang="en-US" dirty="0"/>
              <a:t>MIXE spectrum of Cu</a:t>
            </a:r>
          </a:p>
        </p:txBody>
      </p:sp>
      <p:sp>
        <p:nvSpPr>
          <p:cNvPr id="7" name="Star: 5 Points 6">
            <a:extLst>
              <a:ext uri="{FF2B5EF4-FFF2-40B4-BE49-F238E27FC236}">
                <a16:creationId xmlns:a16="http://schemas.microsoft.com/office/drawing/2014/main" id="{DF35F833-B8B2-E4A8-C8B8-AB48AED142D2}"/>
              </a:ext>
            </a:extLst>
          </p:cNvPr>
          <p:cNvSpPr/>
          <p:nvPr/>
        </p:nvSpPr>
        <p:spPr>
          <a:xfrm>
            <a:off x="9945128" y="2218910"/>
            <a:ext cx="341398" cy="360040"/>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Tree>
    <p:extLst>
      <p:ext uri="{BB962C8B-B14F-4D97-AF65-F5344CB8AC3E}">
        <p14:creationId xmlns:p14="http://schemas.microsoft.com/office/powerpoint/2010/main" val="75905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ppt_x"/>
                                          </p:val>
                                        </p:tav>
                                        <p:tav tm="100000">
                                          <p:val>
                                            <p:strVal val="#ppt_x"/>
                                          </p:val>
                                        </p:tav>
                                      </p:tavLst>
                                    </p:anim>
                                    <p:anim calcmode="lin" valueType="num">
                                      <p:cBhvr additive="base">
                                        <p:cTn id="13"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ppt_x"/>
                                          </p:val>
                                        </p:tav>
                                        <p:tav tm="100000">
                                          <p:val>
                                            <p:strVal val="#ppt_x"/>
                                          </p:val>
                                        </p:tav>
                                      </p:tavLst>
                                    </p:anim>
                                    <p:anim calcmode="lin" valueType="num">
                                      <p:cBhvr additive="base">
                                        <p:cTn id="25"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ppt_x"/>
                                          </p:val>
                                        </p:tav>
                                        <p:tav tm="100000">
                                          <p:val>
                                            <p:strVal val="#ppt_x"/>
                                          </p:val>
                                        </p:tav>
                                      </p:tavLst>
                                    </p:anim>
                                    <p:anim calcmode="lin" valueType="num">
                                      <p:cBhvr additive="base">
                                        <p:cTn id="3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additive="base">
                                        <p:cTn id="52" dur="500" fill="hold"/>
                                        <p:tgtEl>
                                          <p:spTgt spid="10"/>
                                        </p:tgtEl>
                                        <p:attrNameLst>
                                          <p:attrName>ppt_x</p:attrName>
                                        </p:attrNameLst>
                                      </p:cBhvr>
                                      <p:tavLst>
                                        <p:tav tm="0">
                                          <p:val>
                                            <p:strVal val="#ppt_x"/>
                                          </p:val>
                                        </p:tav>
                                        <p:tav tm="100000">
                                          <p:val>
                                            <p:strVal val="#ppt_x"/>
                                          </p:val>
                                        </p:tav>
                                      </p:tavLst>
                                    </p:anim>
                                    <p:anim calcmode="lin" valueType="num">
                                      <p:cBhvr additive="base">
                                        <p:cTn id="5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500" fill="hold"/>
                                        <p:tgtEl>
                                          <p:spTgt spid="28"/>
                                        </p:tgtEl>
                                        <p:attrNameLst>
                                          <p:attrName>ppt_x</p:attrName>
                                        </p:attrNameLst>
                                      </p:cBhvr>
                                      <p:tavLst>
                                        <p:tav tm="0">
                                          <p:val>
                                            <p:strVal val="#ppt_x"/>
                                          </p:val>
                                        </p:tav>
                                        <p:tav tm="100000">
                                          <p:val>
                                            <p:strVal val="#ppt_x"/>
                                          </p:val>
                                        </p:tav>
                                      </p:tavLst>
                                    </p:anim>
                                    <p:anim calcmode="lin" valueType="num">
                                      <p:cBhvr additive="base">
                                        <p:cTn id="59"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1"/>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11"/>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nodeType="clickEffect">
                                  <p:stCondLst>
                                    <p:cond delay="0"/>
                                  </p:stCondLst>
                                  <p:childTnLst>
                                    <p:set>
                                      <p:cBhvr>
                                        <p:cTn id="81" dur="1" fill="hold">
                                          <p:stCondLst>
                                            <p:cond delay="0"/>
                                          </p:stCondLst>
                                        </p:cTn>
                                        <p:tgtEl>
                                          <p:spTgt spid="39"/>
                                        </p:tgtEl>
                                        <p:attrNameLst>
                                          <p:attrName>style.visibility</p:attrName>
                                        </p:attrNameLst>
                                      </p:cBhvr>
                                      <p:to>
                                        <p:strVal val="visible"/>
                                      </p:to>
                                    </p:set>
                                    <p:anim calcmode="lin" valueType="num">
                                      <p:cBhvr additive="base">
                                        <p:cTn id="82" dur="500" fill="hold"/>
                                        <p:tgtEl>
                                          <p:spTgt spid="39"/>
                                        </p:tgtEl>
                                        <p:attrNameLst>
                                          <p:attrName>ppt_x</p:attrName>
                                        </p:attrNameLst>
                                      </p:cBhvr>
                                      <p:tavLst>
                                        <p:tav tm="0">
                                          <p:val>
                                            <p:strVal val="#ppt_x"/>
                                          </p:val>
                                        </p:tav>
                                        <p:tav tm="100000">
                                          <p:val>
                                            <p:strVal val="#ppt_x"/>
                                          </p:val>
                                        </p:tav>
                                      </p:tavLst>
                                    </p:anim>
                                    <p:anim calcmode="lin" valueType="num">
                                      <p:cBhvr additive="base">
                                        <p:cTn id="83"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7"/>
                                        </p:tgtEl>
                                        <p:attrNameLst>
                                          <p:attrName>style.visibility</p:attrName>
                                        </p:attrNameLst>
                                      </p:cBhvr>
                                      <p:to>
                                        <p:strVal val="visible"/>
                                      </p:to>
                                    </p:set>
                                    <p:anim calcmode="lin" valueType="num">
                                      <p:cBhvr>
                                        <p:cTn id="88" dur="500" fill="hold"/>
                                        <p:tgtEl>
                                          <p:spTgt spid="7"/>
                                        </p:tgtEl>
                                        <p:attrNameLst>
                                          <p:attrName>ppt_w</p:attrName>
                                        </p:attrNameLst>
                                      </p:cBhvr>
                                      <p:tavLst>
                                        <p:tav tm="0">
                                          <p:val>
                                            <p:fltVal val="0"/>
                                          </p:val>
                                        </p:tav>
                                        <p:tav tm="100000">
                                          <p:val>
                                            <p:strVal val="#ppt_w"/>
                                          </p:val>
                                        </p:tav>
                                      </p:tavLst>
                                    </p:anim>
                                    <p:anim calcmode="lin" valueType="num">
                                      <p:cBhvr>
                                        <p:cTn id="89" dur="500" fill="hold"/>
                                        <p:tgtEl>
                                          <p:spTgt spid="7"/>
                                        </p:tgtEl>
                                        <p:attrNameLst>
                                          <p:attrName>ppt_h</p:attrName>
                                        </p:attrNameLst>
                                      </p:cBhvr>
                                      <p:tavLst>
                                        <p:tav tm="0">
                                          <p:val>
                                            <p:fltVal val="0"/>
                                          </p:val>
                                        </p:tav>
                                        <p:tav tm="100000">
                                          <p:val>
                                            <p:strVal val="#ppt_h"/>
                                          </p:val>
                                        </p:tav>
                                      </p:tavLst>
                                    </p:anim>
                                    <p:animEffect transition="in" filter="fade">
                                      <p:cBhvr>
                                        <p:cTn id="90" dur="500"/>
                                        <p:tgtEl>
                                          <p:spTgt spid="7"/>
                                        </p:tgtEl>
                                      </p:cBhvr>
                                    </p:animEffect>
                                  </p:childTnLst>
                                </p:cTn>
                              </p:par>
                            </p:childTnLst>
                          </p:cTn>
                        </p:par>
                      </p:childTnLst>
                    </p:cTn>
                  </p:par>
                  <p:par>
                    <p:cTn id="91" fill="hold">
                      <p:stCondLst>
                        <p:cond delay="indefinite"/>
                      </p:stCondLst>
                      <p:childTnLst>
                        <p:par>
                          <p:cTn id="92" fill="hold">
                            <p:stCondLst>
                              <p:cond delay="0"/>
                            </p:stCondLst>
                            <p:childTnLst>
                              <p:par>
                                <p:cTn id="93" presetID="53" presetClass="entr" presetSubtype="16" fill="hold" nodeType="clickEffect">
                                  <p:stCondLst>
                                    <p:cond delay="0"/>
                                  </p:stCondLst>
                                  <p:childTnLst>
                                    <p:set>
                                      <p:cBhvr>
                                        <p:cTn id="94" dur="1" fill="hold">
                                          <p:stCondLst>
                                            <p:cond delay="0"/>
                                          </p:stCondLst>
                                        </p:cTn>
                                        <p:tgtEl>
                                          <p:spTgt spid="49"/>
                                        </p:tgtEl>
                                        <p:attrNameLst>
                                          <p:attrName>style.visibility</p:attrName>
                                        </p:attrNameLst>
                                      </p:cBhvr>
                                      <p:to>
                                        <p:strVal val="visible"/>
                                      </p:to>
                                    </p:set>
                                    <p:anim calcmode="lin" valueType="num">
                                      <p:cBhvr>
                                        <p:cTn id="95" dur="500" fill="hold"/>
                                        <p:tgtEl>
                                          <p:spTgt spid="49"/>
                                        </p:tgtEl>
                                        <p:attrNameLst>
                                          <p:attrName>ppt_w</p:attrName>
                                        </p:attrNameLst>
                                      </p:cBhvr>
                                      <p:tavLst>
                                        <p:tav tm="0">
                                          <p:val>
                                            <p:fltVal val="0"/>
                                          </p:val>
                                        </p:tav>
                                        <p:tav tm="100000">
                                          <p:val>
                                            <p:strVal val="#ppt_w"/>
                                          </p:val>
                                        </p:tav>
                                      </p:tavLst>
                                    </p:anim>
                                    <p:anim calcmode="lin" valueType="num">
                                      <p:cBhvr>
                                        <p:cTn id="96" dur="500" fill="hold"/>
                                        <p:tgtEl>
                                          <p:spTgt spid="49"/>
                                        </p:tgtEl>
                                        <p:attrNameLst>
                                          <p:attrName>ppt_h</p:attrName>
                                        </p:attrNameLst>
                                      </p:cBhvr>
                                      <p:tavLst>
                                        <p:tav tm="0">
                                          <p:val>
                                            <p:fltVal val="0"/>
                                          </p:val>
                                        </p:tav>
                                        <p:tav tm="100000">
                                          <p:val>
                                            <p:strVal val="#ppt_h"/>
                                          </p:val>
                                        </p:tav>
                                      </p:tavLst>
                                    </p:anim>
                                    <p:animEffect transition="in" filter="fade">
                                      <p:cBhvr>
                                        <p:cTn id="9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9" grpId="0" animBg="1"/>
      <p:bldP spid="21" grpId="0"/>
      <p:bldP spid="31" grpId="0" animBg="1"/>
      <p:bldP spid="23" grpId="0"/>
      <p:bldP spid="36"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712F6A2-005A-8611-2B32-6456FB591F54}"/>
              </a:ext>
            </a:extLst>
          </p:cNvPr>
          <p:cNvSpPr>
            <a:spLocks noGrp="1"/>
          </p:cNvSpPr>
          <p:nvPr>
            <p:ph type="dt" sz="half" idx="10"/>
          </p:nvPr>
        </p:nvSpPr>
        <p:spPr/>
        <p:txBody>
          <a:bodyPr/>
          <a:lstStyle/>
          <a:p>
            <a:fld id="{232AA6E7-6BF4-4AF2-BBE7-758B0167F6C5}" type="datetime1">
              <a:rPr lang="de-CH" smtClean="0"/>
              <a:t>15.10.24</a:t>
            </a:fld>
            <a:endParaRPr lang="de-CH" dirty="0"/>
          </a:p>
        </p:txBody>
      </p:sp>
      <p:sp>
        <p:nvSpPr>
          <p:cNvPr id="3" name="Fußzeilenplatzhalter 2">
            <a:extLst>
              <a:ext uri="{FF2B5EF4-FFF2-40B4-BE49-F238E27FC236}">
                <a16:creationId xmlns:a16="http://schemas.microsoft.com/office/drawing/2014/main" id="{43D4A4E4-0109-076C-E148-59553C9B1B72}"/>
              </a:ext>
            </a:extLst>
          </p:cNvPr>
          <p:cNvSpPr>
            <a:spLocks noGrp="1"/>
          </p:cNvSpPr>
          <p:nvPr>
            <p:ph type="ftr" sz="quarter" idx="11"/>
          </p:nvPr>
        </p:nvSpPr>
        <p:spPr/>
        <p:txBody>
          <a:bodyPr/>
          <a:lstStyle/>
          <a:p>
            <a:r>
              <a:rPr lang="en-US"/>
              <a:t>PSI Center for Neutron and Muon Sciences</a:t>
            </a:r>
            <a:endParaRPr lang="de-CH" dirty="0"/>
          </a:p>
        </p:txBody>
      </p:sp>
      <p:sp>
        <p:nvSpPr>
          <p:cNvPr id="4" name="Foliennummernplatzhalter 3">
            <a:extLst>
              <a:ext uri="{FF2B5EF4-FFF2-40B4-BE49-F238E27FC236}">
                <a16:creationId xmlns:a16="http://schemas.microsoft.com/office/drawing/2014/main" id="{A2D2F161-58E4-C46C-77D5-0AC495BCABA2}"/>
              </a:ext>
            </a:extLst>
          </p:cNvPr>
          <p:cNvSpPr>
            <a:spLocks noGrp="1"/>
          </p:cNvSpPr>
          <p:nvPr>
            <p:ph type="sldNum" sz="quarter" idx="12"/>
          </p:nvPr>
        </p:nvSpPr>
        <p:spPr/>
        <p:txBody>
          <a:bodyPr/>
          <a:lstStyle/>
          <a:p>
            <a:fld id="{442AD375-037F-43D0-B059-5172DA06796A}" type="slidenum">
              <a:rPr lang="de-CH" smtClean="0"/>
              <a:pPr/>
              <a:t>7</a:t>
            </a:fld>
            <a:endParaRPr lang="de-CH" dirty="0"/>
          </a:p>
        </p:txBody>
      </p:sp>
      <p:sp>
        <p:nvSpPr>
          <p:cNvPr id="5" name="Textplatzhalter 4">
            <a:extLst>
              <a:ext uri="{FF2B5EF4-FFF2-40B4-BE49-F238E27FC236}">
                <a16:creationId xmlns:a16="http://schemas.microsoft.com/office/drawing/2014/main" id="{7B92D963-65C5-93CB-4161-3F876AAA243F}"/>
              </a:ext>
            </a:extLst>
          </p:cNvPr>
          <p:cNvSpPr>
            <a:spLocks noGrp="1"/>
          </p:cNvSpPr>
          <p:nvPr>
            <p:ph type="body" sz="quarter" idx="13"/>
          </p:nvPr>
        </p:nvSpPr>
        <p:spPr>
          <a:xfrm>
            <a:off x="479376" y="2780928"/>
            <a:ext cx="10801349" cy="2160241"/>
          </a:xfrm>
        </p:spPr>
        <p:txBody>
          <a:bodyPr/>
          <a:lstStyle/>
          <a:p>
            <a:pPr algn="ctr"/>
            <a:r>
              <a:rPr lang="en-US" sz="3600" dirty="0"/>
              <a:t>MIXE Experimental Setup</a:t>
            </a:r>
          </a:p>
          <a:p>
            <a:pPr marL="457200" indent="-457200">
              <a:buFont typeface="Courier New" panose="02070309020205020404" pitchFamily="49" charset="0"/>
              <a:buChar char="o"/>
            </a:pPr>
            <a:endParaRPr lang="en-GB" noProof="0" dirty="0"/>
          </a:p>
        </p:txBody>
      </p:sp>
    </p:spTree>
    <p:extLst>
      <p:ext uri="{BB962C8B-B14F-4D97-AF65-F5344CB8AC3E}">
        <p14:creationId xmlns:p14="http://schemas.microsoft.com/office/powerpoint/2010/main" val="3917122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7939C0E-0C25-7F8D-326A-76177ADA5AF0}"/>
              </a:ext>
            </a:extLst>
          </p:cNvPr>
          <p:cNvSpPr>
            <a:spLocks noGrp="1"/>
          </p:cNvSpPr>
          <p:nvPr>
            <p:ph type="dt" sz="half" idx="10"/>
          </p:nvPr>
        </p:nvSpPr>
        <p:spPr/>
        <p:txBody>
          <a:bodyPr/>
          <a:lstStyle/>
          <a:p>
            <a:fld id="{0F5D9AF6-F87E-4757-B803-69A2B178099B}" type="datetime1">
              <a:rPr lang="de-CH" noProof="0" smtClean="0"/>
              <a:t>15.10.24</a:t>
            </a:fld>
            <a:endParaRPr lang="en-GB" noProof="0" dirty="0"/>
          </a:p>
        </p:txBody>
      </p:sp>
      <p:sp>
        <p:nvSpPr>
          <p:cNvPr id="4" name="Footer Placeholder 3">
            <a:extLst>
              <a:ext uri="{FF2B5EF4-FFF2-40B4-BE49-F238E27FC236}">
                <a16:creationId xmlns:a16="http://schemas.microsoft.com/office/drawing/2014/main" id="{29DD8B37-CE6E-55EF-A90B-052553684327}"/>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Slide Number Placeholder 4">
            <a:extLst>
              <a:ext uri="{FF2B5EF4-FFF2-40B4-BE49-F238E27FC236}">
                <a16:creationId xmlns:a16="http://schemas.microsoft.com/office/drawing/2014/main" id="{80C04E6D-789A-18AE-70E0-FBB5638343C1}"/>
              </a:ext>
            </a:extLst>
          </p:cNvPr>
          <p:cNvSpPr>
            <a:spLocks noGrp="1"/>
          </p:cNvSpPr>
          <p:nvPr>
            <p:ph type="sldNum" sz="quarter" idx="12"/>
          </p:nvPr>
        </p:nvSpPr>
        <p:spPr/>
        <p:txBody>
          <a:bodyPr/>
          <a:lstStyle/>
          <a:p>
            <a:fld id="{442AD375-037F-43D0-B059-5172DA06796A}" type="slidenum">
              <a:rPr lang="en-GB" noProof="0" smtClean="0"/>
              <a:pPr/>
              <a:t>8</a:t>
            </a:fld>
            <a:endParaRPr lang="en-GB" noProof="0" dirty="0"/>
          </a:p>
        </p:txBody>
      </p:sp>
      <p:sp>
        <p:nvSpPr>
          <p:cNvPr id="6" name="Title 5">
            <a:extLst>
              <a:ext uri="{FF2B5EF4-FFF2-40B4-BE49-F238E27FC236}">
                <a16:creationId xmlns:a16="http://schemas.microsoft.com/office/drawing/2014/main" id="{0F7A3749-CE19-8126-9BCE-230C5CF7BCCC}"/>
              </a:ext>
            </a:extLst>
          </p:cNvPr>
          <p:cNvSpPr>
            <a:spLocks noGrp="1"/>
          </p:cNvSpPr>
          <p:nvPr>
            <p:ph type="title"/>
          </p:nvPr>
        </p:nvSpPr>
        <p:spPr/>
        <p:txBody>
          <a:bodyPr/>
          <a:lstStyle/>
          <a:p>
            <a:r>
              <a:rPr lang="en-US" dirty="0">
                <a:solidFill>
                  <a:schemeClr val="accent1"/>
                </a:solidFill>
              </a:rPr>
              <a:t>S</a:t>
            </a:r>
            <a:r>
              <a:rPr lang="en-US" dirty="0"/>
              <a:t>wiss </a:t>
            </a:r>
            <a:r>
              <a:rPr lang="en-US" dirty="0">
                <a:solidFill>
                  <a:schemeClr val="accent1"/>
                </a:solidFill>
              </a:rPr>
              <a:t>M</a:t>
            </a:r>
            <a:r>
              <a:rPr lang="en-US" dirty="0"/>
              <a:t>uon </a:t>
            </a:r>
            <a:r>
              <a:rPr lang="en-US" dirty="0">
                <a:solidFill>
                  <a:schemeClr val="accent1"/>
                </a:solidFill>
              </a:rPr>
              <a:t>S</a:t>
            </a:r>
            <a:r>
              <a:rPr lang="en-US" dirty="0"/>
              <a:t>ource (SµS)</a:t>
            </a:r>
          </a:p>
        </p:txBody>
      </p:sp>
      <p:sp>
        <p:nvSpPr>
          <p:cNvPr id="37" name="TextBox 36">
            <a:extLst>
              <a:ext uri="{FF2B5EF4-FFF2-40B4-BE49-F238E27FC236}">
                <a16:creationId xmlns:a16="http://schemas.microsoft.com/office/drawing/2014/main" id="{783AEA99-068B-F156-A964-00C07B97C95C}"/>
              </a:ext>
            </a:extLst>
          </p:cNvPr>
          <p:cNvSpPr txBox="1"/>
          <p:nvPr/>
        </p:nvSpPr>
        <p:spPr>
          <a:xfrm>
            <a:off x="9696074" y="1851175"/>
            <a:ext cx="590452" cy="307777"/>
          </a:xfrm>
          <a:prstGeom prst="rect">
            <a:avLst/>
          </a:prstGeom>
          <a:noFill/>
        </p:spPr>
        <p:txBody>
          <a:bodyPr wrap="square" lIns="0" tIns="0" rIns="0" bIns="0" rtlCol="0">
            <a:spAutoFit/>
          </a:bodyPr>
          <a:lstStyle/>
          <a:p>
            <a:pPr algn="l"/>
            <a:r>
              <a:rPr lang="en-GB" sz="2000" dirty="0">
                <a:solidFill>
                  <a:schemeClr val="bg1"/>
                </a:solidFill>
              </a:rPr>
              <a:t>np,</a:t>
            </a:r>
            <a:r>
              <a:rPr lang="el-GR" sz="2000" dirty="0">
                <a:solidFill>
                  <a:schemeClr val="bg1"/>
                </a:solidFill>
              </a:rPr>
              <a:t>α</a:t>
            </a:r>
            <a:endParaRPr lang="en-US" sz="2000" dirty="0">
              <a:solidFill>
                <a:schemeClr val="bg1"/>
              </a:solidFill>
            </a:endParaRPr>
          </a:p>
        </p:txBody>
      </p:sp>
      <p:pic>
        <p:nvPicPr>
          <p:cNvPr id="22" name="Picture 21">
            <a:extLst>
              <a:ext uri="{FF2B5EF4-FFF2-40B4-BE49-F238E27FC236}">
                <a16:creationId xmlns:a16="http://schemas.microsoft.com/office/drawing/2014/main" id="{C77BB088-80C2-8F00-607E-606CDE93C044}"/>
              </a:ext>
            </a:extLst>
          </p:cNvPr>
          <p:cNvPicPr>
            <a:picLocks noChangeAspect="1"/>
          </p:cNvPicPr>
          <p:nvPr/>
        </p:nvPicPr>
        <p:blipFill>
          <a:blip r:embed="rId3"/>
          <a:stretch>
            <a:fillRect/>
          </a:stretch>
        </p:blipFill>
        <p:spPr>
          <a:xfrm>
            <a:off x="3090894" y="1803245"/>
            <a:ext cx="8045451" cy="4486523"/>
          </a:xfrm>
          <a:prstGeom prst="rect">
            <a:avLst/>
          </a:prstGeom>
        </p:spPr>
      </p:pic>
      <p:pic>
        <p:nvPicPr>
          <p:cNvPr id="20" name="Picture 19">
            <a:extLst>
              <a:ext uri="{FF2B5EF4-FFF2-40B4-BE49-F238E27FC236}">
                <a16:creationId xmlns:a16="http://schemas.microsoft.com/office/drawing/2014/main" id="{475A7B51-11B2-DC71-5BEF-DA17AD130EF8}"/>
              </a:ext>
            </a:extLst>
          </p:cNvPr>
          <p:cNvPicPr>
            <a:picLocks noChangeAspect="1"/>
          </p:cNvPicPr>
          <p:nvPr/>
        </p:nvPicPr>
        <p:blipFill>
          <a:blip r:embed="rId4"/>
          <a:stretch>
            <a:fillRect/>
          </a:stretch>
        </p:blipFill>
        <p:spPr>
          <a:xfrm>
            <a:off x="395350" y="3774853"/>
            <a:ext cx="2241130" cy="1740108"/>
          </a:xfrm>
          <a:prstGeom prst="rect">
            <a:avLst/>
          </a:prstGeom>
        </p:spPr>
      </p:pic>
      <p:cxnSp>
        <p:nvCxnSpPr>
          <p:cNvPr id="25" name="Straight Arrow Connector 24">
            <a:extLst>
              <a:ext uri="{FF2B5EF4-FFF2-40B4-BE49-F238E27FC236}">
                <a16:creationId xmlns:a16="http://schemas.microsoft.com/office/drawing/2014/main" id="{DF5016DB-274D-9224-501E-B1B11B0434D9}"/>
              </a:ext>
            </a:extLst>
          </p:cNvPr>
          <p:cNvCxnSpPr>
            <a:cxnSpLocks/>
          </p:cNvCxnSpPr>
          <p:nvPr/>
        </p:nvCxnSpPr>
        <p:spPr>
          <a:xfrm flipH="1" flipV="1">
            <a:off x="2636480" y="4932823"/>
            <a:ext cx="3171488" cy="582138"/>
          </a:xfrm>
          <a:prstGeom prst="straightConnector1">
            <a:avLst/>
          </a:prstGeom>
          <a:ln w="38100">
            <a:solidFill>
              <a:schemeClr val="accent2">
                <a:lumMod val="50000"/>
              </a:schemeClr>
            </a:solidFill>
            <a:tailEnd type="triangle"/>
          </a:ln>
        </p:spPr>
        <p:style>
          <a:lnRef idx="3">
            <a:schemeClr val="accent4"/>
          </a:lnRef>
          <a:fillRef idx="0">
            <a:schemeClr val="accent4"/>
          </a:fillRef>
          <a:effectRef idx="2">
            <a:schemeClr val="accent4"/>
          </a:effectRef>
          <a:fontRef idx="minor">
            <a:schemeClr val="tx1"/>
          </a:fontRef>
        </p:style>
      </p:cxnSp>
      <p:pic>
        <p:nvPicPr>
          <p:cNvPr id="62" name="Picture 61">
            <a:extLst>
              <a:ext uri="{FF2B5EF4-FFF2-40B4-BE49-F238E27FC236}">
                <a16:creationId xmlns:a16="http://schemas.microsoft.com/office/drawing/2014/main" id="{B9533A68-DC6E-197A-82FB-87E6C5E047A5}"/>
              </a:ext>
            </a:extLst>
          </p:cNvPr>
          <p:cNvPicPr>
            <a:picLocks noChangeAspect="1"/>
          </p:cNvPicPr>
          <p:nvPr/>
        </p:nvPicPr>
        <p:blipFill>
          <a:blip r:embed="rId5"/>
          <a:stretch>
            <a:fillRect/>
          </a:stretch>
        </p:blipFill>
        <p:spPr>
          <a:xfrm>
            <a:off x="2929164" y="2177953"/>
            <a:ext cx="4656462" cy="521144"/>
          </a:xfrm>
          <a:prstGeom prst="rect">
            <a:avLst/>
          </a:prstGeom>
        </p:spPr>
      </p:pic>
      <p:pic>
        <p:nvPicPr>
          <p:cNvPr id="60" name="Picture 59">
            <a:extLst>
              <a:ext uri="{FF2B5EF4-FFF2-40B4-BE49-F238E27FC236}">
                <a16:creationId xmlns:a16="http://schemas.microsoft.com/office/drawing/2014/main" id="{BB2C8968-2A08-B0BB-5499-BB1FD52DDA9E}"/>
              </a:ext>
            </a:extLst>
          </p:cNvPr>
          <p:cNvPicPr>
            <a:picLocks noChangeAspect="1"/>
          </p:cNvPicPr>
          <p:nvPr/>
        </p:nvPicPr>
        <p:blipFill>
          <a:blip r:embed="rId6"/>
          <a:stretch>
            <a:fillRect/>
          </a:stretch>
        </p:blipFill>
        <p:spPr>
          <a:xfrm>
            <a:off x="4645394" y="2892672"/>
            <a:ext cx="1821090" cy="445025"/>
          </a:xfrm>
          <a:prstGeom prst="rect">
            <a:avLst/>
          </a:prstGeom>
        </p:spPr>
      </p:pic>
      <p:sp>
        <p:nvSpPr>
          <p:cNvPr id="73" name="TextBox 72">
            <a:extLst>
              <a:ext uri="{FF2B5EF4-FFF2-40B4-BE49-F238E27FC236}">
                <a16:creationId xmlns:a16="http://schemas.microsoft.com/office/drawing/2014/main" id="{7A42A5A5-7C04-A57F-4110-5F53B83DA71C}"/>
              </a:ext>
            </a:extLst>
          </p:cNvPr>
          <p:cNvSpPr txBox="1"/>
          <p:nvPr/>
        </p:nvSpPr>
        <p:spPr>
          <a:xfrm>
            <a:off x="2798979" y="1149745"/>
            <a:ext cx="7335010" cy="400110"/>
          </a:xfrm>
          <a:prstGeom prst="rect">
            <a:avLst/>
          </a:prstGeom>
          <a:noFill/>
        </p:spPr>
        <p:txBody>
          <a:bodyPr wrap="square">
            <a:spAutoFit/>
          </a:bodyPr>
          <a:lstStyle/>
          <a:p>
            <a:r>
              <a:rPr lang="en-US" sz="2000" dirty="0"/>
              <a:t>Powered by: </a:t>
            </a:r>
            <a:r>
              <a:rPr lang="en-US" sz="2000" b="1" dirty="0">
                <a:solidFill>
                  <a:schemeClr val="accent3"/>
                </a:solidFill>
              </a:rPr>
              <a:t>H</a:t>
            </a:r>
            <a:r>
              <a:rPr lang="en-US" sz="2000" b="1" dirty="0"/>
              <a:t>igh </a:t>
            </a:r>
            <a:r>
              <a:rPr lang="en-US" sz="2000" b="1" dirty="0">
                <a:solidFill>
                  <a:schemeClr val="accent3"/>
                </a:solidFill>
              </a:rPr>
              <a:t>I</a:t>
            </a:r>
            <a:r>
              <a:rPr lang="en-US" sz="2000" b="1" dirty="0"/>
              <a:t>ntensity </a:t>
            </a:r>
            <a:r>
              <a:rPr lang="en-US" sz="2000" b="1" dirty="0">
                <a:solidFill>
                  <a:schemeClr val="accent3"/>
                </a:solidFill>
              </a:rPr>
              <a:t>P</a:t>
            </a:r>
            <a:r>
              <a:rPr lang="en-US" sz="2000" b="1" dirty="0"/>
              <a:t>roton </a:t>
            </a:r>
            <a:r>
              <a:rPr lang="en-US" sz="2000" b="1" dirty="0">
                <a:solidFill>
                  <a:schemeClr val="accent3"/>
                </a:solidFill>
              </a:rPr>
              <a:t>A</a:t>
            </a:r>
            <a:r>
              <a:rPr lang="en-US" sz="2000" b="1" dirty="0"/>
              <a:t>ccelerator</a:t>
            </a:r>
          </a:p>
        </p:txBody>
      </p:sp>
      <p:grpSp>
        <p:nvGrpSpPr>
          <p:cNvPr id="26" name="Group 10">
            <a:extLst>
              <a:ext uri="{FF2B5EF4-FFF2-40B4-BE49-F238E27FC236}">
                <a16:creationId xmlns:a16="http://schemas.microsoft.com/office/drawing/2014/main" id="{FEA1366C-6ABC-B2CF-2EB0-85AB6A5201C5}"/>
              </a:ext>
            </a:extLst>
          </p:cNvPr>
          <p:cNvGrpSpPr/>
          <p:nvPr/>
        </p:nvGrpSpPr>
        <p:grpSpPr>
          <a:xfrm>
            <a:off x="352089" y="2088414"/>
            <a:ext cx="3216343" cy="1480484"/>
            <a:chOff x="5076056" y="1772816"/>
            <a:chExt cx="3530517" cy="2103333"/>
          </a:xfrm>
        </p:grpSpPr>
        <p:sp>
          <p:nvSpPr>
            <p:cNvPr id="27" name="Rounded Rectangle 9">
              <a:extLst>
                <a:ext uri="{FF2B5EF4-FFF2-40B4-BE49-F238E27FC236}">
                  <a16:creationId xmlns:a16="http://schemas.microsoft.com/office/drawing/2014/main" id="{EA984CD8-3962-FE7E-FEBE-BD39ED523D68}"/>
                </a:ext>
              </a:extLst>
            </p:cNvPr>
            <p:cNvSpPr/>
            <p:nvPr/>
          </p:nvSpPr>
          <p:spPr bwMode="auto">
            <a:xfrm>
              <a:off x="5076056" y="1772816"/>
              <a:ext cx="3312368" cy="2103333"/>
            </a:xfrm>
            <a:prstGeom prst="roundRect">
              <a:avLst>
                <a:gd name="adj" fmla="val 4783"/>
              </a:avLst>
            </a:prstGeom>
            <a:solidFill>
              <a:schemeClr val="accent2">
                <a:lumMod val="50000"/>
                <a:alpha val="90000"/>
              </a:schemeClr>
            </a:solidFill>
            <a:ln w="9525" cap="flat" cmpd="sng" algn="ctr">
              <a:solidFill>
                <a:schemeClr val="accent4">
                  <a:lumMod val="60000"/>
                  <a:lumOff val="40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eaLnBrk="0" fontAlgn="base" hangingPunct="0">
                <a:spcBef>
                  <a:spcPct val="0"/>
                </a:spcBef>
                <a:spcAft>
                  <a:spcPct val="0"/>
                </a:spcAft>
              </a:pPr>
              <a:endParaRPr lang="en-US" sz="3200" dirty="0">
                <a:latin typeface="Times" charset="0"/>
              </a:endParaRPr>
            </a:p>
          </p:txBody>
        </p:sp>
        <p:sp>
          <p:nvSpPr>
            <p:cNvPr id="35" name="TextBox 8">
              <a:extLst>
                <a:ext uri="{FF2B5EF4-FFF2-40B4-BE49-F238E27FC236}">
                  <a16:creationId xmlns:a16="http://schemas.microsoft.com/office/drawing/2014/main" id="{B8115F1F-74DA-FAEC-31CD-B479CE3C6598}"/>
                </a:ext>
              </a:extLst>
            </p:cNvPr>
            <p:cNvSpPr txBox="1"/>
            <p:nvPr/>
          </p:nvSpPr>
          <p:spPr>
            <a:xfrm>
              <a:off x="5186241" y="2067391"/>
              <a:ext cx="3420332" cy="1523762"/>
            </a:xfrm>
            <a:prstGeom prst="rect">
              <a:avLst/>
            </a:prstGeom>
            <a:noFill/>
          </p:spPr>
          <p:txBody>
            <a:bodyPr wrap="none" lIns="0" tIns="0" rIns="0" bIns="0" rtlCol="0">
              <a:spAutoFit/>
            </a:bodyPr>
            <a:lstStyle/>
            <a:p>
              <a:pPr>
                <a:lnSpc>
                  <a:spcPct val="150000"/>
                </a:lnSpc>
              </a:pPr>
              <a:r>
                <a:rPr lang="sv-SE" sz="1600" b="1" kern="1000" spc="40" dirty="0">
                  <a:solidFill>
                    <a:schemeClr val="bg1"/>
                  </a:solidFill>
                  <a:cs typeface="Franklin Gothic Book"/>
                </a:rPr>
                <a:t>590 MeV proton ring cyclotron</a:t>
              </a:r>
            </a:p>
            <a:p>
              <a:pPr>
                <a:lnSpc>
                  <a:spcPct val="150000"/>
                </a:lnSpc>
              </a:pPr>
              <a:r>
                <a:rPr lang="en-US" sz="1600" kern="1000" spc="40" dirty="0">
                  <a:solidFill>
                    <a:schemeClr val="bg1"/>
                  </a:solidFill>
                  <a:cs typeface="Franklin Gothic Book"/>
                </a:rPr>
                <a:t>50 MHz/20ns           </a:t>
              </a:r>
            </a:p>
            <a:p>
              <a:pPr>
                <a:lnSpc>
                  <a:spcPct val="150000"/>
                </a:lnSpc>
              </a:pPr>
              <a:r>
                <a:rPr lang="en-US" sz="1600" kern="1000" spc="40" dirty="0">
                  <a:solidFill>
                    <a:schemeClr val="bg1"/>
                  </a:solidFill>
                  <a:cs typeface="Franklin Gothic Book"/>
                </a:rPr>
                <a:t>Power:1.4 MW</a:t>
              </a:r>
            </a:p>
          </p:txBody>
        </p:sp>
      </p:grpSp>
      <p:pic>
        <p:nvPicPr>
          <p:cNvPr id="77" name="Picture 76">
            <a:extLst>
              <a:ext uri="{FF2B5EF4-FFF2-40B4-BE49-F238E27FC236}">
                <a16:creationId xmlns:a16="http://schemas.microsoft.com/office/drawing/2014/main" id="{2363CAA0-CC8F-9884-F61F-C0D5B7B1E417}"/>
              </a:ext>
            </a:extLst>
          </p:cNvPr>
          <p:cNvPicPr>
            <a:picLocks noChangeAspect="1"/>
          </p:cNvPicPr>
          <p:nvPr/>
        </p:nvPicPr>
        <p:blipFill>
          <a:blip r:embed="rId7"/>
          <a:stretch>
            <a:fillRect/>
          </a:stretch>
        </p:blipFill>
        <p:spPr>
          <a:xfrm>
            <a:off x="3426815" y="3192222"/>
            <a:ext cx="2191314" cy="357795"/>
          </a:xfrm>
          <a:prstGeom prst="rect">
            <a:avLst/>
          </a:prstGeom>
        </p:spPr>
      </p:pic>
      <p:pic>
        <p:nvPicPr>
          <p:cNvPr id="59" name="Picture 58">
            <a:extLst>
              <a:ext uri="{FF2B5EF4-FFF2-40B4-BE49-F238E27FC236}">
                <a16:creationId xmlns:a16="http://schemas.microsoft.com/office/drawing/2014/main" id="{EAE6C0F0-4CBF-03CC-CF95-44EF94C820B4}"/>
              </a:ext>
            </a:extLst>
          </p:cNvPr>
          <p:cNvPicPr>
            <a:picLocks noChangeAspect="1"/>
          </p:cNvPicPr>
          <p:nvPr/>
        </p:nvPicPr>
        <p:blipFill>
          <a:blip r:embed="rId8"/>
          <a:stretch>
            <a:fillRect/>
          </a:stretch>
        </p:blipFill>
        <p:spPr>
          <a:xfrm>
            <a:off x="4335430" y="2376087"/>
            <a:ext cx="2603563" cy="526179"/>
          </a:xfrm>
          <a:prstGeom prst="rect">
            <a:avLst/>
          </a:prstGeom>
        </p:spPr>
      </p:pic>
      <p:sp>
        <p:nvSpPr>
          <p:cNvPr id="79" name="TextBox 78">
            <a:extLst>
              <a:ext uri="{FF2B5EF4-FFF2-40B4-BE49-F238E27FC236}">
                <a16:creationId xmlns:a16="http://schemas.microsoft.com/office/drawing/2014/main" id="{8C14F2AF-444B-1E8F-A393-0A461C2DD183}"/>
              </a:ext>
            </a:extLst>
          </p:cNvPr>
          <p:cNvSpPr txBox="1"/>
          <p:nvPr/>
        </p:nvSpPr>
        <p:spPr>
          <a:xfrm>
            <a:off x="2807690" y="1619643"/>
            <a:ext cx="6096000" cy="400110"/>
          </a:xfrm>
          <a:prstGeom prst="rect">
            <a:avLst/>
          </a:prstGeom>
          <a:noFill/>
        </p:spPr>
        <p:txBody>
          <a:bodyPr wrap="square">
            <a:spAutoFit/>
          </a:bodyPr>
          <a:lstStyle/>
          <a:p>
            <a:r>
              <a:rPr lang="en-US" sz="2000" dirty="0"/>
              <a:t>Operates 6 state-of-the-art µSR instruments</a:t>
            </a:r>
          </a:p>
        </p:txBody>
      </p:sp>
      <p:sp>
        <p:nvSpPr>
          <p:cNvPr id="8" name="Explosion: 8 Points 7">
            <a:extLst>
              <a:ext uri="{FF2B5EF4-FFF2-40B4-BE49-F238E27FC236}">
                <a16:creationId xmlns:a16="http://schemas.microsoft.com/office/drawing/2014/main" id="{5155762E-AEE7-AEE9-A98F-1EDC78CBD0AF}"/>
              </a:ext>
            </a:extLst>
          </p:cNvPr>
          <p:cNvSpPr/>
          <p:nvPr/>
        </p:nvSpPr>
        <p:spPr>
          <a:xfrm>
            <a:off x="8273619" y="4926821"/>
            <a:ext cx="547318" cy="623071"/>
          </a:xfrm>
          <a:prstGeom prst="irregularSeal1">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9" name="Explosion: 8 Points 8">
            <a:extLst>
              <a:ext uri="{FF2B5EF4-FFF2-40B4-BE49-F238E27FC236}">
                <a16:creationId xmlns:a16="http://schemas.microsoft.com/office/drawing/2014/main" id="{49BBE2E4-3ABE-7B70-951D-C33782414662}"/>
              </a:ext>
            </a:extLst>
          </p:cNvPr>
          <p:cNvSpPr/>
          <p:nvPr/>
        </p:nvSpPr>
        <p:spPr>
          <a:xfrm>
            <a:off x="8769579" y="4243535"/>
            <a:ext cx="547318" cy="623071"/>
          </a:xfrm>
          <a:prstGeom prst="irregularSeal1">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pic>
        <p:nvPicPr>
          <p:cNvPr id="11" name="Picture 10">
            <a:extLst>
              <a:ext uri="{FF2B5EF4-FFF2-40B4-BE49-F238E27FC236}">
                <a16:creationId xmlns:a16="http://schemas.microsoft.com/office/drawing/2014/main" id="{DBB8ED58-BA3C-02DC-C2B0-5AA220DFD109}"/>
              </a:ext>
            </a:extLst>
          </p:cNvPr>
          <p:cNvPicPr>
            <a:picLocks noChangeAspect="1"/>
          </p:cNvPicPr>
          <p:nvPr/>
        </p:nvPicPr>
        <p:blipFill>
          <a:blip r:embed="rId9"/>
          <a:stretch>
            <a:fillRect/>
          </a:stretch>
        </p:blipFill>
        <p:spPr>
          <a:xfrm>
            <a:off x="395350" y="2037827"/>
            <a:ext cx="2638425" cy="1743075"/>
          </a:xfrm>
          <a:prstGeom prst="rect">
            <a:avLst/>
          </a:prstGeom>
        </p:spPr>
      </p:pic>
      <p:grpSp>
        <p:nvGrpSpPr>
          <p:cNvPr id="14" name="Group 10">
            <a:extLst>
              <a:ext uri="{FF2B5EF4-FFF2-40B4-BE49-F238E27FC236}">
                <a16:creationId xmlns:a16="http://schemas.microsoft.com/office/drawing/2014/main" id="{57462897-6A9A-7DFC-9E50-2BF02534757A}"/>
              </a:ext>
            </a:extLst>
          </p:cNvPr>
          <p:cNvGrpSpPr/>
          <p:nvPr/>
        </p:nvGrpSpPr>
        <p:grpSpPr>
          <a:xfrm>
            <a:off x="153346" y="4125859"/>
            <a:ext cx="3026743" cy="1114304"/>
            <a:chOff x="5076056" y="1772816"/>
            <a:chExt cx="3312368" cy="2103333"/>
          </a:xfrm>
        </p:grpSpPr>
        <p:sp>
          <p:nvSpPr>
            <p:cNvPr id="15" name="Rounded Rectangle 9">
              <a:extLst>
                <a:ext uri="{FF2B5EF4-FFF2-40B4-BE49-F238E27FC236}">
                  <a16:creationId xmlns:a16="http://schemas.microsoft.com/office/drawing/2014/main" id="{847E222A-2C30-ACBF-8C79-062C582606A0}"/>
                </a:ext>
              </a:extLst>
            </p:cNvPr>
            <p:cNvSpPr/>
            <p:nvPr/>
          </p:nvSpPr>
          <p:spPr bwMode="auto">
            <a:xfrm>
              <a:off x="5076056" y="1772816"/>
              <a:ext cx="3312368" cy="2103333"/>
            </a:xfrm>
            <a:prstGeom prst="roundRect">
              <a:avLst>
                <a:gd name="adj" fmla="val 4783"/>
              </a:avLst>
            </a:prstGeom>
            <a:solidFill>
              <a:schemeClr val="accent3">
                <a:lumMod val="75000"/>
                <a:alpha val="9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Times" charset="0"/>
              </a:endParaRPr>
            </a:p>
          </p:txBody>
        </p:sp>
        <p:sp>
          <p:nvSpPr>
            <p:cNvPr id="16" name="TextBox 8">
              <a:extLst>
                <a:ext uri="{FF2B5EF4-FFF2-40B4-BE49-F238E27FC236}">
                  <a16:creationId xmlns:a16="http://schemas.microsoft.com/office/drawing/2014/main" id="{3D248AC4-14AF-26E2-7C47-8D99B1BD70AE}"/>
                </a:ext>
              </a:extLst>
            </p:cNvPr>
            <p:cNvSpPr txBox="1"/>
            <p:nvPr/>
          </p:nvSpPr>
          <p:spPr>
            <a:xfrm>
              <a:off x="5168509" y="2022068"/>
              <a:ext cx="3149764" cy="1510474"/>
            </a:xfrm>
            <a:prstGeom prst="rect">
              <a:avLst/>
            </a:prstGeom>
            <a:noFill/>
          </p:spPr>
          <p:txBody>
            <a:bodyPr wrap="none" lIns="0" tIns="0" rIns="0" bIns="0" rtlCol="0">
              <a:spAutoFit/>
            </a:bodyPr>
            <a:lstStyle/>
            <a:p>
              <a:r>
                <a:rPr lang="en-US" sz="1400" b="1" kern="1000" spc="30" dirty="0">
                  <a:cs typeface="Franklin Gothic Book"/>
                </a:rPr>
                <a:t>Target M</a:t>
              </a:r>
              <a:r>
                <a:rPr lang="en-US" sz="1400" kern="1000" spc="30" dirty="0">
                  <a:cs typeface="Franklin Gothic Book"/>
                </a:rPr>
                <a:t> (mince) – 5mm graphite</a:t>
              </a:r>
            </a:p>
            <a:p>
              <a:r>
                <a:rPr lang="en-US" sz="1400" kern="1000" spc="30" dirty="0">
                  <a:cs typeface="Franklin Gothic Book"/>
                </a:rPr>
                <a:t>designed for </a:t>
              </a:r>
              <a:r>
                <a:rPr lang="en-US" sz="1400" kern="1000" spc="30" dirty="0">
                  <a:latin typeface="+mj-lt"/>
                  <a:ea typeface="STXingkai" panose="020B0503020204020204" pitchFamily="2" charset="-122"/>
                  <a:cs typeface="Aparajita" panose="020B0502040204020203" pitchFamily="18" charset="0"/>
                </a:rPr>
                <a:t>π</a:t>
              </a:r>
              <a:r>
                <a:rPr lang="en-US" sz="1400" kern="1000" spc="30" dirty="0">
                  <a:cs typeface="Franklin Gothic Book"/>
                </a:rPr>
                <a:t> production (low rate)</a:t>
              </a:r>
            </a:p>
            <a:p>
              <a:r>
                <a:rPr lang="en-US" sz="1200" kern="1000" spc="30" dirty="0">
                  <a:solidFill>
                    <a:schemeClr val="tx2">
                      <a:lumMod val="60000"/>
                      <a:lumOff val="40000"/>
                    </a:schemeClr>
                  </a:solidFill>
                  <a:latin typeface="+mj-lt"/>
                  <a:ea typeface="STXingkai" panose="020B0503020204020204" pitchFamily="2" charset="-122"/>
                  <a:cs typeface="Aparajita" panose="020B0502040204020203" pitchFamily="18" charset="0"/>
                </a:rPr>
                <a:t>π</a:t>
              </a:r>
              <a:r>
                <a:rPr lang="en-US" sz="1200" kern="1000" spc="30" dirty="0">
                  <a:solidFill>
                    <a:schemeClr val="tx2">
                      <a:lumMod val="60000"/>
                      <a:lumOff val="40000"/>
                    </a:schemeClr>
                  </a:solidFill>
                  <a:cs typeface="Franklin Gothic Book"/>
                </a:rPr>
                <a:t>M3: 10-40 MeV/c (surface) </a:t>
              </a:r>
              <a:r>
                <a:rPr lang="en-US" sz="1200" kern="1000" spc="30" dirty="0">
                  <a:solidFill>
                    <a:schemeClr val="tx2">
                      <a:lumMod val="60000"/>
                      <a:lumOff val="40000"/>
                    </a:schemeClr>
                  </a:solidFill>
                  <a:latin typeface="+mj-lt"/>
                  <a:cs typeface="Franklin Gothic Book"/>
                </a:rPr>
                <a:t>µ</a:t>
              </a:r>
              <a:r>
                <a:rPr lang="en-US" sz="1200" kern="1000" spc="30" baseline="30000" dirty="0">
                  <a:solidFill>
                    <a:schemeClr val="tx2">
                      <a:lumMod val="60000"/>
                      <a:lumOff val="40000"/>
                    </a:schemeClr>
                  </a:solidFill>
                  <a:cs typeface="Franklin Gothic Book"/>
                </a:rPr>
                <a:t>+</a:t>
              </a:r>
              <a:r>
                <a:rPr lang="en-US" sz="1200" kern="1000" spc="30" dirty="0">
                  <a:solidFill>
                    <a:schemeClr val="tx2">
                      <a:lumMod val="60000"/>
                      <a:lumOff val="40000"/>
                    </a:schemeClr>
                  </a:solidFill>
                  <a:cs typeface="Franklin Gothic Book"/>
                </a:rPr>
                <a:t> for </a:t>
              </a:r>
              <a:r>
                <a:rPr lang="en-US" sz="1200" kern="1000" spc="30" dirty="0">
                  <a:solidFill>
                    <a:schemeClr val="tx2">
                      <a:lumMod val="60000"/>
                      <a:lumOff val="40000"/>
                    </a:schemeClr>
                  </a:solidFill>
                  <a:latin typeface="+mj-lt"/>
                  <a:cs typeface="Franklin Gothic Book"/>
                </a:rPr>
                <a:t>µ</a:t>
              </a:r>
              <a:r>
                <a:rPr lang="en-US" sz="1200" kern="1000" spc="30" dirty="0">
                  <a:solidFill>
                    <a:schemeClr val="tx2">
                      <a:lumMod val="60000"/>
                      <a:lumOff val="40000"/>
                    </a:schemeClr>
                  </a:solidFill>
                  <a:cs typeface="Franklin Gothic Book"/>
                </a:rPr>
                <a:t>SR</a:t>
              </a:r>
            </a:p>
            <a:p>
              <a:r>
                <a:rPr lang="en-US" sz="1200" kern="1000" spc="30" dirty="0">
                  <a:solidFill>
                    <a:schemeClr val="tx2">
                      <a:lumMod val="60000"/>
                      <a:lumOff val="40000"/>
                    </a:schemeClr>
                  </a:solidFill>
                  <a:latin typeface="+mj-lt"/>
                  <a:ea typeface="STXingkai" panose="020B0503020204020204" pitchFamily="2" charset="-122"/>
                  <a:cs typeface="Aparajita" panose="020B0502040204020203" pitchFamily="18" charset="0"/>
                </a:rPr>
                <a:t>π</a:t>
              </a:r>
              <a:r>
                <a:rPr lang="en-US" sz="1200" kern="1000" spc="30" dirty="0">
                  <a:solidFill>
                    <a:schemeClr val="tx2">
                      <a:lumMod val="60000"/>
                      <a:lumOff val="40000"/>
                    </a:schemeClr>
                  </a:solidFill>
                  <a:cs typeface="Franklin Gothic Book"/>
                </a:rPr>
                <a:t>M1: 10-300 MeV/c </a:t>
              </a:r>
              <a:r>
                <a:rPr lang="en-US" sz="1200" kern="1000" spc="30" dirty="0">
                  <a:solidFill>
                    <a:schemeClr val="tx2">
                      <a:lumMod val="60000"/>
                      <a:lumOff val="40000"/>
                    </a:schemeClr>
                  </a:solidFill>
                  <a:latin typeface="+mj-lt"/>
                  <a:ea typeface="STXingkai" panose="020B0503020204020204" pitchFamily="2" charset="-122"/>
                  <a:cs typeface="Aparajita" panose="020B0502040204020203" pitchFamily="18" charset="0"/>
                </a:rPr>
                <a:t>π</a:t>
              </a:r>
              <a:r>
                <a:rPr lang="en-US" sz="1200" kern="1000" spc="30" dirty="0">
                  <a:solidFill>
                    <a:schemeClr val="tx2">
                      <a:lumMod val="60000"/>
                      <a:lumOff val="40000"/>
                    </a:schemeClr>
                  </a:solidFill>
                  <a:cs typeface="Franklin Gothic Book"/>
                </a:rPr>
                <a:t> </a:t>
              </a:r>
              <a:r>
                <a:rPr lang="en-US" sz="1050" kern="1000" spc="30" dirty="0">
                  <a:solidFill>
                    <a:schemeClr val="tx2">
                      <a:lumMod val="60000"/>
                      <a:lumOff val="40000"/>
                    </a:schemeClr>
                  </a:solidFill>
                  <a:latin typeface="+mj-lt"/>
                  <a:ea typeface="STXingkai" panose="020B0503020204020204" pitchFamily="2" charset="-122"/>
                  <a:cs typeface="Aparajita" panose="020B0502040204020203" pitchFamily="18" charset="0"/>
                  <a:sym typeface="Wingdings" panose="05000000000000000000" pitchFamily="2" charset="2"/>
                </a:rPr>
                <a:t></a:t>
              </a:r>
              <a:r>
                <a:rPr lang="en-US" sz="1200" kern="1000" spc="30" dirty="0">
                  <a:solidFill>
                    <a:schemeClr val="tx2">
                      <a:lumMod val="60000"/>
                      <a:lumOff val="40000"/>
                    </a:schemeClr>
                  </a:solidFill>
                  <a:latin typeface="+mj-lt"/>
                  <a:ea typeface="STXingkai" panose="020B0503020204020204" pitchFamily="2" charset="-122"/>
                  <a:cs typeface="Aparajita" panose="020B0502040204020203" pitchFamily="18" charset="0"/>
                  <a:sym typeface="Wingdings" panose="05000000000000000000" pitchFamily="2" charset="2"/>
                </a:rPr>
                <a:t> </a:t>
              </a:r>
              <a:r>
                <a:rPr lang="en-US" sz="1200" kern="1000" spc="30" dirty="0">
                  <a:solidFill>
                    <a:schemeClr val="tx2">
                      <a:lumMod val="60000"/>
                      <a:lumOff val="40000"/>
                    </a:schemeClr>
                  </a:solidFill>
                  <a:latin typeface="+mj-lt"/>
                  <a:cs typeface="Franklin Gothic Book"/>
                </a:rPr>
                <a:t>µ/e</a:t>
              </a:r>
              <a:r>
                <a:rPr lang="en-US" sz="1200" kern="1000" spc="30" dirty="0">
                  <a:solidFill>
                    <a:schemeClr val="tx2">
                      <a:lumMod val="60000"/>
                      <a:lumOff val="40000"/>
                    </a:schemeClr>
                  </a:solidFill>
                  <a:cs typeface="Franklin Gothic Book"/>
                </a:rPr>
                <a:t> for tests/PP </a:t>
              </a:r>
            </a:p>
          </p:txBody>
        </p:sp>
      </p:grpSp>
      <p:pic>
        <p:nvPicPr>
          <p:cNvPr id="17" name="Picture 16">
            <a:extLst>
              <a:ext uri="{FF2B5EF4-FFF2-40B4-BE49-F238E27FC236}">
                <a16:creationId xmlns:a16="http://schemas.microsoft.com/office/drawing/2014/main" id="{E795108C-BCED-2315-5CE3-C818121E6D41}"/>
              </a:ext>
            </a:extLst>
          </p:cNvPr>
          <p:cNvPicPr>
            <a:picLocks noChangeAspect="1"/>
          </p:cNvPicPr>
          <p:nvPr/>
        </p:nvPicPr>
        <p:blipFill rotWithShape="1">
          <a:blip r:embed="rId10">
            <a:extLst>
              <a:ext uri="{28A0092B-C50C-407E-A947-70E740481C1C}">
                <a14:useLocalDpi xmlns:a14="http://schemas.microsoft.com/office/drawing/2010/main"/>
              </a:ext>
            </a:extLst>
          </a:blip>
          <a:srcRect/>
          <a:stretch/>
        </p:blipFill>
        <p:spPr>
          <a:xfrm>
            <a:off x="885634" y="1280316"/>
            <a:ext cx="1760326" cy="2795556"/>
          </a:xfrm>
          <a:prstGeom prst="rect">
            <a:avLst/>
          </a:prstGeom>
        </p:spPr>
      </p:pic>
      <p:grpSp>
        <p:nvGrpSpPr>
          <p:cNvPr id="21" name="Group 10">
            <a:extLst>
              <a:ext uri="{FF2B5EF4-FFF2-40B4-BE49-F238E27FC236}">
                <a16:creationId xmlns:a16="http://schemas.microsoft.com/office/drawing/2014/main" id="{009DA2EE-885A-D1F3-555D-6A9856D3B730}"/>
              </a:ext>
            </a:extLst>
          </p:cNvPr>
          <p:cNvGrpSpPr/>
          <p:nvPr/>
        </p:nvGrpSpPr>
        <p:grpSpPr>
          <a:xfrm>
            <a:off x="153346" y="4284594"/>
            <a:ext cx="3293315" cy="2005174"/>
            <a:chOff x="5076056" y="1772816"/>
            <a:chExt cx="3312368" cy="2103333"/>
          </a:xfrm>
        </p:grpSpPr>
        <p:sp>
          <p:nvSpPr>
            <p:cNvPr id="23" name="Rounded Rectangle 9">
              <a:extLst>
                <a:ext uri="{FF2B5EF4-FFF2-40B4-BE49-F238E27FC236}">
                  <a16:creationId xmlns:a16="http://schemas.microsoft.com/office/drawing/2014/main" id="{A3B3AE6F-8186-2A97-0036-C0F76DAAEEC1}"/>
                </a:ext>
              </a:extLst>
            </p:cNvPr>
            <p:cNvSpPr/>
            <p:nvPr/>
          </p:nvSpPr>
          <p:spPr bwMode="auto">
            <a:xfrm>
              <a:off x="5076056" y="1772816"/>
              <a:ext cx="3312368" cy="2103333"/>
            </a:xfrm>
            <a:prstGeom prst="roundRect">
              <a:avLst>
                <a:gd name="adj" fmla="val 4783"/>
              </a:avLst>
            </a:prstGeom>
            <a:solidFill>
              <a:schemeClr val="accent3">
                <a:lumMod val="75000"/>
                <a:alpha val="9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Times" charset="0"/>
              </a:endParaRPr>
            </a:p>
          </p:txBody>
        </p:sp>
        <p:sp>
          <p:nvSpPr>
            <p:cNvPr id="24" name="TextBox 8">
              <a:extLst>
                <a:ext uri="{FF2B5EF4-FFF2-40B4-BE49-F238E27FC236}">
                  <a16:creationId xmlns:a16="http://schemas.microsoft.com/office/drawing/2014/main" id="{A42DC9B8-5410-021B-0AF5-D7B8E7756970}"/>
                </a:ext>
              </a:extLst>
            </p:cNvPr>
            <p:cNvSpPr txBox="1"/>
            <p:nvPr/>
          </p:nvSpPr>
          <p:spPr>
            <a:xfrm>
              <a:off x="5335021" y="2081281"/>
              <a:ext cx="2951885" cy="1549648"/>
            </a:xfrm>
            <a:prstGeom prst="rect">
              <a:avLst/>
            </a:prstGeom>
            <a:noFill/>
          </p:spPr>
          <p:txBody>
            <a:bodyPr wrap="none" lIns="0" tIns="0" rIns="0" bIns="0" rtlCol="0">
              <a:spAutoFit/>
            </a:bodyPr>
            <a:lstStyle/>
            <a:p>
              <a:r>
                <a:rPr lang="en-US" sz="1200" b="1" kern="1000" spc="30" dirty="0">
                  <a:cs typeface="Franklin Gothic Book"/>
                </a:rPr>
                <a:t>Target E</a:t>
              </a:r>
              <a:r>
                <a:rPr lang="en-US" sz="1200" kern="1000" spc="30" dirty="0">
                  <a:cs typeface="Franklin Gothic Book"/>
                </a:rPr>
                <a:t> (</a:t>
              </a:r>
              <a:r>
                <a:rPr lang="en-US" sz="1200" kern="1000" spc="30" dirty="0" err="1">
                  <a:cs typeface="Franklin Gothic Book"/>
                </a:rPr>
                <a:t>epaisse</a:t>
              </a:r>
              <a:r>
                <a:rPr lang="en-US" sz="1200" kern="1000" spc="30" dirty="0">
                  <a:cs typeface="Franklin Gothic Book"/>
                </a:rPr>
                <a:t>) – 40mm graphite</a:t>
              </a:r>
            </a:p>
            <a:p>
              <a:r>
                <a:rPr lang="en-US" sz="1200" kern="1000" spc="30" dirty="0">
                  <a:cs typeface="Franklin Gothic Book"/>
                </a:rPr>
                <a:t>designed for </a:t>
              </a:r>
              <a:r>
                <a:rPr lang="en-US" sz="1200" kern="1000" spc="30" dirty="0">
                  <a:latin typeface="+mj-lt"/>
                  <a:ea typeface="STXingkai" panose="020B0503020204020204" pitchFamily="2" charset="-122"/>
                  <a:cs typeface="Aparajita" panose="020B0502040204020203" pitchFamily="18" charset="0"/>
                </a:rPr>
                <a:t>π/</a:t>
              </a:r>
              <a:r>
                <a:rPr lang="en-US" sz="1200" kern="1000" spc="30" dirty="0">
                  <a:latin typeface="+mj-lt"/>
                  <a:cs typeface="Franklin Gothic Book"/>
                </a:rPr>
                <a:t>µ</a:t>
              </a:r>
              <a:r>
                <a:rPr lang="en-US" sz="1200" kern="1000" spc="30" dirty="0">
                  <a:cs typeface="Franklin Gothic Book"/>
                </a:rPr>
                <a:t> production (high rate) </a:t>
              </a:r>
            </a:p>
            <a:p>
              <a:r>
                <a:rPr lang="en-US" sz="1200" kern="1000" spc="30" dirty="0">
                  <a:solidFill>
                    <a:schemeClr val="tx2">
                      <a:lumMod val="60000"/>
                      <a:lumOff val="40000"/>
                    </a:schemeClr>
                  </a:solidFill>
                  <a:latin typeface="+mj-lt"/>
                  <a:ea typeface="STXingkai" panose="020B0503020204020204" pitchFamily="2" charset="-122"/>
                  <a:cs typeface="Aparajita" panose="020B0502040204020203" pitchFamily="18" charset="0"/>
                </a:rPr>
                <a:t>π</a:t>
              </a:r>
              <a:r>
                <a:rPr lang="en-US" sz="1200" kern="1000" spc="30" dirty="0">
                  <a:solidFill>
                    <a:schemeClr val="tx2">
                      <a:lumMod val="60000"/>
                      <a:lumOff val="40000"/>
                    </a:schemeClr>
                  </a:solidFill>
                  <a:cs typeface="Franklin Gothic Book"/>
                </a:rPr>
                <a:t>E5: 20-120 MeV/c high rate </a:t>
              </a:r>
              <a:r>
                <a:rPr lang="en-US" sz="1200" kern="1000" spc="30" dirty="0">
                  <a:solidFill>
                    <a:schemeClr val="tx2">
                      <a:lumMod val="60000"/>
                      <a:lumOff val="40000"/>
                    </a:schemeClr>
                  </a:solidFill>
                  <a:latin typeface="+mj-lt"/>
                  <a:cs typeface="Franklin Gothic Book"/>
                </a:rPr>
                <a:t>µ</a:t>
              </a:r>
              <a:r>
                <a:rPr lang="en-US" sz="1200" i="1" kern="1000" spc="30" dirty="0">
                  <a:solidFill>
                    <a:schemeClr val="tx2">
                      <a:lumMod val="60000"/>
                      <a:lumOff val="40000"/>
                    </a:schemeClr>
                  </a:solidFill>
                  <a:latin typeface="+mj-lt"/>
                  <a:cs typeface="Franklin Gothic Book"/>
                </a:rPr>
                <a:t> </a:t>
              </a:r>
              <a:r>
                <a:rPr lang="en-US" sz="1200" kern="1000" spc="30" dirty="0">
                  <a:solidFill>
                    <a:schemeClr val="tx2">
                      <a:lumMod val="60000"/>
                      <a:lumOff val="40000"/>
                    </a:schemeClr>
                  </a:solidFill>
                  <a:cs typeface="Franklin Gothic Book"/>
                </a:rPr>
                <a:t>for PP</a:t>
              </a:r>
            </a:p>
            <a:p>
              <a:r>
                <a:rPr lang="en-US" sz="1200" kern="1000" spc="30" dirty="0">
                  <a:solidFill>
                    <a:schemeClr val="tx2">
                      <a:lumMod val="60000"/>
                      <a:lumOff val="40000"/>
                    </a:schemeClr>
                  </a:solidFill>
                  <a:latin typeface="+mj-lt"/>
                  <a:cs typeface="Franklin Gothic Book"/>
                </a:rPr>
                <a:t>µ</a:t>
              </a:r>
              <a:r>
                <a:rPr lang="en-US" sz="1200" kern="1000" spc="30" dirty="0">
                  <a:solidFill>
                    <a:schemeClr val="tx2">
                      <a:lumMod val="60000"/>
                      <a:lumOff val="40000"/>
                    </a:schemeClr>
                  </a:solidFill>
                  <a:cs typeface="Franklin Gothic Book"/>
                </a:rPr>
                <a:t>E4: 10-40 MeV/c </a:t>
              </a:r>
              <a:r>
                <a:rPr lang="en-US" sz="1200" kern="1000" spc="30" dirty="0">
                  <a:solidFill>
                    <a:schemeClr val="tx2">
                      <a:lumMod val="60000"/>
                      <a:lumOff val="40000"/>
                    </a:schemeClr>
                  </a:solidFill>
                  <a:latin typeface="+mj-lt"/>
                  <a:cs typeface="Franklin Gothic Book"/>
                </a:rPr>
                <a:t>µ</a:t>
              </a:r>
              <a:r>
                <a:rPr lang="en-US" sz="1200" kern="1000" spc="30" baseline="30000" dirty="0">
                  <a:solidFill>
                    <a:schemeClr val="tx2">
                      <a:lumMod val="60000"/>
                      <a:lumOff val="40000"/>
                    </a:schemeClr>
                  </a:solidFill>
                  <a:cs typeface="Franklin Gothic Book"/>
                </a:rPr>
                <a:t>+</a:t>
              </a:r>
              <a:r>
                <a:rPr lang="en-US" sz="1200" i="1" kern="1000" spc="30" dirty="0">
                  <a:solidFill>
                    <a:schemeClr val="tx2">
                      <a:lumMod val="60000"/>
                      <a:lumOff val="40000"/>
                    </a:schemeClr>
                  </a:solidFill>
                  <a:latin typeface="+mj-lt"/>
                  <a:cs typeface="Franklin Gothic Book"/>
                </a:rPr>
                <a:t> </a:t>
              </a:r>
              <a:r>
                <a:rPr lang="en-US" sz="1200" kern="1000" spc="30" dirty="0">
                  <a:solidFill>
                    <a:schemeClr val="tx2">
                      <a:lumMod val="60000"/>
                      <a:lumOff val="40000"/>
                    </a:schemeClr>
                  </a:solidFill>
                  <a:cs typeface="Franklin Gothic Book"/>
                </a:rPr>
                <a:t>for LEM</a:t>
              </a:r>
              <a:r>
                <a:rPr lang="en-US" sz="1200" kern="1000" spc="30" dirty="0">
                  <a:solidFill>
                    <a:schemeClr val="tx2">
                      <a:lumMod val="60000"/>
                      <a:lumOff val="40000"/>
                    </a:schemeClr>
                  </a:solidFill>
                  <a:latin typeface="+mj-lt"/>
                  <a:cs typeface="Franklin Gothic Book"/>
                </a:rPr>
                <a:t> – µ</a:t>
              </a:r>
              <a:r>
                <a:rPr lang="en-US" sz="1200" kern="1000" spc="30" dirty="0">
                  <a:solidFill>
                    <a:schemeClr val="tx2">
                      <a:lumMod val="60000"/>
                      <a:lumOff val="40000"/>
                    </a:schemeClr>
                  </a:solidFill>
                  <a:cs typeface="Franklin Gothic Book"/>
                </a:rPr>
                <a:t>SR and PP</a:t>
              </a:r>
            </a:p>
            <a:p>
              <a:r>
                <a:rPr lang="en-US" sz="1200" kern="1000" spc="30" dirty="0">
                  <a:solidFill>
                    <a:schemeClr val="tx2">
                      <a:lumMod val="60000"/>
                      <a:lumOff val="40000"/>
                    </a:schemeClr>
                  </a:solidFill>
                  <a:latin typeface="+mj-lt"/>
                  <a:ea typeface="STXingkai" panose="020B0503020204020204" pitchFamily="2" charset="-122"/>
                  <a:cs typeface="Aparajita" panose="020B0502040204020203" pitchFamily="18" charset="0"/>
                </a:rPr>
                <a:t>π</a:t>
              </a:r>
              <a:r>
                <a:rPr lang="en-US" sz="1200" kern="1000" spc="30" dirty="0">
                  <a:solidFill>
                    <a:schemeClr val="tx2">
                      <a:lumMod val="60000"/>
                      <a:lumOff val="40000"/>
                    </a:schemeClr>
                  </a:solidFill>
                  <a:cs typeface="Franklin Gothic Book"/>
                </a:rPr>
                <a:t>E3: 10-40 MeV/c (surface) </a:t>
              </a:r>
              <a:r>
                <a:rPr lang="en-US" sz="1200" kern="1000" spc="30" dirty="0">
                  <a:solidFill>
                    <a:schemeClr val="tx2">
                      <a:lumMod val="60000"/>
                      <a:lumOff val="40000"/>
                    </a:schemeClr>
                  </a:solidFill>
                  <a:latin typeface="+mj-lt"/>
                  <a:cs typeface="Franklin Gothic Book"/>
                </a:rPr>
                <a:t>µ</a:t>
              </a:r>
              <a:r>
                <a:rPr lang="en-US" sz="1200" kern="1000" spc="30" baseline="30000" dirty="0">
                  <a:solidFill>
                    <a:schemeClr val="tx2">
                      <a:lumMod val="60000"/>
                      <a:lumOff val="40000"/>
                    </a:schemeClr>
                  </a:solidFill>
                  <a:cs typeface="Franklin Gothic Book"/>
                </a:rPr>
                <a:t>+</a:t>
              </a:r>
              <a:r>
                <a:rPr lang="en-US" sz="1200" kern="1000" spc="30" dirty="0">
                  <a:solidFill>
                    <a:schemeClr val="tx2">
                      <a:lumMod val="60000"/>
                      <a:lumOff val="40000"/>
                    </a:schemeClr>
                  </a:solidFill>
                  <a:cs typeface="Franklin Gothic Book"/>
                </a:rPr>
                <a:t> for bulk </a:t>
              </a:r>
              <a:r>
                <a:rPr lang="en-US" sz="1200" kern="1000" spc="30" dirty="0">
                  <a:solidFill>
                    <a:schemeClr val="tx2">
                      <a:lumMod val="60000"/>
                      <a:lumOff val="40000"/>
                    </a:schemeClr>
                  </a:solidFill>
                  <a:latin typeface="+mj-lt"/>
                  <a:cs typeface="Franklin Gothic Book"/>
                </a:rPr>
                <a:t>µ</a:t>
              </a:r>
              <a:r>
                <a:rPr lang="en-US" sz="1200" kern="1000" spc="30" dirty="0">
                  <a:solidFill>
                    <a:schemeClr val="tx2">
                      <a:lumMod val="60000"/>
                      <a:lumOff val="40000"/>
                    </a:schemeClr>
                  </a:solidFill>
                  <a:cs typeface="Franklin Gothic Book"/>
                </a:rPr>
                <a:t>SR</a:t>
              </a:r>
            </a:p>
            <a:p>
              <a:r>
                <a:rPr lang="en-US" sz="1200" kern="1000" spc="30" dirty="0">
                  <a:latin typeface="+mj-lt"/>
                  <a:cs typeface="Franklin Gothic Book"/>
                </a:rPr>
                <a:t>µ</a:t>
              </a:r>
              <a:r>
                <a:rPr lang="en-US" sz="1200" kern="1000" spc="30" dirty="0">
                  <a:cs typeface="Franklin Gothic Book"/>
                </a:rPr>
                <a:t>E1: 60-120 MeV/c </a:t>
              </a:r>
              <a:r>
                <a:rPr lang="en-US" sz="1200" kern="1000" spc="30" dirty="0">
                  <a:latin typeface="+mj-lt"/>
                  <a:cs typeface="Franklin Gothic Book"/>
                </a:rPr>
                <a:t>µ</a:t>
              </a:r>
              <a:r>
                <a:rPr lang="en-US" sz="1200" kern="1000" spc="30" dirty="0">
                  <a:cs typeface="Franklin Gothic Book"/>
                </a:rPr>
                <a:t> for </a:t>
              </a:r>
              <a:r>
                <a:rPr lang="en-US" sz="1200" kern="1000" spc="30" dirty="0">
                  <a:latin typeface="+mj-lt"/>
                  <a:cs typeface="Franklin Gothic Book"/>
                </a:rPr>
                <a:t>µ</a:t>
              </a:r>
              <a:r>
                <a:rPr lang="en-US" sz="1200" kern="1000" spc="30" dirty="0">
                  <a:cs typeface="Franklin Gothic Book"/>
                </a:rPr>
                <a:t>SR </a:t>
              </a:r>
              <a:r>
                <a:rPr lang="en-US" sz="1200" i="1" u="sng" kern="1000" spc="30" dirty="0">
                  <a:cs typeface="Franklin Gothic Book"/>
                </a:rPr>
                <a:t>(and MIXE?)</a:t>
              </a:r>
              <a:endParaRPr lang="en-US" sz="1200" i="1" u="sng" kern="1000" spc="30" dirty="0">
                <a:latin typeface="+mj-lt"/>
                <a:ea typeface="STXingkai" panose="020B0503020204020204" pitchFamily="2" charset="-122"/>
                <a:cs typeface="Aparajita" panose="020B0502040204020203" pitchFamily="18" charset="0"/>
              </a:endParaRPr>
            </a:p>
            <a:p>
              <a:r>
                <a:rPr lang="en-US" sz="1200" i="1" u="sng" kern="1000" spc="30" dirty="0">
                  <a:latin typeface="+mj-lt"/>
                  <a:ea typeface="STXingkai" panose="020B0503020204020204" pitchFamily="2" charset="-122"/>
                  <a:cs typeface="Aparajita" panose="020B0502040204020203" pitchFamily="18" charset="0"/>
                </a:rPr>
                <a:t>π</a:t>
              </a:r>
              <a:r>
                <a:rPr lang="en-US" sz="1200" i="1" u="sng" kern="1000" spc="30" dirty="0">
                  <a:cs typeface="Franklin Gothic Book"/>
                </a:rPr>
                <a:t>E1: 10-120 MeV/c </a:t>
              </a:r>
              <a:r>
                <a:rPr lang="en-US" sz="1200" i="1" u="sng" kern="1000" spc="30" dirty="0">
                  <a:latin typeface="+mj-lt"/>
                  <a:cs typeface="Franklin Gothic Book"/>
                </a:rPr>
                <a:t>µ</a:t>
              </a:r>
              <a:r>
                <a:rPr lang="en-US" sz="1200" i="1" u="sng" kern="1000" spc="30" dirty="0">
                  <a:cs typeface="Franklin Gothic Book"/>
                </a:rPr>
                <a:t> for </a:t>
              </a:r>
              <a:r>
                <a:rPr lang="en-US" sz="1200" i="1" u="sng" kern="1000" spc="30" dirty="0">
                  <a:latin typeface="+mj-lt"/>
                  <a:cs typeface="Franklin Gothic Book"/>
                </a:rPr>
                <a:t>µ</a:t>
              </a:r>
              <a:r>
                <a:rPr lang="en-US" sz="1200" i="1" u="sng" kern="1000" spc="30" dirty="0">
                  <a:cs typeface="Franklin Gothic Book"/>
                </a:rPr>
                <a:t>SR, MIXE, PP</a:t>
              </a:r>
            </a:p>
            <a:p>
              <a:endParaRPr lang="en-US" sz="1200" kern="1000" spc="30" dirty="0">
                <a:cs typeface="Franklin Gothic Book"/>
              </a:endParaRPr>
            </a:p>
          </p:txBody>
        </p:sp>
      </p:grpSp>
      <p:sp>
        <p:nvSpPr>
          <p:cNvPr id="28" name="Oval 27">
            <a:extLst>
              <a:ext uri="{FF2B5EF4-FFF2-40B4-BE49-F238E27FC236}">
                <a16:creationId xmlns:a16="http://schemas.microsoft.com/office/drawing/2014/main" id="{B86A49D1-E1CC-1590-59C4-BDF75D9B84FC}"/>
              </a:ext>
            </a:extLst>
          </p:cNvPr>
          <p:cNvSpPr/>
          <p:nvPr/>
        </p:nvSpPr>
        <p:spPr>
          <a:xfrm>
            <a:off x="8258136" y="3570465"/>
            <a:ext cx="817370" cy="801004"/>
          </a:xfrm>
          <a:custGeom>
            <a:avLst/>
            <a:gdLst>
              <a:gd name="connsiteX0" fmla="*/ 0 w 817370"/>
              <a:gd name="connsiteY0" fmla="*/ 400502 h 801004"/>
              <a:gd name="connsiteX1" fmla="*/ 408685 w 817370"/>
              <a:gd name="connsiteY1" fmla="*/ 0 h 801004"/>
              <a:gd name="connsiteX2" fmla="*/ 817370 w 817370"/>
              <a:gd name="connsiteY2" fmla="*/ 400502 h 801004"/>
              <a:gd name="connsiteX3" fmla="*/ 408685 w 817370"/>
              <a:gd name="connsiteY3" fmla="*/ 801004 h 801004"/>
              <a:gd name="connsiteX4" fmla="*/ 0 w 817370"/>
              <a:gd name="connsiteY4" fmla="*/ 400502 h 801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7370" h="801004" extrusionOk="0">
                <a:moveTo>
                  <a:pt x="0" y="400502"/>
                </a:moveTo>
                <a:cubicBezTo>
                  <a:pt x="-7894" y="174442"/>
                  <a:pt x="138516" y="16686"/>
                  <a:pt x="408685" y="0"/>
                </a:cubicBezTo>
                <a:cubicBezTo>
                  <a:pt x="655002" y="4338"/>
                  <a:pt x="771581" y="180767"/>
                  <a:pt x="817370" y="400502"/>
                </a:cubicBezTo>
                <a:cubicBezTo>
                  <a:pt x="785277" y="653033"/>
                  <a:pt x="631565" y="816647"/>
                  <a:pt x="408685" y="801004"/>
                </a:cubicBezTo>
                <a:cubicBezTo>
                  <a:pt x="178377" y="798489"/>
                  <a:pt x="35664" y="638734"/>
                  <a:pt x="0" y="400502"/>
                </a:cubicBezTo>
                <a:close/>
              </a:path>
            </a:pathLst>
          </a:custGeom>
          <a:noFill/>
          <a:ln w="34925">
            <a:solidFill>
              <a:srgbClr val="FFC000"/>
            </a:solidFill>
            <a:extLst>
              <a:ext uri="{C807C97D-BFC1-408E-A445-0C87EB9F89A2}">
                <ask:lineSketchStyleProps xmlns:ask="http://schemas.microsoft.com/office/drawing/2018/sketchyshapes" sd="1219033472">
                  <a:prstGeom prst="ellipse">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9" name="Oval 28">
            <a:extLst>
              <a:ext uri="{FF2B5EF4-FFF2-40B4-BE49-F238E27FC236}">
                <a16:creationId xmlns:a16="http://schemas.microsoft.com/office/drawing/2014/main" id="{3193AC50-5904-E457-9FA4-EC1AF5FAA794}"/>
              </a:ext>
            </a:extLst>
          </p:cNvPr>
          <p:cNvSpPr/>
          <p:nvPr/>
        </p:nvSpPr>
        <p:spPr>
          <a:xfrm>
            <a:off x="9619115" y="3898045"/>
            <a:ext cx="941381" cy="801004"/>
          </a:xfrm>
          <a:custGeom>
            <a:avLst/>
            <a:gdLst>
              <a:gd name="connsiteX0" fmla="*/ 0 w 941381"/>
              <a:gd name="connsiteY0" fmla="*/ 400502 h 801004"/>
              <a:gd name="connsiteX1" fmla="*/ 470691 w 941381"/>
              <a:gd name="connsiteY1" fmla="*/ 0 h 801004"/>
              <a:gd name="connsiteX2" fmla="*/ 941382 w 941381"/>
              <a:gd name="connsiteY2" fmla="*/ 400502 h 801004"/>
              <a:gd name="connsiteX3" fmla="*/ 470691 w 941381"/>
              <a:gd name="connsiteY3" fmla="*/ 801004 h 801004"/>
              <a:gd name="connsiteX4" fmla="*/ 0 w 941381"/>
              <a:gd name="connsiteY4" fmla="*/ 400502 h 801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1381" h="801004" extrusionOk="0">
                <a:moveTo>
                  <a:pt x="0" y="400502"/>
                </a:moveTo>
                <a:cubicBezTo>
                  <a:pt x="-31636" y="159797"/>
                  <a:pt x="152203" y="21969"/>
                  <a:pt x="470691" y="0"/>
                </a:cubicBezTo>
                <a:cubicBezTo>
                  <a:pt x="751253" y="4338"/>
                  <a:pt x="895593" y="180767"/>
                  <a:pt x="941382" y="400502"/>
                </a:cubicBezTo>
                <a:cubicBezTo>
                  <a:pt x="903413" y="658771"/>
                  <a:pt x="720836" y="855230"/>
                  <a:pt x="470691" y="801004"/>
                </a:cubicBezTo>
                <a:cubicBezTo>
                  <a:pt x="206138" y="798489"/>
                  <a:pt x="35664" y="638734"/>
                  <a:pt x="0" y="400502"/>
                </a:cubicBezTo>
                <a:close/>
              </a:path>
            </a:pathLst>
          </a:custGeom>
          <a:noFill/>
          <a:ln w="34925">
            <a:solidFill>
              <a:srgbClr val="FFC000"/>
            </a:solidFill>
            <a:prstDash val="dash"/>
            <a:extLst>
              <a:ext uri="{C807C97D-BFC1-408E-A445-0C87EB9F89A2}">
                <ask:lineSketchStyleProps xmlns:ask="http://schemas.microsoft.com/office/drawing/2018/sketchyshapes" sd="1219033472">
                  <a:prstGeom prst="ellipse">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Tree>
    <p:extLst>
      <p:ext uri="{BB962C8B-B14F-4D97-AF65-F5344CB8AC3E}">
        <p14:creationId xmlns:p14="http://schemas.microsoft.com/office/powerpoint/2010/main" val="143165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par>
                                <p:cTn id="18" presetID="10" presetClass="entr" presetSubtype="0" fill="hold"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xit" presetSubtype="0" fill="hold" nodeType="clickEffect">
                                  <p:stCondLst>
                                    <p:cond delay="0"/>
                                  </p:stCondLst>
                                  <p:childTnLst>
                                    <p:animEffect transition="out" filter="fade">
                                      <p:cBhvr>
                                        <p:cTn id="24" dur="1000"/>
                                        <p:tgtEl>
                                          <p:spTgt spid="26"/>
                                        </p:tgtEl>
                                      </p:cBhvr>
                                    </p:animEffect>
                                    <p:anim calcmode="lin" valueType="num">
                                      <p:cBhvr>
                                        <p:cTn id="25" dur="1000"/>
                                        <p:tgtEl>
                                          <p:spTgt spid="26"/>
                                        </p:tgtEl>
                                        <p:attrNameLst>
                                          <p:attrName>ppt_x</p:attrName>
                                        </p:attrNameLst>
                                      </p:cBhvr>
                                      <p:tavLst>
                                        <p:tav tm="0">
                                          <p:val>
                                            <p:strVal val="ppt_x"/>
                                          </p:val>
                                        </p:tav>
                                        <p:tav tm="100000">
                                          <p:val>
                                            <p:strVal val="ppt_x"/>
                                          </p:val>
                                        </p:tav>
                                      </p:tavLst>
                                    </p:anim>
                                    <p:anim calcmode="lin" valueType="num">
                                      <p:cBhvr>
                                        <p:cTn id="26" dur="1000"/>
                                        <p:tgtEl>
                                          <p:spTgt spid="26"/>
                                        </p:tgtEl>
                                        <p:attrNameLst>
                                          <p:attrName>ppt_y</p:attrName>
                                        </p:attrNameLst>
                                      </p:cBhvr>
                                      <p:tavLst>
                                        <p:tav tm="0">
                                          <p:val>
                                            <p:strVal val="ppt_y"/>
                                          </p:val>
                                        </p:tav>
                                        <p:tav tm="100000">
                                          <p:val>
                                            <p:strVal val="ppt_y+.1"/>
                                          </p:val>
                                        </p:tav>
                                      </p:tavLst>
                                    </p:anim>
                                    <p:set>
                                      <p:cBhvr>
                                        <p:cTn id="27" dur="1" fill="hold">
                                          <p:stCondLst>
                                            <p:cond delay="999"/>
                                          </p:stCondLst>
                                        </p:cTn>
                                        <p:tgtEl>
                                          <p:spTgt spid="26"/>
                                        </p:tgtEl>
                                        <p:attrNameLst>
                                          <p:attrName>style.visibility</p:attrName>
                                        </p:attrNameLst>
                                      </p:cBhvr>
                                      <p:to>
                                        <p:strVal val="hidden"/>
                                      </p:to>
                                    </p:set>
                                  </p:childTnLst>
                                </p:cTn>
                              </p:par>
                              <p:par>
                                <p:cTn id="28" presetID="42" presetClass="exit" presetSubtype="0" fill="hold" nodeType="withEffect">
                                  <p:stCondLst>
                                    <p:cond delay="0"/>
                                  </p:stCondLst>
                                  <p:childTnLst>
                                    <p:animEffect transition="out" filter="fade">
                                      <p:cBhvr>
                                        <p:cTn id="29" dur="1000"/>
                                        <p:tgtEl>
                                          <p:spTgt spid="25"/>
                                        </p:tgtEl>
                                      </p:cBhvr>
                                    </p:animEffect>
                                    <p:anim calcmode="lin" valueType="num">
                                      <p:cBhvr>
                                        <p:cTn id="30" dur="1000"/>
                                        <p:tgtEl>
                                          <p:spTgt spid="25"/>
                                        </p:tgtEl>
                                        <p:attrNameLst>
                                          <p:attrName>ppt_x</p:attrName>
                                        </p:attrNameLst>
                                      </p:cBhvr>
                                      <p:tavLst>
                                        <p:tav tm="0">
                                          <p:val>
                                            <p:strVal val="ppt_x"/>
                                          </p:val>
                                        </p:tav>
                                        <p:tav tm="100000">
                                          <p:val>
                                            <p:strVal val="ppt_x"/>
                                          </p:val>
                                        </p:tav>
                                      </p:tavLst>
                                    </p:anim>
                                    <p:anim calcmode="lin" valueType="num">
                                      <p:cBhvr>
                                        <p:cTn id="31" dur="1000"/>
                                        <p:tgtEl>
                                          <p:spTgt spid="25"/>
                                        </p:tgtEl>
                                        <p:attrNameLst>
                                          <p:attrName>ppt_y</p:attrName>
                                        </p:attrNameLst>
                                      </p:cBhvr>
                                      <p:tavLst>
                                        <p:tav tm="0">
                                          <p:val>
                                            <p:strVal val="ppt_y"/>
                                          </p:val>
                                        </p:tav>
                                        <p:tav tm="100000">
                                          <p:val>
                                            <p:strVal val="ppt_y+.1"/>
                                          </p:val>
                                        </p:tav>
                                      </p:tavLst>
                                    </p:anim>
                                    <p:set>
                                      <p:cBhvr>
                                        <p:cTn id="32" dur="1" fill="hold">
                                          <p:stCondLst>
                                            <p:cond delay="999"/>
                                          </p:stCondLst>
                                        </p:cTn>
                                        <p:tgtEl>
                                          <p:spTgt spid="25"/>
                                        </p:tgtEl>
                                        <p:attrNameLst>
                                          <p:attrName>style.visibility</p:attrName>
                                        </p:attrNameLst>
                                      </p:cBhvr>
                                      <p:to>
                                        <p:strVal val="hidden"/>
                                      </p:to>
                                    </p:set>
                                  </p:childTnLst>
                                </p:cTn>
                              </p:par>
                              <p:par>
                                <p:cTn id="33" presetID="42" presetClass="exit" presetSubtype="0" fill="hold" nodeType="withEffect">
                                  <p:stCondLst>
                                    <p:cond delay="0"/>
                                  </p:stCondLst>
                                  <p:childTnLst>
                                    <p:animEffect transition="out" filter="fade">
                                      <p:cBhvr>
                                        <p:cTn id="34" dur="1000"/>
                                        <p:tgtEl>
                                          <p:spTgt spid="20"/>
                                        </p:tgtEl>
                                      </p:cBhvr>
                                    </p:animEffect>
                                    <p:anim calcmode="lin" valueType="num">
                                      <p:cBhvr>
                                        <p:cTn id="35" dur="1000"/>
                                        <p:tgtEl>
                                          <p:spTgt spid="20"/>
                                        </p:tgtEl>
                                        <p:attrNameLst>
                                          <p:attrName>ppt_x</p:attrName>
                                        </p:attrNameLst>
                                      </p:cBhvr>
                                      <p:tavLst>
                                        <p:tav tm="0">
                                          <p:val>
                                            <p:strVal val="ppt_x"/>
                                          </p:val>
                                        </p:tav>
                                        <p:tav tm="100000">
                                          <p:val>
                                            <p:strVal val="ppt_x"/>
                                          </p:val>
                                        </p:tav>
                                      </p:tavLst>
                                    </p:anim>
                                    <p:anim calcmode="lin" valueType="num">
                                      <p:cBhvr>
                                        <p:cTn id="36" dur="1000"/>
                                        <p:tgtEl>
                                          <p:spTgt spid="20"/>
                                        </p:tgtEl>
                                        <p:attrNameLst>
                                          <p:attrName>ppt_y</p:attrName>
                                        </p:attrNameLst>
                                      </p:cBhvr>
                                      <p:tavLst>
                                        <p:tav tm="0">
                                          <p:val>
                                            <p:strVal val="ppt_y"/>
                                          </p:val>
                                        </p:tav>
                                        <p:tav tm="100000">
                                          <p:val>
                                            <p:strVal val="ppt_y+.1"/>
                                          </p:val>
                                        </p:tav>
                                      </p:tavLst>
                                    </p:anim>
                                    <p:set>
                                      <p:cBhvr>
                                        <p:cTn id="37" dur="1" fill="hold">
                                          <p:stCondLst>
                                            <p:cond delay="999"/>
                                          </p:stCondLst>
                                        </p:cTn>
                                        <p:tgtEl>
                                          <p:spTgt spid="20"/>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additive="base">
                                        <p:cTn id="42" dur="500" fill="hold"/>
                                        <p:tgtEl>
                                          <p:spTgt spid="59"/>
                                        </p:tgtEl>
                                        <p:attrNameLst>
                                          <p:attrName>ppt_x</p:attrName>
                                        </p:attrNameLst>
                                      </p:cBhvr>
                                      <p:tavLst>
                                        <p:tav tm="0">
                                          <p:val>
                                            <p:strVal val="#ppt_x"/>
                                          </p:val>
                                        </p:tav>
                                        <p:tav tm="100000">
                                          <p:val>
                                            <p:strVal val="#ppt_x"/>
                                          </p:val>
                                        </p:tav>
                                      </p:tavLst>
                                    </p:anim>
                                    <p:anim calcmode="lin" valueType="num">
                                      <p:cBhvr additive="base">
                                        <p:cTn id="43"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60"/>
                                        </p:tgtEl>
                                        <p:attrNameLst>
                                          <p:attrName>style.visibility</p:attrName>
                                        </p:attrNameLst>
                                      </p:cBhvr>
                                      <p:to>
                                        <p:strVal val="visible"/>
                                      </p:to>
                                    </p:set>
                                    <p:anim calcmode="lin" valueType="num">
                                      <p:cBhvr additive="base">
                                        <p:cTn id="48" dur="500" fill="hold"/>
                                        <p:tgtEl>
                                          <p:spTgt spid="60"/>
                                        </p:tgtEl>
                                        <p:attrNameLst>
                                          <p:attrName>ppt_x</p:attrName>
                                        </p:attrNameLst>
                                      </p:cBhvr>
                                      <p:tavLst>
                                        <p:tav tm="0">
                                          <p:val>
                                            <p:strVal val="#ppt_x"/>
                                          </p:val>
                                        </p:tav>
                                        <p:tav tm="100000">
                                          <p:val>
                                            <p:strVal val="#ppt_x"/>
                                          </p:val>
                                        </p:tav>
                                      </p:tavLst>
                                    </p:anim>
                                    <p:anim calcmode="lin" valueType="num">
                                      <p:cBhvr additive="base">
                                        <p:cTn id="49"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500" fill="hold"/>
                                        <p:tgtEl>
                                          <p:spTgt spid="8"/>
                                        </p:tgtEl>
                                        <p:attrNameLst>
                                          <p:attrName>ppt_x</p:attrName>
                                        </p:attrNameLst>
                                      </p:cBhvr>
                                      <p:tavLst>
                                        <p:tav tm="0">
                                          <p:val>
                                            <p:strVal val="#ppt_x"/>
                                          </p:val>
                                        </p:tav>
                                        <p:tav tm="100000">
                                          <p:val>
                                            <p:strVal val="#ppt_x"/>
                                          </p:val>
                                        </p:tav>
                                      </p:tavLst>
                                    </p:anim>
                                    <p:anim calcmode="lin" valueType="num">
                                      <p:cBhvr additive="base">
                                        <p:cTn id="5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nodeType="click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500" fill="hold"/>
                                        <p:tgtEl>
                                          <p:spTgt spid="11"/>
                                        </p:tgtEl>
                                        <p:attrNameLst>
                                          <p:attrName>ppt_x</p:attrName>
                                        </p:attrNameLst>
                                      </p:cBhvr>
                                      <p:tavLst>
                                        <p:tav tm="0">
                                          <p:val>
                                            <p:strVal val="#ppt_x"/>
                                          </p:val>
                                        </p:tav>
                                        <p:tav tm="100000">
                                          <p:val>
                                            <p:strVal val="#ppt_x"/>
                                          </p:val>
                                        </p:tav>
                                      </p:tavLst>
                                    </p:anim>
                                    <p:anim calcmode="lin" valueType="num">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10" presetClass="entr" presetSubtype="0" fill="hold" nodeType="with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500"/>
                                        <p:tgtEl>
                                          <p:spTgt spid="14"/>
                                        </p:tgtEl>
                                      </p:cBhvr>
                                    </p:animEffect>
                                  </p:childTnLst>
                                </p:cTn>
                              </p:par>
                            </p:childTnLst>
                          </p:cTn>
                        </p:par>
                      </p:childTnLst>
                    </p:cTn>
                  </p:par>
                  <p:par>
                    <p:cTn id="65" fill="hold">
                      <p:stCondLst>
                        <p:cond delay="indefinite"/>
                      </p:stCondLst>
                      <p:childTnLst>
                        <p:par>
                          <p:cTn id="66" fill="hold">
                            <p:stCondLst>
                              <p:cond delay="0"/>
                            </p:stCondLst>
                            <p:childTnLst>
                              <p:par>
                                <p:cTn id="67" presetID="1" presetClass="exit" presetSubtype="0" fill="hold" grpId="1" nodeType="clickEffect">
                                  <p:stCondLst>
                                    <p:cond delay="0"/>
                                  </p:stCondLst>
                                  <p:childTnLst>
                                    <p:set>
                                      <p:cBhvr>
                                        <p:cTn id="68" dur="1" fill="hold">
                                          <p:stCondLst>
                                            <p:cond delay="0"/>
                                          </p:stCondLst>
                                        </p:cTn>
                                        <p:tgtEl>
                                          <p:spTgt spid="8"/>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1" presetClass="exit" presetSubtype="0" fill="hold" nodeType="clickEffect">
                                  <p:stCondLst>
                                    <p:cond delay="0"/>
                                  </p:stCondLst>
                                  <p:childTnLst>
                                    <p:set>
                                      <p:cBhvr>
                                        <p:cTn id="72" dur="1" fill="hold">
                                          <p:stCondLst>
                                            <p:cond delay="0"/>
                                          </p:stCondLst>
                                        </p:cTn>
                                        <p:tgtEl>
                                          <p:spTgt spid="11"/>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nodeType="clickEffect">
                                  <p:stCondLst>
                                    <p:cond delay="0"/>
                                  </p:stCondLst>
                                  <p:childTnLst>
                                    <p:set>
                                      <p:cBhvr>
                                        <p:cTn id="76" dur="1" fill="hold">
                                          <p:stCondLst>
                                            <p:cond delay="0"/>
                                          </p:stCondLst>
                                        </p:cTn>
                                        <p:tgtEl>
                                          <p:spTgt spid="14"/>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9"/>
                                        </p:tgtEl>
                                        <p:attrNameLst>
                                          <p:attrName>style.visibility</p:attrName>
                                        </p:attrNameLst>
                                      </p:cBhvr>
                                      <p:to>
                                        <p:strVal val="visible"/>
                                      </p:to>
                                    </p:set>
                                    <p:anim calcmode="lin" valueType="num">
                                      <p:cBhvr additive="base">
                                        <p:cTn id="81" dur="500" fill="hold"/>
                                        <p:tgtEl>
                                          <p:spTgt spid="9"/>
                                        </p:tgtEl>
                                        <p:attrNameLst>
                                          <p:attrName>ppt_x</p:attrName>
                                        </p:attrNameLst>
                                      </p:cBhvr>
                                      <p:tavLst>
                                        <p:tav tm="0">
                                          <p:val>
                                            <p:strVal val="#ppt_x"/>
                                          </p:val>
                                        </p:tav>
                                        <p:tav tm="100000">
                                          <p:val>
                                            <p:strVal val="#ppt_x"/>
                                          </p:val>
                                        </p:tav>
                                      </p:tavLst>
                                    </p:anim>
                                    <p:anim calcmode="lin" valueType="num">
                                      <p:cBhvr additive="base">
                                        <p:cTn id="8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nodeType="clickEffect">
                                  <p:stCondLst>
                                    <p:cond delay="0"/>
                                  </p:stCondLst>
                                  <p:childTnLst>
                                    <p:set>
                                      <p:cBhvr>
                                        <p:cTn id="86" dur="1" fill="hold">
                                          <p:stCondLst>
                                            <p:cond delay="0"/>
                                          </p:stCondLst>
                                        </p:cTn>
                                        <p:tgtEl>
                                          <p:spTgt spid="17"/>
                                        </p:tgtEl>
                                        <p:attrNameLst>
                                          <p:attrName>style.visibility</p:attrName>
                                        </p:attrNameLst>
                                      </p:cBhvr>
                                      <p:to>
                                        <p:strVal val="visible"/>
                                      </p:to>
                                    </p:set>
                                    <p:anim calcmode="lin" valueType="num">
                                      <p:cBhvr additive="base">
                                        <p:cTn id="87" dur="500" fill="hold"/>
                                        <p:tgtEl>
                                          <p:spTgt spid="17"/>
                                        </p:tgtEl>
                                        <p:attrNameLst>
                                          <p:attrName>ppt_x</p:attrName>
                                        </p:attrNameLst>
                                      </p:cBhvr>
                                      <p:tavLst>
                                        <p:tav tm="0">
                                          <p:val>
                                            <p:strVal val="#ppt_x"/>
                                          </p:val>
                                        </p:tav>
                                        <p:tav tm="100000">
                                          <p:val>
                                            <p:strVal val="#ppt_x"/>
                                          </p:val>
                                        </p:tav>
                                      </p:tavLst>
                                    </p:anim>
                                    <p:anim calcmode="lin" valueType="num">
                                      <p:cBhvr additive="base">
                                        <p:cTn id="8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nodeType="click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fade">
                                      <p:cBhvr>
                                        <p:cTn id="93" dur="500"/>
                                        <p:tgtEl>
                                          <p:spTgt spid="21"/>
                                        </p:tgtEl>
                                      </p:cBhvr>
                                    </p:animEffect>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28"/>
                                        </p:tgtEl>
                                        <p:attrNameLst>
                                          <p:attrName>style.visibility</p:attrName>
                                        </p:attrNameLst>
                                      </p:cBhvr>
                                      <p:to>
                                        <p:strVal val="visible"/>
                                      </p:to>
                                    </p:set>
                                  </p:childTnLst>
                                </p:cTn>
                              </p:par>
                            </p:childTnLst>
                          </p:cTn>
                        </p:par>
                      </p:childTnLst>
                    </p:cTn>
                  </p:par>
                  <p:par>
                    <p:cTn id="98" fill="hold">
                      <p:stCondLst>
                        <p:cond delay="indefinite"/>
                      </p:stCondLst>
                      <p:childTnLst>
                        <p:par>
                          <p:cTn id="99" fill="hold">
                            <p:stCondLst>
                              <p:cond delay="0"/>
                            </p:stCondLst>
                            <p:childTnLst>
                              <p:par>
                                <p:cTn id="100" presetID="1" presetClass="entr" presetSubtype="0" fill="hold" grpId="0" nodeType="clickEffect">
                                  <p:stCondLst>
                                    <p:cond delay="0"/>
                                  </p:stCondLst>
                                  <p:childTnLst>
                                    <p:set>
                                      <p:cBhvr>
                                        <p:cTn id="101"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8" grpId="0" animBg="1"/>
      <p:bldP spid="8" grpId="1" animBg="1"/>
      <p:bldP spid="9" grpId="0" animBg="1"/>
      <p:bldP spid="28" grpId="0" animBg="1"/>
      <p:bldP spid="2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4B5EB76-912E-B9EF-1883-2E0CFC2C436B}"/>
              </a:ext>
            </a:extLst>
          </p:cNvPr>
          <p:cNvPicPr>
            <a:picLocks noChangeAspect="1"/>
          </p:cNvPicPr>
          <p:nvPr/>
        </p:nvPicPr>
        <p:blipFill>
          <a:blip r:embed="rId3"/>
          <a:stretch>
            <a:fillRect/>
          </a:stretch>
        </p:blipFill>
        <p:spPr>
          <a:xfrm rot="20824829">
            <a:off x="6597521" y="413673"/>
            <a:ext cx="4526103" cy="5787582"/>
          </a:xfrm>
          <a:prstGeom prst="rect">
            <a:avLst/>
          </a:prstGeom>
        </p:spPr>
      </p:pic>
      <p:pic>
        <p:nvPicPr>
          <p:cNvPr id="29" name="Picture 28">
            <a:extLst>
              <a:ext uri="{FF2B5EF4-FFF2-40B4-BE49-F238E27FC236}">
                <a16:creationId xmlns:a16="http://schemas.microsoft.com/office/drawing/2014/main" id="{91132BA7-390B-066A-1441-77AD5AC04D22}"/>
              </a:ext>
            </a:extLst>
          </p:cNvPr>
          <p:cNvPicPr>
            <a:picLocks noChangeAspect="1"/>
          </p:cNvPicPr>
          <p:nvPr/>
        </p:nvPicPr>
        <p:blipFill>
          <a:blip r:embed="rId4"/>
          <a:stretch>
            <a:fillRect/>
          </a:stretch>
        </p:blipFill>
        <p:spPr>
          <a:xfrm rot="2842845">
            <a:off x="323826" y="2407599"/>
            <a:ext cx="5330941" cy="2865238"/>
          </a:xfrm>
          <a:prstGeom prst="rect">
            <a:avLst/>
          </a:prstGeom>
        </p:spPr>
      </p:pic>
      <p:sp>
        <p:nvSpPr>
          <p:cNvPr id="3" name="Date Placeholder 2">
            <a:extLst>
              <a:ext uri="{FF2B5EF4-FFF2-40B4-BE49-F238E27FC236}">
                <a16:creationId xmlns:a16="http://schemas.microsoft.com/office/drawing/2014/main" id="{17939C0E-0C25-7F8D-326A-76177ADA5AF0}"/>
              </a:ext>
            </a:extLst>
          </p:cNvPr>
          <p:cNvSpPr>
            <a:spLocks noGrp="1"/>
          </p:cNvSpPr>
          <p:nvPr>
            <p:ph type="dt" sz="half" idx="10"/>
          </p:nvPr>
        </p:nvSpPr>
        <p:spPr/>
        <p:txBody>
          <a:bodyPr/>
          <a:lstStyle/>
          <a:p>
            <a:fld id="{B6A34079-E744-4297-B652-A62B99C3427F}" type="datetime1">
              <a:rPr lang="de-CH" noProof="0" smtClean="0"/>
              <a:t>15.10.24</a:t>
            </a:fld>
            <a:endParaRPr lang="en-GB" noProof="0" dirty="0"/>
          </a:p>
        </p:txBody>
      </p:sp>
      <p:sp>
        <p:nvSpPr>
          <p:cNvPr id="4" name="Footer Placeholder 3">
            <a:extLst>
              <a:ext uri="{FF2B5EF4-FFF2-40B4-BE49-F238E27FC236}">
                <a16:creationId xmlns:a16="http://schemas.microsoft.com/office/drawing/2014/main" id="{29DD8B37-CE6E-55EF-A90B-052553684327}"/>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Slide Number Placeholder 4">
            <a:extLst>
              <a:ext uri="{FF2B5EF4-FFF2-40B4-BE49-F238E27FC236}">
                <a16:creationId xmlns:a16="http://schemas.microsoft.com/office/drawing/2014/main" id="{80C04E6D-789A-18AE-70E0-FBB5638343C1}"/>
              </a:ext>
            </a:extLst>
          </p:cNvPr>
          <p:cNvSpPr>
            <a:spLocks noGrp="1"/>
          </p:cNvSpPr>
          <p:nvPr>
            <p:ph type="sldNum" sz="quarter" idx="12"/>
          </p:nvPr>
        </p:nvSpPr>
        <p:spPr/>
        <p:txBody>
          <a:bodyPr/>
          <a:lstStyle/>
          <a:p>
            <a:fld id="{442AD375-037F-43D0-B059-5172DA06796A}" type="slidenum">
              <a:rPr lang="en-GB" noProof="0" smtClean="0"/>
              <a:pPr/>
              <a:t>9</a:t>
            </a:fld>
            <a:endParaRPr lang="en-GB" noProof="0" dirty="0"/>
          </a:p>
        </p:txBody>
      </p:sp>
      <p:sp>
        <p:nvSpPr>
          <p:cNvPr id="6" name="Title 5">
            <a:extLst>
              <a:ext uri="{FF2B5EF4-FFF2-40B4-BE49-F238E27FC236}">
                <a16:creationId xmlns:a16="http://schemas.microsoft.com/office/drawing/2014/main" id="{0F7A3749-CE19-8126-9BCE-230C5CF7BCCC}"/>
              </a:ext>
            </a:extLst>
          </p:cNvPr>
          <p:cNvSpPr>
            <a:spLocks noGrp="1"/>
          </p:cNvSpPr>
          <p:nvPr>
            <p:ph type="title"/>
          </p:nvPr>
        </p:nvSpPr>
        <p:spPr/>
        <p:txBody>
          <a:bodyPr/>
          <a:lstStyle/>
          <a:p>
            <a:r>
              <a:rPr lang="en-US" dirty="0"/>
              <a:t>MIXE location</a:t>
            </a:r>
          </a:p>
        </p:txBody>
      </p:sp>
      <p:sp>
        <p:nvSpPr>
          <p:cNvPr id="37" name="TextBox 36">
            <a:extLst>
              <a:ext uri="{FF2B5EF4-FFF2-40B4-BE49-F238E27FC236}">
                <a16:creationId xmlns:a16="http://schemas.microsoft.com/office/drawing/2014/main" id="{783AEA99-068B-F156-A964-00C07B97C95C}"/>
              </a:ext>
            </a:extLst>
          </p:cNvPr>
          <p:cNvSpPr txBox="1"/>
          <p:nvPr/>
        </p:nvSpPr>
        <p:spPr>
          <a:xfrm>
            <a:off x="9696074" y="1851175"/>
            <a:ext cx="590452" cy="307777"/>
          </a:xfrm>
          <a:prstGeom prst="rect">
            <a:avLst/>
          </a:prstGeom>
          <a:noFill/>
        </p:spPr>
        <p:txBody>
          <a:bodyPr wrap="square" lIns="0" tIns="0" rIns="0" bIns="0" rtlCol="0">
            <a:spAutoFit/>
          </a:bodyPr>
          <a:lstStyle/>
          <a:p>
            <a:pPr algn="l"/>
            <a:r>
              <a:rPr lang="en-GB" sz="2000" dirty="0">
                <a:solidFill>
                  <a:schemeClr val="bg1"/>
                </a:solidFill>
              </a:rPr>
              <a:t>np,</a:t>
            </a:r>
            <a:r>
              <a:rPr lang="el-GR" sz="2000" dirty="0">
                <a:solidFill>
                  <a:schemeClr val="bg1"/>
                </a:solidFill>
              </a:rPr>
              <a:t>α</a:t>
            </a:r>
            <a:endParaRPr lang="en-US" sz="2000" dirty="0">
              <a:solidFill>
                <a:schemeClr val="bg1"/>
              </a:solidFill>
            </a:endParaRPr>
          </a:p>
        </p:txBody>
      </p:sp>
      <p:sp>
        <p:nvSpPr>
          <p:cNvPr id="15" name="Oval 14">
            <a:extLst>
              <a:ext uri="{FF2B5EF4-FFF2-40B4-BE49-F238E27FC236}">
                <a16:creationId xmlns:a16="http://schemas.microsoft.com/office/drawing/2014/main" id="{958921F3-4295-7E3E-87BB-5DF3E1D0D198}"/>
              </a:ext>
            </a:extLst>
          </p:cNvPr>
          <p:cNvSpPr/>
          <p:nvPr/>
        </p:nvSpPr>
        <p:spPr>
          <a:xfrm>
            <a:off x="4398036" y="5027140"/>
            <a:ext cx="817370" cy="801004"/>
          </a:xfrm>
          <a:custGeom>
            <a:avLst/>
            <a:gdLst>
              <a:gd name="connsiteX0" fmla="*/ 0 w 817370"/>
              <a:gd name="connsiteY0" fmla="*/ 400502 h 801004"/>
              <a:gd name="connsiteX1" fmla="*/ 408685 w 817370"/>
              <a:gd name="connsiteY1" fmla="*/ 0 h 801004"/>
              <a:gd name="connsiteX2" fmla="*/ 817370 w 817370"/>
              <a:gd name="connsiteY2" fmla="*/ 400502 h 801004"/>
              <a:gd name="connsiteX3" fmla="*/ 408685 w 817370"/>
              <a:gd name="connsiteY3" fmla="*/ 801004 h 801004"/>
              <a:gd name="connsiteX4" fmla="*/ 0 w 817370"/>
              <a:gd name="connsiteY4" fmla="*/ 400502 h 801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7370" h="801004" extrusionOk="0">
                <a:moveTo>
                  <a:pt x="0" y="400502"/>
                </a:moveTo>
                <a:cubicBezTo>
                  <a:pt x="-7894" y="174442"/>
                  <a:pt x="138516" y="16686"/>
                  <a:pt x="408685" y="0"/>
                </a:cubicBezTo>
                <a:cubicBezTo>
                  <a:pt x="655002" y="4338"/>
                  <a:pt x="771581" y="180767"/>
                  <a:pt x="817370" y="400502"/>
                </a:cubicBezTo>
                <a:cubicBezTo>
                  <a:pt x="785277" y="653033"/>
                  <a:pt x="631565" y="816647"/>
                  <a:pt x="408685" y="801004"/>
                </a:cubicBezTo>
                <a:cubicBezTo>
                  <a:pt x="178377" y="798489"/>
                  <a:pt x="35664" y="638734"/>
                  <a:pt x="0" y="400502"/>
                </a:cubicBezTo>
                <a:close/>
              </a:path>
            </a:pathLst>
          </a:custGeom>
          <a:noFill/>
          <a:ln w="34925">
            <a:solidFill>
              <a:srgbClr val="FFC000"/>
            </a:solidFill>
            <a:extLst>
              <a:ext uri="{C807C97D-BFC1-408E-A445-0C87EB9F89A2}">
                <ask:lineSketchStyleProps xmlns:ask="http://schemas.microsoft.com/office/drawing/2018/sketchyshapes" sd="1219033472">
                  <a:prstGeom prst="ellipse">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4" name="TextBox 23">
            <a:extLst>
              <a:ext uri="{FF2B5EF4-FFF2-40B4-BE49-F238E27FC236}">
                <a16:creationId xmlns:a16="http://schemas.microsoft.com/office/drawing/2014/main" id="{DCA9110B-5562-E483-3993-FEB9091176D0}"/>
              </a:ext>
            </a:extLst>
          </p:cNvPr>
          <p:cNvSpPr txBox="1"/>
          <p:nvPr/>
        </p:nvSpPr>
        <p:spPr>
          <a:xfrm>
            <a:off x="4427099" y="1105267"/>
            <a:ext cx="6134022" cy="3422540"/>
          </a:xfrm>
          <a:prstGeom prst="rect">
            <a:avLst/>
          </a:prstGeom>
          <a:noFill/>
        </p:spPr>
        <p:txBody>
          <a:bodyPr wrap="square">
            <a:spAutoFit/>
          </a:bodyPr>
          <a:lstStyle/>
          <a:p>
            <a:pPr>
              <a:lnSpc>
                <a:spcPct val="150000"/>
              </a:lnSpc>
            </a:pPr>
            <a:r>
              <a:rPr lang="en-US" sz="2000" b="1" i="1" kern="1000" spc="40" dirty="0">
                <a:latin typeface="+mj-lt"/>
                <a:ea typeface="STXingkai" panose="020B0503020204020204" pitchFamily="2" charset="-122"/>
                <a:cs typeface="Aparajita" panose="020B0502040204020203" pitchFamily="18" charset="0"/>
              </a:rPr>
              <a:t>pi</a:t>
            </a:r>
            <a:r>
              <a:rPr lang="en-US" sz="2000" b="1" i="1" kern="1000" spc="40" dirty="0">
                <a:cs typeface="Franklin Gothic Book"/>
              </a:rPr>
              <a:t>E1 (host all past MIXE campaigns)</a:t>
            </a:r>
          </a:p>
          <a:p>
            <a:pPr marL="285750" indent="-285750">
              <a:lnSpc>
                <a:spcPct val="150000"/>
              </a:lnSpc>
              <a:buFont typeface="Arial" panose="020B0604020202020204" pitchFamily="34" charset="0"/>
              <a:buChar char="•"/>
            </a:pPr>
            <a:r>
              <a:rPr lang="en-US" sz="1800" i="1" kern="1000" spc="40" dirty="0">
                <a:cs typeface="Franklin Gothic Book"/>
              </a:rPr>
              <a:t>Momenta: 15-60 MeV/c </a:t>
            </a:r>
            <a:r>
              <a:rPr lang="en-US" sz="1800" i="1" kern="1000" spc="40" dirty="0">
                <a:latin typeface="+mj-lt"/>
                <a:cs typeface="Franklin Gothic Book"/>
              </a:rPr>
              <a:t>µ</a:t>
            </a:r>
            <a:r>
              <a:rPr lang="en-US" sz="1800" i="1" kern="1000" spc="40" baseline="30000" dirty="0">
                <a:latin typeface="+mj-lt"/>
                <a:cs typeface="Franklin Gothic Book"/>
              </a:rPr>
              <a:t>-  </a:t>
            </a:r>
            <a:r>
              <a:rPr lang="en-US" i="1" kern="1000" spc="40" dirty="0">
                <a:cs typeface="Franklin Gothic Book"/>
              </a:rPr>
              <a:t>(~10µm - ~cm depth)</a:t>
            </a:r>
          </a:p>
          <a:p>
            <a:pPr marL="285750" indent="-285750">
              <a:lnSpc>
                <a:spcPct val="150000"/>
              </a:lnSpc>
              <a:buFont typeface="Arial" panose="020B0604020202020204" pitchFamily="34" charset="0"/>
              <a:buChar char="•"/>
            </a:pPr>
            <a:r>
              <a:rPr lang="el-GR" dirty="0"/>
              <a:t>Δ</a:t>
            </a:r>
            <a:r>
              <a:rPr lang="en-US" dirty="0"/>
              <a:t>p/p : 1 ~ 8 % FWHM</a:t>
            </a:r>
          </a:p>
          <a:p>
            <a:pPr marL="285750" indent="-285750">
              <a:lnSpc>
                <a:spcPct val="150000"/>
              </a:lnSpc>
              <a:buFont typeface="Arial" panose="020B0604020202020204" pitchFamily="34" charset="0"/>
              <a:buChar char="•"/>
            </a:pPr>
            <a:r>
              <a:rPr lang="en-US" dirty="0"/>
              <a:t>Rates: 10</a:t>
            </a:r>
            <a:r>
              <a:rPr lang="en-US" baseline="30000" dirty="0"/>
              <a:t>3</a:t>
            </a:r>
            <a:r>
              <a:rPr lang="en-US" dirty="0"/>
              <a:t> up to 10</a:t>
            </a:r>
            <a:r>
              <a:rPr lang="en-US" baseline="30000" dirty="0"/>
              <a:t>5 </a:t>
            </a:r>
            <a:r>
              <a:rPr lang="en-US" dirty="0"/>
              <a:t>µ </a:t>
            </a:r>
            <a:r>
              <a:rPr lang="en-US" baseline="30000" dirty="0"/>
              <a:t>–</a:t>
            </a:r>
            <a:r>
              <a:rPr lang="en-US" dirty="0"/>
              <a:t> /s on target (fast data collection)</a:t>
            </a:r>
          </a:p>
          <a:p>
            <a:pPr marL="285750" indent="-285750">
              <a:lnSpc>
                <a:spcPct val="150000"/>
              </a:lnSpc>
              <a:buFont typeface="Arial" panose="020B0604020202020204" pitchFamily="34" charset="0"/>
              <a:buChar char="•"/>
            </a:pPr>
            <a:r>
              <a:rPr lang="en-US" dirty="0"/>
              <a:t>Non-</a:t>
            </a:r>
            <a:r>
              <a:rPr lang="en-US" dirty="0" err="1"/>
              <a:t>perment</a:t>
            </a:r>
            <a:r>
              <a:rPr lang="en-US" dirty="0"/>
              <a:t> setup ~3weeks beamtime</a:t>
            </a:r>
          </a:p>
          <a:p>
            <a:pPr marL="285750" indent="-285750">
              <a:lnSpc>
                <a:spcPct val="150000"/>
              </a:lnSpc>
              <a:buFont typeface="Arial" panose="020B0604020202020204" pitchFamily="34" charset="0"/>
              <a:buChar char="•"/>
            </a:pPr>
            <a:endParaRPr lang="en-US" dirty="0"/>
          </a:p>
          <a:p>
            <a:pPr marL="285750" indent="-285750">
              <a:lnSpc>
                <a:spcPct val="150000"/>
              </a:lnSpc>
              <a:buFont typeface="Arial" panose="020B0604020202020204" pitchFamily="34" charset="0"/>
              <a:buChar char="•"/>
            </a:pPr>
            <a:endParaRPr lang="en-US" dirty="0"/>
          </a:p>
          <a:p>
            <a:pPr>
              <a:lnSpc>
                <a:spcPct val="150000"/>
              </a:lnSpc>
            </a:pPr>
            <a:endParaRPr lang="en-US" sz="1800" i="1" u="sng" kern="1000" spc="40" dirty="0">
              <a:highlight>
                <a:srgbClr val="FFFF00"/>
              </a:highlight>
              <a:cs typeface="Franklin Gothic Book"/>
            </a:endParaRPr>
          </a:p>
        </p:txBody>
      </p:sp>
      <p:grpSp>
        <p:nvGrpSpPr>
          <p:cNvPr id="19" name="Gruppieren 42">
            <a:extLst>
              <a:ext uri="{FF2B5EF4-FFF2-40B4-BE49-F238E27FC236}">
                <a16:creationId xmlns:a16="http://schemas.microsoft.com/office/drawing/2014/main" id="{C03AC522-4760-5212-FA26-3F07B1F9AA16}"/>
              </a:ext>
            </a:extLst>
          </p:cNvPr>
          <p:cNvGrpSpPr/>
          <p:nvPr/>
        </p:nvGrpSpPr>
        <p:grpSpPr>
          <a:xfrm>
            <a:off x="7968208" y="3861049"/>
            <a:ext cx="4104457" cy="2340986"/>
            <a:chOff x="1509047" y="3237839"/>
            <a:chExt cx="3013363" cy="1574361"/>
          </a:xfrm>
        </p:grpSpPr>
        <p:sp>
          <p:nvSpPr>
            <p:cNvPr id="20" name="Rechteck 39">
              <a:extLst>
                <a:ext uri="{FF2B5EF4-FFF2-40B4-BE49-F238E27FC236}">
                  <a16:creationId xmlns:a16="http://schemas.microsoft.com/office/drawing/2014/main" id="{3F896C76-AAF3-AE6C-F126-0CC6AAF94552}"/>
                </a:ext>
              </a:extLst>
            </p:cNvPr>
            <p:cNvSpPr/>
            <p:nvPr/>
          </p:nvSpPr>
          <p:spPr bwMode="auto">
            <a:xfrm rot="372062">
              <a:off x="1509047" y="3409411"/>
              <a:ext cx="2019724" cy="1402789"/>
            </a:xfrm>
            <a:prstGeom prst="rect">
              <a:avLst/>
            </a:prstGeom>
            <a:solidFill>
              <a:schemeClr val="bg1">
                <a:alpha val="9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eaLnBrk="0" fontAlgn="base" hangingPunct="0">
                <a:spcBef>
                  <a:spcPct val="0"/>
                </a:spcBef>
                <a:spcAft>
                  <a:spcPct val="0"/>
                </a:spcAft>
              </a:pPr>
              <a:endParaRPr lang="en-CH" sz="3200" dirty="0">
                <a:latin typeface="Times" charset="0"/>
              </a:endParaRPr>
            </a:p>
          </p:txBody>
        </p:sp>
        <p:pic>
          <p:nvPicPr>
            <p:cNvPr id="21" name="01.0680A_20131216.pdf" descr="01.0680A_20131216.pdf">
              <a:extLst>
                <a:ext uri="{FF2B5EF4-FFF2-40B4-BE49-F238E27FC236}">
                  <a16:creationId xmlns:a16="http://schemas.microsoft.com/office/drawing/2014/main" id="{7EB9098A-9097-7E3C-C4E6-07C33EE487C5}"/>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rot="21141681">
              <a:off x="2412902" y="3479179"/>
              <a:ext cx="1238171" cy="1148047"/>
            </a:xfrm>
            <a:prstGeom prst="rect">
              <a:avLst/>
            </a:prstGeom>
            <a:ln w="12700" cap="flat">
              <a:noFill/>
              <a:miter lim="400000"/>
            </a:ln>
            <a:effectLst/>
          </p:spPr>
        </p:pic>
        <p:pic>
          <p:nvPicPr>
            <p:cNvPr id="22" name="01.0680A_20131216.pdf" descr="01.0680A_20131216.pdf">
              <a:extLst>
                <a:ext uri="{FF2B5EF4-FFF2-40B4-BE49-F238E27FC236}">
                  <a16:creationId xmlns:a16="http://schemas.microsoft.com/office/drawing/2014/main" id="{7D025A60-2439-E103-08B3-3A1BEDFBD585}"/>
                </a:ext>
              </a:extLst>
            </p:cNvPr>
            <p:cNvPicPr>
              <a:picLocks noChangeAspect="1"/>
            </p:cNvPicPr>
            <p:nvPr/>
          </p:nvPicPr>
          <p:blipFill>
            <a:blip r:embed="rId6">
              <a:extLst>
                <a:ext uri="{28A0092B-C50C-407E-A947-70E740481C1C}">
                  <a14:useLocalDpi xmlns:a14="http://schemas.microsoft.com/office/drawing/2010/main"/>
                </a:ext>
              </a:extLst>
            </a:blip>
            <a:srcRect/>
            <a:stretch>
              <a:fillRect/>
            </a:stretch>
          </p:blipFill>
          <p:spPr>
            <a:xfrm rot="21141681">
              <a:off x="3686191" y="3237839"/>
              <a:ext cx="836219" cy="350722"/>
            </a:xfrm>
            <a:prstGeom prst="rect">
              <a:avLst/>
            </a:prstGeom>
            <a:ln w="12700" cap="flat">
              <a:noFill/>
              <a:miter lim="400000"/>
            </a:ln>
            <a:effectLst/>
          </p:spPr>
        </p:pic>
        <p:sp>
          <p:nvSpPr>
            <p:cNvPr id="23" name="Ellipse 40">
              <a:extLst>
                <a:ext uri="{FF2B5EF4-FFF2-40B4-BE49-F238E27FC236}">
                  <a16:creationId xmlns:a16="http://schemas.microsoft.com/office/drawing/2014/main" id="{F4AC736F-DF6D-7F32-DE1C-8BB154F288BB}"/>
                </a:ext>
              </a:extLst>
            </p:cNvPr>
            <p:cNvSpPr/>
            <p:nvPr/>
          </p:nvSpPr>
          <p:spPr bwMode="auto">
            <a:xfrm rot="16509502">
              <a:off x="3325804" y="4140781"/>
              <a:ext cx="328672" cy="360040"/>
            </a:xfrm>
            <a:prstGeom prst="ellipse">
              <a:avLst/>
            </a:prstGeom>
            <a:solidFill>
              <a:schemeClr val="bg1"/>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eaLnBrk="0" fontAlgn="base" hangingPunct="0">
                <a:spcBef>
                  <a:spcPct val="0"/>
                </a:spcBef>
                <a:spcAft>
                  <a:spcPct val="0"/>
                </a:spcAft>
              </a:pPr>
              <a:endParaRPr lang="en-CH" sz="3200">
                <a:latin typeface="Times" charset="0"/>
              </a:endParaRPr>
            </a:p>
          </p:txBody>
        </p:sp>
        <p:sp>
          <p:nvSpPr>
            <p:cNvPr id="25" name="Textfeld 41">
              <a:extLst>
                <a:ext uri="{FF2B5EF4-FFF2-40B4-BE49-F238E27FC236}">
                  <a16:creationId xmlns:a16="http://schemas.microsoft.com/office/drawing/2014/main" id="{AD2B2CED-355D-6962-0088-9A97FBA331CF}"/>
                </a:ext>
              </a:extLst>
            </p:cNvPr>
            <p:cNvSpPr txBox="1"/>
            <p:nvPr/>
          </p:nvSpPr>
          <p:spPr>
            <a:xfrm rot="19836137">
              <a:off x="3352335" y="4207595"/>
              <a:ext cx="432048" cy="360040"/>
            </a:xfrm>
            <a:prstGeom prst="rect">
              <a:avLst/>
            </a:prstGeom>
            <a:noFill/>
          </p:spPr>
          <p:txBody>
            <a:bodyPr wrap="square" lIns="0" tIns="0" rIns="0" bIns="0" rtlCol="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10000"/>
                </a:lnSpc>
                <a:spcBef>
                  <a:spcPct val="0"/>
                </a:spcBef>
                <a:buClr>
                  <a:srgbClr val="000000"/>
                </a:buClr>
              </a:pPr>
              <a:r>
                <a:rPr lang="en-GB" sz="1467" dirty="0">
                  <a:solidFill>
                    <a:srgbClr val="000000"/>
                  </a:solidFill>
                  <a:latin typeface="Calibri"/>
                </a:rPr>
                <a:t>GIANT</a:t>
              </a:r>
              <a:endParaRPr lang="en-CH" sz="1867" dirty="0" err="1">
                <a:solidFill>
                  <a:srgbClr val="000000"/>
                </a:solidFill>
                <a:latin typeface="Calibri"/>
              </a:endParaRPr>
            </a:p>
          </p:txBody>
        </p:sp>
      </p:grpSp>
      <p:sp>
        <p:nvSpPr>
          <p:cNvPr id="27" name="TextBox 26">
            <a:extLst>
              <a:ext uri="{FF2B5EF4-FFF2-40B4-BE49-F238E27FC236}">
                <a16:creationId xmlns:a16="http://schemas.microsoft.com/office/drawing/2014/main" id="{CD6D5609-B1B0-D7F2-33B3-4C9B4717DF1E}"/>
              </a:ext>
            </a:extLst>
          </p:cNvPr>
          <p:cNvSpPr txBox="1"/>
          <p:nvPr/>
        </p:nvSpPr>
        <p:spPr>
          <a:xfrm>
            <a:off x="1036163" y="1732662"/>
            <a:ext cx="6096000" cy="3838038"/>
          </a:xfrm>
          <a:prstGeom prst="rect">
            <a:avLst/>
          </a:prstGeom>
          <a:noFill/>
        </p:spPr>
        <p:txBody>
          <a:bodyPr wrap="square">
            <a:spAutoFit/>
          </a:bodyPr>
          <a:lstStyle/>
          <a:p>
            <a:pPr>
              <a:lnSpc>
                <a:spcPct val="150000"/>
              </a:lnSpc>
            </a:pPr>
            <a:r>
              <a:rPr lang="en-US" sz="2000" b="1" i="1" kern="1000" spc="40" dirty="0">
                <a:latin typeface="+mj-lt"/>
                <a:ea typeface="STXingkai" panose="020B0503020204020204" pitchFamily="2" charset="-122"/>
                <a:cs typeface="Aparajita" panose="020B0502040204020203" pitchFamily="18" charset="0"/>
              </a:rPr>
              <a:t>muE1 (hopefully future location of MIXE)</a:t>
            </a:r>
            <a:endParaRPr lang="en-US" i="1" kern="1000" spc="40" dirty="0">
              <a:cs typeface="Franklin Gothic Book"/>
            </a:endParaRPr>
          </a:p>
          <a:p>
            <a:pPr marL="285750" indent="-285750">
              <a:lnSpc>
                <a:spcPct val="150000"/>
              </a:lnSpc>
              <a:buFont typeface="Arial" panose="020B0604020202020204" pitchFamily="34" charset="0"/>
              <a:buChar char="•"/>
            </a:pPr>
            <a:r>
              <a:rPr lang="en-GB" dirty="0"/>
              <a:t>(cold-bore) superconducting decay solenoid</a:t>
            </a:r>
            <a:endParaRPr lang="en-US" i="1" kern="1000" spc="40" dirty="0">
              <a:cs typeface="Franklin Gothic Book"/>
            </a:endParaRPr>
          </a:p>
          <a:p>
            <a:pPr marL="285750" indent="-285750">
              <a:lnSpc>
                <a:spcPct val="150000"/>
              </a:lnSpc>
              <a:buFont typeface="Arial" panose="020B0604020202020204" pitchFamily="34" charset="0"/>
              <a:buChar char="•"/>
            </a:pPr>
            <a:r>
              <a:rPr lang="en-US" i="1" kern="1000" spc="40" dirty="0">
                <a:cs typeface="Franklin Gothic Book"/>
              </a:rPr>
              <a:t>Momenta:  60-120 MeV/c µ- (~mm - ~10cm depth)</a:t>
            </a:r>
          </a:p>
          <a:p>
            <a:pPr marL="285750" indent="-285750">
              <a:lnSpc>
                <a:spcPct val="150000"/>
              </a:lnSpc>
              <a:buFont typeface="Arial" panose="020B0604020202020204" pitchFamily="34" charset="0"/>
              <a:buChar char="•"/>
            </a:pPr>
            <a:r>
              <a:rPr lang="en-US" dirty="0"/>
              <a:t>Rates: 10</a:t>
            </a:r>
            <a:r>
              <a:rPr lang="en-US" baseline="30000" dirty="0"/>
              <a:t>7</a:t>
            </a:r>
            <a:r>
              <a:rPr lang="en-US" dirty="0"/>
              <a:t> up to 10</a:t>
            </a:r>
            <a:r>
              <a:rPr lang="en-US" baseline="30000" dirty="0"/>
              <a:t>8 </a:t>
            </a:r>
            <a:r>
              <a:rPr lang="en-US" dirty="0"/>
              <a:t>µ </a:t>
            </a:r>
            <a:r>
              <a:rPr lang="en-US" baseline="30000" dirty="0"/>
              <a:t>–</a:t>
            </a:r>
            <a:r>
              <a:rPr lang="en-US" dirty="0"/>
              <a:t> /s on target</a:t>
            </a:r>
            <a:endParaRPr lang="en-US" i="1" kern="1000" spc="40" dirty="0">
              <a:cs typeface="Franklin Gothic Book"/>
            </a:endParaRPr>
          </a:p>
          <a:p>
            <a:pPr marL="285750" indent="-285750">
              <a:lnSpc>
                <a:spcPct val="150000"/>
              </a:lnSpc>
              <a:buFont typeface="Arial" panose="020B0604020202020204" pitchFamily="34" charset="0"/>
              <a:buChar char="•"/>
            </a:pPr>
            <a:r>
              <a:rPr lang="en-US" i="1" kern="1000" spc="40" dirty="0">
                <a:cs typeface="Franklin Gothic Book"/>
              </a:rPr>
              <a:t>Dual configuration</a:t>
            </a:r>
          </a:p>
          <a:p>
            <a:pPr marL="742950" lvl="1" indent="-285750">
              <a:lnSpc>
                <a:spcPct val="150000"/>
              </a:lnSpc>
              <a:buFont typeface="Arial" panose="020B0604020202020204" pitchFamily="34" charset="0"/>
              <a:buChar char="•"/>
            </a:pPr>
            <a:r>
              <a:rPr lang="en-US" i="1" kern="1000" spc="40" dirty="0">
                <a:cs typeface="Franklin Gothic Book"/>
              </a:rPr>
              <a:t>U-version (GPD)</a:t>
            </a:r>
          </a:p>
          <a:p>
            <a:pPr marL="742950" lvl="1" indent="-285750">
              <a:lnSpc>
                <a:spcPct val="150000"/>
              </a:lnSpc>
              <a:buFont typeface="Arial" panose="020B0604020202020204" pitchFamily="34" charset="0"/>
              <a:buChar char="•"/>
            </a:pPr>
            <a:r>
              <a:rPr lang="en-US" i="1" kern="1000" spc="40" dirty="0">
                <a:cs typeface="Franklin Gothic Book"/>
              </a:rPr>
              <a:t>Z-version (MIXE)</a:t>
            </a:r>
          </a:p>
          <a:p>
            <a:pPr marL="285750" indent="-285750">
              <a:lnSpc>
                <a:spcPct val="150000"/>
              </a:lnSpc>
              <a:buFont typeface="Arial" panose="020B0604020202020204" pitchFamily="34" charset="0"/>
              <a:buChar char="•"/>
            </a:pPr>
            <a:r>
              <a:rPr lang="en-GB" dirty="0"/>
              <a:t>New capabilities for studies much closer to surface</a:t>
            </a:r>
            <a:endParaRPr lang="en-US" i="1" kern="1000" spc="40" dirty="0">
              <a:cs typeface="Franklin Gothic Book"/>
            </a:endParaRPr>
          </a:p>
          <a:p>
            <a:pPr marL="742950" lvl="1" indent="-285750">
              <a:lnSpc>
                <a:spcPct val="150000"/>
              </a:lnSpc>
              <a:buFont typeface="Arial" panose="020B0604020202020204" pitchFamily="34" charset="0"/>
              <a:buChar char="•"/>
            </a:pPr>
            <a:r>
              <a:rPr lang="en-US" i="1" kern="1000" spc="40" dirty="0">
                <a:cs typeface="Franklin Gothic Book"/>
              </a:rPr>
              <a:t>Warm-bore magnet needed</a:t>
            </a:r>
          </a:p>
        </p:txBody>
      </p:sp>
      <p:pic>
        <p:nvPicPr>
          <p:cNvPr id="28" name="Picture 27">
            <a:extLst>
              <a:ext uri="{FF2B5EF4-FFF2-40B4-BE49-F238E27FC236}">
                <a16:creationId xmlns:a16="http://schemas.microsoft.com/office/drawing/2014/main" id="{7C736CCB-5D66-0FDD-A786-901358624A9E}"/>
              </a:ext>
            </a:extLst>
          </p:cNvPr>
          <p:cNvPicPr>
            <a:picLocks noChangeAspect="1"/>
          </p:cNvPicPr>
          <p:nvPr/>
        </p:nvPicPr>
        <p:blipFill>
          <a:blip r:embed="rId7"/>
          <a:stretch>
            <a:fillRect/>
          </a:stretch>
        </p:blipFill>
        <p:spPr>
          <a:xfrm>
            <a:off x="5567773" y="3350836"/>
            <a:ext cx="3665427" cy="2474629"/>
          </a:xfrm>
          <a:prstGeom prst="rect">
            <a:avLst/>
          </a:prstGeom>
        </p:spPr>
      </p:pic>
    </p:spTree>
    <p:extLst>
      <p:ext uri="{BB962C8B-B14F-4D97-AF65-F5344CB8AC3E}">
        <p14:creationId xmlns:p14="http://schemas.microsoft.com/office/powerpoint/2010/main" val="3771369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nodeType="clickEffect">
                                  <p:stCondLst>
                                    <p:cond delay="0"/>
                                  </p:stCondLst>
                                  <p:childTnLst>
                                    <p:set>
                                      <p:cBhvr>
                                        <p:cTn id="11" dur="1" fill="hold">
                                          <p:stCondLst>
                                            <p:cond delay="0"/>
                                          </p:stCondLst>
                                        </p:cTn>
                                        <p:tgtEl>
                                          <p:spTgt spid="29"/>
                                        </p:tgtEl>
                                        <p:attrNameLst>
                                          <p:attrName>style.visibility</p:attrName>
                                        </p:attrNameLst>
                                      </p:cBhvr>
                                      <p:to>
                                        <p:strVal val="hidden"/>
                                      </p:to>
                                    </p:set>
                                  </p:childTnLst>
                                </p:cTn>
                              </p:par>
                              <p:par>
                                <p:cTn id="12" presetID="1" presetClass="exit" presetSubtype="0" fill="hold" grpId="0" nodeType="withEffect">
                                  <p:stCondLst>
                                    <p:cond delay="0"/>
                                  </p:stCondLst>
                                  <p:childTnLst>
                                    <p:set>
                                      <p:cBhvr>
                                        <p:cTn id="13" dur="1" fill="hold">
                                          <p:stCondLst>
                                            <p:cond delay="0"/>
                                          </p:stCondLst>
                                        </p:cTn>
                                        <p:tgtEl>
                                          <p:spTgt spid="15"/>
                                        </p:tgtEl>
                                        <p:attrNameLst>
                                          <p:attrName>style.visibility</p:attrName>
                                        </p:attrNameLst>
                                      </p:cBhvr>
                                      <p:to>
                                        <p:strVal val="hidden"/>
                                      </p:to>
                                    </p:set>
                                  </p:childTnLst>
                                </p:cTn>
                              </p:par>
                              <p:par>
                                <p:cTn id="14" presetID="1" presetClass="exit" presetSubtype="0" fill="hold" nodeType="withEffect">
                                  <p:stCondLst>
                                    <p:cond delay="0"/>
                                  </p:stCondLst>
                                  <p:childTnLst>
                                    <p:set>
                                      <p:cBhvr>
                                        <p:cTn id="15" dur="1" fill="hold">
                                          <p:stCondLst>
                                            <p:cond delay="0"/>
                                          </p:stCondLst>
                                        </p:cTn>
                                        <p:tgtEl>
                                          <p:spTgt spid="28"/>
                                        </p:tgtEl>
                                        <p:attrNameLst>
                                          <p:attrName>style.visibility</p:attrName>
                                        </p:attrNameLst>
                                      </p:cBhvr>
                                      <p:to>
                                        <p:strVal val="hidden"/>
                                      </p:to>
                                    </p:set>
                                  </p:childTnLst>
                                </p:cTn>
                              </p:par>
                              <p:par>
                                <p:cTn id="16" presetID="1" presetClass="exit" presetSubtype="0" fill="hold" grpId="0" nodeType="withEffect">
                                  <p:stCondLst>
                                    <p:cond delay="0"/>
                                  </p:stCondLst>
                                  <p:childTnLst>
                                    <p:set>
                                      <p:cBhvr>
                                        <p:cTn id="17" dur="1" fill="hold">
                                          <p:stCondLst>
                                            <p:cond delay="0"/>
                                          </p:stCondLst>
                                        </p:cTn>
                                        <p:tgtEl>
                                          <p:spTgt spid="24"/>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ppt_x"/>
                                          </p:val>
                                        </p:tav>
                                        <p:tav tm="100000">
                                          <p:val>
                                            <p:strVal val="#ppt_x"/>
                                          </p:val>
                                        </p:tav>
                                      </p:tavLst>
                                    </p:anim>
                                    <p:anim calcmode="lin" valueType="num">
                                      <p:cBhvr additive="base">
                                        <p:cTn id="2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5" grpId="0" animBg="1"/>
      <p:bldP spid="24" grpId="0"/>
      <p:bldP spid="27" grpId="0"/>
    </p:bldLst>
  </p:timing>
</p:sld>
</file>

<file path=ppt/theme/theme1.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CEE V8" id="{2BB4AEE5-8367-4671-B632-010E068763F1}" vid="{538D6FCE-8F02-425D-84A1-A00371120DDA}"/>
    </a:ext>
  </a:extLst>
</a:theme>
</file>

<file path=ppt/theme/theme2.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c24777f-78b6-4f3c-a73a-d5fa08e4d537" xsi:nil="true"/>
    <lcf76f155ced4ddcb4097134ff3c332f xmlns="c9077d15-72ed-4fec-bcfe-3472729e919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8" ma:contentTypeDescription="Ein neues Dokument erstellen." ma:contentTypeScope="" ma:versionID="9c227ad3ab8d826471e210bb857ebfda">
  <xsd:schema xmlns:xsd="http://www.w3.org/2001/XMLSchema" xmlns:xs="http://www.w3.org/2001/XMLSchema" xmlns:p="http://schemas.microsoft.com/office/2006/metadata/properties" xmlns:ns2="c9077d15-72ed-4fec-bcfe-3472729e9195" xmlns:ns3="bc24777f-78b6-4f3c-a73a-d5fa08e4d537" targetNamespace="http://schemas.microsoft.com/office/2006/metadata/properties" ma:root="true" ma:fieldsID="2a0acd45fe6cc66a06723547185abeb0" ns2:_="" ns3:_="">
    <xsd:import namespace="c9077d15-72ed-4fec-bcfe-3472729e9195"/>
    <xsd:import namespace="bc24777f-78b6-4f3c-a73a-d5fa08e4d5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7fbe3b91-0d7a-4fca-85de-75d49bc052c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c24777f-78b6-4f3c-a73a-d5fa08e4d537"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23888c3-3691-4ee2-9093-74875a1c94d8}" ma:internalName="TaxCatchAll" ma:showField="CatchAllData" ma:web="bc24777f-78b6-4f3c-a73a-d5fa08e4d53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26B806-0237-4942-A1FD-5C97285908C2}">
  <ds:schemaRefs>
    <ds:schemaRef ds:uri="http://schemas.microsoft.com/office/2006/documentManagement/types"/>
    <ds:schemaRef ds:uri="http://purl.org/dc/elements/1.1/"/>
    <ds:schemaRef ds:uri="http://www.w3.org/XML/1998/namespace"/>
    <ds:schemaRef ds:uri="bc24777f-78b6-4f3c-a73a-d5fa08e4d537"/>
    <ds:schemaRef ds:uri="http://purl.org/dc/terms/"/>
    <ds:schemaRef ds:uri="http://purl.org/dc/dcmitype/"/>
    <ds:schemaRef ds:uri="http://schemas.microsoft.com/office/2006/metadata/properties"/>
    <ds:schemaRef ds:uri="http://schemas.openxmlformats.org/package/2006/metadata/core-properties"/>
    <ds:schemaRef ds:uri="http://schemas.microsoft.com/office/infopath/2007/PartnerControls"/>
    <ds:schemaRef ds:uri="c9077d15-72ed-4fec-bcfe-3472729e9195"/>
  </ds:schemaRefs>
</ds:datastoreItem>
</file>

<file path=customXml/itemProps2.xml><?xml version="1.0" encoding="utf-8"?>
<ds:datastoreItem xmlns:ds="http://schemas.openxmlformats.org/officeDocument/2006/customXml" ds:itemID="{4B6B7BE2-63AD-4C37-AC44-F0E4FC348E24}">
  <ds:schemaRefs>
    <ds:schemaRef ds:uri="http://schemas.microsoft.com/sharepoint/v3/contenttype/forms"/>
  </ds:schemaRefs>
</ds:datastoreItem>
</file>

<file path=customXml/itemProps3.xml><?xml version="1.0" encoding="utf-8"?>
<ds:datastoreItem xmlns:ds="http://schemas.openxmlformats.org/officeDocument/2006/customXml" ds:itemID="{7B9C8326-17BB-45BD-9C1C-A05512924E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bc24777f-78b6-4f3c-a73a-d5fa08e4d5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VO-9722-807_0_CEE Presentation Content Slides (EN)</Template>
  <TotalTime>754</TotalTime>
  <Words>2633</Words>
  <Application>Microsoft Macintosh PowerPoint</Application>
  <PresentationFormat>宽屏</PresentationFormat>
  <Paragraphs>415</Paragraphs>
  <Slides>24</Slides>
  <Notes>22</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24</vt:i4>
      </vt:variant>
    </vt:vector>
  </HeadingPairs>
  <TitlesOfParts>
    <vt:vector size="35" baseType="lpstr">
      <vt:lpstr>微软雅黑</vt:lpstr>
      <vt:lpstr>Times</vt:lpstr>
      <vt:lpstr>Aptos</vt:lpstr>
      <vt:lpstr>Arial</vt:lpstr>
      <vt:lpstr>Calibri</vt:lpstr>
      <vt:lpstr>Cambria Math</vt:lpstr>
      <vt:lpstr>Courier New</vt:lpstr>
      <vt:lpstr>Franklin Gothic Book</vt:lpstr>
      <vt:lpstr>Helvetica</vt:lpstr>
      <vt:lpstr>Helvetica Neue</vt:lpstr>
      <vt:lpstr>Benutzerdefiniertes Design</vt:lpstr>
      <vt:lpstr>A novel technology for element-sensitive 3D tomography using MIXE</vt:lpstr>
      <vt:lpstr>Outline</vt:lpstr>
      <vt:lpstr>PowerPoint 演示文稿</vt:lpstr>
      <vt:lpstr>Muon Induced X-ray Emission</vt:lpstr>
      <vt:lpstr>Muon Induced X-ray Emission</vt:lpstr>
      <vt:lpstr>Muon Induced X-ray Emission</vt:lpstr>
      <vt:lpstr>PowerPoint 演示文稿</vt:lpstr>
      <vt:lpstr>Swiss Muon Source (SµS)</vt:lpstr>
      <vt:lpstr>MIXE location</vt:lpstr>
      <vt:lpstr>Tagging detector </vt:lpstr>
      <vt:lpstr>GIANT</vt:lpstr>
      <vt:lpstr>MIXE-T(omography) – Motivation</vt:lpstr>
      <vt:lpstr>MIXE-T(omography)– Tracker</vt:lpstr>
      <vt:lpstr>MIXE-T(omography)– Tracker</vt:lpstr>
      <vt:lpstr>PowerPoint 演示文稿</vt:lpstr>
      <vt:lpstr>Elemental (isotopic) Imaging: First Result</vt:lpstr>
      <vt:lpstr>Elemental (isotopic) Imaging: First Result</vt:lpstr>
      <vt:lpstr>Elemental (isotopic) Imaging: First Result</vt:lpstr>
      <vt:lpstr>Elemental (isotopic) Imaging: First Result</vt:lpstr>
      <vt:lpstr>Elemental (isotopic) Imaging: First Result</vt:lpstr>
      <vt:lpstr>Elemental (isotopic) Imaging: First Result</vt:lpstr>
      <vt:lpstr>Elemental (isotopic) Imaging: First Result</vt:lpstr>
      <vt:lpstr>Outlook</vt:lpstr>
      <vt:lpstr>Acknowledgement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Zhao Xiao</dc:creator>
  <dc:description>erstellt durch Vorlagenbauer.ch</dc:description>
  <cp:lastModifiedBy>Zhao Xiao</cp:lastModifiedBy>
  <cp:revision>107</cp:revision>
  <dcterms:created xsi:type="dcterms:W3CDTF">2024-10-03T12:32:19Z</dcterms:created>
  <dcterms:modified xsi:type="dcterms:W3CDTF">2024-10-16T00:48:32Z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ies>
</file>