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339" r:id="rId3"/>
    <p:sldId id="341" r:id="rId4"/>
    <p:sldId id="340" r:id="rId5"/>
    <p:sldId id="334" r:id="rId6"/>
    <p:sldId id="337" r:id="rId7"/>
    <p:sldId id="259" r:id="rId8"/>
    <p:sldId id="342" r:id="rId9"/>
    <p:sldId id="331" r:id="rId10"/>
    <p:sldId id="332" r:id="rId11"/>
    <p:sldId id="295" r:id="rId12"/>
    <p:sldId id="296" r:id="rId13"/>
    <p:sldId id="265" r:id="rId14"/>
    <p:sldId id="328" r:id="rId15"/>
    <p:sldId id="338" r:id="rId16"/>
    <p:sldId id="321" r:id="rId17"/>
    <p:sldId id="329" r:id="rId18"/>
    <p:sldId id="325" r:id="rId19"/>
    <p:sldId id="330" r:id="rId20"/>
    <p:sldId id="324" r:id="rId21"/>
    <p:sldId id="327" r:id="rId22"/>
    <p:sldId id="322" r:id="rId23"/>
    <p:sldId id="323" r:id="rId24"/>
    <p:sldId id="335" r:id="rId25"/>
    <p:sldId id="302" r:id="rId26"/>
    <p:sldId id="258" r:id="rId27"/>
    <p:sldId id="297" r:id="rId28"/>
    <p:sldId id="298" r:id="rId29"/>
    <p:sldId id="299" r:id="rId30"/>
    <p:sldId id="260" r:id="rId31"/>
    <p:sldId id="261" r:id="rId32"/>
    <p:sldId id="300" r:id="rId33"/>
    <p:sldId id="263" r:id="rId34"/>
    <p:sldId id="301" r:id="rId35"/>
    <p:sldId id="320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2" r:id="rId45"/>
    <p:sldId id="313" r:id="rId46"/>
    <p:sldId id="314" r:id="rId47"/>
    <p:sldId id="315" r:id="rId48"/>
    <p:sldId id="316" r:id="rId49"/>
    <p:sldId id="317" r:id="rId50"/>
    <p:sldId id="318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961DB7-698B-4963-A64B-7899D244CAD7}">
          <p14:sldIdLst>
            <p14:sldId id="256"/>
          </p14:sldIdLst>
        </p14:section>
        <p14:section name="Poalrimetry" id="{8B206D9D-152B-4D0B-B2CF-326E4F05BDDE}">
          <p14:sldIdLst>
            <p14:sldId id="339"/>
            <p14:sldId id="341"/>
            <p14:sldId id="340"/>
          </p14:sldIdLst>
        </p14:section>
        <p14:section name="Introduction" id="{EBD1AB0E-DD51-4E5B-B58C-825769AC2CB8}">
          <p14:sldIdLst>
            <p14:sldId id="334"/>
            <p14:sldId id="337"/>
            <p14:sldId id="259"/>
          </p14:sldIdLst>
        </p14:section>
        <p14:section name="LIME-CYGNO" id="{6131A967-D57F-447E-BFC5-1C68BB27D558}">
          <p14:sldIdLst>
            <p14:sldId id="342"/>
            <p14:sldId id="331"/>
            <p14:sldId id="332"/>
          </p14:sldIdLst>
        </p14:section>
        <p14:section name="Polarimeter" id="{17755BB9-382B-42DC-9C26-D57B65893725}">
          <p14:sldIdLst>
            <p14:sldId id="295"/>
            <p14:sldId id="296"/>
            <p14:sldId id="265"/>
            <p14:sldId id="328"/>
            <p14:sldId id="338"/>
            <p14:sldId id="321"/>
            <p14:sldId id="329"/>
            <p14:sldId id="325"/>
            <p14:sldId id="330"/>
            <p14:sldId id="324"/>
            <p14:sldId id="327"/>
            <p14:sldId id="322"/>
            <p14:sldId id="323"/>
            <p14:sldId id="335"/>
            <p14:sldId id="302"/>
            <p14:sldId id="258"/>
            <p14:sldId id="297"/>
            <p14:sldId id="298"/>
            <p14:sldId id="299"/>
            <p14:sldId id="260"/>
            <p14:sldId id="261"/>
            <p14:sldId id="300"/>
            <p14:sldId id="263"/>
            <p14:sldId id="301"/>
            <p14:sldId id="320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9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FA485-AF1D-4ADA-AF42-B99CBECC2BA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3EF00-6C2B-4673-82C7-AD72DF47B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0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Some photo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3EF00-6C2B-4673-82C7-AD72DF47BC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25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3EF00-6C2B-4673-82C7-AD72DF47BCE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3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3EF00-6C2B-4673-82C7-AD72DF47BCE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08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3EF00-6C2B-4673-82C7-AD72DF47BCE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94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3EF00-6C2B-4673-82C7-AD72DF47BCE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067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Optical </a:t>
            </a:r>
            <a:r>
              <a:rPr lang="it-IT" dirty="0" err="1"/>
              <a:t>spectrum</a:t>
            </a:r>
            <a:r>
              <a:rPr lang="it-IT" dirty="0"/>
              <a:t> and </a:t>
            </a:r>
            <a:r>
              <a:rPr lang="it-IT" dirty="0" err="1"/>
              <a:t>cameras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3EF00-6C2B-4673-82C7-AD72DF47BCE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26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763C6E-27C5-432F-BFD8-E5FD1477D92E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486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alphaModFix amt="7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06628"/>
            <a:ext cx="10363200" cy="3071592"/>
          </a:xfrm>
        </p:spPr>
        <p:txBody>
          <a:bodyPr anchor="ctr" anchorCtr="0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1085" y="4687125"/>
            <a:ext cx="9144000" cy="93249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800" b="1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01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30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6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8A8495-72D8-4FFE-B679-962EC4CFD795}"/>
              </a:ext>
            </a:extLst>
          </p:cNvPr>
          <p:cNvSpPr/>
          <p:nvPr/>
        </p:nvSpPr>
        <p:spPr>
          <a:xfrm>
            <a:off x="0" y="1140178"/>
            <a:ext cx="12192000" cy="5559561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632003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2635"/>
            <a:ext cx="10515600" cy="2852737"/>
          </a:xfrm>
        </p:spPr>
        <p:txBody>
          <a:bodyPr anchor="ctr" anchorCtr="0">
            <a:normAutofit/>
          </a:bodyPr>
          <a:lstStyle>
            <a:lvl1pPr>
              <a:defRPr sz="495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9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9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0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B0CA2AE0-0777-46C2-9994-A4E3FB6E60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019354"/>
            <a:ext cx="12192000" cy="5691423"/>
          </a:xfr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57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892468F5-78C5-48D8-BCCB-6758B85FC5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019354"/>
            <a:ext cx="12192000" cy="5691423"/>
          </a:xfr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3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12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3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5" y="24356"/>
            <a:ext cx="9307502" cy="994228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30789"/>
            <a:ext cx="12191999" cy="557998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710777"/>
            <a:ext cx="2743200" cy="145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en-US" sz="1400" b="0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19/06/2024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710776"/>
            <a:ext cx="4114800" cy="1451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457200" rtl="0" eaLnBrk="1" latinLnBrk="0" hangingPunct="1">
              <a:defRPr lang="it-IT" sz="1400" b="0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710776"/>
            <a:ext cx="2743200" cy="1451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00" b="0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fld id="{1AE7ECF1-AC7B-498B-B31E-2584371FB03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logo with black and orange squares&#10;&#10;Description automatically generated">
            <a:extLst>
              <a:ext uri="{FF2B5EF4-FFF2-40B4-BE49-F238E27FC236}">
                <a16:creationId xmlns:a16="http://schemas.microsoft.com/office/drawing/2014/main" id="{2E4BF976-663D-C943-512E-042E1B5D472A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9" t="5563" r="15952" b="-158"/>
          <a:stretch/>
        </p:blipFill>
        <p:spPr>
          <a:xfrm>
            <a:off x="90837" y="54803"/>
            <a:ext cx="1011289" cy="991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12" descr="A logo with blue letters and a circle&#10;&#10;Description automatically generated">
            <a:extLst>
              <a:ext uri="{FF2B5EF4-FFF2-40B4-BE49-F238E27FC236}">
                <a16:creationId xmlns:a16="http://schemas.microsoft.com/office/drawing/2014/main" id="{C5350932-2D17-39A9-222E-4E62EC53FB93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16" t="-7638" r="-8457" b="-3717"/>
          <a:stretch/>
        </p:blipFill>
        <p:spPr>
          <a:xfrm>
            <a:off x="10688185" y="54803"/>
            <a:ext cx="1429133" cy="10053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0326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2060"/>
          </a:solidFill>
          <a:latin typeface="Rokkitt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en-US" sz="24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20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6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400" kern="1200" dirty="0" smtClean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400" kern="1200" dirty="0">
          <a:solidFill>
            <a:srgbClr val="0000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png"/><Relationship Id="rId7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56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56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5.png"/><Relationship Id="rId4" Type="http://schemas.openxmlformats.org/officeDocument/2006/relationships/image" Target="../media/image6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15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5.png"/><Relationship Id="rId4" Type="http://schemas.openxmlformats.org/officeDocument/2006/relationships/image" Target="../media/image6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emf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emf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80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CYGNUS-RD/reconstruction" TargetMode="External"/><Relationship Id="rId4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ris.unipa.it/bitstream/10447/228860/2/soffitta_16.pdf" TargetMode="Externa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fiorotto8/CygnoAnal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fiorotto8/Directionality" TargetMode="External"/><Relationship Id="rId5" Type="http://schemas.openxmlformats.org/officeDocument/2006/relationships/image" Target="../media/image89.png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fiorotto8/MANGO_RadioactiveSource" TargetMode="Externa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fiorotto8/Directionality" TargetMode="External"/><Relationship Id="rId4" Type="http://schemas.openxmlformats.org/officeDocument/2006/relationships/image" Target="../media/image9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fiorotto8/Directionality" TargetMode="External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tectra.de/wp-content/uploads/2017/07/MCP.pdf" TargetMode="Externa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fiorotto8/MANGOspaceG4" TargetMode="External"/><Relationship Id="rId4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EEC99-FC46-E676-E4A1-547989DFB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789" y="1169468"/>
            <a:ext cx="11919397" cy="3071592"/>
          </a:xfrm>
        </p:spPr>
        <p:txBody>
          <a:bodyPr>
            <a:normAutofit/>
          </a:bodyPr>
          <a:lstStyle/>
          <a:p>
            <a:r>
              <a:rPr lang="en-US" sz="4800" dirty="0"/>
              <a:t>Development and Preliminary Results of a </a:t>
            </a:r>
            <a:r>
              <a:rPr lang="en-US" sz="5400" dirty="0"/>
              <a:t>Large-Volume Time Projection Chamber for X-ray Polarimetry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2C24B1-D4BC-2365-8CB4-C775676A57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0761" y="4443985"/>
            <a:ext cx="11307650" cy="2053407"/>
          </a:xfrm>
        </p:spPr>
        <p:txBody>
          <a:bodyPr>
            <a:normAutofit/>
          </a:bodyPr>
          <a:lstStyle/>
          <a:p>
            <a:r>
              <a:rPr lang="en-US" sz="2000" i="0" u="sng" dirty="0">
                <a:effectLst/>
                <a:highlight>
                  <a:srgbClr val="FFFFFF"/>
                </a:highlight>
              </a:rPr>
              <a:t>Davide </a:t>
            </a:r>
            <a:r>
              <a:rPr lang="en-US" sz="2000" i="0" u="sng" dirty="0" err="1">
                <a:effectLst/>
                <a:highlight>
                  <a:srgbClr val="FFFFFF"/>
                </a:highlight>
              </a:rPr>
              <a:t>Fiorina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a,b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Elisabetta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Baracchini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a,b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Giorgio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Dho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c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Paolo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Soffitta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Samuele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Torelli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a,b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</a:t>
            </a:r>
            <a:br>
              <a:rPr lang="en-US" sz="2000" dirty="0"/>
            </a:br>
            <a:r>
              <a:rPr lang="en-US" sz="2000" b="0" i="0" dirty="0">
                <a:effectLst/>
                <a:highlight>
                  <a:srgbClr val="FFFFFF"/>
                </a:highlight>
              </a:rPr>
              <a:t>David J. G.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Marques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a,b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Enrico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Costa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Sergio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Fabiani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Fabio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Muleri</a:t>
            </a:r>
            <a:r>
              <a:rPr lang="en-US" sz="2000" b="0" i="0" baseline="30000" dirty="0" err="1">
                <a:effectLst/>
                <a:highlight>
                  <a:srgbClr val="FFFFFF"/>
                </a:highlight>
              </a:rPr>
              <a:t>d</a:t>
            </a:r>
            <a:r>
              <a:rPr lang="en-US" sz="2000" b="0" i="0" baseline="30000" dirty="0">
                <a:effectLst/>
                <a:highlight>
                  <a:srgbClr val="FFFFFF"/>
                </a:highlight>
              </a:rPr>
              <a:t> 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, Giovanni </a:t>
            </a:r>
            <a:r>
              <a:rPr lang="en-US" sz="2000" b="0" i="0" dirty="0" err="1">
                <a:effectLst/>
                <a:highlight>
                  <a:srgbClr val="FFFFFF"/>
                </a:highlight>
              </a:rPr>
              <a:t>Mazzitelli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 </a:t>
            </a:r>
            <a:r>
              <a:rPr lang="en-US" sz="2000" b="0" i="0" baseline="30000" dirty="0">
                <a:effectLst/>
                <a:highlight>
                  <a:srgbClr val="FFFFFF"/>
                </a:highlight>
              </a:rPr>
              <a:t>c</a:t>
            </a:r>
            <a:endParaRPr lang="en-US" sz="2000" b="0" baseline="30000" dirty="0">
              <a:highlight>
                <a:srgbClr val="FFFFFF"/>
              </a:highlight>
            </a:endParaRPr>
          </a:p>
          <a:p>
            <a:pPr>
              <a:spcBef>
                <a:spcPts val="0"/>
              </a:spcBef>
            </a:pPr>
            <a:r>
              <a:rPr lang="it-IT" sz="1400" b="0" i="0" baseline="30000" dirty="0" err="1">
                <a:effectLst/>
                <a:highlight>
                  <a:srgbClr val="FFFFFF"/>
                </a:highlight>
              </a:rPr>
              <a:t>a</a:t>
            </a:r>
            <a:r>
              <a:rPr lang="it-IT" sz="1400" b="0" i="0" dirty="0" err="1">
                <a:effectLst/>
                <a:highlight>
                  <a:srgbClr val="FFFFFF"/>
                </a:highlight>
              </a:rPr>
              <a:t>Gran</a:t>
            </a:r>
            <a:r>
              <a:rPr lang="it-IT" sz="1400" b="0" i="0" dirty="0">
                <a:effectLst/>
                <a:highlight>
                  <a:srgbClr val="FFFFFF"/>
                </a:highlight>
              </a:rPr>
              <a:t> Sasso Science Institute</a:t>
            </a:r>
          </a:p>
          <a:p>
            <a:pPr>
              <a:spcBef>
                <a:spcPts val="0"/>
              </a:spcBef>
            </a:pPr>
            <a:r>
              <a:rPr lang="it-IT" sz="1400" b="0" i="0" baseline="30000" dirty="0" err="1">
                <a:effectLst/>
                <a:highlight>
                  <a:srgbClr val="FFFFFF"/>
                </a:highlight>
              </a:rPr>
              <a:t>b</a:t>
            </a:r>
            <a:r>
              <a:rPr lang="it-IT" sz="1400" b="0" i="0" dirty="0" err="1">
                <a:effectLst/>
                <a:highlight>
                  <a:srgbClr val="FFFFFF"/>
                </a:highlight>
              </a:rPr>
              <a:t>INFN</a:t>
            </a:r>
            <a:r>
              <a:rPr lang="it-IT" sz="1400" b="0" i="0" dirty="0">
                <a:effectLst/>
                <a:highlight>
                  <a:srgbClr val="FFFFFF"/>
                </a:highlight>
              </a:rPr>
              <a:t> Laboratori Nazionali del Gran Sasso</a:t>
            </a:r>
            <a:endParaRPr lang="it-IT" sz="1400" dirty="0"/>
          </a:p>
          <a:p>
            <a:pPr>
              <a:spcBef>
                <a:spcPts val="0"/>
              </a:spcBef>
            </a:pPr>
            <a:r>
              <a:rPr lang="it-IT" sz="1400" b="0" i="0" baseline="30000" dirty="0" err="1">
                <a:effectLst/>
                <a:highlight>
                  <a:srgbClr val="FFFFFF"/>
                </a:highlight>
              </a:rPr>
              <a:t>c</a:t>
            </a:r>
            <a:r>
              <a:rPr lang="it-IT" sz="1400" b="0" i="0" dirty="0" err="1">
                <a:effectLst/>
                <a:highlight>
                  <a:srgbClr val="FFFFFF"/>
                </a:highlight>
              </a:rPr>
              <a:t>INFN</a:t>
            </a:r>
            <a:r>
              <a:rPr lang="it-IT" sz="1400" b="0" i="0" dirty="0">
                <a:effectLst/>
                <a:highlight>
                  <a:srgbClr val="FFFFFF"/>
                </a:highlight>
              </a:rPr>
              <a:t> Laboratori Nazionali di Frascati </a:t>
            </a:r>
          </a:p>
          <a:p>
            <a:pPr>
              <a:spcBef>
                <a:spcPts val="0"/>
              </a:spcBef>
            </a:pPr>
            <a:r>
              <a:rPr lang="it-IT" sz="1400" b="0" i="0" baseline="30000" dirty="0" err="1">
                <a:effectLst/>
                <a:highlight>
                  <a:srgbClr val="FFFFFF"/>
                </a:highlight>
              </a:rPr>
              <a:t>d</a:t>
            </a:r>
            <a:r>
              <a:rPr lang="it-IT" sz="1400" b="0" i="0" dirty="0" err="1">
                <a:effectLst/>
                <a:highlight>
                  <a:srgbClr val="FFFFFF"/>
                </a:highlight>
              </a:rPr>
              <a:t>IAPS</a:t>
            </a:r>
            <a:r>
              <a:rPr lang="it-IT" sz="1400" b="0" i="0" dirty="0">
                <a:effectLst/>
                <a:highlight>
                  <a:srgbClr val="FFFFFF"/>
                </a:highlight>
              </a:rPr>
              <a:t> - INAF Istituto di Astrofisica e Planetologia Spaziali</a:t>
            </a:r>
            <a:endParaRPr lang="en-US" sz="2000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67CDD-ED95-55F5-7761-7403C648F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7F0B5-63B5-F0DB-C973-19AA2C07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39022-C425-53F2-7129-9516DCBE9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A logo of a satellite&#10;&#10;Description automatically generated">
            <a:extLst>
              <a:ext uri="{FF2B5EF4-FFF2-40B4-BE49-F238E27FC236}">
                <a16:creationId xmlns:a16="http://schemas.microsoft.com/office/drawing/2014/main" id="{15A985D4-D624-5A93-F97C-0838D54C4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515" y="45574"/>
            <a:ext cx="3448142" cy="101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CF8797-432C-5967-A52E-9E615224D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334" y="110131"/>
            <a:ext cx="1956558" cy="932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70012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090-CC72-8B69-AEC8-0187F781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From Underground to Space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E5C73-1072-764C-099D-E0999EE8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B4D33-FB6C-491C-87AB-136BBB10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313E8-A91D-A39A-58CF-6B415AEA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843714-9EE8-C627-661D-C6E3FDA19943}"/>
              </a:ext>
            </a:extLst>
          </p:cNvPr>
          <p:cNvSpPr txBox="1"/>
          <p:nvPr/>
        </p:nvSpPr>
        <p:spPr>
          <a:xfrm>
            <a:off x="7115577" y="1493949"/>
            <a:ext cx="1264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He</a:t>
            </a:r>
            <a:r>
              <a:rPr lang="it-IT" b="1" baseline="30000" dirty="0">
                <a:solidFill>
                  <a:srgbClr val="FF0000"/>
                </a:solidFill>
              </a:rPr>
              <a:t>++ </a:t>
            </a:r>
            <a:r>
              <a:rPr lang="it-IT" b="1" dirty="0" err="1">
                <a:solidFill>
                  <a:srgbClr val="FF0000"/>
                </a:solidFill>
              </a:rPr>
              <a:t>recoil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F0033A-66FC-112B-2B12-B4717C195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351" y="1223029"/>
            <a:ext cx="6275952" cy="298990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130C79-1354-9EED-D985-11078FEF3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646" y="4255311"/>
            <a:ext cx="6274581" cy="223710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F3B3AED-D48C-48FE-91F0-3C4F3830D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181" y="1349888"/>
            <a:ext cx="1516447" cy="10069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1C7FB7E-3F15-A0A8-484E-48EF591ED5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638" y="4728197"/>
            <a:ext cx="1818990" cy="1483203"/>
          </a:xfrm>
          <a:prstGeom prst="rect">
            <a:avLst/>
          </a:prstGeom>
        </p:spPr>
      </p:pic>
      <p:pic>
        <p:nvPicPr>
          <p:cNvPr id="6" name="Picture 5" descr="A logo of a satellite&#10;&#10;Description automatically generated">
            <a:extLst>
              <a:ext uri="{FF2B5EF4-FFF2-40B4-BE49-F238E27FC236}">
                <a16:creationId xmlns:a16="http://schemas.microsoft.com/office/drawing/2014/main" id="{2AF859CE-E731-60E2-FF12-2AAC980A22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363" y="1482775"/>
            <a:ext cx="2887015" cy="85166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A28146-DCB9-82C9-7D06-D09FF21734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53847" y="2638241"/>
            <a:ext cx="3054651" cy="29474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1AB96FB-1004-F3C6-3CEC-ED86F8F1D7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3127" y="3206719"/>
            <a:ext cx="2012469" cy="20041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01969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512B0-D1E9-2DCD-D02A-AF78F50B1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Introduction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0A1F5-7502-4C4D-3323-C41704AA6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7692F-716C-B478-21AD-B7201155F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D9249-1863-5393-822B-D18A8391F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11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1DFC32-C5B1-4B20-1AB0-DB78901A94D4}"/>
              </a:ext>
            </a:extLst>
          </p:cNvPr>
          <p:cNvSpPr txBox="1"/>
          <p:nvPr/>
        </p:nvSpPr>
        <p:spPr>
          <a:xfrm>
            <a:off x="0" y="1244941"/>
            <a:ext cx="554435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 the Angular Resolution of our detector to electron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Collimated 90Sr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shooting perpendicularly to the GEM surface (and readout plane)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2D tracking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(possibility to have 3D in future) and </a:t>
            </a: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performance of a triple-GEM TPC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optically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readout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polarimetry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the range 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[10,60]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endParaRPr lang="it-IT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Infer the expected </a:t>
            </a:r>
            <a:r>
              <a:rPr lang="en-US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modulation factor µ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detector response to a fully polarized source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Deduce the expected </a:t>
            </a:r>
            <a:r>
              <a:rPr lang="en-US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figure-of-merit µ√</a:t>
            </a:r>
            <a:r>
              <a:rPr lang="el-GR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ε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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modulation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factor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weighted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for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efficiency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.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Related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to Minimum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Detectable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Polarization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B19F7B3-4A55-4B72-BC39-30824B9C9D17}"/>
              </a:ext>
            </a:extLst>
          </p:cNvPr>
          <p:cNvGrpSpPr/>
          <p:nvPr/>
        </p:nvGrpSpPr>
        <p:grpSpPr>
          <a:xfrm>
            <a:off x="346316" y="5718615"/>
            <a:ext cx="4471354" cy="813991"/>
            <a:chOff x="7670183" y="5114049"/>
            <a:chExt cx="4471354" cy="8139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4F81CC-309F-0A8F-294E-C9320AFF6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0183" y="5114049"/>
              <a:ext cx="4471354" cy="69790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BCA0E0D-ACD7-5760-3A83-C4B81EB67811}"/>
                </a:ext>
              </a:extLst>
            </p:cNvPr>
            <p:cNvSpPr txBox="1"/>
            <p:nvPr/>
          </p:nvSpPr>
          <p:spPr>
            <a:xfrm>
              <a:off x="8400658" y="5558708"/>
              <a:ext cx="29237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="1" dirty="0"/>
                <a:t>N=</a:t>
              </a:r>
              <a:r>
                <a:rPr lang="it-IT" b="1" dirty="0" err="1"/>
                <a:t>Flux×efficiency</a:t>
              </a:r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22FF23-A5A8-4919-4575-A31D0D361564}"/>
              </a:ext>
            </a:extLst>
          </p:cNvPr>
          <p:cNvGrpSpPr/>
          <p:nvPr/>
        </p:nvGrpSpPr>
        <p:grpSpPr>
          <a:xfrm>
            <a:off x="7594771" y="1183450"/>
            <a:ext cx="4546766" cy="2269164"/>
            <a:chOff x="106231" y="1178910"/>
            <a:chExt cx="4047633" cy="193899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F705F94-D347-CDB9-0264-4EA0B22488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33075"/>
            <a:stretch/>
          </p:blipFill>
          <p:spPr>
            <a:xfrm>
              <a:off x="106231" y="1178910"/>
              <a:ext cx="4047633" cy="1938999"/>
            </a:xfrm>
            <a:prstGeom prst="rect">
              <a:avLst/>
            </a:prstGeom>
          </p:spPr>
        </p:pic>
        <p:sp>
          <p:nvSpPr>
            <p:cNvPr id="15" name="Explosion: 8 Points 14">
              <a:extLst>
                <a:ext uri="{FF2B5EF4-FFF2-40B4-BE49-F238E27FC236}">
                  <a16:creationId xmlns:a16="http://schemas.microsoft.com/office/drawing/2014/main" id="{51C28F88-C3BB-1D28-E783-B14DC21DBB56}"/>
                </a:ext>
              </a:extLst>
            </p:cNvPr>
            <p:cNvSpPr/>
            <p:nvPr/>
          </p:nvSpPr>
          <p:spPr>
            <a:xfrm>
              <a:off x="3045063" y="2018451"/>
              <a:ext cx="169297" cy="2286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CBE8D5-0C4D-9149-EB55-B56C3A10E814}"/>
                </a:ext>
              </a:extLst>
            </p:cNvPr>
            <p:cNvSpPr txBox="1"/>
            <p:nvPr/>
          </p:nvSpPr>
          <p:spPr>
            <a:xfrm>
              <a:off x="3119196" y="2211506"/>
              <a:ext cx="10288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Source Position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AE40EB1-5EF7-31A1-082E-54FE12F8AE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5490" y="2157167"/>
              <a:ext cx="434473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9F5A3B9-6BFA-E0EC-9BFC-34447CB15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049" y="1244941"/>
            <a:ext cx="2411916" cy="19103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B39EF1-2B30-34CA-4431-816D7C74C2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665" y="1163026"/>
            <a:ext cx="1313455" cy="12288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AB11AF4-8FAD-B12A-9528-16EF32CD7F1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719"/>
          <a:stretch/>
        </p:blipFill>
        <p:spPr>
          <a:xfrm>
            <a:off x="5586755" y="3473038"/>
            <a:ext cx="3244642" cy="23289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B6B30DC-CB03-2D6E-2C7E-5232B7A5886C}"/>
              </a:ext>
            </a:extLst>
          </p:cNvPr>
          <p:cNvSpPr txBox="1"/>
          <p:nvPr/>
        </p:nvSpPr>
        <p:spPr>
          <a:xfrm>
            <a:off x="8873797" y="3553115"/>
            <a:ext cx="3244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‘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’ of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detecting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polarized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1381846-DBB4-CAC0-6D5C-258E452F2B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2960" y="4985094"/>
            <a:ext cx="3244642" cy="162232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BC7E927-C69B-1507-7B79-0466DCA76EC7}"/>
              </a:ext>
            </a:extLst>
          </p:cNvPr>
          <p:cNvSpPr txBox="1"/>
          <p:nvPr/>
        </p:nvSpPr>
        <p:spPr>
          <a:xfrm>
            <a:off x="5049579" y="5868751"/>
            <a:ext cx="407708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MDP is the maximum polarization that we</a:t>
            </a:r>
          </a:p>
          <a:p>
            <a:pPr algn="l"/>
            <a:r>
              <a:rPr lang="en-US" sz="1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expect to measure with a probability of 99% when the true polarization is zero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80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Conceptual</a:t>
            </a:r>
            <a:r>
              <a:rPr lang="it-IT" dirty="0"/>
              <a:t> </a:t>
            </a:r>
            <a:r>
              <a:rPr lang="it-IT" dirty="0" err="1"/>
              <a:t>Map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12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A902F-4917-D040-8CBE-57EFE571C63A}"/>
              </a:ext>
            </a:extLst>
          </p:cNvPr>
          <p:cNvSpPr txBox="1"/>
          <p:nvPr/>
        </p:nvSpPr>
        <p:spPr>
          <a:xfrm>
            <a:off x="452761" y="2218973"/>
            <a:ext cx="192024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55Fe and 109Cd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(5.9 and 8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peaks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1298B-AEE9-2987-5829-6F56024925C0}"/>
              </a:ext>
            </a:extLst>
          </p:cNvPr>
          <p:cNvSpPr txBox="1"/>
          <p:nvPr/>
        </p:nvSpPr>
        <p:spPr>
          <a:xfrm>
            <a:off x="452761" y="1565811"/>
            <a:ext cx="1920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D0D37-1C94-9D36-9C59-18B40BDA611A}"/>
              </a:ext>
            </a:extLst>
          </p:cNvPr>
          <p:cNvSpPr txBox="1"/>
          <p:nvPr/>
        </p:nvSpPr>
        <p:spPr>
          <a:xfrm>
            <a:off x="2373001" y="2418364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2C97D-A898-9591-2F68-890531BD55F0}"/>
              </a:ext>
            </a:extLst>
          </p:cNvPr>
          <p:cNvSpPr txBox="1"/>
          <p:nvPr/>
        </p:nvSpPr>
        <p:spPr>
          <a:xfrm>
            <a:off x="146304" y="3840070"/>
            <a:ext cx="259689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FF9EB-4FB6-216E-13EC-3566B732AF77}"/>
              </a:ext>
            </a:extLst>
          </p:cNvPr>
          <p:cNvSpPr txBox="1"/>
          <p:nvPr/>
        </p:nvSpPr>
        <p:spPr>
          <a:xfrm>
            <a:off x="2373001" y="1561042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FCB8DE-F9EF-3A08-A6FC-9A4EACE67DCD}"/>
              </a:ext>
            </a:extLst>
          </p:cNvPr>
          <p:cNvSpPr txBox="1"/>
          <p:nvPr/>
        </p:nvSpPr>
        <p:spPr>
          <a:xfrm>
            <a:off x="5125670" y="1478600"/>
            <a:ext cx="19202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80994F-E27C-8586-082E-B192BC2BE7D7}"/>
              </a:ext>
            </a:extLst>
          </p:cNvPr>
          <p:cNvSpPr txBox="1"/>
          <p:nvPr/>
        </p:nvSpPr>
        <p:spPr>
          <a:xfrm>
            <a:off x="7382840" y="1462991"/>
            <a:ext cx="260240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Code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(full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3140E48-F2DF-9D6A-643A-ACFA0D2CF172}"/>
              </a:ext>
            </a:extLst>
          </p:cNvPr>
          <p:cNvCxnSpPr>
            <a:cxnSpLocks/>
            <a:stCxn id="11" idx="3"/>
            <a:endCxn id="18" idx="1"/>
          </p:cNvCxnSpPr>
          <p:nvPr/>
        </p:nvCxnSpPr>
        <p:spPr>
          <a:xfrm>
            <a:off x="7045910" y="1663266"/>
            <a:ext cx="336930" cy="76724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C223C1-0A00-C535-CEBC-C64EB7FDF938}"/>
              </a:ext>
            </a:extLst>
          </p:cNvPr>
          <p:cNvSpPr txBox="1"/>
          <p:nvPr/>
        </p:nvSpPr>
        <p:spPr>
          <a:xfrm>
            <a:off x="146304" y="5066724"/>
            <a:ext cx="25968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Simualtion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718259-72FB-506E-DDFA-2632C7E60A6F}"/>
              </a:ext>
            </a:extLst>
          </p:cNvPr>
          <p:cNvSpPr txBox="1"/>
          <p:nvPr/>
        </p:nvSpPr>
        <p:spPr>
          <a:xfrm>
            <a:off x="2743200" y="3793903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Intrinsic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B40E5D-140D-63E4-E648-3FFD7037FFA2}"/>
              </a:ext>
            </a:extLst>
          </p:cNvPr>
          <p:cNvSpPr txBox="1"/>
          <p:nvPr/>
        </p:nvSpPr>
        <p:spPr>
          <a:xfrm>
            <a:off x="2743200" y="5063508"/>
            <a:ext cx="22250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of a 10cm side detector to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AEC443-857D-71A1-1A40-61C3B1E59BD8}"/>
              </a:ext>
            </a:extLst>
          </p:cNvPr>
          <p:cNvSpPr txBox="1"/>
          <p:nvPr/>
        </p:nvSpPr>
        <p:spPr>
          <a:xfrm>
            <a:off x="7452945" y="2202765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467BA9CB-7465-A4A2-EA97-9EA3E35ECE6B}"/>
              </a:ext>
            </a:extLst>
          </p:cNvPr>
          <p:cNvCxnSpPr>
            <a:cxnSpLocks/>
            <a:stCxn id="18" idx="2"/>
            <a:endCxn id="30" idx="0"/>
          </p:cNvCxnSpPr>
          <p:nvPr/>
        </p:nvCxnSpPr>
        <p:spPr>
          <a:xfrm rot="5400000">
            <a:off x="8531867" y="2050588"/>
            <a:ext cx="185776" cy="1185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219867A-C16D-91B0-14E3-EDE50CD30241}"/>
              </a:ext>
            </a:extLst>
          </p:cNvPr>
          <p:cNvSpPr txBox="1"/>
          <p:nvPr/>
        </p:nvSpPr>
        <p:spPr>
          <a:xfrm>
            <a:off x="5876546" y="3634089"/>
            <a:ext cx="1722120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get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the Detector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455B1990-D51A-EAA4-0679-DBFEBDBC16DC}"/>
              </a:ext>
            </a:extLst>
          </p:cNvPr>
          <p:cNvCxnSpPr>
            <a:cxnSpLocks/>
            <a:stCxn id="30" idx="2"/>
            <a:endCxn id="35" idx="0"/>
          </p:cNvCxnSpPr>
          <p:nvPr/>
        </p:nvCxnSpPr>
        <p:spPr>
          <a:xfrm rot="5400000">
            <a:off x="7166707" y="2235330"/>
            <a:ext cx="969659" cy="18278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D63EF0AA-E3B8-F7FC-51A0-0DFF43E150EF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4968240" y="4003421"/>
            <a:ext cx="908306" cy="2131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C7013C4-1659-578C-BEF5-9C96F16C7EE2}"/>
              </a:ext>
            </a:extLst>
          </p:cNvPr>
          <p:cNvSpPr txBox="1"/>
          <p:nvPr/>
        </p:nvSpPr>
        <p:spPr>
          <a:xfrm>
            <a:off x="8491732" y="4186987"/>
            <a:ext cx="17221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Cos2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E8C328-B9DE-0B80-64E3-39AE63129B82}"/>
              </a:ext>
            </a:extLst>
          </p:cNvPr>
          <p:cNvSpPr txBox="1"/>
          <p:nvPr/>
        </p:nvSpPr>
        <p:spPr>
          <a:xfrm>
            <a:off x="6797149" y="5001826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8232036" y="3379014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C52B6CE-A255-8D2D-19A1-1ABE5CF4EE9C}"/>
              </a:ext>
            </a:extLst>
          </p:cNvPr>
          <p:cNvCxnSpPr>
            <a:cxnSpLocks/>
            <a:stCxn id="35" idx="3"/>
            <a:endCxn id="49" idx="1"/>
          </p:cNvCxnSpPr>
          <p:nvPr/>
        </p:nvCxnSpPr>
        <p:spPr>
          <a:xfrm flipV="1">
            <a:off x="7598666" y="3548291"/>
            <a:ext cx="633370" cy="4551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1528135-B4D9-4DBC-270B-8DFB0E7B663A}"/>
              </a:ext>
            </a:extLst>
          </p:cNvPr>
          <p:cNvCxnSpPr>
            <a:cxnSpLocks/>
            <a:stCxn id="49" idx="2"/>
            <a:endCxn id="44" idx="0"/>
          </p:cNvCxnSpPr>
          <p:nvPr/>
        </p:nvCxnSpPr>
        <p:spPr>
          <a:xfrm rot="16200000" flipH="1">
            <a:off x="9113965" y="3948159"/>
            <a:ext cx="469419" cy="8236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B171154-D717-37D0-1AE5-929396AF9482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5400000">
            <a:off x="8311934" y="3960968"/>
            <a:ext cx="507062" cy="157465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F7F1B5-A7F2-7FA1-5718-CC814B3AF0E0}"/>
              </a:ext>
            </a:extLst>
          </p:cNvPr>
          <p:cNvSpPr txBox="1"/>
          <p:nvPr/>
        </p:nvSpPr>
        <p:spPr>
          <a:xfrm>
            <a:off x="6752846" y="6046727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Figure-of-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merit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42199C1-48E6-95BF-DEBD-0426D34F54BF}"/>
              </a:ext>
            </a:extLst>
          </p:cNvPr>
          <p:cNvCxnSpPr>
            <a:cxnSpLocks/>
            <a:stCxn id="48" idx="2"/>
            <a:endCxn id="73" idx="0"/>
          </p:cNvCxnSpPr>
          <p:nvPr/>
        </p:nvCxnSpPr>
        <p:spPr>
          <a:xfrm rot="5400000">
            <a:off x="7402813" y="5671402"/>
            <a:ext cx="706347" cy="44303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827CDC5A-487E-E7A3-0481-0F3D48101DB5}"/>
              </a:ext>
            </a:extLst>
          </p:cNvPr>
          <p:cNvCxnSpPr>
            <a:cxnSpLocks/>
            <a:stCxn id="27" idx="3"/>
            <a:endCxn id="73" idx="1"/>
          </p:cNvCxnSpPr>
          <p:nvPr/>
        </p:nvCxnSpPr>
        <p:spPr>
          <a:xfrm>
            <a:off x="4968240" y="5386674"/>
            <a:ext cx="1784606" cy="8293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416BA44-DD66-2D7A-B5F5-BB6AE2B42383}"/>
              </a:ext>
            </a:extLst>
          </p:cNvPr>
          <p:cNvSpPr/>
          <p:nvPr/>
        </p:nvSpPr>
        <p:spPr>
          <a:xfrm>
            <a:off x="267035" y="1478600"/>
            <a:ext cx="4103627" cy="17168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81FCA53-39D3-119A-E598-660EBC0B635A}"/>
              </a:ext>
            </a:extLst>
          </p:cNvPr>
          <p:cNvSpPr txBox="1"/>
          <p:nvPr/>
        </p:nvSpPr>
        <p:spPr>
          <a:xfrm>
            <a:off x="751625" y="1144945"/>
            <a:ext cx="331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4">
                    <a:lumMod val="50000"/>
                  </a:schemeClr>
                </a:solidFill>
              </a:rPr>
              <a:t>Test @ INAF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BC0E83C-72AB-E73C-128F-C4A1E9532672}"/>
              </a:ext>
            </a:extLst>
          </p:cNvPr>
          <p:cNvCxnSpPr>
            <a:cxnSpLocks/>
            <a:stCxn id="103" idx="3"/>
            <a:endCxn id="11" idx="1"/>
          </p:cNvCxnSpPr>
          <p:nvPr/>
        </p:nvCxnSpPr>
        <p:spPr>
          <a:xfrm flipV="1">
            <a:off x="4370662" y="1663266"/>
            <a:ext cx="755008" cy="6737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C4835F1-446C-A421-1C80-DB083EA962C3}"/>
              </a:ext>
            </a:extLst>
          </p:cNvPr>
          <p:cNvSpPr txBox="1"/>
          <p:nvPr/>
        </p:nvSpPr>
        <p:spPr>
          <a:xfrm>
            <a:off x="8709406" y="6046727"/>
            <a:ext cx="858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µ√</a:t>
            </a:r>
            <a:r>
              <a:rPr lang="el-GR" b="1" dirty="0"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ε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73387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Reconstruction</a:t>
            </a:r>
            <a:r>
              <a:rPr lang="it-IT" dirty="0"/>
              <a:t> and </a:t>
            </a:r>
            <a:r>
              <a:rPr lang="it-IT" dirty="0" err="1"/>
              <a:t>Direction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9CF57AE-D5BC-ED24-0D8A-1EE2EB3AFF45}"/>
              </a:ext>
            </a:extLst>
          </p:cNvPr>
          <p:cNvGrpSpPr/>
          <p:nvPr/>
        </p:nvGrpSpPr>
        <p:grpSpPr>
          <a:xfrm>
            <a:off x="3922507" y="1163400"/>
            <a:ext cx="3921076" cy="2354836"/>
            <a:chOff x="502457" y="3022080"/>
            <a:chExt cx="3921076" cy="235483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AF3C41-69EB-8221-EFD2-A38FAA7C8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457" y="3022080"/>
              <a:ext cx="3921076" cy="235483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5038B1-15BD-B165-9461-B74877A511CC}"/>
                </a:ext>
              </a:extLst>
            </p:cNvPr>
            <p:cNvSpPr txBox="1"/>
            <p:nvPr/>
          </p:nvSpPr>
          <p:spPr>
            <a:xfrm>
              <a:off x="1231489" y="4249691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5.9keV </a:t>
              </a:r>
              <a:r>
                <a:rPr lang="it-IT" sz="1000" dirty="0" err="1">
                  <a:solidFill>
                    <a:srgbClr val="FF0000"/>
                  </a:solidFill>
                </a:rPr>
                <a:t>photons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F0EA07-D5FD-36C1-EE54-13144EB526F3}"/>
                </a:ext>
              </a:extLst>
            </p:cNvPr>
            <p:cNvSpPr txBox="1"/>
            <p:nvPr/>
          </p:nvSpPr>
          <p:spPr>
            <a:xfrm>
              <a:off x="1393033" y="3389664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e- track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0E9629-727A-A76B-FE3C-AC313C831957}"/>
              </a:ext>
            </a:extLst>
          </p:cNvPr>
          <p:cNvGrpSpPr/>
          <p:nvPr/>
        </p:nvGrpSpPr>
        <p:grpSpPr>
          <a:xfrm>
            <a:off x="23057" y="1156961"/>
            <a:ext cx="3840858" cy="3202961"/>
            <a:chOff x="4891268" y="2782331"/>
            <a:chExt cx="3840858" cy="32029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554BF6E-C73B-58AD-207A-BD76B9AF5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1268" y="2782331"/>
              <a:ext cx="3840858" cy="320296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11D263-69CC-9DC3-C318-5ADAEE71B7F0}"/>
                </a:ext>
              </a:extLst>
            </p:cNvPr>
            <p:cNvSpPr txBox="1"/>
            <p:nvPr/>
          </p:nvSpPr>
          <p:spPr>
            <a:xfrm>
              <a:off x="5390074" y="5130695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8keV </a:t>
              </a:r>
              <a:r>
                <a:rPr lang="it-IT" sz="1000" dirty="0" err="1">
                  <a:solidFill>
                    <a:srgbClr val="FF0000"/>
                  </a:solidFill>
                </a:rPr>
                <a:t>photons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2178FED-F4D8-5311-5946-5D4463227BDD}"/>
                </a:ext>
              </a:extLst>
            </p:cNvPr>
            <p:cNvSpPr txBox="1"/>
            <p:nvPr/>
          </p:nvSpPr>
          <p:spPr>
            <a:xfrm>
              <a:off x="5076578" y="3697369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8keV </a:t>
              </a:r>
              <a:r>
                <a:rPr lang="it-IT" sz="1000" dirty="0" err="1">
                  <a:solidFill>
                    <a:srgbClr val="FF0000"/>
                  </a:solidFill>
                </a:rPr>
                <a:t>photons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EC23A2-7CC7-E6CE-9C8F-652FA4A60D32}"/>
                </a:ext>
              </a:extLst>
            </p:cNvPr>
            <p:cNvSpPr txBox="1"/>
            <p:nvPr/>
          </p:nvSpPr>
          <p:spPr>
            <a:xfrm>
              <a:off x="6646916" y="4234841"/>
              <a:ext cx="1984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Compton/</a:t>
              </a:r>
              <a:r>
                <a:rPr lang="it-IT" sz="1000" dirty="0" err="1">
                  <a:solidFill>
                    <a:srgbClr val="FF0000"/>
                  </a:solidFill>
                </a:rPr>
                <a:t>photoelectric</a:t>
              </a:r>
              <a:r>
                <a:rPr lang="it-IT" sz="1000" dirty="0">
                  <a:solidFill>
                    <a:srgbClr val="FF0000"/>
                  </a:solidFill>
                </a:rPr>
                <a:t> </a:t>
              </a:r>
              <a:r>
                <a:rPr lang="it-IT" sz="1000" dirty="0" err="1">
                  <a:solidFill>
                    <a:srgbClr val="FF0000"/>
                  </a:solidFill>
                </a:rPr>
                <a:t>form</a:t>
              </a:r>
              <a:r>
                <a:rPr lang="it-IT" sz="1000" dirty="0">
                  <a:solidFill>
                    <a:srgbClr val="FF0000"/>
                  </a:solidFill>
                </a:rPr>
                <a:t> 22keV/80keV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4E23C89-CF91-A53D-3C22-B17A337EB887}"/>
              </a:ext>
            </a:extLst>
          </p:cNvPr>
          <p:cNvSpPr txBox="1"/>
          <p:nvPr/>
        </p:nvSpPr>
        <p:spPr>
          <a:xfrm>
            <a:off x="115823" y="4462091"/>
            <a:ext cx="40592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algorithm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inspired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from IXPE: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Optimized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energy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New strategies under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evaluation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421969E-2937-7BAC-151D-F06ADBC8A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922" y="3663052"/>
            <a:ext cx="3778156" cy="28648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ACF9CD-6FDF-AD61-AE9F-CE38DC13F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972" y="3633891"/>
            <a:ext cx="3953646" cy="28648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1694A9E-9C79-5EE0-3875-4CA0746071F9}"/>
              </a:ext>
            </a:extLst>
          </p:cNvPr>
          <p:cNvSpPr txBox="1"/>
          <p:nvPr/>
        </p:nvSpPr>
        <p:spPr>
          <a:xfrm>
            <a:off x="7972200" y="1181566"/>
            <a:ext cx="39536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Tracks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reconstructed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the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actual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code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used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by the CYGNO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collaboration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Low energy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electrons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&lt;10keV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dominated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by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diffusion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the GEM, limited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Explosion: 8 Points 21">
            <a:extLst>
              <a:ext uri="{FF2B5EF4-FFF2-40B4-BE49-F238E27FC236}">
                <a16:creationId xmlns:a16="http://schemas.microsoft.com/office/drawing/2014/main" id="{A68F7E6D-E3B7-FDAC-A2E0-C782AABA5435}"/>
              </a:ext>
            </a:extLst>
          </p:cNvPr>
          <p:cNvSpPr/>
          <p:nvPr/>
        </p:nvSpPr>
        <p:spPr>
          <a:xfrm>
            <a:off x="7489889" y="1884829"/>
            <a:ext cx="169297" cy="2286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941EB1-D2D1-E05E-CB2B-3110A950947A}"/>
              </a:ext>
            </a:extLst>
          </p:cNvPr>
          <p:cNvSpPr txBox="1"/>
          <p:nvPr/>
        </p:nvSpPr>
        <p:spPr>
          <a:xfrm>
            <a:off x="6956206" y="1483952"/>
            <a:ext cx="1028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Source Position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7408B6A-24A0-71A3-4F2A-C35C3D9859C0}"/>
              </a:ext>
            </a:extLst>
          </p:cNvPr>
          <p:cNvCxnSpPr>
            <a:cxnSpLocks/>
          </p:cNvCxnSpPr>
          <p:nvPr/>
        </p:nvCxnSpPr>
        <p:spPr>
          <a:xfrm flipH="1">
            <a:off x="7124262" y="2360377"/>
            <a:ext cx="4344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39CEB77-0A8B-FE88-7E1E-E4BC6C2FA80E}"/>
              </a:ext>
            </a:extLst>
          </p:cNvPr>
          <p:cNvSpPr txBox="1"/>
          <p:nvPr/>
        </p:nvSpPr>
        <p:spPr>
          <a:xfrm>
            <a:off x="6871990" y="2487476"/>
            <a:ext cx="1056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Source </a:t>
            </a:r>
            <a:r>
              <a:rPr lang="it-IT" sz="1000" dirty="0" err="1">
                <a:solidFill>
                  <a:srgbClr val="FF0000"/>
                </a:solidFill>
              </a:rPr>
              <a:t>Direction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4B3228-72D4-1D59-FC6B-AE2F1D48FE28}"/>
              </a:ext>
            </a:extLst>
          </p:cNvPr>
          <p:cNvSpPr txBox="1"/>
          <p:nvPr/>
        </p:nvSpPr>
        <p:spPr>
          <a:xfrm>
            <a:off x="7985078" y="3203361"/>
            <a:ext cx="353686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-Journal of Instrumentation 15, T12003</a:t>
            </a:r>
          </a:p>
          <a:p>
            <a:r>
              <a:rPr lang="en-US" sz="1100" dirty="0">
                <a:highlight>
                  <a:srgbClr val="FFFFFF"/>
                </a:highlight>
                <a:latin typeface="Arial" panose="020B0604020202020204" pitchFamily="34" charset="0"/>
              </a:rPr>
              <a:t>-M</a:t>
            </a:r>
            <a:r>
              <a:rPr lang="en-US" sz="11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easurement Science and Technology 34, 125024</a:t>
            </a:r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5B3FE8-092B-4C46-58D5-CF7BCE78DFCE}"/>
              </a:ext>
            </a:extLst>
          </p:cNvPr>
          <p:cNvSpPr txBox="1"/>
          <p:nvPr/>
        </p:nvSpPr>
        <p:spPr>
          <a:xfrm>
            <a:off x="97527" y="5910783"/>
            <a:ext cx="353686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Astroparticle</a:t>
            </a:r>
            <a:r>
              <a:rPr lang="fr-FR" sz="11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fr-FR" sz="11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Physics</a:t>
            </a:r>
            <a:r>
              <a:rPr lang="fr-FR" sz="11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133, 102628 (2021)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0106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6640287-D6CA-DEE4-30CF-707CDDB765D4}"/>
              </a:ext>
            </a:extLst>
          </p:cNvPr>
          <p:cNvGrpSpPr/>
          <p:nvPr/>
        </p:nvGrpSpPr>
        <p:grpSpPr>
          <a:xfrm>
            <a:off x="106231" y="1178910"/>
            <a:ext cx="4935848" cy="2705348"/>
            <a:chOff x="106231" y="1178910"/>
            <a:chExt cx="4047633" cy="21173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E61D49-E08F-43E0-F425-A7B7F36D0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6920"/>
            <a:stretch/>
          </p:blipFill>
          <p:spPr>
            <a:xfrm>
              <a:off x="106231" y="1178910"/>
              <a:ext cx="4047633" cy="2117321"/>
            </a:xfrm>
            <a:prstGeom prst="rect">
              <a:avLst/>
            </a:prstGeom>
          </p:spPr>
        </p:pic>
        <p:sp>
          <p:nvSpPr>
            <p:cNvPr id="13" name="Explosion: 8 Points 12">
              <a:extLst>
                <a:ext uri="{FF2B5EF4-FFF2-40B4-BE49-F238E27FC236}">
                  <a16:creationId xmlns:a16="http://schemas.microsoft.com/office/drawing/2014/main" id="{C2E7F082-CA41-BB2C-641A-DF706411A7E3}"/>
                </a:ext>
              </a:extLst>
            </p:cNvPr>
            <p:cNvSpPr/>
            <p:nvPr/>
          </p:nvSpPr>
          <p:spPr>
            <a:xfrm>
              <a:off x="3045063" y="2018451"/>
              <a:ext cx="169297" cy="2286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A1219B-CA40-E9EA-5317-86C79069287F}"/>
                </a:ext>
              </a:extLst>
            </p:cNvPr>
            <p:cNvSpPr txBox="1"/>
            <p:nvPr/>
          </p:nvSpPr>
          <p:spPr>
            <a:xfrm>
              <a:off x="3119196" y="2211506"/>
              <a:ext cx="10288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Source Position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DFAF47C-AB0F-5E34-75DE-9BCDF33091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5490" y="2157167"/>
              <a:ext cx="434473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</a:t>
            </a:r>
            <a:r>
              <a:rPr lang="it-IT" dirty="0"/>
              <a:t> </a:t>
            </a:r>
            <a:r>
              <a:rPr lang="it-IT" dirty="0" err="1"/>
              <a:t>Results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3F1CF2-252F-6883-A06A-760D9CDC2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794" y="1178909"/>
            <a:ext cx="4355206" cy="36731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C30F9C-0229-5F57-847E-5A4863576ABF}"/>
              </a:ext>
            </a:extLst>
          </p:cNvPr>
          <p:cNvSpPr txBox="1"/>
          <p:nvPr/>
        </p:nvSpPr>
        <p:spPr>
          <a:xfrm>
            <a:off x="8733931" y="1289127"/>
            <a:ext cx="128046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FF0000"/>
                </a:solidFill>
              </a:rPr>
              <a:t>Calibrated</a:t>
            </a:r>
            <a:r>
              <a:rPr lang="it-IT" sz="1400" dirty="0">
                <a:solidFill>
                  <a:srgbClr val="FF0000"/>
                </a:solidFill>
              </a:rPr>
              <a:t> 90Sr </a:t>
            </a:r>
            <a:r>
              <a:rPr lang="it-IT" sz="1400" dirty="0" err="1">
                <a:solidFill>
                  <a:srgbClr val="FF0000"/>
                </a:solidFill>
              </a:rPr>
              <a:t>Spectrum</a:t>
            </a:r>
            <a:endParaRPr lang="it-IT" sz="1400" dirty="0">
              <a:solidFill>
                <a:srgbClr val="FF0000"/>
              </a:solidFill>
            </a:endParaRP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Fully contained tracks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6BB62D-28DE-BA99-0598-60B300E4C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5228" y="2216720"/>
            <a:ext cx="2133834" cy="199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30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6640287-D6CA-DEE4-30CF-707CDDB765D4}"/>
              </a:ext>
            </a:extLst>
          </p:cNvPr>
          <p:cNvGrpSpPr/>
          <p:nvPr/>
        </p:nvGrpSpPr>
        <p:grpSpPr>
          <a:xfrm>
            <a:off x="106231" y="1178910"/>
            <a:ext cx="4935848" cy="2705348"/>
            <a:chOff x="106231" y="1178910"/>
            <a:chExt cx="4047633" cy="21173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E61D49-E08F-43E0-F425-A7B7F36D0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6920"/>
            <a:stretch/>
          </p:blipFill>
          <p:spPr>
            <a:xfrm>
              <a:off x="106231" y="1178910"/>
              <a:ext cx="4047633" cy="2117321"/>
            </a:xfrm>
            <a:prstGeom prst="rect">
              <a:avLst/>
            </a:prstGeom>
          </p:spPr>
        </p:pic>
        <p:sp>
          <p:nvSpPr>
            <p:cNvPr id="13" name="Explosion: 8 Points 12">
              <a:extLst>
                <a:ext uri="{FF2B5EF4-FFF2-40B4-BE49-F238E27FC236}">
                  <a16:creationId xmlns:a16="http://schemas.microsoft.com/office/drawing/2014/main" id="{C2E7F082-CA41-BB2C-641A-DF706411A7E3}"/>
                </a:ext>
              </a:extLst>
            </p:cNvPr>
            <p:cNvSpPr/>
            <p:nvPr/>
          </p:nvSpPr>
          <p:spPr>
            <a:xfrm>
              <a:off x="3045063" y="2018451"/>
              <a:ext cx="169297" cy="2286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A1219B-CA40-E9EA-5317-86C79069287F}"/>
                </a:ext>
              </a:extLst>
            </p:cNvPr>
            <p:cNvSpPr txBox="1"/>
            <p:nvPr/>
          </p:nvSpPr>
          <p:spPr>
            <a:xfrm>
              <a:off x="3119196" y="2211506"/>
              <a:ext cx="10288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Source Position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DFAF47C-AB0F-5E34-75DE-9BCDF33091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5490" y="2157167"/>
              <a:ext cx="434473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</a:t>
            </a:r>
            <a:r>
              <a:rPr lang="it-IT" dirty="0"/>
              <a:t> </a:t>
            </a:r>
            <a:r>
              <a:rPr lang="it-IT" dirty="0" err="1"/>
              <a:t>Results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3F1CF2-252F-6883-A06A-760D9CDC2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794" y="1178909"/>
            <a:ext cx="4355206" cy="36731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C30F9C-0229-5F57-847E-5A4863576ABF}"/>
              </a:ext>
            </a:extLst>
          </p:cNvPr>
          <p:cNvSpPr txBox="1"/>
          <p:nvPr/>
        </p:nvSpPr>
        <p:spPr>
          <a:xfrm>
            <a:off x="8733931" y="1289127"/>
            <a:ext cx="128046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FF0000"/>
                </a:solidFill>
              </a:rPr>
              <a:t>Calibrated</a:t>
            </a:r>
            <a:r>
              <a:rPr lang="it-IT" sz="1400" dirty="0">
                <a:solidFill>
                  <a:srgbClr val="FF0000"/>
                </a:solidFill>
              </a:rPr>
              <a:t> 90Sr </a:t>
            </a:r>
            <a:r>
              <a:rPr lang="it-IT" sz="1400" dirty="0" err="1">
                <a:solidFill>
                  <a:srgbClr val="FF0000"/>
                </a:solidFill>
              </a:rPr>
              <a:t>Spectrum</a:t>
            </a:r>
            <a:endParaRPr lang="it-IT" sz="1400" dirty="0">
              <a:solidFill>
                <a:srgbClr val="FF0000"/>
              </a:solidFill>
            </a:endParaRP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Fully contained tracks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6BB62D-28DE-BA99-0598-60B300E4C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5228" y="2216720"/>
            <a:ext cx="2133834" cy="199637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B0F747A-0D0B-8D66-50BC-86628C6A70A2}"/>
              </a:ext>
            </a:extLst>
          </p:cNvPr>
          <p:cNvGrpSpPr/>
          <p:nvPr/>
        </p:nvGrpSpPr>
        <p:grpSpPr>
          <a:xfrm>
            <a:off x="106231" y="4005329"/>
            <a:ext cx="2830152" cy="2593697"/>
            <a:chOff x="-127211" y="76854"/>
            <a:chExt cx="7717263" cy="635569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C6CA6C4-8243-32CD-BC83-E35C9B775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0878" y="76854"/>
              <a:ext cx="7469174" cy="6355695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5C99FB-09A6-F533-F098-CD9F592D7C61}"/>
                </a:ext>
              </a:extLst>
            </p:cNvPr>
            <p:cNvSpPr txBox="1"/>
            <p:nvPr/>
          </p:nvSpPr>
          <p:spPr>
            <a:xfrm rot="16200000">
              <a:off x="-1687709" y="1847430"/>
              <a:ext cx="3827774" cy="706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2000" dirty="0"/>
                <a:t>Frequency</a:t>
              </a:r>
              <a:endParaRPr lang="en-US" sz="20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B192D68-8D1A-C76D-3FA1-ACB926FC7849}"/>
              </a:ext>
            </a:extLst>
          </p:cNvPr>
          <p:cNvSpPr txBox="1"/>
          <p:nvPr/>
        </p:nvSpPr>
        <p:spPr>
          <a:xfrm>
            <a:off x="2936383" y="4031111"/>
            <a:ext cx="3333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1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RMS </a:t>
            </a:r>
            <a:r>
              <a:rPr lang="it-IT" sz="11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32.3°</a:t>
            </a:r>
            <a:r>
              <a:rPr lang="it-IT" sz="11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it-IT" sz="11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Simulated</a:t>
            </a:r>
            <a:r>
              <a:rPr lang="it-IT" sz="11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RMS </a:t>
            </a:r>
            <a:r>
              <a:rPr lang="it-IT" sz="11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23.6°</a:t>
            </a:r>
            <a:endParaRPr lang="en-US" sz="11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BF8DAB5-49ED-A529-FF50-B05F820DED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1755" y="3267362"/>
            <a:ext cx="3347454" cy="3331664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CE0D4B13-3306-1640-1E7A-D4BFE7D88F34}"/>
              </a:ext>
            </a:extLst>
          </p:cNvPr>
          <p:cNvSpPr/>
          <p:nvPr/>
        </p:nvSpPr>
        <p:spPr>
          <a:xfrm>
            <a:off x="3119196" y="4945487"/>
            <a:ext cx="1562559" cy="7040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5C0BE7-737F-0C3F-E621-7B7BF26206C3}"/>
              </a:ext>
            </a:extLst>
          </p:cNvPr>
          <p:cNvSpPr txBox="1"/>
          <p:nvPr/>
        </p:nvSpPr>
        <p:spPr>
          <a:xfrm>
            <a:off x="8300434" y="4945487"/>
            <a:ext cx="3290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RMS of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deconvolved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RMS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sz="20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of the detector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56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Angular</a:t>
            </a:r>
            <a:r>
              <a:rPr lang="it-IT" dirty="0"/>
              <a:t> </a:t>
            </a:r>
            <a:r>
              <a:rPr lang="it-IT" dirty="0" err="1"/>
              <a:t>Resolution</a:t>
            </a:r>
            <a:r>
              <a:rPr lang="it-IT" dirty="0"/>
              <a:t> &amp; </a:t>
            </a:r>
            <a:r>
              <a:rPr lang="it-IT" dirty="0" err="1"/>
              <a:t>Modulation</a:t>
            </a:r>
            <a:r>
              <a:rPr lang="it-IT" dirty="0"/>
              <a:t> Curve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0D8D2F-3866-8877-62F2-882F5ED7F7C5}"/>
              </a:ext>
            </a:extLst>
          </p:cNvPr>
          <p:cNvSpPr txBox="1"/>
          <p:nvPr/>
        </p:nvSpPr>
        <p:spPr>
          <a:xfrm>
            <a:off x="69942" y="1173740"/>
            <a:ext cx="6613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Using the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deconvolved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RMS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sigma of a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Gaussian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then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convolve with a cos</a:t>
            </a:r>
            <a:r>
              <a:rPr lang="it-IT" sz="1400" b="1" baseline="30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endParaRPr lang="en-US" sz="1400" b="1" baseline="30000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DD4E0FD3-8F00-6CCA-B56F-E29BAB892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" y="1481517"/>
            <a:ext cx="4732986" cy="462864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93165EA-629A-9059-22C3-B637D3FB8A94}"/>
              </a:ext>
            </a:extLst>
          </p:cNvPr>
          <p:cNvSpPr txBox="1"/>
          <p:nvPr/>
        </p:nvSpPr>
        <p:spPr>
          <a:xfrm>
            <a:off x="126973" y="6070539"/>
            <a:ext cx="455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Distributions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nearly-gaussian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044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Angular</a:t>
            </a:r>
            <a:r>
              <a:rPr lang="it-IT" dirty="0"/>
              <a:t> </a:t>
            </a:r>
            <a:r>
              <a:rPr lang="it-IT" dirty="0" err="1"/>
              <a:t>Resolution</a:t>
            </a:r>
            <a:r>
              <a:rPr lang="it-IT" dirty="0"/>
              <a:t> &amp; </a:t>
            </a:r>
            <a:r>
              <a:rPr lang="it-IT" dirty="0" err="1"/>
              <a:t>Modulation</a:t>
            </a:r>
            <a:r>
              <a:rPr lang="it-IT" dirty="0"/>
              <a:t> Curve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0D8D2F-3866-8877-62F2-882F5ED7F7C5}"/>
              </a:ext>
            </a:extLst>
          </p:cNvPr>
          <p:cNvSpPr txBox="1"/>
          <p:nvPr/>
        </p:nvSpPr>
        <p:spPr>
          <a:xfrm>
            <a:off x="69942" y="1173740"/>
            <a:ext cx="6613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Using the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deconvolved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RMS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sigma of a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Gaussian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then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convolve with a cos</a:t>
            </a:r>
            <a:r>
              <a:rPr lang="it-IT" sz="1400" b="1" baseline="30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endParaRPr lang="en-US" sz="1400" b="1" baseline="30000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DD4E0FD3-8F00-6CCA-B56F-E29BAB892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" y="1481517"/>
            <a:ext cx="4732986" cy="4628649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CC0591F2-9269-7476-AD85-32120BB3F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674" y="1173740"/>
            <a:ext cx="4920689" cy="393273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1056D3-AF89-59EE-78AC-CD73D27B27B8}"/>
              </a:ext>
            </a:extLst>
          </p:cNvPr>
          <p:cNvCxnSpPr>
            <a:cxnSpLocks/>
          </p:cNvCxnSpPr>
          <p:nvPr/>
        </p:nvCxnSpPr>
        <p:spPr>
          <a:xfrm>
            <a:off x="4771623" y="2768359"/>
            <a:ext cx="235039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4E5895D-989B-B6F2-1C54-18392ACAD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256" y="1775905"/>
            <a:ext cx="2751786" cy="4741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AA1258-BECE-AF16-E0E6-43503AA29331}"/>
              </a:ext>
            </a:extLst>
          </p:cNvPr>
          <p:cNvSpPr txBox="1"/>
          <p:nvPr/>
        </p:nvSpPr>
        <p:spPr>
          <a:xfrm>
            <a:off x="4527455" y="3134122"/>
            <a:ext cx="2705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Expected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</a:t>
            </a:r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odulation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curves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a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fully polarized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photon beam </a:t>
            </a:r>
            <a:r>
              <a:rPr lang="en-US" sz="2000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if the measured </a:t>
            </a:r>
            <a:r>
              <a:rPr lang="en-US" sz="2000" b="1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performance is</a:t>
            </a:r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u="sng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conserved</a:t>
            </a:r>
            <a:r>
              <a:rPr lang="it-IT" sz="2000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  <a:endParaRPr lang="en-US" sz="2000" u="sng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3165EA-629A-9059-22C3-B637D3FB8A94}"/>
              </a:ext>
            </a:extLst>
          </p:cNvPr>
          <p:cNvSpPr txBox="1"/>
          <p:nvPr/>
        </p:nvSpPr>
        <p:spPr>
          <a:xfrm>
            <a:off x="126973" y="6070539"/>
            <a:ext cx="455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Distributions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nearly-gaussian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842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CC0591F2-9269-7476-AD85-32120BB3F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674" y="1173740"/>
            <a:ext cx="4920689" cy="39327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D51BBB-4D0D-48CC-A5A4-72E639C0E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761" y="1293389"/>
            <a:ext cx="2223345" cy="119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89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CC0591F2-9269-7476-AD85-32120BB3F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674" y="1173740"/>
            <a:ext cx="4920689" cy="393273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1056D3-AF89-59EE-78AC-CD73D27B27B8}"/>
              </a:ext>
            </a:extLst>
          </p:cNvPr>
          <p:cNvCxnSpPr>
            <a:cxnSpLocks/>
          </p:cNvCxnSpPr>
          <p:nvPr/>
        </p:nvCxnSpPr>
        <p:spPr>
          <a:xfrm flipH="1">
            <a:off x="5022761" y="2858511"/>
            <a:ext cx="194256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aph of a number of stars&#10;&#10;Description automatically generated with medium confidence">
            <a:extLst>
              <a:ext uri="{FF2B5EF4-FFF2-40B4-BE49-F238E27FC236}">
                <a16:creationId xmlns:a16="http://schemas.microsoft.com/office/drawing/2014/main" id="{A4AF144B-674A-3E70-8980-3132EB5781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" y="1173740"/>
            <a:ext cx="4984124" cy="4874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D51BBB-4D0D-48CC-A5A4-72E639C0E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761" y="1293389"/>
            <a:ext cx="2223345" cy="11922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539E344-92C0-D81C-015B-D4731834FAEB}"/>
              </a:ext>
            </a:extLst>
          </p:cNvPr>
          <p:cNvSpPr txBox="1"/>
          <p:nvPr/>
        </p:nvSpPr>
        <p:spPr>
          <a:xfrm>
            <a:off x="38637" y="5915530"/>
            <a:ext cx="6774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good </a:t>
            </a:r>
            <a:r>
              <a:rPr lang="it-IT" sz="20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expected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  <a:p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particular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energies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above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 </a:t>
            </a:r>
            <a:r>
              <a:rPr lang="it-IT" sz="20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&gt;0.8</a:t>
            </a:r>
            <a:endParaRPr lang="en-US" sz="20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BBE076-B3D9-D143-EC5F-C90A22740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604" y="2919617"/>
            <a:ext cx="4984124" cy="3703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7C5C81-F3CE-F9C1-08BB-579A7D68C715}"/>
              </a:ext>
            </a:extLst>
          </p:cNvPr>
          <p:cNvSpPr txBox="1"/>
          <p:nvPr/>
        </p:nvSpPr>
        <p:spPr>
          <a:xfrm>
            <a:off x="7279669" y="3140105"/>
            <a:ext cx="1860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IXPE </a:t>
            </a:r>
            <a:r>
              <a:rPr lang="it-IT" b="1" dirty="0" err="1">
                <a:solidFill>
                  <a:srgbClr val="C00000"/>
                </a:solidFill>
              </a:rPr>
              <a:t>modulation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factor</a:t>
            </a:r>
            <a:r>
              <a:rPr lang="it-IT" b="1" dirty="0">
                <a:solidFill>
                  <a:srgbClr val="C00000"/>
                </a:solidFill>
              </a:rPr>
              <a:t> (</a:t>
            </a:r>
            <a:r>
              <a:rPr lang="it-IT" b="1" dirty="0" err="1">
                <a:solidFill>
                  <a:srgbClr val="C00000"/>
                </a:solidFill>
              </a:rPr>
              <a:t>not</a:t>
            </a:r>
            <a:r>
              <a:rPr lang="it-IT" b="1" dirty="0">
                <a:solidFill>
                  <a:srgbClr val="C00000"/>
                </a:solidFill>
              </a:rPr>
              <a:t> to be </a:t>
            </a:r>
            <a:r>
              <a:rPr lang="it-IT" b="1" dirty="0" err="1">
                <a:solidFill>
                  <a:srgbClr val="C00000"/>
                </a:solidFill>
              </a:rPr>
              <a:t>compared</a:t>
            </a:r>
            <a:r>
              <a:rPr lang="it-IT" b="1" dirty="0">
                <a:solidFill>
                  <a:srgbClr val="C00000"/>
                </a:solidFill>
              </a:rPr>
              <a:t>)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43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24B69-B44A-2F03-0C75-28D0124FA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Polarization</a:t>
            </a:r>
            <a:r>
              <a:rPr lang="it-IT" dirty="0"/>
              <a:t> in </a:t>
            </a:r>
            <a:r>
              <a:rPr lang="it-IT" dirty="0" err="1"/>
              <a:t>Astrophysics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D33F8-9DA0-1EAF-0F0E-EE4A9CDD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A53F4-BC2D-B70D-6955-6665BEDC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5D80D-A74D-AD72-CAE2-607DAF10A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2CADE9-8F38-1902-3242-6926770DC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94" y="1198049"/>
            <a:ext cx="4841840" cy="25935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93453C-E919-787A-62A7-A71CF8E18DAB}"/>
              </a:ext>
            </a:extLst>
          </p:cNvPr>
          <p:cNvSpPr txBox="1"/>
          <p:nvPr/>
        </p:nvSpPr>
        <p:spPr>
          <a:xfrm>
            <a:off x="47066" y="1198049"/>
            <a:ext cx="732013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polarization of a photon refers to the orientation of the oscillating electric field vector perpendicular to its propagation direction.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Polarization of photons has always been an important dimension to study astronomical sources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 around 50 years of Xray astronomy, only one positive detection of X-ray Polarization: the Crab nebula 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Novick et al. 1972, Weisskopf et al.1976, Weisskopf et al. 1978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76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Figure-of-</a:t>
            </a:r>
            <a:r>
              <a:rPr lang="it-IT" dirty="0" err="1"/>
              <a:t>merit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20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1056D3-AF89-59EE-78AC-CD73D27B27B8}"/>
              </a:ext>
            </a:extLst>
          </p:cNvPr>
          <p:cNvCxnSpPr>
            <a:cxnSpLocks/>
          </p:cNvCxnSpPr>
          <p:nvPr/>
        </p:nvCxnSpPr>
        <p:spPr>
          <a:xfrm>
            <a:off x="4640517" y="2620251"/>
            <a:ext cx="331523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aph of a number of stars&#10;&#10;Description automatically generated with medium confidence">
            <a:extLst>
              <a:ext uri="{FF2B5EF4-FFF2-40B4-BE49-F238E27FC236}">
                <a16:creationId xmlns:a16="http://schemas.microsoft.com/office/drawing/2014/main" id="{92D4C09B-5011-1F30-5A69-E93C7E7F7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" y="1172423"/>
            <a:ext cx="3465083" cy="3388699"/>
          </a:xfrm>
          <a:prstGeom prst="rect">
            <a:avLst/>
          </a:prstGeom>
        </p:spPr>
      </p:pic>
      <p:pic>
        <p:nvPicPr>
          <p:cNvPr id="10" name="Picture 9" descr="A graph of gas cube with numbers and a chart of energy&#10;&#10;Description automatically generated">
            <a:extLst>
              <a:ext uri="{FF2B5EF4-FFF2-40B4-BE49-F238E27FC236}">
                <a16:creationId xmlns:a16="http://schemas.microsoft.com/office/drawing/2014/main" id="{4EC10382-AFF0-421C-950A-B69491E7D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892" y="3391270"/>
            <a:ext cx="3315237" cy="32421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C1EEA9-2C6D-8C83-857B-D59C98849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4400" y="1298785"/>
            <a:ext cx="4471354" cy="6979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A1EED5-0935-66D8-7791-CBF1ECA0B82F}"/>
              </a:ext>
            </a:extLst>
          </p:cNvPr>
          <p:cNvSpPr txBox="1"/>
          <p:nvPr/>
        </p:nvSpPr>
        <p:spPr>
          <a:xfrm>
            <a:off x="4214875" y="1743444"/>
            <a:ext cx="2923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N=</a:t>
            </a:r>
            <a:r>
              <a:rPr lang="it-IT" b="1" dirty="0" err="1"/>
              <a:t>Flux×efficiency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B983F59-D3DE-7E79-0450-5FB7E35A09E9}"/>
              </a:ext>
            </a:extLst>
          </p:cNvPr>
          <p:cNvCxnSpPr>
            <a:cxnSpLocks/>
          </p:cNvCxnSpPr>
          <p:nvPr/>
        </p:nvCxnSpPr>
        <p:spPr>
          <a:xfrm flipV="1">
            <a:off x="5230129" y="3678907"/>
            <a:ext cx="2651741" cy="10669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graph of energy and energy&#10;&#10;Description automatically generated">
            <a:extLst>
              <a:ext uri="{FF2B5EF4-FFF2-40B4-BE49-F238E27FC236}">
                <a16:creationId xmlns:a16="http://schemas.microsoft.com/office/drawing/2014/main" id="{0061B029-5C66-7AFB-A467-CD83224449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521" y="1172423"/>
            <a:ext cx="4114800" cy="402409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A17AB4F-D3D0-BB2F-CBD6-947E43BCD811}"/>
              </a:ext>
            </a:extLst>
          </p:cNvPr>
          <p:cNvSpPr txBox="1"/>
          <p:nvPr/>
        </p:nvSpPr>
        <p:spPr>
          <a:xfrm>
            <a:off x="46679" y="4561122"/>
            <a:ext cx="2007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probability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a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photoelectrically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 be </a:t>
            </a:r>
            <a:r>
              <a:rPr lang="it-IT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 the detector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E33141-B5C7-887D-1076-94931A4D88E5}"/>
                  </a:ext>
                </a:extLst>
              </p:cNvPr>
              <p:cNvSpPr txBox="1"/>
              <p:nvPr/>
            </p:nvSpPr>
            <p:spPr>
              <a:xfrm>
                <a:off x="9467452" y="1928110"/>
                <a:ext cx="2217338" cy="5292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𝒇𝒐𝒎</m:t>
                      </m:r>
                      <m:r>
                        <a:rPr lang="it-IT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it-IT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it-IT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</m:oMath>
                  </m:oMathPara>
                </a14:m>
                <a:endParaRPr lang="en-US" sz="3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E33141-B5C7-887D-1076-94931A4D8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7452" y="1928110"/>
                <a:ext cx="2217338" cy="52924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6654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Figure-of-</a:t>
            </a:r>
            <a:r>
              <a:rPr lang="it-IT" dirty="0" err="1"/>
              <a:t>merit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21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1056D3-AF89-59EE-78AC-CD73D27B27B8}"/>
              </a:ext>
            </a:extLst>
          </p:cNvPr>
          <p:cNvCxnSpPr>
            <a:cxnSpLocks/>
          </p:cNvCxnSpPr>
          <p:nvPr/>
        </p:nvCxnSpPr>
        <p:spPr>
          <a:xfrm>
            <a:off x="4640517" y="2620251"/>
            <a:ext cx="331523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aph of a number of stars&#10;&#10;Description automatically generated with medium confidence">
            <a:extLst>
              <a:ext uri="{FF2B5EF4-FFF2-40B4-BE49-F238E27FC236}">
                <a16:creationId xmlns:a16="http://schemas.microsoft.com/office/drawing/2014/main" id="{92D4C09B-5011-1F30-5A69-E93C7E7F7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" y="1172423"/>
            <a:ext cx="3465083" cy="3388699"/>
          </a:xfrm>
          <a:prstGeom prst="rect">
            <a:avLst/>
          </a:prstGeom>
        </p:spPr>
      </p:pic>
      <p:pic>
        <p:nvPicPr>
          <p:cNvPr id="10" name="Picture 9" descr="A graph of gas cube with numbers and a chart of energy&#10;&#10;Description automatically generated">
            <a:extLst>
              <a:ext uri="{FF2B5EF4-FFF2-40B4-BE49-F238E27FC236}">
                <a16:creationId xmlns:a16="http://schemas.microsoft.com/office/drawing/2014/main" id="{4EC10382-AFF0-421C-950A-B69491E7D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892" y="3391270"/>
            <a:ext cx="3315237" cy="32421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C1EEA9-2C6D-8C83-857B-D59C98849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4400" y="1298785"/>
            <a:ext cx="4471354" cy="6979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A1EED5-0935-66D8-7791-CBF1ECA0B82F}"/>
              </a:ext>
            </a:extLst>
          </p:cNvPr>
          <p:cNvSpPr txBox="1"/>
          <p:nvPr/>
        </p:nvSpPr>
        <p:spPr>
          <a:xfrm>
            <a:off x="4214875" y="1743444"/>
            <a:ext cx="2923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N=</a:t>
            </a:r>
            <a:r>
              <a:rPr lang="it-IT" b="1" dirty="0" err="1"/>
              <a:t>Flux×efficiency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B983F59-D3DE-7E79-0450-5FB7E35A09E9}"/>
              </a:ext>
            </a:extLst>
          </p:cNvPr>
          <p:cNvCxnSpPr>
            <a:cxnSpLocks/>
          </p:cNvCxnSpPr>
          <p:nvPr/>
        </p:nvCxnSpPr>
        <p:spPr>
          <a:xfrm flipV="1">
            <a:off x="5230129" y="3678907"/>
            <a:ext cx="2651741" cy="10669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graph of energy and energy&#10;&#10;Description automatically generated">
            <a:extLst>
              <a:ext uri="{FF2B5EF4-FFF2-40B4-BE49-F238E27FC236}">
                <a16:creationId xmlns:a16="http://schemas.microsoft.com/office/drawing/2014/main" id="{0061B029-5C66-7AFB-A467-CD83224449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521" y="1172423"/>
            <a:ext cx="4114800" cy="402409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A17AB4F-D3D0-BB2F-CBD6-947E43BCD811}"/>
              </a:ext>
            </a:extLst>
          </p:cNvPr>
          <p:cNvSpPr txBox="1"/>
          <p:nvPr/>
        </p:nvSpPr>
        <p:spPr>
          <a:xfrm>
            <a:off x="46679" y="4561122"/>
            <a:ext cx="2007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probability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a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6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photoelectrically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 be </a:t>
            </a:r>
            <a:r>
              <a:rPr lang="it-IT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 the detector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E33141-B5C7-887D-1076-94931A4D88E5}"/>
                  </a:ext>
                </a:extLst>
              </p:cNvPr>
              <p:cNvSpPr txBox="1"/>
              <p:nvPr/>
            </p:nvSpPr>
            <p:spPr>
              <a:xfrm>
                <a:off x="9467452" y="1928110"/>
                <a:ext cx="2217338" cy="5292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𝒇𝒐𝒎</m:t>
                      </m:r>
                      <m:r>
                        <a:rPr lang="it-IT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it-IT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it-IT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</m:oMath>
                  </m:oMathPara>
                </a14:m>
                <a:endParaRPr lang="en-US" sz="3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E33141-B5C7-887D-1076-94931A4D8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7452" y="1928110"/>
                <a:ext cx="2217338" cy="52924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503BB07-EFEE-FC24-5863-D2D1B58DD086}"/>
              </a:ext>
            </a:extLst>
          </p:cNvPr>
          <p:cNvSpPr txBox="1"/>
          <p:nvPr/>
        </p:nvSpPr>
        <p:spPr>
          <a:xfrm>
            <a:off x="5125791" y="5345952"/>
            <a:ext cx="665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</a:t>
            </a:r>
            <a:r>
              <a:rPr lang="it-IT" sz="2000" b="1" baseline="-25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very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good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mixture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Dark Matter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searches</a:t>
            </a:r>
            <a:r>
              <a:rPr lang="en-US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but it </a:t>
            </a:r>
            <a:r>
              <a:rPr lang="en-US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may not be the perfect</a:t>
            </a:r>
            <a:r>
              <a:rPr lang="en-US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one for X-ray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imaging!</a:t>
            </a:r>
            <a:endParaRPr lang="en-US" sz="2000" b="1" dirty="0">
              <a:solidFill>
                <a:srgbClr val="0000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327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Gases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A graph of energy efficiency&#10;&#10;Description automatically generated">
            <a:extLst>
              <a:ext uri="{FF2B5EF4-FFF2-40B4-BE49-F238E27FC236}">
                <a16:creationId xmlns:a16="http://schemas.microsoft.com/office/drawing/2014/main" id="{35540050-22A1-CDF9-AF54-2B49F52AF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" y="1174004"/>
            <a:ext cx="4234486" cy="41411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25BFF7-A547-6844-168D-CB6C6776BC43}"/>
              </a:ext>
            </a:extLst>
          </p:cNvPr>
          <p:cNvSpPr txBox="1"/>
          <p:nvPr/>
        </p:nvSpPr>
        <p:spPr>
          <a:xfrm>
            <a:off x="4172755" y="1210321"/>
            <a:ext cx="8019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More CF4 helps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because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of larger density, but photoelectric interaction probability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scales linearly with density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but scales</a:t>
            </a:r>
            <a:r>
              <a:rPr lang="it-IT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Z</a:t>
            </a:r>
            <a:r>
              <a:rPr lang="it-IT" u="sng" baseline="30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5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!!!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E99EE0-7FF9-76C1-FD68-6019844F20F2}"/>
              </a:ext>
            </a:extLst>
          </p:cNvPr>
          <p:cNvSpPr txBox="1"/>
          <p:nvPr/>
        </p:nvSpPr>
        <p:spPr>
          <a:xfrm>
            <a:off x="45075" y="5196625"/>
            <a:ext cx="44367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While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almost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same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depending on the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sCMOS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software), the </a:t>
            </a: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figure-of-merit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can be increased by more than a </a:t>
            </a: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 3-4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Ar-based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mixtures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A42C63-CACA-50F1-ECE8-5AA99A80064A}"/>
              </a:ext>
            </a:extLst>
          </p:cNvPr>
          <p:cNvSpPr txBox="1"/>
          <p:nvPr/>
        </p:nvSpPr>
        <p:spPr>
          <a:xfrm>
            <a:off x="4629194" y="5891353"/>
            <a:ext cx="7434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</a:t>
            </a:r>
            <a:r>
              <a:rPr lang="it-IT" b="1" baseline="-250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60/40 </a:t>
            </a:r>
            <a:r>
              <a:rPr lang="it-IT" b="1" dirty="0">
                <a:latin typeface="Roboto" panose="02000000000000000000" pitchFamily="2" charset="0"/>
                <a:ea typeface="Roboto" panose="02000000000000000000" pitchFamily="2" charset="0"/>
              </a:rPr>
              <a:t>- 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</a:t>
            </a:r>
            <a:r>
              <a:rPr lang="it-IT" b="1" baseline="-25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40/60 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- </a:t>
            </a:r>
            <a:r>
              <a:rPr lang="it-IT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Ar/CF</a:t>
            </a:r>
            <a:r>
              <a:rPr lang="it-IT" b="1" baseline="-250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60/40 – </a:t>
            </a:r>
            <a:r>
              <a:rPr lang="it-IT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Ar/CF4 80/20</a:t>
            </a:r>
          </a:p>
          <a:p>
            <a:pPr algn="ctr"/>
            <a:r>
              <a:rPr lang="it-IT" b="1" dirty="0" err="1">
                <a:latin typeface="Roboto" panose="02000000000000000000" pitchFamily="2" charset="0"/>
                <a:ea typeface="Roboto" panose="02000000000000000000" pitchFamily="2" charset="0"/>
              </a:rPr>
              <a:t>Other</a:t>
            </a:r>
            <a:r>
              <a:rPr lang="it-IT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latin typeface="Roboto" panose="02000000000000000000" pitchFamily="2" charset="0"/>
                <a:ea typeface="Roboto" panose="02000000000000000000" pitchFamily="2" charset="0"/>
              </a:rPr>
              <a:t>Gases</a:t>
            </a:r>
            <a:r>
              <a:rPr lang="it-IT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latin typeface="Roboto" panose="02000000000000000000" pitchFamily="2" charset="0"/>
                <a:ea typeface="Roboto" panose="02000000000000000000" pitchFamily="2" charset="0"/>
              </a:rPr>
              <a:t>tested</a:t>
            </a:r>
            <a:r>
              <a:rPr lang="it-IT" b="1" dirty="0">
                <a:latin typeface="Roboto" panose="02000000000000000000" pitchFamily="2" charset="0"/>
                <a:ea typeface="Roboto" panose="02000000000000000000" pitchFamily="2" charset="0"/>
              </a:rPr>
              <a:t>! </a:t>
            </a:r>
            <a:endParaRPr lang="en-US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3" name="Picture 12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AF42063F-E46E-A3DE-CFF3-B54D0C96FE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411" y="1856279"/>
            <a:ext cx="3986688" cy="3898805"/>
          </a:xfrm>
          <a:prstGeom prst="rect">
            <a:avLst/>
          </a:prstGeom>
        </p:spPr>
      </p:pic>
      <p:pic>
        <p:nvPicPr>
          <p:cNvPr id="15" name="Picture 14" descr="A graph of 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2942DD51-D5B4-C983-CC83-43462DFD55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514" y="1846058"/>
            <a:ext cx="3997141" cy="390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34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2A776E-7C1C-8D5A-E089-0F383B18AA5B}"/>
              </a:ext>
            </a:extLst>
          </p:cNvPr>
          <p:cNvSpPr txBox="1"/>
          <p:nvPr/>
        </p:nvSpPr>
        <p:spPr>
          <a:xfrm>
            <a:off x="32198" y="1217057"/>
            <a:ext cx="121404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proudly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operate a triple-GEM with optical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Readout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24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Dark Matter </a:t>
            </a:r>
            <a:r>
              <a:rPr lang="it-IT" sz="24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Search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and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want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apply our detector concept to </a:t>
            </a:r>
            <a:r>
              <a:rPr lang="en-US" sz="24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X-ray polarimetry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416143-F2AD-B8C6-7456-EDD1E353E8D9}"/>
                  </a:ext>
                </a:extLst>
              </p:cNvPr>
              <p:cNvSpPr txBox="1"/>
              <p:nvPr/>
            </p:nvSpPr>
            <p:spPr>
              <a:xfrm>
                <a:off x="39173" y="2097790"/>
                <a:ext cx="11899541" cy="31769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Polarimetry with our concept appears very promising in the range </a:t>
                </a:r>
                <a:r>
                  <a:rPr lang="en-US" sz="2800" b="1" dirty="0">
                    <a:solidFill>
                      <a:srgbClr val="FF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[10,60] keV</a:t>
                </a:r>
                <a:endParaRPr lang="en-US" sz="2400" b="1" dirty="0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r>
                  <a:rPr lang="en-US" sz="2400" b="1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From preliminary measurement, we may infer for </a:t>
                </a:r>
                <a:r>
                  <a:rPr lang="en-US" sz="3200" b="1" dirty="0">
                    <a:solidFill>
                      <a:srgbClr val="FF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X-ray energy above 20 keV</a:t>
                </a:r>
                <a:endParaRPr lang="en-US" sz="2400" b="1" dirty="0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m:rPr>
                        <m:nor/>
                      </m:rPr>
                      <a:rPr lang="it-IT" sz="2400" b="1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m:t> &gt; 0.8 </m:t>
                    </m:r>
                  </m:oMath>
                </a14:m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(IXPE &lt;0.8 </a:t>
                </a:r>
                <a:r>
                  <a:rPr lang="en-US" b="1" i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not to compare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)	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ε : [1E-4, 5E-2] 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(IXPE [2E-1,1E-2]</a:t>
                </a:r>
                <a:r>
                  <a:rPr lang="en-US" b="1" i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not to compare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500" b="1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r>
                  <a:rPr lang="en-US" sz="2800" b="1" dirty="0">
                    <a:solidFill>
                      <a:schemeClr val="accent4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Future tests: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Hamamatsu ORCA Quest </a:t>
                </a:r>
                <a:r>
                  <a:rPr lang="en-US" sz="2000" b="1" dirty="0" err="1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qCMOS</a:t>
                </a:r>
                <a:endParaRPr lang="en-US" sz="2000" b="1" dirty="0">
                  <a:solidFill>
                    <a:schemeClr val="accent4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With 3D implementation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Different gas mixtures, pressures and ratios</a:t>
                </a:r>
                <a:r>
                  <a:rPr 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	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416143-F2AD-B8C6-7456-EDD1E353E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73" y="2097790"/>
                <a:ext cx="11899541" cy="3176960"/>
              </a:xfrm>
              <a:prstGeom prst="rect">
                <a:avLst/>
              </a:prstGeom>
              <a:blipFill>
                <a:blip r:embed="rId2"/>
                <a:stretch>
                  <a:fillRect l="-1025" t="-1919" r="-1127" b="-2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032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2A776E-7C1C-8D5A-E089-0F383B18AA5B}"/>
              </a:ext>
            </a:extLst>
          </p:cNvPr>
          <p:cNvSpPr txBox="1"/>
          <p:nvPr/>
        </p:nvSpPr>
        <p:spPr>
          <a:xfrm>
            <a:off x="32198" y="1217057"/>
            <a:ext cx="121404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proudly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operate a triple-GEM with optical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Readout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24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Dark Matter </a:t>
            </a:r>
            <a:r>
              <a:rPr lang="it-IT" sz="24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Search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and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want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apply our detector concept to </a:t>
            </a:r>
            <a:r>
              <a:rPr lang="en-US" sz="24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X-ray polarimetry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05C5499-2202-343E-7EC6-7885B9CEC73B}"/>
                  </a:ext>
                </a:extLst>
              </p:cNvPr>
              <p:cNvSpPr txBox="1"/>
              <p:nvPr/>
            </p:nvSpPr>
            <p:spPr>
              <a:xfrm>
                <a:off x="39173" y="2097790"/>
                <a:ext cx="11899541" cy="41002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Polarimetry with our concept appears very promising in the range </a:t>
                </a:r>
                <a:r>
                  <a:rPr lang="en-US" sz="2800" b="1" dirty="0">
                    <a:solidFill>
                      <a:srgbClr val="FF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[10,60] keV</a:t>
                </a:r>
                <a:endParaRPr lang="en-US" sz="2400" b="1" dirty="0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r>
                  <a:rPr lang="en-US" sz="2400" b="1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From preliminary measurement, we may infer for </a:t>
                </a:r>
                <a:r>
                  <a:rPr lang="en-US" sz="3200" b="1" dirty="0">
                    <a:solidFill>
                      <a:srgbClr val="FF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X-ray energy above 20 keV</a:t>
                </a:r>
                <a:endParaRPr lang="en-US" sz="2400" b="1" dirty="0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m:rPr>
                        <m:nor/>
                      </m:rPr>
                      <a:rPr lang="it-IT" sz="2400" b="1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rPr>
                      <m:t> &gt; 0.8 </m:t>
                    </m:r>
                  </m:oMath>
                </a14:m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(IXPE &lt;0.8 </a:t>
                </a:r>
                <a:r>
                  <a:rPr lang="en-US" b="1" i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not to compare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)	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ε : [1E-4, 5E-2] 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(IXPE [2E-1,1E-2]</a:t>
                </a:r>
                <a:r>
                  <a:rPr lang="en-US" b="1" i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not to compare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500" b="1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r>
                  <a:rPr lang="en-US" sz="2800" b="1" dirty="0">
                    <a:solidFill>
                      <a:schemeClr val="accent4">
                        <a:lumMod val="7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Future tests: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Hamamatsu ORCA Quest </a:t>
                </a:r>
                <a:r>
                  <a:rPr lang="en-US" sz="2000" b="1" dirty="0" err="1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qCMOS</a:t>
                </a:r>
                <a:endParaRPr lang="en-US" sz="2000" b="1" dirty="0">
                  <a:solidFill>
                    <a:schemeClr val="accent4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With 3D implementation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4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Different gas mixtures, pressures and ratios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C0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Polarized X-ray Beam test @ INAF </a:t>
                </a:r>
                <a:r>
                  <a:rPr lang="en-US" sz="2400" b="1" dirty="0" err="1">
                    <a:solidFill>
                      <a:srgbClr val="C0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TorVergata</a:t>
                </a:r>
                <a:endParaRPr lang="en-US" sz="2400" b="1" dirty="0">
                  <a:solidFill>
                    <a:schemeClr val="accent4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C0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Validate Simulation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C0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Provide full simulation on an astronomical physics case	</a:t>
                </a:r>
                <a:r>
                  <a:rPr 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				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05C5499-2202-343E-7EC6-7885B9CEC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73" y="2097790"/>
                <a:ext cx="11899541" cy="4100290"/>
              </a:xfrm>
              <a:prstGeom prst="rect">
                <a:avLst/>
              </a:prstGeom>
              <a:blipFill>
                <a:blip r:embed="rId2"/>
                <a:stretch>
                  <a:fillRect l="-1025" t="-1486" r="-1127" b="-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5085292-7177-41C7-6C71-F9A8D5BB8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7166" y="3308878"/>
            <a:ext cx="5364582" cy="305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47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B2685-0A53-ED63-B742-4EB4083DB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6600" dirty="0"/>
              <a:t>BACKUP</a:t>
            </a:r>
            <a:endParaRPr lang="en-US" sz="6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13B456-D278-7F91-B528-6DFFC7E5D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81D57-A53A-C3DB-B630-55626E3CD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36841-668C-5F0A-1927-571B95CF3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71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High-precision 3D TPC with optical readout via PMT + </a:t>
            </a:r>
            <a:r>
              <a:rPr lang="en-US" sz="2400" dirty="0" err="1"/>
              <a:t>sCMOS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F7D146-B099-4146-999B-BAA440AC4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786" y="1518539"/>
            <a:ext cx="4114801" cy="2624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66068A-1CBC-952C-F077-B7A38450C2A9}"/>
              </a:ext>
            </a:extLst>
          </p:cNvPr>
          <p:cNvSpPr txBox="1"/>
          <p:nvPr/>
        </p:nvSpPr>
        <p:spPr>
          <a:xfrm>
            <a:off x="3249233" y="1149207"/>
            <a:ext cx="5693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n-NO" sz="18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JINST 13 (2018) no.05, P05001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548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High-precision 3D TPC with optical readout via PMT + </a:t>
            </a:r>
            <a:r>
              <a:rPr lang="en-US" sz="2400" dirty="0" err="1"/>
              <a:t>sCMOS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F7D146-B099-4146-999B-BAA440AC4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786" y="1518539"/>
            <a:ext cx="4114801" cy="2624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66068A-1CBC-952C-F077-B7A38450C2A9}"/>
              </a:ext>
            </a:extLst>
          </p:cNvPr>
          <p:cNvSpPr txBox="1"/>
          <p:nvPr/>
        </p:nvSpPr>
        <p:spPr>
          <a:xfrm>
            <a:off x="3249233" y="1149207"/>
            <a:ext cx="5693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n-NO" sz="18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JINST 13 (2018) no.05, P05001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D96ACC1-7FB9-ED1F-CA58-2A7367663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8025" y="4471231"/>
            <a:ext cx="1294595" cy="210192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B84127-6A1B-2E30-7FB8-7FAD0E8378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03" t="23967" r="56497" b="6892"/>
          <a:stretch/>
        </p:blipFill>
        <p:spPr>
          <a:xfrm>
            <a:off x="9380762" y="2851253"/>
            <a:ext cx="2336289" cy="15198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29BE482-7706-58B7-82C2-6157D1A29D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207" t="23967" r="2740" b="6892"/>
          <a:stretch/>
        </p:blipFill>
        <p:spPr>
          <a:xfrm>
            <a:off x="8942767" y="5248867"/>
            <a:ext cx="2785659" cy="138799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25B8CCB-161E-E648-C964-90AB0612E22B}"/>
              </a:ext>
            </a:extLst>
          </p:cNvPr>
          <p:cNvSpPr txBox="1"/>
          <p:nvPr/>
        </p:nvSpPr>
        <p:spPr>
          <a:xfrm>
            <a:off x="8438395" y="1182916"/>
            <a:ext cx="3666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PMT</a:t>
            </a:r>
          </a:p>
          <a:p>
            <a:pPr algn="ctr"/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Integrated</a:t>
            </a:r>
            <a:endParaRPr lang="it-IT" sz="14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Z + Energy </a:t>
            </a:r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</a:t>
            </a:r>
            <a:endParaRPr lang="it-IT" sz="14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D74E8B7-4D7D-E1DE-D733-9766F1CBA510}"/>
              </a:ext>
            </a:extLst>
          </p:cNvPr>
          <p:cNvGrpSpPr/>
          <p:nvPr/>
        </p:nvGrpSpPr>
        <p:grpSpPr>
          <a:xfrm>
            <a:off x="8135260" y="1937410"/>
            <a:ext cx="3969655" cy="814580"/>
            <a:chOff x="7801431" y="1843498"/>
            <a:chExt cx="4345635" cy="101103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89813BE-3521-D8B4-2E4E-DB7A67E68772}"/>
                </a:ext>
              </a:extLst>
            </p:cNvPr>
            <p:cNvSpPr/>
            <p:nvPr/>
          </p:nvSpPr>
          <p:spPr>
            <a:xfrm>
              <a:off x="8904740" y="1934344"/>
              <a:ext cx="3242326" cy="82934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92B6610-8F2C-CC1B-6754-0A2EED8956C2}"/>
                </a:ext>
              </a:extLst>
            </p:cNvPr>
            <p:cNvCxnSpPr/>
            <p:nvPr/>
          </p:nvCxnSpPr>
          <p:spPr>
            <a:xfrm>
              <a:off x="9044367" y="2349018"/>
              <a:ext cx="2982685" cy="0"/>
            </a:xfrm>
            <a:prstGeom prst="straightConnector1">
              <a:avLst/>
            </a:prstGeom>
            <a:ln w="5715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E770A9-2398-CE93-FA7B-0D2EF14DD63B}"/>
                </a:ext>
              </a:extLst>
            </p:cNvPr>
            <p:cNvSpPr txBox="1"/>
            <p:nvPr/>
          </p:nvSpPr>
          <p:spPr>
            <a:xfrm>
              <a:off x="8895728" y="1946261"/>
              <a:ext cx="32513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8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Straight</a:t>
              </a:r>
              <a:r>
                <a:rPr lang="it-IT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track: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9E34522-B817-A14B-D1E3-2F421F82F6EC}"/>
                </a:ext>
              </a:extLst>
            </p:cNvPr>
            <p:cNvCxnSpPr>
              <a:cxnSpLocks/>
            </p:cNvCxnSpPr>
            <p:nvPr/>
          </p:nvCxnSpPr>
          <p:spPr>
            <a:xfrm>
              <a:off x="8739567" y="1843498"/>
              <a:ext cx="0" cy="101103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0F3952F-AC4C-C43F-4A3E-24772FBE4796}"/>
                </a:ext>
              </a:extLst>
            </p:cNvPr>
            <p:cNvSpPr txBox="1"/>
            <p:nvPr/>
          </p:nvSpPr>
          <p:spPr>
            <a:xfrm>
              <a:off x="7801431" y="2040406"/>
              <a:ext cx="112484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Drift</a:t>
              </a:r>
              <a:r>
                <a:rPr lang="it-IT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</a:p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direction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C8D76CC-141E-EF5D-FEF2-04E829DC1A5C}"/>
              </a:ext>
            </a:extLst>
          </p:cNvPr>
          <p:cNvGrpSpPr/>
          <p:nvPr/>
        </p:nvGrpSpPr>
        <p:grpSpPr>
          <a:xfrm>
            <a:off x="8054674" y="4397682"/>
            <a:ext cx="3969655" cy="814580"/>
            <a:chOff x="7801431" y="1843498"/>
            <a:chExt cx="4345635" cy="101103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286B1D8-0C49-318E-89C7-42C9D586777F}"/>
                </a:ext>
              </a:extLst>
            </p:cNvPr>
            <p:cNvSpPr/>
            <p:nvPr/>
          </p:nvSpPr>
          <p:spPr>
            <a:xfrm>
              <a:off x="8904740" y="1934344"/>
              <a:ext cx="3242326" cy="82934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34988DB-054F-14CF-02A4-B58823AAD8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1578" y="2040406"/>
              <a:ext cx="3084285" cy="587525"/>
            </a:xfrm>
            <a:prstGeom prst="straightConnector1">
              <a:avLst/>
            </a:prstGeom>
            <a:ln w="5715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C50188-3E9B-F842-858F-3CF86917FFEC}"/>
                </a:ext>
              </a:extLst>
            </p:cNvPr>
            <p:cNvSpPr txBox="1"/>
            <p:nvPr/>
          </p:nvSpPr>
          <p:spPr>
            <a:xfrm>
              <a:off x="8474814" y="1946261"/>
              <a:ext cx="32513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8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Tilted</a:t>
              </a:r>
              <a:r>
                <a:rPr lang="it-IT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track: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DE8D449-F9BE-FF24-C7B9-0FB62134CC58}"/>
                </a:ext>
              </a:extLst>
            </p:cNvPr>
            <p:cNvCxnSpPr>
              <a:cxnSpLocks/>
            </p:cNvCxnSpPr>
            <p:nvPr/>
          </p:nvCxnSpPr>
          <p:spPr>
            <a:xfrm>
              <a:off x="8739567" y="1843498"/>
              <a:ext cx="0" cy="101103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81E9B2F-4C4D-2D87-F148-6962BFEEE184}"/>
                </a:ext>
              </a:extLst>
            </p:cNvPr>
            <p:cNvSpPr txBox="1"/>
            <p:nvPr/>
          </p:nvSpPr>
          <p:spPr>
            <a:xfrm>
              <a:off x="7801431" y="2040406"/>
              <a:ext cx="112484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Drift</a:t>
              </a:r>
              <a:r>
                <a:rPr lang="it-IT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</a:p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direction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00800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295A1005-47EA-5A47-448F-E1DA2ED34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8" y="2851253"/>
            <a:ext cx="2610333" cy="35720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High-precision 3D TPC with optical readout via PMT + </a:t>
            </a:r>
            <a:r>
              <a:rPr lang="en-US" sz="2400" dirty="0" err="1"/>
              <a:t>sCMOS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F7D146-B099-4146-999B-BAA440AC4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786" y="1518539"/>
            <a:ext cx="4114801" cy="2624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66068A-1CBC-952C-F077-B7A38450C2A9}"/>
              </a:ext>
            </a:extLst>
          </p:cNvPr>
          <p:cNvSpPr txBox="1"/>
          <p:nvPr/>
        </p:nvSpPr>
        <p:spPr>
          <a:xfrm>
            <a:off x="3249233" y="1149207"/>
            <a:ext cx="5693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n-NO" sz="18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JINST 13 (2018) no.05, P05001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297DCED-553B-D16D-E2CE-5FB1824206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863568" y="4692748"/>
            <a:ext cx="2055441" cy="17053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96ACC1-7FB9-ED1F-CA58-2A73676639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8025" y="4471231"/>
            <a:ext cx="1294595" cy="210192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185AFD9-E6A1-6481-E234-67A2C18D4433}"/>
              </a:ext>
            </a:extLst>
          </p:cNvPr>
          <p:cNvGrpSpPr/>
          <p:nvPr/>
        </p:nvGrpSpPr>
        <p:grpSpPr>
          <a:xfrm>
            <a:off x="8054674" y="1182916"/>
            <a:ext cx="4050241" cy="5453944"/>
            <a:chOff x="8054674" y="1182916"/>
            <a:chExt cx="4050241" cy="545394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FB84127-6A1B-2E30-7FB8-7FAD0E837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103" t="23967" r="56497" b="6892"/>
            <a:stretch/>
          </p:blipFill>
          <p:spPr>
            <a:xfrm>
              <a:off x="9380762" y="2851253"/>
              <a:ext cx="2336289" cy="151984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29BE482-7706-58B7-82C2-6157D1A29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3207" t="23967" r="2740" b="6892"/>
            <a:stretch/>
          </p:blipFill>
          <p:spPr>
            <a:xfrm>
              <a:off x="8942767" y="5248867"/>
              <a:ext cx="2785659" cy="1387993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25B8CCB-161E-E648-C964-90AB0612E22B}"/>
                </a:ext>
              </a:extLst>
            </p:cNvPr>
            <p:cNvSpPr txBox="1"/>
            <p:nvPr/>
          </p:nvSpPr>
          <p:spPr>
            <a:xfrm>
              <a:off x="8438395" y="1182916"/>
              <a:ext cx="3666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u="sng" dirty="0">
                  <a:solidFill>
                    <a:schemeClr val="accent1">
                      <a:lumMod val="7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PMT</a:t>
              </a:r>
            </a:p>
            <a:p>
              <a:pPr algn="ctr"/>
              <a:r>
                <a:rPr lang="it-IT" sz="1400" b="1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Integrated</a:t>
              </a:r>
              <a:endPara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pPr algn="ctr"/>
              <a:r>
                <a:rPr lang="it-IT" sz="1400" b="1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Z + Energy </a:t>
              </a:r>
              <a:r>
                <a:rPr lang="it-IT" sz="1400" b="1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measurement</a:t>
              </a:r>
              <a:endPara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D74E8B7-4D7D-E1DE-D733-9766F1CBA510}"/>
                </a:ext>
              </a:extLst>
            </p:cNvPr>
            <p:cNvGrpSpPr/>
            <p:nvPr/>
          </p:nvGrpSpPr>
          <p:grpSpPr>
            <a:xfrm>
              <a:off x="8135260" y="1937410"/>
              <a:ext cx="3969655" cy="814580"/>
              <a:chOff x="7801431" y="1843498"/>
              <a:chExt cx="4345635" cy="101103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89813BE-3521-D8B4-2E4E-DB7A67E68772}"/>
                  </a:ext>
                </a:extLst>
              </p:cNvPr>
              <p:cNvSpPr/>
              <p:nvPr/>
            </p:nvSpPr>
            <p:spPr>
              <a:xfrm>
                <a:off x="8904740" y="1934344"/>
                <a:ext cx="3242326" cy="8293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A92B6610-8F2C-CC1B-6754-0A2EED8956C2}"/>
                  </a:ext>
                </a:extLst>
              </p:cNvPr>
              <p:cNvCxnSpPr/>
              <p:nvPr/>
            </p:nvCxnSpPr>
            <p:spPr>
              <a:xfrm>
                <a:off x="9044367" y="2349018"/>
                <a:ext cx="2982685" cy="0"/>
              </a:xfrm>
              <a:prstGeom prst="straightConnector1">
                <a:avLst/>
              </a:prstGeom>
              <a:ln w="571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FE770A9-2398-CE93-FA7B-0D2EF14DD63B}"/>
                  </a:ext>
                </a:extLst>
              </p:cNvPr>
              <p:cNvSpPr txBox="1"/>
              <p:nvPr/>
            </p:nvSpPr>
            <p:spPr>
              <a:xfrm>
                <a:off x="8895728" y="1946261"/>
                <a:ext cx="3251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Straight</a:t>
                </a:r>
                <a:r>
                  <a:rPr lang="it-IT" sz="18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track: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29E34522-B817-A14B-D1E3-2F421F82F6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67" y="1843498"/>
                <a:ext cx="0" cy="101103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F3952F-AC4C-C43F-4A3E-24772FBE4796}"/>
                  </a:ext>
                </a:extLst>
              </p:cNvPr>
              <p:cNvSpPr txBox="1"/>
              <p:nvPr/>
            </p:nvSpPr>
            <p:spPr>
              <a:xfrm>
                <a:off x="7801431" y="2040406"/>
                <a:ext cx="112484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Drift</a:t>
                </a:r>
                <a:r>
                  <a:rPr lang="it-IT" sz="14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</a:p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direction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C8D76CC-141E-EF5D-FEF2-04E829DC1A5C}"/>
                </a:ext>
              </a:extLst>
            </p:cNvPr>
            <p:cNvGrpSpPr/>
            <p:nvPr/>
          </p:nvGrpSpPr>
          <p:grpSpPr>
            <a:xfrm>
              <a:off x="8054674" y="4397682"/>
              <a:ext cx="3969655" cy="814580"/>
              <a:chOff x="7801431" y="1843498"/>
              <a:chExt cx="4345635" cy="1011039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8286B1D8-0C49-318E-89C7-42C9D586777F}"/>
                  </a:ext>
                </a:extLst>
              </p:cNvPr>
              <p:cNvSpPr/>
              <p:nvPr/>
            </p:nvSpPr>
            <p:spPr>
              <a:xfrm>
                <a:off x="8904740" y="1934344"/>
                <a:ext cx="3242326" cy="8293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D34988DB-054F-14CF-02A4-B58823AAD8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1578" y="2040406"/>
                <a:ext cx="3084285" cy="587525"/>
              </a:xfrm>
              <a:prstGeom prst="straightConnector1">
                <a:avLst/>
              </a:prstGeom>
              <a:ln w="571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2C50188-3E9B-F842-858F-3CF86917FFEC}"/>
                  </a:ext>
                </a:extLst>
              </p:cNvPr>
              <p:cNvSpPr txBox="1"/>
              <p:nvPr/>
            </p:nvSpPr>
            <p:spPr>
              <a:xfrm>
                <a:off x="8474814" y="1946261"/>
                <a:ext cx="3251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Tilted</a:t>
                </a:r>
                <a:r>
                  <a:rPr lang="it-IT" sz="18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track: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FDE8D449-F9BE-FF24-C7B9-0FB62134CC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67" y="1843498"/>
                <a:ext cx="0" cy="101103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81E9B2F-4C4D-2D87-F148-6962BFEEE184}"/>
                  </a:ext>
                </a:extLst>
              </p:cNvPr>
              <p:cNvSpPr txBox="1"/>
              <p:nvPr/>
            </p:nvSpPr>
            <p:spPr>
              <a:xfrm>
                <a:off x="7801431" y="2040406"/>
                <a:ext cx="112484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Drift</a:t>
                </a:r>
                <a:r>
                  <a:rPr lang="it-IT" sz="14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</a:p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direction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3768E2A-29E3-465A-8191-E5732188CC2D}"/>
              </a:ext>
            </a:extLst>
          </p:cNvPr>
          <p:cNvSpPr txBox="1"/>
          <p:nvPr/>
        </p:nvSpPr>
        <p:spPr>
          <a:xfrm>
            <a:off x="158041" y="1190175"/>
            <a:ext cx="36665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u="sng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sCMOS</a:t>
            </a:r>
            <a:endParaRPr lang="it-IT" sz="2000" b="1" u="sng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High-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granularity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X+Y+Energy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31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295A1005-47EA-5A47-448F-E1DA2ED34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8" y="2851253"/>
            <a:ext cx="2610333" cy="35720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High-precision 3D TPC with optical readout via PMT + </a:t>
            </a:r>
            <a:r>
              <a:rPr lang="en-US" sz="2400" dirty="0" err="1"/>
              <a:t>sCMOS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29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F7D146-B099-4146-999B-BAA440AC4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786" y="1518539"/>
            <a:ext cx="4114801" cy="2624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66068A-1CBC-952C-F077-B7A38450C2A9}"/>
              </a:ext>
            </a:extLst>
          </p:cNvPr>
          <p:cNvSpPr txBox="1"/>
          <p:nvPr/>
        </p:nvSpPr>
        <p:spPr>
          <a:xfrm>
            <a:off x="3249233" y="1149207"/>
            <a:ext cx="5693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n-NO" sz="18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JINST 13 (2018) no.05, P05001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297DCED-553B-D16D-E2CE-5FB1824206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863568" y="4692748"/>
            <a:ext cx="2055441" cy="17053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96ACC1-7FB9-ED1F-CA58-2A73676639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8025" y="4471231"/>
            <a:ext cx="1294595" cy="210192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B84127-6A1B-2E30-7FB8-7FAD0E83782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03" t="23967" r="56497" b="6892"/>
          <a:stretch/>
        </p:blipFill>
        <p:spPr>
          <a:xfrm>
            <a:off x="9380762" y="2851253"/>
            <a:ext cx="2336289" cy="15198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29BE482-7706-58B7-82C2-6157D1A29D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207" t="23967" r="2740" b="6892"/>
          <a:stretch/>
        </p:blipFill>
        <p:spPr>
          <a:xfrm>
            <a:off x="8942767" y="5248867"/>
            <a:ext cx="2785659" cy="138799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25B8CCB-161E-E648-C964-90AB0612E22B}"/>
              </a:ext>
            </a:extLst>
          </p:cNvPr>
          <p:cNvSpPr txBox="1"/>
          <p:nvPr/>
        </p:nvSpPr>
        <p:spPr>
          <a:xfrm>
            <a:off x="8438395" y="1182916"/>
            <a:ext cx="3666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PMT</a:t>
            </a:r>
          </a:p>
          <a:p>
            <a:pPr algn="ctr"/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Integrated</a:t>
            </a:r>
            <a:endParaRPr lang="it-IT" sz="14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Z + Energy </a:t>
            </a:r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</a:t>
            </a:r>
            <a:endParaRPr lang="it-IT" sz="14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D74E8B7-4D7D-E1DE-D733-9766F1CBA510}"/>
              </a:ext>
            </a:extLst>
          </p:cNvPr>
          <p:cNvGrpSpPr/>
          <p:nvPr/>
        </p:nvGrpSpPr>
        <p:grpSpPr>
          <a:xfrm>
            <a:off x="8135260" y="1937410"/>
            <a:ext cx="3969655" cy="814580"/>
            <a:chOff x="7801431" y="1843498"/>
            <a:chExt cx="4345635" cy="101103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89813BE-3521-D8B4-2E4E-DB7A67E68772}"/>
                </a:ext>
              </a:extLst>
            </p:cNvPr>
            <p:cNvSpPr/>
            <p:nvPr/>
          </p:nvSpPr>
          <p:spPr>
            <a:xfrm>
              <a:off x="8904740" y="1934344"/>
              <a:ext cx="3242326" cy="82934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92B6610-8F2C-CC1B-6754-0A2EED8956C2}"/>
                </a:ext>
              </a:extLst>
            </p:cNvPr>
            <p:cNvCxnSpPr/>
            <p:nvPr/>
          </p:nvCxnSpPr>
          <p:spPr>
            <a:xfrm>
              <a:off x="9044367" y="2349018"/>
              <a:ext cx="2982685" cy="0"/>
            </a:xfrm>
            <a:prstGeom prst="straightConnector1">
              <a:avLst/>
            </a:prstGeom>
            <a:ln w="5715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E770A9-2398-CE93-FA7B-0D2EF14DD63B}"/>
                </a:ext>
              </a:extLst>
            </p:cNvPr>
            <p:cNvSpPr txBox="1"/>
            <p:nvPr/>
          </p:nvSpPr>
          <p:spPr>
            <a:xfrm>
              <a:off x="8895728" y="1946261"/>
              <a:ext cx="32513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8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Straight</a:t>
              </a:r>
              <a:r>
                <a:rPr lang="it-IT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track: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9E34522-B817-A14B-D1E3-2F421F82F6EC}"/>
                </a:ext>
              </a:extLst>
            </p:cNvPr>
            <p:cNvCxnSpPr>
              <a:cxnSpLocks/>
            </p:cNvCxnSpPr>
            <p:nvPr/>
          </p:nvCxnSpPr>
          <p:spPr>
            <a:xfrm>
              <a:off x="8739567" y="1843498"/>
              <a:ext cx="0" cy="101103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0F3952F-AC4C-C43F-4A3E-24772FBE4796}"/>
                </a:ext>
              </a:extLst>
            </p:cNvPr>
            <p:cNvSpPr txBox="1"/>
            <p:nvPr/>
          </p:nvSpPr>
          <p:spPr>
            <a:xfrm>
              <a:off x="7801431" y="2040406"/>
              <a:ext cx="112484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Drift</a:t>
              </a:r>
              <a:r>
                <a:rPr lang="it-IT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</a:p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direction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C8D76CC-141E-EF5D-FEF2-04E829DC1A5C}"/>
              </a:ext>
            </a:extLst>
          </p:cNvPr>
          <p:cNvGrpSpPr/>
          <p:nvPr/>
        </p:nvGrpSpPr>
        <p:grpSpPr>
          <a:xfrm>
            <a:off x="8054674" y="4397682"/>
            <a:ext cx="3969655" cy="814580"/>
            <a:chOff x="7801431" y="1843498"/>
            <a:chExt cx="4345635" cy="101103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286B1D8-0C49-318E-89C7-42C9D586777F}"/>
                </a:ext>
              </a:extLst>
            </p:cNvPr>
            <p:cNvSpPr/>
            <p:nvPr/>
          </p:nvSpPr>
          <p:spPr>
            <a:xfrm>
              <a:off x="8904740" y="1934344"/>
              <a:ext cx="3242326" cy="82934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34988DB-054F-14CF-02A4-B58823AAD8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1578" y="2040406"/>
              <a:ext cx="3084285" cy="587525"/>
            </a:xfrm>
            <a:prstGeom prst="straightConnector1">
              <a:avLst/>
            </a:prstGeom>
            <a:ln w="5715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C50188-3E9B-F842-858F-3CF86917FFEC}"/>
                </a:ext>
              </a:extLst>
            </p:cNvPr>
            <p:cNvSpPr txBox="1"/>
            <p:nvPr/>
          </p:nvSpPr>
          <p:spPr>
            <a:xfrm>
              <a:off x="8474814" y="1946261"/>
              <a:ext cx="32513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8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Tilted</a:t>
              </a:r>
              <a:r>
                <a:rPr lang="it-IT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track:</a:t>
              </a:r>
              <a:endParaRPr lang="en-US" sz="18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DE8D449-F9BE-FF24-C7B9-0FB62134CC58}"/>
                </a:ext>
              </a:extLst>
            </p:cNvPr>
            <p:cNvCxnSpPr>
              <a:cxnSpLocks/>
            </p:cNvCxnSpPr>
            <p:nvPr/>
          </p:nvCxnSpPr>
          <p:spPr>
            <a:xfrm>
              <a:off x="8739567" y="1843498"/>
              <a:ext cx="0" cy="101103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81E9B2F-4C4D-2D87-F148-6962BFEEE184}"/>
                </a:ext>
              </a:extLst>
            </p:cNvPr>
            <p:cNvSpPr txBox="1"/>
            <p:nvPr/>
          </p:nvSpPr>
          <p:spPr>
            <a:xfrm>
              <a:off x="7801431" y="2040406"/>
              <a:ext cx="112484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Drift</a:t>
              </a:r>
              <a:r>
                <a:rPr lang="it-IT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</a:p>
            <a:p>
              <a:pPr algn="ctr"/>
              <a:r>
                <a:rPr lang="it-IT" sz="1400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direction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3768E2A-29E3-465A-8191-E5732188CC2D}"/>
              </a:ext>
            </a:extLst>
          </p:cNvPr>
          <p:cNvSpPr txBox="1"/>
          <p:nvPr/>
        </p:nvSpPr>
        <p:spPr>
          <a:xfrm>
            <a:off x="158041" y="1190175"/>
            <a:ext cx="36665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u="sng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sCMOS</a:t>
            </a:r>
            <a:endParaRPr lang="it-IT" sz="2000" b="1" u="sng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High-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granularity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X+Y+Energy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1E2ACE-7A63-CBDC-E22B-8AEE8F51F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4555" y="2381802"/>
            <a:ext cx="4866652" cy="402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5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22CADE9-8F38-1902-3242-6926770DC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94" y="1198049"/>
            <a:ext cx="4841840" cy="25935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DD2D08-5A9A-8B6B-9A0F-680150F42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126" y="2921450"/>
            <a:ext cx="2752915" cy="25733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624B69-B44A-2F03-0C75-28D0124FA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Polarization</a:t>
            </a:r>
            <a:r>
              <a:rPr lang="it-IT" dirty="0"/>
              <a:t> in </a:t>
            </a:r>
            <a:r>
              <a:rPr lang="it-IT" dirty="0" err="1"/>
              <a:t>Astrophysics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D33F8-9DA0-1EAF-0F0E-EE4A9CDD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A53F4-BC2D-B70D-6955-6665BEDC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5D80D-A74D-AD72-CAE2-607DAF10A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93453C-E919-787A-62A7-A71CF8E18DAB}"/>
              </a:ext>
            </a:extLst>
          </p:cNvPr>
          <p:cNvSpPr txBox="1"/>
          <p:nvPr/>
        </p:nvSpPr>
        <p:spPr>
          <a:xfrm>
            <a:off x="47066" y="1198049"/>
            <a:ext cx="732013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polarization of a photon refers to the orientation of the oscillating electric field vector perpendicular to its propagation direction.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Polarization of photons has always been an important dimension to study astronomical sources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 around 50 years of Xray astronomy, only one positive detection of X-ray Polarization: the Crab nebula 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Novick et al. 1972, Weisskopf et al.1976, Weisskopf et al. 1978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98C9F0-4E31-8B7B-562A-0D3CED8FE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5" y="3323573"/>
            <a:ext cx="2714187" cy="30945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C90EE02-2D65-87DB-386E-05A155BFF6ED}"/>
              </a:ext>
            </a:extLst>
          </p:cNvPr>
          <p:cNvSpPr txBox="1"/>
          <p:nvPr/>
        </p:nvSpPr>
        <p:spPr>
          <a:xfrm>
            <a:off x="2743200" y="3148120"/>
            <a:ext cx="359963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Then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IXPE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arrived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equipped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</a:t>
            </a:r>
            <a:r>
              <a:rPr lang="it-IT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3x </a:t>
            </a:r>
            <a:r>
              <a:rPr lang="en-US" sz="1600" b="1" i="0" u="none" strike="noStrike" baseline="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Gas Pixel Detector </a:t>
            </a:r>
          </a:p>
          <a:p>
            <a:r>
              <a:rPr lang="en-US" sz="1400" b="1" i="0" u="none" strike="noStrike" baseline="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10x15x15mm DME 800 mbar</a:t>
            </a:r>
          </a:p>
          <a:p>
            <a:r>
              <a:rPr lang="en-US" sz="1400" b="1" i="0" u="none" strike="noStrike" baseline="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Single GEM – Pad readout </a:t>
            </a:r>
          </a:p>
          <a:p>
            <a:endParaRPr lang="en-US" sz="16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Energy range 2-8 keV</a:t>
            </a:r>
            <a:endParaRPr lang="en-US" sz="1600" b="0" i="0" u="none" strike="noStrike" baseline="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 resolution: better than 30 arcsec, field of view larger than 9 arcmin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Energy resolution: better than 25% </a:t>
            </a:r>
          </a:p>
          <a:p>
            <a:endParaRPr lang="en-US" sz="16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Launched 9 Dec 2021 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164 papers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A8A92D-3349-E484-DA93-59D37259B5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9301" y="3568002"/>
            <a:ext cx="2346874" cy="473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E8B49D-91A0-A312-4F91-78E4F97411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4312" y="4477348"/>
            <a:ext cx="3105967" cy="221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88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sCMOS</a:t>
            </a:r>
            <a:r>
              <a:rPr lang="en-US" sz="2800" dirty="0"/>
              <a:t> characteristics &amp; He/Ar:CF4 emission spectra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C73092B-4A68-FF27-DACF-9A054980FE25}"/>
              </a:ext>
            </a:extLst>
          </p:cNvPr>
          <p:cNvGraphicFramePr>
            <a:graphicFrameLocks noGrp="1"/>
          </p:cNvGraphicFramePr>
          <p:nvPr/>
        </p:nvGraphicFramePr>
        <p:xfrm>
          <a:off x="1349831" y="1197651"/>
          <a:ext cx="9550400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800">
                  <a:extLst>
                    <a:ext uri="{9D8B030D-6E8A-4147-A177-3AD203B41FA5}">
                      <a16:colId xmlns:a16="http://schemas.microsoft.com/office/drawing/2014/main" val="1121234557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706940645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6256236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691581901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924930595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72533121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833910527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14010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Hammamatsu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# of pixels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Pixel size [</a:t>
                      </a:r>
                      <a:r>
                        <a:rPr lang="it-IT" dirty="0" err="1"/>
                        <a:t>um</a:t>
                      </a:r>
                      <a:r>
                        <a:rPr lang="it-IT" dirty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Sensor area [cm</a:t>
                      </a:r>
                      <a:r>
                        <a:rPr lang="it-IT" baseline="30000" dirty="0"/>
                        <a:t>2</a:t>
                      </a:r>
                      <a:r>
                        <a:rPr lang="it-IT" dirty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Dynamic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Readout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noise</a:t>
                      </a:r>
                      <a:r>
                        <a:rPr lang="it-IT" dirty="0"/>
                        <a:t> (</a:t>
                      </a:r>
                      <a:r>
                        <a:rPr lang="it-IT" dirty="0" err="1"/>
                        <a:t>enc</a:t>
                      </a:r>
                      <a:r>
                        <a:rPr lang="it-IT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Mix </a:t>
                      </a:r>
                      <a:r>
                        <a:rPr lang="it-IT" dirty="0" err="1"/>
                        <a:t>exposure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864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Orca 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2048 x 2048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6.5 x 6.5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1.33 x 1.33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37000:1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 (1.6) rms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 (10) 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20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Orca Fusion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</a:t>
                      </a:r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304 x 2304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6.5 x 6.5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1.498 x 1.498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21400:1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 (1.4) rms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280 (17) 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u="none" dirty="0" err="1"/>
                        <a:t>Used</a:t>
                      </a:r>
                      <a:r>
                        <a:rPr lang="it-IT" b="1" u="none" dirty="0"/>
                        <a:t> for the </a:t>
                      </a:r>
                      <a:r>
                        <a:rPr lang="it-IT" b="1" u="none" dirty="0" err="1"/>
                        <a:t>reasult</a:t>
                      </a:r>
                      <a:r>
                        <a:rPr lang="it-IT" b="1" u="none" dirty="0"/>
                        <a:t> </a:t>
                      </a:r>
                      <a:r>
                        <a:rPr lang="it-IT" b="1" u="none" dirty="0" err="1"/>
                        <a:t>shown</a:t>
                      </a:r>
                      <a:endParaRPr lang="en-US" b="1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91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Orca Quest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4096 x 2304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4.6 x 4.6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1.884 x 1.060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25900:1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 (0.43) rms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 (7.2) 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Tested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074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Orca Quest2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4096 x 2304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4.6 x 4.6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1.884 x 1.060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25900:1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 (0.43) rms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 (7.2) 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Under </a:t>
                      </a:r>
                      <a:r>
                        <a:rPr lang="it-IT" dirty="0" err="1"/>
                        <a:t>Procurament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81519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58E99ECA-486F-7731-C261-6487CC054F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468" t="25448"/>
          <a:stretch/>
        </p:blipFill>
        <p:spPr>
          <a:xfrm>
            <a:off x="783277" y="1401840"/>
            <a:ext cx="508492" cy="443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E0DC007-36ED-095D-947A-63F6667041FE}"/>
              </a:ext>
            </a:extLst>
          </p:cNvPr>
          <p:cNvSpPr txBox="1"/>
          <p:nvPr/>
        </p:nvSpPr>
        <p:spPr>
          <a:xfrm>
            <a:off x="7271657" y="6341444"/>
            <a:ext cx="61105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1" i="0" u="none" strike="noStrike" baseline="0" dirty="0">
                <a:solidFill>
                  <a:srgbClr val="000000"/>
                </a:solidFill>
                <a:latin typeface="AAAAAD+Futura-CondensedExtraBold"/>
              </a:rPr>
              <a:t>NIM A 504 (2003) 88-92 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4F38A6-5B67-8BEB-A3A4-EE476554BD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9923" y="4146114"/>
            <a:ext cx="3403600" cy="19812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6764FC3-E0FB-7E6F-EAD8-FBCB8787B1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7734" y="4184045"/>
            <a:ext cx="3200400" cy="1972733"/>
          </a:xfrm>
          <a:prstGeom prst="rect">
            <a:avLst/>
          </a:prstGeom>
        </p:spPr>
      </p:pic>
      <p:sp>
        <p:nvSpPr>
          <p:cNvPr id="19" name="Arrow: Down 18">
            <a:extLst>
              <a:ext uri="{FF2B5EF4-FFF2-40B4-BE49-F238E27FC236}">
                <a16:creationId xmlns:a16="http://schemas.microsoft.com/office/drawing/2014/main" id="{EBCBD74B-E343-7673-3A12-ADEE1772360C}"/>
              </a:ext>
            </a:extLst>
          </p:cNvPr>
          <p:cNvSpPr/>
          <p:nvPr/>
        </p:nvSpPr>
        <p:spPr>
          <a:xfrm>
            <a:off x="11052629" y="1563031"/>
            <a:ext cx="261257" cy="205102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C29C7B-E3D3-CF52-B086-6AB5A9DA6173}"/>
              </a:ext>
            </a:extLst>
          </p:cNvPr>
          <p:cNvSpPr txBox="1"/>
          <p:nvPr/>
        </p:nvSpPr>
        <p:spPr>
          <a:xfrm rot="5400000">
            <a:off x="9978853" y="2620255"/>
            <a:ext cx="3148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improving performances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C81D1-D5BF-45C1-9F0E-4375CA3A38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55" y="2585859"/>
            <a:ext cx="1191114" cy="9942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620781-5571-AA4E-E278-6E2835700A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28" y="1870000"/>
            <a:ext cx="788086" cy="6671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497DE7-2E68-92C9-E885-E12DA1A2F6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24" y="3611123"/>
            <a:ext cx="5359430" cy="30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42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/>
              <a:t>                      detectors and timeline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3E18A7-E836-B758-E7E1-452B0D2E06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0"/>
          <a:stretch/>
        </p:blipFill>
        <p:spPr>
          <a:xfrm>
            <a:off x="1557867" y="191270"/>
            <a:ext cx="2331554" cy="660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B27785-5752-5917-09BD-2964DA0D4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5" y="4458999"/>
            <a:ext cx="3069541" cy="2207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8211AB-F3D3-C6C2-480F-C3C85DF08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600" y="4471821"/>
            <a:ext cx="2954776" cy="22025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3145FE-2C30-9CB3-8B40-87E70D51AF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881" y="1185498"/>
            <a:ext cx="9509796" cy="340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9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13F31B8-79FC-7FAD-4F06-3F2DEEC7A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881" y="1185498"/>
            <a:ext cx="9509796" cy="34008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/>
              <a:t>                      detectors and timeline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3E18A7-E836-B758-E7E1-452B0D2E06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50"/>
          <a:stretch/>
        </p:blipFill>
        <p:spPr>
          <a:xfrm>
            <a:off x="1557867" y="191270"/>
            <a:ext cx="2331554" cy="660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B27785-5752-5917-09BD-2964DA0D4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5" y="4458999"/>
            <a:ext cx="3069541" cy="2207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8211AB-F3D3-C6C2-480F-C3C85DF08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8600" y="4471821"/>
            <a:ext cx="2954776" cy="220257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D4BEBFC-0321-8E05-3811-976BEB532C26}"/>
              </a:ext>
            </a:extLst>
          </p:cNvPr>
          <p:cNvSpPr/>
          <p:nvPr/>
        </p:nvSpPr>
        <p:spPr>
          <a:xfrm>
            <a:off x="5042076" y="1455313"/>
            <a:ext cx="1680693" cy="277539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CD4E22-F3D1-EF9D-A202-273E064D3F57}"/>
              </a:ext>
            </a:extLst>
          </p:cNvPr>
          <p:cNvSpPr txBox="1"/>
          <p:nvPr/>
        </p:nvSpPr>
        <p:spPr>
          <a:xfrm>
            <a:off x="6890197" y="4586352"/>
            <a:ext cx="51064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LIME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</a:p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-    The first large-size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prototype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-   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Currently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taking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</a:p>
          <a:p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CYGNO04</a:t>
            </a:r>
            <a:endParaRPr lang="it-IT" sz="2000" b="1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first detector for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physics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Currently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under design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452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L</a:t>
            </a:r>
            <a:r>
              <a:rPr lang="it-IT" dirty="0"/>
              <a:t>ong </a:t>
            </a:r>
            <a:r>
              <a:rPr lang="it-IT" dirty="0">
                <a:solidFill>
                  <a:srgbClr val="FF0000"/>
                </a:solidFill>
              </a:rPr>
              <a:t>I</a:t>
            </a:r>
            <a:r>
              <a:rPr lang="it-IT" dirty="0"/>
              <a:t>maging </a:t>
            </a:r>
            <a:r>
              <a:rPr lang="it-IT" dirty="0" err="1">
                <a:solidFill>
                  <a:srgbClr val="FF0000"/>
                </a:solidFill>
              </a:rPr>
              <a:t>M</a:t>
            </a:r>
            <a:r>
              <a:rPr lang="it-IT" dirty="0" err="1"/>
              <a:t>odul</a:t>
            </a:r>
            <a:r>
              <a:rPr lang="it-IT" dirty="0" err="1">
                <a:solidFill>
                  <a:srgbClr val="FF0000"/>
                </a:solidFill>
              </a:rPr>
              <a:t>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FE3D30-49B4-222F-BFDC-E9DF1FE74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419" y="81627"/>
            <a:ext cx="1246781" cy="884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513AC8-DD5D-80AD-0898-AEE314513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3" y="1524514"/>
            <a:ext cx="8067905" cy="22861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BB1E01-6D0C-C958-DCEE-6B39887B0886}"/>
              </a:ext>
            </a:extLst>
          </p:cNvPr>
          <p:cNvSpPr txBox="1"/>
          <p:nvPr/>
        </p:nvSpPr>
        <p:spPr>
          <a:xfrm>
            <a:off x="71674" y="4662596"/>
            <a:ext cx="611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 </a:t>
            </a:r>
            <a:r>
              <a:rPr lang="en-US" sz="1400" b="1" i="0" u="none" strike="noStrike" baseline="0" dirty="0" err="1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sCMOS</a:t>
            </a:r>
            <a:r>
              <a:rPr lang="en-US" sz="1400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+ 4 PMT + 3 GEMs </a:t>
            </a:r>
            <a:r>
              <a:rPr lang="en-US" sz="14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33 x 33 cm2 </a:t>
            </a:r>
            <a:r>
              <a:rPr lang="en-US" sz="1400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readout area </a:t>
            </a:r>
            <a:r>
              <a:rPr lang="en-US" sz="14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50 cm </a:t>
            </a:r>
            <a:r>
              <a:rPr lang="en-US" sz="1400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drift length 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FB2428-ABCB-FAE0-1A13-FF0C8EF7C47D}"/>
              </a:ext>
            </a:extLst>
          </p:cNvPr>
          <p:cNvSpPr txBox="1"/>
          <p:nvPr/>
        </p:nvSpPr>
        <p:spPr>
          <a:xfrm>
            <a:off x="71674" y="5162254"/>
            <a:ext cx="611424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1.498 x 1.498 cm</a:t>
            </a:r>
            <a:r>
              <a:rPr lang="en-US" sz="12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sensor </a:t>
            </a:r>
            <a:r>
              <a:rPr lang="en-US" sz="18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6.5 x 6.5 um</a:t>
            </a:r>
            <a:r>
              <a:rPr lang="en-US" sz="12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</a:p>
          <a:p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pixels </a:t>
            </a:r>
            <a:r>
              <a:rPr lang="en-US" sz="18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2304 x 2304 </a:t>
            </a:r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pixels </a:t>
            </a:r>
          </a:p>
          <a:p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Imaging </a:t>
            </a:r>
            <a:r>
              <a:rPr lang="en-US" sz="18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36 x 36 cm</a:t>
            </a:r>
            <a:r>
              <a:rPr lang="en-US" sz="12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area Effective </a:t>
            </a:r>
          </a:p>
          <a:p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pixel granularity </a:t>
            </a:r>
            <a:r>
              <a:rPr lang="en-US" sz="18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155 x 155 um</a:t>
            </a:r>
            <a:r>
              <a:rPr lang="en-US" sz="12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</a:p>
          <a:p>
            <a:r>
              <a:rPr lang="en-US" sz="18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Sensor geometrical acceptance </a:t>
            </a:r>
            <a:r>
              <a:rPr lang="el-GR" sz="18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Ω =1.1 </a:t>
            </a:r>
            <a:r>
              <a:rPr lang="en-US" sz="18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 10</a:t>
            </a:r>
            <a:r>
              <a:rPr lang="en-US" sz="12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-4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97EB6E-2FB6-204C-C3FF-D0E8B8007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1" y="1195973"/>
            <a:ext cx="3723012" cy="3592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DD2DB1-635B-54CA-55BD-EE8B9EBA08A6}"/>
              </a:ext>
            </a:extLst>
          </p:cNvPr>
          <p:cNvSpPr txBox="1"/>
          <p:nvPr/>
        </p:nvSpPr>
        <p:spPr>
          <a:xfrm>
            <a:off x="58673" y="3878056"/>
            <a:ext cx="7266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Successfully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Running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since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2022 </a:t>
            </a:r>
            <a:r>
              <a:rPr lang="it-IT" sz="2000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</a:t>
            </a:r>
            <a:r>
              <a:rPr lang="it-IT" sz="2000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sz="2000" b="1" dirty="0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underground </a:t>
            </a:r>
            <a:r>
              <a:rPr lang="it-IT" sz="2000" b="1" dirty="0" err="1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laboratory</a:t>
            </a:r>
            <a:r>
              <a:rPr lang="it-IT" sz="2000" b="1" dirty="0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Gran Sasso, </a:t>
            </a:r>
            <a:r>
              <a:rPr lang="it-IT" sz="2000" b="1" dirty="0" err="1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Italy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0AE237E-DF87-5758-236B-6C5A5680C64E}"/>
              </a:ext>
            </a:extLst>
          </p:cNvPr>
          <p:cNvGrpSpPr/>
          <p:nvPr/>
        </p:nvGrpSpPr>
        <p:grpSpPr>
          <a:xfrm>
            <a:off x="7887247" y="1176840"/>
            <a:ext cx="4050241" cy="5453944"/>
            <a:chOff x="8054674" y="1182916"/>
            <a:chExt cx="4050241" cy="545394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20FA387-B6C1-5A15-D5F8-8ED2E2FB6F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03" t="23967" r="56497" b="6892"/>
            <a:stretch/>
          </p:blipFill>
          <p:spPr>
            <a:xfrm>
              <a:off x="9380762" y="2851253"/>
              <a:ext cx="2336289" cy="151984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6E6F7E-6FAB-9F37-1F1A-DFF410F043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3207" t="23967" r="2740" b="6892"/>
            <a:stretch/>
          </p:blipFill>
          <p:spPr>
            <a:xfrm>
              <a:off x="8942767" y="5248867"/>
              <a:ext cx="2785659" cy="138799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120C16-3E9F-C51B-1761-6FF9E21D0B4E}"/>
                </a:ext>
              </a:extLst>
            </p:cNvPr>
            <p:cNvSpPr txBox="1"/>
            <p:nvPr/>
          </p:nvSpPr>
          <p:spPr>
            <a:xfrm>
              <a:off x="8438395" y="1182916"/>
              <a:ext cx="3666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u="sng" dirty="0">
                  <a:solidFill>
                    <a:schemeClr val="accent1">
                      <a:lumMod val="7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PMT</a:t>
              </a:r>
            </a:p>
            <a:p>
              <a:pPr algn="ctr"/>
              <a:r>
                <a:rPr lang="it-IT" sz="1400" b="1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Integrated</a:t>
              </a:r>
              <a:endPara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pPr algn="ctr"/>
              <a:r>
                <a:rPr lang="it-IT" sz="1400" b="1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Z + Energy </a:t>
              </a:r>
              <a:r>
                <a:rPr lang="it-IT" sz="1400" b="1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measurement</a:t>
              </a:r>
              <a:endPara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F8F016A-AD00-CEDE-EB5E-48A2BA562F58}"/>
                </a:ext>
              </a:extLst>
            </p:cNvPr>
            <p:cNvGrpSpPr/>
            <p:nvPr/>
          </p:nvGrpSpPr>
          <p:grpSpPr>
            <a:xfrm>
              <a:off x="8135260" y="1937410"/>
              <a:ext cx="3969655" cy="814580"/>
              <a:chOff x="7801431" y="1843498"/>
              <a:chExt cx="4345635" cy="1011039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B4030A4-808D-9182-1A97-7F9C5CE18BB5}"/>
                  </a:ext>
                </a:extLst>
              </p:cNvPr>
              <p:cNvSpPr/>
              <p:nvPr/>
            </p:nvSpPr>
            <p:spPr>
              <a:xfrm>
                <a:off x="8904740" y="1934344"/>
                <a:ext cx="3242326" cy="8293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E7BD222-49D5-2FFC-838A-3A1363C31927}"/>
                  </a:ext>
                </a:extLst>
              </p:cNvPr>
              <p:cNvCxnSpPr/>
              <p:nvPr/>
            </p:nvCxnSpPr>
            <p:spPr>
              <a:xfrm>
                <a:off x="9044367" y="2349018"/>
                <a:ext cx="2982685" cy="0"/>
              </a:xfrm>
              <a:prstGeom prst="straightConnector1">
                <a:avLst/>
              </a:prstGeom>
              <a:ln w="571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D6C0BAC-C101-D341-06CF-7C34C7AE3FAB}"/>
                  </a:ext>
                </a:extLst>
              </p:cNvPr>
              <p:cNvSpPr txBox="1"/>
              <p:nvPr/>
            </p:nvSpPr>
            <p:spPr>
              <a:xfrm>
                <a:off x="8895728" y="1946261"/>
                <a:ext cx="3251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Straight</a:t>
                </a:r>
                <a:r>
                  <a:rPr lang="it-IT" sz="18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track: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43CF412D-155E-1DFD-CA1C-C31B3F738F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67" y="1843498"/>
                <a:ext cx="0" cy="101103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6CBE67-5BA5-652F-00E2-9DC155EDAE70}"/>
                  </a:ext>
                </a:extLst>
              </p:cNvPr>
              <p:cNvSpPr txBox="1"/>
              <p:nvPr/>
            </p:nvSpPr>
            <p:spPr>
              <a:xfrm>
                <a:off x="7801431" y="2040406"/>
                <a:ext cx="112484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Drift</a:t>
                </a:r>
                <a:r>
                  <a:rPr lang="it-IT" sz="14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</a:p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direction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C29FA4D-3CE7-CA83-EB95-EF5E150F17C8}"/>
                </a:ext>
              </a:extLst>
            </p:cNvPr>
            <p:cNvGrpSpPr/>
            <p:nvPr/>
          </p:nvGrpSpPr>
          <p:grpSpPr>
            <a:xfrm>
              <a:off x="8054674" y="4397682"/>
              <a:ext cx="3969655" cy="814580"/>
              <a:chOff x="7801431" y="1843498"/>
              <a:chExt cx="4345635" cy="1011039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ADC1CBD-6C64-0329-08CB-7C6E96706C52}"/>
                  </a:ext>
                </a:extLst>
              </p:cNvPr>
              <p:cNvSpPr/>
              <p:nvPr/>
            </p:nvSpPr>
            <p:spPr>
              <a:xfrm>
                <a:off x="8904740" y="1934344"/>
                <a:ext cx="3242326" cy="8293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02A545C-2241-0BF2-22EC-7A758DFE00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1578" y="2040406"/>
                <a:ext cx="3084285" cy="587525"/>
              </a:xfrm>
              <a:prstGeom prst="straightConnector1">
                <a:avLst/>
              </a:prstGeom>
              <a:ln w="571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B9D2BBA-4714-7012-6362-66C81DAE0348}"/>
                  </a:ext>
                </a:extLst>
              </p:cNvPr>
              <p:cNvSpPr txBox="1"/>
              <p:nvPr/>
            </p:nvSpPr>
            <p:spPr>
              <a:xfrm>
                <a:off x="8474814" y="1946261"/>
                <a:ext cx="3251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Tilted</a:t>
                </a:r>
                <a:r>
                  <a:rPr lang="it-IT" sz="18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track: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2962955-31B6-56AB-18BF-E779053849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67" y="1843498"/>
                <a:ext cx="0" cy="101103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56496DB-937E-E9B3-E8FA-1D34904F7671}"/>
                  </a:ext>
                </a:extLst>
              </p:cNvPr>
              <p:cNvSpPr txBox="1"/>
              <p:nvPr/>
            </p:nvSpPr>
            <p:spPr>
              <a:xfrm>
                <a:off x="7801431" y="2040406"/>
                <a:ext cx="112484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Drift</a:t>
                </a:r>
                <a:r>
                  <a:rPr lang="it-IT" sz="14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</a:p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direction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80224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48C16-BBAA-65B0-823C-2DC31F551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CYGNO04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46C48F-B064-E4EC-7BBE-2E3D66992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B758F1-1D81-663A-9DBF-CB2C4925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E4623D-8933-2E82-F7B8-3626E1104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310F23-8D32-E163-DD9F-3A2086036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5912"/>
            <a:ext cx="5686024" cy="40074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35B9DC-9592-6B16-A6C7-26B32448339B}"/>
              </a:ext>
            </a:extLst>
          </p:cNvPr>
          <p:cNvSpPr txBox="1"/>
          <p:nvPr/>
        </p:nvSpPr>
        <p:spPr>
          <a:xfrm>
            <a:off x="5962918" y="1165912"/>
            <a:ext cx="6116085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Common Cathode TPC</a:t>
            </a:r>
          </a:p>
          <a:p>
            <a:r>
              <a:rPr lang="en-US" sz="2400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2x </a:t>
            </a:r>
            <a:r>
              <a:rPr lang="en-US" b="1" u="sng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</a:t>
            </a:r>
            <a:r>
              <a:rPr lang="en-US" b="1" i="0" u="sng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b="1" i="0" u="sng" strike="noStrike" baseline="0" dirty="0" err="1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sCMOS</a:t>
            </a:r>
            <a:r>
              <a:rPr lang="en-US" b="1" i="0" u="sng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+ 8 PMT + 3 GEMs </a:t>
            </a:r>
            <a:r>
              <a:rPr lang="en-US" b="1" i="0" u="sng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80 x 50 cm2 </a:t>
            </a:r>
            <a:r>
              <a:rPr lang="en-US" b="1" i="0" u="sng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readout </a:t>
            </a:r>
            <a:r>
              <a:rPr lang="en-US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area </a:t>
            </a:r>
            <a:r>
              <a:rPr lang="en-US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50 cm </a:t>
            </a:r>
            <a:r>
              <a:rPr lang="en-US" b="1" i="0" u="none" strike="noStrike" baseline="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drift length </a:t>
            </a:r>
          </a:p>
          <a:p>
            <a:endParaRPr lang="en-US" b="1" dirty="0">
              <a:solidFill>
                <a:srgbClr val="0331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0.4m</a:t>
            </a:r>
            <a:r>
              <a:rPr lang="en-US" b="1" baseline="30000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</a:t>
            </a:r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Last generation </a:t>
            </a:r>
            <a:r>
              <a:rPr lang="en-US" b="1" dirty="0" err="1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sCMOS</a:t>
            </a:r>
            <a:endParaRPr lang="en-US" b="1" dirty="0">
              <a:solidFill>
                <a:srgbClr val="0331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Better granularity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Lower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331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More radiopure materials</a:t>
            </a:r>
          </a:p>
          <a:p>
            <a:endParaRPr lang="en-US" b="1" dirty="0">
              <a:solidFill>
                <a:srgbClr val="0331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A19FB4-A4F2-31DD-F7A0-1A60B5F2A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539" y="4101921"/>
            <a:ext cx="7763560" cy="256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583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Reconstruction</a:t>
            </a:r>
            <a:r>
              <a:rPr lang="it-IT" dirty="0"/>
              <a:t> and </a:t>
            </a:r>
            <a:r>
              <a:rPr lang="it-IT" dirty="0" err="1"/>
              <a:t>Direction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35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9CF57AE-D5BC-ED24-0D8A-1EE2EB3AFF45}"/>
              </a:ext>
            </a:extLst>
          </p:cNvPr>
          <p:cNvGrpSpPr/>
          <p:nvPr/>
        </p:nvGrpSpPr>
        <p:grpSpPr>
          <a:xfrm>
            <a:off x="3922507" y="1163400"/>
            <a:ext cx="3921076" cy="2354836"/>
            <a:chOff x="502457" y="3022080"/>
            <a:chExt cx="3921076" cy="235483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AF3C41-69EB-8221-EFD2-A38FAA7C8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457" y="3022080"/>
              <a:ext cx="3921076" cy="235483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5038B1-15BD-B165-9461-B74877A511CC}"/>
                </a:ext>
              </a:extLst>
            </p:cNvPr>
            <p:cNvSpPr txBox="1"/>
            <p:nvPr/>
          </p:nvSpPr>
          <p:spPr>
            <a:xfrm>
              <a:off x="1231489" y="4249691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5.9keV </a:t>
              </a:r>
              <a:r>
                <a:rPr lang="it-IT" sz="1000" dirty="0" err="1">
                  <a:solidFill>
                    <a:srgbClr val="FF0000"/>
                  </a:solidFill>
                </a:rPr>
                <a:t>photons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F0EA07-D5FD-36C1-EE54-13144EB526F3}"/>
                </a:ext>
              </a:extLst>
            </p:cNvPr>
            <p:cNvSpPr txBox="1"/>
            <p:nvPr/>
          </p:nvSpPr>
          <p:spPr>
            <a:xfrm>
              <a:off x="1393033" y="3389664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e- track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0E9629-727A-A76B-FE3C-AC313C831957}"/>
              </a:ext>
            </a:extLst>
          </p:cNvPr>
          <p:cNvGrpSpPr/>
          <p:nvPr/>
        </p:nvGrpSpPr>
        <p:grpSpPr>
          <a:xfrm>
            <a:off x="23057" y="1156961"/>
            <a:ext cx="3840858" cy="3202961"/>
            <a:chOff x="4891268" y="2782331"/>
            <a:chExt cx="3840858" cy="32029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554BF6E-C73B-58AD-207A-BD76B9AF5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1268" y="2782331"/>
              <a:ext cx="3840858" cy="320296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11D263-69CC-9DC3-C318-5ADAEE71B7F0}"/>
                </a:ext>
              </a:extLst>
            </p:cNvPr>
            <p:cNvSpPr txBox="1"/>
            <p:nvPr/>
          </p:nvSpPr>
          <p:spPr>
            <a:xfrm>
              <a:off x="5390074" y="5130695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8keV </a:t>
              </a:r>
              <a:r>
                <a:rPr lang="it-IT" sz="1000" dirty="0" err="1">
                  <a:solidFill>
                    <a:srgbClr val="FF0000"/>
                  </a:solidFill>
                </a:rPr>
                <a:t>photons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2178FED-F4D8-5311-5946-5D4463227BDD}"/>
                </a:ext>
              </a:extLst>
            </p:cNvPr>
            <p:cNvSpPr txBox="1"/>
            <p:nvPr/>
          </p:nvSpPr>
          <p:spPr>
            <a:xfrm>
              <a:off x="5076578" y="3697369"/>
              <a:ext cx="1984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8keV </a:t>
              </a:r>
              <a:r>
                <a:rPr lang="it-IT" sz="1000" dirty="0" err="1">
                  <a:solidFill>
                    <a:srgbClr val="FF0000"/>
                  </a:solidFill>
                </a:rPr>
                <a:t>photons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EC23A2-7CC7-E6CE-9C8F-652FA4A60D32}"/>
                </a:ext>
              </a:extLst>
            </p:cNvPr>
            <p:cNvSpPr txBox="1"/>
            <p:nvPr/>
          </p:nvSpPr>
          <p:spPr>
            <a:xfrm>
              <a:off x="6646916" y="4234841"/>
              <a:ext cx="1984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rgbClr val="FF0000"/>
                  </a:solidFill>
                </a:rPr>
                <a:t>Compton/</a:t>
              </a:r>
              <a:r>
                <a:rPr lang="it-IT" sz="1000" dirty="0" err="1">
                  <a:solidFill>
                    <a:srgbClr val="FF0000"/>
                  </a:solidFill>
                </a:rPr>
                <a:t>photoelectric</a:t>
              </a:r>
              <a:r>
                <a:rPr lang="it-IT" sz="1000" dirty="0">
                  <a:solidFill>
                    <a:srgbClr val="FF0000"/>
                  </a:solidFill>
                </a:rPr>
                <a:t> </a:t>
              </a:r>
              <a:r>
                <a:rPr lang="it-IT" sz="1000" dirty="0" err="1">
                  <a:solidFill>
                    <a:srgbClr val="FF0000"/>
                  </a:solidFill>
                </a:rPr>
                <a:t>form</a:t>
              </a:r>
              <a:r>
                <a:rPr lang="it-IT" sz="1000" dirty="0">
                  <a:solidFill>
                    <a:srgbClr val="FF0000"/>
                  </a:solidFill>
                </a:rPr>
                <a:t> 22keV/80keV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4E23C89-CF91-A53D-3C22-B17A337EB887}"/>
              </a:ext>
            </a:extLst>
          </p:cNvPr>
          <p:cNvSpPr txBox="1"/>
          <p:nvPr/>
        </p:nvSpPr>
        <p:spPr>
          <a:xfrm>
            <a:off x="115823" y="4462091"/>
            <a:ext cx="40592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algorithm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entirely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derived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from IXPE: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Optimal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short,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almost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straight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track (IXPE energy range)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fail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case of long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zigzaggy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New strategies under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evaluation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421969E-2937-7BAC-151D-F06ADBC8A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922" y="3663052"/>
            <a:ext cx="3778156" cy="28648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ACF9CD-6FDF-AD61-AE9F-CE38DC13F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972" y="3633891"/>
            <a:ext cx="3953646" cy="28648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B07787-CBE8-3E76-E7EE-B2CD334F7D3C}"/>
              </a:ext>
            </a:extLst>
          </p:cNvPr>
          <p:cNvSpPr txBox="1"/>
          <p:nvPr/>
        </p:nvSpPr>
        <p:spPr>
          <a:xfrm>
            <a:off x="7985078" y="1368309"/>
            <a:ext cx="39536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Tracks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reconstructed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the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actual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code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used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by the CYGNO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collaboration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Low energy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electrons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&lt;10keV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dominated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by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diffusion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limited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7D3E728-00D3-A230-11B7-802180A000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914" y="1289036"/>
            <a:ext cx="5671150" cy="524301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9B40BDB-E7A0-FBBE-B406-DE647BED96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290" y="1866568"/>
            <a:ext cx="6368206" cy="214628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32F3863-FD19-E7E9-ECD9-847E5989CA44}"/>
              </a:ext>
            </a:extLst>
          </p:cNvPr>
          <p:cNvSpPr txBox="1"/>
          <p:nvPr/>
        </p:nvSpPr>
        <p:spPr>
          <a:xfrm>
            <a:off x="253276" y="1438790"/>
            <a:ext cx="6323297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From LIME (underground detector) </a:t>
            </a:r>
            <a:r>
              <a:rPr lang="it-IT" sz="20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endParaRPr lang="en-US" sz="20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4172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512B0-D1E9-2DCD-D02A-AF78F50B1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Introduction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0A1F5-7502-4C4D-3323-C41704AA6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7692F-716C-B478-21AD-B7201155F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D9249-1863-5393-822B-D18A8391F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36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1DFC32-C5B1-4B20-1AB0-DB78901A94D4}"/>
              </a:ext>
            </a:extLst>
          </p:cNvPr>
          <p:cNvSpPr txBox="1"/>
          <p:nvPr/>
        </p:nvSpPr>
        <p:spPr>
          <a:xfrm>
            <a:off x="0" y="1244941"/>
            <a:ext cx="69677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performance of a triple-GEM TPC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optically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readout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polarimetry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the range [10,50]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 the expected modulation factor µ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 detector response to a fully polarized source (if 1 is perfect if 0 is non sensible)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Measure the expected figure-of-merit µ√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ε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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modulation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factor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weighted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for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efficiency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.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Related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to Minimum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Detectable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Polarization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 the Angular Resolution of our detector to electron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Source is 90Sr shooting perpendicularly to the GEM surface (and readout plane)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Ionization tracks are multiplied by a triple-GEM structure, and the scintillation light from the CF4 gas is read by a CMOS camera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2D tracking (possibility to have 3D in future) and energy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 will elaborate on the measurement with the standard gas mixture </a:t>
            </a:r>
            <a:r>
              <a:rPr lang="en-US" b="1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He/CF4 60/40 1atm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but other gases have been tested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4F81CC-309F-0A8F-294E-C9320AFF6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123" y="1350876"/>
            <a:ext cx="4471354" cy="6979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CA0E0D-ACD7-5760-3A83-C4B81EB67811}"/>
              </a:ext>
            </a:extLst>
          </p:cNvPr>
          <p:cNvSpPr txBox="1"/>
          <p:nvPr/>
        </p:nvSpPr>
        <p:spPr>
          <a:xfrm>
            <a:off x="7943598" y="1795535"/>
            <a:ext cx="2923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N=</a:t>
            </a:r>
            <a:r>
              <a:rPr lang="it-IT" b="1" dirty="0" err="1"/>
              <a:t>Flux×efficiency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B39EF1-2B30-34CA-4431-816D7C74C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347" y="2609526"/>
            <a:ext cx="2133834" cy="19963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065265D-D8BA-8D2F-12EE-A00787F9C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4500" y="5245267"/>
            <a:ext cx="3179348" cy="13991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9F5A3B9-6BFA-E0EC-9BFC-34447CB15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2984" y="2742930"/>
            <a:ext cx="2892163" cy="229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552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Conceptual</a:t>
            </a:r>
            <a:r>
              <a:rPr lang="it-IT" dirty="0"/>
              <a:t> </a:t>
            </a:r>
            <a:r>
              <a:rPr lang="it-IT" dirty="0" err="1"/>
              <a:t>Map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37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A902F-4917-D040-8CBE-57EFE571C63A}"/>
              </a:ext>
            </a:extLst>
          </p:cNvPr>
          <p:cNvSpPr txBox="1"/>
          <p:nvPr/>
        </p:nvSpPr>
        <p:spPr>
          <a:xfrm>
            <a:off x="452761" y="2218973"/>
            <a:ext cx="192024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55Fe and 109Cd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(5.9 and 8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peaks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1298B-AEE9-2987-5829-6F56024925C0}"/>
              </a:ext>
            </a:extLst>
          </p:cNvPr>
          <p:cNvSpPr txBox="1"/>
          <p:nvPr/>
        </p:nvSpPr>
        <p:spPr>
          <a:xfrm>
            <a:off x="452761" y="1565811"/>
            <a:ext cx="1920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D0D37-1C94-9D36-9C59-18B40BDA611A}"/>
              </a:ext>
            </a:extLst>
          </p:cNvPr>
          <p:cNvSpPr txBox="1"/>
          <p:nvPr/>
        </p:nvSpPr>
        <p:spPr>
          <a:xfrm>
            <a:off x="2373001" y="2418364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2C97D-A898-9591-2F68-890531BD55F0}"/>
              </a:ext>
            </a:extLst>
          </p:cNvPr>
          <p:cNvSpPr txBox="1"/>
          <p:nvPr/>
        </p:nvSpPr>
        <p:spPr>
          <a:xfrm>
            <a:off x="146304" y="3840070"/>
            <a:ext cx="259689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FF9EB-4FB6-216E-13EC-3566B732AF77}"/>
              </a:ext>
            </a:extLst>
          </p:cNvPr>
          <p:cNvSpPr txBox="1"/>
          <p:nvPr/>
        </p:nvSpPr>
        <p:spPr>
          <a:xfrm>
            <a:off x="2373001" y="1561042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FCB8DE-F9EF-3A08-A6FC-9A4EACE67DCD}"/>
              </a:ext>
            </a:extLst>
          </p:cNvPr>
          <p:cNvSpPr txBox="1"/>
          <p:nvPr/>
        </p:nvSpPr>
        <p:spPr>
          <a:xfrm>
            <a:off x="5125670" y="1478600"/>
            <a:ext cx="19202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80994F-E27C-8586-082E-B192BC2BE7D7}"/>
              </a:ext>
            </a:extLst>
          </p:cNvPr>
          <p:cNvSpPr txBox="1"/>
          <p:nvPr/>
        </p:nvSpPr>
        <p:spPr>
          <a:xfrm>
            <a:off x="7382840" y="1462991"/>
            <a:ext cx="260240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Code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(full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3140E48-F2DF-9D6A-643A-ACFA0D2CF172}"/>
              </a:ext>
            </a:extLst>
          </p:cNvPr>
          <p:cNvCxnSpPr>
            <a:cxnSpLocks/>
            <a:stCxn id="11" idx="3"/>
            <a:endCxn id="18" idx="1"/>
          </p:cNvCxnSpPr>
          <p:nvPr/>
        </p:nvCxnSpPr>
        <p:spPr>
          <a:xfrm>
            <a:off x="7045910" y="1663266"/>
            <a:ext cx="336930" cy="76724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C223C1-0A00-C535-CEBC-C64EB7FDF938}"/>
              </a:ext>
            </a:extLst>
          </p:cNvPr>
          <p:cNvSpPr txBox="1"/>
          <p:nvPr/>
        </p:nvSpPr>
        <p:spPr>
          <a:xfrm>
            <a:off x="146304" y="5066724"/>
            <a:ext cx="25968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Simualtion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718259-72FB-506E-DDFA-2632C7E60A6F}"/>
              </a:ext>
            </a:extLst>
          </p:cNvPr>
          <p:cNvSpPr txBox="1"/>
          <p:nvPr/>
        </p:nvSpPr>
        <p:spPr>
          <a:xfrm>
            <a:off x="2743200" y="3793903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Intrinsic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B40E5D-140D-63E4-E648-3FFD7037FFA2}"/>
              </a:ext>
            </a:extLst>
          </p:cNvPr>
          <p:cNvSpPr txBox="1"/>
          <p:nvPr/>
        </p:nvSpPr>
        <p:spPr>
          <a:xfrm>
            <a:off x="2743200" y="5063508"/>
            <a:ext cx="22250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of a 10cm side detector to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AEC443-857D-71A1-1A40-61C3B1E59BD8}"/>
              </a:ext>
            </a:extLst>
          </p:cNvPr>
          <p:cNvSpPr txBox="1"/>
          <p:nvPr/>
        </p:nvSpPr>
        <p:spPr>
          <a:xfrm>
            <a:off x="7452945" y="2202765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467BA9CB-7465-A4A2-EA97-9EA3E35ECE6B}"/>
              </a:ext>
            </a:extLst>
          </p:cNvPr>
          <p:cNvCxnSpPr>
            <a:cxnSpLocks/>
            <a:stCxn id="18" idx="2"/>
            <a:endCxn id="30" idx="0"/>
          </p:cNvCxnSpPr>
          <p:nvPr/>
        </p:nvCxnSpPr>
        <p:spPr>
          <a:xfrm rot="5400000">
            <a:off x="8531867" y="2050588"/>
            <a:ext cx="185776" cy="1185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219867A-C16D-91B0-14E3-EDE50CD30241}"/>
              </a:ext>
            </a:extLst>
          </p:cNvPr>
          <p:cNvSpPr txBox="1"/>
          <p:nvPr/>
        </p:nvSpPr>
        <p:spPr>
          <a:xfrm>
            <a:off x="5876546" y="3634089"/>
            <a:ext cx="1722120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get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the Detector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455B1990-D51A-EAA4-0679-DBFEBDBC16DC}"/>
              </a:ext>
            </a:extLst>
          </p:cNvPr>
          <p:cNvCxnSpPr>
            <a:cxnSpLocks/>
            <a:stCxn id="30" idx="2"/>
            <a:endCxn id="35" idx="0"/>
          </p:cNvCxnSpPr>
          <p:nvPr/>
        </p:nvCxnSpPr>
        <p:spPr>
          <a:xfrm rot="5400000">
            <a:off x="7166707" y="2235330"/>
            <a:ext cx="969659" cy="18278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D63EF0AA-E3B8-F7FC-51A0-0DFF43E150EF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4968240" y="4003421"/>
            <a:ext cx="908306" cy="2131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C7013C4-1659-578C-BEF5-9C96F16C7EE2}"/>
              </a:ext>
            </a:extLst>
          </p:cNvPr>
          <p:cNvSpPr txBox="1"/>
          <p:nvPr/>
        </p:nvSpPr>
        <p:spPr>
          <a:xfrm>
            <a:off x="8491732" y="4186987"/>
            <a:ext cx="17221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Cos2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E8C328-B9DE-0B80-64E3-39AE63129B82}"/>
              </a:ext>
            </a:extLst>
          </p:cNvPr>
          <p:cNvSpPr txBox="1"/>
          <p:nvPr/>
        </p:nvSpPr>
        <p:spPr>
          <a:xfrm>
            <a:off x="6797149" y="5001826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8232036" y="3379014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C52B6CE-A255-8D2D-19A1-1ABE5CF4EE9C}"/>
              </a:ext>
            </a:extLst>
          </p:cNvPr>
          <p:cNvCxnSpPr>
            <a:cxnSpLocks/>
            <a:stCxn id="35" idx="3"/>
            <a:endCxn id="49" idx="1"/>
          </p:cNvCxnSpPr>
          <p:nvPr/>
        </p:nvCxnSpPr>
        <p:spPr>
          <a:xfrm flipV="1">
            <a:off x="7598666" y="3548291"/>
            <a:ext cx="633370" cy="4551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1528135-B4D9-4DBC-270B-8DFB0E7B663A}"/>
              </a:ext>
            </a:extLst>
          </p:cNvPr>
          <p:cNvCxnSpPr>
            <a:cxnSpLocks/>
            <a:stCxn id="49" idx="2"/>
            <a:endCxn id="44" idx="0"/>
          </p:cNvCxnSpPr>
          <p:nvPr/>
        </p:nvCxnSpPr>
        <p:spPr>
          <a:xfrm rot="16200000" flipH="1">
            <a:off x="9113965" y="3948159"/>
            <a:ext cx="469419" cy="8236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B171154-D717-37D0-1AE5-929396AF9482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5400000">
            <a:off x="8311934" y="3960968"/>
            <a:ext cx="507062" cy="157465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F7F1B5-A7F2-7FA1-5718-CC814B3AF0E0}"/>
              </a:ext>
            </a:extLst>
          </p:cNvPr>
          <p:cNvSpPr txBox="1"/>
          <p:nvPr/>
        </p:nvSpPr>
        <p:spPr>
          <a:xfrm>
            <a:off x="6752846" y="6046727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Figure-of-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merit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42199C1-48E6-95BF-DEBD-0426D34F54BF}"/>
              </a:ext>
            </a:extLst>
          </p:cNvPr>
          <p:cNvCxnSpPr>
            <a:cxnSpLocks/>
            <a:stCxn id="48" idx="2"/>
            <a:endCxn id="73" idx="0"/>
          </p:cNvCxnSpPr>
          <p:nvPr/>
        </p:nvCxnSpPr>
        <p:spPr>
          <a:xfrm rot="5400000">
            <a:off x="7402813" y="5671402"/>
            <a:ext cx="706347" cy="44303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827CDC5A-487E-E7A3-0481-0F3D48101DB5}"/>
              </a:ext>
            </a:extLst>
          </p:cNvPr>
          <p:cNvCxnSpPr>
            <a:cxnSpLocks/>
            <a:stCxn id="27" idx="3"/>
            <a:endCxn id="73" idx="1"/>
          </p:cNvCxnSpPr>
          <p:nvPr/>
        </p:nvCxnSpPr>
        <p:spPr>
          <a:xfrm>
            <a:off x="4968240" y="5386674"/>
            <a:ext cx="1784606" cy="8293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416BA44-DD66-2D7A-B5F5-BB6AE2B42383}"/>
              </a:ext>
            </a:extLst>
          </p:cNvPr>
          <p:cNvSpPr/>
          <p:nvPr/>
        </p:nvSpPr>
        <p:spPr>
          <a:xfrm>
            <a:off x="267035" y="1478600"/>
            <a:ext cx="4103627" cy="17168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81FCA53-39D3-119A-E598-660EBC0B635A}"/>
              </a:ext>
            </a:extLst>
          </p:cNvPr>
          <p:cNvSpPr txBox="1"/>
          <p:nvPr/>
        </p:nvSpPr>
        <p:spPr>
          <a:xfrm>
            <a:off x="751625" y="1144945"/>
            <a:ext cx="331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4">
                    <a:lumMod val="50000"/>
                  </a:schemeClr>
                </a:solidFill>
              </a:rPr>
              <a:t>Test @ INAF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BC0E83C-72AB-E73C-128F-C4A1E9532672}"/>
              </a:ext>
            </a:extLst>
          </p:cNvPr>
          <p:cNvCxnSpPr>
            <a:cxnSpLocks/>
            <a:stCxn id="103" idx="3"/>
            <a:endCxn id="11" idx="1"/>
          </p:cNvCxnSpPr>
          <p:nvPr/>
        </p:nvCxnSpPr>
        <p:spPr>
          <a:xfrm flipV="1">
            <a:off x="4370662" y="1663266"/>
            <a:ext cx="755008" cy="6737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9284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38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A902F-4917-D040-8CBE-57EFE571C63A}"/>
              </a:ext>
            </a:extLst>
          </p:cNvPr>
          <p:cNvSpPr txBox="1"/>
          <p:nvPr/>
        </p:nvSpPr>
        <p:spPr>
          <a:xfrm>
            <a:off x="452761" y="2218973"/>
            <a:ext cx="192024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55Fe and 109Cd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(5.9 and 8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peaks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1298B-AEE9-2987-5829-6F56024925C0}"/>
              </a:ext>
            </a:extLst>
          </p:cNvPr>
          <p:cNvSpPr txBox="1"/>
          <p:nvPr/>
        </p:nvSpPr>
        <p:spPr>
          <a:xfrm>
            <a:off x="452761" y="1565811"/>
            <a:ext cx="1920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D0D37-1C94-9D36-9C59-18B40BDA611A}"/>
              </a:ext>
            </a:extLst>
          </p:cNvPr>
          <p:cNvSpPr txBox="1"/>
          <p:nvPr/>
        </p:nvSpPr>
        <p:spPr>
          <a:xfrm>
            <a:off x="2373001" y="2418364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FF9EB-4FB6-216E-13EC-3566B732AF77}"/>
              </a:ext>
            </a:extLst>
          </p:cNvPr>
          <p:cNvSpPr txBox="1"/>
          <p:nvPr/>
        </p:nvSpPr>
        <p:spPr>
          <a:xfrm>
            <a:off x="2373001" y="1561042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416BA44-DD66-2D7A-B5F5-BB6AE2B42383}"/>
              </a:ext>
            </a:extLst>
          </p:cNvPr>
          <p:cNvSpPr/>
          <p:nvPr/>
        </p:nvSpPr>
        <p:spPr>
          <a:xfrm>
            <a:off x="267035" y="1478600"/>
            <a:ext cx="4103627" cy="17168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81FCA53-39D3-119A-E598-660EBC0B635A}"/>
              </a:ext>
            </a:extLst>
          </p:cNvPr>
          <p:cNvSpPr txBox="1"/>
          <p:nvPr/>
        </p:nvSpPr>
        <p:spPr>
          <a:xfrm>
            <a:off x="751625" y="1144945"/>
            <a:ext cx="331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4">
                    <a:lumMod val="50000"/>
                  </a:schemeClr>
                </a:solidFill>
              </a:rPr>
              <a:t>Test @ INAF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BC0E83C-72AB-E73C-128F-C4A1E9532672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4370662" y="1663266"/>
            <a:ext cx="755008" cy="6737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D773534-E14C-73EF-D65B-A51D60F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5" y="3300849"/>
            <a:ext cx="2656195" cy="24975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391325-43CD-C543-2291-40F5001A3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980" y="3321864"/>
            <a:ext cx="2372137" cy="2372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64D038-DE7D-E985-910D-C850B01D5C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627" y="3270917"/>
            <a:ext cx="2748070" cy="249755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9DFE75-025D-D9DC-A696-0A15B0B04823}"/>
              </a:ext>
            </a:extLst>
          </p:cNvPr>
          <p:cNvSpPr txBox="1"/>
          <p:nvPr/>
        </p:nvSpPr>
        <p:spPr>
          <a:xfrm>
            <a:off x="8511400" y="3285153"/>
            <a:ext cx="342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Example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e- track from 90Sr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DBSCAN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find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clusters of pixels over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threshold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Directional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DBSCAN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aggregate clusters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came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from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same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track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Explosion: 8 Points 19">
            <a:extLst>
              <a:ext uri="{FF2B5EF4-FFF2-40B4-BE49-F238E27FC236}">
                <a16:creationId xmlns:a16="http://schemas.microsoft.com/office/drawing/2014/main" id="{D2B264A6-B9E2-2312-9C16-75C825ADD568}"/>
              </a:ext>
            </a:extLst>
          </p:cNvPr>
          <p:cNvSpPr/>
          <p:nvPr/>
        </p:nvSpPr>
        <p:spPr>
          <a:xfrm>
            <a:off x="2304155" y="4507932"/>
            <a:ext cx="169297" cy="2286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C18028-688C-04A9-4C4D-0A4A264CB12A}"/>
              </a:ext>
            </a:extLst>
          </p:cNvPr>
          <p:cNvSpPr txBox="1"/>
          <p:nvPr/>
        </p:nvSpPr>
        <p:spPr>
          <a:xfrm>
            <a:off x="1770472" y="4107055"/>
            <a:ext cx="1028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Source Position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2246608-F0E4-01D1-06A3-BFCC682C2476}"/>
              </a:ext>
            </a:extLst>
          </p:cNvPr>
          <p:cNvCxnSpPr>
            <a:cxnSpLocks/>
          </p:cNvCxnSpPr>
          <p:nvPr/>
        </p:nvCxnSpPr>
        <p:spPr>
          <a:xfrm flipH="1">
            <a:off x="1938528" y="4983480"/>
            <a:ext cx="4344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FF5DBC6-EB9C-3E84-7B2B-2D307E346451}"/>
              </a:ext>
            </a:extLst>
          </p:cNvPr>
          <p:cNvSpPr txBox="1"/>
          <p:nvPr/>
        </p:nvSpPr>
        <p:spPr>
          <a:xfrm>
            <a:off x="1686256" y="5110579"/>
            <a:ext cx="1056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Source </a:t>
            </a:r>
            <a:r>
              <a:rPr lang="it-IT" sz="1000" dirty="0" err="1">
                <a:solidFill>
                  <a:srgbClr val="FF0000"/>
                </a:solidFill>
              </a:rPr>
              <a:t>Direction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8B8A70-A360-7736-A1FF-ADDB3BBD7E61}"/>
              </a:ext>
            </a:extLst>
          </p:cNvPr>
          <p:cNvSpPr txBox="1"/>
          <p:nvPr/>
        </p:nvSpPr>
        <p:spPr>
          <a:xfrm>
            <a:off x="5125670" y="1478600"/>
            <a:ext cx="19202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C15A2C-A3BA-EB52-F7EC-0BE2C9E71F84}"/>
              </a:ext>
            </a:extLst>
          </p:cNvPr>
          <p:cNvSpPr txBox="1"/>
          <p:nvPr/>
        </p:nvSpPr>
        <p:spPr>
          <a:xfrm>
            <a:off x="7382840" y="1462991"/>
            <a:ext cx="260240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Code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(full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B09453C0-B55B-CC10-6D43-A4D9D009F427}"/>
              </a:ext>
            </a:extLst>
          </p:cNvPr>
          <p:cNvCxnSpPr>
            <a:cxnSpLocks/>
            <a:stCxn id="33" idx="3"/>
            <a:endCxn id="34" idx="1"/>
          </p:cNvCxnSpPr>
          <p:nvPr/>
        </p:nvCxnSpPr>
        <p:spPr>
          <a:xfrm>
            <a:off x="7045910" y="1663266"/>
            <a:ext cx="336930" cy="76724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B3BBBDE-D056-2497-3A42-59759AD96344}"/>
              </a:ext>
            </a:extLst>
          </p:cNvPr>
          <p:cNvSpPr txBox="1"/>
          <p:nvPr/>
        </p:nvSpPr>
        <p:spPr>
          <a:xfrm>
            <a:off x="7452945" y="2202765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194EAD0C-FCEF-980C-CA76-0513AFE3CFB8}"/>
              </a:ext>
            </a:extLst>
          </p:cNvPr>
          <p:cNvCxnSpPr>
            <a:cxnSpLocks/>
            <a:stCxn id="34" idx="2"/>
            <a:endCxn id="38" idx="0"/>
          </p:cNvCxnSpPr>
          <p:nvPr/>
        </p:nvCxnSpPr>
        <p:spPr>
          <a:xfrm rot="5400000">
            <a:off x="8531867" y="2050588"/>
            <a:ext cx="185776" cy="1185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06CEA4-EC71-C1FC-3EAF-0210E12A3979}"/>
              </a:ext>
            </a:extLst>
          </p:cNvPr>
          <p:cNvSpPr txBox="1"/>
          <p:nvPr/>
        </p:nvSpPr>
        <p:spPr>
          <a:xfrm>
            <a:off x="347193" y="6041567"/>
            <a:ext cx="7806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CYGNUS-RD/reconstruction: Camera and scope analysis tools (github.com)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035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39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A902F-4917-D040-8CBE-57EFE571C63A}"/>
              </a:ext>
            </a:extLst>
          </p:cNvPr>
          <p:cNvSpPr txBox="1"/>
          <p:nvPr/>
        </p:nvSpPr>
        <p:spPr>
          <a:xfrm>
            <a:off x="452761" y="2218973"/>
            <a:ext cx="192024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55Fe and 109Cd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(5.9 and 8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peaks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1298B-AEE9-2987-5829-6F56024925C0}"/>
              </a:ext>
            </a:extLst>
          </p:cNvPr>
          <p:cNvSpPr txBox="1"/>
          <p:nvPr/>
        </p:nvSpPr>
        <p:spPr>
          <a:xfrm>
            <a:off x="452761" y="1565811"/>
            <a:ext cx="1920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D0D37-1C94-9D36-9C59-18B40BDA611A}"/>
              </a:ext>
            </a:extLst>
          </p:cNvPr>
          <p:cNvSpPr txBox="1"/>
          <p:nvPr/>
        </p:nvSpPr>
        <p:spPr>
          <a:xfrm>
            <a:off x="2373001" y="2418364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FF9EB-4FB6-216E-13EC-3566B732AF77}"/>
              </a:ext>
            </a:extLst>
          </p:cNvPr>
          <p:cNvSpPr txBox="1"/>
          <p:nvPr/>
        </p:nvSpPr>
        <p:spPr>
          <a:xfrm>
            <a:off x="2373001" y="1561042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416BA44-DD66-2D7A-B5F5-BB6AE2B42383}"/>
              </a:ext>
            </a:extLst>
          </p:cNvPr>
          <p:cNvSpPr/>
          <p:nvPr/>
        </p:nvSpPr>
        <p:spPr>
          <a:xfrm>
            <a:off x="267035" y="1478600"/>
            <a:ext cx="4103627" cy="17168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81FCA53-39D3-119A-E598-660EBC0B635A}"/>
              </a:ext>
            </a:extLst>
          </p:cNvPr>
          <p:cNvSpPr txBox="1"/>
          <p:nvPr/>
        </p:nvSpPr>
        <p:spPr>
          <a:xfrm>
            <a:off x="751625" y="1144945"/>
            <a:ext cx="331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4">
                    <a:lumMod val="50000"/>
                  </a:schemeClr>
                </a:solidFill>
              </a:rPr>
              <a:t>Test @ INAF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BC0E83C-72AB-E73C-128F-C4A1E9532672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4370662" y="1663266"/>
            <a:ext cx="755008" cy="6737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A785B2F-5C07-FD31-800D-FBD4DFD06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45" y="3479280"/>
            <a:ext cx="3921076" cy="23548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F2D7CC7-68DD-C365-6B6A-800483708DFE}"/>
              </a:ext>
            </a:extLst>
          </p:cNvPr>
          <p:cNvSpPr txBox="1"/>
          <p:nvPr/>
        </p:nvSpPr>
        <p:spPr>
          <a:xfrm>
            <a:off x="903077" y="4706891"/>
            <a:ext cx="1984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5.9keV </a:t>
            </a:r>
            <a:r>
              <a:rPr lang="it-IT" sz="1000" dirty="0" err="1">
                <a:solidFill>
                  <a:srgbClr val="FF0000"/>
                </a:solidFill>
              </a:rPr>
              <a:t>photons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3ECA63-02C6-55D3-B325-7828C10EDBF9}"/>
              </a:ext>
            </a:extLst>
          </p:cNvPr>
          <p:cNvSpPr txBox="1"/>
          <p:nvPr/>
        </p:nvSpPr>
        <p:spPr>
          <a:xfrm>
            <a:off x="1064621" y="3846864"/>
            <a:ext cx="1984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e- track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DDA17E-AD93-B310-CB82-DD39C3D3B8DB}"/>
              </a:ext>
            </a:extLst>
          </p:cNvPr>
          <p:cNvSpPr txBox="1"/>
          <p:nvPr/>
        </p:nvSpPr>
        <p:spPr>
          <a:xfrm>
            <a:off x="5125670" y="1478600"/>
            <a:ext cx="19202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24F0CA-0DE6-A2D6-2938-E566E52467A3}"/>
              </a:ext>
            </a:extLst>
          </p:cNvPr>
          <p:cNvSpPr txBox="1"/>
          <p:nvPr/>
        </p:nvSpPr>
        <p:spPr>
          <a:xfrm>
            <a:off x="7382840" y="1462991"/>
            <a:ext cx="260240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Code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(full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83FA368B-E1E3-0CD5-8488-9DC709DC537D}"/>
              </a:ext>
            </a:extLst>
          </p:cNvPr>
          <p:cNvCxnSpPr>
            <a:cxnSpLocks/>
            <a:stCxn id="22" idx="3"/>
            <a:endCxn id="25" idx="1"/>
          </p:cNvCxnSpPr>
          <p:nvPr/>
        </p:nvCxnSpPr>
        <p:spPr>
          <a:xfrm>
            <a:off x="7045910" y="1663266"/>
            <a:ext cx="336930" cy="76724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2C672CF-D41D-D0AE-ED20-90EFF2C3C581}"/>
              </a:ext>
            </a:extLst>
          </p:cNvPr>
          <p:cNvSpPr txBox="1"/>
          <p:nvPr/>
        </p:nvSpPr>
        <p:spPr>
          <a:xfrm>
            <a:off x="7452945" y="2202765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6506F5DC-7747-5E6B-64E6-782452C3FB8F}"/>
              </a:ext>
            </a:extLst>
          </p:cNvPr>
          <p:cNvCxnSpPr>
            <a:cxnSpLocks/>
            <a:stCxn id="25" idx="2"/>
            <a:endCxn id="27" idx="0"/>
          </p:cNvCxnSpPr>
          <p:nvPr/>
        </p:nvCxnSpPr>
        <p:spPr>
          <a:xfrm rot="5400000">
            <a:off x="8531867" y="2050588"/>
            <a:ext cx="185776" cy="1185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C30973DA-CCEE-BD79-FF7D-3BE89C853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856" y="3239531"/>
            <a:ext cx="3840858" cy="320296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85B6FF3-EE72-87BF-E360-5A651BA0CD7F}"/>
              </a:ext>
            </a:extLst>
          </p:cNvPr>
          <p:cNvSpPr txBox="1"/>
          <p:nvPr/>
        </p:nvSpPr>
        <p:spPr>
          <a:xfrm>
            <a:off x="5061662" y="5587895"/>
            <a:ext cx="1984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8keV </a:t>
            </a:r>
            <a:r>
              <a:rPr lang="it-IT" sz="1000" dirty="0" err="1">
                <a:solidFill>
                  <a:srgbClr val="FF0000"/>
                </a:solidFill>
              </a:rPr>
              <a:t>photons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CD59FE-54AF-A3A4-F4FC-C0095164E5B9}"/>
              </a:ext>
            </a:extLst>
          </p:cNvPr>
          <p:cNvSpPr txBox="1"/>
          <p:nvPr/>
        </p:nvSpPr>
        <p:spPr>
          <a:xfrm>
            <a:off x="4748166" y="4154569"/>
            <a:ext cx="1984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8keV </a:t>
            </a:r>
            <a:r>
              <a:rPr lang="it-IT" sz="1000" dirty="0" err="1">
                <a:solidFill>
                  <a:srgbClr val="FF0000"/>
                </a:solidFill>
              </a:rPr>
              <a:t>photons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059C2D-F648-1CA9-7C16-CB6689E06E03}"/>
              </a:ext>
            </a:extLst>
          </p:cNvPr>
          <p:cNvSpPr txBox="1"/>
          <p:nvPr/>
        </p:nvSpPr>
        <p:spPr>
          <a:xfrm>
            <a:off x="6318504" y="4692041"/>
            <a:ext cx="1984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Compton/</a:t>
            </a:r>
            <a:r>
              <a:rPr lang="it-IT" sz="1000" dirty="0" err="1">
                <a:solidFill>
                  <a:srgbClr val="FF0000"/>
                </a:solidFill>
              </a:rPr>
              <a:t>photoelectric</a:t>
            </a:r>
            <a:r>
              <a:rPr lang="it-IT" sz="1000" dirty="0">
                <a:solidFill>
                  <a:srgbClr val="FF0000"/>
                </a:solidFill>
              </a:rPr>
              <a:t> </a:t>
            </a:r>
            <a:r>
              <a:rPr lang="it-IT" sz="1000" dirty="0" err="1">
                <a:solidFill>
                  <a:srgbClr val="FF0000"/>
                </a:solidFill>
              </a:rPr>
              <a:t>form</a:t>
            </a:r>
            <a:r>
              <a:rPr lang="it-IT" sz="1000" dirty="0">
                <a:solidFill>
                  <a:srgbClr val="FF0000"/>
                </a:solidFill>
              </a:rPr>
              <a:t> 22keV/80keV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26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B0D3B-8DC2-A2CE-7D3E-F5F0485B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Physics</a:t>
            </a:r>
            <a:r>
              <a:rPr lang="it-IT" dirty="0"/>
              <a:t> and </a:t>
            </a:r>
            <a:r>
              <a:rPr lang="it-IT" dirty="0" err="1"/>
              <a:t>polarimetry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C932B-9894-A410-83BA-0DE45A699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888FAC-5D6D-E383-8968-07AFD791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139567-2AA2-C768-47B5-2FE2DC7B4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CB20A3-3FF2-129B-54EC-AA01C4FA7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5" y="1182574"/>
            <a:ext cx="8516323" cy="54483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0A98B5-3DD2-86EF-E9DA-D8F070A26C25}"/>
              </a:ext>
            </a:extLst>
          </p:cNvPr>
          <p:cNvSpPr txBox="1"/>
          <p:nvPr/>
        </p:nvSpPr>
        <p:spPr>
          <a:xfrm>
            <a:off x="40085" y="5823815"/>
            <a:ext cx="3160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XIPE: the x-ray imaging polarimetry explorer (unipa.it)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2B1B80-F6A7-4283-1FB2-16678A02F52B}"/>
              </a:ext>
            </a:extLst>
          </p:cNvPr>
          <p:cNvSpPr txBox="1"/>
          <p:nvPr/>
        </p:nvSpPr>
        <p:spPr>
          <a:xfrm>
            <a:off x="8509820" y="3948370"/>
            <a:ext cx="3753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Develop</a:t>
            </a:r>
            <a:r>
              <a:rPr lang="it-IT" sz="24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Detector </a:t>
            </a:r>
            <a:r>
              <a:rPr lang="it-IT" sz="2400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capable</a:t>
            </a:r>
            <a:r>
              <a:rPr lang="it-IT" sz="24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</a:t>
            </a:r>
            <a:r>
              <a:rPr lang="it-IT" sz="2400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</a:t>
            </a:r>
            <a:r>
              <a:rPr lang="it-IT" sz="24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Polarization</a:t>
            </a:r>
            <a:r>
              <a:rPr lang="it-IT" sz="24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through</a:t>
            </a:r>
            <a:r>
              <a:rPr lang="it-IT" sz="24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24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effect</a:t>
            </a:r>
            <a:r>
              <a:rPr lang="it-IT" sz="240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energies &gt;10keV</a:t>
            </a:r>
            <a:endParaRPr lang="en-US" sz="2400" dirty="0">
              <a:solidFill>
                <a:srgbClr val="C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71F277D-66FD-7415-392B-E04746C1DF6E}"/>
              </a:ext>
            </a:extLst>
          </p:cNvPr>
          <p:cNvSpPr/>
          <p:nvPr/>
        </p:nvSpPr>
        <p:spPr>
          <a:xfrm>
            <a:off x="6253843" y="5675426"/>
            <a:ext cx="1393371" cy="4586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3463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40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A902F-4917-D040-8CBE-57EFE571C63A}"/>
              </a:ext>
            </a:extLst>
          </p:cNvPr>
          <p:cNvSpPr txBox="1"/>
          <p:nvPr/>
        </p:nvSpPr>
        <p:spPr>
          <a:xfrm>
            <a:off x="452761" y="2218973"/>
            <a:ext cx="192024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55Fe and 109Cd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(5.9 and 8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peaks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1298B-AEE9-2987-5829-6F56024925C0}"/>
              </a:ext>
            </a:extLst>
          </p:cNvPr>
          <p:cNvSpPr txBox="1"/>
          <p:nvPr/>
        </p:nvSpPr>
        <p:spPr>
          <a:xfrm>
            <a:off x="452761" y="1565811"/>
            <a:ext cx="1920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D0D37-1C94-9D36-9C59-18B40BDA611A}"/>
              </a:ext>
            </a:extLst>
          </p:cNvPr>
          <p:cNvSpPr txBox="1"/>
          <p:nvPr/>
        </p:nvSpPr>
        <p:spPr>
          <a:xfrm>
            <a:off x="2373001" y="2418364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FF9EB-4FB6-216E-13EC-3566B732AF77}"/>
              </a:ext>
            </a:extLst>
          </p:cNvPr>
          <p:cNvSpPr txBox="1"/>
          <p:nvPr/>
        </p:nvSpPr>
        <p:spPr>
          <a:xfrm>
            <a:off x="2373001" y="1561042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416BA44-DD66-2D7A-B5F5-BB6AE2B42383}"/>
              </a:ext>
            </a:extLst>
          </p:cNvPr>
          <p:cNvSpPr/>
          <p:nvPr/>
        </p:nvSpPr>
        <p:spPr>
          <a:xfrm>
            <a:off x="267035" y="1478600"/>
            <a:ext cx="4103627" cy="17168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81FCA53-39D3-119A-E598-660EBC0B635A}"/>
              </a:ext>
            </a:extLst>
          </p:cNvPr>
          <p:cNvSpPr txBox="1"/>
          <p:nvPr/>
        </p:nvSpPr>
        <p:spPr>
          <a:xfrm>
            <a:off x="751625" y="1144945"/>
            <a:ext cx="331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4">
                    <a:lumMod val="50000"/>
                  </a:schemeClr>
                </a:solidFill>
              </a:rPr>
              <a:t>Test @ INAF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BC0E83C-72AB-E73C-128F-C4A1E9532672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4370662" y="1663266"/>
            <a:ext cx="755008" cy="6737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CD21553-44DE-68D1-F9D8-9A642595A17D}"/>
              </a:ext>
            </a:extLst>
          </p:cNvPr>
          <p:cNvSpPr txBox="1"/>
          <p:nvPr/>
        </p:nvSpPr>
        <p:spPr>
          <a:xfrm>
            <a:off x="5125670" y="1478600"/>
            <a:ext cx="19202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EA4629-C6B9-7C89-F656-F98DAA1BA66A}"/>
              </a:ext>
            </a:extLst>
          </p:cNvPr>
          <p:cNvSpPr txBox="1"/>
          <p:nvPr/>
        </p:nvSpPr>
        <p:spPr>
          <a:xfrm>
            <a:off x="7382840" y="1462991"/>
            <a:ext cx="260240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Code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(full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A327A7B9-DB57-C73B-B0F6-3176D40A0CD1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7045910" y="1663266"/>
            <a:ext cx="336930" cy="76724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9B6CBE9-D49A-27AA-1C65-02FE2BEEA41B}"/>
              </a:ext>
            </a:extLst>
          </p:cNvPr>
          <p:cNvSpPr txBox="1"/>
          <p:nvPr/>
        </p:nvSpPr>
        <p:spPr>
          <a:xfrm>
            <a:off x="7452945" y="2202765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0D4F82E-6FF8-F2C6-DAC7-388887D7CC1F}"/>
              </a:ext>
            </a:extLst>
          </p:cNvPr>
          <p:cNvCxnSpPr>
            <a:cxnSpLocks/>
            <a:stCxn id="13" idx="2"/>
            <a:endCxn id="17" idx="0"/>
          </p:cNvCxnSpPr>
          <p:nvPr/>
        </p:nvCxnSpPr>
        <p:spPr>
          <a:xfrm rot="5400000">
            <a:off x="8531867" y="2050588"/>
            <a:ext cx="185776" cy="1185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4A3E147-6277-8AFA-925A-F6F998A3B855}"/>
              </a:ext>
            </a:extLst>
          </p:cNvPr>
          <p:cNvSpPr txBox="1"/>
          <p:nvPr/>
        </p:nvSpPr>
        <p:spPr>
          <a:xfrm>
            <a:off x="192024" y="3557016"/>
            <a:ext cx="398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algorithm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entirely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derived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from IXPE (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main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developer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S.Torelli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IP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moving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circularly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where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skewness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positive far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away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from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Barycenter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DIRmaximizes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RMS of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selected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points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around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IP with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exponentially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scaled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intensity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5" name="Picture 24" descr="A close-up of a graph&#10;&#10;Description automatically generated">
            <a:extLst>
              <a:ext uri="{FF2B5EF4-FFF2-40B4-BE49-F238E27FC236}">
                <a16:creationId xmlns:a16="http://schemas.microsoft.com/office/drawing/2014/main" id="{BD25CB09-CBD7-2D29-CECE-8CD59F8DC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744" y="2887417"/>
            <a:ext cx="7382256" cy="3108319"/>
          </a:xfrm>
          <a:prstGeom prst="rect">
            <a:avLst/>
          </a:prstGeom>
        </p:spPr>
      </p:pic>
      <p:pic>
        <p:nvPicPr>
          <p:cNvPr id="27" name="Picture 26" descr="A close-up of a graph&#10;&#10;Description automatically generated">
            <a:extLst>
              <a:ext uri="{FF2B5EF4-FFF2-40B4-BE49-F238E27FC236}">
                <a16:creationId xmlns:a16="http://schemas.microsoft.com/office/drawing/2014/main" id="{0137590B-5FC2-3924-3A17-567757112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683" y="2753158"/>
            <a:ext cx="7647614" cy="32200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123E3D-E16D-7DE9-FC22-23178F825C29}"/>
              </a:ext>
            </a:extLst>
          </p:cNvPr>
          <p:cNvSpPr txBox="1"/>
          <p:nvPr/>
        </p:nvSpPr>
        <p:spPr>
          <a:xfrm>
            <a:off x="6341236" y="6028249"/>
            <a:ext cx="4270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fiorotto8/</a:t>
            </a:r>
            <a:r>
              <a:rPr lang="en-US" dirty="0" err="1">
                <a:hlinkClick r:id="rId4"/>
              </a:rPr>
              <a:t>CygnoAnal</a:t>
            </a:r>
            <a:r>
              <a:rPr lang="en-US" dirty="0">
                <a:hlinkClick r:id="rId4"/>
              </a:rPr>
              <a:t> (github.com)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46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41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A902F-4917-D040-8CBE-57EFE571C63A}"/>
              </a:ext>
            </a:extLst>
          </p:cNvPr>
          <p:cNvSpPr txBox="1"/>
          <p:nvPr/>
        </p:nvSpPr>
        <p:spPr>
          <a:xfrm>
            <a:off x="452761" y="2218973"/>
            <a:ext cx="192024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55Fe and 109Cd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calibration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(5.9 and 8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peaks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1298B-AEE9-2987-5829-6F56024925C0}"/>
              </a:ext>
            </a:extLst>
          </p:cNvPr>
          <p:cNvSpPr txBox="1"/>
          <p:nvPr/>
        </p:nvSpPr>
        <p:spPr>
          <a:xfrm>
            <a:off x="452761" y="1565811"/>
            <a:ext cx="1920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Runs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D0D37-1C94-9D36-9C59-18B40BDA611A}"/>
              </a:ext>
            </a:extLst>
          </p:cNvPr>
          <p:cNvSpPr txBox="1"/>
          <p:nvPr/>
        </p:nvSpPr>
        <p:spPr>
          <a:xfrm>
            <a:off x="2373001" y="2418364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FF9EB-4FB6-216E-13EC-3566B732AF77}"/>
              </a:ext>
            </a:extLst>
          </p:cNvPr>
          <p:cNvSpPr txBox="1"/>
          <p:nvPr/>
        </p:nvSpPr>
        <p:spPr>
          <a:xfrm>
            <a:off x="2373001" y="1561042"/>
            <a:ext cx="17221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416BA44-DD66-2D7A-B5F5-BB6AE2B42383}"/>
              </a:ext>
            </a:extLst>
          </p:cNvPr>
          <p:cNvSpPr/>
          <p:nvPr/>
        </p:nvSpPr>
        <p:spPr>
          <a:xfrm>
            <a:off x="267035" y="1478600"/>
            <a:ext cx="4103627" cy="17168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81FCA53-39D3-119A-E598-660EBC0B635A}"/>
              </a:ext>
            </a:extLst>
          </p:cNvPr>
          <p:cNvSpPr txBox="1"/>
          <p:nvPr/>
        </p:nvSpPr>
        <p:spPr>
          <a:xfrm>
            <a:off x="751625" y="1144945"/>
            <a:ext cx="331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4">
                    <a:lumMod val="50000"/>
                  </a:schemeClr>
                </a:solidFill>
              </a:rPr>
              <a:t>Test @ INAF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BC0E83C-72AB-E73C-128F-C4A1E9532672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4370662" y="1663266"/>
            <a:ext cx="755008" cy="67375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CD21553-44DE-68D1-F9D8-9A642595A17D}"/>
              </a:ext>
            </a:extLst>
          </p:cNvPr>
          <p:cNvSpPr txBox="1"/>
          <p:nvPr/>
        </p:nvSpPr>
        <p:spPr>
          <a:xfrm>
            <a:off x="5125670" y="1478600"/>
            <a:ext cx="19202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Calibrated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EA4629-C6B9-7C89-F656-F98DAA1BA66A}"/>
              </a:ext>
            </a:extLst>
          </p:cNvPr>
          <p:cNvSpPr txBox="1"/>
          <p:nvPr/>
        </p:nvSpPr>
        <p:spPr>
          <a:xfrm>
            <a:off x="7382840" y="1462991"/>
            <a:ext cx="2602407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Directionality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Code</a:t>
            </a:r>
          </a:p>
          <a:p>
            <a:pPr algn="ctr"/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(full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A327A7B9-DB57-C73B-B0F6-3176D40A0CD1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7045910" y="1663266"/>
            <a:ext cx="336930" cy="76724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9B6CBE9-D49A-27AA-1C65-02FE2BEEA41B}"/>
              </a:ext>
            </a:extLst>
          </p:cNvPr>
          <p:cNvSpPr txBox="1"/>
          <p:nvPr/>
        </p:nvSpPr>
        <p:spPr>
          <a:xfrm>
            <a:off x="7452945" y="2202765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Measured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0D4F82E-6FF8-F2C6-DAC7-388887D7CC1F}"/>
              </a:ext>
            </a:extLst>
          </p:cNvPr>
          <p:cNvCxnSpPr>
            <a:cxnSpLocks/>
            <a:stCxn id="13" idx="2"/>
            <a:endCxn id="17" idx="0"/>
          </p:cNvCxnSpPr>
          <p:nvPr/>
        </p:nvCxnSpPr>
        <p:spPr>
          <a:xfrm rot="5400000">
            <a:off x="8531867" y="2050588"/>
            <a:ext cx="185776" cy="1185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65BC7D2-31F0-E33E-C437-FE118041CF08}"/>
              </a:ext>
            </a:extLst>
          </p:cNvPr>
          <p:cNvSpPr txBox="1"/>
          <p:nvPr/>
        </p:nvSpPr>
        <p:spPr>
          <a:xfrm>
            <a:off x="82722" y="3302608"/>
            <a:ext cx="398678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defined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IP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region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'</a:t>
            </a:r>
            <a:r>
              <a:rPr lang="en-US" sz="1200" dirty="0" err="1"/>
              <a:t>X_ImpactPoint</a:t>
            </a:r>
            <a:r>
              <a:rPr lang="en-US" sz="1200" dirty="0"/>
              <a:t>' &gt; 1700 &amp;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'</a:t>
            </a:r>
            <a:r>
              <a:rPr lang="en-US" sz="1200" dirty="0" err="1"/>
              <a:t>X_ImpactPoint</a:t>
            </a:r>
            <a:r>
              <a:rPr lang="en-US" sz="1200" dirty="0"/>
              <a:t>' &lt; 1800 &amp;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'</a:t>
            </a:r>
            <a:r>
              <a:rPr lang="en-US" sz="1200" dirty="0" err="1"/>
              <a:t>Y_ImpactPoint</a:t>
            </a:r>
            <a:r>
              <a:rPr lang="en-US" sz="1200" dirty="0"/>
              <a:t>' &gt; 850 &amp;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'</a:t>
            </a:r>
            <a:r>
              <a:rPr lang="en-US" sz="1200" dirty="0" err="1"/>
              <a:t>Y_ImpactPoint</a:t>
            </a:r>
            <a:r>
              <a:rPr lang="en-US" sz="1200" dirty="0"/>
              <a:t>' &lt; 1450 &amp;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Camera containment: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'</a:t>
            </a:r>
            <a:r>
              <a:rPr lang="en-US" sz="1200" dirty="0" err="1"/>
              <a:t>Ymin</a:t>
            </a:r>
            <a:r>
              <a:rPr lang="en-US" sz="1200" dirty="0"/>
              <a:t>' &gt;500 &amp;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'</a:t>
            </a:r>
            <a:r>
              <a:rPr lang="en-US" sz="1200" dirty="0" err="1"/>
              <a:t>Ymax</a:t>
            </a:r>
            <a:r>
              <a:rPr lang="en-US" sz="1200" dirty="0"/>
              <a:t>' &lt;2304-500 &amp;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“</a:t>
            </a:r>
            <a:r>
              <a:rPr lang="en-US" sz="1200" dirty="0" err="1"/>
              <a:t>Xmin</a:t>
            </a:r>
            <a:r>
              <a:rPr lang="en-US" sz="1200" dirty="0"/>
              <a:t>"&gt;500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6" name="Picture 15" descr="A black and white image with lines and lines&#10;&#10;Description automatically generated">
            <a:extLst>
              <a:ext uri="{FF2B5EF4-FFF2-40B4-BE49-F238E27FC236}">
                <a16:creationId xmlns:a16="http://schemas.microsoft.com/office/drawing/2014/main" id="{55C6DCE7-BD31-DA57-3C70-8EE47D23E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102" y="3425875"/>
            <a:ext cx="2810106" cy="20283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0EF14F-32E2-046D-2C34-B8789E124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848" y="5276830"/>
            <a:ext cx="1377731" cy="141858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700A148-D19E-55FC-74E0-72672BC149F2}"/>
              </a:ext>
            </a:extLst>
          </p:cNvPr>
          <p:cNvSpPr txBox="1"/>
          <p:nvPr/>
        </p:nvSpPr>
        <p:spPr>
          <a:xfrm>
            <a:off x="2452995" y="5009390"/>
            <a:ext cx="1243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IP after </a:t>
            </a:r>
            <a:r>
              <a:rPr lang="it-IT" sz="1600" dirty="0" err="1">
                <a:solidFill>
                  <a:srgbClr val="FF0000"/>
                </a:solidFill>
              </a:rPr>
              <a:t>cut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D10FAD-5271-5200-0052-2CC6EE8F7AA9}"/>
              </a:ext>
            </a:extLst>
          </p:cNvPr>
          <p:cNvSpPr txBox="1"/>
          <p:nvPr/>
        </p:nvSpPr>
        <p:spPr>
          <a:xfrm>
            <a:off x="4069506" y="3331969"/>
            <a:ext cx="155752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rgbClr val="FF0000"/>
                </a:solidFill>
              </a:rPr>
              <a:t>IP with </a:t>
            </a:r>
            <a:r>
              <a:rPr lang="it-IT" sz="1100" dirty="0" err="1">
                <a:solidFill>
                  <a:srgbClr val="FF0000"/>
                </a:solidFill>
              </a:rPr>
              <a:t>direction</a:t>
            </a:r>
            <a:r>
              <a:rPr lang="it-IT" sz="1100" dirty="0">
                <a:solidFill>
                  <a:srgbClr val="FF0000"/>
                </a:solidFill>
              </a:rPr>
              <a:t> line</a:t>
            </a:r>
            <a:endParaRPr lang="en-US" sz="1100" dirty="0">
              <a:solidFill>
                <a:srgbClr val="FF000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D7D9A4D-DD2A-4992-9AFB-8CC34C7FC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6852" y="3689916"/>
            <a:ext cx="3491930" cy="294507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7AF9C99-F2A0-ED13-2F8F-A2ABD6759A6D}"/>
              </a:ext>
            </a:extLst>
          </p:cNvPr>
          <p:cNvSpPr txBox="1"/>
          <p:nvPr/>
        </p:nvSpPr>
        <p:spPr>
          <a:xfrm>
            <a:off x="7562973" y="4289530"/>
            <a:ext cx="128046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FF0000"/>
                </a:solidFill>
              </a:rPr>
              <a:t>Calibrated</a:t>
            </a:r>
            <a:r>
              <a:rPr lang="it-IT" sz="1400" dirty="0">
                <a:solidFill>
                  <a:srgbClr val="FF0000"/>
                </a:solidFill>
              </a:rPr>
              <a:t> 90Sr </a:t>
            </a:r>
            <a:r>
              <a:rPr lang="it-IT" sz="1400" dirty="0" err="1">
                <a:solidFill>
                  <a:srgbClr val="FF0000"/>
                </a:solidFill>
              </a:rPr>
              <a:t>Spectrum</a:t>
            </a:r>
            <a:endParaRPr lang="it-IT" sz="1400" dirty="0">
              <a:solidFill>
                <a:srgbClr val="FF0000"/>
              </a:solidFill>
            </a:endParaRP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Fully contained tracks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432AE8-BB92-74B3-2914-16AC79CE4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967" y="2956938"/>
            <a:ext cx="2602406" cy="245519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A940E37-83E1-C5C4-E712-CC62D44500A1}"/>
              </a:ext>
            </a:extLst>
          </p:cNvPr>
          <p:cNvSpPr txBox="1"/>
          <p:nvPr/>
        </p:nvSpPr>
        <p:spPr>
          <a:xfrm>
            <a:off x="9873152" y="5454222"/>
            <a:ext cx="20933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FF0000"/>
                </a:solidFill>
              </a:rPr>
              <a:t>Angular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  <a:r>
              <a:rPr lang="it-IT" sz="1400" dirty="0" err="1">
                <a:solidFill>
                  <a:srgbClr val="FF0000"/>
                </a:solidFill>
              </a:rPr>
              <a:t>resolution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E3A9C6-229C-8F55-628E-AD899A035EB1}"/>
              </a:ext>
            </a:extLst>
          </p:cNvPr>
          <p:cNvSpPr txBox="1"/>
          <p:nvPr/>
        </p:nvSpPr>
        <p:spPr>
          <a:xfrm>
            <a:off x="4748166" y="2762380"/>
            <a:ext cx="6114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fiorotto8/Directionality (github.com)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072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Intrinsic</a:t>
            </a:r>
            <a:r>
              <a:rPr lang="it-IT" dirty="0"/>
              <a:t> </a:t>
            </a:r>
            <a:r>
              <a:rPr lang="it-IT" dirty="0" err="1"/>
              <a:t>Angular</a:t>
            </a:r>
            <a:r>
              <a:rPr lang="it-IT" dirty="0"/>
              <a:t> spread </a:t>
            </a:r>
            <a:r>
              <a:rPr lang="it-IT" dirty="0" err="1"/>
              <a:t>simualtion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42</a:t>
            </a:fld>
            <a:endParaRPr lang="it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2C97D-A898-9591-2F68-890531BD55F0}"/>
              </a:ext>
            </a:extLst>
          </p:cNvPr>
          <p:cNvSpPr txBox="1"/>
          <p:nvPr/>
        </p:nvSpPr>
        <p:spPr>
          <a:xfrm>
            <a:off x="238136" y="1691230"/>
            <a:ext cx="259689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718259-72FB-506E-DDFA-2632C7E60A6F}"/>
              </a:ext>
            </a:extLst>
          </p:cNvPr>
          <p:cNvSpPr txBox="1"/>
          <p:nvPr/>
        </p:nvSpPr>
        <p:spPr>
          <a:xfrm>
            <a:off x="2835032" y="1645063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Intrinsic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19867A-C16D-91B0-14E3-EDE50CD30241}"/>
              </a:ext>
            </a:extLst>
          </p:cNvPr>
          <p:cNvSpPr txBox="1"/>
          <p:nvPr/>
        </p:nvSpPr>
        <p:spPr>
          <a:xfrm>
            <a:off x="5968378" y="1485249"/>
            <a:ext cx="1722120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get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the Detector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D63EF0AA-E3B8-F7FC-51A0-0DFF43E150EF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5060072" y="1854581"/>
            <a:ext cx="908306" cy="2131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8323868" y="1230174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C52B6CE-A255-8D2D-19A1-1ABE5CF4EE9C}"/>
              </a:ext>
            </a:extLst>
          </p:cNvPr>
          <p:cNvCxnSpPr>
            <a:cxnSpLocks/>
            <a:stCxn id="35" idx="3"/>
            <a:endCxn id="49" idx="1"/>
          </p:cNvCxnSpPr>
          <p:nvPr/>
        </p:nvCxnSpPr>
        <p:spPr>
          <a:xfrm flipV="1">
            <a:off x="7690498" y="1399451"/>
            <a:ext cx="633370" cy="4551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DD38EE9-3F9A-41EE-B796-0F45846BB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902" y="2268720"/>
            <a:ext cx="4315294" cy="18990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84875D-90C6-E1D1-2D29-A8CF7E3328EC}"/>
              </a:ext>
            </a:extLst>
          </p:cNvPr>
          <p:cNvSpPr txBox="1"/>
          <p:nvPr/>
        </p:nvSpPr>
        <p:spPr>
          <a:xfrm>
            <a:off x="139406" y="2362627"/>
            <a:ext cx="70479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a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simple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geometry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Cylindrical gas volume h=5cm, r=3.7cm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Field cage rings, 1cm with SS ring 0.1cm radius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90Sr Source with r=1mm tungsten collimator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90Sr decay, electrons tracked only in the gas volume!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Deposited energy measurement in sensitive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Track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without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hits in 5mm from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border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or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circle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But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allowed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if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hit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the +/- 30°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the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entering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containment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cylinder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height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2D for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now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623A404-6162-94C4-F0F4-4024DBDE7DDA}"/>
              </a:ext>
            </a:extLst>
          </p:cNvPr>
          <p:cNvGrpSpPr/>
          <p:nvPr/>
        </p:nvGrpSpPr>
        <p:grpSpPr>
          <a:xfrm>
            <a:off x="9675114" y="4167721"/>
            <a:ext cx="2290571" cy="2287369"/>
            <a:chOff x="8357616" y="1283363"/>
            <a:chExt cx="2290571" cy="2287369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D4F88BE-8AA1-91B1-53B7-2AC8E695E8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66960" y="1344168"/>
              <a:ext cx="0" cy="2157984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4F1B9A-6F1F-DFCD-6C5C-CDFB926BF8FF}"/>
                </a:ext>
              </a:extLst>
            </p:cNvPr>
            <p:cNvSpPr txBox="1"/>
            <p:nvPr/>
          </p:nvSpPr>
          <p:spPr>
            <a:xfrm>
              <a:off x="9584434" y="1283363"/>
              <a:ext cx="4480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0000FF"/>
                  </a:solidFill>
                </a:rPr>
                <a:t>z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89004D4-D4CB-8153-AF12-FFAD78748223}"/>
                </a:ext>
              </a:extLst>
            </p:cNvPr>
            <p:cNvGrpSpPr/>
            <p:nvPr/>
          </p:nvGrpSpPr>
          <p:grpSpPr>
            <a:xfrm>
              <a:off x="8357616" y="1956816"/>
              <a:ext cx="2290571" cy="1613916"/>
              <a:chOff x="8357616" y="1956816"/>
              <a:chExt cx="2290571" cy="1613916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83398C64-29F5-7D20-7FF9-B993FF81DC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57616" y="3502152"/>
                <a:ext cx="1609344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04C96CC-7E63-4101-E2C8-C6E76C43BB06}"/>
                  </a:ext>
                </a:extLst>
              </p:cNvPr>
              <p:cNvSpPr/>
              <p:nvPr/>
            </p:nvSpPr>
            <p:spPr>
              <a:xfrm>
                <a:off x="9285732" y="1956816"/>
                <a:ext cx="1362455" cy="1261872"/>
              </a:xfrm>
              <a:prstGeom prst="ellipse">
                <a:avLst/>
              </a:prstGeom>
              <a:noFill/>
              <a:ln w="285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AF228D3-32D8-B0EF-4068-9D928E328B4D}"/>
                  </a:ext>
                </a:extLst>
              </p:cNvPr>
              <p:cNvSpPr/>
              <p:nvPr/>
            </p:nvSpPr>
            <p:spPr>
              <a:xfrm>
                <a:off x="9907523" y="2493419"/>
                <a:ext cx="118873" cy="13716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F059E83E-74FB-094B-EF35-7D649890AF49}"/>
                  </a:ext>
                </a:extLst>
              </p:cNvPr>
              <p:cNvSpPr/>
              <p:nvPr/>
            </p:nvSpPr>
            <p:spPr>
              <a:xfrm>
                <a:off x="9907522" y="3433572"/>
                <a:ext cx="118873" cy="13716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342B52D5-E85C-6972-A143-EA0D9F4C60B2}"/>
                  </a:ext>
                </a:extLst>
              </p:cNvPr>
              <p:cNvSpPr/>
              <p:nvPr/>
            </p:nvSpPr>
            <p:spPr>
              <a:xfrm>
                <a:off x="9398395" y="2045363"/>
                <a:ext cx="1150512" cy="1081885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EFC5AF7-64E5-F4C6-6D71-DB78A319A55E}"/>
                  </a:ext>
                </a:extLst>
              </p:cNvPr>
              <p:cNvSpPr txBox="1"/>
              <p:nvPr/>
            </p:nvSpPr>
            <p:spPr>
              <a:xfrm>
                <a:off x="8357616" y="2962656"/>
                <a:ext cx="4480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FF0000"/>
                    </a:solidFill>
                  </a:rPr>
                  <a:t>x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ECDA739-C980-AA3C-47AB-4DCBE4F749C3}"/>
                  </a:ext>
                </a:extLst>
              </p:cNvPr>
              <p:cNvCxnSpPr>
                <a:cxnSpLocks/>
                <a:stCxn id="24" idx="3"/>
              </p:cNvCxnSpPr>
              <p:nvPr/>
            </p:nvCxnSpPr>
            <p:spPr>
              <a:xfrm flipH="1">
                <a:off x="9644063" y="2610492"/>
                <a:ext cx="280869" cy="53683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CBA19B7-BC96-D7E8-42BF-9E378F29D30D}"/>
                  </a:ext>
                </a:extLst>
              </p:cNvPr>
              <p:cNvCxnSpPr>
                <a:cxnSpLocks/>
                <a:stCxn id="24" idx="5"/>
              </p:cNvCxnSpPr>
              <p:nvPr/>
            </p:nvCxnSpPr>
            <p:spPr>
              <a:xfrm>
                <a:off x="10008987" y="2610492"/>
                <a:ext cx="325638" cy="496676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C93B8DE-024D-C122-0A45-336F58110A54}"/>
              </a:ext>
            </a:extLst>
          </p:cNvPr>
          <p:cNvSpPr txBox="1"/>
          <p:nvPr/>
        </p:nvSpPr>
        <p:spPr>
          <a:xfrm>
            <a:off x="10841991" y="6412602"/>
            <a:ext cx="1294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90Sr source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87644E-3414-13D7-817E-A032743DD2A2}"/>
              </a:ext>
            </a:extLst>
          </p:cNvPr>
          <p:cNvSpPr txBox="1"/>
          <p:nvPr/>
        </p:nvSpPr>
        <p:spPr>
          <a:xfrm>
            <a:off x="135885" y="5950937"/>
            <a:ext cx="84671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fiorotto8/</a:t>
            </a:r>
            <a:r>
              <a:rPr lang="en-US" sz="1400" dirty="0" err="1">
                <a:hlinkClick r:id="rId3"/>
              </a:rPr>
              <a:t>MANGO_RadioactiveSource</a:t>
            </a:r>
            <a:r>
              <a:rPr lang="en-US" sz="1400" dirty="0">
                <a:hlinkClick r:id="rId3"/>
              </a:rPr>
              <a:t>: Simulation of Cd-109 Radioactive source in MANGO (github.com)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463108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Intrinsic</a:t>
            </a:r>
            <a:r>
              <a:rPr lang="it-IT" dirty="0"/>
              <a:t> </a:t>
            </a:r>
            <a:r>
              <a:rPr lang="it-IT" dirty="0" err="1"/>
              <a:t>Angular</a:t>
            </a:r>
            <a:r>
              <a:rPr lang="it-IT" dirty="0"/>
              <a:t> spread </a:t>
            </a:r>
            <a:r>
              <a:rPr lang="it-IT" dirty="0" err="1"/>
              <a:t>simualtion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43</a:t>
            </a:fld>
            <a:endParaRPr lang="it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2C97D-A898-9591-2F68-890531BD55F0}"/>
              </a:ext>
            </a:extLst>
          </p:cNvPr>
          <p:cNvSpPr txBox="1"/>
          <p:nvPr/>
        </p:nvSpPr>
        <p:spPr>
          <a:xfrm>
            <a:off x="238136" y="1691230"/>
            <a:ext cx="259689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718259-72FB-506E-DDFA-2632C7E60A6F}"/>
              </a:ext>
            </a:extLst>
          </p:cNvPr>
          <p:cNvSpPr txBox="1"/>
          <p:nvPr/>
        </p:nvSpPr>
        <p:spPr>
          <a:xfrm>
            <a:off x="2835032" y="1645063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Intrinsic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19867A-C16D-91B0-14E3-EDE50CD30241}"/>
              </a:ext>
            </a:extLst>
          </p:cNvPr>
          <p:cNvSpPr txBox="1"/>
          <p:nvPr/>
        </p:nvSpPr>
        <p:spPr>
          <a:xfrm>
            <a:off x="5968378" y="1485249"/>
            <a:ext cx="1722120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get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the Detector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D63EF0AA-E3B8-F7FC-51A0-0DFF43E150EF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5060072" y="1854581"/>
            <a:ext cx="908306" cy="2131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8323868" y="1230174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C52B6CE-A255-8D2D-19A1-1ABE5CF4EE9C}"/>
              </a:ext>
            </a:extLst>
          </p:cNvPr>
          <p:cNvCxnSpPr>
            <a:cxnSpLocks/>
            <a:stCxn id="35" idx="3"/>
            <a:endCxn id="49" idx="1"/>
          </p:cNvCxnSpPr>
          <p:nvPr/>
        </p:nvCxnSpPr>
        <p:spPr>
          <a:xfrm flipV="1">
            <a:off x="7690498" y="1399451"/>
            <a:ext cx="633370" cy="4551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DD38EE9-3F9A-41EE-B796-0F45846BB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450" y="3932465"/>
            <a:ext cx="3852542" cy="1695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4AB8E3-9B33-99B9-686B-EC91AB349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19" y="2450086"/>
            <a:ext cx="3728533" cy="39634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5FFF4B-B3D1-3787-F32A-A5B249FC0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650" y="2450086"/>
            <a:ext cx="4114800" cy="39901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DCEFCA-F5C0-E36D-9111-4E7E2C5DDF8C}"/>
              </a:ext>
            </a:extLst>
          </p:cNvPr>
          <p:cNvSpPr txBox="1"/>
          <p:nvPr/>
        </p:nvSpPr>
        <p:spPr>
          <a:xfrm>
            <a:off x="8244450" y="2651678"/>
            <a:ext cx="3852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Simulated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Tracks!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64D6BC-98B8-26A4-57F2-2CBB01613D9F}"/>
              </a:ext>
            </a:extLst>
          </p:cNvPr>
          <p:cNvSpPr txBox="1"/>
          <p:nvPr/>
        </p:nvSpPr>
        <p:spPr>
          <a:xfrm>
            <a:off x="8659434" y="6000024"/>
            <a:ext cx="32599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fiorotto8/Directionality (github.com)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35400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D566F4A9-1F80-B3F6-CD56-537291DAB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498" y="2291207"/>
            <a:ext cx="4492357" cy="43933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Detector </a:t>
            </a:r>
            <a:r>
              <a:rPr lang="it-IT" dirty="0" err="1"/>
              <a:t>Resolution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44</a:t>
            </a:fld>
            <a:endParaRPr lang="it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2C97D-A898-9591-2F68-890531BD55F0}"/>
              </a:ext>
            </a:extLst>
          </p:cNvPr>
          <p:cNvSpPr txBox="1"/>
          <p:nvPr/>
        </p:nvSpPr>
        <p:spPr>
          <a:xfrm>
            <a:off x="238136" y="1691230"/>
            <a:ext cx="259689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90Sr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718259-72FB-506E-DDFA-2632C7E60A6F}"/>
              </a:ext>
            </a:extLst>
          </p:cNvPr>
          <p:cNvSpPr txBox="1"/>
          <p:nvPr/>
        </p:nvSpPr>
        <p:spPr>
          <a:xfrm>
            <a:off x="2835032" y="1645063"/>
            <a:ext cx="2225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Intrinsic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fully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contained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e-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19867A-C16D-91B0-14E3-EDE50CD30241}"/>
              </a:ext>
            </a:extLst>
          </p:cNvPr>
          <p:cNvSpPr txBox="1"/>
          <p:nvPr/>
        </p:nvSpPr>
        <p:spPr>
          <a:xfrm>
            <a:off x="5968378" y="1485249"/>
            <a:ext cx="1722120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get</a:t>
            </a:r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 the Detector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D63EF0AA-E3B8-F7FC-51A0-0DFF43E150EF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5060072" y="1854581"/>
            <a:ext cx="908306" cy="21315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8323868" y="1230174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C52B6CE-A255-8D2D-19A1-1ABE5CF4EE9C}"/>
              </a:ext>
            </a:extLst>
          </p:cNvPr>
          <p:cNvCxnSpPr>
            <a:cxnSpLocks/>
            <a:stCxn id="35" idx="3"/>
            <a:endCxn id="49" idx="1"/>
          </p:cNvCxnSpPr>
          <p:nvPr/>
        </p:nvCxnSpPr>
        <p:spPr>
          <a:xfrm flipV="1">
            <a:off x="7690498" y="1399451"/>
            <a:ext cx="633370" cy="4551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289776A-86E2-A008-281C-45F9CCF4FBBA}"/>
              </a:ext>
            </a:extLst>
          </p:cNvPr>
          <p:cNvSpPr txBox="1"/>
          <p:nvPr/>
        </p:nvSpPr>
        <p:spPr>
          <a:xfrm>
            <a:off x="4087455" y="2846463"/>
            <a:ext cx="39197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Richardson-Lucy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get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Detector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u="sng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Deconvolution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</a:t>
            </a:r>
            <a:r>
              <a:rPr lang="it-IT" u="sng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Subtraction</a:t>
            </a:r>
            <a:r>
              <a:rPr lang="it-IT" u="sng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quadrature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give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similar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results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Errors are calculated by bootstrapping the measured and intrinsic distributions and deconvolving many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 these bins: 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np.linspace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(-100, 	100, 151)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D28320-5088-A424-2548-6A5EF8088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72" y="2573393"/>
            <a:ext cx="3919728" cy="39012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7764C1-541E-02EC-5A74-BD22898E75DA}"/>
              </a:ext>
            </a:extLst>
          </p:cNvPr>
          <p:cNvSpPr txBox="1"/>
          <p:nvPr/>
        </p:nvSpPr>
        <p:spPr>
          <a:xfrm>
            <a:off x="768096" y="2942725"/>
            <a:ext cx="1353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</a:rPr>
              <a:t>Deconvolved</a:t>
            </a: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</a:rPr>
              <a:t>distribution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05EB5B-44CD-B1AE-5D7A-81350A1BFC07}"/>
              </a:ext>
            </a:extLst>
          </p:cNvPr>
          <p:cNvSpPr txBox="1"/>
          <p:nvPr/>
        </p:nvSpPr>
        <p:spPr>
          <a:xfrm>
            <a:off x="9557766" y="3204335"/>
            <a:ext cx="23477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Detector </a:t>
            </a:r>
            <a:r>
              <a:rPr lang="it-IT" sz="12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193300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</a:t>
            </a:r>
            <a:r>
              <a:rPr lang="it-IT" dirty="0"/>
              <a:t> and figure-of-</a:t>
            </a:r>
            <a:r>
              <a:rPr lang="it-IT" dirty="0" err="1"/>
              <a:t>merit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45</a:t>
            </a:fld>
            <a:endParaRPr lang="it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223C1-0A00-C535-CEBC-C64EB7FDF938}"/>
              </a:ext>
            </a:extLst>
          </p:cNvPr>
          <p:cNvSpPr txBox="1"/>
          <p:nvPr/>
        </p:nvSpPr>
        <p:spPr>
          <a:xfrm>
            <a:off x="238136" y="1619436"/>
            <a:ext cx="25968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Simualtion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B40E5D-140D-63E4-E648-3FFD7037FFA2}"/>
              </a:ext>
            </a:extLst>
          </p:cNvPr>
          <p:cNvSpPr txBox="1"/>
          <p:nvPr/>
        </p:nvSpPr>
        <p:spPr>
          <a:xfrm>
            <a:off x="2835032" y="1616220"/>
            <a:ext cx="22250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of a 10cm side detector to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7013C4-1659-578C-BEF5-9C96F16C7EE2}"/>
              </a:ext>
            </a:extLst>
          </p:cNvPr>
          <p:cNvSpPr txBox="1"/>
          <p:nvPr/>
        </p:nvSpPr>
        <p:spPr>
          <a:xfrm>
            <a:off x="9869969" y="2254916"/>
            <a:ext cx="17221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Cos2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E8C328-B9DE-0B80-64E3-39AE63129B82}"/>
              </a:ext>
            </a:extLst>
          </p:cNvPr>
          <p:cNvSpPr txBox="1"/>
          <p:nvPr/>
        </p:nvSpPr>
        <p:spPr>
          <a:xfrm>
            <a:off x="6888981" y="1554538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9610273" y="1446943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1528135-B4D9-4DBC-270B-8DFB0E7B663A}"/>
              </a:ext>
            </a:extLst>
          </p:cNvPr>
          <p:cNvCxnSpPr>
            <a:cxnSpLocks/>
            <a:stCxn id="49" idx="2"/>
            <a:endCxn id="44" idx="0"/>
          </p:cNvCxnSpPr>
          <p:nvPr/>
        </p:nvCxnSpPr>
        <p:spPr>
          <a:xfrm rot="16200000" flipH="1">
            <a:off x="10492202" y="2016088"/>
            <a:ext cx="469419" cy="8236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B171154-D717-37D0-1AE5-929396AF9482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5400000" flipH="1">
            <a:off x="8796421" y="628086"/>
            <a:ext cx="1008155" cy="2861060"/>
          </a:xfrm>
          <a:prstGeom prst="bentConnector5">
            <a:avLst>
              <a:gd name="adj1" fmla="val -22675"/>
              <a:gd name="adj2" fmla="val 47904"/>
              <a:gd name="adj3" fmla="val 122675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F7F1B5-A7F2-7FA1-5718-CC814B3AF0E0}"/>
              </a:ext>
            </a:extLst>
          </p:cNvPr>
          <p:cNvSpPr txBox="1"/>
          <p:nvPr/>
        </p:nvSpPr>
        <p:spPr>
          <a:xfrm>
            <a:off x="6844678" y="2599439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Figure-of-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merit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42199C1-48E6-95BF-DEBD-0426D34F54BF}"/>
              </a:ext>
            </a:extLst>
          </p:cNvPr>
          <p:cNvCxnSpPr>
            <a:cxnSpLocks/>
            <a:stCxn id="48" idx="2"/>
            <a:endCxn id="73" idx="0"/>
          </p:cNvCxnSpPr>
          <p:nvPr/>
        </p:nvCxnSpPr>
        <p:spPr>
          <a:xfrm rot="5400000">
            <a:off x="7494645" y="2224114"/>
            <a:ext cx="706347" cy="44303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827CDC5A-487E-E7A3-0481-0F3D48101DB5}"/>
              </a:ext>
            </a:extLst>
          </p:cNvPr>
          <p:cNvCxnSpPr>
            <a:cxnSpLocks/>
            <a:stCxn id="27" idx="3"/>
            <a:endCxn id="73" idx="1"/>
          </p:cNvCxnSpPr>
          <p:nvPr/>
        </p:nvCxnSpPr>
        <p:spPr>
          <a:xfrm>
            <a:off x="5060072" y="1939386"/>
            <a:ext cx="1784606" cy="8293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8119194-CA9A-F358-76F6-F1DD6D2E2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53" y="3410675"/>
            <a:ext cx="4775347" cy="8229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A0ABB07-9542-099C-645F-D3C29491166B}"/>
              </a:ext>
            </a:extLst>
          </p:cNvPr>
          <p:cNvSpPr txBox="1"/>
          <p:nvPr/>
        </p:nvSpPr>
        <p:spPr>
          <a:xfrm>
            <a:off x="89260" y="3121223"/>
            <a:ext cx="6613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Using the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deconvolved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RMS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sigma of a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Gaussian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it-IT" sz="14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then</a:t>
            </a: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convolve with a cos</a:t>
            </a:r>
            <a:r>
              <a:rPr lang="it-IT" sz="1400" b="1" baseline="30000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endParaRPr lang="en-US" sz="1400" b="1" baseline="30000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5" name="Picture 14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C1FB60DF-4FD1-C3FF-B3BF-88685F8D2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623" y="4233580"/>
            <a:ext cx="2522905" cy="2467289"/>
          </a:xfrm>
          <a:prstGeom prst="rect">
            <a:avLst/>
          </a:prstGeom>
        </p:spPr>
      </p:pic>
      <p:pic>
        <p:nvPicPr>
          <p:cNvPr id="17" name="Picture 16" descr="A graph of a function&#10;&#10;Description automatically generated">
            <a:extLst>
              <a:ext uri="{FF2B5EF4-FFF2-40B4-BE49-F238E27FC236}">
                <a16:creationId xmlns:a16="http://schemas.microsoft.com/office/drawing/2014/main" id="{670F9A92-70E8-6FC4-93AE-0F2AD6AA9F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883" y="3026997"/>
            <a:ext cx="4497833" cy="359477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319EA19-DA22-7031-2205-5891626273A9}"/>
              </a:ext>
            </a:extLst>
          </p:cNvPr>
          <p:cNvCxnSpPr>
            <a:stCxn id="15" idx="3"/>
            <a:endCxn id="17" idx="1"/>
          </p:cNvCxnSpPr>
          <p:nvPr/>
        </p:nvCxnSpPr>
        <p:spPr>
          <a:xfrm flipV="1">
            <a:off x="4224528" y="4824384"/>
            <a:ext cx="2975355" cy="6428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1814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</a:t>
            </a:r>
            <a:r>
              <a:rPr lang="it-IT" dirty="0"/>
              <a:t> and figure-of-</a:t>
            </a:r>
            <a:r>
              <a:rPr lang="it-IT" dirty="0" err="1"/>
              <a:t>merit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46</a:t>
            </a:fld>
            <a:endParaRPr lang="it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223C1-0A00-C535-CEBC-C64EB7FDF938}"/>
              </a:ext>
            </a:extLst>
          </p:cNvPr>
          <p:cNvSpPr txBox="1"/>
          <p:nvPr/>
        </p:nvSpPr>
        <p:spPr>
          <a:xfrm>
            <a:off x="238136" y="1619436"/>
            <a:ext cx="25968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Simualtion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B40E5D-140D-63E4-E648-3FFD7037FFA2}"/>
              </a:ext>
            </a:extLst>
          </p:cNvPr>
          <p:cNvSpPr txBox="1"/>
          <p:nvPr/>
        </p:nvSpPr>
        <p:spPr>
          <a:xfrm>
            <a:off x="2835032" y="1616220"/>
            <a:ext cx="22250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of a 10cm side detector to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7013C4-1659-578C-BEF5-9C96F16C7EE2}"/>
              </a:ext>
            </a:extLst>
          </p:cNvPr>
          <p:cNvSpPr txBox="1"/>
          <p:nvPr/>
        </p:nvSpPr>
        <p:spPr>
          <a:xfrm>
            <a:off x="9869969" y="2254916"/>
            <a:ext cx="17221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Cos2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E8C328-B9DE-0B80-64E3-39AE63129B82}"/>
              </a:ext>
            </a:extLst>
          </p:cNvPr>
          <p:cNvSpPr txBox="1"/>
          <p:nvPr/>
        </p:nvSpPr>
        <p:spPr>
          <a:xfrm>
            <a:off x="6888981" y="1554538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9610273" y="1446943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1528135-B4D9-4DBC-270B-8DFB0E7B663A}"/>
              </a:ext>
            </a:extLst>
          </p:cNvPr>
          <p:cNvCxnSpPr>
            <a:cxnSpLocks/>
            <a:stCxn id="49" idx="2"/>
            <a:endCxn id="44" idx="0"/>
          </p:cNvCxnSpPr>
          <p:nvPr/>
        </p:nvCxnSpPr>
        <p:spPr>
          <a:xfrm rot="16200000" flipH="1">
            <a:off x="10492202" y="2016088"/>
            <a:ext cx="469419" cy="8236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B171154-D717-37D0-1AE5-929396AF9482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5400000" flipH="1">
            <a:off x="8796421" y="628086"/>
            <a:ext cx="1008155" cy="2861060"/>
          </a:xfrm>
          <a:prstGeom prst="bentConnector5">
            <a:avLst>
              <a:gd name="adj1" fmla="val -22675"/>
              <a:gd name="adj2" fmla="val 47904"/>
              <a:gd name="adj3" fmla="val 122675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F7F1B5-A7F2-7FA1-5718-CC814B3AF0E0}"/>
              </a:ext>
            </a:extLst>
          </p:cNvPr>
          <p:cNvSpPr txBox="1"/>
          <p:nvPr/>
        </p:nvSpPr>
        <p:spPr>
          <a:xfrm>
            <a:off x="6844678" y="2599439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Figure-of-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merit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42199C1-48E6-95BF-DEBD-0426D34F54BF}"/>
              </a:ext>
            </a:extLst>
          </p:cNvPr>
          <p:cNvCxnSpPr>
            <a:cxnSpLocks/>
            <a:stCxn id="48" idx="2"/>
            <a:endCxn id="73" idx="0"/>
          </p:cNvCxnSpPr>
          <p:nvPr/>
        </p:nvCxnSpPr>
        <p:spPr>
          <a:xfrm rot="5400000">
            <a:off x="7494645" y="2224114"/>
            <a:ext cx="706347" cy="44303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827CDC5A-487E-E7A3-0481-0F3D48101DB5}"/>
              </a:ext>
            </a:extLst>
          </p:cNvPr>
          <p:cNvCxnSpPr>
            <a:cxnSpLocks/>
            <a:stCxn id="27" idx="3"/>
            <a:endCxn id="73" idx="1"/>
          </p:cNvCxnSpPr>
          <p:nvPr/>
        </p:nvCxnSpPr>
        <p:spPr>
          <a:xfrm>
            <a:off x="5060072" y="1939386"/>
            <a:ext cx="1784606" cy="8293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3C9301B8-7C76-9287-AE27-635166F33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7" y="2354051"/>
            <a:ext cx="3934780" cy="31447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141640-B308-AC5A-684C-376D56EF5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283" y="5422391"/>
            <a:ext cx="2251949" cy="1207567"/>
          </a:xfrm>
          <a:prstGeom prst="rect">
            <a:avLst/>
          </a:prstGeom>
        </p:spPr>
      </p:pic>
      <p:pic>
        <p:nvPicPr>
          <p:cNvPr id="11" name="Picture 10" descr="A graph of a number of stars&#10;&#10;Description automatically generated with medium confidence">
            <a:extLst>
              <a:ext uri="{FF2B5EF4-FFF2-40B4-BE49-F238E27FC236}">
                <a16:creationId xmlns:a16="http://schemas.microsoft.com/office/drawing/2014/main" id="{6DD612E1-76D0-5807-24F4-ABBE627245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05" y="2325482"/>
            <a:ext cx="4419793" cy="4322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131EE-C565-B594-AA71-0BF4617305AB}"/>
              </a:ext>
            </a:extLst>
          </p:cNvPr>
          <p:cNvSpPr txBox="1"/>
          <p:nvPr/>
        </p:nvSpPr>
        <p:spPr>
          <a:xfrm>
            <a:off x="9134878" y="3959625"/>
            <a:ext cx="28610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fiorotto8/Directionality (github.com)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874378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</a:t>
            </a:r>
            <a:r>
              <a:rPr lang="it-IT" dirty="0"/>
              <a:t> and figure-of-</a:t>
            </a:r>
            <a:r>
              <a:rPr lang="it-IT" dirty="0" err="1"/>
              <a:t>merit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47</a:t>
            </a:fld>
            <a:endParaRPr lang="it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223C1-0A00-C535-CEBC-C64EB7FDF938}"/>
              </a:ext>
            </a:extLst>
          </p:cNvPr>
          <p:cNvSpPr txBox="1"/>
          <p:nvPr/>
        </p:nvSpPr>
        <p:spPr>
          <a:xfrm>
            <a:off x="238136" y="1619436"/>
            <a:ext cx="25968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Simualtion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B40E5D-140D-63E4-E648-3FFD7037FFA2}"/>
              </a:ext>
            </a:extLst>
          </p:cNvPr>
          <p:cNvSpPr txBox="1"/>
          <p:nvPr/>
        </p:nvSpPr>
        <p:spPr>
          <a:xfrm>
            <a:off x="2835032" y="1616220"/>
            <a:ext cx="22250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of a 10cm side detector to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7013C4-1659-578C-BEF5-9C96F16C7EE2}"/>
              </a:ext>
            </a:extLst>
          </p:cNvPr>
          <p:cNvSpPr txBox="1"/>
          <p:nvPr/>
        </p:nvSpPr>
        <p:spPr>
          <a:xfrm>
            <a:off x="9869969" y="2254916"/>
            <a:ext cx="17221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Cos2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E8C328-B9DE-0B80-64E3-39AE63129B82}"/>
              </a:ext>
            </a:extLst>
          </p:cNvPr>
          <p:cNvSpPr txBox="1"/>
          <p:nvPr/>
        </p:nvSpPr>
        <p:spPr>
          <a:xfrm>
            <a:off x="6888981" y="1554538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9610273" y="1446943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1528135-B4D9-4DBC-270B-8DFB0E7B663A}"/>
              </a:ext>
            </a:extLst>
          </p:cNvPr>
          <p:cNvCxnSpPr>
            <a:cxnSpLocks/>
            <a:stCxn id="49" idx="2"/>
            <a:endCxn id="44" idx="0"/>
          </p:cNvCxnSpPr>
          <p:nvPr/>
        </p:nvCxnSpPr>
        <p:spPr>
          <a:xfrm rot="16200000" flipH="1">
            <a:off x="10492202" y="2016088"/>
            <a:ext cx="469419" cy="8236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B171154-D717-37D0-1AE5-929396AF9482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5400000" flipH="1">
            <a:off x="8796421" y="628086"/>
            <a:ext cx="1008155" cy="2861060"/>
          </a:xfrm>
          <a:prstGeom prst="bentConnector5">
            <a:avLst>
              <a:gd name="adj1" fmla="val -22675"/>
              <a:gd name="adj2" fmla="val 47904"/>
              <a:gd name="adj3" fmla="val 122675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F7F1B5-A7F2-7FA1-5718-CC814B3AF0E0}"/>
              </a:ext>
            </a:extLst>
          </p:cNvPr>
          <p:cNvSpPr txBox="1"/>
          <p:nvPr/>
        </p:nvSpPr>
        <p:spPr>
          <a:xfrm>
            <a:off x="6844678" y="2599439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Figure-of-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merit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42199C1-48E6-95BF-DEBD-0426D34F54BF}"/>
              </a:ext>
            </a:extLst>
          </p:cNvPr>
          <p:cNvCxnSpPr>
            <a:cxnSpLocks/>
            <a:stCxn id="48" idx="2"/>
            <a:endCxn id="73" idx="0"/>
          </p:cNvCxnSpPr>
          <p:nvPr/>
        </p:nvCxnSpPr>
        <p:spPr>
          <a:xfrm rot="5400000">
            <a:off x="7494645" y="2224114"/>
            <a:ext cx="706347" cy="44303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827CDC5A-487E-E7A3-0481-0F3D48101DB5}"/>
              </a:ext>
            </a:extLst>
          </p:cNvPr>
          <p:cNvCxnSpPr>
            <a:cxnSpLocks/>
            <a:stCxn id="27" idx="3"/>
            <a:endCxn id="73" idx="1"/>
          </p:cNvCxnSpPr>
          <p:nvPr/>
        </p:nvCxnSpPr>
        <p:spPr>
          <a:xfrm>
            <a:off x="5060072" y="1939386"/>
            <a:ext cx="1784606" cy="8293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79494B7-7935-45A8-6ADC-B67CD0B11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6" y="2408804"/>
            <a:ext cx="4286848" cy="40677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42CEB4-91A4-0FDD-7BB1-64976AF9EFBD}"/>
              </a:ext>
            </a:extLst>
          </p:cNvPr>
          <p:cNvSpPr txBox="1"/>
          <p:nvPr/>
        </p:nvSpPr>
        <p:spPr>
          <a:xfrm>
            <a:off x="4598807" y="3011633"/>
            <a:ext cx="362164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Geant4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simulation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a gas cube of 10cm side with 2cm of Al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shielding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Hole of 10.6mm to put an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eventual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>
                <a:latin typeface="Roboto" panose="02000000000000000000" pitchFamily="2" charset="0"/>
                <a:ea typeface="Roboto" panose="02000000000000000000" pitchFamily="2" charset="0"/>
                <a:hlinkClick r:id="rId3"/>
              </a:rPr>
              <a:t>MCP </a:t>
            </a:r>
            <a:r>
              <a:rPr lang="it-IT" sz="1600" dirty="0" err="1">
                <a:latin typeface="Roboto" panose="02000000000000000000" pitchFamily="2" charset="0"/>
                <a:ea typeface="Roboto" panose="02000000000000000000" pitchFamily="2" charset="0"/>
                <a:hlinkClick r:id="rId3"/>
              </a:rPr>
              <a:t>plate</a:t>
            </a:r>
            <a:endParaRPr lang="it-IT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Shooting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[10,70]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keV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through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hole 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considered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detected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if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total energy deposited is its primary energy (with 200eV clearance)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 did only one interaction (photoelectric selection) in the gas</a:t>
            </a:r>
          </a:p>
        </p:txBody>
      </p:sp>
      <p:pic>
        <p:nvPicPr>
          <p:cNvPr id="13" name="Picture 12" descr="A graph of gas cube with numbers and a chart of energy&#10;&#10;Description automatically generated">
            <a:extLst>
              <a:ext uri="{FF2B5EF4-FFF2-40B4-BE49-F238E27FC236}">
                <a16:creationId xmlns:a16="http://schemas.microsoft.com/office/drawing/2014/main" id="{DA8897F1-8C7D-00D8-0622-827C1CAF0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336" y="2990130"/>
            <a:ext cx="3770759" cy="3687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E32B0-B194-B875-E998-514310B3A2B4}"/>
              </a:ext>
            </a:extLst>
          </p:cNvPr>
          <p:cNvSpPr txBox="1"/>
          <p:nvPr/>
        </p:nvSpPr>
        <p:spPr>
          <a:xfrm>
            <a:off x="4653482" y="6291881"/>
            <a:ext cx="6114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fiorotto8/MANGOspaceG4 (github.com)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9370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</a:t>
            </a:r>
            <a:r>
              <a:rPr lang="it-IT" dirty="0"/>
              <a:t> and figure-of-</a:t>
            </a:r>
            <a:r>
              <a:rPr lang="it-IT" dirty="0" err="1"/>
              <a:t>merit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48</a:t>
            </a:fld>
            <a:endParaRPr lang="it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223C1-0A00-C535-CEBC-C64EB7FDF938}"/>
              </a:ext>
            </a:extLst>
          </p:cNvPr>
          <p:cNvSpPr txBox="1"/>
          <p:nvPr/>
        </p:nvSpPr>
        <p:spPr>
          <a:xfrm>
            <a:off x="238136" y="1619436"/>
            <a:ext cx="25968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Photon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response</a:t>
            </a:r>
            <a:r>
              <a:rPr lang="it-IT" dirty="0">
                <a:latin typeface="Roboto" panose="02000000000000000000" pitchFamily="2" charset="0"/>
                <a:ea typeface="Roboto" panose="02000000000000000000" pitchFamily="2" charset="0"/>
              </a:rPr>
              <a:t> Geant4 </a:t>
            </a:r>
            <a:r>
              <a:rPr lang="it-IT" dirty="0" err="1">
                <a:latin typeface="Roboto" panose="02000000000000000000" pitchFamily="2" charset="0"/>
                <a:ea typeface="Roboto" panose="02000000000000000000" pitchFamily="2" charset="0"/>
              </a:rPr>
              <a:t>Simualtion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B40E5D-140D-63E4-E648-3FFD7037FFA2}"/>
              </a:ext>
            </a:extLst>
          </p:cNvPr>
          <p:cNvSpPr txBox="1"/>
          <p:nvPr/>
        </p:nvSpPr>
        <p:spPr>
          <a:xfrm>
            <a:off x="2835032" y="1616220"/>
            <a:ext cx="22250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of a 10cm side detector to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photons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200" dirty="0" err="1"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it-IT" sz="12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7013C4-1659-578C-BEF5-9C96F16C7EE2}"/>
              </a:ext>
            </a:extLst>
          </p:cNvPr>
          <p:cNvSpPr txBox="1"/>
          <p:nvPr/>
        </p:nvSpPr>
        <p:spPr>
          <a:xfrm>
            <a:off x="9869969" y="2254916"/>
            <a:ext cx="17221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Roboto" panose="02000000000000000000" pitchFamily="2" charset="0"/>
                <a:ea typeface="Roboto" panose="02000000000000000000" pitchFamily="2" charset="0"/>
              </a:rPr>
              <a:t>Cos2 </a:t>
            </a:r>
            <a:r>
              <a:rPr lang="it-IT" sz="1400" dirty="0" err="1">
                <a:latin typeface="Roboto" panose="02000000000000000000" pitchFamily="2" charset="0"/>
                <a:ea typeface="Roboto" panose="02000000000000000000" pitchFamily="2" charset="0"/>
              </a:rPr>
              <a:t>convolution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E8C328-B9DE-0B80-64E3-39AE63129B82}"/>
              </a:ext>
            </a:extLst>
          </p:cNvPr>
          <p:cNvSpPr txBox="1"/>
          <p:nvPr/>
        </p:nvSpPr>
        <p:spPr>
          <a:xfrm>
            <a:off x="6888981" y="1554538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C94B6F-2246-231D-C099-6BFFF202EA36}"/>
              </a:ext>
            </a:extLst>
          </p:cNvPr>
          <p:cNvSpPr txBox="1"/>
          <p:nvPr/>
        </p:nvSpPr>
        <p:spPr>
          <a:xfrm>
            <a:off x="9610273" y="1446943"/>
            <a:ext cx="222503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Resolution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1528135-B4D9-4DBC-270B-8DFB0E7B663A}"/>
              </a:ext>
            </a:extLst>
          </p:cNvPr>
          <p:cNvCxnSpPr>
            <a:cxnSpLocks/>
            <a:stCxn id="49" idx="2"/>
            <a:endCxn id="44" idx="0"/>
          </p:cNvCxnSpPr>
          <p:nvPr/>
        </p:nvCxnSpPr>
        <p:spPr>
          <a:xfrm rot="16200000" flipH="1">
            <a:off x="10492202" y="2016088"/>
            <a:ext cx="469419" cy="8236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B171154-D717-37D0-1AE5-929396AF9482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5400000" flipH="1">
            <a:off x="8796421" y="628086"/>
            <a:ext cx="1008155" cy="2861060"/>
          </a:xfrm>
          <a:prstGeom prst="bentConnector5">
            <a:avLst>
              <a:gd name="adj1" fmla="val -22675"/>
              <a:gd name="adj2" fmla="val 47904"/>
              <a:gd name="adj3" fmla="val 122675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F7F1B5-A7F2-7FA1-5718-CC814B3AF0E0}"/>
              </a:ext>
            </a:extLst>
          </p:cNvPr>
          <p:cNvSpPr txBox="1"/>
          <p:nvPr/>
        </p:nvSpPr>
        <p:spPr>
          <a:xfrm>
            <a:off x="6844678" y="2599439"/>
            <a:ext cx="19619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Roboto" panose="02000000000000000000" pitchFamily="2" charset="0"/>
                <a:ea typeface="Roboto" panose="02000000000000000000" pitchFamily="2" charset="0"/>
              </a:rPr>
              <a:t>Figure-of-</a:t>
            </a:r>
            <a:r>
              <a:rPr lang="it-IT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merit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42199C1-48E6-95BF-DEBD-0426D34F54BF}"/>
              </a:ext>
            </a:extLst>
          </p:cNvPr>
          <p:cNvCxnSpPr>
            <a:cxnSpLocks/>
            <a:stCxn id="48" idx="2"/>
            <a:endCxn id="73" idx="0"/>
          </p:cNvCxnSpPr>
          <p:nvPr/>
        </p:nvCxnSpPr>
        <p:spPr>
          <a:xfrm rot="5400000">
            <a:off x="7494645" y="2224114"/>
            <a:ext cx="706347" cy="44303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827CDC5A-487E-E7A3-0481-0F3D48101DB5}"/>
              </a:ext>
            </a:extLst>
          </p:cNvPr>
          <p:cNvCxnSpPr>
            <a:cxnSpLocks/>
            <a:stCxn id="27" idx="3"/>
            <a:endCxn id="73" idx="1"/>
          </p:cNvCxnSpPr>
          <p:nvPr/>
        </p:nvCxnSpPr>
        <p:spPr>
          <a:xfrm>
            <a:off x="5060072" y="1939386"/>
            <a:ext cx="1784606" cy="82933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2AD9560-D704-803F-4694-EEF45AFA5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545" y="3145497"/>
            <a:ext cx="4471354" cy="6979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FC7957-FED7-2A71-FF9B-8D74AD649C1E}"/>
              </a:ext>
            </a:extLst>
          </p:cNvPr>
          <p:cNvSpPr txBox="1"/>
          <p:nvPr/>
        </p:nvSpPr>
        <p:spPr>
          <a:xfrm>
            <a:off x="5303020" y="3590156"/>
            <a:ext cx="2923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N=</a:t>
            </a:r>
            <a:r>
              <a:rPr lang="it-IT" b="1" dirty="0" err="1"/>
              <a:t>Flux×efficiency</a:t>
            </a:r>
            <a:endParaRPr lang="en-US" dirty="0"/>
          </a:p>
        </p:txBody>
      </p:sp>
      <p:pic>
        <p:nvPicPr>
          <p:cNvPr id="11" name="Picture 10" descr="A graph of energy and energy&#10;&#10;Description automatically generated">
            <a:extLst>
              <a:ext uri="{FF2B5EF4-FFF2-40B4-BE49-F238E27FC236}">
                <a16:creationId xmlns:a16="http://schemas.microsoft.com/office/drawing/2014/main" id="{32B786BC-0A62-8936-8E38-F2B2C584B6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28" y="2310000"/>
            <a:ext cx="4430917" cy="43332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3C1A04-98BC-F044-C7AC-67A421FBFEC9}"/>
              </a:ext>
            </a:extLst>
          </p:cNvPr>
          <p:cNvSpPr txBox="1"/>
          <p:nvPr/>
        </p:nvSpPr>
        <p:spPr>
          <a:xfrm>
            <a:off x="4572545" y="4041648"/>
            <a:ext cx="6903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Huge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quenching of the good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modulation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caused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by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low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  <a:p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This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best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possible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condition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not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considering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the </a:t>
            </a:r>
            <a:r>
              <a:rPr lang="it-IT" b="1" u="sng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reconstruction</a:t>
            </a:r>
            <a:r>
              <a:rPr lang="it-IT" b="1" u="sng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u="sng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r>
              <a:rPr lang="it-IT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 </a:t>
            </a:r>
            <a:r>
              <a:rPr lang="it-IT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possible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u="sng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background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21651555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results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49</a:t>
            </a:fld>
            <a:endParaRPr lang="it-I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5A1EE3-8295-A4FD-1678-1857556E58F7}"/>
              </a:ext>
            </a:extLst>
          </p:cNvPr>
          <p:cNvSpPr txBox="1"/>
          <p:nvPr/>
        </p:nvSpPr>
        <p:spPr>
          <a:xfrm>
            <a:off x="39624" y="1261872"/>
            <a:ext cx="1207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He/CF4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atmospheric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pressure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is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great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DM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searches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However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b="1" strike="sngStrike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may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should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be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optimized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polarimetry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 descr="A graph of energy efficiency&#10;&#10;Description automatically generated">
            <a:extLst>
              <a:ext uri="{FF2B5EF4-FFF2-40B4-BE49-F238E27FC236}">
                <a16:creationId xmlns:a16="http://schemas.microsoft.com/office/drawing/2014/main" id="{D8DAADEE-BAB6-A6B7-477C-8588199EF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" y="1637643"/>
            <a:ext cx="5145111" cy="50316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1D298B-8302-6CF8-FD9B-5F61C8DFB66A}"/>
              </a:ext>
            </a:extLst>
          </p:cNvPr>
          <p:cNvSpPr txBox="1"/>
          <p:nvPr/>
        </p:nvSpPr>
        <p:spPr>
          <a:xfrm>
            <a:off x="5060328" y="1957588"/>
            <a:ext cx="708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Argon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ensures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up to an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order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magnitude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efficiency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More CF4 helps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because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larger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density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but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photoelectric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it-IT" sz="1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Iteraction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probability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scales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linearly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density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but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scale with Z</a:t>
            </a:r>
            <a:r>
              <a:rPr lang="it-IT" sz="2000" baseline="30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5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!!!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18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F6006-E7C3-D373-7FF8-7B3E8F622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Detector </a:t>
            </a:r>
            <a:r>
              <a:rPr lang="it-IT" dirty="0" err="1"/>
              <a:t>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79286-2BB5-8640-C162-283DA5384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8A3831-841E-8139-A2CB-0025F4E8B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3EADB6-5A1F-350D-780F-2BEA4485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524C8F-4F83-4C71-7E67-2E08084CC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127822"/>
            <a:ext cx="6548154" cy="44017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B5C337-37A2-6841-8EED-5AABF386E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78" y="3344212"/>
            <a:ext cx="2581742" cy="32314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D5C594-6E64-3EEE-ACA2-E22A28F7890E}"/>
              </a:ext>
            </a:extLst>
          </p:cNvPr>
          <p:cNvSpPr txBox="1"/>
          <p:nvPr/>
        </p:nvSpPr>
        <p:spPr>
          <a:xfrm>
            <a:off x="71305" y="2234974"/>
            <a:ext cx="299386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Gas volume </a:t>
            </a:r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filled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</a:t>
            </a:r>
            <a:r>
              <a:rPr lang="it-IT" sz="2000" b="1" baseline="-25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60/40</a:t>
            </a:r>
          </a:p>
          <a:p>
            <a:pPr algn="r"/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1atm</a:t>
            </a:r>
            <a:endParaRPr lang="en-US" sz="20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F5198C-0838-5B90-BA0C-85BC2B1AD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1717" y="1180452"/>
            <a:ext cx="4137622" cy="23250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2B820D-E346-BCF5-161F-59ECE07E0D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582" y="4066892"/>
            <a:ext cx="1600977" cy="21908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F9D22D-8326-B3CB-7FB2-A229E5410324}"/>
              </a:ext>
            </a:extLst>
          </p:cNvPr>
          <p:cNvSpPr txBox="1"/>
          <p:nvPr/>
        </p:nvSpPr>
        <p:spPr>
          <a:xfrm>
            <a:off x="8098971" y="4271982"/>
            <a:ext cx="22620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CMOS</a:t>
            </a:r>
            <a:endParaRPr lang="it-IT" sz="2000" b="1" u="sng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Hamamatsu ORCA Quest (2)</a:t>
            </a:r>
          </a:p>
          <a:p>
            <a:pPr algn="ctr"/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High-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granularity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X+Y+Energy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measurement</a:t>
            </a:r>
            <a:endParaRPr lang="it-IT" sz="1600" b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05EAE13-34B6-4712-3AD2-BC649CE81F77}"/>
              </a:ext>
            </a:extLst>
          </p:cNvPr>
          <p:cNvCxnSpPr/>
          <p:nvPr/>
        </p:nvCxnSpPr>
        <p:spPr>
          <a:xfrm>
            <a:off x="3361386" y="4372377"/>
            <a:ext cx="1764406" cy="856446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0988EE-46BF-6921-C067-7454BB58B350}"/>
              </a:ext>
            </a:extLst>
          </p:cNvPr>
          <p:cNvCxnSpPr>
            <a:cxnSpLocks/>
          </p:cNvCxnSpPr>
          <p:nvPr/>
        </p:nvCxnSpPr>
        <p:spPr>
          <a:xfrm flipH="1">
            <a:off x="5486400" y="4372377"/>
            <a:ext cx="1790163" cy="856446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0109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7DAA0DAC-77A2-89AC-CF36-2E686AA3C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3" y="1162049"/>
            <a:ext cx="5553967" cy="5431535"/>
          </a:xfrm>
          <a:prstGeom prst="rect">
            <a:avLst/>
          </a:prstGeom>
        </p:spPr>
      </p:pic>
      <p:pic>
        <p:nvPicPr>
          <p:cNvPr id="16" name="Picture 1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F279B9E-D686-3BEA-ECD5-753E546E40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7" y="1236719"/>
            <a:ext cx="5589093" cy="5465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24AE0E-FD08-2AEF-4552-B2BD399F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Modulation</a:t>
            </a:r>
            <a:r>
              <a:rPr lang="it-IT" dirty="0"/>
              <a:t> </a:t>
            </a:r>
            <a:r>
              <a:rPr lang="it-IT" dirty="0" err="1"/>
              <a:t>Factors</a:t>
            </a:r>
            <a:r>
              <a:rPr lang="it-IT" dirty="0"/>
              <a:t> and figure-of-</a:t>
            </a:r>
            <a:r>
              <a:rPr lang="it-IT" dirty="0" err="1"/>
              <a:t>merits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4E35C-CED3-0B14-A97F-A14F982F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877E-1C44-4C18-A831-E5E95C041A0A}" type="datetime1">
              <a:rPr lang="it-IT" smtClean="0"/>
              <a:t>15/10/2024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75BB1-6D55-95E4-279F-2696527F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7860-08BE-DB82-45D4-91E79741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ED45-F327-4BA1-BC12-EDB1B13CABDD}" type="slidenum">
              <a:rPr lang="it-IT" smtClean="0"/>
              <a:t>50</a:t>
            </a:fld>
            <a:endParaRPr lang="it-IT"/>
          </a:p>
        </p:txBody>
      </p:sp>
      <p:pic>
        <p:nvPicPr>
          <p:cNvPr id="14" name="Picture 13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BA4A96C5-8F63-A33E-2DCE-D32D7A95C1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1" y="1179374"/>
            <a:ext cx="5652592" cy="552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46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F6006-E7C3-D373-7FF8-7B3E8F622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Detector </a:t>
            </a:r>
            <a:r>
              <a:rPr lang="it-IT" dirty="0" err="1"/>
              <a:t>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79286-2BB5-8640-C162-283DA5384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8A3831-841E-8139-A2CB-0025F4E8B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3EADB6-5A1F-350D-780F-2BEA4485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524C8F-4F83-4C71-7E67-2E08084CC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127822"/>
            <a:ext cx="6548154" cy="44017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B5C337-37A2-6841-8EED-5AABF386E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78" y="3344212"/>
            <a:ext cx="2581742" cy="32314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D5C594-6E64-3EEE-ACA2-E22A28F7890E}"/>
              </a:ext>
            </a:extLst>
          </p:cNvPr>
          <p:cNvSpPr txBox="1"/>
          <p:nvPr/>
        </p:nvSpPr>
        <p:spPr>
          <a:xfrm>
            <a:off x="71305" y="2234974"/>
            <a:ext cx="299386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Gas volume </a:t>
            </a:r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filled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with 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He/CF</a:t>
            </a:r>
            <a:r>
              <a:rPr lang="it-IT" sz="2000" b="1" baseline="-25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60/40</a:t>
            </a:r>
          </a:p>
          <a:p>
            <a:pPr algn="r"/>
            <a:r>
              <a:rPr lang="it-IT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1atm</a:t>
            </a:r>
            <a:endParaRPr lang="en-US" sz="20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9B9B97-48C7-3C9C-7063-EC6CF7F32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293" y="1946635"/>
            <a:ext cx="977409" cy="882473"/>
          </a:xfrm>
          <a:prstGeom prst="rect">
            <a:avLst/>
          </a:prstGeom>
          <a:scene3d>
            <a:camera prst="perspectiveRelaxedModerately">
              <a:rot lat="17400000" lon="0" rev="0"/>
            </a:camera>
            <a:lightRig rig="threePt" dir="t"/>
          </a:scene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5C02CF-1C99-F86D-B5F3-C0BB373D7F93}"/>
              </a:ext>
            </a:extLst>
          </p:cNvPr>
          <p:cNvSpPr txBox="1"/>
          <p:nvPr/>
        </p:nvSpPr>
        <p:spPr>
          <a:xfrm>
            <a:off x="1818428" y="2136546"/>
            <a:ext cx="2993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Collimator</a:t>
            </a:r>
            <a:endParaRPr lang="en-US" sz="16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02EB3DD9-946D-5FA3-AB7F-91AE759E3967}"/>
              </a:ext>
            </a:extLst>
          </p:cNvPr>
          <p:cNvSpPr/>
          <p:nvPr/>
        </p:nvSpPr>
        <p:spPr>
          <a:xfrm rot="10800000">
            <a:off x="4365465" y="1215778"/>
            <a:ext cx="1841679" cy="1172093"/>
          </a:xfrm>
          <a:prstGeom prst="triangle">
            <a:avLst>
              <a:gd name="adj" fmla="val 4961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40B872-3F35-6794-BE67-AD425E336735}"/>
              </a:ext>
            </a:extLst>
          </p:cNvPr>
          <p:cNvSpPr txBox="1"/>
          <p:nvPr/>
        </p:nvSpPr>
        <p:spPr>
          <a:xfrm>
            <a:off x="1524001" y="1400629"/>
            <a:ext cx="2627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Large </a:t>
            </a:r>
            <a:r>
              <a:rPr lang="it-IT" sz="2000" b="1" dirty="0" err="1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FoV</a:t>
            </a:r>
            <a:r>
              <a:rPr lang="it-IT" sz="2000" b="1" dirty="0">
                <a:solidFill>
                  <a:schemeClr val="accent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up to 25°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454CF6B-BC08-A250-142D-E7AA951403C8}"/>
              </a:ext>
            </a:extLst>
          </p:cNvPr>
          <p:cNvCxnSpPr/>
          <p:nvPr/>
        </p:nvCxnSpPr>
        <p:spPr>
          <a:xfrm>
            <a:off x="3361386" y="4372377"/>
            <a:ext cx="1764406" cy="856446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7A101C9-ABA2-4718-E815-CCFA6D99FE83}"/>
              </a:ext>
            </a:extLst>
          </p:cNvPr>
          <p:cNvCxnSpPr>
            <a:cxnSpLocks/>
          </p:cNvCxnSpPr>
          <p:nvPr/>
        </p:nvCxnSpPr>
        <p:spPr>
          <a:xfrm flipH="1">
            <a:off x="5486400" y="4372377"/>
            <a:ext cx="1790163" cy="856446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643C521-73CE-6384-42F0-5327F8FB4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7473" y="4264483"/>
            <a:ext cx="3826429" cy="208466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86151A9-0CA8-D554-7059-D2818737AF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9938" y="1190447"/>
            <a:ext cx="2721500" cy="2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1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219-F10B-D1B5-9A8A-4AA79404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Photographing particle tracks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8828D-85DB-830C-0E1E-504CC9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57F0C-972A-A725-E2D4-6568334D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25E7-E19B-B0AB-7300-CBCFFE65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17206B-199A-A192-E773-4F621EA0F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764" y="1153588"/>
            <a:ext cx="9404473" cy="5557188"/>
          </a:xfrm>
          <a:prstGeom prst="rect">
            <a:avLst/>
          </a:prstGeom>
        </p:spPr>
      </p:pic>
      <p:pic>
        <p:nvPicPr>
          <p:cNvPr id="8" name="Picture 7" descr="A close-up of a crack in a black background&#10;&#10;Description automatically generated">
            <a:extLst>
              <a:ext uri="{FF2B5EF4-FFF2-40B4-BE49-F238E27FC236}">
                <a16:creationId xmlns:a16="http://schemas.microsoft.com/office/drawing/2014/main" id="{798C2BE4-30B9-9B34-5A0B-0BF49993B2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354" y="1229932"/>
            <a:ext cx="3873313" cy="396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82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DAC7-06E6-04B6-6107-C5997C457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              Detectors Timeline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A5C4D1-64F0-940D-E28F-BA4791E2C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6D7D3-5583-2628-411E-5B754A231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518BED-2EBA-176B-A9E4-DAA2FE3BA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A0A359-2F89-0FC9-C216-7A5C237546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74"/>
          <a:stretch/>
        </p:blipFill>
        <p:spPr>
          <a:xfrm>
            <a:off x="2618228" y="191270"/>
            <a:ext cx="2314381" cy="660400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4779E79F-10C1-19EB-D42B-8BE560102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" y="1179059"/>
            <a:ext cx="8770513" cy="279560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E401546-CDF7-AE8A-9B1B-A95486BC5B1B}"/>
              </a:ext>
            </a:extLst>
          </p:cNvPr>
          <p:cNvGrpSpPr/>
          <p:nvPr/>
        </p:nvGrpSpPr>
        <p:grpSpPr>
          <a:xfrm>
            <a:off x="8080425" y="1176840"/>
            <a:ext cx="4050241" cy="5453944"/>
            <a:chOff x="8054674" y="1182916"/>
            <a:chExt cx="4050241" cy="54539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B348F25-758E-E001-73CE-77BACEB4E3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03" t="23967" r="56497" b="6892"/>
            <a:stretch/>
          </p:blipFill>
          <p:spPr>
            <a:xfrm>
              <a:off x="9380762" y="2851253"/>
              <a:ext cx="2336289" cy="151984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29DC61A-A457-A1E1-29FE-9AA5D6423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3207" t="23967" r="2740" b="6892"/>
            <a:stretch/>
          </p:blipFill>
          <p:spPr>
            <a:xfrm>
              <a:off x="8942767" y="5248867"/>
              <a:ext cx="2785659" cy="138799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5B471E0-D498-DEE6-1DFE-4FF0C0396C39}"/>
                </a:ext>
              </a:extLst>
            </p:cNvPr>
            <p:cNvSpPr txBox="1"/>
            <p:nvPr/>
          </p:nvSpPr>
          <p:spPr>
            <a:xfrm>
              <a:off x="8438395" y="1182916"/>
              <a:ext cx="3666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u="sng" dirty="0">
                  <a:solidFill>
                    <a:schemeClr val="accent1">
                      <a:lumMod val="7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PMT</a:t>
              </a:r>
            </a:p>
            <a:p>
              <a:pPr algn="ctr"/>
              <a:r>
                <a:rPr lang="it-IT" sz="1400" b="1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Integrated</a:t>
              </a:r>
              <a:endPara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pPr algn="ctr"/>
              <a:r>
                <a:rPr lang="it-IT" sz="1400" b="1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Z + Energy </a:t>
              </a:r>
              <a:r>
                <a:rPr lang="it-IT" sz="1400" b="1" dirty="0" err="1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measurement</a:t>
              </a:r>
              <a:endParaRPr lang="it-IT" sz="1400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5BDE120-74DD-B09D-DE44-4F8FBAA28FD6}"/>
                </a:ext>
              </a:extLst>
            </p:cNvPr>
            <p:cNvGrpSpPr/>
            <p:nvPr/>
          </p:nvGrpSpPr>
          <p:grpSpPr>
            <a:xfrm>
              <a:off x="8135260" y="1937410"/>
              <a:ext cx="3969655" cy="814580"/>
              <a:chOff x="7801431" y="1843498"/>
              <a:chExt cx="4345635" cy="1011039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09CC943-966E-FB30-0EE2-FC896AE88B08}"/>
                  </a:ext>
                </a:extLst>
              </p:cNvPr>
              <p:cNvSpPr/>
              <p:nvPr/>
            </p:nvSpPr>
            <p:spPr>
              <a:xfrm>
                <a:off x="8904740" y="1934344"/>
                <a:ext cx="3242326" cy="8293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CA42278-9E64-36A2-80D8-E90C05B32075}"/>
                  </a:ext>
                </a:extLst>
              </p:cNvPr>
              <p:cNvCxnSpPr/>
              <p:nvPr/>
            </p:nvCxnSpPr>
            <p:spPr>
              <a:xfrm>
                <a:off x="9044367" y="2349018"/>
                <a:ext cx="2982685" cy="0"/>
              </a:xfrm>
              <a:prstGeom prst="straightConnector1">
                <a:avLst/>
              </a:prstGeom>
              <a:ln w="571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1669E8E-F9E8-1E70-E301-9AA0720B0B27}"/>
                  </a:ext>
                </a:extLst>
              </p:cNvPr>
              <p:cNvSpPr txBox="1"/>
              <p:nvPr/>
            </p:nvSpPr>
            <p:spPr>
              <a:xfrm>
                <a:off x="8895728" y="1946261"/>
                <a:ext cx="3251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Straight</a:t>
                </a:r>
                <a:r>
                  <a:rPr lang="it-IT" sz="18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track: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6D8843B8-3AF3-6338-EE60-DB9DD0F8E9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67" y="1843498"/>
                <a:ext cx="0" cy="101103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1353A71-4CA4-58D4-5436-15A58D801E5F}"/>
                  </a:ext>
                </a:extLst>
              </p:cNvPr>
              <p:cNvSpPr txBox="1"/>
              <p:nvPr/>
            </p:nvSpPr>
            <p:spPr>
              <a:xfrm>
                <a:off x="7801431" y="2040406"/>
                <a:ext cx="112484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Drift</a:t>
                </a:r>
                <a:r>
                  <a:rPr lang="it-IT" sz="14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</a:p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direction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9D87213-E115-0B88-5D5D-EC56C689EA6A}"/>
                </a:ext>
              </a:extLst>
            </p:cNvPr>
            <p:cNvGrpSpPr/>
            <p:nvPr/>
          </p:nvGrpSpPr>
          <p:grpSpPr>
            <a:xfrm>
              <a:off x="8054674" y="4397682"/>
              <a:ext cx="3969655" cy="814580"/>
              <a:chOff x="7801431" y="1843498"/>
              <a:chExt cx="4345635" cy="101103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C472B1B-E361-63E3-DB42-F8B453DC871B}"/>
                  </a:ext>
                </a:extLst>
              </p:cNvPr>
              <p:cNvSpPr/>
              <p:nvPr/>
            </p:nvSpPr>
            <p:spPr>
              <a:xfrm>
                <a:off x="8904740" y="1934344"/>
                <a:ext cx="3242326" cy="8293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7BBEA50-662C-228E-E970-5CFA83F563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1578" y="2040406"/>
                <a:ext cx="3084285" cy="587525"/>
              </a:xfrm>
              <a:prstGeom prst="straightConnector1">
                <a:avLst/>
              </a:prstGeom>
              <a:ln w="571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308D5E3-02E3-B41C-B17F-6716F4C732FA}"/>
                  </a:ext>
                </a:extLst>
              </p:cNvPr>
              <p:cNvSpPr txBox="1"/>
              <p:nvPr/>
            </p:nvSpPr>
            <p:spPr>
              <a:xfrm>
                <a:off x="8474814" y="1946261"/>
                <a:ext cx="3251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Tilted</a:t>
                </a:r>
                <a:r>
                  <a:rPr lang="it-IT" sz="18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track:</a:t>
                </a:r>
                <a:endParaRPr lang="en-US" sz="18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8FB892B-973E-B1DC-3A05-00C0B9D57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67" y="1843498"/>
                <a:ext cx="0" cy="101103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6F0E38C-3CAF-A8A0-CF4F-D444ED43C2AC}"/>
                  </a:ext>
                </a:extLst>
              </p:cNvPr>
              <p:cNvSpPr txBox="1"/>
              <p:nvPr/>
            </p:nvSpPr>
            <p:spPr>
              <a:xfrm>
                <a:off x="7801431" y="2040406"/>
                <a:ext cx="112484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Drift</a:t>
                </a:r>
                <a:r>
                  <a:rPr lang="it-IT" sz="1400" dirty="0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</a:p>
              <a:p>
                <a:pPr algn="ctr"/>
                <a:r>
                  <a:rPr lang="it-IT" sz="1400" dirty="0" err="1">
                    <a:solidFill>
                      <a:schemeClr val="accent1">
                        <a:lumMod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direction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FD63E5B9-C415-9B03-0A02-32D6C1FAF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6" y="3828727"/>
            <a:ext cx="8067905" cy="228615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31CDE6B-F3F6-A720-4C09-5578FCD10011}"/>
              </a:ext>
            </a:extLst>
          </p:cNvPr>
          <p:cNvSpPr txBox="1"/>
          <p:nvPr/>
        </p:nvSpPr>
        <p:spPr>
          <a:xfrm>
            <a:off x="45077" y="6208737"/>
            <a:ext cx="89234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pixels </a:t>
            </a:r>
            <a:r>
              <a:rPr lang="en-US" sz="16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2304 x 2304 </a:t>
            </a:r>
            <a:r>
              <a:rPr lang="en-US" sz="16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pixels - Imaging </a:t>
            </a:r>
            <a:r>
              <a:rPr lang="en-US" sz="16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36 x 36 cm</a:t>
            </a:r>
            <a:r>
              <a:rPr lang="en-US" sz="11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  <a:r>
              <a:rPr lang="en-US" sz="1600" b="1" i="0" u="none" strike="noStrike" baseline="0" dirty="0">
                <a:solidFill>
                  <a:srgbClr val="0017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area Effective - pixel granularity </a:t>
            </a:r>
            <a:r>
              <a:rPr lang="en-US" sz="16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155 x 155 um</a:t>
            </a:r>
            <a:r>
              <a:rPr lang="en-US" sz="1100" b="1" i="0" u="none" strike="noStrike" baseline="0" dirty="0">
                <a:solidFill>
                  <a:srgbClr val="FF2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</a:t>
            </a:r>
          </a:p>
        </p:txBody>
      </p:sp>
      <p:pic>
        <p:nvPicPr>
          <p:cNvPr id="8" name="Picture 7" descr="A close-up of a number&#10;&#10;Description automatically generated">
            <a:extLst>
              <a:ext uri="{FF2B5EF4-FFF2-40B4-BE49-F238E27FC236}">
                <a16:creationId xmlns:a16="http://schemas.microsoft.com/office/drawing/2014/main" id="{52E97E70-F81E-8A38-39F4-12873C90D7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451" y="3855858"/>
            <a:ext cx="3155324" cy="47198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0E1BD5-8B60-D806-A01F-85385331C72F}"/>
              </a:ext>
            </a:extLst>
          </p:cNvPr>
          <p:cNvSpPr txBox="1"/>
          <p:nvPr/>
        </p:nvSpPr>
        <p:spPr>
          <a:xfrm>
            <a:off x="393172" y="3243621"/>
            <a:ext cx="5577717" cy="4770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i="0" dirty="0" err="1">
                <a:solidFill>
                  <a:srgbClr val="0D1E1F"/>
                </a:solidFill>
                <a:effectLst/>
                <a:latin typeface="Liberation Sans"/>
              </a:rPr>
              <a:t>D.Fiorina</a:t>
            </a:r>
            <a:endParaRPr lang="en-US" sz="1400" b="1" i="0" dirty="0">
              <a:solidFill>
                <a:srgbClr val="0D1E1F"/>
              </a:solidFill>
              <a:effectLst/>
              <a:latin typeface="Liberation Sans"/>
            </a:endParaRPr>
          </a:p>
          <a:p>
            <a:pPr algn="ctr"/>
            <a:r>
              <a:rPr lang="en-US" sz="1100" b="1" i="0" dirty="0">
                <a:solidFill>
                  <a:srgbClr val="0D1E1F"/>
                </a:solidFill>
                <a:effectLst/>
                <a:latin typeface="Liberation Sans"/>
              </a:rPr>
              <a:t>The CYGNO experiment, a Gaseous TPC for directional Dark Matter searches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42445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090-CC72-8B69-AEC8-0187F781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From Underground to Space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E5C73-1072-764C-099D-E0999EE8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B4D33-FB6C-491C-87AB-136BBB10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Davide Fiorina -  GSSI &amp; INFN LNGS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313E8-A91D-A39A-58CF-6B415AEA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ECF1-AC7B-498B-B31E-2584371FB03D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long shot of a mountain&#10;&#10;Description automatically generated">
            <a:extLst>
              <a:ext uri="{FF2B5EF4-FFF2-40B4-BE49-F238E27FC236}">
                <a16:creationId xmlns:a16="http://schemas.microsoft.com/office/drawing/2014/main" id="{465E0311-14D3-E706-A950-2AE0BA094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7" y="1872681"/>
            <a:ext cx="4763373" cy="4799459"/>
          </a:xfrm>
          <a:prstGeom prst="rect">
            <a:avLst/>
          </a:prstGeom>
        </p:spPr>
      </p:pic>
      <p:pic>
        <p:nvPicPr>
          <p:cNvPr id="9" name="Picture 8" descr="A rocket launch at night with Gateway Arch in the background&#10;&#10;Description automatically generated">
            <a:extLst>
              <a:ext uri="{FF2B5EF4-FFF2-40B4-BE49-F238E27FC236}">
                <a16:creationId xmlns:a16="http://schemas.microsoft.com/office/drawing/2014/main" id="{BBCA0F0B-FA29-CEA8-5A6B-34AC24CB85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12"/>
          <a:stretch/>
        </p:blipFill>
        <p:spPr>
          <a:xfrm>
            <a:off x="2160288" y="1249252"/>
            <a:ext cx="4114801" cy="3650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A28146-DCB9-82C9-7D06-D09FF21734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58113"/>
            <a:ext cx="3723012" cy="3592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278BA7-6EBB-17A2-EEF2-51107DB1F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0248" y="3990164"/>
            <a:ext cx="2650476" cy="26819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1A45A1-BCAB-7C4D-0493-4FA41B62D7B6}"/>
              </a:ext>
            </a:extLst>
          </p:cNvPr>
          <p:cNvSpPr txBox="1"/>
          <p:nvPr/>
        </p:nvSpPr>
        <p:spPr>
          <a:xfrm>
            <a:off x="9249979" y="4894858"/>
            <a:ext cx="28870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From </a:t>
            </a:r>
            <a:r>
              <a:rPr lang="it-IT" sz="24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Nuclear</a:t>
            </a:r>
            <a:r>
              <a:rPr lang="it-IT" sz="2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Recoils</a:t>
            </a:r>
            <a:endParaRPr lang="it-IT" sz="24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Dark Matter on nuclei</a:t>
            </a:r>
            <a:endParaRPr lang="en-US" b="1" dirty="0">
              <a:solidFill>
                <a:srgbClr val="0000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843714-9EE8-C627-661D-C6E3FDA19943}"/>
              </a:ext>
            </a:extLst>
          </p:cNvPr>
          <p:cNvSpPr txBox="1"/>
          <p:nvPr/>
        </p:nvSpPr>
        <p:spPr>
          <a:xfrm>
            <a:off x="6923661" y="4232067"/>
            <a:ext cx="1608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He</a:t>
            </a:r>
            <a:r>
              <a:rPr lang="it-IT" sz="2400" b="1" baseline="30000" dirty="0">
                <a:solidFill>
                  <a:srgbClr val="FF0000"/>
                </a:solidFill>
              </a:rPr>
              <a:t>++ </a:t>
            </a:r>
            <a:r>
              <a:rPr lang="it-IT" sz="2400" b="1" dirty="0" err="1">
                <a:solidFill>
                  <a:srgbClr val="FF0000"/>
                </a:solidFill>
              </a:rPr>
              <a:t>recoil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988533-C250-F916-0FD5-08D2D364B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202" y="1345212"/>
            <a:ext cx="3113396" cy="24275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396B05A-7D25-CD2B-00DB-A8EED174B928}"/>
              </a:ext>
            </a:extLst>
          </p:cNvPr>
          <p:cNvSpPr txBox="1"/>
          <p:nvPr/>
        </p:nvSpPr>
        <p:spPr>
          <a:xfrm>
            <a:off x="9322783" y="1902190"/>
            <a:ext cx="28870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 Electron </a:t>
            </a:r>
            <a:r>
              <a:rPr lang="it-IT" sz="24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Recoils</a:t>
            </a:r>
            <a:endParaRPr lang="it-IT" sz="24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it-IT" b="1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X-rays on </a:t>
            </a:r>
            <a:r>
              <a:rPr lang="it-IT" b="1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atoms</a:t>
            </a:r>
            <a:endParaRPr lang="en-US" b="1" dirty="0">
              <a:solidFill>
                <a:srgbClr val="0000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27641A-2F2C-A876-90EC-07BFD30867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66" y="1892963"/>
            <a:ext cx="2116764" cy="96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31958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SI_template.potm" id="{7CD88606-570D-411A-A1C4-F2B31CA91C30}" vid="{70503CF4-468C-4B85-A4FB-93AAFBB3F8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GSSI_template</Template>
  <TotalTime>5565</TotalTime>
  <Words>3289</Words>
  <Application>Microsoft Office PowerPoint</Application>
  <PresentationFormat>Widescreen</PresentationFormat>
  <Paragraphs>656</Paragraphs>
  <Slides>50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AAAAAD+Futura-CondensedExtraBold</vt:lpstr>
      <vt:lpstr>Aptos</vt:lpstr>
      <vt:lpstr>Arial</vt:lpstr>
      <vt:lpstr>Calibri</vt:lpstr>
      <vt:lpstr>Cambria Math</vt:lpstr>
      <vt:lpstr>Liberation Sans</vt:lpstr>
      <vt:lpstr>Roboto</vt:lpstr>
      <vt:lpstr>Rokkitt</vt:lpstr>
      <vt:lpstr>Wingdings</vt:lpstr>
      <vt:lpstr>Presentation1</vt:lpstr>
      <vt:lpstr>Development and Preliminary Results of a Large-Volume Time Projection Chamber for X-ray Polarimetry</vt:lpstr>
      <vt:lpstr>Polarization in Astrophysics</vt:lpstr>
      <vt:lpstr>Polarization in Astrophysics</vt:lpstr>
      <vt:lpstr>Physics and polarimetry</vt:lpstr>
      <vt:lpstr>Detector overview</vt:lpstr>
      <vt:lpstr>Detector overview</vt:lpstr>
      <vt:lpstr>Photographing particle tracks</vt:lpstr>
      <vt:lpstr>               Detectors Timeline</vt:lpstr>
      <vt:lpstr>From Underground to Space</vt:lpstr>
      <vt:lpstr>From Underground to Space</vt:lpstr>
      <vt:lpstr>Introduction</vt:lpstr>
      <vt:lpstr>Conceptual Map</vt:lpstr>
      <vt:lpstr>Reconstruction and Direction</vt:lpstr>
      <vt:lpstr>Measurement Results</vt:lpstr>
      <vt:lpstr>Measurement Results</vt:lpstr>
      <vt:lpstr>Angular Resolution &amp; Modulation Curve</vt:lpstr>
      <vt:lpstr>Angular Resolution &amp; Modulation Curve</vt:lpstr>
      <vt:lpstr>Modulation Factor</vt:lpstr>
      <vt:lpstr>Modulation Factor</vt:lpstr>
      <vt:lpstr>Figure-of-merit</vt:lpstr>
      <vt:lpstr>Figure-of-merit</vt:lpstr>
      <vt:lpstr>Other Gases</vt:lpstr>
      <vt:lpstr>Conclusions</vt:lpstr>
      <vt:lpstr>Conclusions</vt:lpstr>
      <vt:lpstr>BACKUP</vt:lpstr>
      <vt:lpstr>High-precision 3D TPC with optical readout via PMT + sCMOS</vt:lpstr>
      <vt:lpstr>High-precision 3D TPC with optical readout via PMT + sCMOS</vt:lpstr>
      <vt:lpstr>High-precision 3D TPC with optical readout via PMT + sCMOS</vt:lpstr>
      <vt:lpstr>High-precision 3D TPC with optical readout via PMT + sCMOS</vt:lpstr>
      <vt:lpstr>sCMOS characteristics &amp; He/Ar:CF4 emission spectra</vt:lpstr>
      <vt:lpstr>                      detectors and timeline </vt:lpstr>
      <vt:lpstr>                      detectors and timeline </vt:lpstr>
      <vt:lpstr>Long Imaging ModulE</vt:lpstr>
      <vt:lpstr>CYGNO04</vt:lpstr>
      <vt:lpstr>Reconstruction and Direction</vt:lpstr>
      <vt:lpstr>Introduction</vt:lpstr>
      <vt:lpstr>Conceptual Map</vt:lpstr>
      <vt:lpstr>Measurements</vt:lpstr>
      <vt:lpstr>Measurements</vt:lpstr>
      <vt:lpstr>Measurements</vt:lpstr>
      <vt:lpstr>Measurements</vt:lpstr>
      <vt:lpstr>Intrinsic Angular spread simualtion</vt:lpstr>
      <vt:lpstr>Intrinsic Angular spread simualtion</vt:lpstr>
      <vt:lpstr>Detector Resolution</vt:lpstr>
      <vt:lpstr>Modulation factor and figure-of-merit</vt:lpstr>
      <vt:lpstr>Modulation factor and figure-of-merit</vt:lpstr>
      <vt:lpstr>Modulation factor and figure-of-merit</vt:lpstr>
      <vt:lpstr>Modulation factor and figure-of-merit</vt:lpstr>
      <vt:lpstr>Other results</vt:lpstr>
      <vt:lpstr>Modulation Factors and figure-of-merits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Davide Fiorina</dc:creator>
  <cp:lastModifiedBy>Davide Fiorina</cp:lastModifiedBy>
  <cp:revision>125</cp:revision>
  <dcterms:created xsi:type="dcterms:W3CDTF">2024-06-11T10:26:06Z</dcterms:created>
  <dcterms:modified xsi:type="dcterms:W3CDTF">2024-10-15T09:18:14Z</dcterms:modified>
</cp:coreProperties>
</file>