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422" r:id="rId3"/>
    <p:sldId id="359" r:id="rId4"/>
    <p:sldId id="888" r:id="rId5"/>
    <p:sldId id="890" r:id="rId6"/>
    <p:sldId id="891" r:id="rId7"/>
    <p:sldId id="414" r:id="rId8"/>
    <p:sldId id="892" r:id="rId9"/>
    <p:sldId id="918" r:id="rId10"/>
    <p:sldId id="917" r:id="rId11"/>
    <p:sldId id="919" r:id="rId12"/>
    <p:sldId id="893" r:id="rId13"/>
    <p:sldId id="895" r:id="rId14"/>
    <p:sldId id="896" r:id="rId15"/>
    <p:sldId id="894" r:id="rId16"/>
    <p:sldId id="898" r:id="rId17"/>
    <p:sldId id="897" r:id="rId18"/>
    <p:sldId id="908" r:id="rId19"/>
    <p:sldId id="913" r:id="rId20"/>
    <p:sldId id="909" r:id="rId21"/>
    <p:sldId id="900" r:id="rId22"/>
    <p:sldId id="901" r:id="rId23"/>
    <p:sldId id="920" r:id="rId24"/>
    <p:sldId id="921" r:id="rId25"/>
    <p:sldId id="922" r:id="rId26"/>
    <p:sldId id="887" r:id="rId27"/>
    <p:sldId id="912" r:id="rId28"/>
    <p:sldId id="928" r:id="rId29"/>
    <p:sldId id="432" r:id="rId30"/>
    <p:sldId id="413" r:id="rId31"/>
    <p:sldId id="914" r:id="rId32"/>
    <p:sldId id="926" r:id="rId33"/>
    <p:sldId id="904" r:id="rId34"/>
    <p:sldId id="907" r:id="rId35"/>
    <p:sldId id="916" r:id="rId36"/>
    <p:sldId id="915" r:id="rId37"/>
    <p:sldId id="349" r:id="rId38"/>
    <p:sldId id="325" r:id="rId39"/>
    <p:sldId id="390" r:id="rId40"/>
    <p:sldId id="923" r:id="rId41"/>
    <p:sldId id="924" r:id="rId42"/>
    <p:sldId id="925" r:id="rId43"/>
    <p:sldId id="927" r:id="rId44"/>
  </p:sldIdLst>
  <p:sldSz cx="9906000" cy="6858000" type="A4"/>
  <p:notesSz cx="7102475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36"/>
    <a:srgbClr val="CCFFCC"/>
    <a:srgbClr val="B8847E"/>
    <a:srgbClr val="B9E5BB"/>
    <a:srgbClr val="FF3300"/>
    <a:srgbClr val="D3657D"/>
    <a:srgbClr val="009999"/>
    <a:srgbClr val="FF5353"/>
    <a:srgbClr val="4D4D4D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39" autoAdjust="0"/>
    <p:restoredTop sz="94711" autoAdjust="0"/>
  </p:normalViewPr>
  <p:slideViewPr>
    <p:cSldViewPr>
      <p:cViewPr>
        <p:scale>
          <a:sx n="100" d="100"/>
          <a:sy n="100" d="100"/>
        </p:scale>
        <p:origin x="2290" y="10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3290" y="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094" y="2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721108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094" y="9721108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8D1D213F-095C-4D85-AB24-561FDC10C3A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596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4" y="2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GB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9463" y="768350"/>
            <a:ext cx="55435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1443"/>
            <a:ext cx="5681980" cy="460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108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4" y="9721108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56" tIns="49079" rIns="98156" bIns="49079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538F2D96-8946-4150-BA0A-DCE9B3B30B93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066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0664D1-CB37-4E52-8C50-28F4FE944635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F2D96-8946-4150-BA0A-DCE9B3B30B93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919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3535C-20FC-49B6-A825-4CD6A13F2483}" type="slidenum">
              <a:rPr lang="en-GB"/>
              <a:pPr/>
              <a:t>32</a:t>
            </a:fld>
            <a:endParaRPr lang="en-GB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6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3535C-20FC-49B6-A825-4CD6A13F2483}" type="slidenum">
              <a:rPr lang="en-GB"/>
              <a:pPr/>
              <a:t>37</a:t>
            </a:fld>
            <a:endParaRPr lang="en-GB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35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4C5D8-361C-42B3-80AF-5AD591791517}" type="slidenum">
              <a:rPr lang="en-GB"/>
              <a:pPr/>
              <a:t>38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4C5D8-361C-42B3-80AF-5AD591791517}" type="slidenum">
              <a:rPr lang="en-GB"/>
              <a:pPr/>
              <a:t>39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3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4C5D8-361C-42B3-80AF-5AD591791517}" type="slidenum">
              <a:rPr lang="en-GB"/>
              <a:pPr/>
              <a:t>2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53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4C5D8-361C-42B3-80AF-5AD591791517}" type="slidenum">
              <a:rPr lang="en-GB"/>
              <a:pPr/>
              <a:t>3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4C5D8-361C-42B3-80AF-5AD591791517}" type="slidenum">
              <a:rPr lang="en-GB"/>
              <a:pPr/>
              <a:t>4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75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F2D96-8946-4150-BA0A-DCE9B3B30B9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620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F2D96-8946-4150-BA0A-DCE9B3B30B9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843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F2D96-8946-4150-BA0A-DCE9B3B30B9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858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F2D96-8946-4150-BA0A-DCE9B3B30B93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3469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F2D96-8946-4150-BA0A-DCE9B3B30B93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970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3"/>
          <p:cNvSpPr>
            <a:spLocks noChangeShapeType="1"/>
          </p:cNvSpPr>
          <p:nvPr userDrawn="1"/>
        </p:nvSpPr>
        <p:spPr bwMode="auto">
          <a:xfrm flipH="1">
            <a:off x="0" y="6524625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5129" name="Picture 9" descr="HIP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9050"/>
            <a:ext cx="1919288" cy="1781175"/>
          </a:xfrm>
          <a:prstGeom prst="rect">
            <a:avLst/>
          </a:prstGeom>
          <a:noFill/>
        </p:spPr>
      </p:pic>
      <p:pic>
        <p:nvPicPr>
          <p:cNvPr id="3" name="Picture 2" descr="Graphical user interface, text, application">
            <a:extLst>
              <a:ext uri="{FF2B5EF4-FFF2-40B4-BE49-F238E27FC236}">
                <a16:creationId xmlns:a16="http://schemas.microsoft.com/office/drawing/2014/main" id="{3DFD8AA2-FBCB-749C-3AB3-25E2C6BFC2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949" y="116632"/>
            <a:ext cx="3900051" cy="1152125"/>
          </a:xfrm>
          <a:prstGeom prst="rect">
            <a:avLst/>
          </a:prstGeom>
        </p:spPr>
      </p:pic>
      <p:sp>
        <p:nvSpPr>
          <p:cNvPr id="6" name="Text Box 27">
            <a:extLst>
              <a:ext uri="{FF2B5EF4-FFF2-40B4-BE49-F238E27FC236}">
                <a16:creationId xmlns:a16="http://schemas.microsoft.com/office/drawing/2014/main" id="{9DC8B7FE-D4AB-3C10-8EE7-574DC920B4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3675" y="6567155"/>
            <a:ext cx="6415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FI" sz="1000" b="1" dirty="0">
                <a:solidFill>
                  <a:srgbClr val="4D4D4D"/>
                </a:solidFill>
                <a:latin typeface="Tempus Sans ITC" pitchFamily="82" charset="0"/>
              </a:rPr>
              <a:t>17</a:t>
            </a:r>
            <a:r>
              <a:rPr lang="fi-FI" sz="1000" b="1" dirty="0">
                <a:solidFill>
                  <a:srgbClr val="4D4D4D"/>
                </a:solidFill>
                <a:latin typeface="Tempus Sans ITC" pitchFamily="82" charset="0"/>
              </a:rPr>
              <a:t>.</a:t>
            </a:r>
            <a:r>
              <a:rPr lang="en-FI" sz="1000" b="1" dirty="0">
                <a:solidFill>
                  <a:srgbClr val="4D4D4D"/>
                </a:solidFill>
                <a:latin typeface="Tempus Sans ITC" pitchFamily="82" charset="0"/>
              </a:rPr>
              <a:t>10.24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B8FBB06-7413-AD30-085C-72DB7658FE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752" y="116632"/>
            <a:ext cx="3097944" cy="96641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44D8F8E-FDAA-8753-5A99-1353B68F89B7}"/>
              </a:ext>
            </a:extLst>
          </p:cNvPr>
          <p:cNvGrpSpPr/>
          <p:nvPr userDrawn="1"/>
        </p:nvGrpSpPr>
        <p:grpSpPr>
          <a:xfrm>
            <a:off x="3194730" y="6542456"/>
            <a:ext cx="3342446" cy="295618"/>
            <a:chOff x="3194730" y="6542456"/>
            <a:chExt cx="3342446" cy="295618"/>
          </a:xfrm>
        </p:grpSpPr>
        <p:sp>
          <p:nvSpPr>
            <p:cNvPr id="5" name="Text Box 34">
              <a:extLst>
                <a:ext uri="{FF2B5EF4-FFF2-40B4-BE49-F238E27FC236}">
                  <a16:creationId xmlns:a16="http://schemas.microsoft.com/office/drawing/2014/main" id="{725F0218-6FD8-52F8-5422-8625132E286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194730" y="6574022"/>
              <a:ext cx="334244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4D4D4D"/>
                  </a:solidFill>
                  <a:latin typeface="Tempus Sans ITC" pitchFamily="82" charset="0"/>
                </a:rPr>
                <a:t>Francisco García –</a:t>
              </a:r>
              <a:r>
                <a:rPr lang="en-FI" sz="1000" b="1" dirty="0">
                  <a:solidFill>
                    <a:srgbClr val="4D4D4D"/>
                  </a:solidFill>
                  <a:latin typeface="Tempus Sans ITC" pitchFamily="82" charset="0"/>
                </a:rPr>
                <a:t>               Conference in Hefei - China</a:t>
              </a:r>
              <a:endParaRPr lang="en-GB" sz="1000" b="1" dirty="0">
                <a:solidFill>
                  <a:srgbClr val="4D4D4D"/>
                </a:solidFill>
                <a:latin typeface="Tempus Sans ITC" pitchFamily="82" charset="0"/>
              </a:endParaRPr>
            </a:p>
          </p:txBody>
        </p:sp>
        <p:pic>
          <p:nvPicPr>
            <p:cNvPr id="7" name="Picture 6" descr="A black and orange text&#10;&#10;Description automatically generated">
              <a:extLst>
                <a:ext uri="{FF2B5EF4-FFF2-40B4-BE49-F238E27FC236}">
                  <a16:creationId xmlns:a16="http://schemas.microsoft.com/office/drawing/2014/main" id="{78B1629E-E767-3B3B-1BAB-7F56C11875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3615" y="6542456"/>
              <a:ext cx="475496" cy="295618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9799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7532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Line 14"/>
          <p:cNvSpPr>
            <a:spLocks noChangeShapeType="1"/>
          </p:cNvSpPr>
          <p:nvPr/>
        </p:nvSpPr>
        <p:spPr bwMode="auto">
          <a:xfrm flipH="1">
            <a:off x="0" y="6524625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12" name="Text Box 27">
            <a:extLst>
              <a:ext uri="{FF2B5EF4-FFF2-40B4-BE49-F238E27FC236}">
                <a16:creationId xmlns:a16="http://schemas.microsoft.com/office/drawing/2014/main" id="{9A09D588-4175-429B-8D1A-BC681FE804C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3675" y="6567155"/>
            <a:ext cx="6415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FI" sz="1000" b="1" dirty="0">
                <a:solidFill>
                  <a:srgbClr val="4D4D4D"/>
                </a:solidFill>
                <a:latin typeface="Tempus Sans ITC" pitchFamily="82" charset="0"/>
              </a:rPr>
              <a:t>17</a:t>
            </a:r>
            <a:r>
              <a:rPr lang="fi-FI" sz="1000" b="1" dirty="0">
                <a:solidFill>
                  <a:srgbClr val="4D4D4D"/>
                </a:solidFill>
                <a:latin typeface="Tempus Sans ITC" pitchFamily="82" charset="0"/>
              </a:rPr>
              <a:t>.</a:t>
            </a:r>
            <a:r>
              <a:rPr lang="en-FI" sz="1000" b="1" dirty="0">
                <a:solidFill>
                  <a:srgbClr val="4D4D4D"/>
                </a:solidFill>
                <a:latin typeface="Tempus Sans ITC" pitchFamily="82" charset="0"/>
              </a:rPr>
              <a:t>10.24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FC18756-9DDF-7ADD-81A0-D5B80D3DB3AC}"/>
              </a:ext>
            </a:extLst>
          </p:cNvPr>
          <p:cNvGrpSpPr/>
          <p:nvPr userDrawn="1"/>
        </p:nvGrpSpPr>
        <p:grpSpPr>
          <a:xfrm>
            <a:off x="3194730" y="6542456"/>
            <a:ext cx="3342446" cy="295618"/>
            <a:chOff x="3194730" y="6542456"/>
            <a:chExt cx="3342446" cy="295618"/>
          </a:xfrm>
        </p:grpSpPr>
        <p:sp>
          <p:nvSpPr>
            <p:cNvPr id="4" name="Text Box 34">
              <a:extLst>
                <a:ext uri="{FF2B5EF4-FFF2-40B4-BE49-F238E27FC236}">
                  <a16:creationId xmlns:a16="http://schemas.microsoft.com/office/drawing/2014/main" id="{FC7F0D15-8B55-012B-6ECA-5749E828CE5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194730" y="6574022"/>
              <a:ext cx="334244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4D4D4D"/>
                  </a:solidFill>
                  <a:latin typeface="Tempus Sans ITC" pitchFamily="82" charset="0"/>
                </a:rPr>
                <a:t>Francisco García –</a:t>
              </a:r>
              <a:r>
                <a:rPr lang="en-FI" sz="1000" b="1" dirty="0">
                  <a:solidFill>
                    <a:srgbClr val="4D4D4D"/>
                  </a:solidFill>
                  <a:latin typeface="Tempus Sans ITC" pitchFamily="82" charset="0"/>
                </a:rPr>
                <a:t>               Conference in Hefei - China</a:t>
              </a:r>
              <a:endParaRPr lang="en-GB" sz="1000" b="1" dirty="0">
                <a:solidFill>
                  <a:srgbClr val="4D4D4D"/>
                </a:solidFill>
                <a:latin typeface="Tempus Sans ITC" pitchFamily="82" charset="0"/>
              </a:endParaRPr>
            </a:p>
          </p:txBody>
        </p:sp>
        <p:pic>
          <p:nvPicPr>
            <p:cNvPr id="5" name="Picture 4" descr="A black and orange text&#10;&#10;Description automatically generated">
              <a:extLst>
                <a:ext uri="{FF2B5EF4-FFF2-40B4-BE49-F238E27FC236}">
                  <a16:creationId xmlns:a16="http://schemas.microsoft.com/office/drawing/2014/main" id="{945B346B-78B9-9081-10CE-9B245F5377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3615" y="6542456"/>
              <a:ext cx="475496" cy="2956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200472" y="2510543"/>
            <a:ext cx="9505056" cy="1836913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The </a:t>
            </a:r>
            <a:r>
              <a:rPr lang="en-FI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Ultra</a:t>
            </a:r>
            <a:r>
              <a:rPr lang="en-US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Low </a:t>
            </a:r>
            <a:r>
              <a:rPr lang="en-FI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M</a:t>
            </a:r>
            <a:r>
              <a:rPr lang="en-US" sz="4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aterial</a:t>
            </a:r>
            <a:r>
              <a:rPr lang="en-US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FI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B</a:t>
            </a:r>
            <a:r>
              <a:rPr lang="en-US" sz="4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udget</a:t>
            </a:r>
            <a:r>
              <a:rPr lang="en-US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 GEM based TPC used for </a:t>
            </a:r>
            <a:r>
              <a:rPr lang="en-FI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r>
              <a:rPr lang="en-US" sz="4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rackin</a:t>
            </a:r>
            <a:r>
              <a:rPr lang="en-FI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g</a:t>
            </a:r>
            <a:endParaRPr lang="en-US" sz="4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393160" y="5589240"/>
            <a:ext cx="345638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000" b="1" dirty="0">
                <a:latin typeface="Comic Sans MS" pitchFamily="66" charset="0"/>
              </a:rPr>
              <a:t>Francisco García</a:t>
            </a:r>
            <a:endParaRPr lang="en-US" sz="2000" dirty="0">
              <a:latin typeface="Comic Sans MS" pitchFamily="66" charset="0"/>
            </a:endParaRPr>
          </a:p>
          <a:p>
            <a:pPr marL="342900" indent="-342900"/>
            <a:r>
              <a:rPr lang="en-US" dirty="0">
                <a:latin typeface="Comic Sans MS" pitchFamily="66" charset="0"/>
              </a:rPr>
              <a:t>Helsinki Institute of Physics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A94EB111-2B07-E66A-56DC-D7C3B37A5C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944" y="764704"/>
            <a:ext cx="5047273" cy="5598553"/>
          </a:xfrm>
          <a:prstGeom prst="rect">
            <a:avLst/>
          </a:prstGeom>
        </p:spPr>
      </p:pic>
      <p:sp>
        <p:nvSpPr>
          <p:cNvPr id="4" name="Text Box 5">
            <a:extLst>
              <a:ext uri="{FF2B5EF4-FFF2-40B4-BE49-F238E27FC236}">
                <a16:creationId xmlns:a16="http://schemas.microsoft.com/office/drawing/2014/main" id="{9C6BD1EC-4200-D458-6855-151924A93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332656"/>
            <a:ext cx="5976664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The second campaign for </a:t>
            </a:r>
            <a:r>
              <a:rPr lang="en-GB" sz="1600" i="1" dirty="0">
                <a:latin typeface="Comic Sans MS" pitchFamily="66" charset="0"/>
              </a:rPr>
              <a:t>G</a:t>
            </a:r>
            <a:r>
              <a:rPr lang="en-FI" sz="1600" i="1" dirty="0">
                <a:latin typeface="Comic Sans MS" pitchFamily="66" charset="0"/>
              </a:rPr>
              <a:t>EM-TPC – HGB4 at S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</a:t>
            </a:r>
            <a:r>
              <a:rPr lang="en-FI" sz="1600" i="1" dirty="0">
                <a:latin typeface="Comic Sans MS" pitchFamily="66" charset="0"/>
              </a:rPr>
              <a:t>S/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E1</a:t>
            </a:r>
            <a:r>
              <a:rPr lang="en-FI" sz="1600" i="1" dirty="0">
                <a:latin typeface="Comic Sans MS" pitchFamily="66" charset="0"/>
              </a:rPr>
              <a:t> - PSI </a:t>
            </a:r>
            <a:endParaRPr lang="en-GB" sz="1600" i="1" dirty="0">
              <a:latin typeface="Comic Sans MS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AB8100-0879-D6D9-BB95-96E50DAB8CE1}"/>
              </a:ext>
            </a:extLst>
          </p:cNvPr>
          <p:cNvSpPr txBox="1"/>
          <p:nvPr/>
        </p:nvSpPr>
        <p:spPr>
          <a:xfrm>
            <a:off x="56456" y="1340768"/>
            <a:ext cx="422213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The gas was changed by HeC0</a:t>
            </a:r>
            <a:r>
              <a:rPr lang="en-FI" baseline="-25000" dirty="0"/>
              <a:t>2</a:t>
            </a:r>
            <a:r>
              <a:rPr lang="en-FI" dirty="0"/>
              <a:t> (90/10).</a:t>
            </a:r>
          </a:p>
          <a:p>
            <a:endParaRPr lang="en-FI" dirty="0"/>
          </a:p>
          <a:p>
            <a:endParaRPr lang="en-FI" dirty="0"/>
          </a:p>
          <a:p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The GEM-TPC in twin configuration (HGB4-2) was flag</a:t>
            </a:r>
            <a:r>
              <a:rPr lang="fi-FI" dirty="0"/>
              <a:t>g</a:t>
            </a:r>
            <a:r>
              <a:rPr lang="en-FI" dirty="0"/>
              <a:t>ed to the beam pipe.</a:t>
            </a:r>
          </a:p>
          <a:p>
            <a:endParaRPr lang="en-FI" dirty="0"/>
          </a:p>
          <a:p>
            <a:endParaRPr lang="en-FI" dirty="0"/>
          </a:p>
          <a:p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The target was refurbished.</a:t>
            </a:r>
          </a:p>
          <a:p>
            <a:endParaRPr lang="en-FI" dirty="0"/>
          </a:p>
          <a:p>
            <a:endParaRPr lang="en-FI" dirty="0"/>
          </a:p>
          <a:p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Ten (10) high purity Germanium detectors were added to the setup.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F4B2A2E6-321A-D004-7D8B-0A3DE07E6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10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51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C6BD1EC-4200-D458-6855-151924A93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431" y="201213"/>
            <a:ext cx="5976664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The second campaign for </a:t>
            </a:r>
            <a:r>
              <a:rPr lang="en-GB" sz="1600" i="1" dirty="0">
                <a:latin typeface="Comic Sans MS" pitchFamily="66" charset="0"/>
              </a:rPr>
              <a:t>G</a:t>
            </a:r>
            <a:r>
              <a:rPr lang="en-FI" sz="1600" i="1" dirty="0">
                <a:latin typeface="Comic Sans MS" pitchFamily="66" charset="0"/>
              </a:rPr>
              <a:t>EM-TPC – HGB4 at S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</a:t>
            </a:r>
            <a:r>
              <a:rPr lang="en-FI" sz="1600" i="1" dirty="0">
                <a:latin typeface="Comic Sans MS" pitchFamily="66" charset="0"/>
              </a:rPr>
              <a:t>S/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E1</a:t>
            </a:r>
            <a:r>
              <a:rPr lang="en-FI" sz="1600" i="1" dirty="0">
                <a:latin typeface="Comic Sans MS" pitchFamily="66" charset="0"/>
              </a:rPr>
              <a:t> - PSI </a:t>
            </a:r>
            <a:endParaRPr lang="en-GB" sz="1600" i="1" dirty="0">
              <a:latin typeface="Comic Sans MS" pitchFamily="66" charset="0"/>
            </a:endParaRPr>
          </a:p>
        </p:txBody>
      </p:sp>
      <p:pic>
        <p:nvPicPr>
          <p:cNvPr id="9" name="Picture 8" descr="A circular metal object with yellow tape&#10;&#10;Description automatically generated">
            <a:extLst>
              <a:ext uri="{FF2B5EF4-FFF2-40B4-BE49-F238E27FC236}">
                <a16:creationId xmlns:a16="http://schemas.microsoft.com/office/drawing/2014/main" id="{2105E7F6-784E-01D3-B5E9-777D5CA83C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31" y="833193"/>
            <a:ext cx="2693375" cy="3075736"/>
          </a:xfrm>
          <a:prstGeom prst="rect">
            <a:avLst/>
          </a:prstGeom>
        </p:spPr>
      </p:pic>
      <p:pic>
        <p:nvPicPr>
          <p:cNvPr id="11" name="Picture 10" descr="A person holding a piece of metal&#10;&#10;Description automatically generated">
            <a:extLst>
              <a:ext uri="{FF2B5EF4-FFF2-40B4-BE49-F238E27FC236}">
                <a16:creationId xmlns:a16="http://schemas.microsoft.com/office/drawing/2014/main" id="{D08128FE-8E7C-AF41-1F08-677261DBD2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31" y="4077072"/>
            <a:ext cx="3119430" cy="2339572"/>
          </a:xfrm>
          <a:prstGeom prst="rect">
            <a:avLst/>
          </a:prstGeom>
        </p:spPr>
      </p:pic>
      <p:pic>
        <p:nvPicPr>
          <p:cNvPr id="14" name="Picture 13" descr="A close-up of a metal piece&#10;&#10;Description automatically generated">
            <a:extLst>
              <a:ext uri="{FF2B5EF4-FFF2-40B4-BE49-F238E27FC236}">
                <a16:creationId xmlns:a16="http://schemas.microsoft.com/office/drawing/2014/main" id="{EE016AD8-550B-1E0C-7EC7-AE4C364503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569" y="4077072"/>
            <a:ext cx="3430768" cy="2296042"/>
          </a:xfrm>
          <a:prstGeom prst="rect">
            <a:avLst/>
          </a:prstGeom>
        </p:spPr>
      </p:pic>
      <p:pic>
        <p:nvPicPr>
          <p:cNvPr id="16" name="Picture 15" descr="A person in a lab working on a machine&#10;&#10;Description automatically generated">
            <a:extLst>
              <a:ext uri="{FF2B5EF4-FFF2-40B4-BE49-F238E27FC236}">
                <a16:creationId xmlns:a16="http://schemas.microsoft.com/office/drawing/2014/main" id="{655C5F80-89E4-C403-2BA1-78911620DB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32" y="332656"/>
            <a:ext cx="2803443" cy="3006479"/>
          </a:xfrm>
          <a:prstGeom prst="rect">
            <a:avLst/>
          </a:prstGeom>
        </p:spPr>
      </p:pic>
      <p:pic>
        <p:nvPicPr>
          <p:cNvPr id="18" name="Picture 17" descr="A machine with a yellow x on it&#10;&#10;Description automatically generated">
            <a:extLst>
              <a:ext uri="{FF2B5EF4-FFF2-40B4-BE49-F238E27FC236}">
                <a16:creationId xmlns:a16="http://schemas.microsoft.com/office/drawing/2014/main" id="{402536AE-ED00-4499-D0E5-8A7EEBC1C66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153" y="3573016"/>
            <a:ext cx="2832522" cy="28803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FE2EFB5-1756-5A22-0861-F98A3E449CFB}"/>
              </a:ext>
            </a:extLst>
          </p:cNvPr>
          <p:cNvSpPr txBox="1"/>
          <p:nvPr/>
        </p:nvSpPr>
        <p:spPr>
          <a:xfrm>
            <a:off x="3404396" y="1772816"/>
            <a:ext cx="3430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FI" dirty="0"/>
              <a:t>Procedure to flange the GEM-TPC in twin configuration (HGB4-2) to the beam pipe at </a:t>
            </a:r>
            <a:r>
              <a:rPr lang="en-FI" sz="1800" dirty="0">
                <a:latin typeface="+mj-lt"/>
              </a:rPr>
              <a:t>S</a:t>
            </a:r>
            <a:r>
              <a:rPr lang="en-FI" sz="1800" dirty="0">
                <a:latin typeface="Comic Sans MS" pitchFamily="66" charset="0"/>
                <a:sym typeface="Symbol" panose="05050102010706020507" pitchFamily="18" charset="2"/>
              </a:rPr>
              <a:t></a:t>
            </a:r>
            <a:r>
              <a:rPr lang="en-FI" sz="1800" dirty="0">
                <a:latin typeface="+mj-lt"/>
              </a:rPr>
              <a:t>S/</a:t>
            </a:r>
            <a:r>
              <a:rPr lang="en-FI" sz="1800" dirty="0">
                <a:latin typeface="Comic Sans MS" pitchFamily="66" charset="0"/>
                <a:sym typeface="Symbol" panose="05050102010706020507" pitchFamily="18" charset="2"/>
              </a:rPr>
              <a:t></a:t>
            </a:r>
            <a:r>
              <a:rPr lang="en-FI" sz="1800" dirty="0">
                <a:latin typeface="+mj-lt"/>
                <a:sym typeface="Symbol" panose="05050102010706020507" pitchFamily="18" charset="2"/>
              </a:rPr>
              <a:t>E1</a:t>
            </a:r>
            <a:r>
              <a:rPr lang="en-FI" sz="1800" dirty="0">
                <a:latin typeface="+mj-lt"/>
              </a:rPr>
              <a:t> - PSI </a:t>
            </a:r>
            <a:r>
              <a:rPr lang="en-FI" dirty="0"/>
              <a:t>.</a:t>
            </a:r>
          </a:p>
        </p:txBody>
      </p:sp>
      <p:sp>
        <p:nvSpPr>
          <p:cNvPr id="20" name="Text Box 2">
            <a:extLst>
              <a:ext uri="{FF2B5EF4-FFF2-40B4-BE49-F238E27FC236}">
                <a16:creationId xmlns:a16="http://schemas.microsoft.com/office/drawing/2014/main" id="{5B73F5B1-E3DC-4663-A49F-007C295D2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11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11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12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8" name="Picture 7" descr="A machine with wires and a monitor&#10;&#10;Description automatically generated">
            <a:extLst>
              <a:ext uri="{FF2B5EF4-FFF2-40B4-BE49-F238E27FC236}">
                <a16:creationId xmlns:a16="http://schemas.microsoft.com/office/drawing/2014/main" id="{1E6D8A8C-55EF-82F7-6D77-D2239EABBF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906000" cy="5140040"/>
          </a:xfrm>
          <a:prstGeom prst="rect">
            <a:avLst/>
          </a:prstGeom>
        </p:spPr>
      </p:pic>
      <p:sp>
        <p:nvSpPr>
          <p:cNvPr id="9" name="Text Box 5">
            <a:extLst>
              <a:ext uri="{FF2B5EF4-FFF2-40B4-BE49-F238E27FC236}">
                <a16:creationId xmlns:a16="http://schemas.microsoft.com/office/drawing/2014/main" id="{E516AE2B-26AC-84EA-148F-FB37A643C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49373"/>
            <a:ext cx="1208584" cy="194990"/>
          </a:xfrm>
          <a:prstGeom prst="rect">
            <a:avLst/>
          </a:prstGeom>
          <a:solidFill>
            <a:srgbClr val="CCFFCC">
              <a:alpha val="50000"/>
            </a:srgbClr>
          </a:solidFill>
          <a:ln w="25400">
            <a:solidFill>
              <a:srgbClr val="009999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FI" sz="500" dirty="0">
                <a:latin typeface="Comic Sans MS" pitchFamily="66" charset="0"/>
              </a:rPr>
              <a:t>HGB4-2 at the </a:t>
            </a:r>
            <a:r>
              <a:rPr lang="en-FI" sz="500" i="1" dirty="0">
                <a:latin typeface="Comic Sans MS" pitchFamily="66" charset="0"/>
              </a:rPr>
              <a:t>SPS H4 beamline</a:t>
            </a:r>
            <a:r>
              <a:rPr lang="en-FI" sz="500" dirty="0">
                <a:latin typeface="Comic Sans MS" pitchFamily="66" charset="0"/>
              </a:rPr>
              <a:t> </a:t>
            </a:r>
            <a:endParaRPr lang="en-US" sz="500" dirty="0">
              <a:latin typeface="Comic Sans MS" pitchFamily="66" charset="0"/>
            </a:endParaRPr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id="{C551384E-3FA9-AF9C-8DB9-534F0001DB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4376" y="692696"/>
            <a:ext cx="2867406" cy="3046988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200" b="1" dirty="0">
                <a:latin typeface="Comic Sans MS" pitchFamily="66" charset="0"/>
              </a:rPr>
              <a:t>Particles:</a:t>
            </a:r>
            <a:r>
              <a:rPr lang="en-FI" sz="1200" dirty="0">
                <a:latin typeface="Comic Sans MS" pitchFamily="66" charset="0"/>
              </a:rPr>
              <a:t> </a:t>
            </a:r>
            <a:r>
              <a:rPr lang="en-FI" sz="1200" dirty="0">
                <a:latin typeface="+mj-lt"/>
                <a:sym typeface="Symbol" panose="05050102010706020507" pitchFamily="18" charset="2"/>
              </a:rPr>
              <a:t></a:t>
            </a:r>
            <a:r>
              <a:rPr lang="en-FI" sz="1200" dirty="0">
                <a:latin typeface="+mj-lt"/>
              </a:rPr>
              <a:t> and </a:t>
            </a:r>
            <a:r>
              <a:rPr lang="en-FI" sz="1200" dirty="0">
                <a:latin typeface="+mj-lt"/>
                <a:sym typeface="Symbol" panose="05050102010706020507" pitchFamily="18" charset="2"/>
              </a:rPr>
              <a:t> at 180 GeV/c</a:t>
            </a:r>
          </a:p>
          <a:p>
            <a:pPr algn="just"/>
            <a:endParaRPr lang="en-FI" sz="1200" dirty="0">
              <a:latin typeface="+mj-lt"/>
              <a:sym typeface="Symbol" panose="05050102010706020507" pitchFamily="18" charset="2"/>
            </a:endParaRPr>
          </a:p>
          <a:p>
            <a:pPr algn="just"/>
            <a:r>
              <a:rPr lang="en-FI" sz="1200" b="1" dirty="0">
                <a:latin typeface="Comic Sans MS" pitchFamily="66" charset="0"/>
                <a:sym typeface="Symbol" panose="05050102010706020507" pitchFamily="18" charset="2"/>
              </a:rPr>
              <a:t>Beam spot: </a:t>
            </a:r>
            <a:r>
              <a:rPr lang="en-FI" sz="1200" dirty="0">
                <a:latin typeface="+mj-lt"/>
                <a:sym typeface="Symbol" panose="05050102010706020507" pitchFamily="18" charset="2"/>
              </a:rPr>
              <a:t>for  10cm in X and Y</a:t>
            </a:r>
          </a:p>
          <a:p>
            <a:pPr algn="just"/>
            <a:r>
              <a:rPr lang="en-FI" sz="1200" dirty="0">
                <a:latin typeface="+mj-lt"/>
                <a:sym typeface="Symbol" panose="05050102010706020507" pitchFamily="18" charset="2"/>
              </a:rPr>
              <a:t>                     for  6 mm in X and Y </a:t>
            </a:r>
            <a:endParaRPr lang="en-FI" sz="1200" dirty="0">
              <a:latin typeface="+mj-lt"/>
            </a:endParaRPr>
          </a:p>
          <a:p>
            <a:pPr algn="ctr"/>
            <a:endParaRPr lang="en-GB" sz="1200" b="1" dirty="0">
              <a:latin typeface="Comic Sans MS" pitchFamily="66" charset="0"/>
            </a:endParaRPr>
          </a:p>
          <a:p>
            <a:pPr algn="just"/>
            <a:r>
              <a:rPr lang="en-FI" sz="1200" b="1" dirty="0">
                <a:latin typeface="Comic Sans MS" pitchFamily="66" charset="0"/>
              </a:rPr>
              <a:t>Intensity: </a:t>
            </a:r>
            <a:r>
              <a:rPr lang="en-FI" sz="1200" dirty="0">
                <a:latin typeface="+mj-lt"/>
                <a:sym typeface="Symbol" panose="05050102010706020507" pitchFamily="18" charset="2"/>
              </a:rPr>
              <a:t>for  </a:t>
            </a:r>
            <a:r>
              <a:rPr lang="en-FI" sz="1200" dirty="0">
                <a:latin typeface="+mj-lt"/>
                <a:sym typeface="Wingdings" panose="05000000000000000000" pitchFamily="2" charset="2"/>
              </a:rPr>
              <a:t> 80k/spill</a:t>
            </a:r>
            <a:endParaRPr lang="en-FI" sz="1200" dirty="0">
              <a:latin typeface="+mj-lt"/>
              <a:sym typeface="Symbol" panose="05050102010706020507" pitchFamily="18" charset="2"/>
            </a:endParaRPr>
          </a:p>
          <a:p>
            <a:pPr algn="just"/>
            <a:r>
              <a:rPr lang="en-FI" sz="1200" dirty="0">
                <a:latin typeface="+mj-lt"/>
                <a:sym typeface="Symbol" panose="05050102010706020507" pitchFamily="18" charset="2"/>
              </a:rPr>
              <a:t>                   for  </a:t>
            </a:r>
            <a:r>
              <a:rPr lang="en-FI" sz="1200" dirty="0">
                <a:latin typeface="+mj-lt"/>
                <a:sym typeface="Wingdings" panose="05000000000000000000" pitchFamily="2" charset="2"/>
              </a:rPr>
              <a:t> 80k – 10M/spill</a:t>
            </a:r>
            <a:r>
              <a:rPr lang="en-FI" sz="1200" dirty="0">
                <a:latin typeface="+mj-lt"/>
                <a:sym typeface="Symbol" panose="05050102010706020507" pitchFamily="18" charset="2"/>
              </a:rPr>
              <a:t> </a:t>
            </a:r>
            <a:endParaRPr lang="en-FI" sz="1200" dirty="0">
              <a:latin typeface="+mj-lt"/>
            </a:endParaRPr>
          </a:p>
          <a:p>
            <a:endParaRPr lang="en-FI" sz="1200" dirty="0">
              <a:latin typeface="Comic Sans MS" pitchFamily="66" charset="0"/>
            </a:endParaRPr>
          </a:p>
          <a:p>
            <a:r>
              <a:rPr lang="en-FI" sz="1200" b="1" dirty="0">
                <a:latin typeface="Comic Sans MS" pitchFamily="66" charset="0"/>
              </a:rPr>
              <a:t>Working gas:</a:t>
            </a:r>
          </a:p>
          <a:p>
            <a:r>
              <a:rPr lang="en-FI" sz="1200" dirty="0">
                <a:latin typeface="+mj-lt"/>
              </a:rPr>
              <a:t>	ArCO</a:t>
            </a:r>
            <a:r>
              <a:rPr lang="en-FI" sz="1200" baseline="-25000" dirty="0">
                <a:latin typeface="+mj-lt"/>
              </a:rPr>
              <a:t>2</a:t>
            </a:r>
            <a:r>
              <a:rPr lang="en-FI" sz="1200" dirty="0">
                <a:latin typeface="+mj-lt"/>
              </a:rPr>
              <a:t> (70/30)</a:t>
            </a:r>
          </a:p>
          <a:p>
            <a:r>
              <a:rPr lang="en-FI" sz="1200" dirty="0">
                <a:latin typeface="+mj-lt"/>
              </a:rPr>
              <a:t>	HeCO</a:t>
            </a:r>
            <a:r>
              <a:rPr lang="en-FI" sz="1200" baseline="-25000" dirty="0">
                <a:latin typeface="+mj-lt"/>
              </a:rPr>
              <a:t>2</a:t>
            </a:r>
            <a:r>
              <a:rPr lang="en-FI" sz="1200" dirty="0">
                <a:latin typeface="+mj-lt"/>
              </a:rPr>
              <a:t> (90/10)</a:t>
            </a:r>
          </a:p>
          <a:p>
            <a:r>
              <a:rPr lang="en-FI" sz="1200" dirty="0">
                <a:latin typeface="+mj-lt"/>
              </a:rPr>
              <a:t>	HeCO</a:t>
            </a:r>
            <a:r>
              <a:rPr lang="en-FI" sz="1200" baseline="-25000" dirty="0">
                <a:latin typeface="+mj-lt"/>
              </a:rPr>
              <a:t>2</a:t>
            </a:r>
            <a:r>
              <a:rPr lang="en-FI" sz="1200" dirty="0">
                <a:latin typeface="+mj-lt"/>
              </a:rPr>
              <a:t> (70/30)</a:t>
            </a:r>
            <a:endParaRPr lang="en-FI" sz="1100" b="1" dirty="0">
              <a:latin typeface="+mj-lt"/>
            </a:endParaRPr>
          </a:p>
          <a:p>
            <a:endParaRPr lang="en-FI" sz="1200" dirty="0">
              <a:latin typeface="+mj-lt"/>
            </a:endParaRPr>
          </a:p>
          <a:p>
            <a:r>
              <a:rPr lang="en-FI" sz="1200" b="1" dirty="0">
                <a:latin typeface="Comic Sans MS" pitchFamily="66" charset="0"/>
              </a:rPr>
              <a:t>Readout Electronics:</a:t>
            </a:r>
          </a:p>
          <a:p>
            <a:r>
              <a:rPr lang="en-FI" sz="1200" dirty="0">
                <a:latin typeface="Comic Sans MS" pitchFamily="66" charset="0"/>
              </a:rPr>
              <a:t>                                </a:t>
            </a:r>
            <a:r>
              <a:rPr lang="en-FI" sz="1200" dirty="0">
                <a:latin typeface="+mj-lt"/>
              </a:rPr>
              <a:t>VMM3a/SRS</a:t>
            </a:r>
          </a:p>
          <a:p>
            <a:pPr algn="r"/>
            <a:r>
              <a:rPr lang="en-FI" sz="1200" b="1" dirty="0">
                <a:latin typeface="+mj-lt"/>
              </a:rPr>
              <a:t>2024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E9DA16D-30F0-D1F7-5FE8-7FAC56141BE5}"/>
              </a:ext>
            </a:extLst>
          </p:cNvPr>
          <p:cNvSpPr/>
          <p:nvPr/>
        </p:nvSpPr>
        <p:spPr>
          <a:xfrm>
            <a:off x="8018388" y="2564904"/>
            <a:ext cx="1080120" cy="204828"/>
          </a:xfrm>
          <a:prstGeom prst="rect">
            <a:avLst/>
          </a:prstGeom>
          <a:noFill/>
          <a:ln>
            <a:solidFill>
              <a:srgbClr val="FE00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24868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71" y="-162467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13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506BF5-AD27-8F4A-F6D9-88FD79CCDA2F}"/>
              </a:ext>
            </a:extLst>
          </p:cNvPr>
          <p:cNvSpPr txBox="1"/>
          <p:nvPr/>
        </p:nvSpPr>
        <p:spPr>
          <a:xfrm>
            <a:off x="6268340" y="4698803"/>
            <a:ext cx="242001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800" i="1" dirty="0">
                <a:latin typeface="Comic Sans MS" pitchFamily="66" charset="0"/>
              </a:rPr>
              <a:t>GEM-TPC, Bottom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692BA5-DD54-C599-6FC8-392F2B433543}"/>
              </a:ext>
            </a:extLst>
          </p:cNvPr>
          <p:cNvSpPr txBox="1"/>
          <p:nvPr/>
        </p:nvSpPr>
        <p:spPr>
          <a:xfrm>
            <a:off x="9310278" y="4653136"/>
            <a:ext cx="497362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000" dirty="0">
                <a:latin typeface="+mn-lt"/>
              </a:rPr>
              <a:t>strips</a:t>
            </a: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754" y="774419"/>
            <a:ext cx="4376010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600" i="1" dirty="0">
                <a:latin typeface="Comic Sans MS" pitchFamily="66" charset="0"/>
              </a:rPr>
              <a:t>C</a:t>
            </a:r>
            <a:r>
              <a:rPr lang="en-FI" sz="1600" i="1" dirty="0" err="1">
                <a:latin typeface="Comic Sans MS" pitchFamily="66" charset="0"/>
              </a:rPr>
              <a:t>luster</a:t>
            </a:r>
            <a:r>
              <a:rPr lang="en-FI" sz="1600" i="1" dirty="0">
                <a:latin typeface="Comic Sans MS" pitchFamily="66" charset="0"/>
              </a:rPr>
              <a:t> Strip multiplicity on ArCO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(70/30)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199A50-F1EC-2A04-5074-95B9CA68C303}"/>
              </a:ext>
            </a:extLst>
          </p:cNvPr>
          <p:cNvSpPr txBox="1"/>
          <p:nvPr/>
        </p:nvSpPr>
        <p:spPr>
          <a:xfrm>
            <a:off x="6680181" y="2935612"/>
            <a:ext cx="172920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800" i="1" dirty="0">
                <a:latin typeface="Comic Sans MS" pitchFamily="66" charset="0"/>
              </a:rPr>
              <a:t>GEM-TPC, Top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1FB1B9-300B-B6D1-4C6E-D5ECDB8513E6}"/>
              </a:ext>
            </a:extLst>
          </p:cNvPr>
          <p:cNvSpPr txBox="1"/>
          <p:nvPr/>
        </p:nvSpPr>
        <p:spPr>
          <a:xfrm>
            <a:off x="9264611" y="2890456"/>
            <a:ext cx="497362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000" dirty="0">
                <a:latin typeface="+mn-lt"/>
              </a:rPr>
              <a:t>strips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7D7E27-1236-DB11-77CA-FE1FAF21ED6F}"/>
              </a:ext>
            </a:extLst>
          </p:cNvPr>
          <p:cNvSpPr txBox="1"/>
          <p:nvPr/>
        </p:nvSpPr>
        <p:spPr>
          <a:xfrm>
            <a:off x="6897216" y="1230509"/>
            <a:ext cx="1368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FI" sz="1800" i="1" dirty="0">
                <a:latin typeface="Comic Sans MS" pitchFamily="66" charset="0"/>
              </a:rPr>
              <a:t>For Muons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5FD8F5-91FB-15F7-1BFB-0D97D856354E}"/>
              </a:ext>
            </a:extLst>
          </p:cNvPr>
          <p:cNvSpPr txBox="1"/>
          <p:nvPr/>
        </p:nvSpPr>
        <p:spPr>
          <a:xfrm>
            <a:off x="333278" y="5219386"/>
            <a:ext cx="921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/>
              <a:t>Cluster strip multiplicity </a:t>
            </a:r>
            <a:r>
              <a:rPr lang="en-FI" dirty="0"/>
              <a:t>is the quantity of strips fired in one reconstructed cluster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4B0A422F-6598-EF84-DBFD-A7EBE6222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9037" y="771730"/>
            <a:ext cx="4376010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600" i="1" dirty="0">
                <a:latin typeface="Comic Sans MS" pitchFamily="66" charset="0"/>
              </a:rPr>
              <a:t>C</a:t>
            </a:r>
            <a:r>
              <a:rPr lang="en-FI" sz="1600" i="1" dirty="0" err="1">
                <a:latin typeface="Comic Sans MS" pitchFamily="66" charset="0"/>
              </a:rPr>
              <a:t>luster</a:t>
            </a:r>
            <a:r>
              <a:rPr lang="en-FI" sz="1600" i="1" dirty="0">
                <a:latin typeface="Comic Sans MS" pitchFamily="66" charset="0"/>
              </a:rPr>
              <a:t> Strip multiplicity on HeCO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(90/10)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7E63399-1339-C244-A501-534EEE5AE962}"/>
              </a:ext>
            </a:extLst>
          </p:cNvPr>
          <p:cNvGrpSpPr/>
          <p:nvPr/>
        </p:nvGrpSpPr>
        <p:grpSpPr>
          <a:xfrm>
            <a:off x="75305" y="1403484"/>
            <a:ext cx="4953000" cy="1890792"/>
            <a:chOff x="75305" y="1403484"/>
            <a:chExt cx="4953000" cy="1890792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F1FC341-D70F-7ADF-E59C-755C6FF36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05" y="1788436"/>
              <a:ext cx="4953000" cy="113858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937315-AB87-CC0C-59C4-31ACE0A68292}"/>
                </a:ext>
              </a:extLst>
            </p:cNvPr>
            <p:cNvSpPr txBox="1"/>
            <p:nvPr/>
          </p:nvSpPr>
          <p:spPr>
            <a:xfrm>
              <a:off x="4504474" y="2894676"/>
              <a:ext cx="49736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just"/>
              <a:r>
                <a:rPr lang="en-FI" sz="1000" dirty="0">
                  <a:latin typeface="+mn-lt"/>
                </a:rPr>
                <a:t>strips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F1D258D-447A-D635-377F-449F3295F4C2}"/>
                </a:ext>
              </a:extLst>
            </p:cNvPr>
            <p:cNvSpPr txBox="1"/>
            <p:nvPr/>
          </p:nvSpPr>
          <p:spPr>
            <a:xfrm>
              <a:off x="1979683" y="1403484"/>
              <a:ext cx="13681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FI" sz="1800" i="1" dirty="0">
                  <a:latin typeface="Comic Sans MS" pitchFamily="66" charset="0"/>
                </a:rPr>
                <a:t>For Muons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6A8D84A-0789-1A9F-D4BF-87EA376C0B4D}"/>
                </a:ext>
              </a:extLst>
            </p:cNvPr>
            <p:cNvSpPr txBox="1"/>
            <p:nvPr/>
          </p:nvSpPr>
          <p:spPr>
            <a:xfrm>
              <a:off x="1711629" y="2924944"/>
              <a:ext cx="17292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just"/>
              <a:r>
                <a:rPr lang="en-FI" sz="1800" i="1" dirty="0">
                  <a:latin typeface="Comic Sans MS" pitchFamily="66" charset="0"/>
                </a:rPr>
                <a:t>GEM-TPC, Top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0AD4890-8FB7-9ACB-41B7-3005568BF1D9}"/>
              </a:ext>
            </a:extLst>
          </p:cNvPr>
          <p:cNvGrpSpPr/>
          <p:nvPr/>
        </p:nvGrpSpPr>
        <p:grpSpPr>
          <a:xfrm>
            <a:off x="75305" y="3501008"/>
            <a:ext cx="4953466" cy="1514353"/>
            <a:chOff x="75305" y="3661654"/>
            <a:chExt cx="4953466" cy="151435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6C45988-3A4E-3965-0D39-433D673E2A68}"/>
                </a:ext>
              </a:extLst>
            </p:cNvPr>
            <p:cNvSpPr txBox="1"/>
            <p:nvPr/>
          </p:nvSpPr>
          <p:spPr>
            <a:xfrm>
              <a:off x="1453751" y="4806675"/>
              <a:ext cx="242001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just"/>
              <a:r>
                <a:rPr lang="en-FI" sz="1800" i="1" dirty="0">
                  <a:latin typeface="Comic Sans MS" pitchFamily="66" charset="0"/>
                </a:rPr>
                <a:t>GEM-TPC, Bottom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215A028-2B73-A60B-1977-277BEE276E74}"/>
                </a:ext>
              </a:extLst>
            </p:cNvPr>
            <p:cNvSpPr txBox="1"/>
            <p:nvPr/>
          </p:nvSpPr>
          <p:spPr>
            <a:xfrm>
              <a:off x="4531409" y="4794447"/>
              <a:ext cx="49736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just"/>
              <a:r>
                <a:rPr lang="en-FI" sz="1000" dirty="0">
                  <a:latin typeface="+mn-lt"/>
                </a:rPr>
                <a:t>strips</a:t>
              </a: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B6066E88-BCD6-AF01-B1D1-22530F9843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05" y="3661654"/>
              <a:ext cx="4953000" cy="1129441"/>
            </a:xfrm>
            <a:prstGeom prst="rect">
              <a:avLst/>
            </a:prstGeom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16DBAF8C-4CAE-07B9-00DE-AE257705B990}"/>
              </a:ext>
            </a:extLst>
          </p:cNvPr>
          <p:cNvSpPr txBox="1"/>
          <p:nvPr/>
        </p:nvSpPr>
        <p:spPr>
          <a:xfrm>
            <a:off x="344488" y="5805263"/>
            <a:ext cx="196914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</a:t>
            </a:r>
            <a:r>
              <a:rPr lang="en-FI" sz="9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EM-TPC Top: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Voltage at the Cathode: </a:t>
            </a: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6780 V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dirty="0">
                <a:solidFill>
                  <a:srgbClr val="000000"/>
                </a:solidFill>
                <a:latin typeface="Arial" panose="020B0604020202020204" pitchFamily="34" charset="0"/>
              </a:rPr>
              <a:t>Voltage at the GEM Stack: 3200 V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Field in the Field Cage: 358 V/cm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CEF8A01-67B0-57ED-1A07-907ADE8FA755}"/>
              </a:ext>
            </a:extLst>
          </p:cNvPr>
          <p:cNvSpPr txBox="1"/>
          <p:nvPr/>
        </p:nvSpPr>
        <p:spPr>
          <a:xfrm>
            <a:off x="3059158" y="5812603"/>
            <a:ext cx="196914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</a:t>
            </a:r>
            <a:r>
              <a:rPr lang="en-FI" sz="9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EM-TPC Bottom: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Voltage at the Cathode: </a:t>
            </a: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6680 V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dirty="0">
                <a:solidFill>
                  <a:srgbClr val="000000"/>
                </a:solidFill>
                <a:latin typeface="Arial" panose="020B0604020202020204" pitchFamily="34" charset="0"/>
              </a:rPr>
              <a:t>Voltage at the GEM Stack: 3100 V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Field in the Field Cage: 358 V/cm</a:t>
            </a:r>
          </a:p>
        </p:txBody>
      </p:sp>
      <p:pic>
        <p:nvPicPr>
          <p:cNvPr id="8" name="Picture 7" descr="A blue and white graph&#10;&#10;Description automatically generated">
            <a:extLst>
              <a:ext uri="{FF2B5EF4-FFF2-40B4-BE49-F238E27FC236}">
                <a16:creationId xmlns:a16="http://schemas.microsoft.com/office/drawing/2014/main" id="{D775A13E-76BB-0F67-96FA-5DD7DC64FD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836" y="1738218"/>
            <a:ext cx="4914835" cy="1134014"/>
          </a:xfrm>
          <a:prstGeom prst="rect">
            <a:avLst/>
          </a:prstGeom>
        </p:spPr>
      </p:pic>
      <p:pic>
        <p:nvPicPr>
          <p:cNvPr id="11" name="Picture 10" descr="A blue and white rectangle&#10;&#10;Description automatically generated">
            <a:extLst>
              <a:ext uri="{FF2B5EF4-FFF2-40B4-BE49-F238E27FC236}">
                <a16:creationId xmlns:a16="http://schemas.microsoft.com/office/drawing/2014/main" id="{5581C4CE-34F3-7C62-9A75-46E045413C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650" y="3468999"/>
            <a:ext cx="4684263" cy="11614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7B618C7-F0FC-2B23-E140-267392F1E818}"/>
              </a:ext>
            </a:extLst>
          </p:cNvPr>
          <p:cNvSpPr txBox="1"/>
          <p:nvPr/>
        </p:nvSpPr>
        <p:spPr>
          <a:xfrm>
            <a:off x="5439037" y="5803028"/>
            <a:ext cx="196914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</a:t>
            </a:r>
            <a:r>
              <a:rPr lang="en-FI" sz="9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EM-TPC Top: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Voltage at the Cathode: </a:t>
            </a: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5550 V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dirty="0">
                <a:solidFill>
                  <a:srgbClr val="000000"/>
                </a:solidFill>
                <a:latin typeface="Arial" panose="020B0604020202020204" pitchFamily="34" charset="0"/>
              </a:rPr>
              <a:t>Voltage at the GEM Stack: 2150 V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Field in the Field Cage: 340 V/cm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D97A7C-5D40-CA15-F683-E130336F2E75}"/>
              </a:ext>
            </a:extLst>
          </p:cNvPr>
          <p:cNvSpPr txBox="1"/>
          <p:nvPr/>
        </p:nvSpPr>
        <p:spPr>
          <a:xfrm>
            <a:off x="7894021" y="5803027"/>
            <a:ext cx="196914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</a:t>
            </a:r>
            <a:r>
              <a:rPr lang="en-FI" sz="9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EM-TPC Bottom: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Voltage at the Cathode: </a:t>
            </a: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5560 V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dirty="0">
                <a:solidFill>
                  <a:srgbClr val="000000"/>
                </a:solidFill>
                <a:latin typeface="Arial" panose="020B0604020202020204" pitchFamily="34" charset="0"/>
              </a:rPr>
              <a:t>Voltage at the GEM Stack: 2160 V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Field in the Field Cage: 340 V/cm</a:t>
            </a:r>
          </a:p>
        </p:txBody>
      </p:sp>
    </p:spTree>
    <p:extLst>
      <p:ext uri="{BB962C8B-B14F-4D97-AF65-F5344CB8AC3E}">
        <p14:creationId xmlns:p14="http://schemas.microsoft.com/office/powerpoint/2010/main" val="1286598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14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681068"/>
            <a:ext cx="2736304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600" i="1" dirty="0">
                <a:latin typeface="Comic Sans MS" pitchFamily="66" charset="0"/>
              </a:rPr>
              <a:t>C</a:t>
            </a:r>
            <a:r>
              <a:rPr lang="en-FI" sz="1600" i="1" dirty="0" err="1">
                <a:latin typeface="Comic Sans MS" pitchFamily="66" charset="0"/>
              </a:rPr>
              <a:t>luster</a:t>
            </a:r>
            <a:r>
              <a:rPr lang="en-FI" sz="1600" i="1" dirty="0">
                <a:latin typeface="Comic Sans MS" pitchFamily="66" charset="0"/>
              </a:rPr>
              <a:t> multiplicity</a:t>
            </a:r>
            <a:endParaRPr lang="en-GB" sz="1600" i="1" dirty="0">
              <a:latin typeface="Comic Sans MS" pitchFamily="66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99007C3-1815-99D3-CD52-572504DB7D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463797"/>
              </p:ext>
            </p:extLst>
          </p:nvPr>
        </p:nvGraphicFramePr>
        <p:xfrm>
          <a:off x="56456" y="3930006"/>
          <a:ext cx="2808312" cy="2139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6">
                  <a:extLst>
                    <a:ext uri="{9D8B030D-6E8A-4147-A177-3AD203B41FA5}">
                      <a16:colId xmlns:a16="http://schemas.microsoft.com/office/drawing/2014/main" val="795878927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927601139"/>
                    </a:ext>
                  </a:extLst>
                </a:gridCol>
              </a:tblGrid>
              <a:tr h="256936">
                <a:tc>
                  <a:txBody>
                    <a:bodyPr/>
                    <a:lstStyle/>
                    <a:p>
                      <a:pPr algn="ctr"/>
                      <a:r>
                        <a:rPr lang="en-FI" dirty="0">
                          <a:solidFill>
                            <a:schemeClr val="tx1"/>
                          </a:solidFill>
                        </a:rPr>
                        <a:t>Multiplicity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dirty="0">
                          <a:solidFill>
                            <a:schemeClr val="tx1"/>
                          </a:solidFill>
                        </a:rPr>
                        <a:t>Amount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722930"/>
                  </a:ext>
                </a:extLst>
              </a:tr>
              <a:tr h="1773918">
                <a:tc>
                  <a:txBody>
                    <a:bodyPr/>
                    <a:lstStyle/>
                    <a:p>
                      <a:pPr algn="ctr"/>
                      <a:r>
                        <a:rPr lang="en-FI" dirty="0"/>
                        <a:t>0</a:t>
                      </a:r>
                    </a:p>
                    <a:p>
                      <a:pPr algn="ctr"/>
                      <a:r>
                        <a:rPr lang="en-FI" dirty="0"/>
                        <a:t>1</a:t>
                      </a:r>
                    </a:p>
                    <a:p>
                      <a:pPr algn="ctr"/>
                      <a:r>
                        <a:rPr lang="en-FI" dirty="0"/>
                        <a:t>2</a:t>
                      </a:r>
                    </a:p>
                    <a:p>
                      <a:pPr algn="ctr"/>
                      <a:r>
                        <a:rPr lang="en-FI" dirty="0"/>
                        <a:t>3</a:t>
                      </a:r>
                    </a:p>
                    <a:p>
                      <a:pPr algn="ctr"/>
                      <a:r>
                        <a:rPr lang="en-FI" dirty="0"/>
                        <a:t>4</a:t>
                      </a:r>
                    </a:p>
                    <a:p>
                      <a:pPr algn="ctr"/>
                      <a:r>
                        <a:rPr lang="en-FI" dirty="0"/>
                        <a:t>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0.345</a:t>
                      </a:r>
                      <a:endParaRPr lang="en-FI" dirty="0"/>
                    </a:p>
                    <a:p>
                      <a:pPr algn="r"/>
                      <a:r>
                        <a:rPr lang="it-IT" dirty="0"/>
                        <a:t>0.407</a:t>
                      </a:r>
                      <a:endParaRPr lang="en-FI" dirty="0"/>
                    </a:p>
                    <a:p>
                      <a:pPr algn="r"/>
                      <a:r>
                        <a:rPr lang="it-IT" dirty="0"/>
                        <a:t>0.15</a:t>
                      </a:r>
                      <a:r>
                        <a:rPr lang="en-FI" dirty="0"/>
                        <a:t>7</a:t>
                      </a:r>
                    </a:p>
                    <a:p>
                      <a:pPr algn="r"/>
                      <a:r>
                        <a:rPr lang="it-IT" dirty="0"/>
                        <a:t>0.045</a:t>
                      </a:r>
                      <a:endParaRPr lang="en-FI" dirty="0"/>
                    </a:p>
                    <a:p>
                      <a:pPr algn="r"/>
                      <a:r>
                        <a:rPr lang="it-IT" dirty="0"/>
                        <a:t>0.01</a:t>
                      </a:r>
                      <a:r>
                        <a:rPr lang="en-FI" dirty="0"/>
                        <a:t>8</a:t>
                      </a:r>
                    </a:p>
                    <a:p>
                      <a:pPr algn="r"/>
                      <a:r>
                        <a:rPr lang="it-IT" dirty="0"/>
                        <a:t>0.029</a:t>
                      </a:r>
                      <a:endParaRPr lang="en-FI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52488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7770FB2-C183-FDF6-386F-AA329EE9E03E}"/>
              </a:ext>
            </a:extLst>
          </p:cNvPr>
          <p:cNvSpPr txBox="1"/>
          <p:nvPr/>
        </p:nvSpPr>
        <p:spPr>
          <a:xfrm>
            <a:off x="445806" y="3487742"/>
            <a:ext cx="184959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800" i="1" dirty="0">
                <a:latin typeface="Comic Sans MS" pitchFamily="66" charset="0"/>
              </a:rPr>
              <a:t>GEM-TPC, Top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C685E35-430E-F221-E7C1-6D892AE687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658747"/>
              </p:ext>
            </p:extLst>
          </p:nvPr>
        </p:nvGraphicFramePr>
        <p:xfrm>
          <a:off x="3224808" y="3930006"/>
          <a:ext cx="2808312" cy="2139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6">
                  <a:extLst>
                    <a:ext uri="{9D8B030D-6E8A-4147-A177-3AD203B41FA5}">
                      <a16:colId xmlns:a16="http://schemas.microsoft.com/office/drawing/2014/main" val="795878927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927601139"/>
                    </a:ext>
                  </a:extLst>
                </a:gridCol>
              </a:tblGrid>
              <a:tr h="256936">
                <a:tc>
                  <a:txBody>
                    <a:bodyPr/>
                    <a:lstStyle/>
                    <a:p>
                      <a:pPr algn="ctr"/>
                      <a:r>
                        <a:rPr lang="en-FI" dirty="0">
                          <a:solidFill>
                            <a:schemeClr val="tx1"/>
                          </a:solidFill>
                        </a:rPr>
                        <a:t>Multiplicity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dirty="0">
                          <a:solidFill>
                            <a:schemeClr val="tx1"/>
                          </a:solidFill>
                        </a:rPr>
                        <a:t>Amount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722930"/>
                  </a:ext>
                </a:extLst>
              </a:tr>
              <a:tr h="1773918">
                <a:tc>
                  <a:txBody>
                    <a:bodyPr/>
                    <a:lstStyle/>
                    <a:p>
                      <a:pPr algn="ctr"/>
                      <a:r>
                        <a:rPr lang="en-FI" dirty="0"/>
                        <a:t>0</a:t>
                      </a:r>
                    </a:p>
                    <a:p>
                      <a:pPr algn="ctr"/>
                      <a:r>
                        <a:rPr lang="en-FI" dirty="0"/>
                        <a:t>1</a:t>
                      </a:r>
                    </a:p>
                    <a:p>
                      <a:pPr algn="ctr"/>
                      <a:r>
                        <a:rPr lang="en-FI" dirty="0"/>
                        <a:t>2</a:t>
                      </a:r>
                    </a:p>
                    <a:p>
                      <a:pPr algn="ctr"/>
                      <a:r>
                        <a:rPr lang="en-FI" dirty="0"/>
                        <a:t>3</a:t>
                      </a:r>
                    </a:p>
                    <a:p>
                      <a:pPr algn="ctr"/>
                      <a:r>
                        <a:rPr lang="en-FI" dirty="0"/>
                        <a:t>4</a:t>
                      </a:r>
                    </a:p>
                    <a:p>
                      <a:pPr algn="ctr"/>
                      <a:r>
                        <a:rPr lang="en-FI" dirty="0"/>
                        <a:t>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FI" dirty="0"/>
                        <a:t>0.351</a:t>
                      </a:r>
                    </a:p>
                    <a:p>
                      <a:pPr algn="r"/>
                      <a:r>
                        <a:rPr lang="en-FI" dirty="0"/>
                        <a:t>0.406</a:t>
                      </a:r>
                    </a:p>
                    <a:p>
                      <a:pPr algn="r"/>
                      <a:r>
                        <a:rPr lang="en-FI" dirty="0"/>
                        <a:t>0.153</a:t>
                      </a:r>
                    </a:p>
                    <a:p>
                      <a:pPr algn="r"/>
                      <a:r>
                        <a:rPr lang="en-FI" dirty="0"/>
                        <a:t>0.043</a:t>
                      </a:r>
                    </a:p>
                    <a:p>
                      <a:pPr algn="r"/>
                      <a:r>
                        <a:rPr lang="en-FI" dirty="0"/>
                        <a:t>0.016</a:t>
                      </a:r>
                    </a:p>
                    <a:p>
                      <a:pPr algn="r"/>
                      <a:r>
                        <a:rPr lang="en-FI" dirty="0"/>
                        <a:t>0.031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52488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77D04E7-B523-9AFD-4F31-C89CDC0CB1FB}"/>
              </a:ext>
            </a:extLst>
          </p:cNvPr>
          <p:cNvSpPr txBox="1"/>
          <p:nvPr/>
        </p:nvSpPr>
        <p:spPr>
          <a:xfrm>
            <a:off x="3440832" y="3487742"/>
            <a:ext cx="216024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800" i="1" dirty="0">
                <a:latin typeface="Comic Sans MS" pitchFamily="66" charset="0"/>
              </a:rPr>
              <a:t>GEM-TPC, Bottom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5F2FB7-AE3E-D284-75DD-9355DEAD4CD0}"/>
              </a:ext>
            </a:extLst>
          </p:cNvPr>
          <p:cNvSpPr txBox="1"/>
          <p:nvPr/>
        </p:nvSpPr>
        <p:spPr>
          <a:xfrm>
            <a:off x="272480" y="1545387"/>
            <a:ext cx="2628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dirty="0"/>
              <a:t>The cluster Multiplicity is the quantity of cluster within a full drift time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67C4AF3-12D2-A2BD-224C-254C987978C8}"/>
              </a:ext>
            </a:extLst>
          </p:cNvPr>
          <p:cNvGrpSpPr/>
          <p:nvPr/>
        </p:nvGrpSpPr>
        <p:grpSpPr>
          <a:xfrm>
            <a:off x="6897216" y="3487743"/>
            <a:ext cx="2736304" cy="2856262"/>
            <a:chOff x="6784684" y="3673213"/>
            <a:chExt cx="2522997" cy="270650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7B34F40-8463-219D-D3CC-A18E87956E85}"/>
                </a:ext>
              </a:extLst>
            </p:cNvPr>
            <p:cNvGrpSpPr/>
            <p:nvPr/>
          </p:nvGrpSpPr>
          <p:grpSpPr>
            <a:xfrm>
              <a:off x="6784684" y="3941692"/>
              <a:ext cx="2522997" cy="2438021"/>
              <a:chOff x="6457436" y="4293096"/>
              <a:chExt cx="2121116" cy="2154845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23E2A9D-AA8E-2C30-6CC2-5010AF3E6D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20027" y="4293096"/>
                <a:ext cx="1858525" cy="1906891"/>
              </a:xfrm>
              <a:prstGeom prst="rect">
                <a:avLst/>
              </a:prstGeom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D3B26870-457E-30FA-6D30-0E6180E6F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5570" y="4319220"/>
                <a:ext cx="1717830" cy="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C5FE1D4-0E27-7022-607B-DAB3D07A0C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8818" y="6113590"/>
                <a:ext cx="1717830" cy="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7B5BB11-7D25-3D34-F4E6-35560ECE92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5570" y="4319220"/>
                <a:ext cx="0" cy="179437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96089D9-2CCE-70B2-1CD3-32B71E2790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53400" y="4319220"/>
                <a:ext cx="0" cy="179437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41DD7A6-4795-F7F2-08C8-5406D476FE53}"/>
                  </a:ext>
                </a:extLst>
              </p:cNvPr>
              <p:cNvSpPr txBox="1"/>
              <p:nvPr/>
            </p:nvSpPr>
            <p:spPr>
              <a:xfrm>
                <a:off x="6997834" y="6203115"/>
                <a:ext cx="1441602" cy="24482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i-FI" sz="1200" dirty="0"/>
                  <a:t>G</a:t>
                </a:r>
                <a:r>
                  <a:rPr lang="en-FI" sz="1200" dirty="0"/>
                  <a:t>EM-TPC X axis, mm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7A27EBB-BB52-6CBA-0E93-9F58C0C565C9}"/>
                  </a:ext>
                </a:extLst>
              </p:cNvPr>
              <p:cNvSpPr txBox="1"/>
              <p:nvPr/>
            </p:nvSpPr>
            <p:spPr>
              <a:xfrm rot="16200000">
                <a:off x="5793658" y="5140173"/>
                <a:ext cx="1560434" cy="2328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i-FI" sz="1200" dirty="0"/>
                  <a:t>G</a:t>
                </a:r>
                <a:r>
                  <a:rPr lang="en-FI" sz="1200" dirty="0"/>
                  <a:t>EM-TPC Y axis, mm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C3EB3A2-26F6-1D4F-EECF-A8B1F66A1AAD}"/>
                </a:ext>
              </a:extLst>
            </p:cNvPr>
            <p:cNvSpPr txBox="1"/>
            <p:nvPr/>
          </p:nvSpPr>
          <p:spPr>
            <a:xfrm>
              <a:off x="7572037" y="3673213"/>
              <a:ext cx="13681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FI" sz="1200" dirty="0"/>
                <a:t>Beam T</a:t>
              </a:r>
              <a:r>
                <a:rPr lang="fi-FI" sz="1200" dirty="0"/>
                <a:t>r</a:t>
              </a:r>
              <a:r>
                <a:rPr lang="en-FI" sz="1200" dirty="0"/>
                <a:t>ack Map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5A7A39-6073-987A-9766-1B7604D05666}"/>
              </a:ext>
            </a:extLst>
          </p:cNvPr>
          <p:cNvGrpSpPr/>
          <p:nvPr/>
        </p:nvGrpSpPr>
        <p:grpSpPr>
          <a:xfrm>
            <a:off x="3080792" y="1279601"/>
            <a:ext cx="6698872" cy="1501327"/>
            <a:chOff x="3080792" y="1174140"/>
            <a:chExt cx="6698872" cy="150132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0D1AD48-B33B-572D-02AE-D72F6C79E88C}"/>
                </a:ext>
              </a:extLst>
            </p:cNvPr>
            <p:cNvGrpSpPr/>
            <p:nvPr/>
          </p:nvGrpSpPr>
          <p:grpSpPr>
            <a:xfrm>
              <a:off x="3080792" y="1514770"/>
              <a:ext cx="6698872" cy="1160697"/>
              <a:chOff x="3080792" y="1514770"/>
              <a:chExt cx="6698872" cy="1160697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6FBAEA3F-8AB4-F870-9EC8-D4BC6C0DE7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80792" y="1514770"/>
                <a:ext cx="6666684" cy="1147732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AFFE4DA-C1C7-CAC9-4AA2-018DA4DD9BA6}"/>
                  </a:ext>
                </a:extLst>
              </p:cNvPr>
              <p:cNvSpPr txBox="1"/>
              <p:nvPr/>
            </p:nvSpPr>
            <p:spPr>
              <a:xfrm>
                <a:off x="9446438" y="2429246"/>
                <a:ext cx="333226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FI" sz="1000" dirty="0">
                    <a:latin typeface="+mn-lt"/>
                  </a:rPr>
                  <a:t>ns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16C35F7-1A94-065F-7F15-0DC0FA90D3B5}"/>
                </a:ext>
              </a:extLst>
            </p:cNvPr>
            <p:cNvSpPr txBox="1"/>
            <p:nvPr/>
          </p:nvSpPr>
          <p:spPr>
            <a:xfrm>
              <a:off x="5518888" y="1174140"/>
              <a:ext cx="22322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FI" sz="1200" dirty="0"/>
                <a:t>T</a:t>
              </a:r>
              <a:r>
                <a:rPr lang="fi-FI" sz="1200" dirty="0"/>
                <a:t>o</a:t>
              </a:r>
              <a:r>
                <a:rPr lang="en-FI" sz="1200" dirty="0" err="1"/>
                <a:t>tal</a:t>
              </a:r>
              <a:r>
                <a:rPr lang="en-FI" sz="1200" dirty="0"/>
                <a:t> Drift Time – Control Sum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4991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15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836712"/>
            <a:ext cx="2664296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600" i="1" dirty="0">
                <a:latin typeface="Comic Sans MS" pitchFamily="66" charset="0"/>
              </a:rPr>
              <a:t>D</a:t>
            </a:r>
            <a:r>
              <a:rPr lang="en-FI" sz="1600" i="1" dirty="0">
                <a:latin typeface="Comic Sans MS" pitchFamily="66" charset="0"/>
              </a:rPr>
              <a:t>rift Velocity Calibration</a:t>
            </a:r>
            <a:endParaRPr lang="en-GB" sz="1600" i="1" dirty="0">
              <a:latin typeface="Comic Sans MS" pitchFamily="66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D484B10-83B3-1D31-B11D-4F21396126E2}"/>
              </a:ext>
            </a:extLst>
          </p:cNvPr>
          <p:cNvGrpSpPr/>
          <p:nvPr/>
        </p:nvGrpSpPr>
        <p:grpSpPr>
          <a:xfrm>
            <a:off x="4016896" y="620688"/>
            <a:ext cx="5868654" cy="5904656"/>
            <a:chOff x="4340934" y="980728"/>
            <a:chExt cx="5544616" cy="5544616"/>
          </a:xfrm>
        </p:grpSpPr>
        <p:pic>
          <p:nvPicPr>
            <p:cNvPr id="9" name="Picture 8" descr="A graph of a graph&#10;&#10;Description automatically generated">
              <a:extLst>
                <a:ext uri="{FF2B5EF4-FFF2-40B4-BE49-F238E27FC236}">
                  <a16:creationId xmlns:a16="http://schemas.microsoft.com/office/drawing/2014/main" id="{84496121-676E-4DAE-8654-B373FC2C58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0934" y="980728"/>
              <a:ext cx="5544616" cy="554461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9025ACC-2EA2-6673-2845-CBEBBBA700B3}"/>
                </a:ext>
              </a:extLst>
            </p:cNvPr>
            <p:cNvSpPr txBox="1"/>
            <p:nvPr/>
          </p:nvSpPr>
          <p:spPr>
            <a:xfrm>
              <a:off x="6105128" y="1142131"/>
              <a:ext cx="22322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Drift Velocities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CC509E-09FF-E494-800D-3710618F105B}"/>
                </a:ext>
              </a:extLst>
            </p:cNvPr>
            <p:cNvSpPr txBox="1"/>
            <p:nvPr/>
          </p:nvSpPr>
          <p:spPr>
            <a:xfrm>
              <a:off x="6033120" y="6141745"/>
              <a:ext cx="132921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FI" sz="1200" dirty="0"/>
                <a:t>Field cage, V/cm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F499B76-13F5-165D-6D8A-1D26D3506CC0}"/>
              </a:ext>
            </a:extLst>
          </p:cNvPr>
          <p:cNvSpPr txBox="1"/>
          <p:nvPr/>
        </p:nvSpPr>
        <p:spPr>
          <a:xfrm>
            <a:off x="0" y="2060848"/>
            <a:ext cx="39448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By the use of </a:t>
            </a:r>
            <a:r>
              <a:rPr lang="en-FI" dirty="0" err="1"/>
              <a:t>scint</a:t>
            </a:r>
            <a:r>
              <a:rPr lang="fi-FI" dirty="0"/>
              <a:t>i</a:t>
            </a:r>
            <a:r>
              <a:rPr lang="en-FI" dirty="0" err="1"/>
              <a:t>llation</a:t>
            </a:r>
            <a:r>
              <a:rPr lang="en-FI" dirty="0"/>
              <a:t> grid detector:</a:t>
            </a:r>
          </a:p>
          <a:p>
            <a:endParaRPr lang="en-FI" dirty="0"/>
          </a:p>
          <a:p>
            <a:endParaRPr lang="en-FI" dirty="0"/>
          </a:p>
          <a:p>
            <a:endParaRPr lang="en-FI" dirty="0"/>
          </a:p>
          <a:p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By the correlation of the hits from the tracker: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 err="1"/>
              <a:t>Prealigment</a:t>
            </a:r>
            <a:r>
              <a:rPr lang="en-FI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dirty="0"/>
              <a:t>S</a:t>
            </a:r>
            <a:r>
              <a:rPr lang="en-FI" dirty="0"/>
              <a:t>election straight tracks (small </a:t>
            </a:r>
            <a:r>
              <a:rPr lang="en-FI" dirty="0">
                <a:sym typeface="Symbol" panose="05050102010706020507" pitchFamily="18" charset="2"/>
              </a:rPr>
              <a:t></a:t>
            </a:r>
            <a:r>
              <a:rPr lang="en-FI" baseline="30000" dirty="0">
                <a:sym typeface="Symbol" panose="05050102010706020507" pitchFamily="18" charset="2"/>
              </a:rPr>
              <a:t>2</a:t>
            </a:r>
            <a:r>
              <a:rPr lang="en-FI" dirty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/>
              <a:t>Fine </a:t>
            </a:r>
            <a:r>
              <a:rPr lang="en-FI" dirty="0" err="1"/>
              <a:t>alig</a:t>
            </a:r>
            <a:r>
              <a:rPr lang="fi-FI" dirty="0"/>
              <a:t>n</a:t>
            </a:r>
            <a:r>
              <a:rPr lang="en-FI" dirty="0" err="1"/>
              <a:t>ment</a:t>
            </a:r>
            <a:r>
              <a:rPr lang="en-FI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I" dirty="0"/>
              <a:t>Correlation of the GEM-TPC clusters to the first </a:t>
            </a:r>
            <a:r>
              <a:rPr lang="en-FI" dirty="0" err="1"/>
              <a:t>refere</a:t>
            </a:r>
            <a:r>
              <a:rPr lang="fi-FI" dirty="0"/>
              <a:t>n</a:t>
            </a:r>
            <a:r>
              <a:rPr lang="en-FI" dirty="0" err="1"/>
              <a:t>ce</a:t>
            </a:r>
            <a:r>
              <a:rPr lang="en-FI" dirty="0"/>
              <a:t> tracker plane in X and Y.</a:t>
            </a:r>
          </a:p>
          <a:p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771209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16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5" y="608136"/>
            <a:ext cx="4968552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600" i="1" dirty="0">
                <a:latin typeface="Comic Sans MS" pitchFamily="66" charset="0"/>
              </a:rPr>
              <a:t>Correlation plot of the GEM-TPC Top vs Tracker</a:t>
            </a:r>
            <a:r>
              <a:rPr lang="en-FI" sz="1600" i="1" dirty="0">
                <a:latin typeface="Comic Sans MS" pitchFamily="66" charset="0"/>
              </a:rPr>
              <a:t>:</a:t>
            </a:r>
            <a:endParaRPr lang="en-GB" sz="1600" i="1" dirty="0">
              <a:latin typeface="Comic Sans MS" pitchFamily="66" charset="0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30C209DA-3CB5-9C38-42F6-7A6DA2C15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3573016"/>
            <a:ext cx="5277037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600" i="1" dirty="0">
                <a:latin typeface="Comic Sans MS" pitchFamily="66" charset="0"/>
              </a:rPr>
              <a:t>Correlation plot of the GEM-TPC Bottom vs Tracker</a:t>
            </a:r>
            <a:r>
              <a:rPr lang="en-FI" sz="1600" i="1" dirty="0">
                <a:latin typeface="Comic Sans MS" pitchFamily="66" charset="0"/>
              </a:rPr>
              <a:t>:</a:t>
            </a:r>
            <a:endParaRPr lang="en-GB" sz="1600" i="1" dirty="0">
              <a:latin typeface="Comic Sans MS" pitchFamily="66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169A7DA-55A7-295D-CAA9-E24E240E567D}"/>
              </a:ext>
            </a:extLst>
          </p:cNvPr>
          <p:cNvGrpSpPr/>
          <p:nvPr/>
        </p:nvGrpSpPr>
        <p:grpSpPr>
          <a:xfrm>
            <a:off x="5525129" y="948223"/>
            <a:ext cx="3335867" cy="2511648"/>
            <a:chOff x="5525129" y="948223"/>
            <a:chExt cx="3335867" cy="2511648"/>
          </a:xfrm>
        </p:grpSpPr>
        <p:pic>
          <p:nvPicPr>
            <p:cNvPr id="8" name="Picture 7" descr="A graph with blue and orange lines&#10;&#10;Description automatically generated">
              <a:extLst>
                <a:ext uri="{FF2B5EF4-FFF2-40B4-BE49-F238E27FC236}">
                  <a16:creationId xmlns:a16="http://schemas.microsoft.com/office/drawing/2014/main" id="{6828B3AC-2842-FC0D-85BE-FE2E97A48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9064" y="1098955"/>
              <a:ext cx="3331932" cy="23013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35B2077-96E6-1028-2844-B66FEB8BDCA5}"/>
                </a:ext>
              </a:extLst>
            </p:cNvPr>
            <p:cNvSpPr txBox="1"/>
            <p:nvPr/>
          </p:nvSpPr>
          <p:spPr>
            <a:xfrm>
              <a:off x="6222675" y="948223"/>
              <a:ext cx="19746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Top Correlation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07A64FB-FE2E-A9A3-A492-D05C8F190CA9}"/>
                </a:ext>
              </a:extLst>
            </p:cNvPr>
            <p:cNvSpPr txBox="1"/>
            <p:nvPr/>
          </p:nvSpPr>
          <p:spPr>
            <a:xfrm rot="16200000">
              <a:off x="4856004" y="2036715"/>
              <a:ext cx="16152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 err="1"/>
                <a:t>Tr</a:t>
              </a:r>
              <a:r>
                <a:rPr lang="en-FI" sz="1200" dirty="0"/>
                <a:t>acker Y axis, strips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BFC76F5-F040-EB8B-FC33-FBC0DB1B5AE8}"/>
                </a:ext>
              </a:extLst>
            </p:cNvPr>
            <p:cNvSpPr txBox="1"/>
            <p:nvPr/>
          </p:nvSpPr>
          <p:spPr>
            <a:xfrm>
              <a:off x="6344900" y="3182872"/>
              <a:ext cx="185339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Y axis, strips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86903F8-0017-A617-8E36-9095E94EED5B}"/>
              </a:ext>
            </a:extLst>
          </p:cNvPr>
          <p:cNvGrpSpPr/>
          <p:nvPr/>
        </p:nvGrpSpPr>
        <p:grpSpPr>
          <a:xfrm>
            <a:off x="752024" y="1011581"/>
            <a:ext cx="3289000" cy="2500832"/>
            <a:chOff x="752024" y="1011581"/>
            <a:chExt cx="3289000" cy="2500832"/>
          </a:xfrm>
        </p:grpSpPr>
        <p:pic>
          <p:nvPicPr>
            <p:cNvPr id="6" name="Picture 5" descr="A graph with numbers and lines&#10;&#10;Description automatically generated with medium confidence">
              <a:extLst>
                <a:ext uri="{FF2B5EF4-FFF2-40B4-BE49-F238E27FC236}">
                  <a16:creationId xmlns:a16="http://schemas.microsoft.com/office/drawing/2014/main" id="{B83AC770-A6F2-5F0B-2D0F-A83324CFC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552" y="1167211"/>
              <a:ext cx="3120472" cy="223652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5899752-724A-CEBD-630F-5CBB46DCFCB5}"/>
                </a:ext>
              </a:extLst>
            </p:cNvPr>
            <p:cNvSpPr txBox="1"/>
            <p:nvPr/>
          </p:nvSpPr>
          <p:spPr>
            <a:xfrm>
              <a:off x="1691386" y="3235414"/>
              <a:ext cx="185339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X axis, strips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C95701-F61D-841A-46AD-8867CD2E667C}"/>
                </a:ext>
              </a:extLst>
            </p:cNvPr>
            <p:cNvSpPr txBox="1"/>
            <p:nvPr/>
          </p:nvSpPr>
          <p:spPr>
            <a:xfrm>
              <a:off x="1570135" y="1011581"/>
              <a:ext cx="19746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Top Correlation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7E50A34-8329-56A2-6F01-3AE342DF67DD}"/>
                </a:ext>
              </a:extLst>
            </p:cNvPr>
            <p:cNvSpPr txBox="1"/>
            <p:nvPr/>
          </p:nvSpPr>
          <p:spPr>
            <a:xfrm rot="16200000">
              <a:off x="82899" y="2158125"/>
              <a:ext cx="16152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 err="1"/>
                <a:t>Tr</a:t>
              </a:r>
              <a:r>
                <a:rPr lang="en-FI" sz="1200" dirty="0"/>
                <a:t>acker X axis, strips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80EF422-A220-E34C-D83D-1DB5F77D157A}"/>
              </a:ext>
            </a:extLst>
          </p:cNvPr>
          <p:cNvGrpSpPr/>
          <p:nvPr/>
        </p:nvGrpSpPr>
        <p:grpSpPr>
          <a:xfrm>
            <a:off x="756971" y="3977882"/>
            <a:ext cx="3447376" cy="2494696"/>
            <a:chOff x="756971" y="3977882"/>
            <a:chExt cx="3447376" cy="2494696"/>
          </a:xfrm>
        </p:grpSpPr>
        <p:pic>
          <p:nvPicPr>
            <p:cNvPr id="11" name="Picture 10" descr="A graph with numbers and lines&#10;&#10;Description automatically generated with medium confidence">
              <a:extLst>
                <a:ext uri="{FF2B5EF4-FFF2-40B4-BE49-F238E27FC236}">
                  <a16:creationId xmlns:a16="http://schemas.microsoft.com/office/drawing/2014/main" id="{FC3A9F6F-A08F-FEA4-09A4-B2527CE58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415" y="4149080"/>
              <a:ext cx="3331932" cy="23013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19EE381-9DB0-3183-DE18-F72D80733F05}"/>
                </a:ext>
              </a:extLst>
            </p:cNvPr>
            <p:cNvSpPr txBox="1"/>
            <p:nvPr/>
          </p:nvSpPr>
          <p:spPr>
            <a:xfrm rot="16200000">
              <a:off x="87846" y="5005924"/>
              <a:ext cx="16152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 err="1"/>
                <a:t>Tr</a:t>
              </a:r>
              <a:r>
                <a:rPr lang="en-FI" sz="1200" dirty="0"/>
                <a:t>acker X axis, strips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A30802-DD82-803C-74E0-7E323CF229FB}"/>
                </a:ext>
              </a:extLst>
            </p:cNvPr>
            <p:cNvSpPr txBox="1"/>
            <p:nvPr/>
          </p:nvSpPr>
          <p:spPr>
            <a:xfrm>
              <a:off x="1372151" y="3977882"/>
              <a:ext cx="221727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Bottom Correlation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DECC19E-4FB9-53C0-AAFC-FA1C737EB999}"/>
                </a:ext>
              </a:extLst>
            </p:cNvPr>
            <p:cNvSpPr txBox="1"/>
            <p:nvPr/>
          </p:nvSpPr>
          <p:spPr>
            <a:xfrm>
              <a:off x="1630760" y="6195579"/>
              <a:ext cx="185339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X axis, strips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0EF0955-6264-F109-3EFE-F9890813D92B}"/>
              </a:ext>
            </a:extLst>
          </p:cNvPr>
          <p:cNvGrpSpPr/>
          <p:nvPr/>
        </p:nvGrpSpPr>
        <p:grpSpPr>
          <a:xfrm>
            <a:off x="5764878" y="3981316"/>
            <a:ext cx="3384150" cy="2502306"/>
            <a:chOff x="5764878" y="3981316"/>
            <a:chExt cx="3384150" cy="2502306"/>
          </a:xfrm>
        </p:grpSpPr>
        <p:pic>
          <p:nvPicPr>
            <p:cNvPr id="13" name="Picture 12" descr="A graph with blue dots and orange lines&#10;&#10;Description automatically generated">
              <a:extLst>
                <a:ext uri="{FF2B5EF4-FFF2-40B4-BE49-F238E27FC236}">
                  <a16:creationId xmlns:a16="http://schemas.microsoft.com/office/drawing/2014/main" id="{FBBB8CF0-E4CC-12C6-8BB8-C4F4ACE4D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7096" y="4143562"/>
              <a:ext cx="3331932" cy="229098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63D3E3D-D152-807F-6AF4-35347376BFA5}"/>
                </a:ext>
              </a:extLst>
            </p:cNvPr>
            <p:cNvSpPr txBox="1"/>
            <p:nvPr/>
          </p:nvSpPr>
          <p:spPr>
            <a:xfrm>
              <a:off x="6408134" y="3981316"/>
              <a:ext cx="221727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Bottom Correlation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A24CDA8-3902-D875-8592-3AFC3C2ADAB1}"/>
                </a:ext>
              </a:extLst>
            </p:cNvPr>
            <p:cNvSpPr txBox="1"/>
            <p:nvPr/>
          </p:nvSpPr>
          <p:spPr>
            <a:xfrm rot="16200000">
              <a:off x="5095753" y="5146450"/>
              <a:ext cx="16152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 err="1"/>
                <a:t>Tr</a:t>
              </a:r>
              <a:r>
                <a:rPr lang="en-FI" sz="1200" dirty="0"/>
                <a:t>acker X axis, strips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09BC950-3990-BF30-DF45-80E6384634D3}"/>
                </a:ext>
              </a:extLst>
            </p:cNvPr>
            <p:cNvSpPr txBox="1"/>
            <p:nvPr/>
          </p:nvSpPr>
          <p:spPr>
            <a:xfrm>
              <a:off x="6687311" y="6206623"/>
              <a:ext cx="185339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Y axis, strips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CB0FBFE-F62E-5717-7186-A15E0A78AC8C}"/>
              </a:ext>
            </a:extLst>
          </p:cNvPr>
          <p:cNvSpPr txBox="1"/>
          <p:nvPr/>
        </p:nvSpPr>
        <p:spPr>
          <a:xfrm>
            <a:off x="2744452" y="5227158"/>
            <a:ext cx="1802225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 = a + b*x</a:t>
            </a:r>
            <a:endParaRPr lang="en-FI" sz="900" b="0" i="0" u="none" strike="noStrike" kern="12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Intercept</a:t>
            </a: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-73.53846 ± 0.73487</a:t>
            </a:r>
            <a:endParaRPr lang="en-FI" sz="9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Slope</a:t>
            </a: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1.00722 ± 0.00366</a:t>
            </a:r>
            <a:endParaRPr lang="en-FI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58FF63-23AF-5C44-4C2C-5CF5C1F058F9}"/>
              </a:ext>
            </a:extLst>
          </p:cNvPr>
          <p:cNvSpPr txBox="1"/>
          <p:nvPr/>
        </p:nvSpPr>
        <p:spPr>
          <a:xfrm>
            <a:off x="7689960" y="4636592"/>
            <a:ext cx="1870896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 = a + b*x</a:t>
            </a:r>
            <a:endParaRPr lang="en-FI" sz="900" b="0" i="0" u="none" strike="noStrike" kern="12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fontAlgn="ctr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Intercept</a:t>
            </a: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269.07909 ± 0.78277</a:t>
            </a:r>
          </a:p>
          <a:p>
            <a:pPr fontAlgn="ctr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Slope</a:t>
            </a: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fi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-0.0219 ± 1.77989E-4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EB4360-9E29-C7DA-083A-41FEAC52300B}"/>
              </a:ext>
            </a:extLst>
          </p:cNvPr>
          <p:cNvSpPr txBox="1"/>
          <p:nvPr/>
        </p:nvSpPr>
        <p:spPr>
          <a:xfrm>
            <a:off x="2744452" y="2285475"/>
            <a:ext cx="1802225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 = a + b*x</a:t>
            </a:r>
            <a:endParaRPr lang="en-FI" sz="900" b="0" i="0" u="none" strike="noStrike" kern="12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fontAlgn="ctr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Intercept</a:t>
            </a: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-67.86463 ± 1.3239</a:t>
            </a:r>
            <a:endParaRPr lang="en-FI" sz="900" b="0" i="0" u="none" strike="noStrike" dirty="0">
              <a:effectLst/>
              <a:latin typeface="Arial" panose="020B0604020202020204" pitchFamily="34" charset="0"/>
            </a:endParaRPr>
          </a:p>
          <a:p>
            <a:pPr fontAlgn="ctr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Slope</a:t>
            </a: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0.99865 ± 0.00644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4A9454-28D2-B030-7A13-566CA6D70383}"/>
              </a:ext>
            </a:extLst>
          </p:cNvPr>
          <p:cNvSpPr txBox="1"/>
          <p:nvPr/>
        </p:nvSpPr>
        <p:spPr>
          <a:xfrm>
            <a:off x="7399247" y="2201089"/>
            <a:ext cx="1802225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 = a + b*x</a:t>
            </a:r>
            <a:endParaRPr lang="en-FI" sz="900" b="0" i="0" u="none" strike="noStrike" kern="12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fontAlgn="ctr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Intercept</a:t>
            </a: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n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8.04337 ± 0.64695</a:t>
            </a:r>
            <a:endParaRPr lang="en-FI" sz="900" b="0" i="0" u="none" strike="noStrike" dirty="0">
              <a:effectLst/>
              <a:latin typeface="Arial" panose="020B0604020202020204" pitchFamily="34" charset="0"/>
            </a:endParaRPr>
          </a:p>
          <a:p>
            <a:pPr fontAlgn="ctr">
              <a:spcBef>
                <a:spcPts val="0"/>
              </a:spcBef>
              <a:spcAft>
                <a:spcPts val="0"/>
              </a:spcAft>
            </a:pPr>
            <a:r>
              <a:rPr lang="fi-FI" sz="900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Slope</a:t>
            </a:r>
            <a:r>
              <a:rPr lang="en-FI" sz="9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fi-FI" sz="9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0.02262 ± 8.66882E-5</a:t>
            </a:r>
          </a:p>
        </p:txBody>
      </p:sp>
    </p:spTree>
    <p:extLst>
      <p:ext uri="{BB962C8B-B14F-4D97-AF65-F5344CB8AC3E}">
        <p14:creationId xmlns:p14="http://schemas.microsoft.com/office/powerpoint/2010/main" val="870624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2CE6CFA9-942B-EA85-CEB6-50E1674EFEEB}"/>
              </a:ext>
            </a:extLst>
          </p:cNvPr>
          <p:cNvGrpSpPr/>
          <p:nvPr/>
        </p:nvGrpSpPr>
        <p:grpSpPr>
          <a:xfrm>
            <a:off x="202341" y="4582338"/>
            <a:ext cx="6906343" cy="1895885"/>
            <a:chOff x="2731786" y="548680"/>
            <a:chExt cx="6906343" cy="1895885"/>
          </a:xfrm>
        </p:grpSpPr>
        <p:pic>
          <p:nvPicPr>
            <p:cNvPr id="7" name="Picture 6" descr="A graph with a red dotted line&#10;&#10;Description automatically generated">
              <a:extLst>
                <a:ext uri="{FF2B5EF4-FFF2-40B4-BE49-F238E27FC236}">
                  <a16:creationId xmlns:a16="http://schemas.microsoft.com/office/drawing/2014/main" id="{0149465B-717F-045E-4D88-615A84182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6937" y="548680"/>
              <a:ext cx="6681192" cy="189588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682542-5A64-332C-616F-9FA8D59AE26C}"/>
                </a:ext>
              </a:extLst>
            </p:cNvPr>
            <p:cNvSpPr txBox="1"/>
            <p:nvPr/>
          </p:nvSpPr>
          <p:spPr>
            <a:xfrm>
              <a:off x="8272754" y="1074912"/>
              <a:ext cx="132760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>
                  <a:sym typeface="Symbol" panose="05050102010706020507" pitchFamily="18" charset="2"/>
                </a:rPr>
                <a:t></a:t>
              </a:r>
              <a:r>
                <a:rPr lang="fi-FI" dirty="0">
                  <a:sym typeface="Symbol" panose="05050102010706020507" pitchFamily="18" charset="2"/>
                </a:rPr>
                <a:t></a:t>
              </a:r>
              <a:r>
                <a:rPr lang="en-FI" sz="1200" dirty="0"/>
                <a:t>=</a:t>
              </a:r>
              <a:r>
                <a:rPr lang="fi-FI" sz="1000" dirty="0"/>
                <a:t>71.15</a:t>
              </a:r>
              <a:r>
                <a:rPr lang="en-FI" sz="1000" dirty="0"/>
                <a:t> ns</a:t>
              </a:r>
              <a:r>
                <a:rPr lang="fi-FI" sz="1000" dirty="0"/>
                <a:t> </a:t>
              </a:r>
              <a:r>
                <a:rPr lang="en-US" sz="1000" dirty="0"/>
                <a:t>±</a:t>
              </a:r>
              <a:r>
                <a:rPr lang="fi-FI" sz="1000" dirty="0"/>
                <a:t> 1.96</a:t>
              </a:r>
              <a:endParaRPr lang="en-FI" sz="10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7326AFE-4C71-CDBE-8A13-24DA19F40D9A}"/>
                </a:ext>
              </a:extLst>
            </p:cNvPr>
            <p:cNvSpPr txBox="1"/>
            <p:nvPr/>
          </p:nvSpPr>
          <p:spPr>
            <a:xfrm>
              <a:off x="5893532" y="2134930"/>
              <a:ext cx="10486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D</a:t>
              </a:r>
              <a:r>
                <a:rPr lang="en-FI" sz="1200" dirty="0"/>
                <a:t>rift time, ns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FE56D32-9F4F-77CC-1CF8-B2687D025D8A}"/>
                </a:ext>
              </a:extLst>
            </p:cNvPr>
            <p:cNvSpPr txBox="1"/>
            <p:nvPr/>
          </p:nvSpPr>
          <p:spPr>
            <a:xfrm rot="16200000">
              <a:off x="2535098" y="1343162"/>
              <a:ext cx="67037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C</a:t>
              </a:r>
              <a:r>
                <a:rPr lang="en-FI" sz="1200" dirty="0" err="1"/>
                <a:t>ounts</a:t>
              </a:r>
              <a:endParaRPr lang="en-FI" sz="12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C5005B0-1797-AFD0-1458-3F06D0C0FF85}"/>
              </a:ext>
            </a:extLst>
          </p:cNvPr>
          <p:cNvGrpSpPr/>
          <p:nvPr/>
        </p:nvGrpSpPr>
        <p:grpSpPr>
          <a:xfrm>
            <a:off x="128464" y="2857933"/>
            <a:ext cx="5186558" cy="1907153"/>
            <a:chOff x="128464" y="4602803"/>
            <a:chExt cx="5186558" cy="1907153"/>
          </a:xfrm>
        </p:grpSpPr>
        <p:pic>
          <p:nvPicPr>
            <p:cNvPr id="40" name="Picture 39" descr="A graph of a city&#10;&#10;Description automatically generated with medium confidence">
              <a:extLst>
                <a:ext uri="{FF2B5EF4-FFF2-40B4-BE49-F238E27FC236}">
                  <a16:creationId xmlns:a16="http://schemas.microsoft.com/office/drawing/2014/main" id="{84BC4CA3-3880-F00A-B5F1-DFBE04E82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64" y="4602803"/>
              <a:ext cx="5113099" cy="1903983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AB35926-078A-6AD8-B8A9-182A112D30CF}"/>
                </a:ext>
              </a:extLst>
            </p:cNvPr>
            <p:cNvSpPr txBox="1"/>
            <p:nvPr/>
          </p:nvSpPr>
          <p:spPr>
            <a:xfrm>
              <a:off x="1650755" y="6232957"/>
              <a:ext cx="205056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FI" sz="1200" dirty="0"/>
                <a:t>Residual Distribution Y axis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FC3FFC1-93DB-1671-E099-C6ADD32D6EE6}"/>
                </a:ext>
              </a:extLst>
            </p:cNvPr>
            <p:cNvSpPr txBox="1"/>
            <p:nvPr/>
          </p:nvSpPr>
          <p:spPr>
            <a:xfrm>
              <a:off x="4979674" y="6017467"/>
              <a:ext cx="33534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m</a:t>
              </a:r>
              <a:r>
                <a:rPr lang="en-FI" sz="700" dirty="0">
                  <a:sym typeface="Symbol" panose="05050102010706020507" pitchFamily="18" charset="2"/>
                </a:rPr>
                <a:t>m</a:t>
              </a:r>
              <a:endParaRPr lang="en-FI" sz="7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479F7F5-159E-484C-5670-DCDC854ED8F4}"/>
                </a:ext>
              </a:extLst>
            </p:cNvPr>
            <p:cNvSpPr txBox="1"/>
            <p:nvPr/>
          </p:nvSpPr>
          <p:spPr>
            <a:xfrm>
              <a:off x="244304" y="6021425"/>
              <a:ext cx="33534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m</a:t>
              </a:r>
              <a:r>
                <a:rPr lang="en-FI" sz="700" dirty="0">
                  <a:sym typeface="Symbol" panose="05050102010706020507" pitchFamily="18" charset="2"/>
                </a:rPr>
                <a:t>m</a:t>
              </a:r>
              <a:endParaRPr lang="en-FI" sz="7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9C7BBBA-CBC7-FD22-670C-ED38AF3D188D}"/>
                </a:ext>
              </a:extLst>
            </p:cNvPr>
            <p:cNvSpPr txBox="1"/>
            <p:nvPr/>
          </p:nvSpPr>
          <p:spPr>
            <a:xfrm>
              <a:off x="4160013" y="5144211"/>
              <a:ext cx="104708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</a:t>
              </a:r>
              <a:r>
                <a:rPr lang="en-FI" sz="700" dirty="0"/>
                <a:t>=</a:t>
              </a:r>
              <a:r>
                <a:rPr lang="fi-FI" sz="700" dirty="0"/>
                <a:t>0.163</a:t>
              </a:r>
              <a:r>
                <a:rPr lang="en-FI" sz="700" dirty="0"/>
                <a:t> mm</a:t>
              </a:r>
              <a:r>
                <a:rPr lang="fi-FI" sz="700" dirty="0"/>
                <a:t> </a:t>
              </a:r>
              <a:r>
                <a:rPr lang="en-US" sz="800" dirty="0"/>
                <a:t>±</a:t>
              </a:r>
              <a:r>
                <a:rPr lang="fi-FI" sz="700" dirty="0"/>
                <a:t> 0.006</a:t>
              </a:r>
              <a:endParaRPr lang="en-FI" sz="70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7A5BE4C-3115-80F5-C1A7-DAC6099DEB6C}"/>
              </a:ext>
            </a:extLst>
          </p:cNvPr>
          <p:cNvGrpSpPr/>
          <p:nvPr/>
        </p:nvGrpSpPr>
        <p:grpSpPr>
          <a:xfrm>
            <a:off x="5418303" y="510412"/>
            <a:ext cx="4424014" cy="4246861"/>
            <a:chOff x="5373164" y="2289204"/>
            <a:chExt cx="4287580" cy="4174853"/>
          </a:xfrm>
        </p:grpSpPr>
        <p:pic>
          <p:nvPicPr>
            <p:cNvPr id="11" name="Picture 10" descr="A screenshot of a graph&#10;&#10;Description automatically generated">
              <a:extLst>
                <a:ext uri="{FF2B5EF4-FFF2-40B4-BE49-F238E27FC236}">
                  <a16:creationId xmlns:a16="http://schemas.microsoft.com/office/drawing/2014/main" id="{368E39F2-CEDE-92E0-978B-8AEAF450A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1664" y="2289204"/>
              <a:ext cx="4149080" cy="414908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04A89B-8B7D-5F76-C3BB-94E866C7F9FE}"/>
                </a:ext>
              </a:extLst>
            </p:cNvPr>
            <p:cNvSpPr txBox="1"/>
            <p:nvPr/>
          </p:nvSpPr>
          <p:spPr>
            <a:xfrm rot="16200000">
              <a:off x="4664669" y="4735313"/>
              <a:ext cx="169399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Y axis, mm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83ED77-8683-2042-4482-55A6BDB1E7C2}"/>
                </a:ext>
              </a:extLst>
            </p:cNvPr>
            <p:cNvSpPr txBox="1"/>
            <p:nvPr/>
          </p:nvSpPr>
          <p:spPr>
            <a:xfrm>
              <a:off x="6399455" y="6187058"/>
              <a:ext cx="169399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X axis, mm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92865D3-35F4-558C-B27C-B6476E96C048}"/>
                </a:ext>
              </a:extLst>
            </p:cNvPr>
            <p:cNvCxnSpPr/>
            <p:nvPr/>
          </p:nvCxnSpPr>
          <p:spPr>
            <a:xfrm>
              <a:off x="5846723" y="3492147"/>
              <a:ext cx="2520280" cy="0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98DDB67-82F5-0D46-D7F1-3946AB656E6E}"/>
                </a:ext>
              </a:extLst>
            </p:cNvPr>
            <p:cNvCxnSpPr>
              <a:cxnSpLocks/>
            </p:cNvCxnSpPr>
            <p:nvPr/>
          </p:nvCxnSpPr>
          <p:spPr>
            <a:xfrm>
              <a:off x="5846722" y="3492147"/>
              <a:ext cx="1" cy="2622903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CAD6909-642A-80B4-DC4F-C9FD9E442848}"/>
                </a:ext>
              </a:extLst>
            </p:cNvPr>
            <p:cNvCxnSpPr>
              <a:cxnSpLocks/>
            </p:cNvCxnSpPr>
            <p:nvPr/>
          </p:nvCxnSpPr>
          <p:spPr>
            <a:xfrm>
              <a:off x="5846723" y="6115050"/>
              <a:ext cx="2520280" cy="0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A14A943-1531-541C-DF4F-CCE32DB73D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67003" y="3492147"/>
              <a:ext cx="0" cy="2622903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2C294E2-87A1-F04A-A6F8-CF349B1C876D}"/>
                </a:ext>
              </a:extLst>
            </p:cNvPr>
            <p:cNvSpPr txBox="1"/>
            <p:nvPr/>
          </p:nvSpPr>
          <p:spPr>
            <a:xfrm>
              <a:off x="7212520" y="2529920"/>
              <a:ext cx="115448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800" dirty="0">
                  <a:sym typeface="Symbol" panose="05050102010706020507" pitchFamily="18" charset="2"/>
                </a:rPr>
                <a:t>P</a:t>
              </a:r>
              <a:r>
                <a:rPr lang="en-FI" sz="800" dirty="0" err="1">
                  <a:sym typeface="Symbol" panose="05050102010706020507" pitchFamily="18" charset="2"/>
                </a:rPr>
                <a:t>rojection</a:t>
              </a:r>
              <a:r>
                <a:rPr lang="en-FI" sz="800" dirty="0">
                  <a:sym typeface="Symbol" panose="05050102010706020507" pitchFamily="18" charset="2"/>
                </a:rPr>
                <a:t> of hits in X</a:t>
              </a:r>
              <a:endParaRPr lang="en-FI" sz="8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DC6ABD8-71FC-E104-08E9-331DDDB90351}"/>
                </a:ext>
              </a:extLst>
            </p:cNvPr>
            <p:cNvSpPr txBox="1"/>
            <p:nvPr/>
          </p:nvSpPr>
          <p:spPr>
            <a:xfrm>
              <a:off x="8406329" y="3478293"/>
              <a:ext cx="85585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i-FI" sz="800" dirty="0">
                  <a:sym typeface="Symbol" panose="05050102010706020507" pitchFamily="18" charset="2"/>
                </a:rPr>
                <a:t>P</a:t>
              </a:r>
              <a:r>
                <a:rPr lang="en-FI" sz="800" dirty="0" err="1">
                  <a:sym typeface="Symbol" panose="05050102010706020507" pitchFamily="18" charset="2"/>
                </a:rPr>
                <a:t>rojection</a:t>
              </a:r>
              <a:r>
                <a:rPr lang="en-FI" sz="800" dirty="0">
                  <a:sym typeface="Symbol" panose="05050102010706020507" pitchFamily="18" charset="2"/>
                </a:rPr>
                <a:t> of hits in Y</a:t>
              </a:r>
              <a:endParaRPr lang="en-FI" sz="800" dirty="0"/>
            </a:p>
          </p:txBody>
        </p:sp>
      </p:grpSp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17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226591-C3F4-6390-0891-048727286F0A}"/>
              </a:ext>
            </a:extLst>
          </p:cNvPr>
          <p:cNvGrpSpPr/>
          <p:nvPr/>
        </p:nvGrpSpPr>
        <p:grpSpPr>
          <a:xfrm>
            <a:off x="207028" y="836712"/>
            <a:ext cx="5106012" cy="1912150"/>
            <a:chOff x="207028" y="3138623"/>
            <a:chExt cx="5106012" cy="1912150"/>
          </a:xfrm>
        </p:grpSpPr>
        <p:pic>
          <p:nvPicPr>
            <p:cNvPr id="38" name="Picture 37" descr="A barcode with a red line&#10;&#10;Description automatically generated">
              <a:extLst>
                <a:ext uri="{FF2B5EF4-FFF2-40B4-BE49-F238E27FC236}">
                  <a16:creationId xmlns:a16="http://schemas.microsoft.com/office/drawing/2014/main" id="{48B8C89C-3545-1C7D-3275-50226D316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028" y="3138623"/>
              <a:ext cx="4953000" cy="191215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4239BEA-A283-03F2-BDB9-C2B1FA2D1AA9}"/>
                </a:ext>
              </a:extLst>
            </p:cNvPr>
            <p:cNvSpPr txBox="1"/>
            <p:nvPr/>
          </p:nvSpPr>
          <p:spPr>
            <a:xfrm>
              <a:off x="1923056" y="4735312"/>
              <a:ext cx="205056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FI" sz="1200" dirty="0"/>
                <a:t>Residual Distribution X axis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2A06085-0C93-5C04-1079-DFBD971C1B36}"/>
                </a:ext>
              </a:extLst>
            </p:cNvPr>
            <p:cNvSpPr txBox="1"/>
            <p:nvPr/>
          </p:nvSpPr>
          <p:spPr>
            <a:xfrm>
              <a:off x="4977692" y="4564812"/>
              <a:ext cx="33534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m</a:t>
              </a:r>
              <a:r>
                <a:rPr lang="en-FI" sz="700" dirty="0">
                  <a:sym typeface="Symbol" panose="05050102010706020507" pitchFamily="18" charset="2"/>
                </a:rPr>
                <a:t>m</a:t>
              </a:r>
              <a:endParaRPr lang="en-FI" sz="70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F8F66AB-9899-3139-7F63-632A2A77FE6D}"/>
                </a:ext>
              </a:extLst>
            </p:cNvPr>
            <p:cNvSpPr txBox="1"/>
            <p:nvPr/>
          </p:nvSpPr>
          <p:spPr>
            <a:xfrm>
              <a:off x="416496" y="4562842"/>
              <a:ext cx="33534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m</a:t>
              </a:r>
              <a:r>
                <a:rPr lang="en-FI" sz="700" dirty="0">
                  <a:sym typeface="Symbol" panose="05050102010706020507" pitchFamily="18" charset="2"/>
                </a:rPr>
                <a:t>m</a:t>
              </a:r>
              <a:endParaRPr lang="en-FI" sz="700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2BC9A08-4EF6-2964-8D5D-D43D15388830}"/>
                </a:ext>
              </a:extLst>
            </p:cNvPr>
            <p:cNvSpPr txBox="1"/>
            <p:nvPr/>
          </p:nvSpPr>
          <p:spPr>
            <a:xfrm>
              <a:off x="4083801" y="3672546"/>
              <a:ext cx="104708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</a:t>
              </a:r>
              <a:r>
                <a:rPr lang="en-FI" sz="700" dirty="0"/>
                <a:t>=</a:t>
              </a:r>
              <a:r>
                <a:rPr lang="fi-FI" sz="700" dirty="0"/>
                <a:t>0.188</a:t>
              </a:r>
              <a:r>
                <a:rPr lang="en-FI" sz="700" dirty="0"/>
                <a:t> mm</a:t>
              </a:r>
              <a:r>
                <a:rPr lang="fi-FI" sz="700" dirty="0"/>
                <a:t> </a:t>
              </a:r>
              <a:r>
                <a:rPr lang="en-US" sz="800" dirty="0"/>
                <a:t>±</a:t>
              </a:r>
              <a:r>
                <a:rPr lang="fi-FI" sz="700" dirty="0"/>
                <a:t> 0.007</a:t>
              </a:r>
              <a:endParaRPr lang="en-FI" sz="700" dirty="0"/>
            </a:p>
          </p:txBody>
        </p:sp>
      </p:grpSp>
      <p:sp>
        <p:nvSpPr>
          <p:cNvPr id="51" name="Text Box 5">
            <a:extLst>
              <a:ext uri="{FF2B5EF4-FFF2-40B4-BE49-F238E27FC236}">
                <a16:creationId xmlns:a16="http://schemas.microsoft.com/office/drawing/2014/main" id="{55261C11-6FC3-DED6-2FA7-AAC2F9971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31" y="669973"/>
            <a:ext cx="5460420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The hit map, residuals and the </a:t>
            </a:r>
            <a:r>
              <a:rPr lang="en-GB" sz="1600" i="1" dirty="0">
                <a:latin typeface="Comic Sans MS" pitchFamily="66" charset="0"/>
              </a:rPr>
              <a:t>C</a:t>
            </a:r>
            <a:r>
              <a:rPr lang="en-FI" sz="1600" i="1" dirty="0" err="1">
                <a:latin typeface="Comic Sans MS" pitchFamily="66" charset="0"/>
              </a:rPr>
              <a:t>ontrol</a:t>
            </a:r>
            <a:r>
              <a:rPr lang="en-FI" sz="1600" i="1" dirty="0">
                <a:latin typeface="Comic Sans MS" pitchFamily="66" charset="0"/>
              </a:rPr>
              <a:t> Sum for muons.</a:t>
            </a:r>
          </a:p>
        </p:txBody>
      </p:sp>
    </p:spTree>
    <p:extLst>
      <p:ext uri="{BB962C8B-B14F-4D97-AF65-F5344CB8AC3E}">
        <p14:creationId xmlns:p14="http://schemas.microsoft.com/office/powerpoint/2010/main" val="2450708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C671D08-F334-B703-9616-5640930D169A}"/>
              </a:ext>
            </a:extLst>
          </p:cNvPr>
          <p:cNvGrpSpPr/>
          <p:nvPr/>
        </p:nvGrpSpPr>
        <p:grpSpPr>
          <a:xfrm>
            <a:off x="1440346" y="4635487"/>
            <a:ext cx="6909819" cy="1889857"/>
            <a:chOff x="2814374" y="425156"/>
            <a:chExt cx="6909819" cy="1889857"/>
          </a:xfrm>
        </p:grpSpPr>
        <p:pic>
          <p:nvPicPr>
            <p:cNvPr id="56" name="Picture 55" descr="A blue and red graph&#10;&#10;Description automatically generated">
              <a:extLst>
                <a:ext uri="{FF2B5EF4-FFF2-40B4-BE49-F238E27FC236}">
                  <a16:creationId xmlns:a16="http://schemas.microsoft.com/office/drawing/2014/main" id="{E6FACD83-1A0A-2318-4210-FB2926D51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9524" y="425156"/>
              <a:ext cx="6684669" cy="188985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7326AFE-4C71-CDBE-8A13-24DA19F40D9A}"/>
                </a:ext>
              </a:extLst>
            </p:cNvPr>
            <p:cNvSpPr txBox="1"/>
            <p:nvPr/>
          </p:nvSpPr>
          <p:spPr>
            <a:xfrm>
              <a:off x="5976120" y="1957254"/>
              <a:ext cx="10486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D</a:t>
              </a:r>
              <a:r>
                <a:rPr lang="en-FI" sz="1200" dirty="0"/>
                <a:t>rift time, ns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682542-5A64-332C-616F-9FA8D59AE26C}"/>
                </a:ext>
              </a:extLst>
            </p:cNvPr>
            <p:cNvSpPr txBox="1"/>
            <p:nvPr/>
          </p:nvSpPr>
          <p:spPr>
            <a:xfrm>
              <a:off x="8349501" y="943305"/>
              <a:ext cx="132760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>
                  <a:sym typeface="Symbol" panose="05050102010706020507" pitchFamily="18" charset="2"/>
                </a:rPr>
                <a:t></a:t>
              </a:r>
              <a:r>
                <a:rPr lang="fi-FI" dirty="0">
                  <a:sym typeface="Symbol" panose="05050102010706020507" pitchFamily="18" charset="2"/>
                </a:rPr>
                <a:t></a:t>
              </a:r>
              <a:r>
                <a:rPr lang="en-FI" sz="1200" dirty="0"/>
                <a:t>=</a:t>
              </a:r>
              <a:r>
                <a:rPr lang="fi-FI" sz="1000" dirty="0"/>
                <a:t>25.4</a:t>
              </a:r>
              <a:r>
                <a:rPr lang="en-FI" sz="1000" dirty="0"/>
                <a:t>5 ns</a:t>
              </a:r>
              <a:r>
                <a:rPr lang="fi-FI" sz="1000" dirty="0"/>
                <a:t> </a:t>
              </a:r>
              <a:r>
                <a:rPr lang="en-US" sz="1000" dirty="0"/>
                <a:t>±</a:t>
              </a:r>
              <a:r>
                <a:rPr lang="fi-FI" sz="1000" dirty="0"/>
                <a:t> 0.0</a:t>
              </a:r>
              <a:r>
                <a:rPr lang="en-FI" sz="1000" dirty="0"/>
                <a:t>4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FE56D32-9F4F-77CC-1CF8-B2687D025D8A}"/>
                </a:ext>
              </a:extLst>
            </p:cNvPr>
            <p:cNvSpPr txBox="1"/>
            <p:nvPr/>
          </p:nvSpPr>
          <p:spPr>
            <a:xfrm rot="16200000">
              <a:off x="2617686" y="1165486"/>
              <a:ext cx="67037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C</a:t>
              </a:r>
              <a:r>
                <a:rPr lang="en-FI" sz="1200" dirty="0" err="1"/>
                <a:t>ounts</a:t>
              </a:r>
              <a:endParaRPr lang="en-FI" sz="12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CA7F59-805B-6E07-06AE-DF828C10DC43}"/>
              </a:ext>
            </a:extLst>
          </p:cNvPr>
          <p:cNvGrpSpPr/>
          <p:nvPr/>
        </p:nvGrpSpPr>
        <p:grpSpPr>
          <a:xfrm>
            <a:off x="56456" y="2692272"/>
            <a:ext cx="5220022" cy="1888856"/>
            <a:chOff x="0" y="4365104"/>
            <a:chExt cx="5220022" cy="1888856"/>
          </a:xfrm>
        </p:grpSpPr>
        <p:pic>
          <p:nvPicPr>
            <p:cNvPr id="52" name="Picture 51" descr="A blue and red graph&#10;&#10;Description automatically generated">
              <a:extLst>
                <a:ext uri="{FF2B5EF4-FFF2-40B4-BE49-F238E27FC236}">
                  <a16:creationId xmlns:a16="http://schemas.microsoft.com/office/drawing/2014/main" id="{DB38F9AD-1440-167D-78D2-3E0B3C2771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65104"/>
              <a:ext cx="5145366" cy="1888856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AB35926-078A-6AD8-B8A9-182A112D30CF}"/>
                </a:ext>
              </a:extLst>
            </p:cNvPr>
            <p:cNvSpPr txBox="1"/>
            <p:nvPr/>
          </p:nvSpPr>
          <p:spPr>
            <a:xfrm>
              <a:off x="1650755" y="5961573"/>
              <a:ext cx="205056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FI" sz="1200" dirty="0"/>
                <a:t>Residual Distribution Y axis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FC3FFC1-93DB-1671-E099-C6ADD32D6EE6}"/>
                </a:ext>
              </a:extLst>
            </p:cNvPr>
            <p:cNvSpPr txBox="1"/>
            <p:nvPr/>
          </p:nvSpPr>
          <p:spPr>
            <a:xfrm>
              <a:off x="4884674" y="5769694"/>
              <a:ext cx="33534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m</a:t>
              </a:r>
              <a:r>
                <a:rPr lang="en-FI" sz="700" dirty="0">
                  <a:sym typeface="Symbol" panose="05050102010706020507" pitchFamily="18" charset="2"/>
                </a:rPr>
                <a:t>m</a:t>
              </a:r>
              <a:endParaRPr lang="en-FI" sz="7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479F7F5-159E-484C-5670-DCDC854ED8F4}"/>
                </a:ext>
              </a:extLst>
            </p:cNvPr>
            <p:cNvSpPr txBox="1"/>
            <p:nvPr/>
          </p:nvSpPr>
          <p:spPr>
            <a:xfrm>
              <a:off x="548638" y="5769831"/>
              <a:ext cx="33534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m</a:t>
              </a:r>
              <a:r>
                <a:rPr lang="en-FI" sz="700" dirty="0">
                  <a:sym typeface="Symbol" panose="05050102010706020507" pitchFamily="18" charset="2"/>
                </a:rPr>
                <a:t>m</a:t>
              </a:r>
              <a:endParaRPr lang="en-FI" sz="7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9C7BBBA-CBC7-FD22-670C-ED38AF3D188D}"/>
                </a:ext>
              </a:extLst>
            </p:cNvPr>
            <p:cNvSpPr txBox="1"/>
            <p:nvPr/>
          </p:nvSpPr>
          <p:spPr>
            <a:xfrm>
              <a:off x="3943169" y="4891642"/>
              <a:ext cx="1176925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</a:t>
              </a:r>
              <a:r>
                <a:rPr lang="en-FI" sz="700" dirty="0"/>
                <a:t>=</a:t>
              </a:r>
              <a:r>
                <a:rPr lang="fi-FI" sz="700" dirty="0"/>
                <a:t>0.13</a:t>
              </a:r>
              <a:r>
                <a:rPr lang="en-FI" sz="700" dirty="0"/>
                <a:t>8 mm</a:t>
              </a:r>
              <a:r>
                <a:rPr lang="fi-FI" sz="700" dirty="0"/>
                <a:t> </a:t>
              </a:r>
              <a:r>
                <a:rPr lang="en-US" sz="800" dirty="0"/>
                <a:t>±</a:t>
              </a:r>
              <a:r>
                <a:rPr lang="fi-FI" sz="700" dirty="0"/>
                <a:t> </a:t>
              </a:r>
              <a:r>
                <a:rPr lang="en-FI" sz="700" dirty="0"/>
                <a:t>0.0</a:t>
              </a:r>
              <a:r>
                <a:rPr lang="fi-FI" sz="700" dirty="0"/>
                <a:t>7e-0</a:t>
              </a:r>
              <a:r>
                <a:rPr lang="en-FI" sz="700" dirty="0"/>
                <a:t>3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4800D79-F8FF-4087-9929-3B1A4CC2751C}"/>
              </a:ext>
            </a:extLst>
          </p:cNvPr>
          <p:cNvGrpSpPr/>
          <p:nvPr/>
        </p:nvGrpSpPr>
        <p:grpSpPr>
          <a:xfrm>
            <a:off x="5373164" y="620688"/>
            <a:ext cx="4324448" cy="4191000"/>
            <a:chOff x="5373164" y="2277899"/>
            <a:chExt cx="4324448" cy="4191000"/>
          </a:xfrm>
        </p:grpSpPr>
        <p:pic>
          <p:nvPicPr>
            <p:cNvPr id="36" name="Picture 35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41B062BF-E228-F691-A618-2C16A3B9F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6612" y="2277899"/>
              <a:ext cx="4191000" cy="4191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04A89B-8B7D-5F76-C3BB-94E866C7F9FE}"/>
                </a:ext>
              </a:extLst>
            </p:cNvPr>
            <p:cNvSpPr txBox="1"/>
            <p:nvPr/>
          </p:nvSpPr>
          <p:spPr>
            <a:xfrm rot="16200000">
              <a:off x="4664669" y="4735313"/>
              <a:ext cx="169399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Y axis, mm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83ED77-8683-2042-4482-55A6BDB1E7C2}"/>
                </a:ext>
              </a:extLst>
            </p:cNvPr>
            <p:cNvSpPr txBox="1"/>
            <p:nvPr/>
          </p:nvSpPr>
          <p:spPr>
            <a:xfrm>
              <a:off x="6399455" y="6187058"/>
              <a:ext cx="169399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1200" dirty="0"/>
                <a:t>G</a:t>
              </a:r>
              <a:r>
                <a:rPr lang="en-FI" sz="1200" dirty="0"/>
                <a:t>EM-TPC X axis, mm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92865D3-35F4-558C-B27C-B6476E96C048}"/>
                </a:ext>
              </a:extLst>
            </p:cNvPr>
            <p:cNvCxnSpPr>
              <a:cxnSpLocks/>
            </p:cNvCxnSpPr>
            <p:nvPr/>
          </p:nvCxnSpPr>
          <p:spPr>
            <a:xfrm>
              <a:off x="5846723" y="3492147"/>
              <a:ext cx="2520280" cy="0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98DDB67-82F5-0D46-D7F1-3946AB656E6E}"/>
                </a:ext>
              </a:extLst>
            </p:cNvPr>
            <p:cNvCxnSpPr>
              <a:cxnSpLocks/>
            </p:cNvCxnSpPr>
            <p:nvPr/>
          </p:nvCxnSpPr>
          <p:spPr>
            <a:xfrm>
              <a:off x="5846722" y="3492147"/>
              <a:ext cx="1" cy="2622903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CAD6909-642A-80B4-DC4F-C9FD9E442848}"/>
                </a:ext>
              </a:extLst>
            </p:cNvPr>
            <p:cNvCxnSpPr>
              <a:cxnSpLocks/>
            </p:cNvCxnSpPr>
            <p:nvPr/>
          </p:nvCxnSpPr>
          <p:spPr>
            <a:xfrm>
              <a:off x="5846723" y="6115050"/>
              <a:ext cx="2520280" cy="0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A14A943-1531-541C-DF4F-CCE32DB73D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67003" y="3492147"/>
              <a:ext cx="0" cy="2622903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2C294E2-87A1-F04A-A6F8-CF349B1C876D}"/>
                </a:ext>
              </a:extLst>
            </p:cNvPr>
            <p:cNvSpPr txBox="1"/>
            <p:nvPr/>
          </p:nvSpPr>
          <p:spPr>
            <a:xfrm>
              <a:off x="7212520" y="2529920"/>
              <a:ext cx="115448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800" dirty="0">
                  <a:sym typeface="Symbol" panose="05050102010706020507" pitchFamily="18" charset="2"/>
                </a:rPr>
                <a:t>P</a:t>
              </a:r>
              <a:r>
                <a:rPr lang="en-FI" sz="800" dirty="0" err="1">
                  <a:sym typeface="Symbol" panose="05050102010706020507" pitchFamily="18" charset="2"/>
                </a:rPr>
                <a:t>rojection</a:t>
              </a:r>
              <a:r>
                <a:rPr lang="en-FI" sz="800" dirty="0">
                  <a:sym typeface="Symbol" panose="05050102010706020507" pitchFamily="18" charset="2"/>
                </a:rPr>
                <a:t> of hits in X</a:t>
              </a:r>
              <a:endParaRPr lang="en-FI" sz="8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DC6ABD8-71FC-E104-08E9-331DDDB90351}"/>
                </a:ext>
              </a:extLst>
            </p:cNvPr>
            <p:cNvSpPr txBox="1"/>
            <p:nvPr/>
          </p:nvSpPr>
          <p:spPr>
            <a:xfrm>
              <a:off x="8406329" y="3478293"/>
              <a:ext cx="85585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i-FI" sz="800" dirty="0">
                  <a:sym typeface="Symbol" panose="05050102010706020507" pitchFamily="18" charset="2"/>
                </a:rPr>
                <a:t>P</a:t>
              </a:r>
              <a:r>
                <a:rPr lang="en-FI" sz="800" dirty="0" err="1">
                  <a:sym typeface="Symbol" panose="05050102010706020507" pitchFamily="18" charset="2"/>
                </a:rPr>
                <a:t>rojection</a:t>
              </a:r>
              <a:r>
                <a:rPr lang="en-FI" sz="800" dirty="0">
                  <a:sym typeface="Symbol" panose="05050102010706020507" pitchFamily="18" charset="2"/>
                </a:rPr>
                <a:t> of hits in Y</a:t>
              </a:r>
              <a:endParaRPr lang="en-FI" sz="800" dirty="0"/>
            </a:p>
          </p:txBody>
        </p:sp>
      </p:grpSp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18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C205B43-8E67-A4D8-6852-76C15F3B4033}"/>
              </a:ext>
            </a:extLst>
          </p:cNvPr>
          <p:cNvGrpSpPr/>
          <p:nvPr/>
        </p:nvGrpSpPr>
        <p:grpSpPr>
          <a:xfrm>
            <a:off x="131380" y="908720"/>
            <a:ext cx="5253668" cy="1900938"/>
            <a:chOff x="59372" y="2320150"/>
            <a:chExt cx="5253668" cy="190093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CCD9D10-29FB-3502-3590-0F7D9D702F7F}"/>
                </a:ext>
              </a:extLst>
            </p:cNvPr>
            <p:cNvGrpSpPr/>
            <p:nvPr/>
          </p:nvGrpSpPr>
          <p:grpSpPr>
            <a:xfrm>
              <a:off x="59372" y="2320150"/>
              <a:ext cx="5253668" cy="1900938"/>
              <a:chOff x="0" y="2997817"/>
              <a:chExt cx="5253668" cy="1900938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0AA1152B-FD92-EB50-7304-E408E109EF66}"/>
                  </a:ext>
                </a:extLst>
              </p:cNvPr>
              <p:cNvGrpSpPr/>
              <p:nvPr/>
            </p:nvGrpSpPr>
            <p:grpSpPr>
              <a:xfrm>
                <a:off x="0" y="2997817"/>
                <a:ext cx="5145366" cy="1900938"/>
                <a:chOff x="0" y="2996952"/>
                <a:chExt cx="5145366" cy="1900938"/>
              </a:xfrm>
            </p:grpSpPr>
            <p:pic>
              <p:nvPicPr>
                <p:cNvPr id="39" name="Picture 38" descr="A blue and red graph&#10;&#10;Description automatically generated">
                  <a:extLst>
                    <a:ext uri="{FF2B5EF4-FFF2-40B4-BE49-F238E27FC236}">
                      <a16:creationId xmlns:a16="http://schemas.microsoft.com/office/drawing/2014/main" id="{CE678875-72DB-ECDC-7AFF-7DB60331E2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2996952"/>
                  <a:ext cx="5145366" cy="1900938"/>
                </a:xfrm>
                <a:prstGeom prst="rect">
                  <a:avLst/>
                </a:prstGeom>
              </p:spPr>
            </p:pic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44239BEA-A283-03F2-BDB9-C2B1FA2D1AA9}"/>
                    </a:ext>
                  </a:extLst>
                </p:cNvPr>
                <p:cNvSpPr txBox="1"/>
                <p:nvPr/>
              </p:nvSpPr>
              <p:spPr>
                <a:xfrm>
                  <a:off x="1618931" y="4580263"/>
                  <a:ext cx="205056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FI" sz="1200" dirty="0"/>
                    <a:t>Residual Distribution X axis</a:t>
                  </a:r>
                </a:p>
              </p:txBody>
            </p:sp>
          </p:grp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2A06085-0C93-5C04-1079-DFBD971C1B36}"/>
                  </a:ext>
                </a:extLst>
              </p:cNvPr>
              <p:cNvSpPr txBox="1"/>
              <p:nvPr/>
            </p:nvSpPr>
            <p:spPr>
              <a:xfrm>
                <a:off x="4918320" y="4413364"/>
                <a:ext cx="33534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i-FI" sz="700" dirty="0">
                    <a:sym typeface="Symbol" panose="05050102010706020507" pitchFamily="18" charset="2"/>
                  </a:rPr>
                  <a:t>m</a:t>
                </a:r>
                <a:r>
                  <a:rPr lang="en-FI" sz="700" dirty="0">
                    <a:sym typeface="Symbol" panose="05050102010706020507" pitchFamily="18" charset="2"/>
                  </a:rPr>
                  <a:t>m</a:t>
                </a:r>
                <a:endParaRPr lang="en-FI" sz="700" dirty="0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F8F66AB-9899-3139-7F63-632A2A77FE6D}"/>
                  </a:ext>
                </a:extLst>
              </p:cNvPr>
              <p:cNvSpPr txBox="1"/>
              <p:nvPr/>
            </p:nvSpPr>
            <p:spPr>
              <a:xfrm>
                <a:off x="661170" y="4413364"/>
                <a:ext cx="33534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i-FI" sz="700" dirty="0">
                    <a:sym typeface="Symbol" panose="05050102010706020507" pitchFamily="18" charset="2"/>
                  </a:rPr>
                  <a:t>m</a:t>
                </a:r>
                <a:r>
                  <a:rPr lang="en-FI" sz="700" dirty="0">
                    <a:sym typeface="Symbol" panose="05050102010706020507" pitchFamily="18" charset="2"/>
                  </a:rPr>
                  <a:t>m</a:t>
                </a:r>
                <a:endParaRPr lang="en-FI" sz="700" dirty="0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2BC9A08-4EF6-2964-8D5D-D43D15388830}"/>
                </a:ext>
              </a:extLst>
            </p:cNvPr>
            <p:cNvSpPr txBox="1"/>
            <p:nvPr/>
          </p:nvSpPr>
          <p:spPr>
            <a:xfrm>
              <a:off x="4141586" y="2848819"/>
              <a:ext cx="104708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sz="700" dirty="0">
                  <a:sym typeface="Symbol" panose="05050102010706020507" pitchFamily="18" charset="2"/>
                </a:rPr>
                <a:t></a:t>
              </a:r>
              <a:r>
                <a:rPr lang="en-FI" sz="700" dirty="0"/>
                <a:t>=</a:t>
              </a:r>
              <a:r>
                <a:rPr lang="fi-FI" sz="700" dirty="0"/>
                <a:t>0.098</a:t>
              </a:r>
              <a:r>
                <a:rPr lang="en-FI" sz="700" dirty="0"/>
                <a:t> mm</a:t>
              </a:r>
              <a:r>
                <a:rPr lang="fi-FI" sz="700" dirty="0"/>
                <a:t> </a:t>
              </a:r>
              <a:r>
                <a:rPr lang="en-US" sz="800" dirty="0"/>
                <a:t>±</a:t>
              </a:r>
              <a:r>
                <a:rPr lang="fi-FI" sz="700" dirty="0"/>
                <a:t> 0.00</a:t>
              </a:r>
              <a:r>
                <a:rPr lang="en-FI" sz="700" dirty="0"/>
                <a:t>1</a:t>
              </a:r>
            </a:p>
          </p:txBody>
        </p:sp>
      </p:grpSp>
      <p:sp>
        <p:nvSpPr>
          <p:cNvPr id="2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6" y="649474"/>
            <a:ext cx="5389311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The hit map, residuals and the control sum for pions .</a:t>
            </a:r>
          </a:p>
        </p:txBody>
      </p:sp>
    </p:spTree>
    <p:extLst>
      <p:ext uri="{BB962C8B-B14F-4D97-AF65-F5344CB8AC3E}">
        <p14:creationId xmlns:p14="http://schemas.microsoft.com/office/powerpoint/2010/main" val="4011316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19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480" y="828548"/>
            <a:ext cx="8856984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Indications of rate capability by looking at the instantaneous peak rate on ArCO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(70/30)</a:t>
            </a:r>
            <a:endParaRPr lang="en-GB" sz="1600" i="1" dirty="0">
              <a:latin typeface="Comic Sans MS" pitchFamily="66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8E66627-1D6F-6B7C-59AE-69542121828C}"/>
              </a:ext>
            </a:extLst>
          </p:cNvPr>
          <p:cNvGrpSpPr/>
          <p:nvPr/>
        </p:nvGrpSpPr>
        <p:grpSpPr>
          <a:xfrm>
            <a:off x="4431" y="1373672"/>
            <a:ext cx="9906000" cy="2167406"/>
            <a:chOff x="4431" y="1373672"/>
            <a:chExt cx="9906000" cy="2167406"/>
          </a:xfrm>
        </p:grpSpPr>
        <p:pic>
          <p:nvPicPr>
            <p:cNvPr id="21" name="Picture 20" descr="A blue and white city skyline&#10;&#10;Description automatically generated">
              <a:extLst>
                <a:ext uri="{FF2B5EF4-FFF2-40B4-BE49-F238E27FC236}">
                  <a16:creationId xmlns:a16="http://schemas.microsoft.com/office/drawing/2014/main" id="{40AE0A13-53F8-F8EB-2369-6805696A5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1" y="1628800"/>
              <a:ext cx="9906000" cy="179655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E183F66-5BCC-D693-3576-4B1F5D3CB17C}"/>
                </a:ext>
              </a:extLst>
            </p:cNvPr>
            <p:cNvSpPr txBox="1"/>
            <p:nvPr/>
          </p:nvSpPr>
          <p:spPr>
            <a:xfrm>
              <a:off x="4376936" y="3140968"/>
              <a:ext cx="201622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just"/>
              <a:r>
                <a:rPr lang="en-FI" sz="2000" i="1" dirty="0">
                  <a:latin typeface="Comic Sans MS" pitchFamily="66" charset="0"/>
                  <a:sym typeface="Symbol" panose="05050102010706020507" pitchFamily="18" charset="2"/>
                </a:rPr>
                <a:t></a:t>
              </a:r>
              <a:r>
                <a:rPr lang="en-FI" sz="2000" i="1" dirty="0">
                  <a:latin typeface="Comic Sans MS" pitchFamily="66" charset="0"/>
                </a:rPr>
                <a:t>T</a:t>
              </a:r>
              <a:r>
                <a:rPr lang="en-FI" sz="2000" i="1" baseline="-25000" dirty="0">
                  <a:latin typeface="Comic Sans MS" pitchFamily="66" charset="0"/>
                </a:rPr>
                <a:t>0</a:t>
              </a:r>
              <a:r>
                <a:rPr lang="en-FI" sz="2000" i="1" dirty="0">
                  <a:latin typeface="Comic Sans MS" pitchFamily="66" charset="0"/>
                </a:rPr>
                <a:t>, ns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84B39F5-1B53-1029-066A-0270DB962423}"/>
                </a:ext>
              </a:extLst>
            </p:cNvPr>
            <p:cNvSpPr/>
            <p:nvPr/>
          </p:nvSpPr>
          <p:spPr>
            <a:xfrm>
              <a:off x="189081" y="1824336"/>
              <a:ext cx="402046" cy="13886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3D30ED7-CC34-9D2A-9182-8AFBF4B0CEC7}"/>
                </a:ext>
              </a:extLst>
            </p:cNvPr>
            <p:cNvSpPr txBox="1"/>
            <p:nvPr/>
          </p:nvSpPr>
          <p:spPr>
            <a:xfrm>
              <a:off x="69307" y="1373672"/>
              <a:ext cx="361509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FI" sz="1200" dirty="0"/>
                <a:t>At ~ 677.66 ns </a:t>
              </a:r>
              <a:r>
                <a:rPr lang="en-FI" sz="1200" dirty="0">
                  <a:sym typeface="Wingdings" panose="05000000000000000000" pitchFamily="2" charset="2"/>
                </a:rPr>
                <a:t> 1.48 MHz, O(10%) of the tracks </a:t>
              </a:r>
              <a:endParaRPr lang="en-FI" sz="12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5C592BD-7AD0-11D0-3E85-9FED4FD834C0}"/>
              </a:ext>
            </a:extLst>
          </p:cNvPr>
          <p:cNvGrpSpPr/>
          <p:nvPr/>
        </p:nvGrpSpPr>
        <p:grpSpPr>
          <a:xfrm>
            <a:off x="0" y="4161259"/>
            <a:ext cx="9906000" cy="2116123"/>
            <a:chOff x="0" y="4161259"/>
            <a:chExt cx="9906000" cy="2116123"/>
          </a:xfrm>
        </p:grpSpPr>
        <p:pic>
          <p:nvPicPr>
            <p:cNvPr id="23" name="Picture 22" descr="A blue and white graph&#10;&#10;Description automatically generated">
              <a:extLst>
                <a:ext uri="{FF2B5EF4-FFF2-40B4-BE49-F238E27FC236}">
                  <a16:creationId xmlns:a16="http://schemas.microsoft.com/office/drawing/2014/main" id="{198F9650-465B-4FE9-382C-F3E4816E0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71767"/>
              <a:ext cx="9906000" cy="180839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EDF9B6-57CA-8671-4CD7-8A31ED12F96B}"/>
                </a:ext>
              </a:extLst>
            </p:cNvPr>
            <p:cNvSpPr txBox="1"/>
            <p:nvPr/>
          </p:nvSpPr>
          <p:spPr>
            <a:xfrm>
              <a:off x="4160912" y="5877272"/>
              <a:ext cx="201622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just"/>
              <a:r>
                <a:rPr lang="en-FI" sz="2000" i="1" dirty="0">
                  <a:latin typeface="Comic Sans MS" pitchFamily="66" charset="0"/>
                  <a:sym typeface="Symbol" panose="05050102010706020507" pitchFamily="18" charset="2"/>
                </a:rPr>
                <a:t></a:t>
              </a:r>
              <a:r>
                <a:rPr lang="en-FI" sz="2000" i="1" dirty="0">
                  <a:latin typeface="Comic Sans MS" pitchFamily="66" charset="0"/>
                </a:rPr>
                <a:t>T</a:t>
              </a:r>
              <a:r>
                <a:rPr lang="en-FI" sz="2000" i="1" baseline="-25000" dirty="0">
                  <a:latin typeface="Comic Sans MS" pitchFamily="66" charset="0"/>
                </a:rPr>
                <a:t>0</a:t>
              </a:r>
              <a:r>
                <a:rPr lang="en-FI" sz="2000" i="1" dirty="0">
                  <a:latin typeface="Comic Sans MS" pitchFamily="66" charset="0"/>
                </a:rPr>
                <a:t>, ns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174A636-C67D-792D-C5AF-1835AB192B38}"/>
                </a:ext>
              </a:extLst>
            </p:cNvPr>
            <p:cNvSpPr/>
            <p:nvPr/>
          </p:nvSpPr>
          <p:spPr>
            <a:xfrm>
              <a:off x="200472" y="4515782"/>
              <a:ext cx="454626" cy="129614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A892B9E-A655-AC57-004C-626665C2DD95}"/>
                </a:ext>
              </a:extLst>
            </p:cNvPr>
            <p:cNvSpPr txBox="1"/>
            <p:nvPr/>
          </p:nvSpPr>
          <p:spPr>
            <a:xfrm>
              <a:off x="178386" y="4161259"/>
              <a:ext cx="361509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FI" sz="1200" dirty="0"/>
                <a:t>At ~ 524.44 ns </a:t>
              </a:r>
              <a:r>
                <a:rPr lang="en-FI" sz="1200" dirty="0">
                  <a:sym typeface="Wingdings" panose="05000000000000000000" pitchFamily="2" charset="2"/>
                </a:rPr>
                <a:t> 1.91 MHz, O(10%) of the tracks </a:t>
              </a:r>
              <a:endParaRPr lang="en-FI" sz="1200" dirty="0"/>
            </a:p>
          </p:txBody>
        </p:sp>
      </p:grpSp>
      <p:sp>
        <p:nvSpPr>
          <p:cNvPr id="2" name="Text Box 5">
            <a:extLst>
              <a:ext uri="{FF2B5EF4-FFF2-40B4-BE49-F238E27FC236}">
                <a16:creationId xmlns:a16="http://schemas.microsoft.com/office/drawing/2014/main" id="{DE7DFC1A-6070-C831-2D31-A79876EDE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6" y="3685806"/>
            <a:ext cx="8951078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Indications of rate capability by looking at the instantaneous peak rate on HeCO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(70/30)</a:t>
            </a:r>
            <a:endParaRPr lang="en-GB" sz="16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44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3525" y="483865"/>
            <a:ext cx="9827033" cy="71901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GB" sz="43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EB7F431-00BD-F6F3-AE7E-57550DB25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472" y="59879"/>
            <a:ext cx="9345143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48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Outline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B6FB23BB-4F33-458B-00CE-DE84EE1C7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0F669136-40ED-4831-9C5D-745A392CC32A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2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8B84677-8744-4F90-7FA1-900A63C0A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287" y="1621133"/>
            <a:ext cx="8175426" cy="427809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514350" indent="-514350" algn="l">
              <a:buFont typeface="+mj-lt"/>
              <a:buAutoNum type="arabicPeriod"/>
            </a:pPr>
            <a:r>
              <a:rPr lang="en-FI" sz="3400" kern="0" dirty="0">
                <a:solidFill>
                  <a:schemeClr val="tx1"/>
                </a:solidFill>
                <a:latin typeface="Comic Sans MS" pitchFamily="66" charset="0"/>
              </a:rPr>
              <a:t>Introduction &amp; Motivation</a:t>
            </a:r>
          </a:p>
          <a:p>
            <a:pPr marL="514350" indent="-514350" algn="l">
              <a:buFont typeface="+mj-lt"/>
              <a:buAutoNum type="arabicPeriod"/>
            </a:pPr>
            <a:endParaRPr lang="en-FI" sz="3400" kern="0" dirty="0">
              <a:solidFill>
                <a:schemeClr val="tx1"/>
              </a:solidFill>
              <a:latin typeface="Comic Sans MS" pitchFamily="66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FI" sz="3400" kern="0" dirty="0">
                <a:solidFill>
                  <a:schemeClr val="tx1"/>
                </a:solidFill>
                <a:latin typeface="Comic Sans MS" pitchFamily="66" charset="0"/>
              </a:rPr>
              <a:t>T</a:t>
            </a:r>
            <a:r>
              <a:rPr lang="fi-FI" sz="3400" kern="0" dirty="0">
                <a:solidFill>
                  <a:schemeClr val="tx1"/>
                </a:solidFill>
                <a:latin typeface="Comic Sans MS" pitchFamily="66" charset="0"/>
              </a:rPr>
              <a:t>r</a:t>
            </a:r>
            <a:r>
              <a:rPr lang="en-FI" sz="3400" kern="0" dirty="0" err="1">
                <a:solidFill>
                  <a:schemeClr val="tx1"/>
                </a:solidFill>
                <a:latin typeface="Comic Sans MS" pitchFamily="66" charset="0"/>
              </a:rPr>
              <a:t>acking</a:t>
            </a:r>
            <a:r>
              <a:rPr lang="en-FI" sz="3400" kern="0" dirty="0">
                <a:solidFill>
                  <a:schemeClr val="tx1"/>
                </a:solidFill>
                <a:latin typeface="Comic Sans MS" pitchFamily="66" charset="0"/>
              </a:rPr>
              <a:t> at different facilities</a:t>
            </a:r>
          </a:p>
          <a:p>
            <a:pPr marL="514350" indent="-514350" algn="l">
              <a:buFont typeface="+mj-lt"/>
              <a:buAutoNum type="arabicPeriod"/>
            </a:pPr>
            <a:endParaRPr lang="en-FI" sz="3400" kern="0" dirty="0">
              <a:solidFill>
                <a:schemeClr val="tx1"/>
              </a:solidFill>
              <a:latin typeface="Comic Sans MS" pitchFamily="66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FI" sz="3400" kern="0" dirty="0">
                <a:solidFill>
                  <a:schemeClr val="tx1"/>
                </a:solidFill>
                <a:latin typeface="Comic Sans MS" pitchFamily="66" charset="0"/>
              </a:rPr>
              <a:t>Test beam at the SPS – H4 beamline</a:t>
            </a:r>
          </a:p>
          <a:p>
            <a:pPr marL="514350" indent="-514350" algn="l">
              <a:buFont typeface="+mj-lt"/>
              <a:buAutoNum type="arabicPeriod"/>
            </a:pPr>
            <a:endParaRPr lang="en-FI" sz="3400" kern="0" dirty="0">
              <a:solidFill>
                <a:schemeClr val="tx1"/>
              </a:solidFill>
              <a:latin typeface="Comic Sans MS" pitchFamily="66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FI" sz="3400" kern="0" dirty="0">
                <a:solidFill>
                  <a:schemeClr val="tx1"/>
                </a:solidFill>
                <a:latin typeface="Comic Sans MS" pitchFamily="66" charset="0"/>
              </a:rPr>
              <a:t>Summary</a:t>
            </a:r>
          </a:p>
          <a:p>
            <a:pPr algn="l"/>
            <a:endParaRPr lang="en-GB" sz="3400" kern="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3756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nk and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741D5A5C-A850-1807-32AE-70B7F78E3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449" y="4294598"/>
            <a:ext cx="5673080" cy="1277385"/>
          </a:xfrm>
          <a:prstGeom prst="rect">
            <a:avLst/>
          </a:prstGeom>
        </p:spPr>
      </p:pic>
      <p:pic>
        <p:nvPicPr>
          <p:cNvPr id="7" name="Picture 6" descr="A graph with a red and white line&#10;&#10;Description automatically generated with medium confidence">
            <a:extLst>
              <a:ext uri="{FF2B5EF4-FFF2-40B4-BE49-F238E27FC236}">
                <a16:creationId xmlns:a16="http://schemas.microsoft.com/office/drawing/2014/main" id="{07878510-12C6-E7F6-4034-113038D53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44" y="1401875"/>
            <a:ext cx="5673080" cy="1801091"/>
          </a:xfrm>
          <a:prstGeom prst="rect">
            <a:avLst/>
          </a:prstGeom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20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833214"/>
            <a:ext cx="2808312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600" i="1" dirty="0">
                <a:latin typeface="Comic Sans MS" pitchFamily="66" charset="0"/>
              </a:rPr>
              <a:t>C</a:t>
            </a:r>
            <a:r>
              <a:rPr lang="en-FI" sz="1600" i="1" dirty="0" err="1">
                <a:latin typeface="Comic Sans MS" pitchFamily="66" charset="0"/>
              </a:rPr>
              <a:t>luster</a:t>
            </a:r>
            <a:r>
              <a:rPr lang="en-FI" sz="1600" i="1" dirty="0">
                <a:latin typeface="Comic Sans MS" pitchFamily="66" charset="0"/>
              </a:rPr>
              <a:t> Charge Distribution</a:t>
            </a:r>
            <a:endParaRPr lang="en-GB" sz="1600" i="1" dirty="0">
              <a:latin typeface="Comic Sans MS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1D258D-447A-D635-377F-449F3295F4C2}"/>
              </a:ext>
            </a:extLst>
          </p:cNvPr>
          <p:cNvSpPr txBox="1"/>
          <p:nvPr/>
        </p:nvSpPr>
        <p:spPr>
          <a:xfrm>
            <a:off x="272480" y="1484784"/>
            <a:ext cx="1849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FI" sz="1800" i="1" dirty="0">
                <a:latin typeface="Comic Sans MS" pitchFamily="66" charset="0"/>
              </a:rPr>
              <a:t>ArCO</a:t>
            </a:r>
            <a:r>
              <a:rPr lang="en-FI" sz="1800" i="1" baseline="-25000" dirty="0">
                <a:latin typeface="Comic Sans MS" pitchFamily="66" charset="0"/>
              </a:rPr>
              <a:t>2</a:t>
            </a:r>
            <a:r>
              <a:rPr lang="en-FI" sz="1800" i="1" dirty="0">
                <a:latin typeface="Comic Sans MS" pitchFamily="66" charset="0"/>
              </a:rPr>
              <a:t> (70/30)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01AAC8-0D64-8FE8-A574-0B7A408BA6E4}"/>
              </a:ext>
            </a:extLst>
          </p:cNvPr>
          <p:cNvSpPr txBox="1"/>
          <p:nvPr/>
        </p:nvSpPr>
        <p:spPr>
          <a:xfrm>
            <a:off x="4592960" y="1007609"/>
            <a:ext cx="216024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800" i="1" dirty="0">
                <a:latin typeface="Comic Sans MS" pitchFamily="66" charset="0"/>
              </a:rPr>
              <a:t>GEM-TPC, Muons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937315-AB87-CC0C-59C4-31ACE0A68292}"/>
              </a:ext>
            </a:extLst>
          </p:cNvPr>
          <p:cNvSpPr txBox="1"/>
          <p:nvPr/>
        </p:nvSpPr>
        <p:spPr>
          <a:xfrm>
            <a:off x="5097016" y="2924944"/>
            <a:ext cx="1001418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000" dirty="0">
                <a:latin typeface="+mn-lt"/>
              </a:rPr>
              <a:t>ADC counts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C45988-3A4E-3965-0D39-433D673E2A68}"/>
              </a:ext>
            </a:extLst>
          </p:cNvPr>
          <p:cNvSpPr txBox="1"/>
          <p:nvPr/>
        </p:nvSpPr>
        <p:spPr>
          <a:xfrm>
            <a:off x="4369874" y="3789040"/>
            <a:ext cx="216024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800" i="1" dirty="0">
                <a:latin typeface="Comic Sans MS" pitchFamily="66" charset="0"/>
              </a:rPr>
              <a:t>GEM-TPC, Muons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149216-5B5E-2FE9-E43A-D4CCACA57815}"/>
              </a:ext>
            </a:extLst>
          </p:cNvPr>
          <p:cNvSpPr txBox="1"/>
          <p:nvPr/>
        </p:nvSpPr>
        <p:spPr>
          <a:xfrm>
            <a:off x="5097016" y="5589240"/>
            <a:ext cx="1001418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000" dirty="0">
                <a:latin typeface="+mn-lt"/>
              </a:rPr>
              <a:t>ADC counts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45C7BD-7323-8799-172B-293780B2EAEC}"/>
              </a:ext>
            </a:extLst>
          </p:cNvPr>
          <p:cNvSpPr txBox="1"/>
          <p:nvPr/>
        </p:nvSpPr>
        <p:spPr>
          <a:xfrm>
            <a:off x="344488" y="4139788"/>
            <a:ext cx="1849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FI" sz="1800" i="1" dirty="0">
                <a:latin typeface="Comic Sans MS" pitchFamily="66" charset="0"/>
              </a:rPr>
              <a:t>HeCO</a:t>
            </a:r>
            <a:r>
              <a:rPr lang="en-FI" sz="1800" i="1" baseline="-25000" dirty="0">
                <a:latin typeface="Comic Sans MS" pitchFamily="66" charset="0"/>
              </a:rPr>
              <a:t>2</a:t>
            </a:r>
            <a:r>
              <a:rPr lang="en-FI" sz="1800" i="1" dirty="0">
                <a:latin typeface="Comic Sans MS" pitchFamily="66" charset="0"/>
              </a:rPr>
              <a:t> (90/10)</a:t>
            </a:r>
          </a:p>
        </p:txBody>
      </p:sp>
    </p:spTree>
    <p:extLst>
      <p:ext uri="{BB962C8B-B14F-4D97-AF65-F5344CB8AC3E}">
        <p14:creationId xmlns:p14="http://schemas.microsoft.com/office/powerpoint/2010/main" val="613000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6ABF36D-D91C-918D-597B-20D2AAAA0A16}"/>
              </a:ext>
            </a:extLst>
          </p:cNvPr>
          <p:cNvGrpSpPr/>
          <p:nvPr/>
        </p:nvGrpSpPr>
        <p:grpSpPr>
          <a:xfrm>
            <a:off x="3152800" y="777413"/>
            <a:ext cx="6719797" cy="5531908"/>
            <a:chOff x="2648744" y="777412"/>
            <a:chExt cx="7223853" cy="5623113"/>
          </a:xfrm>
        </p:grpSpPr>
        <p:pic>
          <p:nvPicPr>
            <p:cNvPr id="7" name="Picture 6" descr="A graph with black lines and white text&#10;&#10;Description automatically generated">
              <a:extLst>
                <a:ext uri="{FF2B5EF4-FFF2-40B4-BE49-F238E27FC236}">
                  <a16:creationId xmlns:a16="http://schemas.microsoft.com/office/drawing/2014/main" id="{5EE01F85-B8CD-6ED8-E0BF-DB3CDBF9D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8744" y="777412"/>
              <a:ext cx="7223853" cy="5623113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2F04DA9-4806-5758-0F8E-DA09CB56B667}"/>
                </a:ext>
              </a:extLst>
            </p:cNvPr>
            <p:cNvSpPr/>
            <p:nvPr/>
          </p:nvSpPr>
          <p:spPr>
            <a:xfrm>
              <a:off x="7849320" y="967562"/>
              <a:ext cx="1080120" cy="2968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</p:grpSp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21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245" y="777413"/>
            <a:ext cx="3106571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1600" i="1" dirty="0">
                <a:latin typeface="Comic Sans MS" pitchFamily="66" charset="0"/>
              </a:rPr>
              <a:t>Efficiency with fiducialization</a:t>
            </a:r>
            <a:r>
              <a:rPr lang="en-FI" sz="1600" i="1" dirty="0">
                <a:latin typeface="Comic Sans MS" pitchFamily="66" charset="0"/>
              </a:rPr>
              <a:t>:</a:t>
            </a:r>
            <a:endParaRPr lang="en-GB" sz="1600" i="1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0D427D7-265F-8E42-DD57-EBE145F44E7C}"/>
                  </a:ext>
                </a:extLst>
              </p:cNvPr>
              <p:cNvSpPr txBox="1"/>
              <p:nvPr/>
            </p:nvSpPr>
            <p:spPr>
              <a:xfrm>
                <a:off x="65210" y="1916832"/>
                <a:ext cx="3136500" cy="5262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FI" sz="350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</m:t>
                    </m:r>
                  </m:oMath>
                </a14:m>
                <a:r>
                  <a:rPr lang="en-FI" baseline="-25000" dirty="0"/>
                  <a:t>HGB4-2</a:t>
                </a:r>
                <a:r>
                  <a:rPr lang="en-FI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𝑇𝑟𝑎𝑐𝑘𝑠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𝑟𝑒𝑐𝑜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𝐺𝐸𝑀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𝑇𝑃𝐶</m:t>
                        </m:r>
                      </m:num>
                      <m:den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𝑇𝑟𝑎𝑐𝑘𝑠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𝑟𝑒𝑐𝑜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FI" b="0" i="1" smtClean="0">
                            <a:latin typeface="Cambria Math" panose="02040503050406030204" pitchFamily="18" charset="0"/>
                          </a:rPr>
                          <m:t>𝑇𝑟𝑎𝑐𝑘𝑒𝑟</m:t>
                        </m:r>
                      </m:den>
                    </m:f>
                  </m:oMath>
                </a14:m>
                <a:endParaRPr lang="en-FI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0D427D7-265F-8E42-DD57-EBE145F44E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10" y="1916832"/>
                <a:ext cx="3136500" cy="526234"/>
              </a:xfrm>
              <a:prstGeom prst="rect">
                <a:avLst/>
              </a:prstGeom>
              <a:blipFill>
                <a:blip r:embed="rId3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9911B5D-A7E0-DF62-15FF-ED5138462DF8}"/>
              </a:ext>
            </a:extLst>
          </p:cNvPr>
          <p:cNvSpPr txBox="1"/>
          <p:nvPr/>
        </p:nvSpPr>
        <p:spPr>
          <a:xfrm>
            <a:off x="272480" y="3267224"/>
            <a:ext cx="30833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 small </a:t>
            </a:r>
            <a:r>
              <a:rPr lang="en-FI" dirty="0">
                <a:sym typeface="Symbol" panose="05050102010706020507" pitchFamily="18" charset="2"/>
              </a:rPr>
              <a:t></a:t>
            </a:r>
            <a:r>
              <a:rPr lang="en-FI" baseline="30000" dirty="0">
                <a:sym typeface="Symbol" panose="05050102010706020507" pitchFamily="18" charset="2"/>
              </a:rPr>
              <a:t>2</a:t>
            </a:r>
            <a:r>
              <a:rPr lang="en-FI" dirty="0">
                <a:sym typeface="Symbol" panose="05050102010706020507" pitchFamily="18" charset="2"/>
              </a:rPr>
              <a:t> </a:t>
            </a:r>
            <a:r>
              <a:rPr lang="en-FI" dirty="0"/>
              <a:t>cut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Fine </a:t>
            </a:r>
            <a:r>
              <a:rPr lang="en-FI" dirty="0" err="1"/>
              <a:t>alig</a:t>
            </a:r>
            <a:r>
              <a:rPr lang="fi-FI" dirty="0"/>
              <a:t>n</a:t>
            </a:r>
            <a:r>
              <a:rPr lang="en-FI" dirty="0" err="1"/>
              <a:t>ment</a:t>
            </a:r>
            <a:r>
              <a:rPr lang="en-FI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 err="1"/>
              <a:t>Fiducialization</a:t>
            </a:r>
            <a:r>
              <a:rPr lang="en-FI" dirty="0"/>
              <a:t>:</a:t>
            </a:r>
          </a:p>
          <a:p>
            <a:r>
              <a:rPr lang="en-FI" dirty="0"/>
              <a:t>	2 cm in X </a:t>
            </a:r>
          </a:p>
          <a:p>
            <a:r>
              <a:rPr lang="en-FI" dirty="0"/>
              <a:t>	1 cm in Y</a:t>
            </a:r>
          </a:p>
        </p:txBody>
      </p:sp>
    </p:spTree>
    <p:extLst>
      <p:ext uri="{BB962C8B-B14F-4D97-AF65-F5344CB8AC3E}">
        <p14:creationId xmlns:p14="http://schemas.microsoft.com/office/powerpoint/2010/main" val="2810975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22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5" name="Picture 4" descr="A graph of different gases&#10;&#10;Description automatically generated">
            <a:extLst>
              <a:ext uri="{FF2B5EF4-FFF2-40B4-BE49-F238E27FC236}">
                <a16:creationId xmlns:a16="http://schemas.microsoft.com/office/drawing/2014/main" id="{602931B9-406C-A82B-EECF-566F6CB31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48" y="1556792"/>
            <a:ext cx="4797152" cy="4797152"/>
          </a:xfrm>
          <a:prstGeom prst="rect">
            <a:avLst/>
          </a:prstGeom>
        </p:spPr>
      </p:pic>
      <p:pic>
        <p:nvPicPr>
          <p:cNvPr id="7" name="Picture 6" descr="A graph of different gases&#10;&#10;Description automatically generated">
            <a:extLst>
              <a:ext uri="{FF2B5EF4-FFF2-40B4-BE49-F238E27FC236}">
                <a16:creationId xmlns:a16="http://schemas.microsoft.com/office/drawing/2014/main" id="{253810E0-EC24-7C68-C9A9-F3B55FE8B7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005" y="1556792"/>
            <a:ext cx="4800600" cy="4800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410ED9-7D69-A0A6-76D9-84EDB16F4EAB}"/>
              </a:ext>
            </a:extLst>
          </p:cNvPr>
          <p:cNvSpPr txBox="1"/>
          <p:nvPr/>
        </p:nvSpPr>
        <p:spPr>
          <a:xfrm>
            <a:off x="1712640" y="6021288"/>
            <a:ext cx="13292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I" sz="1200" dirty="0"/>
              <a:t>Field cage, V/cm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F2D800-46D4-5E3B-E118-FB22910B20F8}"/>
              </a:ext>
            </a:extLst>
          </p:cNvPr>
          <p:cNvSpPr txBox="1"/>
          <p:nvPr/>
        </p:nvSpPr>
        <p:spPr>
          <a:xfrm>
            <a:off x="6609184" y="6021030"/>
            <a:ext cx="13292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I" sz="1200" dirty="0"/>
              <a:t>Field cage, V/cm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682131-257D-A8A7-1BF3-1C166623B4EC}"/>
              </a:ext>
            </a:extLst>
          </p:cNvPr>
          <p:cNvSpPr txBox="1"/>
          <p:nvPr/>
        </p:nvSpPr>
        <p:spPr>
          <a:xfrm>
            <a:off x="776536" y="1709882"/>
            <a:ext cx="33205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I" sz="1200" dirty="0"/>
              <a:t>Residual Distribution for different gas mixtures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4F1ED4-2057-B352-5961-27E61A56E95E}"/>
              </a:ext>
            </a:extLst>
          </p:cNvPr>
          <p:cNvSpPr txBox="1"/>
          <p:nvPr/>
        </p:nvSpPr>
        <p:spPr>
          <a:xfrm>
            <a:off x="5585240" y="1655665"/>
            <a:ext cx="33205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I" sz="1200" dirty="0"/>
              <a:t>Residual Distribution for different gas mixtures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CE1452-DE9D-537E-0D6F-4A39735B6413}"/>
              </a:ext>
            </a:extLst>
          </p:cNvPr>
          <p:cNvSpPr txBox="1"/>
          <p:nvPr/>
        </p:nvSpPr>
        <p:spPr>
          <a:xfrm rot="16200000">
            <a:off x="-528735" y="3777714"/>
            <a:ext cx="152958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i-FI" sz="1200" dirty="0"/>
              <a:t>G</a:t>
            </a:r>
            <a:r>
              <a:rPr lang="en-FI" sz="1200" dirty="0"/>
              <a:t>EM-TPC </a:t>
            </a:r>
            <a:r>
              <a:rPr lang="fi-FI" sz="2000" dirty="0">
                <a:sym typeface="Symbol" panose="05050102010706020507" pitchFamily="18" charset="2"/>
              </a:rPr>
              <a:t></a:t>
            </a:r>
            <a:r>
              <a:rPr lang="en-FI" sz="1200" baseline="-25000" dirty="0">
                <a:sym typeface="Symbol" panose="05050102010706020507" pitchFamily="18" charset="2"/>
              </a:rPr>
              <a:t>x</a:t>
            </a:r>
            <a:r>
              <a:rPr lang="en-FI" sz="1200" dirty="0">
                <a:sym typeface="Symbol" panose="05050102010706020507" pitchFamily="18" charset="2"/>
              </a:rPr>
              <a:t> </a:t>
            </a:r>
            <a:r>
              <a:rPr lang="en-FI" sz="1200" dirty="0"/>
              <a:t>, 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856CD3-9048-83A7-9F2F-F6143B3A25CF}"/>
              </a:ext>
            </a:extLst>
          </p:cNvPr>
          <p:cNvSpPr txBox="1"/>
          <p:nvPr/>
        </p:nvSpPr>
        <p:spPr>
          <a:xfrm rot="16200000">
            <a:off x="4244246" y="3849723"/>
            <a:ext cx="152958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i-FI" sz="1200" dirty="0"/>
              <a:t>G</a:t>
            </a:r>
            <a:r>
              <a:rPr lang="en-FI" sz="1200" dirty="0"/>
              <a:t>EM-TPC </a:t>
            </a:r>
            <a:r>
              <a:rPr lang="fi-FI" sz="2000" dirty="0">
                <a:sym typeface="Symbol" panose="05050102010706020507" pitchFamily="18" charset="2"/>
              </a:rPr>
              <a:t></a:t>
            </a:r>
            <a:r>
              <a:rPr lang="en-FI" sz="1200" baseline="-25000" dirty="0">
                <a:sym typeface="Symbol" panose="05050102010706020507" pitchFamily="18" charset="2"/>
              </a:rPr>
              <a:t>y</a:t>
            </a:r>
            <a:r>
              <a:rPr lang="en-FI" sz="1200" dirty="0">
                <a:sym typeface="Symbol" panose="05050102010706020507" pitchFamily="18" charset="2"/>
              </a:rPr>
              <a:t> </a:t>
            </a:r>
            <a:r>
              <a:rPr lang="en-FI" sz="1200" dirty="0"/>
              <a:t>, mm</a:t>
            </a:r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576" y="997825"/>
            <a:ext cx="2458499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1600" i="1" dirty="0">
                <a:latin typeface="Comic Sans MS" pitchFamily="66" charset="0"/>
              </a:rPr>
              <a:t>Spatial resolution in X</a:t>
            </a:r>
            <a:r>
              <a:rPr lang="en-FI" sz="1600" i="1" dirty="0">
                <a:latin typeface="Comic Sans MS" pitchFamily="66" charset="0"/>
              </a:rPr>
              <a:t>:</a:t>
            </a:r>
            <a:endParaRPr lang="en-GB" sz="1600" i="1" dirty="0">
              <a:latin typeface="Comic Sans MS" pitchFamily="66" charset="0"/>
            </a:endParaRP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DF3F478B-0FB0-EA6C-223E-4E45E0098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4539" y="1002017"/>
            <a:ext cx="2458499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1600" i="1" dirty="0">
                <a:latin typeface="Comic Sans MS" pitchFamily="66" charset="0"/>
              </a:rPr>
              <a:t>Spatial resolution in </a:t>
            </a:r>
            <a:r>
              <a:rPr lang="en-FI" sz="1600" i="1" dirty="0">
                <a:latin typeface="Comic Sans MS" pitchFamily="66" charset="0"/>
              </a:rPr>
              <a:t>Y:</a:t>
            </a:r>
            <a:endParaRPr lang="en-GB" sz="16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657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5"/>
            <a:ext cx="9905999" cy="5986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23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D23FE080-CCCE-6C2E-6C69-A893773B6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66" y="620688"/>
            <a:ext cx="2808312" cy="584775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Pions position scan for ArCO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(70/30) gas mixture</a:t>
            </a:r>
            <a:endParaRPr lang="en-GB" sz="1600" i="1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C32810B-EBD8-0854-6F14-2C2553F4AA90}"/>
                  </a:ext>
                </a:extLst>
              </p:cNvPr>
              <p:cNvSpPr txBox="1"/>
              <p:nvPr/>
            </p:nvSpPr>
            <p:spPr>
              <a:xfrm>
                <a:off x="3282080" y="559532"/>
                <a:ext cx="6279431" cy="10960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FI" sz="350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</m:t>
                    </m:r>
                  </m:oMath>
                </a14:m>
                <a:r>
                  <a:rPr lang="en-FI" sz="3000" baseline="-25000" dirty="0">
                    <a:latin typeface="+mj-lt"/>
                  </a:rPr>
                  <a:t>HGB4-2</a:t>
                </a:r>
                <a:r>
                  <a:rPr lang="en-FI" dirty="0"/>
                  <a:t> </a:t>
                </a:r>
                <a14:m>
                  <m:oMath xmlns:m="http://schemas.openxmlformats.org/officeDocument/2006/math">
                    <m:r>
                      <a:rPr lang="en-US" sz="350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3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35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5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</m:t>
                            </m:r>
                          </m:e>
                          <m:sub>
                            <m:r>
                              <a:rPr lang="en-FI" sz="3500" b="0" i="1" smtClean="0">
                                <a:latin typeface="Cambria Math" panose="02040503050406030204" pitchFamily="18" charset="0"/>
                              </a:rPr>
                              <m:t>𝐺𝐸𝑀</m:t>
                            </m:r>
                            <m:r>
                              <a:rPr lang="en-FI" sz="35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FI" sz="3500" b="0" i="1" smtClean="0">
                                <a:latin typeface="Cambria Math" panose="02040503050406030204" pitchFamily="18" charset="0"/>
                              </a:rPr>
                              <m:t>𝑇𝑃𝐶</m:t>
                            </m:r>
                          </m:sub>
                          <m:sup>
                            <m:r>
                              <a:rPr lang="en-FI" sz="3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FI" sz="35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FI" sz="3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5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</m:t>
                            </m:r>
                          </m:e>
                          <m:sub>
                            <m:r>
                              <a:rPr lang="en-FI" sz="3500" b="0" i="1" smtClean="0">
                                <a:latin typeface="Cambria Math" panose="02040503050406030204" pitchFamily="18" charset="0"/>
                              </a:rPr>
                              <m:t>𝑇𝑟𝑎𝑐𝑘𝑒𝑟</m:t>
                            </m:r>
                          </m:sub>
                          <m:sup>
                            <m:r>
                              <a:rPr lang="en-FI" sz="3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en-FI" sz="35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C32810B-EBD8-0854-6F14-2C2553F4A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080" y="559532"/>
                <a:ext cx="6279431" cy="10960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14A567-F1B5-0963-0A6E-56D738AD54E3}"/>
                  </a:ext>
                </a:extLst>
              </p:cNvPr>
              <p:cNvSpPr txBox="1"/>
              <p:nvPr/>
            </p:nvSpPr>
            <p:spPr>
              <a:xfrm>
                <a:off x="5961112" y="1842627"/>
                <a:ext cx="3861283" cy="31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I" sz="1400" dirty="0" err="1">
                    <a:sym typeface="Symbol" panose="05050102010706020507" pitchFamily="18" charset="2"/>
                  </a:rPr>
                  <a:t>Becasue</a:t>
                </a:r>
                <a:r>
                  <a:rPr lang="en-FI" sz="1400" dirty="0">
                    <a:sym typeface="Symbol" panose="05050102010706020507" pitchFamily="18" charset="2"/>
                  </a:rPr>
                  <a:t> of small </a:t>
                </a:r>
                <a:r>
                  <a:rPr lang="en-FI" sz="1400" baseline="30000" dirty="0">
                    <a:sym typeface="Symbol" panose="05050102010706020507" pitchFamily="18" charset="2"/>
                  </a:rPr>
                  <a:t>2 </a:t>
                </a:r>
                <a:r>
                  <a:rPr lang="en-FI" sz="1400" dirty="0">
                    <a:sym typeface="Symbol" panose="05050102010706020507" pitchFamily="18" charset="2"/>
                  </a:rPr>
                  <a:t>cut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FI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</m:t>
                        </m:r>
                      </m:e>
                      <m:sub>
                        <m:r>
                          <a:rPr lang="en-FI" sz="1400" b="0" i="1" smtClean="0">
                            <a:latin typeface="Cambria Math" panose="02040503050406030204" pitchFamily="18" charset="0"/>
                          </a:rPr>
                          <m:t>𝑇𝑟𝑎𝑐𝑘𝑒𝑟</m:t>
                        </m:r>
                      </m:sub>
                      <m:sup>
                        <m:r>
                          <a:rPr lang="en-FI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FI" sz="1400" dirty="0">
                    <a:sym typeface="Symbol" panose="05050102010706020507" pitchFamily="18" charset="2"/>
                  </a:rPr>
                  <a:t>  50 m</a:t>
                </a:r>
                <a:endParaRPr lang="en-FI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14A567-F1B5-0963-0A6E-56D738AD5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112" y="1842627"/>
                <a:ext cx="3861283" cy="316240"/>
              </a:xfrm>
              <a:prstGeom prst="rect">
                <a:avLst/>
              </a:prstGeom>
              <a:blipFill>
                <a:blip r:embed="rId3"/>
                <a:stretch>
                  <a:fillRect l="-474" t="-1923" b="-1923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screenshot of a graph&#10;&#10;Description automatically generated">
            <a:extLst>
              <a:ext uri="{FF2B5EF4-FFF2-40B4-BE49-F238E27FC236}">
                <a16:creationId xmlns:a16="http://schemas.microsoft.com/office/drawing/2014/main" id="{78DA0476-3A17-C80D-FCB7-A1A5378284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94" y="2423386"/>
            <a:ext cx="4732487" cy="3916078"/>
          </a:xfrm>
          <a:prstGeom prst="rect">
            <a:avLst/>
          </a:prstGeom>
        </p:spPr>
      </p:pic>
      <p:pic>
        <p:nvPicPr>
          <p:cNvPr id="27" name="Picture 26" descr="A screenshot of a graph&#10;&#10;Description automatically generated">
            <a:extLst>
              <a:ext uri="{FF2B5EF4-FFF2-40B4-BE49-F238E27FC236}">
                <a16:creationId xmlns:a16="http://schemas.microsoft.com/office/drawing/2014/main" id="{C7C46B29-3847-3747-44CF-7127D813C0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017" y="2441826"/>
            <a:ext cx="4700635" cy="389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95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62282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24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id="{500507C0-1FB5-B925-BEA5-66A8CF204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692696"/>
            <a:ext cx="2808312" cy="584775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Pions position scan for HeCO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(90/10) gas mixture</a:t>
            </a:r>
            <a:endParaRPr lang="en-GB" sz="1600" i="1" dirty="0">
              <a:latin typeface="Comic Sans MS" pitchFamily="66" charset="0"/>
            </a:endParaRPr>
          </a:p>
        </p:txBody>
      </p:sp>
      <p:pic>
        <p:nvPicPr>
          <p:cNvPr id="24" name="Picture 23" descr="A red and blue graph&#10;&#10;Description automatically generated">
            <a:extLst>
              <a:ext uri="{FF2B5EF4-FFF2-40B4-BE49-F238E27FC236}">
                <a16:creationId xmlns:a16="http://schemas.microsoft.com/office/drawing/2014/main" id="{04502669-D11E-12D0-5E0F-7415AC1D5C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" y="2272470"/>
            <a:ext cx="4695606" cy="3911049"/>
          </a:xfrm>
          <a:prstGeom prst="rect">
            <a:avLst/>
          </a:prstGeom>
        </p:spPr>
      </p:pic>
      <p:pic>
        <p:nvPicPr>
          <p:cNvPr id="26" name="Picture 25" descr="A blue and red graph&#10;&#10;Description automatically generated">
            <a:extLst>
              <a:ext uri="{FF2B5EF4-FFF2-40B4-BE49-F238E27FC236}">
                <a16:creationId xmlns:a16="http://schemas.microsoft.com/office/drawing/2014/main" id="{E233F7E5-AA93-48A7-EACF-5FCFCDEFC7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016" y="2285881"/>
            <a:ext cx="4709017" cy="389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0867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blue squares with numbers&#10;&#10;Description automatically generated">
            <a:extLst>
              <a:ext uri="{FF2B5EF4-FFF2-40B4-BE49-F238E27FC236}">
                <a16:creationId xmlns:a16="http://schemas.microsoft.com/office/drawing/2014/main" id="{377E6BF5-6F00-FA39-1C93-5EC799AA1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71" y="2359767"/>
            <a:ext cx="4687224" cy="3897638"/>
          </a:xfrm>
          <a:prstGeom prst="rect">
            <a:avLst/>
          </a:prstGeom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5"/>
            <a:ext cx="9905999" cy="7075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25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692696"/>
            <a:ext cx="2808312" cy="584775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Pions position scan for HeCO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(70/30) gas mixture</a:t>
            </a:r>
            <a:endParaRPr lang="en-GB" sz="1600" i="1" dirty="0">
              <a:latin typeface="Comic Sans MS" pitchFamily="66" charset="0"/>
            </a:endParaRPr>
          </a:p>
        </p:txBody>
      </p:sp>
      <p:pic>
        <p:nvPicPr>
          <p:cNvPr id="19" name="Picture 18" descr="A red and blue squares with numbers&#10;&#10;Description automatically generated">
            <a:extLst>
              <a:ext uri="{FF2B5EF4-FFF2-40B4-BE49-F238E27FC236}">
                <a16:creationId xmlns:a16="http://schemas.microsoft.com/office/drawing/2014/main" id="{6EB40D51-C3A0-3FB1-EBBC-2A16045B3F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016" y="2335469"/>
            <a:ext cx="4709017" cy="3911049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C4AB382-DCCE-ACBC-F315-D79F735B276F}"/>
              </a:ext>
            </a:extLst>
          </p:cNvPr>
          <p:cNvSpPr/>
          <p:nvPr/>
        </p:nvSpPr>
        <p:spPr>
          <a:xfrm>
            <a:off x="-7545" y="3504637"/>
            <a:ext cx="4052901" cy="1584176"/>
          </a:xfrm>
          <a:prstGeom prst="ellipse">
            <a:avLst/>
          </a:prstGeom>
          <a:noFill/>
          <a:ln>
            <a:solidFill>
              <a:srgbClr val="CCFF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7B6A675-E8E1-C5A8-56F1-95A0045822C0}"/>
              </a:ext>
            </a:extLst>
          </p:cNvPr>
          <p:cNvSpPr/>
          <p:nvPr/>
        </p:nvSpPr>
        <p:spPr>
          <a:xfrm>
            <a:off x="4991775" y="3501008"/>
            <a:ext cx="4052901" cy="1584176"/>
          </a:xfrm>
          <a:prstGeom prst="ellipse">
            <a:avLst/>
          </a:prstGeom>
          <a:noFill/>
          <a:ln>
            <a:solidFill>
              <a:srgbClr val="CCFF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7146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195A1193-BE9C-673C-BF75-276DBEAB4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3143"/>
            <a:ext cx="99060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48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SUMMARY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Text Box 524">
            <a:extLst>
              <a:ext uri="{FF2B5EF4-FFF2-40B4-BE49-F238E27FC236}">
                <a16:creationId xmlns:a16="http://schemas.microsoft.com/office/drawing/2014/main" id="{8C7DE526-DA5E-B6A0-E441-639577DCCF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476" y="1052736"/>
            <a:ext cx="9433047" cy="5139869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FI" sz="2050" dirty="0">
                <a:latin typeface="Comic Sans MS" pitchFamily="66" charset="0"/>
              </a:rPr>
              <a:t>The synchronization of </a:t>
            </a:r>
            <a:r>
              <a:rPr lang="en-FI" sz="2050" dirty="0" err="1">
                <a:latin typeface="Comic Sans MS" pitchFamily="66" charset="0"/>
              </a:rPr>
              <a:t>DAQs</a:t>
            </a:r>
            <a:r>
              <a:rPr lang="en-FI" sz="2050" dirty="0">
                <a:latin typeface="Comic Sans MS" pitchFamily="66" charset="0"/>
              </a:rPr>
              <a:t> is very cru</a:t>
            </a:r>
            <a:r>
              <a:rPr lang="fi-FI" sz="2050" dirty="0">
                <a:latin typeface="Comic Sans MS" pitchFamily="66" charset="0"/>
              </a:rPr>
              <a:t>c</a:t>
            </a:r>
            <a:r>
              <a:rPr lang="en-FI" sz="2050" dirty="0" err="1">
                <a:latin typeface="Comic Sans MS" pitchFamily="66" charset="0"/>
              </a:rPr>
              <a:t>ial</a:t>
            </a:r>
            <a:r>
              <a:rPr lang="en-FI" sz="2050" dirty="0">
                <a:latin typeface="Comic Sans MS" pitchFamily="66" charset="0"/>
              </a:rPr>
              <a:t> and a </a:t>
            </a:r>
            <a:r>
              <a:rPr lang="en-FI" sz="2050" dirty="0" err="1">
                <a:latin typeface="Comic Sans MS" pitchFamily="66" charset="0"/>
              </a:rPr>
              <a:t>paintful</a:t>
            </a:r>
            <a:r>
              <a:rPr lang="en-FI" sz="2050" dirty="0">
                <a:latin typeface="Comic Sans MS" pitchFamily="66" charset="0"/>
              </a:rPr>
              <a:t> task, </a:t>
            </a:r>
            <a:r>
              <a:rPr lang="en-FI" sz="2050" dirty="0" err="1">
                <a:latin typeface="Comic Sans MS" pitchFamily="66" charset="0"/>
              </a:rPr>
              <a:t>ther</a:t>
            </a:r>
            <a:r>
              <a:rPr lang="fi-FI" sz="2050" dirty="0">
                <a:latin typeface="Comic Sans MS" pitchFamily="66" charset="0"/>
              </a:rPr>
              <a:t>e</a:t>
            </a:r>
            <a:r>
              <a:rPr lang="en-FI" sz="2050" dirty="0">
                <a:latin typeface="Comic Sans MS" pitchFamily="66" charset="0"/>
              </a:rPr>
              <a:t>fore work on a TLU-like unit for DRD1 is of utmost importance.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50" dirty="0">
              <a:latin typeface="Comic Sans MS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FI" sz="2050" dirty="0">
                <a:latin typeface="Comic Sans MS" pitchFamily="66" charset="0"/>
              </a:rPr>
              <a:t>The work of the GEM-TPC (HGB4-2) with HeCO</a:t>
            </a:r>
            <a:r>
              <a:rPr lang="en-FI" sz="2050" baseline="-25000" dirty="0">
                <a:latin typeface="Comic Sans MS" pitchFamily="66" charset="0"/>
              </a:rPr>
              <a:t>2</a:t>
            </a:r>
            <a:r>
              <a:rPr lang="en-FI" sz="2050" dirty="0">
                <a:latin typeface="Comic Sans MS" pitchFamily="66" charset="0"/>
              </a:rPr>
              <a:t> (90/10) show good stability and high spatial resolution. This changing of the gas was proposed to improve the spatial resolution for MIXE experiment.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50" dirty="0">
              <a:latin typeface="Comic Sans MS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FI" sz="2050" dirty="0">
                <a:latin typeface="Comic Sans MS" pitchFamily="66" charset="0"/>
              </a:rPr>
              <a:t>The use of </a:t>
            </a:r>
            <a:r>
              <a:rPr lang="en-FI" sz="2050" dirty="0" err="1">
                <a:latin typeface="Comic Sans MS" pitchFamily="66" charset="0"/>
              </a:rPr>
              <a:t>Jupyter</a:t>
            </a:r>
            <a:r>
              <a:rPr lang="en-FI" sz="2050" dirty="0">
                <a:latin typeface="Comic Sans MS" pitchFamily="66" charset="0"/>
              </a:rPr>
              <a:t> Notebooks provides a good platform for students to make important contributions to the analysis.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FI" sz="2050" dirty="0">
              <a:latin typeface="Comic Sans MS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FI" sz="2050" dirty="0">
                <a:latin typeface="Comic Sans MS" pitchFamily="66" charset="0"/>
              </a:rPr>
              <a:t>The support given by the GDD lab during the integration of the VMM3a/SRS DAQ and the commission was indispensable for the </a:t>
            </a:r>
            <a:r>
              <a:rPr lang="en-FI" sz="2050" dirty="0" err="1">
                <a:latin typeface="Comic Sans MS" pitchFamily="66" charset="0"/>
              </a:rPr>
              <a:t>suc</a:t>
            </a:r>
            <a:r>
              <a:rPr lang="fi-FI" sz="2050" dirty="0">
                <a:latin typeface="Comic Sans MS" pitchFamily="66" charset="0"/>
              </a:rPr>
              <a:t>c</a:t>
            </a:r>
            <a:r>
              <a:rPr lang="en-FI" sz="2050" dirty="0">
                <a:latin typeface="Comic Sans MS" pitchFamily="66" charset="0"/>
              </a:rPr>
              <a:t>ess on these measurements.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FI" sz="2050" dirty="0">
              <a:latin typeface="Comic Sans MS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FI" sz="2050" dirty="0">
                <a:latin typeface="Comic Sans MS" pitchFamily="66" charset="0"/>
              </a:rPr>
              <a:t>The RD51/DRD1 reference tracker has good operation stability and reliability, which was shown throughout the whole campaign.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0B97CB0F-35EE-84C0-46F1-70AAD4870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26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4340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2E895883-5035-418D-8162-96C3D02D1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0052" y="764704"/>
            <a:ext cx="4032448" cy="5591467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FI" sz="1600" dirty="0" err="1">
                <a:latin typeface="Comic Sans MS" pitchFamily="66" charset="0"/>
              </a:rPr>
              <a:t>Akcknowledgements</a:t>
            </a:r>
            <a:r>
              <a:rPr lang="en-FI" sz="1600" dirty="0">
                <a:latin typeface="Comic Sans MS" pitchFamily="66" charset="0"/>
              </a:rPr>
              <a:t> to all the collaborators in the GDD lab and RD51 test beam coordination especially to:  </a:t>
            </a:r>
            <a:r>
              <a:rPr lang="en-FI" sz="1600" b="1" dirty="0">
                <a:latin typeface="Comic Sans MS" pitchFamily="66" charset="0"/>
              </a:rPr>
              <a:t>Eraldo, Max, Lucian, Dorothea, Hans, Yorgos, Alex, Benjamin and Miranda.</a:t>
            </a:r>
          </a:p>
          <a:p>
            <a:pPr algn="just">
              <a:lnSpc>
                <a:spcPct val="150000"/>
              </a:lnSpc>
            </a:pPr>
            <a:r>
              <a:rPr lang="en-FI" sz="1600" dirty="0">
                <a:latin typeface="Comic Sans MS" pitchFamily="66" charset="0"/>
              </a:rPr>
              <a:t>To Collaborators at the Micro Pattern Technology Workshop: </a:t>
            </a:r>
            <a:r>
              <a:rPr lang="en-FI" sz="1600" b="1" dirty="0">
                <a:latin typeface="Comic Sans MS" pitchFamily="66" charset="0"/>
              </a:rPr>
              <a:t>Rui, Alexandra, Bertrand, Alexis, Antonio and </a:t>
            </a:r>
            <a:r>
              <a:rPr lang="en-FI" sz="1600" b="1" dirty="0" err="1">
                <a:latin typeface="Comic Sans MS" pitchFamily="66" charset="0"/>
              </a:rPr>
              <a:t>Benilde</a:t>
            </a:r>
            <a:r>
              <a:rPr lang="en-FI" sz="1600" b="1" dirty="0">
                <a:latin typeface="Comic Sans MS" pitchFamily="66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FI" sz="1600" dirty="0">
                <a:latin typeface="Comic Sans MS" pitchFamily="66" charset="0"/>
              </a:rPr>
              <a:t>To collaborators at the Detector Laboratory at GSI: </a:t>
            </a:r>
            <a:r>
              <a:rPr lang="en-FI" sz="1600" b="1" dirty="0">
                <a:latin typeface="Comic Sans MS" pitchFamily="66" charset="0"/>
              </a:rPr>
              <a:t>Christian, Bernd, Holger, Jochen, Chan, Andrei, Christoph, </a:t>
            </a:r>
            <a:r>
              <a:rPr lang="en-FI" sz="1600" b="1" dirty="0" err="1">
                <a:latin typeface="Comic Sans MS" pitchFamily="66" charset="0"/>
              </a:rPr>
              <a:t>Hennings</a:t>
            </a:r>
            <a:r>
              <a:rPr lang="en-FI" sz="1600" b="1" dirty="0">
                <a:latin typeface="Comic Sans MS" pitchFamily="66" charset="0"/>
              </a:rPr>
              <a:t>, Jan and Nik.</a:t>
            </a:r>
          </a:p>
          <a:p>
            <a:pPr algn="just">
              <a:lnSpc>
                <a:spcPct val="150000"/>
              </a:lnSpc>
            </a:pPr>
            <a:r>
              <a:rPr lang="en-FI" sz="1600" dirty="0">
                <a:latin typeface="Comic Sans MS" pitchFamily="66" charset="0"/>
              </a:rPr>
              <a:t>To collaborators at HIP: </a:t>
            </a:r>
            <a:r>
              <a:rPr lang="en-FI" sz="1600" b="1" dirty="0" err="1">
                <a:latin typeface="Comic Sans MS" pitchFamily="66" charset="0"/>
              </a:rPr>
              <a:t>Raimo</a:t>
            </a:r>
            <a:r>
              <a:rPr lang="en-FI" sz="1600" b="1" dirty="0">
                <a:latin typeface="Comic Sans MS" pitchFamily="66" charset="0"/>
              </a:rPr>
              <a:t>, </a:t>
            </a:r>
            <a:r>
              <a:rPr lang="en-FI" sz="1600" b="1" dirty="0" err="1">
                <a:latin typeface="Comic Sans MS" pitchFamily="66" charset="0"/>
              </a:rPr>
              <a:t>Jouni</a:t>
            </a:r>
            <a:r>
              <a:rPr lang="en-FI" sz="1600" b="1" dirty="0">
                <a:latin typeface="Comic Sans MS" pitchFamily="66" charset="0"/>
              </a:rPr>
              <a:t> and Minna.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195A1193-BE9C-673C-BF75-276DBEAB4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921552" cy="7647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48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Collaborators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0B97CB0F-35EE-84C0-46F1-70AAD4870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27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93158D0-A8C9-3A47-BFE7-E088974C9DAC}"/>
              </a:ext>
            </a:extLst>
          </p:cNvPr>
          <p:cNvGrpSpPr/>
          <p:nvPr/>
        </p:nvGrpSpPr>
        <p:grpSpPr>
          <a:xfrm>
            <a:off x="56456" y="1654924"/>
            <a:ext cx="5733482" cy="4669293"/>
            <a:chOff x="56456" y="980728"/>
            <a:chExt cx="5733482" cy="4669293"/>
          </a:xfrm>
        </p:grpSpPr>
        <p:pic>
          <p:nvPicPr>
            <p:cNvPr id="6" name="Picture 5" descr="A group of people wearing hard hats&#10;&#10;Description automatically generated">
              <a:extLst>
                <a:ext uri="{FF2B5EF4-FFF2-40B4-BE49-F238E27FC236}">
                  <a16:creationId xmlns:a16="http://schemas.microsoft.com/office/drawing/2014/main" id="{4375CBD0-490B-B6DA-2559-79751E3B1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56" y="980728"/>
              <a:ext cx="5733482" cy="4151176"/>
            </a:xfrm>
            <a:prstGeom prst="rect">
              <a:avLst/>
            </a:prstGeom>
          </p:spPr>
        </p:pic>
        <p:sp>
          <p:nvSpPr>
            <p:cNvPr id="5" name="Text Box 5">
              <a:extLst>
                <a:ext uri="{FF2B5EF4-FFF2-40B4-BE49-F238E27FC236}">
                  <a16:creationId xmlns:a16="http://schemas.microsoft.com/office/drawing/2014/main" id="{0EBB882F-D77B-DEC9-7740-A691E42966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81" y="5229200"/>
              <a:ext cx="5688632" cy="420821"/>
            </a:xfrm>
            <a:prstGeom prst="rect">
              <a:avLst/>
            </a:prstGeom>
            <a:solidFill>
              <a:srgbClr val="CCFFCC"/>
            </a:solidFill>
            <a:ln w="25400">
              <a:solidFill>
                <a:srgbClr val="009999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600" b="1" dirty="0">
                  <a:latin typeface="Comic Sans MS" pitchFamily="66" charset="0"/>
                </a:rPr>
                <a:t>F</a:t>
              </a:r>
              <a:r>
                <a:rPr lang="en-FI" sz="1600" b="1" dirty="0" err="1">
                  <a:latin typeface="Comic Sans MS" pitchFamily="66" charset="0"/>
                </a:rPr>
                <a:t>rancisco</a:t>
              </a:r>
              <a:r>
                <a:rPr lang="en-FI" sz="1600" b="1" dirty="0">
                  <a:latin typeface="Comic Sans MS" pitchFamily="66" charset="0"/>
                </a:rPr>
                <a:t>, Bernhard, Xiao, Michael and Karl </a:t>
              </a:r>
              <a:r>
                <a:rPr lang="en-FI" sz="1200" dirty="0">
                  <a:latin typeface="Comic Sans MS" pitchFamily="66" charset="0"/>
                </a:rPr>
                <a:t>(left to right)</a:t>
              </a:r>
              <a:endParaRPr lang="en-US" sz="1200" dirty="0"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60246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E4DA92-8F58-4399-BC2C-5233981AFD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4865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EB1BD6-6500-78A8-7C66-E1A414F9B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13176"/>
            <a:ext cx="9906000" cy="171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5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195A1193-BE9C-673C-BF75-276DBEAB4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472" y="2857500"/>
            <a:ext cx="9345143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48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BACKUP SLIDES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99C68283-27BC-D7FA-C455-536C66C3A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29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801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3658" y="620688"/>
            <a:ext cx="4385286" cy="1349280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latin typeface="+mj-lt"/>
              </a:rPr>
              <a:t>Th</a:t>
            </a:r>
            <a:r>
              <a:rPr lang="en-FI" sz="1400" dirty="0">
                <a:latin typeface="+mj-lt"/>
              </a:rPr>
              <a:t>e </a:t>
            </a:r>
            <a:r>
              <a:rPr lang="en-US" sz="1400" dirty="0">
                <a:latin typeface="+mj-lt"/>
              </a:rPr>
              <a:t>GEM-TPC</a:t>
            </a:r>
            <a:r>
              <a:rPr lang="en-FI" sz="1400" dirty="0">
                <a:latin typeface="+mj-lt"/>
              </a:rPr>
              <a:t> in </a:t>
            </a:r>
            <a:r>
              <a:rPr lang="en-US" sz="1400" dirty="0">
                <a:latin typeface="+mj-lt"/>
              </a:rPr>
              <a:t>twin configuration</a:t>
            </a:r>
            <a:r>
              <a:rPr lang="en-FI" sz="1400" dirty="0">
                <a:latin typeface="+mj-lt"/>
              </a:rPr>
              <a:t> consists</a:t>
            </a:r>
            <a:r>
              <a:rPr lang="en-US" sz="1400" dirty="0">
                <a:latin typeface="+mj-lt"/>
              </a:rPr>
              <a:t> </a:t>
            </a:r>
            <a:r>
              <a:rPr lang="en-FI" sz="1400" dirty="0">
                <a:latin typeface="+mj-lt"/>
              </a:rPr>
              <a:t>of </a:t>
            </a:r>
            <a:r>
              <a:rPr lang="en-US" sz="1400" dirty="0">
                <a:latin typeface="+mj-lt"/>
              </a:rPr>
              <a:t>two GEM-TPC</a:t>
            </a:r>
            <a:r>
              <a:rPr lang="en-FI" sz="1400" dirty="0">
                <a:latin typeface="+mj-lt"/>
              </a:rPr>
              <a:t>s</a:t>
            </a:r>
            <a:r>
              <a:rPr lang="en-US" sz="1400" dirty="0">
                <a:latin typeface="+mj-lt"/>
              </a:rPr>
              <a:t> </a:t>
            </a:r>
            <a:r>
              <a:rPr lang="en-FI" sz="1400" dirty="0">
                <a:latin typeface="+mj-lt"/>
              </a:rPr>
              <a:t>inside a single vessel. One of them is rotated 180</a:t>
            </a:r>
            <a:r>
              <a:rPr lang="en-FI" sz="1400" baseline="30000" dirty="0">
                <a:latin typeface="+mj-lt"/>
              </a:rPr>
              <a:t>o</a:t>
            </a:r>
            <a:r>
              <a:rPr lang="en-FI" sz="1400" dirty="0">
                <a:latin typeface="+mj-lt"/>
              </a:rPr>
              <a:t> on the middle of the horizontal plane </a:t>
            </a:r>
            <a:r>
              <a:rPr lang="en-FI" sz="1400" dirty="0" err="1">
                <a:latin typeface="+mj-lt"/>
              </a:rPr>
              <a:t>w.r.t.</a:t>
            </a:r>
            <a:r>
              <a:rPr lang="en-FI" sz="1400" dirty="0">
                <a:latin typeface="+mj-lt"/>
              </a:rPr>
              <a:t> the other.</a:t>
            </a:r>
            <a:endParaRPr lang="en-US" sz="1400" dirty="0">
              <a:latin typeface="+mj-lt"/>
            </a:endParaRPr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555947" y="-62122"/>
            <a:ext cx="9935918" cy="71901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100" kern="0" dirty="0">
                <a:solidFill>
                  <a:srgbClr val="FE0036"/>
                </a:solidFill>
                <a:latin typeface="Comic Sans MS" pitchFamily="66" charset="0"/>
              </a:rPr>
              <a:t>I</a:t>
            </a:r>
            <a:r>
              <a:rPr lang="en-FI" sz="3100" kern="0" dirty="0">
                <a:solidFill>
                  <a:srgbClr val="FE0036"/>
                </a:solidFill>
                <a:latin typeface="Comic Sans MS" pitchFamily="66" charset="0"/>
              </a:rPr>
              <a:t>NTRODUCTION</a:t>
            </a:r>
            <a:endParaRPr lang="en-GB" sz="3100" kern="0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FB869574-8EDE-155C-872F-4FA7CB643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069" y="3424578"/>
            <a:ext cx="4176464" cy="2632003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latin typeface="+mj-lt"/>
              </a:rPr>
              <a:t>T</a:t>
            </a:r>
            <a:r>
              <a:rPr lang="en-FI" sz="1600" dirty="0">
                <a:latin typeface="+mj-lt"/>
              </a:rPr>
              <a:t>he </a:t>
            </a:r>
            <a:r>
              <a:rPr lang="en-FI" sz="1600" b="1" dirty="0">
                <a:latin typeface="+mj-lt"/>
              </a:rPr>
              <a:t>TWIN concept </a:t>
            </a:r>
            <a:r>
              <a:rPr lang="en-FI" sz="1600" dirty="0">
                <a:latin typeface="+mj-lt"/>
              </a:rPr>
              <a:t>was introduced in collaboration between the Helsinki  and Bratislava group sometime ago to cope with tracking at high rate. By constraining the time of the signals on both GEM-</a:t>
            </a:r>
            <a:r>
              <a:rPr lang="en-FI" sz="1600" dirty="0" err="1">
                <a:latin typeface="+mj-lt"/>
              </a:rPr>
              <a:t>TPCs</a:t>
            </a:r>
            <a:r>
              <a:rPr lang="en-FI" sz="1600" dirty="0">
                <a:latin typeface="+mj-lt"/>
              </a:rPr>
              <a:t> the ambiguity of association of hits to single track is drastically reduced.  </a:t>
            </a:r>
            <a:endParaRPr lang="en-US" sz="1600" dirty="0"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80FDB30-0653-D320-FB32-C6E2465C6016}"/>
              </a:ext>
            </a:extLst>
          </p:cNvPr>
          <p:cNvGrpSpPr/>
          <p:nvPr/>
        </p:nvGrpSpPr>
        <p:grpSpPr>
          <a:xfrm>
            <a:off x="4579861" y="620688"/>
            <a:ext cx="5256585" cy="5847168"/>
            <a:chOff x="4953001" y="1412776"/>
            <a:chExt cx="4824536" cy="5055080"/>
          </a:xfrm>
        </p:grpSpPr>
        <p:pic>
          <p:nvPicPr>
            <p:cNvPr id="5" name="Picture 4" descr="A machine with wires and wires&#10;&#10;Description automatically generated">
              <a:extLst>
                <a:ext uri="{FF2B5EF4-FFF2-40B4-BE49-F238E27FC236}">
                  <a16:creationId xmlns:a16="http://schemas.microsoft.com/office/drawing/2014/main" id="{BBE7E6B9-7E9F-F933-8759-39323252A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1" y="1412776"/>
              <a:ext cx="4824536" cy="5055080"/>
            </a:xfrm>
            <a:prstGeom prst="rect">
              <a:avLst/>
            </a:prstGeom>
          </p:spPr>
        </p:pic>
        <p:sp>
          <p:nvSpPr>
            <p:cNvPr id="8" name="Text Box 5">
              <a:extLst>
                <a:ext uri="{FF2B5EF4-FFF2-40B4-BE49-F238E27FC236}">
                  <a16:creationId xmlns:a16="http://schemas.microsoft.com/office/drawing/2014/main" id="{52EDB126-3C5D-7083-8660-3164D979D7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62166" y="1412776"/>
              <a:ext cx="984578" cy="194990"/>
            </a:xfrm>
            <a:prstGeom prst="rect">
              <a:avLst/>
            </a:prstGeom>
            <a:solidFill>
              <a:srgbClr val="CCFFCC">
                <a:alpha val="50000"/>
              </a:srgbClr>
            </a:solidFill>
            <a:ln w="25400">
              <a:solidFill>
                <a:srgbClr val="009999">
                  <a:alpha val="50000"/>
                </a:srgbClr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FI" sz="500" dirty="0">
                  <a:latin typeface="Comic Sans MS" pitchFamily="66" charset="0"/>
                </a:rPr>
                <a:t>HGB4-2 at CERN GDD lab.</a:t>
              </a:r>
              <a:endParaRPr lang="en-US" sz="500" dirty="0">
                <a:latin typeface="Comic Sans MS" pitchFamily="66" charset="0"/>
              </a:endParaRPr>
            </a:p>
          </p:txBody>
        </p:sp>
      </p:grpSp>
      <p:sp>
        <p:nvSpPr>
          <p:cNvPr id="9" name="Text Box 2">
            <a:extLst>
              <a:ext uri="{FF2B5EF4-FFF2-40B4-BE49-F238E27FC236}">
                <a16:creationId xmlns:a16="http://schemas.microsoft.com/office/drawing/2014/main" id="{73EF9C29-E1F6-86CB-0674-D1DAFD676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0F669136-40ED-4831-9C5D-745A392CC32A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3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01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12B4883-C481-2ADD-8450-513B921FE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" y="784167"/>
            <a:ext cx="9906000" cy="4796362"/>
          </a:xfrm>
          <a:prstGeom prst="rect">
            <a:avLst/>
          </a:prstGeom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14787AFE-D79A-7192-3744-EC11E1EEF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30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994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99C68283-27BC-D7FA-C455-536C66C3A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31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FB4F9B17-D145-21A9-97AA-57523C81D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260648"/>
            <a:ext cx="2376264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600" i="1" dirty="0">
                <a:latin typeface="Comic Sans MS" pitchFamily="66" charset="0"/>
              </a:rPr>
              <a:t>T</a:t>
            </a:r>
            <a:r>
              <a:rPr lang="fi-FI" sz="1600" i="1" dirty="0">
                <a:latin typeface="Comic Sans MS" pitchFamily="66" charset="0"/>
              </a:rPr>
              <a:t>E</a:t>
            </a:r>
            <a:r>
              <a:rPr lang="en-FI" sz="1600" i="1" dirty="0">
                <a:latin typeface="Comic Sans MS" pitchFamily="66" charset="0"/>
              </a:rPr>
              <a:t>ST BEAM LAYOUT:</a:t>
            </a:r>
            <a:endParaRPr lang="en-GB" sz="1600" i="1" dirty="0">
              <a:latin typeface="Comic Sans MS" pitchFamily="66" charset="0"/>
            </a:endParaRPr>
          </a:p>
        </p:txBody>
      </p:sp>
      <p:pic>
        <p:nvPicPr>
          <p:cNvPr id="4" name="Picture 3" descr="A blueprint of a building&#10;&#10;Description automatically generated">
            <a:extLst>
              <a:ext uri="{FF2B5EF4-FFF2-40B4-BE49-F238E27FC236}">
                <a16:creationId xmlns:a16="http://schemas.microsoft.com/office/drawing/2014/main" id="{313D60F7-E124-11EF-4F5E-50E4AA9796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2444"/>
            <a:ext cx="9906000" cy="51931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7EBA7AA-44F6-2FD1-D049-B0CF3F88B943}"/>
              </a:ext>
            </a:extLst>
          </p:cNvPr>
          <p:cNvSpPr/>
          <p:nvPr/>
        </p:nvSpPr>
        <p:spPr>
          <a:xfrm>
            <a:off x="1352600" y="2060848"/>
            <a:ext cx="1584176" cy="1008112"/>
          </a:xfrm>
          <a:prstGeom prst="rect">
            <a:avLst/>
          </a:prstGeom>
          <a:solidFill>
            <a:schemeClr val="bg1">
              <a:alpha val="9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8F030E-6B20-A2EE-00ED-EDD971B1E5EB}"/>
              </a:ext>
            </a:extLst>
          </p:cNvPr>
          <p:cNvSpPr/>
          <p:nvPr/>
        </p:nvSpPr>
        <p:spPr>
          <a:xfrm>
            <a:off x="4160912" y="2060848"/>
            <a:ext cx="792088" cy="1008112"/>
          </a:xfrm>
          <a:prstGeom prst="rect">
            <a:avLst/>
          </a:prstGeom>
          <a:solidFill>
            <a:schemeClr val="bg1">
              <a:alpha val="9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01650A-FD1D-24F9-92FD-77179032B4CD}"/>
              </a:ext>
            </a:extLst>
          </p:cNvPr>
          <p:cNvSpPr/>
          <p:nvPr/>
        </p:nvSpPr>
        <p:spPr>
          <a:xfrm>
            <a:off x="5745088" y="2060848"/>
            <a:ext cx="792088" cy="1008112"/>
          </a:xfrm>
          <a:prstGeom prst="rect">
            <a:avLst/>
          </a:prstGeom>
          <a:solidFill>
            <a:schemeClr val="bg1">
              <a:alpha val="9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481095-FB85-53E6-A53C-AD5C1E531A9F}"/>
              </a:ext>
            </a:extLst>
          </p:cNvPr>
          <p:cNvSpPr/>
          <p:nvPr/>
        </p:nvSpPr>
        <p:spPr>
          <a:xfrm>
            <a:off x="7905328" y="2062663"/>
            <a:ext cx="1440160" cy="1008112"/>
          </a:xfrm>
          <a:prstGeom prst="rect">
            <a:avLst/>
          </a:prstGeom>
          <a:solidFill>
            <a:schemeClr val="bg1">
              <a:alpha val="9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9B5536-58B9-1326-35F6-D19A44F22A22}"/>
              </a:ext>
            </a:extLst>
          </p:cNvPr>
          <p:cNvSpPr txBox="1"/>
          <p:nvPr/>
        </p:nvSpPr>
        <p:spPr>
          <a:xfrm>
            <a:off x="6249144" y="3120279"/>
            <a:ext cx="137569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I" sz="1200" b="1" dirty="0"/>
              <a:t>TWIN GEM-TPC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711106-32DF-6056-2033-97817C89F481}"/>
              </a:ext>
            </a:extLst>
          </p:cNvPr>
          <p:cNvSpPr/>
          <p:nvPr/>
        </p:nvSpPr>
        <p:spPr>
          <a:xfrm>
            <a:off x="3008784" y="2492896"/>
            <a:ext cx="68245" cy="45035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E273F2-DD3A-4FC1-69D4-E781CCEF9DCA}"/>
              </a:ext>
            </a:extLst>
          </p:cNvPr>
          <p:cNvSpPr/>
          <p:nvPr/>
        </p:nvSpPr>
        <p:spPr>
          <a:xfrm>
            <a:off x="776536" y="4679477"/>
            <a:ext cx="3384376" cy="504056"/>
          </a:xfrm>
          <a:prstGeom prst="rect">
            <a:avLst/>
          </a:prstGeom>
          <a:solidFill>
            <a:schemeClr val="bg1">
              <a:alpha val="9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E3B82C-DC7D-AE45-E287-875B54FA339C}"/>
              </a:ext>
            </a:extLst>
          </p:cNvPr>
          <p:cNvSpPr/>
          <p:nvPr/>
        </p:nvSpPr>
        <p:spPr>
          <a:xfrm>
            <a:off x="776536" y="5521506"/>
            <a:ext cx="3384376" cy="504056"/>
          </a:xfrm>
          <a:prstGeom prst="rect">
            <a:avLst/>
          </a:prstGeom>
          <a:solidFill>
            <a:schemeClr val="bg1">
              <a:alpha val="9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0B706E-593E-0F4E-2E49-271A68758E73}"/>
              </a:ext>
            </a:extLst>
          </p:cNvPr>
          <p:cNvSpPr txBox="1"/>
          <p:nvPr/>
        </p:nvSpPr>
        <p:spPr>
          <a:xfrm>
            <a:off x="3656856" y="5226513"/>
            <a:ext cx="137569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I" sz="1200" b="1" dirty="0"/>
              <a:t>TWIN GEM-TPC </a:t>
            </a:r>
          </a:p>
        </p:txBody>
      </p:sp>
    </p:spTree>
    <p:extLst>
      <p:ext uri="{BB962C8B-B14F-4D97-AF65-F5344CB8AC3E}">
        <p14:creationId xmlns:p14="http://schemas.microsoft.com/office/powerpoint/2010/main" val="42418774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C15D7047-0FAA-925B-DB22-DCDD095AA6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538" y="692696"/>
            <a:ext cx="7782301" cy="5733256"/>
          </a:xfrm>
          <a:prstGeom prst="rect">
            <a:avLst/>
          </a:prstGeom>
        </p:spPr>
      </p:pic>
      <p:sp>
        <p:nvSpPr>
          <p:cNvPr id="10" name="Text Box 16">
            <a:extLst>
              <a:ext uri="{FF2B5EF4-FFF2-40B4-BE49-F238E27FC236}">
                <a16:creationId xmlns:a16="http://schemas.microsoft.com/office/drawing/2014/main" id="{D1E742E0-E9FD-CE1A-CAA8-C1457A697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32656"/>
            <a:ext cx="1985377" cy="1200329"/>
          </a:xfrm>
          <a:prstGeom prst="rect">
            <a:avLst/>
          </a:prstGeom>
          <a:solidFill>
            <a:srgbClr val="CCFFCC"/>
          </a:solidFill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FI" dirty="0">
                <a:latin typeface="Comic Sans MS" pitchFamily="66" charset="0"/>
              </a:rPr>
              <a:t>Reconstruction of the scintillation grid by the GEM-TPC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E795DE-CA0E-E825-C1FD-BDD59CEEDA68}"/>
              </a:ext>
            </a:extLst>
          </p:cNvPr>
          <p:cNvSpPr txBox="1"/>
          <p:nvPr/>
        </p:nvSpPr>
        <p:spPr>
          <a:xfrm>
            <a:off x="-15552" y="2228671"/>
            <a:ext cx="223224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FI" b="1" dirty="0">
                <a:latin typeface="Comic Sans MS" panose="030F0702030302020204" pitchFamily="66" charset="0"/>
                <a:sym typeface="Wingdings" panose="05000000000000000000" pitchFamily="2" charset="2"/>
              </a:rPr>
              <a:t>THE GRID IS RECONSTRUCTED AS IN THE REFERENCE ONE</a:t>
            </a: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id="{1F339983-5B75-0DAB-79F4-51185C8DD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735" y="562853"/>
            <a:ext cx="864097" cy="2616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FI" sz="1100" dirty="0" err="1">
                <a:latin typeface="Comic Sans MS" pitchFamily="66" charset="0"/>
              </a:rPr>
              <a:t>PreAmp</a:t>
            </a:r>
            <a:r>
              <a:rPr lang="en-FI" sz="1100" dirty="0">
                <a:latin typeface="Comic Sans MS" pitchFamily="66" charset="0"/>
              </a:rPr>
              <a:t> 1</a:t>
            </a:r>
            <a:endParaRPr lang="en-GB" sz="1100" dirty="0">
              <a:latin typeface="Comic Sans MS" pitchFamily="66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6CDF3D63-5D11-2055-A120-F6BB68E339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9143" y="548680"/>
            <a:ext cx="864097" cy="2616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FI" sz="1100" dirty="0" err="1">
                <a:latin typeface="Comic Sans MS" pitchFamily="66" charset="0"/>
              </a:rPr>
              <a:t>PreAmp</a:t>
            </a:r>
            <a:r>
              <a:rPr lang="en-FI" sz="1100" dirty="0">
                <a:latin typeface="Comic Sans MS" pitchFamily="66" charset="0"/>
              </a:rPr>
              <a:t>  2</a:t>
            </a:r>
            <a:endParaRPr lang="en-GB" sz="1100" dirty="0">
              <a:latin typeface="Comic Sans MS" pitchFamily="66" charset="0"/>
            </a:endParaRP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022CCFB4-083A-8410-F825-64AFAFC9C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736" y="3527430"/>
            <a:ext cx="864096" cy="2616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FI" sz="1100" dirty="0">
                <a:latin typeface="Comic Sans MS" pitchFamily="66" charset="0"/>
              </a:rPr>
              <a:t>GEMEX 1</a:t>
            </a:r>
            <a:endParaRPr lang="en-GB" sz="1100" dirty="0">
              <a:latin typeface="Comic Sans MS" pitchFamily="66" charset="0"/>
            </a:endParaRPr>
          </a:p>
        </p:txBody>
      </p:sp>
      <p:sp>
        <p:nvSpPr>
          <p:cNvPr id="20" name="Text Box 16">
            <a:extLst>
              <a:ext uri="{FF2B5EF4-FFF2-40B4-BE49-F238E27FC236}">
                <a16:creationId xmlns:a16="http://schemas.microsoft.com/office/drawing/2014/main" id="{EB1CE857-C691-F1A1-5C3A-528A82C66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9144" y="3527430"/>
            <a:ext cx="864096" cy="2616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FI" sz="1100" dirty="0">
                <a:latin typeface="Comic Sans MS" pitchFamily="66" charset="0"/>
              </a:rPr>
              <a:t>GEMEX 2</a:t>
            </a:r>
            <a:endParaRPr lang="en-GB" sz="1100" dirty="0">
              <a:latin typeface="Comic Sans MS" pitchFamily="66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F6FF64C3-1F6F-FCF5-4307-AD88A3F63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59051" y="6611779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DD279E87-008C-4474-BAF1-A55EA3794513}" type="slidenum">
              <a:rPr lang="en-FI" sz="1000" b="1" smtClean="0">
                <a:solidFill>
                  <a:schemeClr val="bg2"/>
                </a:solidFill>
                <a:latin typeface="Comic Sans MS" pitchFamily="66" charset="0"/>
              </a:rPr>
              <a:t>32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D6D414-1399-7E82-8888-CBF35CC38F5C}"/>
              </a:ext>
            </a:extLst>
          </p:cNvPr>
          <p:cNvSpPr txBox="1"/>
          <p:nvPr/>
        </p:nvSpPr>
        <p:spPr>
          <a:xfrm>
            <a:off x="85293" y="4903567"/>
            <a:ext cx="194421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FI" sz="1600" b="1" dirty="0">
                <a:latin typeface="Comic Sans MS" panose="030F0702030302020204" pitchFamily="66" charset="0"/>
                <a:sym typeface="Wingdings" panose="05000000000000000000" pitchFamily="2" charset="2"/>
              </a:rPr>
              <a:t>NOTE:</a:t>
            </a:r>
          </a:p>
          <a:p>
            <a:r>
              <a:rPr lang="en-FI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One of GEM-TPC grid has been rotated 180</a:t>
            </a:r>
            <a:r>
              <a:rPr lang="en-FI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</a:t>
            </a:r>
            <a:endParaRPr lang="en-FI" sz="1600" dirty="0">
              <a:latin typeface="Comic Sans MS" panose="030F0702030302020204" pitchFamily="66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2705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99C68283-27BC-D7FA-C455-536C66C3A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4CA7063B-D529-4DDA-B61E-EED69BDB77F9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33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7" name="Picture 6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879C90D2-A674-0ED2-1B7E-6488FD73C8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136" y="116632"/>
            <a:ext cx="6798369" cy="6296989"/>
          </a:xfrm>
          <a:prstGeom prst="rect">
            <a:avLst/>
          </a:prstGeom>
        </p:spPr>
      </p:pic>
      <p:sp>
        <p:nvSpPr>
          <p:cNvPr id="8" name="Text Box 5">
            <a:extLst>
              <a:ext uri="{FF2B5EF4-FFF2-40B4-BE49-F238E27FC236}">
                <a16:creationId xmlns:a16="http://schemas.microsoft.com/office/drawing/2014/main" id="{FB4F9B17-D145-21A9-97AA-57523C81D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444379"/>
            <a:ext cx="2764335" cy="2062103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600" i="1" dirty="0">
                <a:latin typeface="Comic Sans MS" pitchFamily="66" charset="0"/>
              </a:rPr>
              <a:t>D</a:t>
            </a:r>
            <a:r>
              <a:rPr lang="en-FI" sz="1600" i="1" dirty="0">
                <a:latin typeface="Comic Sans MS" pitchFamily="66" charset="0"/>
              </a:rPr>
              <a:t>rift Velocity Simulations:</a:t>
            </a:r>
          </a:p>
          <a:p>
            <a:pPr algn="just"/>
            <a:endParaRPr lang="en-FI" sz="1600" i="1" dirty="0">
              <a:latin typeface="Comic Sans MS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FI" sz="1600" i="1" dirty="0">
                <a:latin typeface="Comic Sans MS" pitchFamily="66" charset="0"/>
              </a:rPr>
              <a:t>ArCO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(70/30)</a:t>
            </a:r>
          </a:p>
          <a:p>
            <a:pPr algn="just"/>
            <a:endParaRPr lang="en-FI" sz="1600" i="1" dirty="0">
              <a:latin typeface="Comic Sans MS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FI" sz="1600" i="1" dirty="0">
                <a:latin typeface="Comic Sans MS" pitchFamily="66" charset="0"/>
              </a:rPr>
              <a:t>HeCO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(70/30)</a:t>
            </a:r>
            <a:endParaRPr lang="en-GB" sz="1600" i="1" dirty="0">
              <a:latin typeface="Comic Sans MS" pitchFamily="66" charset="0"/>
            </a:endParaRPr>
          </a:p>
          <a:p>
            <a:pPr algn="just"/>
            <a:endParaRPr lang="en-FI" sz="1600" i="1" dirty="0">
              <a:latin typeface="Comic Sans MS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FI" sz="1600" i="1" dirty="0">
                <a:latin typeface="Comic Sans MS" pitchFamily="66" charset="0"/>
              </a:rPr>
              <a:t>HeCO</a:t>
            </a:r>
            <a:r>
              <a:rPr lang="en-FI" sz="1600" i="1" baseline="-25000" dirty="0">
                <a:latin typeface="Comic Sans MS" pitchFamily="66" charset="0"/>
              </a:rPr>
              <a:t>2</a:t>
            </a:r>
            <a:r>
              <a:rPr lang="en-FI" sz="1600" i="1" dirty="0">
                <a:latin typeface="Comic Sans MS" pitchFamily="66" charset="0"/>
              </a:rPr>
              <a:t> (90/10)</a:t>
            </a:r>
            <a:endParaRPr lang="en-GB" sz="1600" i="1" dirty="0">
              <a:latin typeface="Comic Sans MS" pitchFamily="66" charset="0"/>
            </a:endParaRPr>
          </a:p>
          <a:p>
            <a:pPr algn="just"/>
            <a:endParaRPr lang="en-FI" sz="16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3911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34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79DFDD-66B0-0906-1203-8F0D1CF405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6" y="647029"/>
            <a:ext cx="9906000" cy="57637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958207-77CC-E05B-8EE1-5FE95F47E475}"/>
              </a:ext>
            </a:extLst>
          </p:cNvPr>
          <p:cNvSpPr txBox="1"/>
          <p:nvPr/>
        </p:nvSpPr>
        <p:spPr>
          <a:xfrm>
            <a:off x="9057456" y="6117440"/>
            <a:ext cx="7617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I" dirty="0"/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34817658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TEST BEAM at the SPS – H4 Beamline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35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A33281BD-9761-EE3D-1FBC-3169A365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41" y="1052736"/>
            <a:ext cx="6048672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The second campaign for </a:t>
            </a:r>
            <a:r>
              <a:rPr lang="en-GB" sz="1600" i="1" dirty="0">
                <a:latin typeface="Comic Sans MS" pitchFamily="66" charset="0"/>
              </a:rPr>
              <a:t>G</a:t>
            </a:r>
            <a:r>
              <a:rPr lang="en-FI" sz="1600" i="1" dirty="0">
                <a:latin typeface="Comic Sans MS" pitchFamily="66" charset="0"/>
              </a:rPr>
              <a:t>EM-TPC – HGB4 at S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</a:t>
            </a:r>
            <a:r>
              <a:rPr lang="en-FI" sz="1600" i="1" dirty="0">
                <a:latin typeface="Comic Sans MS" pitchFamily="66" charset="0"/>
              </a:rPr>
              <a:t>S/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E1</a:t>
            </a:r>
            <a:r>
              <a:rPr lang="en-FI" sz="1600" i="1" dirty="0">
                <a:latin typeface="Comic Sans MS" pitchFamily="66" charset="0"/>
              </a:rPr>
              <a:t> - PSI</a:t>
            </a:r>
            <a:endParaRPr lang="en-GB" sz="1600" i="1" dirty="0">
              <a:latin typeface="Comic Sans MS" pitchFamily="66" charset="0"/>
            </a:endParaRPr>
          </a:p>
        </p:txBody>
      </p:sp>
      <p:pic>
        <p:nvPicPr>
          <p:cNvPr id="5" name="Picture 4" descr="A machine with many cylinders&#10;&#10;Description automatically generated with medium confidence">
            <a:extLst>
              <a:ext uri="{FF2B5EF4-FFF2-40B4-BE49-F238E27FC236}">
                <a16:creationId xmlns:a16="http://schemas.microsoft.com/office/drawing/2014/main" id="{C7C93043-6E57-98D3-9DE3-96DDFEE2B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9060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066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36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21" name="Picture 20" descr="Several metal cylinders in a machine&#10;&#10;Description automatically generated">
            <a:extLst>
              <a:ext uri="{FF2B5EF4-FFF2-40B4-BE49-F238E27FC236}">
                <a16:creationId xmlns:a16="http://schemas.microsoft.com/office/drawing/2014/main" id="{557C0E79-1579-59EC-C3EC-093B5AB970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576" y="620688"/>
            <a:ext cx="4391840" cy="5855786"/>
          </a:xfrm>
          <a:prstGeom prst="rect">
            <a:avLst/>
          </a:prstGeom>
        </p:spPr>
      </p:pic>
      <p:sp>
        <p:nvSpPr>
          <p:cNvPr id="22" name="Text Box 5">
            <a:extLst>
              <a:ext uri="{FF2B5EF4-FFF2-40B4-BE49-F238E27FC236}">
                <a16:creationId xmlns:a16="http://schemas.microsoft.com/office/drawing/2014/main" id="{8939F1A4-4AB1-3014-5368-729F1BB6F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188640"/>
            <a:ext cx="6624736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The second campaign for </a:t>
            </a:r>
            <a:r>
              <a:rPr lang="en-GB" sz="1600" i="1" dirty="0">
                <a:latin typeface="Comic Sans MS" pitchFamily="66" charset="0"/>
              </a:rPr>
              <a:t>G</a:t>
            </a:r>
            <a:r>
              <a:rPr lang="en-FI" sz="1600" i="1" dirty="0">
                <a:latin typeface="Comic Sans MS" pitchFamily="66" charset="0"/>
              </a:rPr>
              <a:t>EM-TPC – HGB4 at the S S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</a:t>
            </a:r>
            <a:r>
              <a:rPr lang="en-FI" sz="1600" i="1" dirty="0">
                <a:latin typeface="Comic Sans MS" pitchFamily="66" charset="0"/>
              </a:rPr>
              <a:t>S/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E1</a:t>
            </a:r>
            <a:r>
              <a:rPr lang="en-FI" sz="1600" i="1" dirty="0">
                <a:latin typeface="Comic Sans MS" pitchFamily="66" charset="0"/>
              </a:rPr>
              <a:t> - PSI</a:t>
            </a:r>
            <a:endParaRPr lang="en-GB" sz="1600" i="1" dirty="0">
              <a:latin typeface="Comic Sans MS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1F134C-545C-8E6B-293A-0B6C0C667B25}"/>
              </a:ext>
            </a:extLst>
          </p:cNvPr>
          <p:cNvSpPr txBox="1"/>
          <p:nvPr/>
        </p:nvSpPr>
        <p:spPr>
          <a:xfrm>
            <a:off x="128464" y="980728"/>
            <a:ext cx="42221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/>
              <a:t>Target Configuration: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Molybdenum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 err="1"/>
              <a:t>Tantalium</a:t>
            </a:r>
            <a:r>
              <a:rPr lang="en-FI" dirty="0"/>
              <a:t> and Copper</a:t>
            </a:r>
          </a:p>
          <a:p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 err="1"/>
              <a:t>Tungten</a:t>
            </a:r>
            <a:r>
              <a:rPr lang="en-FI" dirty="0"/>
              <a:t> and Iron</a:t>
            </a:r>
          </a:p>
          <a:p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I" dirty="0"/>
              <a:t>Brass: </a:t>
            </a:r>
            <a:r>
              <a:rPr lang="fi-FI" dirty="0"/>
              <a:t>Cu (63%), </a:t>
            </a:r>
            <a:r>
              <a:rPr lang="fi-FI" dirty="0" err="1"/>
              <a:t>Zn</a:t>
            </a:r>
            <a:r>
              <a:rPr lang="fi-FI" dirty="0"/>
              <a:t> (37%)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7678293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341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FI" sz="1000" b="1" dirty="0">
                <a:solidFill>
                  <a:schemeClr val="bg2"/>
                </a:solidFill>
                <a:latin typeface="Comic Sans MS" pitchFamily="66" charset="0"/>
              </a:rPr>
              <a:t>12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-22374" y="549746"/>
            <a:ext cx="9906000" cy="71901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FI" sz="2600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Is the P10 GAS MIXTURE a SOLUTION for the SUPER-FRS?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F8EEC6-F022-4B94-94BC-D91CD75B6A7C}"/>
              </a:ext>
            </a:extLst>
          </p:cNvPr>
          <p:cNvSpPr txBox="1"/>
          <p:nvPr/>
        </p:nvSpPr>
        <p:spPr>
          <a:xfrm>
            <a:off x="11193" y="1700808"/>
            <a:ext cx="9906000" cy="6391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FI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Until now the gas mixture used has been P10 - ArCH</a:t>
            </a:r>
            <a:r>
              <a:rPr lang="en-FI" sz="1600" baseline="-25000" dirty="0">
                <a:latin typeface="Comic Sans MS" panose="030F0702030302020204" pitchFamily="66" charset="0"/>
                <a:sym typeface="Wingdings" panose="05000000000000000000" pitchFamily="2" charset="2"/>
              </a:rPr>
              <a:t>4</a:t>
            </a:r>
            <a:r>
              <a:rPr lang="en-FI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 (90/10%)  Which has a severe aging problems at high rate </a:t>
            </a:r>
          </a:p>
        </p:txBody>
      </p:sp>
      <p:graphicFrame>
        <p:nvGraphicFramePr>
          <p:cNvPr id="11" name="Table 2">
            <a:extLst>
              <a:ext uri="{FF2B5EF4-FFF2-40B4-BE49-F238E27FC236}">
                <a16:creationId xmlns:a16="http://schemas.microsoft.com/office/drawing/2014/main" id="{3D03F741-7098-4ABF-A1DF-B973EB7A64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436123"/>
              </p:ext>
            </p:extLst>
          </p:nvPr>
        </p:nvGraphicFramePr>
        <p:xfrm>
          <a:off x="294977" y="4149080"/>
          <a:ext cx="9338556" cy="165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772">
                  <a:extLst>
                    <a:ext uri="{9D8B030D-6E8A-4147-A177-3AD203B41FA5}">
                      <a16:colId xmlns:a16="http://schemas.microsoft.com/office/drawing/2014/main" val="202996021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825018186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9908315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08858896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97487292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419008315"/>
                    </a:ext>
                  </a:extLst>
                </a:gridCol>
              </a:tblGrid>
              <a:tr h="356984"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Gas mixture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Drift Field, V/cm 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Drift Velocity, cm/µs</a:t>
                      </a: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FI" sz="1600" baseline="-25000" dirty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, µm/</a:t>
                      </a:r>
                      <a:r>
                        <a:rPr lang="en-FI" sz="1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D(cm)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FI" sz="1600" baseline="-25000" dirty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, µm/</a:t>
                      </a:r>
                      <a:r>
                        <a:rPr lang="en-FI" sz="1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D(cm)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Drift Time, µs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18415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P10 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320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4.2</a:t>
                      </a: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257.2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603.8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63758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ArCO</a:t>
                      </a:r>
                      <a:r>
                        <a:rPr lang="en-FI" sz="1600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 (70/30)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600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150.1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134.0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6.6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48887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ArCO</a:t>
                      </a:r>
                      <a:r>
                        <a:rPr lang="en-FI" sz="1600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CF</a:t>
                      </a:r>
                      <a:r>
                        <a:rPr lang="en-FI" sz="1600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 (45/15/40)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600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117.3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118.9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16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VE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9E5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20218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BDC4814-45C9-48D3-BB0B-171686A7D167}"/>
              </a:ext>
            </a:extLst>
          </p:cNvPr>
          <p:cNvSpPr txBox="1"/>
          <p:nvPr/>
        </p:nvSpPr>
        <p:spPr>
          <a:xfrm>
            <a:off x="2626" y="2368925"/>
            <a:ext cx="9906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FI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Next gas mixture will be: ArCO</a:t>
            </a:r>
            <a:r>
              <a:rPr lang="en-FI" sz="1600" baseline="-25000" dirty="0">
                <a:latin typeface="Comic Sans MS" panose="030F0702030302020204" pitchFamily="66" charset="0"/>
                <a:sym typeface="Wingdings" panose="05000000000000000000" pitchFamily="2" charset="2"/>
              </a:rPr>
              <a:t>2</a:t>
            </a:r>
            <a:r>
              <a:rPr lang="en-FI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 70/30%  for Testing whole system and Characterization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534106-79B6-4FFA-83D2-33EBDA96B20C}"/>
              </a:ext>
            </a:extLst>
          </p:cNvPr>
          <p:cNvSpPr txBox="1"/>
          <p:nvPr/>
        </p:nvSpPr>
        <p:spPr>
          <a:xfrm>
            <a:off x="1" y="3035539"/>
            <a:ext cx="990599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FI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Possible choice can be: ArCO</a:t>
            </a:r>
            <a:r>
              <a:rPr lang="en-FI" sz="1600" baseline="-25000" dirty="0">
                <a:latin typeface="Comic Sans MS" panose="030F0702030302020204" pitchFamily="66" charset="0"/>
                <a:sym typeface="Wingdings" panose="05000000000000000000" pitchFamily="2" charset="2"/>
              </a:rPr>
              <a:t>2</a:t>
            </a:r>
            <a:r>
              <a:rPr lang="en-FI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CF</a:t>
            </a:r>
            <a:r>
              <a:rPr lang="en-FI" sz="1600" baseline="-25000" dirty="0">
                <a:latin typeface="Comic Sans MS" panose="030F0702030302020204" pitchFamily="66" charset="0"/>
                <a:sym typeface="Wingdings" panose="05000000000000000000" pitchFamily="2" charset="2"/>
              </a:rPr>
              <a:t>4</a:t>
            </a:r>
            <a:r>
              <a:rPr lang="en-FI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 (45/15/40%)</a:t>
            </a:r>
            <a:endParaRPr lang="en-US" sz="1600" dirty="0">
              <a:latin typeface="Comic Sans MS" panose="030F0702030302020204" pitchFamily="66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63882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341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FI" sz="1000" b="1" dirty="0">
                <a:solidFill>
                  <a:schemeClr val="bg2"/>
                </a:solidFill>
                <a:latin typeface="Comic Sans MS" pitchFamily="66" charset="0"/>
              </a:rPr>
              <a:t>21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C05934-5127-83B0-E009-B0C1D7913348}"/>
              </a:ext>
            </a:extLst>
          </p:cNvPr>
          <p:cNvGrpSpPr/>
          <p:nvPr/>
        </p:nvGrpSpPr>
        <p:grpSpPr>
          <a:xfrm>
            <a:off x="127631" y="764704"/>
            <a:ext cx="9719451" cy="5197591"/>
            <a:chOff x="127631" y="1196752"/>
            <a:chExt cx="9719451" cy="519759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631" y="1196752"/>
              <a:ext cx="9618662" cy="5197591"/>
            </a:xfrm>
            <a:prstGeom prst="rect">
              <a:avLst/>
            </a:prstGeom>
          </p:spPr>
        </p:pic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5629019" y="1308202"/>
              <a:ext cx="4218063" cy="1321452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indent="-342900">
                <a:lnSpc>
                  <a:spcPct val="200000"/>
                </a:lnSpc>
                <a:buFont typeface="Wingdings" pitchFamily="2" charset="2"/>
                <a:buNone/>
              </a:pPr>
              <a:r>
                <a:rPr lang="en-US" sz="1400" dirty="0">
                  <a:latin typeface="Comic Sans MS" pitchFamily="66" charset="0"/>
                  <a:sym typeface="Symbol" pitchFamily="18" charset="2"/>
                </a:rPr>
                <a:t>Projectiles: </a:t>
              </a:r>
              <a:r>
                <a:rPr lang="en-US" sz="1400" baseline="30000" dirty="0">
                  <a:latin typeface="Comic Sans MS" pitchFamily="66" charset="0"/>
                  <a:sym typeface="Symbol" pitchFamily="18" charset="2"/>
                </a:rPr>
                <a:t>124</a:t>
              </a:r>
              <a:r>
                <a:rPr lang="en-US" sz="1400" dirty="0">
                  <a:latin typeface="Comic Sans MS" pitchFamily="66" charset="0"/>
                  <a:sym typeface="Symbol" pitchFamily="18" charset="2"/>
                </a:rPr>
                <a:t> Xe (primary/fragments) and </a:t>
              </a:r>
              <a:r>
                <a:rPr lang="en-US" sz="1400" baseline="30000" dirty="0">
                  <a:latin typeface="Comic Sans MS" pitchFamily="66" charset="0"/>
                  <a:sym typeface="Symbol" pitchFamily="18" charset="2"/>
                </a:rPr>
                <a:t>12</a:t>
              </a:r>
              <a:r>
                <a:rPr lang="en-US" sz="1400" dirty="0">
                  <a:latin typeface="Comic Sans MS" pitchFamily="66" charset="0"/>
                  <a:sym typeface="Symbol" pitchFamily="18" charset="2"/>
                </a:rPr>
                <a:t>C</a:t>
              </a:r>
            </a:p>
            <a:p>
              <a:pPr indent="-342900">
                <a:lnSpc>
                  <a:spcPct val="200000"/>
                </a:lnSpc>
                <a:buFont typeface="Wingdings" pitchFamily="2" charset="2"/>
                <a:buNone/>
              </a:pPr>
              <a:r>
                <a:rPr lang="fi-FI" sz="1400" dirty="0" err="1">
                  <a:latin typeface="Comic Sans MS" pitchFamily="66" charset="0"/>
                  <a:sym typeface="Symbol" pitchFamily="18" charset="2"/>
                </a:rPr>
                <a:t>Intensity</a:t>
              </a:r>
              <a:r>
                <a:rPr lang="fi-FI" sz="1400" dirty="0">
                  <a:latin typeface="Comic Sans MS" pitchFamily="66" charset="0"/>
                  <a:sym typeface="Symbol" pitchFamily="18" charset="2"/>
                </a:rPr>
                <a:t>: 1 kHz/</a:t>
              </a:r>
              <a:r>
                <a:rPr lang="fi-FI" sz="1400" dirty="0" err="1">
                  <a:latin typeface="Comic Sans MS" pitchFamily="66" charset="0"/>
                  <a:sym typeface="Symbol" pitchFamily="18" charset="2"/>
                </a:rPr>
                <a:t>spill</a:t>
              </a:r>
              <a:r>
                <a:rPr lang="fi-FI" sz="1400" dirty="0">
                  <a:latin typeface="Comic Sans MS" pitchFamily="66" charset="0"/>
                  <a:sym typeface="Symbol" pitchFamily="18" charset="2"/>
                </a:rPr>
                <a:t> – 1 MHz/</a:t>
              </a:r>
              <a:r>
                <a:rPr lang="fi-FI" sz="1400" dirty="0" err="1">
                  <a:latin typeface="Comic Sans MS" pitchFamily="66" charset="0"/>
                  <a:sym typeface="Symbol" pitchFamily="18" charset="2"/>
                </a:rPr>
                <a:t>spill</a:t>
              </a:r>
              <a:endParaRPr lang="fi-FI" sz="1400" dirty="0">
                <a:latin typeface="Comic Sans MS" pitchFamily="66" charset="0"/>
                <a:sym typeface="Symbol" pitchFamily="18" charset="2"/>
              </a:endParaRPr>
            </a:p>
            <a:p>
              <a:pPr indent="-342900">
                <a:lnSpc>
                  <a:spcPct val="200000"/>
                </a:lnSpc>
                <a:buFont typeface="Wingdings" pitchFamily="2" charset="2"/>
                <a:buNone/>
              </a:pPr>
              <a:r>
                <a:rPr lang="fi-FI" sz="1400" dirty="0" err="1">
                  <a:latin typeface="Comic Sans MS" pitchFamily="66" charset="0"/>
                  <a:sym typeface="Symbol" pitchFamily="18" charset="2"/>
                </a:rPr>
                <a:t>Duration</a:t>
              </a:r>
              <a:r>
                <a:rPr lang="fi-FI" sz="1400" dirty="0">
                  <a:latin typeface="Comic Sans MS" pitchFamily="66" charset="0"/>
                  <a:sym typeface="Symbol" pitchFamily="18" charset="2"/>
                </a:rPr>
                <a:t>: &gt;&gt; 15 </a:t>
              </a:r>
              <a:r>
                <a:rPr lang="fi-FI" sz="1400" dirty="0" err="1">
                  <a:latin typeface="Comic Sans MS" pitchFamily="66" charset="0"/>
                  <a:sym typeface="Symbol" pitchFamily="18" charset="2"/>
                </a:rPr>
                <a:t>days</a:t>
              </a:r>
              <a:endParaRPr lang="en-US" sz="1400" dirty="0">
                <a:sym typeface="Symbol" pitchFamily="18" charset="2"/>
              </a:endParaRPr>
            </a:p>
          </p:txBody>
        </p:sp>
      </p:grpSp>
      <p:sp>
        <p:nvSpPr>
          <p:cNvPr id="3" name="Rectangle 3">
            <a:extLst>
              <a:ext uri="{FF2B5EF4-FFF2-40B4-BE49-F238E27FC236}">
                <a16:creationId xmlns:a16="http://schemas.microsoft.com/office/drawing/2014/main" id="{E86FC1F0-86CC-5C28-8ADC-CAE04B784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Most Relevant Results at GSI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407731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FCB3908-3B1E-44B8-BC35-C829261644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6753"/>
            <a:ext cx="8193360" cy="5210559"/>
          </a:xfrm>
          <a:prstGeom prst="rect">
            <a:avLst/>
          </a:prstGeom>
        </p:spPr>
      </p:pic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341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FI" sz="1000" b="1" dirty="0">
                <a:solidFill>
                  <a:schemeClr val="bg2"/>
                </a:solidFill>
                <a:latin typeface="Comic Sans MS" pitchFamily="66" charset="0"/>
              </a:rPr>
              <a:t>22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6609183" y="707342"/>
            <a:ext cx="3209951" cy="1321452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>
              <a:lnSpc>
                <a:spcPct val="200000"/>
              </a:lnSpc>
              <a:buFont typeface="Wingdings" pitchFamily="2" charset="2"/>
              <a:buNone/>
            </a:pPr>
            <a:r>
              <a:rPr lang="en-US" sz="1400" dirty="0">
                <a:latin typeface="Comic Sans MS" pitchFamily="66" charset="0"/>
                <a:sym typeface="Symbol" pitchFamily="18" charset="2"/>
              </a:rPr>
              <a:t>Projectiles: </a:t>
            </a:r>
            <a:r>
              <a:rPr lang="en-FI" sz="1400" baseline="30000" dirty="0">
                <a:latin typeface="Comic Sans MS" pitchFamily="66" charset="0"/>
                <a:sym typeface="Symbol" pitchFamily="18" charset="2"/>
              </a:rPr>
              <a:t>238</a:t>
            </a:r>
            <a:r>
              <a:rPr lang="en-US" sz="14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FI" sz="1400" dirty="0">
                <a:latin typeface="Comic Sans MS" pitchFamily="66" charset="0"/>
                <a:sym typeface="Symbol" pitchFamily="18" charset="2"/>
              </a:rPr>
              <a:t>U</a:t>
            </a:r>
            <a:r>
              <a:rPr lang="en-US" sz="14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FI" sz="1400" baseline="30000" dirty="0">
                <a:latin typeface="Comic Sans MS" pitchFamily="66" charset="0"/>
                <a:sym typeface="Symbol" pitchFamily="18" charset="2"/>
              </a:rPr>
              <a:t>92+ 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  <a:p>
            <a:pPr indent="-342900">
              <a:lnSpc>
                <a:spcPct val="200000"/>
              </a:lnSpc>
              <a:buFont typeface="Wingdings" pitchFamily="2" charset="2"/>
              <a:buNone/>
            </a:pPr>
            <a:r>
              <a:rPr lang="fi-FI" sz="1400" dirty="0" err="1">
                <a:latin typeface="Comic Sans MS" pitchFamily="66" charset="0"/>
                <a:sym typeface="Symbol" pitchFamily="18" charset="2"/>
              </a:rPr>
              <a:t>Intensity</a:t>
            </a:r>
            <a:r>
              <a:rPr lang="fi-FI" sz="1400" dirty="0">
                <a:latin typeface="Comic Sans MS" pitchFamily="66" charset="0"/>
                <a:sym typeface="Symbol" pitchFamily="18" charset="2"/>
              </a:rPr>
              <a:t>: 1</a:t>
            </a:r>
            <a:r>
              <a:rPr lang="en-FI" sz="1400" dirty="0">
                <a:latin typeface="Comic Sans MS" pitchFamily="66" charset="0"/>
                <a:sym typeface="Symbol" pitchFamily="18" charset="2"/>
              </a:rPr>
              <a:t>00 </a:t>
            </a:r>
            <a:r>
              <a:rPr lang="fi-FI" sz="1400" dirty="0">
                <a:latin typeface="Comic Sans MS" pitchFamily="66" charset="0"/>
                <a:sym typeface="Symbol" pitchFamily="18" charset="2"/>
              </a:rPr>
              <a:t>Hz/</a:t>
            </a:r>
            <a:r>
              <a:rPr lang="fi-FI" sz="1400" dirty="0" err="1">
                <a:latin typeface="Comic Sans MS" pitchFamily="66" charset="0"/>
                <a:sym typeface="Symbol" pitchFamily="18" charset="2"/>
              </a:rPr>
              <a:t>spill</a:t>
            </a:r>
            <a:r>
              <a:rPr lang="fi-FI" sz="1400" dirty="0">
                <a:latin typeface="Comic Sans MS" pitchFamily="66" charset="0"/>
                <a:sym typeface="Symbol" pitchFamily="18" charset="2"/>
              </a:rPr>
              <a:t> – 1</a:t>
            </a:r>
            <a:r>
              <a:rPr lang="en-FI" sz="1400" dirty="0">
                <a:latin typeface="Comic Sans MS" pitchFamily="66" charset="0"/>
                <a:sym typeface="Symbol" pitchFamily="18" charset="2"/>
              </a:rPr>
              <a:t> k</a:t>
            </a:r>
            <a:r>
              <a:rPr lang="fi-FI" sz="1400" dirty="0">
                <a:latin typeface="Comic Sans MS" pitchFamily="66" charset="0"/>
                <a:sym typeface="Symbol" pitchFamily="18" charset="2"/>
              </a:rPr>
              <a:t>Hz/</a:t>
            </a:r>
            <a:r>
              <a:rPr lang="fi-FI" sz="1400" dirty="0" err="1">
                <a:latin typeface="Comic Sans MS" pitchFamily="66" charset="0"/>
                <a:sym typeface="Symbol" pitchFamily="18" charset="2"/>
              </a:rPr>
              <a:t>spill</a:t>
            </a:r>
            <a:endParaRPr lang="fi-FI" sz="1400" dirty="0">
              <a:latin typeface="Comic Sans MS" pitchFamily="66" charset="0"/>
              <a:sym typeface="Symbol" pitchFamily="18" charset="2"/>
            </a:endParaRPr>
          </a:p>
          <a:p>
            <a:pPr indent="-342900">
              <a:lnSpc>
                <a:spcPct val="200000"/>
              </a:lnSpc>
              <a:buFont typeface="Wingdings" pitchFamily="2" charset="2"/>
              <a:buNone/>
            </a:pPr>
            <a:r>
              <a:rPr lang="fi-FI" sz="1400" dirty="0" err="1">
                <a:latin typeface="Comic Sans MS" pitchFamily="66" charset="0"/>
                <a:sym typeface="Symbol" pitchFamily="18" charset="2"/>
              </a:rPr>
              <a:t>Duration</a:t>
            </a:r>
            <a:r>
              <a:rPr lang="fi-FI" sz="1400" dirty="0">
                <a:latin typeface="Comic Sans MS" pitchFamily="66" charset="0"/>
                <a:sym typeface="Symbol" pitchFamily="18" charset="2"/>
              </a:rPr>
              <a:t>: &gt;&gt; </a:t>
            </a:r>
            <a:r>
              <a:rPr lang="en-FI" sz="1400" dirty="0">
                <a:latin typeface="Comic Sans MS" pitchFamily="66" charset="0"/>
                <a:sym typeface="Symbol" pitchFamily="18" charset="2"/>
              </a:rPr>
              <a:t>5 </a:t>
            </a:r>
            <a:r>
              <a:rPr lang="fi-FI" sz="1400" dirty="0" err="1">
                <a:latin typeface="Comic Sans MS" pitchFamily="66" charset="0"/>
                <a:sym typeface="Symbol" pitchFamily="18" charset="2"/>
              </a:rPr>
              <a:t>days</a:t>
            </a:r>
            <a:endParaRPr lang="en-US" sz="1400" dirty="0">
              <a:sym typeface="Symbol" pitchFamily="18" charset="2"/>
            </a:endParaRPr>
          </a:p>
        </p:txBody>
      </p:sp>
      <p:sp>
        <p:nvSpPr>
          <p:cNvPr id="9" name="Text Box 16">
            <a:extLst>
              <a:ext uri="{FF2B5EF4-FFF2-40B4-BE49-F238E27FC236}">
                <a16:creationId xmlns:a16="http://schemas.microsoft.com/office/drawing/2014/main" id="{E7AD2B01-465C-43BE-B917-89E0B783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8704" y="2924944"/>
            <a:ext cx="642262" cy="252579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FI" sz="1000" dirty="0">
                <a:solidFill>
                  <a:srgbClr val="FF0000"/>
                </a:solidFill>
                <a:latin typeface="Comic Sans MS" pitchFamily="66" charset="0"/>
              </a:rPr>
              <a:t>TPC41</a:t>
            </a:r>
            <a:endParaRPr lang="en-GB" sz="1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 Box 16">
            <a:extLst>
              <a:ext uri="{FF2B5EF4-FFF2-40B4-BE49-F238E27FC236}">
                <a16:creationId xmlns:a16="http://schemas.microsoft.com/office/drawing/2014/main" id="{4FB21261-E5AB-4596-9F4A-0181490BF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8650" y="2924944"/>
            <a:ext cx="642262" cy="252579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FI" sz="1000" dirty="0">
                <a:solidFill>
                  <a:srgbClr val="FF0000"/>
                </a:solidFill>
                <a:latin typeface="Comic Sans MS" pitchFamily="66" charset="0"/>
              </a:rPr>
              <a:t>TPC42</a:t>
            </a:r>
            <a:endParaRPr lang="en-GB" sz="1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 Box 16">
            <a:extLst>
              <a:ext uri="{FF2B5EF4-FFF2-40B4-BE49-F238E27FC236}">
                <a16:creationId xmlns:a16="http://schemas.microsoft.com/office/drawing/2014/main" id="{D057AD85-CD97-4369-A334-9357FECE5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0992" y="2852936"/>
            <a:ext cx="936104" cy="40011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FI" sz="1000" dirty="0">
                <a:solidFill>
                  <a:srgbClr val="FF0000"/>
                </a:solidFill>
                <a:latin typeface="Comic Sans MS" pitchFamily="66" charset="0"/>
              </a:rPr>
              <a:t>GEM-TPC</a:t>
            </a:r>
          </a:p>
          <a:p>
            <a:pPr algn="ctr"/>
            <a:r>
              <a:rPr lang="en-FI" sz="1000" dirty="0">
                <a:solidFill>
                  <a:srgbClr val="FF0000"/>
                </a:solidFill>
                <a:latin typeface="Comic Sans MS" pitchFamily="66" charset="0"/>
              </a:rPr>
              <a:t>(HGB4-half)</a:t>
            </a:r>
            <a:endParaRPr lang="en-GB" sz="1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D95328C6-0A1E-7D30-1B03-35EAF2BDB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Most Relevant Results at GSI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96040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-29918" y="0"/>
            <a:ext cx="9935918" cy="71901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100" kern="0" dirty="0">
                <a:solidFill>
                  <a:srgbClr val="FE0036"/>
                </a:solidFill>
                <a:latin typeface="Comic Sans MS" pitchFamily="66" charset="0"/>
              </a:rPr>
              <a:t>M</a:t>
            </a:r>
            <a:r>
              <a:rPr lang="en-FI" sz="3100" kern="0" dirty="0">
                <a:solidFill>
                  <a:srgbClr val="FE0036"/>
                </a:solidFill>
                <a:latin typeface="Comic Sans MS" pitchFamily="66" charset="0"/>
              </a:rPr>
              <a:t>OTIVATION</a:t>
            </a:r>
            <a:endParaRPr lang="en-GB" sz="3100" kern="0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73EF9C29-E1F6-86CB-0674-D1DAFD676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0F669136-40ED-4831-9C5D-745A392CC32A}" type="slidenum">
              <a:rPr lang="en-GB" sz="1000" b="1" smtClean="0">
                <a:solidFill>
                  <a:schemeClr val="bg2"/>
                </a:solidFill>
                <a:latin typeface="Comic Sans MS" pitchFamily="66" charset="0"/>
              </a:rPr>
              <a:t>4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2D8BFC21-1AEC-C5E4-FA77-EBA3458181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335" y="642097"/>
            <a:ext cx="9612125" cy="1400768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FI" sz="3000" dirty="0">
                <a:latin typeface="Comic Sans MS" pitchFamily="66" charset="0"/>
              </a:rPr>
              <a:t>To perform tracking of particles with minimal distortions to its trajectory in high rate conditions.</a:t>
            </a:r>
            <a:endParaRPr lang="en-US" sz="3000" dirty="0">
              <a:latin typeface="Comic Sans MS" pitchFamily="66" charset="0"/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CEF72C7A-033D-1608-B261-BB02CDC2F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512" y="2276874"/>
            <a:ext cx="2285783" cy="420821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latin typeface="Comic Sans MS" pitchFamily="66" charset="0"/>
              </a:rPr>
              <a:t>L</a:t>
            </a:r>
            <a:r>
              <a:rPr lang="en-FI" sz="1600" dirty="0">
                <a:latin typeface="Comic Sans MS" pitchFamily="66" charset="0"/>
              </a:rPr>
              <a:t>ow material budget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C5864847-0DBD-4363-1061-8021AED68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816" y="2276873"/>
            <a:ext cx="2664296" cy="420821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latin typeface="Comic Sans MS" pitchFamily="66" charset="0"/>
              </a:rPr>
              <a:t>T</a:t>
            </a:r>
            <a:r>
              <a:rPr lang="en-FI" sz="1600" dirty="0">
                <a:latin typeface="Comic Sans MS" pitchFamily="66" charset="0"/>
              </a:rPr>
              <a:t>racking Reconstruction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A7C190-33BA-0B1A-36D5-DD279F19EE1F}"/>
              </a:ext>
            </a:extLst>
          </p:cNvPr>
          <p:cNvSpPr txBox="1"/>
          <p:nvPr/>
        </p:nvSpPr>
        <p:spPr>
          <a:xfrm>
            <a:off x="401166" y="3551382"/>
            <a:ext cx="244827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2800" i="1" dirty="0">
                <a:latin typeface="Comic Sans MS" pitchFamily="66" charset="0"/>
              </a:rPr>
              <a:t>2.81e-3 X/X</a:t>
            </a:r>
            <a:r>
              <a:rPr lang="en-FI" sz="2800" i="1" baseline="-25000" dirty="0">
                <a:latin typeface="Comic Sans MS" pitchFamily="66" charset="0"/>
              </a:rPr>
              <a:t>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39D364-85AF-62B8-D1FE-501CD2E7500D}"/>
              </a:ext>
            </a:extLst>
          </p:cNvPr>
          <p:cNvSpPr txBox="1"/>
          <p:nvPr/>
        </p:nvSpPr>
        <p:spPr>
          <a:xfrm>
            <a:off x="56456" y="4969716"/>
            <a:ext cx="2952328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FI" sz="1400" i="1" dirty="0">
                <a:latin typeface="+mj-lt"/>
              </a:rPr>
              <a:t>Main contribution from gas volume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FI" sz="1400" i="1" dirty="0">
                <a:latin typeface="+mj-lt"/>
              </a:rPr>
              <a:t>In contrast one triple GEM detector à la TOTEM will have  7.30e-3 x/x</a:t>
            </a:r>
            <a:r>
              <a:rPr lang="en-FI" sz="1400" i="1" baseline="-25000" dirty="0">
                <a:latin typeface="+mj-lt"/>
              </a:rPr>
              <a:t>0</a:t>
            </a:r>
            <a:endParaRPr lang="en-FI" sz="1400" i="1" dirty="0">
              <a:latin typeface="+mj-lt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BBB5FA28-201B-246C-9ED3-8A9E32F45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7156" y="2276872"/>
            <a:ext cx="2664296" cy="420821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FI" sz="1600" dirty="0">
                <a:latin typeface="Comic Sans MS" pitchFamily="66" charset="0"/>
              </a:rPr>
              <a:t>The VMM3a-SRS readout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0F3A87-5BD4-87D0-87D8-8D73182B0D99}"/>
              </a:ext>
            </a:extLst>
          </p:cNvPr>
          <p:cNvSpPr txBox="1"/>
          <p:nvPr/>
        </p:nvSpPr>
        <p:spPr>
          <a:xfrm>
            <a:off x="3620851" y="5753496"/>
            <a:ext cx="2952328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FI" sz="1400" i="1" dirty="0">
                <a:latin typeface="+mj-lt"/>
              </a:rPr>
              <a:t>The sum of drift time of both field cages represent the total drift, which is called the Control Sum</a:t>
            </a:r>
          </a:p>
        </p:txBody>
      </p:sp>
      <p:pic>
        <p:nvPicPr>
          <p:cNvPr id="1028" name="Picture 4" descr="D:\My Projects\Presentations\2013\MPGD 2013 at Zaragoza\HGB4_cut_si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4502" y="2852936"/>
            <a:ext cx="1436772" cy="2000645"/>
          </a:xfrm>
          <a:prstGeom prst="rect">
            <a:avLst/>
          </a:prstGeom>
          <a:noFill/>
          <a:ln w="25400">
            <a:noFill/>
          </a:ln>
        </p:spPr>
      </p:pic>
      <p:pic>
        <p:nvPicPr>
          <p:cNvPr id="8" name="Picture 7" descr="A computer with a computer and wires&#10;&#10;Description automatically generated with medium confidence">
            <a:extLst>
              <a:ext uri="{FF2B5EF4-FFF2-40B4-BE49-F238E27FC236}">
                <a16:creationId xmlns:a16="http://schemas.microsoft.com/office/drawing/2014/main" id="{655DF7AA-6AC5-FEC4-027D-5F976DC7F0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839" y="3935008"/>
            <a:ext cx="3077163" cy="16536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BC2770-C917-72EB-BA39-D9AF756ED1B6}"/>
              </a:ext>
            </a:extLst>
          </p:cNvPr>
          <p:cNvSpPr txBox="1"/>
          <p:nvPr/>
        </p:nvSpPr>
        <p:spPr>
          <a:xfrm>
            <a:off x="7175199" y="5554492"/>
            <a:ext cx="2720754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FI" sz="1400" i="1" dirty="0">
                <a:latin typeface="+mj-lt"/>
              </a:rPr>
              <a:t>Fast readout electronics with ~4 MHz per VMM3a.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FI" sz="1400" i="1" dirty="0">
                <a:latin typeface="+mj-lt"/>
              </a:rPr>
              <a:t>Time resolution O(2ns)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FI" sz="1400" i="1" dirty="0">
                <a:latin typeface="+mj-lt"/>
              </a:rPr>
              <a:t>Large Dynamic range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418573-5304-AEF6-B864-B631D95FA60F}"/>
              </a:ext>
            </a:extLst>
          </p:cNvPr>
          <p:cNvGrpSpPr/>
          <p:nvPr/>
        </p:nvGrpSpPr>
        <p:grpSpPr>
          <a:xfrm>
            <a:off x="3728864" y="5006922"/>
            <a:ext cx="2556283" cy="655429"/>
            <a:chOff x="32010" y="5040450"/>
            <a:chExt cx="6192688" cy="1412886"/>
          </a:xfrm>
        </p:grpSpPr>
        <p:pic>
          <p:nvPicPr>
            <p:cNvPr id="16" name="Picture 2" descr="D:\My Projects\Presentations\2014\RD51 kolkata\ControlSumScheme.png">
              <a:extLst>
                <a:ext uri="{FF2B5EF4-FFF2-40B4-BE49-F238E27FC236}">
                  <a16:creationId xmlns:a16="http://schemas.microsoft.com/office/drawing/2014/main" id="{2A43022E-7149-3879-F134-586089FC63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10" y="5040450"/>
              <a:ext cx="6192688" cy="1412886"/>
            </a:xfrm>
            <a:prstGeom prst="rect">
              <a:avLst/>
            </a:prstGeom>
            <a:noFill/>
            <a:ln w="25400">
              <a:solidFill>
                <a:srgbClr val="009999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F10F2D2-5B41-4779-4487-8B42B4D6C0FD}"/>
                </a:ext>
              </a:extLst>
            </p:cNvPr>
            <p:cNvCxnSpPr/>
            <p:nvPr/>
          </p:nvCxnSpPr>
          <p:spPr>
            <a:xfrm flipV="1">
              <a:off x="1479682" y="5326792"/>
              <a:ext cx="0" cy="45592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42DCC59-4F00-F472-A676-DE6780666ED9}"/>
                </a:ext>
              </a:extLst>
            </p:cNvPr>
            <p:cNvCxnSpPr/>
            <p:nvPr/>
          </p:nvCxnSpPr>
          <p:spPr>
            <a:xfrm>
              <a:off x="632520" y="5316984"/>
              <a:ext cx="0" cy="45379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 descr="A close up of a circuit board&#10;&#10;Description automatically generated">
            <a:extLst>
              <a:ext uri="{FF2B5EF4-FFF2-40B4-BE49-F238E27FC236}">
                <a16:creationId xmlns:a16="http://schemas.microsoft.com/office/drawing/2014/main" id="{E1A4DD9B-4603-B082-8E30-931680396F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815" y="2771652"/>
            <a:ext cx="1817019" cy="116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3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" grpId="0" animBg="1"/>
      <p:bldP spid="3" grpId="0" animBg="1"/>
      <p:bldP spid="5" grpId="0" animBg="1"/>
      <p:bldP spid="6" grpId="0" animBg="1"/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F0F9369-7371-6AC8-680A-0FAC946A5D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200" y="2348880"/>
            <a:ext cx="5166711" cy="4117648"/>
          </a:xfrm>
          <a:prstGeom prst="rect">
            <a:avLst/>
          </a:prstGeom>
        </p:spPr>
      </p:pic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87C8884-A15E-3F47-1406-179237A307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9" y="908720"/>
            <a:ext cx="4899912" cy="3186888"/>
          </a:xfrm>
          <a:prstGeom prst="rect">
            <a:avLst/>
          </a:prstGeom>
        </p:spPr>
      </p:pic>
      <p:sp>
        <p:nvSpPr>
          <p:cNvPr id="4" name="Text Box 16">
            <a:extLst>
              <a:ext uri="{FF2B5EF4-FFF2-40B4-BE49-F238E27FC236}">
                <a16:creationId xmlns:a16="http://schemas.microsoft.com/office/drawing/2014/main" id="{7272B9D0-2DF3-45CD-C1A7-9D0A004AA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43" y="116632"/>
            <a:ext cx="1282365" cy="523220"/>
          </a:xfrm>
          <a:prstGeom prst="rect">
            <a:avLst/>
          </a:prstGeom>
          <a:solidFill>
            <a:srgbClr val="CCFFCC"/>
          </a:solidFill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FI" sz="2800" i="1" dirty="0">
                <a:latin typeface="Comic Sans MS" pitchFamily="66" charset="0"/>
              </a:rPr>
              <a:t>ArCO</a:t>
            </a:r>
            <a:r>
              <a:rPr lang="en-FI" sz="2800" i="1" baseline="-25000" dirty="0">
                <a:latin typeface="Comic Sans MS" pitchFamily="66" charset="0"/>
              </a:rPr>
              <a:t>2</a:t>
            </a:r>
            <a:endParaRPr lang="en-GB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1953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BA02C25-7705-B64E-1701-B0FB4E2963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1052736"/>
            <a:ext cx="4723354" cy="2952328"/>
          </a:xfrm>
          <a:prstGeom prst="rect">
            <a:avLst/>
          </a:prstGeom>
        </p:spPr>
      </p:pic>
      <p:sp>
        <p:nvSpPr>
          <p:cNvPr id="4" name="Text Box 16">
            <a:extLst>
              <a:ext uri="{FF2B5EF4-FFF2-40B4-BE49-F238E27FC236}">
                <a16:creationId xmlns:a16="http://schemas.microsoft.com/office/drawing/2014/main" id="{BE2860B0-8157-CE39-CD51-3908791A0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43" y="116632"/>
            <a:ext cx="1354373" cy="523220"/>
          </a:xfrm>
          <a:prstGeom prst="rect">
            <a:avLst/>
          </a:prstGeom>
          <a:solidFill>
            <a:srgbClr val="CCFFCC"/>
          </a:solidFill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FI" sz="2800" i="1" dirty="0">
                <a:latin typeface="Comic Sans MS" pitchFamily="66" charset="0"/>
              </a:rPr>
              <a:t>HeCO</a:t>
            </a:r>
            <a:r>
              <a:rPr lang="en-FI" sz="2800" i="1" baseline="-25000" dirty="0">
                <a:latin typeface="Comic Sans MS" pitchFamily="66" charset="0"/>
              </a:rPr>
              <a:t>2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930AE78-25DC-ACBC-80F9-DF00C79E9F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984" y="1765662"/>
            <a:ext cx="4976391" cy="47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7688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rift velocity&#10;&#10;Description automatically generated">
            <a:extLst>
              <a:ext uri="{FF2B5EF4-FFF2-40B4-BE49-F238E27FC236}">
                <a16:creationId xmlns:a16="http://schemas.microsoft.com/office/drawing/2014/main" id="{8996F7E8-4E9D-7F26-1B72-907BC51263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3" y="908720"/>
            <a:ext cx="4810757" cy="4617733"/>
          </a:xfrm>
          <a:prstGeom prst="rect">
            <a:avLst/>
          </a:prstGeom>
        </p:spPr>
      </p:pic>
      <p:sp>
        <p:nvSpPr>
          <p:cNvPr id="4" name="Text Box 16">
            <a:extLst>
              <a:ext uri="{FF2B5EF4-FFF2-40B4-BE49-F238E27FC236}">
                <a16:creationId xmlns:a16="http://schemas.microsoft.com/office/drawing/2014/main" id="{2C7081C4-A506-7154-AADA-732E8B629F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43" y="116632"/>
            <a:ext cx="1354373" cy="523220"/>
          </a:xfrm>
          <a:prstGeom prst="rect">
            <a:avLst/>
          </a:prstGeom>
          <a:solidFill>
            <a:srgbClr val="CCFFCC"/>
          </a:solidFill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FI" sz="2800" i="1" dirty="0">
                <a:latin typeface="Comic Sans MS" pitchFamily="66" charset="0"/>
              </a:rPr>
              <a:t>ArCH</a:t>
            </a:r>
            <a:r>
              <a:rPr lang="en-FI" sz="2800" i="1" baseline="-25000" dirty="0">
                <a:latin typeface="Comic Sans MS" pitchFamily="66" charset="0"/>
              </a:rPr>
              <a:t>4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6" name="Picture 5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0DCA7AE8-9727-A79C-AD9C-EF25E3F805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738" y="980728"/>
            <a:ext cx="469866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243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device&#10;&#10;Description automatically generated">
            <a:extLst>
              <a:ext uri="{FF2B5EF4-FFF2-40B4-BE49-F238E27FC236}">
                <a16:creationId xmlns:a16="http://schemas.microsoft.com/office/drawing/2014/main" id="{2CEBBBA7-BBA8-5143-C4A2-BEF8B4CE96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52" y="13630"/>
            <a:ext cx="8244030" cy="61830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053DDE-7F25-E375-34C2-9C3B9575F43F}"/>
              </a:ext>
            </a:extLst>
          </p:cNvPr>
          <p:cNvSpPr txBox="1"/>
          <p:nvPr/>
        </p:nvSpPr>
        <p:spPr>
          <a:xfrm>
            <a:off x="0" y="6093296"/>
            <a:ext cx="9849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FI" sz="1200" dirty="0"/>
              <a:t>David </a:t>
            </a:r>
            <a:r>
              <a:rPr lang="en-FI" sz="1200" dirty="0" err="1"/>
              <a:t>Cussans</a:t>
            </a:r>
            <a:r>
              <a:rPr lang="en-FI" sz="1200" dirty="0"/>
              <a:t>, </a:t>
            </a:r>
            <a:r>
              <a:rPr lang="en-US" sz="1200" dirty="0"/>
              <a:t>https://indico.cern.ch/event/1323113/contributions/5823585/attachments/2836907/4959134/cussans_aida_tlu_bttb12_april2024.pdf</a:t>
            </a:r>
            <a:endParaRPr lang="en-US" sz="1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02735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C2A3967-29AD-447C-8862-86215ACFE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" y="1454069"/>
            <a:ext cx="7045280" cy="4999267"/>
          </a:xfrm>
          <a:prstGeom prst="rect">
            <a:avLst/>
          </a:prstGeom>
        </p:spPr>
      </p:pic>
      <p:pic>
        <p:nvPicPr>
          <p:cNvPr id="6" name="Picture 5" descr="Text, table&#10;&#10;Description automatically generated">
            <a:extLst>
              <a:ext uri="{FF2B5EF4-FFF2-40B4-BE49-F238E27FC236}">
                <a16:creationId xmlns:a16="http://schemas.microsoft.com/office/drawing/2014/main" id="{8AB5C821-3677-D6A4-EFF0-3111F6652C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674" y="2126701"/>
            <a:ext cx="3300515" cy="1934435"/>
          </a:xfrm>
          <a:prstGeom prst="rect">
            <a:avLst/>
          </a:prstGeom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6659" y="1196523"/>
            <a:ext cx="1586777" cy="719013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pPr algn="just"/>
            <a:r>
              <a:rPr lang="en-GB" sz="900" i="1" dirty="0">
                <a:latin typeface="Comic Sans MS" pitchFamily="66" charset="0"/>
              </a:rPr>
              <a:t>Projectile:</a:t>
            </a:r>
          </a:p>
          <a:p>
            <a:pPr algn="just"/>
            <a:r>
              <a:rPr lang="en-GB" sz="900" i="1" dirty="0">
                <a:latin typeface="Comic Sans MS" pitchFamily="66" charset="0"/>
              </a:rPr>
              <a:t>Elements </a:t>
            </a:r>
            <a:r>
              <a:rPr lang="en-GB" sz="900" i="1" dirty="0" err="1">
                <a:latin typeface="Comic Sans MS" pitchFamily="66" charset="0"/>
              </a:rPr>
              <a:t>p</a:t>
            </a:r>
            <a:r>
              <a:rPr lang="en-GB" sz="900" i="1" dirty="0">
                <a:latin typeface="Comic Sans MS" pitchFamily="66" charset="0"/>
              </a:rPr>
              <a:t> – U</a:t>
            </a:r>
          </a:p>
          <a:p>
            <a:pPr algn="just"/>
            <a:r>
              <a:rPr lang="en-GB" sz="900" i="1" dirty="0">
                <a:latin typeface="Comic Sans MS" pitchFamily="66" charset="0"/>
              </a:rPr>
              <a:t>Energy up to 1.5 </a:t>
            </a:r>
            <a:r>
              <a:rPr lang="en-GB" sz="900" i="1" dirty="0" err="1">
                <a:latin typeface="Comic Sans MS" pitchFamily="66" charset="0"/>
              </a:rPr>
              <a:t>GeV</a:t>
            </a:r>
            <a:r>
              <a:rPr lang="en-GB" sz="900" i="1" dirty="0">
                <a:latin typeface="Comic Sans MS" pitchFamily="66" charset="0"/>
              </a:rPr>
              <a:t>/u</a:t>
            </a:r>
          </a:p>
          <a:p>
            <a:pPr algn="just"/>
            <a:r>
              <a:rPr lang="en-GB" sz="900" i="1" dirty="0">
                <a:latin typeface="Comic Sans MS" pitchFamily="66" charset="0"/>
              </a:rPr>
              <a:t>Intensity up to 10</a:t>
            </a:r>
            <a:r>
              <a:rPr lang="en-GB" sz="900" i="1" baseline="30000" dirty="0">
                <a:latin typeface="Comic Sans MS" pitchFamily="66" charset="0"/>
              </a:rPr>
              <a:t>12</a:t>
            </a:r>
            <a:r>
              <a:rPr lang="en-GB" sz="900" i="1" dirty="0">
                <a:latin typeface="Comic Sans MS" pitchFamily="66" charset="0"/>
              </a:rPr>
              <a:t> /spill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454383" y="4190564"/>
            <a:ext cx="3430691" cy="230832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200" b="1" i="1" dirty="0">
                <a:latin typeface="Comic Sans MS" pitchFamily="66" charset="0"/>
              </a:rPr>
              <a:t>THE </a:t>
            </a:r>
            <a:r>
              <a:rPr lang="en-GB" sz="1200" b="1" i="1" dirty="0">
                <a:latin typeface="Comic Sans MS" pitchFamily="66" charset="0"/>
              </a:rPr>
              <a:t>TIMELINE</a:t>
            </a:r>
            <a:r>
              <a:rPr lang="en-FI" sz="1200" b="1" i="1" dirty="0">
                <a:latin typeface="Comic Sans MS" pitchFamily="66" charset="0"/>
              </a:rPr>
              <a:t> OF THIS PROJECT</a:t>
            </a:r>
          </a:p>
          <a:p>
            <a:pPr algn="just"/>
            <a:endParaRPr lang="en-GB" sz="2000" i="1" dirty="0">
              <a:latin typeface="Comic Sans MS" pitchFamily="66" charset="0"/>
            </a:endParaRPr>
          </a:p>
          <a:p>
            <a:pPr algn="just"/>
            <a:r>
              <a:rPr lang="en-FI" sz="1200" dirty="0">
                <a:latin typeface="+mj-lt"/>
              </a:rPr>
              <a:t>The </a:t>
            </a:r>
            <a:r>
              <a:rPr lang="en-GB" sz="1200" dirty="0">
                <a:latin typeface="+mj-lt"/>
              </a:rPr>
              <a:t>R&amp;D and Design </a:t>
            </a:r>
            <a:r>
              <a:rPr lang="en-FI" sz="1200" dirty="0">
                <a:latin typeface="+mj-lt"/>
              </a:rPr>
              <a:t>can be finalized by</a:t>
            </a:r>
            <a:r>
              <a:rPr lang="en-GB" sz="1200" dirty="0">
                <a:latin typeface="+mj-lt"/>
              </a:rPr>
              <a:t>: </a:t>
            </a:r>
            <a:endParaRPr lang="en-FI" sz="1200" dirty="0">
              <a:latin typeface="+mj-lt"/>
            </a:endParaRPr>
          </a:p>
          <a:p>
            <a:pPr algn="ctr"/>
            <a:endParaRPr lang="en-FI" sz="1200" dirty="0">
              <a:latin typeface="+mj-lt"/>
            </a:endParaRPr>
          </a:p>
          <a:p>
            <a:pPr algn="ctr"/>
            <a:r>
              <a:rPr lang="en-GB" sz="1200" b="1" dirty="0">
                <a:latin typeface="+mj-lt"/>
              </a:rPr>
              <a:t>Q</a:t>
            </a:r>
            <a:r>
              <a:rPr lang="en-FI" sz="1200" b="1" dirty="0">
                <a:latin typeface="+mj-lt"/>
              </a:rPr>
              <a:t>4</a:t>
            </a:r>
            <a:r>
              <a:rPr lang="en-GB" sz="1200" b="1" dirty="0">
                <a:latin typeface="+mj-lt"/>
              </a:rPr>
              <a:t>/20</a:t>
            </a:r>
            <a:r>
              <a:rPr lang="en-FI" sz="1200" b="1" dirty="0">
                <a:latin typeface="+mj-lt"/>
              </a:rPr>
              <a:t>24</a:t>
            </a:r>
            <a:endParaRPr lang="en-GB" sz="1200" b="1" dirty="0">
              <a:latin typeface="+mj-lt"/>
            </a:endParaRPr>
          </a:p>
          <a:p>
            <a:r>
              <a:rPr lang="en-GB" sz="1200" dirty="0">
                <a:latin typeface="+mj-lt"/>
              </a:rPr>
              <a:t>Mass</a:t>
            </a:r>
            <a:r>
              <a:rPr lang="en-FI" sz="1200" dirty="0">
                <a:latin typeface="+mj-lt"/>
              </a:rPr>
              <a:t> </a:t>
            </a:r>
            <a:r>
              <a:rPr lang="en-GB" sz="1200" dirty="0">
                <a:latin typeface="+mj-lt"/>
              </a:rPr>
              <a:t>production:</a:t>
            </a:r>
            <a:endParaRPr lang="en-FI" sz="1200" dirty="0">
              <a:latin typeface="+mj-lt"/>
            </a:endParaRPr>
          </a:p>
          <a:p>
            <a:pPr algn="ctr"/>
            <a:r>
              <a:rPr lang="en-GB" sz="1200" dirty="0">
                <a:latin typeface="+mj-lt"/>
              </a:rPr>
              <a:t> </a:t>
            </a:r>
            <a:r>
              <a:rPr lang="en-GB" sz="1200" b="1" dirty="0">
                <a:latin typeface="+mj-lt"/>
              </a:rPr>
              <a:t>Q</a:t>
            </a:r>
            <a:r>
              <a:rPr lang="en-FI" sz="1200" b="1" dirty="0">
                <a:latin typeface="+mj-lt"/>
              </a:rPr>
              <a:t>1</a:t>
            </a:r>
            <a:r>
              <a:rPr lang="en-GB" sz="1200" b="1" dirty="0">
                <a:latin typeface="+mj-lt"/>
              </a:rPr>
              <a:t>/20</a:t>
            </a:r>
            <a:r>
              <a:rPr lang="en-FI" sz="1200" b="1" dirty="0">
                <a:latin typeface="+mj-lt"/>
              </a:rPr>
              <a:t>25</a:t>
            </a:r>
            <a:r>
              <a:rPr lang="en-GB" sz="1200" b="1" dirty="0">
                <a:latin typeface="+mj-lt"/>
              </a:rPr>
              <a:t> – Q</a:t>
            </a:r>
            <a:r>
              <a:rPr lang="en-FI" sz="1200" b="1" dirty="0">
                <a:latin typeface="+mj-lt"/>
              </a:rPr>
              <a:t>1</a:t>
            </a:r>
            <a:r>
              <a:rPr lang="en-GB" sz="1200" b="1" dirty="0">
                <a:latin typeface="+mj-lt"/>
              </a:rPr>
              <a:t>/202</a:t>
            </a:r>
            <a:r>
              <a:rPr lang="en-FI" sz="1200" b="1" dirty="0">
                <a:latin typeface="+mj-lt"/>
              </a:rPr>
              <a:t>6</a:t>
            </a:r>
            <a:endParaRPr lang="en-GB" sz="1200" b="1" dirty="0">
              <a:latin typeface="+mj-lt"/>
            </a:endParaRPr>
          </a:p>
          <a:p>
            <a:pPr algn="just"/>
            <a:endParaRPr lang="en-FI" sz="1100" b="1" dirty="0">
              <a:latin typeface="+mj-lt"/>
            </a:endParaRPr>
          </a:p>
          <a:p>
            <a:pPr algn="just"/>
            <a:endParaRPr lang="en-GB" sz="1100" b="1" dirty="0">
              <a:latin typeface="+mj-lt"/>
            </a:endParaRPr>
          </a:p>
          <a:p>
            <a:pPr algn="just"/>
            <a:r>
              <a:rPr lang="en-GB" sz="1000" i="1" dirty="0">
                <a:latin typeface="+mj-lt"/>
              </a:rPr>
              <a:t>Part of the Finnish Contribution will be in Diagnostic systems, which is a work package dedicated  to provide </a:t>
            </a:r>
            <a:r>
              <a:rPr lang="en-FI" sz="1000" i="1" dirty="0">
                <a:latin typeface="+mj-lt"/>
              </a:rPr>
              <a:t>14</a:t>
            </a:r>
            <a:r>
              <a:rPr lang="en-GB" sz="1000" i="1" dirty="0">
                <a:latin typeface="+mj-lt"/>
              </a:rPr>
              <a:t> GEM-TPC detectors.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72480" y="5013176"/>
            <a:ext cx="3010084" cy="969496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950" b="1" dirty="0">
                <a:latin typeface="Comic Sans MS" pitchFamily="66" charset="0"/>
              </a:rPr>
              <a:t>Requirements:</a:t>
            </a:r>
          </a:p>
          <a:p>
            <a:pPr algn="just"/>
            <a:r>
              <a:rPr lang="en-GB" sz="950" b="1" dirty="0">
                <a:latin typeface="+mj-lt"/>
              </a:rPr>
              <a:t>1.- High-rate capability  1 MHz (1 kHz/mm</a:t>
            </a:r>
            <a:r>
              <a:rPr lang="en-GB" sz="950" b="1" baseline="30000" dirty="0">
                <a:latin typeface="+mj-lt"/>
              </a:rPr>
              <a:t>2</a:t>
            </a:r>
            <a:r>
              <a:rPr lang="en-GB" sz="950" b="1" dirty="0">
                <a:latin typeface="+mj-lt"/>
              </a:rPr>
              <a:t>)</a:t>
            </a:r>
          </a:p>
          <a:p>
            <a:pPr algn="just"/>
            <a:r>
              <a:rPr lang="en-GB" sz="950" b="1" dirty="0">
                <a:latin typeface="+mj-lt"/>
              </a:rPr>
              <a:t>2.- Large dynamic range, from Physics</a:t>
            </a:r>
          </a:p>
          <a:p>
            <a:pPr algn="just"/>
            <a:r>
              <a:rPr lang="en-GB" sz="950" b="1" dirty="0">
                <a:latin typeface="+mj-lt"/>
              </a:rPr>
              <a:t>3.- Spatial Resolution </a:t>
            </a:r>
            <a:r>
              <a:rPr lang="en-FI" sz="950" b="1" dirty="0">
                <a:latin typeface="+mj-lt"/>
              </a:rPr>
              <a:t>~ 200</a:t>
            </a:r>
            <a:r>
              <a:rPr lang="en-GB" sz="950" b="1" dirty="0">
                <a:latin typeface="+mj-lt"/>
              </a:rPr>
              <a:t> </a:t>
            </a:r>
            <a:r>
              <a:rPr lang="en-FI" sz="950" b="1" dirty="0">
                <a:latin typeface="+mj-lt"/>
                <a:sym typeface="Symbol" panose="05050102010706020507" pitchFamily="18" charset="2"/>
              </a:rPr>
              <a:t></a:t>
            </a:r>
            <a:r>
              <a:rPr lang="en-GB" sz="950" b="1" dirty="0">
                <a:latin typeface="+mj-lt"/>
                <a:sym typeface="Symbol"/>
              </a:rPr>
              <a:t>m</a:t>
            </a:r>
            <a:r>
              <a:rPr lang="en-FI" sz="950" b="1" dirty="0">
                <a:latin typeface="+mj-lt"/>
                <a:sym typeface="Symbol"/>
              </a:rPr>
              <a:t> in X and Y</a:t>
            </a:r>
            <a:endParaRPr lang="en-GB" sz="950" b="1" dirty="0">
              <a:latin typeface="+mj-lt"/>
              <a:sym typeface="Symbol"/>
            </a:endParaRPr>
          </a:p>
          <a:p>
            <a:pPr algn="just"/>
            <a:r>
              <a:rPr lang="en-GB" sz="950" b="1" dirty="0">
                <a:latin typeface="+mj-lt"/>
                <a:sym typeface="Symbol"/>
              </a:rPr>
              <a:t>4.- Tracking efficiency close to 100%</a:t>
            </a:r>
            <a:endParaRPr lang="en-GB" sz="950" b="1" dirty="0">
              <a:latin typeface="+mj-lt"/>
            </a:endParaRPr>
          </a:p>
          <a:p>
            <a:pPr algn="just"/>
            <a:r>
              <a:rPr lang="en-GB" sz="950" b="1" dirty="0">
                <a:latin typeface="+mj-lt"/>
              </a:rPr>
              <a:t>5.- Operation in Air and Vacuum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D805286E-FA02-C886-6252-D9E2CA047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5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08A6166-6226-8870-7367-2364069F2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918" y="0"/>
            <a:ext cx="9935918" cy="71901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100" kern="0" dirty="0">
                <a:solidFill>
                  <a:srgbClr val="FE0036"/>
                </a:solidFill>
                <a:latin typeface="Comic Sans MS" pitchFamily="66" charset="0"/>
              </a:rPr>
              <a:t>T</a:t>
            </a:r>
            <a:r>
              <a:rPr lang="en-FI" sz="3100" kern="0" dirty="0">
                <a:solidFill>
                  <a:srgbClr val="FE0036"/>
                </a:solidFill>
                <a:latin typeface="Comic Sans MS" pitchFamily="66" charset="0"/>
              </a:rPr>
              <a:t>RACKING at DIFFERENT FACILITIES</a:t>
            </a:r>
            <a:endParaRPr lang="en-GB" sz="3100" kern="0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5A33DF5A-8B63-D6F6-8DE2-06DC933E4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848" y="795104"/>
            <a:ext cx="2376264" cy="400110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2000" i="1" dirty="0">
                <a:latin typeface="Comic Sans MS" pitchFamily="66" charset="0"/>
              </a:rPr>
              <a:t>At the FRS - GSI</a:t>
            </a:r>
            <a:endParaRPr lang="en-GB" sz="2000" i="1" dirty="0">
              <a:latin typeface="Comic Sans MS" pitchFamily="66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F15DA90-C546-A6FB-EA1E-303861FD729E}"/>
              </a:ext>
            </a:extLst>
          </p:cNvPr>
          <p:cNvGrpSpPr/>
          <p:nvPr/>
        </p:nvGrpSpPr>
        <p:grpSpPr>
          <a:xfrm>
            <a:off x="6143876" y="632000"/>
            <a:ext cx="3695465" cy="1507059"/>
            <a:chOff x="6825209" y="3390771"/>
            <a:chExt cx="3047392" cy="12623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A0BE066-9641-2401-7358-386B6E89DA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25209" y="3390771"/>
              <a:ext cx="3047392" cy="11111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46E4199-A885-9883-0C5A-D4148A9922AC}"/>
                </a:ext>
              </a:extLst>
            </p:cNvPr>
            <p:cNvSpPr txBox="1"/>
            <p:nvPr/>
          </p:nvSpPr>
          <p:spPr>
            <a:xfrm>
              <a:off x="6897216" y="4483859"/>
              <a:ext cx="2952328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FI" sz="500" dirty="0">
                  <a:latin typeface="Comic Sans MS" panose="030F0702030302020204" pitchFamily="66" charset="0"/>
                </a:rPr>
                <a:t>The GEM-TPC concept was introduced Presented in the NSS conference 2009 Orlando USA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781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94FB2A48-5842-20EB-ABDA-1195045DB05F}"/>
              </a:ext>
            </a:extLst>
          </p:cNvPr>
          <p:cNvGrpSpPr/>
          <p:nvPr/>
        </p:nvGrpSpPr>
        <p:grpSpPr>
          <a:xfrm>
            <a:off x="148718" y="1064205"/>
            <a:ext cx="9619749" cy="5510110"/>
            <a:chOff x="3385" y="3611314"/>
            <a:chExt cx="9619749" cy="2938363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FFA9F51-924B-EEE2-4FBA-BA6EE0E57652}"/>
                </a:ext>
              </a:extLst>
            </p:cNvPr>
            <p:cNvSpPr txBox="1"/>
            <p:nvPr/>
          </p:nvSpPr>
          <p:spPr>
            <a:xfrm>
              <a:off x="3385" y="5907193"/>
              <a:ext cx="9619749" cy="642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FI" sz="3575" dirty="0">
                  <a:latin typeface="Calibri" panose="020F0502020204030204" pitchFamily="34" charset="0"/>
                  <a:cs typeface="Calibri" panose="020F0502020204030204" pitchFamily="34" charset="0"/>
                </a:rPr>
                <a:t>For P10 (ArCH</a:t>
              </a:r>
              <a:r>
                <a:rPr lang="en-FI" sz="3575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r>
                <a:rPr lang="en-FI" sz="3575" dirty="0">
                  <a:latin typeface="Calibri" panose="020F0502020204030204" pitchFamily="34" charset="0"/>
                  <a:cs typeface="Calibri" panose="020F0502020204030204" pitchFamily="34" charset="0"/>
                </a:rPr>
                <a:t> 90/10) the tracking efficiency &gt;95%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4766348-6A63-9289-9ECB-F4333AB30F2D}"/>
                </a:ext>
              </a:extLst>
            </p:cNvPr>
            <p:cNvGrpSpPr/>
            <p:nvPr/>
          </p:nvGrpSpPr>
          <p:grpSpPr>
            <a:xfrm>
              <a:off x="486582" y="3611314"/>
              <a:ext cx="9004840" cy="2074611"/>
              <a:chOff x="488502" y="3509612"/>
              <a:chExt cx="9004840" cy="2074611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AF3A624-F4A5-572C-CA1F-2F3E880185C8}"/>
                  </a:ext>
                </a:extLst>
              </p:cNvPr>
              <p:cNvSpPr/>
              <p:nvPr/>
            </p:nvSpPr>
            <p:spPr>
              <a:xfrm>
                <a:off x="488502" y="3509612"/>
                <a:ext cx="9000999" cy="423444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Test beam with </a:t>
                </a:r>
                <a:r>
                  <a:rPr lang="en-FI" baseline="30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64</a:t>
                </a:r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Ni ions: Spatial resolution 125 µm in X, 150 µm in Y </a:t>
                </a:r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 FRS S4 (2010)</a:t>
                </a:r>
                <a:endParaRPr lang="en-FI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487D7E2-E7E7-5896-EB87-18CCC641A9D1}"/>
                  </a:ext>
                </a:extLst>
              </p:cNvPr>
              <p:cNvSpPr/>
              <p:nvPr/>
            </p:nvSpPr>
            <p:spPr>
              <a:xfrm>
                <a:off x="490039" y="4070748"/>
                <a:ext cx="9000999" cy="423444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Test beam with </a:t>
                </a:r>
                <a:r>
                  <a:rPr lang="en-FI" baseline="30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197</a:t>
                </a:r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Au ions: Spatial resolution 300 µm in X </a:t>
                </a:r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 FRS S4 (2012)</a:t>
                </a:r>
                <a:endParaRPr lang="en-FI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66F4E5D-BF8F-C0B4-50AC-626408B469B2}"/>
                  </a:ext>
                </a:extLst>
              </p:cNvPr>
              <p:cNvSpPr/>
              <p:nvPr/>
            </p:nvSpPr>
            <p:spPr>
              <a:xfrm>
                <a:off x="492342" y="4612893"/>
                <a:ext cx="9001000" cy="423444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Test beam with Xe and C ions: Spatial resolution 188 µm in X, 147 µm in Y </a:t>
                </a:r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 FRS S4 (2016)</a:t>
                </a:r>
                <a:endParaRPr lang="en-FI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ADE6BDC-D1D4-47A7-877B-C3CF9EDBD166}"/>
                  </a:ext>
                </a:extLst>
              </p:cNvPr>
              <p:cNvSpPr/>
              <p:nvPr/>
            </p:nvSpPr>
            <p:spPr>
              <a:xfrm>
                <a:off x="488502" y="5160779"/>
                <a:ext cx="9001000" cy="423444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Test beam with U ions: Spatial resolution 740 µm in X </a:t>
                </a:r>
                <a:r>
                  <a:rPr lang="en-FI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 FRS S4 (2019)</a:t>
                </a:r>
                <a:endParaRPr lang="en-FI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3" name="Rectangle 3">
            <a:extLst>
              <a:ext uri="{FF2B5EF4-FFF2-40B4-BE49-F238E27FC236}">
                <a16:creationId xmlns:a16="http://schemas.microsoft.com/office/drawing/2014/main" id="{837922F9-EE43-4525-2854-944FF844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" y="-86906"/>
            <a:ext cx="9905999" cy="864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FI" sz="3600" kern="0" dirty="0">
                <a:solidFill>
                  <a:srgbClr val="FE0036"/>
                </a:solidFill>
                <a:latin typeface="Comic Sans MS" pitchFamily="66" charset="0"/>
                <a:ea typeface="+mj-ea"/>
                <a:cs typeface="+mj-cs"/>
              </a:rPr>
              <a:t>Most Relevant Results at GSI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6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817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5CA9B1C-2702-4D0A-BB80-5271344B6A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44624"/>
            <a:ext cx="9245331" cy="41694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20683B-E62C-41C4-9164-2D9217AB8B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4190132"/>
            <a:ext cx="8593490" cy="2088232"/>
          </a:xfrm>
          <a:prstGeom prst="rect">
            <a:avLst/>
          </a:prstGeom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C467DBAC-1262-74F4-6ED0-2AD78137C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7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A4B07E-103A-A02D-515B-D7466FA672E9}"/>
              </a:ext>
            </a:extLst>
          </p:cNvPr>
          <p:cNvSpPr txBox="1"/>
          <p:nvPr/>
        </p:nvSpPr>
        <p:spPr>
          <a:xfrm>
            <a:off x="859585" y="6279123"/>
            <a:ext cx="90619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FI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M. Luoma, F. Garcia et al.,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In-beam test results of the Super-FRS GEM-TPC detector prototype with relativistic uranium ion beam</a:t>
            </a:r>
            <a:r>
              <a:rPr lang="en-FI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NIMA, 1052 (2023) 168262.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3756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machine with a round tube and wires&#10;&#10;Description automatically generated">
            <a:extLst>
              <a:ext uri="{FF2B5EF4-FFF2-40B4-BE49-F238E27FC236}">
                <a16:creationId xmlns:a16="http://schemas.microsoft.com/office/drawing/2014/main" id="{7F9CDC35-457D-7298-4614-1BF24D28F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1" y="1209045"/>
            <a:ext cx="6394322" cy="2877445"/>
          </a:xfrm>
          <a:prstGeom prst="rect">
            <a:avLst/>
          </a:prstGeom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D805286E-FA02-C886-6252-D9E2CA047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8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08A6166-6226-8870-7367-2364069F2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918" y="0"/>
            <a:ext cx="9935918" cy="71901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100" kern="0" dirty="0">
                <a:solidFill>
                  <a:srgbClr val="FE0036"/>
                </a:solidFill>
                <a:latin typeface="Comic Sans MS" pitchFamily="66" charset="0"/>
              </a:rPr>
              <a:t>T</a:t>
            </a:r>
            <a:r>
              <a:rPr lang="en-FI" sz="3100" kern="0" dirty="0">
                <a:solidFill>
                  <a:srgbClr val="FE0036"/>
                </a:solidFill>
                <a:latin typeface="Comic Sans MS" pitchFamily="66" charset="0"/>
              </a:rPr>
              <a:t>RACKING at DIFFERENT FACILITIES</a:t>
            </a:r>
            <a:endParaRPr lang="en-GB" sz="3100" kern="0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F14DB231-90AE-4B38-5F1F-949B6B421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640" y="698387"/>
            <a:ext cx="4824536" cy="400110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2000" i="1" dirty="0">
                <a:latin typeface="Comic Sans MS" pitchFamily="66" charset="0"/>
              </a:rPr>
              <a:t>First campaign at the S</a:t>
            </a:r>
            <a:r>
              <a:rPr lang="en-FI" sz="2000" i="1" dirty="0">
                <a:latin typeface="Comic Sans MS" pitchFamily="66" charset="0"/>
                <a:sym typeface="Symbol" panose="05050102010706020507" pitchFamily="18" charset="2"/>
              </a:rPr>
              <a:t></a:t>
            </a:r>
            <a:r>
              <a:rPr lang="en-FI" sz="2000" i="1" dirty="0">
                <a:latin typeface="Comic Sans MS" pitchFamily="66" charset="0"/>
              </a:rPr>
              <a:t>S/</a:t>
            </a:r>
            <a:r>
              <a:rPr lang="en-FI" sz="2000" i="1" dirty="0">
                <a:latin typeface="Comic Sans MS" pitchFamily="66" charset="0"/>
                <a:sym typeface="Symbol" panose="05050102010706020507" pitchFamily="18" charset="2"/>
              </a:rPr>
              <a:t>E1</a:t>
            </a:r>
            <a:r>
              <a:rPr lang="en-FI" sz="2000" i="1" dirty="0">
                <a:latin typeface="Comic Sans MS" pitchFamily="66" charset="0"/>
              </a:rPr>
              <a:t> - PSI</a:t>
            </a:r>
            <a:endParaRPr lang="en-GB" sz="2000" i="1" dirty="0">
              <a:latin typeface="Comic Sans MS" pitchFamily="66" charset="0"/>
            </a:endParaRP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B9F518AE-B03C-1CEF-F85E-BBFA2953E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8" y="652185"/>
            <a:ext cx="1586777" cy="507831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900" i="1" dirty="0">
                <a:latin typeface="Comic Sans MS" pitchFamily="66" charset="0"/>
              </a:rPr>
              <a:t>Projectile:</a:t>
            </a:r>
            <a:r>
              <a:rPr lang="en-FI" sz="900" i="1" dirty="0">
                <a:latin typeface="Comic Sans MS" pitchFamily="66" charset="0"/>
              </a:rPr>
              <a:t> </a:t>
            </a:r>
            <a:r>
              <a:rPr lang="en-FI" sz="900" i="1" dirty="0">
                <a:latin typeface="+mj-lt"/>
                <a:sym typeface="Symbol" panose="05050102010706020507" pitchFamily="18" charset="2"/>
              </a:rPr>
              <a:t> </a:t>
            </a:r>
            <a:endParaRPr lang="en-GB" sz="900" i="1" dirty="0">
              <a:latin typeface="+mj-lt"/>
            </a:endParaRPr>
          </a:p>
          <a:p>
            <a:pPr algn="just"/>
            <a:r>
              <a:rPr lang="en-FI" sz="900" i="1" dirty="0">
                <a:latin typeface="Comic Sans MS" pitchFamily="66" charset="0"/>
              </a:rPr>
              <a:t>Momenta</a:t>
            </a:r>
            <a:r>
              <a:rPr lang="en-GB" sz="900" i="1" dirty="0">
                <a:latin typeface="Comic Sans MS" pitchFamily="66" charset="0"/>
              </a:rPr>
              <a:t> </a:t>
            </a:r>
            <a:r>
              <a:rPr lang="en-GB" sz="900" i="1" dirty="0">
                <a:latin typeface="+mj-lt"/>
              </a:rPr>
              <a:t>up to </a:t>
            </a:r>
            <a:r>
              <a:rPr lang="en-FI" sz="900" i="1" dirty="0">
                <a:latin typeface="+mj-lt"/>
              </a:rPr>
              <a:t>60</a:t>
            </a:r>
            <a:r>
              <a:rPr lang="en-GB" sz="900" i="1" dirty="0">
                <a:latin typeface="+mj-lt"/>
              </a:rPr>
              <a:t> </a:t>
            </a:r>
            <a:r>
              <a:rPr lang="en-FI" sz="900" i="1" dirty="0">
                <a:latin typeface="+mj-lt"/>
              </a:rPr>
              <a:t>M</a:t>
            </a:r>
            <a:r>
              <a:rPr lang="en-GB" sz="900" i="1" dirty="0">
                <a:latin typeface="+mj-lt"/>
              </a:rPr>
              <a:t>eV/</a:t>
            </a:r>
            <a:r>
              <a:rPr lang="en-FI" sz="900" i="1" dirty="0">
                <a:latin typeface="+mj-lt"/>
              </a:rPr>
              <a:t>c</a:t>
            </a:r>
            <a:endParaRPr lang="en-GB" sz="900" i="1" dirty="0">
              <a:latin typeface="+mj-lt"/>
            </a:endParaRPr>
          </a:p>
          <a:p>
            <a:pPr algn="just"/>
            <a:r>
              <a:rPr lang="en-GB" sz="900" i="1" dirty="0">
                <a:latin typeface="Comic Sans MS" pitchFamily="66" charset="0"/>
              </a:rPr>
              <a:t>Intensity </a:t>
            </a:r>
            <a:r>
              <a:rPr lang="en-GB" sz="900" i="1" dirty="0">
                <a:latin typeface="+mj-lt"/>
              </a:rPr>
              <a:t>up to 10</a:t>
            </a:r>
            <a:r>
              <a:rPr lang="en-FI" sz="900" i="1" baseline="30000" dirty="0">
                <a:latin typeface="+mj-lt"/>
              </a:rPr>
              <a:t>5</a:t>
            </a:r>
            <a:r>
              <a:rPr lang="en-GB" sz="900" i="1" dirty="0">
                <a:latin typeface="+mj-lt"/>
              </a:rPr>
              <a:t> </a:t>
            </a:r>
            <a:r>
              <a:rPr lang="en-FI" sz="900" i="1" dirty="0">
                <a:latin typeface="+mj-lt"/>
                <a:sym typeface="Symbol" panose="05050102010706020507" pitchFamily="18" charset="2"/>
              </a:rPr>
              <a:t> </a:t>
            </a:r>
            <a:r>
              <a:rPr lang="en-FI" sz="900" i="1" dirty="0">
                <a:latin typeface="+mj-lt"/>
              </a:rPr>
              <a:t>/sec</a:t>
            </a:r>
            <a:endParaRPr lang="en-GB" sz="900" i="1" dirty="0">
              <a:latin typeface="+mj-lt"/>
            </a:endParaRP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4602B1BA-716A-1251-09B4-F07EDCCD9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26" y="4171612"/>
            <a:ext cx="2631726" cy="1015663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500" b="1" i="1" dirty="0" err="1">
                <a:latin typeface="Comic Sans MS" pitchFamily="66" charset="0"/>
              </a:rPr>
              <a:t>Succes</a:t>
            </a:r>
            <a:r>
              <a:rPr lang="fi-FI" sz="1500" b="1" i="1" dirty="0" err="1">
                <a:latin typeface="Comic Sans MS" pitchFamily="66" charset="0"/>
              </a:rPr>
              <a:t>sfu</a:t>
            </a:r>
            <a:r>
              <a:rPr lang="en-FI" sz="1500" b="1" i="1" dirty="0">
                <a:latin typeface="Comic Sans MS" pitchFamily="66" charset="0"/>
              </a:rPr>
              <a:t>l Operation in:</a:t>
            </a:r>
          </a:p>
          <a:p>
            <a:pPr algn="just"/>
            <a:endParaRPr lang="en-FI" sz="1500" i="1" dirty="0">
              <a:latin typeface="+mj-lt"/>
            </a:endParaRPr>
          </a:p>
          <a:p>
            <a:pPr algn="just"/>
            <a:r>
              <a:rPr lang="en-FI" sz="1000" i="1" dirty="0">
                <a:latin typeface="+mj-lt"/>
              </a:rPr>
              <a:t>In the first campaign in ArCO</a:t>
            </a:r>
            <a:r>
              <a:rPr lang="en-FI" sz="1000" i="1" baseline="-25000" dirty="0">
                <a:latin typeface="+mj-lt"/>
              </a:rPr>
              <a:t>2</a:t>
            </a:r>
            <a:r>
              <a:rPr lang="en-FI" sz="1000" i="1" dirty="0">
                <a:latin typeface="+mj-lt"/>
              </a:rPr>
              <a:t> (75/25)</a:t>
            </a:r>
          </a:p>
          <a:p>
            <a:pPr algn="just"/>
            <a:endParaRPr lang="en-FI" sz="1000" i="1" dirty="0">
              <a:latin typeface="+mj-lt"/>
            </a:endParaRPr>
          </a:p>
          <a:p>
            <a:pPr algn="just"/>
            <a:r>
              <a:rPr lang="fi-FI" sz="1000" i="1" dirty="0">
                <a:latin typeface="+mj-lt"/>
              </a:rPr>
              <a:t>I</a:t>
            </a:r>
            <a:r>
              <a:rPr lang="en-FI" sz="1000" i="1" dirty="0">
                <a:latin typeface="+mj-lt"/>
              </a:rPr>
              <a:t>n second campaign in HeCO</a:t>
            </a:r>
            <a:r>
              <a:rPr lang="en-FI" sz="1000" i="1" baseline="-25000" dirty="0">
                <a:latin typeface="+mj-lt"/>
              </a:rPr>
              <a:t>2</a:t>
            </a:r>
            <a:r>
              <a:rPr lang="en-FI" sz="1000" i="1" dirty="0">
                <a:latin typeface="+mj-lt"/>
              </a:rPr>
              <a:t> (90/10)</a:t>
            </a:r>
            <a:endParaRPr lang="en-GB" sz="1000" i="1" dirty="0">
              <a:latin typeface="+mj-lt"/>
            </a:endParaRPr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id="{B64EE101-0AC6-DE5E-34F2-ECC7EFD9E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26" y="5276417"/>
            <a:ext cx="2631726" cy="1184940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300" b="1" i="1" dirty="0">
                <a:latin typeface="Comic Sans MS" pitchFamily="66" charset="0"/>
              </a:rPr>
              <a:t>Combined Spatial Resolution:</a:t>
            </a:r>
          </a:p>
          <a:p>
            <a:pPr algn="just"/>
            <a:endParaRPr lang="en-FI" sz="1000" i="1" dirty="0">
              <a:latin typeface="Comic Sans MS" pitchFamily="66" charset="0"/>
            </a:endParaRPr>
          </a:p>
          <a:p>
            <a:pPr algn="just"/>
            <a:r>
              <a:rPr lang="en-FI" sz="800" i="1" dirty="0">
                <a:latin typeface="+mj-lt"/>
              </a:rPr>
              <a:t>For ArCO</a:t>
            </a:r>
            <a:r>
              <a:rPr lang="en-FI" sz="800" i="1" baseline="-25000" dirty="0">
                <a:latin typeface="+mj-lt"/>
              </a:rPr>
              <a:t>2</a:t>
            </a:r>
            <a:r>
              <a:rPr lang="en-FI" sz="800" i="1" dirty="0">
                <a:latin typeface="+mj-lt"/>
              </a:rPr>
              <a:t> (75/25) @ 40 MeV/c:</a:t>
            </a:r>
          </a:p>
          <a:p>
            <a:pPr algn="just"/>
            <a:endParaRPr lang="en-FI" sz="800" i="1" dirty="0">
              <a:latin typeface="+mj-lt"/>
            </a:endParaRP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FI" sz="800" i="1" dirty="0">
                <a:latin typeface="+mj-lt"/>
              </a:rPr>
              <a:t>X </a:t>
            </a:r>
            <a:r>
              <a:rPr lang="en-FI" sz="800" i="1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FI" sz="800" dirty="0"/>
              <a:t>1.083 ± 0.113 </a:t>
            </a:r>
            <a:r>
              <a:rPr lang="en-FI" sz="800" i="1" dirty="0">
                <a:latin typeface="+mj-lt"/>
                <a:sym typeface="Wingdings" panose="05000000000000000000" pitchFamily="2" charset="2"/>
              </a:rPr>
              <a:t>mm</a:t>
            </a:r>
            <a:endParaRPr lang="en-FI" sz="800" i="1" dirty="0">
              <a:latin typeface="+mj-lt"/>
            </a:endParaRP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FI" sz="800" i="1" dirty="0">
                <a:latin typeface="+mj-lt"/>
              </a:rPr>
              <a:t>Y </a:t>
            </a:r>
            <a:r>
              <a:rPr lang="en-FI" sz="800" i="1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FI" sz="800" dirty="0"/>
              <a:t>1.357 ± 0.172 </a:t>
            </a:r>
            <a:r>
              <a:rPr lang="en-FI" sz="800" i="1" dirty="0">
                <a:latin typeface="+mj-lt"/>
                <a:sym typeface="Wingdings" panose="05000000000000000000" pitchFamily="2" charset="2"/>
              </a:rPr>
              <a:t>mm</a:t>
            </a:r>
            <a:endParaRPr lang="en-FI" sz="800" i="1" dirty="0">
              <a:latin typeface="+mj-lt"/>
            </a:endParaRPr>
          </a:p>
          <a:p>
            <a:pPr algn="just"/>
            <a:endParaRPr lang="en-FI" sz="800" i="1" dirty="0">
              <a:latin typeface="+mj-lt"/>
            </a:endParaRPr>
          </a:p>
          <a:p>
            <a:pPr algn="just"/>
            <a:r>
              <a:rPr lang="en-FI" sz="800" i="1" dirty="0">
                <a:latin typeface="+mj-lt"/>
              </a:rPr>
              <a:t>For HeCO</a:t>
            </a:r>
            <a:r>
              <a:rPr lang="en-FI" sz="800" i="1" baseline="-25000" dirty="0">
                <a:latin typeface="+mj-lt"/>
              </a:rPr>
              <a:t>2</a:t>
            </a:r>
            <a:r>
              <a:rPr lang="en-FI" sz="800" i="1" dirty="0">
                <a:latin typeface="+mj-lt"/>
              </a:rPr>
              <a:t> (90/10): Analysis ongoing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C81736-AB3B-960E-0BAA-BEB64349C8AD}"/>
              </a:ext>
            </a:extLst>
          </p:cNvPr>
          <p:cNvSpPr txBox="1"/>
          <p:nvPr/>
        </p:nvSpPr>
        <p:spPr>
          <a:xfrm>
            <a:off x="4446828" y="6246724"/>
            <a:ext cx="5446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FI" sz="1200" dirty="0"/>
              <a:t>Talk by: </a:t>
            </a:r>
            <a:r>
              <a:rPr lang="en-US" sz="1200" dirty="0"/>
              <a:t>Xiao Zhao, </a:t>
            </a:r>
            <a:r>
              <a:rPr lang="en-FI" sz="1200" dirty="0"/>
              <a:t>A  novel technology for element-sensitive 3D tomography</a:t>
            </a:r>
            <a:endParaRPr lang="en-US" sz="1200" dirty="0">
              <a:effectLst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151E4223-B095-B824-5269-9E4764BBD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11" y="1219259"/>
            <a:ext cx="1714437" cy="194540"/>
          </a:xfrm>
          <a:prstGeom prst="rect">
            <a:avLst/>
          </a:prstGeom>
          <a:solidFill>
            <a:srgbClr val="CCFFCC">
              <a:alpha val="50000"/>
            </a:srgbClr>
          </a:solidFill>
          <a:ln w="25400">
            <a:solidFill>
              <a:srgbClr val="009999">
                <a:alpha val="50000"/>
              </a:srgb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FI" sz="500" dirty="0">
                <a:latin typeface="Comic Sans MS" pitchFamily="66" charset="0"/>
              </a:rPr>
              <a:t>HGB4-2 at the </a:t>
            </a:r>
            <a:r>
              <a:rPr lang="en-FI" sz="500" i="1" dirty="0">
                <a:latin typeface="Comic Sans MS" pitchFamily="66" charset="0"/>
              </a:rPr>
              <a:t>S</a:t>
            </a:r>
            <a:r>
              <a:rPr lang="en-FI" sz="500" i="1" dirty="0">
                <a:latin typeface="Comic Sans MS" pitchFamily="66" charset="0"/>
                <a:sym typeface="Symbol" panose="05050102010706020507" pitchFamily="18" charset="2"/>
              </a:rPr>
              <a:t></a:t>
            </a:r>
            <a:r>
              <a:rPr lang="en-FI" sz="500" i="1" dirty="0">
                <a:latin typeface="Comic Sans MS" pitchFamily="66" charset="0"/>
              </a:rPr>
              <a:t>S/</a:t>
            </a:r>
            <a:r>
              <a:rPr lang="en-FI" sz="500" i="1" dirty="0">
                <a:latin typeface="Comic Sans MS" pitchFamily="66" charset="0"/>
                <a:sym typeface="Symbol" panose="05050102010706020507" pitchFamily="18" charset="2"/>
              </a:rPr>
              <a:t>E1</a:t>
            </a:r>
            <a:r>
              <a:rPr lang="en-FI" sz="500" i="1" dirty="0">
                <a:latin typeface="Comic Sans MS" pitchFamily="66" charset="0"/>
              </a:rPr>
              <a:t> beamline – beampipe side</a:t>
            </a:r>
            <a:r>
              <a:rPr lang="en-FI" sz="500" dirty="0">
                <a:latin typeface="Comic Sans MS" pitchFamily="66" charset="0"/>
              </a:rPr>
              <a:t> </a:t>
            </a:r>
            <a:endParaRPr lang="en-US" sz="500" dirty="0">
              <a:latin typeface="Comic Sans MS" pitchFamily="66" charset="0"/>
            </a:endParaRP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D35EE4D3-78B4-4467-5EB4-8DBE0DC88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8782" y="4293096"/>
            <a:ext cx="2592288" cy="1815882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400" b="1" i="1" dirty="0">
                <a:latin typeface="Comic Sans MS" pitchFamily="66" charset="0"/>
              </a:rPr>
              <a:t>The Plans are:</a:t>
            </a:r>
          </a:p>
          <a:p>
            <a:pPr marL="228600" indent="-228600" algn="just">
              <a:buFont typeface="+mj-lt"/>
              <a:buAutoNum type="arabicPeriod"/>
            </a:pPr>
            <a:endParaRPr lang="en-FI" sz="1400" i="1" dirty="0">
              <a:latin typeface="Comic Sans MS" pitchFamily="66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FI" sz="1400" i="1" dirty="0">
                <a:latin typeface="+mj-lt"/>
              </a:rPr>
              <a:t>Test the GEM-TPC with pixel readout.</a:t>
            </a:r>
          </a:p>
          <a:p>
            <a:pPr marL="228600" indent="-228600">
              <a:buFont typeface="+mj-lt"/>
              <a:buAutoNum type="arabicPeriod"/>
            </a:pPr>
            <a:r>
              <a:rPr lang="en-FI" sz="1400" i="1" dirty="0">
                <a:latin typeface="+mj-lt"/>
              </a:rPr>
              <a:t>Single GEM-TPC configuration.</a:t>
            </a:r>
          </a:p>
          <a:p>
            <a:pPr marL="228600" indent="-228600">
              <a:buFont typeface="+mj-lt"/>
              <a:buAutoNum type="arabicPeriod"/>
            </a:pPr>
            <a:r>
              <a:rPr lang="en-FI" sz="1400" i="1" dirty="0">
                <a:latin typeface="+mj-lt"/>
              </a:rPr>
              <a:t>Design a new miniaturized GEM-TPC for MIXE.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91EA84-7D78-3FE9-C98A-0A82DF6FD46E}"/>
              </a:ext>
            </a:extLst>
          </p:cNvPr>
          <p:cNvGrpSpPr/>
          <p:nvPr/>
        </p:nvGrpSpPr>
        <p:grpSpPr>
          <a:xfrm>
            <a:off x="6106083" y="4028724"/>
            <a:ext cx="3769605" cy="2218000"/>
            <a:chOff x="6106083" y="4028724"/>
            <a:chExt cx="3769605" cy="2218000"/>
          </a:xfrm>
        </p:grpSpPr>
        <p:pic>
          <p:nvPicPr>
            <p:cNvPr id="10" name="Picture 9" descr="A measuring tape on metal squares&#10;&#10;Description automatically generated">
              <a:extLst>
                <a:ext uri="{FF2B5EF4-FFF2-40B4-BE49-F238E27FC236}">
                  <a16:creationId xmlns:a16="http://schemas.microsoft.com/office/drawing/2014/main" id="{6B1DD7A6-E86F-6501-7872-527E3F9DD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6083" y="4232925"/>
              <a:ext cx="3769605" cy="2013799"/>
            </a:xfrm>
            <a:prstGeom prst="rect">
              <a:avLst/>
            </a:prstGeom>
          </p:spPr>
        </p:pic>
        <p:sp>
          <p:nvSpPr>
            <p:cNvPr id="11" name="Text Box 5">
              <a:extLst>
                <a:ext uri="{FF2B5EF4-FFF2-40B4-BE49-F238E27FC236}">
                  <a16:creationId xmlns:a16="http://schemas.microsoft.com/office/drawing/2014/main" id="{6E61A918-EA39-C336-EB2E-5EA2F37593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6818" y="4028724"/>
              <a:ext cx="1482474" cy="194990"/>
            </a:xfrm>
            <a:prstGeom prst="rect">
              <a:avLst/>
            </a:prstGeom>
            <a:solidFill>
              <a:srgbClr val="CCFFCC">
                <a:alpha val="50000"/>
              </a:srgbClr>
            </a:solidFill>
            <a:ln w="25400">
              <a:solidFill>
                <a:srgbClr val="009999">
                  <a:alpha val="50000"/>
                </a:srgbClr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FI" sz="500" dirty="0">
                  <a:latin typeface="Comic Sans MS" pitchFamily="66" charset="0"/>
                </a:rPr>
                <a:t>Target with different materials</a:t>
              </a:r>
              <a:endParaRPr lang="en-US" sz="500" dirty="0">
                <a:latin typeface="Comic Sans MS" pitchFamily="66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7FC7EC-CD71-9D5A-06AB-737D0CB9671E}"/>
              </a:ext>
            </a:extLst>
          </p:cNvPr>
          <p:cNvGrpSpPr/>
          <p:nvPr/>
        </p:nvGrpSpPr>
        <p:grpSpPr>
          <a:xfrm>
            <a:off x="6572049" y="1209045"/>
            <a:ext cx="3244925" cy="2644397"/>
            <a:chOff x="6572049" y="1209045"/>
            <a:chExt cx="3244925" cy="2644397"/>
          </a:xfrm>
        </p:grpSpPr>
        <p:pic>
          <p:nvPicPr>
            <p:cNvPr id="25" name="Picture 24" descr="A machine with wires and tubes&#10;&#10;Description automatically generated">
              <a:extLst>
                <a:ext uri="{FF2B5EF4-FFF2-40B4-BE49-F238E27FC236}">
                  <a16:creationId xmlns:a16="http://schemas.microsoft.com/office/drawing/2014/main" id="{A185DA90-9061-3488-8FBE-C74F4B7105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2049" y="1209045"/>
              <a:ext cx="3244925" cy="2644397"/>
            </a:xfrm>
            <a:prstGeom prst="rect">
              <a:avLst/>
            </a:prstGeom>
          </p:spPr>
        </p:pic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6F72B801-06BF-6848-BF17-28BD9E8EB7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4496" y="1229432"/>
              <a:ext cx="1618864" cy="194540"/>
            </a:xfrm>
            <a:prstGeom prst="rect">
              <a:avLst/>
            </a:prstGeom>
            <a:solidFill>
              <a:srgbClr val="CCFFCC">
                <a:alpha val="50000"/>
              </a:srgbClr>
            </a:solidFill>
            <a:ln w="25400">
              <a:solidFill>
                <a:srgbClr val="009999">
                  <a:alpha val="50000"/>
                </a:srgbClr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FI" sz="500" dirty="0">
                  <a:latin typeface="Comic Sans MS" pitchFamily="66" charset="0"/>
                </a:rPr>
                <a:t>HGB4-2 at the </a:t>
              </a:r>
              <a:r>
                <a:rPr lang="en-FI" sz="500" i="1" dirty="0">
                  <a:latin typeface="Comic Sans MS" pitchFamily="66" charset="0"/>
                </a:rPr>
                <a:t>S</a:t>
              </a:r>
              <a:r>
                <a:rPr lang="en-FI" sz="500" i="1" dirty="0">
                  <a:latin typeface="Comic Sans MS" pitchFamily="66" charset="0"/>
                  <a:sym typeface="Symbol" panose="05050102010706020507" pitchFamily="18" charset="2"/>
                </a:rPr>
                <a:t></a:t>
              </a:r>
              <a:r>
                <a:rPr lang="en-FI" sz="500" i="1" dirty="0">
                  <a:latin typeface="Comic Sans MS" pitchFamily="66" charset="0"/>
                </a:rPr>
                <a:t>S/</a:t>
              </a:r>
              <a:r>
                <a:rPr lang="en-FI" sz="500" i="1" dirty="0">
                  <a:latin typeface="Comic Sans MS" pitchFamily="66" charset="0"/>
                  <a:sym typeface="Symbol" panose="05050102010706020507" pitchFamily="18" charset="2"/>
                </a:rPr>
                <a:t>E1</a:t>
              </a:r>
              <a:r>
                <a:rPr lang="en-FI" sz="500" i="1" dirty="0">
                  <a:latin typeface="Comic Sans MS" pitchFamily="66" charset="0"/>
                </a:rPr>
                <a:t> beamline – Target side </a:t>
              </a:r>
              <a:r>
                <a:rPr lang="en-FI" sz="500" dirty="0">
                  <a:latin typeface="Comic Sans MS" pitchFamily="66" charset="0"/>
                </a:rPr>
                <a:t> </a:t>
              </a:r>
              <a:endParaRPr lang="en-US" sz="500" dirty="0"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369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>
            <a:extLst>
              <a:ext uri="{FF2B5EF4-FFF2-40B4-BE49-F238E27FC236}">
                <a16:creationId xmlns:a16="http://schemas.microsoft.com/office/drawing/2014/main" id="{5AD901AE-DD0C-B134-9035-E77797A29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5" y="6589142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7069C8A-CCDA-4542-89AA-79869041D9F2}" type="slidenum">
              <a:rPr lang="fi-FI" sz="1000" b="1" smtClean="0">
                <a:solidFill>
                  <a:schemeClr val="bg2"/>
                </a:solidFill>
                <a:latin typeface="Comic Sans MS" pitchFamily="66" charset="0"/>
              </a:rPr>
              <a:t>9</a:t>
            </a:fld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2" name="Text Box 5">
            <a:extLst>
              <a:ext uri="{FF2B5EF4-FFF2-40B4-BE49-F238E27FC236}">
                <a16:creationId xmlns:a16="http://schemas.microsoft.com/office/drawing/2014/main" id="{8939F1A4-4AB1-3014-5368-729F1BB6F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188640"/>
            <a:ext cx="6696744" cy="338554"/>
          </a:xfrm>
          <a:prstGeom prst="rect">
            <a:avLst/>
          </a:prstGeom>
          <a:solidFill>
            <a:srgbClr val="CCFFCC"/>
          </a:solidFill>
          <a:ln w="254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FI" sz="1600" i="1" dirty="0">
                <a:latin typeface="Comic Sans MS" pitchFamily="66" charset="0"/>
              </a:rPr>
              <a:t>The first campaign for </a:t>
            </a:r>
            <a:r>
              <a:rPr lang="en-GB" sz="1600" i="1" dirty="0">
                <a:latin typeface="Comic Sans MS" pitchFamily="66" charset="0"/>
              </a:rPr>
              <a:t>G</a:t>
            </a:r>
            <a:r>
              <a:rPr lang="en-FI" sz="1600" i="1" dirty="0">
                <a:latin typeface="Comic Sans MS" pitchFamily="66" charset="0"/>
              </a:rPr>
              <a:t>EM-TPC – HGB4 at the S S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</a:t>
            </a:r>
            <a:r>
              <a:rPr lang="en-FI" sz="1600" i="1" dirty="0">
                <a:latin typeface="Comic Sans MS" pitchFamily="66" charset="0"/>
              </a:rPr>
              <a:t>S/</a:t>
            </a:r>
            <a:r>
              <a:rPr lang="en-FI" sz="1600" i="1" dirty="0">
                <a:latin typeface="Comic Sans MS" pitchFamily="66" charset="0"/>
                <a:sym typeface="Symbol" panose="05050102010706020507" pitchFamily="18" charset="2"/>
              </a:rPr>
              <a:t>E1</a:t>
            </a:r>
            <a:r>
              <a:rPr lang="en-FI" sz="1600" i="1" dirty="0">
                <a:latin typeface="Comic Sans MS" pitchFamily="66" charset="0"/>
              </a:rPr>
              <a:t> - PSI</a:t>
            </a:r>
            <a:endParaRPr lang="en-GB" sz="1600" i="1" dirty="0">
              <a:latin typeface="Comic Sans MS" pitchFamily="66" charset="0"/>
            </a:endParaRPr>
          </a:p>
        </p:txBody>
      </p:sp>
      <p:pic>
        <p:nvPicPr>
          <p:cNvPr id="19" name="Picture 18" descr="A diagram of a metal product&#10;&#10;Description automatically generated with medium confidence">
            <a:extLst>
              <a:ext uri="{FF2B5EF4-FFF2-40B4-BE49-F238E27FC236}">
                <a16:creationId xmlns:a16="http://schemas.microsoft.com/office/drawing/2014/main" id="{E13B6FBD-6DF5-C335-B4DC-E72F55914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960" y="764704"/>
            <a:ext cx="5306372" cy="50383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3C7CDE-07D5-61E0-F030-517208E9A46D}"/>
              </a:ext>
            </a:extLst>
          </p:cNvPr>
          <p:cNvSpPr txBox="1"/>
          <p:nvPr/>
        </p:nvSpPr>
        <p:spPr>
          <a:xfrm>
            <a:off x="91697" y="585089"/>
            <a:ext cx="45732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/>
              <a:t>First campaign target Configuration:</a:t>
            </a:r>
          </a:p>
          <a:p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Stainless</a:t>
            </a:r>
            <a:r>
              <a:rPr lang="fi-FI" dirty="0"/>
              <a:t>: Fe (66%), Cr (18%), Ni (12%)</a:t>
            </a: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Brass</a:t>
            </a:r>
            <a:r>
              <a:rPr lang="fi-FI" dirty="0"/>
              <a:t>: Cu (63%), </a:t>
            </a:r>
            <a:r>
              <a:rPr lang="fi-FI" dirty="0" err="1"/>
              <a:t>Zn</a:t>
            </a:r>
            <a:r>
              <a:rPr lang="fi-FI" dirty="0"/>
              <a:t> (37%)</a:t>
            </a: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Copper</a:t>
            </a:r>
            <a:r>
              <a:rPr lang="fi-FI" dirty="0"/>
              <a:t> (ETP): Cu (100%)</a:t>
            </a:r>
            <a:endParaRPr lang="en-FI" dirty="0"/>
          </a:p>
          <a:p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Anticorodal</a:t>
            </a:r>
            <a:r>
              <a:rPr lang="fi-FI" dirty="0"/>
              <a:t>: </a:t>
            </a:r>
            <a:r>
              <a:rPr lang="fi-FI" dirty="0" err="1"/>
              <a:t>Al</a:t>
            </a:r>
            <a:r>
              <a:rPr lang="fi-FI" dirty="0"/>
              <a:t> (97%)</a:t>
            </a:r>
            <a:endParaRPr lang="en-FI" dirty="0"/>
          </a:p>
        </p:txBody>
      </p:sp>
      <p:pic>
        <p:nvPicPr>
          <p:cNvPr id="9" name="Picture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0BD392D-0D2C-8A5E-1391-AC55ED6997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3158524"/>
            <a:ext cx="4320480" cy="33422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7169F2-5981-3150-A0D5-E767849FCFD3}"/>
              </a:ext>
            </a:extLst>
          </p:cNvPr>
          <p:cNvSpPr txBox="1"/>
          <p:nvPr/>
        </p:nvSpPr>
        <p:spPr>
          <a:xfrm>
            <a:off x="4527498" y="6237149"/>
            <a:ext cx="5385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FI" sz="1200" dirty="0"/>
              <a:t>Talk by: </a:t>
            </a:r>
            <a:r>
              <a:rPr lang="en-US" sz="1200" dirty="0"/>
              <a:t>Xiao Zhao, </a:t>
            </a:r>
            <a:r>
              <a:rPr lang="en-FI" sz="1200" dirty="0"/>
              <a:t>A  novel technology for element-sensitive 3D tomography</a:t>
            </a:r>
            <a:endParaRPr lang="en-US" sz="1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7849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40431</TotalTime>
  <Words>2521</Words>
  <Application>Microsoft Office PowerPoint</Application>
  <PresentationFormat>A4 Paper (210x297 mm)</PresentationFormat>
  <Paragraphs>456</Paragraphs>
  <Slides>43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Calibri</vt:lpstr>
      <vt:lpstr>Cambria Math</vt:lpstr>
      <vt:lpstr>Comic Sans MS</vt:lpstr>
      <vt:lpstr>Symbol</vt:lpstr>
      <vt:lpstr>Tempus Sans ITC</vt:lpstr>
      <vt:lpstr>Wingdings</vt:lpstr>
      <vt:lpstr>Default Design</vt:lpstr>
      <vt:lpstr>The UltraLow Material Budget GEM based TPC used for Tracking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Helsinki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fgarcia</dc:creator>
  <cp:lastModifiedBy>Garcia, Francisco</cp:lastModifiedBy>
  <cp:revision>2502</cp:revision>
  <cp:lastPrinted>2024-10-16T17:26:46Z</cp:lastPrinted>
  <dcterms:created xsi:type="dcterms:W3CDTF">2007-02-14T12:04:44Z</dcterms:created>
  <dcterms:modified xsi:type="dcterms:W3CDTF">2024-10-16T17:31:06Z</dcterms:modified>
</cp:coreProperties>
</file>