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media/image188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9"/>
  </p:notesMasterIdLst>
  <p:handoutMasterIdLst>
    <p:handoutMasterId r:id="rId130"/>
  </p:handoutMasterIdLst>
  <p:sldIdLst>
    <p:sldId id="259" r:id="rId5"/>
    <p:sldId id="1100" r:id="rId6"/>
    <p:sldId id="1101" r:id="rId7"/>
    <p:sldId id="1107" r:id="rId8"/>
    <p:sldId id="1105" r:id="rId9"/>
    <p:sldId id="1113" r:id="rId10"/>
    <p:sldId id="1117" r:id="rId11"/>
    <p:sldId id="1154" r:id="rId12"/>
    <p:sldId id="1114" r:id="rId13"/>
    <p:sldId id="1225" r:id="rId14"/>
    <p:sldId id="1227" r:id="rId15"/>
    <p:sldId id="1165" r:id="rId16"/>
    <p:sldId id="1166" r:id="rId17"/>
    <p:sldId id="1167" r:id="rId18"/>
    <p:sldId id="1169" r:id="rId19"/>
    <p:sldId id="1130" r:id="rId20"/>
    <p:sldId id="1170" r:id="rId21"/>
    <p:sldId id="1172" r:id="rId22"/>
    <p:sldId id="1222" r:id="rId23"/>
    <p:sldId id="1173" r:id="rId24"/>
    <p:sldId id="1174" r:id="rId25"/>
    <p:sldId id="1224" r:id="rId26"/>
    <p:sldId id="415" r:id="rId27"/>
    <p:sldId id="1228" r:id="rId28"/>
    <p:sldId id="1177" r:id="rId29"/>
    <p:sldId id="1178" r:id="rId30"/>
    <p:sldId id="1180" r:id="rId31"/>
    <p:sldId id="1179" r:id="rId32"/>
    <p:sldId id="1233" r:id="rId33"/>
    <p:sldId id="1230" r:id="rId34"/>
    <p:sldId id="1181" r:id="rId35"/>
    <p:sldId id="1182" r:id="rId36"/>
    <p:sldId id="1183" r:id="rId37"/>
    <p:sldId id="1184" r:id="rId38"/>
    <p:sldId id="1203" r:id="rId39"/>
    <p:sldId id="1186" r:id="rId40"/>
    <p:sldId id="1187" r:id="rId41"/>
    <p:sldId id="1188" r:id="rId42"/>
    <p:sldId id="1189" r:id="rId43"/>
    <p:sldId id="1190" r:id="rId44"/>
    <p:sldId id="1191" r:id="rId45"/>
    <p:sldId id="1204" r:id="rId46"/>
    <p:sldId id="1229" r:id="rId47"/>
    <p:sldId id="1195" r:id="rId48"/>
    <p:sldId id="1231" r:id="rId49"/>
    <p:sldId id="1193" r:id="rId50"/>
    <p:sldId id="1198" r:id="rId51"/>
    <p:sldId id="1234" r:id="rId52"/>
    <p:sldId id="1232" r:id="rId53"/>
    <p:sldId id="1200" r:id="rId54"/>
    <p:sldId id="1239" r:id="rId55"/>
    <p:sldId id="1192" r:id="rId56"/>
    <p:sldId id="1223" r:id="rId57"/>
    <p:sldId id="1237" r:id="rId58"/>
    <p:sldId id="1226" r:id="rId59"/>
    <p:sldId id="1197" r:id="rId60"/>
    <p:sldId id="1119" r:id="rId61"/>
    <p:sldId id="1213" r:id="rId62"/>
    <p:sldId id="1120" r:id="rId63"/>
    <p:sldId id="1123" r:id="rId64"/>
    <p:sldId id="1132" r:id="rId65"/>
    <p:sldId id="1133" r:id="rId66"/>
    <p:sldId id="1134" r:id="rId67"/>
    <p:sldId id="1131" r:id="rId68"/>
    <p:sldId id="1136" r:id="rId69"/>
    <p:sldId id="1135" r:id="rId70"/>
    <p:sldId id="1137" r:id="rId71"/>
    <p:sldId id="1138" r:id="rId72"/>
    <p:sldId id="1139" r:id="rId73"/>
    <p:sldId id="1122" r:id="rId74"/>
    <p:sldId id="1142" r:id="rId75"/>
    <p:sldId id="1141" r:id="rId76"/>
    <p:sldId id="1143" r:id="rId77"/>
    <p:sldId id="1209" r:id="rId78"/>
    <p:sldId id="1145" r:id="rId79"/>
    <p:sldId id="1146" r:id="rId80"/>
    <p:sldId id="1147" r:id="rId81"/>
    <p:sldId id="1148" r:id="rId82"/>
    <p:sldId id="1149" r:id="rId83"/>
    <p:sldId id="1150" r:id="rId84"/>
    <p:sldId id="1151" r:id="rId85"/>
    <p:sldId id="1201" r:id="rId86"/>
    <p:sldId id="1221" r:id="rId87"/>
    <p:sldId id="1202" r:id="rId88"/>
    <p:sldId id="260" r:id="rId89"/>
    <p:sldId id="261" r:id="rId90"/>
    <p:sldId id="264" r:id="rId91"/>
    <p:sldId id="344" r:id="rId92"/>
    <p:sldId id="353" r:id="rId93"/>
    <p:sldId id="389" r:id="rId94"/>
    <p:sldId id="368" r:id="rId95"/>
    <p:sldId id="1238" r:id="rId96"/>
    <p:sldId id="424" r:id="rId97"/>
    <p:sldId id="420" r:id="rId98"/>
    <p:sldId id="274" r:id="rId99"/>
    <p:sldId id="435" r:id="rId100"/>
    <p:sldId id="271" r:id="rId101"/>
    <p:sldId id="1236" r:id="rId102"/>
    <p:sldId id="270" r:id="rId103"/>
    <p:sldId id="1214" r:id="rId104"/>
    <p:sldId id="1207" r:id="rId105"/>
    <p:sldId id="1205" r:id="rId106"/>
    <p:sldId id="1206" r:id="rId107"/>
    <p:sldId id="1210" r:id="rId108"/>
    <p:sldId id="1211" r:id="rId109"/>
    <p:sldId id="1212" r:id="rId110"/>
    <p:sldId id="1235" r:id="rId111"/>
    <p:sldId id="1152" r:id="rId112"/>
    <p:sldId id="1155" r:id="rId113"/>
    <p:sldId id="1156" r:id="rId114"/>
    <p:sldId id="1157" r:id="rId115"/>
    <p:sldId id="1160" r:id="rId116"/>
    <p:sldId id="1220" r:id="rId117"/>
    <p:sldId id="1158" r:id="rId118"/>
    <p:sldId id="1215" r:id="rId119"/>
    <p:sldId id="1162" r:id="rId120"/>
    <p:sldId id="1217" r:id="rId121"/>
    <p:sldId id="1218" r:id="rId122"/>
    <p:sldId id="1219" r:id="rId123"/>
    <p:sldId id="1161" r:id="rId124"/>
    <p:sldId id="1106" r:id="rId125"/>
    <p:sldId id="1110" r:id="rId126"/>
    <p:sldId id="1111" r:id="rId127"/>
    <p:sldId id="1109" r:id="rId12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Stefano Levorato" initials="SL" lastIdx="2" clrIdx="1">
    <p:extLst>
      <p:ext uri="{19B8F6BF-5375-455C-9EA6-DF929625EA0E}">
        <p15:presenceInfo xmlns:p15="http://schemas.microsoft.com/office/powerpoint/2012/main" userId="Stefano Levora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64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28" Type="http://schemas.openxmlformats.org/officeDocument/2006/relationships/slide" Target="slides/slide124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134" Type="http://schemas.openxmlformats.org/officeDocument/2006/relationships/theme" Target="theme/theme1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24" Type="http://schemas.openxmlformats.org/officeDocument/2006/relationships/slide" Target="slides/slide120.xml"/><Relationship Id="rId129" Type="http://schemas.openxmlformats.org/officeDocument/2006/relationships/notesMaster" Target="notesMasters/notesMaster1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130" Type="http://schemas.openxmlformats.org/officeDocument/2006/relationships/handoutMaster" Target="handoutMasters/handoutMaster1.xml"/><Relationship Id="rId135" Type="http://schemas.openxmlformats.org/officeDocument/2006/relationships/tableStyles" Target="tableStyles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commentAuthors" Target="commentAuthors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presProps" Target="presProps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8T14:42:50.204"/>
    </inkml:context>
    <inkml:brush xml:id="br0">
      <inkml:brushProperty name="width" value="0.1" units="cm"/>
      <inkml:brushProperty name="height" value="0.1" units="cm"/>
      <inkml:brushProperty name="color" value="#F6630D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02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448" y="2181953"/>
            <a:ext cx="2520000" cy="249467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8191126-1A09-4E89-8EF4-CE3F94D628E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80" y="2194859"/>
            <a:ext cx="4935367" cy="249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E296F382-228A-4BA9-9181-26CA03AE05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7" name="Footer Placeholder 13">
            <a:extLst>
              <a:ext uri="{FF2B5EF4-FFF2-40B4-BE49-F238E27FC236}">
                <a16:creationId xmlns:a16="http://schemas.microsoft.com/office/drawing/2014/main" id="{3E377C5B-F731-D70F-8862-A97CBFE5A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D1F03F65-FDBF-4605-AA53-A0AE79CB3D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8688A229-22B1-0429-86E5-399923B5A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7449ECE6-F9EE-96B9-0589-302F559006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7" name="Footer Placeholder 13">
            <a:extLst>
              <a:ext uri="{FF2B5EF4-FFF2-40B4-BE49-F238E27FC236}">
                <a16:creationId xmlns:a16="http://schemas.microsoft.com/office/drawing/2014/main" id="{5AE39058-F6C2-9206-2204-FB0D8F6FF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FBF6D50E-E4D3-C5E8-578C-606A99A730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1EE27D31-559B-2DB8-B687-6DEBD67BE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D1DEA711-5CA3-5081-2394-A71FA61EE2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C0C01A44-B6B2-8035-DB7E-6B8AC6D77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6ABDE78E-2BB0-487F-37CE-E6ECF3520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8D5F140D-1D36-2160-D578-012BB1E9E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DEDF960F-24ED-4B57-34A5-CB6046A331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4" name="Footer Placeholder 13">
            <a:extLst>
              <a:ext uri="{FF2B5EF4-FFF2-40B4-BE49-F238E27FC236}">
                <a16:creationId xmlns:a16="http://schemas.microsoft.com/office/drawing/2014/main" id="{41E589F0-A1EC-0550-9D68-75C654678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909EC844-FD43-9895-52A3-6379B7039A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4" name="Footer Placeholder 13">
            <a:extLst>
              <a:ext uri="{FF2B5EF4-FFF2-40B4-BE49-F238E27FC236}">
                <a16:creationId xmlns:a16="http://schemas.microsoft.com/office/drawing/2014/main" id="{BA1B6740-7D3C-0E2A-92A3-451AE41D9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9">
            <a:extLst>
              <a:ext uri="{FF2B5EF4-FFF2-40B4-BE49-F238E27FC236}">
                <a16:creationId xmlns:a16="http://schemas.microsoft.com/office/drawing/2014/main" id="{D92CF9A2-6BB7-4498-273D-2F396485AF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7" name="Footer Placeholder 13">
            <a:extLst>
              <a:ext uri="{FF2B5EF4-FFF2-40B4-BE49-F238E27FC236}">
                <a16:creationId xmlns:a16="http://schemas.microsoft.com/office/drawing/2014/main" id="{729B8026-6612-90B4-3C76-5D5239C47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AD5820A7-6B90-792E-9E68-159305F06C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6C17A071-7C5A-6B86-F9F4-406F0D7C0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C4EC234-D761-4647-9D33-2F67681F1F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6400" y="176942"/>
            <a:ext cx="2277683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01141811-F454-FDF9-E9CA-14BFA0F09F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5" name="Footer Placeholder 13">
            <a:extLst>
              <a:ext uri="{FF2B5EF4-FFF2-40B4-BE49-F238E27FC236}">
                <a16:creationId xmlns:a16="http://schemas.microsoft.com/office/drawing/2014/main" id="{BD2A32D9-D42C-6C72-42F4-66C9DFAEF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9">
            <a:extLst>
              <a:ext uri="{FF2B5EF4-FFF2-40B4-BE49-F238E27FC236}">
                <a16:creationId xmlns:a16="http://schemas.microsoft.com/office/drawing/2014/main" id="{61DF6FAF-C1A5-4412-26A5-C6F5F8A29B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8" name="Footer Placeholder 13">
            <a:extLst>
              <a:ext uri="{FF2B5EF4-FFF2-40B4-BE49-F238E27FC236}">
                <a16:creationId xmlns:a16="http://schemas.microsoft.com/office/drawing/2014/main" id="{0D232792-7BAD-2BA0-C22C-951E03ED1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648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525" y="273628"/>
            <a:ext cx="10972125" cy="1144884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266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525" y="1604559"/>
            <a:ext cx="10972125" cy="39771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225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4219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93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39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MPGD 2024 | Oct.14th - Oct.18th 2024 USTC·Hefei, China | S. Levorato 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17.10.2023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62" b="0" i="0">
                <a:solidFill>
                  <a:srgbClr val="666666"/>
                </a:solidFill>
                <a:latin typeface="Arial"/>
                <a:cs typeface="Arial"/>
              </a:defRPr>
            </a:lvl1pPr>
          </a:lstStyle>
          <a:p>
            <a:pPr marL="24434">
              <a:lnSpc>
                <a:spcPts val="1129"/>
              </a:lnSpc>
            </a:pPr>
            <a:fld id="{81D60167-4931-47E6-BA6A-407CBD079E47}" type="slidenum">
              <a:rPr lang="en-US" spc="-6" smtClean="0"/>
              <a:pPr marL="24434">
                <a:lnSpc>
                  <a:spcPts val="1129"/>
                </a:lnSpc>
              </a:pPr>
              <a:t>‹#›</a:t>
            </a:fld>
            <a:r>
              <a:rPr lang="en-US" spc="-6"/>
              <a:t>/20</a:t>
            </a:r>
            <a:endParaRPr lang="en-US" spc="-6" dirty="0"/>
          </a:p>
        </p:txBody>
      </p:sp>
    </p:spTree>
    <p:extLst>
      <p:ext uri="{BB962C8B-B14F-4D97-AF65-F5344CB8AC3E}">
        <p14:creationId xmlns:p14="http://schemas.microsoft.com/office/powerpoint/2010/main" val="33129763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93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290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290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MPGD 2024 | Oct.14th - Oct.18th 2024 USTC·Hefei, China | S. Levorato </a:t>
            </a: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17.10.2023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62" b="0" i="0">
                <a:solidFill>
                  <a:srgbClr val="666666"/>
                </a:solidFill>
                <a:latin typeface="Arial"/>
                <a:cs typeface="Arial"/>
              </a:defRPr>
            </a:lvl1pPr>
          </a:lstStyle>
          <a:p>
            <a:pPr marL="24434">
              <a:lnSpc>
                <a:spcPts val="1129"/>
              </a:lnSpc>
            </a:pPr>
            <a:fld id="{81D60167-4931-47E6-BA6A-407CBD079E47}" type="slidenum">
              <a:rPr lang="en-US" spc="-6" smtClean="0"/>
              <a:pPr marL="24434">
                <a:lnSpc>
                  <a:spcPts val="1129"/>
                </a:lnSpc>
              </a:pPr>
              <a:t>‹#›</a:t>
            </a:fld>
            <a:r>
              <a:rPr lang="en-US" spc="-6"/>
              <a:t>/20</a:t>
            </a:r>
            <a:endParaRPr lang="en-US" spc="-6" dirty="0"/>
          </a:p>
        </p:txBody>
      </p:sp>
    </p:spTree>
    <p:extLst>
      <p:ext uri="{BB962C8B-B14F-4D97-AF65-F5344CB8AC3E}">
        <p14:creationId xmlns:p14="http://schemas.microsoft.com/office/powerpoint/2010/main" val="1754250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32D75DE-3C0C-4CDE-A685-7CAE2393D5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6A6A84FE-526D-46F5-878D-760A66710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B2886DDA-35CD-4690-909D-33F181D87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61119F14-A8D6-7911-F4C5-E7581F7B5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E6F00B3B-E49B-C203-BA7A-9B68002F1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17BF40CA-5CD9-4C79-1A9F-E3FCF8E81A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1ADADE49-C4A9-AF6F-E69A-35618E64C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E65B164E-0764-C570-16E2-3A73AB88D5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5" name="Footer Placeholder 13">
            <a:extLst>
              <a:ext uri="{FF2B5EF4-FFF2-40B4-BE49-F238E27FC236}">
                <a16:creationId xmlns:a16="http://schemas.microsoft.com/office/drawing/2014/main" id="{21AFE94D-344B-A630-13AD-BC7428DDD72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3FFD9F68-D3E3-EFD4-77A5-11BFC510FA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7E6AADC5-C508-F03B-2705-BBBA5FF08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5869A295-B1DD-7B56-D057-09ADB094AF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8" name="Footer Placeholder 13">
            <a:extLst>
              <a:ext uri="{FF2B5EF4-FFF2-40B4-BE49-F238E27FC236}">
                <a16:creationId xmlns:a16="http://schemas.microsoft.com/office/drawing/2014/main" id="{7C7F1697-81F6-2C1C-E32E-C36C453FC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9">
            <a:extLst>
              <a:ext uri="{FF2B5EF4-FFF2-40B4-BE49-F238E27FC236}">
                <a16:creationId xmlns:a16="http://schemas.microsoft.com/office/drawing/2014/main" id="{C49FDBED-A4A0-48B7-ECD8-9B4B3EC474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3961" y="6383848"/>
            <a:ext cx="631160" cy="365125"/>
          </a:xfrm>
        </p:spPr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10" name="Footer Placeholder 13">
            <a:extLst>
              <a:ext uri="{FF2B5EF4-FFF2-40B4-BE49-F238E27FC236}">
                <a16:creationId xmlns:a16="http://schemas.microsoft.com/office/drawing/2014/main" id="{6C415D45-1708-87DA-7EBE-32151476A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1964" y="6383848"/>
            <a:ext cx="7819574" cy="365125"/>
          </a:xfrm>
        </p:spPr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MPGD 2024 | Oct.14th - Oct.18th 2024 USTC·Hefei, China | S. Levorato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703512" y="6364598"/>
            <a:ext cx="63252" cy="39370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B4CD0D7A-0F53-46CB-A719-0B5565429B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00" y="6332442"/>
            <a:ext cx="749555" cy="37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T2K – High Energy Physics and Particle Astrophysics">
            <a:extLst>
              <a:ext uri="{FF2B5EF4-FFF2-40B4-BE49-F238E27FC236}">
                <a16:creationId xmlns:a16="http://schemas.microsoft.com/office/drawing/2014/main" id="{6BBBCE5C-3DA8-E058-174F-3F504F61DB8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160" y="6311587"/>
            <a:ext cx="878774" cy="43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2" r:id="rId2"/>
    <p:sldLayoutId id="2147483650" r:id="rId3"/>
    <p:sldLayoutId id="2147483665" r:id="rId4"/>
    <p:sldLayoutId id="2147483668" r:id="rId5"/>
    <p:sldLayoutId id="2147483677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8" r:id="rId22"/>
    <p:sldLayoutId id="2147483679" r:id="rId23"/>
    <p:sldLayoutId id="2147483680" r:id="rId24"/>
    <p:sldLayoutId id="2147483681" r:id="rId2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5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25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3.png"/><Relationship Id="rId1" Type="http://schemas.openxmlformats.org/officeDocument/2006/relationships/slideLayout" Target="../slideLayouts/slideLayout25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2" Type="http://schemas.openxmlformats.org/officeDocument/2006/relationships/image" Target="../media/image224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26.png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7.png"/><Relationship Id="rId1" Type="http://schemas.openxmlformats.org/officeDocument/2006/relationships/slideLayout" Target="../slideLayouts/slideLayout25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png"/><Relationship Id="rId2" Type="http://schemas.openxmlformats.org/officeDocument/2006/relationships/image" Target="../media/image228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31.png"/><Relationship Id="rId4" Type="http://schemas.openxmlformats.org/officeDocument/2006/relationships/image" Target="../media/image230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32.emf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31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3.emf"/><Relationship Id="rId2" Type="http://schemas.openxmlformats.org/officeDocument/2006/relationships/image" Target="../media/image232.emf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32.emf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4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5.png"/><Relationship Id="rId2" Type="http://schemas.openxmlformats.org/officeDocument/2006/relationships/image" Target="../media/image23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36.png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7.png"/><Relationship Id="rId1" Type="http://schemas.openxmlformats.org/officeDocument/2006/relationships/slideLayout" Target="../slideLayouts/slideLayout2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50.png"/><Relationship Id="rId2" Type="http://schemas.openxmlformats.org/officeDocument/2006/relationships/image" Target="../media/image2340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370.png"/><Relationship Id="rId4" Type="http://schemas.openxmlformats.org/officeDocument/2006/relationships/image" Target="../media/image2360.pn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2" Type="http://schemas.openxmlformats.org/officeDocument/2006/relationships/image" Target="../media/image2350.png"/><Relationship Id="rId1" Type="http://schemas.openxmlformats.org/officeDocument/2006/relationships/slideLayout" Target="../slideLayouts/slideLayout22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9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42.png"/><Relationship Id="rId4" Type="http://schemas.openxmlformats.org/officeDocument/2006/relationships/image" Target="../media/image241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png"/><Relationship Id="rId2" Type="http://schemas.openxmlformats.org/officeDocument/2006/relationships/image" Target="../media/image243.png"/><Relationship Id="rId1" Type="http://schemas.openxmlformats.org/officeDocument/2006/relationships/slideLayout" Target="../slideLayouts/slideLayout2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9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42.png"/><Relationship Id="rId4" Type="http://schemas.openxmlformats.org/officeDocument/2006/relationships/image" Target="../media/image2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5.png"/><Relationship Id="rId1" Type="http://schemas.openxmlformats.org/officeDocument/2006/relationships/slideLayout" Target="../slideLayouts/slideLayout2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6.png"/><Relationship Id="rId1" Type="http://schemas.openxmlformats.org/officeDocument/2006/relationships/slideLayout" Target="../slideLayouts/slideLayout2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7.png"/><Relationship Id="rId1" Type="http://schemas.openxmlformats.org/officeDocument/2006/relationships/slideLayout" Target="../slideLayouts/slideLayout2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8.png"/><Relationship Id="rId1" Type="http://schemas.openxmlformats.org/officeDocument/2006/relationships/slideLayout" Target="../slideLayouts/slideLayout2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7" Type="http://schemas.openxmlformats.org/officeDocument/2006/relationships/image" Target="../media/image254.png"/><Relationship Id="rId2" Type="http://schemas.openxmlformats.org/officeDocument/2006/relationships/image" Target="../media/image249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53.jpg"/><Relationship Id="rId5" Type="http://schemas.openxmlformats.org/officeDocument/2006/relationships/image" Target="../media/image252.jpg"/><Relationship Id="rId4" Type="http://schemas.openxmlformats.org/officeDocument/2006/relationships/image" Target="../media/image25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10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10.emf"/><Relationship Id="rId4" Type="http://schemas.openxmlformats.org/officeDocument/2006/relationships/image" Target="../media/image39.png"/><Relationship Id="rId9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10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3.xml"/><Relationship Id="rId5" Type="http://schemas.openxmlformats.org/officeDocument/2006/relationships/customXml" Target="../ink/ink1.xml"/><Relationship Id="rId15" Type="http://schemas.openxmlformats.org/officeDocument/2006/relationships/image" Target="../media/image73.png"/><Relationship Id="rId4" Type="http://schemas.openxmlformats.org/officeDocument/2006/relationships/image" Target="../media/image72.png"/><Relationship Id="rId14" Type="http://schemas.openxmlformats.org/officeDocument/2006/relationships/image" Target="../media/image14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80.png"/><Relationship Id="rId7" Type="http://schemas.openxmlformats.org/officeDocument/2006/relationships/image" Target="../media/image83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2.png"/><Relationship Id="rId5" Type="http://schemas.openxmlformats.org/officeDocument/2006/relationships/image" Target="../media/image76.png"/><Relationship Id="rId4" Type="http://schemas.openxmlformats.org/officeDocument/2006/relationships/image" Target="../media/image8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80.png"/><Relationship Id="rId7" Type="http://schemas.openxmlformats.org/officeDocument/2006/relationships/image" Target="../media/image83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2.png"/><Relationship Id="rId5" Type="http://schemas.openxmlformats.org/officeDocument/2006/relationships/image" Target="../media/image76.png"/><Relationship Id="rId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0.png"/><Relationship Id="rId5" Type="http://schemas.openxmlformats.org/officeDocument/2006/relationships/image" Target="../media/image89.jpeg"/><Relationship Id="rId4" Type="http://schemas.openxmlformats.org/officeDocument/2006/relationships/image" Target="../media/image8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4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7" Type="http://schemas.openxmlformats.org/officeDocument/2006/relationships/image" Target="../media/image10.emf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2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4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2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3" Type="http://schemas.openxmlformats.org/officeDocument/2006/relationships/image" Target="../media/image143.png"/><Relationship Id="rId7" Type="http://schemas.openxmlformats.org/officeDocument/2006/relationships/image" Target="../media/image147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6.png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50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5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7" Type="http://schemas.openxmlformats.org/officeDocument/2006/relationships/image" Target="../media/image154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67.png"/><Relationship Id="rId4" Type="http://schemas.openxmlformats.org/officeDocument/2006/relationships/image" Target="../media/image16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72.png"/><Relationship Id="rId5" Type="http://schemas.openxmlformats.org/officeDocument/2006/relationships/image" Target="../media/image171.png"/><Relationship Id="rId4" Type="http://schemas.openxmlformats.org/officeDocument/2006/relationships/image" Target="../media/image17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0.emf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2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7" Type="http://schemas.openxmlformats.org/officeDocument/2006/relationships/image" Target="../media/image178.png"/><Relationship Id="rId2" Type="http://schemas.openxmlformats.org/officeDocument/2006/relationships/image" Target="../media/image162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77.png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2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jp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2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png"/><Relationship Id="rId1" Type="http://schemas.openxmlformats.org/officeDocument/2006/relationships/slideLayout" Target="../slideLayouts/slideLayout2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90.png"/><Relationship Id="rId5" Type="http://schemas.openxmlformats.org/officeDocument/2006/relationships/image" Target="../media/image189.png"/><Relationship Id="rId4" Type="http://schemas.openxmlformats.org/officeDocument/2006/relationships/image" Target="../media/image18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2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2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5.png"/><Relationship Id="rId1" Type="http://schemas.openxmlformats.org/officeDocument/2006/relationships/slideLayout" Target="../slideLayouts/slideLayout2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5.png"/><Relationship Id="rId1" Type="http://schemas.openxmlformats.org/officeDocument/2006/relationships/slideLayout" Target="../slideLayouts/slideLayout2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2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7.png"/><Relationship Id="rId1" Type="http://schemas.openxmlformats.org/officeDocument/2006/relationships/slideLayout" Target="../slideLayouts/slideLayout23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2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2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png"/><Relationship Id="rId1" Type="http://schemas.openxmlformats.org/officeDocument/2006/relationships/slideLayout" Target="../slideLayouts/slideLayout2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03.pn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2" Type="http://schemas.openxmlformats.org/officeDocument/2006/relationships/image" Target="../media/image204.png"/><Relationship Id="rId1" Type="http://schemas.openxmlformats.org/officeDocument/2006/relationships/slideLayout" Target="../slideLayouts/slideLayout2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2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23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jpg"/><Relationship Id="rId2" Type="http://schemas.openxmlformats.org/officeDocument/2006/relationships/image" Target="../media/image211.jp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14.png"/><Relationship Id="rId4" Type="http://schemas.openxmlformats.org/officeDocument/2006/relationships/image" Target="../media/image213.jp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216.jpg"/><Relationship Id="rId7" Type="http://schemas.openxmlformats.org/officeDocument/2006/relationships/image" Target="../media/image219.png"/><Relationship Id="rId2" Type="http://schemas.openxmlformats.org/officeDocument/2006/relationships/image" Target="../media/image215.jp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18.jpg"/><Relationship Id="rId5" Type="http://schemas.openxmlformats.org/officeDocument/2006/relationships/image" Target="../media/image214.png"/><Relationship Id="rId4" Type="http://schemas.openxmlformats.org/officeDocument/2006/relationships/image" Target="../media/image2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13468E4-787A-C65B-1CCA-D9D949A7F616}"/>
              </a:ext>
            </a:extLst>
          </p:cNvPr>
          <p:cNvSpPr/>
          <p:nvPr/>
        </p:nvSpPr>
        <p:spPr>
          <a:xfrm>
            <a:off x="1" y="0"/>
            <a:ext cx="12192000" cy="1409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63" y="1725227"/>
            <a:ext cx="11976099" cy="2153265"/>
          </a:xfrm>
        </p:spPr>
        <p:txBody>
          <a:bodyPr/>
          <a:lstStyle/>
          <a:p>
            <a:br>
              <a:rPr lang="en-US" sz="3600" b="1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US" sz="3600" b="1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Technical challenges for the new T2K High Angle TPCs</a:t>
            </a:r>
            <a:br>
              <a:rPr lang="en-US" sz="3200" b="1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br>
              <a:rPr lang="en-US" noProof="0" dirty="0"/>
            </a:br>
            <a:r>
              <a:rPr lang="en-US" sz="2800" noProof="0" dirty="0"/>
              <a:t>17 October 2024</a:t>
            </a:r>
            <a:br>
              <a:rPr lang="en-US" sz="2800" noProof="0" dirty="0"/>
            </a:br>
            <a:br>
              <a:rPr lang="en-US" sz="2800" noProof="0" dirty="0"/>
            </a:br>
            <a:r>
              <a:rPr lang="en-US" sz="2400" noProof="0" dirty="0"/>
              <a:t>Stefano Levorato </a:t>
            </a:r>
            <a:br>
              <a:rPr lang="en-US" sz="2400" noProof="0" dirty="0"/>
            </a:br>
            <a:br>
              <a:rPr lang="en-US" sz="2400" noProof="0" dirty="0"/>
            </a:br>
            <a:br>
              <a:rPr lang="en-US" sz="2400" noProof="0" dirty="0"/>
            </a:br>
            <a:r>
              <a:rPr lang="en-US" sz="2400" i="1" noProof="0" dirty="0"/>
              <a:t>on behalf of the T2K ND280 upgrade group</a:t>
            </a:r>
            <a:br>
              <a:rPr lang="en-US" sz="4000" noProof="0" dirty="0"/>
            </a:br>
            <a:r>
              <a:rPr lang="en-US" sz="4000" noProof="0" dirty="0"/>
              <a:t> 		</a:t>
            </a:r>
            <a:br>
              <a:rPr lang="en-US" sz="4000" noProof="0" dirty="0"/>
            </a:br>
            <a:br>
              <a:rPr lang="en-US" sz="4000" noProof="0" dirty="0"/>
            </a:br>
            <a:r>
              <a:rPr lang="en-US" sz="4000" i="1" noProof="0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A8445C-3300-0FFD-D66F-F233B8346212}"/>
              </a:ext>
            </a:extLst>
          </p:cNvPr>
          <p:cNvSpPr txBox="1"/>
          <p:nvPr/>
        </p:nvSpPr>
        <p:spPr>
          <a:xfrm>
            <a:off x="-47457" y="6531173"/>
            <a:ext cx="110964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noProof="0" dirty="0">
                <a:solidFill>
                  <a:schemeClr val="bg1"/>
                </a:solidFill>
              </a:rPr>
              <a:t>The 8th International Conference on Micro-Pattern Gaseous Detectors  </a:t>
            </a:r>
            <a:r>
              <a:rPr lang="en-US" sz="1400" noProof="0" dirty="0">
                <a:solidFill>
                  <a:schemeClr val="bg1"/>
                </a:solidFill>
              </a:rPr>
              <a:t>| </a:t>
            </a:r>
            <a:r>
              <a:rPr lang="en-US" sz="1400" b="0" i="0" noProof="0" dirty="0">
                <a:solidFill>
                  <a:schemeClr val="bg1"/>
                </a:solidFill>
                <a:effectLst/>
                <a:latin typeface="Helvetica Neue"/>
              </a:rPr>
              <a:t>Oct.14</a:t>
            </a:r>
            <a:r>
              <a:rPr lang="en-US" sz="1400" b="0" i="0" baseline="30000" noProof="0" dirty="0">
                <a:solidFill>
                  <a:schemeClr val="bg1"/>
                </a:solidFill>
                <a:effectLst/>
                <a:latin typeface="Helvetica Neue"/>
              </a:rPr>
              <a:t>th</a:t>
            </a:r>
            <a:r>
              <a:rPr lang="en-US" sz="1400" b="0" i="0" noProof="0" dirty="0">
                <a:solidFill>
                  <a:schemeClr val="bg1"/>
                </a:solidFill>
                <a:effectLst/>
                <a:latin typeface="Helvetica Neue"/>
              </a:rPr>
              <a:t> - Oct.18</a:t>
            </a:r>
            <a:r>
              <a:rPr lang="en-US" sz="1400" b="0" i="0" baseline="30000" noProof="0" dirty="0">
                <a:solidFill>
                  <a:schemeClr val="bg1"/>
                </a:solidFill>
                <a:effectLst/>
                <a:latin typeface="Helvetica Neue"/>
              </a:rPr>
              <a:t>th</a:t>
            </a:r>
            <a:r>
              <a:rPr lang="en-US" sz="1400" b="0" i="0" noProof="0" dirty="0">
                <a:solidFill>
                  <a:schemeClr val="bg1"/>
                </a:solidFill>
                <a:effectLst/>
                <a:latin typeface="Helvetica Neue"/>
              </a:rPr>
              <a:t> 2024 </a:t>
            </a:r>
            <a:r>
              <a:rPr lang="en-US" sz="1400" b="0" i="0" noProof="0" dirty="0" err="1">
                <a:solidFill>
                  <a:schemeClr val="bg1"/>
                </a:solidFill>
                <a:effectLst/>
                <a:latin typeface="Helvetica Neue"/>
              </a:rPr>
              <a:t>USTC·Hefei</a:t>
            </a:r>
            <a:r>
              <a:rPr lang="en-US" sz="1400" b="0" i="0" noProof="0" dirty="0">
                <a:solidFill>
                  <a:schemeClr val="bg1"/>
                </a:solidFill>
                <a:effectLst/>
                <a:latin typeface="Helvetica Neue"/>
              </a:rPr>
              <a:t>, China </a:t>
            </a:r>
            <a:r>
              <a:rPr lang="en-US" sz="1400" noProof="0" dirty="0">
                <a:solidFill>
                  <a:schemeClr val="bg1"/>
                </a:solidFill>
              </a:rPr>
              <a:t>| S. Levorato </a:t>
            </a:r>
          </a:p>
        </p:txBody>
      </p:sp>
      <p:pic>
        <p:nvPicPr>
          <p:cNvPr id="2050" name="Picture 2" descr="T2K – High Energy Physics and Particle Astrophysics">
            <a:extLst>
              <a:ext uri="{FF2B5EF4-FFF2-40B4-BE49-F238E27FC236}">
                <a16:creationId xmlns:a16="http://schemas.microsoft.com/office/drawing/2014/main" id="{DB3366BE-5CA2-A2C0-D5B1-70F3F1E4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1" y="19050"/>
            <a:ext cx="3048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6DD1E0-88EC-0E89-093D-ED02D8CA5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9" y="19050"/>
            <a:ext cx="2699011" cy="1365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791B3F-C7A7-EEF5-E8B2-121EDBDF3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3196" y="4450330"/>
            <a:ext cx="5452603" cy="1928812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960B181-9353-41BF-0A0E-D1112DF8E1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2952409"/>
              </p:ext>
            </p:extLst>
          </p:nvPr>
        </p:nvGraphicFramePr>
        <p:xfrm>
          <a:off x="0" y="1403350"/>
          <a:ext cx="5842000" cy="740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1954864" imgH="2780981" progId="">
                  <p:embed/>
                </p:oleObj>
              </mc:Choice>
              <mc:Fallback>
                <p:oleObj r:id="rId5" imgW="21954864" imgH="2780981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960B181-9353-41BF-0A0E-D1112DF8E1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1403350"/>
                        <a:ext cx="5842000" cy="7405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21B47-7C10-31F8-C073-2338AE3BC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E631C-4C66-F841-66F1-F86C3DE90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  HATPC, an overview </a:t>
            </a:r>
            <a:r>
              <a:rPr lang="en-US" dirty="0"/>
              <a:t>on the main elements</a:t>
            </a:r>
            <a:r>
              <a:rPr lang="en-US" noProof="0" dirty="0"/>
              <a:t>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367F2C-66CA-3DD0-FE9A-E0A0FFDFD4F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10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C7AB56-DCB0-D70B-E090-636E9B04C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B9DC8-FAC9-3358-B6F4-79B05F139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51C01A6-82A6-C3AE-6756-D87E1BBBB9EA}"/>
              </a:ext>
            </a:extLst>
          </p:cNvPr>
          <p:cNvSpPr/>
          <p:nvPr/>
        </p:nvSpPr>
        <p:spPr>
          <a:xfrm>
            <a:off x="5135499" y="1074262"/>
            <a:ext cx="4054471" cy="19756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spc="-1" noProof="0" dirty="0">
                <a:solidFill>
                  <a:srgbClr val="292929"/>
                </a:solidFill>
                <a:latin typeface="Arial"/>
                <a:ea typeface="Arial"/>
              </a:rPr>
              <a:t>HATPC in two half FCs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spc="-1" noProof="0" dirty="0">
                <a:solidFill>
                  <a:srgbClr val="292929"/>
                </a:solidFill>
                <a:latin typeface="Arial"/>
                <a:ea typeface="Arial"/>
              </a:rPr>
              <a:t>Central cathode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spc="-1" noProof="0" dirty="0">
                <a:solidFill>
                  <a:srgbClr val="292929"/>
                </a:solidFill>
                <a:latin typeface="Arial"/>
                <a:ea typeface="Arial"/>
              </a:rPr>
              <a:t>Special cathode flanges w/ HV ft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spc="-1" noProof="0" dirty="0">
                <a:solidFill>
                  <a:srgbClr val="292929"/>
                </a:solidFill>
                <a:latin typeface="Arial"/>
                <a:ea typeface="Arial"/>
              </a:rPr>
              <a:t>Two End Plates (Al)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spc="-1" noProof="0" dirty="0">
                <a:solidFill>
                  <a:srgbClr val="292929"/>
                </a:solidFill>
                <a:latin typeface="Arial"/>
                <a:ea typeface="Arial"/>
              </a:rPr>
              <a:t>8 Readout Modules each    </a:t>
            </a:r>
          </a:p>
        </p:txBody>
      </p:sp>
      <p:pic>
        <p:nvPicPr>
          <p:cNvPr id="21" name="object 2">
            <a:extLst>
              <a:ext uri="{FF2B5EF4-FFF2-40B4-BE49-F238E27FC236}">
                <a16:creationId xmlns:a16="http://schemas.microsoft.com/office/drawing/2014/main" id="{1767AC87-348E-ACE3-E46F-0B5C6879188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99995" y="3176387"/>
            <a:ext cx="1994071" cy="1470409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63E1ED-A087-C873-433C-C701A55AC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30" y="1060450"/>
            <a:ext cx="4865620" cy="261504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D3D07F0-417E-BCEC-AA3A-7B22BCFF0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774" y="3721940"/>
            <a:ext cx="4165815" cy="236135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BB344DE-187E-31FF-D816-2BC17CDED6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1212" y="1235150"/>
            <a:ext cx="3546365" cy="3917712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DB38BD5-B599-85F9-BBD5-BDDFA0D93A72}"/>
              </a:ext>
            </a:extLst>
          </p:cNvPr>
          <p:cNvCxnSpPr/>
          <p:nvPr/>
        </p:nvCxnSpPr>
        <p:spPr>
          <a:xfrm flipH="1" flipV="1">
            <a:off x="4324350" y="2463800"/>
            <a:ext cx="1409700" cy="6413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9A340BF-FC10-E582-269A-34A1A4C74A9F}"/>
              </a:ext>
            </a:extLst>
          </p:cNvPr>
          <p:cNvCxnSpPr>
            <a:cxnSpLocks/>
          </p:cNvCxnSpPr>
          <p:nvPr/>
        </p:nvCxnSpPr>
        <p:spPr>
          <a:xfrm flipH="1" flipV="1">
            <a:off x="3892379" y="3075826"/>
            <a:ext cx="1841671" cy="293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6A93842-6631-E2B4-3042-689AD98DEA87}"/>
              </a:ext>
            </a:extLst>
          </p:cNvPr>
          <p:cNvSpPr txBox="1"/>
          <p:nvPr/>
        </p:nvSpPr>
        <p:spPr>
          <a:xfrm>
            <a:off x="2641600" y="2982074"/>
            <a:ext cx="154305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  </a:t>
            </a:r>
            <a:r>
              <a:rPr lang="en-US" sz="1600" b="1" dirty="0">
                <a:solidFill>
                  <a:srgbClr val="FF0000"/>
                </a:solidFill>
              </a:rPr>
              <a:t>1    2   3    4</a:t>
            </a:r>
          </a:p>
          <a:p>
            <a:pPr algn="l"/>
            <a:r>
              <a:rPr lang="en-US" sz="1600" b="1" dirty="0">
                <a:solidFill>
                  <a:srgbClr val="FF0000"/>
                </a:solidFill>
              </a:rPr>
              <a:t>  5    6   7    8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5181E3D9-EADE-7B83-6F50-D116DE2EF9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2449" y="5054900"/>
            <a:ext cx="5334977" cy="1429507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4BD171E0-0A29-8146-7FD8-7B099A6B94FE}"/>
              </a:ext>
            </a:extLst>
          </p:cNvPr>
          <p:cNvSpPr txBox="1"/>
          <p:nvPr/>
        </p:nvSpPr>
        <p:spPr>
          <a:xfrm>
            <a:off x="10915647" y="5310803"/>
            <a:ext cx="1201930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200" noProof="0" dirty="0"/>
              <a:t>Two voltage dividers  In parallel ~400 5.1MΩ resistors each:    </a:t>
            </a:r>
            <a:r>
              <a:rPr lang="en-US" sz="1200" noProof="0" dirty="0">
                <a:solidFill>
                  <a:srgbClr val="0000FF"/>
                </a:solidFill>
              </a:rPr>
              <a:t>Overall R ~ 1GΩ</a:t>
            </a:r>
            <a:r>
              <a:rPr lang="en-US" sz="1200" noProof="0" dirty="0"/>
              <a:t>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802CB0-B5EE-F9AE-6E0B-FFB7C05DB935}"/>
              </a:ext>
            </a:extLst>
          </p:cNvPr>
          <p:cNvSpPr txBox="1"/>
          <p:nvPr/>
        </p:nvSpPr>
        <p:spPr>
          <a:xfrm>
            <a:off x="8635484" y="2982074"/>
            <a:ext cx="3482093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</a:rPr>
              <a:t>Produced at CERN EP-DT LAB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ADB8EE0-F260-3B7F-774F-6D1B599B85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7427" y="3717176"/>
            <a:ext cx="1150910" cy="178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87200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E37AE-F186-FDC8-7C93-D623FC281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52D89-7C2C-4F35-0461-6C60853341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F4230B-E524-D946-679C-E3340A31F026}"/>
              </a:ext>
            </a:extLst>
          </p:cNvPr>
          <p:cNvSpPr>
            <a:spLocks noGrp="1"/>
          </p:cNvSpPr>
          <p:nvPr>
            <p:ph sz="half" idx="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5F50E-F3E0-3602-3DE3-D4498BEE39E3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2927696-2285-D1D7-7D63-5CC48F0F6F4F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38AE71-6748-35E2-F422-DF2F60D1B61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4434">
              <a:lnSpc>
                <a:spcPts val="1129"/>
              </a:lnSpc>
            </a:pPr>
            <a:fld id="{81D60167-4931-47E6-BA6A-407CBD079E47}" type="slidenum">
              <a:rPr lang="en-US" spc="-6" noProof="0" smtClean="0"/>
              <a:pPr marL="24434">
                <a:lnSpc>
                  <a:spcPts val="1129"/>
                </a:lnSpc>
              </a:pPr>
              <a:t>100</a:t>
            </a:fld>
            <a:r>
              <a:rPr lang="en-US" spc="-6" noProof="0" dirty="0"/>
              <a:t>/20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531FD0-CFB2-0151-2259-0A4A290EE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51" y="324319"/>
            <a:ext cx="7414769" cy="57402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C6CB904-D2AF-BC51-5619-26EA0BDE7E11}"/>
              </a:ext>
            </a:extLst>
          </p:cNvPr>
          <p:cNvSpPr txBox="1"/>
          <p:nvPr/>
        </p:nvSpPr>
        <p:spPr>
          <a:xfrm>
            <a:off x="6409000" y="4518693"/>
            <a:ext cx="319318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noProof="0" dirty="0"/>
              <a:t>x0,y0 extracted by </a:t>
            </a:r>
            <a:r>
              <a:rPr lang="en-US" noProof="0" dirty="0" err="1"/>
              <a:t>baricentrum</a:t>
            </a:r>
            <a:endParaRPr lang="en-US" noProof="0" dirty="0"/>
          </a:p>
          <a:p>
            <a:pPr algn="l"/>
            <a:r>
              <a:rPr lang="en-US" noProof="0" dirty="0"/>
              <a:t>Fit independent</a:t>
            </a:r>
          </a:p>
        </p:txBody>
      </p:sp>
    </p:spTree>
    <p:extLst>
      <p:ext uri="{BB962C8B-B14F-4D97-AF65-F5344CB8AC3E}">
        <p14:creationId xmlns:p14="http://schemas.microsoft.com/office/powerpoint/2010/main" val="358071561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7AD13-4308-969C-B0EC-90DC4AAED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8934-89F0-8F4A-5BDD-E4FFA8E381B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0CA189-3827-381C-F259-56756EEA4B34}"/>
              </a:ext>
            </a:extLst>
          </p:cNvPr>
          <p:cNvSpPr>
            <a:spLocks noGrp="1"/>
          </p:cNvSpPr>
          <p:nvPr>
            <p:ph sz="half" idx="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B6859-BDBC-0EC0-4824-6ADF29F33E1C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87167AC-32AF-8476-D20C-19A37C393480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C594F0-227D-CA18-AACC-4798603EB7D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4434">
              <a:lnSpc>
                <a:spcPts val="1129"/>
              </a:lnSpc>
            </a:pPr>
            <a:fld id="{81D60167-4931-47E6-BA6A-407CBD079E47}" type="slidenum">
              <a:rPr lang="en-US" spc="-6" noProof="0" smtClean="0"/>
              <a:pPr marL="24434">
                <a:lnSpc>
                  <a:spcPts val="1129"/>
                </a:lnSpc>
              </a:pPr>
              <a:t>101</a:t>
            </a:fld>
            <a:r>
              <a:rPr lang="en-US" spc="-6" noProof="0" dirty="0"/>
              <a:t>/20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16E324-90FB-68ED-7370-61A4ACCB2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29" y="249275"/>
            <a:ext cx="6698339" cy="29469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4290B6-2E13-FD96-B6EC-3033784D5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4572" y="3479181"/>
            <a:ext cx="5679441" cy="247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55009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195EF-FB37-0585-5B96-9FD2C208E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1E923-8C17-A38B-7DA5-257D47DEF7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5879C2-E0AB-2E82-2665-43576B4EF1A4}"/>
              </a:ext>
            </a:extLst>
          </p:cNvPr>
          <p:cNvSpPr>
            <a:spLocks noGrp="1"/>
          </p:cNvSpPr>
          <p:nvPr>
            <p:ph sz="half" idx="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FD153-B2C8-F8B1-1125-1E60BD6FFF51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48DFA2E-13C3-E998-1549-68A36BCD6BE5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05FEAB-77BF-89DD-490E-75536914F9DA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4434">
              <a:lnSpc>
                <a:spcPts val="1129"/>
              </a:lnSpc>
            </a:pPr>
            <a:fld id="{81D60167-4931-47E6-BA6A-407CBD079E47}" type="slidenum">
              <a:rPr lang="en-US" spc="-6" noProof="0" smtClean="0"/>
              <a:pPr marL="24434">
                <a:lnSpc>
                  <a:spcPts val="1129"/>
                </a:lnSpc>
              </a:pPr>
              <a:t>102</a:t>
            </a:fld>
            <a:r>
              <a:rPr lang="en-US" spc="-6" noProof="0" dirty="0"/>
              <a:t>/20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3CF7EB-7BD1-0476-5BC4-BFBEA4506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302416"/>
            <a:ext cx="9190472" cy="445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1982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80805-CAD4-E39C-26F0-20EB08CE667D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F645425-C33C-1CA2-B71A-7A56212470AD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338CED-B1FF-18F2-96B8-A3B2DFDD6F7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4434">
              <a:lnSpc>
                <a:spcPts val="1129"/>
              </a:lnSpc>
            </a:pPr>
            <a:fld id="{81D60167-4931-47E6-BA6A-407CBD079E47}" type="slidenum">
              <a:rPr lang="en-US" spc="-6" noProof="0" smtClean="0"/>
              <a:pPr marL="24434">
                <a:lnSpc>
                  <a:spcPts val="1129"/>
                </a:lnSpc>
              </a:pPr>
              <a:t>103</a:t>
            </a:fld>
            <a:r>
              <a:rPr lang="en-US" spc="-6" noProof="0" dirty="0"/>
              <a:t>/20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2C78F7-DEFC-C59A-2137-3CEA1B6B1EB4}"/>
              </a:ext>
            </a:extLst>
          </p:cNvPr>
          <p:cNvSpPr txBox="1"/>
          <p:nvPr/>
        </p:nvSpPr>
        <p:spPr>
          <a:xfrm>
            <a:off x="135315" y="157763"/>
            <a:ext cx="117764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Although a-C:H and ta-C belong to the same material family, they are not produced by the same coating process.</a:t>
            </a:r>
          </a:p>
          <a:p>
            <a:r>
              <a:rPr lang="en-US" noProof="0" dirty="0"/>
              <a:t>a-C:H is achieved by </a:t>
            </a:r>
            <a:r>
              <a:rPr lang="en-US" noProof="0" dirty="0">
                <a:solidFill>
                  <a:srgbClr val="FF0000"/>
                </a:solidFill>
              </a:rPr>
              <a:t>PECVD </a:t>
            </a:r>
            <a:r>
              <a:rPr lang="en-US" noProof="0" dirty="0"/>
              <a:t>(Plasma Enhanced Chemical Vapor deposition) in a gaseous environment.</a:t>
            </a:r>
          </a:p>
          <a:p>
            <a:r>
              <a:rPr lang="en-US" noProof="0" dirty="0"/>
              <a:t>Whereas ta-C is produced by PVD-arc (Physical Vapor deposition arc) from a solid carbon target.</a:t>
            </a:r>
          </a:p>
          <a:p>
            <a:r>
              <a:rPr lang="en-US" noProof="0" dirty="0"/>
              <a:t>PVD-arc technology enables the production of a ta-C coating with a higher percentage of sp3 hybridization without hydrogen and providing a higher hardness.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E75E178-203C-3504-516D-7EC0E57BB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464" y="2035231"/>
            <a:ext cx="4954709" cy="26826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9CE37BF-E431-09EE-C044-EB23A5A66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9" y="2035231"/>
            <a:ext cx="5008015" cy="31214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0BC412-E4BA-ACFB-E2F4-A7BACC4E40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4981" y="4982005"/>
            <a:ext cx="4462655" cy="99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74502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4E34F-6735-036B-01C6-27F926FA9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3F59B-1980-146F-B216-4FA0CA8E616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EA42D9-18A8-7DC9-0F92-8BEC50E1E281}"/>
              </a:ext>
            </a:extLst>
          </p:cNvPr>
          <p:cNvSpPr>
            <a:spLocks noGrp="1"/>
          </p:cNvSpPr>
          <p:nvPr>
            <p:ph sz="half" idx="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4435F-21EE-5326-78A4-EDE0B39FB1AB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4A8A897-A5BF-EC57-B568-1FDB75A55B9A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28D72E-BC1E-6C3B-4032-79493BFE13A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4434">
              <a:lnSpc>
                <a:spcPts val="1129"/>
              </a:lnSpc>
            </a:pPr>
            <a:fld id="{81D60167-4931-47E6-BA6A-407CBD079E47}" type="slidenum">
              <a:rPr lang="en-US" spc="-6" noProof="0" smtClean="0"/>
              <a:pPr marL="24434">
                <a:lnSpc>
                  <a:spcPts val="1129"/>
                </a:lnSpc>
              </a:pPr>
              <a:t>104</a:t>
            </a:fld>
            <a:r>
              <a:rPr lang="en-US" spc="-6" noProof="0" dirty="0"/>
              <a:t>/20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832E54-EC35-9803-059D-42BAA48F7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121" y="338363"/>
            <a:ext cx="10103873" cy="56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09442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BFA4D-D322-7D0B-9153-3B057C537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188079-9D3D-71BF-64B4-D2BBFE00D13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01DC1D-D142-D4B3-04D3-A5B358D45BF4}"/>
              </a:ext>
            </a:extLst>
          </p:cNvPr>
          <p:cNvSpPr>
            <a:spLocks noGrp="1"/>
          </p:cNvSpPr>
          <p:nvPr>
            <p:ph sz="half" idx="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2267B-F83A-18B7-E1D6-52B7778291A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1104481-4FCF-8115-E0B2-3FC0DBEB9422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D2FF31-B3E8-A00E-AA96-0813F821CBD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4434">
              <a:lnSpc>
                <a:spcPts val="1129"/>
              </a:lnSpc>
            </a:pPr>
            <a:fld id="{81D60167-4931-47E6-BA6A-407CBD079E47}" type="slidenum">
              <a:rPr lang="en-US" spc="-6" noProof="0" smtClean="0"/>
              <a:pPr marL="24434">
                <a:lnSpc>
                  <a:spcPts val="1129"/>
                </a:lnSpc>
              </a:pPr>
              <a:t>105</a:t>
            </a:fld>
            <a:r>
              <a:rPr lang="en-US" spc="-6" noProof="0" dirty="0"/>
              <a:t>/20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C5DB50-07E2-D9E0-2D17-37D9D9E0E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506" y="158232"/>
            <a:ext cx="5913120" cy="35097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7DAB63-D1AD-812E-36C2-30BEB6E59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9" y="3806028"/>
            <a:ext cx="5762949" cy="31889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90BE0AF-4506-1AE3-7C0A-6A92C90E1540}"/>
              </a:ext>
            </a:extLst>
          </p:cNvPr>
          <p:cNvSpPr txBox="1"/>
          <p:nvPr/>
        </p:nvSpPr>
        <p:spPr>
          <a:xfrm>
            <a:off x="5913120" y="386488"/>
            <a:ext cx="6126070" cy="200054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noProof="0" dirty="0"/>
              <a:t>Both experiments individually prefer normal ordering and </a:t>
            </a:r>
            <a:r>
              <a:rPr lang="en-US" sz="1600" noProof="0" dirty="0" err="1"/>
              <a:t>δCP</a:t>
            </a:r>
            <a:r>
              <a:rPr lang="en-US" sz="1600" noProof="0" dirty="0"/>
              <a:t>~-π/2, T2K prefers upper octant, SK prefer lower octant</a:t>
            </a:r>
          </a:p>
          <a:p>
            <a:endParaRPr lang="en-US" sz="1600" noProof="0" dirty="0"/>
          </a:p>
          <a:p>
            <a:r>
              <a:rPr lang="en-US" sz="1600" noProof="0" dirty="0"/>
              <a:t>We performed Bayesian and Frequentist analyses → frequentist analyses shown today</a:t>
            </a:r>
          </a:p>
          <a:p>
            <a:endParaRPr lang="en-US" sz="1200" noProof="0" dirty="0"/>
          </a:p>
          <a:p>
            <a:r>
              <a:rPr lang="en-US" sz="1600" noProof="0" dirty="0"/>
              <a:t>The CP-conserving value of the </a:t>
            </a:r>
            <a:r>
              <a:rPr lang="en-US" sz="1600" noProof="0" dirty="0" err="1"/>
              <a:t>Jarlskog</a:t>
            </a:r>
            <a:r>
              <a:rPr lang="en-US" sz="1600" noProof="0" dirty="0"/>
              <a:t> invariant is excluded with a significance between 1.9 and 2 σ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4102D93-F1B4-4A9D-CFED-B7646BF4F1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9014" y="2623099"/>
            <a:ext cx="5733794" cy="247183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F29865D-91A7-B86E-069C-77D2020DB3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5184414"/>
            <a:ext cx="5889698" cy="163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83308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0543B-1A4B-094E-82B2-7D71A3F40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5C87E-78FE-B334-ADDB-1F7C6D35730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94E5567-BB13-ED8E-101E-1C647B740199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02EDDD-C0E5-B8FC-A727-6638718056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4434">
              <a:lnSpc>
                <a:spcPts val="1129"/>
              </a:lnSpc>
            </a:pPr>
            <a:fld id="{81D60167-4931-47E6-BA6A-407CBD079E47}" type="slidenum">
              <a:rPr lang="en-US" spc="-6" noProof="0" smtClean="0"/>
              <a:pPr marL="24434">
                <a:lnSpc>
                  <a:spcPts val="1129"/>
                </a:lnSpc>
              </a:pPr>
              <a:t>106</a:t>
            </a:fld>
            <a:r>
              <a:rPr lang="en-US" spc="-6" noProof="0" dirty="0"/>
              <a:t>/20</a:t>
            </a:r>
          </a:p>
        </p:txBody>
      </p:sp>
      <p:sp>
        <p:nvSpPr>
          <p:cNvPr id="12" name="ZoneTexte 9">
            <a:extLst>
              <a:ext uri="{FF2B5EF4-FFF2-40B4-BE49-F238E27FC236}">
                <a16:creationId xmlns:a16="http://schemas.microsoft.com/office/drawing/2014/main" id="{633BB389-BFD4-CD90-ABB2-4DE4C976E57C}"/>
              </a:ext>
            </a:extLst>
          </p:cNvPr>
          <p:cNvSpPr txBox="1"/>
          <p:nvPr/>
        </p:nvSpPr>
        <p:spPr>
          <a:xfrm>
            <a:off x="8471695" y="3935004"/>
            <a:ext cx="31159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R inhomogeneities in the sputtering are clearly visible in the direction perpendicular to the drum rotation axis. </a:t>
            </a:r>
          </a:p>
        </p:txBody>
      </p:sp>
      <p:pic>
        <p:nvPicPr>
          <p:cNvPr id="13" name="Image 10">
            <a:extLst>
              <a:ext uri="{FF2B5EF4-FFF2-40B4-BE49-F238E27FC236}">
                <a16:creationId xmlns:a16="http://schemas.microsoft.com/office/drawing/2014/main" id="{A84E128D-0714-3FDB-5E13-D8785F441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862" y="3244281"/>
            <a:ext cx="2247946" cy="2986556"/>
          </a:xfrm>
          <a:prstGeom prst="rect">
            <a:avLst/>
          </a:prstGeom>
        </p:spPr>
      </p:pic>
      <p:pic>
        <p:nvPicPr>
          <p:cNvPr id="21" name="Content Placeholder 20" descr="A chart of a graph&#10;&#10;Description automatically generated with medium confidence">
            <a:extLst>
              <a:ext uri="{FF2B5EF4-FFF2-40B4-BE49-F238E27FC236}">
                <a16:creationId xmlns:a16="http://schemas.microsoft.com/office/drawing/2014/main" id="{E1527C03-01B4-C10B-6A60-ACC7ABB01480}"/>
              </a:ext>
            </a:extLst>
          </p:cNvPr>
          <p:cNvPicPr>
            <a:picLocks noGrp="1" noChangeAspect="1"/>
          </p:cNvPicPr>
          <p:nvPr>
            <p:ph sz="half" idx="3"/>
          </p:nvPr>
        </p:nvPicPr>
        <p:blipFill>
          <a:blip r:embed="rId3"/>
          <a:stretch>
            <a:fillRect/>
          </a:stretch>
        </p:blipFill>
        <p:spPr>
          <a:xfrm>
            <a:off x="1617193" y="3896311"/>
            <a:ext cx="4367230" cy="2961689"/>
          </a:xfrm>
        </p:spPr>
      </p:pic>
      <p:pic>
        <p:nvPicPr>
          <p:cNvPr id="23" name="Picture 22" descr="A blue and yellow lines&#10;&#10;Description automatically generated">
            <a:extLst>
              <a:ext uri="{FF2B5EF4-FFF2-40B4-BE49-F238E27FC236}">
                <a16:creationId xmlns:a16="http://schemas.microsoft.com/office/drawing/2014/main" id="{D91C1000-DFA8-C47E-6DA2-7ADE6CE428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8489" y="2938785"/>
            <a:ext cx="4145297" cy="281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42883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6B5FF-D969-4558-C3D7-D321E7B1B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4B37E-1769-0CBF-889A-14CB2F7B0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14E67-B10A-3E18-DABB-5B3790865C58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8678681-1D90-8055-89AB-D373F9E8979F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56AC69-F010-91D4-69F4-B99954BAA51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4434">
              <a:lnSpc>
                <a:spcPts val="1129"/>
              </a:lnSpc>
            </a:pPr>
            <a:fld id="{81D60167-4931-47E6-BA6A-407CBD079E47}" type="slidenum">
              <a:rPr lang="en-US" spc="-6" noProof="0" smtClean="0"/>
              <a:pPr marL="24434">
                <a:lnSpc>
                  <a:spcPts val="1129"/>
                </a:lnSpc>
              </a:pPr>
              <a:t>107</a:t>
            </a:fld>
            <a:r>
              <a:rPr lang="en-US" spc="-6" noProof="0" dirty="0"/>
              <a:t>/20</a:t>
            </a:r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48FA1CB9-71EF-1EB6-8B79-D09EE30C3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12272"/>
            <a:ext cx="2464357" cy="2066077"/>
          </a:xfrm>
          <a:prstGeom prst="rect">
            <a:avLst/>
          </a:prstGeom>
        </p:spPr>
      </p:pic>
      <p:pic>
        <p:nvPicPr>
          <p:cNvPr id="10" name="Image 7">
            <a:extLst>
              <a:ext uri="{FF2B5EF4-FFF2-40B4-BE49-F238E27FC236}">
                <a16:creationId xmlns:a16="http://schemas.microsoft.com/office/drawing/2014/main" id="{3ED5D7C4-DEAE-0159-1824-C973DF676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272" y="4387040"/>
            <a:ext cx="2712228" cy="2136244"/>
          </a:xfrm>
          <a:prstGeom prst="rect">
            <a:avLst/>
          </a:prstGeom>
        </p:spPr>
      </p:pic>
      <p:sp>
        <p:nvSpPr>
          <p:cNvPr id="11" name="ZoneTexte 8">
            <a:extLst>
              <a:ext uri="{FF2B5EF4-FFF2-40B4-BE49-F238E27FC236}">
                <a16:creationId xmlns:a16="http://schemas.microsoft.com/office/drawing/2014/main" id="{ED464386-E410-6A6A-DC4A-7EB0BC524733}"/>
              </a:ext>
            </a:extLst>
          </p:cNvPr>
          <p:cNvSpPr txBox="1"/>
          <p:nvPr/>
        </p:nvSpPr>
        <p:spPr>
          <a:xfrm>
            <a:off x="2565744" y="4387040"/>
            <a:ext cx="228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And this matches the resistivity direct measurement (C is very well constrained by the thickness of insulator)</a:t>
            </a:r>
          </a:p>
        </p:txBody>
      </p:sp>
      <p:sp>
        <p:nvSpPr>
          <p:cNvPr id="12" name="ZoneTexte 9">
            <a:extLst>
              <a:ext uri="{FF2B5EF4-FFF2-40B4-BE49-F238E27FC236}">
                <a16:creationId xmlns:a16="http://schemas.microsoft.com/office/drawing/2014/main" id="{141E8BD9-34F6-5D15-6456-B4233A083DA1}"/>
              </a:ext>
            </a:extLst>
          </p:cNvPr>
          <p:cNvSpPr txBox="1"/>
          <p:nvPr/>
        </p:nvSpPr>
        <p:spPr>
          <a:xfrm>
            <a:off x="8471695" y="3935004"/>
            <a:ext cx="31159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R inhomogeneities in the sputtering are clearly visible in the direction perpendicular to the drum rotation axis. </a:t>
            </a:r>
          </a:p>
        </p:txBody>
      </p:sp>
      <p:pic>
        <p:nvPicPr>
          <p:cNvPr id="13" name="Image 10">
            <a:extLst>
              <a:ext uri="{FF2B5EF4-FFF2-40B4-BE49-F238E27FC236}">
                <a16:creationId xmlns:a16="http://schemas.microsoft.com/office/drawing/2014/main" id="{BB893588-1B3D-EEA1-41CF-315294AFDA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423" y="906464"/>
            <a:ext cx="2247946" cy="2986556"/>
          </a:xfrm>
          <a:prstGeom prst="rect">
            <a:avLst/>
          </a:prstGeom>
        </p:spPr>
      </p:pic>
      <p:pic>
        <p:nvPicPr>
          <p:cNvPr id="21" name="Content Placeholder 20" descr="A chart of a graph&#10;&#10;Description automatically generated with medium confidence">
            <a:extLst>
              <a:ext uri="{FF2B5EF4-FFF2-40B4-BE49-F238E27FC236}">
                <a16:creationId xmlns:a16="http://schemas.microsoft.com/office/drawing/2014/main" id="{DD4C9A2F-8417-D6AC-C65D-1B61FE814CD3}"/>
              </a:ext>
            </a:extLst>
          </p:cNvPr>
          <p:cNvPicPr>
            <a:picLocks noGrp="1" noChangeAspect="1"/>
          </p:cNvPicPr>
          <p:nvPr>
            <p:ph sz="half" idx="3"/>
          </p:nvPr>
        </p:nvPicPr>
        <p:blipFill>
          <a:blip r:embed="rId5"/>
          <a:stretch>
            <a:fillRect/>
          </a:stretch>
        </p:blipFill>
        <p:spPr>
          <a:xfrm>
            <a:off x="3178142" y="3621188"/>
            <a:ext cx="4367230" cy="2961689"/>
          </a:xfrm>
        </p:spPr>
      </p:pic>
      <p:pic>
        <p:nvPicPr>
          <p:cNvPr id="23" name="Picture 22" descr="A blue and yellow lines&#10;&#10;Description automatically generated">
            <a:extLst>
              <a:ext uri="{FF2B5EF4-FFF2-40B4-BE49-F238E27FC236}">
                <a16:creationId xmlns:a16="http://schemas.microsoft.com/office/drawing/2014/main" id="{242D717E-F425-8632-2DB4-17FA8FE977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8393" y="849478"/>
            <a:ext cx="4145297" cy="281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93543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374B-52D5-85B0-88D3-08AA0CE86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sz="3600" noProof="0" dirty="0"/>
              <a:t>The ND280 experiment: </a:t>
            </a:r>
            <a:r>
              <a:rPr lang="en-US" noProof="0" dirty="0"/>
              <a:t>High Angle TPC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25A48-6110-AB09-7EA5-2F6A9D505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108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BAB09-AC91-D812-9503-1A829421D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EA2C-49C0-54AD-4CB3-8179204F0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BA79D5-C6F9-DCFA-DD7C-828D0F94190B}"/>
              </a:ext>
            </a:extLst>
          </p:cNvPr>
          <p:cNvSpPr txBox="1"/>
          <p:nvPr/>
        </p:nvSpPr>
        <p:spPr>
          <a:xfrm>
            <a:off x="2091211" y="1641073"/>
            <a:ext cx="777398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Field Cage (FC)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Assembly and 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Characterization and Quality Assessment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FF0000"/>
                </a:solidFill>
              </a:rPr>
              <a:t>Mechanical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00B050"/>
                </a:solidFill>
              </a:rPr>
              <a:t>Electrical</a:t>
            </a:r>
          </a:p>
          <a:p>
            <a:pPr lvl="2"/>
            <a:r>
              <a:rPr lang="en-US" noProof="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Encapsulated Resistive Anode Micromegas (ERAMS)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Production of 50 sensors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Characterization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Detector response, signal and impact on reconstruction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Impact on HATPC performance 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14D936-7FD4-2512-D123-82AA03544176}"/>
              </a:ext>
            </a:extLst>
          </p:cNvPr>
          <p:cNvSpPr/>
          <p:nvPr/>
        </p:nvSpPr>
        <p:spPr>
          <a:xfrm>
            <a:off x="1943100" y="1647424"/>
            <a:ext cx="6908800" cy="171530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715E95-28D7-37C3-EF7C-23F68FB43810}"/>
              </a:ext>
            </a:extLst>
          </p:cNvPr>
          <p:cNvSpPr/>
          <p:nvPr/>
        </p:nvSpPr>
        <p:spPr>
          <a:xfrm>
            <a:off x="1943100" y="3495273"/>
            <a:ext cx="6908800" cy="12545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F60F66-6B30-23EC-6DA5-60570FBB469A}"/>
              </a:ext>
            </a:extLst>
          </p:cNvPr>
          <p:cNvSpPr/>
          <p:nvPr/>
        </p:nvSpPr>
        <p:spPr>
          <a:xfrm>
            <a:off x="1943100" y="4882345"/>
            <a:ext cx="6908800" cy="59845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C46034-90C6-0F80-DB0A-B4B4BCBF9544}"/>
              </a:ext>
            </a:extLst>
          </p:cNvPr>
          <p:cNvSpPr/>
          <p:nvPr/>
        </p:nvSpPr>
        <p:spPr>
          <a:xfrm>
            <a:off x="100013" y="3429000"/>
            <a:ext cx="12001499" cy="2308324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 outsider:  Field Cage 0 ?</a:t>
            </a:r>
          </a:p>
          <a:p>
            <a:pPr algn="ctr"/>
            <a:r>
              <a:rPr lang="en-US" sz="4800" b="1" noProof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Electrical Issues, what we understood…</a:t>
            </a:r>
          </a:p>
          <a:p>
            <a:pPr algn="ctr"/>
            <a:r>
              <a:rPr lang="en-US" sz="4800" b="1" noProof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and learnt </a:t>
            </a:r>
            <a:r>
              <a:rPr lang="en-US" sz="4800" b="1" cap="none" spc="0" noProof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505922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3F0CC-3690-AEF4-A0B8-D5770F108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Insulation issue in full scale FC0 prototype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7530D2-292D-06FB-ADBB-54D3462E44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109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C15FFC-F9DF-40CC-3AC7-390E9A8B1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A9CA0-589E-0041-D7B3-43A8D0C50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5B7652-059A-29B6-29C8-1F0A58526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488" y="1203264"/>
            <a:ext cx="9721058" cy="500016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75E2FE7-B594-79DA-FE84-1A8FD532B217}"/>
              </a:ext>
            </a:extLst>
          </p:cNvPr>
          <p:cNvSpPr/>
          <p:nvPr/>
        </p:nvSpPr>
        <p:spPr>
          <a:xfrm>
            <a:off x="1221934" y="5203469"/>
            <a:ext cx="2020030" cy="9999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AB349C-8F5C-A553-2AFD-7B968EDC233D}"/>
              </a:ext>
            </a:extLst>
          </p:cNvPr>
          <p:cNvSpPr/>
          <p:nvPr/>
        </p:nvSpPr>
        <p:spPr>
          <a:xfrm>
            <a:off x="2973509" y="5930545"/>
            <a:ext cx="8187912" cy="242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7DC9D0-40A4-D7D4-130C-E270B498FA16}"/>
              </a:ext>
            </a:extLst>
          </p:cNvPr>
          <p:cNvSpPr/>
          <p:nvPr/>
        </p:nvSpPr>
        <p:spPr>
          <a:xfrm>
            <a:off x="9709861" y="6082945"/>
            <a:ext cx="1603959" cy="242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18F078-3680-6740-F11F-A213146612D6}"/>
              </a:ext>
            </a:extLst>
          </p:cNvPr>
          <p:cNvSpPr/>
          <p:nvPr/>
        </p:nvSpPr>
        <p:spPr>
          <a:xfrm>
            <a:off x="9759066" y="5370037"/>
            <a:ext cx="1722190" cy="4690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87919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34E35-FF5C-5A76-9855-C4BAB6DE5D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2A261-4F5F-8291-387A-A2D35B45F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sz="3600" noProof="0" dirty="0"/>
              <a:t>The ND280 experiment: </a:t>
            </a:r>
            <a:r>
              <a:rPr lang="en-US" noProof="0" dirty="0"/>
              <a:t>High Angle TPC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92BAA-2FCE-E505-8F3D-B4F6FBB2277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11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C6D442-F90C-0723-06B1-26C3B3498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544540-8DB0-59DE-0D64-196807CC6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084F64-048B-AAC7-8D7E-42708F83A4F3}"/>
              </a:ext>
            </a:extLst>
          </p:cNvPr>
          <p:cNvSpPr txBox="1"/>
          <p:nvPr/>
        </p:nvSpPr>
        <p:spPr>
          <a:xfrm>
            <a:off x="2091211" y="1641073"/>
            <a:ext cx="7773989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The HATPC detector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 short introduction</a:t>
            </a:r>
          </a:p>
          <a:p>
            <a:pPr lvl="1"/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Encapsulated Resistive Anode Micromegas (ERAMs)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The </a:t>
            </a:r>
            <a:r>
              <a:rPr lang="en-US" dirty="0"/>
              <a:t>realization </a:t>
            </a:r>
            <a:r>
              <a:rPr lang="en-US" noProof="0" dirty="0"/>
              <a:t>of the 50 ERAM sensors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The ERAM characterization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Detector response, signal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 HATPC performance 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9948E34-2598-EDF5-AB68-5FEF29DCD9AB}"/>
              </a:ext>
            </a:extLst>
          </p:cNvPr>
          <p:cNvSpPr/>
          <p:nvPr/>
        </p:nvSpPr>
        <p:spPr>
          <a:xfrm>
            <a:off x="1943100" y="1647424"/>
            <a:ext cx="6908800" cy="294997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F043D4-ACFB-A14F-C538-B8D781822994}"/>
              </a:ext>
            </a:extLst>
          </p:cNvPr>
          <p:cNvSpPr/>
          <p:nvPr/>
        </p:nvSpPr>
        <p:spPr>
          <a:xfrm>
            <a:off x="2000250" y="2413000"/>
            <a:ext cx="6781800" cy="13589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8D9785FB-E6D1-0359-E50E-905FAC3353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1954864" imgH="2780981" progId="">
                  <p:embed/>
                </p:oleObj>
              </mc:Choice>
              <mc:Fallback>
                <p:oleObj r:id="rId2" imgW="21954864" imgH="2780981" progId="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8D9785FB-E6D1-0359-E50E-905FAC3353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712691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3F0CC-3690-AEF4-A0B8-D5770F108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Insulation issue in full scale FC0 prototype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7530D2-292D-06FB-ADBB-54D3462E44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110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C15FFC-F9DF-40CC-3AC7-390E9A8B1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A9CA0-589E-0041-D7B3-43A8D0C50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5B7652-059A-29B6-29C8-1F0A58526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488" y="1203264"/>
            <a:ext cx="9721058" cy="500016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7AD1B8-6044-C429-2C20-7605458B9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97" y="2870000"/>
            <a:ext cx="5957455" cy="38789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2B9A94D-E2FF-80CF-75B3-E7EE67D231AB}"/>
              </a:ext>
            </a:extLst>
          </p:cNvPr>
          <p:cNvSpPr/>
          <p:nvPr/>
        </p:nvSpPr>
        <p:spPr>
          <a:xfrm>
            <a:off x="4718050" y="4937607"/>
            <a:ext cx="1675715" cy="147131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E7A663-6A81-8F01-E6AA-C9347237C175}"/>
              </a:ext>
            </a:extLst>
          </p:cNvPr>
          <p:cNvSpPr/>
          <p:nvPr/>
        </p:nvSpPr>
        <p:spPr>
          <a:xfrm>
            <a:off x="4714794" y="3984387"/>
            <a:ext cx="1675715" cy="9616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B9831D-D185-7740-28EB-13C81E065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3427" y="2870000"/>
            <a:ext cx="5108228" cy="37843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4DE4C2-781F-AA34-60B3-F419291C0996}"/>
              </a:ext>
            </a:extLst>
          </p:cNvPr>
          <p:cNvSpPr txBox="1"/>
          <p:nvPr/>
        </p:nvSpPr>
        <p:spPr>
          <a:xfrm>
            <a:off x="733737" y="5843788"/>
            <a:ext cx="3486150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800" spc="-1" noProof="0" dirty="0">
                <a:solidFill>
                  <a:srgbClr val="0000FF"/>
                </a:solidFill>
                <a:latin typeface="Arial"/>
              </a:rPr>
              <a:t>Strip to strip V drop disuniformity    </a:t>
            </a:r>
            <a:endParaRPr lang="en-US" sz="1800" spc="-1" noProof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145842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DEAA5-88AB-4E72-F566-2D0459D9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Buried resistive layer: a possible explanation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9A1A00-0804-1C2E-E192-7717DBC234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111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1E4A0F-9D3A-3F18-0A5C-DA7364760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9672A9-2B43-815D-F38B-C6DC06136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301A06-2D78-0431-6700-CD23460C60B4}"/>
              </a:ext>
            </a:extLst>
          </p:cNvPr>
          <p:cNvSpPr txBox="1"/>
          <p:nvPr/>
        </p:nvSpPr>
        <p:spPr>
          <a:xfrm>
            <a:off x="429266" y="1087065"/>
            <a:ext cx="10973570" cy="1865112"/>
          </a:xfrm>
          <a:prstGeom prst="rect">
            <a:avLst/>
          </a:prstGeom>
          <a:noFill/>
          <a:ln w="0">
            <a:noFill/>
          </a:ln>
        </p:spPr>
        <p:txBody>
          <a:bodyPr lIns="81638" tIns="40819" rIns="81638" bIns="40819">
            <a:noAutofit/>
          </a:bodyPr>
          <a:lstStyle/>
          <a:p>
            <a:r>
              <a:rPr lang="en-US" sz="2400" spc="-1" noProof="0" dirty="0">
                <a:latin typeface="Arial"/>
              </a:rPr>
              <a:t>All observed features could be explained by the combination of two factors: </a:t>
            </a:r>
          </a:p>
          <a:p>
            <a:pPr marL="457200" indent="-457200">
              <a:buAutoNum type="arabicParenR"/>
            </a:pPr>
            <a:r>
              <a:rPr lang="en-US" sz="2400" spc="-1" noProof="0" dirty="0">
                <a:solidFill>
                  <a:srgbClr val="FF0000"/>
                </a:solidFill>
                <a:latin typeface="Arial"/>
              </a:rPr>
              <a:t>Presence of a resistive layer buried </a:t>
            </a:r>
            <a:r>
              <a:rPr lang="en-US" sz="2400" spc="-1" noProof="0" dirty="0">
                <a:solidFill>
                  <a:srgbClr val="0000FF"/>
                </a:solidFill>
                <a:latin typeface="Arial"/>
              </a:rPr>
              <a:t>underneath the Kapton </a:t>
            </a:r>
            <a:r>
              <a:rPr lang="en-US" sz="2400" spc="-1" noProof="0" dirty="0" err="1">
                <a:solidFill>
                  <a:srgbClr val="0000FF"/>
                </a:solidFill>
                <a:latin typeface="Arial"/>
              </a:rPr>
              <a:t>coverlay</a:t>
            </a:r>
            <a:r>
              <a:rPr lang="en-US" sz="2400" spc="-1" noProof="0" dirty="0">
                <a:solidFill>
                  <a:srgbClr val="0000FF"/>
                </a:solidFill>
                <a:latin typeface="Arial"/>
              </a:rPr>
              <a:t> layer protecting the mirror </a:t>
            </a:r>
            <a:r>
              <a:rPr lang="en-US" sz="2400" spc="-1" noProof="0" dirty="0" err="1">
                <a:solidFill>
                  <a:srgbClr val="0000FF"/>
                </a:solidFill>
                <a:latin typeface="Arial"/>
              </a:rPr>
              <a:t>Mirror</a:t>
            </a:r>
            <a:r>
              <a:rPr lang="en-US" sz="2400" spc="-1" noProof="0" dirty="0">
                <a:solidFill>
                  <a:srgbClr val="0000FF"/>
                </a:solidFill>
                <a:latin typeface="Arial"/>
              </a:rPr>
              <a:t> strip </a:t>
            </a:r>
          </a:p>
          <a:p>
            <a:pPr marL="457200" indent="-457200">
              <a:buAutoNum type="arabicParenR"/>
            </a:pPr>
            <a:r>
              <a:rPr lang="en-US" sz="2400" spc="-1" noProof="0" dirty="0">
                <a:solidFill>
                  <a:srgbClr val="FF0000"/>
                </a:solidFill>
                <a:latin typeface="Arial"/>
              </a:rPr>
              <a:t>Low resistivity </a:t>
            </a:r>
            <a:r>
              <a:rPr lang="en-US" sz="2400" spc="-1" noProof="0" dirty="0">
                <a:solidFill>
                  <a:srgbClr val="0000FF"/>
                </a:solidFill>
                <a:latin typeface="Arial"/>
              </a:rPr>
              <a:t>of the </a:t>
            </a:r>
            <a:r>
              <a:rPr lang="en-US" sz="2400" spc="-1" noProof="0" dirty="0" err="1">
                <a:solidFill>
                  <a:srgbClr val="0000FF"/>
                </a:solidFill>
                <a:latin typeface="Arial"/>
              </a:rPr>
              <a:t>coverlay</a:t>
            </a:r>
            <a:r>
              <a:rPr lang="en-US" sz="2400" spc="-1" noProof="0" dirty="0">
                <a:solidFill>
                  <a:srgbClr val="0000FF"/>
                </a:solidFill>
                <a:latin typeface="Arial"/>
              </a:rPr>
              <a:t> Kapton layer</a:t>
            </a:r>
            <a:r>
              <a:rPr lang="en-US" sz="2400" spc="-1" noProof="0" dirty="0">
                <a:latin typeface="Arial"/>
              </a:rPr>
              <a:t>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EEA150-F3AA-3C18-9DEC-BDDCA5318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55" y="2952177"/>
            <a:ext cx="10723793" cy="420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76883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A8833-F1E0-BFAF-91B3-1DC88505D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Buried resistive layer: phenomenology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DA0CF-F36F-4E7F-CD99-7137DFD8A77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112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266C6-C816-0026-F2D8-9C50F08DD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170418-32D6-B329-A6B5-3538AA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7FE3B0-CCB6-F2AA-8A02-3D0422807686}"/>
              </a:ext>
            </a:extLst>
          </p:cNvPr>
          <p:cNvSpPr txBox="1"/>
          <p:nvPr/>
        </p:nvSpPr>
        <p:spPr>
          <a:xfrm>
            <a:off x="292852" y="3656097"/>
            <a:ext cx="11749769" cy="1896239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txBody>
          <a:bodyPr lIns="81638" tIns="40819" rIns="81638" bIns="40819">
            <a:noAutofit/>
          </a:bodyPr>
          <a:lstStyle/>
          <a:p>
            <a:r>
              <a:rPr lang="en-US" spc="-1" noProof="0" dirty="0">
                <a:latin typeface="Arial"/>
              </a:rPr>
              <a:t>After applying HV after applying HV (</a:t>
            </a:r>
            <a:r>
              <a:rPr lang="en-US" spc="-1" noProof="0" dirty="0" err="1">
                <a:latin typeface="Arial"/>
              </a:rPr>
              <a:t>eg</a:t>
            </a:r>
            <a:r>
              <a:rPr lang="en-US" spc="-1" noProof="0" dirty="0">
                <a:latin typeface="Arial"/>
              </a:rPr>
              <a:t> -10kV) to the cathode, two phases:</a:t>
            </a:r>
          </a:p>
          <a:p>
            <a:pPr marL="342900" indent="-342900">
              <a:buAutoNum type="arabicParenR"/>
            </a:pPr>
            <a:r>
              <a:rPr lang="en-US" b="1" spc="-1" noProof="0" dirty="0">
                <a:latin typeface="Arial"/>
              </a:rPr>
              <a:t>Transient state</a:t>
            </a:r>
            <a:r>
              <a:rPr lang="en-US" spc="-1" noProof="0" dirty="0">
                <a:latin typeface="Arial"/>
              </a:rPr>
              <a:t>: in time scale depending on the contaminated layers resistivity (in our case very short O(10s) time scale) 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the buried resistive layer become ~ equipotential </a:t>
            </a:r>
            <a:r>
              <a:rPr lang="en-US" spc="-1" noProof="0" dirty="0">
                <a:latin typeface="Arial"/>
              </a:rPr>
              <a:t>(setting at intermediate potential -5kV) by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drawing charge from the strips</a:t>
            </a:r>
            <a:r>
              <a:rPr lang="en-US" spc="-1" noProof="0" dirty="0">
                <a:latin typeface="Arial"/>
              </a:rPr>
              <a:t> </a:t>
            </a:r>
          </a:p>
          <a:p>
            <a:pPr marL="342900" indent="-342900">
              <a:buAutoNum type="arabicParenR"/>
            </a:pPr>
            <a:endParaRPr lang="en-US" spc="-1" noProof="0" dirty="0">
              <a:latin typeface="Arial"/>
            </a:endParaRPr>
          </a:p>
          <a:p>
            <a:r>
              <a:rPr lang="en-US" b="1" spc="-1" noProof="0" dirty="0">
                <a:latin typeface="Arial"/>
              </a:rPr>
              <a:t>2) Steady state</a:t>
            </a:r>
            <a:r>
              <a:rPr lang="en-US" spc="-1" noProof="0" dirty="0">
                <a:latin typeface="Arial"/>
              </a:rPr>
              <a:t>: 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Mirror strips on the Anode, first half convey current to the </a:t>
            </a:r>
            <a:r>
              <a:rPr lang="en-US" spc="-1" noProof="0" dirty="0">
                <a:latin typeface="Arial"/>
              </a:rPr>
              <a:t>buried layer, while mirror strips on the 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Cathode side draw currents from the buried </a:t>
            </a:r>
            <a:r>
              <a:rPr lang="en-US" spc="-1" noProof="0" dirty="0">
                <a:latin typeface="Arial"/>
              </a:rPr>
              <a:t>layer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7A49932-FCC3-48AB-EA38-ECDEB57A2E64}"/>
              </a:ext>
            </a:extLst>
          </p:cNvPr>
          <p:cNvGrpSpPr/>
          <p:nvPr/>
        </p:nvGrpSpPr>
        <p:grpSpPr>
          <a:xfrm>
            <a:off x="292852" y="927977"/>
            <a:ext cx="11977989" cy="2545792"/>
            <a:chOff x="395788" y="938759"/>
            <a:chExt cx="11977989" cy="2545792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C082C59-8ECD-4CE8-A5AB-49361BFCE063}"/>
                </a:ext>
              </a:extLst>
            </p:cNvPr>
            <p:cNvSpPr txBox="1"/>
            <p:nvPr/>
          </p:nvSpPr>
          <p:spPr>
            <a:xfrm>
              <a:off x="11269233" y="1477699"/>
              <a:ext cx="85387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noProof="0" dirty="0"/>
                <a:t>Glue </a:t>
              </a:r>
            </a:p>
            <a:p>
              <a:r>
                <a:rPr lang="en-US" sz="1400" noProof="0" dirty="0"/>
                <a:t>prepreg.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231C95F-657A-8E1E-C2D3-6B9ED3EE720B}"/>
                </a:ext>
              </a:extLst>
            </p:cNvPr>
            <p:cNvSpPr txBox="1"/>
            <p:nvPr/>
          </p:nvSpPr>
          <p:spPr>
            <a:xfrm>
              <a:off x="11071450" y="2575746"/>
              <a:ext cx="130232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noProof="0" dirty="0"/>
                <a:t>Resin </a:t>
              </a:r>
            </a:p>
            <a:p>
              <a:r>
                <a:rPr lang="en-US" sz="1400" noProof="0" dirty="0"/>
                <a:t>impregnated</a:t>
              </a:r>
            </a:p>
            <a:p>
              <a:r>
                <a:rPr lang="en-US" sz="1400" noProof="0" dirty="0"/>
                <a:t>Twaron layer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51034469-3539-B7D6-2471-626421AB9391}"/>
                </a:ext>
              </a:extLst>
            </p:cNvPr>
            <p:cNvSpPr txBox="1"/>
            <p:nvPr/>
          </p:nvSpPr>
          <p:spPr>
            <a:xfrm>
              <a:off x="10805780" y="1020435"/>
              <a:ext cx="919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noProof="0" dirty="0"/>
                <a:t>Cathode</a:t>
              </a:r>
            </a:p>
            <a:p>
              <a:r>
                <a:rPr lang="en-US" sz="1400" b="1" noProof="0" dirty="0">
                  <a:solidFill>
                    <a:srgbClr val="0000FF"/>
                  </a:solidFill>
                </a:rPr>
                <a:t>-10kV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7C97D64C-EE78-2306-F533-99987DB879CE}"/>
                </a:ext>
              </a:extLst>
            </p:cNvPr>
            <p:cNvSpPr/>
            <p:nvPr/>
          </p:nvSpPr>
          <p:spPr>
            <a:xfrm>
              <a:off x="3459964" y="2044540"/>
              <a:ext cx="1018564" cy="387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26E341E0-F00E-FC11-2974-626FC1863AE6}"/>
                </a:ext>
              </a:extLst>
            </p:cNvPr>
            <p:cNvSpPr/>
            <p:nvPr/>
          </p:nvSpPr>
          <p:spPr>
            <a:xfrm>
              <a:off x="1238481" y="153197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E8F795A5-517A-7511-08FF-891665BD6841}"/>
                </a:ext>
              </a:extLst>
            </p:cNvPr>
            <p:cNvSpPr/>
            <p:nvPr/>
          </p:nvSpPr>
          <p:spPr>
            <a:xfrm>
              <a:off x="2517243" y="153197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AE6C7BBF-BB87-3A21-539C-7F628C8A999B}"/>
                </a:ext>
              </a:extLst>
            </p:cNvPr>
            <p:cNvSpPr/>
            <p:nvPr/>
          </p:nvSpPr>
          <p:spPr>
            <a:xfrm>
              <a:off x="3775952" y="1543454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F06C7F42-E032-BAA1-AFAD-235015D84AC6}"/>
                </a:ext>
              </a:extLst>
            </p:cNvPr>
            <p:cNvSpPr/>
            <p:nvPr/>
          </p:nvSpPr>
          <p:spPr>
            <a:xfrm>
              <a:off x="1138711" y="1638138"/>
              <a:ext cx="3567234" cy="3834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7C8658B1-2082-4C55-2C9C-823A883B6294}"/>
                </a:ext>
              </a:extLst>
            </p:cNvPr>
            <p:cNvSpPr/>
            <p:nvPr/>
          </p:nvSpPr>
          <p:spPr>
            <a:xfrm>
              <a:off x="1852567" y="2004732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904313F6-D08E-3D85-8754-E9FCDDFAF9B3}"/>
                </a:ext>
              </a:extLst>
            </p:cNvPr>
            <p:cNvSpPr/>
            <p:nvPr/>
          </p:nvSpPr>
          <p:spPr>
            <a:xfrm>
              <a:off x="1141112" y="2174153"/>
              <a:ext cx="3567234" cy="25139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7E3DEAC7-CEDF-0C0F-D028-889195083530}"/>
                </a:ext>
              </a:extLst>
            </p:cNvPr>
            <p:cNvSpPr/>
            <p:nvPr/>
          </p:nvSpPr>
          <p:spPr>
            <a:xfrm>
              <a:off x="3775629" y="1528772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39B8E008-F7D3-00D4-AD23-5BC7CF36B95E}"/>
                </a:ext>
              </a:extLst>
            </p:cNvPr>
            <p:cNvSpPr/>
            <p:nvPr/>
          </p:nvSpPr>
          <p:spPr>
            <a:xfrm>
              <a:off x="5054391" y="1528772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F6E667F3-DAE5-BC88-7C62-376DFDF68F97}"/>
                </a:ext>
              </a:extLst>
            </p:cNvPr>
            <p:cNvSpPr/>
            <p:nvPr/>
          </p:nvSpPr>
          <p:spPr>
            <a:xfrm>
              <a:off x="3675859" y="1634932"/>
              <a:ext cx="3567234" cy="3834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4FFAE8B9-11B7-0988-B635-1CE448CB44D7}"/>
                </a:ext>
              </a:extLst>
            </p:cNvPr>
            <p:cNvSpPr/>
            <p:nvPr/>
          </p:nvSpPr>
          <p:spPr>
            <a:xfrm>
              <a:off x="1138711" y="2005383"/>
              <a:ext cx="6116378" cy="168769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DD2203A8-419D-FC22-BB94-F72FEEF84520}"/>
                </a:ext>
              </a:extLst>
            </p:cNvPr>
            <p:cNvSpPr/>
            <p:nvPr/>
          </p:nvSpPr>
          <p:spPr>
            <a:xfrm>
              <a:off x="3678260" y="2170947"/>
              <a:ext cx="3567234" cy="25139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F5826105-3089-A550-8369-D64E643A2D13}"/>
                </a:ext>
              </a:extLst>
            </p:cNvPr>
            <p:cNvSpPr/>
            <p:nvPr/>
          </p:nvSpPr>
          <p:spPr>
            <a:xfrm>
              <a:off x="3150301" y="2013841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9DB77C7F-E8D0-D6AC-D55C-470C1CF271D9}"/>
                </a:ext>
              </a:extLst>
            </p:cNvPr>
            <p:cNvSpPr/>
            <p:nvPr/>
          </p:nvSpPr>
          <p:spPr>
            <a:xfrm>
              <a:off x="1903164" y="2000874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69F37D6B-FDC2-769A-3B7C-869BF5CE4C04}"/>
                </a:ext>
              </a:extLst>
            </p:cNvPr>
            <p:cNvSpPr/>
            <p:nvPr/>
          </p:nvSpPr>
          <p:spPr>
            <a:xfrm>
              <a:off x="1141931" y="2436330"/>
              <a:ext cx="6085450" cy="500202"/>
            </a:xfrm>
            <a:prstGeom prst="rect">
              <a:avLst/>
            </a:prstGeom>
            <a:pattFill prst="solidDmnd">
              <a:fgClr>
                <a:srgbClr val="FFFF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CB00A9D-A596-06DA-246A-14B9AA116005}"/>
                </a:ext>
              </a:extLst>
            </p:cNvPr>
            <p:cNvSpPr/>
            <p:nvPr/>
          </p:nvSpPr>
          <p:spPr>
            <a:xfrm>
              <a:off x="1136912" y="2433981"/>
              <a:ext cx="6104382" cy="500202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0"/>
                    <a:lumMod val="0"/>
                    <a:lumOff val="100000"/>
                  </a:schemeClr>
                </a:gs>
                <a:gs pos="28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545DA66F-0D72-7E75-D655-A76D980976AD}"/>
                </a:ext>
              </a:extLst>
            </p:cNvPr>
            <p:cNvSpPr/>
            <p:nvPr/>
          </p:nvSpPr>
          <p:spPr>
            <a:xfrm>
              <a:off x="7334606" y="2052056"/>
              <a:ext cx="1018564" cy="387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950AB597-399B-07E0-5B79-1A94D3C06EB9}"/>
                </a:ext>
              </a:extLst>
            </p:cNvPr>
            <p:cNvSpPr/>
            <p:nvPr/>
          </p:nvSpPr>
          <p:spPr>
            <a:xfrm>
              <a:off x="6346966" y="1531473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9A8DB03D-BF34-E145-CEFC-8970B758FBCA}"/>
                </a:ext>
              </a:extLst>
            </p:cNvPr>
            <p:cNvSpPr/>
            <p:nvPr/>
          </p:nvSpPr>
          <p:spPr>
            <a:xfrm>
              <a:off x="6391885" y="1539494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6A627670-88BD-6073-E2FF-ABBA58899B96}"/>
                </a:ext>
              </a:extLst>
            </p:cNvPr>
            <p:cNvSpPr/>
            <p:nvPr/>
          </p:nvSpPr>
          <p:spPr>
            <a:xfrm>
              <a:off x="7650594" y="1550970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53AC73ED-390C-DDF6-57E0-55FFFF116997}"/>
                </a:ext>
              </a:extLst>
            </p:cNvPr>
            <p:cNvSpPr/>
            <p:nvPr/>
          </p:nvSpPr>
          <p:spPr>
            <a:xfrm>
              <a:off x="5013353" y="1645654"/>
              <a:ext cx="3567234" cy="3834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B9F98962-69D6-2649-A936-63B02E211649}"/>
                </a:ext>
              </a:extLst>
            </p:cNvPr>
            <p:cNvSpPr/>
            <p:nvPr/>
          </p:nvSpPr>
          <p:spPr>
            <a:xfrm>
              <a:off x="5727209" y="201224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35238A7B-A6B8-509D-3783-AC217EB2344C}"/>
                </a:ext>
              </a:extLst>
            </p:cNvPr>
            <p:cNvSpPr/>
            <p:nvPr/>
          </p:nvSpPr>
          <p:spPr>
            <a:xfrm>
              <a:off x="5015754" y="2181669"/>
              <a:ext cx="3567234" cy="25139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089B8C74-E172-F83F-63C8-7A11AF13E0BC}"/>
                </a:ext>
              </a:extLst>
            </p:cNvPr>
            <p:cNvSpPr/>
            <p:nvPr/>
          </p:nvSpPr>
          <p:spPr>
            <a:xfrm>
              <a:off x="9871754" y="2048850"/>
              <a:ext cx="1018564" cy="387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9B535AFB-5DB1-94B6-9E11-1AC94438B9DB}"/>
                </a:ext>
              </a:extLst>
            </p:cNvPr>
            <p:cNvSpPr/>
            <p:nvPr/>
          </p:nvSpPr>
          <p:spPr>
            <a:xfrm>
              <a:off x="7650271" y="153628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6090F7FD-78B0-5BD9-76D2-D19852339FC2}"/>
                </a:ext>
              </a:extLst>
            </p:cNvPr>
            <p:cNvSpPr/>
            <p:nvPr/>
          </p:nvSpPr>
          <p:spPr>
            <a:xfrm>
              <a:off x="8929033" y="153628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66518633-7D13-DBF0-7825-B9611236D812}"/>
                </a:ext>
              </a:extLst>
            </p:cNvPr>
            <p:cNvSpPr/>
            <p:nvPr/>
          </p:nvSpPr>
          <p:spPr>
            <a:xfrm>
              <a:off x="10187742" y="1547764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76A3FDD3-F1E7-CA77-A76A-E641A0D0F28A}"/>
                </a:ext>
              </a:extLst>
            </p:cNvPr>
            <p:cNvSpPr/>
            <p:nvPr/>
          </p:nvSpPr>
          <p:spPr>
            <a:xfrm>
              <a:off x="7550501" y="1642448"/>
              <a:ext cx="3567234" cy="3834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C8962DB2-53D2-EF9D-428F-27BCD13D43F3}"/>
                </a:ext>
              </a:extLst>
            </p:cNvPr>
            <p:cNvSpPr/>
            <p:nvPr/>
          </p:nvSpPr>
          <p:spPr>
            <a:xfrm>
              <a:off x="5013353" y="2012899"/>
              <a:ext cx="6116378" cy="168769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A06710E5-E519-B8AB-A292-05337A8FAA88}"/>
                </a:ext>
              </a:extLst>
            </p:cNvPr>
            <p:cNvSpPr/>
            <p:nvPr/>
          </p:nvSpPr>
          <p:spPr>
            <a:xfrm>
              <a:off x="9562091" y="2018151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5D0267BD-D92C-533D-232F-5FC9ECFF6DD5}"/>
                </a:ext>
              </a:extLst>
            </p:cNvPr>
            <p:cNvSpPr/>
            <p:nvPr/>
          </p:nvSpPr>
          <p:spPr>
            <a:xfrm>
              <a:off x="7552902" y="2178463"/>
              <a:ext cx="3567234" cy="25139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92FF0079-73BF-319C-6F8F-DFBB79D43420}"/>
                </a:ext>
              </a:extLst>
            </p:cNvPr>
            <p:cNvSpPr/>
            <p:nvPr/>
          </p:nvSpPr>
          <p:spPr>
            <a:xfrm>
              <a:off x="7024943" y="2021357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A550FC76-A161-23FF-3C7B-AC46D73D9399}"/>
                </a:ext>
              </a:extLst>
            </p:cNvPr>
            <p:cNvSpPr/>
            <p:nvPr/>
          </p:nvSpPr>
          <p:spPr>
            <a:xfrm>
              <a:off x="8272747" y="201908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753989DC-C0DB-1861-C231-0D35D2D1657C}"/>
                </a:ext>
              </a:extLst>
            </p:cNvPr>
            <p:cNvSpPr/>
            <p:nvPr/>
          </p:nvSpPr>
          <p:spPr>
            <a:xfrm>
              <a:off x="5759470" y="2008390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9740E68F-E21E-92C3-6E3B-FC4D5162A6B5}"/>
                </a:ext>
              </a:extLst>
            </p:cNvPr>
            <p:cNvSpPr txBox="1"/>
            <p:nvPr/>
          </p:nvSpPr>
          <p:spPr>
            <a:xfrm>
              <a:off x="9969800" y="1634915"/>
              <a:ext cx="1302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noProof="0" dirty="0"/>
                <a:t>Kapton 50</a:t>
              </a:r>
              <a:r>
                <a:rPr lang="en-US" sz="1400" noProof="0" dirty="0">
                  <a:latin typeface="Symbol" panose="05050102010706020507" pitchFamily="18" charset="2"/>
                </a:rPr>
                <a:t>m</a:t>
              </a:r>
              <a:r>
                <a:rPr lang="en-US" sz="1400" noProof="0" dirty="0"/>
                <a:t>m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938FC310-CA68-1C32-9EB3-7A1B9C80AEBA}"/>
                </a:ext>
              </a:extLst>
            </p:cNvPr>
            <p:cNvSpPr txBox="1"/>
            <p:nvPr/>
          </p:nvSpPr>
          <p:spPr>
            <a:xfrm>
              <a:off x="9963420" y="2166787"/>
              <a:ext cx="1302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noProof="0" dirty="0"/>
                <a:t>Kapton 25</a:t>
              </a:r>
              <a:r>
                <a:rPr lang="en-US" sz="1400" noProof="0" dirty="0">
                  <a:latin typeface="Symbol" panose="05050102010706020507" pitchFamily="18" charset="2"/>
                </a:rPr>
                <a:t>m</a:t>
              </a:r>
              <a:r>
                <a:rPr lang="en-US" sz="1400" noProof="0" dirty="0"/>
                <a:t>m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EC193CD-9546-AB42-E6BB-C1AC36299378}"/>
                </a:ext>
              </a:extLst>
            </p:cNvPr>
            <p:cNvSpPr/>
            <p:nvPr/>
          </p:nvSpPr>
          <p:spPr>
            <a:xfrm>
              <a:off x="5016573" y="2443846"/>
              <a:ext cx="6085450" cy="500202"/>
            </a:xfrm>
            <a:prstGeom prst="rect">
              <a:avLst/>
            </a:prstGeom>
            <a:pattFill prst="solidDmnd">
              <a:fgClr>
                <a:srgbClr val="FFFF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B053588B-207E-BF2C-5E3C-D29B368BC619}"/>
                </a:ext>
              </a:extLst>
            </p:cNvPr>
            <p:cNvSpPr/>
            <p:nvPr/>
          </p:nvSpPr>
          <p:spPr>
            <a:xfrm>
              <a:off x="5011554" y="2441497"/>
              <a:ext cx="6104382" cy="500202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0"/>
                    <a:lumMod val="0"/>
                    <a:lumOff val="100000"/>
                  </a:schemeClr>
                </a:gs>
                <a:gs pos="28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73B9CF79-9A10-8040-B7CC-AE1B59903177}"/>
                </a:ext>
              </a:extLst>
            </p:cNvPr>
            <p:cNvCxnSpPr>
              <a:cxnSpLocks/>
            </p:cNvCxnSpPr>
            <p:nvPr/>
          </p:nvCxnSpPr>
          <p:spPr>
            <a:xfrm>
              <a:off x="10808660" y="1181409"/>
              <a:ext cx="0" cy="1000259"/>
            </a:xfrm>
            <a:prstGeom prst="line">
              <a:avLst/>
            </a:prstGeom>
            <a:ln w="44450">
              <a:solidFill>
                <a:srgbClr val="0000FF">
                  <a:alpha val="40000"/>
                </a:srgbClr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694C2689-71CA-F613-D316-1440F3C05411}"/>
                </a:ext>
              </a:extLst>
            </p:cNvPr>
            <p:cNvSpPr txBox="1"/>
            <p:nvPr/>
          </p:nvSpPr>
          <p:spPr>
            <a:xfrm>
              <a:off x="1387872" y="969894"/>
              <a:ext cx="1173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noProof="0" dirty="0"/>
                <a:t>Anode</a:t>
              </a:r>
            </a:p>
            <a:p>
              <a:r>
                <a:rPr lang="en-US" sz="1400" b="1" noProof="0" dirty="0">
                  <a:solidFill>
                    <a:srgbClr val="0000FF"/>
                  </a:solidFill>
                </a:rPr>
                <a:t>0V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B7969397-1CBC-322D-1EEB-16A1D338D57D}"/>
                </a:ext>
              </a:extLst>
            </p:cNvPr>
            <p:cNvSpPr txBox="1"/>
            <p:nvPr/>
          </p:nvSpPr>
          <p:spPr>
            <a:xfrm>
              <a:off x="6074404" y="1039174"/>
              <a:ext cx="10043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noProof="0" dirty="0"/>
                <a:t>Center FC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6CE8D3C0-E968-976D-2BE3-47DD657DC49B}"/>
                </a:ext>
              </a:extLst>
            </p:cNvPr>
            <p:cNvSpPr/>
            <p:nvPr/>
          </p:nvSpPr>
          <p:spPr>
            <a:xfrm>
              <a:off x="6313100" y="154024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A7DCA61A-DCCA-7BB4-F243-788DD6A1E3BB}"/>
                </a:ext>
              </a:extLst>
            </p:cNvPr>
            <p:cNvSpPr/>
            <p:nvPr/>
          </p:nvSpPr>
          <p:spPr>
            <a:xfrm>
              <a:off x="5703493" y="2008343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2986EE91-BCBD-0E3E-BBC5-F5E36B9E5377}"/>
                </a:ext>
              </a:extLst>
            </p:cNvPr>
            <p:cNvSpPr/>
            <p:nvPr/>
          </p:nvSpPr>
          <p:spPr>
            <a:xfrm>
              <a:off x="4398105" y="2011572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9A206A53-070F-DE01-2AE2-F1F0F4FD6693}"/>
                </a:ext>
              </a:extLst>
            </p:cNvPr>
            <p:cNvSpPr txBox="1"/>
            <p:nvPr/>
          </p:nvSpPr>
          <p:spPr>
            <a:xfrm rot="18485681">
              <a:off x="2673030" y="988138"/>
              <a:ext cx="6219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noProof="0" dirty="0"/>
                <a:t>Field </a:t>
              </a:r>
            </a:p>
            <a:p>
              <a:r>
                <a:rPr lang="en-US" sz="1400" noProof="0" dirty="0"/>
                <a:t>strips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EABF3383-2F92-702E-52D3-0BEE140887D4}"/>
                </a:ext>
              </a:extLst>
            </p:cNvPr>
            <p:cNvSpPr txBox="1"/>
            <p:nvPr/>
          </p:nvSpPr>
          <p:spPr>
            <a:xfrm rot="18772650">
              <a:off x="2645852" y="1665568"/>
              <a:ext cx="6582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noProof="0" dirty="0"/>
                <a:t>Mirror  </a:t>
              </a:r>
            </a:p>
            <a:p>
              <a:r>
                <a:rPr lang="en-US" sz="1400" noProof="0" dirty="0"/>
                <a:t>strips</a:t>
              </a: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F1496133-3F04-2725-8E24-69711F5E2C8C}"/>
                </a:ext>
              </a:extLst>
            </p:cNvPr>
            <p:cNvSpPr/>
            <p:nvPr/>
          </p:nvSpPr>
          <p:spPr>
            <a:xfrm>
              <a:off x="1191232" y="2452949"/>
              <a:ext cx="9938499" cy="49631"/>
            </a:xfrm>
            <a:custGeom>
              <a:avLst/>
              <a:gdLst>
                <a:gd name="connsiteX0" fmla="*/ 0 w 9938499"/>
                <a:gd name="connsiteY0" fmla="*/ 0 h 49631"/>
                <a:gd name="connsiteX1" fmla="*/ 584618 w 9938499"/>
                <a:gd name="connsiteY1" fmla="*/ 0 h 49631"/>
                <a:gd name="connsiteX2" fmla="*/ 1069850 w 9938499"/>
                <a:gd name="connsiteY2" fmla="*/ 0 h 49631"/>
                <a:gd name="connsiteX3" fmla="*/ 1654468 w 9938499"/>
                <a:gd name="connsiteY3" fmla="*/ 0 h 49631"/>
                <a:gd name="connsiteX4" fmla="*/ 2338470 w 9938499"/>
                <a:gd name="connsiteY4" fmla="*/ 0 h 49631"/>
                <a:gd name="connsiteX5" fmla="*/ 3121858 w 9938499"/>
                <a:gd name="connsiteY5" fmla="*/ 0 h 49631"/>
                <a:gd name="connsiteX6" fmla="*/ 3905245 w 9938499"/>
                <a:gd name="connsiteY6" fmla="*/ 0 h 49631"/>
                <a:gd name="connsiteX7" fmla="*/ 4489863 w 9938499"/>
                <a:gd name="connsiteY7" fmla="*/ 0 h 49631"/>
                <a:gd name="connsiteX8" fmla="*/ 5173866 w 9938499"/>
                <a:gd name="connsiteY8" fmla="*/ 0 h 49631"/>
                <a:gd name="connsiteX9" fmla="*/ 5559713 w 9938499"/>
                <a:gd name="connsiteY9" fmla="*/ 0 h 49631"/>
                <a:gd name="connsiteX10" fmla="*/ 5846176 w 9938499"/>
                <a:gd name="connsiteY10" fmla="*/ 0 h 49631"/>
                <a:gd name="connsiteX11" fmla="*/ 6629563 w 9938499"/>
                <a:gd name="connsiteY11" fmla="*/ 0 h 49631"/>
                <a:gd name="connsiteX12" fmla="*/ 7015411 w 9938499"/>
                <a:gd name="connsiteY12" fmla="*/ 0 h 49631"/>
                <a:gd name="connsiteX13" fmla="*/ 7401259 w 9938499"/>
                <a:gd name="connsiteY13" fmla="*/ 0 h 49631"/>
                <a:gd name="connsiteX14" fmla="*/ 7787106 w 9938499"/>
                <a:gd name="connsiteY14" fmla="*/ 0 h 49631"/>
                <a:gd name="connsiteX15" fmla="*/ 8471109 w 9938499"/>
                <a:gd name="connsiteY15" fmla="*/ 0 h 49631"/>
                <a:gd name="connsiteX16" fmla="*/ 8956341 w 9938499"/>
                <a:gd name="connsiteY16" fmla="*/ 0 h 49631"/>
                <a:gd name="connsiteX17" fmla="*/ 9938499 w 9938499"/>
                <a:gd name="connsiteY17" fmla="*/ 0 h 49631"/>
                <a:gd name="connsiteX18" fmla="*/ 9938499 w 9938499"/>
                <a:gd name="connsiteY18" fmla="*/ 49631 h 49631"/>
                <a:gd name="connsiteX19" fmla="*/ 9353881 w 9938499"/>
                <a:gd name="connsiteY19" fmla="*/ 49631 h 49631"/>
                <a:gd name="connsiteX20" fmla="*/ 8769264 w 9938499"/>
                <a:gd name="connsiteY20" fmla="*/ 49631 h 49631"/>
                <a:gd name="connsiteX21" fmla="*/ 8085261 w 9938499"/>
                <a:gd name="connsiteY21" fmla="*/ 49631 h 49631"/>
                <a:gd name="connsiteX22" fmla="*/ 7500644 w 9938499"/>
                <a:gd name="connsiteY22" fmla="*/ 49631 h 49631"/>
                <a:gd name="connsiteX23" fmla="*/ 7214181 w 9938499"/>
                <a:gd name="connsiteY23" fmla="*/ 49631 h 49631"/>
                <a:gd name="connsiteX24" fmla="*/ 6629563 w 9938499"/>
                <a:gd name="connsiteY24" fmla="*/ 49631 h 49631"/>
                <a:gd name="connsiteX25" fmla="*/ 6243716 w 9938499"/>
                <a:gd name="connsiteY25" fmla="*/ 49631 h 49631"/>
                <a:gd name="connsiteX26" fmla="*/ 5559713 w 9938499"/>
                <a:gd name="connsiteY26" fmla="*/ 49631 h 49631"/>
                <a:gd name="connsiteX27" fmla="*/ 4875711 w 9938499"/>
                <a:gd name="connsiteY27" fmla="*/ 49631 h 49631"/>
                <a:gd name="connsiteX28" fmla="*/ 4291093 w 9938499"/>
                <a:gd name="connsiteY28" fmla="*/ 49631 h 49631"/>
                <a:gd name="connsiteX29" fmla="*/ 4004630 w 9938499"/>
                <a:gd name="connsiteY29" fmla="*/ 49631 h 49631"/>
                <a:gd name="connsiteX30" fmla="*/ 3718168 w 9938499"/>
                <a:gd name="connsiteY30" fmla="*/ 49631 h 49631"/>
                <a:gd name="connsiteX31" fmla="*/ 3133550 w 9938499"/>
                <a:gd name="connsiteY31" fmla="*/ 49631 h 49631"/>
                <a:gd name="connsiteX32" fmla="*/ 2350163 w 9938499"/>
                <a:gd name="connsiteY32" fmla="*/ 49631 h 49631"/>
                <a:gd name="connsiteX33" fmla="*/ 1566775 w 9938499"/>
                <a:gd name="connsiteY33" fmla="*/ 49631 h 49631"/>
                <a:gd name="connsiteX34" fmla="*/ 882773 w 9938499"/>
                <a:gd name="connsiteY34" fmla="*/ 49631 h 49631"/>
                <a:gd name="connsiteX35" fmla="*/ 0 w 9938499"/>
                <a:gd name="connsiteY35" fmla="*/ 49631 h 49631"/>
                <a:gd name="connsiteX36" fmla="*/ 0 w 9938499"/>
                <a:gd name="connsiteY36" fmla="*/ 0 h 4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9938499" h="49631" fill="none" extrusionOk="0">
                  <a:moveTo>
                    <a:pt x="0" y="0"/>
                  </a:moveTo>
                  <a:cubicBezTo>
                    <a:pt x="176186" y="-27786"/>
                    <a:pt x="391159" y="7430"/>
                    <a:pt x="584618" y="0"/>
                  </a:cubicBezTo>
                  <a:cubicBezTo>
                    <a:pt x="778077" y="-7430"/>
                    <a:pt x="840288" y="36511"/>
                    <a:pt x="1069850" y="0"/>
                  </a:cubicBezTo>
                  <a:cubicBezTo>
                    <a:pt x="1299412" y="-36511"/>
                    <a:pt x="1519905" y="56860"/>
                    <a:pt x="1654468" y="0"/>
                  </a:cubicBezTo>
                  <a:cubicBezTo>
                    <a:pt x="1789031" y="-56860"/>
                    <a:pt x="2132766" y="38290"/>
                    <a:pt x="2338470" y="0"/>
                  </a:cubicBezTo>
                  <a:cubicBezTo>
                    <a:pt x="2544174" y="-38290"/>
                    <a:pt x="2767343" y="52675"/>
                    <a:pt x="3121858" y="0"/>
                  </a:cubicBezTo>
                  <a:cubicBezTo>
                    <a:pt x="3476373" y="-52675"/>
                    <a:pt x="3740768" y="20193"/>
                    <a:pt x="3905245" y="0"/>
                  </a:cubicBezTo>
                  <a:cubicBezTo>
                    <a:pt x="4069722" y="-20193"/>
                    <a:pt x="4211189" y="21547"/>
                    <a:pt x="4489863" y="0"/>
                  </a:cubicBezTo>
                  <a:cubicBezTo>
                    <a:pt x="4768537" y="-21547"/>
                    <a:pt x="4839322" y="37348"/>
                    <a:pt x="5173866" y="0"/>
                  </a:cubicBezTo>
                  <a:cubicBezTo>
                    <a:pt x="5508410" y="-37348"/>
                    <a:pt x="5415157" y="7182"/>
                    <a:pt x="5559713" y="0"/>
                  </a:cubicBezTo>
                  <a:cubicBezTo>
                    <a:pt x="5704269" y="-7182"/>
                    <a:pt x="5721644" y="14376"/>
                    <a:pt x="5846176" y="0"/>
                  </a:cubicBezTo>
                  <a:cubicBezTo>
                    <a:pt x="5970708" y="-14376"/>
                    <a:pt x="6357050" y="17270"/>
                    <a:pt x="6629563" y="0"/>
                  </a:cubicBezTo>
                  <a:cubicBezTo>
                    <a:pt x="6902076" y="-17270"/>
                    <a:pt x="6913838" y="43300"/>
                    <a:pt x="7015411" y="0"/>
                  </a:cubicBezTo>
                  <a:cubicBezTo>
                    <a:pt x="7116984" y="-43300"/>
                    <a:pt x="7259160" y="34176"/>
                    <a:pt x="7401259" y="0"/>
                  </a:cubicBezTo>
                  <a:cubicBezTo>
                    <a:pt x="7543358" y="-34176"/>
                    <a:pt x="7701880" y="10793"/>
                    <a:pt x="7787106" y="0"/>
                  </a:cubicBezTo>
                  <a:cubicBezTo>
                    <a:pt x="7872332" y="-10793"/>
                    <a:pt x="8188830" y="17951"/>
                    <a:pt x="8471109" y="0"/>
                  </a:cubicBezTo>
                  <a:cubicBezTo>
                    <a:pt x="8753388" y="-17951"/>
                    <a:pt x="8752855" y="14538"/>
                    <a:pt x="8956341" y="0"/>
                  </a:cubicBezTo>
                  <a:cubicBezTo>
                    <a:pt x="9159827" y="-14538"/>
                    <a:pt x="9714681" y="60879"/>
                    <a:pt x="9938499" y="0"/>
                  </a:cubicBezTo>
                  <a:cubicBezTo>
                    <a:pt x="9942753" y="14333"/>
                    <a:pt x="9934588" y="34803"/>
                    <a:pt x="9938499" y="49631"/>
                  </a:cubicBezTo>
                  <a:cubicBezTo>
                    <a:pt x="9728054" y="82049"/>
                    <a:pt x="9505479" y="-13730"/>
                    <a:pt x="9353881" y="49631"/>
                  </a:cubicBezTo>
                  <a:cubicBezTo>
                    <a:pt x="9202283" y="112992"/>
                    <a:pt x="8893047" y="42207"/>
                    <a:pt x="8769264" y="49631"/>
                  </a:cubicBezTo>
                  <a:cubicBezTo>
                    <a:pt x="8645481" y="57055"/>
                    <a:pt x="8303106" y="30124"/>
                    <a:pt x="8085261" y="49631"/>
                  </a:cubicBezTo>
                  <a:cubicBezTo>
                    <a:pt x="7867416" y="69138"/>
                    <a:pt x="7639216" y="3814"/>
                    <a:pt x="7500644" y="49631"/>
                  </a:cubicBezTo>
                  <a:cubicBezTo>
                    <a:pt x="7362072" y="95448"/>
                    <a:pt x="7301142" y="21892"/>
                    <a:pt x="7214181" y="49631"/>
                  </a:cubicBezTo>
                  <a:cubicBezTo>
                    <a:pt x="7127220" y="77370"/>
                    <a:pt x="6783165" y="-16016"/>
                    <a:pt x="6629563" y="49631"/>
                  </a:cubicBezTo>
                  <a:cubicBezTo>
                    <a:pt x="6475961" y="115278"/>
                    <a:pt x="6387765" y="17998"/>
                    <a:pt x="6243716" y="49631"/>
                  </a:cubicBezTo>
                  <a:cubicBezTo>
                    <a:pt x="6099667" y="81264"/>
                    <a:pt x="5702323" y="32574"/>
                    <a:pt x="5559713" y="49631"/>
                  </a:cubicBezTo>
                  <a:cubicBezTo>
                    <a:pt x="5417103" y="66688"/>
                    <a:pt x="5085858" y="39124"/>
                    <a:pt x="4875711" y="49631"/>
                  </a:cubicBezTo>
                  <a:cubicBezTo>
                    <a:pt x="4665564" y="60138"/>
                    <a:pt x="4435556" y="27343"/>
                    <a:pt x="4291093" y="49631"/>
                  </a:cubicBezTo>
                  <a:cubicBezTo>
                    <a:pt x="4146630" y="71919"/>
                    <a:pt x="4125160" y="17724"/>
                    <a:pt x="4004630" y="49631"/>
                  </a:cubicBezTo>
                  <a:cubicBezTo>
                    <a:pt x="3884100" y="81538"/>
                    <a:pt x="3783570" y="29897"/>
                    <a:pt x="3718168" y="49631"/>
                  </a:cubicBezTo>
                  <a:cubicBezTo>
                    <a:pt x="3652766" y="69365"/>
                    <a:pt x="3408654" y="-10901"/>
                    <a:pt x="3133550" y="49631"/>
                  </a:cubicBezTo>
                  <a:cubicBezTo>
                    <a:pt x="2858446" y="110163"/>
                    <a:pt x="2606622" y="-37639"/>
                    <a:pt x="2350163" y="49631"/>
                  </a:cubicBezTo>
                  <a:cubicBezTo>
                    <a:pt x="2093704" y="136901"/>
                    <a:pt x="1765226" y="-28881"/>
                    <a:pt x="1566775" y="49631"/>
                  </a:cubicBezTo>
                  <a:cubicBezTo>
                    <a:pt x="1368324" y="128143"/>
                    <a:pt x="1174332" y="3647"/>
                    <a:pt x="882773" y="49631"/>
                  </a:cubicBezTo>
                  <a:cubicBezTo>
                    <a:pt x="591214" y="95615"/>
                    <a:pt x="399575" y="-48922"/>
                    <a:pt x="0" y="49631"/>
                  </a:cubicBezTo>
                  <a:cubicBezTo>
                    <a:pt x="-1913" y="26226"/>
                    <a:pt x="386" y="10135"/>
                    <a:pt x="0" y="0"/>
                  </a:cubicBezTo>
                  <a:close/>
                </a:path>
                <a:path w="9938499" h="49631" stroke="0" extrusionOk="0">
                  <a:moveTo>
                    <a:pt x="0" y="0"/>
                  </a:moveTo>
                  <a:cubicBezTo>
                    <a:pt x="301289" y="-38444"/>
                    <a:pt x="623464" y="11035"/>
                    <a:pt x="783388" y="0"/>
                  </a:cubicBezTo>
                  <a:cubicBezTo>
                    <a:pt x="943312" y="-11035"/>
                    <a:pt x="1100401" y="31555"/>
                    <a:pt x="1268620" y="0"/>
                  </a:cubicBezTo>
                  <a:cubicBezTo>
                    <a:pt x="1436839" y="-31555"/>
                    <a:pt x="1793969" y="37228"/>
                    <a:pt x="2052008" y="0"/>
                  </a:cubicBezTo>
                  <a:cubicBezTo>
                    <a:pt x="2310047" y="-37228"/>
                    <a:pt x="2331475" y="405"/>
                    <a:pt x="2437855" y="0"/>
                  </a:cubicBezTo>
                  <a:cubicBezTo>
                    <a:pt x="2544235" y="-405"/>
                    <a:pt x="2646171" y="45105"/>
                    <a:pt x="2823703" y="0"/>
                  </a:cubicBezTo>
                  <a:cubicBezTo>
                    <a:pt x="3001235" y="-45105"/>
                    <a:pt x="3169641" y="32234"/>
                    <a:pt x="3308936" y="0"/>
                  </a:cubicBezTo>
                  <a:cubicBezTo>
                    <a:pt x="3448231" y="-32234"/>
                    <a:pt x="3537723" y="27991"/>
                    <a:pt x="3694783" y="0"/>
                  </a:cubicBezTo>
                  <a:cubicBezTo>
                    <a:pt x="3851843" y="-27991"/>
                    <a:pt x="4158535" y="17768"/>
                    <a:pt x="4378786" y="0"/>
                  </a:cubicBezTo>
                  <a:cubicBezTo>
                    <a:pt x="4599037" y="-17768"/>
                    <a:pt x="4589917" y="5400"/>
                    <a:pt x="4665248" y="0"/>
                  </a:cubicBezTo>
                  <a:cubicBezTo>
                    <a:pt x="4740579" y="-5400"/>
                    <a:pt x="4886444" y="6974"/>
                    <a:pt x="4951711" y="0"/>
                  </a:cubicBezTo>
                  <a:cubicBezTo>
                    <a:pt x="5016978" y="-6974"/>
                    <a:pt x="5396891" y="3548"/>
                    <a:pt x="5635714" y="0"/>
                  </a:cubicBezTo>
                  <a:cubicBezTo>
                    <a:pt x="5874537" y="-3548"/>
                    <a:pt x="6041135" y="30125"/>
                    <a:pt x="6319716" y="0"/>
                  </a:cubicBezTo>
                  <a:cubicBezTo>
                    <a:pt x="6598297" y="-30125"/>
                    <a:pt x="6486377" y="5196"/>
                    <a:pt x="6606179" y="0"/>
                  </a:cubicBezTo>
                  <a:cubicBezTo>
                    <a:pt x="6725981" y="-5196"/>
                    <a:pt x="7148392" y="43984"/>
                    <a:pt x="7389566" y="0"/>
                  </a:cubicBezTo>
                  <a:cubicBezTo>
                    <a:pt x="7630740" y="-43984"/>
                    <a:pt x="7921571" y="48975"/>
                    <a:pt x="8073569" y="0"/>
                  </a:cubicBezTo>
                  <a:cubicBezTo>
                    <a:pt x="8225567" y="-48975"/>
                    <a:pt x="8497984" y="54218"/>
                    <a:pt x="8856956" y="0"/>
                  </a:cubicBezTo>
                  <a:cubicBezTo>
                    <a:pt x="9215928" y="-54218"/>
                    <a:pt x="9493387" y="43504"/>
                    <a:pt x="9938499" y="0"/>
                  </a:cubicBezTo>
                  <a:cubicBezTo>
                    <a:pt x="9942072" y="19444"/>
                    <a:pt x="9936992" y="28268"/>
                    <a:pt x="9938499" y="49631"/>
                  </a:cubicBezTo>
                  <a:cubicBezTo>
                    <a:pt x="9799784" y="63498"/>
                    <a:pt x="9711839" y="25150"/>
                    <a:pt x="9552651" y="49631"/>
                  </a:cubicBezTo>
                  <a:cubicBezTo>
                    <a:pt x="9393463" y="74112"/>
                    <a:pt x="9223231" y="15500"/>
                    <a:pt x="9067419" y="49631"/>
                  </a:cubicBezTo>
                  <a:cubicBezTo>
                    <a:pt x="8911607" y="83762"/>
                    <a:pt x="8864750" y="18286"/>
                    <a:pt x="8780956" y="49631"/>
                  </a:cubicBezTo>
                  <a:cubicBezTo>
                    <a:pt x="8697162" y="80976"/>
                    <a:pt x="8509193" y="48695"/>
                    <a:pt x="8295724" y="49631"/>
                  </a:cubicBezTo>
                  <a:cubicBezTo>
                    <a:pt x="8082255" y="50567"/>
                    <a:pt x="8121686" y="17623"/>
                    <a:pt x="8009261" y="49631"/>
                  </a:cubicBezTo>
                  <a:cubicBezTo>
                    <a:pt x="7896836" y="81639"/>
                    <a:pt x="7691135" y="-3180"/>
                    <a:pt x="7424643" y="49631"/>
                  </a:cubicBezTo>
                  <a:cubicBezTo>
                    <a:pt x="7158151" y="102442"/>
                    <a:pt x="7221059" y="41361"/>
                    <a:pt x="7138181" y="49631"/>
                  </a:cubicBezTo>
                  <a:cubicBezTo>
                    <a:pt x="7055303" y="57901"/>
                    <a:pt x="6978290" y="40984"/>
                    <a:pt x="6851718" y="49631"/>
                  </a:cubicBezTo>
                  <a:cubicBezTo>
                    <a:pt x="6725146" y="58278"/>
                    <a:pt x="6333571" y="43943"/>
                    <a:pt x="6068331" y="49631"/>
                  </a:cubicBezTo>
                  <a:cubicBezTo>
                    <a:pt x="5803091" y="55319"/>
                    <a:pt x="5657507" y="-32788"/>
                    <a:pt x="5284943" y="49631"/>
                  </a:cubicBezTo>
                  <a:cubicBezTo>
                    <a:pt x="4912379" y="132050"/>
                    <a:pt x="5023005" y="17735"/>
                    <a:pt x="4899095" y="49631"/>
                  </a:cubicBezTo>
                  <a:cubicBezTo>
                    <a:pt x="4775185" y="81527"/>
                    <a:pt x="4583790" y="866"/>
                    <a:pt x="4314478" y="49631"/>
                  </a:cubicBezTo>
                  <a:cubicBezTo>
                    <a:pt x="4045166" y="98396"/>
                    <a:pt x="4068809" y="23689"/>
                    <a:pt x="3928630" y="49631"/>
                  </a:cubicBezTo>
                  <a:cubicBezTo>
                    <a:pt x="3788451" y="75573"/>
                    <a:pt x="3585771" y="-9773"/>
                    <a:pt x="3244628" y="49631"/>
                  </a:cubicBezTo>
                  <a:cubicBezTo>
                    <a:pt x="2903485" y="109035"/>
                    <a:pt x="2728367" y="5374"/>
                    <a:pt x="2560625" y="49631"/>
                  </a:cubicBezTo>
                  <a:cubicBezTo>
                    <a:pt x="2392883" y="93888"/>
                    <a:pt x="2090553" y="8313"/>
                    <a:pt x="1876622" y="49631"/>
                  </a:cubicBezTo>
                  <a:cubicBezTo>
                    <a:pt x="1662691" y="90949"/>
                    <a:pt x="1448285" y="14994"/>
                    <a:pt x="1192620" y="49631"/>
                  </a:cubicBezTo>
                  <a:cubicBezTo>
                    <a:pt x="936955" y="84268"/>
                    <a:pt x="997684" y="32877"/>
                    <a:pt x="806772" y="49631"/>
                  </a:cubicBezTo>
                  <a:cubicBezTo>
                    <a:pt x="615860" y="66385"/>
                    <a:pt x="351236" y="-12444"/>
                    <a:pt x="0" y="49631"/>
                  </a:cubicBezTo>
                  <a:cubicBezTo>
                    <a:pt x="-4933" y="32645"/>
                    <a:pt x="1740" y="20623"/>
                    <a:pt x="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  <a:extLst>
                <a:ext uri="{C807C97D-BFC1-408E-A445-0C87EB9F89A2}">
                  <ask:lineSketchStyleProps xmlns:ask="http://schemas.microsoft.com/office/drawing/2018/sketchyshapes" sd="157615953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A5143768-9EFD-748B-C10A-1E6C0932AA3B}"/>
                </a:ext>
              </a:extLst>
            </p:cNvPr>
            <p:cNvSpPr txBox="1"/>
            <p:nvPr/>
          </p:nvSpPr>
          <p:spPr>
            <a:xfrm>
              <a:off x="408471" y="2745887"/>
              <a:ext cx="92973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noProof="0" dirty="0"/>
                <a:t>Buried resistive</a:t>
              </a:r>
            </a:p>
            <a:p>
              <a:r>
                <a:rPr lang="en-US" sz="1400" noProof="0" dirty="0"/>
                <a:t>layer</a:t>
              </a:r>
            </a:p>
          </p:txBody>
        </p: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87811E53-AF76-10F0-2ED9-1F126D6B1A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5102" y="2502580"/>
              <a:ext cx="649387" cy="335360"/>
            </a:xfrm>
            <a:prstGeom prst="straightConnector1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7AB33912-C23C-B616-B748-1FA5DAF15673}"/>
                </a:ext>
              </a:extLst>
            </p:cNvPr>
            <p:cNvCxnSpPr>
              <a:cxnSpLocks/>
              <a:stCxn id="99" idx="1"/>
            </p:cNvCxnSpPr>
            <p:nvPr/>
          </p:nvCxnSpPr>
          <p:spPr>
            <a:xfrm flipH="1" flipV="1">
              <a:off x="10405676" y="2745887"/>
              <a:ext cx="665774" cy="199191"/>
            </a:xfrm>
            <a:prstGeom prst="straightConnector1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ABF61D02-9D76-4EC1-CFBD-6B6A27CC76A9}"/>
                </a:ext>
              </a:extLst>
            </p:cNvPr>
            <p:cNvCxnSpPr>
              <a:cxnSpLocks/>
              <a:stCxn id="98" idx="1"/>
            </p:cNvCxnSpPr>
            <p:nvPr/>
          </p:nvCxnSpPr>
          <p:spPr>
            <a:xfrm flipH="1">
              <a:off x="10605923" y="1739309"/>
              <a:ext cx="663310" cy="345405"/>
            </a:xfrm>
            <a:prstGeom prst="straightConnector1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278907AA-964C-56C4-5D66-1BCAFD0E9F73}"/>
                </a:ext>
              </a:extLst>
            </p:cNvPr>
            <p:cNvSpPr txBox="1"/>
            <p:nvPr/>
          </p:nvSpPr>
          <p:spPr>
            <a:xfrm>
              <a:off x="395788" y="2153476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 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B4991656-5893-B205-6312-18E0B4CE6886}"/>
                </a:ext>
              </a:extLst>
            </p:cNvPr>
            <p:cNvSpPr txBox="1"/>
            <p:nvPr/>
          </p:nvSpPr>
          <p:spPr>
            <a:xfrm>
              <a:off x="11172004" y="2125979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 </a:t>
              </a:r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D2AED883-7EA2-793D-1534-209ABE486A08}"/>
                </a:ext>
              </a:extLst>
            </p:cNvPr>
            <p:cNvCxnSpPr>
              <a:cxnSpLocks/>
            </p:cNvCxnSpPr>
            <p:nvPr/>
          </p:nvCxnSpPr>
          <p:spPr>
            <a:xfrm>
              <a:off x="6233865" y="1199694"/>
              <a:ext cx="31136" cy="1626874"/>
            </a:xfrm>
            <a:prstGeom prst="line">
              <a:avLst/>
            </a:prstGeom>
            <a:ln w="44450">
              <a:solidFill>
                <a:srgbClr val="0000FF">
                  <a:alpha val="40000"/>
                </a:srgbClr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E12B668B-3F36-95A5-0C8E-B21BC5364D45}"/>
                </a:ext>
              </a:extLst>
            </p:cNvPr>
            <p:cNvCxnSpPr>
              <a:cxnSpLocks/>
            </p:cNvCxnSpPr>
            <p:nvPr/>
          </p:nvCxnSpPr>
          <p:spPr>
            <a:xfrm>
              <a:off x="1381875" y="1181409"/>
              <a:ext cx="0" cy="1000259"/>
            </a:xfrm>
            <a:prstGeom prst="line">
              <a:avLst/>
            </a:prstGeom>
            <a:ln w="44450">
              <a:solidFill>
                <a:srgbClr val="0000FF">
                  <a:alpha val="40000"/>
                </a:srgbClr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19A46FDF-6B4E-0506-5C2C-59C7DA62B615}"/>
                </a:ext>
              </a:extLst>
            </p:cNvPr>
            <p:cNvGrpSpPr/>
            <p:nvPr/>
          </p:nvGrpSpPr>
          <p:grpSpPr>
            <a:xfrm>
              <a:off x="1655954" y="1317218"/>
              <a:ext cx="1190481" cy="695030"/>
              <a:chOff x="2553576" y="3852038"/>
              <a:chExt cx="1247137" cy="559855"/>
            </a:xfrm>
          </p:grpSpPr>
          <p:grpSp>
            <p:nvGrpSpPr>
              <p:cNvPr id="489" name="Group 488">
                <a:extLst>
                  <a:ext uri="{FF2B5EF4-FFF2-40B4-BE49-F238E27FC236}">
                    <a16:creationId xmlns:a16="http://schemas.microsoft.com/office/drawing/2014/main" id="{97430DE5-72DC-B3C2-BCAC-8F237508CA61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492" name="Group 491">
                  <a:extLst>
                    <a:ext uri="{FF2B5EF4-FFF2-40B4-BE49-F238E27FC236}">
                      <a16:creationId xmlns:a16="http://schemas.microsoft.com/office/drawing/2014/main" id="{3C2AE3E7-76A0-18F0-02CE-0978DC48413B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506" name="Straight Connector 505">
                    <a:extLst>
                      <a:ext uri="{FF2B5EF4-FFF2-40B4-BE49-F238E27FC236}">
                        <a16:creationId xmlns:a16="http://schemas.microsoft.com/office/drawing/2014/main" id="{B3DBD04B-3E4C-6B90-711A-5400D1F24E20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7" name="Straight Connector 506">
                    <a:extLst>
                      <a:ext uri="{FF2B5EF4-FFF2-40B4-BE49-F238E27FC236}">
                        <a16:creationId xmlns:a16="http://schemas.microsoft.com/office/drawing/2014/main" id="{B45B1D06-E528-DB19-3639-9522B9E96B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8" name="Straight Connector 507">
                    <a:extLst>
                      <a:ext uri="{FF2B5EF4-FFF2-40B4-BE49-F238E27FC236}">
                        <a16:creationId xmlns:a16="http://schemas.microsoft.com/office/drawing/2014/main" id="{0E3F4499-0AC7-D7CA-0394-609B3F4221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9" name="Straight Connector 508">
                    <a:extLst>
                      <a:ext uri="{FF2B5EF4-FFF2-40B4-BE49-F238E27FC236}">
                        <a16:creationId xmlns:a16="http://schemas.microsoft.com/office/drawing/2014/main" id="{CA1620EF-0123-D640-9E18-18AE637C10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0" name="Straight Connector 509">
                    <a:extLst>
                      <a:ext uri="{FF2B5EF4-FFF2-40B4-BE49-F238E27FC236}">
                        <a16:creationId xmlns:a16="http://schemas.microsoft.com/office/drawing/2014/main" id="{4785317A-99D7-66D3-0594-75C88B1EB5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1" name="Straight Connector 510">
                    <a:extLst>
                      <a:ext uri="{FF2B5EF4-FFF2-40B4-BE49-F238E27FC236}">
                        <a16:creationId xmlns:a16="http://schemas.microsoft.com/office/drawing/2014/main" id="{E41962B6-FF51-B207-B615-12098C05CA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2" name="Straight Connector 511">
                    <a:extLst>
                      <a:ext uri="{FF2B5EF4-FFF2-40B4-BE49-F238E27FC236}">
                        <a16:creationId xmlns:a16="http://schemas.microsoft.com/office/drawing/2014/main" id="{5C103DB9-46D3-116B-5890-368CE4BC48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3" name="Straight Connector 512">
                    <a:extLst>
                      <a:ext uri="{FF2B5EF4-FFF2-40B4-BE49-F238E27FC236}">
                        <a16:creationId xmlns:a16="http://schemas.microsoft.com/office/drawing/2014/main" id="{92E2352C-CEB5-8107-6A54-C7D4498748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4" name="Straight Connector 513">
                    <a:extLst>
                      <a:ext uri="{FF2B5EF4-FFF2-40B4-BE49-F238E27FC236}">
                        <a16:creationId xmlns:a16="http://schemas.microsoft.com/office/drawing/2014/main" id="{5A40EC9F-DEFC-BF83-F993-7F2586DE5C0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5" name="Straight Connector 514">
                    <a:extLst>
                      <a:ext uri="{FF2B5EF4-FFF2-40B4-BE49-F238E27FC236}">
                        <a16:creationId xmlns:a16="http://schemas.microsoft.com/office/drawing/2014/main" id="{06F776B4-3210-5E5A-F2D0-1A2D4A76A6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6" name="Straight Connector 515">
                    <a:extLst>
                      <a:ext uri="{FF2B5EF4-FFF2-40B4-BE49-F238E27FC236}">
                        <a16:creationId xmlns:a16="http://schemas.microsoft.com/office/drawing/2014/main" id="{E4A3AF98-C570-3388-8B3F-22354A56D952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3" name="Group 492">
                  <a:extLst>
                    <a:ext uri="{FF2B5EF4-FFF2-40B4-BE49-F238E27FC236}">
                      <a16:creationId xmlns:a16="http://schemas.microsoft.com/office/drawing/2014/main" id="{2E4006A2-2259-4317-B3E1-CE7B3817BF9A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95" name="Straight Connector 494">
                    <a:extLst>
                      <a:ext uri="{FF2B5EF4-FFF2-40B4-BE49-F238E27FC236}">
                        <a16:creationId xmlns:a16="http://schemas.microsoft.com/office/drawing/2014/main" id="{B50A9FFD-36B2-010F-463F-2FE9649E2AEE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Straight Connector 495">
                    <a:extLst>
                      <a:ext uri="{FF2B5EF4-FFF2-40B4-BE49-F238E27FC236}">
                        <a16:creationId xmlns:a16="http://schemas.microsoft.com/office/drawing/2014/main" id="{BAB60CEA-1EA6-BE56-8892-D714A21B430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7" name="Straight Connector 496">
                    <a:extLst>
                      <a:ext uri="{FF2B5EF4-FFF2-40B4-BE49-F238E27FC236}">
                        <a16:creationId xmlns:a16="http://schemas.microsoft.com/office/drawing/2014/main" id="{843ADBD8-597E-5EB8-8C93-7BE86D03AD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8" name="Straight Connector 497">
                    <a:extLst>
                      <a:ext uri="{FF2B5EF4-FFF2-40B4-BE49-F238E27FC236}">
                        <a16:creationId xmlns:a16="http://schemas.microsoft.com/office/drawing/2014/main" id="{668EE4C9-D5F4-E1EC-F29B-B5C8D884C6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9" name="Straight Connector 498">
                    <a:extLst>
                      <a:ext uri="{FF2B5EF4-FFF2-40B4-BE49-F238E27FC236}">
                        <a16:creationId xmlns:a16="http://schemas.microsoft.com/office/drawing/2014/main" id="{3F536E57-04B3-7CD9-6427-C2ACC8A8C5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0" name="Straight Connector 499">
                    <a:extLst>
                      <a:ext uri="{FF2B5EF4-FFF2-40B4-BE49-F238E27FC236}">
                        <a16:creationId xmlns:a16="http://schemas.microsoft.com/office/drawing/2014/main" id="{8F160B84-315C-23E0-736E-9866620F17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1" name="Straight Connector 500">
                    <a:extLst>
                      <a:ext uri="{FF2B5EF4-FFF2-40B4-BE49-F238E27FC236}">
                        <a16:creationId xmlns:a16="http://schemas.microsoft.com/office/drawing/2014/main" id="{9C64C3D4-0425-1814-0793-DB0FAB5DE4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2" name="Straight Connector 501">
                    <a:extLst>
                      <a:ext uri="{FF2B5EF4-FFF2-40B4-BE49-F238E27FC236}">
                        <a16:creationId xmlns:a16="http://schemas.microsoft.com/office/drawing/2014/main" id="{6612781C-0FFD-BB59-7DB7-B3DCC6CF88A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3" name="Straight Connector 502">
                    <a:extLst>
                      <a:ext uri="{FF2B5EF4-FFF2-40B4-BE49-F238E27FC236}">
                        <a16:creationId xmlns:a16="http://schemas.microsoft.com/office/drawing/2014/main" id="{033E74B3-AD7C-5490-DDE7-3233E8F9CC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4" name="Straight Connector 503">
                    <a:extLst>
                      <a:ext uri="{FF2B5EF4-FFF2-40B4-BE49-F238E27FC236}">
                        <a16:creationId xmlns:a16="http://schemas.microsoft.com/office/drawing/2014/main" id="{D337BFEB-1057-1FDF-76BE-75BDCC059B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5" name="Straight Connector 504">
                    <a:extLst>
                      <a:ext uri="{FF2B5EF4-FFF2-40B4-BE49-F238E27FC236}">
                        <a16:creationId xmlns:a16="http://schemas.microsoft.com/office/drawing/2014/main" id="{2495D9B1-D3E3-9165-8CF0-AD568486529A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94" name="Straight Connector 493">
                  <a:extLst>
                    <a:ext uri="{FF2B5EF4-FFF2-40B4-BE49-F238E27FC236}">
                      <a16:creationId xmlns:a16="http://schemas.microsoft.com/office/drawing/2014/main" id="{37F17AE4-FC7F-6BDA-BADE-260E36B071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34C489F5-E858-E7CA-0B55-5242B18B51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F07419EB-3A62-1E6C-7A2D-C9134DCE1F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B5E59F4E-7E40-46E6-B7AC-9344C054B9F6}"/>
                </a:ext>
              </a:extLst>
            </p:cNvPr>
            <p:cNvGrpSpPr/>
            <p:nvPr/>
          </p:nvGrpSpPr>
          <p:grpSpPr>
            <a:xfrm>
              <a:off x="3113952" y="1309213"/>
              <a:ext cx="1190481" cy="695030"/>
              <a:chOff x="2553576" y="3852038"/>
              <a:chExt cx="1247137" cy="559855"/>
            </a:xfrm>
          </p:grpSpPr>
          <p:grpSp>
            <p:nvGrpSpPr>
              <p:cNvPr id="461" name="Group 460">
                <a:extLst>
                  <a:ext uri="{FF2B5EF4-FFF2-40B4-BE49-F238E27FC236}">
                    <a16:creationId xmlns:a16="http://schemas.microsoft.com/office/drawing/2014/main" id="{A22C83DC-A50F-B547-BF3F-6602615CB4B5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464" name="Group 463">
                  <a:extLst>
                    <a:ext uri="{FF2B5EF4-FFF2-40B4-BE49-F238E27FC236}">
                      <a16:creationId xmlns:a16="http://schemas.microsoft.com/office/drawing/2014/main" id="{00B75DCA-AE80-FEF1-7011-49977337B767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78" name="Straight Connector 477">
                    <a:extLst>
                      <a:ext uri="{FF2B5EF4-FFF2-40B4-BE49-F238E27FC236}">
                        <a16:creationId xmlns:a16="http://schemas.microsoft.com/office/drawing/2014/main" id="{40A01A3D-FA00-CAA5-7D73-E78184258A7F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9" name="Straight Connector 478">
                    <a:extLst>
                      <a:ext uri="{FF2B5EF4-FFF2-40B4-BE49-F238E27FC236}">
                        <a16:creationId xmlns:a16="http://schemas.microsoft.com/office/drawing/2014/main" id="{132C7C30-AF4B-490C-6D05-76757CA24C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0" name="Straight Connector 479">
                    <a:extLst>
                      <a:ext uri="{FF2B5EF4-FFF2-40B4-BE49-F238E27FC236}">
                        <a16:creationId xmlns:a16="http://schemas.microsoft.com/office/drawing/2014/main" id="{E0DC39C3-284D-06CE-29AE-CC1097A36A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1" name="Straight Connector 480">
                    <a:extLst>
                      <a:ext uri="{FF2B5EF4-FFF2-40B4-BE49-F238E27FC236}">
                        <a16:creationId xmlns:a16="http://schemas.microsoft.com/office/drawing/2014/main" id="{05FDBC02-5DAD-0D87-E791-03BE8FE467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2" name="Straight Connector 481">
                    <a:extLst>
                      <a:ext uri="{FF2B5EF4-FFF2-40B4-BE49-F238E27FC236}">
                        <a16:creationId xmlns:a16="http://schemas.microsoft.com/office/drawing/2014/main" id="{8880CE9F-47DE-3E87-F238-3A9D77AD76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3" name="Straight Connector 482">
                    <a:extLst>
                      <a:ext uri="{FF2B5EF4-FFF2-40B4-BE49-F238E27FC236}">
                        <a16:creationId xmlns:a16="http://schemas.microsoft.com/office/drawing/2014/main" id="{B4C204B4-4E91-934E-1971-A8C673FA8D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4" name="Straight Connector 483">
                    <a:extLst>
                      <a:ext uri="{FF2B5EF4-FFF2-40B4-BE49-F238E27FC236}">
                        <a16:creationId xmlns:a16="http://schemas.microsoft.com/office/drawing/2014/main" id="{23CC29C6-9B61-C558-B472-C78E3AE261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5" name="Straight Connector 484">
                    <a:extLst>
                      <a:ext uri="{FF2B5EF4-FFF2-40B4-BE49-F238E27FC236}">
                        <a16:creationId xmlns:a16="http://schemas.microsoft.com/office/drawing/2014/main" id="{58DAFBAB-0A01-9843-F965-B1D5970D82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6" name="Straight Connector 485">
                    <a:extLst>
                      <a:ext uri="{FF2B5EF4-FFF2-40B4-BE49-F238E27FC236}">
                        <a16:creationId xmlns:a16="http://schemas.microsoft.com/office/drawing/2014/main" id="{EE829A5F-CC28-77FA-7563-950D437B60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7" name="Straight Connector 486">
                    <a:extLst>
                      <a:ext uri="{FF2B5EF4-FFF2-40B4-BE49-F238E27FC236}">
                        <a16:creationId xmlns:a16="http://schemas.microsoft.com/office/drawing/2014/main" id="{AA0B1943-5195-B76C-52D5-6270DE3EA1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8" name="Straight Connector 487">
                    <a:extLst>
                      <a:ext uri="{FF2B5EF4-FFF2-40B4-BE49-F238E27FC236}">
                        <a16:creationId xmlns:a16="http://schemas.microsoft.com/office/drawing/2014/main" id="{066614C8-821C-58A0-A705-0D76B39729C5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65" name="Group 464">
                  <a:extLst>
                    <a:ext uri="{FF2B5EF4-FFF2-40B4-BE49-F238E27FC236}">
                      <a16:creationId xmlns:a16="http://schemas.microsoft.com/office/drawing/2014/main" id="{00870512-B3E4-9DA7-9722-897870EAFC86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67" name="Straight Connector 466">
                    <a:extLst>
                      <a:ext uri="{FF2B5EF4-FFF2-40B4-BE49-F238E27FC236}">
                        <a16:creationId xmlns:a16="http://schemas.microsoft.com/office/drawing/2014/main" id="{AB4B2404-ECB4-AFE1-86ED-3A7FAFC57939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8" name="Straight Connector 467">
                    <a:extLst>
                      <a:ext uri="{FF2B5EF4-FFF2-40B4-BE49-F238E27FC236}">
                        <a16:creationId xmlns:a16="http://schemas.microsoft.com/office/drawing/2014/main" id="{D09B8E15-20D2-3EFA-3E8E-FFA8CFDB67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9" name="Straight Connector 468">
                    <a:extLst>
                      <a:ext uri="{FF2B5EF4-FFF2-40B4-BE49-F238E27FC236}">
                        <a16:creationId xmlns:a16="http://schemas.microsoft.com/office/drawing/2014/main" id="{73C9F06E-E0E2-4B15-BCCF-A0EA31AA83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0" name="Straight Connector 469">
                    <a:extLst>
                      <a:ext uri="{FF2B5EF4-FFF2-40B4-BE49-F238E27FC236}">
                        <a16:creationId xmlns:a16="http://schemas.microsoft.com/office/drawing/2014/main" id="{19CB0B47-C368-EB52-C745-4B809F9DB7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1" name="Straight Connector 470">
                    <a:extLst>
                      <a:ext uri="{FF2B5EF4-FFF2-40B4-BE49-F238E27FC236}">
                        <a16:creationId xmlns:a16="http://schemas.microsoft.com/office/drawing/2014/main" id="{E8BC3531-2FB8-AD02-DA7B-B89B49C854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2" name="Straight Connector 471">
                    <a:extLst>
                      <a:ext uri="{FF2B5EF4-FFF2-40B4-BE49-F238E27FC236}">
                        <a16:creationId xmlns:a16="http://schemas.microsoft.com/office/drawing/2014/main" id="{45D31D09-D0D2-32FF-8218-FDD9655421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3" name="Straight Connector 472">
                    <a:extLst>
                      <a:ext uri="{FF2B5EF4-FFF2-40B4-BE49-F238E27FC236}">
                        <a16:creationId xmlns:a16="http://schemas.microsoft.com/office/drawing/2014/main" id="{E0FF349C-1D99-996D-8F6F-455DE95F18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4" name="Straight Connector 473">
                    <a:extLst>
                      <a:ext uri="{FF2B5EF4-FFF2-40B4-BE49-F238E27FC236}">
                        <a16:creationId xmlns:a16="http://schemas.microsoft.com/office/drawing/2014/main" id="{E03FFBA2-DA30-02BF-B2F1-F0CD2BB520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5" name="Straight Connector 474">
                    <a:extLst>
                      <a:ext uri="{FF2B5EF4-FFF2-40B4-BE49-F238E27FC236}">
                        <a16:creationId xmlns:a16="http://schemas.microsoft.com/office/drawing/2014/main" id="{47B1955E-FD4B-352E-D8EC-1E44C794E3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6" name="Straight Connector 475">
                    <a:extLst>
                      <a:ext uri="{FF2B5EF4-FFF2-40B4-BE49-F238E27FC236}">
                        <a16:creationId xmlns:a16="http://schemas.microsoft.com/office/drawing/2014/main" id="{4725812E-699E-BA1F-FC14-90D5B892F1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7" name="Straight Connector 476">
                    <a:extLst>
                      <a:ext uri="{FF2B5EF4-FFF2-40B4-BE49-F238E27FC236}">
                        <a16:creationId xmlns:a16="http://schemas.microsoft.com/office/drawing/2014/main" id="{6DD0B180-3940-84A7-4CE2-69AA7DA6FA89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66" name="Straight Connector 465">
                  <a:extLst>
                    <a:ext uri="{FF2B5EF4-FFF2-40B4-BE49-F238E27FC236}">
                      <a16:creationId xmlns:a16="http://schemas.microsoft.com/office/drawing/2014/main" id="{A2CD885D-2785-7FBE-4F5F-C56E3F4EAF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A7258A94-5455-B885-EC44-EA310E9A2C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82173E88-8400-6F53-A303-20318BC19C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C7B256F0-2422-95BA-D709-CCCB494F463B}"/>
                </a:ext>
              </a:extLst>
            </p:cNvPr>
            <p:cNvGrpSpPr/>
            <p:nvPr/>
          </p:nvGrpSpPr>
          <p:grpSpPr>
            <a:xfrm>
              <a:off x="4331863" y="1319460"/>
              <a:ext cx="1190481" cy="695030"/>
              <a:chOff x="2553576" y="3852038"/>
              <a:chExt cx="1247137" cy="559855"/>
            </a:xfrm>
          </p:grpSpPr>
          <p:grpSp>
            <p:nvGrpSpPr>
              <p:cNvPr id="433" name="Group 432">
                <a:extLst>
                  <a:ext uri="{FF2B5EF4-FFF2-40B4-BE49-F238E27FC236}">
                    <a16:creationId xmlns:a16="http://schemas.microsoft.com/office/drawing/2014/main" id="{4FC1C53C-DA91-2B88-BB4F-C5268B5A8EC4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4A2D9420-ABAC-2621-52B3-EBA932C22A3C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50" name="Straight Connector 449">
                    <a:extLst>
                      <a:ext uri="{FF2B5EF4-FFF2-40B4-BE49-F238E27FC236}">
                        <a16:creationId xmlns:a16="http://schemas.microsoft.com/office/drawing/2014/main" id="{18E15117-8A93-567A-2E3B-A327A6A8DC9B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1" name="Straight Connector 450">
                    <a:extLst>
                      <a:ext uri="{FF2B5EF4-FFF2-40B4-BE49-F238E27FC236}">
                        <a16:creationId xmlns:a16="http://schemas.microsoft.com/office/drawing/2014/main" id="{D42EA5C5-DB58-D23C-EEFE-7E612C5AB9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2" name="Straight Connector 451">
                    <a:extLst>
                      <a:ext uri="{FF2B5EF4-FFF2-40B4-BE49-F238E27FC236}">
                        <a16:creationId xmlns:a16="http://schemas.microsoft.com/office/drawing/2014/main" id="{C21BF7A8-079B-AAD9-9B90-612BE15ACA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3" name="Straight Connector 452">
                    <a:extLst>
                      <a:ext uri="{FF2B5EF4-FFF2-40B4-BE49-F238E27FC236}">
                        <a16:creationId xmlns:a16="http://schemas.microsoft.com/office/drawing/2014/main" id="{3AC6354D-C48E-3C6E-D755-7C0DA6BE6D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4" name="Straight Connector 453">
                    <a:extLst>
                      <a:ext uri="{FF2B5EF4-FFF2-40B4-BE49-F238E27FC236}">
                        <a16:creationId xmlns:a16="http://schemas.microsoft.com/office/drawing/2014/main" id="{9EE820EE-8433-D2CB-9FF3-F94EDB48B4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5" name="Straight Connector 454">
                    <a:extLst>
                      <a:ext uri="{FF2B5EF4-FFF2-40B4-BE49-F238E27FC236}">
                        <a16:creationId xmlns:a16="http://schemas.microsoft.com/office/drawing/2014/main" id="{987271FD-5933-BE4A-1B24-47ABF6E763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6" name="Straight Connector 455">
                    <a:extLst>
                      <a:ext uri="{FF2B5EF4-FFF2-40B4-BE49-F238E27FC236}">
                        <a16:creationId xmlns:a16="http://schemas.microsoft.com/office/drawing/2014/main" id="{7E2A6BE9-57F2-5BB6-A731-EF77BD7C47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7" name="Straight Connector 456">
                    <a:extLst>
                      <a:ext uri="{FF2B5EF4-FFF2-40B4-BE49-F238E27FC236}">
                        <a16:creationId xmlns:a16="http://schemas.microsoft.com/office/drawing/2014/main" id="{32931C1A-3783-24C4-FBCE-FFE3B22EBF9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Straight Connector 457">
                    <a:extLst>
                      <a:ext uri="{FF2B5EF4-FFF2-40B4-BE49-F238E27FC236}">
                        <a16:creationId xmlns:a16="http://schemas.microsoft.com/office/drawing/2014/main" id="{94FA2759-BEDE-7E5D-868C-FC54C3B5CD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9" name="Straight Connector 458">
                    <a:extLst>
                      <a:ext uri="{FF2B5EF4-FFF2-40B4-BE49-F238E27FC236}">
                        <a16:creationId xmlns:a16="http://schemas.microsoft.com/office/drawing/2014/main" id="{8B2CE30C-C854-8258-67D3-BB494A3342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0" name="Straight Connector 459">
                    <a:extLst>
                      <a:ext uri="{FF2B5EF4-FFF2-40B4-BE49-F238E27FC236}">
                        <a16:creationId xmlns:a16="http://schemas.microsoft.com/office/drawing/2014/main" id="{96AA8B16-14D8-B9B2-CBFF-0EB3D91B14EE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37" name="Group 436">
                  <a:extLst>
                    <a:ext uri="{FF2B5EF4-FFF2-40B4-BE49-F238E27FC236}">
                      <a16:creationId xmlns:a16="http://schemas.microsoft.com/office/drawing/2014/main" id="{388D2F89-DE76-4537-E26D-1423291A3B30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39" name="Straight Connector 438">
                    <a:extLst>
                      <a:ext uri="{FF2B5EF4-FFF2-40B4-BE49-F238E27FC236}">
                        <a16:creationId xmlns:a16="http://schemas.microsoft.com/office/drawing/2014/main" id="{978AD488-BB44-4B20-2C78-4AC6C91B681A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0" name="Straight Connector 439">
                    <a:extLst>
                      <a:ext uri="{FF2B5EF4-FFF2-40B4-BE49-F238E27FC236}">
                        <a16:creationId xmlns:a16="http://schemas.microsoft.com/office/drawing/2014/main" id="{1EFEBDBE-0013-65C5-60ED-4060C59BD8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1" name="Straight Connector 440">
                    <a:extLst>
                      <a:ext uri="{FF2B5EF4-FFF2-40B4-BE49-F238E27FC236}">
                        <a16:creationId xmlns:a16="http://schemas.microsoft.com/office/drawing/2014/main" id="{725AE056-D9B7-EE53-B366-A5E1CEB6DA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Straight Connector 441">
                    <a:extLst>
                      <a:ext uri="{FF2B5EF4-FFF2-40B4-BE49-F238E27FC236}">
                        <a16:creationId xmlns:a16="http://schemas.microsoft.com/office/drawing/2014/main" id="{ABED88BA-BF11-99BB-89C7-A496186CF2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Straight Connector 442">
                    <a:extLst>
                      <a:ext uri="{FF2B5EF4-FFF2-40B4-BE49-F238E27FC236}">
                        <a16:creationId xmlns:a16="http://schemas.microsoft.com/office/drawing/2014/main" id="{59DF11DA-9916-3FBF-39FC-F9F5D2F634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Straight Connector 443">
                    <a:extLst>
                      <a:ext uri="{FF2B5EF4-FFF2-40B4-BE49-F238E27FC236}">
                        <a16:creationId xmlns:a16="http://schemas.microsoft.com/office/drawing/2014/main" id="{EACDF8C1-B858-A790-2FBC-F0FF4DE5A3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5" name="Straight Connector 444">
                    <a:extLst>
                      <a:ext uri="{FF2B5EF4-FFF2-40B4-BE49-F238E27FC236}">
                        <a16:creationId xmlns:a16="http://schemas.microsoft.com/office/drawing/2014/main" id="{36F5CBE0-344F-134D-0301-96EF0AC16A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6" name="Straight Connector 445">
                    <a:extLst>
                      <a:ext uri="{FF2B5EF4-FFF2-40B4-BE49-F238E27FC236}">
                        <a16:creationId xmlns:a16="http://schemas.microsoft.com/office/drawing/2014/main" id="{FB955C24-CFF2-6B3F-F58E-C0280F3286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7" name="Straight Connector 446">
                    <a:extLst>
                      <a:ext uri="{FF2B5EF4-FFF2-40B4-BE49-F238E27FC236}">
                        <a16:creationId xmlns:a16="http://schemas.microsoft.com/office/drawing/2014/main" id="{21333C16-A910-58A5-1A86-6C9689B4DF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8" name="Straight Connector 447">
                    <a:extLst>
                      <a:ext uri="{FF2B5EF4-FFF2-40B4-BE49-F238E27FC236}">
                        <a16:creationId xmlns:a16="http://schemas.microsoft.com/office/drawing/2014/main" id="{1E41DB37-9839-2C2F-6758-7EFEB21E7E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9" name="Straight Connector 448">
                    <a:extLst>
                      <a:ext uri="{FF2B5EF4-FFF2-40B4-BE49-F238E27FC236}">
                        <a16:creationId xmlns:a16="http://schemas.microsoft.com/office/drawing/2014/main" id="{FFF6A0B4-4522-A5E2-FC30-50F674EA401A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38" name="Straight Connector 437">
                  <a:extLst>
                    <a:ext uri="{FF2B5EF4-FFF2-40B4-BE49-F238E27FC236}">
                      <a16:creationId xmlns:a16="http://schemas.microsoft.com/office/drawing/2014/main" id="{9062768E-26E1-26EC-62C7-2CDC81D14A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C53F45B2-C20D-1959-B76F-0C535FE029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Connector 434">
                <a:extLst>
                  <a:ext uri="{FF2B5EF4-FFF2-40B4-BE49-F238E27FC236}">
                    <a16:creationId xmlns:a16="http://schemas.microsoft.com/office/drawing/2014/main" id="{7FD31053-63E2-64E5-C728-6B9AB0A124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55D768BB-64E0-A215-E350-AE2E03E35917}"/>
                </a:ext>
              </a:extLst>
            </p:cNvPr>
            <p:cNvGrpSpPr/>
            <p:nvPr/>
          </p:nvGrpSpPr>
          <p:grpSpPr>
            <a:xfrm>
              <a:off x="5654702" y="1314713"/>
              <a:ext cx="1190481" cy="695030"/>
              <a:chOff x="2553576" y="3852038"/>
              <a:chExt cx="1247137" cy="559855"/>
            </a:xfrm>
          </p:grpSpPr>
          <p:grpSp>
            <p:nvGrpSpPr>
              <p:cNvPr id="405" name="Group 404">
                <a:extLst>
                  <a:ext uri="{FF2B5EF4-FFF2-40B4-BE49-F238E27FC236}">
                    <a16:creationId xmlns:a16="http://schemas.microsoft.com/office/drawing/2014/main" id="{B308B8F1-65D7-8E4E-8FE1-32DAB89B9A0C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408" name="Group 407">
                  <a:extLst>
                    <a:ext uri="{FF2B5EF4-FFF2-40B4-BE49-F238E27FC236}">
                      <a16:creationId xmlns:a16="http://schemas.microsoft.com/office/drawing/2014/main" id="{2F2C380F-1FD3-C2CC-6DD8-3593395429C5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22" name="Straight Connector 421">
                    <a:extLst>
                      <a:ext uri="{FF2B5EF4-FFF2-40B4-BE49-F238E27FC236}">
                        <a16:creationId xmlns:a16="http://schemas.microsoft.com/office/drawing/2014/main" id="{0EA5525F-F177-1E3A-B27C-3AEB0D48DA61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3" name="Straight Connector 422">
                    <a:extLst>
                      <a:ext uri="{FF2B5EF4-FFF2-40B4-BE49-F238E27FC236}">
                        <a16:creationId xmlns:a16="http://schemas.microsoft.com/office/drawing/2014/main" id="{6C1CE168-BFBA-821A-170C-0F6D41BC79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4" name="Straight Connector 423">
                    <a:extLst>
                      <a:ext uri="{FF2B5EF4-FFF2-40B4-BE49-F238E27FC236}">
                        <a16:creationId xmlns:a16="http://schemas.microsoft.com/office/drawing/2014/main" id="{8120EBD9-02F2-1958-A39A-B701AE2AD5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5" name="Straight Connector 424">
                    <a:extLst>
                      <a:ext uri="{FF2B5EF4-FFF2-40B4-BE49-F238E27FC236}">
                        <a16:creationId xmlns:a16="http://schemas.microsoft.com/office/drawing/2014/main" id="{E34BEC5D-F29F-F46D-15F0-134F0449F1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6" name="Straight Connector 425">
                    <a:extLst>
                      <a:ext uri="{FF2B5EF4-FFF2-40B4-BE49-F238E27FC236}">
                        <a16:creationId xmlns:a16="http://schemas.microsoft.com/office/drawing/2014/main" id="{AE8217FC-43CF-6C60-7E33-0C39A5409C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7" name="Straight Connector 426">
                    <a:extLst>
                      <a:ext uri="{FF2B5EF4-FFF2-40B4-BE49-F238E27FC236}">
                        <a16:creationId xmlns:a16="http://schemas.microsoft.com/office/drawing/2014/main" id="{36C527E6-87B7-280A-6F6C-34813A51F3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Straight Connector 427">
                    <a:extLst>
                      <a:ext uri="{FF2B5EF4-FFF2-40B4-BE49-F238E27FC236}">
                        <a16:creationId xmlns:a16="http://schemas.microsoft.com/office/drawing/2014/main" id="{3378BCE8-A936-3B6C-0B9B-822A55BA2C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9" name="Straight Connector 428">
                    <a:extLst>
                      <a:ext uri="{FF2B5EF4-FFF2-40B4-BE49-F238E27FC236}">
                        <a16:creationId xmlns:a16="http://schemas.microsoft.com/office/drawing/2014/main" id="{7BF82981-6552-1F07-9606-4FD2B41203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0" name="Straight Connector 429">
                    <a:extLst>
                      <a:ext uri="{FF2B5EF4-FFF2-40B4-BE49-F238E27FC236}">
                        <a16:creationId xmlns:a16="http://schemas.microsoft.com/office/drawing/2014/main" id="{049B3CEF-5744-A76B-C401-3BC08760CC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1" name="Straight Connector 430">
                    <a:extLst>
                      <a:ext uri="{FF2B5EF4-FFF2-40B4-BE49-F238E27FC236}">
                        <a16:creationId xmlns:a16="http://schemas.microsoft.com/office/drawing/2014/main" id="{5CE72986-5B99-FE74-9688-48B9CB72EB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2" name="Straight Connector 431">
                    <a:extLst>
                      <a:ext uri="{FF2B5EF4-FFF2-40B4-BE49-F238E27FC236}">
                        <a16:creationId xmlns:a16="http://schemas.microsoft.com/office/drawing/2014/main" id="{BDAA3743-06BC-93EA-C9C1-FED6D0AE056B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9" name="Group 408">
                  <a:extLst>
                    <a:ext uri="{FF2B5EF4-FFF2-40B4-BE49-F238E27FC236}">
                      <a16:creationId xmlns:a16="http://schemas.microsoft.com/office/drawing/2014/main" id="{F2C7A8F1-32C5-92DD-66D4-F808DA439A9B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11" name="Straight Connector 410">
                    <a:extLst>
                      <a:ext uri="{FF2B5EF4-FFF2-40B4-BE49-F238E27FC236}">
                        <a16:creationId xmlns:a16="http://schemas.microsoft.com/office/drawing/2014/main" id="{D7207D87-9AFE-A012-7217-D03AA0F7AEE4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" name="Straight Connector 411">
                    <a:extLst>
                      <a:ext uri="{FF2B5EF4-FFF2-40B4-BE49-F238E27FC236}">
                        <a16:creationId xmlns:a16="http://schemas.microsoft.com/office/drawing/2014/main" id="{6D99BB7A-012A-BA56-73F2-CBC62535E8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" name="Straight Connector 412">
                    <a:extLst>
                      <a:ext uri="{FF2B5EF4-FFF2-40B4-BE49-F238E27FC236}">
                        <a16:creationId xmlns:a16="http://schemas.microsoft.com/office/drawing/2014/main" id="{07790356-4FA4-A568-FD1C-1FB5B0ED9C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" name="Straight Connector 413">
                    <a:extLst>
                      <a:ext uri="{FF2B5EF4-FFF2-40B4-BE49-F238E27FC236}">
                        <a16:creationId xmlns:a16="http://schemas.microsoft.com/office/drawing/2014/main" id="{885EB0AE-26B1-13AF-9A5F-265F1605FD7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" name="Straight Connector 414">
                    <a:extLst>
                      <a:ext uri="{FF2B5EF4-FFF2-40B4-BE49-F238E27FC236}">
                        <a16:creationId xmlns:a16="http://schemas.microsoft.com/office/drawing/2014/main" id="{2836E235-6E25-3377-08EF-6470703EAC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" name="Straight Connector 415">
                    <a:extLst>
                      <a:ext uri="{FF2B5EF4-FFF2-40B4-BE49-F238E27FC236}">
                        <a16:creationId xmlns:a16="http://schemas.microsoft.com/office/drawing/2014/main" id="{9905E560-8E54-7075-A115-3E937A699D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" name="Straight Connector 416">
                    <a:extLst>
                      <a:ext uri="{FF2B5EF4-FFF2-40B4-BE49-F238E27FC236}">
                        <a16:creationId xmlns:a16="http://schemas.microsoft.com/office/drawing/2014/main" id="{9E0B5558-CFBA-B8E5-ADE6-6DAD90D703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" name="Straight Connector 417">
                    <a:extLst>
                      <a:ext uri="{FF2B5EF4-FFF2-40B4-BE49-F238E27FC236}">
                        <a16:creationId xmlns:a16="http://schemas.microsoft.com/office/drawing/2014/main" id="{69768326-48DD-7CCB-D377-0DC7BDE72D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" name="Straight Connector 418">
                    <a:extLst>
                      <a:ext uri="{FF2B5EF4-FFF2-40B4-BE49-F238E27FC236}">
                        <a16:creationId xmlns:a16="http://schemas.microsoft.com/office/drawing/2014/main" id="{370B2B66-8D8D-9EA8-1704-198FA0D54C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" name="Straight Connector 419">
                    <a:extLst>
                      <a:ext uri="{FF2B5EF4-FFF2-40B4-BE49-F238E27FC236}">
                        <a16:creationId xmlns:a16="http://schemas.microsoft.com/office/drawing/2014/main" id="{80E9030B-7760-2A02-E547-5F18A0C7E53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" name="Straight Connector 420">
                    <a:extLst>
                      <a:ext uri="{FF2B5EF4-FFF2-40B4-BE49-F238E27FC236}">
                        <a16:creationId xmlns:a16="http://schemas.microsoft.com/office/drawing/2014/main" id="{6FA15FA4-1F1B-8B65-729C-FAB214F2B68E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10" name="Straight Connector 409">
                  <a:extLst>
                    <a:ext uri="{FF2B5EF4-FFF2-40B4-BE49-F238E27FC236}">
                      <a16:creationId xmlns:a16="http://schemas.microsoft.com/office/drawing/2014/main" id="{344B3629-8BD2-5E75-1957-8327D4941F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6" name="Straight Connector 405">
                <a:extLst>
                  <a:ext uri="{FF2B5EF4-FFF2-40B4-BE49-F238E27FC236}">
                    <a16:creationId xmlns:a16="http://schemas.microsoft.com/office/drawing/2014/main" id="{72DDE288-AC77-C05F-7518-6FAA839823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Straight Connector 406">
                <a:extLst>
                  <a:ext uri="{FF2B5EF4-FFF2-40B4-BE49-F238E27FC236}">
                    <a16:creationId xmlns:a16="http://schemas.microsoft.com/office/drawing/2014/main" id="{3AFEE26C-21A4-8D9B-7DCB-E926603137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72E59A23-2D45-9E07-1DB9-F7EB57D34CA1}"/>
                </a:ext>
              </a:extLst>
            </p:cNvPr>
            <p:cNvGrpSpPr/>
            <p:nvPr/>
          </p:nvGrpSpPr>
          <p:grpSpPr>
            <a:xfrm>
              <a:off x="6919876" y="1301212"/>
              <a:ext cx="1190481" cy="695030"/>
              <a:chOff x="2553576" y="3852038"/>
              <a:chExt cx="1247137" cy="559855"/>
            </a:xfrm>
          </p:grpSpPr>
          <p:grpSp>
            <p:nvGrpSpPr>
              <p:cNvPr id="377" name="Group 376">
                <a:extLst>
                  <a:ext uri="{FF2B5EF4-FFF2-40B4-BE49-F238E27FC236}">
                    <a16:creationId xmlns:a16="http://schemas.microsoft.com/office/drawing/2014/main" id="{493FF778-E27C-0575-86A7-C5C03D32694E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380" name="Group 379">
                  <a:extLst>
                    <a:ext uri="{FF2B5EF4-FFF2-40B4-BE49-F238E27FC236}">
                      <a16:creationId xmlns:a16="http://schemas.microsoft.com/office/drawing/2014/main" id="{9F2D5BCC-05D0-F8D8-A181-719D4B894373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394" name="Straight Connector 393">
                    <a:extLst>
                      <a:ext uri="{FF2B5EF4-FFF2-40B4-BE49-F238E27FC236}">
                        <a16:creationId xmlns:a16="http://schemas.microsoft.com/office/drawing/2014/main" id="{98F4B7BE-4CE7-74D3-D4D2-2E674907B765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" name="Straight Connector 394">
                    <a:extLst>
                      <a:ext uri="{FF2B5EF4-FFF2-40B4-BE49-F238E27FC236}">
                        <a16:creationId xmlns:a16="http://schemas.microsoft.com/office/drawing/2014/main" id="{C3CCFC8C-2850-3F81-7880-20755AA2FE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" name="Straight Connector 395">
                    <a:extLst>
                      <a:ext uri="{FF2B5EF4-FFF2-40B4-BE49-F238E27FC236}">
                        <a16:creationId xmlns:a16="http://schemas.microsoft.com/office/drawing/2014/main" id="{7B41CA43-C358-ED84-FEFB-4B5761B1DED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Straight Connector 396">
                    <a:extLst>
                      <a:ext uri="{FF2B5EF4-FFF2-40B4-BE49-F238E27FC236}">
                        <a16:creationId xmlns:a16="http://schemas.microsoft.com/office/drawing/2014/main" id="{18436096-8698-CF31-B3C9-1D51B6526A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Straight Connector 397">
                    <a:extLst>
                      <a:ext uri="{FF2B5EF4-FFF2-40B4-BE49-F238E27FC236}">
                        <a16:creationId xmlns:a16="http://schemas.microsoft.com/office/drawing/2014/main" id="{6E05A112-378B-14A9-E78D-A02EE5FCD5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Straight Connector 398">
                    <a:extLst>
                      <a:ext uri="{FF2B5EF4-FFF2-40B4-BE49-F238E27FC236}">
                        <a16:creationId xmlns:a16="http://schemas.microsoft.com/office/drawing/2014/main" id="{F1397C07-02A0-5489-962A-4F4A3DF33C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" name="Straight Connector 399">
                    <a:extLst>
                      <a:ext uri="{FF2B5EF4-FFF2-40B4-BE49-F238E27FC236}">
                        <a16:creationId xmlns:a16="http://schemas.microsoft.com/office/drawing/2014/main" id="{AA589CD8-6B1F-71F9-BA6E-F1ACE420C1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" name="Straight Connector 400">
                    <a:extLst>
                      <a:ext uri="{FF2B5EF4-FFF2-40B4-BE49-F238E27FC236}">
                        <a16:creationId xmlns:a16="http://schemas.microsoft.com/office/drawing/2014/main" id="{B5E88F62-DFB4-9D93-7D1A-216E5FCFF2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" name="Straight Connector 401">
                    <a:extLst>
                      <a:ext uri="{FF2B5EF4-FFF2-40B4-BE49-F238E27FC236}">
                        <a16:creationId xmlns:a16="http://schemas.microsoft.com/office/drawing/2014/main" id="{974E9622-3FE8-CF54-8CD6-F1F80D4A4C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" name="Straight Connector 402">
                    <a:extLst>
                      <a:ext uri="{FF2B5EF4-FFF2-40B4-BE49-F238E27FC236}">
                        <a16:creationId xmlns:a16="http://schemas.microsoft.com/office/drawing/2014/main" id="{C0A2D901-C6E8-5A40-C9D4-02FF6097B2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" name="Straight Connector 403">
                    <a:extLst>
                      <a:ext uri="{FF2B5EF4-FFF2-40B4-BE49-F238E27FC236}">
                        <a16:creationId xmlns:a16="http://schemas.microsoft.com/office/drawing/2014/main" id="{B94A3193-30DA-0B22-30DE-C52802DA4004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1" name="Group 380">
                  <a:extLst>
                    <a:ext uri="{FF2B5EF4-FFF2-40B4-BE49-F238E27FC236}">
                      <a16:creationId xmlns:a16="http://schemas.microsoft.com/office/drawing/2014/main" id="{C3319E49-D052-F58B-8B79-F51A7FEAFAB1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383" name="Straight Connector 382">
                    <a:extLst>
                      <a:ext uri="{FF2B5EF4-FFF2-40B4-BE49-F238E27FC236}">
                        <a16:creationId xmlns:a16="http://schemas.microsoft.com/office/drawing/2014/main" id="{B5FB5249-635E-747A-3A8A-877751E8260B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" name="Straight Connector 383">
                    <a:extLst>
                      <a:ext uri="{FF2B5EF4-FFF2-40B4-BE49-F238E27FC236}">
                        <a16:creationId xmlns:a16="http://schemas.microsoft.com/office/drawing/2014/main" id="{D345B6FD-4DC9-B49A-73AC-51E4FDE68B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" name="Straight Connector 384">
                    <a:extLst>
                      <a:ext uri="{FF2B5EF4-FFF2-40B4-BE49-F238E27FC236}">
                        <a16:creationId xmlns:a16="http://schemas.microsoft.com/office/drawing/2014/main" id="{BEE39819-73AC-541E-DB4B-8977436814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" name="Straight Connector 385">
                    <a:extLst>
                      <a:ext uri="{FF2B5EF4-FFF2-40B4-BE49-F238E27FC236}">
                        <a16:creationId xmlns:a16="http://schemas.microsoft.com/office/drawing/2014/main" id="{CC77B006-D492-3559-014C-A511E27405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5" y="4269639"/>
                    <a:ext cx="106557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" name="Straight Connector 386">
                    <a:extLst>
                      <a:ext uri="{FF2B5EF4-FFF2-40B4-BE49-F238E27FC236}">
                        <a16:creationId xmlns:a16="http://schemas.microsoft.com/office/drawing/2014/main" id="{CC5133E5-533A-75D7-9226-A5A04AF5830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" name="Straight Connector 387">
                    <a:extLst>
                      <a:ext uri="{FF2B5EF4-FFF2-40B4-BE49-F238E27FC236}">
                        <a16:creationId xmlns:a16="http://schemas.microsoft.com/office/drawing/2014/main" id="{4BE42887-01CF-388D-DF7E-B7C61D0867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" name="Straight Connector 388">
                    <a:extLst>
                      <a:ext uri="{FF2B5EF4-FFF2-40B4-BE49-F238E27FC236}">
                        <a16:creationId xmlns:a16="http://schemas.microsoft.com/office/drawing/2014/main" id="{10660CB2-B0D6-81A9-A52C-AE7843C21A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" name="Straight Connector 389">
                    <a:extLst>
                      <a:ext uri="{FF2B5EF4-FFF2-40B4-BE49-F238E27FC236}">
                        <a16:creationId xmlns:a16="http://schemas.microsoft.com/office/drawing/2014/main" id="{E56EAF64-CB41-B35D-F33D-525CFBB3E8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" name="Straight Connector 390">
                    <a:extLst>
                      <a:ext uri="{FF2B5EF4-FFF2-40B4-BE49-F238E27FC236}">
                        <a16:creationId xmlns:a16="http://schemas.microsoft.com/office/drawing/2014/main" id="{5A9AEBB5-7DA2-ECEA-245E-F19DC1AA17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" name="Straight Connector 391">
                    <a:extLst>
                      <a:ext uri="{FF2B5EF4-FFF2-40B4-BE49-F238E27FC236}">
                        <a16:creationId xmlns:a16="http://schemas.microsoft.com/office/drawing/2014/main" id="{D7D72137-436D-52DC-B25C-5C112838D1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" name="Straight Connector 392">
                    <a:extLst>
                      <a:ext uri="{FF2B5EF4-FFF2-40B4-BE49-F238E27FC236}">
                        <a16:creationId xmlns:a16="http://schemas.microsoft.com/office/drawing/2014/main" id="{33E34E9D-E5EB-4F98-BE30-0E2593441C76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82" name="Straight Connector 381">
                  <a:extLst>
                    <a:ext uri="{FF2B5EF4-FFF2-40B4-BE49-F238E27FC236}">
                      <a16:creationId xmlns:a16="http://schemas.microsoft.com/office/drawing/2014/main" id="{891AEE83-C98D-1E7B-48EA-4D35251AAF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78" name="Straight Connector 377">
                <a:extLst>
                  <a:ext uri="{FF2B5EF4-FFF2-40B4-BE49-F238E27FC236}">
                    <a16:creationId xmlns:a16="http://schemas.microsoft.com/office/drawing/2014/main" id="{CFCBF616-CF6B-BE64-964C-FCBF7689D1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Connector 378">
                <a:extLst>
                  <a:ext uri="{FF2B5EF4-FFF2-40B4-BE49-F238E27FC236}">
                    <a16:creationId xmlns:a16="http://schemas.microsoft.com/office/drawing/2014/main" id="{D12433AC-DD3C-5EA4-C6CB-B5F692EB8D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4FAB70DD-AF38-A138-7371-DD9A1DA1FFF6}"/>
                </a:ext>
              </a:extLst>
            </p:cNvPr>
            <p:cNvGrpSpPr/>
            <p:nvPr/>
          </p:nvGrpSpPr>
          <p:grpSpPr>
            <a:xfrm>
              <a:off x="8178075" y="1312017"/>
              <a:ext cx="1190481" cy="695030"/>
              <a:chOff x="2553576" y="3852038"/>
              <a:chExt cx="1247137" cy="559855"/>
            </a:xfrm>
          </p:grpSpPr>
          <p:grpSp>
            <p:nvGrpSpPr>
              <p:cNvPr id="349" name="Group 348">
                <a:extLst>
                  <a:ext uri="{FF2B5EF4-FFF2-40B4-BE49-F238E27FC236}">
                    <a16:creationId xmlns:a16="http://schemas.microsoft.com/office/drawing/2014/main" id="{C947BC69-6244-A4F0-8B49-B9995EDC3FE7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352" name="Group 351">
                  <a:extLst>
                    <a:ext uri="{FF2B5EF4-FFF2-40B4-BE49-F238E27FC236}">
                      <a16:creationId xmlns:a16="http://schemas.microsoft.com/office/drawing/2014/main" id="{EEB80FFD-3814-9494-DD85-FBC911AB7C9F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366" name="Straight Connector 365">
                    <a:extLst>
                      <a:ext uri="{FF2B5EF4-FFF2-40B4-BE49-F238E27FC236}">
                        <a16:creationId xmlns:a16="http://schemas.microsoft.com/office/drawing/2014/main" id="{F2B37B46-D7FD-937F-BFA9-DC0E1114A56F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7" name="Straight Connector 366">
                    <a:extLst>
                      <a:ext uri="{FF2B5EF4-FFF2-40B4-BE49-F238E27FC236}">
                        <a16:creationId xmlns:a16="http://schemas.microsoft.com/office/drawing/2014/main" id="{3E1AABCA-0DE3-D873-3B4E-57CD12848A9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8" name="Straight Connector 367">
                    <a:extLst>
                      <a:ext uri="{FF2B5EF4-FFF2-40B4-BE49-F238E27FC236}">
                        <a16:creationId xmlns:a16="http://schemas.microsoft.com/office/drawing/2014/main" id="{3E3C76E6-C171-C2AF-C7B2-AF8F9FE0CC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9" name="Straight Connector 368">
                    <a:extLst>
                      <a:ext uri="{FF2B5EF4-FFF2-40B4-BE49-F238E27FC236}">
                        <a16:creationId xmlns:a16="http://schemas.microsoft.com/office/drawing/2014/main" id="{66625585-8C66-4A13-EFED-1BDC7DC7D2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Straight Connector 369">
                    <a:extLst>
                      <a:ext uri="{FF2B5EF4-FFF2-40B4-BE49-F238E27FC236}">
                        <a16:creationId xmlns:a16="http://schemas.microsoft.com/office/drawing/2014/main" id="{BF8FDD8F-4930-40C3-668C-47064BFEAC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1" name="Straight Connector 370">
                    <a:extLst>
                      <a:ext uri="{FF2B5EF4-FFF2-40B4-BE49-F238E27FC236}">
                        <a16:creationId xmlns:a16="http://schemas.microsoft.com/office/drawing/2014/main" id="{C463DD02-F92D-F5D9-293B-F9F32F5F0B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2" name="Straight Connector 371">
                    <a:extLst>
                      <a:ext uri="{FF2B5EF4-FFF2-40B4-BE49-F238E27FC236}">
                        <a16:creationId xmlns:a16="http://schemas.microsoft.com/office/drawing/2014/main" id="{B89781F0-F346-DBD4-E69D-8A79D179C1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3" name="Straight Connector 372">
                    <a:extLst>
                      <a:ext uri="{FF2B5EF4-FFF2-40B4-BE49-F238E27FC236}">
                        <a16:creationId xmlns:a16="http://schemas.microsoft.com/office/drawing/2014/main" id="{A6B9341E-FE11-6A98-925D-0358E2F45D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4" name="Straight Connector 373">
                    <a:extLst>
                      <a:ext uri="{FF2B5EF4-FFF2-40B4-BE49-F238E27FC236}">
                        <a16:creationId xmlns:a16="http://schemas.microsoft.com/office/drawing/2014/main" id="{0CB629B5-A584-0E10-C70D-3C93DD45DF6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5" name="Straight Connector 374">
                    <a:extLst>
                      <a:ext uri="{FF2B5EF4-FFF2-40B4-BE49-F238E27FC236}">
                        <a16:creationId xmlns:a16="http://schemas.microsoft.com/office/drawing/2014/main" id="{200E4E4A-0B17-4D60-80CA-E0FE77EB2B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>
                    <a:extLst>
                      <a:ext uri="{FF2B5EF4-FFF2-40B4-BE49-F238E27FC236}">
                        <a16:creationId xmlns:a16="http://schemas.microsoft.com/office/drawing/2014/main" id="{95250C7B-C4BE-DA22-7680-D12C93398BC1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3" name="Group 352">
                  <a:extLst>
                    <a:ext uri="{FF2B5EF4-FFF2-40B4-BE49-F238E27FC236}">
                      <a16:creationId xmlns:a16="http://schemas.microsoft.com/office/drawing/2014/main" id="{68580B88-77CB-A94B-38D3-F9B8943F3BFB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355" name="Straight Connector 354">
                    <a:extLst>
                      <a:ext uri="{FF2B5EF4-FFF2-40B4-BE49-F238E27FC236}">
                        <a16:creationId xmlns:a16="http://schemas.microsoft.com/office/drawing/2014/main" id="{4F3256DE-40F8-4446-95B2-49807F595658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6" name="Straight Connector 355">
                    <a:extLst>
                      <a:ext uri="{FF2B5EF4-FFF2-40B4-BE49-F238E27FC236}">
                        <a16:creationId xmlns:a16="http://schemas.microsoft.com/office/drawing/2014/main" id="{2642C28F-265A-C7A8-1163-EABEF1F286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7" name="Straight Connector 356">
                    <a:extLst>
                      <a:ext uri="{FF2B5EF4-FFF2-40B4-BE49-F238E27FC236}">
                        <a16:creationId xmlns:a16="http://schemas.microsoft.com/office/drawing/2014/main" id="{ED3DBEF9-E52E-5D8E-C107-3DBB85F625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8" name="Straight Connector 357">
                    <a:extLst>
                      <a:ext uri="{FF2B5EF4-FFF2-40B4-BE49-F238E27FC236}">
                        <a16:creationId xmlns:a16="http://schemas.microsoft.com/office/drawing/2014/main" id="{3345ABB1-057C-B17C-1264-1813516345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9" name="Straight Connector 358">
                    <a:extLst>
                      <a:ext uri="{FF2B5EF4-FFF2-40B4-BE49-F238E27FC236}">
                        <a16:creationId xmlns:a16="http://schemas.microsoft.com/office/drawing/2014/main" id="{86678390-2849-9617-E347-14094F92A8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0" name="Straight Connector 359">
                    <a:extLst>
                      <a:ext uri="{FF2B5EF4-FFF2-40B4-BE49-F238E27FC236}">
                        <a16:creationId xmlns:a16="http://schemas.microsoft.com/office/drawing/2014/main" id="{EDF7EB11-D7B4-C219-D5BE-63C64FC888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1" name="Straight Connector 360">
                    <a:extLst>
                      <a:ext uri="{FF2B5EF4-FFF2-40B4-BE49-F238E27FC236}">
                        <a16:creationId xmlns:a16="http://schemas.microsoft.com/office/drawing/2014/main" id="{4ADF8F4A-57E4-6EC6-2F18-F05A598290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2" name="Straight Connector 361">
                    <a:extLst>
                      <a:ext uri="{FF2B5EF4-FFF2-40B4-BE49-F238E27FC236}">
                        <a16:creationId xmlns:a16="http://schemas.microsoft.com/office/drawing/2014/main" id="{C6177F9A-614F-35F3-E7BB-993D1A0758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3" name="Straight Connector 362">
                    <a:extLst>
                      <a:ext uri="{FF2B5EF4-FFF2-40B4-BE49-F238E27FC236}">
                        <a16:creationId xmlns:a16="http://schemas.microsoft.com/office/drawing/2014/main" id="{A88962D3-34FC-4255-7ED1-31AB352ACD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Straight Connector 363">
                    <a:extLst>
                      <a:ext uri="{FF2B5EF4-FFF2-40B4-BE49-F238E27FC236}">
                        <a16:creationId xmlns:a16="http://schemas.microsoft.com/office/drawing/2014/main" id="{83222D19-A91D-3670-9229-7FACC2CA1A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5" name="Straight Connector 364">
                    <a:extLst>
                      <a:ext uri="{FF2B5EF4-FFF2-40B4-BE49-F238E27FC236}">
                        <a16:creationId xmlns:a16="http://schemas.microsoft.com/office/drawing/2014/main" id="{8A5460E2-2C6C-6F7A-35F4-3CC6A5A4C1F2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4" name="Straight Connector 353">
                  <a:extLst>
                    <a:ext uri="{FF2B5EF4-FFF2-40B4-BE49-F238E27FC236}">
                      <a16:creationId xmlns:a16="http://schemas.microsoft.com/office/drawing/2014/main" id="{6193205A-D195-696F-859F-60FCD37836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0" name="Straight Connector 349">
                <a:extLst>
                  <a:ext uri="{FF2B5EF4-FFF2-40B4-BE49-F238E27FC236}">
                    <a16:creationId xmlns:a16="http://schemas.microsoft.com/office/drawing/2014/main" id="{756845CC-766C-A8D4-D17C-DA4EF4BAE3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Straight Connector 350">
                <a:extLst>
                  <a:ext uri="{FF2B5EF4-FFF2-40B4-BE49-F238E27FC236}">
                    <a16:creationId xmlns:a16="http://schemas.microsoft.com/office/drawing/2014/main" id="{BF28BF58-952A-A743-6672-D856449E8E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B58E6CA0-C972-9CED-1A7D-B74FCB938F86}"/>
                </a:ext>
              </a:extLst>
            </p:cNvPr>
            <p:cNvGrpSpPr/>
            <p:nvPr/>
          </p:nvGrpSpPr>
          <p:grpSpPr>
            <a:xfrm>
              <a:off x="9435628" y="1321694"/>
              <a:ext cx="1190481" cy="695030"/>
              <a:chOff x="2553576" y="3852038"/>
              <a:chExt cx="1247137" cy="559855"/>
            </a:xfrm>
          </p:grpSpPr>
          <p:grpSp>
            <p:nvGrpSpPr>
              <p:cNvPr id="321" name="Group 320">
                <a:extLst>
                  <a:ext uri="{FF2B5EF4-FFF2-40B4-BE49-F238E27FC236}">
                    <a16:creationId xmlns:a16="http://schemas.microsoft.com/office/drawing/2014/main" id="{3E9FB457-445A-0F29-8ACE-5E19E7FFC784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324" name="Group 323">
                  <a:extLst>
                    <a:ext uri="{FF2B5EF4-FFF2-40B4-BE49-F238E27FC236}">
                      <a16:creationId xmlns:a16="http://schemas.microsoft.com/office/drawing/2014/main" id="{C41B4805-D55B-BDAC-E3CB-2EF77A7D30EC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338" name="Straight Connector 337">
                    <a:extLst>
                      <a:ext uri="{FF2B5EF4-FFF2-40B4-BE49-F238E27FC236}">
                        <a16:creationId xmlns:a16="http://schemas.microsoft.com/office/drawing/2014/main" id="{1B0CE3A9-CFB7-447A-EA1C-FC81600F06E2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9" name="Straight Connector 338">
                    <a:extLst>
                      <a:ext uri="{FF2B5EF4-FFF2-40B4-BE49-F238E27FC236}">
                        <a16:creationId xmlns:a16="http://schemas.microsoft.com/office/drawing/2014/main" id="{BA33CDA5-6CCC-76D1-69C0-781DE8E64A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0" name="Straight Connector 339">
                    <a:extLst>
                      <a:ext uri="{FF2B5EF4-FFF2-40B4-BE49-F238E27FC236}">
                        <a16:creationId xmlns:a16="http://schemas.microsoft.com/office/drawing/2014/main" id="{566734C2-FE35-21B6-80D1-253E97C103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1" name="Straight Connector 340">
                    <a:extLst>
                      <a:ext uri="{FF2B5EF4-FFF2-40B4-BE49-F238E27FC236}">
                        <a16:creationId xmlns:a16="http://schemas.microsoft.com/office/drawing/2014/main" id="{7A938BBA-646C-03E3-8B4C-E35C140366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2" name="Straight Connector 341">
                    <a:extLst>
                      <a:ext uri="{FF2B5EF4-FFF2-40B4-BE49-F238E27FC236}">
                        <a16:creationId xmlns:a16="http://schemas.microsoft.com/office/drawing/2014/main" id="{17D3494E-E460-924D-2EFB-DEB810F05C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3" name="Straight Connector 342">
                    <a:extLst>
                      <a:ext uri="{FF2B5EF4-FFF2-40B4-BE49-F238E27FC236}">
                        <a16:creationId xmlns:a16="http://schemas.microsoft.com/office/drawing/2014/main" id="{30B408B6-15C0-CF31-3CEC-3733A7EA3C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4" name="Straight Connector 343">
                    <a:extLst>
                      <a:ext uri="{FF2B5EF4-FFF2-40B4-BE49-F238E27FC236}">
                        <a16:creationId xmlns:a16="http://schemas.microsoft.com/office/drawing/2014/main" id="{39C18148-7EDA-132E-E1A3-1367CF5541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5" name="Straight Connector 344">
                    <a:extLst>
                      <a:ext uri="{FF2B5EF4-FFF2-40B4-BE49-F238E27FC236}">
                        <a16:creationId xmlns:a16="http://schemas.microsoft.com/office/drawing/2014/main" id="{3B0D3D9E-50CD-2CAD-33CB-5128AC1663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6" name="Straight Connector 345">
                    <a:extLst>
                      <a:ext uri="{FF2B5EF4-FFF2-40B4-BE49-F238E27FC236}">
                        <a16:creationId xmlns:a16="http://schemas.microsoft.com/office/drawing/2014/main" id="{A35451C3-E8B1-6A77-5B8F-F03B4B6ACD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7" name="Straight Connector 346">
                    <a:extLst>
                      <a:ext uri="{FF2B5EF4-FFF2-40B4-BE49-F238E27FC236}">
                        <a16:creationId xmlns:a16="http://schemas.microsoft.com/office/drawing/2014/main" id="{E33758B1-B233-276A-4616-93E556B301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8" name="Straight Connector 347">
                    <a:extLst>
                      <a:ext uri="{FF2B5EF4-FFF2-40B4-BE49-F238E27FC236}">
                        <a16:creationId xmlns:a16="http://schemas.microsoft.com/office/drawing/2014/main" id="{087C8234-7269-B0CA-5A77-789BAFBAB3C3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C688B66A-8094-43C1-4DCE-3CD234DEF7B2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327" name="Straight Connector 326">
                    <a:extLst>
                      <a:ext uri="{FF2B5EF4-FFF2-40B4-BE49-F238E27FC236}">
                        <a16:creationId xmlns:a16="http://schemas.microsoft.com/office/drawing/2014/main" id="{70CE3B57-2331-320D-8C21-E7D664541122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8" name="Straight Connector 327">
                    <a:extLst>
                      <a:ext uri="{FF2B5EF4-FFF2-40B4-BE49-F238E27FC236}">
                        <a16:creationId xmlns:a16="http://schemas.microsoft.com/office/drawing/2014/main" id="{53E74678-E60A-451E-D292-12187ACBF9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9" name="Straight Connector 328">
                    <a:extLst>
                      <a:ext uri="{FF2B5EF4-FFF2-40B4-BE49-F238E27FC236}">
                        <a16:creationId xmlns:a16="http://schemas.microsoft.com/office/drawing/2014/main" id="{121FF9DA-C04A-FA20-0E02-D66015FEF9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0" name="Straight Connector 329">
                    <a:extLst>
                      <a:ext uri="{FF2B5EF4-FFF2-40B4-BE49-F238E27FC236}">
                        <a16:creationId xmlns:a16="http://schemas.microsoft.com/office/drawing/2014/main" id="{436A7ED8-4790-0323-D25B-C7DACDED14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1" name="Straight Connector 330">
                    <a:extLst>
                      <a:ext uri="{FF2B5EF4-FFF2-40B4-BE49-F238E27FC236}">
                        <a16:creationId xmlns:a16="http://schemas.microsoft.com/office/drawing/2014/main" id="{6DB059E2-F8A7-75BE-66C1-5099597704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Straight Connector 331">
                    <a:extLst>
                      <a:ext uri="{FF2B5EF4-FFF2-40B4-BE49-F238E27FC236}">
                        <a16:creationId xmlns:a16="http://schemas.microsoft.com/office/drawing/2014/main" id="{404F88C7-C096-4FAB-9561-E38734BE9E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3" name="Straight Connector 332">
                    <a:extLst>
                      <a:ext uri="{FF2B5EF4-FFF2-40B4-BE49-F238E27FC236}">
                        <a16:creationId xmlns:a16="http://schemas.microsoft.com/office/drawing/2014/main" id="{722CA6CA-0FEC-3120-F4F3-10BAEE81CE2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4" name="Straight Connector 333">
                    <a:extLst>
                      <a:ext uri="{FF2B5EF4-FFF2-40B4-BE49-F238E27FC236}">
                        <a16:creationId xmlns:a16="http://schemas.microsoft.com/office/drawing/2014/main" id="{5E361573-305F-1460-A5E2-15CB6424BD4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5" name="Straight Connector 334">
                    <a:extLst>
                      <a:ext uri="{FF2B5EF4-FFF2-40B4-BE49-F238E27FC236}">
                        <a16:creationId xmlns:a16="http://schemas.microsoft.com/office/drawing/2014/main" id="{701915D7-9FF9-E263-1A47-416CF0E40D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6" name="Straight Connector 335">
                    <a:extLst>
                      <a:ext uri="{FF2B5EF4-FFF2-40B4-BE49-F238E27FC236}">
                        <a16:creationId xmlns:a16="http://schemas.microsoft.com/office/drawing/2014/main" id="{360ECCD4-4B25-6BC2-177C-8CF274176C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7" name="Straight Connector 336">
                    <a:extLst>
                      <a:ext uri="{FF2B5EF4-FFF2-40B4-BE49-F238E27FC236}">
                        <a16:creationId xmlns:a16="http://schemas.microsoft.com/office/drawing/2014/main" id="{B611C96F-6056-B3B5-F087-479E9A71CB73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6" name="Straight Connector 325">
                  <a:extLst>
                    <a:ext uri="{FF2B5EF4-FFF2-40B4-BE49-F238E27FC236}">
                      <a16:creationId xmlns:a16="http://schemas.microsoft.com/office/drawing/2014/main" id="{CC4CBB20-AE22-1AC3-F2C6-1FF2C323BD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267B1F32-C1F3-0C7C-75CC-FF234B77CF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>
                <a:extLst>
                  <a:ext uri="{FF2B5EF4-FFF2-40B4-BE49-F238E27FC236}">
                    <a16:creationId xmlns:a16="http://schemas.microsoft.com/office/drawing/2014/main" id="{34508413-4733-70CB-40CE-C436B0D30E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DB867F31-77AF-4F75-F67A-3E1031FA15AE}"/>
                </a:ext>
              </a:extLst>
            </p:cNvPr>
            <p:cNvGrpSpPr/>
            <p:nvPr/>
          </p:nvGrpSpPr>
          <p:grpSpPr>
            <a:xfrm rot="5241431">
              <a:off x="2007958" y="2150954"/>
              <a:ext cx="500735" cy="265487"/>
              <a:chOff x="3032503" y="4269636"/>
              <a:chExt cx="1764082" cy="569301"/>
            </a:xfrm>
          </p:grpSpPr>
          <p:cxnSp>
            <p:nvCxnSpPr>
              <p:cNvPr id="310" name="Straight Connector 309">
                <a:extLst>
                  <a:ext uri="{FF2B5EF4-FFF2-40B4-BE49-F238E27FC236}">
                    <a16:creationId xmlns:a16="http://schemas.microsoft.com/office/drawing/2014/main" id="{D7876F2C-A15E-DA33-94B7-AE1ED72ABBF0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Straight Connector 310">
                <a:extLst>
                  <a:ext uri="{FF2B5EF4-FFF2-40B4-BE49-F238E27FC236}">
                    <a16:creationId xmlns:a16="http://schemas.microsoft.com/office/drawing/2014/main" id="{EEF312EC-5321-A7B4-3D26-80E45E9011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Straight Connector 311">
                <a:extLst>
                  <a:ext uri="{FF2B5EF4-FFF2-40B4-BE49-F238E27FC236}">
                    <a16:creationId xmlns:a16="http://schemas.microsoft.com/office/drawing/2014/main" id="{C8B74BAC-310D-E524-BEEA-8B95B235A4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Straight Connector 312">
                <a:extLst>
                  <a:ext uri="{FF2B5EF4-FFF2-40B4-BE49-F238E27FC236}">
                    <a16:creationId xmlns:a16="http://schemas.microsoft.com/office/drawing/2014/main" id="{0F4CE345-4FA8-4D8D-CE93-8BCD6FF14E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Straight Connector 313">
                <a:extLst>
                  <a:ext uri="{FF2B5EF4-FFF2-40B4-BE49-F238E27FC236}">
                    <a16:creationId xmlns:a16="http://schemas.microsoft.com/office/drawing/2014/main" id="{F52479F4-19E5-A7E4-585D-3BA7A1BB7E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Connector 314">
                <a:extLst>
                  <a:ext uri="{FF2B5EF4-FFF2-40B4-BE49-F238E27FC236}">
                    <a16:creationId xmlns:a16="http://schemas.microsoft.com/office/drawing/2014/main" id="{C9E95A4A-60D0-B0EC-31D5-52E4ECBE51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Straight Connector 315">
                <a:extLst>
                  <a:ext uri="{FF2B5EF4-FFF2-40B4-BE49-F238E27FC236}">
                    <a16:creationId xmlns:a16="http://schemas.microsoft.com/office/drawing/2014/main" id="{C19663FF-6A69-53F0-8687-A801547034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>
                <a:extLst>
                  <a:ext uri="{FF2B5EF4-FFF2-40B4-BE49-F238E27FC236}">
                    <a16:creationId xmlns:a16="http://schemas.microsoft.com/office/drawing/2014/main" id="{AAA900F9-DC89-A897-AC26-B4AAD7405D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Straight Connector 317">
                <a:extLst>
                  <a:ext uri="{FF2B5EF4-FFF2-40B4-BE49-F238E27FC236}">
                    <a16:creationId xmlns:a16="http://schemas.microsoft.com/office/drawing/2014/main" id="{B74CFEE9-A352-14EB-ACE8-63E5F7D398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>
                <a:extLst>
                  <a:ext uri="{FF2B5EF4-FFF2-40B4-BE49-F238E27FC236}">
                    <a16:creationId xmlns:a16="http://schemas.microsoft.com/office/drawing/2014/main" id="{94A6E90B-372E-EB80-1632-090C78D8F90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32534EB2-E714-6CFA-1BA7-2D91189A5C16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F7DDDD22-8BD3-CC8F-95D0-8FE3A837D951}"/>
                </a:ext>
              </a:extLst>
            </p:cNvPr>
            <p:cNvGrpSpPr/>
            <p:nvPr/>
          </p:nvGrpSpPr>
          <p:grpSpPr>
            <a:xfrm rot="5241431">
              <a:off x="3298071" y="2168018"/>
              <a:ext cx="500735" cy="265487"/>
              <a:chOff x="3032503" y="4269636"/>
              <a:chExt cx="1764082" cy="569301"/>
            </a:xfrm>
          </p:grpSpPr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03253A1F-BF51-AC98-F939-E80382CB8D3C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>
                <a:extLst>
                  <a:ext uri="{FF2B5EF4-FFF2-40B4-BE49-F238E27FC236}">
                    <a16:creationId xmlns:a16="http://schemas.microsoft.com/office/drawing/2014/main" id="{2DE724F3-2565-30AB-1234-C3861C7160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C8FF3DB8-B405-B42F-060A-BA3867A2D5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>
                <a:extLst>
                  <a:ext uri="{FF2B5EF4-FFF2-40B4-BE49-F238E27FC236}">
                    <a16:creationId xmlns:a16="http://schemas.microsoft.com/office/drawing/2014/main" id="{10F97428-D399-D1EF-0D30-6140816221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Straight Connector 302">
                <a:extLst>
                  <a:ext uri="{FF2B5EF4-FFF2-40B4-BE49-F238E27FC236}">
                    <a16:creationId xmlns:a16="http://schemas.microsoft.com/office/drawing/2014/main" id="{5F994111-5E13-C02C-DCD9-F3F4A9F97C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Straight Connector 303">
                <a:extLst>
                  <a:ext uri="{FF2B5EF4-FFF2-40B4-BE49-F238E27FC236}">
                    <a16:creationId xmlns:a16="http://schemas.microsoft.com/office/drawing/2014/main" id="{9A76E91C-DB89-3755-45AA-4E8E6221A4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DEE7B1F6-F413-E87E-75DE-1DC034D4A4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B56F5AC4-A139-66A4-D2D1-AB7CEA35C6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464E48CB-134E-9C6E-EA49-C9426201FA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Straight Connector 307">
                <a:extLst>
                  <a:ext uri="{FF2B5EF4-FFF2-40B4-BE49-F238E27FC236}">
                    <a16:creationId xmlns:a16="http://schemas.microsoft.com/office/drawing/2014/main" id="{FD40D891-5423-245F-4091-E70651FC14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95908A20-114B-F4FD-16AF-39B5B127F200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84A64725-6CEF-820B-AD1B-3DEB0885DEF1}"/>
                </a:ext>
              </a:extLst>
            </p:cNvPr>
            <p:cNvGrpSpPr/>
            <p:nvPr/>
          </p:nvGrpSpPr>
          <p:grpSpPr>
            <a:xfrm rot="5241431">
              <a:off x="4515763" y="2145466"/>
              <a:ext cx="500735" cy="265487"/>
              <a:chOff x="3032503" y="4269636"/>
              <a:chExt cx="1764082" cy="569301"/>
            </a:xfrm>
          </p:grpSpPr>
          <p:cxnSp>
            <p:nvCxnSpPr>
              <p:cNvPr id="288" name="Straight Connector 287">
                <a:extLst>
                  <a:ext uri="{FF2B5EF4-FFF2-40B4-BE49-F238E27FC236}">
                    <a16:creationId xmlns:a16="http://schemas.microsoft.com/office/drawing/2014/main" id="{778E6E80-D897-6F37-43E6-78E1BBFE878F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Connector 288">
                <a:extLst>
                  <a:ext uri="{FF2B5EF4-FFF2-40B4-BE49-F238E27FC236}">
                    <a16:creationId xmlns:a16="http://schemas.microsoft.com/office/drawing/2014/main" id="{844A061B-7AB6-1009-FA43-A012985E621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>
                <a:extLst>
                  <a:ext uri="{FF2B5EF4-FFF2-40B4-BE49-F238E27FC236}">
                    <a16:creationId xmlns:a16="http://schemas.microsoft.com/office/drawing/2014/main" id="{8D70B3E4-6556-0C2E-6256-A4A4EE5F91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>
                <a:extLst>
                  <a:ext uri="{FF2B5EF4-FFF2-40B4-BE49-F238E27FC236}">
                    <a16:creationId xmlns:a16="http://schemas.microsoft.com/office/drawing/2014/main" id="{45251D08-8B25-C9FD-65B3-D4B0DD9E2E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>
                <a:extLst>
                  <a:ext uri="{FF2B5EF4-FFF2-40B4-BE49-F238E27FC236}">
                    <a16:creationId xmlns:a16="http://schemas.microsoft.com/office/drawing/2014/main" id="{142C2740-40D4-07F9-F271-4E4C56FFDB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Straight Connector 292">
                <a:extLst>
                  <a:ext uri="{FF2B5EF4-FFF2-40B4-BE49-F238E27FC236}">
                    <a16:creationId xmlns:a16="http://schemas.microsoft.com/office/drawing/2014/main" id="{0B65DB38-7187-8734-E42F-FCB9F84BC7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Connector 293">
                <a:extLst>
                  <a:ext uri="{FF2B5EF4-FFF2-40B4-BE49-F238E27FC236}">
                    <a16:creationId xmlns:a16="http://schemas.microsoft.com/office/drawing/2014/main" id="{9F2A4866-1CDA-A2EF-2FF2-81B05E9D68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C1B43E4D-E727-0F60-A7C0-A8B742FBA9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A4DD0EEE-DAD1-4ECD-AD97-60DDB23AC1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>
                <a:extLst>
                  <a:ext uri="{FF2B5EF4-FFF2-40B4-BE49-F238E27FC236}">
                    <a16:creationId xmlns:a16="http://schemas.microsoft.com/office/drawing/2014/main" id="{D25C7575-B9A1-F1DE-9E7B-BE78A4D6C4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>
                <a:extLst>
                  <a:ext uri="{FF2B5EF4-FFF2-40B4-BE49-F238E27FC236}">
                    <a16:creationId xmlns:a16="http://schemas.microsoft.com/office/drawing/2014/main" id="{9D80310F-CDBD-69C6-4784-FBEE30DA264A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8408EC76-80A6-7311-9F70-4A6976A151E3}"/>
                </a:ext>
              </a:extLst>
            </p:cNvPr>
            <p:cNvGrpSpPr/>
            <p:nvPr/>
          </p:nvGrpSpPr>
          <p:grpSpPr>
            <a:xfrm rot="5241431">
              <a:off x="5916877" y="2148398"/>
              <a:ext cx="500735" cy="265487"/>
              <a:chOff x="3032503" y="4269636"/>
              <a:chExt cx="1764082" cy="569301"/>
            </a:xfrm>
          </p:grpSpPr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D98FC573-3FA1-6976-B467-C1002FCC80E9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21A54DBB-C364-454B-6B9B-2F5A44CA21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8984A815-D23E-08DF-087F-5404F9F39B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>
                <a:extLst>
                  <a:ext uri="{FF2B5EF4-FFF2-40B4-BE49-F238E27FC236}">
                    <a16:creationId xmlns:a16="http://schemas.microsoft.com/office/drawing/2014/main" id="{C5BF43CF-D30F-ED97-C7D8-92DF93FDFC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126033CD-73A8-F257-9BD4-69AC473286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AB7DED45-94C7-E587-8801-55EBFFC489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0746D098-01DF-AE92-0307-72A34A0B59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F27AFB2D-2702-B55A-D842-9B1DE312C4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Connector 284">
                <a:extLst>
                  <a:ext uri="{FF2B5EF4-FFF2-40B4-BE49-F238E27FC236}">
                    <a16:creationId xmlns:a16="http://schemas.microsoft.com/office/drawing/2014/main" id="{4E11BE4D-72E9-7249-FD88-61709887BD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710D1257-D047-0DBC-8706-B06F532068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286">
                <a:extLst>
                  <a:ext uri="{FF2B5EF4-FFF2-40B4-BE49-F238E27FC236}">
                    <a16:creationId xmlns:a16="http://schemas.microsoft.com/office/drawing/2014/main" id="{B87A4436-B974-3819-15BC-6F7DC76C9133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B6A9E3F4-A837-2ADF-A274-36F99FFAB8F2}"/>
                </a:ext>
              </a:extLst>
            </p:cNvPr>
            <p:cNvGrpSpPr/>
            <p:nvPr/>
          </p:nvGrpSpPr>
          <p:grpSpPr>
            <a:xfrm rot="5241431">
              <a:off x="7198114" y="2156144"/>
              <a:ext cx="500735" cy="265487"/>
              <a:chOff x="3032503" y="4269636"/>
              <a:chExt cx="1764082" cy="569301"/>
            </a:xfrm>
          </p:grpSpPr>
          <p:cxnSp>
            <p:nvCxnSpPr>
              <p:cNvPr id="266" name="Straight Connector 265">
                <a:extLst>
                  <a:ext uri="{FF2B5EF4-FFF2-40B4-BE49-F238E27FC236}">
                    <a16:creationId xmlns:a16="http://schemas.microsoft.com/office/drawing/2014/main" id="{0DC5B515-510E-BFD0-9101-CDA770F1355E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66">
                <a:extLst>
                  <a:ext uri="{FF2B5EF4-FFF2-40B4-BE49-F238E27FC236}">
                    <a16:creationId xmlns:a16="http://schemas.microsoft.com/office/drawing/2014/main" id="{2AAC8752-DD09-6C0F-1987-3C705781DD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Connector 267">
                <a:extLst>
                  <a:ext uri="{FF2B5EF4-FFF2-40B4-BE49-F238E27FC236}">
                    <a16:creationId xmlns:a16="http://schemas.microsoft.com/office/drawing/2014/main" id="{709F0F61-41EE-8B8B-F234-D85DD9A344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68">
                <a:extLst>
                  <a:ext uri="{FF2B5EF4-FFF2-40B4-BE49-F238E27FC236}">
                    <a16:creationId xmlns:a16="http://schemas.microsoft.com/office/drawing/2014/main" id="{44217E77-7EAF-1167-A0DD-15E1BDFA407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B801D601-7DE2-AEA1-11E9-EC90A6256E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Connector 270">
                <a:extLst>
                  <a:ext uri="{FF2B5EF4-FFF2-40B4-BE49-F238E27FC236}">
                    <a16:creationId xmlns:a16="http://schemas.microsoft.com/office/drawing/2014/main" id="{7DFC7762-FF2C-E406-5431-EB3870A841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A1F52F73-B60D-3C45-A856-BBD1354B8A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id="{0A86763E-E2BD-A21D-7404-5A35B05437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>
                <a:extLst>
                  <a:ext uri="{FF2B5EF4-FFF2-40B4-BE49-F238E27FC236}">
                    <a16:creationId xmlns:a16="http://schemas.microsoft.com/office/drawing/2014/main" id="{1882BD9E-B888-2A64-D867-BBBE470D09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>
                <a:extLst>
                  <a:ext uri="{FF2B5EF4-FFF2-40B4-BE49-F238E27FC236}">
                    <a16:creationId xmlns:a16="http://schemas.microsoft.com/office/drawing/2014/main" id="{0B92C705-38D9-7DA8-1EB1-79E79736C3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F76C817D-52E5-C65C-5243-DC2F2AA498AF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7862EFF8-5577-367D-A740-4C447A466A16}"/>
                </a:ext>
              </a:extLst>
            </p:cNvPr>
            <p:cNvGrpSpPr/>
            <p:nvPr/>
          </p:nvGrpSpPr>
          <p:grpSpPr>
            <a:xfrm rot="5241431">
              <a:off x="8486868" y="2165020"/>
              <a:ext cx="500735" cy="265487"/>
              <a:chOff x="3032503" y="4269636"/>
              <a:chExt cx="1764082" cy="569301"/>
            </a:xfrm>
          </p:grpSpPr>
          <p:cxnSp>
            <p:nvCxnSpPr>
              <p:cNvPr id="255" name="Straight Connector 254">
                <a:extLst>
                  <a:ext uri="{FF2B5EF4-FFF2-40B4-BE49-F238E27FC236}">
                    <a16:creationId xmlns:a16="http://schemas.microsoft.com/office/drawing/2014/main" id="{9F45BBF7-DED4-A642-2215-97B5A5B07406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BA7F5281-2AEA-49D2-C69F-710498102E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>
                <a:extLst>
                  <a:ext uri="{FF2B5EF4-FFF2-40B4-BE49-F238E27FC236}">
                    <a16:creationId xmlns:a16="http://schemas.microsoft.com/office/drawing/2014/main" id="{4E0B3B7B-ECD9-62BD-4806-B4F3682567B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63A25591-D756-B391-CD40-22FF01DA6B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>
                <a:extLst>
                  <a:ext uri="{FF2B5EF4-FFF2-40B4-BE49-F238E27FC236}">
                    <a16:creationId xmlns:a16="http://schemas.microsoft.com/office/drawing/2014/main" id="{C2604CB2-F678-45E5-34D4-9E98D58057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>
                <a:extLst>
                  <a:ext uri="{FF2B5EF4-FFF2-40B4-BE49-F238E27FC236}">
                    <a16:creationId xmlns:a16="http://schemas.microsoft.com/office/drawing/2014/main" id="{61D2750D-7B57-6E14-F98B-F95A0CDE51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>
                <a:extLst>
                  <a:ext uri="{FF2B5EF4-FFF2-40B4-BE49-F238E27FC236}">
                    <a16:creationId xmlns:a16="http://schemas.microsoft.com/office/drawing/2014/main" id="{CD5E8CE4-915E-F9F1-7E79-CE60305013D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>
                <a:extLst>
                  <a:ext uri="{FF2B5EF4-FFF2-40B4-BE49-F238E27FC236}">
                    <a16:creationId xmlns:a16="http://schemas.microsoft.com/office/drawing/2014/main" id="{6EC2B800-08DB-8DA1-18B6-02E8E3B99F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2">
                <a:extLst>
                  <a:ext uri="{FF2B5EF4-FFF2-40B4-BE49-F238E27FC236}">
                    <a16:creationId xmlns:a16="http://schemas.microsoft.com/office/drawing/2014/main" id="{A46B9BC7-3B60-B442-9629-907A43C680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3">
                <a:extLst>
                  <a:ext uri="{FF2B5EF4-FFF2-40B4-BE49-F238E27FC236}">
                    <a16:creationId xmlns:a16="http://schemas.microsoft.com/office/drawing/2014/main" id="{E7266F69-9211-8891-E576-D196EA14B5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Straight Connector 264">
                <a:extLst>
                  <a:ext uri="{FF2B5EF4-FFF2-40B4-BE49-F238E27FC236}">
                    <a16:creationId xmlns:a16="http://schemas.microsoft.com/office/drawing/2014/main" id="{A5D0D342-8408-F683-477F-32310B49CCC0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DC5D4CC7-4F12-B640-52AC-0ACADB63BD34}"/>
                </a:ext>
              </a:extLst>
            </p:cNvPr>
            <p:cNvGrpSpPr/>
            <p:nvPr/>
          </p:nvGrpSpPr>
          <p:grpSpPr>
            <a:xfrm rot="5241431">
              <a:off x="9759251" y="2182806"/>
              <a:ext cx="500735" cy="265487"/>
              <a:chOff x="3032503" y="4269636"/>
              <a:chExt cx="1764082" cy="569301"/>
            </a:xfrm>
          </p:grpSpPr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498DA949-ED6B-99D8-4221-310F2D1D6DEF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CE14A6A3-F1BC-D96E-6926-6C50165E4C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AD70D749-C11F-2879-7710-BDD37137E7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>
                <a:extLst>
                  <a:ext uri="{FF2B5EF4-FFF2-40B4-BE49-F238E27FC236}">
                    <a16:creationId xmlns:a16="http://schemas.microsoft.com/office/drawing/2014/main" id="{E55D1F55-060D-485F-776D-2039A3C52A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9E5FE7D3-73BB-1289-CD5F-465C9B8A80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2B393876-C0C9-B937-9667-8105F7351C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77D4246F-D948-E33C-9F23-E13D022759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F8843575-37CF-8B47-EE5E-9859C17AF5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878D9A5E-AC71-2488-82C4-2DCD3F0904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FEBBE3F9-50F9-4645-D4F0-CCC0AF6427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7D2AD7F5-1BEA-5C9F-1B98-59AEAAE8A830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4BFB73CF-BAF7-1AD1-7777-0C234C8EB968}"/>
                </a:ext>
              </a:extLst>
            </p:cNvPr>
            <p:cNvGrpSpPr/>
            <p:nvPr/>
          </p:nvGrpSpPr>
          <p:grpSpPr>
            <a:xfrm>
              <a:off x="8737689" y="2394839"/>
              <a:ext cx="1295321" cy="280118"/>
              <a:chOff x="3032503" y="4269636"/>
              <a:chExt cx="1764082" cy="569301"/>
            </a:xfrm>
          </p:grpSpPr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5091E939-C4C8-B310-1A5D-ED5A72C85B48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281A2B1B-8C39-EB85-8D4F-1D5FB28046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F13E3700-4066-3BE6-B913-59A9D259EF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37AC1FA5-D4BB-984C-8ED7-D28AB41C274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077E7EF5-5176-787B-A806-193E149323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9B8E0644-740D-31DE-C68C-BDD0CF093E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BE6EE88A-3C5F-FDC1-81C9-3BECEB7C2BF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66C961C1-E530-9A12-7A4D-56D0DA6198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9B8B4932-F98C-A709-D5CA-D30323B6B2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71FE5EA5-29A8-87B9-D78A-3B36503FE3B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A9CA4C21-0AA8-7063-72BF-C82C4B75BAC6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53F12CD8-CCDB-92BF-92CA-9970B7D6FB50}"/>
                </a:ext>
              </a:extLst>
            </p:cNvPr>
            <p:cNvGrpSpPr/>
            <p:nvPr/>
          </p:nvGrpSpPr>
          <p:grpSpPr>
            <a:xfrm>
              <a:off x="7443606" y="2396802"/>
              <a:ext cx="1295321" cy="280118"/>
              <a:chOff x="3032503" y="4269636"/>
              <a:chExt cx="1764082" cy="569301"/>
            </a:xfrm>
          </p:grpSpPr>
          <p:cxnSp>
            <p:nvCxnSpPr>
              <p:cNvPr id="222" name="Straight Connector 221">
                <a:extLst>
                  <a:ext uri="{FF2B5EF4-FFF2-40B4-BE49-F238E27FC236}">
                    <a16:creationId xmlns:a16="http://schemas.microsoft.com/office/drawing/2014/main" id="{3011041F-78BA-540A-FE70-3D0D90A2C1BE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>
                <a:extLst>
                  <a:ext uri="{FF2B5EF4-FFF2-40B4-BE49-F238E27FC236}">
                    <a16:creationId xmlns:a16="http://schemas.microsoft.com/office/drawing/2014/main" id="{B77CC02B-C29E-7600-1A41-D1D0006EC3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>
                <a:extLst>
                  <a:ext uri="{FF2B5EF4-FFF2-40B4-BE49-F238E27FC236}">
                    <a16:creationId xmlns:a16="http://schemas.microsoft.com/office/drawing/2014/main" id="{7703C71E-33EB-DDB8-CEE7-AB07045914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870C4825-EA63-BF13-57FF-DB1B2134B2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69C9379B-F6FA-27C7-864B-B2CA499F33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60C80E17-3C7F-DE77-B53B-D8EFC290CF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3B931B6B-8E34-1F7C-33E5-2C67C61B49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B4AAA4D6-E0B0-B609-4A25-27C17D3338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65153F6C-B801-BAA0-1C21-2B156AB381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46064D9E-01F6-A160-807B-BA18F0AE3D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CC2603C0-D02E-E069-FE54-1E03F72C33E1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47CB9B9-8FFB-564D-3C4B-0AB108F1C3C4}"/>
                </a:ext>
              </a:extLst>
            </p:cNvPr>
            <p:cNvGrpSpPr/>
            <p:nvPr/>
          </p:nvGrpSpPr>
          <p:grpSpPr>
            <a:xfrm>
              <a:off x="6156886" y="2365197"/>
              <a:ext cx="1295321" cy="280118"/>
              <a:chOff x="3032503" y="4269636"/>
              <a:chExt cx="1764082" cy="569301"/>
            </a:xfrm>
          </p:grpSpPr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0992C0CB-E855-BB07-C0E7-AE6D26153E15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D67557CA-8439-D81A-6AC9-5506ABA85E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228A0D37-C527-A29A-AB01-1A81B60230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D6FFAFB9-CAC3-997A-4A2F-343D8A8AC3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4C25846C-A868-EA82-726A-8A6D0EB533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8C6D59D2-1FF1-CCD4-E697-E1FF7734B7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7F2F8582-91C5-4792-44C4-107736AB9D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07545BA6-35EC-E4AF-9971-BCE394245F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D05E6775-91B8-6D1A-AD44-9D03B9C37E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>
                <a:extLst>
                  <a:ext uri="{FF2B5EF4-FFF2-40B4-BE49-F238E27FC236}">
                    <a16:creationId xmlns:a16="http://schemas.microsoft.com/office/drawing/2014/main" id="{DD59C30C-DAEC-097A-FD75-9B1885BE88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>
                <a:extLst>
                  <a:ext uri="{FF2B5EF4-FFF2-40B4-BE49-F238E27FC236}">
                    <a16:creationId xmlns:a16="http://schemas.microsoft.com/office/drawing/2014/main" id="{815D5DC4-0C95-6FBE-B941-4AB0F8E9BB3E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96465027-4CCC-0C4B-0E11-985397E7492B}"/>
                </a:ext>
              </a:extLst>
            </p:cNvPr>
            <p:cNvGrpSpPr/>
            <p:nvPr/>
          </p:nvGrpSpPr>
          <p:grpSpPr>
            <a:xfrm>
              <a:off x="4822885" y="2374219"/>
              <a:ext cx="1295321" cy="280118"/>
              <a:chOff x="3032503" y="4269636"/>
              <a:chExt cx="1764082" cy="569301"/>
            </a:xfrm>
          </p:grpSpPr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2EB6DF11-A64D-5560-46CD-068014AF901D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ACEF844D-5869-30FF-62C8-2844EBBF3E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EE0B4682-39C0-9F31-D694-93B8525215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E8922709-6BEB-7EEA-D3B1-20CDA09DDB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389BE6E9-6FEB-11F9-DC17-39395021AD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186E594F-D809-C8CB-F12D-01E886B49F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21D09046-D0F5-1D6A-3305-6C311D6585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BAC4754A-A870-EFAC-EFC0-D3B8E1EA0DF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3C98FCA8-9524-E7EC-1FF1-0B39AC879A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3282CCC5-83F4-A327-88E3-1B7B500553F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DD723DC7-F778-3B21-35F5-EA10874B69F1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7F4B7DA3-5419-F6C9-7D65-0852D1A57ED0}"/>
                </a:ext>
              </a:extLst>
            </p:cNvPr>
            <p:cNvGrpSpPr/>
            <p:nvPr/>
          </p:nvGrpSpPr>
          <p:grpSpPr>
            <a:xfrm>
              <a:off x="3495967" y="2398841"/>
              <a:ext cx="1295321" cy="280118"/>
              <a:chOff x="3032503" y="4269636"/>
              <a:chExt cx="1764082" cy="569301"/>
            </a:xfrm>
          </p:grpSpPr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DF336909-D732-1057-CF2A-2303B6767F0D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4BD00AB4-BC8F-9D2F-065E-2D867046BC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61F7B143-5048-C2FE-AA77-EA9326E293D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8802157F-23DB-08E7-9BF7-B821323BCC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F4D6153F-5874-5ABC-5C9C-73ECC86EE0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6D373057-F7C9-8D16-4566-B5EDD71899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A780EA12-C2D4-C39F-89CD-ECE028B7CA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AA3BEF33-CA05-1DCC-260A-996D3F54F7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29927580-BC7E-904F-51A7-A5667AF7C5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EC84B748-FEDB-5008-D0E3-6A8A5A8767A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73547AA6-9285-DE86-28E2-09452CFE871D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A0183089-0E4A-8F8C-2E39-CB0B6C62CB07}"/>
                </a:ext>
              </a:extLst>
            </p:cNvPr>
            <p:cNvGrpSpPr/>
            <p:nvPr/>
          </p:nvGrpSpPr>
          <p:grpSpPr>
            <a:xfrm>
              <a:off x="2240456" y="2399152"/>
              <a:ext cx="1295321" cy="280118"/>
              <a:chOff x="3032503" y="4269636"/>
              <a:chExt cx="1764082" cy="569301"/>
            </a:xfrm>
          </p:grpSpPr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935B2C3D-8E9F-5F68-745B-4D7A9DB0DD29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>
                <a:extLst>
                  <a:ext uri="{FF2B5EF4-FFF2-40B4-BE49-F238E27FC236}">
                    <a16:creationId xmlns:a16="http://schemas.microsoft.com/office/drawing/2014/main" id="{3D86FD3C-43D0-A099-CE65-0EB9999B9D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006F596E-106D-00E7-C2CE-5F962F0707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3058D22A-1EFF-B2C6-8014-A7F67FCDE2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D2DFCFDA-F6EB-D32C-6418-6606EE6BB4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4A3E3BE3-7B5E-6675-6855-C7BB24AA2E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0C72D499-8286-722C-7C40-D27E59D1AA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0E751919-0A99-1B86-426C-AB9BF56775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52B532BE-459F-EE4D-1BBC-F948529E40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4C09D155-9655-23E1-03D7-2B94BF05EC6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EB02B24B-FF53-164E-1D41-6CEEA2569C4E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7C00681C-F344-4FFC-F68D-098ECD4F6685}"/>
              </a:ext>
            </a:extLst>
          </p:cNvPr>
          <p:cNvSpPr txBox="1"/>
          <p:nvPr/>
        </p:nvSpPr>
        <p:spPr>
          <a:xfrm>
            <a:off x="184690" y="2039100"/>
            <a:ext cx="919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/>
              <a:t> </a:t>
            </a:r>
          </a:p>
          <a:p>
            <a:r>
              <a:rPr lang="en-US" sz="1400" b="1" noProof="0" dirty="0">
                <a:solidFill>
                  <a:srgbClr val="0000FF"/>
                </a:solidFill>
              </a:rPr>
              <a:t>-5 kV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5C6AD11-AC54-2C85-A8F1-2156C1213FFA}"/>
              </a:ext>
            </a:extLst>
          </p:cNvPr>
          <p:cNvSpPr txBox="1"/>
          <p:nvPr/>
        </p:nvSpPr>
        <p:spPr>
          <a:xfrm>
            <a:off x="11129323" y="2059400"/>
            <a:ext cx="919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0" dirty="0"/>
              <a:t> </a:t>
            </a:r>
          </a:p>
          <a:p>
            <a:r>
              <a:rPr lang="en-US" sz="1400" b="1" noProof="0" dirty="0">
                <a:solidFill>
                  <a:srgbClr val="0000FF"/>
                </a:solidFill>
              </a:rPr>
              <a:t>-5 kV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1B60C49-73F5-8279-A868-83744736C060}"/>
              </a:ext>
            </a:extLst>
          </p:cNvPr>
          <p:cNvSpPr/>
          <p:nvPr/>
        </p:nvSpPr>
        <p:spPr>
          <a:xfrm>
            <a:off x="184690" y="3694504"/>
            <a:ext cx="11864567" cy="115222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47982597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A8833-F1E0-BFAF-91B3-1DC88505D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Buried resistive layer: phenomenology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DA0CF-F36F-4E7F-CD99-7137DFD8A77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113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266C6-C816-0026-F2D8-9C50F08DD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170418-32D6-B329-A6B5-3538AA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7FE3B0-CCB6-F2AA-8A02-3D0422807686}"/>
              </a:ext>
            </a:extLst>
          </p:cNvPr>
          <p:cNvSpPr txBox="1"/>
          <p:nvPr/>
        </p:nvSpPr>
        <p:spPr>
          <a:xfrm>
            <a:off x="292852" y="3656097"/>
            <a:ext cx="11749769" cy="1896239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txBody>
          <a:bodyPr lIns="81638" tIns="40819" rIns="81638" bIns="40819">
            <a:noAutofit/>
          </a:bodyPr>
          <a:lstStyle/>
          <a:p>
            <a:r>
              <a:rPr lang="en-US" spc="-1" noProof="0" dirty="0">
                <a:latin typeface="Arial"/>
              </a:rPr>
              <a:t>After applying HV after applying HV (</a:t>
            </a:r>
            <a:r>
              <a:rPr lang="en-US" spc="-1" noProof="0" dirty="0" err="1">
                <a:latin typeface="Arial"/>
              </a:rPr>
              <a:t>eg</a:t>
            </a:r>
            <a:r>
              <a:rPr lang="en-US" spc="-1" noProof="0" dirty="0">
                <a:latin typeface="Arial"/>
              </a:rPr>
              <a:t> -10kV) to the cathode, two phases:</a:t>
            </a:r>
          </a:p>
          <a:p>
            <a:pPr marL="342900" indent="-342900">
              <a:buAutoNum type="arabicParenR"/>
            </a:pPr>
            <a:r>
              <a:rPr lang="en-US" b="1" spc="-1" noProof="0" dirty="0">
                <a:latin typeface="Arial"/>
              </a:rPr>
              <a:t>Transient state</a:t>
            </a:r>
            <a:r>
              <a:rPr lang="en-US" spc="-1" noProof="0" dirty="0">
                <a:latin typeface="Arial"/>
              </a:rPr>
              <a:t>: in time scale depending on the contaminated layers resistivity (in our case very short O(10s) time scale) 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the buried resistive layer become ~ equipotential </a:t>
            </a:r>
            <a:r>
              <a:rPr lang="en-US" spc="-1" noProof="0" dirty="0">
                <a:latin typeface="Arial"/>
              </a:rPr>
              <a:t>(setting at intermediate potential -5kV) by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drawing charge from the strips</a:t>
            </a:r>
            <a:r>
              <a:rPr lang="en-US" spc="-1" noProof="0" dirty="0">
                <a:latin typeface="Arial"/>
              </a:rPr>
              <a:t> </a:t>
            </a:r>
          </a:p>
          <a:p>
            <a:pPr marL="342900" indent="-342900">
              <a:buAutoNum type="arabicParenR"/>
            </a:pPr>
            <a:endParaRPr lang="en-US" spc="-1" noProof="0" dirty="0">
              <a:latin typeface="Arial"/>
            </a:endParaRPr>
          </a:p>
          <a:p>
            <a:r>
              <a:rPr lang="en-US" b="1" spc="-1" noProof="0" dirty="0">
                <a:latin typeface="Arial"/>
              </a:rPr>
              <a:t>2) Steady state</a:t>
            </a:r>
            <a:r>
              <a:rPr lang="en-US" spc="-1" noProof="0" dirty="0">
                <a:latin typeface="Arial"/>
              </a:rPr>
              <a:t>: 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Mirror strips on the Anode, first half convey current to the </a:t>
            </a:r>
            <a:r>
              <a:rPr lang="en-US" spc="-1" noProof="0" dirty="0">
                <a:latin typeface="Arial"/>
              </a:rPr>
              <a:t>buried layer, while mirror strips on the 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Cathode side draw currents from the buried </a:t>
            </a:r>
            <a:r>
              <a:rPr lang="en-US" spc="-1" noProof="0" dirty="0">
                <a:latin typeface="Arial"/>
              </a:rPr>
              <a:t>layer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7A49932-FCC3-48AB-EA38-ECDEB57A2E64}"/>
              </a:ext>
            </a:extLst>
          </p:cNvPr>
          <p:cNvGrpSpPr/>
          <p:nvPr/>
        </p:nvGrpSpPr>
        <p:grpSpPr>
          <a:xfrm>
            <a:off x="292852" y="927977"/>
            <a:ext cx="11977989" cy="2545792"/>
            <a:chOff x="395788" y="938759"/>
            <a:chExt cx="11977989" cy="2545792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C082C59-8ECD-4CE8-A5AB-49361BFCE063}"/>
                </a:ext>
              </a:extLst>
            </p:cNvPr>
            <p:cNvSpPr txBox="1"/>
            <p:nvPr/>
          </p:nvSpPr>
          <p:spPr>
            <a:xfrm>
              <a:off x="11269233" y="1477699"/>
              <a:ext cx="85387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noProof="0" dirty="0"/>
                <a:t>Glue </a:t>
              </a:r>
            </a:p>
            <a:p>
              <a:r>
                <a:rPr lang="en-US" sz="1400" noProof="0" dirty="0"/>
                <a:t>prepreg.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231C95F-657A-8E1E-C2D3-6B9ED3EE720B}"/>
                </a:ext>
              </a:extLst>
            </p:cNvPr>
            <p:cNvSpPr txBox="1"/>
            <p:nvPr/>
          </p:nvSpPr>
          <p:spPr>
            <a:xfrm>
              <a:off x="11071450" y="2575746"/>
              <a:ext cx="130232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noProof="0" dirty="0"/>
                <a:t>Resin </a:t>
              </a:r>
            </a:p>
            <a:p>
              <a:r>
                <a:rPr lang="en-US" sz="1400" noProof="0" dirty="0"/>
                <a:t>impregnated</a:t>
              </a:r>
            </a:p>
            <a:p>
              <a:r>
                <a:rPr lang="en-US" sz="1400" noProof="0" dirty="0"/>
                <a:t>Twaron layer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51034469-3539-B7D6-2471-626421AB9391}"/>
                </a:ext>
              </a:extLst>
            </p:cNvPr>
            <p:cNvSpPr txBox="1"/>
            <p:nvPr/>
          </p:nvSpPr>
          <p:spPr>
            <a:xfrm>
              <a:off x="10805780" y="1020435"/>
              <a:ext cx="919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noProof="0" dirty="0"/>
                <a:t>Cathode</a:t>
              </a:r>
            </a:p>
            <a:p>
              <a:r>
                <a:rPr lang="en-US" sz="1400" b="1" noProof="0" dirty="0">
                  <a:solidFill>
                    <a:srgbClr val="0000FF"/>
                  </a:solidFill>
                </a:rPr>
                <a:t>-10kV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7C97D64C-EE78-2306-F533-99987DB879CE}"/>
                </a:ext>
              </a:extLst>
            </p:cNvPr>
            <p:cNvSpPr/>
            <p:nvPr/>
          </p:nvSpPr>
          <p:spPr>
            <a:xfrm>
              <a:off x="3459964" y="2044540"/>
              <a:ext cx="1018564" cy="387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26E341E0-F00E-FC11-2974-626FC1863AE6}"/>
                </a:ext>
              </a:extLst>
            </p:cNvPr>
            <p:cNvSpPr/>
            <p:nvPr/>
          </p:nvSpPr>
          <p:spPr>
            <a:xfrm>
              <a:off x="1238481" y="153197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E8F795A5-517A-7511-08FF-891665BD6841}"/>
                </a:ext>
              </a:extLst>
            </p:cNvPr>
            <p:cNvSpPr/>
            <p:nvPr/>
          </p:nvSpPr>
          <p:spPr>
            <a:xfrm>
              <a:off x="2517243" y="153197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AE6C7BBF-BB87-3A21-539C-7F628C8A999B}"/>
                </a:ext>
              </a:extLst>
            </p:cNvPr>
            <p:cNvSpPr/>
            <p:nvPr/>
          </p:nvSpPr>
          <p:spPr>
            <a:xfrm>
              <a:off x="3775952" y="1543454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F06C7F42-E032-BAA1-AFAD-235015D84AC6}"/>
                </a:ext>
              </a:extLst>
            </p:cNvPr>
            <p:cNvSpPr/>
            <p:nvPr/>
          </p:nvSpPr>
          <p:spPr>
            <a:xfrm>
              <a:off x="1138711" y="1638138"/>
              <a:ext cx="3567234" cy="3834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7C8658B1-2082-4C55-2C9C-823A883B6294}"/>
                </a:ext>
              </a:extLst>
            </p:cNvPr>
            <p:cNvSpPr/>
            <p:nvPr/>
          </p:nvSpPr>
          <p:spPr>
            <a:xfrm>
              <a:off x="1852567" y="2004732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904313F6-D08E-3D85-8754-E9FCDDFAF9B3}"/>
                </a:ext>
              </a:extLst>
            </p:cNvPr>
            <p:cNvSpPr/>
            <p:nvPr/>
          </p:nvSpPr>
          <p:spPr>
            <a:xfrm>
              <a:off x="1141112" y="2174153"/>
              <a:ext cx="3567234" cy="25139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7E3DEAC7-CEDF-0C0F-D028-889195083530}"/>
                </a:ext>
              </a:extLst>
            </p:cNvPr>
            <p:cNvSpPr/>
            <p:nvPr/>
          </p:nvSpPr>
          <p:spPr>
            <a:xfrm>
              <a:off x="3775629" y="1528772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39B8E008-F7D3-00D4-AD23-5BC7CF36B95E}"/>
                </a:ext>
              </a:extLst>
            </p:cNvPr>
            <p:cNvSpPr/>
            <p:nvPr/>
          </p:nvSpPr>
          <p:spPr>
            <a:xfrm>
              <a:off x="5054391" y="1528772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F6E667F3-DAE5-BC88-7C62-376DFDF68F97}"/>
                </a:ext>
              </a:extLst>
            </p:cNvPr>
            <p:cNvSpPr/>
            <p:nvPr/>
          </p:nvSpPr>
          <p:spPr>
            <a:xfrm>
              <a:off x="3675859" y="1634932"/>
              <a:ext cx="3567234" cy="3834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4FFAE8B9-11B7-0988-B635-1CE448CB44D7}"/>
                </a:ext>
              </a:extLst>
            </p:cNvPr>
            <p:cNvSpPr/>
            <p:nvPr/>
          </p:nvSpPr>
          <p:spPr>
            <a:xfrm>
              <a:off x="1138711" y="2005383"/>
              <a:ext cx="6116378" cy="168769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DD2203A8-419D-FC22-BB94-F72FEEF84520}"/>
                </a:ext>
              </a:extLst>
            </p:cNvPr>
            <p:cNvSpPr/>
            <p:nvPr/>
          </p:nvSpPr>
          <p:spPr>
            <a:xfrm>
              <a:off x="3678260" y="2170947"/>
              <a:ext cx="3567234" cy="25139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F5826105-3089-A550-8369-D64E643A2D13}"/>
                </a:ext>
              </a:extLst>
            </p:cNvPr>
            <p:cNvSpPr/>
            <p:nvPr/>
          </p:nvSpPr>
          <p:spPr>
            <a:xfrm>
              <a:off x="3150301" y="2013841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9DB77C7F-E8D0-D6AC-D55C-470C1CF271D9}"/>
                </a:ext>
              </a:extLst>
            </p:cNvPr>
            <p:cNvSpPr/>
            <p:nvPr/>
          </p:nvSpPr>
          <p:spPr>
            <a:xfrm>
              <a:off x="1903164" y="2000874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69F37D6B-FDC2-769A-3B7C-869BF5CE4C04}"/>
                </a:ext>
              </a:extLst>
            </p:cNvPr>
            <p:cNvSpPr/>
            <p:nvPr/>
          </p:nvSpPr>
          <p:spPr>
            <a:xfrm>
              <a:off x="1141931" y="2436330"/>
              <a:ext cx="6085450" cy="500202"/>
            </a:xfrm>
            <a:prstGeom prst="rect">
              <a:avLst/>
            </a:prstGeom>
            <a:pattFill prst="solidDmnd">
              <a:fgClr>
                <a:srgbClr val="FFFF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CB00A9D-A596-06DA-246A-14B9AA116005}"/>
                </a:ext>
              </a:extLst>
            </p:cNvPr>
            <p:cNvSpPr/>
            <p:nvPr/>
          </p:nvSpPr>
          <p:spPr>
            <a:xfrm>
              <a:off x="1136912" y="2433981"/>
              <a:ext cx="6104382" cy="500202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0"/>
                    <a:lumMod val="0"/>
                    <a:lumOff val="100000"/>
                  </a:schemeClr>
                </a:gs>
                <a:gs pos="28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545DA66F-0D72-7E75-D655-A76D980976AD}"/>
                </a:ext>
              </a:extLst>
            </p:cNvPr>
            <p:cNvSpPr/>
            <p:nvPr/>
          </p:nvSpPr>
          <p:spPr>
            <a:xfrm>
              <a:off x="7334606" y="2052056"/>
              <a:ext cx="1018564" cy="387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950AB597-399B-07E0-5B79-1A94D3C06EB9}"/>
                </a:ext>
              </a:extLst>
            </p:cNvPr>
            <p:cNvSpPr/>
            <p:nvPr/>
          </p:nvSpPr>
          <p:spPr>
            <a:xfrm>
              <a:off x="6346966" y="1531473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9A8DB03D-BF34-E145-CEFC-8970B758FBCA}"/>
                </a:ext>
              </a:extLst>
            </p:cNvPr>
            <p:cNvSpPr/>
            <p:nvPr/>
          </p:nvSpPr>
          <p:spPr>
            <a:xfrm>
              <a:off x="6391885" y="1539494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6A627670-88BD-6073-E2FF-ABBA58899B96}"/>
                </a:ext>
              </a:extLst>
            </p:cNvPr>
            <p:cNvSpPr/>
            <p:nvPr/>
          </p:nvSpPr>
          <p:spPr>
            <a:xfrm>
              <a:off x="7650594" y="1550970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53AC73ED-390C-DDF6-57E0-55FFFF116997}"/>
                </a:ext>
              </a:extLst>
            </p:cNvPr>
            <p:cNvSpPr/>
            <p:nvPr/>
          </p:nvSpPr>
          <p:spPr>
            <a:xfrm>
              <a:off x="5013353" y="1645654"/>
              <a:ext cx="3567234" cy="3834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B9F98962-69D6-2649-A936-63B02E211649}"/>
                </a:ext>
              </a:extLst>
            </p:cNvPr>
            <p:cNvSpPr/>
            <p:nvPr/>
          </p:nvSpPr>
          <p:spPr>
            <a:xfrm>
              <a:off x="5727209" y="201224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35238A7B-A6B8-509D-3783-AC217EB2344C}"/>
                </a:ext>
              </a:extLst>
            </p:cNvPr>
            <p:cNvSpPr/>
            <p:nvPr/>
          </p:nvSpPr>
          <p:spPr>
            <a:xfrm>
              <a:off x="5015754" y="2181669"/>
              <a:ext cx="3567234" cy="25139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089B8C74-E172-F83F-63C8-7A11AF13E0BC}"/>
                </a:ext>
              </a:extLst>
            </p:cNvPr>
            <p:cNvSpPr/>
            <p:nvPr/>
          </p:nvSpPr>
          <p:spPr>
            <a:xfrm>
              <a:off x="9871754" y="2048850"/>
              <a:ext cx="1018564" cy="387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9B535AFB-5DB1-94B6-9E11-1AC94438B9DB}"/>
                </a:ext>
              </a:extLst>
            </p:cNvPr>
            <p:cNvSpPr/>
            <p:nvPr/>
          </p:nvSpPr>
          <p:spPr>
            <a:xfrm>
              <a:off x="7650271" y="153628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6090F7FD-78B0-5BD9-76D2-D19852339FC2}"/>
                </a:ext>
              </a:extLst>
            </p:cNvPr>
            <p:cNvSpPr/>
            <p:nvPr/>
          </p:nvSpPr>
          <p:spPr>
            <a:xfrm>
              <a:off x="8929033" y="153628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66518633-7D13-DBF0-7825-B9611236D812}"/>
                </a:ext>
              </a:extLst>
            </p:cNvPr>
            <p:cNvSpPr/>
            <p:nvPr/>
          </p:nvSpPr>
          <p:spPr>
            <a:xfrm>
              <a:off x="10187742" y="1547764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76A3FDD3-F1E7-CA77-A76A-E641A0D0F28A}"/>
                </a:ext>
              </a:extLst>
            </p:cNvPr>
            <p:cNvSpPr/>
            <p:nvPr/>
          </p:nvSpPr>
          <p:spPr>
            <a:xfrm>
              <a:off x="7550501" y="1642448"/>
              <a:ext cx="3567234" cy="3834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C8962DB2-53D2-EF9D-428F-27BCD13D43F3}"/>
                </a:ext>
              </a:extLst>
            </p:cNvPr>
            <p:cNvSpPr/>
            <p:nvPr/>
          </p:nvSpPr>
          <p:spPr>
            <a:xfrm>
              <a:off x="5013353" y="2012899"/>
              <a:ext cx="6116378" cy="168769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A06710E5-E519-B8AB-A292-05337A8FAA88}"/>
                </a:ext>
              </a:extLst>
            </p:cNvPr>
            <p:cNvSpPr/>
            <p:nvPr/>
          </p:nvSpPr>
          <p:spPr>
            <a:xfrm>
              <a:off x="9562091" y="2018151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5D0267BD-D92C-533D-232F-5FC9ECFF6DD5}"/>
                </a:ext>
              </a:extLst>
            </p:cNvPr>
            <p:cNvSpPr/>
            <p:nvPr/>
          </p:nvSpPr>
          <p:spPr>
            <a:xfrm>
              <a:off x="7552902" y="2178463"/>
              <a:ext cx="3567234" cy="25139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92FF0079-73BF-319C-6F8F-DFBB79D43420}"/>
                </a:ext>
              </a:extLst>
            </p:cNvPr>
            <p:cNvSpPr/>
            <p:nvPr/>
          </p:nvSpPr>
          <p:spPr>
            <a:xfrm>
              <a:off x="7024943" y="2021357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A550FC76-A161-23FF-3C7B-AC46D73D9399}"/>
                </a:ext>
              </a:extLst>
            </p:cNvPr>
            <p:cNvSpPr/>
            <p:nvPr/>
          </p:nvSpPr>
          <p:spPr>
            <a:xfrm>
              <a:off x="8272747" y="201908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753989DC-C0DB-1861-C231-0D35D2D1657C}"/>
                </a:ext>
              </a:extLst>
            </p:cNvPr>
            <p:cNvSpPr/>
            <p:nvPr/>
          </p:nvSpPr>
          <p:spPr>
            <a:xfrm>
              <a:off x="5759470" y="2008390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9740E68F-E21E-92C3-6E3B-FC4D5162A6B5}"/>
                </a:ext>
              </a:extLst>
            </p:cNvPr>
            <p:cNvSpPr txBox="1"/>
            <p:nvPr/>
          </p:nvSpPr>
          <p:spPr>
            <a:xfrm>
              <a:off x="9969800" y="1634915"/>
              <a:ext cx="1302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noProof="0" dirty="0"/>
                <a:t>Kapton 50</a:t>
              </a:r>
              <a:r>
                <a:rPr lang="en-US" sz="1400" noProof="0" dirty="0">
                  <a:latin typeface="Symbol" panose="05050102010706020507" pitchFamily="18" charset="2"/>
                </a:rPr>
                <a:t>m</a:t>
              </a:r>
              <a:r>
                <a:rPr lang="en-US" sz="1400" noProof="0" dirty="0"/>
                <a:t>m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938FC310-CA68-1C32-9EB3-7A1B9C80AEBA}"/>
                </a:ext>
              </a:extLst>
            </p:cNvPr>
            <p:cNvSpPr txBox="1"/>
            <p:nvPr/>
          </p:nvSpPr>
          <p:spPr>
            <a:xfrm>
              <a:off x="9963420" y="2166787"/>
              <a:ext cx="1302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noProof="0" dirty="0"/>
                <a:t>Kapton 25</a:t>
              </a:r>
              <a:r>
                <a:rPr lang="en-US" sz="1400" noProof="0" dirty="0">
                  <a:latin typeface="Symbol" panose="05050102010706020507" pitchFamily="18" charset="2"/>
                </a:rPr>
                <a:t>m</a:t>
              </a:r>
              <a:r>
                <a:rPr lang="en-US" sz="1400" noProof="0" dirty="0"/>
                <a:t>m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EC193CD-9546-AB42-E6BB-C1AC36299378}"/>
                </a:ext>
              </a:extLst>
            </p:cNvPr>
            <p:cNvSpPr/>
            <p:nvPr/>
          </p:nvSpPr>
          <p:spPr>
            <a:xfrm>
              <a:off x="5016573" y="2443846"/>
              <a:ext cx="6085450" cy="500202"/>
            </a:xfrm>
            <a:prstGeom prst="rect">
              <a:avLst/>
            </a:prstGeom>
            <a:pattFill prst="solidDmnd">
              <a:fgClr>
                <a:srgbClr val="FFFF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B053588B-207E-BF2C-5E3C-D29B368BC619}"/>
                </a:ext>
              </a:extLst>
            </p:cNvPr>
            <p:cNvSpPr/>
            <p:nvPr/>
          </p:nvSpPr>
          <p:spPr>
            <a:xfrm>
              <a:off x="5011554" y="2441497"/>
              <a:ext cx="6104382" cy="500202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0"/>
                    <a:lumMod val="0"/>
                    <a:lumOff val="100000"/>
                  </a:schemeClr>
                </a:gs>
                <a:gs pos="28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73B9CF79-9A10-8040-B7CC-AE1B59903177}"/>
                </a:ext>
              </a:extLst>
            </p:cNvPr>
            <p:cNvCxnSpPr>
              <a:cxnSpLocks/>
            </p:cNvCxnSpPr>
            <p:nvPr/>
          </p:nvCxnSpPr>
          <p:spPr>
            <a:xfrm>
              <a:off x="10808660" y="1181409"/>
              <a:ext cx="0" cy="1000259"/>
            </a:xfrm>
            <a:prstGeom prst="line">
              <a:avLst/>
            </a:prstGeom>
            <a:ln w="44450">
              <a:solidFill>
                <a:srgbClr val="0000FF">
                  <a:alpha val="40000"/>
                </a:srgbClr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694C2689-71CA-F613-D316-1440F3C05411}"/>
                </a:ext>
              </a:extLst>
            </p:cNvPr>
            <p:cNvSpPr txBox="1"/>
            <p:nvPr/>
          </p:nvSpPr>
          <p:spPr>
            <a:xfrm>
              <a:off x="1387872" y="969894"/>
              <a:ext cx="11733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noProof="0" dirty="0"/>
                <a:t>Anode</a:t>
              </a:r>
            </a:p>
            <a:p>
              <a:r>
                <a:rPr lang="en-US" sz="1400" b="1" noProof="0" dirty="0">
                  <a:solidFill>
                    <a:srgbClr val="0000FF"/>
                  </a:solidFill>
                </a:rPr>
                <a:t>0V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B7969397-1CBC-322D-1EEB-16A1D338D57D}"/>
                </a:ext>
              </a:extLst>
            </p:cNvPr>
            <p:cNvSpPr txBox="1"/>
            <p:nvPr/>
          </p:nvSpPr>
          <p:spPr>
            <a:xfrm>
              <a:off x="6074404" y="1039174"/>
              <a:ext cx="10043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noProof="0" dirty="0"/>
                <a:t>Center FC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6CE8D3C0-E968-976D-2BE3-47DD657DC49B}"/>
                </a:ext>
              </a:extLst>
            </p:cNvPr>
            <p:cNvSpPr/>
            <p:nvPr/>
          </p:nvSpPr>
          <p:spPr>
            <a:xfrm>
              <a:off x="6313100" y="1540248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A7DCA61A-DCCA-7BB4-F243-788DD6A1E3BB}"/>
                </a:ext>
              </a:extLst>
            </p:cNvPr>
            <p:cNvSpPr/>
            <p:nvPr/>
          </p:nvSpPr>
          <p:spPr>
            <a:xfrm>
              <a:off x="5703493" y="2008343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2986EE91-BCBD-0E3E-BBC5-F5E36B9E5377}"/>
                </a:ext>
              </a:extLst>
            </p:cNvPr>
            <p:cNvSpPr/>
            <p:nvPr/>
          </p:nvSpPr>
          <p:spPr>
            <a:xfrm>
              <a:off x="4398105" y="2011572"/>
              <a:ext cx="771532" cy="11763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9A206A53-070F-DE01-2AE2-F1F0F4FD6693}"/>
                </a:ext>
              </a:extLst>
            </p:cNvPr>
            <p:cNvSpPr txBox="1"/>
            <p:nvPr/>
          </p:nvSpPr>
          <p:spPr>
            <a:xfrm rot="18485681">
              <a:off x="2673030" y="988138"/>
              <a:ext cx="6219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noProof="0" dirty="0"/>
                <a:t>Field </a:t>
              </a:r>
            </a:p>
            <a:p>
              <a:r>
                <a:rPr lang="en-US" sz="1400" noProof="0" dirty="0"/>
                <a:t>strips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EABF3383-2F92-702E-52D3-0BEE140887D4}"/>
                </a:ext>
              </a:extLst>
            </p:cNvPr>
            <p:cNvSpPr txBox="1"/>
            <p:nvPr/>
          </p:nvSpPr>
          <p:spPr>
            <a:xfrm rot="18772650">
              <a:off x="2645852" y="1665568"/>
              <a:ext cx="6582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noProof="0" dirty="0"/>
                <a:t>Mirror  </a:t>
              </a:r>
            </a:p>
            <a:p>
              <a:r>
                <a:rPr lang="en-US" sz="1400" noProof="0" dirty="0"/>
                <a:t>strips</a:t>
              </a: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F1496133-3F04-2725-8E24-69711F5E2C8C}"/>
                </a:ext>
              </a:extLst>
            </p:cNvPr>
            <p:cNvSpPr/>
            <p:nvPr/>
          </p:nvSpPr>
          <p:spPr>
            <a:xfrm>
              <a:off x="1191232" y="2452949"/>
              <a:ext cx="9938499" cy="49631"/>
            </a:xfrm>
            <a:custGeom>
              <a:avLst/>
              <a:gdLst>
                <a:gd name="connsiteX0" fmla="*/ 0 w 9938499"/>
                <a:gd name="connsiteY0" fmla="*/ 0 h 49631"/>
                <a:gd name="connsiteX1" fmla="*/ 584618 w 9938499"/>
                <a:gd name="connsiteY1" fmla="*/ 0 h 49631"/>
                <a:gd name="connsiteX2" fmla="*/ 1069850 w 9938499"/>
                <a:gd name="connsiteY2" fmla="*/ 0 h 49631"/>
                <a:gd name="connsiteX3" fmla="*/ 1654468 w 9938499"/>
                <a:gd name="connsiteY3" fmla="*/ 0 h 49631"/>
                <a:gd name="connsiteX4" fmla="*/ 2338470 w 9938499"/>
                <a:gd name="connsiteY4" fmla="*/ 0 h 49631"/>
                <a:gd name="connsiteX5" fmla="*/ 3121858 w 9938499"/>
                <a:gd name="connsiteY5" fmla="*/ 0 h 49631"/>
                <a:gd name="connsiteX6" fmla="*/ 3905245 w 9938499"/>
                <a:gd name="connsiteY6" fmla="*/ 0 h 49631"/>
                <a:gd name="connsiteX7" fmla="*/ 4489863 w 9938499"/>
                <a:gd name="connsiteY7" fmla="*/ 0 h 49631"/>
                <a:gd name="connsiteX8" fmla="*/ 5173866 w 9938499"/>
                <a:gd name="connsiteY8" fmla="*/ 0 h 49631"/>
                <a:gd name="connsiteX9" fmla="*/ 5559713 w 9938499"/>
                <a:gd name="connsiteY9" fmla="*/ 0 h 49631"/>
                <a:gd name="connsiteX10" fmla="*/ 5846176 w 9938499"/>
                <a:gd name="connsiteY10" fmla="*/ 0 h 49631"/>
                <a:gd name="connsiteX11" fmla="*/ 6629563 w 9938499"/>
                <a:gd name="connsiteY11" fmla="*/ 0 h 49631"/>
                <a:gd name="connsiteX12" fmla="*/ 7015411 w 9938499"/>
                <a:gd name="connsiteY12" fmla="*/ 0 h 49631"/>
                <a:gd name="connsiteX13" fmla="*/ 7401259 w 9938499"/>
                <a:gd name="connsiteY13" fmla="*/ 0 h 49631"/>
                <a:gd name="connsiteX14" fmla="*/ 7787106 w 9938499"/>
                <a:gd name="connsiteY14" fmla="*/ 0 h 49631"/>
                <a:gd name="connsiteX15" fmla="*/ 8471109 w 9938499"/>
                <a:gd name="connsiteY15" fmla="*/ 0 h 49631"/>
                <a:gd name="connsiteX16" fmla="*/ 8956341 w 9938499"/>
                <a:gd name="connsiteY16" fmla="*/ 0 h 49631"/>
                <a:gd name="connsiteX17" fmla="*/ 9938499 w 9938499"/>
                <a:gd name="connsiteY17" fmla="*/ 0 h 49631"/>
                <a:gd name="connsiteX18" fmla="*/ 9938499 w 9938499"/>
                <a:gd name="connsiteY18" fmla="*/ 49631 h 49631"/>
                <a:gd name="connsiteX19" fmla="*/ 9353881 w 9938499"/>
                <a:gd name="connsiteY19" fmla="*/ 49631 h 49631"/>
                <a:gd name="connsiteX20" fmla="*/ 8769264 w 9938499"/>
                <a:gd name="connsiteY20" fmla="*/ 49631 h 49631"/>
                <a:gd name="connsiteX21" fmla="*/ 8085261 w 9938499"/>
                <a:gd name="connsiteY21" fmla="*/ 49631 h 49631"/>
                <a:gd name="connsiteX22" fmla="*/ 7500644 w 9938499"/>
                <a:gd name="connsiteY22" fmla="*/ 49631 h 49631"/>
                <a:gd name="connsiteX23" fmla="*/ 7214181 w 9938499"/>
                <a:gd name="connsiteY23" fmla="*/ 49631 h 49631"/>
                <a:gd name="connsiteX24" fmla="*/ 6629563 w 9938499"/>
                <a:gd name="connsiteY24" fmla="*/ 49631 h 49631"/>
                <a:gd name="connsiteX25" fmla="*/ 6243716 w 9938499"/>
                <a:gd name="connsiteY25" fmla="*/ 49631 h 49631"/>
                <a:gd name="connsiteX26" fmla="*/ 5559713 w 9938499"/>
                <a:gd name="connsiteY26" fmla="*/ 49631 h 49631"/>
                <a:gd name="connsiteX27" fmla="*/ 4875711 w 9938499"/>
                <a:gd name="connsiteY27" fmla="*/ 49631 h 49631"/>
                <a:gd name="connsiteX28" fmla="*/ 4291093 w 9938499"/>
                <a:gd name="connsiteY28" fmla="*/ 49631 h 49631"/>
                <a:gd name="connsiteX29" fmla="*/ 4004630 w 9938499"/>
                <a:gd name="connsiteY29" fmla="*/ 49631 h 49631"/>
                <a:gd name="connsiteX30" fmla="*/ 3718168 w 9938499"/>
                <a:gd name="connsiteY30" fmla="*/ 49631 h 49631"/>
                <a:gd name="connsiteX31" fmla="*/ 3133550 w 9938499"/>
                <a:gd name="connsiteY31" fmla="*/ 49631 h 49631"/>
                <a:gd name="connsiteX32" fmla="*/ 2350163 w 9938499"/>
                <a:gd name="connsiteY32" fmla="*/ 49631 h 49631"/>
                <a:gd name="connsiteX33" fmla="*/ 1566775 w 9938499"/>
                <a:gd name="connsiteY33" fmla="*/ 49631 h 49631"/>
                <a:gd name="connsiteX34" fmla="*/ 882773 w 9938499"/>
                <a:gd name="connsiteY34" fmla="*/ 49631 h 49631"/>
                <a:gd name="connsiteX35" fmla="*/ 0 w 9938499"/>
                <a:gd name="connsiteY35" fmla="*/ 49631 h 49631"/>
                <a:gd name="connsiteX36" fmla="*/ 0 w 9938499"/>
                <a:gd name="connsiteY36" fmla="*/ 0 h 4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9938499" h="49631" fill="none" extrusionOk="0">
                  <a:moveTo>
                    <a:pt x="0" y="0"/>
                  </a:moveTo>
                  <a:cubicBezTo>
                    <a:pt x="176186" y="-27786"/>
                    <a:pt x="391159" y="7430"/>
                    <a:pt x="584618" y="0"/>
                  </a:cubicBezTo>
                  <a:cubicBezTo>
                    <a:pt x="778077" y="-7430"/>
                    <a:pt x="840288" y="36511"/>
                    <a:pt x="1069850" y="0"/>
                  </a:cubicBezTo>
                  <a:cubicBezTo>
                    <a:pt x="1299412" y="-36511"/>
                    <a:pt x="1519905" y="56860"/>
                    <a:pt x="1654468" y="0"/>
                  </a:cubicBezTo>
                  <a:cubicBezTo>
                    <a:pt x="1789031" y="-56860"/>
                    <a:pt x="2132766" y="38290"/>
                    <a:pt x="2338470" y="0"/>
                  </a:cubicBezTo>
                  <a:cubicBezTo>
                    <a:pt x="2544174" y="-38290"/>
                    <a:pt x="2767343" y="52675"/>
                    <a:pt x="3121858" y="0"/>
                  </a:cubicBezTo>
                  <a:cubicBezTo>
                    <a:pt x="3476373" y="-52675"/>
                    <a:pt x="3740768" y="20193"/>
                    <a:pt x="3905245" y="0"/>
                  </a:cubicBezTo>
                  <a:cubicBezTo>
                    <a:pt x="4069722" y="-20193"/>
                    <a:pt x="4211189" y="21547"/>
                    <a:pt x="4489863" y="0"/>
                  </a:cubicBezTo>
                  <a:cubicBezTo>
                    <a:pt x="4768537" y="-21547"/>
                    <a:pt x="4839322" y="37348"/>
                    <a:pt x="5173866" y="0"/>
                  </a:cubicBezTo>
                  <a:cubicBezTo>
                    <a:pt x="5508410" y="-37348"/>
                    <a:pt x="5415157" y="7182"/>
                    <a:pt x="5559713" y="0"/>
                  </a:cubicBezTo>
                  <a:cubicBezTo>
                    <a:pt x="5704269" y="-7182"/>
                    <a:pt x="5721644" y="14376"/>
                    <a:pt x="5846176" y="0"/>
                  </a:cubicBezTo>
                  <a:cubicBezTo>
                    <a:pt x="5970708" y="-14376"/>
                    <a:pt x="6357050" y="17270"/>
                    <a:pt x="6629563" y="0"/>
                  </a:cubicBezTo>
                  <a:cubicBezTo>
                    <a:pt x="6902076" y="-17270"/>
                    <a:pt x="6913838" y="43300"/>
                    <a:pt x="7015411" y="0"/>
                  </a:cubicBezTo>
                  <a:cubicBezTo>
                    <a:pt x="7116984" y="-43300"/>
                    <a:pt x="7259160" y="34176"/>
                    <a:pt x="7401259" y="0"/>
                  </a:cubicBezTo>
                  <a:cubicBezTo>
                    <a:pt x="7543358" y="-34176"/>
                    <a:pt x="7701880" y="10793"/>
                    <a:pt x="7787106" y="0"/>
                  </a:cubicBezTo>
                  <a:cubicBezTo>
                    <a:pt x="7872332" y="-10793"/>
                    <a:pt x="8188830" y="17951"/>
                    <a:pt x="8471109" y="0"/>
                  </a:cubicBezTo>
                  <a:cubicBezTo>
                    <a:pt x="8753388" y="-17951"/>
                    <a:pt x="8752855" y="14538"/>
                    <a:pt x="8956341" y="0"/>
                  </a:cubicBezTo>
                  <a:cubicBezTo>
                    <a:pt x="9159827" y="-14538"/>
                    <a:pt x="9714681" y="60879"/>
                    <a:pt x="9938499" y="0"/>
                  </a:cubicBezTo>
                  <a:cubicBezTo>
                    <a:pt x="9942753" y="14333"/>
                    <a:pt x="9934588" y="34803"/>
                    <a:pt x="9938499" y="49631"/>
                  </a:cubicBezTo>
                  <a:cubicBezTo>
                    <a:pt x="9728054" y="82049"/>
                    <a:pt x="9505479" y="-13730"/>
                    <a:pt x="9353881" y="49631"/>
                  </a:cubicBezTo>
                  <a:cubicBezTo>
                    <a:pt x="9202283" y="112992"/>
                    <a:pt x="8893047" y="42207"/>
                    <a:pt x="8769264" y="49631"/>
                  </a:cubicBezTo>
                  <a:cubicBezTo>
                    <a:pt x="8645481" y="57055"/>
                    <a:pt x="8303106" y="30124"/>
                    <a:pt x="8085261" y="49631"/>
                  </a:cubicBezTo>
                  <a:cubicBezTo>
                    <a:pt x="7867416" y="69138"/>
                    <a:pt x="7639216" y="3814"/>
                    <a:pt x="7500644" y="49631"/>
                  </a:cubicBezTo>
                  <a:cubicBezTo>
                    <a:pt x="7362072" y="95448"/>
                    <a:pt x="7301142" y="21892"/>
                    <a:pt x="7214181" y="49631"/>
                  </a:cubicBezTo>
                  <a:cubicBezTo>
                    <a:pt x="7127220" y="77370"/>
                    <a:pt x="6783165" y="-16016"/>
                    <a:pt x="6629563" y="49631"/>
                  </a:cubicBezTo>
                  <a:cubicBezTo>
                    <a:pt x="6475961" y="115278"/>
                    <a:pt x="6387765" y="17998"/>
                    <a:pt x="6243716" y="49631"/>
                  </a:cubicBezTo>
                  <a:cubicBezTo>
                    <a:pt x="6099667" y="81264"/>
                    <a:pt x="5702323" y="32574"/>
                    <a:pt x="5559713" y="49631"/>
                  </a:cubicBezTo>
                  <a:cubicBezTo>
                    <a:pt x="5417103" y="66688"/>
                    <a:pt x="5085858" y="39124"/>
                    <a:pt x="4875711" y="49631"/>
                  </a:cubicBezTo>
                  <a:cubicBezTo>
                    <a:pt x="4665564" y="60138"/>
                    <a:pt x="4435556" y="27343"/>
                    <a:pt x="4291093" y="49631"/>
                  </a:cubicBezTo>
                  <a:cubicBezTo>
                    <a:pt x="4146630" y="71919"/>
                    <a:pt x="4125160" y="17724"/>
                    <a:pt x="4004630" y="49631"/>
                  </a:cubicBezTo>
                  <a:cubicBezTo>
                    <a:pt x="3884100" y="81538"/>
                    <a:pt x="3783570" y="29897"/>
                    <a:pt x="3718168" y="49631"/>
                  </a:cubicBezTo>
                  <a:cubicBezTo>
                    <a:pt x="3652766" y="69365"/>
                    <a:pt x="3408654" y="-10901"/>
                    <a:pt x="3133550" y="49631"/>
                  </a:cubicBezTo>
                  <a:cubicBezTo>
                    <a:pt x="2858446" y="110163"/>
                    <a:pt x="2606622" y="-37639"/>
                    <a:pt x="2350163" y="49631"/>
                  </a:cubicBezTo>
                  <a:cubicBezTo>
                    <a:pt x="2093704" y="136901"/>
                    <a:pt x="1765226" y="-28881"/>
                    <a:pt x="1566775" y="49631"/>
                  </a:cubicBezTo>
                  <a:cubicBezTo>
                    <a:pt x="1368324" y="128143"/>
                    <a:pt x="1174332" y="3647"/>
                    <a:pt x="882773" y="49631"/>
                  </a:cubicBezTo>
                  <a:cubicBezTo>
                    <a:pt x="591214" y="95615"/>
                    <a:pt x="399575" y="-48922"/>
                    <a:pt x="0" y="49631"/>
                  </a:cubicBezTo>
                  <a:cubicBezTo>
                    <a:pt x="-1913" y="26226"/>
                    <a:pt x="386" y="10135"/>
                    <a:pt x="0" y="0"/>
                  </a:cubicBezTo>
                  <a:close/>
                </a:path>
                <a:path w="9938499" h="49631" stroke="0" extrusionOk="0">
                  <a:moveTo>
                    <a:pt x="0" y="0"/>
                  </a:moveTo>
                  <a:cubicBezTo>
                    <a:pt x="301289" y="-38444"/>
                    <a:pt x="623464" y="11035"/>
                    <a:pt x="783388" y="0"/>
                  </a:cubicBezTo>
                  <a:cubicBezTo>
                    <a:pt x="943312" y="-11035"/>
                    <a:pt x="1100401" y="31555"/>
                    <a:pt x="1268620" y="0"/>
                  </a:cubicBezTo>
                  <a:cubicBezTo>
                    <a:pt x="1436839" y="-31555"/>
                    <a:pt x="1793969" y="37228"/>
                    <a:pt x="2052008" y="0"/>
                  </a:cubicBezTo>
                  <a:cubicBezTo>
                    <a:pt x="2310047" y="-37228"/>
                    <a:pt x="2331475" y="405"/>
                    <a:pt x="2437855" y="0"/>
                  </a:cubicBezTo>
                  <a:cubicBezTo>
                    <a:pt x="2544235" y="-405"/>
                    <a:pt x="2646171" y="45105"/>
                    <a:pt x="2823703" y="0"/>
                  </a:cubicBezTo>
                  <a:cubicBezTo>
                    <a:pt x="3001235" y="-45105"/>
                    <a:pt x="3169641" y="32234"/>
                    <a:pt x="3308936" y="0"/>
                  </a:cubicBezTo>
                  <a:cubicBezTo>
                    <a:pt x="3448231" y="-32234"/>
                    <a:pt x="3537723" y="27991"/>
                    <a:pt x="3694783" y="0"/>
                  </a:cubicBezTo>
                  <a:cubicBezTo>
                    <a:pt x="3851843" y="-27991"/>
                    <a:pt x="4158535" y="17768"/>
                    <a:pt x="4378786" y="0"/>
                  </a:cubicBezTo>
                  <a:cubicBezTo>
                    <a:pt x="4599037" y="-17768"/>
                    <a:pt x="4589917" y="5400"/>
                    <a:pt x="4665248" y="0"/>
                  </a:cubicBezTo>
                  <a:cubicBezTo>
                    <a:pt x="4740579" y="-5400"/>
                    <a:pt x="4886444" y="6974"/>
                    <a:pt x="4951711" y="0"/>
                  </a:cubicBezTo>
                  <a:cubicBezTo>
                    <a:pt x="5016978" y="-6974"/>
                    <a:pt x="5396891" y="3548"/>
                    <a:pt x="5635714" y="0"/>
                  </a:cubicBezTo>
                  <a:cubicBezTo>
                    <a:pt x="5874537" y="-3548"/>
                    <a:pt x="6041135" y="30125"/>
                    <a:pt x="6319716" y="0"/>
                  </a:cubicBezTo>
                  <a:cubicBezTo>
                    <a:pt x="6598297" y="-30125"/>
                    <a:pt x="6486377" y="5196"/>
                    <a:pt x="6606179" y="0"/>
                  </a:cubicBezTo>
                  <a:cubicBezTo>
                    <a:pt x="6725981" y="-5196"/>
                    <a:pt x="7148392" y="43984"/>
                    <a:pt x="7389566" y="0"/>
                  </a:cubicBezTo>
                  <a:cubicBezTo>
                    <a:pt x="7630740" y="-43984"/>
                    <a:pt x="7921571" y="48975"/>
                    <a:pt x="8073569" y="0"/>
                  </a:cubicBezTo>
                  <a:cubicBezTo>
                    <a:pt x="8225567" y="-48975"/>
                    <a:pt x="8497984" y="54218"/>
                    <a:pt x="8856956" y="0"/>
                  </a:cubicBezTo>
                  <a:cubicBezTo>
                    <a:pt x="9215928" y="-54218"/>
                    <a:pt x="9493387" y="43504"/>
                    <a:pt x="9938499" y="0"/>
                  </a:cubicBezTo>
                  <a:cubicBezTo>
                    <a:pt x="9942072" y="19444"/>
                    <a:pt x="9936992" y="28268"/>
                    <a:pt x="9938499" y="49631"/>
                  </a:cubicBezTo>
                  <a:cubicBezTo>
                    <a:pt x="9799784" y="63498"/>
                    <a:pt x="9711839" y="25150"/>
                    <a:pt x="9552651" y="49631"/>
                  </a:cubicBezTo>
                  <a:cubicBezTo>
                    <a:pt x="9393463" y="74112"/>
                    <a:pt x="9223231" y="15500"/>
                    <a:pt x="9067419" y="49631"/>
                  </a:cubicBezTo>
                  <a:cubicBezTo>
                    <a:pt x="8911607" y="83762"/>
                    <a:pt x="8864750" y="18286"/>
                    <a:pt x="8780956" y="49631"/>
                  </a:cubicBezTo>
                  <a:cubicBezTo>
                    <a:pt x="8697162" y="80976"/>
                    <a:pt x="8509193" y="48695"/>
                    <a:pt x="8295724" y="49631"/>
                  </a:cubicBezTo>
                  <a:cubicBezTo>
                    <a:pt x="8082255" y="50567"/>
                    <a:pt x="8121686" y="17623"/>
                    <a:pt x="8009261" y="49631"/>
                  </a:cubicBezTo>
                  <a:cubicBezTo>
                    <a:pt x="7896836" y="81639"/>
                    <a:pt x="7691135" y="-3180"/>
                    <a:pt x="7424643" y="49631"/>
                  </a:cubicBezTo>
                  <a:cubicBezTo>
                    <a:pt x="7158151" y="102442"/>
                    <a:pt x="7221059" y="41361"/>
                    <a:pt x="7138181" y="49631"/>
                  </a:cubicBezTo>
                  <a:cubicBezTo>
                    <a:pt x="7055303" y="57901"/>
                    <a:pt x="6978290" y="40984"/>
                    <a:pt x="6851718" y="49631"/>
                  </a:cubicBezTo>
                  <a:cubicBezTo>
                    <a:pt x="6725146" y="58278"/>
                    <a:pt x="6333571" y="43943"/>
                    <a:pt x="6068331" y="49631"/>
                  </a:cubicBezTo>
                  <a:cubicBezTo>
                    <a:pt x="5803091" y="55319"/>
                    <a:pt x="5657507" y="-32788"/>
                    <a:pt x="5284943" y="49631"/>
                  </a:cubicBezTo>
                  <a:cubicBezTo>
                    <a:pt x="4912379" y="132050"/>
                    <a:pt x="5023005" y="17735"/>
                    <a:pt x="4899095" y="49631"/>
                  </a:cubicBezTo>
                  <a:cubicBezTo>
                    <a:pt x="4775185" y="81527"/>
                    <a:pt x="4583790" y="866"/>
                    <a:pt x="4314478" y="49631"/>
                  </a:cubicBezTo>
                  <a:cubicBezTo>
                    <a:pt x="4045166" y="98396"/>
                    <a:pt x="4068809" y="23689"/>
                    <a:pt x="3928630" y="49631"/>
                  </a:cubicBezTo>
                  <a:cubicBezTo>
                    <a:pt x="3788451" y="75573"/>
                    <a:pt x="3585771" y="-9773"/>
                    <a:pt x="3244628" y="49631"/>
                  </a:cubicBezTo>
                  <a:cubicBezTo>
                    <a:pt x="2903485" y="109035"/>
                    <a:pt x="2728367" y="5374"/>
                    <a:pt x="2560625" y="49631"/>
                  </a:cubicBezTo>
                  <a:cubicBezTo>
                    <a:pt x="2392883" y="93888"/>
                    <a:pt x="2090553" y="8313"/>
                    <a:pt x="1876622" y="49631"/>
                  </a:cubicBezTo>
                  <a:cubicBezTo>
                    <a:pt x="1662691" y="90949"/>
                    <a:pt x="1448285" y="14994"/>
                    <a:pt x="1192620" y="49631"/>
                  </a:cubicBezTo>
                  <a:cubicBezTo>
                    <a:pt x="936955" y="84268"/>
                    <a:pt x="997684" y="32877"/>
                    <a:pt x="806772" y="49631"/>
                  </a:cubicBezTo>
                  <a:cubicBezTo>
                    <a:pt x="615860" y="66385"/>
                    <a:pt x="351236" y="-12444"/>
                    <a:pt x="0" y="49631"/>
                  </a:cubicBezTo>
                  <a:cubicBezTo>
                    <a:pt x="-4933" y="32645"/>
                    <a:pt x="1740" y="20623"/>
                    <a:pt x="0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FF0000"/>
              </a:solidFill>
              <a:extLst>
                <a:ext uri="{C807C97D-BFC1-408E-A445-0C87EB9F89A2}">
                  <ask:lineSketchStyleProps xmlns:ask="http://schemas.microsoft.com/office/drawing/2018/sketchyshapes" sd="157615953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A5143768-9EFD-748B-C10A-1E6C0932AA3B}"/>
                </a:ext>
              </a:extLst>
            </p:cNvPr>
            <p:cNvSpPr txBox="1"/>
            <p:nvPr/>
          </p:nvSpPr>
          <p:spPr>
            <a:xfrm>
              <a:off x="408471" y="2745887"/>
              <a:ext cx="92973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noProof="0" dirty="0"/>
                <a:t>Buried resistive</a:t>
              </a:r>
            </a:p>
            <a:p>
              <a:r>
                <a:rPr lang="en-US" sz="1400" noProof="0" dirty="0"/>
                <a:t>layer</a:t>
              </a:r>
            </a:p>
          </p:txBody>
        </p: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87811E53-AF76-10F0-2ED9-1F126D6B1A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5102" y="2502580"/>
              <a:ext cx="649387" cy="335360"/>
            </a:xfrm>
            <a:prstGeom prst="straightConnector1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7AB33912-C23C-B616-B748-1FA5DAF15673}"/>
                </a:ext>
              </a:extLst>
            </p:cNvPr>
            <p:cNvCxnSpPr>
              <a:cxnSpLocks/>
              <a:stCxn id="99" idx="1"/>
            </p:cNvCxnSpPr>
            <p:nvPr/>
          </p:nvCxnSpPr>
          <p:spPr>
            <a:xfrm flipH="1" flipV="1">
              <a:off x="10405676" y="2745887"/>
              <a:ext cx="665774" cy="199191"/>
            </a:xfrm>
            <a:prstGeom prst="straightConnector1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ABF61D02-9D76-4EC1-CFBD-6B6A27CC76A9}"/>
                </a:ext>
              </a:extLst>
            </p:cNvPr>
            <p:cNvCxnSpPr>
              <a:cxnSpLocks/>
              <a:stCxn id="98" idx="1"/>
            </p:cNvCxnSpPr>
            <p:nvPr/>
          </p:nvCxnSpPr>
          <p:spPr>
            <a:xfrm flipH="1">
              <a:off x="10605923" y="1739309"/>
              <a:ext cx="663310" cy="345405"/>
            </a:xfrm>
            <a:prstGeom prst="straightConnector1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278907AA-964C-56C4-5D66-1BCAFD0E9F73}"/>
                </a:ext>
              </a:extLst>
            </p:cNvPr>
            <p:cNvSpPr txBox="1"/>
            <p:nvPr/>
          </p:nvSpPr>
          <p:spPr>
            <a:xfrm>
              <a:off x="395788" y="2153476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 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B4991656-5893-B205-6312-18E0B4CE6886}"/>
                </a:ext>
              </a:extLst>
            </p:cNvPr>
            <p:cNvSpPr txBox="1"/>
            <p:nvPr/>
          </p:nvSpPr>
          <p:spPr>
            <a:xfrm>
              <a:off x="11172004" y="2125979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 </a:t>
              </a:r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D2AED883-7EA2-793D-1534-209ABE486A08}"/>
                </a:ext>
              </a:extLst>
            </p:cNvPr>
            <p:cNvCxnSpPr>
              <a:cxnSpLocks/>
            </p:cNvCxnSpPr>
            <p:nvPr/>
          </p:nvCxnSpPr>
          <p:spPr>
            <a:xfrm>
              <a:off x="6233865" y="1199694"/>
              <a:ext cx="31136" cy="1626874"/>
            </a:xfrm>
            <a:prstGeom prst="line">
              <a:avLst/>
            </a:prstGeom>
            <a:ln w="44450">
              <a:solidFill>
                <a:srgbClr val="0000FF">
                  <a:alpha val="40000"/>
                </a:srgbClr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E12B668B-3F36-95A5-0C8E-B21BC5364D45}"/>
                </a:ext>
              </a:extLst>
            </p:cNvPr>
            <p:cNvCxnSpPr>
              <a:cxnSpLocks/>
            </p:cNvCxnSpPr>
            <p:nvPr/>
          </p:nvCxnSpPr>
          <p:spPr>
            <a:xfrm>
              <a:off x="1381875" y="1181409"/>
              <a:ext cx="0" cy="1000259"/>
            </a:xfrm>
            <a:prstGeom prst="line">
              <a:avLst/>
            </a:prstGeom>
            <a:ln w="44450">
              <a:solidFill>
                <a:srgbClr val="0000FF">
                  <a:alpha val="40000"/>
                </a:srgbClr>
              </a:solidFill>
              <a:prstDash val="lg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19A46FDF-6B4E-0506-5C2C-59C7DA62B615}"/>
                </a:ext>
              </a:extLst>
            </p:cNvPr>
            <p:cNvGrpSpPr/>
            <p:nvPr/>
          </p:nvGrpSpPr>
          <p:grpSpPr>
            <a:xfrm>
              <a:off x="1655954" y="1317218"/>
              <a:ext cx="1190481" cy="695030"/>
              <a:chOff x="2553576" y="3852038"/>
              <a:chExt cx="1247137" cy="559855"/>
            </a:xfrm>
          </p:grpSpPr>
          <p:grpSp>
            <p:nvGrpSpPr>
              <p:cNvPr id="489" name="Group 488">
                <a:extLst>
                  <a:ext uri="{FF2B5EF4-FFF2-40B4-BE49-F238E27FC236}">
                    <a16:creationId xmlns:a16="http://schemas.microsoft.com/office/drawing/2014/main" id="{97430DE5-72DC-B3C2-BCAC-8F237508CA61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492" name="Group 491">
                  <a:extLst>
                    <a:ext uri="{FF2B5EF4-FFF2-40B4-BE49-F238E27FC236}">
                      <a16:creationId xmlns:a16="http://schemas.microsoft.com/office/drawing/2014/main" id="{3C2AE3E7-76A0-18F0-02CE-0978DC48413B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506" name="Straight Connector 505">
                    <a:extLst>
                      <a:ext uri="{FF2B5EF4-FFF2-40B4-BE49-F238E27FC236}">
                        <a16:creationId xmlns:a16="http://schemas.microsoft.com/office/drawing/2014/main" id="{B3DBD04B-3E4C-6B90-711A-5400D1F24E20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7" name="Straight Connector 506">
                    <a:extLst>
                      <a:ext uri="{FF2B5EF4-FFF2-40B4-BE49-F238E27FC236}">
                        <a16:creationId xmlns:a16="http://schemas.microsoft.com/office/drawing/2014/main" id="{B45B1D06-E528-DB19-3639-9522B9E96B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8" name="Straight Connector 507">
                    <a:extLst>
                      <a:ext uri="{FF2B5EF4-FFF2-40B4-BE49-F238E27FC236}">
                        <a16:creationId xmlns:a16="http://schemas.microsoft.com/office/drawing/2014/main" id="{0E3F4499-0AC7-D7CA-0394-609B3F4221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9" name="Straight Connector 508">
                    <a:extLst>
                      <a:ext uri="{FF2B5EF4-FFF2-40B4-BE49-F238E27FC236}">
                        <a16:creationId xmlns:a16="http://schemas.microsoft.com/office/drawing/2014/main" id="{CA1620EF-0123-D640-9E18-18AE637C10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0" name="Straight Connector 509">
                    <a:extLst>
                      <a:ext uri="{FF2B5EF4-FFF2-40B4-BE49-F238E27FC236}">
                        <a16:creationId xmlns:a16="http://schemas.microsoft.com/office/drawing/2014/main" id="{4785317A-99D7-66D3-0594-75C88B1EB5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1" name="Straight Connector 510">
                    <a:extLst>
                      <a:ext uri="{FF2B5EF4-FFF2-40B4-BE49-F238E27FC236}">
                        <a16:creationId xmlns:a16="http://schemas.microsoft.com/office/drawing/2014/main" id="{E41962B6-FF51-B207-B615-12098C05CA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2" name="Straight Connector 511">
                    <a:extLst>
                      <a:ext uri="{FF2B5EF4-FFF2-40B4-BE49-F238E27FC236}">
                        <a16:creationId xmlns:a16="http://schemas.microsoft.com/office/drawing/2014/main" id="{5C103DB9-46D3-116B-5890-368CE4BC48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3" name="Straight Connector 512">
                    <a:extLst>
                      <a:ext uri="{FF2B5EF4-FFF2-40B4-BE49-F238E27FC236}">
                        <a16:creationId xmlns:a16="http://schemas.microsoft.com/office/drawing/2014/main" id="{92E2352C-CEB5-8107-6A54-C7D4498748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4" name="Straight Connector 513">
                    <a:extLst>
                      <a:ext uri="{FF2B5EF4-FFF2-40B4-BE49-F238E27FC236}">
                        <a16:creationId xmlns:a16="http://schemas.microsoft.com/office/drawing/2014/main" id="{5A40EC9F-DEFC-BF83-F993-7F2586DE5C0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5" name="Straight Connector 514">
                    <a:extLst>
                      <a:ext uri="{FF2B5EF4-FFF2-40B4-BE49-F238E27FC236}">
                        <a16:creationId xmlns:a16="http://schemas.microsoft.com/office/drawing/2014/main" id="{06F776B4-3210-5E5A-F2D0-1A2D4A76A6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6" name="Straight Connector 515">
                    <a:extLst>
                      <a:ext uri="{FF2B5EF4-FFF2-40B4-BE49-F238E27FC236}">
                        <a16:creationId xmlns:a16="http://schemas.microsoft.com/office/drawing/2014/main" id="{E4A3AF98-C570-3388-8B3F-22354A56D952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93" name="Group 492">
                  <a:extLst>
                    <a:ext uri="{FF2B5EF4-FFF2-40B4-BE49-F238E27FC236}">
                      <a16:creationId xmlns:a16="http://schemas.microsoft.com/office/drawing/2014/main" id="{2E4006A2-2259-4317-B3E1-CE7B3817BF9A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95" name="Straight Connector 494">
                    <a:extLst>
                      <a:ext uri="{FF2B5EF4-FFF2-40B4-BE49-F238E27FC236}">
                        <a16:creationId xmlns:a16="http://schemas.microsoft.com/office/drawing/2014/main" id="{B50A9FFD-36B2-010F-463F-2FE9649E2AEE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Straight Connector 495">
                    <a:extLst>
                      <a:ext uri="{FF2B5EF4-FFF2-40B4-BE49-F238E27FC236}">
                        <a16:creationId xmlns:a16="http://schemas.microsoft.com/office/drawing/2014/main" id="{BAB60CEA-1EA6-BE56-8892-D714A21B430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7" name="Straight Connector 496">
                    <a:extLst>
                      <a:ext uri="{FF2B5EF4-FFF2-40B4-BE49-F238E27FC236}">
                        <a16:creationId xmlns:a16="http://schemas.microsoft.com/office/drawing/2014/main" id="{843ADBD8-597E-5EB8-8C93-7BE86D03AD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8" name="Straight Connector 497">
                    <a:extLst>
                      <a:ext uri="{FF2B5EF4-FFF2-40B4-BE49-F238E27FC236}">
                        <a16:creationId xmlns:a16="http://schemas.microsoft.com/office/drawing/2014/main" id="{668EE4C9-D5F4-E1EC-F29B-B5C8D884C6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9" name="Straight Connector 498">
                    <a:extLst>
                      <a:ext uri="{FF2B5EF4-FFF2-40B4-BE49-F238E27FC236}">
                        <a16:creationId xmlns:a16="http://schemas.microsoft.com/office/drawing/2014/main" id="{3F536E57-04B3-7CD9-6427-C2ACC8A8C5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0" name="Straight Connector 499">
                    <a:extLst>
                      <a:ext uri="{FF2B5EF4-FFF2-40B4-BE49-F238E27FC236}">
                        <a16:creationId xmlns:a16="http://schemas.microsoft.com/office/drawing/2014/main" id="{8F160B84-315C-23E0-736E-9866620F17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1" name="Straight Connector 500">
                    <a:extLst>
                      <a:ext uri="{FF2B5EF4-FFF2-40B4-BE49-F238E27FC236}">
                        <a16:creationId xmlns:a16="http://schemas.microsoft.com/office/drawing/2014/main" id="{9C64C3D4-0425-1814-0793-DB0FAB5DE4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2" name="Straight Connector 501">
                    <a:extLst>
                      <a:ext uri="{FF2B5EF4-FFF2-40B4-BE49-F238E27FC236}">
                        <a16:creationId xmlns:a16="http://schemas.microsoft.com/office/drawing/2014/main" id="{6612781C-0FFD-BB59-7DB7-B3DCC6CF88A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3" name="Straight Connector 502">
                    <a:extLst>
                      <a:ext uri="{FF2B5EF4-FFF2-40B4-BE49-F238E27FC236}">
                        <a16:creationId xmlns:a16="http://schemas.microsoft.com/office/drawing/2014/main" id="{033E74B3-AD7C-5490-DDE7-3233E8F9CC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4" name="Straight Connector 503">
                    <a:extLst>
                      <a:ext uri="{FF2B5EF4-FFF2-40B4-BE49-F238E27FC236}">
                        <a16:creationId xmlns:a16="http://schemas.microsoft.com/office/drawing/2014/main" id="{D337BFEB-1057-1FDF-76BE-75BDCC059B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5" name="Straight Connector 504">
                    <a:extLst>
                      <a:ext uri="{FF2B5EF4-FFF2-40B4-BE49-F238E27FC236}">
                        <a16:creationId xmlns:a16="http://schemas.microsoft.com/office/drawing/2014/main" id="{2495D9B1-D3E3-9165-8CF0-AD568486529A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94" name="Straight Connector 493">
                  <a:extLst>
                    <a:ext uri="{FF2B5EF4-FFF2-40B4-BE49-F238E27FC236}">
                      <a16:creationId xmlns:a16="http://schemas.microsoft.com/office/drawing/2014/main" id="{37F17AE4-FC7F-6BDA-BADE-260E36B071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34C489F5-E858-E7CA-0B55-5242B18B51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F07419EB-3A62-1E6C-7A2D-C9134DCE1F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B5E59F4E-7E40-46E6-B7AC-9344C054B9F6}"/>
                </a:ext>
              </a:extLst>
            </p:cNvPr>
            <p:cNvGrpSpPr/>
            <p:nvPr/>
          </p:nvGrpSpPr>
          <p:grpSpPr>
            <a:xfrm>
              <a:off x="3113952" y="1309213"/>
              <a:ext cx="1190481" cy="695030"/>
              <a:chOff x="2553576" y="3852038"/>
              <a:chExt cx="1247137" cy="559855"/>
            </a:xfrm>
          </p:grpSpPr>
          <p:grpSp>
            <p:nvGrpSpPr>
              <p:cNvPr id="461" name="Group 460">
                <a:extLst>
                  <a:ext uri="{FF2B5EF4-FFF2-40B4-BE49-F238E27FC236}">
                    <a16:creationId xmlns:a16="http://schemas.microsoft.com/office/drawing/2014/main" id="{A22C83DC-A50F-B547-BF3F-6602615CB4B5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464" name="Group 463">
                  <a:extLst>
                    <a:ext uri="{FF2B5EF4-FFF2-40B4-BE49-F238E27FC236}">
                      <a16:creationId xmlns:a16="http://schemas.microsoft.com/office/drawing/2014/main" id="{00B75DCA-AE80-FEF1-7011-49977337B767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78" name="Straight Connector 477">
                    <a:extLst>
                      <a:ext uri="{FF2B5EF4-FFF2-40B4-BE49-F238E27FC236}">
                        <a16:creationId xmlns:a16="http://schemas.microsoft.com/office/drawing/2014/main" id="{40A01A3D-FA00-CAA5-7D73-E78184258A7F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9" name="Straight Connector 478">
                    <a:extLst>
                      <a:ext uri="{FF2B5EF4-FFF2-40B4-BE49-F238E27FC236}">
                        <a16:creationId xmlns:a16="http://schemas.microsoft.com/office/drawing/2014/main" id="{132C7C30-AF4B-490C-6D05-76757CA24C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0" name="Straight Connector 479">
                    <a:extLst>
                      <a:ext uri="{FF2B5EF4-FFF2-40B4-BE49-F238E27FC236}">
                        <a16:creationId xmlns:a16="http://schemas.microsoft.com/office/drawing/2014/main" id="{E0DC39C3-284D-06CE-29AE-CC1097A36A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1" name="Straight Connector 480">
                    <a:extLst>
                      <a:ext uri="{FF2B5EF4-FFF2-40B4-BE49-F238E27FC236}">
                        <a16:creationId xmlns:a16="http://schemas.microsoft.com/office/drawing/2014/main" id="{05FDBC02-5DAD-0D87-E791-03BE8FE467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2" name="Straight Connector 481">
                    <a:extLst>
                      <a:ext uri="{FF2B5EF4-FFF2-40B4-BE49-F238E27FC236}">
                        <a16:creationId xmlns:a16="http://schemas.microsoft.com/office/drawing/2014/main" id="{8880CE9F-47DE-3E87-F238-3A9D77AD76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3" name="Straight Connector 482">
                    <a:extLst>
                      <a:ext uri="{FF2B5EF4-FFF2-40B4-BE49-F238E27FC236}">
                        <a16:creationId xmlns:a16="http://schemas.microsoft.com/office/drawing/2014/main" id="{B4C204B4-4E91-934E-1971-A8C673FA8D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4" name="Straight Connector 483">
                    <a:extLst>
                      <a:ext uri="{FF2B5EF4-FFF2-40B4-BE49-F238E27FC236}">
                        <a16:creationId xmlns:a16="http://schemas.microsoft.com/office/drawing/2014/main" id="{23CC29C6-9B61-C558-B472-C78E3AE261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5" name="Straight Connector 484">
                    <a:extLst>
                      <a:ext uri="{FF2B5EF4-FFF2-40B4-BE49-F238E27FC236}">
                        <a16:creationId xmlns:a16="http://schemas.microsoft.com/office/drawing/2014/main" id="{58DAFBAB-0A01-9843-F965-B1D5970D82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6" name="Straight Connector 485">
                    <a:extLst>
                      <a:ext uri="{FF2B5EF4-FFF2-40B4-BE49-F238E27FC236}">
                        <a16:creationId xmlns:a16="http://schemas.microsoft.com/office/drawing/2014/main" id="{EE829A5F-CC28-77FA-7563-950D437B60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7" name="Straight Connector 486">
                    <a:extLst>
                      <a:ext uri="{FF2B5EF4-FFF2-40B4-BE49-F238E27FC236}">
                        <a16:creationId xmlns:a16="http://schemas.microsoft.com/office/drawing/2014/main" id="{AA0B1943-5195-B76C-52D5-6270DE3EA1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8" name="Straight Connector 487">
                    <a:extLst>
                      <a:ext uri="{FF2B5EF4-FFF2-40B4-BE49-F238E27FC236}">
                        <a16:creationId xmlns:a16="http://schemas.microsoft.com/office/drawing/2014/main" id="{066614C8-821C-58A0-A705-0D76B39729C5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65" name="Group 464">
                  <a:extLst>
                    <a:ext uri="{FF2B5EF4-FFF2-40B4-BE49-F238E27FC236}">
                      <a16:creationId xmlns:a16="http://schemas.microsoft.com/office/drawing/2014/main" id="{00870512-B3E4-9DA7-9722-897870EAFC86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67" name="Straight Connector 466">
                    <a:extLst>
                      <a:ext uri="{FF2B5EF4-FFF2-40B4-BE49-F238E27FC236}">
                        <a16:creationId xmlns:a16="http://schemas.microsoft.com/office/drawing/2014/main" id="{AB4B2404-ECB4-AFE1-86ED-3A7FAFC57939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8" name="Straight Connector 467">
                    <a:extLst>
                      <a:ext uri="{FF2B5EF4-FFF2-40B4-BE49-F238E27FC236}">
                        <a16:creationId xmlns:a16="http://schemas.microsoft.com/office/drawing/2014/main" id="{D09B8E15-20D2-3EFA-3E8E-FFA8CFDB67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9" name="Straight Connector 468">
                    <a:extLst>
                      <a:ext uri="{FF2B5EF4-FFF2-40B4-BE49-F238E27FC236}">
                        <a16:creationId xmlns:a16="http://schemas.microsoft.com/office/drawing/2014/main" id="{73C9F06E-E0E2-4B15-BCCF-A0EA31AA83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0" name="Straight Connector 469">
                    <a:extLst>
                      <a:ext uri="{FF2B5EF4-FFF2-40B4-BE49-F238E27FC236}">
                        <a16:creationId xmlns:a16="http://schemas.microsoft.com/office/drawing/2014/main" id="{19CB0B47-C368-EB52-C745-4B809F9DB7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1" name="Straight Connector 470">
                    <a:extLst>
                      <a:ext uri="{FF2B5EF4-FFF2-40B4-BE49-F238E27FC236}">
                        <a16:creationId xmlns:a16="http://schemas.microsoft.com/office/drawing/2014/main" id="{E8BC3531-2FB8-AD02-DA7B-B89B49C854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2" name="Straight Connector 471">
                    <a:extLst>
                      <a:ext uri="{FF2B5EF4-FFF2-40B4-BE49-F238E27FC236}">
                        <a16:creationId xmlns:a16="http://schemas.microsoft.com/office/drawing/2014/main" id="{45D31D09-D0D2-32FF-8218-FDD9655421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3" name="Straight Connector 472">
                    <a:extLst>
                      <a:ext uri="{FF2B5EF4-FFF2-40B4-BE49-F238E27FC236}">
                        <a16:creationId xmlns:a16="http://schemas.microsoft.com/office/drawing/2014/main" id="{E0FF349C-1D99-996D-8F6F-455DE95F18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4" name="Straight Connector 473">
                    <a:extLst>
                      <a:ext uri="{FF2B5EF4-FFF2-40B4-BE49-F238E27FC236}">
                        <a16:creationId xmlns:a16="http://schemas.microsoft.com/office/drawing/2014/main" id="{E03FFBA2-DA30-02BF-B2F1-F0CD2BB520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5" name="Straight Connector 474">
                    <a:extLst>
                      <a:ext uri="{FF2B5EF4-FFF2-40B4-BE49-F238E27FC236}">
                        <a16:creationId xmlns:a16="http://schemas.microsoft.com/office/drawing/2014/main" id="{47B1955E-FD4B-352E-D8EC-1E44C794E3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6" name="Straight Connector 475">
                    <a:extLst>
                      <a:ext uri="{FF2B5EF4-FFF2-40B4-BE49-F238E27FC236}">
                        <a16:creationId xmlns:a16="http://schemas.microsoft.com/office/drawing/2014/main" id="{4725812E-699E-BA1F-FC14-90D5B892F1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7" name="Straight Connector 476">
                    <a:extLst>
                      <a:ext uri="{FF2B5EF4-FFF2-40B4-BE49-F238E27FC236}">
                        <a16:creationId xmlns:a16="http://schemas.microsoft.com/office/drawing/2014/main" id="{6DD0B180-3940-84A7-4CE2-69AA7DA6FA89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66" name="Straight Connector 465">
                  <a:extLst>
                    <a:ext uri="{FF2B5EF4-FFF2-40B4-BE49-F238E27FC236}">
                      <a16:creationId xmlns:a16="http://schemas.microsoft.com/office/drawing/2014/main" id="{A2CD885D-2785-7FBE-4F5F-C56E3F4EAF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2" name="Straight Connector 461">
                <a:extLst>
                  <a:ext uri="{FF2B5EF4-FFF2-40B4-BE49-F238E27FC236}">
                    <a16:creationId xmlns:a16="http://schemas.microsoft.com/office/drawing/2014/main" id="{A7258A94-5455-B885-EC44-EA310E9A2C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Straight Connector 462">
                <a:extLst>
                  <a:ext uri="{FF2B5EF4-FFF2-40B4-BE49-F238E27FC236}">
                    <a16:creationId xmlns:a16="http://schemas.microsoft.com/office/drawing/2014/main" id="{82173E88-8400-6F53-A303-20318BC19C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C7B256F0-2422-95BA-D709-CCCB494F463B}"/>
                </a:ext>
              </a:extLst>
            </p:cNvPr>
            <p:cNvGrpSpPr/>
            <p:nvPr/>
          </p:nvGrpSpPr>
          <p:grpSpPr>
            <a:xfrm>
              <a:off x="4331863" y="1319460"/>
              <a:ext cx="1190481" cy="695030"/>
              <a:chOff x="2553576" y="3852038"/>
              <a:chExt cx="1247137" cy="559855"/>
            </a:xfrm>
          </p:grpSpPr>
          <p:grpSp>
            <p:nvGrpSpPr>
              <p:cNvPr id="433" name="Group 432">
                <a:extLst>
                  <a:ext uri="{FF2B5EF4-FFF2-40B4-BE49-F238E27FC236}">
                    <a16:creationId xmlns:a16="http://schemas.microsoft.com/office/drawing/2014/main" id="{4FC1C53C-DA91-2B88-BB4F-C5268B5A8EC4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4A2D9420-ABAC-2621-52B3-EBA932C22A3C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50" name="Straight Connector 449">
                    <a:extLst>
                      <a:ext uri="{FF2B5EF4-FFF2-40B4-BE49-F238E27FC236}">
                        <a16:creationId xmlns:a16="http://schemas.microsoft.com/office/drawing/2014/main" id="{18E15117-8A93-567A-2E3B-A327A6A8DC9B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1" name="Straight Connector 450">
                    <a:extLst>
                      <a:ext uri="{FF2B5EF4-FFF2-40B4-BE49-F238E27FC236}">
                        <a16:creationId xmlns:a16="http://schemas.microsoft.com/office/drawing/2014/main" id="{D42EA5C5-DB58-D23C-EEFE-7E612C5AB9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2" name="Straight Connector 451">
                    <a:extLst>
                      <a:ext uri="{FF2B5EF4-FFF2-40B4-BE49-F238E27FC236}">
                        <a16:creationId xmlns:a16="http://schemas.microsoft.com/office/drawing/2014/main" id="{C21BF7A8-079B-AAD9-9B90-612BE15ACA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3" name="Straight Connector 452">
                    <a:extLst>
                      <a:ext uri="{FF2B5EF4-FFF2-40B4-BE49-F238E27FC236}">
                        <a16:creationId xmlns:a16="http://schemas.microsoft.com/office/drawing/2014/main" id="{3AC6354D-C48E-3C6E-D755-7C0DA6BE6D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4" name="Straight Connector 453">
                    <a:extLst>
                      <a:ext uri="{FF2B5EF4-FFF2-40B4-BE49-F238E27FC236}">
                        <a16:creationId xmlns:a16="http://schemas.microsoft.com/office/drawing/2014/main" id="{9EE820EE-8433-D2CB-9FF3-F94EDB48B4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5" name="Straight Connector 454">
                    <a:extLst>
                      <a:ext uri="{FF2B5EF4-FFF2-40B4-BE49-F238E27FC236}">
                        <a16:creationId xmlns:a16="http://schemas.microsoft.com/office/drawing/2014/main" id="{987271FD-5933-BE4A-1B24-47ABF6E763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6" name="Straight Connector 455">
                    <a:extLst>
                      <a:ext uri="{FF2B5EF4-FFF2-40B4-BE49-F238E27FC236}">
                        <a16:creationId xmlns:a16="http://schemas.microsoft.com/office/drawing/2014/main" id="{7E2A6BE9-57F2-5BB6-A731-EF77BD7C47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7" name="Straight Connector 456">
                    <a:extLst>
                      <a:ext uri="{FF2B5EF4-FFF2-40B4-BE49-F238E27FC236}">
                        <a16:creationId xmlns:a16="http://schemas.microsoft.com/office/drawing/2014/main" id="{32931C1A-3783-24C4-FBCE-FFE3B22EBF9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Straight Connector 457">
                    <a:extLst>
                      <a:ext uri="{FF2B5EF4-FFF2-40B4-BE49-F238E27FC236}">
                        <a16:creationId xmlns:a16="http://schemas.microsoft.com/office/drawing/2014/main" id="{94FA2759-BEDE-7E5D-868C-FC54C3B5CD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9" name="Straight Connector 458">
                    <a:extLst>
                      <a:ext uri="{FF2B5EF4-FFF2-40B4-BE49-F238E27FC236}">
                        <a16:creationId xmlns:a16="http://schemas.microsoft.com/office/drawing/2014/main" id="{8B2CE30C-C854-8258-67D3-BB494A3342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0" name="Straight Connector 459">
                    <a:extLst>
                      <a:ext uri="{FF2B5EF4-FFF2-40B4-BE49-F238E27FC236}">
                        <a16:creationId xmlns:a16="http://schemas.microsoft.com/office/drawing/2014/main" id="{96AA8B16-14D8-B9B2-CBFF-0EB3D91B14EE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37" name="Group 436">
                  <a:extLst>
                    <a:ext uri="{FF2B5EF4-FFF2-40B4-BE49-F238E27FC236}">
                      <a16:creationId xmlns:a16="http://schemas.microsoft.com/office/drawing/2014/main" id="{388D2F89-DE76-4537-E26D-1423291A3B30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39" name="Straight Connector 438">
                    <a:extLst>
                      <a:ext uri="{FF2B5EF4-FFF2-40B4-BE49-F238E27FC236}">
                        <a16:creationId xmlns:a16="http://schemas.microsoft.com/office/drawing/2014/main" id="{978AD488-BB44-4B20-2C78-4AC6C91B681A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0" name="Straight Connector 439">
                    <a:extLst>
                      <a:ext uri="{FF2B5EF4-FFF2-40B4-BE49-F238E27FC236}">
                        <a16:creationId xmlns:a16="http://schemas.microsoft.com/office/drawing/2014/main" id="{1EFEBDBE-0013-65C5-60ED-4060C59BD8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1" name="Straight Connector 440">
                    <a:extLst>
                      <a:ext uri="{FF2B5EF4-FFF2-40B4-BE49-F238E27FC236}">
                        <a16:creationId xmlns:a16="http://schemas.microsoft.com/office/drawing/2014/main" id="{725AE056-D9B7-EE53-B366-A5E1CEB6DA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Straight Connector 441">
                    <a:extLst>
                      <a:ext uri="{FF2B5EF4-FFF2-40B4-BE49-F238E27FC236}">
                        <a16:creationId xmlns:a16="http://schemas.microsoft.com/office/drawing/2014/main" id="{ABED88BA-BF11-99BB-89C7-A496186CF2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Straight Connector 442">
                    <a:extLst>
                      <a:ext uri="{FF2B5EF4-FFF2-40B4-BE49-F238E27FC236}">
                        <a16:creationId xmlns:a16="http://schemas.microsoft.com/office/drawing/2014/main" id="{59DF11DA-9916-3FBF-39FC-F9F5D2F634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Straight Connector 443">
                    <a:extLst>
                      <a:ext uri="{FF2B5EF4-FFF2-40B4-BE49-F238E27FC236}">
                        <a16:creationId xmlns:a16="http://schemas.microsoft.com/office/drawing/2014/main" id="{EACDF8C1-B858-A790-2FBC-F0FF4DE5A3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5" name="Straight Connector 444">
                    <a:extLst>
                      <a:ext uri="{FF2B5EF4-FFF2-40B4-BE49-F238E27FC236}">
                        <a16:creationId xmlns:a16="http://schemas.microsoft.com/office/drawing/2014/main" id="{36F5CBE0-344F-134D-0301-96EF0AC16A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6" name="Straight Connector 445">
                    <a:extLst>
                      <a:ext uri="{FF2B5EF4-FFF2-40B4-BE49-F238E27FC236}">
                        <a16:creationId xmlns:a16="http://schemas.microsoft.com/office/drawing/2014/main" id="{FB955C24-CFF2-6B3F-F58E-C0280F3286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7" name="Straight Connector 446">
                    <a:extLst>
                      <a:ext uri="{FF2B5EF4-FFF2-40B4-BE49-F238E27FC236}">
                        <a16:creationId xmlns:a16="http://schemas.microsoft.com/office/drawing/2014/main" id="{21333C16-A910-58A5-1A86-6C9689B4DF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8" name="Straight Connector 447">
                    <a:extLst>
                      <a:ext uri="{FF2B5EF4-FFF2-40B4-BE49-F238E27FC236}">
                        <a16:creationId xmlns:a16="http://schemas.microsoft.com/office/drawing/2014/main" id="{1E41DB37-9839-2C2F-6758-7EFEB21E7E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9" name="Straight Connector 448">
                    <a:extLst>
                      <a:ext uri="{FF2B5EF4-FFF2-40B4-BE49-F238E27FC236}">
                        <a16:creationId xmlns:a16="http://schemas.microsoft.com/office/drawing/2014/main" id="{FFF6A0B4-4522-A5E2-FC30-50F674EA401A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38" name="Straight Connector 437">
                  <a:extLst>
                    <a:ext uri="{FF2B5EF4-FFF2-40B4-BE49-F238E27FC236}">
                      <a16:creationId xmlns:a16="http://schemas.microsoft.com/office/drawing/2014/main" id="{9062768E-26E1-26EC-62C7-2CDC81D14A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C53F45B2-C20D-1959-B76F-0C535FE029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Connector 434">
                <a:extLst>
                  <a:ext uri="{FF2B5EF4-FFF2-40B4-BE49-F238E27FC236}">
                    <a16:creationId xmlns:a16="http://schemas.microsoft.com/office/drawing/2014/main" id="{7FD31053-63E2-64E5-C728-6B9AB0A124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55D768BB-64E0-A215-E350-AE2E03E35917}"/>
                </a:ext>
              </a:extLst>
            </p:cNvPr>
            <p:cNvGrpSpPr/>
            <p:nvPr/>
          </p:nvGrpSpPr>
          <p:grpSpPr>
            <a:xfrm>
              <a:off x="5654702" y="1314713"/>
              <a:ext cx="1190481" cy="695030"/>
              <a:chOff x="2553576" y="3852038"/>
              <a:chExt cx="1247137" cy="559855"/>
            </a:xfrm>
          </p:grpSpPr>
          <p:grpSp>
            <p:nvGrpSpPr>
              <p:cNvPr id="405" name="Group 404">
                <a:extLst>
                  <a:ext uri="{FF2B5EF4-FFF2-40B4-BE49-F238E27FC236}">
                    <a16:creationId xmlns:a16="http://schemas.microsoft.com/office/drawing/2014/main" id="{B308B8F1-65D7-8E4E-8FE1-32DAB89B9A0C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408" name="Group 407">
                  <a:extLst>
                    <a:ext uri="{FF2B5EF4-FFF2-40B4-BE49-F238E27FC236}">
                      <a16:creationId xmlns:a16="http://schemas.microsoft.com/office/drawing/2014/main" id="{2F2C380F-1FD3-C2CC-6DD8-3593395429C5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22" name="Straight Connector 421">
                    <a:extLst>
                      <a:ext uri="{FF2B5EF4-FFF2-40B4-BE49-F238E27FC236}">
                        <a16:creationId xmlns:a16="http://schemas.microsoft.com/office/drawing/2014/main" id="{0EA5525F-F177-1E3A-B27C-3AEB0D48DA61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3" name="Straight Connector 422">
                    <a:extLst>
                      <a:ext uri="{FF2B5EF4-FFF2-40B4-BE49-F238E27FC236}">
                        <a16:creationId xmlns:a16="http://schemas.microsoft.com/office/drawing/2014/main" id="{6C1CE168-BFBA-821A-170C-0F6D41BC79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4" name="Straight Connector 423">
                    <a:extLst>
                      <a:ext uri="{FF2B5EF4-FFF2-40B4-BE49-F238E27FC236}">
                        <a16:creationId xmlns:a16="http://schemas.microsoft.com/office/drawing/2014/main" id="{8120EBD9-02F2-1958-A39A-B701AE2AD5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5" name="Straight Connector 424">
                    <a:extLst>
                      <a:ext uri="{FF2B5EF4-FFF2-40B4-BE49-F238E27FC236}">
                        <a16:creationId xmlns:a16="http://schemas.microsoft.com/office/drawing/2014/main" id="{E34BEC5D-F29F-F46D-15F0-134F0449F1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6" name="Straight Connector 425">
                    <a:extLst>
                      <a:ext uri="{FF2B5EF4-FFF2-40B4-BE49-F238E27FC236}">
                        <a16:creationId xmlns:a16="http://schemas.microsoft.com/office/drawing/2014/main" id="{AE8217FC-43CF-6C60-7E33-0C39A5409C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7" name="Straight Connector 426">
                    <a:extLst>
                      <a:ext uri="{FF2B5EF4-FFF2-40B4-BE49-F238E27FC236}">
                        <a16:creationId xmlns:a16="http://schemas.microsoft.com/office/drawing/2014/main" id="{36C527E6-87B7-280A-6F6C-34813A51F3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Straight Connector 427">
                    <a:extLst>
                      <a:ext uri="{FF2B5EF4-FFF2-40B4-BE49-F238E27FC236}">
                        <a16:creationId xmlns:a16="http://schemas.microsoft.com/office/drawing/2014/main" id="{3378BCE8-A936-3B6C-0B9B-822A55BA2C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9" name="Straight Connector 428">
                    <a:extLst>
                      <a:ext uri="{FF2B5EF4-FFF2-40B4-BE49-F238E27FC236}">
                        <a16:creationId xmlns:a16="http://schemas.microsoft.com/office/drawing/2014/main" id="{7BF82981-6552-1F07-9606-4FD2B41203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0" name="Straight Connector 429">
                    <a:extLst>
                      <a:ext uri="{FF2B5EF4-FFF2-40B4-BE49-F238E27FC236}">
                        <a16:creationId xmlns:a16="http://schemas.microsoft.com/office/drawing/2014/main" id="{049B3CEF-5744-A76B-C401-3BC08760CC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1" name="Straight Connector 430">
                    <a:extLst>
                      <a:ext uri="{FF2B5EF4-FFF2-40B4-BE49-F238E27FC236}">
                        <a16:creationId xmlns:a16="http://schemas.microsoft.com/office/drawing/2014/main" id="{5CE72986-5B99-FE74-9688-48B9CB72EB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2" name="Straight Connector 431">
                    <a:extLst>
                      <a:ext uri="{FF2B5EF4-FFF2-40B4-BE49-F238E27FC236}">
                        <a16:creationId xmlns:a16="http://schemas.microsoft.com/office/drawing/2014/main" id="{BDAA3743-06BC-93EA-C9C1-FED6D0AE056B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9" name="Group 408">
                  <a:extLst>
                    <a:ext uri="{FF2B5EF4-FFF2-40B4-BE49-F238E27FC236}">
                      <a16:creationId xmlns:a16="http://schemas.microsoft.com/office/drawing/2014/main" id="{F2C7A8F1-32C5-92DD-66D4-F808DA439A9B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411" name="Straight Connector 410">
                    <a:extLst>
                      <a:ext uri="{FF2B5EF4-FFF2-40B4-BE49-F238E27FC236}">
                        <a16:creationId xmlns:a16="http://schemas.microsoft.com/office/drawing/2014/main" id="{D7207D87-9AFE-A012-7217-D03AA0F7AEE4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" name="Straight Connector 411">
                    <a:extLst>
                      <a:ext uri="{FF2B5EF4-FFF2-40B4-BE49-F238E27FC236}">
                        <a16:creationId xmlns:a16="http://schemas.microsoft.com/office/drawing/2014/main" id="{6D99BB7A-012A-BA56-73F2-CBC62535E8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" name="Straight Connector 412">
                    <a:extLst>
                      <a:ext uri="{FF2B5EF4-FFF2-40B4-BE49-F238E27FC236}">
                        <a16:creationId xmlns:a16="http://schemas.microsoft.com/office/drawing/2014/main" id="{07790356-4FA4-A568-FD1C-1FB5B0ED9C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" name="Straight Connector 413">
                    <a:extLst>
                      <a:ext uri="{FF2B5EF4-FFF2-40B4-BE49-F238E27FC236}">
                        <a16:creationId xmlns:a16="http://schemas.microsoft.com/office/drawing/2014/main" id="{885EB0AE-26B1-13AF-9A5F-265F1605FD7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" name="Straight Connector 414">
                    <a:extLst>
                      <a:ext uri="{FF2B5EF4-FFF2-40B4-BE49-F238E27FC236}">
                        <a16:creationId xmlns:a16="http://schemas.microsoft.com/office/drawing/2014/main" id="{2836E235-6E25-3377-08EF-6470703EAC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" name="Straight Connector 415">
                    <a:extLst>
                      <a:ext uri="{FF2B5EF4-FFF2-40B4-BE49-F238E27FC236}">
                        <a16:creationId xmlns:a16="http://schemas.microsoft.com/office/drawing/2014/main" id="{9905E560-8E54-7075-A115-3E937A699D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" name="Straight Connector 416">
                    <a:extLst>
                      <a:ext uri="{FF2B5EF4-FFF2-40B4-BE49-F238E27FC236}">
                        <a16:creationId xmlns:a16="http://schemas.microsoft.com/office/drawing/2014/main" id="{9E0B5558-CFBA-B8E5-ADE6-6DAD90D703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" name="Straight Connector 417">
                    <a:extLst>
                      <a:ext uri="{FF2B5EF4-FFF2-40B4-BE49-F238E27FC236}">
                        <a16:creationId xmlns:a16="http://schemas.microsoft.com/office/drawing/2014/main" id="{69768326-48DD-7CCB-D377-0DC7BDE72D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" name="Straight Connector 418">
                    <a:extLst>
                      <a:ext uri="{FF2B5EF4-FFF2-40B4-BE49-F238E27FC236}">
                        <a16:creationId xmlns:a16="http://schemas.microsoft.com/office/drawing/2014/main" id="{370B2B66-8D8D-9EA8-1704-198FA0D54C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" name="Straight Connector 419">
                    <a:extLst>
                      <a:ext uri="{FF2B5EF4-FFF2-40B4-BE49-F238E27FC236}">
                        <a16:creationId xmlns:a16="http://schemas.microsoft.com/office/drawing/2014/main" id="{80E9030B-7760-2A02-E547-5F18A0C7E53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" name="Straight Connector 420">
                    <a:extLst>
                      <a:ext uri="{FF2B5EF4-FFF2-40B4-BE49-F238E27FC236}">
                        <a16:creationId xmlns:a16="http://schemas.microsoft.com/office/drawing/2014/main" id="{6FA15FA4-1F1B-8B65-729C-FAB214F2B68E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10" name="Straight Connector 409">
                  <a:extLst>
                    <a:ext uri="{FF2B5EF4-FFF2-40B4-BE49-F238E27FC236}">
                      <a16:creationId xmlns:a16="http://schemas.microsoft.com/office/drawing/2014/main" id="{344B3629-8BD2-5E75-1957-8327D4941F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6" name="Straight Connector 405">
                <a:extLst>
                  <a:ext uri="{FF2B5EF4-FFF2-40B4-BE49-F238E27FC236}">
                    <a16:creationId xmlns:a16="http://schemas.microsoft.com/office/drawing/2014/main" id="{72DDE288-AC77-C05F-7518-6FAA839823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Straight Connector 406">
                <a:extLst>
                  <a:ext uri="{FF2B5EF4-FFF2-40B4-BE49-F238E27FC236}">
                    <a16:creationId xmlns:a16="http://schemas.microsoft.com/office/drawing/2014/main" id="{3AFEE26C-21A4-8D9B-7DCB-E926603137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72E59A23-2D45-9E07-1DB9-F7EB57D34CA1}"/>
                </a:ext>
              </a:extLst>
            </p:cNvPr>
            <p:cNvGrpSpPr/>
            <p:nvPr/>
          </p:nvGrpSpPr>
          <p:grpSpPr>
            <a:xfrm>
              <a:off x="6919876" y="1301212"/>
              <a:ext cx="1190481" cy="695030"/>
              <a:chOff x="2553576" y="3852038"/>
              <a:chExt cx="1247137" cy="559855"/>
            </a:xfrm>
          </p:grpSpPr>
          <p:grpSp>
            <p:nvGrpSpPr>
              <p:cNvPr id="377" name="Group 376">
                <a:extLst>
                  <a:ext uri="{FF2B5EF4-FFF2-40B4-BE49-F238E27FC236}">
                    <a16:creationId xmlns:a16="http://schemas.microsoft.com/office/drawing/2014/main" id="{493FF778-E27C-0575-86A7-C5C03D32694E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380" name="Group 379">
                  <a:extLst>
                    <a:ext uri="{FF2B5EF4-FFF2-40B4-BE49-F238E27FC236}">
                      <a16:creationId xmlns:a16="http://schemas.microsoft.com/office/drawing/2014/main" id="{9F2D5BCC-05D0-F8D8-A181-719D4B894373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394" name="Straight Connector 393">
                    <a:extLst>
                      <a:ext uri="{FF2B5EF4-FFF2-40B4-BE49-F238E27FC236}">
                        <a16:creationId xmlns:a16="http://schemas.microsoft.com/office/drawing/2014/main" id="{98F4B7BE-4CE7-74D3-D4D2-2E674907B765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" name="Straight Connector 394">
                    <a:extLst>
                      <a:ext uri="{FF2B5EF4-FFF2-40B4-BE49-F238E27FC236}">
                        <a16:creationId xmlns:a16="http://schemas.microsoft.com/office/drawing/2014/main" id="{C3CCFC8C-2850-3F81-7880-20755AA2FE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" name="Straight Connector 395">
                    <a:extLst>
                      <a:ext uri="{FF2B5EF4-FFF2-40B4-BE49-F238E27FC236}">
                        <a16:creationId xmlns:a16="http://schemas.microsoft.com/office/drawing/2014/main" id="{7B41CA43-C358-ED84-FEFB-4B5761B1DED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Straight Connector 396">
                    <a:extLst>
                      <a:ext uri="{FF2B5EF4-FFF2-40B4-BE49-F238E27FC236}">
                        <a16:creationId xmlns:a16="http://schemas.microsoft.com/office/drawing/2014/main" id="{18436096-8698-CF31-B3C9-1D51B6526A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Straight Connector 397">
                    <a:extLst>
                      <a:ext uri="{FF2B5EF4-FFF2-40B4-BE49-F238E27FC236}">
                        <a16:creationId xmlns:a16="http://schemas.microsoft.com/office/drawing/2014/main" id="{6E05A112-378B-14A9-E78D-A02EE5FCD5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Straight Connector 398">
                    <a:extLst>
                      <a:ext uri="{FF2B5EF4-FFF2-40B4-BE49-F238E27FC236}">
                        <a16:creationId xmlns:a16="http://schemas.microsoft.com/office/drawing/2014/main" id="{F1397C07-02A0-5489-962A-4F4A3DF33C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" name="Straight Connector 399">
                    <a:extLst>
                      <a:ext uri="{FF2B5EF4-FFF2-40B4-BE49-F238E27FC236}">
                        <a16:creationId xmlns:a16="http://schemas.microsoft.com/office/drawing/2014/main" id="{AA589CD8-6B1F-71F9-BA6E-F1ACE420C1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" name="Straight Connector 400">
                    <a:extLst>
                      <a:ext uri="{FF2B5EF4-FFF2-40B4-BE49-F238E27FC236}">
                        <a16:creationId xmlns:a16="http://schemas.microsoft.com/office/drawing/2014/main" id="{B5E88F62-DFB4-9D93-7D1A-216E5FCFF2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" name="Straight Connector 401">
                    <a:extLst>
                      <a:ext uri="{FF2B5EF4-FFF2-40B4-BE49-F238E27FC236}">
                        <a16:creationId xmlns:a16="http://schemas.microsoft.com/office/drawing/2014/main" id="{974E9622-3FE8-CF54-8CD6-F1F80D4A4C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" name="Straight Connector 402">
                    <a:extLst>
                      <a:ext uri="{FF2B5EF4-FFF2-40B4-BE49-F238E27FC236}">
                        <a16:creationId xmlns:a16="http://schemas.microsoft.com/office/drawing/2014/main" id="{C0A2D901-C6E8-5A40-C9D4-02FF6097B2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" name="Straight Connector 403">
                    <a:extLst>
                      <a:ext uri="{FF2B5EF4-FFF2-40B4-BE49-F238E27FC236}">
                        <a16:creationId xmlns:a16="http://schemas.microsoft.com/office/drawing/2014/main" id="{B94A3193-30DA-0B22-30DE-C52802DA4004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1" name="Group 380">
                  <a:extLst>
                    <a:ext uri="{FF2B5EF4-FFF2-40B4-BE49-F238E27FC236}">
                      <a16:creationId xmlns:a16="http://schemas.microsoft.com/office/drawing/2014/main" id="{C3319E49-D052-F58B-8B79-F51A7FEAFAB1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383" name="Straight Connector 382">
                    <a:extLst>
                      <a:ext uri="{FF2B5EF4-FFF2-40B4-BE49-F238E27FC236}">
                        <a16:creationId xmlns:a16="http://schemas.microsoft.com/office/drawing/2014/main" id="{B5FB5249-635E-747A-3A8A-877751E8260B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" name="Straight Connector 383">
                    <a:extLst>
                      <a:ext uri="{FF2B5EF4-FFF2-40B4-BE49-F238E27FC236}">
                        <a16:creationId xmlns:a16="http://schemas.microsoft.com/office/drawing/2014/main" id="{D345B6FD-4DC9-B49A-73AC-51E4FDE68B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" name="Straight Connector 384">
                    <a:extLst>
                      <a:ext uri="{FF2B5EF4-FFF2-40B4-BE49-F238E27FC236}">
                        <a16:creationId xmlns:a16="http://schemas.microsoft.com/office/drawing/2014/main" id="{BEE39819-73AC-541E-DB4B-8977436814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" name="Straight Connector 385">
                    <a:extLst>
                      <a:ext uri="{FF2B5EF4-FFF2-40B4-BE49-F238E27FC236}">
                        <a16:creationId xmlns:a16="http://schemas.microsoft.com/office/drawing/2014/main" id="{CC77B006-D492-3559-014C-A511E27405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5" y="4269639"/>
                    <a:ext cx="106557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" name="Straight Connector 386">
                    <a:extLst>
                      <a:ext uri="{FF2B5EF4-FFF2-40B4-BE49-F238E27FC236}">
                        <a16:creationId xmlns:a16="http://schemas.microsoft.com/office/drawing/2014/main" id="{CC5133E5-533A-75D7-9226-A5A04AF5830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" name="Straight Connector 387">
                    <a:extLst>
                      <a:ext uri="{FF2B5EF4-FFF2-40B4-BE49-F238E27FC236}">
                        <a16:creationId xmlns:a16="http://schemas.microsoft.com/office/drawing/2014/main" id="{4BE42887-01CF-388D-DF7E-B7C61D0867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" name="Straight Connector 388">
                    <a:extLst>
                      <a:ext uri="{FF2B5EF4-FFF2-40B4-BE49-F238E27FC236}">
                        <a16:creationId xmlns:a16="http://schemas.microsoft.com/office/drawing/2014/main" id="{10660CB2-B0D6-81A9-A52C-AE7843C21A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" name="Straight Connector 389">
                    <a:extLst>
                      <a:ext uri="{FF2B5EF4-FFF2-40B4-BE49-F238E27FC236}">
                        <a16:creationId xmlns:a16="http://schemas.microsoft.com/office/drawing/2014/main" id="{E56EAF64-CB41-B35D-F33D-525CFBB3E8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" name="Straight Connector 390">
                    <a:extLst>
                      <a:ext uri="{FF2B5EF4-FFF2-40B4-BE49-F238E27FC236}">
                        <a16:creationId xmlns:a16="http://schemas.microsoft.com/office/drawing/2014/main" id="{5A9AEBB5-7DA2-ECEA-245E-F19DC1AA17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" name="Straight Connector 391">
                    <a:extLst>
                      <a:ext uri="{FF2B5EF4-FFF2-40B4-BE49-F238E27FC236}">
                        <a16:creationId xmlns:a16="http://schemas.microsoft.com/office/drawing/2014/main" id="{D7D72137-436D-52DC-B25C-5C112838D1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" name="Straight Connector 392">
                    <a:extLst>
                      <a:ext uri="{FF2B5EF4-FFF2-40B4-BE49-F238E27FC236}">
                        <a16:creationId xmlns:a16="http://schemas.microsoft.com/office/drawing/2014/main" id="{33E34E9D-E5EB-4F98-BE30-0E2593441C76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82" name="Straight Connector 381">
                  <a:extLst>
                    <a:ext uri="{FF2B5EF4-FFF2-40B4-BE49-F238E27FC236}">
                      <a16:creationId xmlns:a16="http://schemas.microsoft.com/office/drawing/2014/main" id="{891AEE83-C98D-1E7B-48EA-4D35251AAF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78" name="Straight Connector 377">
                <a:extLst>
                  <a:ext uri="{FF2B5EF4-FFF2-40B4-BE49-F238E27FC236}">
                    <a16:creationId xmlns:a16="http://schemas.microsoft.com/office/drawing/2014/main" id="{CFCBF616-CF6B-BE64-964C-FCBF7689D1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Connector 378">
                <a:extLst>
                  <a:ext uri="{FF2B5EF4-FFF2-40B4-BE49-F238E27FC236}">
                    <a16:creationId xmlns:a16="http://schemas.microsoft.com/office/drawing/2014/main" id="{D12433AC-DD3C-5EA4-C6CB-B5F692EB8D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4FAB70DD-AF38-A138-7371-DD9A1DA1FFF6}"/>
                </a:ext>
              </a:extLst>
            </p:cNvPr>
            <p:cNvGrpSpPr/>
            <p:nvPr/>
          </p:nvGrpSpPr>
          <p:grpSpPr>
            <a:xfrm>
              <a:off x="8178075" y="1312017"/>
              <a:ext cx="1190481" cy="695030"/>
              <a:chOff x="2553576" y="3852038"/>
              <a:chExt cx="1247137" cy="559855"/>
            </a:xfrm>
          </p:grpSpPr>
          <p:grpSp>
            <p:nvGrpSpPr>
              <p:cNvPr id="349" name="Group 348">
                <a:extLst>
                  <a:ext uri="{FF2B5EF4-FFF2-40B4-BE49-F238E27FC236}">
                    <a16:creationId xmlns:a16="http://schemas.microsoft.com/office/drawing/2014/main" id="{C947BC69-6244-A4F0-8B49-B9995EDC3FE7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352" name="Group 351">
                  <a:extLst>
                    <a:ext uri="{FF2B5EF4-FFF2-40B4-BE49-F238E27FC236}">
                      <a16:creationId xmlns:a16="http://schemas.microsoft.com/office/drawing/2014/main" id="{EEB80FFD-3814-9494-DD85-FBC911AB7C9F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366" name="Straight Connector 365">
                    <a:extLst>
                      <a:ext uri="{FF2B5EF4-FFF2-40B4-BE49-F238E27FC236}">
                        <a16:creationId xmlns:a16="http://schemas.microsoft.com/office/drawing/2014/main" id="{F2B37B46-D7FD-937F-BFA9-DC0E1114A56F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7" name="Straight Connector 366">
                    <a:extLst>
                      <a:ext uri="{FF2B5EF4-FFF2-40B4-BE49-F238E27FC236}">
                        <a16:creationId xmlns:a16="http://schemas.microsoft.com/office/drawing/2014/main" id="{3E1AABCA-0DE3-D873-3B4E-57CD12848A9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8" name="Straight Connector 367">
                    <a:extLst>
                      <a:ext uri="{FF2B5EF4-FFF2-40B4-BE49-F238E27FC236}">
                        <a16:creationId xmlns:a16="http://schemas.microsoft.com/office/drawing/2014/main" id="{3E3C76E6-C171-C2AF-C7B2-AF8F9FE0CC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9" name="Straight Connector 368">
                    <a:extLst>
                      <a:ext uri="{FF2B5EF4-FFF2-40B4-BE49-F238E27FC236}">
                        <a16:creationId xmlns:a16="http://schemas.microsoft.com/office/drawing/2014/main" id="{66625585-8C66-4A13-EFED-1BDC7DC7D2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Straight Connector 369">
                    <a:extLst>
                      <a:ext uri="{FF2B5EF4-FFF2-40B4-BE49-F238E27FC236}">
                        <a16:creationId xmlns:a16="http://schemas.microsoft.com/office/drawing/2014/main" id="{BF8FDD8F-4930-40C3-668C-47064BFEAC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1" name="Straight Connector 370">
                    <a:extLst>
                      <a:ext uri="{FF2B5EF4-FFF2-40B4-BE49-F238E27FC236}">
                        <a16:creationId xmlns:a16="http://schemas.microsoft.com/office/drawing/2014/main" id="{C463DD02-F92D-F5D9-293B-F9F32F5F0B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2" name="Straight Connector 371">
                    <a:extLst>
                      <a:ext uri="{FF2B5EF4-FFF2-40B4-BE49-F238E27FC236}">
                        <a16:creationId xmlns:a16="http://schemas.microsoft.com/office/drawing/2014/main" id="{B89781F0-F346-DBD4-E69D-8A79D179C1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3" name="Straight Connector 372">
                    <a:extLst>
                      <a:ext uri="{FF2B5EF4-FFF2-40B4-BE49-F238E27FC236}">
                        <a16:creationId xmlns:a16="http://schemas.microsoft.com/office/drawing/2014/main" id="{A6B9341E-FE11-6A98-925D-0358E2F45D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4" name="Straight Connector 373">
                    <a:extLst>
                      <a:ext uri="{FF2B5EF4-FFF2-40B4-BE49-F238E27FC236}">
                        <a16:creationId xmlns:a16="http://schemas.microsoft.com/office/drawing/2014/main" id="{0CB629B5-A584-0E10-C70D-3C93DD45DF6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5" name="Straight Connector 374">
                    <a:extLst>
                      <a:ext uri="{FF2B5EF4-FFF2-40B4-BE49-F238E27FC236}">
                        <a16:creationId xmlns:a16="http://schemas.microsoft.com/office/drawing/2014/main" id="{200E4E4A-0B17-4D60-80CA-E0FE77EB2B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>
                    <a:extLst>
                      <a:ext uri="{FF2B5EF4-FFF2-40B4-BE49-F238E27FC236}">
                        <a16:creationId xmlns:a16="http://schemas.microsoft.com/office/drawing/2014/main" id="{95250C7B-C4BE-DA22-7680-D12C93398BC1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3" name="Group 352">
                  <a:extLst>
                    <a:ext uri="{FF2B5EF4-FFF2-40B4-BE49-F238E27FC236}">
                      <a16:creationId xmlns:a16="http://schemas.microsoft.com/office/drawing/2014/main" id="{68580B88-77CB-A94B-38D3-F9B8943F3BFB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355" name="Straight Connector 354">
                    <a:extLst>
                      <a:ext uri="{FF2B5EF4-FFF2-40B4-BE49-F238E27FC236}">
                        <a16:creationId xmlns:a16="http://schemas.microsoft.com/office/drawing/2014/main" id="{4F3256DE-40F8-4446-95B2-49807F595658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6" name="Straight Connector 355">
                    <a:extLst>
                      <a:ext uri="{FF2B5EF4-FFF2-40B4-BE49-F238E27FC236}">
                        <a16:creationId xmlns:a16="http://schemas.microsoft.com/office/drawing/2014/main" id="{2642C28F-265A-C7A8-1163-EABEF1F286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7" name="Straight Connector 356">
                    <a:extLst>
                      <a:ext uri="{FF2B5EF4-FFF2-40B4-BE49-F238E27FC236}">
                        <a16:creationId xmlns:a16="http://schemas.microsoft.com/office/drawing/2014/main" id="{ED3DBEF9-E52E-5D8E-C107-3DBB85F625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8" name="Straight Connector 357">
                    <a:extLst>
                      <a:ext uri="{FF2B5EF4-FFF2-40B4-BE49-F238E27FC236}">
                        <a16:creationId xmlns:a16="http://schemas.microsoft.com/office/drawing/2014/main" id="{3345ABB1-057C-B17C-1264-1813516345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9" name="Straight Connector 358">
                    <a:extLst>
                      <a:ext uri="{FF2B5EF4-FFF2-40B4-BE49-F238E27FC236}">
                        <a16:creationId xmlns:a16="http://schemas.microsoft.com/office/drawing/2014/main" id="{86678390-2849-9617-E347-14094F92A8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0" name="Straight Connector 359">
                    <a:extLst>
                      <a:ext uri="{FF2B5EF4-FFF2-40B4-BE49-F238E27FC236}">
                        <a16:creationId xmlns:a16="http://schemas.microsoft.com/office/drawing/2014/main" id="{EDF7EB11-D7B4-C219-D5BE-63C64FC888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1" name="Straight Connector 360">
                    <a:extLst>
                      <a:ext uri="{FF2B5EF4-FFF2-40B4-BE49-F238E27FC236}">
                        <a16:creationId xmlns:a16="http://schemas.microsoft.com/office/drawing/2014/main" id="{4ADF8F4A-57E4-6EC6-2F18-F05A598290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2" name="Straight Connector 361">
                    <a:extLst>
                      <a:ext uri="{FF2B5EF4-FFF2-40B4-BE49-F238E27FC236}">
                        <a16:creationId xmlns:a16="http://schemas.microsoft.com/office/drawing/2014/main" id="{C6177F9A-614F-35F3-E7BB-993D1A0758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3" name="Straight Connector 362">
                    <a:extLst>
                      <a:ext uri="{FF2B5EF4-FFF2-40B4-BE49-F238E27FC236}">
                        <a16:creationId xmlns:a16="http://schemas.microsoft.com/office/drawing/2014/main" id="{A88962D3-34FC-4255-7ED1-31AB352ACD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Straight Connector 363">
                    <a:extLst>
                      <a:ext uri="{FF2B5EF4-FFF2-40B4-BE49-F238E27FC236}">
                        <a16:creationId xmlns:a16="http://schemas.microsoft.com/office/drawing/2014/main" id="{83222D19-A91D-3670-9229-7FACC2CA1A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5" name="Straight Connector 364">
                    <a:extLst>
                      <a:ext uri="{FF2B5EF4-FFF2-40B4-BE49-F238E27FC236}">
                        <a16:creationId xmlns:a16="http://schemas.microsoft.com/office/drawing/2014/main" id="{8A5460E2-2C6C-6F7A-35F4-3CC6A5A4C1F2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4" name="Straight Connector 353">
                  <a:extLst>
                    <a:ext uri="{FF2B5EF4-FFF2-40B4-BE49-F238E27FC236}">
                      <a16:creationId xmlns:a16="http://schemas.microsoft.com/office/drawing/2014/main" id="{6193205A-D195-696F-859F-60FCD37836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0" name="Straight Connector 349">
                <a:extLst>
                  <a:ext uri="{FF2B5EF4-FFF2-40B4-BE49-F238E27FC236}">
                    <a16:creationId xmlns:a16="http://schemas.microsoft.com/office/drawing/2014/main" id="{756845CC-766C-A8D4-D17C-DA4EF4BAE3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Straight Connector 350">
                <a:extLst>
                  <a:ext uri="{FF2B5EF4-FFF2-40B4-BE49-F238E27FC236}">
                    <a16:creationId xmlns:a16="http://schemas.microsoft.com/office/drawing/2014/main" id="{BF28BF58-952A-A743-6672-D856449E8E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B58E6CA0-C972-9CED-1A7D-B74FCB938F86}"/>
                </a:ext>
              </a:extLst>
            </p:cNvPr>
            <p:cNvGrpSpPr/>
            <p:nvPr/>
          </p:nvGrpSpPr>
          <p:grpSpPr>
            <a:xfrm>
              <a:off x="9435628" y="1321694"/>
              <a:ext cx="1190481" cy="695030"/>
              <a:chOff x="2553576" y="3852038"/>
              <a:chExt cx="1247137" cy="559855"/>
            </a:xfrm>
          </p:grpSpPr>
          <p:grpSp>
            <p:nvGrpSpPr>
              <p:cNvPr id="321" name="Group 320">
                <a:extLst>
                  <a:ext uri="{FF2B5EF4-FFF2-40B4-BE49-F238E27FC236}">
                    <a16:creationId xmlns:a16="http://schemas.microsoft.com/office/drawing/2014/main" id="{3E9FB457-445A-0F29-8ACE-5E19E7FFC784}"/>
                  </a:ext>
                </a:extLst>
              </p:cNvPr>
              <p:cNvGrpSpPr/>
              <p:nvPr/>
            </p:nvGrpSpPr>
            <p:grpSpPr>
              <a:xfrm>
                <a:off x="2553576" y="3852038"/>
                <a:ext cx="1247137" cy="559855"/>
                <a:chOff x="3032503" y="4269637"/>
                <a:chExt cx="1466930" cy="559855"/>
              </a:xfrm>
            </p:grpSpPr>
            <p:grpSp>
              <p:nvGrpSpPr>
                <p:cNvPr id="324" name="Group 323">
                  <a:extLst>
                    <a:ext uri="{FF2B5EF4-FFF2-40B4-BE49-F238E27FC236}">
                      <a16:creationId xmlns:a16="http://schemas.microsoft.com/office/drawing/2014/main" id="{C41B4805-D55B-BDAC-E3CB-2EF77A7D30EC}"/>
                    </a:ext>
                  </a:extLst>
                </p:cNvPr>
                <p:cNvGrpSpPr/>
                <p:nvPr/>
              </p:nvGrpSpPr>
              <p:grpSpPr>
                <a:xfrm>
                  <a:off x="3032503" y="4269637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338" name="Straight Connector 337">
                    <a:extLst>
                      <a:ext uri="{FF2B5EF4-FFF2-40B4-BE49-F238E27FC236}">
                        <a16:creationId xmlns:a16="http://schemas.microsoft.com/office/drawing/2014/main" id="{1B0CE3A9-CFB7-447A-EA1C-FC81600F06E2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9" name="Straight Connector 338">
                    <a:extLst>
                      <a:ext uri="{FF2B5EF4-FFF2-40B4-BE49-F238E27FC236}">
                        <a16:creationId xmlns:a16="http://schemas.microsoft.com/office/drawing/2014/main" id="{BA33CDA5-6CCC-76D1-69C0-781DE8E64A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0" name="Straight Connector 339">
                    <a:extLst>
                      <a:ext uri="{FF2B5EF4-FFF2-40B4-BE49-F238E27FC236}">
                        <a16:creationId xmlns:a16="http://schemas.microsoft.com/office/drawing/2014/main" id="{566734C2-FE35-21B6-80D1-253E97C103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1" name="Straight Connector 340">
                    <a:extLst>
                      <a:ext uri="{FF2B5EF4-FFF2-40B4-BE49-F238E27FC236}">
                        <a16:creationId xmlns:a16="http://schemas.microsoft.com/office/drawing/2014/main" id="{7A938BBA-646C-03E3-8B4C-E35C140366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2" name="Straight Connector 341">
                    <a:extLst>
                      <a:ext uri="{FF2B5EF4-FFF2-40B4-BE49-F238E27FC236}">
                        <a16:creationId xmlns:a16="http://schemas.microsoft.com/office/drawing/2014/main" id="{17D3494E-E460-924D-2EFB-DEB810F05C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3" name="Straight Connector 342">
                    <a:extLst>
                      <a:ext uri="{FF2B5EF4-FFF2-40B4-BE49-F238E27FC236}">
                        <a16:creationId xmlns:a16="http://schemas.microsoft.com/office/drawing/2014/main" id="{30B408B6-15C0-CF31-3CEC-3733A7EA3C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4" name="Straight Connector 343">
                    <a:extLst>
                      <a:ext uri="{FF2B5EF4-FFF2-40B4-BE49-F238E27FC236}">
                        <a16:creationId xmlns:a16="http://schemas.microsoft.com/office/drawing/2014/main" id="{39C18148-7EDA-132E-E1A3-1367CF5541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5" name="Straight Connector 344">
                    <a:extLst>
                      <a:ext uri="{FF2B5EF4-FFF2-40B4-BE49-F238E27FC236}">
                        <a16:creationId xmlns:a16="http://schemas.microsoft.com/office/drawing/2014/main" id="{3B0D3D9E-50CD-2CAD-33CB-5128AC1663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6" name="Straight Connector 345">
                    <a:extLst>
                      <a:ext uri="{FF2B5EF4-FFF2-40B4-BE49-F238E27FC236}">
                        <a16:creationId xmlns:a16="http://schemas.microsoft.com/office/drawing/2014/main" id="{A35451C3-E8B1-6A77-5B8F-F03B4B6ACD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7" name="Straight Connector 346">
                    <a:extLst>
                      <a:ext uri="{FF2B5EF4-FFF2-40B4-BE49-F238E27FC236}">
                        <a16:creationId xmlns:a16="http://schemas.microsoft.com/office/drawing/2014/main" id="{E33758B1-B233-276A-4616-93E556B301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8" name="Straight Connector 347">
                    <a:extLst>
                      <a:ext uri="{FF2B5EF4-FFF2-40B4-BE49-F238E27FC236}">
                        <a16:creationId xmlns:a16="http://schemas.microsoft.com/office/drawing/2014/main" id="{087C8234-7269-B0CA-5A77-789BAFBAB3C3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C688B66A-8094-43C1-4DCE-3CD234DEF7B2}"/>
                    </a:ext>
                  </a:extLst>
                </p:cNvPr>
                <p:cNvGrpSpPr/>
                <p:nvPr/>
              </p:nvGrpSpPr>
              <p:grpSpPr>
                <a:xfrm>
                  <a:off x="3714165" y="4276662"/>
                  <a:ext cx="785268" cy="153488"/>
                  <a:chOff x="3032503" y="4269636"/>
                  <a:chExt cx="1764082" cy="569301"/>
                </a:xfrm>
              </p:grpSpPr>
              <p:cxnSp>
                <p:nvCxnSpPr>
                  <p:cNvPr id="327" name="Straight Connector 326">
                    <a:extLst>
                      <a:ext uri="{FF2B5EF4-FFF2-40B4-BE49-F238E27FC236}">
                        <a16:creationId xmlns:a16="http://schemas.microsoft.com/office/drawing/2014/main" id="{70CE3B57-2331-320D-8C21-E7D664541122}"/>
                      </a:ext>
                    </a:extLst>
                  </p:cNvPr>
                  <p:cNvCxnSpPr/>
                  <p:nvPr/>
                </p:nvCxnSpPr>
                <p:spPr>
                  <a:xfrm>
                    <a:off x="3032503" y="4541520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8" name="Straight Connector 327">
                    <a:extLst>
                      <a:ext uri="{FF2B5EF4-FFF2-40B4-BE49-F238E27FC236}">
                        <a16:creationId xmlns:a16="http://schemas.microsoft.com/office/drawing/2014/main" id="{53E74678-E60A-451E-D292-12187ACBF9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08108" y="4269636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9" name="Straight Connector 328">
                    <a:extLst>
                      <a:ext uri="{FF2B5EF4-FFF2-40B4-BE49-F238E27FC236}">
                        <a16:creationId xmlns:a16="http://schemas.microsoft.com/office/drawing/2014/main" id="{121FF9DA-C04A-FA20-0E02-D66015FEF9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97942" y="4541520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0" name="Straight Connector 329">
                    <a:extLst>
                      <a:ext uri="{FF2B5EF4-FFF2-40B4-BE49-F238E27FC236}">
                        <a16:creationId xmlns:a16="http://schemas.microsoft.com/office/drawing/2014/main" id="{436A7ED8-4790-0323-D25B-C7DACDED14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91384" y="4269636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1" name="Straight Connector 330">
                    <a:extLst>
                      <a:ext uri="{FF2B5EF4-FFF2-40B4-BE49-F238E27FC236}">
                        <a16:creationId xmlns:a16="http://schemas.microsoft.com/office/drawing/2014/main" id="{6DB059E2-F8A7-75BE-66C1-5099597704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5962" y="4283495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Straight Connector 331">
                    <a:extLst>
                      <a:ext uri="{FF2B5EF4-FFF2-40B4-BE49-F238E27FC236}">
                        <a16:creationId xmlns:a16="http://schemas.microsoft.com/office/drawing/2014/main" id="{404F88C7-C096-4FAB-9561-E38734BE9E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65796" y="4555379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3" name="Straight Connector 332">
                    <a:extLst>
                      <a:ext uri="{FF2B5EF4-FFF2-40B4-BE49-F238E27FC236}">
                        <a16:creationId xmlns:a16="http://schemas.microsoft.com/office/drawing/2014/main" id="{722CA6CA-0FEC-3120-F4F3-10BAEE81CE2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859238" y="4283495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4" name="Straight Connector 333">
                    <a:extLst>
                      <a:ext uri="{FF2B5EF4-FFF2-40B4-BE49-F238E27FC236}">
                        <a16:creationId xmlns:a16="http://schemas.microsoft.com/office/drawing/2014/main" id="{5E361573-305F-1460-A5E2-15CB6424BD4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43817" y="4292734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5" name="Straight Connector 334">
                    <a:extLst>
                      <a:ext uri="{FF2B5EF4-FFF2-40B4-BE49-F238E27FC236}">
                        <a16:creationId xmlns:a16="http://schemas.microsoft.com/office/drawing/2014/main" id="{701915D7-9FF9-E263-1A47-416CF0E40D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33651" y="4564618"/>
                    <a:ext cx="83276" cy="27431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6" name="Straight Connector 335">
                    <a:extLst>
                      <a:ext uri="{FF2B5EF4-FFF2-40B4-BE49-F238E27FC236}">
                        <a16:creationId xmlns:a16="http://schemas.microsoft.com/office/drawing/2014/main" id="{360ECCD4-4B25-6BC2-177C-8CF274176C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127093" y="4292734"/>
                    <a:ext cx="106558" cy="546203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7" name="Straight Connector 336">
                    <a:extLst>
                      <a:ext uri="{FF2B5EF4-FFF2-40B4-BE49-F238E27FC236}">
                        <a16:creationId xmlns:a16="http://schemas.microsoft.com/office/drawing/2014/main" id="{B611C96F-6056-B3B5-F087-479E9A71CB73}"/>
                      </a:ext>
                    </a:extLst>
                  </p:cNvPr>
                  <p:cNvCxnSpPr/>
                  <p:nvPr/>
                </p:nvCxnSpPr>
                <p:spPr>
                  <a:xfrm>
                    <a:off x="4320980" y="4564613"/>
                    <a:ext cx="47560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6" name="Straight Connector 325">
                  <a:extLst>
                    <a:ext uri="{FF2B5EF4-FFF2-40B4-BE49-F238E27FC236}">
                      <a16:creationId xmlns:a16="http://schemas.microsoft.com/office/drawing/2014/main" id="{CC4CBB20-AE22-1AC3-F2C6-1FF2C323BD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56745" y="4336712"/>
                  <a:ext cx="0" cy="49278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267B1F32-C1F3-0C7C-75CC-FF234B77CF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00713" y="392288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>
                <a:extLst>
                  <a:ext uri="{FF2B5EF4-FFF2-40B4-BE49-F238E27FC236}">
                    <a16:creationId xmlns:a16="http://schemas.microsoft.com/office/drawing/2014/main" id="{34508413-4733-70CB-40CE-C436B0D30E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631" y="3916260"/>
                <a:ext cx="0" cy="13543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DB867F31-77AF-4F75-F67A-3E1031FA15AE}"/>
                </a:ext>
              </a:extLst>
            </p:cNvPr>
            <p:cNvGrpSpPr/>
            <p:nvPr/>
          </p:nvGrpSpPr>
          <p:grpSpPr>
            <a:xfrm rot="5241431">
              <a:off x="2007958" y="2150954"/>
              <a:ext cx="500735" cy="265487"/>
              <a:chOff x="3032503" y="4269636"/>
              <a:chExt cx="1764082" cy="569301"/>
            </a:xfrm>
          </p:grpSpPr>
          <p:cxnSp>
            <p:nvCxnSpPr>
              <p:cNvPr id="310" name="Straight Connector 309">
                <a:extLst>
                  <a:ext uri="{FF2B5EF4-FFF2-40B4-BE49-F238E27FC236}">
                    <a16:creationId xmlns:a16="http://schemas.microsoft.com/office/drawing/2014/main" id="{D7876F2C-A15E-DA33-94B7-AE1ED72ABBF0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Straight Connector 310">
                <a:extLst>
                  <a:ext uri="{FF2B5EF4-FFF2-40B4-BE49-F238E27FC236}">
                    <a16:creationId xmlns:a16="http://schemas.microsoft.com/office/drawing/2014/main" id="{EEF312EC-5321-A7B4-3D26-80E45E9011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Straight Connector 311">
                <a:extLst>
                  <a:ext uri="{FF2B5EF4-FFF2-40B4-BE49-F238E27FC236}">
                    <a16:creationId xmlns:a16="http://schemas.microsoft.com/office/drawing/2014/main" id="{C8B74BAC-310D-E524-BEEA-8B95B235A4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Straight Connector 312">
                <a:extLst>
                  <a:ext uri="{FF2B5EF4-FFF2-40B4-BE49-F238E27FC236}">
                    <a16:creationId xmlns:a16="http://schemas.microsoft.com/office/drawing/2014/main" id="{0F4CE345-4FA8-4D8D-CE93-8BCD6FF14E2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Straight Connector 313">
                <a:extLst>
                  <a:ext uri="{FF2B5EF4-FFF2-40B4-BE49-F238E27FC236}">
                    <a16:creationId xmlns:a16="http://schemas.microsoft.com/office/drawing/2014/main" id="{F52479F4-19E5-A7E4-585D-3BA7A1BB7E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Straight Connector 314">
                <a:extLst>
                  <a:ext uri="{FF2B5EF4-FFF2-40B4-BE49-F238E27FC236}">
                    <a16:creationId xmlns:a16="http://schemas.microsoft.com/office/drawing/2014/main" id="{C9E95A4A-60D0-B0EC-31D5-52E4ECBE51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Straight Connector 315">
                <a:extLst>
                  <a:ext uri="{FF2B5EF4-FFF2-40B4-BE49-F238E27FC236}">
                    <a16:creationId xmlns:a16="http://schemas.microsoft.com/office/drawing/2014/main" id="{C19663FF-6A69-53F0-8687-A801547034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>
                <a:extLst>
                  <a:ext uri="{FF2B5EF4-FFF2-40B4-BE49-F238E27FC236}">
                    <a16:creationId xmlns:a16="http://schemas.microsoft.com/office/drawing/2014/main" id="{AAA900F9-DC89-A897-AC26-B4AAD7405D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Straight Connector 317">
                <a:extLst>
                  <a:ext uri="{FF2B5EF4-FFF2-40B4-BE49-F238E27FC236}">
                    <a16:creationId xmlns:a16="http://schemas.microsoft.com/office/drawing/2014/main" id="{B74CFEE9-A352-14EB-ACE8-63E5F7D398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>
                <a:extLst>
                  <a:ext uri="{FF2B5EF4-FFF2-40B4-BE49-F238E27FC236}">
                    <a16:creationId xmlns:a16="http://schemas.microsoft.com/office/drawing/2014/main" id="{94A6E90B-372E-EB80-1632-090C78D8F90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32534EB2-E714-6CFA-1BA7-2D91189A5C16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F7DDDD22-8BD3-CC8F-95D0-8FE3A837D951}"/>
                </a:ext>
              </a:extLst>
            </p:cNvPr>
            <p:cNvGrpSpPr/>
            <p:nvPr/>
          </p:nvGrpSpPr>
          <p:grpSpPr>
            <a:xfrm rot="5241431">
              <a:off x="3298071" y="2168018"/>
              <a:ext cx="500735" cy="265487"/>
              <a:chOff x="3032503" y="4269636"/>
              <a:chExt cx="1764082" cy="569301"/>
            </a:xfrm>
          </p:grpSpPr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03253A1F-BF51-AC98-F939-E80382CB8D3C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Straight Connector 299">
                <a:extLst>
                  <a:ext uri="{FF2B5EF4-FFF2-40B4-BE49-F238E27FC236}">
                    <a16:creationId xmlns:a16="http://schemas.microsoft.com/office/drawing/2014/main" id="{2DE724F3-2565-30AB-1234-C3861C7160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C8FF3DB8-B405-B42F-060A-BA3867A2D5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>
                <a:extLst>
                  <a:ext uri="{FF2B5EF4-FFF2-40B4-BE49-F238E27FC236}">
                    <a16:creationId xmlns:a16="http://schemas.microsoft.com/office/drawing/2014/main" id="{10F97428-D399-D1EF-0D30-6140816221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Straight Connector 302">
                <a:extLst>
                  <a:ext uri="{FF2B5EF4-FFF2-40B4-BE49-F238E27FC236}">
                    <a16:creationId xmlns:a16="http://schemas.microsoft.com/office/drawing/2014/main" id="{5F994111-5E13-C02C-DCD9-F3F4A9F97C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Straight Connector 303">
                <a:extLst>
                  <a:ext uri="{FF2B5EF4-FFF2-40B4-BE49-F238E27FC236}">
                    <a16:creationId xmlns:a16="http://schemas.microsoft.com/office/drawing/2014/main" id="{9A76E91C-DB89-3755-45AA-4E8E6221A4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DEE7B1F6-F413-E87E-75DE-1DC034D4A4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B56F5AC4-A139-66A4-D2D1-AB7CEA35C6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464E48CB-134E-9C6E-EA49-C9426201FA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Straight Connector 307">
                <a:extLst>
                  <a:ext uri="{FF2B5EF4-FFF2-40B4-BE49-F238E27FC236}">
                    <a16:creationId xmlns:a16="http://schemas.microsoft.com/office/drawing/2014/main" id="{FD40D891-5423-245F-4091-E70651FC14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95908A20-114B-F4FD-16AF-39B5B127F200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84A64725-6CEF-820B-AD1B-3DEB0885DEF1}"/>
                </a:ext>
              </a:extLst>
            </p:cNvPr>
            <p:cNvGrpSpPr/>
            <p:nvPr/>
          </p:nvGrpSpPr>
          <p:grpSpPr>
            <a:xfrm rot="5241431">
              <a:off x="4515763" y="2145466"/>
              <a:ext cx="500735" cy="265487"/>
              <a:chOff x="3032503" y="4269636"/>
              <a:chExt cx="1764082" cy="569301"/>
            </a:xfrm>
          </p:grpSpPr>
          <p:cxnSp>
            <p:nvCxnSpPr>
              <p:cNvPr id="288" name="Straight Connector 287">
                <a:extLst>
                  <a:ext uri="{FF2B5EF4-FFF2-40B4-BE49-F238E27FC236}">
                    <a16:creationId xmlns:a16="http://schemas.microsoft.com/office/drawing/2014/main" id="{778E6E80-D897-6F37-43E6-78E1BBFE878F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Connector 288">
                <a:extLst>
                  <a:ext uri="{FF2B5EF4-FFF2-40B4-BE49-F238E27FC236}">
                    <a16:creationId xmlns:a16="http://schemas.microsoft.com/office/drawing/2014/main" id="{844A061B-7AB6-1009-FA43-A012985E621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>
                <a:extLst>
                  <a:ext uri="{FF2B5EF4-FFF2-40B4-BE49-F238E27FC236}">
                    <a16:creationId xmlns:a16="http://schemas.microsoft.com/office/drawing/2014/main" id="{8D70B3E4-6556-0C2E-6256-A4A4EE5F91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>
                <a:extLst>
                  <a:ext uri="{FF2B5EF4-FFF2-40B4-BE49-F238E27FC236}">
                    <a16:creationId xmlns:a16="http://schemas.microsoft.com/office/drawing/2014/main" id="{45251D08-8B25-C9FD-65B3-D4B0DD9E2E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>
                <a:extLst>
                  <a:ext uri="{FF2B5EF4-FFF2-40B4-BE49-F238E27FC236}">
                    <a16:creationId xmlns:a16="http://schemas.microsoft.com/office/drawing/2014/main" id="{142C2740-40D4-07F9-F271-4E4C56FFDB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Straight Connector 292">
                <a:extLst>
                  <a:ext uri="{FF2B5EF4-FFF2-40B4-BE49-F238E27FC236}">
                    <a16:creationId xmlns:a16="http://schemas.microsoft.com/office/drawing/2014/main" id="{0B65DB38-7187-8734-E42F-FCB9F84BC7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Connector 293">
                <a:extLst>
                  <a:ext uri="{FF2B5EF4-FFF2-40B4-BE49-F238E27FC236}">
                    <a16:creationId xmlns:a16="http://schemas.microsoft.com/office/drawing/2014/main" id="{9F2A4866-1CDA-A2EF-2FF2-81B05E9D68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C1B43E4D-E727-0F60-A7C0-A8B742FBA9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A4DD0EEE-DAD1-4ECD-AD97-60DDB23AC1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>
                <a:extLst>
                  <a:ext uri="{FF2B5EF4-FFF2-40B4-BE49-F238E27FC236}">
                    <a16:creationId xmlns:a16="http://schemas.microsoft.com/office/drawing/2014/main" id="{D25C7575-B9A1-F1DE-9E7B-BE78A4D6C4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>
                <a:extLst>
                  <a:ext uri="{FF2B5EF4-FFF2-40B4-BE49-F238E27FC236}">
                    <a16:creationId xmlns:a16="http://schemas.microsoft.com/office/drawing/2014/main" id="{9D80310F-CDBD-69C6-4784-FBEE30DA264A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8408EC76-80A6-7311-9F70-4A6976A151E3}"/>
                </a:ext>
              </a:extLst>
            </p:cNvPr>
            <p:cNvGrpSpPr/>
            <p:nvPr/>
          </p:nvGrpSpPr>
          <p:grpSpPr>
            <a:xfrm rot="5241431">
              <a:off x="5916877" y="2148398"/>
              <a:ext cx="500735" cy="265487"/>
              <a:chOff x="3032503" y="4269636"/>
              <a:chExt cx="1764082" cy="569301"/>
            </a:xfrm>
          </p:grpSpPr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D98FC573-3FA1-6976-B467-C1002FCC80E9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21A54DBB-C364-454B-6B9B-2F5A44CA21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8984A815-D23E-08DF-087F-5404F9F39B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>
                <a:extLst>
                  <a:ext uri="{FF2B5EF4-FFF2-40B4-BE49-F238E27FC236}">
                    <a16:creationId xmlns:a16="http://schemas.microsoft.com/office/drawing/2014/main" id="{C5BF43CF-D30F-ED97-C7D8-92DF93FDFC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126033CD-73A8-F257-9BD4-69AC473286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AB7DED45-94C7-E587-8801-55EBFFC489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0746D098-01DF-AE92-0307-72A34A0B59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F27AFB2D-2702-B55A-D842-9B1DE312C4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Straight Connector 284">
                <a:extLst>
                  <a:ext uri="{FF2B5EF4-FFF2-40B4-BE49-F238E27FC236}">
                    <a16:creationId xmlns:a16="http://schemas.microsoft.com/office/drawing/2014/main" id="{4E11BE4D-72E9-7249-FD88-61709887BD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710D1257-D047-0DBC-8706-B06F532068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Straight Connector 286">
                <a:extLst>
                  <a:ext uri="{FF2B5EF4-FFF2-40B4-BE49-F238E27FC236}">
                    <a16:creationId xmlns:a16="http://schemas.microsoft.com/office/drawing/2014/main" id="{B87A4436-B974-3819-15BC-6F7DC76C9133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B6A9E3F4-A837-2ADF-A274-36F99FFAB8F2}"/>
                </a:ext>
              </a:extLst>
            </p:cNvPr>
            <p:cNvGrpSpPr/>
            <p:nvPr/>
          </p:nvGrpSpPr>
          <p:grpSpPr>
            <a:xfrm rot="5241431">
              <a:off x="7198114" y="2156144"/>
              <a:ext cx="500735" cy="265487"/>
              <a:chOff x="3032503" y="4269636"/>
              <a:chExt cx="1764082" cy="569301"/>
            </a:xfrm>
          </p:grpSpPr>
          <p:cxnSp>
            <p:nvCxnSpPr>
              <p:cNvPr id="266" name="Straight Connector 265">
                <a:extLst>
                  <a:ext uri="{FF2B5EF4-FFF2-40B4-BE49-F238E27FC236}">
                    <a16:creationId xmlns:a16="http://schemas.microsoft.com/office/drawing/2014/main" id="{0DC5B515-510E-BFD0-9101-CDA770F1355E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66">
                <a:extLst>
                  <a:ext uri="{FF2B5EF4-FFF2-40B4-BE49-F238E27FC236}">
                    <a16:creationId xmlns:a16="http://schemas.microsoft.com/office/drawing/2014/main" id="{2AAC8752-DD09-6C0F-1987-3C705781DD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Connector 267">
                <a:extLst>
                  <a:ext uri="{FF2B5EF4-FFF2-40B4-BE49-F238E27FC236}">
                    <a16:creationId xmlns:a16="http://schemas.microsoft.com/office/drawing/2014/main" id="{709F0F61-41EE-8B8B-F234-D85DD9A344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68">
                <a:extLst>
                  <a:ext uri="{FF2B5EF4-FFF2-40B4-BE49-F238E27FC236}">
                    <a16:creationId xmlns:a16="http://schemas.microsoft.com/office/drawing/2014/main" id="{44217E77-7EAF-1167-A0DD-15E1BDFA407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B801D601-7DE2-AEA1-11E9-EC90A6256E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Connector 270">
                <a:extLst>
                  <a:ext uri="{FF2B5EF4-FFF2-40B4-BE49-F238E27FC236}">
                    <a16:creationId xmlns:a16="http://schemas.microsoft.com/office/drawing/2014/main" id="{7DFC7762-FF2C-E406-5431-EB3870A841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A1F52F73-B60D-3C45-A856-BBD1354B8A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id="{0A86763E-E2BD-A21D-7404-5A35B05437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>
                <a:extLst>
                  <a:ext uri="{FF2B5EF4-FFF2-40B4-BE49-F238E27FC236}">
                    <a16:creationId xmlns:a16="http://schemas.microsoft.com/office/drawing/2014/main" id="{1882BD9E-B888-2A64-D867-BBBE470D09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>
                <a:extLst>
                  <a:ext uri="{FF2B5EF4-FFF2-40B4-BE49-F238E27FC236}">
                    <a16:creationId xmlns:a16="http://schemas.microsoft.com/office/drawing/2014/main" id="{0B92C705-38D9-7DA8-1EB1-79E79736C3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F76C817D-52E5-C65C-5243-DC2F2AA498AF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7862EFF8-5577-367D-A740-4C447A466A16}"/>
                </a:ext>
              </a:extLst>
            </p:cNvPr>
            <p:cNvGrpSpPr/>
            <p:nvPr/>
          </p:nvGrpSpPr>
          <p:grpSpPr>
            <a:xfrm rot="5241431">
              <a:off x="8486868" y="2165020"/>
              <a:ext cx="500735" cy="265487"/>
              <a:chOff x="3032503" y="4269636"/>
              <a:chExt cx="1764082" cy="569301"/>
            </a:xfrm>
          </p:grpSpPr>
          <p:cxnSp>
            <p:nvCxnSpPr>
              <p:cNvPr id="255" name="Straight Connector 254">
                <a:extLst>
                  <a:ext uri="{FF2B5EF4-FFF2-40B4-BE49-F238E27FC236}">
                    <a16:creationId xmlns:a16="http://schemas.microsoft.com/office/drawing/2014/main" id="{9F45BBF7-DED4-A642-2215-97B5A5B07406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BA7F5281-2AEA-49D2-C69F-710498102E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>
                <a:extLst>
                  <a:ext uri="{FF2B5EF4-FFF2-40B4-BE49-F238E27FC236}">
                    <a16:creationId xmlns:a16="http://schemas.microsoft.com/office/drawing/2014/main" id="{4E0B3B7B-ECD9-62BD-4806-B4F3682567B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63A25591-D756-B391-CD40-22FF01DA6B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Straight Connector 258">
                <a:extLst>
                  <a:ext uri="{FF2B5EF4-FFF2-40B4-BE49-F238E27FC236}">
                    <a16:creationId xmlns:a16="http://schemas.microsoft.com/office/drawing/2014/main" id="{C2604CB2-F678-45E5-34D4-9E98D58057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>
                <a:extLst>
                  <a:ext uri="{FF2B5EF4-FFF2-40B4-BE49-F238E27FC236}">
                    <a16:creationId xmlns:a16="http://schemas.microsoft.com/office/drawing/2014/main" id="{61D2750D-7B57-6E14-F98B-F95A0CDE51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Straight Connector 260">
                <a:extLst>
                  <a:ext uri="{FF2B5EF4-FFF2-40B4-BE49-F238E27FC236}">
                    <a16:creationId xmlns:a16="http://schemas.microsoft.com/office/drawing/2014/main" id="{CD5E8CE4-915E-F9F1-7E79-CE60305013D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Straight Connector 261">
                <a:extLst>
                  <a:ext uri="{FF2B5EF4-FFF2-40B4-BE49-F238E27FC236}">
                    <a16:creationId xmlns:a16="http://schemas.microsoft.com/office/drawing/2014/main" id="{6EC2B800-08DB-8DA1-18B6-02E8E3B99F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Connector 262">
                <a:extLst>
                  <a:ext uri="{FF2B5EF4-FFF2-40B4-BE49-F238E27FC236}">
                    <a16:creationId xmlns:a16="http://schemas.microsoft.com/office/drawing/2014/main" id="{A46B9BC7-3B60-B442-9629-907A43C680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3">
                <a:extLst>
                  <a:ext uri="{FF2B5EF4-FFF2-40B4-BE49-F238E27FC236}">
                    <a16:creationId xmlns:a16="http://schemas.microsoft.com/office/drawing/2014/main" id="{E7266F69-9211-8891-E576-D196EA14B5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Straight Connector 264">
                <a:extLst>
                  <a:ext uri="{FF2B5EF4-FFF2-40B4-BE49-F238E27FC236}">
                    <a16:creationId xmlns:a16="http://schemas.microsoft.com/office/drawing/2014/main" id="{A5D0D342-8408-F683-477F-32310B49CCC0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DC5D4CC7-4F12-B640-52AC-0ACADB63BD34}"/>
                </a:ext>
              </a:extLst>
            </p:cNvPr>
            <p:cNvGrpSpPr/>
            <p:nvPr/>
          </p:nvGrpSpPr>
          <p:grpSpPr>
            <a:xfrm rot="5241431">
              <a:off x="9759251" y="2182806"/>
              <a:ext cx="500735" cy="265487"/>
              <a:chOff x="3032503" y="4269636"/>
              <a:chExt cx="1764082" cy="569301"/>
            </a:xfrm>
          </p:grpSpPr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498DA949-ED6B-99D8-4221-310F2D1D6DEF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CE14A6A3-F1BC-D96E-6926-6C50165E4C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AD70D749-C11F-2879-7710-BDD37137E7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>
                <a:extLst>
                  <a:ext uri="{FF2B5EF4-FFF2-40B4-BE49-F238E27FC236}">
                    <a16:creationId xmlns:a16="http://schemas.microsoft.com/office/drawing/2014/main" id="{E55D1F55-060D-485F-776D-2039A3C52A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9E5FE7D3-73BB-1289-CD5F-465C9B8A80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2B393876-C0C9-B937-9667-8105F7351C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77D4246F-D948-E33C-9F23-E13D022759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F8843575-37CF-8B47-EE5E-9859C17AF5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878D9A5E-AC71-2488-82C4-2DCD3F0904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FEBBE3F9-50F9-4645-D4F0-CCC0AF6427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7D2AD7F5-1BEA-5C9F-1B98-59AEAAE8A830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4BFB73CF-BAF7-1AD1-7777-0C234C8EB968}"/>
                </a:ext>
              </a:extLst>
            </p:cNvPr>
            <p:cNvGrpSpPr/>
            <p:nvPr/>
          </p:nvGrpSpPr>
          <p:grpSpPr>
            <a:xfrm>
              <a:off x="8737689" y="2394839"/>
              <a:ext cx="1295321" cy="280118"/>
              <a:chOff x="3032503" y="4269636"/>
              <a:chExt cx="1764082" cy="569301"/>
            </a:xfrm>
          </p:grpSpPr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5091E939-C4C8-B310-1A5D-ED5A72C85B48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281A2B1B-8C39-EB85-8D4F-1D5FB28046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F13E3700-4066-3BE6-B913-59A9D259EF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37AC1FA5-D4BB-984C-8ED7-D28AB41C274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077E7EF5-5176-787B-A806-193E149323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9B8E0644-740D-31DE-C68C-BDD0CF093E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BE6EE88A-3C5F-FDC1-81C9-3BECEB7C2BF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66C961C1-E530-9A12-7A4D-56D0DA6198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9B8B4932-F98C-A709-D5CA-D30323B6B2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71FE5EA5-29A8-87B9-D78A-3B36503FE3B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A9CA4C21-0AA8-7063-72BF-C82C4B75BAC6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53F12CD8-CCDB-92BF-92CA-9970B7D6FB50}"/>
                </a:ext>
              </a:extLst>
            </p:cNvPr>
            <p:cNvGrpSpPr/>
            <p:nvPr/>
          </p:nvGrpSpPr>
          <p:grpSpPr>
            <a:xfrm>
              <a:off x="7443606" y="2396802"/>
              <a:ext cx="1295321" cy="280118"/>
              <a:chOff x="3032503" y="4269636"/>
              <a:chExt cx="1764082" cy="569301"/>
            </a:xfrm>
          </p:grpSpPr>
          <p:cxnSp>
            <p:nvCxnSpPr>
              <p:cNvPr id="222" name="Straight Connector 221">
                <a:extLst>
                  <a:ext uri="{FF2B5EF4-FFF2-40B4-BE49-F238E27FC236}">
                    <a16:creationId xmlns:a16="http://schemas.microsoft.com/office/drawing/2014/main" id="{3011041F-78BA-540A-FE70-3D0D90A2C1BE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>
                <a:extLst>
                  <a:ext uri="{FF2B5EF4-FFF2-40B4-BE49-F238E27FC236}">
                    <a16:creationId xmlns:a16="http://schemas.microsoft.com/office/drawing/2014/main" id="{B77CC02B-C29E-7600-1A41-D1D0006EC3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>
                <a:extLst>
                  <a:ext uri="{FF2B5EF4-FFF2-40B4-BE49-F238E27FC236}">
                    <a16:creationId xmlns:a16="http://schemas.microsoft.com/office/drawing/2014/main" id="{7703C71E-33EB-DDB8-CEE7-AB07045914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>
                <a:extLst>
                  <a:ext uri="{FF2B5EF4-FFF2-40B4-BE49-F238E27FC236}">
                    <a16:creationId xmlns:a16="http://schemas.microsoft.com/office/drawing/2014/main" id="{870C4825-EA63-BF13-57FF-DB1B2134B2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69C9379B-F6FA-27C7-864B-B2CA499F33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60C80E17-3C7F-DE77-B53B-D8EFC290CF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3B931B6B-8E34-1F7C-33E5-2C67C61B49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B4AAA4D6-E0B0-B609-4A25-27C17D3338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65153F6C-B801-BAA0-1C21-2B156AB381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46064D9E-01F6-A160-807B-BA18F0AE3D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CC2603C0-D02E-E069-FE54-1E03F72C33E1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047CB9B9-8FFB-564D-3C4B-0AB108F1C3C4}"/>
                </a:ext>
              </a:extLst>
            </p:cNvPr>
            <p:cNvGrpSpPr/>
            <p:nvPr/>
          </p:nvGrpSpPr>
          <p:grpSpPr>
            <a:xfrm>
              <a:off x="6156886" y="2365197"/>
              <a:ext cx="1295321" cy="280118"/>
              <a:chOff x="3032503" y="4269636"/>
              <a:chExt cx="1764082" cy="569301"/>
            </a:xfrm>
          </p:grpSpPr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0992C0CB-E855-BB07-C0E7-AE6D26153E15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D67557CA-8439-D81A-6AC9-5506ABA85E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228A0D37-C527-A29A-AB01-1A81B60230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D6FFAFB9-CAC3-997A-4A2F-343D8A8AC3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4C25846C-A868-EA82-726A-8A6D0EB533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8C6D59D2-1FF1-CCD4-E697-E1FF7734B7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7F2F8582-91C5-4792-44C4-107736AB9D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07545BA6-35EC-E4AF-9971-BCE394245F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D05E6775-91B8-6D1A-AD44-9D03B9C37E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>
                <a:extLst>
                  <a:ext uri="{FF2B5EF4-FFF2-40B4-BE49-F238E27FC236}">
                    <a16:creationId xmlns:a16="http://schemas.microsoft.com/office/drawing/2014/main" id="{DD59C30C-DAEC-097A-FD75-9B1885BE88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>
                <a:extLst>
                  <a:ext uri="{FF2B5EF4-FFF2-40B4-BE49-F238E27FC236}">
                    <a16:creationId xmlns:a16="http://schemas.microsoft.com/office/drawing/2014/main" id="{815D5DC4-0C95-6FBE-B941-4AB0F8E9BB3E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96465027-4CCC-0C4B-0E11-985397E7492B}"/>
                </a:ext>
              </a:extLst>
            </p:cNvPr>
            <p:cNvGrpSpPr/>
            <p:nvPr/>
          </p:nvGrpSpPr>
          <p:grpSpPr>
            <a:xfrm>
              <a:off x="4822885" y="2374219"/>
              <a:ext cx="1295321" cy="280118"/>
              <a:chOff x="3032503" y="4269636"/>
              <a:chExt cx="1764082" cy="569301"/>
            </a:xfrm>
          </p:grpSpPr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2EB6DF11-A64D-5560-46CD-068014AF901D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ACEF844D-5869-30FF-62C8-2844EBBF3E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EE0B4682-39C0-9F31-D694-93B8525215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E8922709-6BEB-7EEA-D3B1-20CDA09DDB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389BE6E9-6FEB-11F9-DC17-39395021AD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186E594F-D809-C8CB-F12D-01E886B49F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21D09046-D0F5-1D6A-3305-6C311D6585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BAC4754A-A870-EFAC-EFC0-D3B8E1EA0DF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3C98FCA8-9524-E7EC-1FF1-0B39AC879A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3282CCC5-83F4-A327-88E3-1B7B500553F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DD723DC7-F778-3B21-35F5-EA10874B69F1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7F4B7DA3-5419-F6C9-7D65-0852D1A57ED0}"/>
                </a:ext>
              </a:extLst>
            </p:cNvPr>
            <p:cNvGrpSpPr/>
            <p:nvPr/>
          </p:nvGrpSpPr>
          <p:grpSpPr>
            <a:xfrm>
              <a:off x="3495967" y="2398841"/>
              <a:ext cx="1295321" cy="280118"/>
              <a:chOff x="3032503" y="4269636"/>
              <a:chExt cx="1764082" cy="569301"/>
            </a:xfrm>
          </p:grpSpPr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DF336909-D732-1057-CF2A-2303B6767F0D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4BD00AB4-BC8F-9D2F-065E-2D867046BC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61F7B143-5048-C2FE-AA77-EA9326E293D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8802157F-23DB-08E7-9BF7-B821323BCC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F4D6153F-5874-5ABC-5C9C-73ECC86EE0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6D373057-F7C9-8D16-4566-B5EDD71899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A780EA12-C2D4-C39F-89CD-ECE028B7CA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AA3BEF33-CA05-1DCC-260A-996D3F54F7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29927580-BC7E-904F-51A7-A5667AF7C5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EC84B748-FEDB-5008-D0E3-6A8A5A8767A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73547AA6-9285-DE86-28E2-09452CFE871D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A0183089-0E4A-8F8C-2E39-CB0B6C62CB07}"/>
                </a:ext>
              </a:extLst>
            </p:cNvPr>
            <p:cNvGrpSpPr/>
            <p:nvPr/>
          </p:nvGrpSpPr>
          <p:grpSpPr>
            <a:xfrm>
              <a:off x="2240456" y="2399152"/>
              <a:ext cx="1295321" cy="280118"/>
              <a:chOff x="3032503" y="4269636"/>
              <a:chExt cx="1764082" cy="569301"/>
            </a:xfrm>
          </p:grpSpPr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935B2C3D-8E9F-5F68-745B-4D7A9DB0DD29}"/>
                  </a:ext>
                </a:extLst>
              </p:cNvPr>
              <p:cNvCxnSpPr/>
              <p:nvPr/>
            </p:nvCxnSpPr>
            <p:spPr>
              <a:xfrm>
                <a:off x="3032503" y="4541520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>
                <a:extLst>
                  <a:ext uri="{FF2B5EF4-FFF2-40B4-BE49-F238E27FC236}">
                    <a16:creationId xmlns:a16="http://schemas.microsoft.com/office/drawing/2014/main" id="{3D86FD3C-43D0-A099-CE65-0EB9999B9D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8108" y="4269636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006F596E-106D-00E7-C2CE-5F962F0707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97942" y="4541520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3058D22A-1EFF-B2C6-8014-A7F67FCDE2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91384" y="4269636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D2DFCFDA-F6EB-D32C-6418-6606EE6BB4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5962" y="4283495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4A3E3BE3-7B5E-6675-6855-C7BB24AA2E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65796" y="4555379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0C72D499-8286-722C-7C40-D27E59D1AA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9238" y="4283495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0E751919-0A99-1B86-426C-AB9BF56775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3817" y="4292734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52B532BE-459F-EE4D-1BBC-F948529E40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3651" y="4564618"/>
                <a:ext cx="83276" cy="27431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4C09D155-9655-23E1-03D7-2B94BF05EC6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27093" y="4292734"/>
                <a:ext cx="106558" cy="54620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EB02B24B-FF53-164E-1D41-6CEEA2569C4E}"/>
                  </a:ext>
                </a:extLst>
              </p:cNvPr>
              <p:cNvCxnSpPr/>
              <p:nvPr/>
            </p:nvCxnSpPr>
            <p:spPr>
              <a:xfrm>
                <a:off x="4320980" y="4564613"/>
                <a:ext cx="47560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8" name="Arrow: Bent-Up 517">
            <a:extLst>
              <a:ext uri="{FF2B5EF4-FFF2-40B4-BE49-F238E27FC236}">
                <a16:creationId xmlns:a16="http://schemas.microsoft.com/office/drawing/2014/main" id="{4F3935DF-0D00-471B-ED1F-199F5B9F393F}"/>
              </a:ext>
            </a:extLst>
          </p:cNvPr>
          <p:cNvSpPr/>
          <p:nvPr/>
        </p:nvSpPr>
        <p:spPr>
          <a:xfrm rot="5400000">
            <a:off x="1832941" y="1641486"/>
            <a:ext cx="1238674" cy="889540"/>
          </a:xfrm>
          <a:prstGeom prst="bentUpArrow">
            <a:avLst/>
          </a:prstGeom>
          <a:solidFill>
            <a:srgbClr val="00B050">
              <a:alpha val="5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19" name="Arrow: Bent-Up 518">
            <a:extLst>
              <a:ext uri="{FF2B5EF4-FFF2-40B4-BE49-F238E27FC236}">
                <a16:creationId xmlns:a16="http://schemas.microsoft.com/office/drawing/2014/main" id="{BAFA76D6-41B1-3249-9745-040A328DC395}"/>
              </a:ext>
            </a:extLst>
          </p:cNvPr>
          <p:cNvSpPr/>
          <p:nvPr/>
        </p:nvSpPr>
        <p:spPr>
          <a:xfrm rot="5400000">
            <a:off x="3125850" y="1675412"/>
            <a:ext cx="1238674" cy="731725"/>
          </a:xfrm>
          <a:prstGeom prst="bentUpArrow">
            <a:avLst>
              <a:gd name="adj1" fmla="val 8512"/>
              <a:gd name="adj2" fmla="val 25000"/>
              <a:gd name="adj3" fmla="val 25000"/>
            </a:avLst>
          </a:prstGeom>
          <a:solidFill>
            <a:srgbClr val="00B050">
              <a:alpha val="5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20" name="Arrow: Bent-Up 519">
            <a:extLst>
              <a:ext uri="{FF2B5EF4-FFF2-40B4-BE49-F238E27FC236}">
                <a16:creationId xmlns:a16="http://schemas.microsoft.com/office/drawing/2014/main" id="{7027BA4D-3BBC-7FA9-C594-B7AA4F40A9B0}"/>
              </a:ext>
            </a:extLst>
          </p:cNvPr>
          <p:cNvSpPr/>
          <p:nvPr/>
        </p:nvSpPr>
        <p:spPr>
          <a:xfrm rot="5400000">
            <a:off x="5098114" y="1766010"/>
            <a:ext cx="1238674" cy="475643"/>
          </a:xfrm>
          <a:prstGeom prst="bentUpArrow">
            <a:avLst>
              <a:gd name="adj1" fmla="val 3584"/>
              <a:gd name="adj2" fmla="val 25000"/>
              <a:gd name="adj3" fmla="val 25000"/>
            </a:avLst>
          </a:prstGeom>
          <a:solidFill>
            <a:srgbClr val="00B050">
              <a:alpha val="5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21" name="Arrow: Bent-Up 520">
            <a:extLst>
              <a:ext uri="{FF2B5EF4-FFF2-40B4-BE49-F238E27FC236}">
                <a16:creationId xmlns:a16="http://schemas.microsoft.com/office/drawing/2014/main" id="{344AE599-0ECC-DB6D-8137-E40994349A3C}"/>
              </a:ext>
            </a:extLst>
          </p:cNvPr>
          <p:cNvSpPr/>
          <p:nvPr/>
        </p:nvSpPr>
        <p:spPr>
          <a:xfrm>
            <a:off x="8931198" y="1628517"/>
            <a:ext cx="1238674" cy="889540"/>
          </a:xfrm>
          <a:prstGeom prst="bentUpArrow">
            <a:avLst/>
          </a:prstGeom>
          <a:solidFill>
            <a:srgbClr val="00B050">
              <a:alpha val="5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22" name="Arrow: Bent-Up 521">
            <a:extLst>
              <a:ext uri="{FF2B5EF4-FFF2-40B4-BE49-F238E27FC236}">
                <a16:creationId xmlns:a16="http://schemas.microsoft.com/office/drawing/2014/main" id="{50419BE4-6E0D-957D-C186-5180DB0F4F60}"/>
              </a:ext>
            </a:extLst>
          </p:cNvPr>
          <p:cNvSpPr/>
          <p:nvPr/>
        </p:nvSpPr>
        <p:spPr>
          <a:xfrm>
            <a:off x="7614362" y="1777425"/>
            <a:ext cx="1238674" cy="731725"/>
          </a:xfrm>
          <a:prstGeom prst="bentUpArrow">
            <a:avLst>
              <a:gd name="adj1" fmla="val 8512"/>
              <a:gd name="adj2" fmla="val 25000"/>
              <a:gd name="adj3" fmla="val 25000"/>
            </a:avLst>
          </a:prstGeom>
          <a:solidFill>
            <a:srgbClr val="00B050">
              <a:alpha val="5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23" name="Arrow: Bent-Up 522">
            <a:extLst>
              <a:ext uri="{FF2B5EF4-FFF2-40B4-BE49-F238E27FC236}">
                <a16:creationId xmlns:a16="http://schemas.microsoft.com/office/drawing/2014/main" id="{ACA6141B-7F96-D494-32E8-AEC581017EB6}"/>
              </a:ext>
            </a:extLst>
          </p:cNvPr>
          <p:cNvSpPr/>
          <p:nvPr/>
        </p:nvSpPr>
        <p:spPr>
          <a:xfrm>
            <a:off x="6292882" y="1987620"/>
            <a:ext cx="1238674" cy="475643"/>
          </a:xfrm>
          <a:prstGeom prst="bentUpArrow">
            <a:avLst>
              <a:gd name="adj1" fmla="val 3584"/>
              <a:gd name="adj2" fmla="val 25000"/>
              <a:gd name="adj3" fmla="val 25000"/>
            </a:avLst>
          </a:prstGeom>
          <a:solidFill>
            <a:srgbClr val="00B050">
              <a:alpha val="5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8ACBAD-03D2-B844-FD4F-A406A5C36E12}"/>
              </a:ext>
            </a:extLst>
          </p:cNvPr>
          <p:cNvSpPr/>
          <p:nvPr/>
        </p:nvSpPr>
        <p:spPr>
          <a:xfrm>
            <a:off x="163716" y="4814968"/>
            <a:ext cx="11864567" cy="115222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1227350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DEAA5-88AB-4E72-F566-2D0459D94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Buried resistive layer: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9A1A00-0804-1C2E-E192-7717DBC234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114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1E4A0F-9D3A-3F18-0A5C-DA7364760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9672A9-2B43-815D-F38B-C6DC06136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7E86EB-7928-73DA-1334-E5CD0C23F22C}"/>
              </a:ext>
            </a:extLst>
          </p:cNvPr>
          <p:cNvSpPr txBox="1"/>
          <p:nvPr/>
        </p:nvSpPr>
        <p:spPr>
          <a:xfrm>
            <a:off x="407987" y="1182002"/>
            <a:ext cx="11085513" cy="2246998"/>
          </a:xfrm>
          <a:prstGeom prst="rect">
            <a:avLst/>
          </a:prstGeom>
          <a:noFill/>
          <a:ln w="0">
            <a:noFill/>
          </a:ln>
        </p:spPr>
        <p:txBody>
          <a:bodyPr lIns="81638" tIns="40819" rIns="81638" bIns="40819">
            <a:noAutofit/>
          </a:bodyPr>
          <a:lstStyle/>
          <a:p>
            <a:r>
              <a:rPr lang="en-US" sz="2400" spc="-1" noProof="0" dirty="0">
                <a:latin typeface="Arial"/>
              </a:rPr>
              <a:t>In fact we </a:t>
            </a:r>
            <a:r>
              <a:rPr lang="en-US" sz="2400" b="1" spc="-1" noProof="0" dirty="0">
                <a:latin typeface="Arial"/>
              </a:rPr>
              <a:t>verified</a:t>
            </a:r>
            <a:r>
              <a:rPr lang="en-US" sz="2400" spc="-1" noProof="0" dirty="0">
                <a:latin typeface="Arial"/>
              </a:rPr>
              <a:t> the following </a:t>
            </a:r>
          </a:p>
          <a:p>
            <a:pPr marL="457200" indent="-457200">
              <a:buAutoNum type="arabicParenR"/>
            </a:pPr>
            <a:r>
              <a:rPr lang="en-US" sz="2400" spc="-1" noProof="0" dirty="0" err="1">
                <a:latin typeface="Arial"/>
              </a:rPr>
              <a:t>Coverlay</a:t>
            </a:r>
            <a:r>
              <a:rPr lang="en-US" sz="2400" spc="-1" noProof="0" dirty="0">
                <a:latin typeface="Arial"/>
              </a:rPr>
              <a:t> Kapton </a:t>
            </a:r>
            <a:r>
              <a:rPr lang="en-US" sz="2400" spc="-1" noProof="0" dirty="0">
                <a:solidFill>
                  <a:srgbClr val="0000FF"/>
                </a:solidFill>
                <a:latin typeface="Arial"/>
              </a:rPr>
              <a:t>volume resistivity ~ </a:t>
            </a:r>
            <a:r>
              <a:rPr lang="en-US" sz="2400" noProof="0" dirty="0">
                <a:solidFill>
                  <a:srgbClr val="0000FF"/>
                </a:solidFill>
              </a:rPr>
              <a:t>1GΩcm </a:t>
            </a:r>
            <a:r>
              <a:rPr lang="en-US" sz="2400" spc="-1" noProof="0" dirty="0">
                <a:latin typeface="Arial"/>
              </a:rPr>
              <a:t>much lower than datasheet)</a:t>
            </a:r>
          </a:p>
          <a:p>
            <a:pPr marL="457200" indent="-457200">
              <a:buAutoNum type="arabicParenR"/>
            </a:pPr>
            <a:r>
              <a:rPr lang="en-US" sz="2400" spc="-1" noProof="0" dirty="0">
                <a:latin typeface="Arial"/>
              </a:rPr>
              <a:t>Twaron layer facing the </a:t>
            </a:r>
            <a:r>
              <a:rPr lang="en-US" sz="2400" spc="-1" noProof="0" dirty="0" err="1">
                <a:latin typeface="Arial"/>
              </a:rPr>
              <a:t>coverlay</a:t>
            </a:r>
            <a:r>
              <a:rPr lang="en-US" sz="2400" spc="-1" noProof="0" dirty="0">
                <a:latin typeface="Arial"/>
              </a:rPr>
              <a:t> featured </a:t>
            </a:r>
            <a:r>
              <a:rPr lang="en-US" sz="2400" spc="-1" noProof="0" dirty="0">
                <a:solidFill>
                  <a:srgbClr val="FF0000"/>
                </a:solidFill>
                <a:latin typeface="Arial"/>
              </a:rPr>
              <a:t>surface resistivity ~ 1G/□</a:t>
            </a:r>
            <a:r>
              <a:rPr lang="en-US" sz="2400" spc="-1" noProof="0" dirty="0">
                <a:latin typeface="Arial"/>
              </a:rPr>
              <a:t>  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EC74686-DAF1-BC9D-250B-BCCF878A6AED}"/>
              </a:ext>
            </a:extLst>
          </p:cNvPr>
          <p:cNvSpPr txBox="1"/>
          <p:nvPr/>
        </p:nvSpPr>
        <p:spPr>
          <a:xfrm>
            <a:off x="10716293" y="2944724"/>
            <a:ext cx="130232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noProof="0" dirty="0"/>
              <a:t>Resin </a:t>
            </a:r>
          </a:p>
          <a:p>
            <a:r>
              <a:rPr lang="en-US" sz="1400" noProof="0" dirty="0"/>
              <a:t>impregnated</a:t>
            </a:r>
          </a:p>
          <a:p>
            <a:r>
              <a:rPr lang="en-US" sz="1400" noProof="0" dirty="0"/>
              <a:t>Twaron layer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6949BA2-0CEA-EAFB-797D-1E3DE9995B30}"/>
              </a:ext>
            </a:extLst>
          </p:cNvPr>
          <p:cNvSpPr/>
          <p:nvPr/>
        </p:nvSpPr>
        <p:spPr>
          <a:xfrm>
            <a:off x="2882912" y="2895750"/>
            <a:ext cx="1018564" cy="38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22FA997-74B2-A2AA-41D6-7F37767D85FB}"/>
              </a:ext>
            </a:extLst>
          </p:cNvPr>
          <p:cNvSpPr/>
          <p:nvPr/>
        </p:nvSpPr>
        <p:spPr>
          <a:xfrm>
            <a:off x="564060" y="3025363"/>
            <a:ext cx="3567234" cy="2513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CB649F5B-4A34-71BB-E13A-1B057DB6ABE6}"/>
              </a:ext>
            </a:extLst>
          </p:cNvPr>
          <p:cNvSpPr/>
          <p:nvPr/>
        </p:nvSpPr>
        <p:spPr>
          <a:xfrm>
            <a:off x="3101208" y="3022157"/>
            <a:ext cx="3567234" cy="2513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55028149-6966-6F09-BD58-27A2D04A94BB}"/>
              </a:ext>
            </a:extLst>
          </p:cNvPr>
          <p:cNvSpPr/>
          <p:nvPr/>
        </p:nvSpPr>
        <p:spPr>
          <a:xfrm>
            <a:off x="564879" y="3287540"/>
            <a:ext cx="6085450" cy="500202"/>
          </a:xfrm>
          <a:prstGeom prst="rect">
            <a:avLst/>
          </a:prstGeom>
          <a:pattFill prst="solidDmnd">
            <a:fgClr>
              <a:srgbClr val="FFFF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52833D68-51C4-C2DE-ECE8-BB4CD4E74809}"/>
              </a:ext>
            </a:extLst>
          </p:cNvPr>
          <p:cNvSpPr/>
          <p:nvPr/>
        </p:nvSpPr>
        <p:spPr>
          <a:xfrm>
            <a:off x="559860" y="3285191"/>
            <a:ext cx="6104382" cy="500202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0"/>
                  <a:lumMod val="0"/>
                  <a:lumOff val="100000"/>
                </a:schemeClr>
              </a:gs>
              <a:gs pos="28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841EE70-EA61-B0CC-3AE2-85D73255C302}"/>
              </a:ext>
            </a:extLst>
          </p:cNvPr>
          <p:cNvSpPr/>
          <p:nvPr/>
        </p:nvSpPr>
        <p:spPr>
          <a:xfrm>
            <a:off x="6757554" y="2903266"/>
            <a:ext cx="1018564" cy="38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CE1ECCE-9047-614B-B173-D6CDF85AEAFF}"/>
              </a:ext>
            </a:extLst>
          </p:cNvPr>
          <p:cNvSpPr/>
          <p:nvPr/>
        </p:nvSpPr>
        <p:spPr>
          <a:xfrm>
            <a:off x="4438702" y="3032879"/>
            <a:ext cx="3567234" cy="2513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8DE3137-C09B-6B17-9639-75BFB7C9AA5A}"/>
              </a:ext>
            </a:extLst>
          </p:cNvPr>
          <p:cNvSpPr/>
          <p:nvPr/>
        </p:nvSpPr>
        <p:spPr>
          <a:xfrm>
            <a:off x="9294702" y="2900060"/>
            <a:ext cx="1018564" cy="387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E59EF5-45FE-DAB4-E3D8-9CFA4C7265A4}"/>
              </a:ext>
            </a:extLst>
          </p:cNvPr>
          <p:cNvSpPr/>
          <p:nvPr/>
        </p:nvSpPr>
        <p:spPr>
          <a:xfrm>
            <a:off x="6975850" y="3029673"/>
            <a:ext cx="3567234" cy="25139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0450682-9E0D-9651-8FF1-79059517F7F4}"/>
              </a:ext>
            </a:extLst>
          </p:cNvPr>
          <p:cNvSpPr txBox="1"/>
          <p:nvPr/>
        </p:nvSpPr>
        <p:spPr>
          <a:xfrm>
            <a:off x="10617764" y="2396149"/>
            <a:ext cx="13023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noProof="0" dirty="0" err="1"/>
              <a:t>coverlay</a:t>
            </a:r>
            <a:endParaRPr lang="en-US" sz="1400" noProof="0" dirty="0"/>
          </a:p>
          <a:p>
            <a:r>
              <a:rPr lang="en-US" sz="1400" noProof="0" dirty="0"/>
              <a:t>Kapton 25</a:t>
            </a:r>
            <a:r>
              <a:rPr lang="en-US" sz="1400" noProof="0" dirty="0">
                <a:latin typeface="Symbol" panose="05050102010706020507" pitchFamily="18" charset="2"/>
              </a:rPr>
              <a:t>m</a:t>
            </a:r>
            <a:r>
              <a:rPr lang="en-US" sz="1400" noProof="0" dirty="0"/>
              <a:t>m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FA84FC0-533C-D952-89CF-B5B67B8E2EAD}"/>
              </a:ext>
            </a:extLst>
          </p:cNvPr>
          <p:cNvSpPr/>
          <p:nvPr/>
        </p:nvSpPr>
        <p:spPr>
          <a:xfrm>
            <a:off x="4439521" y="3295056"/>
            <a:ext cx="6085450" cy="500202"/>
          </a:xfrm>
          <a:prstGeom prst="rect">
            <a:avLst/>
          </a:prstGeom>
          <a:pattFill prst="solidDmnd">
            <a:fgClr>
              <a:srgbClr val="FFFF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887D887-4BF7-4045-0A45-98035349A4DD}"/>
              </a:ext>
            </a:extLst>
          </p:cNvPr>
          <p:cNvSpPr/>
          <p:nvPr/>
        </p:nvSpPr>
        <p:spPr>
          <a:xfrm>
            <a:off x="4434502" y="3292707"/>
            <a:ext cx="6104382" cy="500202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0"/>
                  <a:lumMod val="0"/>
                  <a:lumOff val="100000"/>
                </a:schemeClr>
              </a:gs>
              <a:gs pos="28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254BB619-6A2E-1024-AECA-AF10B0E9022A}"/>
              </a:ext>
            </a:extLst>
          </p:cNvPr>
          <p:cNvCxnSpPr>
            <a:cxnSpLocks/>
          </p:cNvCxnSpPr>
          <p:nvPr/>
        </p:nvCxnSpPr>
        <p:spPr>
          <a:xfrm flipH="1">
            <a:off x="9977785" y="3492476"/>
            <a:ext cx="734308" cy="131344"/>
          </a:xfrm>
          <a:prstGeom prst="straightConnector1">
            <a:avLst/>
          </a:prstGeom>
          <a:ln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A4A6F6A-00CE-D0DE-BC65-81F3CFC720E1}"/>
              </a:ext>
            </a:extLst>
          </p:cNvPr>
          <p:cNvCxnSpPr>
            <a:cxnSpLocks/>
          </p:cNvCxnSpPr>
          <p:nvPr/>
        </p:nvCxnSpPr>
        <p:spPr>
          <a:xfrm flipH="1">
            <a:off x="9964628" y="2730971"/>
            <a:ext cx="581498" cy="414704"/>
          </a:xfrm>
          <a:prstGeom prst="straightConnector1">
            <a:avLst/>
          </a:prstGeom>
          <a:ln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4AD95CE-F878-490F-EB02-19D4530D1378}"/>
              </a:ext>
            </a:extLst>
          </p:cNvPr>
          <p:cNvSpPr txBox="1"/>
          <p:nvPr/>
        </p:nvSpPr>
        <p:spPr>
          <a:xfrm>
            <a:off x="268851" y="3791767"/>
            <a:ext cx="11749769" cy="2747279"/>
          </a:xfrm>
          <a:prstGeom prst="rect">
            <a:avLst/>
          </a:prstGeom>
          <a:noFill/>
          <a:ln w="0">
            <a:noFill/>
          </a:ln>
        </p:spPr>
        <p:txBody>
          <a:bodyPr lIns="81638" tIns="40819" rIns="81638" bIns="40819">
            <a:noAutofit/>
          </a:bodyPr>
          <a:lstStyle/>
          <a:p>
            <a:r>
              <a:rPr lang="en-US" sz="2000" spc="-1" noProof="0" dirty="0">
                <a:latin typeface="Arial"/>
              </a:rPr>
              <a:t>Both features could on turn be explained by the </a:t>
            </a:r>
            <a:r>
              <a:rPr lang="en-US" sz="2000" b="1" spc="-1" noProof="0" dirty="0">
                <a:solidFill>
                  <a:srgbClr val="FF0000"/>
                </a:solidFill>
                <a:latin typeface="Arial"/>
              </a:rPr>
              <a:t>accidental use of antistatic spray</a:t>
            </a:r>
            <a:r>
              <a:rPr lang="en-US" sz="2000" b="1" spc="-1" noProof="0" dirty="0">
                <a:latin typeface="Arial"/>
              </a:rPr>
              <a:t> (resistive)</a:t>
            </a:r>
            <a:r>
              <a:rPr lang="en-US" sz="2000" spc="-1" noProof="0" dirty="0">
                <a:latin typeface="Arial"/>
              </a:rPr>
              <a:t> on the back of the strip foil (</a:t>
            </a:r>
            <a:r>
              <a:rPr lang="en-US" sz="2000" spc="-1" noProof="0" dirty="0" err="1">
                <a:latin typeface="Arial"/>
              </a:rPr>
              <a:t>ie</a:t>
            </a:r>
            <a:r>
              <a:rPr lang="en-US" sz="2000" spc="-1" noProof="0" dirty="0">
                <a:latin typeface="Arial"/>
              </a:rPr>
              <a:t> on the </a:t>
            </a:r>
            <a:r>
              <a:rPr lang="en-US" sz="2000" spc="-1" noProof="0" dirty="0" err="1">
                <a:latin typeface="Arial"/>
              </a:rPr>
              <a:t>coverlay</a:t>
            </a:r>
            <a:r>
              <a:rPr lang="en-US" sz="2000" spc="-1" noProof="0" dirty="0">
                <a:latin typeface="Arial"/>
              </a:rPr>
              <a:t>) after the strip foil was fixed on the Mould, in order to keep the huge foil surface (5m</a:t>
            </a:r>
            <a:r>
              <a:rPr lang="en-US" sz="2000" spc="-1" baseline="30000" noProof="0" dirty="0">
                <a:latin typeface="Arial"/>
              </a:rPr>
              <a:t>2</a:t>
            </a:r>
            <a:r>
              <a:rPr lang="en-US" sz="2000" spc="-1" noProof="0" dirty="0">
                <a:latin typeface="Arial"/>
              </a:rPr>
              <a:t>) clean from dust and other possible contaminants. The </a:t>
            </a:r>
            <a:r>
              <a:rPr lang="en-US" sz="2000" spc="-1" noProof="0" dirty="0">
                <a:solidFill>
                  <a:srgbClr val="0000FF"/>
                </a:solidFill>
                <a:latin typeface="Arial"/>
              </a:rPr>
              <a:t>spray contaminated both</a:t>
            </a:r>
            <a:r>
              <a:rPr lang="en-US" sz="2000" spc="-1" noProof="0" dirty="0">
                <a:latin typeface="Arial"/>
              </a:rPr>
              <a:t> the </a:t>
            </a:r>
            <a:r>
              <a:rPr lang="en-US" sz="2000" spc="-1" noProof="0" dirty="0">
                <a:solidFill>
                  <a:srgbClr val="0000FF"/>
                </a:solidFill>
                <a:latin typeface="Arial"/>
              </a:rPr>
              <a:t>Kapton </a:t>
            </a:r>
            <a:r>
              <a:rPr lang="en-US" sz="2000" spc="-1" noProof="0" dirty="0" err="1">
                <a:solidFill>
                  <a:srgbClr val="0000FF"/>
                </a:solidFill>
                <a:latin typeface="Arial"/>
              </a:rPr>
              <a:t>coverlay</a:t>
            </a:r>
            <a:r>
              <a:rPr lang="en-US" sz="2000" spc="-1" noProof="0" dirty="0">
                <a:solidFill>
                  <a:srgbClr val="0000FF"/>
                </a:solidFill>
                <a:latin typeface="Arial"/>
              </a:rPr>
              <a:t> </a:t>
            </a:r>
            <a:r>
              <a:rPr lang="en-US" sz="2000" spc="-1" noProof="0" dirty="0">
                <a:latin typeface="Arial"/>
              </a:rPr>
              <a:t>(being very easily adsorbed) and the </a:t>
            </a:r>
            <a:r>
              <a:rPr lang="en-US" sz="2000" spc="-1" noProof="0" dirty="0">
                <a:solidFill>
                  <a:srgbClr val="0000FF"/>
                </a:solidFill>
                <a:latin typeface="Arial"/>
              </a:rPr>
              <a:t>innermost layer of the Twaron</a:t>
            </a:r>
            <a:r>
              <a:rPr lang="en-US" sz="2000" spc="-1" noProof="0" dirty="0">
                <a:latin typeface="Arial"/>
              </a:rPr>
              <a:t> (being mixed with the resin which impregnates the fiber fabric, during the Twaron lamination phase) </a:t>
            </a:r>
          </a:p>
          <a:p>
            <a:endParaRPr lang="en-US" sz="2000" spc="-1" noProof="0" dirty="0">
              <a:latin typeface="Arial"/>
            </a:endParaRPr>
          </a:p>
          <a:p>
            <a:r>
              <a:rPr lang="en-US" sz="2000" b="1" spc="-1" noProof="0" dirty="0">
                <a:latin typeface="Arial"/>
              </a:rPr>
              <a:t>We could not exclude </a:t>
            </a:r>
            <a:r>
              <a:rPr lang="en-US" sz="2000" spc="-1" noProof="0" dirty="0">
                <a:latin typeface="Arial"/>
              </a:rPr>
              <a:t>alternative sources of </a:t>
            </a:r>
            <a:r>
              <a:rPr lang="en-US" sz="2000" spc="-1" noProof="0" dirty="0">
                <a:solidFill>
                  <a:srgbClr val="FF0000"/>
                </a:solidFill>
                <a:latin typeface="Arial"/>
              </a:rPr>
              <a:t>contamination affecting the resin</a:t>
            </a:r>
            <a:r>
              <a:rPr lang="en-US" sz="2000" spc="-1" noProof="0" dirty="0">
                <a:latin typeface="Arial"/>
              </a:rPr>
              <a:t> and making it resistive (</a:t>
            </a:r>
            <a:r>
              <a:rPr lang="en-US" sz="2000" spc="-1" noProof="0" dirty="0" err="1">
                <a:latin typeface="Arial"/>
              </a:rPr>
              <a:t>eg</a:t>
            </a:r>
            <a:r>
              <a:rPr lang="en-US" sz="2000" spc="-1" noProof="0" dirty="0">
                <a:latin typeface="Arial"/>
              </a:rPr>
              <a:t> presence of water if epoxy not treated in vacuum after mixing)</a:t>
            </a:r>
          </a:p>
          <a:p>
            <a:endParaRPr lang="en-US" sz="2400" spc="-1" noProof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9526231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A8833-F1E0-BFAF-91B3-1DC88505D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Buried resistive layer: electrical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DA0CF-F36F-4E7F-CD99-7137DFD8A77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115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266C6-C816-0026-F2D8-9C50F08DD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170418-32D6-B329-A6B5-3538AA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CD9562-2ABD-0C86-74BC-A81BCFC799D4}"/>
              </a:ext>
            </a:extLst>
          </p:cNvPr>
          <p:cNvSpPr/>
          <p:nvPr/>
        </p:nvSpPr>
        <p:spPr>
          <a:xfrm>
            <a:off x="795626" y="4350106"/>
            <a:ext cx="3605115" cy="85205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C2717B3-82AF-DA97-4979-E05C6B1B1946}"/>
              </a:ext>
            </a:extLst>
          </p:cNvPr>
          <p:cNvSpPr/>
          <p:nvPr/>
        </p:nvSpPr>
        <p:spPr>
          <a:xfrm>
            <a:off x="794885" y="5187319"/>
            <a:ext cx="3605856" cy="333109"/>
          </a:xfrm>
          <a:prstGeom prst="rect">
            <a:avLst/>
          </a:prstGeom>
          <a:pattFill prst="wdDn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ACAC9DA-4CCF-524C-C175-ABC91591AFB7}"/>
              </a:ext>
            </a:extLst>
          </p:cNvPr>
          <p:cNvSpPr/>
          <p:nvPr/>
        </p:nvSpPr>
        <p:spPr>
          <a:xfrm>
            <a:off x="1036212" y="4241074"/>
            <a:ext cx="624907" cy="10903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6A9680A-A7CC-8D74-203D-70D48BBE5008}"/>
              </a:ext>
            </a:extLst>
          </p:cNvPr>
          <p:cNvSpPr/>
          <p:nvPr/>
        </p:nvSpPr>
        <p:spPr>
          <a:xfrm>
            <a:off x="3388957" y="4255981"/>
            <a:ext cx="622518" cy="941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1CB4444-5BB7-1797-9A3F-F9FB6DE5AA46}"/>
              </a:ext>
            </a:extLst>
          </p:cNvPr>
          <p:cNvCxnSpPr>
            <a:cxnSpLocks/>
          </p:cNvCxnSpPr>
          <p:nvPr/>
        </p:nvCxnSpPr>
        <p:spPr>
          <a:xfrm>
            <a:off x="2085252" y="4137041"/>
            <a:ext cx="33367" cy="1163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59DDD8E-9E99-D539-7A9C-FBA6DCD3F62F}"/>
              </a:ext>
            </a:extLst>
          </p:cNvPr>
          <p:cNvCxnSpPr>
            <a:cxnSpLocks/>
          </p:cNvCxnSpPr>
          <p:nvPr/>
        </p:nvCxnSpPr>
        <p:spPr>
          <a:xfrm>
            <a:off x="1376293" y="4135157"/>
            <a:ext cx="432159" cy="3767"/>
          </a:xfrm>
          <a:prstGeom prst="line">
            <a:avLst/>
          </a:prstGeom>
          <a:ln w="28575">
            <a:solidFill>
              <a:srgbClr val="FF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B09D82F-D21F-EB64-E03C-21B607EF55A4}"/>
              </a:ext>
            </a:extLst>
          </p:cNvPr>
          <p:cNvCxnSpPr>
            <a:cxnSpLocks/>
          </p:cNvCxnSpPr>
          <p:nvPr/>
        </p:nvCxnSpPr>
        <p:spPr>
          <a:xfrm>
            <a:off x="1546680" y="4134139"/>
            <a:ext cx="2481539" cy="17473"/>
          </a:xfrm>
          <a:prstGeom prst="line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EDFD6232-9ABF-6DCE-30BC-E3C2E000F655}"/>
              </a:ext>
            </a:extLst>
          </p:cNvPr>
          <p:cNvSpPr/>
          <p:nvPr/>
        </p:nvSpPr>
        <p:spPr>
          <a:xfrm>
            <a:off x="2668830" y="4014719"/>
            <a:ext cx="625805" cy="23724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/>
              <a:t>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7D71D12-A202-4E6C-4EE8-1543743EDDB4}"/>
              </a:ext>
            </a:extLst>
          </p:cNvPr>
          <p:cNvSpPr/>
          <p:nvPr/>
        </p:nvSpPr>
        <p:spPr>
          <a:xfrm rot="5400000">
            <a:off x="1779975" y="4607138"/>
            <a:ext cx="685798" cy="27684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/>
              <a:t>K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CFA04E2-321F-6328-1FD7-E4469BE14458}"/>
              </a:ext>
            </a:extLst>
          </p:cNvPr>
          <p:cNvSpPr txBox="1"/>
          <p:nvPr/>
        </p:nvSpPr>
        <p:spPr>
          <a:xfrm>
            <a:off x="264821" y="4714124"/>
            <a:ext cx="4231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noProof="0" dirty="0"/>
              <a:t>V(x)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0CA7F09-8E32-6E7D-13DF-F8E019F7C079}"/>
              </a:ext>
            </a:extLst>
          </p:cNvPr>
          <p:cNvGrpSpPr/>
          <p:nvPr/>
        </p:nvGrpSpPr>
        <p:grpSpPr>
          <a:xfrm>
            <a:off x="80256" y="927977"/>
            <a:ext cx="12190585" cy="2375651"/>
            <a:chOff x="-23733" y="3556545"/>
            <a:chExt cx="12190585" cy="2375651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7A49932-FCC3-48AB-EA38-ECDEB57A2E64}"/>
                </a:ext>
              </a:extLst>
            </p:cNvPr>
            <p:cNvGrpSpPr/>
            <p:nvPr/>
          </p:nvGrpSpPr>
          <p:grpSpPr>
            <a:xfrm>
              <a:off x="-23733" y="3556545"/>
              <a:ext cx="12190585" cy="2375651"/>
              <a:chOff x="183192" y="938759"/>
              <a:chExt cx="12190585" cy="2375651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EC082C59-8ECD-4CE8-A5AB-49361BFCE063}"/>
                  </a:ext>
                </a:extLst>
              </p:cNvPr>
              <p:cNvSpPr txBox="1"/>
              <p:nvPr/>
            </p:nvSpPr>
            <p:spPr>
              <a:xfrm>
                <a:off x="11269233" y="1477699"/>
                <a:ext cx="85387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noProof="0" dirty="0"/>
                  <a:t>Glue </a:t>
                </a:r>
              </a:p>
              <a:p>
                <a:r>
                  <a:rPr lang="en-US" sz="1400" noProof="0" dirty="0"/>
                  <a:t>prepreg.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E231C95F-657A-8E1E-C2D3-6B9ED3EE720B}"/>
                  </a:ext>
                </a:extLst>
              </p:cNvPr>
              <p:cNvSpPr txBox="1"/>
              <p:nvPr/>
            </p:nvSpPr>
            <p:spPr>
              <a:xfrm>
                <a:off x="11071450" y="2575746"/>
                <a:ext cx="1302327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noProof="0" dirty="0"/>
                  <a:t>Resin </a:t>
                </a:r>
              </a:p>
              <a:p>
                <a:r>
                  <a:rPr lang="en-US" sz="1400" noProof="0" dirty="0"/>
                  <a:t>impregnated</a:t>
                </a:r>
              </a:p>
              <a:p>
                <a:r>
                  <a:rPr lang="en-US" sz="1400" noProof="0" dirty="0"/>
                  <a:t>Twaron layer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51034469-3539-B7D6-2471-626421AB9391}"/>
                  </a:ext>
                </a:extLst>
              </p:cNvPr>
              <p:cNvSpPr txBox="1"/>
              <p:nvPr/>
            </p:nvSpPr>
            <p:spPr>
              <a:xfrm>
                <a:off x="10805780" y="1020435"/>
                <a:ext cx="91993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noProof="0" dirty="0"/>
                  <a:t>Cathode</a:t>
                </a:r>
              </a:p>
              <a:p>
                <a:r>
                  <a:rPr lang="en-US" sz="1400" b="1" noProof="0" dirty="0">
                    <a:solidFill>
                      <a:srgbClr val="0000FF"/>
                    </a:solidFill>
                  </a:rPr>
                  <a:t>-10kV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7C97D64C-EE78-2306-F533-99987DB879CE}"/>
                  </a:ext>
                </a:extLst>
              </p:cNvPr>
              <p:cNvSpPr/>
              <p:nvPr/>
            </p:nvSpPr>
            <p:spPr>
              <a:xfrm>
                <a:off x="3459964" y="2044540"/>
                <a:ext cx="1018564" cy="3873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26E341E0-F00E-FC11-2974-626FC1863AE6}"/>
                  </a:ext>
                </a:extLst>
              </p:cNvPr>
              <p:cNvSpPr/>
              <p:nvPr/>
            </p:nvSpPr>
            <p:spPr>
              <a:xfrm>
                <a:off x="1238481" y="153197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E8F795A5-517A-7511-08FF-891665BD6841}"/>
                  </a:ext>
                </a:extLst>
              </p:cNvPr>
              <p:cNvSpPr/>
              <p:nvPr/>
            </p:nvSpPr>
            <p:spPr>
              <a:xfrm>
                <a:off x="2517243" y="153197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AE6C7BBF-BB87-3A21-539C-7F628C8A999B}"/>
                  </a:ext>
                </a:extLst>
              </p:cNvPr>
              <p:cNvSpPr/>
              <p:nvPr/>
            </p:nvSpPr>
            <p:spPr>
              <a:xfrm>
                <a:off x="3775952" y="1543454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F06C7F42-E032-BAA1-AFAD-235015D84AC6}"/>
                  </a:ext>
                </a:extLst>
              </p:cNvPr>
              <p:cNvSpPr/>
              <p:nvPr/>
            </p:nvSpPr>
            <p:spPr>
              <a:xfrm>
                <a:off x="1138711" y="1638138"/>
                <a:ext cx="3567234" cy="383449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7C8658B1-2082-4C55-2C9C-823A883B6294}"/>
                  </a:ext>
                </a:extLst>
              </p:cNvPr>
              <p:cNvSpPr/>
              <p:nvPr/>
            </p:nvSpPr>
            <p:spPr>
              <a:xfrm>
                <a:off x="1852567" y="2004732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904313F6-D08E-3D85-8754-E9FCDDFAF9B3}"/>
                  </a:ext>
                </a:extLst>
              </p:cNvPr>
              <p:cNvSpPr/>
              <p:nvPr/>
            </p:nvSpPr>
            <p:spPr>
              <a:xfrm>
                <a:off x="1141112" y="2174153"/>
                <a:ext cx="3567234" cy="25139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7E3DEAC7-CEDF-0C0F-D028-889195083530}"/>
                  </a:ext>
                </a:extLst>
              </p:cNvPr>
              <p:cNvSpPr/>
              <p:nvPr/>
            </p:nvSpPr>
            <p:spPr>
              <a:xfrm>
                <a:off x="3775629" y="1528772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39B8E008-F7D3-00D4-AD23-5BC7CF36B95E}"/>
                  </a:ext>
                </a:extLst>
              </p:cNvPr>
              <p:cNvSpPr/>
              <p:nvPr/>
            </p:nvSpPr>
            <p:spPr>
              <a:xfrm>
                <a:off x="5054391" y="1528772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F6E667F3-DAE5-BC88-7C62-376DFDF68F97}"/>
                  </a:ext>
                </a:extLst>
              </p:cNvPr>
              <p:cNvSpPr/>
              <p:nvPr/>
            </p:nvSpPr>
            <p:spPr>
              <a:xfrm>
                <a:off x="3675859" y="1634932"/>
                <a:ext cx="3567234" cy="383449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4FFAE8B9-11B7-0988-B635-1CE448CB44D7}"/>
                  </a:ext>
                </a:extLst>
              </p:cNvPr>
              <p:cNvSpPr/>
              <p:nvPr/>
            </p:nvSpPr>
            <p:spPr>
              <a:xfrm>
                <a:off x="1138711" y="2005383"/>
                <a:ext cx="6116378" cy="168769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DD2203A8-419D-FC22-BB94-F72FEEF84520}"/>
                  </a:ext>
                </a:extLst>
              </p:cNvPr>
              <p:cNvSpPr/>
              <p:nvPr/>
            </p:nvSpPr>
            <p:spPr>
              <a:xfrm>
                <a:off x="3678260" y="2170947"/>
                <a:ext cx="3567234" cy="25139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F5826105-3089-A550-8369-D64E643A2D13}"/>
                  </a:ext>
                </a:extLst>
              </p:cNvPr>
              <p:cNvSpPr/>
              <p:nvPr/>
            </p:nvSpPr>
            <p:spPr>
              <a:xfrm>
                <a:off x="3150301" y="2013841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9DB77C7F-E8D0-D6AC-D55C-470C1CF271D9}"/>
                  </a:ext>
                </a:extLst>
              </p:cNvPr>
              <p:cNvSpPr/>
              <p:nvPr/>
            </p:nvSpPr>
            <p:spPr>
              <a:xfrm>
                <a:off x="1903164" y="2000874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69F37D6B-FDC2-769A-3B7C-869BF5CE4C04}"/>
                  </a:ext>
                </a:extLst>
              </p:cNvPr>
              <p:cNvSpPr/>
              <p:nvPr/>
            </p:nvSpPr>
            <p:spPr>
              <a:xfrm>
                <a:off x="1141931" y="2436330"/>
                <a:ext cx="6085450" cy="500202"/>
              </a:xfrm>
              <a:prstGeom prst="rect">
                <a:avLst/>
              </a:prstGeom>
              <a:pattFill prst="solidDmnd">
                <a:fgClr>
                  <a:srgbClr val="FFFF0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3CB00A9D-A596-06DA-246A-14B9AA116005}"/>
                  </a:ext>
                </a:extLst>
              </p:cNvPr>
              <p:cNvSpPr/>
              <p:nvPr/>
            </p:nvSpPr>
            <p:spPr>
              <a:xfrm>
                <a:off x="1136912" y="2433981"/>
                <a:ext cx="6104382" cy="50020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0"/>
                      <a:lumMod val="0"/>
                      <a:lumOff val="100000"/>
                    </a:schemeClr>
                  </a:gs>
                  <a:gs pos="28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545DA66F-0D72-7E75-D655-A76D980976AD}"/>
                  </a:ext>
                </a:extLst>
              </p:cNvPr>
              <p:cNvSpPr/>
              <p:nvPr/>
            </p:nvSpPr>
            <p:spPr>
              <a:xfrm>
                <a:off x="7334606" y="2052056"/>
                <a:ext cx="1018564" cy="3873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950AB597-399B-07E0-5B79-1A94D3C06EB9}"/>
                  </a:ext>
                </a:extLst>
              </p:cNvPr>
              <p:cNvSpPr/>
              <p:nvPr/>
            </p:nvSpPr>
            <p:spPr>
              <a:xfrm>
                <a:off x="6346966" y="1531473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9A8DB03D-BF34-E145-CEFC-8970B758FBCA}"/>
                  </a:ext>
                </a:extLst>
              </p:cNvPr>
              <p:cNvSpPr/>
              <p:nvPr/>
            </p:nvSpPr>
            <p:spPr>
              <a:xfrm>
                <a:off x="6391885" y="1539494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6A627670-88BD-6073-E2FF-ABBA58899B96}"/>
                  </a:ext>
                </a:extLst>
              </p:cNvPr>
              <p:cNvSpPr/>
              <p:nvPr/>
            </p:nvSpPr>
            <p:spPr>
              <a:xfrm>
                <a:off x="7650594" y="1550970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53AC73ED-390C-DDF6-57E0-55FFFF116997}"/>
                  </a:ext>
                </a:extLst>
              </p:cNvPr>
              <p:cNvSpPr/>
              <p:nvPr/>
            </p:nvSpPr>
            <p:spPr>
              <a:xfrm>
                <a:off x="5013353" y="1645654"/>
                <a:ext cx="3567234" cy="383449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B9F98962-69D6-2649-A936-63B02E211649}"/>
                  </a:ext>
                </a:extLst>
              </p:cNvPr>
              <p:cNvSpPr/>
              <p:nvPr/>
            </p:nvSpPr>
            <p:spPr>
              <a:xfrm>
                <a:off x="5727209" y="201224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35238A7B-A6B8-509D-3783-AC217EB2344C}"/>
                  </a:ext>
                </a:extLst>
              </p:cNvPr>
              <p:cNvSpPr/>
              <p:nvPr/>
            </p:nvSpPr>
            <p:spPr>
              <a:xfrm>
                <a:off x="5015754" y="2181669"/>
                <a:ext cx="3567234" cy="25139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089B8C74-E172-F83F-63C8-7A11AF13E0BC}"/>
                  </a:ext>
                </a:extLst>
              </p:cNvPr>
              <p:cNvSpPr/>
              <p:nvPr/>
            </p:nvSpPr>
            <p:spPr>
              <a:xfrm>
                <a:off x="9871754" y="2048850"/>
                <a:ext cx="1018564" cy="3873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9B535AFB-5DB1-94B6-9E11-1AC94438B9DB}"/>
                  </a:ext>
                </a:extLst>
              </p:cNvPr>
              <p:cNvSpPr/>
              <p:nvPr/>
            </p:nvSpPr>
            <p:spPr>
              <a:xfrm>
                <a:off x="7650271" y="153628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6090F7FD-78B0-5BD9-76D2-D19852339FC2}"/>
                  </a:ext>
                </a:extLst>
              </p:cNvPr>
              <p:cNvSpPr/>
              <p:nvPr/>
            </p:nvSpPr>
            <p:spPr>
              <a:xfrm>
                <a:off x="8929033" y="153628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66518633-7D13-DBF0-7825-B9611236D812}"/>
                  </a:ext>
                </a:extLst>
              </p:cNvPr>
              <p:cNvSpPr/>
              <p:nvPr/>
            </p:nvSpPr>
            <p:spPr>
              <a:xfrm>
                <a:off x="10187742" y="1547764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76A3FDD3-F1E7-CA77-A76A-E641A0D0F28A}"/>
                  </a:ext>
                </a:extLst>
              </p:cNvPr>
              <p:cNvSpPr/>
              <p:nvPr/>
            </p:nvSpPr>
            <p:spPr>
              <a:xfrm>
                <a:off x="7550501" y="1642448"/>
                <a:ext cx="3567234" cy="383449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C8962DB2-53D2-EF9D-428F-27BCD13D43F3}"/>
                  </a:ext>
                </a:extLst>
              </p:cNvPr>
              <p:cNvSpPr/>
              <p:nvPr/>
            </p:nvSpPr>
            <p:spPr>
              <a:xfrm>
                <a:off x="5013353" y="2012899"/>
                <a:ext cx="6116378" cy="168769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A06710E5-E519-B8AB-A292-05337A8FAA88}"/>
                  </a:ext>
                </a:extLst>
              </p:cNvPr>
              <p:cNvSpPr/>
              <p:nvPr/>
            </p:nvSpPr>
            <p:spPr>
              <a:xfrm>
                <a:off x="9562091" y="2018151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5D0267BD-D92C-533D-232F-5FC9ECFF6DD5}"/>
                  </a:ext>
                </a:extLst>
              </p:cNvPr>
              <p:cNvSpPr/>
              <p:nvPr/>
            </p:nvSpPr>
            <p:spPr>
              <a:xfrm>
                <a:off x="7552902" y="2178463"/>
                <a:ext cx="3567234" cy="25139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92FF0079-73BF-319C-6F8F-DFBB79D43420}"/>
                  </a:ext>
                </a:extLst>
              </p:cNvPr>
              <p:cNvSpPr/>
              <p:nvPr/>
            </p:nvSpPr>
            <p:spPr>
              <a:xfrm>
                <a:off x="7024943" y="2021357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A550FC76-A161-23FF-3C7B-AC46D73D9399}"/>
                  </a:ext>
                </a:extLst>
              </p:cNvPr>
              <p:cNvSpPr/>
              <p:nvPr/>
            </p:nvSpPr>
            <p:spPr>
              <a:xfrm>
                <a:off x="8272747" y="201908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753989DC-C0DB-1861-C231-0D35D2D1657C}"/>
                  </a:ext>
                </a:extLst>
              </p:cNvPr>
              <p:cNvSpPr/>
              <p:nvPr/>
            </p:nvSpPr>
            <p:spPr>
              <a:xfrm>
                <a:off x="5759470" y="2008390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9740E68F-E21E-92C3-6E3B-FC4D5162A6B5}"/>
                  </a:ext>
                </a:extLst>
              </p:cNvPr>
              <p:cNvSpPr txBox="1"/>
              <p:nvPr/>
            </p:nvSpPr>
            <p:spPr>
              <a:xfrm>
                <a:off x="9969800" y="1634915"/>
                <a:ext cx="13023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noProof="0" dirty="0"/>
                  <a:t>Kapton 50</a:t>
                </a:r>
                <a:r>
                  <a:rPr lang="en-US" sz="1400" noProof="0" dirty="0">
                    <a:latin typeface="Symbol" panose="05050102010706020507" pitchFamily="18" charset="2"/>
                  </a:rPr>
                  <a:t>m</a:t>
                </a:r>
                <a:r>
                  <a:rPr lang="en-US" sz="1400" noProof="0" dirty="0"/>
                  <a:t>m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938FC310-CA68-1C32-9EB3-7A1B9C80AEBA}"/>
                  </a:ext>
                </a:extLst>
              </p:cNvPr>
              <p:cNvSpPr txBox="1"/>
              <p:nvPr/>
            </p:nvSpPr>
            <p:spPr>
              <a:xfrm>
                <a:off x="9963420" y="2166787"/>
                <a:ext cx="13023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noProof="0" dirty="0"/>
                  <a:t>Kapton 25</a:t>
                </a:r>
                <a:r>
                  <a:rPr lang="en-US" sz="1400" noProof="0" dirty="0">
                    <a:latin typeface="Symbol" panose="05050102010706020507" pitchFamily="18" charset="2"/>
                  </a:rPr>
                  <a:t>m</a:t>
                </a:r>
                <a:r>
                  <a:rPr lang="en-US" sz="1400" noProof="0" dirty="0"/>
                  <a:t>m</a:t>
                </a:r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EEC193CD-9546-AB42-E6BB-C1AC36299378}"/>
                  </a:ext>
                </a:extLst>
              </p:cNvPr>
              <p:cNvSpPr/>
              <p:nvPr/>
            </p:nvSpPr>
            <p:spPr>
              <a:xfrm>
                <a:off x="5016573" y="2443846"/>
                <a:ext cx="6085450" cy="500202"/>
              </a:xfrm>
              <a:prstGeom prst="rect">
                <a:avLst/>
              </a:prstGeom>
              <a:pattFill prst="solidDmnd">
                <a:fgClr>
                  <a:srgbClr val="FFFF0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B053588B-207E-BF2C-5E3C-D29B368BC619}"/>
                  </a:ext>
                </a:extLst>
              </p:cNvPr>
              <p:cNvSpPr/>
              <p:nvPr/>
            </p:nvSpPr>
            <p:spPr>
              <a:xfrm>
                <a:off x="5011554" y="2441497"/>
                <a:ext cx="6104382" cy="50020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0"/>
                      <a:lumMod val="0"/>
                      <a:lumOff val="100000"/>
                    </a:schemeClr>
                  </a:gs>
                  <a:gs pos="28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73B9CF79-9A10-8040-B7CC-AE1B599031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08660" y="1181409"/>
                <a:ext cx="0" cy="1000259"/>
              </a:xfrm>
              <a:prstGeom prst="line">
                <a:avLst/>
              </a:prstGeom>
              <a:ln w="44450">
                <a:solidFill>
                  <a:srgbClr val="0000FF">
                    <a:alpha val="40000"/>
                  </a:srgbClr>
                </a:solidFill>
                <a:prstDash val="lg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694C2689-71CA-F613-D316-1440F3C05411}"/>
                  </a:ext>
                </a:extLst>
              </p:cNvPr>
              <p:cNvSpPr txBox="1"/>
              <p:nvPr/>
            </p:nvSpPr>
            <p:spPr>
              <a:xfrm>
                <a:off x="1387872" y="969894"/>
                <a:ext cx="117337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noProof="0" dirty="0"/>
                  <a:t>Anode</a:t>
                </a:r>
              </a:p>
              <a:p>
                <a:r>
                  <a:rPr lang="en-US" sz="1400" b="1" noProof="0" dirty="0">
                    <a:solidFill>
                      <a:srgbClr val="0000FF"/>
                    </a:solidFill>
                  </a:rPr>
                  <a:t>0V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B7969397-1CBC-322D-1EEB-16A1D338D57D}"/>
                  </a:ext>
                </a:extLst>
              </p:cNvPr>
              <p:cNvSpPr txBox="1"/>
              <p:nvPr/>
            </p:nvSpPr>
            <p:spPr>
              <a:xfrm>
                <a:off x="6074404" y="1039174"/>
                <a:ext cx="10043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noProof="0" dirty="0"/>
                  <a:t>Center FC</a:t>
                </a:r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6CE8D3C0-E968-976D-2BE3-47DD657DC49B}"/>
                  </a:ext>
                </a:extLst>
              </p:cNvPr>
              <p:cNvSpPr/>
              <p:nvPr/>
            </p:nvSpPr>
            <p:spPr>
              <a:xfrm>
                <a:off x="6313100" y="154024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A7DCA61A-DCCA-7BB4-F243-788DD6A1E3BB}"/>
                  </a:ext>
                </a:extLst>
              </p:cNvPr>
              <p:cNvSpPr/>
              <p:nvPr/>
            </p:nvSpPr>
            <p:spPr>
              <a:xfrm>
                <a:off x="5703493" y="2008343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2986EE91-BCBD-0E3E-BBC5-F5E36B9E5377}"/>
                  </a:ext>
                </a:extLst>
              </p:cNvPr>
              <p:cNvSpPr/>
              <p:nvPr/>
            </p:nvSpPr>
            <p:spPr>
              <a:xfrm>
                <a:off x="4398105" y="2011572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9A206A53-070F-DE01-2AE2-F1F0F4FD6693}"/>
                  </a:ext>
                </a:extLst>
              </p:cNvPr>
              <p:cNvSpPr txBox="1"/>
              <p:nvPr/>
            </p:nvSpPr>
            <p:spPr>
              <a:xfrm rot="18485681">
                <a:off x="2673030" y="988138"/>
                <a:ext cx="62197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noProof="0" dirty="0"/>
                  <a:t>Field </a:t>
                </a:r>
              </a:p>
              <a:p>
                <a:r>
                  <a:rPr lang="en-US" sz="1400" noProof="0" dirty="0"/>
                  <a:t>strips</a:t>
                </a: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EABF3383-2F92-702E-52D3-0BEE140887D4}"/>
                  </a:ext>
                </a:extLst>
              </p:cNvPr>
              <p:cNvSpPr txBox="1"/>
              <p:nvPr/>
            </p:nvSpPr>
            <p:spPr>
              <a:xfrm rot="18772650">
                <a:off x="2645852" y="1665568"/>
                <a:ext cx="6582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noProof="0" dirty="0"/>
                  <a:t>Mirror  </a:t>
                </a:r>
              </a:p>
              <a:p>
                <a:r>
                  <a:rPr lang="en-US" sz="1400" noProof="0" dirty="0"/>
                  <a:t>strips</a:t>
                </a:r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F1496133-3F04-2725-8E24-69711F5E2C8C}"/>
                  </a:ext>
                </a:extLst>
              </p:cNvPr>
              <p:cNvSpPr/>
              <p:nvPr/>
            </p:nvSpPr>
            <p:spPr>
              <a:xfrm>
                <a:off x="1191232" y="2452949"/>
                <a:ext cx="9938499" cy="49631"/>
              </a:xfrm>
              <a:custGeom>
                <a:avLst/>
                <a:gdLst>
                  <a:gd name="connsiteX0" fmla="*/ 0 w 9938499"/>
                  <a:gd name="connsiteY0" fmla="*/ 0 h 49631"/>
                  <a:gd name="connsiteX1" fmla="*/ 584618 w 9938499"/>
                  <a:gd name="connsiteY1" fmla="*/ 0 h 49631"/>
                  <a:gd name="connsiteX2" fmla="*/ 1069850 w 9938499"/>
                  <a:gd name="connsiteY2" fmla="*/ 0 h 49631"/>
                  <a:gd name="connsiteX3" fmla="*/ 1654468 w 9938499"/>
                  <a:gd name="connsiteY3" fmla="*/ 0 h 49631"/>
                  <a:gd name="connsiteX4" fmla="*/ 2338470 w 9938499"/>
                  <a:gd name="connsiteY4" fmla="*/ 0 h 49631"/>
                  <a:gd name="connsiteX5" fmla="*/ 3121858 w 9938499"/>
                  <a:gd name="connsiteY5" fmla="*/ 0 h 49631"/>
                  <a:gd name="connsiteX6" fmla="*/ 3905245 w 9938499"/>
                  <a:gd name="connsiteY6" fmla="*/ 0 h 49631"/>
                  <a:gd name="connsiteX7" fmla="*/ 4489863 w 9938499"/>
                  <a:gd name="connsiteY7" fmla="*/ 0 h 49631"/>
                  <a:gd name="connsiteX8" fmla="*/ 5173866 w 9938499"/>
                  <a:gd name="connsiteY8" fmla="*/ 0 h 49631"/>
                  <a:gd name="connsiteX9" fmla="*/ 5559713 w 9938499"/>
                  <a:gd name="connsiteY9" fmla="*/ 0 h 49631"/>
                  <a:gd name="connsiteX10" fmla="*/ 5846176 w 9938499"/>
                  <a:gd name="connsiteY10" fmla="*/ 0 h 49631"/>
                  <a:gd name="connsiteX11" fmla="*/ 6629563 w 9938499"/>
                  <a:gd name="connsiteY11" fmla="*/ 0 h 49631"/>
                  <a:gd name="connsiteX12" fmla="*/ 7015411 w 9938499"/>
                  <a:gd name="connsiteY12" fmla="*/ 0 h 49631"/>
                  <a:gd name="connsiteX13" fmla="*/ 7401259 w 9938499"/>
                  <a:gd name="connsiteY13" fmla="*/ 0 h 49631"/>
                  <a:gd name="connsiteX14" fmla="*/ 7787106 w 9938499"/>
                  <a:gd name="connsiteY14" fmla="*/ 0 h 49631"/>
                  <a:gd name="connsiteX15" fmla="*/ 8471109 w 9938499"/>
                  <a:gd name="connsiteY15" fmla="*/ 0 h 49631"/>
                  <a:gd name="connsiteX16" fmla="*/ 8956341 w 9938499"/>
                  <a:gd name="connsiteY16" fmla="*/ 0 h 49631"/>
                  <a:gd name="connsiteX17" fmla="*/ 9938499 w 9938499"/>
                  <a:gd name="connsiteY17" fmla="*/ 0 h 49631"/>
                  <a:gd name="connsiteX18" fmla="*/ 9938499 w 9938499"/>
                  <a:gd name="connsiteY18" fmla="*/ 49631 h 49631"/>
                  <a:gd name="connsiteX19" fmla="*/ 9353881 w 9938499"/>
                  <a:gd name="connsiteY19" fmla="*/ 49631 h 49631"/>
                  <a:gd name="connsiteX20" fmla="*/ 8769264 w 9938499"/>
                  <a:gd name="connsiteY20" fmla="*/ 49631 h 49631"/>
                  <a:gd name="connsiteX21" fmla="*/ 8085261 w 9938499"/>
                  <a:gd name="connsiteY21" fmla="*/ 49631 h 49631"/>
                  <a:gd name="connsiteX22" fmla="*/ 7500644 w 9938499"/>
                  <a:gd name="connsiteY22" fmla="*/ 49631 h 49631"/>
                  <a:gd name="connsiteX23" fmla="*/ 7214181 w 9938499"/>
                  <a:gd name="connsiteY23" fmla="*/ 49631 h 49631"/>
                  <a:gd name="connsiteX24" fmla="*/ 6629563 w 9938499"/>
                  <a:gd name="connsiteY24" fmla="*/ 49631 h 49631"/>
                  <a:gd name="connsiteX25" fmla="*/ 6243716 w 9938499"/>
                  <a:gd name="connsiteY25" fmla="*/ 49631 h 49631"/>
                  <a:gd name="connsiteX26" fmla="*/ 5559713 w 9938499"/>
                  <a:gd name="connsiteY26" fmla="*/ 49631 h 49631"/>
                  <a:gd name="connsiteX27" fmla="*/ 4875711 w 9938499"/>
                  <a:gd name="connsiteY27" fmla="*/ 49631 h 49631"/>
                  <a:gd name="connsiteX28" fmla="*/ 4291093 w 9938499"/>
                  <a:gd name="connsiteY28" fmla="*/ 49631 h 49631"/>
                  <a:gd name="connsiteX29" fmla="*/ 4004630 w 9938499"/>
                  <a:gd name="connsiteY29" fmla="*/ 49631 h 49631"/>
                  <a:gd name="connsiteX30" fmla="*/ 3718168 w 9938499"/>
                  <a:gd name="connsiteY30" fmla="*/ 49631 h 49631"/>
                  <a:gd name="connsiteX31" fmla="*/ 3133550 w 9938499"/>
                  <a:gd name="connsiteY31" fmla="*/ 49631 h 49631"/>
                  <a:gd name="connsiteX32" fmla="*/ 2350163 w 9938499"/>
                  <a:gd name="connsiteY32" fmla="*/ 49631 h 49631"/>
                  <a:gd name="connsiteX33" fmla="*/ 1566775 w 9938499"/>
                  <a:gd name="connsiteY33" fmla="*/ 49631 h 49631"/>
                  <a:gd name="connsiteX34" fmla="*/ 882773 w 9938499"/>
                  <a:gd name="connsiteY34" fmla="*/ 49631 h 49631"/>
                  <a:gd name="connsiteX35" fmla="*/ 0 w 9938499"/>
                  <a:gd name="connsiteY35" fmla="*/ 49631 h 49631"/>
                  <a:gd name="connsiteX36" fmla="*/ 0 w 9938499"/>
                  <a:gd name="connsiteY36" fmla="*/ 0 h 49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9938499" h="49631" fill="none" extrusionOk="0">
                    <a:moveTo>
                      <a:pt x="0" y="0"/>
                    </a:moveTo>
                    <a:cubicBezTo>
                      <a:pt x="176186" y="-27786"/>
                      <a:pt x="391159" y="7430"/>
                      <a:pt x="584618" y="0"/>
                    </a:cubicBezTo>
                    <a:cubicBezTo>
                      <a:pt x="778077" y="-7430"/>
                      <a:pt x="840288" y="36511"/>
                      <a:pt x="1069850" y="0"/>
                    </a:cubicBezTo>
                    <a:cubicBezTo>
                      <a:pt x="1299412" y="-36511"/>
                      <a:pt x="1519905" y="56860"/>
                      <a:pt x="1654468" y="0"/>
                    </a:cubicBezTo>
                    <a:cubicBezTo>
                      <a:pt x="1789031" y="-56860"/>
                      <a:pt x="2132766" y="38290"/>
                      <a:pt x="2338470" y="0"/>
                    </a:cubicBezTo>
                    <a:cubicBezTo>
                      <a:pt x="2544174" y="-38290"/>
                      <a:pt x="2767343" y="52675"/>
                      <a:pt x="3121858" y="0"/>
                    </a:cubicBezTo>
                    <a:cubicBezTo>
                      <a:pt x="3476373" y="-52675"/>
                      <a:pt x="3740768" y="20193"/>
                      <a:pt x="3905245" y="0"/>
                    </a:cubicBezTo>
                    <a:cubicBezTo>
                      <a:pt x="4069722" y="-20193"/>
                      <a:pt x="4211189" y="21547"/>
                      <a:pt x="4489863" y="0"/>
                    </a:cubicBezTo>
                    <a:cubicBezTo>
                      <a:pt x="4768537" y="-21547"/>
                      <a:pt x="4839322" y="37348"/>
                      <a:pt x="5173866" y="0"/>
                    </a:cubicBezTo>
                    <a:cubicBezTo>
                      <a:pt x="5508410" y="-37348"/>
                      <a:pt x="5415157" y="7182"/>
                      <a:pt x="5559713" y="0"/>
                    </a:cubicBezTo>
                    <a:cubicBezTo>
                      <a:pt x="5704269" y="-7182"/>
                      <a:pt x="5721644" y="14376"/>
                      <a:pt x="5846176" y="0"/>
                    </a:cubicBezTo>
                    <a:cubicBezTo>
                      <a:pt x="5970708" y="-14376"/>
                      <a:pt x="6357050" y="17270"/>
                      <a:pt x="6629563" y="0"/>
                    </a:cubicBezTo>
                    <a:cubicBezTo>
                      <a:pt x="6902076" y="-17270"/>
                      <a:pt x="6913838" y="43300"/>
                      <a:pt x="7015411" y="0"/>
                    </a:cubicBezTo>
                    <a:cubicBezTo>
                      <a:pt x="7116984" y="-43300"/>
                      <a:pt x="7259160" y="34176"/>
                      <a:pt x="7401259" y="0"/>
                    </a:cubicBezTo>
                    <a:cubicBezTo>
                      <a:pt x="7543358" y="-34176"/>
                      <a:pt x="7701880" y="10793"/>
                      <a:pt x="7787106" y="0"/>
                    </a:cubicBezTo>
                    <a:cubicBezTo>
                      <a:pt x="7872332" y="-10793"/>
                      <a:pt x="8188830" y="17951"/>
                      <a:pt x="8471109" y="0"/>
                    </a:cubicBezTo>
                    <a:cubicBezTo>
                      <a:pt x="8753388" y="-17951"/>
                      <a:pt x="8752855" y="14538"/>
                      <a:pt x="8956341" y="0"/>
                    </a:cubicBezTo>
                    <a:cubicBezTo>
                      <a:pt x="9159827" y="-14538"/>
                      <a:pt x="9714681" y="60879"/>
                      <a:pt x="9938499" y="0"/>
                    </a:cubicBezTo>
                    <a:cubicBezTo>
                      <a:pt x="9942753" y="14333"/>
                      <a:pt x="9934588" y="34803"/>
                      <a:pt x="9938499" y="49631"/>
                    </a:cubicBezTo>
                    <a:cubicBezTo>
                      <a:pt x="9728054" y="82049"/>
                      <a:pt x="9505479" y="-13730"/>
                      <a:pt x="9353881" y="49631"/>
                    </a:cubicBezTo>
                    <a:cubicBezTo>
                      <a:pt x="9202283" y="112992"/>
                      <a:pt x="8893047" y="42207"/>
                      <a:pt x="8769264" y="49631"/>
                    </a:cubicBezTo>
                    <a:cubicBezTo>
                      <a:pt x="8645481" y="57055"/>
                      <a:pt x="8303106" y="30124"/>
                      <a:pt x="8085261" y="49631"/>
                    </a:cubicBezTo>
                    <a:cubicBezTo>
                      <a:pt x="7867416" y="69138"/>
                      <a:pt x="7639216" y="3814"/>
                      <a:pt x="7500644" y="49631"/>
                    </a:cubicBezTo>
                    <a:cubicBezTo>
                      <a:pt x="7362072" y="95448"/>
                      <a:pt x="7301142" y="21892"/>
                      <a:pt x="7214181" y="49631"/>
                    </a:cubicBezTo>
                    <a:cubicBezTo>
                      <a:pt x="7127220" y="77370"/>
                      <a:pt x="6783165" y="-16016"/>
                      <a:pt x="6629563" y="49631"/>
                    </a:cubicBezTo>
                    <a:cubicBezTo>
                      <a:pt x="6475961" y="115278"/>
                      <a:pt x="6387765" y="17998"/>
                      <a:pt x="6243716" y="49631"/>
                    </a:cubicBezTo>
                    <a:cubicBezTo>
                      <a:pt x="6099667" y="81264"/>
                      <a:pt x="5702323" y="32574"/>
                      <a:pt x="5559713" y="49631"/>
                    </a:cubicBezTo>
                    <a:cubicBezTo>
                      <a:pt x="5417103" y="66688"/>
                      <a:pt x="5085858" y="39124"/>
                      <a:pt x="4875711" y="49631"/>
                    </a:cubicBezTo>
                    <a:cubicBezTo>
                      <a:pt x="4665564" y="60138"/>
                      <a:pt x="4435556" y="27343"/>
                      <a:pt x="4291093" y="49631"/>
                    </a:cubicBezTo>
                    <a:cubicBezTo>
                      <a:pt x="4146630" y="71919"/>
                      <a:pt x="4125160" y="17724"/>
                      <a:pt x="4004630" y="49631"/>
                    </a:cubicBezTo>
                    <a:cubicBezTo>
                      <a:pt x="3884100" y="81538"/>
                      <a:pt x="3783570" y="29897"/>
                      <a:pt x="3718168" y="49631"/>
                    </a:cubicBezTo>
                    <a:cubicBezTo>
                      <a:pt x="3652766" y="69365"/>
                      <a:pt x="3408654" y="-10901"/>
                      <a:pt x="3133550" y="49631"/>
                    </a:cubicBezTo>
                    <a:cubicBezTo>
                      <a:pt x="2858446" y="110163"/>
                      <a:pt x="2606622" y="-37639"/>
                      <a:pt x="2350163" y="49631"/>
                    </a:cubicBezTo>
                    <a:cubicBezTo>
                      <a:pt x="2093704" y="136901"/>
                      <a:pt x="1765226" y="-28881"/>
                      <a:pt x="1566775" y="49631"/>
                    </a:cubicBezTo>
                    <a:cubicBezTo>
                      <a:pt x="1368324" y="128143"/>
                      <a:pt x="1174332" y="3647"/>
                      <a:pt x="882773" y="49631"/>
                    </a:cubicBezTo>
                    <a:cubicBezTo>
                      <a:pt x="591214" y="95615"/>
                      <a:pt x="399575" y="-48922"/>
                      <a:pt x="0" y="49631"/>
                    </a:cubicBezTo>
                    <a:cubicBezTo>
                      <a:pt x="-1913" y="26226"/>
                      <a:pt x="386" y="10135"/>
                      <a:pt x="0" y="0"/>
                    </a:cubicBezTo>
                    <a:close/>
                  </a:path>
                  <a:path w="9938499" h="49631" stroke="0" extrusionOk="0">
                    <a:moveTo>
                      <a:pt x="0" y="0"/>
                    </a:moveTo>
                    <a:cubicBezTo>
                      <a:pt x="301289" y="-38444"/>
                      <a:pt x="623464" y="11035"/>
                      <a:pt x="783388" y="0"/>
                    </a:cubicBezTo>
                    <a:cubicBezTo>
                      <a:pt x="943312" y="-11035"/>
                      <a:pt x="1100401" y="31555"/>
                      <a:pt x="1268620" y="0"/>
                    </a:cubicBezTo>
                    <a:cubicBezTo>
                      <a:pt x="1436839" y="-31555"/>
                      <a:pt x="1793969" y="37228"/>
                      <a:pt x="2052008" y="0"/>
                    </a:cubicBezTo>
                    <a:cubicBezTo>
                      <a:pt x="2310047" y="-37228"/>
                      <a:pt x="2331475" y="405"/>
                      <a:pt x="2437855" y="0"/>
                    </a:cubicBezTo>
                    <a:cubicBezTo>
                      <a:pt x="2544235" y="-405"/>
                      <a:pt x="2646171" y="45105"/>
                      <a:pt x="2823703" y="0"/>
                    </a:cubicBezTo>
                    <a:cubicBezTo>
                      <a:pt x="3001235" y="-45105"/>
                      <a:pt x="3169641" y="32234"/>
                      <a:pt x="3308936" y="0"/>
                    </a:cubicBezTo>
                    <a:cubicBezTo>
                      <a:pt x="3448231" y="-32234"/>
                      <a:pt x="3537723" y="27991"/>
                      <a:pt x="3694783" y="0"/>
                    </a:cubicBezTo>
                    <a:cubicBezTo>
                      <a:pt x="3851843" y="-27991"/>
                      <a:pt x="4158535" y="17768"/>
                      <a:pt x="4378786" y="0"/>
                    </a:cubicBezTo>
                    <a:cubicBezTo>
                      <a:pt x="4599037" y="-17768"/>
                      <a:pt x="4589917" y="5400"/>
                      <a:pt x="4665248" y="0"/>
                    </a:cubicBezTo>
                    <a:cubicBezTo>
                      <a:pt x="4740579" y="-5400"/>
                      <a:pt x="4886444" y="6974"/>
                      <a:pt x="4951711" y="0"/>
                    </a:cubicBezTo>
                    <a:cubicBezTo>
                      <a:pt x="5016978" y="-6974"/>
                      <a:pt x="5396891" y="3548"/>
                      <a:pt x="5635714" y="0"/>
                    </a:cubicBezTo>
                    <a:cubicBezTo>
                      <a:pt x="5874537" y="-3548"/>
                      <a:pt x="6041135" y="30125"/>
                      <a:pt x="6319716" y="0"/>
                    </a:cubicBezTo>
                    <a:cubicBezTo>
                      <a:pt x="6598297" y="-30125"/>
                      <a:pt x="6486377" y="5196"/>
                      <a:pt x="6606179" y="0"/>
                    </a:cubicBezTo>
                    <a:cubicBezTo>
                      <a:pt x="6725981" y="-5196"/>
                      <a:pt x="7148392" y="43984"/>
                      <a:pt x="7389566" y="0"/>
                    </a:cubicBezTo>
                    <a:cubicBezTo>
                      <a:pt x="7630740" y="-43984"/>
                      <a:pt x="7921571" y="48975"/>
                      <a:pt x="8073569" y="0"/>
                    </a:cubicBezTo>
                    <a:cubicBezTo>
                      <a:pt x="8225567" y="-48975"/>
                      <a:pt x="8497984" y="54218"/>
                      <a:pt x="8856956" y="0"/>
                    </a:cubicBezTo>
                    <a:cubicBezTo>
                      <a:pt x="9215928" y="-54218"/>
                      <a:pt x="9493387" y="43504"/>
                      <a:pt x="9938499" y="0"/>
                    </a:cubicBezTo>
                    <a:cubicBezTo>
                      <a:pt x="9942072" y="19444"/>
                      <a:pt x="9936992" y="28268"/>
                      <a:pt x="9938499" y="49631"/>
                    </a:cubicBezTo>
                    <a:cubicBezTo>
                      <a:pt x="9799784" y="63498"/>
                      <a:pt x="9711839" y="25150"/>
                      <a:pt x="9552651" y="49631"/>
                    </a:cubicBezTo>
                    <a:cubicBezTo>
                      <a:pt x="9393463" y="74112"/>
                      <a:pt x="9223231" y="15500"/>
                      <a:pt x="9067419" y="49631"/>
                    </a:cubicBezTo>
                    <a:cubicBezTo>
                      <a:pt x="8911607" y="83762"/>
                      <a:pt x="8864750" y="18286"/>
                      <a:pt x="8780956" y="49631"/>
                    </a:cubicBezTo>
                    <a:cubicBezTo>
                      <a:pt x="8697162" y="80976"/>
                      <a:pt x="8509193" y="48695"/>
                      <a:pt x="8295724" y="49631"/>
                    </a:cubicBezTo>
                    <a:cubicBezTo>
                      <a:pt x="8082255" y="50567"/>
                      <a:pt x="8121686" y="17623"/>
                      <a:pt x="8009261" y="49631"/>
                    </a:cubicBezTo>
                    <a:cubicBezTo>
                      <a:pt x="7896836" y="81639"/>
                      <a:pt x="7691135" y="-3180"/>
                      <a:pt x="7424643" y="49631"/>
                    </a:cubicBezTo>
                    <a:cubicBezTo>
                      <a:pt x="7158151" y="102442"/>
                      <a:pt x="7221059" y="41361"/>
                      <a:pt x="7138181" y="49631"/>
                    </a:cubicBezTo>
                    <a:cubicBezTo>
                      <a:pt x="7055303" y="57901"/>
                      <a:pt x="6978290" y="40984"/>
                      <a:pt x="6851718" y="49631"/>
                    </a:cubicBezTo>
                    <a:cubicBezTo>
                      <a:pt x="6725146" y="58278"/>
                      <a:pt x="6333571" y="43943"/>
                      <a:pt x="6068331" y="49631"/>
                    </a:cubicBezTo>
                    <a:cubicBezTo>
                      <a:pt x="5803091" y="55319"/>
                      <a:pt x="5657507" y="-32788"/>
                      <a:pt x="5284943" y="49631"/>
                    </a:cubicBezTo>
                    <a:cubicBezTo>
                      <a:pt x="4912379" y="132050"/>
                      <a:pt x="5023005" y="17735"/>
                      <a:pt x="4899095" y="49631"/>
                    </a:cubicBezTo>
                    <a:cubicBezTo>
                      <a:pt x="4775185" y="81527"/>
                      <a:pt x="4583790" y="866"/>
                      <a:pt x="4314478" y="49631"/>
                    </a:cubicBezTo>
                    <a:cubicBezTo>
                      <a:pt x="4045166" y="98396"/>
                      <a:pt x="4068809" y="23689"/>
                      <a:pt x="3928630" y="49631"/>
                    </a:cubicBezTo>
                    <a:cubicBezTo>
                      <a:pt x="3788451" y="75573"/>
                      <a:pt x="3585771" y="-9773"/>
                      <a:pt x="3244628" y="49631"/>
                    </a:cubicBezTo>
                    <a:cubicBezTo>
                      <a:pt x="2903485" y="109035"/>
                      <a:pt x="2728367" y="5374"/>
                      <a:pt x="2560625" y="49631"/>
                    </a:cubicBezTo>
                    <a:cubicBezTo>
                      <a:pt x="2392883" y="93888"/>
                      <a:pt x="2090553" y="8313"/>
                      <a:pt x="1876622" y="49631"/>
                    </a:cubicBezTo>
                    <a:cubicBezTo>
                      <a:pt x="1662691" y="90949"/>
                      <a:pt x="1448285" y="14994"/>
                      <a:pt x="1192620" y="49631"/>
                    </a:cubicBezTo>
                    <a:cubicBezTo>
                      <a:pt x="936955" y="84268"/>
                      <a:pt x="997684" y="32877"/>
                      <a:pt x="806772" y="49631"/>
                    </a:cubicBezTo>
                    <a:cubicBezTo>
                      <a:pt x="615860" y="66385"/>
                      <a:pt x="351236" y="-12444"/>
                      <a:pt x="0" y="49631"/>
                    </a:cubicBezTo>
                    <a:cubicBezTo>
                      <a:pt x="-4933" y="32645"/>
                      <a:pt x="1740" y="20623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1576159530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A5143768-9EFD-748B-C10A-1E6C0932AA3B}"/>
                  </a:ext>
                </a:extLst>
              </p:cNvPr>
              <p:cNvSpPr txBox="1"/>
              <p:nvPr/>
            </p:nvSpPr>
            <p:spPr>
              <a:xfrm>
                <a:off x="183192" y="2004615"/>
                <a:ext cx="929730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noProof="0" dirty="0"/>
                  <a:t>Buried resistive</a:t>
                </a:r>
              </a:p>
              <a:p>
                <a:r>
                  <a:rPr lang="en-US" sz="1400" noProof="0" dirty="0"/>
                  <a:t>layer</a:t>
                </a:r>
              </a:p>
            </p:txBody>
          </p:sp>
          <p:cxnSp>
            <p:nvCxnSpPr>
              <p:cNvPr id="149" name="Straight Arrow Connector 148">
                <a:extLst>
                  <a:ext uri="{FF2B5EF4-FFF2-40B4-BE49-F238E27FC236}">
                    <a16:creationId xmlns:a16="http://schemas.microsoft.com/office/drawing/2014/main" id="{87811E53-AF76-10F0-2ED9-1F126D6B1A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8636" y="2438955"/>
                <a:ext cx="365853" cy="63625"/>
              </a:xfrm>
              <a:prstGeom prst="straightConnector1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Arrow Connector 149">
                <a:extLst>
                  <a:ext uri="{FF2B5EF4-FFF2-40B4-BE49-F238E27FC236}">
                    <a16:creationId xmlns:a16="http://schemas.microsoft.com/office/drawing/2014/main" id="{7AB33912-C23C-B616-B748-1FA5DAF15673}"/>
                  </a:ext>
                </a:extLst>
              </p:cNvPr>
              <p:cNvCxnSpPr>
                <a:cxnSpLocks/>
                <a:stCxn id="99" idx="1"/>
              </p:cNvCxnSpPr>
              <p:nvPr/>
            </p:nvCxnSpPr>
            <p:spPr>
              <a:xfrm flipH="1" flipV="1">
                <a:off x="10405676" y="2745887"/>
                <a:ext cx="665774" cy="199191"/>
              </a:xfrm>
              <a:prstGeom prst="straightConnector1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ABF61D02-9D76-4EC1-CFBD-6B6A27CC76A9}"/>
                  </a:ext>
                </a:extLst>
              </p:cNvPr>
              <p:cNvCxnSpPr>
                <a:cxnSpLocks/>
                <a:stCxn id="98" idx="1"/>
              </p:cNvCxnSpPr>
              <p:nvPr/>
            </p:nvCxnSpPr>
            <p:spPr>
              <a:xfrm flipH="1">
                <a:off x="10605923" y="1739309"/>
                <a:ext cx="663310" cy="345405"/>
              </a:xfrm>
              <a:prstGeom prst="straightConnector1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DA10CEB5-1867-83AA-D5C1-67A121443EF7}"/>
                  </a:ext>
                </a:extLst>
              </p:cNvPr>
              <p:cNvSpPr txBox="1"/>
              <p:nvPr/>
            </p:nvSpPr>
            <p:spPr>
              <a:xfrm>
                <a:off x="5553909" y="1726401"/>
                <a:ext cx="6875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noProof="0" dirty="0">
                    <a:solidFill>
                      <a:srgbClr val="0000FF"/>
                    </a:solidFill>
                  </a:rPr>
                  <a:t> 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B4991656-5893-B205-6312-18E0B4CE6886}"/>
                  </a:ext>
                </a:extLst>
              </p:cNvPr>
              <p:cNvSpPr txBox="1"/>
              <p:nvPr/>
            </p:nvSpPr>
            <p:spPr>
              <a:xfrm>
                <a:off x="11172004" y="2125979"/>
                <a:ext cx="6875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noProof="0" dirty="0">
                    <a:solidFill>
                      <a:srgbClr val="0000FF"/>
                    </a:solidFill>
                  </a:rPr>
                  <a:t> </a:t>
                </a:r>
              </a:p>
            </p:txBody>
          </p: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D2AED883-7EA2-793D-1534-209ABE486A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27889" y="1212880"/>
                <a:ext cx="31136" cy="1626874"/>
              </a:xfrm>
              <a:prstGeom prst="line">
                <a:avLst/>
              </a:prstGeom>
              <a:ln w="44450">
                <a:solidFill>
                  <a:srgbClr val="0000FF">
                    <a:alpha val="40000"/>
                  </a:srgbClr>
                </a:solidFill>
                <a:prstDash val="lg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E12B668B-3F36-95A5-0C8E-B21BC5364D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1875" y="1181409"/>
                <a:ext cx="0" cy="1000259"/>
              </a:xfrm>
              <a:prstGeom prst="line">
                <a:avLst/>
              </a:prstGeom>
              <a:ln w="44450">
                <a:solidFill>
                  <a:srgbClr val="0000FF">
                    <a:alpha val="40000"/>
                  </a:srgbClr>
                </a:solidFill>
                <a:prstDash val="lg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id="{19A46FDF-6B4E-0506-5C2C-59C7DA62B615}"/>
                  </a:ext>
                </a:extLst>
              </p:cNvPr>
              <p:cNvGrpSpPr/>
              <p:nvPr/>
            </p:nvGrpSpPr>
            <p:grpSpPr>
              <a:xfrm>
                <a:off x="1655954" y="1317218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489" name="Group 488">
                  <a:extLst>
                    <a:ext uri="{FF2B5EF4-FFF2-40B4-BE49-F238E27FC236}">
                      <a16:creationId xmlns:a16="http://schemas.microsoft.com/office/drawing/2014/main" id="{97430DE5-72DC-B3C2-BCAC-8F237508CA61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492" name="Group 491">
                    <a:extLst>
                      <a:ext uri="{FF2B5EF4-FFF2-40B4-BE49-F238E27FC236}">
                        <a16:creationId xmlns:a16="http://schemas.microsoft.com/office/drawing/2014/main" id="{3C2AE3E7-76A0-18F0-02CE-0978DC48413B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506" name="Straight Connector 505">
                      <a:extLst>
                        <a:ext uri="{FF2B5EF4-FFF2-40B4-BE49-F238E27FC236}">
                          <a16:creationId xmlns:a16="http://schemas.microsoft.com/office/drawing/2014/main" id="{B3DBD04B-3E4C-6B90-711A-5400D1F24E2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7" name="Straight Connector 506">
                      <a:extLst>
                        <a:ext uri="{FF2B5EF4-FFF2-40B4-BE49-F238E27FC236}">
                          <a16:creationId xmlns:a16="http://schemas.microsoft.com/office/drawing/2014/main" id="{B45B1D06-E528-DB19-3639-9522B9E96B5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8" name="Straight Connector 507">
                      <a:extLst>
                        <a:ext uri="{FF2B5EF4-FFF2-40B4-BE49-F238E27FC236}">
                          <a16:creationId xmlns:a16="http://schemas.microsoft.com/office/drawing/2014/main" id="{0E3F4499-0AC7-D7CA-0394-609B3F42215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9" name="Straight Connector 508">
                      <a:extLst>
                        <a:ext uri="{FF2B5EF4-FFF2-40B4-BE49-F238E27FC236}">
                          <a16:creationId xmlns:a16="http://schemas.microsoft.com/office/drawing/2014/main" id="{CA1620EF-0123-D640-9E18-18AE637C103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0" name="Straight Connector 509">
                      <a:extLst>
                        <a:ext uri="{FF2B5EF4-FFF2-40B4-BE49-F238E27FC236}">
                          <a16:creationId xmlns:a16="http://schemas.microsoft.com/office/drawing/2014/main" id="{4785317A-99D7-66D3-0594-75C88B1EB5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1" name="Straight Connector 510">
                      <a:extLst>
                        <a:ext uri="{FF2B5EF4-FFF2-40B4-BE49-F238E27FC236}">
                          <a16:creationId xmlns:a16="http://schemas.microsoft.com/office/drawing/2014/main" id="{E41962B6-FF51-B207-B615-12098C05CA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2" name="Straight Connector 511">
                      <a:extLst>
                        <a:ext uri="{FF2B5EF4-FFF2-40B4-BE49-F238E27FC236}">
                          <a16:creationId xmlns:a16="http://schemas.microsoft.com/office/drawing/2014/main" id="{5C103DB9-46D3-116B-5890-368CE4BC48C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3" name="Straight Connector 512">
                      <a:extLst>
                        <a:ext uri="{FF2B5EF4-FFF2-40B4-BE49-F238E27FC236}">
                          <a16:creationId xmlns:a16="http://schemas.microsoft.com/office/drawing/2014/main" id="{92E2352C-CEB5-8107-6A54-C7D44987481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4" name="Straight Connector 513">
                      <a:extLst>
                        <a:ext uri="{FF2B5EF4-FFF2-40B4-BE49-F238E27FC236}">
                          <a16:creationId xmlns:a16="http://schemas.microsoft.com/office/drawing/2014/main" id="{5A40EC9F-DEFC-BF83-F993-7F2586DE5C0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5" name="Straight Connector 514">
                      <a:extLst>
                        <a:ext uri="{FF2B5EF4-FFF2-40B4-BE49-F238E27FC236}">
                          <a16:creationId xmlns:a16="http://schemas.microsoft.com/office/drawing/2014/main" id="{06F776B4-3210-5E5A-F2D0-1A2D4A76A6F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6" name="Straight Connector 515">
                      <a:extLst>
                        <a:ext uri="{FF2B5EF4-FFF2-40B4-BE49-F238E27FC236}">
                          <a16:creationId xmlns:a16="http://schemas.microsoft.com/office/drawing/2014/main" id="{E4A3AF98-C570-3388-8B3F-22354A56D95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93" name="Group 492">
                    <a:extLst>
                      <a:ext uri="{FF2B5EF4-FFF2-40B4-BE49-F238E27FC236}">
                        <a16:creationId xmlns:a16="http://schemas.microsoft.com/office/drawing/2014/main" id="{2E4006A2-2259-4317-B3E1-CE7B3817BF9A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95" name="Straight Connector 494">
                      <a:extLst>
                        <a:ext uri="{FF2B5EF4-FFF2-40B4-BE49-F238E27FC236}">
                          <a16:creationId xmlns:a16="http://schemas.microsoft.com/office/drawing/2014/main" id="{B50A9FFD-36B2-010F-463F-2FE9649E2AE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6" name="Straight Connector 495">
                      <a:extLst>
                        <a:ext uri="{FF2B5EF4-FFF2-40B4-BE49-F238E27FC236}">
                          <a16:creationId xmlns:a16="http://schemas.microsoft.com/office/drawing/2014/main" id="{BAB60CEA-1EA6-BE56-8892-D714A21B430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7" name="Straight Connector 496">
                      <a:extLst>
                        <a:ext uri="{FF2B5EF4-FFF2-40B4-BE49-F238E27FC236}">
                          <a16:creationId xmlns:a16="http://schemas.microsoft.com/office/drawing/2014/main" id="{843ADBD8-597E-5EB8-8C93-7BE86D03AD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8" name="Straight Connector 497">
                      <a:extLst>
                        <a:ext uri="{FF2B5EF4-FFF2-40B4-BE49-F238E27FC236}">
                          <a16:creationId xmlns:a16="http://schemas.microsoft.com/office/drawing/2014/main" id="{668EE4C9-D5F4-E1EC-F29B-B5C8D884C6F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9" name="Straight Connector 498">
                      <a:extLst>
                        <a:ext uri="{FF2B5EF4-FFF2-40B4-BE49-F238E27FC236}">
                          <a16:creationId xmlns:a16="http://schemas.microsoft.com/office/drawing/2014/main" id="{3F536E57-04B3-7CD9-6427-C2ACC8A8C58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0" name="Straight Connector 499">
                      <a:extLst>
                        <a:ext uri="{FF2B5EF4-FFF2-40B4-BE49-F238E27FC236}">
                          <a16:creationId xmlns:a16="http://schemas.microsoft.com/office/drawing/2014/main" id="{8F160B84-315C-23E0-736E-9866620F173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1" name="Straight Connector 500">
                      <a:extLst>
                        <a:ext uri="{FF2B5EF4-FFF2-40B4-BE49-F238E27FC236}">
                          <a16:creationId xmlns:a16="http://schemas.microsoft.com/office/drawing/2014/main" id="{9C64C3D4-0425-1814-0793-DB0FAB5DE4B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2" name="Straight Connector 501">
                      <a:extLst>
                        <a:ext uri="{FF2B5EF4-FFF2-40B4-BE49-F238E27FC236}">
                          <a16:creationId xmlns:a16="http://schemas.microsoft.com/office/drawing/2014/main" id="{6612781C-0FFD-BB59-7DB7-B3DCC6CF88A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3" name="Straight Connector 502">
                      <a:extLst>
                        <a:ext uri="{FF2B5EF4-FFF2-40B4-BE49-F238E27FC236}">
                          <a16:creationId xmlns:a16="http://schemas.microsoft.com/office/drawing/2014/main" id="{033E74B3-AD7C-5490-DDE7-3233E8F9CC6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4" name="Straight Connector 503">
                      <a:extLst>
                        <a:ext uri="{FF2B5EF4-FFF2-40B4-BE49-F238E27FC236}">
                          <a16:creationId xmlns:a16="http://schemas.microsoft.com/office/drawing/2014/main" id="{D337BFEB-1057-1FDF-76BE-75BDCC059BB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5" name="Straight Connector 504">
                      <a:extLst>
                        <a:ext uri="{FF2B5EF4-FFF2-40B4-BE49-F238E27FC236}">
                          <a16:creationId xmlns:a16="http://schemas.microsoft.com/office/drawing/2014/main" id="{2495D9B1-D3E3-9165-8CF0-AD568486529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94" name="Straight Connector 493">
                    <a:extLst>
                      <a:ext uri="{FF2B5EF4-FFF2-40B4-BE49-F238E27FC236}">
                        <a16:creationId xmlns:a16="http://schemas.microsoft.com/office/drawing/2014/main" id="{37F17AE4-FC7F-6BDA-BADE-260E36B071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90" name="Straight Connector 489">
                  <a:extLst>
                    <a:ext uri="{FF2B5EF4-FFF2-40B4-BE49-F238E27FC236}">
                      <a16:creationId xmlns:a16="http://schemas.microsoft.com/office/drawing/2014/main" id="{34C489F5-E858-E7CA-0B55-5242B18B51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1" name="Straight Connector 490">
                  <a:extLst>
                    <a:ext uri="{FF2B5EF4-FFF2-40B4-BE49-F238E27FC236}">
                      <a16:creationId xmlns:a16="http://schemas.microsoft.com/office/drawing/2014/main" id="{F07419EB-3A62-1E6C-7A2D-C9134DCE1F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9" name="Group 158">
                <a:extLst>
                  <a:ext uri="{FF2B5EF4-FFF2-40B4-BE49-F238E27FC236}">
                    <a16:creationId xmlns:a16="http://schemas.microsoft.com/office/drawing/2014/main" id="{B5E59F4E-7E40-46E6-B7AC-9344C054B9F6}"/>
                  </a:ext>
                </a:extLst>
              </p:cNvPr>
              <p:cNvGrpSpPr/>
              <p:nvPr/>
            </p:nvGrpSpPr>
            <p:grpSpPr>
              <a:xfrm>
                <a:off x="3113952" y="1309213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461" name="Group 460">
                  <a:extLst>
                    <a:ext uri="{FF2B5EF4-FFF2-40B4-BE49-F238E27FC236}">
                      <a16:creationId xmlns:a16="http://schemas.microsoft.com/office/drawing/2014/main" id="{A22C83DC-A50F-B547-BF3F-6602615CB4B5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464" name="Group 463">
                    <a:extLst>
                      <a:ext uri="{FF2B5EF4-FFF2-40B4-BE49-F238E27FC236}">
                        <a16:creationId xmlns:a16="http://schemas.microsoft.com/office/drawing/2014/main" id="{00B75DCA-AE80-FEF1-7011-49977337B767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78" name="Straight Connector 477">
                      <a:extLst>
                        <a:ext uri="{FF2B5EF4-FFF2-40B4-BE49-F238E27FC236}">
                          <a16:creationId xmlns:a16="http://schemas.microsoft.com/office/drawing/2014/main" id="{40A01A3D-FA00-CAA5-7D73-E78184258A7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9" name="Straight Connector 478">
                      <a:extLst>
                        <a:ext uri="{FF2B5EF4-FFF2-40B4-BE49-F238E27FC236}">
                          <a16:creationId xmlns:a16="http://schemas.microsoft.com/office/drawing/2014/main" id="{132C7C30-AF4B-490C-6D05-76757CA24C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0" name="Straight Connector 479">
                      <a:extLst>
                        <a:ext uri="{FF2B5EF4-FFF2-40B4-BE49-F238E27FC236}">
                          <a16:creationId xmlns:a16="http://schemas.microsoft.com/office/drawing/2014/main" id="{E0DC39C3-284D-06CE-29AE-CC1097A36A4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1" name="Straight Connector 480">
                      <a:extLst>
                        <a:ext uri="{FF2B5EF4-FFF2-40B4-BE49-F238E27FC236}">
                          <a16:creationId xmlns:a16="http://schemas.microsoft.com/office/drawing/2014/main" id="{05FDBC02-5DAD-0D87-E791-03BE8FE4672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2" name="Straight Connector 481">
                      <a:extLst>
                        <a:ext uri="{FF2B5EF4-FFF2-40B4-BE49-F238E27FC236}">
                          <a16:creationId xmlns:a16="http://schemas.microsoft.com/office/drawing/2014/main" id="{8880CE9F-47DE-3E87-F238-3A9D77AD764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3" name="Straight Connector 482">
                      <a:extLst>
                        <a:ext uri="{FF2B5EF4-FFF2-40B4-BE49-F238E27FC236}">
                          <a16:creationId xmlns:a16="http://schemas.microsoft.com/office/drawing/2014/main" id="{B4C204B4-4E91-934E-1971-A8C673FA8D3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4" name="Straight Connector 483">
                      <a:extLst>
                        <a:ext uri="{FF2B5EF4-FFF2-40B4-BE49-F238E27FC236}">
                          <a16:creationId xmlns:a16="http://schemas.microsoft.com/office/drawing/2014/main" id="{23CC29C6-9B61-C558-B472-C78E3AE2614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5" name="Straight Connector 484">
                      <a:extLst>
                        <a:ext uri="{FF2B5EF4-FFF2-40B4-BE49-F238E27FC236}">
                          <a16:creationId xmlns:a16="http://schemas.microsoft.com/office/drawing/2014/main" id="{58DAFBAB-0A01-9843-F965-B1D5970D82A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6" name="Straight Connector 485">
                      <a:extLst>
                        <a:ext uri="{FF2B5EF4-FFF2-40B4-BE49-F238E27FC236}">
                          <a16:creationId xmlns:a16="http://schemas.microsoft.com/office/drawing/2014/main" id="{EE829A5F-CC28-77FA-7563-950D437B60F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7" name="Straight Connector 486">
                      <a:extLst>
                        <a:ext uri="{FF2B5EF4-FFF2-40B4-BE49-F238E27FC236}">
                          <a16:creationId xmlns:a16="http://schemas.microsoft.com/office/drawing/2014/main" id="{AA0B1943-5195-B76C-52D5-6270DE3EA1E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8" name="Straight Connector 487">
                      <a:extLst>
                        <a:ext uri="{FF2B5EF4-FFF2-40B4-BE49-F238E27FC236}">
                          <a16:creationId xmlns:a16="http://schemas.microsoft.com/office/drawing/2014/main" id="{066614C8-821C-58A0-A705-0D76B39729C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65" name="Group 464">
                    <a:extLst>
                      <a:ext uri="{FF2B5EF4-FFF2-40B4-BE49-F238E27FC236}">
                        <a16:creationId xmlns:a16="http://schemas.microsoft.com/office/drawing/2014/main" id="{00870512-B3E4-9DA7-9722-897870EAFC86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67" name="Straight Connector 466">
                      <a:extLst>
                        <a:ext uri="{FF2B5EF4-FFF2-40B4-BE49-F238E27FC236}">
                          <a16:creationId xmlns:a16="http://schemas.microsoft.com/office/drawing/2014/main" id="{AB4B2404-ECB4-AFE1-86ED-3A7FAFC5793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8" name="Straight Connector 467">
                      <a:extLst>
                        <a:ext uri="{FF2B5EF4-FFF2-40B4-BE49-F238E27FC236}">
                          <a16:creationId xmlns:a16="http://schemas.microsoft.com/office/drawing/2014/main" id="{D09B8E15-20D2-3EFA-3E8E-FFA8CFDB671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9" name="Straight Connector 468">
                      <a:extLst>
                        <a:ext uri="{FF2B5EF4-FFF2-40B4-BE49-F238E27FC236}">
                          <a16:creationId xmlns:a16="http://schemas.microsoft.com/office/drawing/2014/main" id="{73C9F06E-E0E2-4B15-BCCF-A0EA31AA83A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0" name="Straight Connector 469">
                      <a:extLst>
                        <a:ext uri="{FF2B5EF4-FFF2-40B4-BE49-F238E27FC236}">
                          <a16:creationId xmlns:a16="http://schemas.microsoft.com/office/drawing/2014/main" id="{19CB0B47-C368-EB52-C745-4B809F9DB7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1" name="Straight Connector 470">
                      <a:extLst>
                        <a:ext uri="{FF2B5EF4-FFF2-40B4-BE49-F238E27FC236}">
                          <a16:creationId xmlns:a16="http://schemas.microsoft.com/office/drawing/2014/main" id="{E8BC3531-2FB8-AD02-DA7B-B89B49C854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2" name="Straight Connector 471">
                      <a:extLst>
                        <a:ext uri="{FF2B5EF4-FFF2-40B4-BE49-F238E27FC236}">
                          <a16:creationId xmlns:a16="http://schemas.microsoft.com/office/drawing/2014/main" id="{45D31D09-D0D2-32FF-8218-FDD96554215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3" name="Straight Connector 472">
                      <a:extLst>
                        <a:ext uri="{FF2B5EF4-FFF2-40B4-BE49-F238E27FC236}">
                          <a16:creationId xmlns:a16="http://schemas.microsoft.com/office/drawing/2014/main" id="{E0FF349C-1D99-996D-8F6F-455DE95F183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4" name="Straight Connector 473">
                      <a:extLst>
                        <a:ext uri="{FF2B5EF4-FFF2-40B4-BE49-F238E27FC236}">
                          <a16:creationId xmlns:a16="http://schemas.microsoft.com/office/drawing/2014/main" id="{E03FFBA2-DA30-02BF-B2F1-F0CD2BB520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5" name="Straight Connector 474">
                      <a:extLst>
                        <a:ext uri="{FF2B5EF4-FFF2-40B4-BE49-F238E27FC236}">
                          <a16:creationId xmlns:a16="http://schemas.microsoft.com/office/drawing/2014/main" id="{47B1955E-FD4B-352E-D8EC-1E44C794E3B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6" name="Straight Connector 475">
                      <a:extLst>
                        <a:ext uri="{FF2B5EF4-FFF2-40B4-BE49-F238E27FC236}">
                          <a16:creationId xmlns:a16="http://schemas.microsoft.com/office/drawing/2014/main" id="{4725812E-699E-BA1F-FC14-90D5B892F15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7" name="Straight Connector 476">
                      <a:extLst>
                        <a:ext uri="{FF2B5EF4-FFF2-40B4-BE49-F238E27FC236}">
                          <a16:creationId xmlns:a16="http://schemas.microsoft.com/office/drawing/2014/main" id="{6DD0B180-3940-84A7-4CE2-69AA7DA6FA8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66" name="Straight Connector 465">
                    <a:extLst>
                      <a:ext uri="{FF2B5EF4-FFF2-40B4-BE49-F238E27FC236}">
                        <a16:creationId xmlns:a16="http://schemas.microsoft.com/office/drawing/2014/main" id="{A2CD885D-2785-7FBE-4F5F-C56E3F4EAF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62" name="Straight Connector 461">
                  <a:extLst>
                    <a:ext uri="{FF2B5EF4-FFF2-40B4-BE49-F238E27FC236}">
                      <a16:creationId xmlns:a16="http://schemas.microsoft.com/office/drawing/2014/main" id="{A7258A94-5455-B885-EC44-EA310E9A2C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3" name="Straight Connector 462">
                  <a:extLst>
                    <a:ext uri="{FF2B5EF4-FFF2-40B4-BE49-F238E27FC236}">
                      <a16:creationId xmlns:a16="http://schemas.microsoft.com/office/drawing/2014/main" id="{82173E88-8400-6F53-A303-20318BC19C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0" name="Group 159">
                <a:extLst>
                  <a:ext uri="{FF2B5EF4-FFF2-40B4-BE49-F238E27FC236}">
                    <a16:creationId xmlns:a16="http://schemas.microsoft.com/office/drawing/2014/main" id="{C7B256F0-2422-95BA-D709-CCCB494F463B}"/>
                  </a:ext>
                </a:extLst>
              </p:cNvPr>
              <p:cNvGrpSpPr/>
              <p:nvPr/>
            </p:nvGrpSpPr>
            <p:grpSpPr>
              <a:xfrm>
                <a:off x="4331863" y="1319460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433" name="Group 432">
                  <a:extLst>
                    <a:ext uri="{FF2B5EF4-FFF2-40B4-BE49-F238E27FC236}">
                      <a16:creationId xmlns:a16="http://schemas.microsoft.com/office/drawing/2014/main" id="{4FC1C53C-DA91-2B88-BB4F-C5268B5A8EC4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436" name="Group 435">
                    <a:extLst>
                      <a:ext uri="{FF2B5EF4-FFF2-40B4-BE49-F238E27FC236}">
                        <a16:creationId xmlns:a16="http://schemas.microsoft.com/office/drawing/2014/main" id="{4A2D9420-ABAC-2621-52B3-EBA932C22A3C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50" name="Straight Connector 449">
                      <a:extLst>
                        <a:ext uri="{FF2B5EF4-FFF2-40B4-BE49-F238E27FC236}">
                          <a16:creationId xmlns:a16="http://schemas.microsoft.com/office/drawing/2014/main" id="{18E15117-8A93-567A-2E3B-A327A6A8DC9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1" name="Straight Connector 450">
                      <a:extLst>
                        <a:ext uri="{FF2B5EF4-FFF2-40B4-BE49-F238E27FC236}">
                          <a16:creationId xmlns:a16="http://schemas.microsoft.com/office/drawing/2014/main" id="{D42EA5C5-DB58-D23C-EEFE-7E612C5AB9D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2" name="Straight Connector 451">
                      <a:extLst>
                        <a:ext uri="{FF2B5EF4-FFF2-40B4-BE49-F238E27FC236}">
                          <a16:creationId xmlns:a16="http://schemas.microsoft.com/office/drawing/2014/main" id="{C21BF7A8-079B-AAD9-9B90-612BE15ACA7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3" name="Straight Connector 452">
                      <a:extLst>
                        <a:ext uri="{FF2B5EF4-FFF2-40B4-BE49-F238E27FC236}">
                          <a16:creationId xmlns:a16="http://schemas.microsoft.com/office/drawing/2014/main" id="{3AC6354D-C48E-3C6E-D755-7C0DA6BE6D8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4" name="Straight Connector 453">
                      <a:extLst>
                        <a:ext uri="{FF2B5EF4-FFF2-40B4-BE49-F238E27FC236}">
                          <a16:creationId xmlns:a16="http://schemas.microsoft.com/office/drawing/2014/main" id="{9EE820EE-8433-D2CB-9FF3-F94EDB48B4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5" name="Straight Connector 454">
                      <a:extLst>
                        <a:ext uri="{FF2B5EF4-FFF2-40B4-BE49-F238E27FC236}">
                          <a16:creationId xmlns:a16="http://schemas.microsoft.com/office/drawing/2014/main" id="{987271FD-5933-BE4A-1B24-47ABF6E763E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6" name="Straight Connector 455">
                      <a:extLst>
                        <a:ext uri="{FF2B5EF4-FFF2-40B4-BE49-F238E27FC236}">
                          <a16:creationId xmlns:a16="http://schemas.microsoft.com/office/drawing/2014/main" id="{7E2A6BE9-57F2-5BB6-A731-EF77BD7C476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7" name="Straight Connector 456">
                      <a:extLst>
                        <a:ext uri="{FF2B5EF4-FFF2-40B4-BE49-F238E27FC236}">
                          <a16:creationId xmlns:a16="http://schemas.microsoft.com/office/drawing/2014/main" id="{32931C1A-3783-24C4-FBCE-FFE3B22EBF9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8" name="Straight Connector 457">
                      <a:extLst>
                        <a:ext uri="{FF2B5EF4-FFF2-40B4-BE49-F238E27FC236}">
                          <a16:creationId xmlns:a16="http://schemas.microsoft.com/office/drawing/2014/main" id="{94FA2759-BEDE-7E5D-868C-FC54C3B5CD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9" name="Straight Connector 458">
                      <a:extLst>
                        <a:ext uri="{FF2B5EF4-FFF2-40B4-BE49-F238E27FC236}">
                          <a16:creationId xmlns:a16="http://schemas.microsoft.com/office/drawing/2014/main" id="{8B2CE30C-C854-8258-67D3-BB494A3342C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0" name="Straight Connector 459">
                      <a:extLst>
                        <a:ext uri="{FF2B5EF4-FFF2-40B4-BE49-F238E27FC236}">
                          <a16:creationId xmlns:a16="http://schemas.microsoft.com/office/drawing/2014/main" id="{96AA8B16-14D8-B9B2-CBFF-0EB3D91B14E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37" name="Group 436">
                    <a:extLst>
                      <a:ext uri="{FF2B5EF4-FFF2-40B4-BE49-F238E27FC236}">
                        <a16:creationId xmlns:a16="http://schemas.microsoft.com/office/drawing/2014/main" id="{388D2F89-DE76-4537-E26D-1423291A3B30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39" name="Straight Connector 438">
                      <a:extLst>
                        <a:ext uri="{FF2B5EF4-FFF2-40B4-BE49-F238E27FC236}">
                          <a16:creationId xmlns:a16="http://schemas.microsoft.com/office/drawing/2014/main" id="{978AD488-BB44-4B20-2C78-4AC6C91B681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0" name="Straight Connector 439">
                      <a:extLst>
                        <a:ext uri="{FF2B5EF4-FFF2-40B4-BE49-F238E27FC236}">
                          <a16:creationId xmlns:a16="http://schemas.microsoft.com/office/drawing/2014/main" id="{1EFEBDBE-0013-65C5-60ED-4060C59BD8A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1" name="Straight Connector 440">
                      <a:extLst>
                        <a:ext uri="{FF2B5EF4-FFF2-40B4-BE49-F238E27FC236}">
                          <a16:creationId xmlns:a16="http://schemas.microsoft.com/office/drawing/2014/main" id="{725AE056-D9B7-EE53-B366-A5E1CEB6DA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2" name="Straight Connector 441">
                      <a:extLst>
                        <a:ext uri="{FF2B5EF4-FFF2-40B4-BE49-F238E27FC236}">
                          <a16:creationId xmlns:a16="http://schemas.microsoft.com/office/drawing/2014/main" id="{ABED88BA-BF11-99BB-89C7-A496186CF24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3" name="Straight Connector 442">
                      <a:extLst>
                        <a:ext uri="{FF2B5EF4-FFF2-40B4-BE49-F238E27FC236}">
                          <a16:creationId xmlns:a16="http://schemas.microsoft.com/office/drawing/2014/main" id="{59DF11DA-9916-3FBF-39FC-F9F5D2F6347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4" name="Straight Connector 443">
                      <a:extLst>
                        <a:ext uri="{FF2B5EF4-FFF2-40B4-BE49-F238E27FC236}">
                          <a16:creationId xmlns:a16="http://schemas.microsoft.com/office/drawing/2014/main" id="{EACDF8C1-B858-A790-2FBC-F0FF4DE5A35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5" name="Straight Connector 444">
                      <a:extLst>
                        <a:ext uri="{FF2B5EF4-FFF2-40B4-BE49-F238E27FC236}">
                          <a16:creationId xmlns:a16="http://schemas.microsoft.com/office/drawing/2014/main" id="{36F5CBE0-344F-134D-0301-96EF0AC16A0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6" name="Straight Connector 445">
                      <a:extLst>
                        <a:ext uri="{FF2B5EF4-FFF2-40B4-BE49-F238E27FC236}">
                          <a16:creationId xmlns:a16="http://schemas.microsoft.com/office/drawing/2014/main" id="{FB955C24-CFF2-6B3F-F58E-C0280F32867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7" name="Straight Connector 446">
                      <a:extLst>
                        <a:ext uri="{FF2B5EF4-FFF2-40B4-BE49-F238E27FC236}">
                          <a16:creationId xmlns:a16="http://schemas.microsoft.com/office/drawing/2014/main" id="{21333C16-A910-58A5-1A86-6C9689B4DF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8" name="Straight Connector 447">
                      <a:extLst>
                        <a:ext uri="{FF2B5EF4-FFF2-40B4-BE49-F238E27FC236}">
                          <a16:creationId xmlns:a16="http://schemas.microsoft.com/office/drawing/2014/main" id="{1E41DB37-9839-2C2F-6758-7EFEB21E7E3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9" name="Straight Connector 448">
                      <a:extLst>
                        <a:ext uri="{FF2B5EF4-FFF2-40B4-BE49-F238E27FC236}">
                          <a16:creationId xmlns:a16="http://schemas.microsoft.com/office/drawing/2014/main" id="{FFF6A0B4-4522-A5E2-FC30-50F674EA401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38" name="Straight Connector 437">
                    <a:extLst>
                      <a:ext uri="{FF2B5EF4-FFF2-40B4-BE49-F238E27FC236}">
                        <a16:creationId xmlns:a16="http://schemas.microsoft.com/office/drawing/2014/main" id="{9062768E-26E1-26EC-62C7-2CDC81D14A0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34" name="Straight Connector 433">
                  <a:extLst>
                    <a:ext uri="{FF2B5EF4-FFF2-40B4-BE49-F238E27FC236}">
                      <a16:creationId xmlns:a16="http://schemas.microsoft.com/office/drawing/2014/main" id="{C53F45B2-C20D-1959-B76F-0C535FE029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5" name="Straight Connector 434">
                  <a:extLst>
                    <a:ext uri="{FF2B5EF4-FFF2-40B4-BE49-F238E27FC236}">
                      <a16:creationId xmlns:a16="http://schemas.microsoft.com/office/drawing/2014/main" id="{7FD31053-63E2-64E5-C728-6B9AB0A124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55D768BB-64E0-A215-E350-AE2E03E35917}"/>
                  </a:ext>
                </a:extLst>
              </p:cNvPr>
              <p:cNvGrpSpPr/>
              <p:nvPr/>
            </p:nvGrpSpPr>
            <p:grpSpPr>
              <a:xfrm>
                <a:off x="5654702" y="1314713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405" name="Group 404">
                  <a:extLst>
                    <a:ext uri="{FF2B5EF4-FFF2-40B4-BE49-F238E27FC236}">
                      <a16:creationId xmlns:a16="http://schemas.microsoft.com/office/drawing/2014/main" id="{B308B8F1-65D7-8E4E-8FE1-32DAB89B9A0C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408" name="Group 407">
                    <a:extLst>
                      <a:ext uri="{FF2B5EF4-FFF2-40B4-BE49-F238E27FC236}">
                        <a16:creationId xmlns:a16="http://schemas.microsoft.com/office/drawing/2014/main" id="{2F2C380F-1FD3-C2CC-6DD8-3593395429C5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22" name="Straight Connector 421">
                      <a:extLst>
                        <a:ext uri="{FF2B5EF4-FFF2-40B4-BE49-F238E27FC236}">
                          <a16:creationId xmlns:a16="http://schemas.microsoft.com/office/drawing/2014/main" id="{0EA5525F-F177-1E3A-B27C-3AEB0D48DA6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3" name="Straight Connector 422">
                      <a:extLst>
                        <a:ext uri="{FF2B5EF4-FFF2-40B4-BE49-F238E27FC236}">
                          <a16:creationId xmlns:a16="http://schemas.microsoft.com/office/drawing/2014/main" id="{6C1CE168-BFBA-821A-170C-0F6D41BC79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4" name="Straight Connector 423">
                      <a:extLst>
                        <a:ext uri="{FF2B5EF4-FFF2-40B4-BE49-F238E27FC236}">
                          <a16:creationId xmlns:a16="http://schemas.microsoft.com/office/drawing/2014/main" id="{8120EBD9-02F2-1958-A39A-B701AE2AD5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5" name="Straight Connector 424">
                      <a:extLst>
                        <a:ext uri="{FF2B5EF4-FFF2-40B4-BE49-F238E27FC236}">
                          <a16:creationId xmlns:a16="http://schemas.microsoft.com/office/drawing/2014/main" id="{E34BEC5D-F29F-F46D-15F0-134F0449F1B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6" name="Straight Connector 425">
                      <a:extLst>
                        <a:ext uri="{FF2B5EF4-FFF2-40B4-BE49-F238E27FC236}">
                          <a16:creationId xmlns:a16="http://schemas.microsoft.com/office/drawing/2014/main" id="{AE8217FC-43CF-6C60-7E33-0C39A5409C1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7" name="Straight Connector 426">
                      <a:extLst>
                        <a:ext uri="{FF2B5EF4-FFF2-40B4-BE49-F238E27FC236}">
                          <a16:creationId xmlns:a16="http://schemas.microsoft.com/office/drawing/2014/main" id="{36C527E6-87B7-280A-6F6C-34813A51F36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8" name="Straight Connector 427">
                      <a:extLst>
                        <a:ext uri="{FF2B5EF4-FFF2-40B4-BE49-F238E27FC236}">
                          <a16:creationId xmlns:a16="http://schemas.microsoft.com/office/drawing/2014/main" id="{3378BCE8-A936-3B6C-0B9B-822A55BA2C3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9" name="Straight Connector 428">
                      <a:extLst>
                        <a:ext uri="{FF2B5EF4-FFF2-40B4-BE49-F238E27FC236}">
                          <a16:creationId xmlns:a16="http://schemas.microsoft.com/office/drawing/2014/main" id="{7BF82981-6552-1F07-9606-4FD2B41203A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0" name="Straight Connector 429">
                      <a:extLst>
                        <a:ext uri="{FF2B5EF4-FFF2-40B4-BE49-F238E27FC236}">
                          <a16:creationId xmlns:a16="http://schemas.microsoft.com/office/drawing/2014/main" id="{049B3CEF-5744-A76B-C401-3BC08760CC7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1" name="Straight Connector 430">
                      <a:extLst>
                        <a:ext uri="{FF2B5EF4-FFF2-40B4-BE49-F238E27FC236}">
                          <a16:creationId xmlns:a16="http://schemas.microsoft.com/office/drawing/2014/main" id="{5CE72986-5B99-FE74-9688-48B9CB72EB0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2" name="Straight Connector 431">
                      <a:extLst>
                        <a:ext uri="{FF2B5EF4-FFF2-40B4-BE49-F238E27FC236}">
                          <a16:creationId xmlns:a16="http://schemas.microsoft.com/office/drawing/2014/main" id="{BDAA3743-06BC-93EA-C9C1-FED6D0AE056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9" name="Group 408">
                    <a:extLst>
                      <a:ext uri="{FF2B5EF4-FFF2-40B4-BE49-F238E27FC236}">
                        <a16:creationId xmlns:a16="http://schemas.microsoft.com/office/drawing/2014/main" id="{F2C7A8F1-32C5-92DD-66D4-F808DA439A9B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11" name="Straight Connector 410">
                      <a:extLst>
                        <a:ext uri="{FF2B5EF4-FFF2-40B4-BE49-F238E27FC236}">
                          <a16:creationId xmlns:a16="http://schemas.microsoft.com/office/drawing/2014/main" id="{D7207D87-9AFE-A012-7217-D03AA0F7AEE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2" name="Straight Connector 411">
                      <a:extLst>
                        <a:ext uri="{FF2B5EF4-FFF2-40B4-BE49-F238E27FC236}">
                          <a16:creationId xmlns:a16="http://schemas.microsoft.com/office/drawing/2014/main" id="{6D99BB7A-012A-BA56-73F2-CBC62535E8B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3" name="Straight Connector 412">
                      <a:extLst>
                        <a:ext uri="{FF2B5EF4-FFF2-40B4-BE49-F238E27FC236}">
                          <a16:creationId xmlns:a16="http://schemas.microsoft.com/office/drawing/2014/main" id="{07790356-4FA4-A568-FD1C-1FB5B0ED9CC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4" name="Straight Connector 413">
                      <a:extLst>
                        <a:ext uri="{FF2B5EF4-FFF2-40B4-BE49-F238E27FC236}">
                          <a16:creationId xmlns:a16="http://schemas.microsoft.com/office/drawing/2014/main" id="{885EB0AE-26B1-13AF-9A5F-265F1605FD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5" name="Straight Connector 414">
                      <a:extLst>
                        <a:ext uri="{FF2B5EF4-FFF2-40B4-BE49-F238E27FC236}">
                          <a16:creationId xmlns:a16="http://schemas.microsoft.com/office/drawing/2014/main" id="{2836E235-6E25-3377-08EF-6470703EAC0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6" name="Straight Connector 415">
                      <a:extLst>
                        <a:ext uri="{FF2B5EF4-FFF2-40B4-BE49-F238E27FC236}">
                          <a16:creationId xmlns:a16="http://schemas.microsoft.com/office/drawing/2014/main" id="{9905E560-8E54-7075-A115-3E937A699D2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7" name="Straight Connector 416">
                      <a:extLst>
                        <a:ext uri="{FF2B5EF4-FFF2-40B4-BE49-F238E27FC236}">
                          <a16:creationId xmlns:a16="http://schemas.microsoft.com/office/drawing/2014/main" id="{9E0B5558-CFBA-B8E5-ADE6-6DAD90D7033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8" name="Straight Connector 417">
                      <a:extLst>
                        <a:ext uri="{FF2B5EF4-FFF2-40B4-BE49-F238E27FC236}">
                          <a16:creationId xmlns:a16="http://schemas.microsoft.com/office/drawing/2014/main" id="{69768326-48DD-7CCB-D377-0DC7BDE72D2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9" name="Straight Connector 418">
                      <a:extLst>
                        <a:ext uri="{FF2B5EF4-FFF2-40B4-BE49-F238E27FC236}">
                          <a16:creationId xmlns:a16="http://schemas.microsoft.com/office/drawing/2014/main" id="{370B2B66-8D8D-9EA8-1704-198FA0D54C0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0" name="Straight Connector 419">
                      <a:extLst>
                        <a:ext uri="{FF2B5EF4-FFF2-40B4-BE49-F238E27FC236}">
                          <a16:creationId xmlns:a16="http://schemas.microsoft.com/office/drawing/2014/main" id="{80E9030B-7760-2A02-E547-5F18A0C7E53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1" name="Straight Connector 420">
                      <a:extLst>
                        <a:ext uri="{FF2B5EF4-FFF2-40B4-BE49-F238E27FC236}">
                          <a16:creationId xmlns:a16="http://schemas.microsoft.com/office/drawing/2014/main" id="{6FA15FA4-1F1B-8B65-729C-FAB214F2B68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10" name="Straight Connector 409">
                    <a:extLst>
                      <a:ext uri="{FF2B5EF4-FFF2-40B4-BE49-F238E27FC236}">
                        <a16:creationId xmlns:a16="http://schemas.microsoft.com/office/drawing/2014/main" id="{344B3629-8BD2-5E75-1957-8327D4941F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06" name="Straight Connector 405">
                  <a:extLst>
                    <a:ext uri="{FF2B5EF4-FFF2-40B4-BE49-F238E27FC236}">
                      <a16:creationId xmlns:a16="http://schemas.microsoft.com/office/drawing/2014/main" id="{72DDE288-AC77-C05F-7518-6FAA839823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7" name="Straight Connector 406">
                  <a:extLst>
                    <a:ext uri="{FF2B5EF4-FFF2-40B4-BE49-F238E27FC236}">
                      <a16:creationId xmlns:a16="http://schemas.microsoft.com/office/drawing/2014/main" id="{3AFEE26C-21A4-8D9B-7DCB-E926603137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72E59A23-2D45-9E07-1DB9-F7EB57D34CA1}"/>
                  </a:ext>
                </a:extLst>
              </p:cNvPr>
              <p:cNvGrpSpPr/>
              <p:nvPr/>
            </p:nvGrpSpPr>
            <p:grpSpPr>
              <a:xfrm>
                <a:off x="6919876" y="1301212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377" name="Group 376">
                  <a:extLst>
                    <a:ext uri="{FF2B5EF4-FFF2-40B4-BE49-F238E27FC236}">
                      <a16:creationId xmlns:a16="http://schemas.microsoft.com/office/drawing/2014/main" id="{493FF778-E27C-0575-86A7-C5C03D32694E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380" name="Group 379">
                    <a:extLst>
                      <a:ext uri="{FF2B5EF4-FFF2-40B4-BE49-F238E27FC236}">
                        <a16:creationId xmlns:a16="http://schemas.microsoft.com/office/drawing/2014/main" id="{9F2D5BCC-05D0-F8D8-A181-719D4B894373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394" name="Straight Connector 393">
                      <a:extLst>
                        <a:ext uri="{FF2B5EF4-FFF2-40B4-BE49-F238E27FC236}">
                          <a16:creationId xmlns:a16="http://schemas.microsoft.com/office/drawing/2014/main" id="{98F4B7BE-4CE7-74D3-D4D2-2E674907B76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5" name="Straight Connector 394">
                      <a:extLst>
                        <a:ext uri="{FF2B5EF4-FFF2-40B4-BE49-F238E27FC236}">
                          <a16:creationId xmlns:a16="http://schemas.microsoft.com/office/drawing/2014/main" id="{C3CCFC8C-2850-3F81-7880-20755AA2FE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6" name="Straight Connector 395">
                      <a:extLst>
                        <a:ext uri="{FF2B5EF4-FFF2-40B4-BE49-F238E27FC236}">
                          <a16:creationId xmlns:a16="http://schemas.microsoft.com/office/drawing/2014/main" id="{7B41CA43-C358-ED84-FEFB-4B5761B1DE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7" name="Straight Connector 396">
                      <a:extLst>
                        <a:ext uri="{FF2B5EF4-FFF2-40B4-BE49-F238E27FC236}">
                          <a16:creationId xmlns:a16="http://schemas.microsoft.com/office/drawing/2014/main" id="{18436096-8698-CF31-B3C9-1D51B6526A4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8" name="Straight Connector 397">
                      <a:extLst>
                        <a:ext uri="{FF2B5EF4-FFF2-40B4-BE49-F238E27FC236}">
                          <a16:creationId xmlns:a16="http://schemas.microsoft.com/office/drawing/2014/main" id="{6E05A112-378B-14A9-E78D-A02EE5FCD53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9" name="Straight Connector 398">
                      <a:extLst>
                        <a:ext uri="{FF2B5EF4-FFF2-40B4-BE49-F238E27FC236}">
                          <a16:creationId xmlns:a16="http://schemas.microsoft.com/office/drawing/2014/main" id="{F1397C07-02A0-5489-962A-4F4A3DF33CC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0" name="Straight Connector 399">
                      <a:extLst>
                        <a:ext uri="{FF2B5EF4-FFF2-40B4-BE49-F238E27FC236}">
                          <a16:creationId xmlns:a16="http://schemas.microsoft.com/office/drawing/2014/main" id="{AA589CD8-6B1F-71F9-BA6E-F1ACE420C1A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1" name="Straight Connector 400">
                      <a:extLst>
                        <a:ext uri="{FF2B5EF4-FFF2-40B4-BE49-F238E27FC236}">
                          <a16:creationId xmlns:a16="http://schemas.microsoft.com/office/drawing/2014/main" id="{B5E88F62-DFB4-9D93-7D1A-216E5FCFF2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2" name="Straight Connector 401">
                      <a:extLst>
                        <a:ext uri="{FF2B5EF4-FFF2-40B4-BE49-F238E27FC236}">
                          <a16:creationId xmlns:a16="http://schemas.microsoft.com/office/drawing/2014/main" id="{974E9622-3FE8-CF54-8CD6-F1F80D4A4CB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3" name="Straight Connector 402">
                      <a:extLst>
                        <a:ext uri="{FF2B5EF4-FFF2-40B4-BE49-F238E27FC236}">
                          <a16:creationId xmlns:a16="http://schemas.microsoft.com/office/drawing/2014/main" id="{C0A2D901-C6E8-5A40-C9D4-02FF6097B25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4" name="Straight Connector 403">
                      <a:extLst>
                        <a:ext uri="{FF2B5EF4-FFF2-40B4-BE49-F238E27FC236}">
                          <a16:creationId xmlns:a16="http://schemas.microsoft.com/office/drawing/2014/main" id="{B94A3193-30DA-0B22-30DE-C52802DA400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81" name="Group 380">
                    <a:extLst>
                      <a:ext uri="{FF2B5EF4-FFF2-40B4-BE49-F238E27FC236}">
                        <a16:creationId xmlns:a16="http://schemas.microsoft.com/office/drawing/2014/main" id="{C3319E49-D052-F58B-8B79-F51A7FEAFAB1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383" name="Straight Connector 382">
                      <a:extLst>
                        <a:ext uri="{FF2B5EF4-FFF2-40B4-BE49-F238E27FC236}">
                          <a16:creationId xmlns:a16="http://schemas.microsoft.com/office/drawing/2014/main" id="{B5FB5249-635E-747A-3A8A-877751E8260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4" name="Straight Connector 383">
                      <a:extLst>
                        <a:ext uri="{FF2B5EF4-FFF2-40B4-BE49-F238E27FC236}">
                          <a16:creationId xmlns:a16="http://schemas.microsoft.com/office/drawing/2014/main" id="{D345B6FD-4DC9-B49A-73AC-51E4FDE68B5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5" name="Straight Connector 384">
                      <a:extLst>
                        <a:ext uri="{FF2B5EF4-FFF2-40B4-BE49-F238E27FC236}">
                          <a16:creationId xmlns:a16="http://schemas.microsoft.com/office/drawing/2014/main" id="{BEE39819-73AC-541E-DB4B-8977436814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6" name="Straight Connector 385">
                      <a:extLst>
                        <a:ext uri="{FF2B5EF4-FFF2-40B4-BE49-F238E27FC236}">
                          <a16:creationId xmlns:a16="http://schemas.microsoft.com/office/drawing/2014/main" id="{CC77B006-D492-3559-014C-A511E27405B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5" y="4269639"/>
                      <a:ext cx="106557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7" name="Straight Connector 386">
                      <a:extLst>
                        <a:ext uri="{FF2B5EF4-FFF2-40B4-BE49-F238E27FC236}">
                          <a16:creationId xmlns:a16="http://schemas.microsoft.com/office/drawing/2014/main" id="{CC5133E5-533A-75D7-9226-A5A04AF5830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8" name="Straight Connector 387">
                      <a:extLst>
                        <a:ext uri="{FF2B5EF4-FFF2-40B4-BE49-F238E27FC236}">
                          <a16:creationId xmlns:a16="http://schemas.microsoft.com/office/drawing/2014/main" id="{4BE42887-01CF-388D-DF7E-B7C61D08677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9" name="Straight Connector 388">
                      <a:extLst>
                        <a:ext uri="{FF2B5EF4-FFF2-40B4-BE49-F238E27FC236}">
                          <a16:creationId xmlns:a16="http://schemas.microsoft.com/office/drawing/2014/main" id="{10660CB2-B0D6-81A9-A52C-AE7843C21A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0" name="Straight Connector 389">
                      <a:extLst>
                        <a:ext uri="{FF2B5EF4-FFF2-40B4-BE49-F238E27FC236}">
                          <a16:creationId xmlns:a16="http://schemas.microsoft.com/office/drawing/2014/main" id="{E56EAF64-CB41-B35D-F33D-525CFBB3E82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1" name="Straight Connector 390">
                      <a:extLst>
                        <a:ext uri="{FF2B5EF4-FFF2-40B4-BE49-F238E27FC236}">
                          <a16:creationId xmlns:a16="http://schemas.microsoft.com/office/drawing/2014/main" id="{5A9AEBB5-7DA2-ECEA-245E-F19DC1AA17C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2" name="Straight Connector 391">
                      <a:extLst>
                        <a:ext uri="{FF2B5EF4-FFF2-40B4-BE49-F238E27FC236}">
                          <a16:creationId xmlns:a16="http://schemas.microsoft.com/office/drawing/2014/main" id="{D7D72137-436D-52DC-B25C-5C112838D1D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3" name="Straight Connector 392">
                      <a:extLst>
                        <a:ext uri="{FF2B5EF4-FFF2-40B4-BE49-F238E27FC236}">
                          <a16:creationId xmlns:a16="http://schemas.microsoft.com/office/drawing/2014/main" id="{33E34E9D-E5EB-4F98-BE30-0E2593441C7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82" name="Straight Connector 381">
                    <a:extLst>
                      <a:ext uri="{FF2B5EF4-FFF2-40B4-BE49-F238E27FC236}">
                        <a16:creationId xmlns:a16="http://schemas.microsoft.com/office/drawing/2014/main" id="{891AEE83-C98D-1E7B-48EA-4D35251AAF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78" name="Straight Connector 377">
                  <a:extLst>
                    <a:ext uri="{FF2B5EF4-FFF2-40B4-BE49-F238E27FC236}">
                      <a16:creationId xmlns:a16="http://schemas.microsoft.com/office/drawing/2014/main" id="{CFCBF616-CF6B-BE64-964C-FCBF7689D1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9" name="Straight Connector 378">
                  <a:extLst>
                    <a:ext uri="{FF2B5EF4-FFF2-40B4-BE49-F238E27FC236}">
                      <a16:creationId xmlns:a16="http://schemas.microsoft.com/office/drawing/2014/main" id="{D12433AC-DD3C-5EA4-C6CB-B5F692EB8D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FAB70DD-AF38-A138-7371-DD9A1DA1FFF6}"/>
                  </a:ext>
                </a:extLst>
              </p:cNvPr>
              <p:cNvGrpSpPr/>
              <p:nvPr/>
            </p:nvGrpSpPr>
            <p:grpSpPr>
              <a:xfrm>
                <a:off x="8178075" y="1312017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349" name="Group 348">
                  <a:extLst>
                    <a:ext uri="{FF2B5EF4-FFF2-40B4-BE49-F238E27FC236}">
                      <a16:creationId xmlns:a16="http://schemas.microsoft.com/office/drawing/2014/main" id="{C947BC69-6244-A4F0-8B49-B9995EDC3FE7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352" name="Group 351">
                    <a:extLst>
                      <a:ext uri="{FF2B5EF4-FFF2-40B4-BE49-F238E27FC236}">
                        <a16:creationId xmlns:a16="http://schemas.microsoft.com/office/drawing/2014/main" id="{EEB80FFD-3814-9494-DD85-FBC911AB7C9F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366" name="Straight Connector 365">
                      <a:extLst>
                        <a:ext uri="{FF2B5EF4-FFF2-40B4-BE49-F238E27FC236}">
                          <a16:creationId xmlns:a16="http://schemas.microsoft.com/office/drawing/2014/main" id="{F2B37B46-D7FD-937F-BFA9-DC0E1114A56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7" name="Straight Connector 366">
                      <a:extLst>
                        <a:ext uri="{FF2B5EF4-FFF2-40B4-BE49-F238E27FC236}">
                          <a16:creationId xmlns:a16="http://schemas.microsoft.com/office/drawing/2014/main" id="{3E1AABCA-0DE3-D873-3B4E-57CD12848A9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8" name="Straight Connector 367">
                      <a:extLst>
                        <a:ext uri="{FF2B5EF4-FFF2-40B4-BE49-F238E27FC236}">
                          <a16:creationId xmlns:a16="http://schemas.microsoft.com/office/drawing/2014/main" id="{3E3C76E6-C171-C2AF-C7B2-AF8F9FE0CCE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9" name="Straight Connector 368">
                      <a:extLst>
                        <a:ext uri="{FF2B5EF4-FFF2-40B4-BE49-F238E27FC236}">
                          <a16:creationId xmlns:a16="http://schemas.microsoft.com/office/drawing/2014/main" id="{66625585-8C66-4A13-EFED-1BDC7DC7D24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0" name="Straight Connector 369">
                      <a:extLst>
                        <a:ext uri="{FF2B5EF4-FFF2-40B4-BE49-F238E27FC236}">
                          <a16:creationId xmlns:a16="http://schemas.microsoft.com/office/drawing/2014/main" id="{BF8FDD8F-4930-40C3-668C-47064BFEAC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1" name="Straight Connector 370">
                      <a:extLst>
                        <a:ext uri="{FF2B5EF4-FFF2-40B4-BE49-F238E27FC236}">
                          <a16:creationId xmlns:a16="http://schemas.microsoft.com/office/drawing/2014/main" id="{C463DD02-F92D-F5D9-293B-F9F32F5F0B3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2" name="Straight Connector 371">
                      <a:extLst>
                        <a:ext uri="{FF2B5EF4-FFF2-40B4-BE49-F238E27FC236}">
                          <a16:creationId xmlns:a16="http://schemas.microsoft.com/office/drawing/2014/main" id="{B89781F0-F346-DBD4-E69D-8A79D179C1C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3" name="Straight Connector 372">
                      <a:extLst>
                        <a:ext uri="{FF2B5EF4-FFF2-40B4-BE49-F238E27FC236}">
                          <a16:creationId xmlns:a16="http://schemas.microsoft.com/office/drawing/2014/main" id="{A6B9341E-FE11-6A98-925D-0358E2F45DD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4" name="Straight Connector 373">
                      <a:extLst>
                        <a:ext uri="{FF2B5EF4-FFF2-40B4-BE49-F238E27FC236}">
                          <a16:creationId xmlns:a16="http://schemas.microsoft.com/office/drawing/2014/main" id="{0CB629B5-A584-0E10-C70D-3C93DD45DF6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5" name="Straight Connector 374">
                      <a:extLst>
                        <a:ext uri="{FF2B5EF4-FFF2-40B4-BE49-F238E27FC236}">
                          <a16:creationId xmlns:a16="http://schemas.microsoft.com/office/drawing/2014/main" id="{200E4E4A-0B17-4D60-80CA-E0FE77EB2B4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6" name="Straight Connector 375">
                      <a:extLst>
                        <a:ext uri="{FF2B5EF4-FFF2-40B4-BE49-F238E27FC236}">
                          <a16:creationId xmlns:a16="http://schemas.microsoft.com/office/drawing/2014/main" id="{95250C7B-C4BE-DA22-7680-D12C93398BC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53" name="Group 352">
                    <a:extLst>
                      <a:ext uri="{FF2B5EF4-FFF2-40B4-BE49-F238E27FC236}">
                        <a16:creationId xmlns:a16="http://schemas.microsoft.com/office/drawing/2014/main" id="{68580B88-77CB-A94B-38D3-F9B8943F3BFB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355" name="Straight Connector 354">
                      <a:extLst>
                        <a:ext uri="{FF2B5EF4-FFF2-40B4-BE49-F238E27FC236}">
                          <a16:creationId xmlns:a16="http://schemas.microsoft.com/office/drawing/2014/main" id="{4F3256DE-40F8-4446-95B2-49807F59565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6" name="Straight Connector 355">
                      <a:extLst>
                        <a:ext uri="{FF2B5EF4-FFF2-40B4-BE49-F238E27FC236}">
                          <a16:creationId xmlns:a16="http://schemas.microsoft.com/office/drawing/2014/main" id="{2642C28F-265A-C7A8-1163-EABEF1F286E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7" name="Straight Connector 356">
                      <a:extLst>
                        <a:ext uri="{FF2B5EF4-FFF2-40B4-BE49-F238E27FC236}">
                          <a16:creationId xmlns:a16="http://schemas.microsoft.com/office/drawing/2014/main" id="{ED3DBEF9-E52E-5D8E-C107-3DBB85F625A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8" name="Straight Connector 357">
                      <a:extLst>
                        <a:ext uri="{FF2B5EF4-FFF2-40B4-BE49-F238E27FC236}">
                          <a16:creationId xmlns:a16="http://schemas.microsoft.com/office/drawing/2014/main" id="{3345ABB1-057C-B17C-1264-18135163453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9" name="Straight Connector 358">
                      <a:extLst>
                        <a:ext uri="{FF2B5EF4-FFF2-40B4-BE49-F238E27FC236}">
                          <a16:creationId xmlns:a16="http://schemas.microsoft.com/office/drawing/2014/main" id="{86678390-2849-9617-E347-14094F92A81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0" name="Straight Connector 359">
                      <a:extLst>
                        <a:ext uri="{FF2B5EF4-FFF2-40B4-BE49-F238E27FC236}">
                          <a16:creationId xmlns:a16="http://schemas.microsoft.com/office/drawing/2014/main" id="{EDF7EB11-D7B4-C219-D5BE-63C64FC888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1" name="Straight Connector 360">
                      <a:extLst>
                        <a:ext uri="{FF2B5EF4-FFF2-40B4-BE49-F238E27FC236}">
                          <a16:creationId xmlns:a16="http://schemas.microsoft.com/office/drawing/2014/main" id="{4ADF8F4A-57E4-6EC6-2F18-F05A5982907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2" name="Straight Connector 361">
                      <a:extLst>
                        <a:ext uri="{FF2B5EF4-FFF2-40B4-BE49-F238E27FC236}">
                          <a16:creationId xmlns:a16="http://schemas.microsoft.com/office/drawing/2014/main" id="{C6177F9A-614F-35F3-E7BB-993D1A07586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3" name="Straight Connector 362">
                      <a:extLst>
                        <a:ext uri="{FF2B5EF4-FFF2-40B4-BE49-F238E27FC236}">
                          <a16:creationId xmlns:a16="http://schemas.microsoft.com/office/drawing/2014/main" id="{A88962D3-34FC-4255-7ED1-31AB352ACD1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4" name="Straight Connector 363">
                      <a:extLst>
                        <a:ext uri="{FF2B5EF4-FFF2-40B4-BE49-F238E27FC236}">
                          <a16:creationId xmlns:a16="http://schemas.microsoft.com/office/drawing/2014/main" id="{83222D19-A91D-3670-9229-7FACC2CA1AC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5" name="Straight Connector 364">
                      <a:extLst>
                        <a:ext uri="{FF2B5EF4-FFF2-40B4-BE49-F238E27FC236}">
                          <a16:creationId xmlns:a16="http://schemas.microsoft.com/office/drawing/2014/main" id="{8A5460E2-2C6C-6F7A-35F4-3CC6A5A4C1F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54" name="Straight Connector 353">
                    <a:extLst>
                      <a:ext uri="{FF2B5EF4-FFF2-40B4-BE49-F238E27FC236}">
                        <a16:creationId xmlns:a16="http://schemas.microsoft.com/office/drawing/2014/main" id="{6193205A-D195-696F-859F-60FCD37836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0" name="Straight Connector 349">
                  <a:extLst>
                    <a:ext uri="{FF2B5EF4-FFF2-40B4-BE49-F238E27FC236}">
                      <a16:creationId xmlns:a16="http://schemas.microsoft.com/office/drawing/2014/main" id="{756845CC-766C-A8D4-D17C-DA4EF4BAE3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1" name="Straight Connector 350">
                  <a:extLst>
                    <a:ext uri="{FF2B5EF4-FFF2-40B4-BE49-F238E27FC236}">
                      <a16:creationId xmlns:a16="http://schemas.microsoft.com/office/drawing/2014/main" id="{BF28BF58-952A-A743-6672-D856449E8E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B58E6CA0-C972-9CED-1A7D-B74FCB938F86}"/>
                  </a:ext>
                </a:extLst>
              </p:cNvPr>
              <p:cNvGrpSpPr/>
              <p:nvPr/>
            </p:nvGrpSpPr>
            <p:grpSpPr>
              <a:xfrm>
                <a:off x="9435628" y="1321694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321" name="Group 320">
                  <a:extLst>
                    <a:ext uri="{FF2B5EF4-FFF2-40B4-BE49-F238E27FC236}">
                      <a16:creationId xmlns:a16="http://schemas.microsoft.com/office/drawing/2014/main" id="{3E9FB457-445A-0F29-8ACE-5E19E7FFC784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324" name="Group 323">
                    <a:extLst>
                      <a:ext uri="{FF2B5EF4-FFF2-40B4-BE49-F238E27FC236}">
                        <a16:creationId xmlns:a16="http://schemas.microsoft.com/office/drawing/2014/main" id="{C41B4805-D55B-BDAC-E3CB-2EF77A7D30EC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338" name="Straight Connector 337">
                      <a:extLst>
                        <a:ext uri="{FF2B5EF4-FFF2-40B4-BE49-F238E27FC236}">
                          <a16:creationId xmlns:a16="http://schemas.microsoft.com/office/drawing/2014/main" id="{1B0CE3A9-CFB7-447A-EA1C-FC81600F06E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9" name="Straight Connector 338">
                      <a:extLst>
                        <a:ext uri="{FF2B5EF4-FFF2-40B4-BE49-F238E27FC236}">
                          <a16:creationId xmlns:a16="http://schemas.microsoft.com/office/drawing/2014/main" id="{BA33CDA5-6CCC-76D1-69C0-781DE8E64A7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0" name="Straight Connector 339">
                      <a:extLst>
                        <a:ext uri="{FF2B5EF4-FFF2-40B4-BE49-F238E27FC236}">
                          <a16:creationId xmlns:a16="http://schemas.microsoft.com/office/drawing/2014/main" id="{566734C2-FE35-21B6-80D1-253E97C1031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1" name="Straight Connector 340">
                      <a:extLst>
                        <a:ext uri="{FF2B5EF4-FFF2-40B4-BE49-F238E27FC236}">
                          <a16:creationId xmlns:a16="http://schemas.microsoft.com/office/drawing/2014/main" id="{7A938BBA-646C-03E3-8B4C-E35C1403664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2" name="Straight Connector 341">
                      <a:extLst>
                        <a:ext uri="{FF2B5EF4-FFF2-40B4-BE49-F238E27FC236}">
                          <a16:creationId xmlns:a16="http://schemas.microsoft.com/office/drawing/2014/main" id="{17D3494E-E460-924D-2EFB-DEB810F05C6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3" name="Straight Connector 342">
                      <a:extLst>
                        <a:ext uri="{FF2B5EF4-FFF2-40B4-BE49-F238E27FC236}">
                          <a16:creationId xmlns:a16="http://schemas.microsoft.com/office/drawing/2014/main" id="{30B408B6-15C0-CF31-3CEC-3733A7EA3CB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4" name="Straight Connector 343">
                      <a:extLst>
                        <a:ext uri="{FF2B5EF4-FFF2-40B4-BE49-F238E27FC236}">
                          <a16:creationId xmlns:a16="http://schemas.microsoft.com/office/drawing/2014/main" id="{39C18148-7EDA-132E-E1A3-1367CF55417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5" name="Straight Connector 344">
                      <a:extLst>
                        <a:ext uri="{FF2B5EF4-FFF2-40B4-BE49-F238E27FC236}">
                          <a16:creationId xmlns:a16="http://schemas.microsoft.com/office/drawing/2014/main" id="{3B0D3D9E-50CD-2CAD-33CB-5128AC1663D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6" name="Straight Connector 345">
                      <a:extLst>
                        <a:ext uri="{FF2B5EF4-FFF2-40B4-BE49-F238E27FC236}">
                          <a16:creationId xmlns:a16="http://schemas.microsoft.com/office/drawing/2014/main" id="{A35451C3-E8B1-6A77-5B8F-F03B4B6ACDC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7" name="Straight Connector 346">
                      <a:extLst>
                        <a:ext uri="{FF2B5EF4-FFF2-40B4-BE49-F238E27FC236}">
                          <a16:creationId xmlns:a16="http://schemas.microsoft.com/office/drawing/2014/main" id="{E33758B1-B233-276A-4616-93E556B301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8" name="Straight Connector 347">
                      <a:extLst>
                        <a:ext uri="{FF2B5EF4-FFF2-40B4-BE49-F238E27FC236}">
                          <a16:creationId xmlns:a16="http://schemas.microsoft.com/office/drawing/2014/main" id="{087C8234-7269-B0CA-5A77-789BAFBAB3C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25" name="Group 324">
                    <a:extLst>
                      <a:ext uri="{FF2B5EF4-FFF2-40B4-BE49-F238E27FC236}">
                        <a16:creationId xmlns:a16="http://schemas.microsoft.com/office/drawing/2014/main" id="{C688B66A-8094-43C1-4DCE-3CD234DEF7B2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327" name="Straight Connector 326">
                      <a:extLst>
                        <a:ext uri="{FF2B5EF4-FFF2-40B4-BE49-F238E27FC236}">
                          <a16:creationId xmlns:a16="http://schemas.microsoft.com/office/drawing/2014/main" id="{70CE3B57-2331-320D-8C21-E7D66454112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8" name="Straight Connector 327">
                      <a:extLst>
                        <a:ext uri="{FF2B5EF4-FFF2-40B4-BE49-F238E27FC236}">
                          <a16:creationId xmlns:a16="http://schemas.microsoft.com/office/drawing/2014/main" id="{53E74678-E60A-451E-D292-12187ACBF9C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9" name="Straight Connector 328">
                      <a:extLst>
                        <a:ext uri="{FF2B5EF4-FFF2-40B4-BE49-F238E27FC236}">
                          <a16:creationId xmlns:a16="http://schemas.microsoft.com/office/drawing/2014/main" id="{121FF9DA-C04A-FA20-0E02-D66015FEF9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0" name="Straight Connector 329">
                      <a:extLst>
                        <a:ext uri="{FF2B5EF4-FFF2-40B4-BE49-F238E27FC236}">
                          <a16:creationId xmlns:a16="http://schemas.microsoft.com/office/drawing/2014/main" id="{436A7ED8-4790-0323-D25B-C7DACDED143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1" name="Straight Connector 330">
                      <a:extLst>
                        <a:ext uri="{FF2B5EF4-FFF2-40B4-BE49-F238E27FC236}">
                          <a16:creationId xmlns:a16="http://schemas.microsoft.com/office/drawing/2014/main" id="{6DB059E2-F8A7-75BE-66C1-50995977043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2" name="Straight Connector 331">
                      <a:extLst>
                        <a:ext uri="{FF2B5EF4-FFF2-40B4-BE49-F238E27FC236}">
                          <a16:creationId xmlns:a16="http://schemas.microsoft.com/office/drawing/2014/main" id="{404F88C7-C096-4FAB-9561-E38734BE9EC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3" name="Straight Connector 332">
                      <a:extLst>
                        <a:ext uri="{FF2B5EF4-FFF2-40B4-BE49-F238E27FC236}">
                          <a16:creationId xmlns:a16="http://schemas.microsoft.com/office/drawing/2014/main" id="{722CA6CA-0FEC-3120-F4F3-10BAEE81CE2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4" name="Straight Connector 333">
                      <a:extLst>
                        <a:ext uri="{FF2B5EF4-FFF2-40B4-BE49-F238E27FC236}">
                          <a16:creationId xmlns:a16="http://schemas.microsoft.com/office/drawing/2014/main" id="{5E361573-305F-1460-A5E2-15CB6424BD4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5" name="Straight Connector 334">
                      <a:extLst>
                        <a:ext uri="{FF2B5EF4-FFF2-40B4-BE49-F238E27FC236}">
                          <a16:creationId xmlns:a16="http://schemas.microsoft.com/office/drawing/2014/main" id="{701915D7-9FF9-E263-1A47-416CF0E40DC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6" name="Straight Connector 335">
                      <a:extLst>
                        <a:ext uri="{FF2B5EF4-FFF2-40B4-BE49-F238E27FC236}">
                          <a16:creationId xmlns:a16="http://schemas.microsoft.com/office/drawing/2014/main" id="{360ECCD4-4B25-6BC2-177C-8CF274176C5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7" name="Straight Connector 336">
                      <a:extLst>
                        <a:ext uri="{FF2B5EF4-FFF2-40B4-BE49-F238E27FC236}">
                          <a16:creationId xmlns:a16="http://schemas.microsoft.com/office/drawing/2014/main" id="{B611C96F-6056-B3B5-F087-479E9A71CB7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26" name="Straight Connector 325">
                    <a:extLst>
                      <a:ext uri="{FF2B5EF4-FFF2-40B4-BE49-F238E27FC236}">
                        <a16:creationId xmlns:a16="http://schemas.microsoft.com/office/drawing/2014/main" id="{CC4CBB20-AE22-1AC3-F2C6-1FF2C323BD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2" name="Straight Connector 321">
                  <a:extLst>
                    <a:ext uri="{FF2B5EF4-FFF2-40B4-BE49-F238E27FC236}">
                      <a16:creationId xmlns:a16="http://schemas.microsoft.com/office/drawing/2014/main" id="{267B1F32-C1F3-0C7C-75CC-FF234B77CF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>
                  <a:extLst>
                    <a:ext uri="{FF2B5EF4-FFF2-40B4-BE49-F238E27FC236}">
                      <a16:creationId xmlns:a16="http://schemas.microsoft.com/office/drawing/2014/main" id="{34508413-4733-70CB-40CE-C436B0D30E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DB867F31-77AF-4F75-F67A-3E1031FA15AE}"/>
                  </a:ext>
                </a:extLst>
              </p:cNvPr>
              <p:cNvGrpSpPr/>
              <p:nvPr/>
            </p:nvGrpSpPr>
            <p:grpSpPr>
              <a:xfrm rot="5241431">
                <a:off x="2007958" y="2150954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310" name="Straight Connector 309">
                  <a:extLst>
                    <a:ext uri="{FF2B5EF4-FFF2-40B4-BE49-F238E27FC236}">
                      <a16:creationId xmlns:a16="http://schemas.microsoft.com/office/drawing/2014/main" id="{D7876F2C-A15E-DA33-94B7-AE1ED72ABBF0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Straight Connector 310">
                  <a:extLst>
                    <a:ext uri="{FF2B5EF4-FFF2-40B4-BE49-F238E27FC236}">
                      <a16:creationId xmlns:a16="http://schemas.microsoft.com/office/drawing/2014/main" id="{EEF312EC-5321-A7B4-3D26-80E45E9011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2" name="Straight Connector 311">
                  <a:extLst>
                    <a:ext uri="{FF2B5EF4-FFF2-40B4-BE49-F238E27FC236}">
                      <a16:creationId xmlns:a16="http://schemas.microsoft.com/office/drawing/2014/main" id="{C8B74BAC-310D-E524-BEEA-8B95B235A4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3" name="Straight Connector 312">
                  <a:extLst>
                    <a:ext uri="{FF2B5EF4-FFF2-40B4-BE49-F238E27FC236}">
                      <a16:creationId xmlns:a16="http://schemas.microsoft.com/office/drawing/2014/main" id="{0F4CE345-4FA8-4D8D-CE93-8BCD6FF14E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4" name="Straight Connector 313">
                  <a:extLst>
                    <a:ext uri="{FF2B5EF4-FFF2-40B4-BE49-F238E27FC236}">
                      <a16:creationId xmlns:a16="http://schemas.microsoft.com/office/drawing/2014/main" id="{F52479F4-19E5-A7E4-585D-3BA7A1BB7E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5" name="Straight Connector 314">
                  <a:extLst>
                    <a:ext uri="{FF2B5EF4-FFF2-40B4-BE49-F238E27FC236}">
                      <a16:creationId xmlns:a16="http://schemas.microsoft.com/office/drawing/2014/main" id="{C9E95A4A-60D0-B0EC-31D5-52E4ECBE51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6" name="Straight Connector 315">
                  <a:extLst>
                    <a:ext uri="{FF2B5EF4-FFF2-40B4-BE49-F238E27FC236}">
                      <a16:creationId xmlns:a16="http://schemas.microsoft.com/office/drawing/2014/main" id="{C19663FF-6A69-53F0-8687-A801547034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Straight Connector 316">
                  <a:extLst>
                    <a:ext uri="{FF2B5EF4-FFF2-40B4-BE49-F238E27FC236}">
                      <a16:creationId xmlns:a16="http://schemas.microsoft.com/office/drawing/2014/main" id="{AAA900F9-DC89-A897-AC26-B4AAD7405D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8" name="Straight Connector 317">
                  <a:extLst>
                    <a:ext uri="{FF2B5EF4-FFF2-40B4-BE49-F238E27FC236}">
                      <a16:creationId xmlns:a16="http://schemas.microsoft.com/office/drawing/2014/main" id="{B74CFEE9-A352-14EB-ACE8-63E5F7D398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Straight Connector 318">
                  <a:extLst>
                    <a:ext uri="{FF2B5EF4-FFF2-40B4-BE49-F238E27FC236}">
                      <a16:creationId xmlns:a16="http://schemas.microsoft.com/office/drawing/2014/main" id="{94A6E90B-372E-EB80-1632-090C78D8F9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Straight Connector 319">
                  <a:extLst>
                    <a:ext uri="{FF2B5EF4-FFF2-40B4-BE49-F238E27FC236}">
                      <a16:creationId xmlns:a16="http://schemas.microsoft.com/office/drawing/2014/main" id="{32534EB2-E714-6CFA-1BA7-2D91189A5C16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F7DDDD22-8BD3-CC8F-95D0-8FE3A837D951}"/>
                  </a:ext>
                </a:extLst>
              </p:cNvPr>
              <p:cNvGrpSpPr/>
              <p:nvPr/>
            </p:nvGrpSpPr>
            <p:grpSpPr>
              <a:xfrm rot="5241431">
                <a:off x="3298071" y="2168018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299" name="Straight Connector 298">
                  <a:extLst>
                    <a:ext uri="{FF2B5EF4-FFF2-40B4-BE49-F238E27FC236}">
                      <a16:creationId xmlns:a16="http://schemas.microsoft.com/office/drawing/2014/main" id="{03253A1F-BF51-AC98-F939-E80382CB8D3C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0" name="Straight Connector 299">
                  <a:extLst>
                    <a:ext uri="{FF2B5EF4-FFF2-40B4-BE49-F238E27FC236}">
                      <a16:creationId xmlns:a16="http://schemas.microsoft.com/office/drawing/2014/main" id="{2DE724F3-2565-30AB-1234-C3861C7160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Straight Connector 300">
                  <a:extLst>
                    <a:ext uri="{FF2B5EF4-FFF2-40B4-BE49-F238E27FC236}">
                      <a16:creationId xmlns:a16="http://schemas.microsoft.com/office/drawing/2014/main" id="{C8FF3DB8-B405-B42F-060A-BA3867A2D5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Straight Connector 301">
                  <a:extLst>
                    <a:ext uri="{FF2B5EF4-FFF2-40B4-BE49-F238E27FC236}">
                      <a16:creationId xmlns:a16="http://schemas.microsoft.com/office/drawing/2014/main" id="{10F97428-D399-D1EF-0D30-6140816221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3" name="Straight Connector 302">
                  <a:extLst>
                    <a:ext uri="{FF2B5EF4-FFF2-40B4-BE49-F238E27FC236}">
                      <a16:creationId xmlns:a16="http://schemas.microsoft.com/office/drawing/2014/main" id="{5F994111-5E13-C02C-DCD9-F3F4A9F97C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4" name="Straight Connector 303">
                  <a:extLst>
                    <a:ext uri="{FF2B5EF4-FFF2-40B4-BE49-F238E27FC236}">
                      <a16:creationId xmlns:a16="http://schemas.microsoft.com/office/drawing/2014/main" id="{9A76E91C-DB89-3755-45AA-4E8E6221A4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Straight Connector 304">
                  <a:extLst>
                    <a:ext uri="{FF2B5EF4-FFF2-40B4-BE49-F238E27FC236}">
                      <a16:creationId xmlns:a16="http://schemas.microsoft.com/office/drawing/2014/main" id="{DEE7B1F6-F413-E87E-75DE-1DC034D4A4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6" name="Straight Connector 305">
                  <a:extLst>
                    <a:ext uri="{FF2B5EF4-FFF2-40B4-BE49-F238E27FC236}">
                      <a16:creationId xmlns:a16="http://schemas.microsoft.com/office/drawing/2014/main" id="{B56F5AC4-A139-66A4-D2D1-AB7CEA35C6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7" name="Straight Connector 306">
                  <a:extLst>
                    <a:ext uri="{FF2B5EF4-FFF2-40B4-BE49-F238E27FC236}">
                      <a16:creationId xmlns:a16="http://schemas.microsoft.com/office/drawing/2014/main" id="{464E48CB-134E-9C6E-EA49-C9426201FA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8" name="Straight Connector 307">
                  <a:extLst>
                    <a:ext uri="{FF2B5EF4-FFF2-40B4-BE49-F238E27FC236}">
                      <a16:creationId xmlns:a16="http://schemas.microsoft.com/office/drawing/2014/main" id="{FD40D891-5423-245F-4091-E70651FC14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Straight Connector 308">
                  <a:extLst>
                    <a:ext uri="{FF2B5EF4-FFF2-40B4-BE49-F238E27FC236}">
                      <a16:creationId xmlns:a16="http://schemas.microsoft.com/office/drawing/2014/main" id="{95908A20-114B-F4FD-16AF-39B5B127F200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84A64725-6CEF-820B-AD1B-3DEB0885DEF1}"/>
                  </a:ext>
                </a:extLst>
              </p:cNvPr>
              <p:cNvGrpSpPr/>
              <p:nvPr/>
            </p:nvGrpSpPr>
            <p:grpSpPr>
              <a:xfrm rot="5241431">
                <a:off x="4515763" y="2145466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288" name="Straight Connector 287">
                  <a:extLst>
                    <a:ext uri="{FF2B5EF4-FFF2-40B4-BE49-F238E27FC236}">
                      <a16:creationId xmlns:a16="http://schemas.microsoft.com/office/drawing/2014/main" id="{778E6E80-D897-6F37-43E6-78E1BBFE878F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>
                  <a:extLst>
                    <a:ext uri="{FF2B5EF4-FFF2-40B4-BE49-F238E27FC236}">
                      <a16:creationId xmlns:a16="http://schemas.microsoft.com/office/drawing/2014/main" id="{844A061B-7AB6-1009-FA43-A012985E62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Straight Connector 289">
                  <a:extLst>
                    <a:ext uri="{FF2B5EF4-FFF2-40B4-BE49-F238E27FC236}">
                      <a16:creationId xmlns:a16="http://schemas.microsoft.com/office/drawing/2014/main" id="{8D70B3E4-6556-0C2E-6256-A4A4EE5F91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Straight Connector 290">
                  <a:extLst>
                    <a:ext uri="{FF2B5EF4-FFF2-40B4-BE49-F238E27FC236}">
                      <a16:creationId xmlns:a16="http://schemas.microsoft.com/office/drawing/2014/main" id="{45251D08-8B25-C9FD-65B3-D4B0DD9E2E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Straight Connector 291">
                  <a:extLst>
                    <a:ext uri="{FF2B5EF4-FFF2-40B4-BE49-F238E27FC236}">
                      <a16:creationId xmlns:a16="http://schemas.microsoft.com/office/drawing/2014/main" id="{142C2740-40D4-07F9-F271-4E4C56FFDB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Connector 292">
                  <a:extLst>
                    <a:ext uri="{FF2B5EF4-FFF2-40B4-BE49-F238E27FC236}">
                      <a16:creationId xmlns:a16="http://schemas.microsoft.com/office/drawing/2014/main" id="{0B65DB38-7187-8734-E42F-FCB9F84BC7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Straight Connector 293">
                  <a:extLst>
                    <a:ext uri="{FF2B5EF4-FFF2-40B4-BE49-F238E27FC236}">
                      <a16:creationId xmlns:a16="http://schemas.microsoft.com/office/drawing/2014/main" id="{9F2A4866-1CDA-A2EF-2FF2-81B05E9D68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Connector 294">
                  <a:extLst>
                    <a:ext uri="{FF2B5EF4-FFF2-40B4-BE49-F238E27FC236}">
                      <a16:creationId xmlns:a16="http://schemas.microsoft.com/office/drawing/2014/main" id="{C1B43E4D-E727-0F60-A7C0-A8B742FBA9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Straight Connector 295">
                  <a:extLst>
                    <a:ext uri="{FF2B5EF4-FFF2-40B4-BE49-F238E27FC236}">
                      <a16:creationId xmlns:a16="http://schemas.microsoft.com/office/drawing/2014/main" id="{A4DD0EEE-DAD1-4ECD-AD97-60DDB23AC1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Straight Connector 296">
                  <a:extLst>
                    <a:ext uri="{FF2B5EF4-FFF2-40B4-BE49-F238E27FC236}">
                      <a16:creationId xmlns:a16="http://schemas.microsoft.com/office/drawing/2014/main" id="{D25C7575-B9A1-F1DE-9E7B-BE78A4D6C4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Straight Connector 297">
                  <a:extLst>
                    <a:ext uri="{FF2B5EF4-FFF2-40B4-BE49-F238E27FC236}">
                      <a16:creationId xmlns:a16="http://schemas.microsoft.com/office/drawing/2014/main" id="{9D80310F-CDBD-69C6-4784-FBEE30DA264A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8408EC76-80A6-7311-9F70-4A6976A151E3}"/>
                  </a:ext>
                </a:extLst>
              </p:cNvPr>
              <p:cNvGrpSpPr/>
              <p:nvPr/>
            </p:nvGrpSpPr>
            <p:grpSpPr>
              <a:xfrm rot="5241431">
                <a:off x="5916877" y="2148398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D98FC573-3FA1-6976-B467-C1002FCC80E9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21A54DBB-C364-454B-6B9B-2F5A44CA21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8984A815-D23E-08DF-087F-5404F9F39B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C5BF43CF-D30F-ED97-C7D8-92DF93FDFC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126033CD-73A8-F257-9BD4-69AC473286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AB7DED45-94C7-E587-8801-55EBFFC489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0746D098-01DF-AE92-0307-72A34A0B59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>
                  <a:extLst>
                    <a:ext uri="{FF2B5EF4-FFF2-40B4-BE49-F238E27FC236}">
                      <a16:creationId xmlns:a16="http://schemas.microsoft.com/office/drawing/2014/main" id="{F27AFB2D-2702-B55A-D842-9B1DE312C4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Straight Connector 284">
                  <a:extLst>
                    <a:ext uri="{FF2B5EF4-FFF2-40B4-BE49-F238E27FC236}">
                      <a16:creationId xmlns:a16="http://schemas.microsoft.com/office/drawing/2014/main" id="{4E11BE4D-72E9-7249-FD88-61709887BD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>
                  <a:extLst>
                    <a:ext uri="{FF2B5EF4-FFF2-40B4-BE49-F238E27FC236}">
                      <a16:creationId xmlns:a16="http://schemas.microsoft.com/office/drawing/2014/main" id="{710D1257-D047-0DBC-8706-B06F532068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Connector 286">
                  <a:extLst>
                    <a:ext uri="{FF2B5EF4-FFF2-40B4-BE49-F238E27FC236}">
                      <a16:creationId xmlns:a16="http://schemas.microsoft.com/office/drawing/2014/main" id="{B87A4436-B974-3819-15BC-6F7DC76C9133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B6A9E3F4-A837-2ADF-A274-36F99FFAB8F2}"/>
                  </a:ext>
                </a:extLst>
              </p:cNvPr>
              <p:cNvGrpSpPr/>
              <p:nvPr/>
            </p:nvGrpSpPr>
            <p:grpSpPr>
              <a:xfrm rot="5241431">
                <a:off x="7198114" y="2156144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0DC5B515-510E-BFD0-9101-CDA770F1355E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2AAC8752-DD09-6C0F-1987-3C705781DD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709F0F61-41EE-8B8B-F234-D85DD9A344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44217E77-7EAF-1167-A0DD-15E1BDFA40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B801D601-7DE2-AEA1-11E9-EC90A6256E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7DFC7762-FF2C-E406-5431-EB3870A841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A1F52F73-B60D-3C45-A856-BBD1354B8A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0A86763E-E2BD-A21D-7404-5A35B05437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1882BD9E-B888-2A64-D867-BBBE470D09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0B92C705-38D9-7DA8-1EB1-79E79736C3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F76C817D-52E5-C65C-5243-DC2F2AA498AF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0" name="Group 169">
                <a:extLst>
                  <a:ext uri="{FF2B5EF4-FFF2-40B4-BE49-F238E27FC236}">
                    <a16:creationId xmlns:a16="http://schemas.microsoft.com/office/drawing/2014/main" id="{7862EFF8-5577-367D-A740-4C447A466A16}"/>
                  </a:ext>
                </a:extLst>
              </p:cNvPr>
              <p:cNvGrpSpPr/>
              <p:nvPr/>
            </p:nvGrpSpPr>
            <p:grpSpPr>
              <a:xfrm rot="5241431">
                <a:off x="8486868" y="2165020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9F45BBF7-DED4-A642-2215-97B5A5B07406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A7F5281-2AEA-49D2-C69F-710498102E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4E0B3B7B-ECD9-62BD-4806-B4F3682567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63A25591-D756-B391-CD40-22FF01DA6B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C2604CB2-F678-45E5-34D4-9E98D58057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61D2750D-7B57-6E14-F98B-F95A0CDE51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CD5E8CE4-915E-F9F1-7E79-CE60305013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6EC2B800-08DB-8DA1-18B6-02E8E3B99F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A46B9BC7-3B60-B442-9629-907A43C680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E7266F69-9211-8891-E576-D196EA14B5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A5D0D342-8408-F683-477F-32310B49CCC0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DC5D4CC7-4F12-B640-52AC-0ACADB63BD34}"/>
                  </a:ext>
                </a:extLst>
              </p:cNvPr>
              <p:cNvGrpSpPr/>
              <p:nvPr/>
            </p:nvGrpSpPr>
            <p:grpSpPr>
              <a:xfrm rot="5241431">
                <a:off x="9759251" y="2182806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244" name="Straight Connector 243">
                  <a:extLst>
                    <a:ext uri="{FF2B5EF4-FFF2-40B4-BE49-F238E27FC236}">
                      <a16:creationId xmlns:a16="http://schemas.microsoft.com/office/drawing/2014/main" id="{498DA949-ED6B-99D8-4221-310F2D1D6DEF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CE14A6A3-F1BC-D96E-6926-6C50165E4C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id="{AD70D749-C11F-2879-7710-BDD37137E7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E55D1F55-060D-485F-776D-2039A3C52A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9E5FE7D3-73BB-1289-CD5F-465C9B8A80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2B393876-C0C9-B937-9667-8105F7351C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>
                  <a:extLst>
                    <a:ext uri="{FF2B5EF4-FFF2-40B4-BE49-F238E27FC236}">
                      <a16:creationId xmlns:a16="http://schemas.microsoft.com/office/drawing/2014/main" id="{77D4246F-D948-E33C-9F23-E13D022759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>
                  <a:extLst>
                    <a:ext uri="{FF2B5EF4-FFF2-40B4-BE49-F238E27FC236}">
                      <a16:creationId xmlns:a16="http://schemas.microsoft.com/office/drawing/2014/main" id="{F8843575-37CF-8B47-EE5E-9859C17AF5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>
                  <a:extLst>
                    <a:ext uri="{FF2B5EF4-FFF2-40B4-BE49-F238E27FC236}">
                      <a16:creationId xmlns:a16="http://schemas.microsoft.com/office/drawing/2014/main" id="{878D9A5E-AC71-2488-82C4-2DCD3F0904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>
                  <a:extLst>
                    <a:ext uri="{FF2B5EF4-FFF2-40B4-BE49-F238E27FC236}">
                      <a16:creationId xmlns:a16="http://schemas.microsoft.com/office/drawing/2014/main" id="{FEBBE3F9-50F9-4645-D4F0-CCC0AF6427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7D2AD7F5-1BEA-5C9F-1B98-59AEAAE8A830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4BFB73CF-BAF7-1AD1-7777-0C234C8EB968}"/>
                  </a:ext>
                </a:extLst>
              </p:cNvPr>
              <p:cNvGrpSpPr/>
              <p:nvPr/>
            </p:nvGrpSpPr>
            <p:grpSpPr>
              <a:xfrm>
                <a:off x="8737689" y="2394839"/>
                <a:ext cx="1295321" cy="280118"/>
                <a:chOff x="3032503" y="4269636"/>
                <a:chExt cx="1764082" cy="569301"/>
              </a:xfrm>
            </p:grpSpPr>
            <p:cxnSp>
              <p:nvCxnSpPr>
                <p:cNvPr id="233" name="Straight Connector 232">
                  <a:extLst>
                    <a:ext uri="{FF2B5EF4-FFF2-40B4-BE49-F238E27FC236}">
                      <a16:creationId xmlns:a16="http://schemas.microsoft.com/office/drawing/2014/main" id="{5091E939-C4C8-B310-1A5D-ED5A72C85B48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>
                  <a:extLst>
                    <a:ext uri="{FF2B5EF4-FFF2-40B4-BE49-F238E27FC236}">
                      <a16:creationId xmlns:a16="http://schemas.microsoft.com/office/drawing/2014/main" id="{281A2B1B-8C39-EB85-8D4F-1D5FB28046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>
                  <a:extLst>
                    <a:ext uri="{FF2B5EF4-FFF2-40B4-BE49-F238E27FC236}">
                      <a16:creationId xmlns:a16="http://schemas.microsoft.com/office/drawing/2014/main" id="{F13E3700-4066-3BE6-B913-59A9D259EF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>
                  <a:extLst>
                    <a:ext uri="{FF2B5EF4-FFF2-40B4-BE49-F238E27FC236}">
                      <a16:creationId xmlns:a16="http://schemas.microsoft.com/office/drawing/2014/main" id="{37AC1FA5-D4BB-984C-8ED7-D28AB41C27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>
                  <a:extLst>
                    <a:ext uri="{FF2B5EF4-FFF2-40B4-BE49-F238E27FC236}">
                      <a16:creationId xmlns:a16="http://schemas.microsoft.com/office/drawing/2014/main" id="{077E7EF5-5176-787B-A806-193E149323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>
                  <a:extLst>
                    <a:ext uri="{FF2B5EF4-FFF2-40B4-BE49-F238E27FC236}">
                      <a16:creationId xmlns:a16="http://schemas.microsoft.com/office/drawing/2014/main" id="{9B8E0644-740D-31DE-C68C-BDD0CF093E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>
                  <a:extLst>
                    <a:ext uri="{FF2B5EF4-FFF2-40B4-BE49-F238E27FC236}">
                      <a16:creationId xmlns:a16="http://schemas.microsoft.com/office/drawing/2014/main" id="{BE6EE88A-3C5F-FDC1-81C9-3BECEB7C2B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>
                  <a:extLst>
                    <a:ext uri="{FF2B5EF4-FFF2-40B4-BE49-F238E27FC236}">
                      <a16:creationId xmlns:a16="http://schemas.microsoft.com/office/drawing/2014/main" id="{66C961C1-E530-9A12-7A4D-56D0DA6198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>
                  <a:extLst>
                    <a:ext uri="{FF2B5EF4-FFF2-40B4-BE49-F238E27FC236}">
                      <a16:creationId xmlns:a16="http://schemas.microsoft.com/office/drawing/2014/main" id="{9B8B4932-F98C-A709-D5CA-D30323B6B2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>
                  <a:extLst>
                    <a:ext uri="{FF2B5EF4-FFF2-40B4-BE49-F238E27FC236}">
                      <a16:creationId xmlns:a16="http://schemas.microsoft.com/office/drawing/2014/main" id="{71FE5EA5-29A8-87B9-D78A-3B36503FE3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>
                  <a:extLst>
                    <a:ext uri="{FF2B5EF4-FFF2-40B4-BE49-F238E27FC236}">
                      <a16:creationId xmlns:a16="http://schemas.microsoft.com/office/drawing/2014/main" id="{A9CA4C21-0AA8-7063-72BF-C82C4B75BAC6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53F12CD8-CCDB-92BF-92CA-9970B7D6FB50}"/>
                  </a:ext>
                </a:extLst>
              </p:cNvPr>
              <p:cNvGrpSpPr/>
              <p:nvPr/>
            </p:nvGrpSpPr>
            <p:grpSpPr>
              <a:xfrm>
                <a:off x="7443606" y="2396802"/>
                <a:ext cx="1295321" cy="280118"/>
                <a:chOff x="3032503" y="4269636"/>
                <a:chExt cx="1764082" cy="569301"/>
              </a:xfrm>
            </p:grpSpPr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3011041F-78BA-540A-FE70-3D0D90A2C1BE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B77CC02B-C29E-7600-1A41-D1D0006EC3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7703C71E-33EB-DDB8-CEE7-AB07045914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870C4825-EA63-BF13-57FF-DB1B2134B2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>
                  <a:extLst>
                    <a:ext uri="{FF2B5EF4-FFF2-40B4-BE49-F238E27FC236}">
                      <a16:creationId xmlns:a16="http://schemas.microsoft.com/office/drawing/2014/main" id="{69C9379B-F6FA-27C7-864B-B2CA499F33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60C80E17-3C7F-DE77-B53B-D8EFC290CF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Connector 227">
                  <a:extLst>
                    <a:ext uri="{FF2B5EF4-FFF2-40B4-BE49-F238E27FC236}">
                      <a16:creationId xmlns:a16="http://schemas.microsoft.com/office/drawing/2014/main" id="{3B931B6B-8E34-1F7C-33E5-2C67C61B49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>
                  <a:extLst>
                    <a:ext uri="{FF2B5EF4-FFF2-40B4-BE49-F238E27FC236}">
                      <a16:creationId xmlns:a16="http://schemas.microsoft.com/office/drawing/2014/main" id="{B4AAA4D6-E0B0-B609-4A25-27C17D3338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>
                  <a:extLst>
                    <a:ext uri="{FF2B5EF4-FFF2-40B4-BE49-F238E27FC236}">
                      <a16:creationId xmlns:a16="http://schemas.microsoft.com/office/drawing/2014/main" id="{65153F6C-B801-BAA0-1C21-2B156AB381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>
                  <a:extLst>
                    <a:ext uri="{FF2B5EF4-FFF2-40B4-BE49-F238E27FC236}">
                      <a16:creationId xmlns:a16="http://schemas.microsoft.com/office/drawing/2014/main" id="{46064D9E-01F6-A160-807B-BA18F0AE3D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>
                  <a:extLst>
                    <a:ext uri="{FF2B5EF4-FFF2-40B4-BE49-F238E27FC236}">
                      <a16:creationId xmlns:a16="http://schemas.microsoft.com/office/drawing/2014/main" id="{CC2603C0-D02E-E069-FE54-1E03F72C33E1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" name="Group 173">
                <a:extLst>
                  <a:ext uri="{FF2B5EF4-FFF2-40B4-BE49-F238E27FC236}">
                    <a16:creationId xmlns:a16="http://schemas.microsoft.com/office/drawing/2014/main" id="{047CB9B9-8FFB-564D-3C4B-0AB108F1C3C4}"/>
                  </a:ext>
                </a:extLst>
              </p:cNvPr>
              <p:cNvGrpSpPr/>
              <p:nvPr/>
            </p:nvGrpSpPr>
            <p:grpSpPr>
              <a:xfrm>
                <a:off x="6156886" y="2365197"/>
                <a:ext cx="1295321" cy="280118"/>
                <a:chOff x="3032503" y="4269636"/>
                <a:chExt cx="1764082" cy="569301"/>
              </a:xfrm>
            </p:grpSpPr>
            <p:cxnSp>
              <p:nvCxnSpPr>
                <p:cNvPr id="211" name="Straight Connector 210">
                  <a:extLst>
                    <a:ext uri="{FF2B5EF4-FFF2-40B4-BE49-F238E27FC236}">
                      <a16:creationId xmlns:a16="http://schemas.microsoft.com/office/drawing/2014/main" id="{0992C0CB-E855-BB07-C0E7-AE6D26153E15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D67557CA-8439-D81A-6AC9-5506ABA85E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228A0D37-C527-A29A-AB01-1A81B60230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D6FFAFB9-CAC3-997A-4A2F-343D8A8AC3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4C25846C-A868-EA82-726A-8A6D0EB533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8C6D59D2-1FF1-CCD4-E697-E1FF7734B7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>
                  <a:extLst>
                    <a:ext uri="{FF2B5EF4-FFF2-40B4-BE49-F238E27FC236}">
                      <a16:creationId xmlns:a16="http://schemas.microsoft.com/office/drawing/2014/main" id="{7F2F8582-91C5-4792-44C4-107736AB9D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07545BA6-35EC-E4AF-9971-BCE394245F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>
                  <a:extLst>
                    <a:ext uri="{FF2B5EF4-FFF2-40B4-BE49-F238E27FC236}">
                      <a16:creationId xmlns:a16="http://schemas.microsoft.com/office/drawing/2014/main" id="{D05E6775-91B8-6D1A-AD44-9D03B9C37E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Connector 219">
                  <a:extLst>
                    <a:ext uri="{FF2B5EF4-FFF2-40B4-BE49-F238E27FC236}">
                      <a16:creationId xmlns:a16="http://schemas.microsoft.com/office/drawing/2014/main" id="{DD59C30C-DAEC-097A-FD75-9B1885BE88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815D5DC4-0C95-6FBE-B941-4AB0F8E9BB3E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5" name="Group 174">
                <a:extLst>
                  <a:ext uri="{FF2B5EF4-FFF2-40B4-BE49-F238E27FC236}">
                    <a16:creationId xmlns:a16="http://schemas.microsoft.com/office/drawing/2014/main" id="{96465027-4CCC-0C4B-0E11-985397E7492B}"/>
                  </a:ext>
                </a:extLst>
              </p:cNvPr>
              <p:cNvGrpSpPr/>
              <p:nvPr/>
            </p:nvGrpSpPr>
            <p:grpSpPr>
              <a:xfrm>
                <a:off x="4822885" y="2374219"/>
                <a:ext cx="1295321" cy="280118"/>
                <a:chOff x="3032503" y="4269636"/>
                <a:chExt cx="1764082" cy="569301"/>
              </a:xfrm>
            </p:grpSpPr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2EB6DF11-A64D-5560-46CD-068014AF901D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ACEF844D-5869-30FF-62C8-2844EBBF3E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EE0B4682-39C0-9F31-D694-93B8525215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E8922709-6BEB-7EEA-D3B1-20CDA09DDB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389BE6E9-6FEB-11F9-DC17-39395021AD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186E594F-D809-C8CB-F12D-01E886B49F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21D09046-D0F5-1D6A-3305-6C311D6585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>
                  <a:extLst>
                    <a:ext uri="{FF2B5EF4-FFF2-40B4-BE49-F238E27FC236}">
                      <a16:creationId xmlns:a16="http://schemas.microsoft.com/office/drawing/2014/main" id="{BAC4754A-A870-EFAC-EFC0-D3B8E1EA0D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3C98FCA8-9524-E7EC-1FF1-0B39AC879A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3282CCC5-83F4-A327-88E3-1B7B500553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>
                  <a:extLst>
                    <a:ext uri="{FF2B5EF4-FFF2-40B4-BE49-F238E27FC236}">
                      <a16:creationId xmlns:a16="http://schemas.microsoft.com/office/drawing/2014/main" id="{DD723DC7-F778-3B21-35F5-EA10874B69F1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6" name="Group 175">
                <a:extLst>
                  <a:ext uri="{FF2B5EF4-FFF2-40B4-BE49-F238E27FC236}">
                    <a16:creationId xmlns:a16="http://schemas.microsoft.com/office/drawing/2014/main" id="{7F4B7DA3-5419-F6C9-7D65-0852D1A57ED0}"/>
                  </a:ext>
                </a:extLst>
              </p:cNvPr>
              <p:cNvGrpSpPr/>
              <p:nvPr/>
            </p:nvGrpSpPr>
            <p:grpSpPr>
              <a:xfrm>
                <a:off x="3495967" y="2398841"/>
                <a:ext cx="1295321" cy="280118"/>
                <a:chOff x="3032503" y="4269636"/>
                <a:chExt cx="1764082" cy="569301"/>
              </a:xfrm>
            </p:grpSpPr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DF336909-D732-1057-CF2A-2303B6767F0D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4BD00AB4-BC8F-9D2F-065E-2D867046BC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61F7B143-5048-C2FE-AA77-EA9326E293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8802157F-23DB-08E7-9BF7-B821323BCC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F4D6153F-5874-5ABC-5C9C-73ECC86EE0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6D373057-F7C9-8D16-4566-B5EDD71899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A780EA12-C2D4-C39F-89CD-ECE028B7CA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AA3BEF33-CA05-1DCC-260A-996D3F54F7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29927580-BC7E-904F-51A7-A5667AF7C5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EC84B748-FEDB-5008-D0E3-6A8A5A8767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73547AA6-9285-DE86-28E2-09452CFE871D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Group 176">
                <a:extLst>
                  <a:ext uri="{FF2B5EF4-FFF2-40B4-BE49-F238E27FC236}">
                    <a16:creationId xmlns:a16="http://schemas.microsoft.com/office/drawing/2014/main" id="{A0183089-0E4A-8F8C-2E39-CB0B6C62CB07}"/>
                  </a:ext>
                </a:extLst>
              </p:cNvPr>
              <p:cNvGrpSpPr/>
              <p:nvPr/>
            </p:nvGrpSpPr>
            <p:grpSpPr>
              <a:xfrm>
                <a:off x="2240456" y="2399152"/>
                <a:ext cx="1295321" cy="280118"/>
                <a:chOff x="3032503" y="4269636"/>
                <a:chExt cx="1764082" cy="569301"/>
              </a:xfrm>
            </p:grpSpPr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935B2C3D-8E9F-5F68-745B-4D7A9DB0DD29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3D86FD3C-43D0-A099-CE65-0EB9999B9D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006F596E-106D-00E7-C2CE-5F962F0707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3058D22A-1EFF-B2C6-8014-A7F67FCDE2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D2DFCFDA-F6EB-D32C-6418-6606EE6BB4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4A3E3BE3-7B5E-6675-6855-C7BB24AA2E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0C72D499-8286-722C-7C40-D27E59D1AA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0E751919-0A99-1B86-426C-AB9BF56775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52B532BE-459F-EE4D-1BBC-F948529E40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4C09D155-9655-23E1-03D7-2B94BF05EC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EB02B24B-FF53-164E-1D41-6CEEA2569C4E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4EE98998-032F-1B1A-4F22-1A2418E1A4F5}"/>
                </a:ext>
              </a:extLst>
            </p:cNvPr>
            <p:cNvSpPr txBox="1"/>
            <p:nvPr/>
          </p:nvSpPr>
          <p:spPr>
            <a:xfrm>
              <a:off x="1536338" y="4339826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 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9E79D14-8719-30D2-30A4-E31D630AC1B1}"/>
                </a:ext>
              </a:extLst>
            </p:cNvPr>
            <p:cNvSpPr txBox="1"/>
            <p:nvPr/>
          </p:nvSpPr>
          <p:spPr>
            <a:xfrm>
              <a:off x="2973847" y="4347221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 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846BEF0-AB54-5F36-8E70-D09C2820AD45}"/>
                </a:ext>
              </a:extLst>
            </p:cNvPr>
            <p:cNvSpPr txBox="1"/>
            <p:nvPr/>
          </p:nvSpPr>
          <p:spPr>
            <a:xfrm>
              <a:off x="4076875" y="4360263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 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B2C61E7E-EAED-38AB-79B4-E86C2895B769}"/>
                </a:ext>
              </a:extLst>
            </p:cNvPr>
            <p:cNvSpPr txBox="1"/>
            <p:nvPr/>
          </p:nvSpPr>
          <p:spPr>
            <a:xfrm>
              <a:off x="6718918" y="4348555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 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4C01973-E2E8-D70B-349D-213942E6555D}"/>
                </a:ext>
              </a:extLst>
            </p:cNvPr>
            <p:cNvSpPr txBox="1"/>
            <p:nvPr/>
          </p:nvSpPr>
          <p:spPr>
            <a:xfrm>
              <a:off x="8016298" y="4366886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 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6C5341F-53CD-64EF-FFD5-7D3E0A629614}"/>
                </a:ext>
              </a:extLst>
            </p:cNvPr>
            <p:cNvSpPr txBox="1"/>
            <p:nvPr/>
          </p:nvSpPr>
          <p:spPr>
            <a:xfrm>
              <a:off x="9204357" y="4386072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8" name="TextBox 517">
                <a:extLst>
                  <a:ext uri="{FF2B5EF4-FFF2-40B4-BE49-F238E27FC236}">
                    <a16:creationId xmlns:a16="http://schemas.microsoft.com/office/drawing/2014/main" id="{06AFD3CF-341E-B1AC-DA99-DD3F329BEF9F}"/>
                  </a:ext>
                </a:extLst>
              </p:cNvPr>
              <p:cNvSpPr txBox="1"/>
              <p:nvPr/>
            </p:nvSpPr>
            <p:spPr>
              <a:xfrm>
                <a:off x="8303159" y="4010873"/>
                <a:ext cx="3855056" cy="18826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noProof="0" dirty="0"/>
                  <a:t>I</a:t>
                </a:r>
                <a:r>
                  <a:rPr lang="en-US" baseline="-25000" noProof="0" dirty="0"/>
                  <a:t>1</a:t>
                </a:r>
                <a:r>
                  <a:rPr lang="en-US" noProof="0" dirty="0"/>
                  <a:t>(0)+I</a:t>
                </a:r>
                <a:r>
                  <a:rPr lang="en-US" baseline="-25000" noProof="0" dirty="0"/>
                  <a:t>3</a:t>
                </a:r>
                <a:r>
                  <a:rPr lang="en-US" noProof="0" dirty="0"/>
                  <a:t>(0)=I</a:t>
                </a:r>
                <a:r>
                  <a:rPr lang="en-US" baseline="-25000" noProof="0" dirty="0"/>
                  <a:t>1</a:t>
                </a:r>
                <a:r>
                  <a:rPr lang="en-US" noProof="0" dirty="0"/>
                  <a:t>(L) –I</a:t>
                </a:r>
                <a:r>
                  <a:rPr lang="en-US" baseline="-25000" noProof="0" dirty="0"/>
                  <a:t>3</a:t>
                </a:r>
                <a:r>
                  <a:rPr lang="en-US" noProof="0" dirty="0"/>
                  <a:t>(L)</a:t>
                </a:r>
              </a:p>
              <a:p>
                <a:endParaRPr lang="en-US" noProof="0" dirty="0"/>
              </a:p>
              <a:p>
                <a:r>
                  <a:rPr lang="en-US" noProof="0" dirty="0"/>
                  <a:t>I</a:t>
                </a:r>
                <a:r>
                  <a:rPr lang="en-US" baseline="-25000" noProof="0" dirty="0"/>
                  <a:t>2</a:t>
                </a:r>
                <a:r>
                  <a:rPr lang="en-US" noProof="0" dirty="0"/>
                  <a:t>(0)=I</a:t>
                </a:r>
                <a:r>
                  <a:rPr lang="en-US" baseline="-25000" noProof="0" dirty="0"/>
                  <a:t>3</a:t>
                </a:r>
                <a:r>
                  <a:rPr lang="en-US" noProof="0" dirty="0"/>
                  <a:t>(0)  I</a:t>
                </a:r>
                <a:r>
                  <a:rPr lang="en-US" baseline="-25000" noProof="0" dirty="0"/>
                  <a:t>2</a:t>
                </a:r>
                <a:r>
                  <a:rPr lang="en-US" noProof="0" dirty="0"/>
                  <a:t>(L)=-I</a:t>
                </a:r>
                <a:r>
                  <a:rPr lang="en-US" baseline="-25000" noProof="0" dirty="0"/>
                  <a:t>3</a:t>
                </a:r>
                <a:r>
                  <a:rPr lang="en-US" noProof="0" dirty="0"/>
                  <a:t>(L)</a:t>
                </a:r>
              </a:p>
              <a:p>
                <a:endParaRPr lang="en-US" noProof="0" dirty="0"/>
              </a:p>
              <a:p>
                <a:r>
                  <a:rPr lang="en-US" noProof="0" dirty="0"/>
                  <a:t>Symmetry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1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1" i="1" noProof="0" smtClean="0">
                            <a:latin typeface="Cambria Math" panose="02040503050406030204" pitchFamily="18" charset="0"/>
                          </a:rPr>
                          <m:t>𝒅𝑰</m:t>
                        </m:r>
                        <m:r>
                          <a:rPr lang="en-US" sz="1800" b="1" i="1" baseline="-25000" noProof="0" smtClean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1800" b="1" i="1" noProof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800" b="1" i="1" noProof="0" smtClea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1800" b="1" i="1" noProof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800" b="1" i="1" noProof="0" smtClean="0">
                            <a:latin typeface="Cambria Math" panose="02040503050406030204" pitchFamily="18" charset="0"/>
                          </a:rPr>
                          <m:t>𝑳</m:t>
                        </m:r>
                        <m:r>
                          <a:rPr lang="en-US" sz="1800" b="1" i="1" noProof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800" b="1" i="1" noProof="0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1800" b="1" i="1" noProof="0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1800" b="1" i="1" noProof="0" smtClean="0">
                            <a:latin typeface="Cambria Math" panose="02040503050406030204" pitchFamily="18" charset="0"/>
                          </a:rPr>
                          <m:t>𝒅𝒙</m:t>
                        </m:r>
                      </m:den>
                    </m:f>
                  </m:oMath>
                </a14:m>
                <a:r>
                  <a:rPr lang="en-US" noProof="0" dirty="0"/>
                  <a:t>=0 </a:t>
                </a:r>
              </a:p>
              <a:p>
                <a:r>
                  <a:rPr lang="en-US" noProof="0" dirty="0"/>
                  <a:t>(middle of the cage)   </a:t>
                </a:r>
                <a:endParaRPr lang="en-US" sz="1800" noProof="0" dirty="0"/>
              </a:p>
            </p:txBody>
          </p:sp>
        </mc:Choice>
        <mc:Fallback xmlns="">
          <p:sp>
            <p:nvSpPr>
              <p:cNvPr id="518" name="TextBox 517">
                <a:extLst>
                  <a:ext uri="{FF2B5EF4-FFF2-40B4-BE49-F238E27FC236}">
                    <a16:creationId xmlns:a16="http://schemas.microsoft.com/office/drawing/2014/main" id="{06AFD3CF-341E-B1AC-DA99-DD3F329BEF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3159" y="4010873"/>
                <a:ext cx="3855056" cy="1882695"/>
              </a:xfrm>
              <a:prstGeom prst="rect">
                <a:avLst/>
              </a:prstGeom>
              <a:blipFill>
                <a:blip r:embed="rId2"/>
                <a:stretch>
                  <a:fillRect l="-1266" t="-1942" b="-4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2" name="TextBox 521">
            <a:extLst>
              <a:ext uri="{FF2B5EF4-FFF2-40B4-BE49-F238E27FC236}">
                <a16:creationId xmlns:a16="http://schemas.microsoft.com/office/drawing/2014/main" id="{18B5759A-4C80-995A-022C-A5BEB1E629C8}"/>
              </a:ext>
            </a:extLst>
          </p:cNvPr>
          <p:cNvSpPr txBox="1"/>
          <p:nvPr/>
        </p:nvSpPr>
        <p:spPr>
          <a:xfrm>
            <a:off x="5031834" y="3111102"/>
            <a:ext cx="17910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/>
              <a:t>Kirchhoff law</a:t>
            </a:r>
          </a:p>
          <a:p>
            <a:endParaRPr lang="en-US" sz="1800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3" name="TextBox 522">
                <a:extLst>
                  <a:ext uri="{FF2B5EF4-FFF2-40B4-BE49-F238E27FC236}">
                    <a16:creationId xmlns:a16="http://schemas.microsoft.com/office/drawing/2014/main" id="{E03A0AB1-9585-C775-D771-6FC970266473}"/>
                  </a:ext>
                </a:extLst>
              </p:cNvPr>
              <p:cNvSpPr txBox="1"/>
              <p:nvPr/>
            </p:nvSpPr>
            <p:spPr>
              <a:xfrm>
                <a:off x="4864083" y="3933616"/>
                <a:ext cx="3371696" cy="16047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noProof="0" smtClean="0">
                          <a:latin typeface="Cambria Math" panose="02040503050406030204" pitchFamily="18" charset="0"/>
                        </a:rPr>
                        <m:t>𝑻</m:t>
                      </m:r>
                      <m:f>
                        <m:fPr>
                          <m:ctrlPr>
                            <a:rPr lang="en-US" b="1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noProof="0" smtClean="0">
                              <a:latin typeface="Cambria Math" panose="02040503050406030204" pitchFamily="18" charset="0"/>
                            </a:rPr>
                            <m:t>𝒅𝑰</m:t>
                          </m:r>
                          <m:r>
                            <a:rPr lang="en-US" b="1" i="1" noProof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b="1" i="1" noProof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noProof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b="1" i="1" noProof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1" i="1" noProof="0" smtClean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𝐑𝐈𝟏</m:t>
                      </m:r>
                      <m:d>
                        <m:dPr>
                          <m:ctrlPr>
                            <a:rPr lang="en-US" b="1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0" noProof="0" smtClean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d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𝐊𝐈𝟐</m:t>
                      </m:r>
                      <m:d>
                        <m:dPr>
                          <m:ctrlPr>
                            <a:rPr lang="en-US" b="1" i="1" noProof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noProof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d>
                      <m:r>
                        <a:rPr lang="en-US" b="1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noProof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b="1" i="1" noProof="0" dirty="0">
                  <a:latin typeface="Cambria Math" panose="02040503050406030204" pitchFamily="18" charset="0"/>
                </a:endParaRPr>
              </a:p>
              <a:p>
                <a:pPr algn="ctr"/>
                <a:endParaRPr lang="en-US" sz="1400" b="1" noProof="0" dirty="0"/>
              </a:p>
              <a:p>
                <a:pPr algn="ctr"/>
                <a:endParaRPr lang="en-US" sz="1400" b="1" noProof="0" dirty="0"/>
              </a:p>
              <a:p>
                <a:pPr algn="ctr"/>
                <a:endParaRPr lang="en-US" sz="1400" b="1" noProof="0" dirty="0"/>
              </a:p>
              <a:p>
                <a:pPr algn="ctr"/>
                <a:r>
                  <a:rPr lang="en-US" sz="1400" b="1" noProof="0" dirty="0"/>
                  <a:t> </a:t>
                </a:r>
              </a:p>
              <a:p>
                <a:pPr algn="ctr"/>
                <a:endParaRPr lang="en-US" sz="1400" b="1" noProof="0" dirty="0"/>
              </a:p>
            </p:txBody>
          </p:sp>
        </mc:Choice>
        <mc:Fallback xmlns="">
          <p:sp>
            <p:nvSpPr>
              <p:cNvPr id="523" name="TextBox 522">
                <a:extLst>
                  <a:ext uri="{FF2B5EF4-FFF2-40B4-BE49-F238E27FC236}">
                    <a16:creationId xmlns:a16="http://schemas.microsoft.com/office/drawing/2014/main" id="{E03A0AB1-9585-C775-D771-6FC9702664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4083" y="3933616"/>
                <a:ext cx="3371696" cy="16047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5" name="TextBox 524">
                <a:extLst>
                  <a:ext uri="{FF2B5EF4-FFF2-40B4-BE49-F238E27FC236}">
                    <a16:creationId xmlns:a16="http://schemas.microsoft.com/office/drawing/2014/main" id="{D3C76294-F828-A61F-667A-48550791B596}"/>
                  </a:ext>
                </a:extLst>
              </p:cNvPr>
              <p:cNvSpPr txBox="1"/>
              <p:nvPr/>
            </p:nvSpPr>
            <p:spPr>
              <a:xfrm>
                <a:off x="2961173" y="4755522"/>
                <a:ext cx="5943831" cy="11673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noProof="0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noProof="0">
                              <a:latin typeface="Cambria Math" panose="02040503050406030204" pitchFamily="18" charset="0"/>
                            </a:rPr>
                            <m:t>𝐈</m:t>
                          </m:r>
                          <m:r>
                            <a:rPr lang="en-US" b="1" baseline="-25000" noProof="0">
                              <a:latin typeface="Cambria Math" panose="02040503050406030204" pitchFamily="18" charset="0"/>
                            </a:rPr>
                            <m:t>𝟏</m:t>
                          </m:r>
                          <m:d>
                            <m:dPr>
                              <m:ctrlPr>
                                <a:rPr lang="en-US" b="1" i="1" noProof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noProof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</m:d>
                        </m:num>
                        <m:den>
                          <m:r>
                            <a:rPr lang="en-US" b="1" i="1" noProof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b="1" noProof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𝐈</m:t>
                      </m:r>
                      <m:r>
                        <a:rPr lang="en-US" b="1" i="0" baseline="-25000" noProof="0" smtClean="0">
                          <a:latin typeface="Cambria Math" panose="02040503050406030204" pitchFamily="18" charset="0"/>
                        </a:rPr>
                        <m:t>𝟑</m:t>
                      </m:r>
                      <m:d>
                        <m:dPr>
                          <m:ctrlPr>
                            <a:rPr lang="en-US" b="1" i="1" noProof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noProof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d>
                      <m:r>
                        <a:rPr lang="en-US" b="1" i="1" noProof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noProof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b="1" noProof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noProof="0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noProof="0">
                              <a:latin typeface="Cambria Math" panose="02040503050406030204" pitchFamily="18" charset="0"/>
                            </a:rPr>
                            <m:t>𝐈</m:t>
                          </m:r>
                          <m:r>
                            <a:rPr lang="en-US" b="1" i="0" baseline="-25000" noProof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d>
                            <m:dPr>
                              <m:ctrlPr>
                                <a:rPr lang="en-US" b="1" i="1" noProof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noProof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</m:d>
                        </m:num>
                        <m:den>
                          <m:r>
                            <a:rPr lang="en-US" b="1" i="1" noProof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𝐈𝟑</m:t>
                      </m:r>
                      <m:d>
                        <m:dPr>
                          <m:ctrlPr>
                            <a:rPr lang="en-US" b="1" i="1" noProof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noProof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d>
                      <m:r>
                        <a:rPr lang="en-US" b="1" i="1" noProof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noProof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400" b="1" noProof="0" dirty="0"/>
              </a:p>
            </p:txBody>
          </p:sp>
        </mc:Choice>
        <mc:Fallback xmlns="">
          <p:sp>
            <p:nvSpPr>
              <p:cNvPr id="525" name="TextBox 524">
                <a:extLst>
                  <a:ext uri="{FF2B5EF4-FFF2-40B4-BE49-F238E27FC236}">
                    <a16:creationId xmlns:a16="http://schemas.microsoft.com/office/drawing/2014/main" id="{D3C76294-F828-A61F-667A-48550791B5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1173" y="4755522"/>
                <a:ext cx="5943831" cy="116737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31E1E88-CFFE-7DAB-ABF2-F6F27E4585F5}"/>
              </a:ext>
            </a:extLst>
          </p:cNvPr>
          <p:cNvSpPr txBox="1"/>
          <p:nvPr/>
        </p:nvSpPr>
        <p:spPr>
          <a:xfrm>
            <a:off x="1237012" y="3102910"/>
            <a:ext cx="28891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Transmission line model </a:t>
            </a:r>
          </a:p>
        </p:txBody>
      </p:sp>
      <p:sp>
        <p:nvSpPr>
          <p:cNvPr id="524" name="TextBox 523">
            <a:extLst>
              <a:ext uri="{FF2B5EF4-FFF2-40B4-BE49-F238E27FC236}">
                <a16:creationId xmlns:a16="http://schemas.microsoft.com/office/drawing/2014/main" id="{5BD65705-7B4A-3B80-E6B2-35663D6B37A5}"/>
              </a:ext>
            </a:extLst>
          </p:cNvPr>
          <p:cNvSpPr txBox="1"/>
          <p:nvPr/>
        </p:nvSpPr>
        <p:spPr>
          <a:xfrm>
            <a:off x="2182809" y="3812438"/>
            <a:ext cx="4183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noProof="0" dirty="0"/>
              <a:t>I</a:t>
            </a:r>
            <a:r>
              <a:rPr lang="en-US" baseline="-25000" noProof="0" dirty="0"/>
              <a:t>1</a:t>
            </a:r>
            <a:r>
              <a:rPr lang="en-US" noProof="0" dirty="0"/>
              <a:t>(x)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7ECE658-697E-D748-E52B-720F17BC5C5E}"/>
              </a:ext>
            </a:extLst>
          </p:cNvPr>
          <p:cNvCxnSpPr>
            <a:cxnSpLocks/>
          </p:cNvCxnSpPr>
          <p:nvPr/>
        </p:nvCxnSpPr>
        <p:spPr>
          <a:xfrm>
            <a:off x="2118619" y="5310486"/>
            <a:ext cx="1939840" cy="18747"/>
          </a:xfrm>
          <a:prstGeom prst="line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7DCF1379-BB6D-DCD5-5F83-7504D2CA80CC}"/>
              </a:ext>
            </a:extLst>
          </p:cNvPr>
          <p:cNvSpPr/>
          <p:nvPr/>
        </p:nvSpPr>
        <p:spPr>
          <a:xfrm>
            <a:off x="2664050" y="5207240"/>
            <a:ext cx="625805" cy="23724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/>
              <a:t>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F57BFE2-6541-61DC-2892-914D58414393}"/>
              </a:ext>
            </a:extLst>
          </p:cNvPr>
          <p:cNvSpPr txBox="1"/>
          <p:nvPr/>
        </p:nvSpPr>
        <p:spPr>
          <a:xfrm>
            <a:off x="2794530" y="5620878"/>
            <a:ext cx="4183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noProof="0" dirty="0"/>
              <a:t>I</a:t>
            </a:r>
            <a:r>
              <a:rPr lang="en-US" baseline="-25000" noProof="0" dirty="0"/>
              <a:t>2</a:t>
            </a:r>
            <a:r>
              <a:rPr lang="en-US" noProof="0" dirty="0"/>
              <a:t>(x)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0A61C2F-0E9F-E5B5-0556-CB99CAD0597C}"/>
              </a:ext>
            </a:extLst>
          </p:cNvPr>
          <p:cNvSpPr txBox="1"/>
          <p:nvPr/>
        </p:nvSpPr>
        <p:spPr>
          <a:xfrm rot="5561543">
            <a:off x="2368966" y="4672099"/>
            <a:ext cx="41838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noProof="0" dirty="0"/>
              <a:t>I</a:t>
            </a:r>
            <a:r>
              <a:rPr lang="en-US" baseline="-25000" noProof="0" dirty="0"/>
              <a:t>3</a:t>
            </a:r>
            <a:r>
              <a:rPr lang="en-US" noProof="0" dirty="0"/>
              <a:t>(x)</a:t>
            </a:r>
          </a:p>
        </p:txBody>
      </p:sp>
      <p:sp>
        <p:nvSpPr>
          <p:cNvPr id="546" name="TextBox 545">
            <a:extLst>
              <a:ext uri="{FF2B5EF4-FFF2-40B4-BE49-F238E27FC236}">
                <a16:creationId xmlns:a16="http://schemas.microsoft.com/office/drawing/2014/main" id="{820B24F7-9C9C-0C42-7F8D-09EC18E36B19}"/>
              </a:ext>
            </a:extLst>
          </p:cNvPr>
          <p:cNvSpPr txBox="1"/>
          <p:nvPr/>
        </p:nvSpPr>
        <p:spPr>
          <a:xfrm>
            <a:off x="8427883" y="3095940"/>
            <a:ext cx="1675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/>
              <a:t>Constraints </a:t>
            </a:r>
            <a:endParaRPr lang="en-US" noProof="0" dirty="0"/>
          </a:p>
        </p:txBody>
      </p:sp>
      <p:sp>
        <p:nvSpPr>
          <p:cNvPr id="547" name="Rectangle 546">
            <a:extLst>
              <a:ext uri="{FF2B5EF4-FFF2-40B4-BE49-F238E27FC236}">
                <a16:creationId xmlns:a16="http://schemas.microsoft.com/office/drawing/2014/main" id="{3FB68823-36F1-D362-D113-3DE711774CA8}"/>
              </a:ext>
            </a:extLst>
          </p:cNvPr>
          <p:cNvSpPr/>
          <p:nvPr/>
        </p:nvSpPr>
        <p:spPr>
          <a:xfrm>
            <a:off x="183809" y="3076708"/>
            <a:ext cx="4536140" cy="3036475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50" name="Rectangle 549">
            <a:extLst>
              <a:ext uri="{FF2B5EF4-FFF2-40B4-BE49-F238E27FC236}">
                <a16:creationId xmlns:a16="http://schemas.microsoft.com/office/drawing/2014/main" id="{8514A42E-0198-C35C-E682-AA11FAC77BF4}"/>
              </a:ext>
            </a:extLst>
          </p:cNvPr>
          <p:cNvSpPr/>
          <p:nvPr/>
        </p:nvSpPr>
        <p:spPr>
          <a:xfrm flipH="1">
            <a:off x="4833855" y="3084123"/>
            <a:ext cx="3443182" cy="3036475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51" name="Rectangle 550">
            <a:extLst>
              <a:ext uri="{FF2B5EF4-FFF2-40B4-BE49-F238E27FC236}">
                <a16:creationId xmlns:a16="http://schemas.microsoft.com/office/drawing/2014/main" id="{42374C4A-59E0-AC92-BAEC-899A6293F4E9}"/>
              </a:ext>
            </a:extLst>
          </p:cNvPr>
          <p:cNvSpPr/>
          <p:nvPr/>
        </p:nvSpPr>
        <p:spPr>
          <a:xfrm>
            <a:off x="8343716" y="3070893"/>
            <a:ext cx="2652996" cy="3049705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8" name="TextBox 557">
                <a:extLst>
                  <a:ext uri="{FF2B5EF4-FFF2-40B4-BE49-F238E27FC236}">
                    <a16:creationId xmlns:a16="http://schemas.microsoft.com/office/drawing/2014/main" id="{0CBC0B78-927C-5C51-F2CD-03EEB625B5E2}"/>
                  </a:ext>
                </a:extLst>
              </p:cNvPr>
              <p:cNvSpPr txBox="1"/>
              <p:nvPr/>
            </p:nvSpPr>
            <p:spPr>
              <a:xfrm>
                <a:off x="5193835" y="3451118"/>
                <a:ext cx="613632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0" noProof="0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 b="0" i="0" noProof="0" smtClean="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noProof="0" dirty="0"/>
                  <a:t>]=Ωm, [T]=Ω/□,[R]= Ω</a:t>
                </a:r>
              </a:p>
            </p:txBody>
          </p:sp>
        </mc:Choice>
        <mc:Fallback xmlns="">
          <p:sp>
            <p:nvSpPr>
              <p:cNvPr id="558" name="TextBox 557">
                <a:extLst>
                  <a:ext uri="{FF2B5EF4-FFF2-40B4-BE49-F238E27FC236}">
                    <a16:creationId xmlns:a16="http://schemas.microsoft.com/office/drawing/2014/main" id="{0CBC0B78-927C-5C51-F2CD-03EEB625B5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835" y="3451118"/>
                <a:ext cx="6136320" cy="369332"/>
              </a:xfrm>
              <a:prstGeom prst="rect">
                <a:avLst/>
              </a:prstGeom>
              <a:blipFill>
                <a:blip r:embed="rId5"/>
                <a:stretch>
                  <a:fillRect l="-298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6884904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A8833-F1E0-BFAF-91B3-1DC88505D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Buried resistive layer: electrical model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DA0CF-F36F-4E7F-CD99-7137DFD8A77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116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266C6-C816-0026-F2D8-9C50F08DD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170418-32D6-B329-A6B5-3538AA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0CA7F09-8E32-6E7D-13DF-F8E019F7C079}"/>
              </a:ext>
            </a:extLst>
          </p:cNvPr>
          <p:cNvGrpSpPr/>
          <p:nvPr/>
        </p:nvGrpSpPr>
        <p:grpSpPr>
          <a:xfrm>
            <a:off x="292852" y="927977"/>
            <a:ext cx="11977989" cy="2545792"/>
            <a:chOff x="188863" y="3556545"/>
            <a:chExt cx="11977989" cy="254579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7A49932-FCC3-48AB-EA38-ECDEB57A2E64}"/>
                </a:ext>
              </a:extLst>
            </p:cNvPr>
            <p:cNvGrpSpPr/>
            <p:nvPr/>
          </p:nvGrpSpPr>
          <p:grpSpPr>
            <a:xfrm>
              <a:off x="188863" y="3556545"/>
              <a:ext cx="11977989" cy="2545792"/>
              <a:chOff x="395788" y="938759"/>
              <a:chExt cx="11977989" cy="2545792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EC082C59-8ECD-4CE8-A5AB-49361BFCE063}"/>
                  </a:ext>
                </a:extLst>
              </p:cNvPr>
              <p:cNvSpPr txBox="1"/>
              <p:nvPr/>
            </p:nvSpPr>
            <p:spPr>
              <a:xfrm>
                <a:off x="11269233" y="1477699"/>
                <a:ext cx="85387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noProof="0" dirty="0"/>
                  <a:t>Glue </a:t>
                </a:r>
              </a:p>
              <a:p>
                <a:r>
                  <a:rPr lang="en-US" sz="1400" noProof="0" dirty="0"/>
                  <a:t>prepreg.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E231C95F-657A-8E1E-C2D3-6B9ED3EE720B}"/>
                  </a:ext>
                </a:extLst>
              </p:cNvPr>
              <p:cNvSpPr txBox="1"/>
              <p:nvPr/>
            </p:nvSpPr>
            <p:spPr>
              <a:xfrm>
                <a:off x="11071450" y="2575746"/>
                <a:ext cx="1302327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noProof="0" dirty="0"/>
                  <a:t>Resin </a:t>
                </a:r>
              </a:p>
              <a:p>
                <a:r>
                  <a:rPr lang="en-US" sz="1400" noProof="0" dirty="0"/>
                  <a:t>impregnated</a:t>
                </a:r>
              </a:p>
              <a:p>
                <a:r>
                  <a:rPr lang="en-US" sz="1400" noProof="0" dirty="0"/>
                  <a:t>Twaron layer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51034469-3539-B7D6-2471-626421AB9391}"/>
                  </a:ext>
                </a:extLst>
              </p:cNvPr>
              <p:cNvSpPr txBox="1"/>
              <p:nvPr/>
            </p:nvSpPr>
            <p:spPr>
              <a:xfrm>
                <a:off x="10805780" y="1020435"/>
                <a:ext cx="91993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noProof="0" dirty="0"/>
                  <a:t>Cathode</a:t>
                </a:r>
              </a:p>
              <a:p>
                <a:r>
                  <a:rPr lang="en-US" sz="1400" b="1" noProof="0" dirty="0">
                    <a:solidFill>
                      <a:srgbClr val="0000FF"/>
                    </a:solidFill>
                  </a:rPr>
                  <a:t>-10kV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7C97D64C-EE78-2306-F533-99987DB879CE}"/>
                  </a:ext>
                </a:extLst>
              </p:cNvPr>
              <p:cNvSpPr/>
              <p:nvPr/>
            </p:nvSpPr>
            <p:spPr>
              <a:xfrm>
                <a:off x="3459964" y="2044540"/>
                <a:ext cx="1018564" cy="3873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26E341E0-F00E-FC11-2974-626FC1863AE6}"/>
                  </a:ext>
                </a:extLst>
              </p:cNvPr>
              <p:cNvSpPr/>
              <p:nvPr/>
            </p:nvSpPr>
            <p:spPr>
              <a:xfrm>
                <a:off x="1238481" y="153197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E8F795A5-517A-7511-08FF-891665BD6841}"/>
                  </a:ext>
                </a:extLst>
              </p:cNvPr>
              <p:cNvSpPr/>
              <p:nvPr/>
            </p:nvSpPr>
            <p:spPr>
              <a:xfrm>
                <a:off x="2517243" y="153197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AE6C7BBF-BB87-3A21-539C-7F628C8A999B}"/>
                  </a:ext>
                </a:extLst>
              </p:cNvPr>
              <p:cNvSpPr/>
              <p:nvPr/>
            </p:nvSpPr>
            <p:spPr>
              <a:xfrm>
                <a:off x="3775952" y="1543454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F06C7F42-E032-BAA1-AFAD-235015D84AC6}"/>
                  </a:ext>
                </a:extLst>
              </p:cNvPr>
              <p:cNvSpPr/>
              <p:nvPr/>
            </p:nvSpPr>
            <p:spPr>
              <a:xfrm>
                <a:off x="1138711" y="1638138"/>
                <a:ext cx="3567234" cy="383449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7C8658B1-2082-4C55-2C9C-823A883B6294}"/>
                  </a:ext>
                </a:extLst>
              </p:cNvPr>
              <p:cNvSpPr/>
              <p:nvPr/>
            </p:nvSpPr>
            <p:spPr>
              <a:xfrm>
                <a:off x="1852567" y="2004732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904313F6-D08E-3D85-8754-E9FCDDFAF9B3}"/>
                  </a:ext>
                </a:extLst>
              </p:cNvPr>
              <p:cNvSpPr/>
              <p:nvPr/>
            </p:nvSpPr>
            <p:spPr>
              <a:xfrm>
                <a:off x="1141112" y="2174153"/>
                <a:ext cx="3567234" cy="25139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7E3DEAC7-CEDF-0C0F-D028-889195083530}"/>
                  </a:ext>
                </a:extLst>
              </p:cNvPr>
              <p:cNvSpPr/>
              <p:nvPr/>
            </p:nvSpPr>
            <p:spPr>
              <a:xfrm>
                <a:off x="3775629" y="1528772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39B8E008-F7D3-00D4-AD23-5BC7CF36B95E}"/>
                  </a:ext>
                </a:extLst>
              </p:cNvPr>
              <p:cNvSpPr/>
              <p:nvPr/>
            </p:nvSpPr>
            <p:spPr>
              <a:xfrm>
                <a:off x="5054391" y="1528772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F6E667F3-DAE5-BC88-7C62-376DFDF68F97}"/>
                  </a:ext>
                </a:extLst>
              </p:cNvPr>
              <p:cNvSpPr/>
              <p:nvPr/>
            </p:nvSpPr>
            <p:spPr>
              <a:xfrm>
                <a:off x="3675859" y="1634932"/>
                <a:ext cx="3567234" cy="383449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4FFAE8B9-11B7-0988-B635-1CE448CB44D7}"/>
                  </a:ext>
                </a:extLst>
              </p:cNvPr>
              <p:cNvSpPr/>
              <p:nvPr/>
            </p:nvSpPr>
            <p:spPr>
              <a:xfrm>
                <a:off x="1138711" y="2005383"/>
                <a:ext cx="6116378" cy="168769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DD2203A8-419D-FC22-BB94-F72FEEF84520}"/>
                  </a:ext>
                </a:extLst>
              </p:cNvPr>
              <p:cNvSpPr/>
              <p:nvPr/>
            </p:nvSpPr>
            <p:spPr>
              <a:xfrm>
                <a:off x="3678260" y="2170947"/>
                <a:ext cx="3567234" cy="25139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F5826105-3089-A550-8369-D64E643A2D13}"/>
                  </a:ext>
                </a:extLst>
              </p:cNvPr>
              <p:cNvSpPr/>
              <p:nvPr/>
            </p:nvSpPr>
            <p:spPr>
              <a:xfrm>
                <a:off x="3150301" y="2013841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9DB77C7F-E8D0-D6AC-D55C-470C1CF271D9}"/>
                  </a:ext>
                </a:extLst>
              </p:cNvPr>
              <p:cNvSpPr/>
              <p:nvPr/>
            </p:nvSpPr>
            <p:spPr>
              <a:xfrm>
                <a:off x="1903164" y="2000874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69F37D6B-FDC2-769A-3B7C-869BF5CE4C04}"/>
                  </a:ext>
                </a:extLst>
              </p:cNvPr>
              <p:cNvSpPr/>
              <p:nvPr/>
            </p:nvSpPr>
            <p:spPr>
              <a:xfrm>
                <a:off x="1141931" y="2436330"/>
                <a:ext cx="6085450" cy="500202"/>
              </a:xfrm>
              <a:prstGeom prst="rect">
                <a:avLst/>
              </a:prstGeom>
              <a:pattFill prst="solidDmnd">
                <a:fgClr>
                  <a:srgbClr val="FFFF0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3CB00A9D-A596-06DA-246A-14B9AA116005}"/>
                  </a:ext>
                </a:extLst>
              </p:cNvPr>
              <p:cNvSpPr/>
              <p:nvPr/>
            </p:nvSpPr>
            <p:spPr>
              <a:xfrm>
                <a:off x="1136912" y="2433981"/>
                <a:ext cx="6104382" cy="50020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0"/>
                      <a:lumMod val="0"/>
                      <a:lumOff val="100000"/>
                    </a:schemeClr>
                  </a:gs>
                  <a:gs pos="28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545DA66F-0D72-7E75-D655-A76D980976AD}"/>
                  </a:ext>
                </a:extLst>
              </p:cNvPr>
              <p:cNvSpPr/>
              <p:nvPr/>
            </p:nvSpPr>
            <p:spPr>
              <a:xfrm>
                <a:off x="7334606" y="2052056"/>
                <a:ext cx="1018564" cy="3873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950AB597-399B-07E0-5B79-1A94D3C06EB9}"/>
                  </a:ext>
                </a:extLst>
              </p:cNvPr>
              <p:cNvSpPr/>
              <p:nvPr/>
            </p:nvSpPr>
            <p:spPr>
              <a:xfrm>
                <a:off x="6346966" y="1531473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9A8DB03D-BF34-E145-CEFC-8970B758FBCA}"/>
                  </a:ext>
                </a:extLst>
              </p:cNvPr>
              <p:cNvSpPr/>
              <p:nvPr/>
            </p:nvSpPr>
            <p:spPr>
              <a:xfrm>
                <a:off x="6391885" y="1539494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6A627670-88BD-6073-E2FF-ABBA58899B96}"/>
                  </a:ext>
                </a:extLst>
              </p:cNvPr>
              <p:cNvSpPr/>
              <p:nvPr/>
            </p:nvSpPr>
            <p:spPr>
              <a:xfrm>
                <a:off x="7650594" y="1550970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53AC73ED-390C-DDF6-57E0-55FFFF116997}"/>
                  </a:ext>
                </a:extLst>
              </p:cNvPr>
              <p:cNvSpPr/>
              <p:nvPr/>
            </p:nvSpPr>
            <p:spPr>
              <a:xfrm>
                <a:off x="5013353" y="1645654"/>
                <a:ext cx="3567234" cy="383449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B9F98962-69D6-2649-A936-63B02E211649}"/>
                  </a:ext>
                </a:extLst>
              </p:cNvPr>
              <p:cNvSpPr/>
              <p:nvPr/>
            </p:nvSpPr>
            <p:spPr>
              <a:xfrm>
                <a:off x="5727209" y="201224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35238A7B-A6B8-509D-3783-AC217EB2344C}"/>
                  </a:ext>
                </a:extLst>
              </p:cNvPr>
              <p:cNvSpPr/>
              <p:nvPr/>
            </p:nvSpPr>
            <p:spPr>
              <a:xfrm>
                <a:off x="5015754" y="2181669"/>
                <a:ext cx="3567234" cy="25139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089B8C74-E172-F83F-63C8-7A11AF13E0BC}"/>
                  </a:ext>
                </a:extLst>
              </p:cNvPr>
              <p:cNvSpPr/>
              <p:nvPr/>
            </p:nvSpPr>
            <p:spPr>
              <a:xfrm>
                <a:off x="9871754" y="2048850"/>
                <a:ext cx="1018564" cy="3873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9B535AFB-5DB1-94B6-9E11-1AC94438B9DB}"/>
                  </a:ext>
                </a:extLst>
              </p:cNvPr>
              <p:cNvSpPr/>
              <p:nvPr/>
            </p:nvSpPr>
            <p:spPr>
              <a:xfrm>
                <a:off x="7650271" y="153628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6090F7FD-78B0-5BD9-76D2-D19852339FC2}"/>
                  </a:ext>
                </a:extLst>
              </p:cNvPr>
              <p:cNvSpPr/>
              <p:nvPr/>
            </p:nvSpPr>
            <p:spPr>
              <a:xfrm>
                <a:off x="8929033" y="153628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66518633-7D13-DBF0-7825-B9611236D812}"/>
                  </a:ext>
                </a:extLst>
              </p:cNvPr>
              <p:cNvSpPr/>
              <p:nvPr/>
            </p:nvSpPr>
            <p:spPr>
              <a:xfrm>
                <a:off x="10187742" y="1547764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76A3FDD3-F1E7-CA77-A76A-E641A0D0F28A}"/>
                  </a:ext>
                </a:extLst>
              </p:cNvPr>
              <p:cNvSpPr/>
              <p:nvPr/>
            </p:nvSpPr>
            <p:spPr>
              <a:xfrm>
                <a:off x="7550501" y="1642448"/>
                <a:ext cx="3567234" cy="383449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C8962DB2-53D2-EF9D-428F-27BCD13D43F3}"/>
                  </a:ext>
                </a:extLst>
              </p:cNvPr>
              <p:cNvSpPr/>
              <p:nvPr/>
            </p:nvSpPr>
            <p:spPr>
              <a:xfrm>
                <a:off x="5013353" y="2012899"/>
                <a:ext cx="6116378" cy="168769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A06710E5-E519-B8AB-A292-05337A8FAA88}"/>
                  </a:ext>
                </a:extLst>
              </p:cNvPr>
              <p:cNvSpPr/>
              <p:nvPr/>
            </p:nvSpPr>
            <p:spPr>
              <a:xfrm>
                <a:off x="9562091" y="2018151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5D0267BD-D92C-533D-232F-5FC9ECFF6DD5}"/>
                  </a:ext>
                </a:extLst>
              </p:cNvPr>
              <p:cNvSpPr/>
              <p:nvPr/>
            </p:nvSpPr>
            <p:spPr>
              <a:xfrm>
                <a:off x="7552902" y="2178463"/>
                <a:ext cx="3567234" cy="25139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92FF0079-73BF-319C-6F8F-DFBB79D43420}"/>
                  </a:ext>
                </a:extLst>
              </p:cNvPr>
              <p:cNvSpPr/>
              <p:nvPr/>
            </p:nvSpPr>
            <p:spPr>
              <a:xfrm>
                <a:off x="7024943" y="2021357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A550FC76-A161-23FF-3C7B-AC46D73D9399}"/>
                  </a:ext>
                </a:extLst>
              </p:cNvPr>
              <p:cNvSpPr/>
              <p:nvPr/>
            </p:nvSpPr>
            <p:spPr>
              <a:xfrm>
                <a:off x="8272747" y="201908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753989DC-C0DB-1861-C231-0D35D2D1657C}"/>
                  </a:ext>
                </a:extLst>
              </p:cNvPr>
              <p:cNvSpPr/>
              <p:nvPr/>
            </p:nvSpPr>
            <p:spPr>
              <a:xfrm>
                <a:off x="5759470" y="2008390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9740E68F-E21E-92C3-6E3B-FC4D5162A6B5}"/>
                  </a:ext>
                </a:extLst>
              </p:cNvPr>
              <p:cNvSpPr txBox="1"/>
              <p:nvPr/>
            </p:nvSpPr>
            <p:spPr>
              <a:xfrm>
                <a:off x="9969800" y="1634915"/>
                <a:ext cx="13023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noProof="0" dirty="0"/>
                  <a:t>Kapton 50</a:t>
                </a:r>
                <a:r>
                  <a:rPr lang="en-US" sz="1400" noProof="0" dirty="0">
                    <a:latin typeface="Symbol" panose="05050102010706020507" pitchFamily="18" charset="2"/>
                  </a:rPr>
                  <a:t>m</a:t>
                </a:r>
                <a:r>
                  <a:rPr lang="en-US" sz="1400" noProof="0" dirty="0"/>
                  <a:t>m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938FC310-CA68-1C32-9EB3-7A1B9C80AEBA}"/>
                  </a:ext>
                </a:extLst>
              </p:cNvPr>
              <p:cNvSpPr txBox="1"/>
              <p:nvPr/>
            </p:nvSpPr>
            <p:spPr>
              <a:xfrm>
                <a:off x="9963420" y="2166787"/>
                <a:ext cx="1302327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noProof="0" dirty="0"/>
                  <a:t>Kapton 25</a:t>
                </a:r>
                <a:r>
                  <a:rPr lang="en-US" sz="1400" noProof="0" dirty="0">
                    <a:latin typeface="Symbol" panose="05050102010706020507" pitchFamily="18" charset="2"/>
                  </a:rPr>
                  <a:t>m</a:t>
                </a:r>
                <a:r>
                  <a:rPr lang="en-US" sz="1400" noProof="0" dirty="0"/>
                  <a:t>m</a:t>
                </a:r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EEC193CD-9546-AB42-E6BB-C1AC36299378}"/>
                  </a:ext>
                </a:extLst>
              </p:cNvPr>
              <p:cNvSpPr/>
              <p:nvPr/>
            </p:nvSpPr>
            <p:spPr>
              <a:xfrm>
                <a:off x="5016573" y="2443846"/>
                <a:ext cx="6085450" cy="500202"/>
              </a:xfrm>
              <a:prstGeom prst="rect">
                <a:avLst/>
              </a:prstGeom>
              <a:pattFill prst="solidDmnd">
                <a:fgClr>
                  <a:srgbClr val="FFFF0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B053588B-207E-BF2C-5E3C-D29B368BC619}"/>
                  </a:ext>
                </a:extLst>
              </p:cNvPr>
              <p:cNvSpPr/>
              <p:nvPr/>
            </p:nvSpPr>
            <p:spPr>
              <a:xfrm>
                <a:off x="5011554" y="2441497"/>
                <a:ext cx="6104382" cy="50020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0"/>
                      <a:lumMod val="0"/>
                      <a:lumOff val="100000"/>
                    </a:schemeClr>
                  </a:gs>
                  <a:gs pos="28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73B9CF79-9A10-8040-B7CC-AE1B599031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08660" y="1181409"/>
                <a:ext cx="0" cy="1000259"/>
              </a:xfrm>
              <a:prstGeom prst="line">
                <a:avLst/>
              </a:prstGeom>
              <a:ln w="44450">
                <a:solidFill>
                  <a:srgbClr val="0000FF">
                    <a:alpha val="40000"/>
                  </a:srgbClr>
                </a:solidFill>
                <a:prstDash val="lg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694C2689-71CA-F613-D316-1440F3C05411}"/>
                  </a:ext>
                </a:extLst>
              </p:cNvPr>
              <p:cNvSpPr txBox="1"/>
              <p:nvPr/>
            </p:nvSpPr>
            <p:spPr>
              <a:xfrm>
                <a:off x="1387872" y="969894"/>
                <a:ext cx="117337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noProof="0" dirty="0"/>
                  <a:t>Anode</a:t>
                </a:r>
              </a:p>
              <a:p>
                <a:r>
                  <a:rPr lang="en-US" sz="1400" b="1" noProof="0" dirty="0">
                    <a:solidFill>
                      <a:srgbClr val="0000FF"/>
                    </a:solidFill>
                  </a:rPr>
                  <a:t>0V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B7969397-1CBC-322D-1EEB-16A1D338D57D}"/>
                  </a:ext>
                </a:extLst>
              </p:cNvPr>
              <p:cNvSpPr txBox="1"/>
              <p:nvPr/>
            </p:nvSpPr>
            <p:spPr>
              <a:xfrm>
                <a:off x="6074404" y="1039174"/>
                <a:ext cx="10043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noProof="0" dirty="0"/>
                  <a:t>Center FC</a:t>
                </a:r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6CE8D3C0-E968-976D-2BE3-47DD657DC49B}"/>
                  </a:ext>
                </a:extLst>
              </p:cNvPr>
              <p:cNvSpPr/>
              <p:nvPr/>
            </p:nvSpPr>
            <p:spPr>
              <a:xfrm>
                <a:off x="6313100" y="1540248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A7DCA61A-DCCA-7BB4-F243-788DD6A1E3BB}"/>
                  </a:ext>
                </a:extLst>
              </p:cNvPr>
              <p:cNvSpPr/>
              <p:nvPr/>
            </p:nvSpPr>
            <p:spPr>
              <a:xfrm>
                <a:off x="5703493" y="2008343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2986EE91-BCBD-0E3E-BBC5-F5E36B9E5377}"/>
                  </a:ext>
                </a:extLst>
              </p:cNvPr>
              <p:cNvSpPr/>
              <p:nvPr/>
            </p:nvSpPr>
            <p:spPr>
              <a:xfrm>
                <a:off x="4398105" y="2011572"/>
                <a:ext cx="771532" cy="11763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9A206A53-070F-DE01-2AE2-F1F0F4FD6693}"/>
                  </a:ext>
                </a:extLst>
              </p:cNvPr>
              <p:cNvSpPr txBox="1"/>
              <p:nvPr/>
            </p:nvSpPr>
            <p:spPr>
              <a:xfrm rot="18485681">
                <a:off x="2673030" y="988138"/>
                <a:ext cx="62197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noProof="0" dirty="0"/>
                  <a:t>Field </a:t>
                </a:r>
              </a:p>
              <a:p>
                <a:r>
                  <a:rPr lang="en-US" sz="1400" noProof="0" dirty="0"/>
                  <a:t>strips</a:t>
                </a: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EABF3383-2F92-702E-52D3-0BEE140887D4}"/>
                  </a:ext>
                </a:extLst>
              </p:cNvPr>
              <p:cNvSpPr txBox="1"/>
              <p:nvPr/>
            </p:nvSpPr>
            <p:spPr>
              <a:xfrm rot="18772650">
                <a:off x="2645852" y="1665568"/>
                <a:ext cx="65828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noProof="0" dirty="0"/>
                  <a:t>Mirror  </a:t>
                </a:r>
              </a:p>
              <a:p>
                <a:r>
                  <a:rPr lang="en-US" sz="1400" noProof="0" dirty="0"/>
                  <a:t>strips</a:t>
                </a:r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F1496133-3F04-2725-8E24-69711F5E2C8C}"/>
                  </a:ext>
                </a:extLst>
              </p:cNvPr>
              <p:cNvSpPr/>
              <p:nvPr/>
            </p:nvSpPr>
            <p:spPr>
              <a:xfrm>
                <a:off x="1191232" y="2452949"/>
                <a:ext cx="9938499" cy="49631"/>
              </a:xfrm>
              <a:custGeom>
                <a:avLst/>
                <a:gdLst>
                  <a:gd name="connsiteX0" fmla="*/ 0 w 9938499"/>
                  <a:gd name="connsiteY0" fmla="*/ 0 h 49631"/>
                  <a:gd name="connsiteX1" fmla="*/ 584618 w 9938499"/>
                  <a:gd name="connsiteY1" fmla="*/ 0 h 49631"/>
                  <a:gd name="connsiteX2" fmla="*/ 1069850 w 9938499"/>
                  <a:gd name="connsiteY2" fmla="*/ 0 h 49631"/>
                  <a:gd name="connsiteX3" fmla="*/ 1654468 w 9938499"/>
                  <a:gd name="connsiteY3" fmla="*/ 0 h 49631"/>
                  <a:gd name="connsiteX4" fmla="*/ 2338470 w 9938499"/>
                  <a:gd name="connsiteY4" fmla="*/ 0 h 49631"/>
                  <a:gd name="connsiteX5" fmla="*/ 3121858 w 9938499"/>
                  <a:gd name="connsiteY5" fmla="*/ 0 h 49631"/>
                  <a:gd name="connsiteX6" fmla="*/ 3905245 w 9938499"/>
                  <a:gd name="connsiteY6" fmla="*/ 0 h 49631"/>
                  <a:gd name="connsiteX7" fmla="*/ 4489863 w 9938499"/>
                  <a:gd name="connsiteY7" fmla="*/ 0 h 49631"/>
                  <a:gd name="connsiteX8" fmla="*/ 5173866 w 9938499"/>
                  <a:gd name="connsiteY8" fmla="*/ 0 h 49631"/>
                  <a:gd name="connsiteX9" fmla="*/ 5559713 w 9938499"/>
                  <a:gd name="connsiteY9" fmla="*/ 0 h 49631"/>
                  <a:gd name="connsiteX10" fmla="*/ 5846176 w 9938499"/>
                  <a:gd name="connsiteY10" fmla="*/ 0 h 49631"/>
                  <a:gd name="connsiteX11" fmla="*/ 6629563 w 9938499"/>
                  <a:gd name="connsiteY11" fmla="*/ 0 h 49631"/>
                  <a:gd name="connsiteX12" fmla="*/ 7015411 w 9938499"/>
                  <a:gd name="connsiteY12" fmla="*/ 0 h 49631"/>
                  <a:gd name="connsiteX13" fmla="*/ 7401259 w 9938499"/>
                  <a:gd name="connsiteY13" fmla="*/ 0 h 49631"/>
                  <a:gd name="connsiteX14" fmla="*/ 7787106 w 9938499"/>
                  <a:gd name="connsiteY14" fmla="*/ 0 h 49631"/>
                  <a:gd name="connsiteX15" fmla="*/ 8471109 w 9938499"/>
                  <a:gd name="connsiteY15" fmla="*/ 0 h 49631"/>
                  <a:gd name="connsiteX16" fmla="*/ 8956341 w 9938499"/>
                  <a:gd name="connsiteY16" fmla="*/ 0 h 49631"/>
                  <a:gd name="connsiteX17" fmla="*/ 9938499 w 9938499"/>
                  <a:gd name="connsiteY17" fmla="*/ 0 h 49631"/>
                  <a:gd name="connsiteX18" fmla="*/ 9938499 w 9938499"/>
                  <a:gd name="connsiteY18" fmla="*/ 49631 h 49631"/>
                  <a:gd name="connsiteX19" fmla="*/ 9353881 w 9938499"/>
                  <a:gd name="connsiteY19" fmla="*/ 49631 h 49631"/>
                  <a:gd name="connsiteX20" fmla="*/ 8769264 w 9938499"/>
                  <a:gd name="connsiteY20" fmla="*/ 49631 h 49631"/>
                  <a:gd name="connsiteX21" fmla="*/ 8085261 w 9938499"/>
                  <a:gd name="connsiteY21" fmla="*/ 49631 h 49631"/>
                  <a:gd name="connsiteX22" fmla="*/ 7500644 w 9938499"/>
                  <a:gd name="connsiteY22" fmla="*/ 49631 h 49631"/>
                  <a:gd name="connsiteX23" fmla="*/ 7214181 w 9938499"/>
                  <a:gd name="connsiteY23" fmla="*/ 49631 h 49631"/>
                  <a:gd name="connsiteX24" fmla="*/ 6629563 w 9938499"/>
                  <a:gd name="connsiteY24" fmla="*/ 49631 h 49631"/>
                  <a:gd name="connsiteX25" fmla="*/ 6243716 w 9938499"/>
                  <a:gd name="connsiteY25" fmla="*/ 49631 h 49631"/>
                  <a:gd name="connsiteX26" fmla="*/ 5559713 w 9938499"/>
                  <a:gd name="connsiteY26" fmla="*/ 49631 h 49631"/>
                  <a:gd name="connsiteX27" fmla="*/ 4875711 w 9938499"/>
                  <a:gd name="connsiteY27" fmla="*/ 49631 h 49631"/>
                  <a:gd name="connsiteX28" fmla="*/ 4291093 w 9938499"/>
                  <a:gd name="connsiteY28" fmla="*/ 49631 h 49631"/>
                  <a:gd name="connsiteX29" fmla="*/ 4004630 w 9938499"/>
                  <a:gd name="connsiteY29" fmla="*/ 49631 h 49631"/>
                  <a:gd name="connsiteX30" fmla="*/ 3718168 w 9938499"/>
                  <a:gd name="connsiteY30" fmla="*/ 49631 h 49631"/>
                  <a:gd name="connsiteX31" fmla="*/ 3133550 w 9938499"/>
                  <a:gd name="connsiteY31" fmla="*/ 49631 h 49631"/>
                  <a:gd name="connsiteX32" fmla="*/ 2350163 w 9938499"/>
                  <a:gd name="connsiteY32" fmla="*/ 49631 h 49631"/>
                  <a:gd name="connsiteX33" fmla="*/ 1566775 w 9938499"/>
                  <a:gd name="connsiteY33" fmla="*/ 49631 h 49631"/>
                  <a:gd name="connsiteX34" fmla="*/ 882773 w 9938499"/>
                  <a:gd name="connsiteY34" fmla="*/ 49631 h 49631"/>
                  <a:gd name="connsiteX35" fmla="*/ 0 w 9938499"/>
                  <a:gd name="connsiteY35" fmla="*/ 49631 h 49631"/>
                  <a:gd name="connsiteX36" fmla="*/ 0 w 9938499"/>
                  <a:gd name="connsiteY36" fmla="*/ 0 h 49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9938499" h="49631" fill="none" extrusionOk="0">
                    <a:moveTo>
                      <a:pt x="0" y="0"/>
                    </a:moveTo>
                    <a:cubicBezTo>
                      <a:pt x="176186" y="-27786"/>
                      <a:pt x="391159" y="7430"/>
                      <a:pt x="584618" y="0"/>
                    </a:cubicBezTo>
                    <a:cubicBezTo>
                      <a:pt x="778077" y="-7430"/>
                      <a:pt x="840288" y="36511"/>
                      <a:pt x="1069850" y="0"/>
                    </a:cubicBezTo>
                    <a:cubicBezTo>
                      <a:pt x="1299412" y="-36511"/>
                      <a:pt x="1519905" y="56860"/>
                      <a:pt x="1654468" y="0"/>
                    </a:cubicBezTo>
                    <a:cubicBezTo>
                      <a:pt x="1789031" y="-56860"/>
                      <a:pt x="2132766" y="38290"/>
                      <a:pt x="2338470" y="0"/>
                    </a:cubicBezTo>
                    <a:cubicBezTo>
                      <a:pt x="2544174" y="-38290"/>
                      <a:pt x="2767343" y="52675"/>
                      <a:pt x="3121858" y="0"/>
                    </a:cubicBezTo>
                    <a:cubicBezTo>
                      <a:pt x="3476373" y="-52675"/>
                      <a:pt x="3740768" y="20193"/>
                      <a:pt x="3905245" y="0"/>
                    </a:cubicBezTo>
                    <a:cubicBezTo>
                      <a:pt x="4069722" y="-20193"/>
                      <a:pt x="4211189" y="21547"/>
                      <a:pt x="4489863" y="0"/>
                    </a:cubicBezTo>
                    <a:cubicBezTo>
                      <a:pt x="4768537" y="-21547"/>
                      <a:pt x="4839322" y="37348"/>
                      <a:pt x="5173866" y="0"/>
                    </a:cubicBezTo>
                    <a:cubicBezTo>
                      <a:pt x="5508410" y="-37348"/>
                      <a:pt x="5415157" y="7182"/>
                      <a:pt x="5559713" y="0"/>
                    </a:cubicBezTo>
                    <a:cubicBezTo>
                      <a:pt x="5704269" y="-7182"/>
                      <a:pt x="5721644" y="14376"/>
                      <a:pt x="5846176" y="0"/>
                    </a:cubicBezTo>
                    <a:cubicBezTo>
                      <a:pt x="5970708" y="-14376"/>
                      <a:pt x="6357050" y="17270"/>
                      <a:pt x="6629563" y="0"/>
                    </a:cubicBezTo>
                    <a:cubicBezTo>
                      <a:pt x="6902076" y="-17270"/>
                      <a:pt x="6913838" y="43300"/>
                      <a:pt x="7015411" y="0"/>
                    </a:cubicBezTo>
                    <a:cubicBezTo>
                      <a:pt x="7116984" y="-43300"/>
                      <a:pt x="7259160" y="34176"/>
                      <a:pt x="7401259" y="0"/>
                    </a:cubicBezTo>
                    <a:cubicBezTo>
                      <a:pt x="7543358" y="-34176"/>
                      <a:pt x="7701880" y="10793"/>
                      <a:pt x="7787106" y="0"/>
                    </a:cubicBezTo>
                    <a:cubicBezTo>
                      <a:pt x="7872332" y="-10793"/>
                      <a:pt x="8188830" y="17951"/>
                      <a:pt x="8471109" y="0"/>
                    </a:cubicBezTo>
                    <a:cubicBezTo>
                      <a:pt x="8753388" y="-17951"/>
                      <a:pt x="8752855" y="14538"/>
                      <a:pt x="8956341" y="0"/>
                    </a:cubicBezTo>
                    <a:cubicBezTo>
                      <a:pt x="9159827" y="-14538"/>
                      <a:pt x="9714681" y="60879"/>
                      <a:pt x="9938499" y="0"/>
                    </a:cubicBezTo>
                    <a:cubicBezTo>
                      <a:pt x="9942753" y="14333"/>
                      <a:pt x="9934588" y="34803"/>
                      <a:pt x="9938499" y="49631"/>
                    </a:cubicBezTo>
                    <a:cubicBezTo>
                      <a:pt x="9728054" y="82049"/>
                      <a:pt x="9505479" y="-13730"/>
                      <a:pt x="9353881" y="49631"/>
                    </a:cubicBezTo>
                    <a:cubicBezTo>
                      <a:pt x="9202283" y="112992"/>
                      <a:pt x="8893047" y="42207"/>
                      <a:pt x="8769264" y="49631"/>
                    </a:cubicBezTo>
                    <a:cubicBezTo>
                      <a:pt x="8645481" y="57055"/>
                      <a:pt x="8303106" y="30124"/>
                      <a:pt x="8085261" y="49631"/>
                    </a:cubicBezTo>
                    <a:cubicBezTo>
                      <a:pt x="7867416" y="69138"/>
                      <a:pt x="7639216" y="3814"/>
                      <a:pt x="7500644" y="49631"/>
                    </a:cubicBezTo>
                    <a:cubicBezTo>
                      <a:pt x="7362072" y="95448"/>
                      <a:pt x="7301142" y="21892"/>
                      <a:pt x="7214181" y="49631"/>
                    </a:cubicBezTo>
                    <a:cubicBezTo>
                      <a:pt x="7127220" y="77370"/>
                      <a:pt x="6783165" y="-16016"/>
                      <a:pt x="6629563" y="49631"/>
                    </a:cubicBezTo>
                    <a:cubicBezTo>
                      <a:pt x="6475961" y="115278"/>
                      <a:pt x="6387765" y="17998"/>
                      <a:pt x="6243716" y="49631"/>
                    </a:cubicBezTo>
                    <a:cubicBezTo>
                      <a:pt x="6099667" y="81264"/>
                      <a:pt x="5702323" y="32574"/>
                      <a:pt x="5559713" y="49631"/>
                    </a:cubicBezTo>
                    <a:cubicBezTo>
                      <a:pt x="5417103" y="66688"/>
                      <a:pt x="5085858" y="39124"/>
                      <a:pt x="4875711" y="49631"/>
                    </a:cubicBezTo>
                    <a:cubicBezTo>
                      <a:pt x="4665564" y="60138"/>
                      <a:pt x="4435556" y="27343"/>
                      <a:pt x="4291093" y="49631"/>
                    </a:cubicBezTo>
                    <a:cubicBezTo>
                      <a:pt x="4146630" y="71919"/>
                      <a:pt x="4125160" y="17724"/>
                      <a:pt x="4004630" y="49631"/>
                    </a:cubicBezTo>
                    <a:cubicBezTo>
                      <a:pt x="3884100" y="81538"/>
                      <a:pt x="3783570" y="29897"/>
                      <a:pt x="3718168" y="49631"/>
                    </a:cubicBezTo>
                    <a:cubicBezTo>
                      <a:pt x="3652766" y="69365"/>
                      <a:pt x="3408654" y="-10901"/>
                      <a:pt x="3133550" y="49631"/>
                    </a:cubicBezTo>
                    <a:cubicBezTo>
                      <a:pt x="2858446" y="110163"/>
                      <a:pt x="2606622" y="-37639"/>
                      <a:pt x="2350163" y="49631"/>
                    </a:cubicBezTo>
                    <a:cubicBezTo>
                      <a:pt x="2093704" y="136901"/>
                      <a:pt x="1765226" y="-28881"/>
                      <a:pt x="1566775" y="49631"/>
                    </a:cubicBezTo>
                    <a:cubicBezTo>
                      <a:pt x="1368324" y="128143"/>
                      <a:pt x="1174332" y="3647"/>
                      <a:pt x="882773" y="49631"/>
                    </a:cubicBezTo>
                    <a:cubicBezTo>
                      <a:pt x="591214" y="95615"/>
                      <a:pt x="399575" y="-48922"/>
                      <a:pt x="0" y="49631"/>
                    </a:cubicBezTo>
                    <a:cubicBezTo>
                      <a:pt x="-1913" y="26226"/>
                      <a:pt x="386" y="10135"/>
                      <a:pt x="0" y="0"/>
                    </a:cubicBezTo>
                    <a:close/>
                  </a:path>
                  <a:path w="9938499" h="49631" stroke="0" extrusionOk="0">
                    <a:moveTo>
                      <a:pt x="0" y="0"/>
                    </a:moveTo>
                    <a:cubicBezTo>
                      <a:pt x="301289" y="-38444"/>
                      <a:pt x="623464" y="11035"/>
                      <a:pt x="783388" y="0"/>
                    </a:cubicBezTo>
                    <a:cubicBezTo>
                      <a:pt x="943312" y="-11035"/>
                      <a:pt x="1100401" y="31555"/>
                      <a:pt x="1268620" y="0"/>
                    </a:cubicBezTo>
                    <a:cubicBezTo>
                      <a:pt x="1436839" y="-31555"/>
                      <a:pt x="1793969" y="37228"/>
                      <a:pt x="2052008" y="0"/>
                    </a:cubicBezTo>
                    <a:cubicBezTo>
                      <a:pt x="2310047" y="-37228"/>
                      <a:pt x="2331475" y="405"/>
                      <a:pt x="2437855" y="0"/>
                    </a:cubicBezTo>
                    <a:cubicBezTo>
                      <a:pt x="2544235" y="-405"/>
                      <a:pt x="2646171" y="45105"/>
                      <a:pt x="2823703" y="0"/>
                    </a:cubicBezTo>
                    <a:cubicBezTo>
                      <a:pt x="3001235" y="-45105"/>
                      <a:pt x="3169641" y="32234"/>
                      <a:pt x="3308936" y="0"/>
                    </a:cubicBezTo>
                    <a:cubicBezTo>
                      <a:pt x="3448231" y="-32234"/>
                      <a:pt x="3537723" y="27991"/>
                      <a:pt x="3694783" y="0"/>
                    </a:cubicBezTo>
                    <a:cubicBezTo>
                      <a:pt x="3851843" y="-27991"/>
                      <a:pt x="4158535" y="17768"/>
                      <a:pt x="4378786" y="0"/>
                    </a:cubicBezTo>
                    <a:cubicBezTo>
                      <a:pt x="4599037" y="-17768"/>
                      <a:pt x="4589917" y="5400"/>
                      <a:pt x="4665248" y="0"/>
                    </a:cubicBezTo>
                    <a:cubicBezTo>
                      <a:pt x="4740579" y="-5400"/>
                      <a:pt x="4886444" y="6974"/>
                      <a:pt x="4951711" y="0"/>
                    </a:cubicBezTo>
                    <a:cubicBezTo>
                      <a:pt x="5016978" y="-6974"/>
                      <a:pt x="5396891" y="3548"/>
                      <a:pt x="5635714" y="0"/>
                    </a:cubicBezTo>
                    <a:cubicBezTo>
                      <a:pt x="5874537" y="-3548"/>
                      <a:pt x="6041135" y="30125"/>
                      <a:pt x="6319716" y="0"/>
                    </a:cubicBezTo>
                    <a:cubicBezTo>
                      <a:pt x="6598297" y="-30125"/>
                      <a:pt x="6486377" y="5196"/>
                      <a:pt x="6606179" y="0"/>
                    </a:cubicBezTo>
                    <a:cubicBezTo>
                      <a:pt x="6725981" y="-5196"/>
                      <a:pt x="7148392" y="43984"/>
                      <a:pt x="7389566" y="0"/>
                    </a:cubicBezTo>
                    <a:cubicBezTo>
                      <a:pt x="7630740" y="-43984"/>
                      <a:pt x="7921571" y="48975"/>
                      <a:pt x="8073569" y="0"/>
                    </a:cubicBezTo>
                    <a:cubicBezTo>
                      <a:pt x="8225567" y="-48975"/>
                      <a:pt x="8497984" y="54218"/>
                      <a:pt x="8856956" y="0"/>
                    </a:cubicBezTo>
                    <a:cubicBezTo>
                      <a:pt x="9215928" y="-54218"/>
                      <a:pt x="9493387" y="43504"/>
                      <a:pt x="9938499" y="0"/>
                    </a:cubicBezTo>
                    <a:cubicBezTo>
                      <a:pt x="9942072" y="19444"/>
                      <a:pt x="9936992" y="28268"/>
                      <a:pt x="9938499" y="49631"/>
                    </a:cubicBezTo>
                    <a:cubicBezTo>
                      <a:pt x="9799784" y="63498"/>
                      <a:pt x="9711839" y="25150"/>
                      <a:pt x="9552651" y="49631"/>
                    </a:cubicBezTo>
                    <a:cubicBezTo>
                      <a:pt x="9393463" y="74112"/>
                      <a:pt x="9223231" y="15500"/>
                      <a:pt x="9067419" y="49631"/>
                    </a:cubicBezTo>
                    <a:cubicBezTo>
                      <a:pt x="8911607" y="83762"/>
                      <a:pt x="8864750" y="18286"/>
                      <a:pt x="8780956" y="49631"/>
                    </a:cubicBezTo>
                    <a:cubicBezTo>
                      <a:pt x="8697162" y="80976"/>
                      <a:pt x="8509193" y="48695"/>
                      <a:pt x="8295724" y="49631"/>
                    </a:cubicBezTo>
                    <a:cubicBezTo>
                      <a:pt x="8082255" y="50567"/>
                      <a:pt x="8121686" y="17623"/>
                      <a:pt x="8009261" y="49631"/>
                    </a:cubicBezTo>
                    <a:cubicBezTo>
                      <a:pt x="7896836" y="81639"/>
                      <a:pt x="7691135" y="-3180"/>
                      <a:pt x="7424643" y="49631"/>
                    </a:cubicBezTo>
                    <a:cubicBezTo>
                      <a:pt x="7158151" y="102442"/>
                      <a:pt x="7221059" y="41361"/>
                      <a:pt x="7138181" y="49631"/>
                    </a:cubicBezTo>
                    <a:cubicBezTo>
                      <a:pt x="7055303" y="57901"/>
                      <a:pt x="6978290" y="40984"/>
                      <a:pt x="6851718" y="49631"/>
                    </a:cubicBezTo>
                    <a:cubicBezTo>
                      <a:pt x="6725146" y="58278"/>
                      <a:pt x="6333571" y="43943"/>
                      <a:pt x="6068331" y="49631"/>
                    </a:cubicBezTo>
                    <a:cubicBezTo>
                      <a:pt x="5803091" y="55319"/>
                      <a:pt x="5657507" y="-32788"/>
                      <a:pt x="5284943" y="49631"/>
                    </a:cubicBezTo>
                    <a:cubicBezTo>
                      <a:pt x="4912379" y="132050"/>
                      <a:pt x="5023005" y="17735"/>
                      <a:pt x="4899095" y="49631"/>
                    </a:cubicBezTo>
                    <a:cubicBezTo>
                      <a:pt x="4775185" y="81527"/>
                      <a:pt x="4583790" y="866"/>
                      <a:pt x="4314478" y="49631"/>
                    </a:cubicBezTo>
                    <a:cubicBezTo>
                      <a:pt x="4045166" y="98396"/>
                      <a:pt x="4068809" y="23689"/>
                      <a:pt x="3928630" y="49631"/>
                    </a:cubicBezTo>
                    <a:cubicBezTo>
                      <a:pt x="3788451" y="75573"/>
                      <a:pt x="3585771" y="-9773"/>
                      <a:pt x="3244628" y="49631"/>
                    </a:cubicBezTo>
                    <a:cubicBezTo>
                      <a:pt x="2903485" y="109035"/>
                      <a:pt x="2728367" y="5374"/>
                      <a:pt x="2560625" y="49631"/>
                    </a:cubicBezTo>
                    <a:cubicBezTo>
                      <a:pt x="2392883" y="93888"/>
                      <a:pt x="2090553" y="8313"/>
                      <a:pt x="1876622" y="49631"/>
                    </a:cubicBezTo>
                    <a:cubicBezTo>
                      <a:pt x="1662691" y="90949"/>
                      <a:pt x="1448285" y="14994"/>
                      <a:pt x="1192620" y="49631"/>
                    </a:cubicBezTo>
                    <a:cubicBezTo>
                      <a:pt x="936955" y="84268"/>
                      <a:pt x="997684" y="32877"/>
                      <a:pt x="806772" y="49631"/>
                    </a:cubicBezTo>
                    <a:cubicBezTo>
                      <a:pt x="615860" y="66385"/>
                      <a:pt x="351236" y="-12444"/>
                      <a:pt x="0" y="49631"/>
                    </a:cubicBezTo>
                    <a:cubicBezTo>
                      <a:pt x="-4933" y="32645"/>
                      <a:pt x="1740" y="20623"/>
                      <a:pt x="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1576159530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A5143768-9EFD-748B-C10A-1E6C0932AA3B}"/>
                  </a:ext>
                </a:extLst>
              </p:cNvPr>
              <p:cNvSpPr txBox="1"/>
              <p:nvPr/>
            </p:nvSpPr>
            <p:spPr>
              <a:xfrm>
                <a:off x="408471" y="2745887"/>
                <a:ext cx="929730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noProof="0" dirty="0"/>
                  <a:t>Buried resistive</a:t>
                </a:r>
              </a:p>
              <a:p>
                <a:r>
                  <a:rPr lang="en-US" sz="1400" noProof="0" dirty="0"/>
                  <a:t>layer</a:t>
                </a:r>
              </a:p>
            </p:txBody>
          </p:sp>
          <p:cxnSp>
            <p:nvCxnSpPr>
              <p:cNvPr id="149" name="Straight Arrow Connector 148">
                <a:extLst>
                  <a:ext uri="{FF2B5EF4-FFF2-40B4-BE49-F238E27FC236}">
                    <a16:creationId xmlns:a16="http://schemas.microsoft.com/office/drawing/2014/main" id="{87811E53-AF76-10F0-2ED9-1F126D6B1A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5102" y="2502580"/>
                <a:ext cx="649387" cy="335360"/>
              </a:xfrm>
              <a:prstGeom prst="straightConnector1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Arrow Connector 149">
                <a:extLst>
                  <a:ext uri="{FF2B5EF4-FFF2-40B4-BE49-F238E27FC236}">
                    <a16:creationId xmlns:a16="http://schemas.microsoft.com/office/drawing/2014/main" id="{7AB33912-C23C-B616-B748-1FA5DAF15673}"/>
                  </a:ext>
                </a:extLst>
              </p:cNvPr>
              <p:cNvCxnSpPr>
                <a:cxnSpLocks/>
                <a:stCxn id="99" idx="1"/>
              </p:cNvCxnSpPr>
              <p:nvPr/>
            </p:nvCxnSpPr>
            <p:spPr>
              <a:xfrm flipH="1" flipV="1">
                <a:off x="10405676" y="2745887"/>
                <a:ext cx="665774" cy="199191"/>
              </a:xfrm>
              <a:prstGeom prst="straightConnector1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ABF61D02-9D76-4EC1-CFBD-6B6A27CC76A9}"/>
                  </a:ext>
                </a:extLst>
              </p:cNvPr>
              <p:cNvCxnSpPr>
                <a:cxnSpLocks/>
                <a:stCxn id="98" idx="1"/>
              </p:cNvCxnSpPr>
              <p:nvPr/>
            </p:nvCxnSpPr>
            <p:spPr>
              <a:xfrm flipH="1">
                <a:off x="10605923" y="1739309"/>
                <a:ext cx="663310" cy="345405"/>
              </a:xfrm>
              <a:prstGeom prst="straightConnector1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DA10CEB5-1867-83AA-D5C1-67A121443EF7}"/>
                  </a:ext>
                </a:extLst>
              </p:cNvPr>
              <p:cNvSpPr txBox="1"/>
              <p:nvPr/>
            </p:nvSpPr>
            <p:spPr>
              <a:xfrm>
                <a:off x="5553909" y="1726401"/>
                <a:ext cx="6875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noProof="0" dirty="0">
                    <a:solidFill>
                      <a:srgbClr val="0000FF"/>
                    </a:solidFill>
                  </a:rPr>
                  <a:t>- 5kV</a:t>
                </a: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278907AA-964C-56C4-5D66-1BCAFD0E9F73}"/>
                  </a:ext>
                </a:extLst>
              </p:cNvPr>
              <p:cNvSpPr txBox="1"/>
              <p:nvPr/>
            </p:nvSpPr>
            <p:spPr>
              <a:xfrm>
                <a:off x="395788" y="2153476"/>
                <a:ext cx="6875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noProof="0" dirty="0">
                    <a:solidFill>
                      <a:srgbClr val="0000FF"/>
                    </a:solidFill>
                  </a:rPr>
                  <a:t>- 5kV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B4991656-5893-B205-6312-18E0B4CE6886}"/>
                  </a:ext>
                </a:extLst>
              </p:cNvPr>
              <p:cNvSpPr txBox="1"/>
              <p:nvPr/>
            </p:nvSpPr>
            <p:spPr>
              <a:xfrm>
                <a:off x="11172004" y="2125979"/>
                <a:ext cx="68751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noProof="0" dirty="0">
                    <a:solidFill>
                      <a:srgbClr val="0000FF"/>
                    </a:solidFill>
                  </a:rPr>
                  <a:t>- 5kV</a:t>
                </a:r>
              </a:p>
            </p:txBody>
          </p: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D2AED883-7EA2-793D-1534-209ABE486A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33865" y="1199694"/>
                <a:ext cx="31136" cy="1626874"/>
              </a:xfrm>
              <a:prstGeom prst="line">
                <a:avLst/>
              </a:prstGeom>
              <a:ln w="44450">
                <a:solidFill>
                  <a:srgbClr val="0000FF">
                    <a:alpha val="40000"/>
                  </a:srgbClr>
                </a:solidFill>
                <a:prstDash val="lg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CDEB5E57-D969-D8DF-A149-7A24C1517F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5788" y="2496430"/>
                <a:ext cx="11314226" cy="6150"/>
              </a:xfrm>
              <a:prstGeom prst="line">
                <a:avLst/>
              </a:prstGeom>
              <a:ln w="44450">
                <a:solidFill>
                  <a:srgbClr val="0000FF">
                    <a:alpha val="40000"/>
                  </a:srgbClr>
                </a:solidFill>
                <a:prstDash val="lg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E12B668B-3F36-95A5-0C8E-B21BC5364D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1875" y="1181409"/>
                <a:ext cx="0" cy="1000259"/>
              </a:xfrm>
              <a:prstGeom prst="line">
                <a:avLst/>
              </a:prstGeom>
              <a:ln w="44450">
                <a:solidFill>
                  <a:srgbClr val="0000FF">
                    <a:alpha val="40000"/>
                  </a:srgbClr>
                </a:solidFill>
                <a:prstDash val="lg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id="{19A46FDF-6B4E-0506-5C2C-59C7DA62B615}"/>
                  </a:ext>
                </a:extLst>
              </p:cNvPr>
              <p:cNvGrpSpPr/>
              <p:nvPr/>
            </p:nvGrpSpPr>
            <p:grpSpPr>
              <a:xfrm>
                <a:off x="1655954" y="1317218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489" name="Group 488">
                  <a:extLst>
                    <a:ext uri="{FF2B5EF4-FFF2-40B4-BE49-F238E27FC236}">
                      <a16:creationId xmlns:a16="http://schemas.microsoft.com/office/drawing/2014/main" id="{97430DE5-72DC-B3C2-BCAC-8F237508CA61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492" name="Group 491">
                    <a:extLst>
                      <a:ext uri="{FF2B5EF4-FFF2-40B4-BE49-F238E27FC236}">
                        <a16:creationId xmlns:a16="http://schemas.microsoft.com/office/drawing/2014/main" id="{3C2AE3E7-76A0-18F0-02CE-0978DC48413B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506" name="Straight Connector 505">
                      <a:extLst>
                        <a:ext uri="{FF2B5EF4-FFF2-40B4-BE49-F238E27FC236}">
                          <a16:creationId xmlns:a16="http://schemas.microsoft.com/office/drawing/2014/main" id="{B3DBD04B-3E4C-6B90-711A-5400D1F24E2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7" name="Straight Connector 506">
                      <a:extLst>
                        <a:ext uri="{FF2B5EF4-FFF2-40B4-BE49-F238E27FC236}">
                          <a16:creationId xmlns:a16="http://schemas.microsoft.com/office/drawing/2014/main" id="{B45B1D06-E528-DB19-3639-9522B9E96B5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8" name="Straight Connector 507">
                      <a:extLst>
                        <a:ext uri="{FF2B5EF4-FFF2-40B4-BE49-F238E27FC236}">
                          <a16:creationId xmlns:a16="http://schemas.microsoft.com/office/drawing/2014/main" id="{0E3F4499-0AC7-D7CA-0394-609B3F42215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9" name="Straight Connector 508">
                      <a:extLst>
                        <a:ext uri="{FF2B5EF4-FFF2-40B4-BE49-F238E27FC236}">
                          <a16:creationId xmlns:a16="http://schemas.microsoft.com/office/drawing/2014/main" id="{CA1620EF-0123-D640-9E18-18AE637C103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0" name="Straight Connector 509">
                      <a:extLst>
                        <a:ext uri="{FF2B5EF4-FFF2-40B4-BE49-F238E27FC236}">
                          <a16:creationId xmlns:a16="http://schemas.microsoft.com/office/drawing/2014/main" id="{4785317A-99D7-66D3-0594-75C88B1EB5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1" name="Straight Connector 510">
                      <a:extLst>
                        <a:ext uri="{FF2B5EF4-FFF2-40B4-BE49-F238E27FC236}">
                          <a16:creationId xmlns:a16="http://schemas.microsoft.com/office/drawing/2014/main" id="{E41962B6-FF51-B207-B615-12098C05CA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2" name="Straight Connector 511">
                      <a:extLst>
                        <a:ext uri="{FF2B5EF4-FFF2-40B4-BE49-F238E27FC236}">
                          <a16:creationId xmlns:a16="http://schemas.microsoft.com/office/drawing/2014/main" id="{5C103DB9-46D3-116B-5890-368CE4BC48C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3" name="Straight Connector 512">
                      <a:extLst>
                        <a:ext uri="{FF2B5EF4-FFF2-40B4-BE49-F238E27FC236}">
                          <a16:creationId xmlns:a16="http://schemas.microsoft.com/office/drawing/2014/main" id="{92E2352C-CEB5-8107-6A54-C7D44987481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4" name="Straight Connector 513">
                      <a:extLst>
                        <a:ext uri="{FF2B5EF4-FFF2-40B4-BE49-F238E27FC236}">
                          <a16:creationId xmlns:a16="http://schemas.microsoft.com/office/drawing/2014/main" id="{5A40EC9F-DEFC-BF83-F993-7F2586DE5C0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5" name="Straight Connector 514">
                      <a:extLst>
                        <a:ext uri="{FF2B5EF4-FFF2-40B4-BE49-F238E27FC236}">
                          <a16:creationId xmlns:a16="http://schemas.microsoft.com/office/drawing/2014/main" id="{06F776B4-3210-5E5A-F2D0-1A2D4A76A6F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6" name="Straight Connector 515">
                      <a:extLst>
                        <a:ext uri="{FF2B5EF4-FFF2-40B4-BE49-F238E27FC236}">
                          <a16:creationId xmlns:a16="http://schemas.microsoft.com/office/drawing/2014/main" id="{E4A3AF98-C570-3388-8B3F-22354A56D95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93" name="Group 492">
                    <a:extLst>
                      <a:ext uri="{FF2B5EF4-FFF2-40B4-BE49-F238E27FC236}">
                        <a16:creationId xmlns:a16="http://schemas.microsoft.com/office/drawing/2014/main" id="{2E4006A2-2259-4317-B3E1-CE7B3817BF9A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95" name="Straight Connector 494">
                      <a:extLst>
                        <a:ext uri="{FF2B5EF4-FFF2-40B4-BE49-F238E27FC236}">
                          <a16:creationId xmlns:a16="http://schemas.microsoft.com/office/drawing/2014/main" id="{B50A9FFD-36B2-010F-463F-2FE9649E2AE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6" name="Straight Connector 495">
                      <a:extLst>
                        <a:ext uri="{FF2B5EF4-FFF2-40B4-BE49-F238E27FC236}">
                          <a16:creationId xmlns:a16="http://schemas.microsoft.com/office/drawing/2014/main" id="{BAB60CEA-1EA6-BE56-8892-D714A21B430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7" name="Straight Connector 496">
                      <a:extLst>
                        <a:ext uri="{FF2B5EF4-FFF2-40B4-BE49-F238E27FC236}">
                          <a16:creationId xmlns:a16="http://schemas.microsoft.com/office/drawing/2014/main" id="{843ADBD8-597E-5EB8-8C93-7BE86D03AD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8" name="Straight Connector 497">
                      <a:extLst>
                        <a:ext uri="{FF2B5EF4-FFF2-40B4-BE49-F238E27FC236}">
                          <a16:creationId xmlns:a16="http://schemas.microsoft.com/office/drawing/2014/main" id="{668EE4C9-D5F4-E1EC-F29B-B5C8D884C6F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9" name="Straight Connector 498">
                      <a:extLst>
                        <a:ext uri="{FF2B5EF4-FFF2-40B4-BE49-F238E27FC236}">
                          <a16:creationId xmlns:a16="http://schemas.microsoft.com/office/drawing/2014/main" id="{3F536E57-04B3-7CD9-6427-C2ACC8A8C58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0" name="Straight Connector 499">
                      <a:extLst>
                        <a:ext uri="{FF2B5EF4-FFF2-40B4-BE49-F238E27FC236}">
                          <a16:creationId xmlns:a16="http://schemas.microsoft.com/office/drawing/2014/main" id="{8F160B84-315C-23E0-736E-9866620F173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1" name="Straight Connector 500">
                      <a:extLst>
                        <a:ext uri="{FF2B5EF4-FFF2-40B4-BE49-F238E27FC236}">
                          <a16:creationId xmlns:a16="http://schemas.microsoft.com/office/drawing/2014/main" id="{9C64C3D4-0425-1814-0793-DB0FAB5DE4B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2" name="Straight Connector 501">
                      <a:extLst>
                        <a:ext uri="{FF2B5EF4-FFF2-40B4-BE49-F238E27FC236}">
                          <a16:creationId xmlns:a16="http://schemas.microsoft.com/office/drawing/2014/main" id="{6612781C-0FFD-BB59-7DB7-B3DCC6CF88A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3" name="Straight Connector 502">
                      <a:extLst>
                        <a:ext uri="{FF2B5EF4-FFF2-40B4-BE49-F238E27FC236}">
                          <a16:creationId xmlns:a16="http://schemas.microsoft.com/office/drawing/2014/main" id="{033E74B3-AD7C-5490-DDE7-3233E8F9CC6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4" name="Straight Connector 503">
                      <a:extLst>
                        <a:ext uri="{FF2B5EF4-FFF2-40B4-BE49-F238E27FC236}">
                          <a16:creationId xmlns:a16="http://schemas.microsoft.com/office/drawing/2014/main" id="{D337BFEB-1057-1FDF-76BE-75BDCC059BB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5" name="Straight Connector 504">
                      <a:extLst>
                        <a:ext uri="{FF2B5EF4-FFF2-40B4-BE49-F238E27FC236}">
                          <a16:creationId xmlns:a16="http://schemas.microsoft.com/office/drawing/2014/main" id="{2495D9B1-D3E3-9165-8CF0-AD568486529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94" name="Straight Connector 493">
                    <a:extLst>
                      <a:ext uri="{FF2B5EF4-FFF2-40B4-BE49-F238E27FC236}">
                        <a16:creationId xmlns:a16="http://schemas.microsoft.com/office/drawing/2014/main" id="{37F17AE4-FC7F-6BDA-BADE-260E36B071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90" name="Straight Connector 489">
                  <a:extLst>
                    <a:ext uri="{FF2B5EF4-FFF2-40B4-BE49-F238E27FC236}">
                      <a16:creationId xmlns:a16="http://schemas.microsoft.com/office/drawing/2014/main" id="{34C489F5-E858-E7CA-0B55-5242B18B51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1" name="Straight Connector 490">
                  <a:extLst>
                    <a:ext uri="{FF2B5EF4-FFF2-40B4-BE49-F238E27FC236}">
                      <a16:creationId xmlns:a16="http://schemas.microsoft.com/office/drawing/2014/main" id="{F07419EB-3A62-1E6C-7A2D-C9134DCE1F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9" name="Group 158">
                <a:extLst>
                  <a:ext uri="{FF2B5EF4-FFF2-40B4-BE49-F238E27FC236}">
                    <a16:creationId xmlns:a16="http://schemas.microsoft.com/office/drawing/2014/main" id="{B5E59F4E-7E40-46E6-B7AC-9344C054B9F6}"/>
                  </a:ext>
                </a:extLst>
              </p:cNvPr>
              <p:cNvGrpSpPr/>
              <p:nvPr/>
            </p:nvGrpSpPr>
            <p:grpSpPr>
              <a:xfrm>
                <a:off x="3113952" y="1309213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461" name="Group 460">
                  <a:extLst>
                    <a:ext uri="{FF2B5EF4-FFF2-40B4-BE49-F238E27FC236}">
                      <a16:creationId xmlns:a16="http://schemas.microsoft.com/office/drawing/2014/main" id="{A22C83DC-A50F-B547-BF3F-6602615CB4B5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464" name="Group 463">
                    <a:extLst>
                      <a:ext uri="{FF2B5EF4-FFF2-40B4-BE49-F238E27FC236}">
                        <a16:creationId xmlns:a16="http://schemas.microsoft.com/office/drawing/2014/main" id="{00B75DCA-AE80-FEF1-7011-49977337B767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78" name="Straight Connector 477">
                      <a:extLst>
                        <a:ext uri="{FF2B5EF4-FFF2-40B4-BE49-F238E27FC236}">
                          <a16:creationId xmlns:a16="http://schemas.microsoft.com/office/drawing/2014/main" id="{40A01A3D-FA00-CAA5-7D73-E78184258A7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9" name="Straight Connector 478">
                      <a:extLst>
                        <a:ext uri="{FF2B5EF4-FFF2-40B4-BE49-F238E27FC236}">
                          <a16:creationId xmlns:a16="http://schemas.microsoft.com/office/drawing/2014/main" id="{132C7C30-AF4B-490C-6D05-76757CA24C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0" name="Straight Connector 479">
                      <a:extLst>
                        <a:ext uri="{FF2B5EF4-FFF2-40B4-BE49-F238E27FC236}">
                          <a16:creationId xmlns:a16="http://schemas.microsoft.com/office/drawing/2014/main" id="{E0DC39C3-284D-06CE-29AE-CC1097A36A4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1" name="Straight Connector 480">
                      <a:extLst>
                        <a:ext uri="{FF2B5EF4-FFF2-40B4-BE49-F238E27FC236}">
                          <a16:creationId xmlns:a16="http://schemas.microsoft.com/office/drawing/2014/main" id="{05FDBC02-5DAD-0D87-E791-03BE8FE4672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2" name="Straight Connector 481">
                      <a:extLst>
                        <a:ext uri="{FF2B5EF4-FFF2-40B4-BE49-F238E27FC236}">
                          <a16:creationId xmlns:a16="http://schemas.microsoft.com/office/drawing/2014/main" id="{8880CE9F-47DE-3E87-F238-3A9D77AD764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3" name="Straight Connector 482">
                      <a:extLst>
                        <a:ext uri="{FF2B5EF4-FFF2-40B4-BE49-F238E27FC236}">
                          <a16:creationId xmlns:a16="http://schemas.microsoft.com/office/drawing/2014/main" id="{B4C204B4-4E91-934E-1971-A8C673FA8D3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4" name="Straight Connector 483">
                      <a:extLst>
                        <a:ext uri="{FF2B5EF4-FFF2-40B4-BE49-F238E27FC236}">
                          <a16:creationId xmlns:a16="http://schemas.microsoft.com/office/drawing/2014/main" id="{23CC29C6-9B61-C558-B472-C78E3AE2614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5" name="Straight Connector 484">
                      <a:extLst>
                        <a:ext uri="{FF2B5EF4-FFF2-40B4-BE49-F238E27FC236}">
                          <a16:creationId xmlns:a16="http://schemas.microsoft.com/office/drawing/2014/main" id="{58DAFBAB-0A01-9843-F965-B1D5970D82A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6" name="Straight Connector 485">
                      <a:extLst>
                        <a:ext uri="{FF2B5EF4-FFF2-40B4-BE49-F238E27FC236}">
                          <a16:creationId xmlns:a16="http://schemas.microsoft.com/office/drawing/2014/main" id="{EE829A5F-CC28-77FA-7563-950D437B60F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7" name="Straight Connector 486">
                      <a:extLst>
                        <a:ext uri="{FF2B5EF4-FFF2-40B4-BE49-F238E27FC236}">
                          <a16:creationId xmlns:a16="http://schemas.microsoft.com/office/drawing/2014/main" id="{AA0B1943-5195-B76C-52D5-6270DE3EA1E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8" name="Straight Connector 487">
                      <a:extLst>
                        <a:ext uri="{FF2B5EF4-FFF2-40B4-BE49-F238E27FC236}">
                          <a16:creationId xmlns:a16="http://schemas.microsoft.com/office/drawing/2014/main" id="{066614C8-821C-58A0-A705-0D76B39729C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65" name="Group 464">
                    <a:extLst>
                      <a:ext uri="{FF2B5EF4-FFF2-40B4-BE49-F238E27FC236}">
                        <a16:creationId xmlns:a16="http://schemas.microsoft.com/office/drawing/2014/main" id="{00870512-B3E4-9DA7-9722-897870EAFC86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67" name="Straight Connector 466">
                      <a:extLst>
                        <a:ext uri="{FF2B5EF4-FFF2-40B4-BE49-F238E27FC236}">
                          <a16:creationId xmlns:a16="http://schemas.microsoft.com/office/drawing/2014/main" id="{AB4B2404-ECB4-AFE1-86ED-3A7FAFC5793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8" name="Straight Connector 467">
                      <a:extLst>
                        <a:ext uri="{FF2B5EF4-FFF2-40B4-BE49-F238E27FC236}">
                          <a16:creationId xmlns:a16="http://schemas.microsoft.com/office/drawing/2014/main" id="{D09B8E15-20D2-3EFA-3E8E-FFA8CFDB671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9" name="Straight Connector 468">
                      <a:extLst>
                        <a:ext uri="{FF2B5EF4-FFF2-40B4-BE49-F238E27FC236}">
                          <a16:creationId xmlns:a16="http://schemas.microsoft.com/office/drawing/2014/main" id="{73C9F06E-E0E2-4B15-BCCF-A0EA31AA83A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0" name="Straight Connector 469">
                      <a:extLst>
                        <a:ext uri="{FF2B5EF4-FFF2-40B4-BE49-F238E27FC236}">
                          <a16:creationId xmlns:a16="http://schemas.microsoft.com/office/drawing/2014/main" id="{19CB0B47-C368-EB52-C745-4B809F9DB7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1" name="Straight Connector 470">
                      <a:extLst>
                        <a:ext uri="{FF2B5EF4-FFF2-40B4-BE49-F238E27FC236}">
                          <a16:creationId xmlns:a16="http://schemas.microsoft.com/office/drawing/2014/main" id="{E8BC3531-2FB8-AD02-DA7B-B89B49C854E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2" name="Straight Connector 471">
                      <a:extLst>
                        <a:ext uri="{FF2B5EF4-FFF2-40B4-BE49-F238E27FC236}">
                          <a16:creationId xmlns:a16="http://schemas.microsoft.com/office/drawing/2014/main" id="{45D31D09-D0D2-32FF-8218-FDD96554215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3" name="Straight Connector 472">
                      <a:extLst>
                        <a:ext uri="{FF2B5EF4-FFF2-40B4-BE49-F238E27FC236}">
                          <a16:creationId xmlns:a16="http://schemas.microsoft.com/office/drawing/2014/main" id="{E0FF349C-1D99-996D-8F6F-455DE95F183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4" name="Straight Connector 473">
                      <a:extLst>
                        <a:ext uri="{FF2B5EF4-FFF2-40B4-BE49-F238E27FC236}">
                          <a16:creationId xmlns:a16="http://schemas.microsoft.com/office/drawing/2014/main" id="{E03FFBA2-DA30-02BF-B2F1-F0CD2BB520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5" name="Straight Connector 474">
                      <a:extLst>
                        <a:ext uri="{FF2B5EF4-FFF2-40B4-BE49-F238E27FC236}">
                          <a16:creationId xmlns:a16="http://schemas.microsoft.com/office/drawing/2014/main" id="{47B1955E-FD4B-352E-D8EC-1E44C794E3B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6" name="Straight Connector 475">
                      <a:extLst>
                        <a:ext uri="{FF2B5EF4-FFF2-40B4-BE49-F238E27FC236}">
                          <a16:creationId xmlns:a16="http://schemas.microsoft.com/office/drawing/2014/main" id="{4725812E-699E-BA1F-FC14-90D5B892F15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7" name="Straight Connector 476">
                      <a:extLst>
                        <a:ext uri="{FF2B5EF4-FFF2-40B4-BE49-F238E27FC236}">
                          <a16:creationId xmlns:a16="http://schemas.microsoft.com/office/drawing/2014/main" id="{6DD0B180-3940-84A7-4CE2-69AA7DA6FA8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66" name="Straight Connector 465">
                    <a:extLst>
                      <a:ext uri="{FF2B5EF4-FFF2-40B4-BE49-F238E27FC236}">
                        <a16:creationId xmlns:a16="http://schemas.microsoft.com/office/drawing/2014/main" id="{A2CD885D-2785-7FBE-4F5F-C56E3F4EAF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62" name="Straight Connector 461">
                  <a:extLst>
                    <a:ext uri="{FF2B5EF4-FFF2-40B4-BE49-F238E27FC236}">
                      <a16:creationId xmlns:a16="http://schemas.microsoft.com/office/drawing/2014/main" id="{A7258A94-5455-B885-EC44-EA310E9A2C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3" name="Straight Connector 462">
                  <a:extLst>
                    <a:ext uri="{FF2B5EF4-FFF2-40B4-BE49-F238E27FC236}">
                      <a16:creationId xmlns:a16="http://schemas.microsoft.com/office/drawing/2014/main" id="{82173E88-8400-6F53-A303-20318BC19C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0" name="Group 159">
                <a:extLst>
                  <a:ext uri="{FF2B5EF4-FFF2-40B4-BE49-F238E27FC236}">
                    <a16:creationId xmlns:a16="http://schemas.microsoft.com/office/drawing/2014/main" id="{C7B256F0-2422-95BA-D709-CCCB494F463B}"/>
                  </a:ext>
                </a:extLst>
              </p:cNvPr>
              <p:cNvGrpSpPr/>
              <p:nvPr/>
            </p:nvGrpSpPr>
            <p:grpSpPr>
              <a:xfrm>
                <a:off x="4331863" y="1319460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433" name="Group 432">
                  <a:extLst>
                    <a:ext uri="{FF2B5EF4-FFF2-40B4-BE49-F238E27FC236}">
                      <a16:creationId xmlns:a16="http://schemas.microsoft.com/office/drawing/2014/main" id="{4FC1C53C-DA91-2B88-BB4F-C5268B5A8EC4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436" name="Group 435">
                    <a:extLst>
                      <a:ext uri="{FF2B5EF4-FFF2-40B4-BE49-F238E27FC236}">
                        <a16:creationId xmlns:a16="http://schemas.microsoft.com/office/drawing/2014/main" id="{4A2D9420-ABAC-2621-52B3-EBA932C22A3C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50" name="Straight Connector 449">
                      <a:extLst>
                        <a:ext uri="{FF2B5EF4-FFF2-40B4-BE49-F238E27FC236}">
                          <a16:creationId xmlns:a16="http://schemas.microsoft.com/office/drawing/2014/main" id="{18E15117-8A93-567A-2E3B-A327A6A8DC9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1" name="Straight Connector 450">
                      <a:extLst>
                        <a:ext uri="{FF2B5EF4-FFF2-40B4-BE49-F238E27FC236}">
                          <a16:creationId xmlns:a16="http://schemas.microsoft.com/office/drawing/2014/main" id="{D42EA5C5-DB58-D23C-EEFE-7E612C5AB9D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2" name="Straight Connector 451">
                      <a:extLst>
                        <a:ext uri="{FF2B5EF4-FFF2-40B4-BE49-F238E27FC236}">
                          <a16:creationId xmlns:a16="http://schemas.microsoft.com/office/drawing/2014/main" id="{C21BF7A8-079B-AAD9-9B90-612BE15ACA7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3" name="Straight Connector 452">
                      <a:extLst>
                        <a:ext uri="{FF2B5EF4-FFF2-40B4-BE49-F238E27FC236}">
                          <a16:creationId xmlns:a16="http://schemas.microsoft.com/office/drawing/2014/main" id="{3AC6354D-C48E-3C6E-D755-7C0DA6BE6D8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4" name="Straight Connector 453">
                      <a:extLst>
                        <a:ext uri="{FF2B5EF4-FFF2-40B4-BE49-F238E27FC236}">
                          <a16:creationId xmlns:a16="http://schemas.microsoft.com/office/drawing/2014/main" id="{9EE820EE-8433-D2CB-9FF3-F94EDB48B4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5" name="Straight Connector 454">
                      <a:extLst>
                        <a:ext uri="{FF2B5EF4-FFF2-40B4-BE49-F238E27FC236}">
                          <a16:creationId xmlns:a16="http://schemas.microsoft.com/office/drawing/2014/main" id="{987271FD-5933-BE4A-1B24-47ABF6E763E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6" name="Straight Connector 455">
                      <a:extLst>
                        <a:ext uri="{FF2B5EF4-FFF2-40B4-BE49-F238E27FC236}">
                          <a16:creationId xmlns:a16="http://schemas.microsoft.com/office/drawing/2014/main" id="{7E2A6BE9-57F2-5BB6-A731-EF77BD7C476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7" name="Straight Connector 456">
                      <a:extLst>
                        <a:ext uri="{FF2B5EF4-FFF2-40B4-BE49-F238E27FC236}">
                          <a16:creationId xmlns:a16="http://schemas.microsoft.com/office/drawing/2014/main" id="{32931C1A-3783-24C4-FBCE-FFE3B22EBF9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8" name="Straight Connector 457">
                      <a:extLst>
                        <a:ext uri="{FF2B5EF4-FFF2-40B4-BE49-F238E27FC236}">
                          <a16:creationId xmlns:a16="http://schemas.microsoft.com/office/drawing/2014/main" id="{94FA2759-BEDE-7E5D-868C-FC54C3B5CD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9" name="Straight Connector 458">
                      <a:extLst>
                        <a:ext uri="{FF2B5EF4-FFF2-40B4-BE49-F238E27FC236}">
                          <a16:creationId xmlns:a16="http://schemas.microsoft.com/office/drawing/2014/main" id="{8B2CE30C-C854-8258-67D3-BB494A3342C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0" name="Straight Connector 459">
                      <a:extLst>
                        <a:ext uri="{FF2B5EF4-FFF2-40B4-BE49-F238E27FC236}">
                          <a16:creationId xmlns:a16="http://schemas.microsoft.com/office/drawing/2014/main" id="{96AA8B16-14D8-B9B2-CBFF-0EB3D91B14E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37" name="Group 436">
                    <a:extLst>
                      <a:ext uri="{FF2B5EF4-FFF2-40B4-BE49-F238E27FC236}">
                        <a16:creationId xmlns:a16="http://schemas.microsoft.com/office/drawing/2014/main" id="{388D2F89-DE76-4537-E26D-1423291A3B30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39" name="Straight Connector 438">
                      <a:extLst>
                        <a:ext uri="{FF2B5EF4-FFF2-40B4-BE49-F238E27FC236}">
                          <a16:creationId xmlns:a16="http://schemas.microsoft.com/office/drawing/2014/main" id="{978AD488-BB44-4B20-2C78-4AC6C91B681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0" name="Straight Connector 439">
                      <a:extLst>
                        <a:ext uri="{FF2B5EF4-FFF2-40B4-BE49-F238E27FC236}">
                          <a16:creationId xmlns:a16="http://schemas.microsoft.com/office/drawing/2014/main" id="{1EFEBDBE-0013-65C5-60ED-4060C59BD8A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1" name="Straight Connector 440">
                      <a:extLst>
                        <a:ext uri="{FF2B5EF4-FFF2-40B4-BE49-F238E27FC236}">
                          <a16:creationId xmlns:a16="http://schemas.microsoft.com/office/drawing/2014/main" id="{725AE056-D9B7-EE53-B366-A5E1CEB6DA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2" name="Straight Connector 441">
                      <a:extLst>
                        <a:ext uri="{FF2B5EF4-FFF2-40B4-BE49-F238E27FC236}">
                          <a16:creationId xmlns:a16="http://schemas.microsoft.com/office/drawing/2014/main" id="{ABED88BA-BF11-99BB-89C7-A496186CF24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3" name="Straight Connector 442">
                      <a:extLst>
                        <a:ext uri="{FF2B5EF4-FFF2-40B4-BE49-F238E27FC236}">
                          <a16:creationId xmlns:a16="http://schemas.microsoft.com/office/drawing/2014/main" id="{59DF11DA-9916-3FBF-39FC-F9F5D2F6347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4" name="Straight Connector 443">
                      <a:extLst>
                        <a:ext uri="{FF2B5EF4-FFF2-40B4-BE49-F238E27FC236}">
                          <a16:creationId xmlns:a16="http://schemas.microsoft.com/office/drawing/2014/main" id="{EACDF8C1-B858-A790-2FBC-F0FF4DE5A35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5" name="Straight Connector 444">
                      <a:extLst>
                        <a:ext uri="{FF2B5EF4-FFF2-40B4-BE49-F238E27FC236}">
                          <a16:creationId xmlns:a16="http://schemas.microsoft.com/office/drawing/2014/main" id="{36F5CBE0-344F-134D-0301-96EF0AC16A0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6" name="Straight Connector 445">
                      <a:extLst>
                        <a:ext uri="{FF2B5EF4-FFF2-40B4-BE49-F238E27FC236}">
                          <a16:creationId xmlns:a16="http://schemas.microsoft.com/office/drawing/2014/main" id="{FB955C24-CFF2-6B3F-F58E-C0280F32867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7" name="Straight Connector 446">
                      <a:extLst>
                        <a:ext uri="{FF2B5EF4-FFF2-40B4-BE49-F238E27FC236}">
                          <a16:creationId xmlns:a16="http://schemas.microsoft.com/office/drawing/2014/main" id="{21333C16-A910-58A5-1A86-6C9689B4DF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8" name="Straight Connector 447">
                      <a:extLst>
                        <a:ext uri="{FF2B5EF4-FFF2-40B4-BE49-F238E27FC236}">
                          <a16:creationId xmlns:a16="http://schemas.microsoft.com/office/drawing/2014/main" id="{1E41DB37-9839-2C2F-6758-7EFEB21E7E3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9" name="Straight Connector 448">
                      <a:extLst>
                        <a:ext uri="{FF2B5EF4-FFF2-40B4-BE49-F238E27FC236}">
                          <a16:creationId xmlns:a16="http://schemas.microsoft.com/office/drawing/2014/main" id="{FFF6A0B4-4522-A5E2-FC30-50F674EA401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38" name="Straight Connector 437">
                    <a:extLst>
                      <a:ext uri="{FF2B5EF4-FFF2-40B4-BE49-F238E27FC236}">
                        <a16:creationId xmlns:a16="http://schemas.microsoft.com/office/drawing/2014/main" id="{9062768E-26E1-26EC-62C7-2CDC81D14A0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34" name="Straight Connector 433">
                  <a:extLst>
                    <a:ext uri="{FF2B5EF4-FFF2-40B4-BE49-F238E27FC236}">
                      <a16:creationId xmlns:a16="http://schemas.microsoft.com/office/drawing/2014/main" id="{C53F45B2-C20D-1959-B76F-0C535FE029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5" name="Straight Connector 434">
                  <a:extLst>
                    <a:ext uri="{FF2B5EF4-FFF2-40B4-BE49-F238E27FC236}">
                      <a16:creationId xmlns:a16="http://schemas.microsoft.com/office/drawing/2014/main" id="{7FD31053-63E2-64E5-C728-6B9AB0A124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55D768BB-64E0-A215-E350-AE2E03E35917}"/>
                  </a:ext>
                </a:extLst>
              </p:cNvPr>
              <p:cNvGrpSpPr/>
              <p:nvPr/>
            </p:nvGrpSpPr>
            <p:grpSpPr>
              <a:xfrm>
                <a:off x="5654702" y="1314713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405" name="Group 404">
                  <a:extLst>
                    <a:ext uri="{FF2B5EF4-FFF2-40B4-BE49-F238E27FC236}">
                      <a16:creationId xmlns:a16="http://schemas.microsoft.com/office/drawing/2014/main" id="{B308B8F1-65D7-8E4E-8FE1-32DAB89B9A0C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408" name="Group 407">
                    <a:extLst>
                      <a:ext uri="{FF2B5EF4-FFF2-40B4-BE49-F238E27FC236}">
                        <a16:creationId xmlns:a16="http://schemas.microsoft.com/office/drawing/2014/main" id="{2F2C380F-1FD3-C2CC-6DD8-3593395429C5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22" name="Straight Connector 421">
                      <a:extLst>
                        <a:ext uri="{FF2B5EF4-FFF2-40B4-BE49-F238E27FC236}">
                          <a16:creationId xmlns:a16="http://schemas.microsoft.com/office/drawing/2014/main" id="{0EA5525F-F177-1E3A-B27C-3AEB0D48DA6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3" name="Straight Connector 422">
                      <a:extLst>
                        <a:ext uri="{FF2B5EF4-FFF2-40B4-BE49-F238E27FC236}">
                          <a16:creationId xmlns:a16="http://schemas.microsoft.com/office/drawing/2014/main" id="{6C1CE168-BFBA-821A-170C-0F6D41BC79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4" name="Straight Connector 423">
                      <a:extLst>
                        <a:ext uri="{FF2B5EF4-FFF2-40B4-BE49-F238E27FC236}">
                          <a16:creationId xmlns:a16="http://schemas.microsoft.com/office/drawing/2014/main" id="{8120EBD9-02F2-1958-A39A-B701AE2AD5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5" name="Straight Connector 424">
                      <a:extLst>
                        <a:ext uri="{FF2B5EF4-FFF2-40B4-BE49-F238E27FC236}">
                          <a16:creationId xmlns:a16="http://schemas.microsoft.com/office/drawing/2014/main" id="{E34BEC5D-F29F-F46D-15F0-134F0449F1B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6" name="Straight Connector 425">
                      <a:extLst>
                        <a:ext uri="{FF2B5EF4-FFF2-40B4-BE49-F238E27FC236}">
                          <a16:creationId xmlns:a16="http://schemas.microsoft.com/office/drawing/2014/main" id="{AE8217FC-43CF-6C60-7E33-0C39A5409C1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7" name="Straight Connector 426">
                      <a:extLst>
                        <a:ext uri="{FF2B5EF4-FFF2-40B4-BE49-F238E27FC236}">
                          <a16:creationId xmlns:a16="http://schemas.microsoft.com/office/drawing/2014/main" id="{36C527E6-87B7-280A-6F6C-34813A51F36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8" name="Straight Connector 427">
                      <a:extLst>
                        <a:ext uri="{FF2B5EF4-FFF2-40B4-BE49-F238E27FC236}">
                          <a16:creationId xmlns:a16="http://schemas.microsoft.com/office/drawing/2014/main" id="{3378BCE8-A936-3B6C-0B9B-822A55BA2C3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9" name="Straight Connector 428">
                      <a:extLst>
                        <a:ext uri="{FF2B5EF4-FFF2-40B4-BE49-F238E27FC236}">
                          <a16:creationId xmlns:a16="http://schemas.microsoft.com/office/drawing/2014/main" id="{7BF82981-6552-1F07-9606-4FD2B41203A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0" name="Straight Connector 429">
                      <a:extLst>
                        <a:ext uri="{FF2B5EF4-FFF2-40B4-BE49-F238E27FC236}">
                          <a16:creationId xmlns:a16="http://schemas.microsoft.com/office/drawing/2014/main" id="{049B3CEF-5744-A76B-C401-3BC08760CC7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1" name="Straight Connector 430">
                      <a:extLst>
                        <a:ext uri="{FF2B5EF4-FFF2-40B4-BE49-F238E27FC236}">
                          <a16:creationId xmlns:a16="http://schemas.microsoft.com/office/drawing/2014/main" id="{5CE72986-5B99-FE74-9688-48B9CB72EB0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2" name="Straight Connector 431">
                      <a:extLst>
                        <a:ext uri="{FF2B5EF4-FFF2-40B4-BE49-F238E27FC236}">
                          <a16:creationId xmlns:a16="http://schemas.microsoft.com/office/drawing/2014/main" id="{BDAA3743-06BC-93EA-C9C1-FED6D0AE056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9" name="Group 408">
                    <a:extLst>
                      <a:ext uri="{FF2B5EF4-FFF2-40B4-BE49-F238E27FC236}">
                        <a16:creationId xmlns:a16="http://schemas.microsoft.com/office/drawing/2014/main" id="{F2C7A8F1-32C5-92DD-66D4-F808DA439A9B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411" name="Straight Connector 410">
                      <a:extLst>
                        <a:ext uri="{FF2B5EF4-FFF2-40B4-BE49-F238E27FC236}">
                          <a16:creationId xmlns:a16="http://schemas.microsoft.com/office/drawing/2014/main" id="{D7207D87-9AFE-A012-7217-D03AA0F7AEE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2" name="Straight Connector 411">
                      <a:extLst>
                        <a:ext uri="{FF2B5EF4-FFF2-40B4-BE49-F238E27FC236}">
                          <a16:creationId xmlns:a16="http://schemas.microsoft.com/office/drawing/2014/main" id="{6D99BB7A-012A-BA56-73F2-CBC62535E8B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3" name="Straight Connector 412">
                      <a:extLst>
                        <a:ext uri="{FF2B5EF4-FFF2-40B4-BE49-F238E27FC236}">
                          <a16:creationId xmlns:a16="http://schemas.microsoft.com/office/drawing/2014/main" id="{07790356-4FA4-A568-FD1C-1FB5B0ED9CC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4" name="Straight Connector 413">
                      <a:extLst>
                        <a:ext uri="{FF2B5EF4-FFF2-40B4-BE49-F238E27FC236}">
                          <a16:creationId xmlns:a16="http://schemas.microsoft.com/office/drawing/2014/main" id="{885EB0AE-26B1-13AF-9A5F-265F1605FD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5" name="Straight Connector 414">
                      <a:extLst>
                        <a:ext uri="{FF2B5EF4-FFF2-40B4-BE49-F238E27FC236}">
                          <a16:creationId xmlns:a16="http://schemas.microsoft.com/office/drawing/2014/main" id="{2836E235-6E25-3377-08EF-6470703EAC0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6" name="Straight Connector 415">
                      <a:extLst>
                        <a:ext uri="{FF2B5EF4-FFF2-40B4-BE49-F238E27FC236}">
                          <a16:creationId xmlns:a16="http://schemas.microsoft.com/office/drawing/2014/main" id="{9905E560-8E54-7075-A115-3E937A699D2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7" name="Straight Connector 416">
                      <a:extLst>
                        <a:ext uri="{FF2B5EF4-FFF2-40B4-BE49-F238E27FC236}">
                          <a16:creationId xmlns:a16="http://schemas.microsoft.com/office/drawing/2014/main" id="{9E0B5558-CFBA-B8E5-ADE6-6DAD90D7033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8" name="Straight Connector 417">
                      <a:extLst>
                        <a:ext uri="{FF2B5EF4-FFF2-40B4-BE49-F238E27FC236}">
                          <a16:creationId xmlns:a16="http://schemas.microsoft.com/office/drawing/2014/main" id="{69768326-48DD-7CCB-D377-0DC7BDE72D2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9" name="Straight Connector 418">
                      <a:extLst>
                        <a:ext uri="{FF2B5EF4-FFF2-40B4-BE49-F238E27FC236}">
                          <a16:creationId xmlns:a16="http://schemas.microsoft.com/office/drawing/2014/main" id="{370B2B66-8D8D-9EA8-1704-198FA0D54C0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0" name="Straight Connector 419">
                      <a:extLst>
                        <a:ext uri="{FF2B5EF4-FFF2-40B4-BE49-F238E27FC236}">
                          <a16:creationId xmlns:a16="http://schemas.microsoft.com/office/drawing/2014/main" id="{80E9030B-7760-2A02-E547-5F18A0C7E53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1" name="Straight Connector 420">
                      <a:extLst>
                        <a:ext uri="{FF2B5EF4-FFF2-40B4-BE49-F238E27FC236}">
                          <a16:creationId xmlns:a16="http://schemas.microsoft.com/office/drawing/2014/main" id="{6FA15FA4-1F1B-8B65-729C-FAB214F2B68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10" name="Straight Connector 409">
                    <a:extLst>
                      <a:ext uri="{FF2B5EF4-FFF2-40B4-BE49-F238E27FC236}">
                        <a16:creationId xmlns:a16="http://schemas.microsoft.com/office/drawing/2014/main" id="{344B3629-8BD2-5E75-1957-8327D4941F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06" name="Straight Connector 405">
                  <a:extLst>
                    <a:ext uri="{FF2B5EF4-FFF2-40B4-BE49-F238E27FC236}">
                      <a16:creationId xmlns:a16="http://schemas.microsoft.com/office/drawing/2014/main" id="{72DDE288-AC77-C05F-7518-6FAA839823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7" name="Straight Connector 406">
                  <a:extLst>
                    <a:ext uri="{FF2B5EF4-FFF2-40B4-BE49-F238E27FC236}">
                      <a16:creationId xmlns:a16="http://schemas.microsoft.com/office/drawing/2014/main" id="{3AFEE26C-21A4-8D9B-7DCB-E926603137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72E59A23-2D45-9E07-1DB9-F7EB57D34CA1}"/>
                  </a:ext>
                </a:extLst>
              </p:cNvPr>
              <p:cNvGrpSpPr/>
              <p:nvPr/>
            </p:nvGrpSpPr>
            <p:grpSpPr>
              <a:xfrm>
                <a:off x="6919876" y="1301212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377" name="Group 376">
                  <a:extLst>
                    <a:ext uri="{FF2B5EF4-FFF2-40B4-BE49-F238E27FC236}">
                      <a16:creationId xmlns:a16="http://schemas.microsoft.com/office/drawing/2014/main" id="{493FF778-E27C-0575-86A7-C5C03D32694E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380" name="Group 379">
                    <a:extLst>
                      <a:ext uri="{FF2B5EF4-FFF2-40B4-BE49-F238E27FC236}">
                        <a16:creationId xmlns:a16="http://schemas.microsoft.com/office/drawing/2014/main" id="{9F2D5BCC-05D0-F8D8-A181-719D4B894373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394" name="Straight Connector 393">
                      <a:extLst>
                        <a:ext uri="{FF2B5EF4-FFF2-40B4-BE49-F238E27FC236}">
                          <a16:creationId xmlns:a16="http://schemas.microsoft.com/office/drawing/2014/main" id="{98F4B7BE-4CE7-74D3-D4D2-2E674907B76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5" name="Straight Connector 394">
                      <a:extLst>
                        <a:ext uri="{FF2B5EF4-FFF2-40B4-BE49-F238E27FC236}">
                          <a16:creationId xmlns:a16="http://schemas.microsoft.com/office/drawing/2014/main" id="{C3CCFC8C-2850-3F81-7880-20755AA2FE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6" name="Straight Connector 395">
                      <a:extLst>
                        <a:ext uri="{FF2B5EF4-FFF2-40B4-BE49-F238E27FC236}">
                          <a16:creationId xmlns:a16="http://schemas.microsoft.com/office/drawing/2014/main" id="{7B41CA43-C358-ED84-FEFB-4B5761B1DE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7" name="Straight Connector 396">
                      <a:extLst>
                        <a:ext uri="{FF2B5EF4-FFF2-40B4-BE49-F238E27FC236}">
                          <a16:creationId xmlns:a16="http://schemas.microsoft.com/office/drawing/2014/main" id="{18436096-8698-CF31-B3C9-1D51B6526A4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8" name="Straight Connector 397">
                      <a:extLst>
                        <a:ext uri="{FF2B5EF4-FFF2-40B4-BE49-F238E27FC236}">
                          <a16:creationId xmlns:a16="http://schemas.microsoft.com/office/drawing/2014/main" id="{6E05A112-378B-14A9-E78D-A02EE5FCD53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9" name="Straight Connector 398">
                      <a:extLst>
                        <a:ext uri="{FF2B5EF4-FFF2-40B4-BE49-F238E27FC236}">
                          <a16:creationId xmlns:a16="http://schemas.microsoft.com/office/drawing/2014/main" id="{F1397C07-02A0-5489-962A-4F4A3DF33CC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0" name="Straight Connector 399">
                      <a:extLst>
                        <a:ext uri="{FF2B5EF4-FFF2-40B4-BE49-F238E27FC236}">
                          <a16:creationId xmlns:a16="http://schemas.microsoft.com/office/drawing/2014/main" id="{AA589CD8-6B1F-71F9-BA6E-F1ACE420C1A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1" name="Straight Connector 400">
                      <a:extLst>
                        <a:ext uri="{FF2B5EF4-FFF2-40B4-BE49-F238E27FC236}">
                          <a16:creationId xmlns:a16="http://schemas.microsoft.com/office/drawing/2014/main" id="{B5E88F62-DFB4-9D93-7D1A-216E5FCFF2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2" name="Straight Connector 401">
                      <a:extLst>
                        <a:ext uri="{FF2B5EF4-FFF2-40B4-BE49-F238E27FC236}">
                          <a16:creationId xmlns:a16="http://schemas.microsoft.com/office/drawing/2014/main" id="{974E9622-3FE8-CF54-8CD6-F1F80D4A4CB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3" name="Straight Connector 402">
                      <a:extLst>
                        <a:ext uri="{FF2B5EF4-FFF2-40B4-BE49-F238E27FC236}">
                          <a16:creationId xmlns:a16="http://schemas.microsoft.com/office/drawing/2014/main" id="{C0A2D901-C6E8-5A40-C9D4-02FF6097B25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4" name="Straight Connector 403">
                      <a:extLst>
                        <a:ext uri="{FF2B5EF4-FFF2-40B4-BE49-F238E27FC236}">
                          <a16:creationId xmlns:a16="http://schemas.microsoft.com/office/drawing/2014/main" id="{B94A3193-30DA-0B22-30DE-C52802DA400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81" name="Group 380">
                    <a:extLst>
                      <a:ext uri="{FF2B5EF4-FFF2-40B4-BE49-F238E27FC236}">
                        <a16:creationId xmlns:a16="http://schemas.microsoft.com/office/drawing/2014/main" id="{C3319E49-D052-F58B-8B79-F51A7FEAFAB1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383" name="Straight Connector 382">
                      <a:extLst>
                        <a:ext uri="{FF2B5EF4-FFF2-40B4-BE49-F238E27FC236}">
                          <a16:creationId xmlns:a16="http://schemas.microsoft.com/office/drawing/2014/main" id="{B5FB5249-635E-747A-3A8A-877751E8260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4" name="Straight Connector 383">
                      <a:extLst>
                        <a:ext uri="{FF2B5EF4-FFF2-40B4-BE49-F238E27FC236}">
                          <a16:creationId xmlns:a16="http://schemas.microsoft.com/office/drawing/2014/main" id="{D345B6FD-4DC9-B49A-73AC-51E4FDE68B5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5" name="Straight Connector 384">
                      <a:extLst>
                        <a:ext uri="{FF2B5EF4-FFF2-40B4-BE49-F238E27FC236}">
                          <a16:creationId xmlns:a16="http://schemas.microsoft.com/office/drawing/2014/main" id="{BEE39819-73AC-541E-DB4B-8977436814D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6" name="Straight Connector 385">
                      <a:extLst>
                        <a:ext uri="{FF2B5EF4-FFF2-40B4-BE49-F238E27FC236}">
                          <a16:creationId xmlns:a16="http://schemas.microsoft.com/office/drawing/2014/main" id="{CC77B006-D492-3559-014C-A511E27405B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5" y="4269639"/>
                      <a:ext cx="106557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7" name="Straight Connector 386">
                      <a:extLst>
                        <a:ext uri="{FF2B5EF4-FFF2-40B4-BE49-F238E27FC236}">
                          <a16:creationId xmlns:a16="http://schemas.microsoft.com/office/drawing/2014/main" id="{CC5133E5-533A-75D7-9226-A5A04AF5830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8" name="Straight Connector 387">
                      <a:extLst>
                        <a:ext uri="{FF2B5EF4-FFF2-40B4-BE49-F238E27FC236}">
                          <a16:creationId xmlns:a16="http://schemas.microsoft.com/office/drawing/2014/main" id="{4BE42887-01CF-388D-DF7E-B7C61D08677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9" name="Straight Connector 388">
                      <a:extLst>
                        <a:ext uri="{FF2B5EF4-FFF2-40B4-BE49-F238E27FC236}">
                          <a16:creationId xmlns:a16="http://schemas.microsoft.com/office/drawing/2014/main" id="{10660CB2-B0D6-81A9-A52C-AE7843C21A9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0" name="Straight Connector 389">
                      <a:extLst>
                        <a:ext uri="{FF2B5EF4-FFF2-40B4-BE49-F238E27FC236}">
                          <a16:creationId xmlns:a16="http://schemas.microsoft.com/office/drawing/2014/main" id="{E56EAF64-CB41-B35D-F33D-525CFBB3E82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1" name="Straight Connector 390">
                      <a:extLst>
                        <a:ext uri="{FF2B5EF4-FFF2-40B4-BE49-F238E27FC236}">
                          <a16:creationId xmlns:a16="http://schemas.microsoft.com/office/drawing/2014/main" id="{5A9AEBB5-7DA2-ECEA-245E-F19DC1AA17C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2" name="Straight Connector 391">
                      <a:extLst>
                        <a:ext uri="{FF2B5EF4-FFF2-40B4-BE49-F238E27FC236}">
                          <a16:creationId xmlns:a16="http://schemas.microsoft.com/office/drawing/2014/main" id="{D7D72137-436D-52DC-B25C-5C112838D1D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3" name="Straight Connector 392">
                      <a:extLst>
                        <a:ext uri="{FF2B5EF4-FFF2-40B4-BE49-F238E27FC236}">
                          <a16:creationId xmlns:a16="http://schemas.microsoft.com/office/drawing/2014/main" id="{33E34E9D-E5EB-4F98-BE30-0E2593441C7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82" name="Straight Connector 381">
                    <a:extLst>
                      <a:ext uri="{FF2B5EF4-FFF2-40B4-BE49-F238E27FC236}">
                        <a16:creationId xmlns:a16="http://schemas.microsoft.com/office/drawing/2014/main" id="{891AEE83-C98D-1E7B-48EA-4D35251AAF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78" name="Straight Connector 377">
                  <a:extLst>
                    <a:ext uri="{FF2B5EF4-FFF2-40B4-BE49-F238E27FC236}">
                      <a16:creationId xmlns:a16="http://schemas.microsoft.com/office/drawing/2014/main" id="{CFCBF616-CF6B-BE64-964C-FCBF7689D1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9" name="Straight Connector 378">
                  <a:extLst>
                    <a:ext uri="{FF2B5EF4-FFF2-40B4-BE49-F238E27FC236}">
                      <a16:creationId xmlns:a16="http://schemas.microsoft.com/office/drawing/2014/main" id="{D12433AC-DD3C-5EA4-C6CB-B5F692EB8D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FAB70DD-AF38-A138-7371-DD9A1DA1FFF6}"/>
                  </a:ext>
                </a:extLst>
              </p:cNvPr>
              <p:cNvGrpSpPr/>
              <p:nvPr/>
            </p:nvGrpSpPr>
            <p:grpSpPr>
              <a:xfrm>
                <a:off x="8178075" y="1312017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349" name="Group 348">
                  <a:extLst>
                    <a:ext uri="{FF2B5EF4-FFF2-40B4-BE49-F238E27FC236}">
                      <a16:creationId xmlns:a16="http://schemas.microsoft.com/office/drawing/2014/main" id="{C947BC69-6244-A4F0-8B49-B9995EDC3FE7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352" name="Group 351">
                    <a:extLst>
                      <a:ext uri="{FF2B5EF4-FFF2-40B4-BE49-F238E27FC236}">
                        <a16:creationId xmlns:a16="http://schemas.microsoft.com/office/drawing/2014/main" id="{EEB80FFD-3814-9494-DD85-FBC911AB7C9F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366" name="Straight Connector 365">
                      <a:extLst>
                        <a:ext uri="{FF2B5EF4-FFF2-40B4-BE49-F238E27FC236}">
                          <a16:creationId xmlns:a16="http://schemas.microsoft.com/office/drawing/2014/main" id="{F2B37B46-D7FD-937F-BFA9-DC0E1114A56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7" name="Straight Connector 366">
                      <a:extLst>
                        <a:ext uri="{FF2B5EF4-FFF2-40B4-BE49-F238E27FC236}">
                          <a16:creationId xmlns:a16="http://schemas.microsoft.com/office/drawing/2014/main" id="{3E1AABCA-0DE3-D873-3B4E-57CD12848A9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8" name="Straight Connector 367">
                      <a:extLst>
                        <a:ext uri="{FF2B5EF4-FFF2-40B4-BE49-F238E27FC236}">
                          <a16:creationId xmlns:a16="http://schemas.microsoft.com/office/drawing/2014/main" id="{3E3C76E6-C171-C2AF-C7B2-AF8F9FE0CCE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9" name="Straight Connector 368">
                      <a:extLst>
                        <a:ext uri="{FF2B5EF4-FFF2-40B4-BE49-F238E27FC236}">
                          <a16:creationId xmlns:a16="http://schemas.microsoft.com/office/drawing/2014/main" id="{66625585-8C66-4A13-EFED-1BDC7DC7D24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0" name="Straight Connector 369">
                      <a:extLst>
                        <a:ext uri="{FF2B5EF4-FFF2-40B4-BE49-F238E27FC236}">
                          <a16:creationId xmlns:a16="http://schemas.microsoft.com/office/drawing/2014/main" id="{BF8FDD8F-4930-40C3-668C-47064BFEAC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1" name="Straight Connector 370">
                      <a:extLst>
                        <a:ext uri="{FF2B5EF4-FFF2-40B4-BE49-F238E27FC236}">
                          <a16:creationId xmlns:a16="http://schemas.microsoft.com/office/drawing/2014/main" id="{C463DD02-F92D-F5D9-293B-F9F32F5F0B3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2" name="Straight Connector 371">
                      <a:extLst>
                        <a:ext uri="{FF2B5EF4-FFF2-40B4-BE49-F238E27FC236}">
                          <a16:creationId xmlns:a16="http://schemas.microsoft.com/office/drawing/2014/main" id="{B89781F0-F346-DBD4-E69D-8A79D179C1C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3" name="Straight Connector 372">
                      <a:extLst>
                        <a:ext uri="{FF2B5EF4-FFF2-40B4-BE49-F238E27FC236}">
                          <a16:creationId xmlns:a16="http://schemas.microsoft.com/office/drawing/2014/main" id="{A6B9341E-FE11-6A98-925D-0358E2F45DD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4" name="Straight Connector 373">
                      <a:extLst>
                        <a:ext uri="{FF2B5EF4-FFF2-40B4-BE49-F238E27FC236}">
                          <a16:creationId xmlns:a16="http://schemas.microsoft.com/office/drawing/2014/main" id="{0CB629B5-A584-0E10-C70D-3C93DD45DF6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5" name="Straight Connector 374">
                      <a:extLst>
                        <a:ext uri="{FF2B5EF4-FFF2-40B4-BE49-F238E27FC236}">
                          <a16:creationId xmlns:a16="http://schemas.microsoft.com/office/drawing/2014/main" id="{200E4E4A-0B17-4D60-80CA-E0FE77EB2B4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6" name="Straight Connector 375">
                      <a:extLst>
                        <a:ext uri="{FF2B5EF4-FFF2-40B4-BE49-F238E27FC236}">
                          <a16:creationId xmlns:a16="http://schemas.microsoft.com/office/drawing/2014/main" id="{95250C7B-C4BE-DA22-7680-D12C93398BC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53" name="Group 352">
                    <a:extLst>
                      <a:ext uri="{FF2B5EF4-FFF2-40B4-BE49-F238E27FC236}">
                        <a16:creationId xmlns:a16="http://schemas.microsoft.com/office/drawing/2014/main" id="{68580B88-77CB-A94B-38D3-F9B8943F3BFB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355" name="Straight Connector 354">
                      <a:extLst>
                        <a:ext uri="{FF2B5EF4-FFF2-40B4-BE49-F238E27FC236}">
                          <a16:creationId xmlns:a16="http://schemas.microsoft.com/office/drawing/2014/main" id="{4F3256DE-40F8-4446-95B2-49807F59565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6" name="Straight Connector 355">
                      <a:extLst>
                        <a:ext uri="{FF2B5EF4-FFF2-40B4-BE49-F238E27FC236}">
                          <a16:creationId xmlns:a16="http://schemas.microsoft.com/office/drawing/2014/main" id="{2642C28F-265A-C7A8-1163-EABEF1F286E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7" name="Straight Connector 356">
                      <a:extLst>
                        <a:ext uri="{FF2B5EF4-FFF2-40B4-BE49-F238E27FC236}">
                          <a16:creationId xmlns:a16="http://schemas.microsoft.com/office/drawing/2014/main" id="{ED3DBEF9-E52E-5D8E-C107-3DBB85F625A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8" name="Straight Connector 357">
                      <a:extLst>
                        <a:ext uri="{FF2B5EF4-FFF2-40B4-BE49-F238E27FC236}">
                          <a16:creationId xmlns:a16="http://schemas.microsoft.com/office/drawing/2014/main" id="{3345ABB1-057C-B17C-1264-18135163453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9" name="Straight Connector 358">
                      <a:extLst>
                        <a:ext uri="{FF2B5EF4-FFF2-40B4-BE49-F238E27FC236}">
                          <a16:creationId xmlns:a16="http://schemas.microsoft.com/office/drawing/2014/main" id="{86678390-2849-9617-E347-14094F92A81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0" name="Straight Connector 359">
                      <a:extLst>
                        <a:ext uri="{FF2B5EF4-FFF2-40B4-BE49-F238E27FC236}">
                          <a16:creationId xmlns:a16="http://schemas.microsoft.com/office/drawing/2014/main" id="{EDF7EB11-D7B4-C219-D5BE-63C64FC888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1" name="Straight Connector 360">
                      <a:extLst>
                        <a:ext uri="{FF2B5EF4-FFF2-40B4-BE49-F238E27FC236}">
                          <a16:creationId xmlns:a16="http://schemas.microsoft.com/office/drawing/2014/main" id="{4ADF8F4A-57E4-6EC6-2F18-F05A5982907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2" name="Straight Connector 361">
                      <a:extLst>
                        <a:ext uri="{FF2B5EF4-FFF2-40B4-BE49-F238E27FC236}">
                          <a16:creationId xmlns:a16="http://schemas.microsoft.com/office/drawing/2014/main" id="{C6177F9A-614F-35F3-E7BB-993D1A07586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3" name="Straight Connector 362">
                      <a:extLst>
                        <a:ext uri="{FF2B5EF4-FFF2-40B4-BE49-F238E27FC236}">
                          <a16:creationId xmlns:a16="http://schemas.microsoft.com/office/drawing/2014/main" id="{A88962D3-34FC-4255-7ED1-31AB352ACD1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4" name="Straight Connector 363">
                      <a:extLst>
                        <a:ext uri="{FF2B5EF4-FFF2-40B4-BE49-F238E27FC236}">
                          <a16:creationId xmlns:a16="http://schemas.microsoft.com/office/drawing/2014/main" id="{83222D19-A91D-3670-9229-7FACC2CA1AC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5" name="Straight Connector 364">
                      <a:extLst>
                        <a:ext uri="{FF2B5EF4-FFF2-40B4-BE49-F238E27FC236}">
                          <a16:creationId xmlns:a16="http://schemas.microsoft.com/office/drawing/2014/main" id="{8A5460E2-2C6C-6F7A-35F4-3CC6A5A4C1F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54" name="Straight Connector 353">
                    <a:extLst>
                      <a:ext uri="{FF2B5EF4-FFF2-40B4-BE49-F238E27FC236}">
                        <a16:creationId xmlns:a16="http://schemas.microsoft.com/office/drawing/2014/main" id="{6193205A-D195-696F-859F-60FCD37836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0" name="Straight Connector 349">
                  <a:extLst>
                    <a:ext uri="{FF2B5EF4-FFF2-40B4-BE49-F238E27FC236}">
                      <a16:creationId xmlns:a16="http://schemas.microsoft.com/office/drawing/2014/main" id="{756845CC-766C-A8D4-D17C-DA4EF4BAE3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1" name="Straight Connector 350">
                  <a:extLst>
                    <a:ext uri="{FF2B5EF4-FFF2-40B4-BE49-F238E27FC236}">
                      <a16:creationId xmlns:a16="http://schemas.microsoft.com/office/drawing/2014/main" id="{BF28BF58-952A-A743-6672-D856449E8E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B58E6CA0-C972-9CED-1A7D-B74FCB938F86}"/>
                  </a:ext>
                </a:extLst>
              </p:cNvPr>
              <p:cNvGrpSpPr/>
              <p:nvPr/>
            </p:nvGrpSpPr>
            <p:grpSpPr>
              <a:xfrm>
                <a:off x="9435628" y="1321694"/>
                <a:ext cx="1190481" cy="695030"/>
                <a:chOff x="2553576" y="3852038"/>
                <a:chExt cx="1247137" cy="559855"/>
              </a:xfrm>
            </p:grpSpPr>
            <p:grpSp>
              <p:nvGrpSpPr>
                <p:cNvPr id="321" name="Group 320">
                  <a:extLst>
                    <a:ext uri="{FF2B5EF4-FFF2-40B4-BE49-F238E27FC236}">
                      <a16:creationId xmlns:a16="http://schemas.microsoft.com/office/drawing/2014/main" id="{3E9FB457-445A-0F29-8ACE-5E19E7FFC784}"/>
                    </a:ext>
                  </a:extLst>
                </p:cNvPr>
                <p:cNvGrpSpPr/>
                <p:nvPr/>
              </p:nvGrpSpPr>
              <p:grpSpPr>
                <a:xfrm>
                  <a:off x="2553576" y="3852038"/>
                  <a:ext cx="1247137" cy="559855"/>
                  <a:chOff x="3032503" y="4269637"/>
                  <a:chExt cx="1466930" cy="559855"/>
                </a:xfrm>
              </p:grpSpPr>
              <p:grpSp>
                <p:nvGrpSpPr>
                  <p:cNvPr id="324" name="Group 323">
                    <a:extLst>
                      <a:ext uri="{FF2B5EF4-FFF2-40B4-BE49-F238E27FC236}">
                        <a16:creationId xmlns:a16="http://schemas.microsoft.com/office/drawing/2014/main" id="{C41B4805-D55B-BDAC-E3CB-2EF77A7D30EC}"/>
                      </a:ext>
                    </a:extLst>
                  </p:cNvPr>
                  <p:cNvGrpSpPr/>
                  <p:nvPr/>
                </p:nvGrpSpPr>
                <p:grpSpPr>
                  <a:xfrm>
                    <a:off x="3032503" y="4269637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338" name="Straight Connector 337">
                      <a:extLst>
                        <a:ext uri="{FF2B5EF4-FFF2-40B4-BE49-F238E27FC236}">
                          <a16:creationId xmlns:a16="http://schemas.microsoft.com/office/drawing/2014/main" id="{1B0CE3A9-CFB7-447A-EA1C-FC81600F06E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9" name="Straight Connector 338">
                      <a:extLst>
                        <a:ext uri="{FF2B5EF4-FFF2-40B4-BE49-F238E27FC236}">
                          <a16:creationId xmlns:a16="http://schemas.microsoft.com/office/drawing/2014/main" id="{BA33CDA5-6CCC-76D1-69C0-781DE8E64A7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0" name="Straight Connector 339">
                      <a:extLst>
                        <a:ext uri="{FF2B5EF4-FFF2-40B4-BE49-F238E27FC236}">
                          <a16:creationId xmlns:a16="http://schemas.microsoft.com/office/drawing/2014/main" id="{566734C2-FE35-21B6-80D1-253E97C1031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1" name="Straight Connector 340">
                      <a:extLst>
                        <a:ext uri="{FF2B5EF4-FFF2-40B4-BE49-F238E27FC236}">
                          <a16:creationId xmlns:a16="http://schemas.microsoft.com/office/drawing/2014/main" id="{7A938BBA-646C-03E3-8B4C-E35C1403664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2" name="Straight Connector 341">
                      <a:extLst>
                        <a:ext uri="{FF2B5EF4-FFF2-40B4-BE49-F238E27FC236}">
                          <a16:creationId xmlns:a16="http://schemas.microsoft.com/office/drawing/2014/main" id="{17D3494E-E460-924D-2EFB-DEB810F05C6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3" name="Straight Connector 342">
                      <a:extLst>
                        <a:ext uri="{FF2B5EF4-FFF2-40B4-BE49-F238E27FC236}">
                          <a16:creationId xmlns:a16="http://schemas.microsoft.com/office/drawing/2014/main" id="{30B408B6-15C0-CF31-3CEC-3733A7EA3CB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4" name="Straight Connector 343">
                      <a:extLst>
                        <a:ext uri="{FF2B5EF4-FFF2-40B4-BE49-F238E27FC236}">
                          <a16:creationId xmlns:a16="http://schemas.microsoft.com/office/drawing/2014/main" id="{39C18148-7EDA-132E-E1A3-1367CF55417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5" name="Straight Connector 344">
                      <a:extLst>
                        <a:ext uri="{FF2B5EF4-FFF2-40B4-BE49-F238E27FC236}">
                          <a16:creationId xmlns:a16="http://schemas.microsoft.com/office/drawing/2014/main" id="{3B0D3D9E-50CD-2CAD-33CB-5128AC1663D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6" name="Straight Connector 345">
                      <a:extLst>
                        <a:ext uri="{FF2B5EF4-FFF2-40B4-BE49-F238E27FC236}">
                          <a16:creationId xmlns:a16="http://schemas.microsoft.com/office/drawing/2014/main" id="{A35451C3-E8B1-6A77-5B8F-F03B4B6ACDC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7" name="Straight Connector 346">
                      <a:extLst>
                        <a:ext uri="{FF2B5EF4-FFF2-40B4-BE49-F238E27FC236}">
                          <a16:creationId xmlns:a16="http://schemas.microsoft.com/office/drawing/2014/main" id="{E33758B1-B233-276A-4616-93E556B301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8" name="Straight Connector 347">
                      <a:extLst>
                        <a:ext uri="{FF2B5EF4-FFF2-40B4-BE49-F238E27FC236}">
                          <a16:creationId xmlns:a16="http://schemas.microsoft.com/office/drawing/2014/main" id="{087C8234-7269-B0CA-5A77-789BAFBAB3C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25" name="Group 324">
                    <a:extLst>
                      <a:ext uri="{FF2B5EF4-FFF2-40B4-BE49-F238E27FC236}">
                        <a16:creationId xmlns:a16="http://schemas.microsoft.com/office/drawing/2014/main" id="{C688B66A-8094-43C1-4DCE-3CD234DEF7B2}"/>
                      </a:ext>
                    </a:extLst>
                  </p:cNvPr>
                  <p:cNvGrpSpPr/>
                  <p:nvPr/>
                </p:nvGrpSpPr>
                <p:grpSpPr>
                  <a:xfrm>
                    <a:off x="3714165" y="4276662"/>
                    <a:ext cx="785268" cy="153488"/>
                    <a:chOff x="3032503" y="4269636"/>
                    <a:chExt cx="1764082" cy="569301"/>
                  </a:xfrm>
                </p:grpSpPr>
                <p:cxnSp>
                  <p:nvCxnSpPr>
                    <p:cNvPr id="327" name="Straight Connector 326">
                      <a:extLst>
                        <a:ext uri="{FF2B5EF4-FFF2-40B4-BE49-F238E27FC236}">
                          <a16:creationId xmlns:a16="http://schemas.microsoft.com/office/drawing/2014/main" id="{70CE3B57-2331-320D-8C21-E7D66454112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032503" y="4541520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8" name="Straight Connector 327">
                      <a:extLst>
                        <a:ext uri="{FF2B5EF4-FFF2-40B4-BE49-F238E27FC236}">
                          <a16:creationId xmlns:a16="http://schemas.microsoft.com/office/drawing/2014/main" id="{53E74678-E60A-451E-D292-12187ACBF9C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508108" y="4269636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9" name="Straight Connector 328">
                      <a:extLst>
                        <a:ext uri="{FF2B5EF4-FFF2-40B4-BE49-F238E27FC236}">
                          <a16:creationId xmlns:a16="http://schemas.microsoft.com/office/drawing/2014/main" id="{121FF9DA-C04A-FA20-0E02-D66015FEF9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697942" y="4541520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0" name="Straight Connector 329">
                      <a:extLst>
                        <a:ext uri="{FF2B5EF4-FFF2-40B4-BE49-F238E27FC236}">
                          <a16:creationId xmlns:a16="http://schemas.microsoft.com/office/drawing/2014/main" id="{436A7ED8-4790-0323-D25B-C7DACDED143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591384" y="4269636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1" name="Straight Connector 330">
                      <a:extLst>
                        <a:ext uri="{FF2B5EF4-FFF2-40B4-BE49-F238E27FC236}">
                          <a16:creationId xmlns:a16="http://schemas.microsoft.com/office/drawing/2014/main" id="{6DB059E2-F8A7-75BE-66C1-50995977043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75962" y="4283495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2" name="Straight Connector 331">
                      <a:extLst>
                        <a:ext uri="{FF2B5EF4-FFF2-40B4-BE49-F238E27FC236}">
                          <a16:creationId xmlns:a16="http://schemas.microsoft.com/office/drawing/2014/main" id="{404F88C7-C096-4FAB-9561-E38734BE9EC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965796" y="4555379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3" name="Straight Connector 332">
                      <a:extLst>
                        <a:ext uri="{FF2B5EF4-FFF2-40B4-BE49-F238E27FC236}">
                          <a16:creationId xmlns:a16="http://schemas.microsoft.com/office/drawing/2014/main" id="{722CA6CA-0FEC-3120-F4F3-10BAEE81CE2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859238" y="4283495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4" name="Straight Connector 333">
                      <a:extLst>
                        <a:ext uri="{FF2B5EF4-FFF2-40B4-BE49-F238E27FC236}">
                          <a16:creationId xmlns:a16="http://schemas.microsoft.com/office/drawing/2014/main" id="{5E361573-305F-1460-A5E2-15CB6424BD4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043817" y="4292734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5" name="Straight Connector 334">
                      <a:extLst>
                        <a:ext uri="{FF2B5EF4-FFF2-40B4-BE49-F238E27FC236}">
                          <a16:creationId xmlns:a16="http://schemas.microsoft.com/office/drawing/2014/main" id="{701915D7-9FF9-E263-1A47-416CF0E40DC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233651" y="4564618"/>
                      <a:ext cx="83276" cy="27431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6" name="Straight Connector 335">
                      <a:extLst>
                        <a:ext uri="{FF2B5EF4-FFF2-40B4-BE49-F238E27FC236}">
                          <a16:creationId xmlns:a16="http://schemas.microsoft.com/office/drawing/2014/main" id="{360ECCD4-4B25-6BC2-177C-8CF274176C5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4127093" y="4292734"/>
                      <a:ext cx="106558" cy="54620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7" name="Straight Connector 336">
                      <a:extLst>
                        <a:ext uri="{FF2B5EF4-FFF2-40B4-BE49-F238E27FC236}">
                          <a16:creationId xmlns:a16="http://schemas.microsoft.com/office/drawing/2014/main" id="{B611C96F-6056-B3B5-F087-479E9A71CB7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20980" y="4564613"/>
                      <a:ext cx="47560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26" name="Straight Connector 325">
                    <a:extLst>
                      <a:ext uri="{FF2B5EF4-FFF2-40B4-BE49-F238E27FC236}">
                        <a16:creationId xmlns:a16="http://schemas.microsoft.com/office/drawing/2014/main" id="{CC4CBB20-AE22-1AC3-F2C6-1FF2C323BD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6745" y="4336712"/>
                    <a:ext cx="0" cy="49278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2" name="Straight Connector 321">
                  <a:extLst>
                    <a:ext uri="{FF2B5EF4-FFF2-40B4-BE49-F238E27FC236}">
                      <a16:creationId xmlns:a16="http://schemas.microsoft.com/office/drawing/2014/main" id="{267B1F32-C1F3-0C7C-75CC-FF234B77CF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00713" y="392288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>
                  <a:extLst>
                    <a:ext uri="{FF2B5EF4-FFF2-40B4-BE49-F238E27FC236}">
                      <a16:creationId xmlns:a16="http://schemas.microsoft.com/office/drawing/2014/main" id="{34508413-4733-70CB-40CE-C436B0D30E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1631" y="3916260"/>
                  <a:ext cx="0" cy="13543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DB867F31-77AF-4F75-F67A-3E1031FA15AE}"/>
                  </a:ext>
                </a:extLst>
              </p:cNvPr>
              <p:cNvGrpSpPr/>
              <p:nvPr/>
            </p:nvGrpSpPr>
            <p:grpSpPr>
              <a:xfrm rot="5241431">
                <a:off x="2007958" y="2150954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310" name="Straight Connector 309">
                  <a:extLst>
                    <a:ext uri="{FF2B5EF4-FFF2-40B4-BE49-F238E27FC236}">
                      <a16:creationId xmlns:a16="http://schemas.microsoft.com/office/drawing/2014/main" id="{D7876F2C-A15E-DA33-94B7-AE1ED72ABBF0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Straight Connector 310">
                  <a:extLst>
                    <a:ext uri="{FF2B5EF4-FFF2-40B4-BE49-F238E27FC236}">
                      <a16:creationId xmlns:a16="http://schemas.microsoft.com/office/drawing/2014/main" id="{EEF312EC-5321-A7B4-3D26-80E45E9011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2" name="Straight Connector 311">
                  <a:extLst>
                    <a:ext uri="{FF2B5EF4-FFF2-40B4-BE49-F238E27FC236}">
                      <a16:creationId xmlns:a16="http://schemas.microsoft.com/office/drawing/2014/main" id="{C8B74BAC-310D-E524-BEEA-8B95B235A4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3" name="Straight Connector 312">
                  <a:extLst>
                    <a:ext uri="{FF2B5EF4-FFF2-40B4-BE49-F238E27FC236}">
                      <a16:creationId xmlns:a16="http://schemas.microsoft.com/office/drawing/2014/main" id="{0F4CE345-4FA8-4D8D-CE93-8BCD6FF14E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4" name="Straight Connector 313">
                  <a:extLst>
                    <a:ext uri="{FF2B5EF4-FFF2-40B4-BE49-F238E27FC236}">
                      <a16:creationId xmlns:a16="http://schemas.microsoft.com/office/drawing/2014/main" id="{F52479F4-19E5-A7E4-585D-3BA7A1BB7E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5" name="Straight Connector 314">
                  <a:extLst>
                    <a:ext uri="{FF2B5EF4-FFF2-40B4-BE49-F238E27FC236}">
                      <a16:creationId xmlns:a16="http://schemas.microsoft.com/office/drawing/2014/main" id="{C9E95A4A-60D0-B0EC-31D5-52E4ECBE51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6" name="Straight Connector 315">
                  <a:extLst>
                    <a:ext uri="{FF2B5EF4-FFF2-40B4-BE49-F238E27FC236}">
                      <a16:creationId xmlns:a16="http://schemas.microsoft.com/office/drawing/2014/main" id="{C19663FF-6A69-53F0-8687-A801547034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Straight Connector 316">
                  <a:extLst>
                    <a:ext uri="{FF2B5EF4-FFF2-40B4-BE49-F238E27FC236}">
                      <a16:creationId xmlns:a16="http://schemas.microsoft.com/office/drawing/2014/main" id="{AAA900F9-DC89-A897-AC26-B4AAD7405D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8" name="Straight Connector 317">
                  <a:extLst>
                    <a:ext uri="{FF2B5EF4-FFF2-40B4-BE49-F238E27FC236}">
                      <a16:creationId xmlns:a16="http://schemas.microsoft.com/office/drawing/2014/main" id="{B74CFEE9-A352-14EB-ACE8-63E5F7D398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Straight Connector 318">
                  <a:extLst>
                    <a:ext uri="{FF2B5EF4-FFF2-40B4-BE49-F238E27FC236}">
                      <a16:creationId xmlns:a16="http://schemas.microsoft.com/office/drawing/2014/main" id="{94A6E90B-372E-EB80-1632-090C78D8F9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Straight Connector 319">
                  <a:extLst>
                    <a:ext uri="{FF2B5EF4-FFF2-40B4-BE49-F238E27FC236}">
                      <a16:creationId xmlns:a16="http://schemas.microsoft.com/office/drawing/2014/main" id="{32534EB2-E714-6CFA-1BA7-2D91189A5C16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F7DDDD22-8BD3-CC8F-95D0-8FE3A837D951}"/>
                  </a:ext>
                </a:extLst>
              </p:cNvPr>
              <p:cNvGrpSpPr/>
              <p:nvPr/>
            </p:nvGrpSpPr>
            <p:grpSpPr>
              <a:xfrm rot="5241431">
                <a:off x="3298071" y="2168018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299" name="Straight Connector 298">
                  <a:extLst>
                    <a:ext uri="{FF2B5EF4-FFF2-40B4-BE49-F238E27FC236}">
                      <a16:creationId xmlns:a16="http://schemas.microsoft.com/office/drawing/2014/main" id="{03253A1F-BF51-AC98-F939-E80382CB8D3C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0" name="Straight Connector 299">
                  <a:extLst>
                    <a:ext uri="{FF2B5EF4-FFF2-40B4-BE49-F238E27FC236}">
                      <a16:creationId xmlns:a16="http://schemas.microsoft.com/office/drawing/2014/main" id="{2DE724F3-2565-30AB-1234-C3861C7160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Straight Connector 300">
                  <a:extLst>
                    <a:ext uri="{FF2B5EF4-FFF2-40B4-BE49-F238E27FC236}">
                      <a16:creationId xmlns:a16="http://schemas.microsoft.com/office/drawing/2014/main" id="{C8FF3DB8-B405-B42F-060A-BA3867A2D5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Straight Connector 301">
                  <a:extLst>
                    <a:ext uri="{FF2B5EF4-FFF2-40B4-BE49-F238E27FC236}">
                      <a16:creationId xmlns:a16="http://schemas.microsoft.com/office/drawing/2014/main" id="{10F97428-D399-D1EF-0D30-6140816221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3" name="Straight Connector 302">
                  <a:extLst>
                    <a:ext uri="{FF2B5EF4-FFF2-40B4-BE49-F238E27FC236}">
                      <a16:creationId xmlns:a16="http://schemas.microsoft.com/office/drawing/2014/main" id="{5F994111-5E13-C02C-DCD9-F3F4A9F97C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4" name="Straight Connector 303">
                  <a:extLst>
                    <a:ext uri="{FF2B5EF4-FFF2-40B4-BE49-F238E27FC236}">
                      <a16:creationId xmlns:a16="http://schemas.microsoft.com/office/drawing/2014/main" id="{9A76E91C-DB89-3755-45AA-4E8E6221A4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5" name="Straight Connector 304">
                  <a:extLst>
                    <a:ext uri="{FF2B5EF4-FFF2-40B4-BE49-F238E27FC236}">
                      <a16:creationId xmlns:a16="http://schemas.microsoft.com/office/drawing/2014/main" id="{DEE7B1F6-F413-E87E-75DE-1DC034D4A4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6" name="Straight Connector 305">
                  <a:extLst>
                    <a:ext uri="{FF2B5EF4-FFF2-40B4-BE49-F238E27FC236}">
                      <a16:creationId xmlns:a16="http://schemas.microsoft.com/office/drawing/2014/main" id="{B56F5AC4-A139-66A4-D2D1-AB7CEA35C6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7" name="Straight Connector 306">
                  <a:extLst>
                    <a:ext uri="{FF2B5EF4-FFF2-40B4-BE49-F238E27FC236}">
                      <a16:creationId xmlns:a16="http://schemas.microsoft.com/office/drawing/2014/main" id="{464E48CB-134E-9C6E-EA49-C9426201FA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8" name="Straight Connector 307">
                  <a:extLst>
                    <a:ext uri="{FF2B5EF4-FFF2-40B4-BE49-F238E27FC236}">
                      <a16:creationId xmlns:a16="http://schemas.microsoft.com/office/drawing/2014/main" id="{FD40D891-5423-245F-4091-E70651FC14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Straight Connector 308">
                  <a:extLst>
                    <a:ext uri="{FF2B5EF4-FFF2-40B4-BE49-F238E27FC236}">
                      <a16:creationId xmlns:a16="http://schemas.microsoft.com/office/drawing/2014/main" id="{95908A20-114B-F4FD-16AF-39B5B127F200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84A64725-6CEF-820B-AD1B-3DEB0885DEF1}"/>
                  </a:ext>
                </a:extLst>
              </p:cNvPr>
              <p:cNvGrpSpPr/>
              <p:nvPr/>
            </p:nvGrpSpPr>
            <p:grpSpPr>
              <a:xfrm rot="5241431">
                <a:off x="4515763" y="2145466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288" name="Straight Connector 287">
                  <a:extLst>
                    <a:ext uri="{FF2B5EF4-FFF2-40B4-BE49-F238E27FC236}">
                      <a16:creationId xmlns:a16="http://schemas.microsoft.com/office/drawing/2014/main" id="{778E6E80-D897-6F37-43E6-78E1BBFE878F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Straight Connector 288">
                  <a:extLst>
                    <a:ext uri="{FF2B5EF4-FFF2-40B4-BE49-F238E27FC236}">
                      <a16:creationId xmlns:a16="http://schemas.microsoft.com/office/drawing/2014/main" id="{844A061B-7AB6-1009-FA43-A012985E62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Straight Connector 289">
                  <a:extLst>
                    <a:ext uri="{FF2B5EF4-FFF2-40B4-BE49-F238E27FC236}">
                      <a16:creationId xmlns:a16="http://schemas.microsoft.com/office/drawing/2014/main" id="{8D70B3E4-6556-0C2E-6256-A4A4EE5F91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Straight Connector 290">
                  <a:extLst>
                    <a:ext uri="{FF2B5EF4-FFF2-40B4-BE49-F238E27FC236}">
                      <a16:creationId xmlns:a16="http://schemas.microsoft.com/office/drawing/2014/main" id="{45251D08-8B25-C9FD-65B3-D4B0DD9E2E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Straight Connector 291">
                  <a:extLst>
                    <a:ext uri="{FF2B5EF4-FFF2-40B4-BE49-F238E27FC236}">
                      <a16:creationId xmlns:a16="http://schemas.microsoft.com/office/drawing/2014/main" id="{142C2740-40D4-07F9-F271-4E4C56FFDB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Connector 292">
                  <a:extLst>
                    <a:ext uri="{FF2B5EF4-FFF2-40B4-BE49-F238E27FC236}">
                      <a16:creationId xmlns:a16="http://schemas.microsoft.com/office/drawing/2014/main" id="{0B65DB38-7187-8734-E42F-FCB9F84BC7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Straight Connector 293">
                  <a:extLst>
                    <a:ext uri="{FF2B5EF4-FFF2-40B4-BE49-F238E27FC236}">
                      <a16:creationId xmlns:a16="http://schemas.microsoft.com/office/drawing/2014/main" id="{9F2A4866-1CDA-A2EF-2FF2-81B05E9D68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Connector 294">
                  <a:extLst>
                    <a:ext uri="{FF2B5EF4-FFF2-40B4-BE49-F238E27FC236}">
                      <a16:creationId xmlns:a16="http://schemas.microsoft.com/office/drawing/2014/main" id="{C1B43E4D-E727-0F60-A7C0-A8B742FBA9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Straight Connector 295">
                  <a:extLst>
                    <a:ext uri="{FF2B5EF4-FFF2-40B4-BE49-F238E27FC236}">
                      <a16:creationId xmlns:a16="http://schemas.microsoft.com/office/drawing/2014/main" id="{A4DD0EEE-DAD1-4ECD-AD97-60DDB23AC1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Straight Connector 296">
                  <a:extLst>
                    <a:ext uri="{FF2B5EF4-FFF2-40B4-BE49-F238E27FC236}">
                      <a16:creationId xmlns:a16="http://schemas.microsoft.com/office/drawing/2014/main" id="{D25C7575-B9A1-F1DE-9E7B-BE78A4D6C4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Straight Connector 297">
                  <a:extLst>
                    <a:ext uri="{FF2B5EF4-FFF2-40B4-BE49-F238E27FC236}">
                      <a16:creationId xmlns:a16="http://schemas.microsoft.com/office/drawing/2014/main" id="{9D80310F-CDBD-69C6-4784-FBEE30DA264A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8408EC76-80A6-7311-9F70-4A6976A151E3}"/>
                  </a:ext>
                </a:extLst>
              </p:cNvPr>
              <p:cNvGrpSpPr/>
              <p:nvPr/>
            </p:nvGrpSpPr>
            <p:grpSpPr>
              <a:xfrm rot="5241431">
                <a:off x="5916877" y="2148398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D98FC573-3FA1-6976-B467-C1002FCC80E9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21A54DBB-C364-454B-6B9B-2F5A44CA21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8984A815-D23E-08DF-087F-5404F9F39B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C5BF43CF-D30F-ED97-C7D8-92DF93FDFC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126033CD-73A8-F257-9BD4-69AC473286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AB7DED45-94C7-E587-8801-55EBFFC489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0746D098-01DF-AE92-0307-72A34A0B59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>
                  <a:extLst>
                    <a:ext uri="{FF2B5EF4-FFF2-40B4-BE49-F238E27FC236}">
                      <a16:creationId xmlns:a16="http://schemas.microsoft.com/office/drawing/2014/main" id="{F27AFB2D-2702-B55A-D842-9B1DE312C4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Straight Connector 284">
                  <a:extLst>
                    <a:ext uri="{FF2B5EF4-FFF2-40B4-BE49-F238E27FC236}">
                      <a16:creationId xmlns:a16="http://schemas.microsoft.com/office/drawing/2014/main" id="{4E11BE4D-72E9-7249-FD88-61709887BD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Straight Connector 285">
                  <a:extLst>
                    <a:ext uri="{FF2B5EF4-FFF2-40B4-BE49-F238E27FC236}">
                      <a16:creationId xmlns:a16="http://schemas.microsoft.com/office/drawing/2014/main" id="{710D1257-D047-0DBC-8706-B06F532068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Connector 286">
                  <a:extLst>
                    <a:ext uri="{FF2B5EF4-FFF2-40B4-BE49-F238E27FC236}">
                      <a16:creationId xmlns:a16="http://schemas.microsoft.com/office/drawing/2014/main" id="{B87A4436-B974-3819-15BC-6F7DC76C9133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B6A9E3F4-A837-2ADF-A274-36F99FFAB8F2}"/>
                  </a:ext>
                </a:extLst>
              </p:cNvPr>
              <p:cNvGrpSpPr/>
              <p:nvPr/>
            </p:nvGrpSpPr>
            <p:grpSpPr>
              <a:xfrm rot="5241431">
                <a:off x="7198114" y="2156144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0DC5B515-510E-BFD0-9101-CDA770F1355E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2AAC8752-DD09-6C0F-1987-3C705781DD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709F0F61-41EE-8B8B-F234-D85DD9A344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44217E77-7EAF-1167-A0DD-15E1BDFA40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B801D601-7DE2-AEA1-11E9-EC90A6256E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7DFC7762-FF2C-E406-5431-EB3870A841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A1F52F73-B60D-3C45-A856-BBD1354B8A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0A86763E-E2BD-A21D-7404-5A35B05437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1882BD9E-B888-2A64-D867-BBBE470D09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0B92C705-38D9-7DA8-1EB1-79E79736C3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F76C817D-52E5-C65C-5243-DC2F2AA498AF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0" name="Group 169">
                <a:extLst>
                  <a:ext uri="{FF2B5EF4-FFF2-40B4-BE49-F238E27FC236}">
                    <a16:creationId xmlns:a16="http://schemas.microsoft.com/office/drawing/2014/main" id="{7862EFF8-5577-367D-A740-4C447A466A16}"/>
                  </a:ext>
                </a:extLst>
              </p:cNvPr>
              <p:cNvGrpSpPr/>
              <p:nvPr/>
            </p:nvGrpSpPr>
            <p:grpSpPr>
              <a:xfrm rot="5241431">
                <a:off x="8486868" y="2165020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9F45BBF7-DED4-A642-2215-97B5A5B07406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A7F5281-2AEA-49D2-C69F-710498102E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4E0B3B7B-ECD9-62BD-4806-B4F3682567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63A25591-D756-B391-CD40-22FF01DA6B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C2604CB2-F678-45E5-34D4-9E98D58057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61D2750D-7B57-6E14-F98B-F95A0CDE51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CD5E8CE4-915E-F9F1-7E79-CE60305013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6EC2B800-08DB-8DA1-18B6-02E8E3B99F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A46B9BC7-3B60-B442-9629-907A43C680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E7266F69-9211-8891-E576-D196EA14B5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A5D0D342-8408-F683-477F-32310B49CCC0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DC5D4CC7-4F12-B640-52AC-0ACADB63BD34}"/>
                  </a:ext>
                </a:extLst>
              </p:cNvPr>
              <p:cNvGrpSpPr/>
              <p:nvPr/>
            </p:nvGrpSpPr>
            <p:grpSpPr>
              <a:xfrm rot="5241431">
                <a:off x="9759251" y="2182806"/>
                <a:ext cx="500735" cy="265487"/>
                <a:chOff x="3032503" y="4269636"/>
                <a:chExt cx="1764082" cy="569301"/>
              </a:xfrm>
            </p:grpSpPr>
            <p:cxnSp>
              <p:nvCxnSpPr>
                <p:cNvPr id="244" name="Straight Connector 243">
                  <a:extLst>
                    <a:ext uri="{FF2B5EF4-FFF2-40B4-BE49-F238E27FC236}">
                      <a16:creationId xmlns:a16="http://schemas.microsoft.com/office/drawing/2014/main" id="{498DA949-ED6B-99D8-4221-310F2D1D6DEF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CE14A6A3-F1BC-D96E-6926-6C50165E4C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id="{AD70D749-C11F-2879-7710-BDD37137E7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E55D1F55-060D-485F-776D-2039A3C52A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9E5FE7D3-73BB-1289-CD5F-465C9B8A80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2B393876-C0C9-B937-9667-8105F7351C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>
                  <a:extLst>
                    <a:ext uri="{FF2B5EF4-FFF2-40B4-BE49-F238E27FC236}">
                      <a16:creationId xmlns:a16="http://schemas.microsoft.com/office/drawing/2014/main" id="{77D4246F-D948-E33C-9F23-E13D022759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>
                  <a:extLst>
                    <a:ext uri="{FF2B5EF4-FFF2-40B4-BE49-F238E27FC236}">
                      <a16:creationId xmlns:a16="http://schemas.microsoft.com/office/drawing/2014/main" id="{F8843575-37CF-8B47-EE5E-9859C17AF5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Straight Connector 251">
                  <a:extLst>
                    <a:ext uri="{FF2B5EF4-FFF2-40B4-BE49-F238E27FC236}">
                      <a16:creationId xmlns:a16="http://schemas.microsoft.com/office/drawing/2014/main" id="{878D9A5E-AC71-2488-82C4-2DCD3F0904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>
                  <a:extLst>
                    <a:ext uri="{FF2B5EF4-FFF2-40B4-BE49-F238E27FC236}">
                      <a16:creationId xmlns:a16="http://schemas.microsoft.com/office/drawing/2014/main" id="{FEBBE3F9-50F9-4645-D4F0-CCC0AF6427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7D2AD7F5-1BEA-5C9F-1B98-59AEAAE8A830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4BFB73CF-BAF7-1AD1-7777-0C234C8EB968}"/>
                  </a:ext>
                </a:extLst>
              </p:cNvPr>
              <p:cNvGrpSpPr/>
              <p:nvPr/>
            </p:nvGrpSpPr>
            <p:grpSpPr>
              <a:xfrm>
                <a:off x="8737689" y="2394839"/>
                <a:ext cx="1295321" cy="280118"/>
                <a:chOff x="3032503" y="4269636"/>
                <a:chExt cx="1764082" cy="569301"/>
              </a:xfrm>
            </p:grpSpPr>
            <p:cxnSp>
              <p:nvCxnSpPr>
                <p:cNvPr id="233" name="Straight Connector 232">
                  <a:extLst>
                    <a:ext uri="{FF2B5EF4-FFF2-40B4-BE49-F238E27FC236}">
                      <a16:creationId xmlns:a16="http://schemas.microsoft.com/office/drawing/2014/main" id="{5091E939-C4C8-B310-1A5D-ED5A72C85B48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>
                  <a:extLst>
                    <a:ext uri="{FF2B5EF4-FFF2-40B4-BE49-F238E27FC236}">
                      <a16:creationId xmlns:a16="http://schemas.microsoft.com/office/drawing/2014/main" id="{281A2B1B-8C39-EB85-8D4F-1D5FB28046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>
                  <a:extLst>
                    <a:ext uri="{FF2B5EF4-FFF2-40B4-BE49-F238E27FC236}">
                      <a16:creationId xmlns:a16="http://schemas.microsoft.com/office/drawing/2014/main" id="{F13E3700-4066-3BE6-B913-59A9D259EF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>
                  <a:extLst>
                    <a:ext uri="{FF2B5EF4-FFF2-40B4-BE49-F238E27FC236}">
                      <a16:creationId xmlns:a16="http://schemas.microsoft.com/office/drawing/2014/main" id="{37AC1FA5-D4BB-984C-8ED7-D28AB41C27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>
                  <a:extLst>
                    <a:ext uri="{FF2B5EF4-FFF2-40B4-BE49-F238E27FC236}">
                      <a16:creationId xmlns:a16="http://schemas.microsoft.com/office/drawing/2014/main" id="{077E7EF5-5176-787B-A806-193E149323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>
                  <a:extLst>
                    <a:ext uri="{FF2B5EF4-FFF2-40B4-BE49-F238E27FC236}">
                      <a16:creationId xmlns:a16="http://schemas.microsoft.com/office/drawing/2014/main" id="{9B8E0644-740D-31DE-C68C-BDD0CF093E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>
                  <a:extLst>
                    <a:ext uri="{FF2B5EF4-FFF2-40B4-BE49-F238E27FC236}">
                      <a16:creationId xmlns:a16="http://schemas.microsoft.com/office/drawing/2014/main" id="{BE6EE88A-3C5F-FDC1-81C9-3BECEB7C2B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>
                  <a:extLst>
                    <a:ext uri="{FF2B5EF4-FFF2-40B4-BE49-F238E27FC236}">
                      <a16:creationId xmlns:a16="http://schemas.microsoft.com/office/drawing/2014/main" id="{66C961C1-E530-9A12-7A4D-56D0DA6198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>
                  <a:extLst>
                    <a:ext uri="{FF2B5EF4-FFF2-40B4-BE49-F238E27FC236}">
                      <a16:creationId xmlns:a16="http://schemas.microsoft.com/office/drawing/2014/main" id="{9B8B4932-F98C-A709-D5CA-D30323B6B2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>
                  <a:extLst>
                    <a:ext uri="{FF2B5EF4-FFF2-40B4-BE49-F238E27FC236}">
                      <a16:creationId xmlns:a16="http://schemas.microsoft.com/office/drawing/2014/main" id="{71FE5EA5-29A8-87B9-D78A-3B36503FE3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>
                  <a:extLst>
                    <a:ext uri="{FF2B5EF4-FFF2-40B4-BE49-F238E27FC236}">
                      <a16:creationId xmlns:a16="http://schemas.microsoft.com/office/drawing/2014/main" id="{A9CA4C21-0AA8-7063-72BF-C82C4B75BAC6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53F12CD8-CCDB-92BF-92CA-9970B7D6FB50}"/>
                  </a:ext>
                </a:extLst>
              </p:cNvPr>
              <p:cNvGrpSpPr/>
              <p:nvPr/>
            </p:nvGrpSpPr>
            <p:grpSpPr>
              <a:xfrm>
                <a:off x="7443606" y="2396802"/>
                <a:ext cx="1295321" cy="280118"/>
                <a:chOff x="3032503" y="4269636"/>
                <a:chExt cx="1764082" cy="569301"/>
              </a:xfrm>
            </p:grpSpPr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3011041F-78BA-540A-FE70-3D0D90A2C1BE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B77CC02B-C29E-7600-1A41-D1D0006EC3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7703C71E-33EB-DDB8-CEE7-AB07045914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870C4825-EA63-BF13-57FF-DB1B2134B2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>
                  <a:extLst>
                    <a:ext uri="{FF2B5EF4-FFF2-40B4-BE49-F238E27FC236}">
                      <a16:creationId xmlns:a16="http://schemas.microsoft.com/office/drawing/2014/main" id="{69C9379B-F6FA-27C7-864B-B2CA499F33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60C80E17-3C7F-DE77-B53B-D8EFC290CF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Connector 227">
                  <a:extLst>
                    <a:ext uri="{FF2B5EF4-FFF2-40B4-BE49-F238E27FC236}">
                      <a16:creationId xmlns:a16="http://schemas.microsoft.com/office/drawing/2014/main" id="{3B931B6B-8E34-1F7C-33E5-2C67C61B49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>
                  <a:extLst>
                    <a:ext uri="{FF2B5EF4-FFF2-40B4-BE49-F238E27FC236}">
                      <a16:creationId xmlns:a16="http://schemas.microsoft.com/office/drawing/2014/main" id="{B4AAA4D6-E0B0-B609-4A25-27C17D3338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>
                  <a:extLst>
                    <a:ext uri="{FF2B5EF4-FFF2-40B4-BE49-F238E27FC236}">
                      <a16:creationId xmlns:a16="http://schemas.microsoft.com/office/drawing/2014/main" id="{65153F6C-B801-BAA0-1C21-2B156AB381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>
                  <a:extLst>
                    <a:ext uri="{FF2B5EF4-FFF2-40B4-BE49-F238E27FC236}">
                      <a16:creationId xmlns:a16="http://schemas.microsoft.com/office/drawing/2014/main" id="{46064D9E-01F6-A160-807B-BA18F0AE3D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>
                  <a:extLst>
                    <a:ext uri="{FF2B5EF4-FFF2-40B4-BE49-F238E27FC236}">
                      <a16:creationId xmlns:a16="http://schemas.microsoft.com/office/drawing/2014/main" id="{CC2603C0-D02E-E069-FE54-1E03F72C33E1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" name="Group 173">
                <a:extLst>
                  <a:ext uri="{FF2B5EF4-FFF2-40B4-BE49-F238E27FC236}">
                    <a16:creationId xmlns:a16="http://schemas.microsoft.com/office/drawing/2014/main" id="{047CB9B9-8FFB-564D-3C4B-0AB108F1C3C4}"/>
                  </a:ext>
                </a:extLst>
              </p:cNvPr>
              <p:cNvGrpSpPr/>
              <p:nvPr/>
            </p:nvGrpSpPr>
            <p:grpSpPr>
              <a:xfrm>
                <a:off x="6156886" y="2365197"/>
                <a:ext cx="1295321" cy="280118"/>
                <a:chOff x="3032503" y="4269636"/>
                <a:chExt cx="1764082" cy="569301"/>
              </a:xfrm>
            </p:grpSpPr>
            <p:cxnSp>
              <p:nvCxnSpPr>
                <p:cNvPr id="211" name="Straight Connector 210">
                  <a:extLst>
                    <a:ext uri="{FF2B5EF4-FFF2-40B4-BE49-F238E27FC236}">
                      <a16:creationId xmlns:a16="http://schemas.microsoft.com/office/drawing/2014/main" id="{0992C0CB-E855-BB07-C0E7-AE6D26153E15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D67557CA-8439-D81A-6AC9-5506ABA85E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228A0D37-C527-A29A-AB01-1A81B60230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D6FFAFB9-CAC3-997A-4A2F-343D8A8AC3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4C25846C-A868-EA82-726A-8A6D0EB533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8C6D59D2-1FF1-CCD4-E697-E1FF7734B7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>
                  <a:extLst>
                    <a:ext uri="{FF2B5EF4-FFF2-40B4-BE49-F238E27FC236}">
                      <a16:creationId xmlns:a16="http://schemas.microsoft.com/office/drawing/2014/main" id="{7F2F8582-91C5-4792-44C4-107736AB9D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07545BA6-35EC-E4AF-9971-BCE394245F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>
                  <a:extLst>
                    <a:ext uri="{FF2B5EF4-FFF2-40B4-BE49-F238E27FC236}">
                      <a16:creationId xmlns:a16="http://schemas.microsoft.com/office/drawing/2014/main" id="{D05E6775-91B8-6D1A-AD44-9D03B9C37E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Connector 219">
                  <a:extLst>
                    <a:ext uri="{FF2B5EF4-FFF2-40B4-BE49-F238E27FC236}">
                      <a16:creationId xmlns:a16="http://schemas.microsoft.com/office/drawing/2014/main" id="{DD59C30C-DAEC-097A-FD75-9B1885BE88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815D5DC4-0C95-6FBE-B941-4AB0F8E9BB3E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5" name="Group 174">
                <a:extLst>
                  <a:ext uri="{FF2B5EF4-FFF2-40B4-BE49-F238E27FC236}">
                    <a16:creationId xmlns:a16="http://schemas.microsoft.com/office/drawing/2014/main" id="{96465027-4CCC-0C4B-0E11-985397E7492B}"/>
                  </a:ext>
                </a:extLst>
              </p:cNvPr>
              <p:cNvGrpSpPr/>
              <p:nvPr/>
            </p:nvGrpSpPr>
            <p:grpSpPr>
              <a:xfrm>
                <a:off x="4822885" y="2374219"/>
                <a:ext cx="1295321" cy="280118"/>
                <a:chOff x="3032503" y="4269636"/>
                <a:chExt cx="1764082" cy="569301"/>
              </a:xfrm>
            </p:grpSpPr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2EB6DF11-A64D-5560-46CD-068014AF901D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ACEF844D-5869-30FF-62C8-2844EBBF3E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EE0B4682-39C0-9F31-D694-93B8525215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E8922709-6BEB-7EEA-D3B1-20CDA09DDB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389BE6E9-6FEB-11F9-DC17-39395021AD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186E594F-D809-C8CB-F12D-01E886B49F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21D09046-D0F5-1D6A-3305-6C311D6585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>
                  <a:extLst>
                    <a:ext uri="{FF2B5EF4-FFF2-40B4-BE49-F238E27FC236}">
                      <a16:creationId xmlns:a16="http://schemas.microsoft.com/office/drawing/2014/main" id="{BAC4754A-A870-EFAC-EFC0-D3B8E1EA0D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3C98FCA8-9524-E7EC-1FF1-0B39AC879A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3282CCC5-83F4-A327-88E3-1B7B500553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>
                  <a:extLst>
                    <a:ext uri="{FF2B5EF4-FFF2-40B4-BE49-F238E27FC236}">
                      <a16:creationId xmlns:a16="http://schemas.microsoft.com/office/drawing/2014/main" id="{DD723DC7-F778-3B21-35F5-EA10874B69F1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6" name="Group 175">
                <a:extLst>
                  <a:ext uri="{FF2B5EF4-FFF2-40B4-BE49-F238E27FC236}">
                    <a16:creationId xmlns:a16="http://schemas.microsoft.com/office/drawing/2014/main" id="{7F4B7DA3-5419-F6C9-7D65-0852D1A57ED0}"/>
                  </a:ext>
                </a:extLst>
              </p:cNvPr>
              <p:cNvGrpSpPr/>
              <p:nvPr/>
            </p:nvGrpSpPr>
            <p:grpSpPr>
              <a:xfrm>
                <a:off x="3495967" y="2398841"/>
                <a:ext cx="1295321" cy="280118"/>
                <a:chOff x="3032503" y="4269636"/>
                <a:chExt cx="1764082" cy="569301"/>
              </a:xfrm>
            </p:grpSpPr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DF336909-D732-1057-CF2A-2303B6767F0D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4BD00AB4-BC8F-9D2F-065E-2D867046BC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61F7B143-5048-C2FE-AA77-EA9326E293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8802157F-23DB-08E7-9BF7-B821323BCC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F4D6153F-5874-5ABC-5C9C-73ECC86EE0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6D373057-F7C9-8D16-4566-B5EDD71899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A780EA12-C2D4-C39F-89CD-ECE028B7CA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AA3BEF33-CA05-1DCC-260A-996D3F54F7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29927580-BC7E-904F-51A7-A5667AF7C5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EC84B748-FEDB-5008-D0E3-6A8A5A8767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73547AA6-9285-DE86-28E2-09452CFE871D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Group 176">
                <a:extLst>
                  <a:ext uri="{FF2B5EF4-FFF2-40B4-BE49-F238E27FC236}">
                    <a16:creationId xmlns:a16="http://schemas.microsoft.com/office/drawing/2014/main" id="{A0183089-0E4A-8F8C-2E39-CB0B6C62CB07}"/>
                  </a:ext>
                </a:extLst>
              </p:cNvPr>
              <p:cNvGrpSpPr/>
              <p:nvPr/>
            </p:nvGrpSpPr>
            <p:grpSpPr>
              <a:xfrm>
                <a:off x="2240456" y="2399152"/>
                <a:ext cx="1295321" cy="280118"/>
                <a:chOff x="3032503" y="4269636"/>
                <a:chExt cx="1764082" cy="569301"/>
              </a:xfrm>
            </p:grpSpPr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935B2C3D-8E9F-5F68-745B-4D7A9DB0DD29}"/>
                    </a:ext>
                  </a:extLst>
                </p:cNvPr>
                <p:cNvCxnSpPr/>
                <p:nvPr/>
              </p:nvCxnSpPr>
              <p:spPr>
                <a:xfrm>
                  <a:off x="3032503" y="4541520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3D86FD3C-43D0-A099-CE65-0EB9999B9D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08108" y="4269636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006F596E-106D-00E7-C2CE-5F962F0707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7942" y="4541520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3058D22A-1EFF-B2C6-8014-A7F67FCDE2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591384" y="4269636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D2DFCFDA-F6EB-D32C-6418-6606EE6BB4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75962" y="4283495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4A3E3BE3-7B5E-6675-6855-C7BB24AA2E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65796" y="4555379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0C72D499-8286-722C-7C40-D27E59D1AA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859238" y="4283495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0E751919-0A99-1B86-426C-AB9BF56775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43817" y="4292734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52B532BE-459F-EE4D-1BBC-F948529E40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33651" y="4564618"/>
                  <a:ext cx="83276" cy="27431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4C09D155-9655-23E1-03D7-2B94BF05EC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127093" y="4292734"/>
                  <a:ext cx="106558" cy="5462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EB02B24B-FF53-164E-1D41-6CEEA2569C4E}"/>
                    </a:ext>
                  </a:extLst>
                </p:cNvPr>
                <p:cNvCxnSpPr/>
                <p:nvPr/>
              </p:nvCxnSpPr>
              <p:spPr>
                <a:xfrm>
                  <a:off x="4320980" y="4564613"/>
                  <a:ext cx="475605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4EE98998-032F-1B1A-4F22-1A2418E1A4F5}"/>
                </a:ext>
              </a:extLst>
            </p:cNvPr>
            <p:cNvSpPr txBox="1"/>
            <p:nvPr/>
          </p:nvSpPr>
          <p:spPr>
            <a:xfrm>
              <a:off x="1536338" y="4339826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- 1kV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E9E79D14-8719-30D2-30A4-E31D630AC1B1}"/>
                </a:ext>
              </a:extLst>
            </p:cNvPr>
            <p:cNvSpPr txBox="1"/>
            <p:nvPr/>
          </p:nvSpPr>
          <p:spPr>
            <a:xfrm>
              <a:off x="2973847" y="4347221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- 3kV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846BEF0-AB54-5F36-8E70-D09C2820AD45}"/>
                </a:ext>
              </a:extLst>
            </p:cNvPr>
            <p:cNvSpPr txBox="1"/>
            <p:nvPr/>
          </p:nvSpPr>
          <p:spPr>
            <a:xfrm>
              <a:off x="4076875" y="4360263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- 4kV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B2C61E7E-EAED-38AB-79B4-E86C2895B769}"/>
                </a:ext>
              </a:extLst>
            </p:cNvPr>
            <p:cNvSpPr txBox="1"/>
            <p:nvPr/>
          </p:nvSpPr>
          <p:spPr>
            <a:xfrm>
              <a:off x="6718918" y="4348555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- 6kV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4C01973-E2E8-D70B-349D-213942E6555D}"/>
                </a:ext>
              </a:extLst>
            </p:cNvPr>
            <p:cNvSpPr txBox="1"/>
            <p:nvPr/>
          </p:nvSpPr>
          <p:spPr>
            <a:xfrm>
              <a:off x="8016298" y="4366886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- 7kV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6C5341F-53CD-64EF-FFD5-7D3E0A629614}"/>
                </a:ext>
              </a:extLst>
            </p:cNvPr>
            <p:cNvSpPr txBox="1"/>
            <p:nvPr/>
          </p:nvSpPr>
          <p:spPr>
            <a:xfrm>
              <a:off x="9204357" y="4386072"/>
              <a:ext cx="687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noProof="0" dirty="0">
                  <a:solidFill>
                    <a:srgbClr val="0000FF"/>
                  </a:solidFill>
                </a:rPr>
                <a:t>- 9kV</a:t>
              </a:r>
            </a:p>
          </p:txBody>
        </p:sp>
      </p:grpSp>
      <p:sp>
        <p:nvSpPr>
          <p:cNvPr id="518" name="Arrow: Bent-Up 517">
            <a:extLst>
              <a:ext uri="{FF2B5EF4-FFF2-40B4-BE49-F238E27FC236}">
                <a16:creationId xmlns:a16="http://schemas.microsoft.com/office/drawing/2014/main" id="{4F3935DF-0D00-471B-ED1F-199F5B9F393F}"/>
              </a:ext>
            </a:extLst>
          </p:cNvPr>
          <p:cNvSpPr/>
          <p:nvPr/>
        </p:nvSpPr>
        <p:spPr>
          <a:xfrm rot="5400000">
            <a:off x="1832941" y="1641486"/>
            <a:ext cx="1238674" cy="889540"/>
          </a:xfrm>
          <a:prstGeom prst="bentUpArrow">
            <a:avLst/>
          </a:prstGeom>
          <a:solidFill>
            <a:srgbClr val="00B050">
              <a:alpha val="5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19" name="Arrow: Bent-Up 518">
            <a:extLst>
              <a:ext uri="{FF2B5EF4-FFF2-40B4-BE49-F238E27FC236}">
                <a16:creationId xmlns:a16="http://schemas.microsoft.com/office/drawing/2014/main" id="{BAFA76D6-41B1-3249-9745-040A328DC395}"/>
              </a:ext>
            </a:extLst>
          </p:cNvPr>
          <p:cNvSpPr/>
          <p:nvPr/>
        </p:nvSpPr>
        <p:spPr>
          <a:xfrm rot="5400000">
            <a:off x="3125850" y="1675412"/>
            <a:ext cx="1238674" cy="731725"/>
          </a:xfrm>
          <a:prstGeom prst="bentUpArrow">
            <a:avLst>
              <a:gd name="adj1" fmla="val 8512"/>
              <a:gd name="adj2" fmla="val 25000"/>
              <a:gd name="adj3" fmla="val 25000"/>
            </a:avLst>
          </a:prstGeom>
          <a:solidFill>
            <a:srgbClr val="00B050">
              <a:alpha val="5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20" name="Arrow: Bent-Up 519">
            <a:extLst>
              <a:ext uri="{FF2B5EF4-FFF2-40B4-BE49-F238E27FC236}">
                <a16:creationId xmlns:a16="http://schemas.microsoft.com/office/drawing/2014/main" id="{7027BA4D-3BBC-7FA9-C594-B7AA4F40A9B0}"/>
              </a:ext>
            </a:extLst>
          </p:cNvPr>
          <p:cNvSpPr/>
          <p:nvPr/>
        </p:nvSpPr>
        <p:spPr>
          <a:xfrm rot="5400000">
            <a:off x="5098114" y="1766010"/>
            <a:ext cx="1238674" cy="475643"/>
          </a:xfrm>
          <a:prstGeom prst="bentUpArrow">
            <a:avLst>
              <a:gd name="adj1" fmla="val 3584"/>
              <a:gd name="adj2" fmla="val 25000"/>
              <a:gd name="adj3" fmla="val 25000"/>
            </a:avLst>
          </a:prstGeom>
          <a:solidFill>
            <a:srgbClr val="00B050">
              <a:alpha val="5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21" name="Arrow: Bent-Up 520">
            <a:extLst>
              <a:ext uri="{FF2B5EF4-FFF2-40B4-BE49-F238E27FC236}">
                <a16:creationId xmlns:a16="http://schemas.microsoft.com/office/drawing/2014/main" id="{344AE599-0ECC-DB6D-8137-E40994349A3C}"/>
              </a:ext>
            </a:extLst>
          </p:cNvPr>
          <p:cNvSpPr/>
          <p:nvPr/>
        </p:nvSpPr>
        <p:spPr>
          <a:xfrm>
            <a:off x="8931198" y="1628517"/>
            <a:ext cx="1238674" cy="889540"/>
          </a:xfrm>
          <a:prstGeom prst="bentUpArrow">
            <a:avLst/>
          </a:prstGeom>
          <a:solidFill>
            <a:srgbClr val="00B050">
              <a:alpha val="5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22" name="Arrow: Bent-Up 521">
            <a:extLst>
              <a:ext uri="{FF2B5EF4-FFF2-40B4-BE49-F238E27FC236}">
                <a16:creationId xmlns:a16="http://schemas.microsoft.com/office/drawing/2014/main" id="{50419BE4-6E0D-957D-C186-5180DB0F4F60}"/>
              </a:ext>
            </a:extLst>
          </p:cNvPr>
          <p:cNvSpPr/>
          <p:nvPr/>
        </p:nvSpPr>
        <p:spPr>
          <a:xfrm>
            <a:off x="7614362" y="1777425"/>
            <a:ext cx="1238674" cy="731725"/>
          </a:xfrm>
          <a:prstGeom prst="bentUpArrow">
            <a:avLst>
              <a:gd name="adj1" fmla="val 8512"/>
              <a:gd name="adj2" fmla="val 25000"/>
              <a:gd name="adj3" fmla="val 25000"/>
            </a:avLst>
          </a:prstGeom>
          <a:solidFill>
            <a:srgbClr val="00B050">
              <a:alpha val="5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23" name="Arrow: Bent-Up 522">
            <a:extLst>
              <a:ext uri="{FF2B5EF4-FFF2-40B4-BE49-F238E27FC236}">
                <a16:creationId xmlns:a16="http://schemas.microsoft.com/office/drawing/2014/main" id="{ACA6141B-7F96-D494-32E8-AEC581017EB6}"/>
              </a:ext>
            </a:extLst>
          </p:cNvPr>
          <p:cNvSpPr/>
          <p:nvPr/>
        </p:nvSpPr>
        <p:spPr>
          <a:xfrm>
            <a:off x="6292882" y="1987620"/>
            <a:ext cx="1238674" cy="475643"/>
          </a:xfrm>
          <a:prstGeom prst="bentUpArrow">
            <a:avLst>
              <a:gd name="adj1" fmla="val 3584"/>
              <a:gd name="adj2" fmla="val 25000"/>
              <a:gd name="adj3" fmla="val 25000"/>
            </a:avLst>
          </a:prstGeom>
          <a:solidFill>
            <a:srgbClr val="00B050">
              <a:alpha val="5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F7BE81-A410-D5DE-58A2-E606270A1F8C}"/>
              </a:ext>
            </a:extLst>
          </p:cNvPr>
          <p:cNvSpPr/>
          <p:nvPr/>
        </p:nvSpPr>
        <p:spPr>
          <a:xfrm>
            <a:off x="795626" y="4350106"/>
            <a:ext cx="3605115" cy="85205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137B2B-0DF0-E00D-CD53-89B83DF0240E}"/>
              </a:ext>
            </a:extLst>
          </p:cNvPr>
          <p:cNvSpPr/>
          <p:nvPr/>
        </p:nvSpPr>
        <p:spPr>
          <a:xfrm>
            <a:off x="794885" y="5187319"/>
            <a:ext cx="3605856" cy="333109"/>
          </a:xfrm>
          <a:prstGeom prst="rect">
            <a:avLst/>
          </a:prstGeom>
          <a:pattFill prst="wdDn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0E69F38-DF28-C5B1-4718-DCB5B96B0552}"/>
              </a:ext>
            </a:extLst>
          </p:cNvPr>
          <p:cNvSpPr/>
          <p:nvPr/>
        </p:nvSpPr>
        <p:spPr>
          <a:xfrm>
            <a:off x="1036212" y="4241074"/>
            <a:ext cx="624907" cy="10903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B490EC-F606-1697-A6FF-65B5DD030B75}"/>
              </a:ext>
            </a:extLst>
          </p:cNvPr>
          <p:cNvSpPr/>
          <p:nvPr/>
        </p:nvSpPr>
        <p:spPr>
          <a:xfrm>
            <a:off x="2569169" y="4243899"/>
            <a:ext cx="622518" cy="941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323D9DF-5EAF-A54B-06EB-0ECC2E8911D8}"/>
              </a:ext>
            </a:extLst>
          </p:cNvPr>
          <p:cNvCxnSpPr>
            <a:cxnSpLocks/>
            <a:endCxn id="23" idx="0"/>
          </p:cNvCxnSpPr>
          <p:nvPr/>
        </p:nvCxnSpPr>
        <p:spPr>
          <a:xfrm>
            <a:off x="2097856" y="4238967"/>
            <a:ext cx="10914" cy="9503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B6D807-6002-3E0B-BD42-E36A24370745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1355970" y="4129125"/>
            <a:ext cx="432159" cy="3767"/>
          </a:xfrm>
          <a:prstGeom prst="line">
            <a:avLst/>
          </a:prstGeom>
          <a:ln w="28575">
            <a:solidFill>
              <a:srgbClr val="FF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B4A4712-E123-E348-CCFD-57D488822862}"/>
              </a:ext>
            </a:extLst>
          </p:cNvPr>
          <p:cNvCxnSpPr>
            <a:cxnSpLocks/>
          </p:cNvCxnSpPr>
          <p:nvPr/>
        </p:nvCxnSpPr>
        <p:spPr>
          <a:xfrm>
            <a:off x="1546680" y="4134139"/>
            <a:ext cx="2003950" cy="16524"/>
          </a:xfrm>
          <a:prstGeom prst="line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830A5BD-D071-66BD-5908-5C1992DBB254}"/>
              </a:ext>
            </a:extLst>
          </p:cNvPr>
          <p:cNvSpPr/>
          <p:nvPr/>
        </p:nvSpPr>
        <p:spPr>
          <a:xfrm>
            <a:off x="1788129" y="4014269"/>
            <a:ext cx="625805" cy="23724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/>
              <a:t>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48D8FC-7663-7C78-8C67-63157ECC57F4}"/>
              </a:ext>
            </a:extLst>
          </p:cNvPr>
          <p:cNvSpPr/>
          <p:nvPr/>
        </p:nvSpPr>
        <p:spPr>
          <a:xfrm rot="5400000">
            <a:off x="1779975" y="4607138"/>
            <a:ext cx="685798" cy="27684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/>
              <a:t>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D9EA34-AA73-EA14-503B-82C7703099F8}"/>
              </a:ext>
            </a:extLst>
          </p:cNvPr>
          <p:cNvSpPr txBox="1"/>
          <p:nvPr/>
        </p:nvSpPr>
        <p:spPr>
          <a:xfrm>
            <a:off x="278121" y="4714124"/>
            <a:ext cx="4231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noProof="0" dirty="0"/>
              <a:t>V(x)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025A1E-D959-1790-E4AD-1781F8E64EF7}"/>
              </a:ext>
            </a:extLst>
          </p:cNvPr>
          <p:cNvSpPr txBox="1"/>
          <p:nvPr/>
        </p:nvSpPr>
        <p:spPr>
          <a:xfrm>
            <a:off x="5031834" y="3111102"/>
            <a:ext cx="17910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/>
              <a:t>Kirchhoff law</a:t>
            </a:r>
          </a:p>
          <a:p>
            <a:endParaRPr lang="en-US" sz="1800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F799ABD-2D11-F1FF-EBE8-671661FDC639}"/>
                  </a:ext>
                </a:extLst>
              </p:cNvPr>
              <p:cNvSpPr txBox="1"/>
              <p:nvPr/>
            </p:nvSpPr>
            <p:spPr>
              <a:xfrm>
                <a:off x="4864083" y="3933616"/>
                <a:ext cx="3371696" cy="16047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noProof="0" smtClean="0">
                          <a:latin typeface="Cambria Math" panose="02040503050406030204" pitchFamily="18" charset="0"/>
                        </a:rPr>
                        <m:t>𝑻</m:t>
                      </m:r>
                      <m:f>
                        <m:fPr>
                          <m:ctrlPr>
                            <a:rPr lang="en-US" b="1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noProof="0" smtClean="0">
                              <a:latin typeface="Cambria Math" panose="02040503050406030204" pitchFamily="18" charset="0"/>
                            </a:rPr>
                            <m:t>𝒅𝑰</m:t>
                          </m:r>
                          <m:r>
                            <a:rPr lang="en-US" b="1" i="1" noProof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b="1" i="1" noProof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noProof="0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b="1" i="1" noProof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1" i="1" noProof="0" smtClean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𝐑𝐈𝟏</m:t>
                      </m:r>
                      <m:d>
                        <m:dPr>
                          <m:ctrlPr>
                            <a:rPr lang="en-US" b="1" i="1" noProof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0" noProof="0" smtClean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d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𝐊𝐈𝟐</m:t>
                      </m:r>
                      <m:d>
                        <m:dPr>
                          <m:ctrlPr>
                            <a:rPr lang="en-US" b="1" i="1" noProof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noProof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d>
                      <m:r>
                        <a:rPr lang="en-US" b="1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noProof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b="1" i="1" noProof="0" dirty="0">
                  <a:latin typeface="Cambria Math" panose="02040503050406030204" pitchFamily="18" charset="0"/>
                </a:endParaRPr>
              </a:p>
              <a:p>
                <a:pPr algn="ctr"/>
                <a:endParaRPr lang="en-US" sz="1400" b="1" noProof="0" dirty="0"/>
              </a:p>
              <a:p>
                <a:pPr algn="ctr"/>
                <a:endParaRPr lang="en-US" sz="1400" b="1" noProof="0" dirty="0"/>
              </a:p>
              <a:p>
                <a:pPr algn="ctr"/>
                <a:endParaRPr lang="en-US" sz="1400" b="1" noProof="0" dirty="0"/>
              </a:p>
              <a:p>
                <a:pPr algn="ctr"/>
                <a:r>
                  <a:rPr lang="en-US" sz="1400" b="1" noProof="0" dirty="0"/>
                  <a:t> </a:t>
                </a:r>
              </a:p>
              <a:p>
                <a:pPr algn="ctr"/>
                <a:endParaRPr lang="en-US" sz="1400" b="1" noProof="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F799ABD-2D11-F1FF-EBE8-671661FDC6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4083" y="3933616"/>
                <a:ext cx="3371696" cy="16047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DC8710D-1E4F-D26A-43BF-C7C7331948C3}"/>
                  </a:ext>
                </a:extLst>
              </p:cNvPr>
              <p:cNvSpPr txBox="1"/>
              <p:nvPr/>
            </p:nvSpPr>
            <p:spPr>
              <a:xfrm>
                <a:off x="2961173" y="4755522"/>
                <a:ext cx="5943831" cy="11673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noProof="0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noProof="0">
                              <a:latin typeface="Cambria Math" panose="02040503050406030204" pitchFamily="18" charset="0"/>
                            </a:rPr>
                            <m:t>𝐈</m:t>
                          </m:r>
                          <m:r>
                            <a:rPr lang="en-US" b="1" baseline="-25000" noProof="0">
                              <a:latin typeface="Cambria Math" panose="02040503050406030204" pitchFamily="18" charset="0"/>
                            </a:rPr>
                            <m:t>𝟏</m:t>
                          </m:r>
                          <m:d>
                            <m:dPr>
                              <m:ctrlPr>
                                <a:rPr lang="en-US" b="1" i="1" noProof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noProof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</m:d>
                        </m:num>
                        <m:den>
                          <m:r>
                            <a:rPr lang="en-US" b="1" i="1" noProof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b="1" noProof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𝐈𝟑</m:t>
                      </m:r>
                      <m:d>
                        <m:dPr>
                          <m:ctrlPr>
                            <a:rPr lang="en-US" b="1" i="1" noProof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noProof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d>
                      <m:r>
                        <a:rPr lang="en-US" b="1" i="1" noProof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noProof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b="1" noProof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noProof="0">
                              <a:latin typeface="Cambria Math" panose="02040503050406030204" pitchFamily="18" charset="0"/>
                            </a:rPr>
                            <m:t>𝒅</m:t>
                          </m:r>
                          <m:r>
                            <a:rPr lang="en-US" b="1" noProof="0">
                              <a:latin typeface="Cambria Math" panose="02040503050406030204" pitchFamily="18" charset="0"/>
                            </a:rPr>
                            <m:t>𝐈</m:t>
                          </m:r>
                          <m:r>
                            <a:rPr lang="en-US" b="1" i="0" baseline="-25000" noProof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d>
                            <m:dPr>
                              <m:ctrlPr>
                                <a:rPr lang="en-US" b="1" i="1" noProof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noProof="0">
                                  <a:latin typeface="Cambria Math" panose="02040503050406030204" pitchFamily="18" charset="0"/>
                                </a:rPr>
                                <m:t>𝐱</m:t>
                              </m:r>
                            </m:e>
                          </m:d>
                        </m:num>
                        <m:den>
                          <m:r>
                            <a:rPr lang="en-US" b="1" i="1" noProof="0">
                              <a:latin typeface="Cambria Math" panose="020405030504060302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0" noProof="0" smtClean="0">
                          <a:latin typeface="Cambria Math" panose="02040503050406030204" pitchFamily="18" charset="0"/>
                        </a:rPr>
                        <m:t>𝐈𝟑</m:t>
                      </m:r>
                      <m:d>
                        <m:dPr>
                          <m:ctrlPr>
                            <a:rPr lang="en-US" b="1" i="1" noProof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noProof="0">
                              <a:latin typeface="Cambria Math" panose="02040503050406030204" pitchFamily="18" charset="0"/>
                            </a:rPr>
                            <m:t>𝐱</m:t>
                          </m:r>
                        </m:e>
                      </m:d>
                      <m:r>
                        <a:rPr lang="en-US" b="1" i="1" noProof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noProof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400" b="1" noProof="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DC8710D-1E4F-D26A-43BF-C7C7331948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1173" y="4755522"/>
                <a:ext cx="5943831" cy="11673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AE6AF9D1-5AF9-5302-2933-7496D51F824D}"/>
              </a:ext>
            </a:extLst>
          </p:cNvPr>
          <p:cNvSpPr txBox="1"/>
          <p:nvPr/>
        </p:nvSpPr>
        <p:spPr>
          <a:xfrm>
            <a:off x="1237012" y="3102910"/>
            <a:ext cx="28891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Transmission line model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3C3DB3-A0E3-8C33-6CFC-B273DB2DBEA4}"/>
              </a:ext>
            </a:extLst>
          </p:cNvPr>
          <p:cNvSpPr txBox="1"/>
          <p:nvPr/>
        </p:nvSpPr>
        <p:spPr>
          <a:xfrm>
            <a:off x="1307372" y="3774268"/>
            <a:ext cx="4183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noProof="0" dirty="0"/>
              <a:t>I</a:t>
            </a:r>
            <a:r>
              <a:rPr lang="en-US" baseline="-25000" noProof="0" dirty="0"/>
              <a:t>1</a:t>
            </a:r>
            <a:r>
              <a:rPr lang="en-US" noProof="0" dirty="0"/>
              <a:t>(x)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C270E3-94BD-34E1-8ABB-69655D7E401B}"/>
              </a:ext>
            </a:extLst>
          </p:cNvPr>
          <p:cNvCxnSpPr>
            <a:cxnSpLocks/>
          </p:cNvCxnSpPr>
          <p:nvPr/>
        </p:nvCxnSpPr>
        <p:spPr>
          <a:xfrm>
            <a:off x="1355970" y="5300304"/>
            <a:ext cx="432159" cy="3767"/>
          </a:xfrm>
          <a:prstGeom prst="line">
            <a:avLst/>
          </a:prstGeom>
          <a:ln w="28575">
            <a:solidFill>
              <a:srgbClr val="FF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34DFDFB-84B3-7B1A-EB7E-1BDE0458B43E}"/>
              </a:ext>
            </a:extLst>
          </p:cNvPr>
          <p:cNvCxnSpPr>
            <a:cxnSpLocks/>
          </p:cNvCxnSpPr>
          <p:nvPr/>
        </p:nvCxnSpPr>
        <p:spPr>
          <a:xfrm>
            <a:off x="1546680" y="5305318"/>
            <a:ext cx="2003950" cy="16524"/>
          </a:xfrm>
          <a:prstGeom prst="line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732B03E1-3E86-4AC0-87E8-1B5116B2774B}"/>
              </a:ext>
            </a:extLst>
          </p:cNvPr>
          <p:cNvSpPr/>
          <p:nvPr/>
        </p:nvSpPr>
        <p:spPr>
          <a:xfrm>
            <a:off x="1795867" y="5189281"/>
            <a:ext cx="625805" cy="23724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noProof="0" dirty="0"/>
              <a:t>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83450E3-149E-1593-95E0-D1CC0DC8E4A8}"/>
              </a:ext>
            </a:extLst>
          </p:cNvPr>
          <p:cNvSpPr txBox="1"/>
          <p:nvPr/>
        </p:nvSpPr>
        <p:spPr>
          <a:xfrm>
            <a:off x="1237870" y="5552818"/>
            <a:ext cx="4183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noProof="0" dirty="0"/>
              <a:t>I</a:t>
            </a:r>
            <a:r>
              <a:rPr lang="en-US" baseline="-25000" noProof="0" dirty="0"/>
              <a:t>2</a:t>
            </a:r>
            <a:r>
              <a:rPr lang="en-US" noProof="0" dirty="0"/>
              <a:t>(x)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456979C-661E-996B-D177-11CB1EF1E8DD}"/>
              </a:ext>
            </a:extLst>
          </p:cNvPr>
          <p:cNvSpPr txBox="1"/>
          <p:nvPr/>
        </p:nvSpPr>
        <p:spPr>
          <a:xfrm rot="5561543">
            <a:off x="2368966" y="4672099"/>
            <a:ext cx="41838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noProof="0" dirty="0"/>
              <a:t>I</a:t>
            </a:r>
            <a:r>
              <a:rPr lang="en-US" baseline="-25000" noProof="0" dirty="0"/>
              <a:t>3</a:t>
            </a:r>
            <a:r>
              <a:rPr lang="en-US" noProof="0" dirty="0"/>
              <a:t>(x)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6C7589-5FE1-A0C0-06D8-53B334CAF85E}"/>
              </a:ext>
            </a:extLst>
          </p:cNvPr>
          <p:cNvSpPr txBox="1"/>
          <p:nvPr/>
        </p:nvSpPr>
        <p:spPr>
          <a:xfrm>
            <a:off x="8427883" y="3095940"/>
            <a:ext cx="1675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/>
              <a:t>Constraints </a:t>
            </a:r>
            <a:endParaRPr lang="en-US" noProof="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EA3F79D-0B8E-9099-2569-1AAC3FC96501}"/>
              </a:ext>
            </a:extLst>
          </p:cNvPr>
          <p:cNvSpPr/>
          <p:nvPr/>
        </p:nvSpPr>
        <p:spPr>
          <a:xfrm>
            <a:off x="183809" y="3076708"/>
            <a:ext cx="4536140" cy="3036475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1F5360C-7AD4-8E62-49CF-D32007FB2BDC}"/>
              </a:ext>
            </a:extLst>
          </p:cNvPr>
          <p:cNvSpPr/>
          <p:nvPr/>
        </p:nvSpPr>
        <p:spPr>
          <a:xfrm flipH="1">
            <a:off x="4833855" y="3084123"/>
            <a:ext cx="3443182" cy="3036475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8D218A8-3370-9F9B-956E-17A29F3D9367}"/>
              </a:ext>
            </a:extLst>
          </p:cNvPr>
          <p:cNvSpPr/>
          <p:nvPr/>
        </p:nvSpPr>
        <p:spPr>
          <a:xfrm>
            <a:off x="8343716" y="3070893"/>
            <a:ext cx="2652996" cy="3049705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B142957-EFCE-1F10-B646-6FE7CEA988C5}"/>
              </a:ext>
            </a:extLst>
          </p:cNvPr>
          <p:cNvSpPr txBox="1"/>
          <p:nvPr/>
        </p:nvSpPr>
        <p:spPr>
          <a:xfrm>
            <a:off x="823040" y="3469308"/>
            <a:ext cx="9760217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en-US" sz="2000" b="1" spc="-1" noProof="0" dirty="0">
              <a:solidFill>
                <a:srgbClr val="FF0000"/>
              </a:solidFill>
              <a:latin typeface="Arial"/>
            </a:endParaRPr>
          </a:p>
          <a:p>
            <a:r>
              <a:rPr lang="en-US" sz="2000" b="1" u="sng" spc="-1" noProof="0" dirty="0">
                <a:solidFill>
                  <a:srgbClr val="FF0000"/>
                </a:solidFill>
                <a:latin typeface="Arial"/>
              </a:rPr>
              <a:t>The electric field in the active volume is  non uniform </a:t>
            </a:r>
          </a:p>
          <a:p>
            <a:endParaRPr lang="en-US" sz="2000" b="1" spc="-1" noProof="0" dirty="0">
              <a:solidFill>
                <a:srgbClr val="0000FF"/>
              </a:solidFill>
              <a:latin typeface="Arial"/>
            </a:endParaRPr>
          </a:p>
          <a:p>
            <a:r>
              <a:rPr lang="en-US" sz="2000" b="1" spc="-1" noProof="0" dirty="0">
                <a:solidFill>
                  <a:srgbClr val="0000FF"/>
                </a:solidFill>
                <a:latin typeface="Arial"/>
              </a:rPr>
              <a:t>Due to the spurious voltage divider  formed in parallel to the regular one</a:t>
            </a:r>
          </a:p>
          <a:p>
            <a:endParaRPr lang="en-US" sz="2000" b="1" spc="-1" noProof="0" dirty="0">
              <a:solidFill>
                <a:srgbClr val="0000FF"/>
              </a:solidFill>
              <a:latin typeface="Arial"/>
            </a:endParaRPr>
          </a:p>
          <a:p>
            <a:endParaRPr lang="en-US" sz="2000" b="1" spc="-1" noProof="0" dirty="0">
              <a:solidFill>
                <a:srgbClr val="0000FF"/>
              </a:solidFill>
              <a:latin typeface="Arial"/>
            </a:endParaRPr>
          </a:p>
          <a:p>
            <a:r>
              <a:rPr lang="en-US" sz="2000" b="1" spc="-1" noProof="0" dirty="0">
                <a:solidFill>
                  <a:srgbClr val="0000FF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06268869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A8833-F1E0-BFAF-91B3-1DC88505D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Buried resistive layer: electrical model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DA0CF-F36F-4E7F-CD99-7137DFD8A77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117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266C6-C816-0026-F2D8-9C50F08DD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170418-32D6-B329-A6B5-3538AA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DB1BB2B-7D9F-9034-C973-20A8AE97F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954" y="1017176"/>
            <a:ext cx="9726263" cy="26215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4A370C-513A-5359-D072-AB722C584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95" y="3762268"/>
            <a:ext cx="9611514" cy="262158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1895254-EAB1-C969-63AF-ACD7119BEF3B}"/>
              </a:ext>
            </a:extLst>
          </p:cNvPr>
          <p:cNvSpPr txBox="1"/>
          <p:nvPr/>
        </p:nvSpPr>
        <p:spPr>
          <a:xfrm>
            <a:off x="9812474" y="801732"/>
            <a:ext cx="21320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noProof="0" dirty="0">
                <a:solidFill>
                  <a:srgbClr val="303030"/>
                </a:solidFill>
              </a:rPr>
              <a:t>m</a:t>
            </a:r>
            <a:endParaRPr lang="en-US" noProof="0" dirty="0">
              <a:solidFill>
                <a:srgbClr val="30303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125B2D-3C1A-9BDF-6508-79146AA9300D}"/>
              </a:ext>
            </a:extLst>
          </p:cNvPr>
          <p:cNvSpPr txBox="1"/>
          <p:nvPr/>
        </p:nvSpPr>
        <p:spPr>
          <a:xfrm>
            <a:off x="4880318" y="739977"/>
            <a:ext cx="21320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noProof="0" dirty="0">
                <a:solidFill>
                  <a:srgbClr val="303030"/>
                </a:solidFill>
              </a:rPr>
              <a:t>m</a:t>
            </a:r>
            <a:endParaRPr lang="en-US" sz="1400" noProof="0" dirty="0">
              <a:solidFill>
                <a:srgbClr val="30303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92A284-75CE-1B3B-9805-8DBD0A104DAB}"/>
              </a:ext>
            </a:extLst>
          </p:cNvPr>
          <p:cNvSpPr txBox="1"/>
          <p:nvPr/>
        </p:nvSpPr>
        <p:spPr>
          <a:xfrm>
            <a:off x="198175" y="1123286"/>
            <a:ext cx="31418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noProof="0" dirty="0" err="1">
                <a:solidFill>
                  <a:srgbClr val="303030"/>
                </a:solidFill>
              </a:rPr>
              <a:t>uA</a:t>
            </a:r>
            <a:endParaRPr lang="en-US" sz="1400" noProof="0" dirty="0">
              <a:solidFill>
                <a:srgbClr val="30303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25FA58-7932-4921-B8A3-04B741A4D059}"/>
              </a:ext>
            </a:extLst>
          </p:cNvPr>
          <p:cNvSpPr txBox="1"/>
          <p:nvPr/>
        </p:nvSpPr>
        <p:spPr>
          <a:xfrm>
            <a:off x="198175" y="4342822"/>
            <a:ext cx="31418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noProof="0" dirty="0" err="1">
                <a:solidFill>
                  <a:srgbClr val="303030"/>
                </a:solidFill>
              </a:rPr>
              <a:t>uA</a:t>
            </a:r>
            <a:endParaRPr lang="en-US" sz="1400" noProof="0" dirty="0">
              <a:solidFill>
                <a:srgbClr val="303030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31E5C1C-A1C6-D0ED-4AB4-507663C91168}"/>
              </a:ext>
            </a:extLst>
          </p:cNvPr>
          <p:cNvGrpSpPr/>
          <p:nvPr/>
        </p:nvGrpSpPr>
        <p:grpSpPr>
          <a:xfrm>
            <a:off x="10038053" y="2918540"/>
            <a:ext cx="1990967" cy="1641394"/>
            <a:chOff x="5517576" y="970265"/>
            <a:chExt cx="4849763" cy="339900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4861262-607D-6FF1-35A5-305F563BA9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17576" y="970265"/>
              <a:ext cx="4849763" cy="3399003"/>
            </a:xfrm>
            <a:prstGeom prst="rect">
              <a:avLst/>
            </a:prstGeom>
          </p:spPr>
        </p:pic>
        <p:sp>
          <p:nvSpPr>
            <p:cNvPr id="27" name="Lightning Bolt 26">
              <a:extLst>
                <a:ext uri="{FF2B5EF4-FFF2-40B4-BE49-F238E27FC236}">
                  <a16:creationId xmlns:a16="http://schemas.microsoft.com/office/drawing/2014/main" id="{04A37CF7-6707-E99D-8175-D656519D1F49}"/>
                </a:ext>
              </a:extLst>
            </p:cNvPr>
            <p:cNvSpPr/>
            <p:nvPr/>
          </p:nvSpPr>
          <p:spPr>
            <a:xfrm flipH="1">
              <a:off x="7428088" y="2417704"/>
              <a:ext cx="338667" cy="675917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8" name="Lightning Bolt 27">
              <a:extLst>
                <a:ext uri="{FF2B5EF4-FFF2-40B4-BE49-F238E27FC236}">
                  <a16:creationId xmlns:a16="http://schemas.microsoft.com/office/drawing/2014/main" id="{37245B5A-2E0D-1E6C-04BC-56C99653CB8D}"/>
                </a:ext>
              </a:extLst>
            </p:cNvPr>
            <p:cNvSpPr/>
            <p:nvPr/>
          </p:nvSpPr>
          <p:spPr>
            <a:xfrm flipH="1">
              <a:off x="9172221" y="2373835"/>
              <a:ext cx="338667" cy="675917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F2811273-2230-53FA-C156-F22702189B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92"/>
          <a:stretch/>
        </p:blipFill>
        <p:spPr>
          <a:xfrm>
            <a:off x="10135616" y="1414551"/>
            <a:ext cx="1851843" cy="142146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CE077A3-0AB5-D008-86CD-5BD694D7CFD2}"/>
              </a:ext>
            </a:extLst>
          </p:cNvPr>
          <p:cNvSpPr txBox="1"/>
          <p:nvPr/>
        </p:nvSpPr>
        <p:spPr>
          <a:xfrm>
            <a:off x="903846" y="809291"/>
            <a:ext cx="10029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noProof="0" dirty="0">
                <a:solidFill>
                  <a:srgbClr val="303030"/>
                </a:solidFill>
              </a:rPr>
              <a:t>Anode</a:t>
            </a:r>
            <a:endParaRPr lang="en-US" sz="1400" noProof="0" dirty="0">
              <a:solidFill>
                <a:srgbClr val="30303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F43493-7296-EAC3-3401-FBCBEF94DE8A}"/>
              </a:ext>
            </a:extLst>
          </p:cNvPr>
          <p:cNvSpPr txBox="1"/>
          <p:nvPr/>
        </p:nvSpPr>
        <p:spPr>
          <a:xfrm>
            <a:off x="5538698" y="882043"/>
            <a:ext cx="29976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noProof="0" dirty="0">
                <a:solidFill>
                  <a:srgbClr val="303030"/>
                </a:solidFill>
              </a:rPr>
              <a:t>kV</a:t>
            </a:r>
            <a:endParaRPr lang="en-US" sz="1400" noProof="0" dirty="0">
              <a:solidFill>
                <a:srgbClr val="30303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52A57EE-41EE-2ABD-FC90-5C888A313BBC}"/>
              </a:ext>
            </a:extLst>
          </p:cNvPr>
          <p:cNvSpPr txBox="1"/>
          <p:nvPr/>
        </p:nvSpPr>
        <p:spPr>
          <a:xfrm>
            <a:off x="5538698" y="4101579"/>
            <a:ext cx="29976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noProof="0" dirty="0">
                <a:solidFill>
                  <a:srgbClr val="303030"/>
                </a:solidFill>
              </a:rPr>
              <a:t>kV</a:t>
            </a:r>
            <a:endParaRPr lang="en-US" sz="1400" noProof="0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397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A8833-F1E0-BFAF-91B3-1DC88505D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Buried resistive layer: fit to the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DA0CF-F36F-4E7F-CD99-7137DFD8A77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118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266C6-C816-0026-F2D8-9C50F08DD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170418-32D6-B329-A6B5-3538AA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D606D4-8A48-BE63-D9C0-65F6B82B6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982" y="1190650"/>
            <a:ext cx="8368866" cy="48376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20568A-1057-566D-E547-9FA39873664A}"/>
              </a:ext>
            </a:extLst>
          </p:cNvPr>
          <p:cNvSpPr txBox="1"/>
          <p:nvPr/>
        </p:nvSpPr>
        <p:spPr>
          <a:xfrm flipH="1">
            <a:off x="9328145" y="4341760"/>
            <a:ext cx="238174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noProof="0" dirty="0">
                <a:solidFill>
                  <a:srgbClr val="FF0000"/>
                </a:solidFill>
              </a:rPr>
              <a:t>25</a:t>
            </a:r>
            <a:r>
              <a:rPr lang="en-US" noProof="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noProof="0" dirty="0">
                <a:solidFill>
                  <a:srgbClr val="FF0000"/>
                </a:solidFill>
              </a:rPr>
              <a:t>m Kapton </a:t>
            </a:r>
          </a:p>
          <a:p>
            <a:pPr algn="l"/>
            <a:r>
              <a:rPr lang="en-US" noProof="0" dirty="0">
                <a:solidFill>
                  <a:srgbClr val="FF0000"/>
                </a:solidFill>
              </a:rPr>
              <a:t>Breakdown observed at values much lower than datasheet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FD057E-ADC6-31C2-86A4-0344451D4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77" y="1324444"/>
            <a:ext cx="1526905" cy="271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7368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A8833-F1E0-BFAF-91B3-1DC88505D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Buried resistive layer: electrical model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DA0CF-F36F-4E7F-CD99-7137DFD8A77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119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266C6-C816-0026-F2D8-9C50F08DD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170418-32D6-B329-A6B5-3538AA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DB1BB2B-7D9F-9034-C973-20A8AE97F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954" y="1017176"/>
            <a:ext cx="9726263" cy="26215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4A370C-513A-5359-D072-AB722C584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95" y="3762268"/>
            <a:ext cx="9611514" cy="262158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1895254-EAB1-C969-63AF-ACD7119BEF3B}"/>
              </a:ext>
            </a:extLst>
          </p:cNvPr>
          <p:cNvSpPr txBox="1"/>
          <p:nvPr/>
        </p:nvSpPr>
        <p:spPr>
          <a:xfrm>
            <a:off x="9812474" y="801732"/>
            <a:ext cx="21320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noProof="0" dirty="0">
                <a:solidFill>
                  <a:srgbClr val="303030"/>
                </a:solidFill>
              </a:rPr>
              <a:t>m</a:t>
            </a:r>
            <a:endParaRPr lang="en-US" noProof="0" dirty="0">
              <a:solidFill>
                <a:srgbClr val="30303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125B2D-3C1A-9BDF-6508-79146AA9300D}"/>
              </a:ext>
            </a:extLst>
          </p:cNvPr>
          <p:cNvSpPr txBox="1"/>
          <p:nvPr/>
        </p:nvSpPr>
        <p:spPr>
          <a:xfrm>
            <a:off x="4880318" y="739977"/>
            <a:ext cx="21320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noProof="0" dirty="0">
                <a:solidFill>
                  <a:srgbClr val="303030"/>
                </a:solidFill>
              </a:rPr>
              <a:t>m</a:t>
            </a:r>
            <a:endParaRPr lang="en-US" sz="1400" noProof="0" dirty="0">
              <a:solidFill>
                <a:srgbClr val="30303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92A284-75CE-1B3B-9805-8DBD0A104DAB}"/>
              </a:ext>
            </a:extLst>
          </p:cNvPr>
          <p:cNvSpPr txBox="1"/>
          <p:nvPr/>
        </p:nvSpPr>
        <p:spPr>
          <a:xfrm>
            <a:off x="198175" y="1123286"/>
            <a:ext cx="31418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noProof="0" dirty="0" err="1">
                <a:solidFill>
                  <a:srgbClr val="303030"/>
                </a:solidFill>
              </a:rPr>
              <a:t>uA</a:t>
            </a:r>
            <a:endParaRPr lang="en-US" sz="1400" noProof="0" dirty="0">
              <a:solidFill>
                <a:srgbClr val="30303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25FA58-7932-4921-B8A3-04B741A4D059}"/>
              </a:ext>
            </a:extLst>
          </p:cNvPr>
          <p:cNvSpPr txBox="1"/>
          <p:nvPr/>
        </p:nvSpPr>
        <p:spPr>
          <a:xfrm>
            <a:off x="198175" y="4342822"/>
            <a:ext cx="31418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noProof="0" dirty="0" err="1">
                <a:solidFill>
                  <a:srgbClr val="303030"/>
                </a:solidFill>
              </a:rPr>
              <a:t>uA</a:t>
            </a:r>
            <a:endParaRPr lang="en-US" sz="1400" noProof="0" dirty="0">
              <a:solidFill>
                <a:srgbClr val="303030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31E5C1C-A1C6-D0ED-4AB4-507663C91168}"/>
              </a:ext>
            </a:extLst>
          </p:cNvPr>
          <p:cNvGrpSpPr/>
          <p:nvPr/>
        </p:nvGrpSpPr>
        <p:grpSpPr>
          <a:xfrm>
            <a:off x="10038053" y="2918540"/>
            <a:ext cx="1990967" cy="1641394"/>
            <a:chOff x="5517576" y="970265"/>
            <a:chExt cx="4849763" cy="339900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4861262-607D-6FF1-35A5-305F563BA9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17576" y="970265"/>
              <a:ext cx="4849763" cy="3399003"/>
            </a:xfrm>
            <a:prstGeom prst="rect">
              <a:avLst/>
            </a:prstGeom>
          </p:spPr>
        </p:pic>
        <p:sp>
          <p:nvSpPr>
            <p:cNvPr id="27" name="Lightning Bolt 26">
              <a:extLst>
                <a:ext uri="{FF2B5EF4-FFF2-40B4-BE49-F238E27FC236}">
                  <a16:creationId xmlns:a16="http://schemas.microsoft.com/office/drawing/2014/main" id="{04A37CF7-6707-E99D-8175-D656519D1F49}"/>
                </a:ext>
              </a:extLst>
            </p:cNvPr>
            <p:cNvSpPr/>
            <p:nvPr/>
          </p:nvSpPr>
          <p:spPr>
            <a:xfrm flipH="1">
              <a:off x="7428088" y="2417704"/>
              <a:ext cx="338667" cy="675917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8" name="Lightning Bolt 27">
              <a:extLst>
                <a:ext uri="{FF2B5EF4-FFF2-40B4-BE49-F238E27FC236}">
                  <a16:creationId xmlns:a16="http://schemas.microsoft.com/office/drawing/2014/main" id="{37245B5A-2E0D-1E6C-04BC-56C99653CB8D}"/>
                </a:ext>
              </a:extLst>
            </p:cNvPr>
            <p:cNvSpPr/>
            <p:nvPr/>
          </p:nvSpPr>
          <p:spPr>
            <a:xfrm flipH="1">
              <a:off x="9172221" y="2373835"/>
              <a:ext cx="338667" cy="675917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F2811273-2230-53FA-C156-F22702189B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92"/>
          <a:stretch/>
        </p:blipFill>
        <p:spPr>
          <a:xfrm>
            <a:off x="10135616" y="1414551"/>
            <a:ext cx="1851843" cy="142146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CE077A3-0AB5-D008-86CD-5BD694D7CFD2}"/>
              </a:ext>
            </a:extLst>
          </p:cNvPr>
          <p:cNvSpPr txBox="1"/>
          <p:nvPr/>
        </p:nvSpPr>
        <p:spPr>
          <a:xfrm>
            <a:off x="903846" y="809291"/>
            <a:ext cx="10029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noProof="0" dirty="0">
                <a:solidFill>
                  <a:srgbClr val="303030"/>
                </a:solidFill>
              </a:rPr>
              <a:t>Anode</a:t>
            </a:r>
            <a:endParaRPr lang="en-US" sz="1400" noProof="0" dirty="0">
              <a:solidFill>
                <a:srgbClr val="30303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F43493-7296-EAC3-3401-FBCBEF94DE8A}"/>
              </a:ext>
            </a:extLst>
          </p:cNvPr>
          <p:cNvSpPr txBox="1"/>
          <p:nvPr/>
        </p:nvSpPr>
        <p:spPr>
          <a:xfrm>
            <a:off x="5538698" y="882043"/>
            <a:ext cx="29976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noProof="0" dirty="0">
                <a:solidFill>
                  <a:srgbClr val="303030"/>
                </a:solidFill>
              </a:rPr>
              <a:t>kV</a:t>
            </a:r>
            <a:endParaRPr lang="en-US" sz="1400" noProof="0" dirty="0">
              <a:solidFill>
                <a:srgbClr val="30303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52A57EE-41EE-2ABD-FC90-5C888A313BBC}"/>
              </a:ext>
            </a:extLst>
          </p:cNvPr>
          <p:cNvSpPr txBox="1"/>
          <p:nvPr/>
        </p:nvSpPr>
        <p:spPr>
          <a:xfrm>
            <a:off x="5538698" y="4101579"/>
            <a:ext cx="29976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noProof="0" dirty="0">
                <a:solidFill>
                  <a:srgbClr val="303030"/>
                </a:solidFill>
              </a:rPr>
              <a:t>kV</a:t>
            </a:r>
            <a:endParaRPr lang="en-US" sz="1400" noProof="0" dirty="0">
              <a:solidFill>
                <a:srgbClr val="30303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8F31DA-00D3-F3EA-8B4B-A46D4EA19BAE}"/>
              </a:ext>
            </a:extLst>
          </p:cNvPr>
          <p:cNvSpPr txBox="1"/>
          <p:nvPr/>
        </p:nvSpPr>
        <p:spPr>
          <a:xfrm>
            <a:off x="6294188" y="2918540"/>
            <a:ext cx="185788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noProof="0" dirty="0">
                <a:solidFill>
                  <a:srgbClr val="FF0000"/>
                </a:solidFill>
              </a:rPr>
              <a:t>Early Stage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036A2C-8622-1969-59B6-0FAF5F69A333}"/>
              </a:ext>
            </a:extLst>
          </p:cNvPr>
          <p:cNvSpPr txBox="1"/>
          <p:nvPr/>
        </p:nvSpPr>
        <p:spPr>
          <a:xfrm>
            <a:off x="6376880" y="5056393"/>
            <a:ext cx="185948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noProof="0" dirty="0">
                <a:solidFill>
                  <a:srgbClr val="FF0000"/>
                </a:solidFill>
              </a:rPr>
              <a:t>Later Stage</a:t>
            </a:r>
          </a:p>
        </p:txBody>
      </p:sp>
    </p:spTree>
    <p:extLst>
      <p:ext uri="{BB962C8B-B14F-4D97-AF65-F5344CB8AC3E}">
        <p14:creationId xmlns:p14="http://schemas.microsoft.com/office/powerpoint/2010/main" val="1486202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E1254-F66A-BF84-F858-B163947C5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ERAM:  MicroMegas with DLC resistive foil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C5F23A-3FD1-D74B-9810-5072D48B2E3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12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AA3BA2-DC61-F158-F7A2-85DDF5166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081CE8-9058-EEB2-395A-5CE33ABFE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3213E9-C37B-6420-F543-7E2A54BB5455}"/>
              </a:ext>
            </a:extLst>
          </p:cNvPr>
          <p:cNvSpPr txBox="1"/>
          <p:nvPr/>
        </p:nvSpPr>
        <p:spPr>
          <a:xfrm>
            <a:off x="473330" y="1194668"/>
            <a:ext cx="7496525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trike="noStrike" spc="-1" noProof="0" dirty="0">
                <a:latin typeface="Arial"/>
              </a:rPr>
              <a:t>Resistive layer </a:t>
            </a:r>
            <a:r>
              <a:rPr lang="en-US" sz="2000" b="0" strike="noStrike" spc="-1" noProof="0" dirty="0">
                <a:latin typeface="Arial"/>
              </a:rPr>
              <a:t>enables</a:t>
            </a:r>
            <a:r>
              <a:rPr lang="en-US" sz="2000" b="0" strike="noStrike" spc="-1" noProof="0" dirty="0">
                <a:solidFill>
                  <a:srgbClr val="FF0000"/>
                </a:solidFill>
                <a:latin typeface="Arial"/>
              </a:rPr>
              <a:t> charge spreading</a:t>
            </a:r>
            <a:endParaRPr lang="en-US" sz="2000" b="0" strike="noStrike" spc="-1" noProof="0" dirty="0">
              <a:latin typeface="Arial"/>
            </a:endParaRPr>
          </a:p>
          <a:p>
            <a:r>
              <a:rPr lang="en-US" sz="2000" b="0" strike="noStrike" spc="-1" noProof="0" dirty="0">
                <a:latin typeface="Arial"/>
              </a:rPr>
              <a:t>→ space resolution below </a:t>
            </a:r>
            <a:r>
              <a:rPr lang="en-US" sz="2000" b="0" strike="noStrike" spc="-1" noProof="0" dirty="0">
                <a:solidFill>
                  <a:srgbClr val="0000FF"/>
                </a:solidFill>
                <a:latin typeface="Arial"/>
              </a:rPr>
              <a:t>500</a:t>
            </a:r>
            <a:r>
              <a:rPr lang="en-US" sz="2000" b="0" strike="noStrike" spc="-1" noProof="0" dirty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sz="2000" b="0" strike="noStrike" spc="-1" noProof="0" dirty="0">
                <a:solidFill>
                  <a:srgbClr val="0000FF"/>
                </a:solidFill>
                <a:latin typeface="Arial"/>
              </a:rPr>
              <a:t>m with larger pads </a:t>
            </a:r>
          </a:p>
          <a:p>
            <a:r>
              <a:rPr lang="en-US" sz="2000" b="0" strike="noStrike" spc="-1" noProof="0" dirty="0">
                <a:latin typeface="Arial"/>
              </a:rPr>
              <a:t>→ </a:t>
            </a:r>
            <a:r>
              <a:rPr lang="en-US" sz="2000" b="0" strike="noStrike" spc="-1" noProof="0" dirty="0">
                <a:solidFill>
                  <a:srgbClr val="0000FF"/>
                </a:solidFill>
                <a:latin typeface="Arial"/>
              </a:rPr>
              <a:t>less FEE channels </a:t>
            </a:r>
            <a:r>
              <a:rPr lang="en-US" sz="2000" b="0" strike="noStrike" spc="-1" noProof="0" dirty="0">
                <a:latin typeface="Arial"/>
              </a:rPr>
              <a:t>(lower cost) </a:t>
            </a:r>
          </a:p>
          <a:p>
            <a:r>
              <a:rPr lang="en-US" sz="2000" b="0" strike="noStrike" spc="-1" noProof="0" dirty="0">
                <a:latin typeface="Arial"/>
              </a:rPr>
              <a:t>→ improved </a:t>
            </a:r>
            <a:r>
              <a:rPr lang="en-US" sz="2000" b="0" strike="noStrike" spc="-1" noProof="0" dirty="0">
                <a:solidFill>
                  <a:srgbClr val="0000FF"/>
                </a:solidFill>
                <a:latin typeface="Arial"/>
              </a:rPr>
              <a:t>resolution at small drift distance</a:t>
            </a:r>
            <a:r>
              <a:rPr lang="en-US" sz="2000" b="0" strike="noStrike" spc="-1" noProof="0" dirty="0">
                <a:latin typeface="Arial"/>
              </a:rPr>
              <a:t> </a:t>
            </a:r>
          </a:p>
          <a:p>
            <a:r>
              <a:rPr lang="en-US" sz="2000" spc="-1" noProof="0" dirty="0">
                <a:latin typeface="Arial"/>
              </a:rPr>
              <a:t>     </a:t>
            </a:r>
            <a:r>
              <a:rPr lang="en-US" sz="2000" b="0" strike="noStrike" spc="-1" noProof="0" dirty="0">
                <a:latin typeface="Arial"/>
              </a:rPr>
              <a:t>(where transverse diffusion cannot help)</a:t>
            </a:r>
          </a:p>
          <a:p>
            <a:endParaRPr lang="en-US" sz="2000" b="0" strike="noStrike" spc="-1" noProof="0" dirty="0">
              <a:solidFill>
                <a:srgbClr val="0000FF"/>
              </a:solidFill>
              <a:latin typeface="Arial"/>
            </a:endParaRPr>
          </a:p>
          <a:p>
            <a:r>
              <a:rPr lang="en-US" sz="2000" b="1" strike="noStrike" spc="-1" noProof="0" dirty="0">
                <a:solidFill>
                  <a:srgbClr val="000000"/>
                </a:solidFill>
                <a:latin typeface="Arial"/>
                <a:ea typeface="GillSans"/>
              </a:rPr>
              <a:t>R</a:t>
            </a:r>
            <a:r>
              <a:rPr lang="en-US" sz="2000" b="1" strike="noStrike" spc="-1" noProof="0" dirty="0">
                <a:solidFill>
                  <a:srgbClr val="000000"/>
                </a:solidFill>
                <a:latin typeface="Arial"/>
              </a:rPr>
              <a:t>esistive layer</a:t>
            </a:r>
            <a:r>
              <a:rPr lang="en-US" sz="2000" b="1" strike="noStrike" spc="-1" noProof="0" dirty="0">
                <a:solidFill>
                  <a:srgbClr val="FF0000"/>
                </a:solidFill>
                <a:latin typeface="Arial"/>
              </a:rPr>
              <a:t> </a:t>
            </a:r>
            <a:r>
              <a:rPr lang="en-US" sz="2000" b="0" strike="noStrike" spc="-1" noProof="0" dirty="0">
                <a:solidFill>
                  <a:srgbClr val="FF0000"/>
                </a:solidFill>
                <a:latin typeface="Arial"/>
              </a:rPr>
              <a:t>prevents charge build-up and quench sparks</a:t>
            </a:r>
            <a:endParaRPr lang="en-US" sz="2000" spc="-1" noProof="0" dirty="0">
              <a:solidFill>
                <a:srgbClr val="0000FF"/>
              </a:solidFill>
              <a:latin typeface="Arial"/>
            </a:endParaRPr>
          </a:p>
          <a:p>
            <a:r>
              <a:rPr lang="en-US" sz="2000" b="0" strike="noStrike" spc="-1" noProof="0" dirty="0">
                <a:latin typeface="Arial"/>
              </a:rPr>
              <a:t>→ enables operation at </a:t>
            </a:r>
            <a:r>
              <a:rPr lang="en-US" sz="2000" b="0" strike="noStrike" spc="-1" noProof="0" dirty="0">
                <a:solidFill>
                  <a:srgbClr val="0000FF"/>
                </a:solidFill>
                <a:latin typeface="Arial"/>
              </a:rPr>
              <a:t>higher gain</a:t>
            </a:r>
          </a:p>
          <a:p>
            <a:r>
              <a:rPr lang="en-US" sz="2000" b="0" strike="noStrike" spc="-1" noProof="0" dirty="0">
                <a:latin typeface="Arial"/>
              </a:rPr>
              <a:t>→ </a:t>
            </a:r>
            <a:r>
              <a:rPr lang="en-US" sz="2000" b="0" strike="noStrike" spc="-1" noProof="0" dirty="0">
                <a:solidFill>
                  <a:srgbClr val="0000FF"/>
                </a:solidFill>
                <a:latin typeface="Arial"/>
              </a:rPr>
              <a:t>no need for spark protection circuits for ASICs</a:t>
            </a:r>
          </a:p>
          <a:p>
            <a:r>
              <a:rPr lang="en-US" sz="2000" spc="-1" noProof="0" dirty="0">
                <a:solidFill>
                  <a:srgbClr val="0000FF"/>
                </a:solidFill>
                <a:latin typeface="Arial"/>
              </a:rPr>
              <a:t>     </a:t>
            </a:r>
            <a:r>
              <a:rPr lang="en-US" sz="2000" b="0" strike="noStrike" spc="-1" noProof="0" dirty="0">
                <a:latin typeface="Arial"/>
              </a:rPr>
              <a:t>→ compact FEE → max active volume</a:t>
            </a:r>
          </a:p>
          <a:p>
            <a:endParaRPr lang="en-US" sz="2000" b="0" strike="noStrike" spc="-1" noProof="0" dirty="0">
              <a:solidFill>
                <a:srgbClr val="000000"/>
              </a:solidFill>
              <a:latin typeface="Arial"/>
              <a:ea typeface="GillSans"/>
            </a:endParaRPr>
          </a:p>
          <a:p>
            <a:r>
              <a:rPr lang="en-US" sz="2000" b="1" strike="noStrike" spc="-1" noProof="0" dirty="0">
                <a:solidFill>
                  <a:srgbClr val="FF0000"/>
                </a:solidFill>
                <a:latin typeface="Arial"/>
                <a:ea typeface="GillSans"/>
              </a:rPr>
              <a:t>Resistive layer encapsulated </a:t>
            </a:r>
            <a:r>
              <a:rPr lang="en-US" sz="2000" b="0" strike="noStrike" spc="-1" noProof="0" dirty="0">
                <a:latin typeface="Arial"/>
                <a:ea typeface="GillSans"/>
              </a:rPr>
              <a:t>and properly insulated from GND</a:t>
            </a:r>
            <a:r>
              <a:rPr lang="en-US" sz="2000" b="0" strike="noStrike" spc="-1" noProof="0" dirty="0">
                <a:solidFill>
                  <a:srgbClr val="FF0000"/>
                </a:solidFill>
                <a:latin typeface="Arial"/>
                <a:ea typeface="GillSans"/>
              </a:rPr>
              <a:t>   </a:t>
            </a:r>
          </a:p>
          <a:p>
            <a:r>
              <a:rPr lang="en-US" sz="2000" b="0" strike="noStrike" spc="-1" noProof="0" dirty="0">
                <a:solidFill>
                  <a:srgbClr val="000000"/>
                </a:solidFill>
                <a:latin typeface="Arial"/>
                <a:ea typeface="GillSans"/>
              </a:rPr>
              <a:t>→ Mesh</a:t>
            </a:r>
            <a:r>
              <a:rPr lang="en-US" sz="2000" b="0" strike="noStrike" spc="-1" noProof="0" dirty="0">
                <a:solidFill>
                  <a:srgbClr val="FF0000"/>
                </a:solidFill>
                <a:latin typeface="Arial"/>
                <a:ea typeface="GillSans"/>
              </a:rPr>
              <a:t> at ground </a:t>
            </a:r>
            <a:r>
              <a:rPr lang="en-US" sz="2000" b="0" strike="noStrike" spc="-1" noProof="0" dirty="0">
                <a:solidFill>
                  <a:srgbClr val="000000"/>
                </a:solidFill>
                <a:latin typeface="Arial"/>
                <a:ea typeface="GillSans"/>
              </a:rPr>
              <a:t>and</a:t>
            </a:r>
            <a:r>
              <a:rPr lang="en-US" sz="2000" b="0" strike="noStrike" spc="-1" noProof="0" dirty="0">
                <a:solidFill>
                  <a:srgbClr val="FF0000"/>
                </a:solidFill>
                <a:latin typeface="Arial"/>
                <a:ea typeface="GillSans"/>
              </a:rPr>
              <a:t> Resistive layer at +HV   </a:t>
            </a:r>
            <a:endParaRPr lang="en-US" sz="2000" b="0" strike="noStrike" spc="-1" noProof="0" dirty="0">
              <a:latin typeface="Arial"/>
            </a:endParaRPr>
          </a:p>
          <a:p>
            <a:r>
              <a:rPr lang="en-US" sz="2000" b="0" strike="noStrike" spc="-1" noProof="0" dirty="0">
                <a:solidFill>
                  <a:srgbClr val="000000"/>
                </a:solidFill>
                <a:latin typeface="Arial"/>
                <a:ea typeface="GillSans"/>
              </a:rPr>
              <a:t>→ improved</a:t>
            </a:r>
            <a:r>
              <a:rPr lang="en-US" sz="2000" b="0" strike="noStrike" spc="-1" noProof="0" dirty="0">
                <a:solidFill>
                  <a:srgbClr val="FF0000"/>
                </a:solidFill>
                <a:latin typeface="Arial"/>
                <a:ea typeface="GillSans"/>
              </a:rPr>
              <a:t> field homogeneity </a:t>
            </a:r>
            <a:r>
              <a:rPr lang="en-US" sz="2000" b="0" strike="noStrike" spc="-1" noProof="0" dirty="0">
                <a:solidFill>
                  <a:srgbClr val="0000FF"/>
                </a:solidFill>
                <a:latin typeface="Arial"/>
                <a:ea typeface="GillSans"/>
              </a:rPr>
              <a:t>→ reduced track distortions</a:t>
            </a:r>
          </a:p>
          <a:p>
            <a:r>
              <a:rPr lang="en-US" sz="2000" b="0" strike="noStrike" spc="-1" noProof="0" dirty="0">
                <a:solidFill>
                  <a:srgbClr val="000000"/>
                </a:solidFill>
                <a:latin typeface="Arial"/>
                <a:ea typeface="GillSans"/>
              </a:rPr>
              <a:t>→ better shielding from mesh and DLC</a:t>
            </a:r>
            <a:r>
              <a:rPr lang="en-US" sz="2000" b="0" strike="noStrike" spc="-1" noProof="0" dirty="0">
                <a:solidFill>
                  <a:srgbClr val="FF0000"/>
                </a:solidFill>
                <a:latin typeface="Arial"/>
                <a:ea typeface="GillSans"/>
              </a:rPr>
              <a:t> </a:t>
            </a:r>
            <a:r>
              <a:rPr lang="en-US" sz="2000" b="0" strike="noStrike" spc="-1" noProof="0" dirty="0">
                <a:solidFill>
                  <a:srgbClr val="0000FF"/>
                </a:solidFill>
                <a:latin typeface="Arial"/>
                <a:ea typeface="GillSans"/>
              </a:rPr>
              <a:t>→ </a:t>
            </a:r>
            <a:r>
              <a:rPr lang="en-US" sz="2000" b="0" strike="noStrike" spc="-1" noProof="0" dirty="0">
                <a:solidFill>
                  <a:srgbClr val="000000"/>
                </a:solidFill>
                <a:latin typeface="Arial"/>
                <a:ea typeface="GillSans"/>
              </a:rPr>
              <a:t>potentially better S/N</a:t>
            </a:r>
            <a:endParaRPr lang="en-US" sz="2000" b="0" strike="noStrike" spc="-1" noProof="0" dirty="0">
              <a:latin typeface="Arial"/>
            </a:endParaRPr>
          </a:p>
          <a:p>
            <a:endParaRPr lang="en-US" b="0" strike="noStrike" spc="-1" noProof="0" dirty="0"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2D9539-96C1-4B59-71CD-CA81866ADA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177" b="10529"/>
          <a:stretch/>
        </p:blipFill>
        <p:spPr>
          <a:xfrm>
            <a:off x="7564397" y="1194668"/>
            <a:ext cx="4219615" cy="13176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800D66-32FD-14EB-5279-1AD800302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3305" y="3089827"/>
            <a:ext cx="4182158" cy="1440329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161DCA6A-C4A0-54BC-A6BD-1C69EA2317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1954864" imgH="2780981" progId="">
                  <p:embed/>
                </p:oleObj>
              </mc:Choice>
              <mc:Fallback>
                <p:oleObj r:id="rId4" imgW="21954864" imgH="2780981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161DCA6A-C4A0-54BC-A6BD-1C69EA2317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5178299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374B-52D5-85B0-88D3-08AA0CE86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sz="2400" noProof="0" dirty="0"/>
              <a:t>Final layout, materials and procedures fixed for the series production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25A48-6110-AB09-7EA5-2F6A9D505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120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BAB09-AC91-D812-9503-1A829421D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EA2C-49C0-54AD-4CB3-8179204F0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11" name="TextBox 1_4">
            <a:extLst>
              <a:ext uri="{FF2B5EF4-FFF2-40B4-BE49-F238E27FC236}">
                <a16:creationId xmlns:a16="http://schemas.microsoft.com/office/drawing/2014/main" id="{1B25E623-FAC1-F3BF-48B5-68EC08BF960D}"/>
              </a:ext>
            </a:extLst>
          </p:cNvPr>
          <p:cNvSpPr/>
          <p:nvPr/>
        </p:nvSpPr>
        <p:spPr>
          <a:xfrm>
            <a:off x="403200" y="1050440"/>
            <a:ext cx="8994651" cy="55159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3281" tIns="31641" rIns="63281" bIns="31641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1687" b="1" spc="-1" noProof="0" dirty="0">
                <a:latin typeface="Arial"/>
              </a:rPr>
              <a:t>Key points to avoid failures</a:t>
            </a:r>
          </a:p>
          <a:p>
            <a:pPr>
              <a:tabLst>
                <a:tab pos="0" algn="l"/>
              </a:tabLst>
            </a:pPr>
            <a:r>
              <a:rPr lang="en-US" sz="1687" spc="-1" noProof="0" dirty="0">
                <a:latin typeface="Arial"/>
              </a:rPr>
              <a:t>- </a:t>
            </a:r>
            <a:r>
              <a:rPr lang="en-US" sz="1687" spc="-1" noProof="0" dirty="0">
                <a:solidFill>
                  <a:srgbClr val="FF0000"/>
                </a:solidFill>
                <a:latin typeface="Arial"/>
              </a:rPr>
              <a:t>no resin contamination !!! </a:t>
            </a:r>
            <a:r>
              <a:rPr lang="en-US" sz="1687" spc="-1" noProof="0" dirty="0">
                <a:latin typeface="Arial"/>
              </a:rPr>
              <a:t>Note: usually glues and resins are the weakest points</a:t>
            </a:r>
          </a:p>
          <a:p>
            <a:pPr>
              <a:tabLst>
                <a:tab pos="0" algn="l"/>
              </a:tabLst>
            </a:pPr>
            <a:r>
              <a:rPr lang="en-US" sz="1687" spc="-1" noProof="0" dirty="0">
                <a:latin typeface="Arial"/>
              </a:rPr>
              <a:t>- Interpose between strips and Twaron layers </a:t>
            </a:r>
            <a:r>
              <a:rPr lang="en-US" sz="1687" spc="-1" noProof="0" dirty="0">
                <a:solidFill>
                  <a:srgbClr val="FF0000"/>
                </a:solidFill>
                <a:latin typeface="Arial"/>
              </a:rPr>
              <a:t>a “thick” layer of insulator </a:t>
            </a:r>
            <a:r>
              <a:rPr lang="en-US" sz="1687" spc="-1" noProof="0" dirty="0">
                <a:latin typeface="Arial"/>
              </a:rPr>
              <a:t>featuring</a:t>
            </a:r>
          </a:p>
          <a:p>
            <a:pPr marL="642915" lvl="1" indent="-321457">
              <a:buFontTx/>
              <a:buChar char="-"/>
              <a:tabLst>
                <a:tab pos="0" algn="l"/>
              </a:tabLst>
            </a:pPr>
            <a:r>
              <a:rPr lang="en-US" sz="1687" spc="-1" noProof="0" dirty="0">
                <a:latin typeface="Arial"/>
              </a:rPr>
              <a:t>High resistivity </a:t>
            </a:r>
            <a:r>
              <a:rPr lang="en-US" sz="1687" spc="-1" noProof="0" dirty="0" err="1">
                <a:latin typeface="Symbol" panose="05050102010706020507" pitchFamily="18" charset="2"/>
              </a:rPr>
              <a:t>r</a:t>
            </a:r>
            <a:r>
              <a:rPr lang="en-US" sz="1687" spc="-1" baseline="-25000" noProof="0" dirty="0" err="1">
                <a:latin typeface="Arial"/>
              </a:rPr>
              <a:t>v</a:t>
            </a:r>
            <a:r>
              <a:rPr lang="en-US" sz="1687" spc="-1" baseline="-25000" noProof="0" dirty="0">
                <a:latin typeface="Arial"/>
                <a:ea typeface="DejaVu Sans"/>
              </a:rPr>
              <a:t> </a:t>
            </a:r>
            <a:r>
              <a:rPr lang="en-US" sz="1687" spc="-1" noProof="0" dirty="0">
                <a:latin typeface="Arial"/>
                <a:ea typeface="DejaVu Sans"/>
              </a:rPr>
              <a:t>&gt; 10</a:t>
            </a:r>
            <a:r>
              <a:rPr lang="en-US" sz="1687" spc="-1" baseline="30000" noProof="0" dirty="0">
                <a:latin typeface="Arial"/>
              </a:rPr>
              <a:t>15</a:t>
            </a:r>
            <a:r>
              <a:rPr lang="en-US" sz="1687" spc="-1" noProof="0" dirty="0">
                <a:latin typeface="Arial"/>
                <a:ea typeface="DejaVu Sans"/>
              </a:rPr>
              <a:t> Ωcm </a:t>
            </a:r>
            <a:endParaRPr lang="en-US" sz="1687" spc="-1" noProof="0" dirty="0">
              <a:latin typeface="Arial"/>
            </a:endParaRPr>
          </a:p>
          <a:p>
            <a:pPr marL="642915" lvl="1" indent="-321457">
              <a:buFontTx/>
              <a:buChar char="-"/>
              <a:tabLst>
                <a:tab pos="0" algn="l"/>
              </a:tabLst>
            </a:pPr>
            <a:r>
              <a:rPr lang="en-US" sz="1687" spc="-1" noProof="0" dirty="0">
                <a:latin typeface="Arial"/>
              </a:rPr>
              <a:t>Dielectric strength &gt; 150kV/mm</a:t>
            </a:r>
          </a:p>
          <a:p>
            <a:pPr marL="321457" indent="-321457">
              <a:buFontTx/>
              <a:buChar char="-"/>
              <a:tabLst>
                <a:tab pos="0" algn="l"/>
              </a:tabLst>
            </a:pPr>
            <a:endParaRPr lang="en-US" sz="1687" spc="-1" noProof="0" dirty="0">
              <a:latin typeface="Arial"/>
            </a:endParaRPr>
          </a:p>
          <a:p>
            <a:pPr>
              <a:tabLst>
                <a:tab pos="0" algn="l"/>
              </a:tabLst>
            </a:pPr>
            <a:r>
              <a:rPr lang="en-US" sz="1687" b="1" spc="-1" noProof="0" dirty="0">
                <a:latin typeface="Arial"/>
              </a:rPr>
              <a:t>Final layout of the stack: </a:t>
            </a:r>
            <a:r>
              <a:rPr lang="en-US" sz="1687" spc="-1" noProof="0" dirty="0">
                <a:solidFill>
                  <a:srgbClr val="FF0000"/>
                </a:solidFill>
                <a:latin typeface="Arial"/>
                <a:ea typeface="DejaVu Sans"/>
              </a:rPr>
              <a:t>minimal changes to design </a:t>
            </a:r>
            <a:endParaRPr lang="en-US" sz="1687" b="1" spc="-1" noProof="0" dirty="0">
              <a:latin typeface="Arial"/>
            </a:endParaRPr>
          </a:p>
          <a:p>
            <a:pPr marL="321457" indent="-321457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87" spc="-1" noProof="0" dirty="0">
                <a:latin typeface="Arial"/>
              </a:rPr>
              <a:t>new strip foil w/ thicker Kapton </a:t>
            </a:r>
            <a:r>
              <a:rPr lang="en-US" sz="1687" spc="-1" noProof="0" dirty="0" err="1">
                <a:latin typeface="Arial"/>
              </a:rPr>
              <a:t>coverlay</a:t>
            </a:r>
            <a:r>
              <a:rPr lang="en-US" sz="1687" spc="-1" noProof="0" dirty="0">
                <a:latin typeface="Arial"/>
              </a:rPr>
              <a:t> 50</a:t>
            </a:r>
            <a:r>
              <a:rPr lang="en-US" sz="1687" spc="-1" noProof="0" dirty="0">
                <a:latin typeface="Symbol" panose="05050102010706020507" pitchFamily="18" charset="2"/>
              </a:rPr>
              <a:t>m</a:t>
            </a:r>
            <a:r>
              <a:rPr lang="en-US" sz="1687" spc="-1" noProof="0" dirty="0">
                <a:latin typeface="Arial"/>
              </a:rPr>
              <a:t>m + 25</a:t>
            </a:r>
            <a:r>
              <a:rPr lang="en-US" sz="1687" spc="-1" noProof="0" dirty="0">
                <a:latin typeface="Symbol" panose="05050102010706020507" pitchFamily="18" charset="2"/>
              </a:rPr>
              <a:t>m</a:t>
            </a:r>
            <a:r>
              <a:rPr lang="en-US" sz="1687" spc="-1" noProof="0" dirty="0">
                <a:latin typeface="Arial"/>
              </a:rPr>
              <a:t>m glue</a:t>
            </a:r>
          </a:p>
          <a:p>
            <a:pPr>
              <a:tabLst>
                <a:tab pos="0" algn="l"/>
              </a:tabLst>
            </a:pPr>
            <a:r>
              <a:rPr lang="en-US" sz="1687" spc="-1" noProof="0" dirty="0">
                <a:latin typeface="Arial"/>
              </a:rPr>
              <a:t>     (produced at CERN, gluing in vacuum with press)</a:t>
            </a:r>
          </a:p>
          <a:p>
            <a:pPr marL="321457" indent="-321457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87" spc="-1" noProof="0" dirty="0">
                <a:latin typeface="Arial"/>
              </a:rPr>
              <a:t>3 layers of Kapton: 125</a:t>
            </a:r>
            <a:r>
              <a:rPr lang="en-US" sz="1687" spc="-1" noProof="0" dirty="0">
                <a:latin typeface="Symbol" panose="05050102010706020507" pitchFamily="18" charset="2"/>
              </a:rPr>
              <a:t>m</a:t>
            </a:r>
            <a:r>
              <a:rPr lang="en-US" sz="1687" spc="-1" noProof="0" dirty="0">
                <a:latin typeface="Arial"/>
              </a:rPr>
              <a:t>m + 50</a:t>
            </a:r>
            <a:r>
              <a:rPr lang="en-US" sz="1687" spc="-1" noProof="0" dirty="0">
                <a:latin typeface="Symbol" panose="05050102010706020507" pitchFamily="18" charset="2"/>
              </a:rPr>
              <a:t>m</a:t>
            </a:r>
            <a:r>
              <a:rPr lang="en-US" sz="1687" spc="-1" noProof="0" dirty="0">
                <a:latin typeface="Arial"/>
              </a:rPr>
              <a:t>m resin each  </a:t>
            </a:r>
          </a:p>
          <a:p>
            <a:pPr>
              <a:tabLst>
                <a:tab pos="0" algn="l"/>
              </a:tabLst>
            </a:pPr>
            <a:r>
              <a:rPr lang="en-US" sz="1687" spc="-1" noProof="0" dirty="0">
                <a:latin typeface="Arial"/>
              </a:rPr>
              <a:t>     (to be laminated on the back of strip foil on the mold)</a:t>
            </a:r>
          </a:p>
          <a:p>
            <a:pPr>
              <a:tabLst>
                <a:tab pos="0" algn="l"/>
              </a:tabLst>
            </a:pPr>
            <a:r>
              <a:rPr lang="en-US" sz="1687" spc="-1" noProof="0" dirty="0">
                <a:solidFill>
                  <a:srgbClr val="0066FF"/>
                </a:solidFill>
                <a:latin typeface="Arial"/>
                <a:ea typeface="DejaVu Sans"/>
              </a:rPr>
              <a:t>   </a:t>
            </a:r>
            <a:r>
              <a:rPr lang="en-US" sz="1687" b="1" spc="-1" noProof="0" dirty="0">
                <a:solidFill>
                  <a:srgbClr val="0066FF"/>
                </a:solidFill>
                <a:latin typeface="Arial"/>
                <a:ea typeface="DejaVu Sans"/>
              </a:rPr>
              <a:t>thickness </a:t>
            </a:r>
            <a:r>
              <a:rPr lang="en-US" sz="1687" b="1" spc="-1" noProof="0" dirty="0" err="1">
                <a:solidFill>
                  <a:srgbClr val="0066FF"/>
                </a:solidFill>
                <a:latin typeface="Arial"/>
              </a:rPr>
              <a:t>Kapton+Resin</a:t>
            </a:r>
            <a:r>
              <a:rPr lang="en-US" sz="1687" b="1" spc="-1" noProof="0" dirty="0">
                <a:solidFill>
                  <a:srgbClr val="0066FF"/>
                </a:solidFill>
                <a:latin typeface="Arial"/>
              </a:rPr>
              <a:t> ~0.5mm </a:t>
            </a:r>
            <a:r>
              <a:rPr lang="en-US" sz="1687" b="1" spc="-1" noProof="0" dirty="0">
                <a:solidFill>
                  <a:srgbClr val="0066FF"/>
                </a:solidFill>
                <a:latin typeface="Arial"/>
                <a:ea typeface="DejaVu Sans"/>
              </a:rPr>
              <a:t>→ “vertical R” below 1 strip O(10TΩ) @ 10kV</a:t>
            </a:r>
            <a:endParaRPr lang="en-US" sz="1687" b="1" spc="-1" noProof="0" dirty="0">
              <a:solidFill>
                <a:srgbClr val="0066FF"/>
              </a:solidFill>
              <a:latin typeface="Arial"/>
            </a:endParaRPr>
          </a:p>
          <a:p>
            <a:pPr>
              <a:tabLst>
                <a:tab pos="0" algn="l"/>
              </a:tabLst>
            </a:pPr>
            <a:endParaRPr lang="en-US" sz="1687" spc="-1" noProof="0" dirty="0">
              <a:latin typeface="Arial"/>
            </a:endParaRPr>
          </a:p>
          <a:p>
            <a:pPr>
              <a:tabLst>
                <a:tab pos="0" algn="l"/>
              </a:tabLst>
            </a:pPr>
            <a:r>
              <a:rPr lang="en-US" sz="1687" b="1" spc="-1" noProof="0" dirty="0">
                <a:latin typeface="Arial"/>
              </a:rPr>
              <a:t>Materials</a:t>
            </a:r>
            <a:r>
              <a:rPr lang="en-US" sz="1687" spc="-1" noProof="0" dirty="0">
                <a:latin typeface="Arial"/>
              </a:rPr>
              <a:t>: Same insulating materials (Kapton + Aramid) and same resin (</a:t>
            </a:r>
            <a:r>
              <a:rPr lang="en-US" sz="1687" spc="-1" noProof="0" dirty="0" err="1">
                <a:latin typeface="Arial"/>
              </a:rPr>
              <a:t>Resoltech</a:t>
            </a:r>
            <a:r>
              <a:rPr lang="en-US" sz="1687" spc="-1" noProof="0" dirty="0">
                <a:latin typeface="Arial"/>
              </a:rPr>
              <a:t>)</a:t>
            </a:r>
          </a:p>
          <a:p>
            <a:pPr marL="321457" indent="-321457"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US" sz="1687" spc="-1" noProof="0" dirty="0">
              <a:latin typeface="Arial"/>
            </a:endParaRPr>
          </a:p>
          <a:p>
            <a:pPr>
              <a:tabLst>
                <a:tab pos="0" algn="l"/>
              </a:tabLst>
            </a:pPr>
            <a:r>
              <a:rPr lang="en-US" sz="1687" b="1" spc="-1" noProof="0" dirty="0">
                <a:latin typeface="Arial"/>
              </a:rPr>
              <a:t>Production procedure </a:t>
            </a:r>
            <a:r>
              <a:rPr lang="en-US" sz="1687" b="1" spc="-1" noProof="0" dirty="0">
                <a:solidFill>
                  <a:srgbClr val="FF0000"/>
                </a:solidFill>
                <a:latin typeface="Arial"/>
              </a:rPr>
              <a:t>and enhanced countermeasures and QC</a:t>
            </a:r>
          </a:p>
          <a:p>
            <a:pPr marL="241093" indent="-241093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87" spc="-1" noProof="0" dirty="0">
                <a:solidFill>
                  <a:srgbClr val="0000FF"/>
                </a:solidFill>
                <a:latin typeface="Arial"/>
                <a:ea typeface="DejaVu Sans"/>
              </a:rPr>
              <a:t>Minimize moisture trapped in wall layers</a:t>
            </a:r>
            <a:r>
              <a:rPr lang="en-US" sz="1687" spc="-1" noProof="0" dirty="0">
                <a:latin typeface="Arial"/>
                <a:ea typeface="DejaVu Sans"/>
              </a:rPr>
              <a:t>: drying in oven Kapton &amp; Twaron just before use </a:t>
            </a:r>
          </a:p>
          <a:p>
            <a:pPr marL="241093" indent="-241093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87" spc="-1" noProof="0" dirty="0">
                <a:solidFill>
                  <a:srgbClr val="0000FF"/>
                </a:solidFill>
                <a:latin typeface="Arial"/>
                <a:ea typeface="DejaVu Sans"/>
              </a:rPr>
              <a:t>QC epoxy contamination</a:t>
            </a:r>
            <a:r>
              <a:rPr lang="en-US" sz="1687" spc="-1" noProof="0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en-US" sz="1687" spc="-1" noProof="0" dirty="0">
                <a:latin typeface="Arial"/>
                <a:ea typeface="DejaVu Sans"/>
              </a:rPr>
              <a:t>-&gt; proper control of mixing and de-gassing process (new mixing / degassing tools and QC) and </a:t>
            </a:r>
            <a:r>
              <a:rPr lang="en-US" sz="1687" b="1" spc="-1" noProof="0" dirty="0">
                <a:solidFill>
                  <a:srgbClr val="FF0000"/>
                </a:solidFill>
                <a:latin typeface="Arial"/>
                <a:ea typeface="DejaVu Sans"/>
              </a:rPr>
              <a:t>… avoid antistatic spray…</a:t>
            </a:r>
            <a:r>
              <a:rPr lang="en-US" sz="1687" b="1" spc="-1" noProof="0" dirty="0">
                <a:solidFill>
                  <a:srgbClr val="FF0000"/>
                </a:solidFill>
                <a:latin typeface="Arial"/>
              </a:rPr>
              <a:t> </a:t>
            </a:r>
          </a:p>
          <a:p>
            <a:pPr marL="241093" indent="-241093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687" spc="-1" noProof="0" dirty="0">
                <a:solidFill>
                  <a:srgbClr val="0000FF"/>
                </a:solidFill>
                <a:latin typeface="Arial"/>
              </a:rPr>
              <a:t>QC electrical resistivity measurements</a:t>
            </a:r>
            <a:r>
              <a:rPr lang="en-US" sz="1687" spc="-1" noProof="0" dirty="0">
                <a:latin typeface="Arial"/>
              </a:rPr>
              <a:t> after each early step in the production </a:t>
            </a:r>
          </a:p>
          <a:p>
            <a:pPr>
              <a:tabLst>
                <a:tab pos="0" algn="l"/>
              </a:tabLst>
            </a:pPr>
            <a:r>
              <a:rPr lang="en-US" sz="1687" spc="-1" noProof="0" dirty="0">
                <a:latin typeface="Arial"/>
              </a:rPr>
              <a:t>   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DA830B2C-88DD-A815-16C4-4F952263F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8352" y="906464"/>
            <a:ext cx="3396648" cy="409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343509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AC259-D229-82A9-A54D-4C5DFF5B8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 dirty="0"/>
              <a:t>ND280: </a:t>
            </a:r>
            <a:r>
              <a:rPr lang="en-US" noProof="0" dirty="0"/>
              <a:t>installations at J-PARC</a:t>
            </a:r>
            <a:r>
              <a:rPr lang="en-US" sz="3600" noProof="0" dirty="0"/>
              <a:t> 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BBC5F3-1D03-A7D6-0DE8-974BE0288B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121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86078E-ACA4-EDA3-D45B-2EEB6F8DC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808942-4AB1-D85B-C782-D72CCC7D6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7AB441-7FB7-A69C-192C-D838CFB64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63" y="984457"/>
            <a:ext cx="9929812" cy="515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948996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B7245-988C-CDB1-5ED2-06FBE98C4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N280: commissioning at JPARC with cosmics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B1EB7D-3BCE-46FA-B10C-60CDC0CD03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122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CA9DFA-DAFF-2A66-F586-3A2B185B7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8DA0F8-A0D5-EFF2-F589-2DCBB6FC9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741198-27C4-D16B-4344-172AAD034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027" y="1281138"/>
            <a:ext cx="8770108" cy="45288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C053D6-06B9-4C0F-DC38-CAE4A07638EC}"/>
              </a:ext>
            </a:extLst>
          </p:cNvPr>
          <p:cNvSpPr txBox="1"/>
          <p:nvPr/>
        </p:nvSpPr>
        <p:spPr>
          <a:xfrm>
            <a:off x="9635135" y="1174590"/>
            <a:ext cx="225920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noProof="0" dirty="0"/>
              <a:t>Detector commissioning with and without magnetic field</a:t>
            </a:r>
          </a:p>
          <a:p>
            <a:pPr marL="285750" indent="-285750" algn="just">
              <a:buFontTx/>
              <a:buChar char="-"/>
            </a:pPr>
            <a:endParaRPr lang="en-US" noProof="0" dirty="0"/>
          </a:p>
          <a:p>
            <a:pPr marL="285750" indent="-285750" algn="just">
              <a:buFontTx/>
              <a:buChar char="-"/>
            </a:pPr>
            <a:r>
              <a:rPr lang="en-US" noProof="0" dirty="0"/>
              <a:t>Alignment runs</a:t>
            </a:r>
          </a:p>
          <a:p>
            <a:pPr marL="285750" indent="-285750" algn="just">
              <a:buFontTx/>
              <a:buChar char="-"/>
            </a:pPr>
            <a:endParaRPr lang="en-US" noProof="0" dirty="0"/>
          </a:p>
          <a:p>
            <a:pPr marL="285750" indent="-285750" algn="just">
              <a:buFontTx/>
              <a:buChar char="-"/>
            </a:pPr>
            <a:r>
              <a:rPr lang="en-US" noProof="0" dirty="0"/>
              <a:t>New software deployment</a:t>
            </a:r>
          </a:p>
          <a:p>
            <a:pPr marL="285750" indent="-285750" algn="just">
              <a:buFontTx/>
              <a:buChar char="-"/>
            </a:pPr>
            <a:endParaRPr lang="en-US" noProof="0" dirty="0"/>
          </a:p>
          <a:p>
            <a:pPr marL="285750" indent="-285750" algn="just">
              <a:buFontTx/>
              <a:buChar char="-"/>
            </a:pPr>
            <a:r>
              <a:rPr lang="en-US" noProof="0" dirty="0"/>
              <a:t>New T2K gas system  commissioning for both vertical and horizontal TPCs</a:t>
            </a:r>
          </a:p>
        </p:txBody>
      </p:sp>
    </p:spTree>
    <p:extLst>
      <p:ext uri="{BB962C8B-B14F-4D97-AF65-F5344CB8AC3E}">
        <p14:creationId xmlns:p14="http://schemas.microsoft.com/office/powerpoint/2010/main" val="2942181396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7195B6B-31AC-ABD2-9D26-DC36F1B8B747}"/>
              </a:ext>
            </a:extLst>
          </p:cNvPr>
          <p:cNvGrpSpPr/>
          <p:nvPr/>
        </p:nvGrpSpPr>
        <p:grpSpPr>
          <a:xfrm>
            <a:off x="365229" y="992574"/>
            <a:ext cx="11052107" cy="5208586"/>
            <a:chOff x="745765" y="1467556"/>
            <a:chExt cx="10379339" cy="510552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14260A4-B001-0862-23A0-F0EDCC943F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5765" y="1573928"/>
              <a:ext cx="10379339" cy="499915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317FD41-2C6A-107E-55A9-4482BD030333}"/>
                </a:ext>
              </a:extLst>
            </p:cNvPr>
            <p:cNvSpPr/>
            <p:nvPr/>
          </p:nvSpPr>
          <p:spPr>
            <a:xfrm>
              <a:off x="7778044" y="1467556"/>
              <a:ext cx="2923823" cy="428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2B7245-988C-CDB1-5ED2-06FBE98C4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95112" cy="1065742"/>
          </a:xfrm>
        </p:spPr>
        <p:txBody>
          <a:bodyPr/>
          <a:lstStyle/>
          <a:p>
            <a:r>
              <a:rPr lang="en-US" sz="3200" noProof="0" dirty="0"/>
              <a:t>N280: </a:t>
            </a:r>
            <a:r>
              <a:rPr lang="en-US" sz="3200" noProof="0" dirty="0">
                <a:latin typeface="Symbol" panose="05050102010706020507" pitchFamily="18" charset="2"/>
              </a:rPr>
              <a:t>n</a:t>
            </a:r>
            <a:r>
              <a:rPr lang="en-US" sz="3200" noProof="0" dirty="0"/>
              <a:t> technical runs in December 2023 and </a:t>
            </a:r>
            <a:br>
              <a:rPr lang="en-US" sz="3200" noProof="0" dirty="0"/>
            </a:br>
            <a:r>
              <a:rPr lang="en-US" sz="3200" noProof="0" dirty="0"/>
              <a:t>							February 2024 physics run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B1EB7D-3BCE-46FA-B10C-60CDC0CD03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123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CA9DFA-DAFF-2A66-F586-3A2B185B7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8DA0F8-A0D5-EFF2-F589-2DCBB6FC9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</p:spTree>
    <p:extLst>
      <p:ext uri="{BB962C8B-B14F-4D97-AF65-F5344CB8AC3E}">
        <p14:creationId xmlns:p14="http://schemas.microsoft.com/office/powerpoint/2010/main" val="4010973683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AC259-D229-82A9-A54D-4C5DFF5B8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 dirty="0"/>
              <a:t>The T2K run schedule: beam upgrade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BBC5F3-1D03-A7D6-0DE8-974BE0288B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124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86078E-ACA4-EDA3-D45B-2EEB6F8DC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808942-4AB1-D85B-C782-D72CCC7D6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8" name="object 11">
            <a:extLst>
              <a:ext uri="{FF2B5EF4-FFF2-40B4-BE49-F238E27FC236}">
                <a16:creationId xmlns:a16="http://schemas.microsoft.com/office/drawing/2014/main" id="{6841E9EC-3F7E-B1B5-90A2-1919EEDF2B6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42297" y="3540471"/>
            <a:ext cx="4156341" cy="25221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C95BA7-4FE3-4D77-3E20-037978DDD6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8303"/>
          <a:stretch/>
        </p:blipFill>
        <p:spPr>
          <a:xfrm>
            <a:off x="8389517" y="3854891"/>
            <a:ext cx="1496797" cy="705219"/>
          </a:xfrm>
          <a:prstGeom prst="rect">
            <a:avLst/>
          </a:prstGeom>
        </p:spPr>
      </p:pic>
      <p:pic>
        <p:nvPicPr>
          <p:cNvPr id="10" name="object 6">
            <a:extLst>
              <a:ext uri="{FF2B5EF4-FFF2-40B4-BE49-F238E27FC236}">
                <a16:creationId xmlns:a16="http://schemas.microsoft.com/office/drawing/2014/main" id="{8A94D5CB-0490-322B-62D4-2B52D3C5770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7850" y="1598020"/>
            <a:ext cx="2997244" cy="2238794"/>
          </a:xfrm>
          <a:prstGeom prst="rect">
            <a:avLst/>
          </a:prstGeom>
        </p:spPr>
      </p:pic>
      <p:pic>
        <p:nvPicPr>
          <p:cNvPr id="11" name="object 7">
            <a:extLst>
              <a:ext uri="{FF2B5EF4-FFF2-40B4-BE49-F238E27FC236}">
                <a16:creationId xmlns:a16="http://schemas.microsoft.com/office/drawing/2014/main" id="{F9206B45-1D32-0200-C0A1-83CA64A227DA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58210" y="3267582"/>
            <a:ext cx="3499520" cy="1747539"/>
          </a:xfrm>
          <a:prstGeom prst="rect">
            <a:avLst/>
          </a:prstGeom>
        </p:spPr>
      </p:pic>
      <p:pic>
        <p:nvPicPr>
          <p:cNvPr id="12" name="object 8">
            <a:extLst>
              <a:ext uri="{FF2B5EF4-FFF2-40B4-BE49-F238E27FC236}">
                <a16:creationId xmlns:a16="http://schemas.microsoft.com/office/drawing/2014/main" id="{A06AFE5D-14F1-05AF-8353-33C2B4B5A5D8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078645" y="1713376"/>
            <a:ext cx="3479085" cy="142728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24C1FB4-C6F0-0568-9360-369F14ED9AEC}"/>
              </a:ext>
            </a:extLst>
          </p:cNvPr>
          <p:cNvSpPr txBox="1"/>
          <p:nvPr/>
        </p:nvSpPr>
        <p:spPr>
          <a:xfrm>
            <a:off x="433706" y="920938"/>
            <a:ext cx="10234294" cy="586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65" marR="474345">
              <a:lnSpc>
                <a:spcPts val="4620"/>
              </a:lnSpc>
              <a:spcBef>
                <a:spcPts val="320"/>
              </a:spcBef>
              <a:buSzPct val="125641"/>
              <a:tabLst>
                <a:tab pos="530860" algn="l"/>
              </a:tabLst>
            </a:pPr>
            <a:r>
              <a:rPr lang="en-US" noProof="0" dirty="0">
                <a:latin typeface="Symbol" panose="05050102010706020507" pitchFamily="18" charset="2"/>
                <a:cs typeface="Arial"/>
              </a:rPr>
              <a:t>n</a:t>
            </a:r>
            <a:r>
              <a:rPr lang="en-US" noProof="0" dirty="0">
                <a:latin typeface="Arial"/>
                <a:cs typeface="Arial"/>
              </a:rPr>
              <a:t> beam @ J-PARC:  dedicated upgrade of the MR facility to reach the  1.3 MW beam power</a:t>
            </a:r>
            <a:endParaRPr lang="en-US" sz="1800" noProof="0" dirty="0">
              <a:latin typeface="Arial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3E31FA-915A-F4D4-C5D6-1FE3FE0D714C}"/>
              </a:ext>
            </a:extLst>
          </p:cNvPr>
          <p:cNvSpPr txBox="1"/>
          <p:nvPr/>
        </p:nvSpPr>
        <p:spPr>
          <a:xfrm>
            <a:off x="407988" y="5887597"/>
            <a:ext cx="1082040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2701">
              <a:lnSpc>
                <a:spcPct val="100000"/>
              </a:lnSpc>
              <a:buSzPct val="125641"/>
              <a:tabLst>
                <a:tab pos="530860" algn="l"/>
              </a:tabLst>
            </a:pPr>
            <a:r>
              <a:rPr lang="en-US" sz="1800" noProof="0" dirty="0">
                <a:latin typeface="Arial"/>
                <a:cs typeface="Arial"/>
              </a:rPr>
              <a:t>Steady</a:t>
            </a:r>
            <a:r>
              <a:rPr lang="en-US" sz="1800" spc="50" noProof="0" dirty="0">
                <a:latin typeface="Arial"/>
                <a:cs typeface="Arial"/>
              </a:rPr>
              <a:t> </a:t>
            </a:r>
            <a:r>
              <a:rPr lang="en-US" sz="1800" noProof="0" dirty="0">
                <a:latin typeface="Arial"/>
                <a:cs typeface="Arial"/>
              </a:rPr>
              <a:t>improvements</a:t>
            </a:r>
            <a:r>
              <a:rPr lang="en-US" sz="1800" spc="50" noProof="0" dirty="0">
                <a:latin typeface="Arial"/>
                <a:cs typeface="Arial"/>
              </a:rPr>
              <a:t> </a:t>
            </a:r>
            <a:r>
              <a:rPr lang="en-US" sz="1800" spc="95" noProof="0" dirty="0">
                <a:latin typeface="Arial"/>
                <a:cs typeface="Arial"/>
              </a:rPr>
              <a:t>to</a:t>
            </a:r>
            <a:r>
              <a:rPr lang="en-US" sz="1800" spc="50" noProof="0" dirty="0">
                <a:latin typeface="Arial"/>
                <a:cs typeface="Arial"/>
              </a:rPr>
              <a:t> </a:t>
            </a:r>
            <a:r>
              <a:rPr lang="en-US" sz="1800" noProof="0" dirty="0">
                <a:latin typeface="Arial"/>
                <a:cs typeface="Arial"/>
              </a:rPr>
              <a:t>reach</a:t>
            </a:r>
            <a:r>
              <a:rPr lang="en-US" sz="1800" spc="55" noProof="0" dirty="0">
                <a:latin typeface="Arial"/>
                <a:cs typeface="Arial"/>
              </a:rPr>
              <a:t> </a:t>
            </a:r>
            <a:r>
              <a:rPr lang="en-US" sz="1800" noProof="0" dirty="0">
                <a:latin typeface="Arial"/>
                <a:cs typeface="Arial"/>
              </a:rPr>
              <a:t>1.3</a:t>
            </a:r>
            <a:r>
              <a:rPr lang="en-US" sz="1800" spc="50" noProof="0" dirty="0">
                <a:latin typeface="Arial"/>
                <a:cs typeface="Arial"/>
              </a:rPr>
              <a:t> </a:t>
            </a:r>
            <a:r>
              <a:rPr lang="en-US" sz="1800" noProof="0" dirty="0">
                <a:latin typeface="Arial"/>
                <a:cs typeface="Arial"/>
              </a:rPr>
              <a:t>MW</a:t>
            </a:r>
            <a:r>
              <a:rPr lang="en-US" sz="1800" spc="50" noProof="0" dirty="0">
                <a:latin typeface="Arial"/>
                <a:cs typeface="Arial"/>
              </a:rPr>
              <a:t> </a:t>
            </a:r>
            <a:r>
              <a:rPr lang="en-US" sz="1800" spc="60" noProof="0" dirty="0">
                <a:latin typeface="Arial"/>
                <a:cs typeface="Arial"/>
              </a:rPr>
              <a:t>by</a:t>
            </a:r>
            <a:r>
              <a:rPr lang="en-US" sz="1800" spc="55" noProof="0" dirty="0">
                <a:latin typeface="Arial"/>
                <a:cs typeface="Arial"/>
              </a:rPr>
              <a:t> </a:t>
            </a:r>
            <a:r>
              <a:rPr lang="en-US" sz="1800" spc="-20" noProof="0" dirty="0">
                <a:latin typeface="Arial"/>
                <a:cs typeface="Arial"/>
              </a:rPr>
              <a:t>2027</a:t>
            </a:r>
            <a:r>
              <a:rPr lang="en-US" sz="1800" noProof="0" dirty="0">
                <a:latin typeface="Arial"/>
                <a:cs typeface="Arial"/>
              </a:rPr>
              <a:t>  with an increase</a:t>
            </a:r>
            <a:r>
              <a:rPr lang="en-US" sz="1800" spc="35" noProof="0" dirty="0">
                <a:latin typeface="Arial"/>
                <a:cs typeface="Arial"/>
              </a:rPr>
              <a:t> </a:t>
            </a:r>
            <a:r>
              <a:rPr lang="en-US" sz="1800" noProof="0" dirty="0">
                <a:latin typeface="Arial"/>
                <a:cs typeface="Arial"/>
              </a:rPr>
              <a:t>T2K</a:t>
            </a:r>
            <a:r>
              <a:rPr lang="en-US" sz="1800" spc="35" noProof="0" dirty="0">
                <a:latin typeface="Arial"/>
                <a:cs typeface="Arial"/>
              </a:rPr>
              <a:t> </a:t>
            </a:r>
            <a:r>
              <a:rPr lang="en-US" sz="1800" noProof="0" dirty="0">
                <a:latin typeface="Arial"/>
                <a:cs typeface="Arial"/>
              </a:rPr>
              <a:t>statistics</a:t>
            </a:r>
            <a:r>
              <a:rPr lang="en-US" sz="1800" spc="40" noProof="0" dirty="0">
                <a:latin typeface="Arial"/>
                <a:cs typeface="Arial"/>
              </a:rPr>
              <a:t> </a:t>
            </a:r>
            <a:r>
              <a:rPr lang="en-US" sz="1800" spc="60" noProof="0" dirty="0">
                <a:latin typeface="Arial"/>
                <a:cs typeface="Arial"/>
              </a:rPr>
              <a:t>~ </a:t>
            </a:r>
            <a:r>
              <a:rPr lang="en-US" sz="1800" noProof="0" dirty="0">
                <a:latin typeface="Arial"/>
                <a:cs typeface="Arial"/>
              </a:rPr>
              <a:t>a</a:t>
            </a:r>
            <a:r>
              <a:rPr lang="en-US" sz="1800" spc="35" noProof="0" dirty="0">
                <a:latin typeface="Arial"/>
                <a:cs typeface="Arial"/>
              </a:rPr>
              <a:t> </a:t>
            </a:r>
            <a:r>
              <a:rPr lang="en-US" sz="1800" noProof="0" dirty="0">
                <a:latin typeface="Arial"/>
                <a:cs typeface="Arial"/>
              </a:rPr>
              <a:t>factor</a:t>
            </a:r>
            <a:r>
              <a:rPr lang="en-US" sz="1800" spc="40" noProof="0" dirty="0">
                <a:latin typeface="Arial"/>
                <a:cs typeface="Arial"/>
              </a:rPr>
              <a:t> </a:t>
            </a:r>
            <a:r>
              <a:rPr lang="en-US" sz="1800" spc="65" noProof="0" dirty="0">
                <a:latin typeface="Arial"/>
                <a:cs typeface="Arial"/>
              </a:rPr>
              <a:t>of</a:t>
            </a:r>
            <a:r>
              <a:rPr lang="en-US" sz="1800" spc="35" noProof="0" dirty="0">
                <a:latin typeface="Arial"/>
                <a:cs typeface="Arial"/>
              </a:rPr>
              <a:t> </a:t>
            </a:r>
            <a:r>
              <a:rPr lang="en-US" sz="1800" noProof="0" dirty="0">
                <a:latin typeface="Arial"/>
                <a:cs typeface="Arial"/>
              </a:rPr>
              <a:t>3</a:t>
            </a:r>
            <a:r>
              <a:rPr lang="en-US" sz="1800" spc="35" noProof="0" dirty="0">
                <a:latin typeface="Arial"/>
                <a:cs typeface="Arial"/>
              </a:rPr>
              <a:t> </a:t>
            </a:r>
            <a:r>
              <a:rPr lang="en-US" sz="1800" spc="60" noProof="0" dirty="0">
                <a:latin typeface="Arial"/>
                <a:cs typeface="Arial"/>
              </a:rPr>
              <a:t>by</a:t>
            </a:r>
            <a:r>
              <a:rPr lang="en-US" sz="1800" spc="40" noProof="0" dirty="0">
                <a:latin typeface="Arial"/>
                <a:cs typeface="Arial"/>
              </a:rPr>
              <a:t> </a:t>
            </a:r>
            <a:r>
              <a:rPr lang="en-US" sz="1800" spc="-20" noProof="0" dirty="0">
                <a:latin typeface="Arial"/>
                <a:cs typeface="Arial"/>
              </a:rPr>
              <a:t>2027</a:t>
            </a:r>
            <a:endParaRPr lang="en-US" sz="1800" noProof="0" dirty="0">
              <a:latin typeface="Arial"/>
              <a:cs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6B0141-E7B6-544C-82BF-EE8092B81B7A}"/>
              </a:ext>
            </a:extLst>
          </p:cNvPr>
          <p:cNvSpPr txBox="1"/>
          <p:nvPr/>
        </p:nvSpPr>
        <p:spPr>
          <a:xfrm>
            <a:off x="8432754" y="1612740"/>
            <a:ext cx="339895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noProof="0" dirty="0">
                <a:solidFill>
                  <a:srgbClr val="FF0000"/>
                </a:solidFill>
              </a:rPr>
              <a:t>December 2023 </a:t>
            </a:r>
            <a:r>
              <a:rPr lang="en-US" noProof="0" dirty="0"/>
              <a:t>→ Beam power increased from 500 to 760 kW stable mode</a:t>
            </a:r>
          </a:p>
          <a:p>
            <a:pPr algn="just"/>
            <a:r>
              <a:rPr lang="en-US" b="1" noProof="0" dirty="0">
                <a:solidFill>
                  <a:srgbClr val="FF0000"/>
                </a:solidFill>
              </a:rPr>
              <a:t>800 kW</a:t>
            </a:r>
            <a:r>
              <a:rPr lang="en-US" noProof="0" dirty="0">
                <a:solidFill>
                  <a:srgbClr val="FF0000"/>
                </a:solidFill>
              </a:rPr>
              <a:t> reached in 2024 </a:t>
            </a:r>
            <a:r>
              <a:rPr lang="en-US" noProof="0" dirty="0"/>
              <a:t>for the first run with the fully upgraded ND280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A885F3-24E8-6312-58C8-B26D8790FD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478" y="3926228"/>
            <a:ext cx="2766972" cy="1993964"/>
          </a:xfrm>
          <a:prstGeom prst="rect">
            <a:avLst/>
          </a:prstGeom>
        </p:spPr>
      </p:pic>
      <p:sp>
        <p:nvSpPr>
          <p:cNvPr id="13" name="object 6">
            <a:extLst>
              <a:ext uri="{FF2B5EF4-FFF2-40B4-BE49-F238E27FC236}">
                <a16:creationId xmlns:a16="http://schemas.microsoft.com/office/drawing/2014/main" id="{6042B136-2F65-AFD6-728D-AA223D2650E8}"/>
              </a:ext>
            </a:extLst>
          </p:cNvPr>
          <p:cNvSpPr txBox="1"/>
          <p:nvPr/>
        </p:nvSpPr>
        <p:spPr>
          <a:xfrm>
            <a:off x="3515287" y="5181628"/>
            <a:ext cx="4451827" cy="467436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50799">
              <a:lnSpc>
                <a:spcPct val="100000"/>
              </a:lnSpc>
              <a:spcBef>
                <a:spcPts val="765"/>
              </a:spcBef>
              <a:buSzPct val="126315"/>
              <a:tabLst>
                <a:tab pos="432434" algn="l"/>
              </a:tabLst>
            </a:pPr>
            <a:r>
              <a:rPr lang="en-US" sz="1200" b="1" noProof="0" dirty="0">
                <a:solidFill>
                  <a:srgbClr val="FF0000"/>
                </a:solidFill>
                <a:latin typeface="Arial"/>
                <a:cs typeface="Arial"/>
              </a:rPr>
              <a:t>Expect</a:t>
            </a:r>
            <a:r>
              <a:rPr lang="en-US" sz="1200" b="1" spc="100" noProof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200" b="1" spc="95" noProof="0" dirty="0">
                <a:solidFill>
                  <a:srgbClr val="FF0000"/>
                </a:solidFill>
                <a:latin typeface="Arial"/>
                <a:cs typeface="Arial"/>
              </a:rPr>
              <a:t>to </a:t>
            </a:r>
            <a:r>
              <a:rPr lang="en-US" sz="1200" b="1" noProof="0" dirty="0">
                <a:solidFill>
                  <a:srgbClr val="FF0000"/>
                </a:solidFill>
                <a:latin typeface="Arial"/>
                <a:cs typeface="Arial"/>
              </a:rPr>
              <a:t>select</a:t>
            </a:r>
            <a:r>
              <a:rPr lang="en-US" sz="1200" b="1" spc="100" noProof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200" b="1" noProof="0" dirty="0">
                <a:solidFill>
                  <a:srgbClr val="FF0000"/>
                </a:solidFill>
                <a:latin typeface="Arial"/>
                <a:cs typeface="Arial"/>
              </a:rPr>
              <a:t>20k</a:t>
            </a:r>
            <a:r>
              <a:rPr lang="en-US" sz="1200" b="1" spc="100" noProof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200" b="1" noProof="0" dirty="0">
                <a:solidFill>
                  <a:srgbClr val="FF0000"/>
                </a:solidFill>
                <a:latin typeface="Cambria"/>
                <a:cs typeface="Cambria"/>
              </a:rPr>
              <a:t>𝜈</a:t>
            </a:r>
            <a:r>
              <a:rPr lang="en-US" sz="1200" b="1" baseline="-5847" noProof="0" dirty="0">
                <a:solidFill>
                  <a:srgbClr val="FF0000"/>
                </a:solidFill>
                <a:latin typeface="Arial"/>
                <a:cs typeface="Arial"/>
              </a:rPr>
              <a:t>μ</a:t>
            </a:r>
            <a:r>
              <a:rPr lang="en-US" sz="1200" b="1" spc="532" baseline="-5847" noProof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200" b="1" spc="-10" noProof="0" dirty="0">
                <a:solidFill>
                  <a:srgbClr val="FF0000"/>
                </a:solidFill>
                <a:latin typeface="Arial"/>
                <a:cs typeface="Arial"/>
              </a:rPr>
              <a:t>CC0pi </a:t>
            </a:r>
            <a:r>
              <a:rPr lang="en-US" sz="1200" b="1" noProof="0" dirty="0">
                <a:solidFill>
                  <a:srgbClr val="FF0000"/>
                </a:solidFill>
                <a:latin typeface="Arial"/>
                <a:cs typeface="Arial"/>
              </a:rPr>
              <a:t>interactions</a:t>
            </a:r>
            <a:r>
              <a:rPr lang="en-US" sz="1200" b="1" spc="155" noProof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200" b="1" noProof="0" dirty="0">
                <a:solidFill>
                  <a:srgbClr val="FF0000"/>
                </a:solidFill>
                <a:latin typeface="Arial"/>
                <a:cs typeface="Arial"/>
              </a:rPr>
              <a:t>in</a:t>
            </a:r>
            <a:r>
              <a:rPr lang="en-US" sz="1200" b="1" spc="150" noProof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200" b="1" noProof="0" dirty="0">
                <a:solidFill>
                  <a:srgbClr val="FF0000"/>
                </a:solidFill>
                <a:latin typeface="Arial"/>
                <a:cs typeface="Arial"/>
              </a:rPr>
              <a:t>the</a:t>
            </a:r>
            <a:r>
              <a:rPr lang="en-US" sz="1200" b="1" spc="155" noProof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200" b="1" spc="-10" noProof="0" dirty="0">
                <a:solidFill>
                  <a:srgbClr val="FF0000"/>
                </a:solidFill>
                <a:latin typeface="Arial"/>
                <a:cs typeface="Arial"/>
              </a:rPr>
              <a:t>super-</a:t>
            </a:r>
            <a:r>
              <a:rPr lang="en-US" sz="1200" b="1" noProof="0" dirty="0">
                <a:solidFill>
                  <a:srgbClr val="FF0000"/>
                </a:solidFill>
                <a:latin typeface="Arial"/>
                <a:cs typeface="Arial"/>
              </a:rPr>
              <a:t>FGD</a:t>
            </a:r>
            <a:r>
              <a:rPr lang="en-US" sz="1200" b="1" spc="150" noProof="0" dirty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lang="en-US" sz="1200" b="1" spc="-25" noProof="0" dirty="0">
                <a:solidFill>
                  <a:srgbClr val="FF0000"/>
                </a:solidFill>
                <a:latin typeface="Arial"/>
                <a:cs typeface="Arial"/>
              </a:rPr>
              <a:t>for </a:t>
            </a:r>
            <a:r>
              <a:rPr lang="en-US" sz="1200" b="1" noProof="0" dirty="0">
                <a:solidFill>
                  <a:srgbClr val="FF0000"/>
                </a:solidFill>
                <a:latin typeface="Arial"/>
                <a:cs typeface="Arial"/>
              </a:rPr>
              <a:t>0.2e21</a:t>
            </a:r>
            <a:r>
              <a:rPr lang="en-US" sz="1200" b="1" spc="-120" noProof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200" b="1" noProof="0" dirty="0">
                <a:solidFill>
                  <a:srgbClr val="FF0000"/>
                </a:solidFill>
                <a:latin typeface="Arial"/>
                <a:cs typeface="Arial"/>
              </a:rPr>
              <a:t>POT</a:t>
            </a:r>
            <a:r>
              <a:rPr lang="en-US" sz="1200" b="1" spc="-114" noProof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200" b="1" noProof="0" dirty="0">
                <a:solidFill>
                  <a:srgbClr val="FF0000"/>
                </a:solidFill>
                <a:latin typeface="Arial"/>
                <a:cs typeface="Arial"/>
              </a:rPr>
              <a:t>(1</a:t>
            </a:r>
            <a:r>
              <a:rPr lang="en-US" sz="1200" b="1" spc="-114" noProof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200" b="1" spc="-10" noProof="0" dirty="0">
                <a:solidFill>
                  <a:srgbClr val="FF0000"/>
                </a:solidFill>
                <a:latin typeface="Arial"/>
                <a:cs typeface="Arial"/>
              </a:rPr>
              <a:t>month)</a:t>
            </a:r>
            <a:endParaRPr lang="en-US" sz="1200" b="1" noProof="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6083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6E955-2BCA-FFF1-0021-89650C449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ERAM Module breakout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94429-DBCB-C0E7-7040-26ED030630E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846F01-7212-7332-A6C6-16578DF2EE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13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4CFECE-5F1F-8C94-C415-871331A91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7F0A0-D742-F936-A676-5C20187E8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8A0A975-0FDB-0195-11D0-1A15F1B17274}"/>
              </a:ext>
            </a:extLst>
          </p:cNvPr>
          <p:cNvGrpSpPr/>
          <p:nvPr/>
        </p:nvGrpSpPr>
        <p:grpSpPr>
          <a:xfrm>
            <a:off x="355813" y="1120680"/>
            <a:ext cx="8045237" cy="4491796"/>
            <a:chOff x="14514" y="1086758"/>
            <a:chExt cx="12975772" cy="817335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1069CE3-6E71-1139-CB6E-AE256C2C1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6021" y="1217386"/>
              <a:ext cx="12754742" cy="804272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D8B4C6A-7F29-7E14-952B-1E82064CAB21}"/>
                </a:ext>
              </a:extLst>
            </p:cNvPr>
            <p:cNvSpPr/>
            <p:nvPr/>
          </p:nvSpPr>
          <p:spPr>
            <a:xfrm>
              <a:off x="6212602" y="1086758"/>
              <a:ext cx="6777684" cy="9887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noProof="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4007B56-4118-D6D6-6B71-B89A547C88D9}"/>
                </a:ext>
              </a:extLst>
            </p:cNvPr>
            <p:cNvSpPr/>
            <p:nvPr/>
          </p:nvSpPr>
          <p:spPr>
            <a:xfrm>
              <a:off x="14514" y="1202871"/>
              <a:ext cx="4223657" cy="6694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noProof="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50DD58C-5A4A-E999-A807-1811D34A6C79}"/>
                </a:ext>
              </a:extLst>
            </p:cNvPr>
            <p:cNvSpPr/>
            <p:nvPr/>
          </p:nvSpPr>
          <p:spPr>
            <a:xfrm>
              <a:off x="3955143" y="1086758"/>
              <a:ext cx="2257459" cy="2920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noProof="0" dirty="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55C175E-5EFE-43A9-281F-D1F55C6A43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066"/>
          <a:stretch/>
        </p:blipFill>
        <p:spPr>
          <a:xfrm>
            <a:off x="403758" y="5722521"/>
            <a:ext cx="6606227" cy="3915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AD2D111-11F3-98CB-2517-2A57CF930606}"/>
              </a:ext>
            </a:extLst>
          </p:cNvPr>
          <p:cNvSpPr txBox="1"/>
          <p:nvPr/>
        </p:nvSpPr>
        <p:spPr>
          <a:xfrm>
            <a:off x="8210550" y="4507782"/>
            <a:ext cx="3429000" cy="646331"/>
          </a:xfrm>
          <a:custGeom>
            <a:avLst/>
            <a:gdLst>
              <a:gd name="connsiteX0" fmla="*/ 0 w 3429000"/>
              <a:gd name="connsiteY0" fmla="*/ 0 h 646331"/>
              <a:gd name="connsiteX1" fmla="*/ 537210 w 3429000"/>
              <a:gd name="connsiteY1" fmla="*/ 0 h 646331"/>
              <a:gd name="connsiteX2" fmla="*/ 1005840 w 3429000"/>
              <a:gd name="connsiteY2" fmla="*/ 0 h 646331"/>
              <a:gd name="connsiteX3" fmla="*/ 1645920 w 3429000"/>
              <a:gd name="connsiteY3" fmla="*/ 0 h 646331"/>
              <a:gd name="connsiteX4" fmla="*/ 2183130 w 3429000"/>
              <a:gd name="connsiteY4" fmla="*/ 0 h 646331"/>
              <a:gd name="connsiteX5" fmla="*/ 2686050 w 3429000"/>
              <a:gd name="connsiteY5" fmla="*/ 0 h 646331"/>
              <a:gd name="connsiteX6" fmla="*/ 3429000 w 3429000"/>
              <a:gd name="connsiteY6" fmla="*/ 0 h 646331"/>
              <a:gd name="connsiteX7" fmla="*/ 3429000 w 3429000"/>
              <a:gd name="connsiteY7" fmla="*/ 316702 h 646331"/>
              <a:gd name="connsiteX8" fmla="*/ 3429000 w 3429000"/>
              <a:gd name="connsiteY8" fmla="*/ 646331 h 646331"/>
              <a:gd name="connsiteX9" fmla="*/ 2960370 w 3429000"/>
              <a:gd name="connsiteY9" fmla="*/ 646331 h 646331"/>
              <a:gd name="connsiteX10" fmla="*/ 2388870 w 3429000"/>
              <a:gd name="connsiteY10" fmla="*/ 646331 h 646331"/>
              <a:gd name="connsiteX11" fmla="*/ 1748790 w 3429000"/>
              <a:gd name="connsiteY11" fmla="*/ 646331 h 646331"/>
              <a:gd name="connsiteX12" fmla="*/ 1143000 w 3429000"/>
              <a:gd name="connsiteY12" fmla="*/ 646331 h 646331"/>
              <a:gd name="connsiteX13" fmla="*/ 537210 w 3429000"/>
              <a:gd name="connsiteY13" fmla="*/ 646331 h 646331"/>
              <a:gd name="connsiteX14" fmla="*/ 0 w 3429000"/>
              <a:gd name="connsiteY14" fmla="*/ 646331 h 646331"/>
              <a:gd name="connsiteX15" fmla="*/ 0 w 3429000"/>
              <a:gd name="connsiteY15" fmla="*/ 310239 h 646331"/>
              <a:gd name="connsiteX16" fmla="*/ 0 w 3429000"/>
              <a:gd name="connsiteY16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429000" h="646331" fill="none" extrusionOk="0">
                <a:moveTo>
                  <a:pt x="0" y="0"/>
                </a:moveTo>
                <a:cubicBezTo>
                  <a:pt x="120064" y="-60006"/>
                  <a:pt x="426301" y="45146"/>
                  <a:pt x="537210" y="0"/>
                </a:cubicBezTo>
                <a:cubicBezTo>
                  <a:pt x="648119" y="-45146"/>
                  <a:pt x="824630" y="44667"/>
                  <a:pt x="1005840" y="0"/>
                </a:cubicBezTo>
                <a:cubicBezTo>
                  <a:pt x="1187050" y="-44667"/>
                  <a:pt x="1481151" y="53795"/>
                  <a:pt x="1645920" y="0"/>
                </a:cubicBezTo>
                <a:cubicBezTo>
                  <a:pt x="1810689" y="-53795"/>
                  <a:pt x="2074568" y="6578"/>
                  <a:pt x="2183130" y="0"/>
                </a:cubicBezTo>
                <a:cubicBezTo>
                  <a:pt x="2291692" y="-6578"/>
                  <a:pt x="2468253" y="33957"/>
                  <a:pt x="2686050" y="0"/>
                </a:cubicBezTo>
                <a:cubicBezTo>
                  <a:pt x="2903847" y="-33957"/>
                  <a:pt x="3275962" y="77768"/>
                  <a:pt x="3429000" y="0"/>
                </a:cubicBezTo>
                <a:cubicBezTo>
                  <a:pt x="3434736" y="132716"/>
                  <a:pt x="3415697" y="175029"/>
                  <a:pt x="3429000" y="316702"/>
                </a:cubicBezTo>
                <a:cubicBezTo>
                  <a:pt x="3442303" y="458375"/>
                  <a:pt x="3426368" y="537673"/>
                  <a:pt x="3429000" y="646331"/>
                </a:cubicBezTo>
                <a:cubicBezTo>
                  <a:pt x="3243291" y="701744"/>
                  <a:pt x="3146194" y="608896"/>
                  <a:pt x="2960370" y="646331"/>
                </a:cubicBezTo>
                <a:cubicBezTo>
                  <a:pt x="2774546" y="683766"/>
                  <a:pt x="2594840" y="580830"/>
                  <a:pt x="2388870" y="646331"/>
                </a:cubicBezTo>
                <a:cubicBezTo>
                  <a:pt x="2182900" y="711832"/>
                  <a:pt x="2035588" y="645098"/>
                  <a:pt x="1748790" y="646331"/>
                </a:cubicBezTo>
                <a:cubicBezTo>
                  <a:pt x="1461992" y="647564"/>
                  <a:pt x="1379305" y="587501"/>
                  <a:pt x="1143000" y="646331"/>
                </a:cubicBezTo>
                <a:cubicBezTo>
                  <a:pt x="906695" y="705161"/>
                  <a:pt x="784365" y="593677"/>
                  <a:pt x="537210" y="646331"/>
                </a:cubicBezTo>
                <a:cubicBezTo>
                  <a:pt x="290055" y="698985"/>
                  <a:pt x="217256" y="624381"/>
                  <a:pt x="0" y="646331"/>
                </a:cubicBezTo>
                <a:cubicBezTo>
                  <a:pt x="-37064" y="566613"/>
                  <a:pt x="26411" y="385678"/>
                  <a:pt x="0" y="310239"/>
                </a:cubicBezTo>
                <a:cubicBezTo>
                  <a:pt x="-26411" y="234800"/>
                  <a:pt x="10981" y="67487"/>
                  <a:pt x="0" y="0"/>
                </a:cubicBezTo>
                <a:close/>
              </a:path>
              <a:path w="3429000" h="646331" stroke="0" extrusionOk="0">
                <a:moveTo>
                  <a:pt x="0" y="0"/>
                </a:moveTo>
                <a:cubicBezTo>
                  <a:pt x="170506" y="-2811"/>
                  <a:pt x="361850" y="17322"/>
                  <a:pt x="468630" y="0"/>
                </a:cubicBezTo>
                <a:cubicBezTo>
                  <a:pt x="575410" y="-17322"/>
                  <a:pt x="828166" y="36619"/>
                  <a:pt x="937260" y="0"/>
                </a:cubicBezTo>
                <a:cubicBezTo>
                  <a:pt x="1046354" y="-36619"/>
                  <a:pt x="1372423" y="26219"/>
                  <a:pt x="1543050" y="0"/>
                </a:cubicBezTo>
                <a:cubicBezTo>
                  <a:pt x="1713677" y="-26219"/>
                  <a:pt x="1822467" y="51210"/>
                  <a:pt x="2045970" y="0"/>
                </a:cubicBezTo>
                <a:cubicBezTo>
                  <a:pt x="2269473" y="-51210"/>
                  <a:pt x="2416140" y="11133"/>
                  <a:pt x="2548890" y="0"/>
                </a:cubicBezTo>
                <a:cubicBezTo>
                  <a:pt x="2681640" y="-11133"/>
                  <a:pt x="3060303" y="7052"/>
                  <a:pt x="3429000" y="0"/>
                </a:cubicBezTo>
                <a:cubicBezTo>
                  <a:pt x="3444460" y="99857"/>
                  <a:pt x="3415868" y="221912"/>
                  <a:pt x="3429000" y="310239"/>
                </a:cubicBezTo>
                <a:cubicBezTo>
                  <a:pt x="3442132" y="398566"/>
                  <a:pt x="3407969" y="577641"/>
                  <a:pt x="3429000" y="646331"/>
                </a:cubicBezTo>
                <a:cubicBezTo>
                  <a:pt x="3161582" y="672050"/>
                  <a:pt x="3083346" y="595857"/>
                  <a:pt x="2857500" y="646331"/>
                </a:cubicBezTo>
                <a:cubicBezTo>
                  <a:pt x="2631654" y="696805"/>
                  <a:pt x="2482584" y="593187"/>
                  <a:pt x="2251710" y="646331"/>
                </a:cubicBezTo>
                <a:cubicBezTo>
                  <a:pt x="2020836" y="699475"/>
                  <a:pt x="1944339" y="636192"/>
                  <a:pt x="1783080" y="646331"/>
                </a:cubicBezTo>
                <a:cubicBezTo>
                  <a:pt x="1621821" y="656470"/>
                  <a:pt x="1435856" y="636557"/>
                  <a:pt x="1314450" y="646331"/>
                </a:cubicBezTo>
                <a:cubicBezTo>
                  <a:pt x="1193044" y="656105"/>
                  <a:pt x="947559" y="618266"/>
                  <a:pt x="845820" y="646331"/>
                </a:cubicBezTo>
                <a:cubicBezTo>
                  <a:pt x="744081" y="674396"/>
                  <a:pt x="376814" y="560511"/>
                  <a:pt x="0" y="646331"/>
                </a:cubicBezTo>
                <a:cubicBezTo>
                  <a:pt x="-23381" y="549556"/>
                  <a:pt x="22165" y="479320"/>
                  <a:pt x="0" y="323166"/>
                </a:cubicBezTo>
                <a:cubicBezTo>
                  <a:pt x="-22165" y="167012"/>
                  <a:pt x="9824" y="119181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237147491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b="1" spc="-1" noProof="0" dirty="0">
                <a:latin typeface="Arial"/>
                <a:sym typeface="Wingdings" panose="05000000000000000000" pitchFamily="2" charset="2"/>
              </a:rPr>
              <a:t>  </a:t>
            </a:r>
            <a:r>
              <a:rPr lang="en-US" b="1" spc="-1" noProof="0" dirty="0">
                <a:latin typeface="Arial"/>
              </a:rPr>
              <a:t>Very compact Electronics parallel to the detector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D2E49C9-4CBA-B53F-FD89-7295EE94BD06}"/>
              </a:ext>
            </a:extLst>
          </p:cNvPr>
          <p:cNvGrpSpPr/>
          <p:nvPr/>
        </p:nvGrpSpPr>
        <p:grpSpPr>
          <a:xfrm>
            <a:off x="8732714" y="1373776"/>
            <a:ext cx="3051298" cy="2181430"/>
            <a:chOff x="5874310" y="310699"/>
            <a:chExt cx="4811549" cy="335591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BC5393E-D266-FFC2-C172-5DBD8197F9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7543" t="323" b="50915"/>
            <a:stretch/>
          </p:blipFill>
          <p:spPr>
            <a:xfrm>
              <a:off x="5874310" y="310699"/>
              <a:ext cx="4811549" cy="2812852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C1602BF-842E-E016-A030-8EF1D8CED916}"/>
                </a:ext>
              </a:extLst>
            </p:cNvPr>
            <p:cNvSpPr/>
            <p:nvPr/>
          </p:nvSpPr>
          <p:spPr>
            <a:xfrm>
              <a:off x="5893512" y="3167813"/>
              <a:ext cx="4765559" cy="4987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noProof="0" dirty="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CCA223F-B299-80CE-5F02-586E74305D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6565" t="323" b="92711"/>
            <a:stretch/>
          </p:blipFill>
          <p:spPr>
            <a:xfrm>
              <a:off x="5910305" y="2951119"/>
              <a:ext cx="1232298" cy="401837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36A275E-A1DA-3718-04AB-88EAE991C3F8}"/>
              </a:ext>
            </a:extLst>
          </p:cNvPr>
          <p:cNvSpPr txBox="1"/>
          <p:nvPr/>
        </p:nvSpPr>
        <p:spPr>
          <a:xfrm>
            <a:off x="8687922" y="3542259"/>
            <a:ext cx="2787930" cy="369332"/>
          </a:xfrm>
          <a:custGeom>
            <a:avLst/>
            <a:gdLst>
              <a:gd name="connsiteX0" fmla="*/ 0 w 2787930"/>
              <a:gd name="connsiteY0" fmla="*/ 0 h 369332"/>
              <a:gd name="connsiteX1" fmla="*/ 585465 w 2787930"/>
              <a:gd name="connsiteY1" fmla="*/ 0 h 369332"/>
              <a:gd name="connsiteX2" fmla="*/ 1087293 w 2787930"/>
              <a:gd name="connsiteY2" fmla="*/ 0 h 369332"/>
              <a:gd name="connsiteX3" fmla="*/ 1561241 w 2787930"/>
              <a:gd name="connsiteY3" fmla="*/ 0 h 369332"/>
              <a:gd name="connsiteX4" fmla="*/ 2035189 w 2787930"/>
              <a:gd name="connsiteY4" fmla="*/ 0 h 369332"/>
              <a:gd name="connsiteX5" fmla="*/ 2787930 w 2787930"/>
              <a:gd name="connsiteY5" fmla="*/ 0 h 369332"/>
              <a:gd name="connsiteX6" fmla="*/ 2787930 w 2787930"/>
              <a:gd name="connsiteY6" fmla="*/ 369332 h 369332"/>
              <a:gd name="connsiteX7" fmla="*/ 2230344 w 2787930"/>
              <a:gd name="connsiteY7" fmla="*/ 369332 h 369332"/>
              <a:gd name="connsiteX8" fmla="*/ 1728517 w 2787930"/>
              <a:gd name="connsiteY8" fmla="*/ 369332 h 369332"/>
              <a:gd name="connsiteX9" fmla="*/ 1226689 w 2787930"/>
              <a:gd name="connsiteY9" fmla="*/ 369332 h 369332"/>
              <a:gd name="connsiteX10" fmla="*/ 641224 w 2787930"/>
              <a:gd name="connsiteY10" fmla="*/ 369332 h 369332"/>
              <a:gd name="connsiteX11" fmla="*/ 0 w 2787930"/>
              <a:gd name="connsiteY11" fmla="*/ 369332 h 369332"/>
              <a:gd name="connsiteX12" fmla="*/ 0 w 2787930"/>
              <a:gd name="connsiteY12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87930" h="369332" fill="none" extrusionOk="0">
                <a:moveTo>
                  <a:pt x="0" y="0"/>
                </a:moveTo>
                <a:cubicBezTo>
                  <a:pt x="291998" y="-63373"/>
                  <a:pt x="382104" y="51181"/>
                  <a:pt x="585465" y="0"/>
                </a:cubicBezTo>
                <a:cubicBezTo>
                  <a:pt x="788827" y="-51181"/>
                  <a:pt x="985179" y="41213"/>
                  <a:pt x="1087293" y="0"/>
                </a:cubicBezTo>
                <a:cubicBezTo>
                  <a:pt x="1189407" y="-41213"/>
                  <a:pt x="1438927" y="56640"/>
                  <a:pt x="1561241" y="0"/>
                </a:cubicBezTo>
                <a:cubicBezTo>
                  <a:pt x="1683555" y="-56640"/>
                  <a:pt x="1844408" y="22860"/>
                  <a:pt x="2035189" y="0"/>
                </a:cubicBezTo>
                <a:cubicBezTo>
                  <a:pt x="2225970" y="-22860"/>
                  <a:pt x="2427502" y="34128"/>
                  <a:pt x="2787930" y="0"/>
                </a:cubicBezTo>
                <a:cubicBezTo>
                  <a:pt x="2818637" y="125386"/>
                  <a:pt x="2755347" y="198276"/>
                  <a:pt x="2787930" y="369332"/>
                </a:cubicBezTo>
                <a:cubicBezTo>
                  <a:pt x="2533788" y="426420"/>
                  <a:pt x="2487687" y="360036"/>
                  <a:pt x="2230344" y="369332"/>
                </a:cubicBezTo>
                <a:cubicBezTo>
                  <a:pt x="1973001" y="378628"/>
                  <a:pt x="1940252" y="362768"/>
                  <a:pt x="1728517" y="369332"/>
                </a:cubicBezTo>
                <a:cubicBezTo>
                  <a:pt x="1516783" y="375896"/>
                  <a:pt x="1354534" y="311802"/>
                  <a:pt x="1226689" y="369332"/>
                </a:cubicBezTo>
                <a:cubicBezTo>
                  <a:pt x="1098844" y="426862"/>
                  <a:pt x="811695" y="368363"/>
                  <a:pt x="641224" y="369332"/>
                </a:cubicBezTo>
                <a:cubicBezTo>
                  <a:pt x="470753" y="370301"/>
                  <a:pt x="159993" y="343707"/>
                  <a:pt x="0" y="369332"/>
                </a:cubicBezTo>
                <a:cubicBezTo>
                  <a:pt x="-17681" y="222451"/>
                  <a:pt x="3732" y="172493"/>
                  <a:pt x="0" y="0"/>
                </a:cubicBezTo>
                <a:close/>
              </a:path>
              <a:path w="2787930" h="369332" stroke="0" extrusionOk="0">
                <a:moveTo>
                  <a:pt x="0" y="0"/>
                </a:moveTo>
                <a:cubicBezTo>
                  <a:pt x="120201" y="-46875"/>
                  <a:pt x="241126" y="36536"/>
                  <a:pt x="473948" y="0"/>
                </a:cubicBezTo>
                <a:cubicBezTo>
                  <a:pt x="706770" y="-36536"/>
                  <a:pt x="819837" y="17601"/>
                  <a:pt x="947896" y="0"/>
                </a:cubicBezTo>
                <a:cubicBezTo>
                  <a:pt x="1075955" y="-17601"/>
                  <a:pt x="1357571" y="54016"/>
                  <a:pt x="1477603" y="0"/>
                </a:cubicBezTo>
                <a:cubicBezTo>
                  <a:pt x="1597635" y="-54016"/>
                  <a:pt x="1758310" y="7244"/>
                  <a:pt x="1979430" y="0"/>
                </a:cubicBezTo>
                <a:cubicBezTo>
                  <a:pt x="2200550" y="-7244"/>
                  <a:pt x="2429468" y="45193"/>
                  <a:pt x="2787930" y="0"/>
                </a:cubicBezTo>
                <a:cubicBezTo>
                  <a:pt x="2816480" y="151835"/>
                  <a:pt x="2778924" y="291843"/>
                  <a:pt x="2787930" y="369332"/>
                </a:cubicBezTo>
                <a:cubicBezTo>
                  <a:pt x="2539582" y="388444"/>
                  <a:pt x="2400463" y="335289"/>
                  <a:pt x="2258223" y="369332"/>
                </a:cubicBezTo>
                <a:cubicBezTo>
                  <a:pt x="2115983" y="403375"/>
                  <a:pt x="1843296" y="338191"/>
                  <a:pt x="1644879" y="369332"/>
                </a:cubicBezTo>
                <a:cubicBezTo>
                  <a:pt x="1446462" y="400473"/>
                  <a:pt x="1317783" y="359468"/>
                  <a:pt x="1115172" y="369332"/>
                </a:cubicBezTo>
                <a:cubicBezTo>
                  <a:pt x="912561" y="379196"/>
                  <a:pt x="662919" y="344206"/>
                  <a:pt x="501827" y="369332"/>
                </a:cubicBezTo>
                <a:cubicBezTo>
                  <a:pt x="340736" y="394458"/>
                  <a:pt x="238586" y="322555"/>
                  <a:pt x="0" y="369332"/>
                </a:cubicBezTo>
                <a:cubicBezTo>
                  <a:pt x="-12275" y="212774"/>
                  <a:pt x="3669" y="106339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104830288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>
                <a:latin typeface="Arial"/>
              </a:rPr>
              <a:t>8 + 8 ERAMs per HATPC</a:t>
            </a:r>
            <a:endParaRPr lang="en-US" noProof="0" dirty="0"/>
          </a:p>
        </p:txBody>
      </p:sp>
      <p:pic>
        <p:nvPicPr>
          <p:cNvPr id="19" name="Content Placeholder 13">
            <a:extLst>
              <a:ext uri="{FF2B5EF4-FFF2-40B4-BE49-F238E27FC236}">
                <a16:creationId xmlns:a16="http://schemas.microsoft.com/office/drawing/2014/main" id="{9E35012B-2E48-733E-CFFB-BFE5C3B756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9122" y="5399573"/>
            <a:ext cx="5022738" cy="73720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80CA6CD-AF33-122A-9618-0964EC1B6DB2}"/>
              </a:ext>
            </a:extLst>
          </p:cNvPr>
          <p:cNvSpPr/>
          <p:nvPr/>
        </p:nvSpPr>
        <p:spPr>
          <a:xfrm>
            <a:off x="11022005" y="5109159"/>
            <a:ext cx="1115322" cy="127468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B5B41562-8800-63F3-BEFE-654B423590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21954864" imgH="2780981" progId="">
                  <p:embed/>
                </p:oleObj>
              </mc:Choice>
              <mc:Fallback>
                <p:oleObj r:id="rId6" imgW="21954864" imgH="2780981" progId="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B5B41562-8800-63F3-BEFE-654B423590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6156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3C5A-3535-54F0-400D-A1217D3A1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Charge spread on </a:t>
            </a:r>
            <a:r>
              <a:rPr lang="en-US" i="1" noProof="0" dirty="0"/>
              <a:t>low</a:t>
            </a:r>
            <a:r>
              <a:rPr lang="en-US" noProof="0" dirty="0"/>
              <a:t> resistivity foil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022839-770B-A190-3DC0-96A1B872CF0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14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C1DB9B-69E1-680A-35CB-9BEB7534E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BE856F-AAC5-9256-6E7B-6CF7930D0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6BB947-23F3-4EAA-EA42-3532695A65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945"/>
          <a:stretch/>
        </p:blipFill>
        <p:spPr>
          <a:xfrm>
            <a:off x="6144616" y="1138966"/>
            <a:ext cx="2844283" cy="18724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8CB2D8-CEA1-6FC5-7F99-1C8E55DBE300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719325" y="2485436"/>
            <a:ext cx="2553480" cy="699840"/>
          </a:xfrm>
          <a:prstGeom prst="rect">
            <a:avLst/>
          </a:prstGeom>
          <a:ln w="0"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5A373A6-8C52-5900-DF58-8B3D5D647D68}"/>
              </a:ext>
            </a:extLst>
          </p:cNvPr>
          <p:cNvSpPr txBox="1"/>
          <p:nvPr/>
        </p:nvSpPr>
        <p:spPr>
          <a:xfrm>
            <a:off x="560264" y="1151870"/>
            <a:ext cx="58292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noProof="0" dirty="0">
                <a:solidFill>
                  <a:srgbClr val="FF0000"/>
                </a:solidFill>
                <a:latin typeface="Arial"/>
              </a:rPr>
              <a:t>Charge Spreading </a:t>
            </a:r>
            <a:r>
              <a:rPr lang="en-US" sz="1800" b="0" strike="noStrike" spc="-1" noProof="0" dirty="0">
                <a:latin typeface="Arial"/>
              </a:rPr>
              <a:t>2D telegraph eqn. solution</a:t>
            </a:r>
          </a:p>
          <a:p>
            <a:r>
              <a:rPr lang="en-US" spc="-1" noProof="0" dirty="0">
                <a:latin typeface="Arial"/>
              </a:rPr>
              <a:t>time scale is driven by RC</a:t>
            </a:r>
            <a:endParaRPr lang="en-US" sz="1800" b="0" strike="noStrike" spc="-1" noProof="0" dirty="0">
              <a:latin typeface="Arial"/>
            </a:endParaRPr>
          </a:p>
          <a:p>
            <a:endParaRPr lang="en-US" sz="1800" b="0" strike="noStrike" spc="-1" noProof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5AE2327-B62B-C134-E4DB-116AF7CDEF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164" y="1778097"/>
            <a:ext cx="2034716" cy="4267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9F02B2-CAD0-CEFD-C6C5-1BB489A479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108" y="3315516"/>
            <a:ext cx="3877548" cy="9905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616EB8-D126-19E4-28B3-87884E1051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525" y="2427381"/>
            <a:ext cx="2180815" cy="8159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6492CA-FB15-0122-9D05-9843152AB3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945"/>
          <a:stretch/>
        </p:blipFill>
        <p:spPr>
          <a:xfrm>
            <a:off x="9285505" y="1084820"/>
            <a:ext cx="2788108" cy="18354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C2C61C8-04EA-0373-4917-6E54B2DA6817}"/>
              </a:ext>
            </a:extLst>
          </p:cNvPr>
          <p:cNvSpPr txBox="1"/>
          <p:nvPr/>
        </p:nvSpPr>
        <p:spPr>
          <a:xfrm>
            <a:off x="3625778" y="2075200"/>
            <a:ext cx="21375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noProof="0" dirty="0">
                <a:solidFill>
                  <a:srgbClr val="FF0000"/>
                </a:solidFill>
                <a:latin typeface="Arial"/>
              </a:rPr>
              <a:t>Gaussian spread</a:t>
            </a:r>
            <a:endParaRPr lang="en-US" sz="1800" b="0" strike="noStrike" spc="-1" noProof="0" dirty="0">
              <a:latin typeface="Arial"/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1308E1C-0515-6A81-D1D1-E2BF41F355AF}"/>
              </a:ext>
            </a:extLst>
          </p:cNvPr>
          <p:cNvSpPr/>
          <p:nvPr/>
        </p:nvSpPr>
        <p:spPr>
          <a:xfrm>
            <a:off x="3177210" y="2782642"/>
            <a:ext cx="361245" cy="208819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FE5C79A-48D7-2E5C-639C-6E969B08EF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0198" y="4425592"/>
            <a:ext cx="5563664" cy="182838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1E0DAE6-71CA-9AA3-BDE4-0B13AF7B28CE}"/>
              </a:ext>
            </a:extLst>
          </p:cNvPr>
          <p:cNvSpPr txBox="1"/>
          <p:nvPr/>
        </p:nvSpPr>
        <p:spPr>
          <a:xfrm>
            <a:off x="5824180" y="3048665"/>
            <a:ext cx="594856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ERAM layout choice for series production:</a:t>
            </a:r>
          </a:p>
          <a:p>
            <a:endParaRPr lang="en-US" spc="-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pc="-1" noProof="0" dirty="0">
                <a:latin typeface="Arial" panose="020B0604020202020204" pitchFamily="34" charset="0"/>
                <a:cs typeface="Arial" panose="020B0604020202020204" pitchFamily="34" charset="0"/>
              </a:rPr>
              <a:t>Considering pads of 11x10 mm</a:t>
            </a:r>
            <a:r>
              <a:rPr lang="en-US" spc="-1" baseline="30000" noProof="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pc="-1" noProof="0" dirty="0">
                <a:latin typeface="Arial" panose="020B0604020202020204" pitchFamily="34" charset="0"/>
                <a:cs typeface="Arial" panose="020B0604020202020204" pitchFamily="34" charset="0"/>
              </a:rPr>
              <a:t> parameters </a:t>
            </a:r>
          </a:p>
          <a:p>
            <a:pPr marL="285750" indent="-285750">
              <a:buFontTx/>
              <a:buChar char="-"/>
            </a:pPr>
            <a:r>
              <a:rPr lang="en-US" spc="-1" noProof="0" dirty="0"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kΩ/□ DLC resistivity – low resistivity</a:t>
            </a:r>
          </a:p>
          <a:p>
            <a:pPr marL="285750" indent="-285750">
              <a:buFontTx/>
              <a:buChar char="-"/>
            </a:pP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n-US" noProof="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m thickness glue – </a:t>
            </a: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aseline="-250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dlc</a:t>
            </a:r>
            <a:r>
              <a:rPr lang="en-US" baseline="-25000" noProof="0" dirty="0">
                <a:latin typeface="Arial" panose="020B0604020202020204" pitchFamily="34" charset="0"/>
                <a:cs typeface="Arial" panose="020B0604020202020204" pitchFamily="34" charset="0"/>
              </a:rPr>
              <a:t>-pad/</a:t>
            </a:r>
            <a:r>
              <a:rPr lang="en-US" baseline="-250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gnd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~ O(20pF)</a:t>
            </a:r>
          </a:p>
          <a:p>
            <a:pPr lvl="1"/>
            <a:endParaRPr lang="en-US" spc="-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RC ~ O(100ns/</a:t>
            </a:r>
            <a:r>
              <a:rPr lang="en-US" spc="-1" noProof="0" dirty="0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US" spc="-1" baseline="30000" noProof="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pc="-1" noProof="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noProof="0" dirty="0">
                <a:latin typeface="Arial" panose="020B0604020202020204" pitchFamily="34" charset="0"/>
                <a:cs typeface="Arial" panose="020B0604020202020204" pitchFamily="34" charset="0"/>
              </a:rPr>
              <a:t>Trade-off optimal charge spread VS spark protection</a:t>
            </a:r>
          </a:p>
          <a:p>
            <a:endParaRPr lang="en-US" spc="-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pc="-1" noProof="0" dirty="0">
                <a:latin typeface="Arial" panose="020B0604020202020204" pitchFamily="34" charset="0"/>
                <a:cs typeface="Arial" panose="020B0604020202020204" pitchFamily="34" charset="0"/>
              </a:rPr>
              <a:t>Gain not affected by resistivity </a:t>
            </a:r>
          </a:p>
          <a:p>
            <a:r>
              <a:rPr lang="en-US" spc="-1" noProof="0" dirty="0">
                <a:latin typeface="Arial" panose="020B0604020202020204" pitchFamily="34" charset="0"/>
                <a:cs typeface="Arial" panose="020B0604020202020204" pitchFamily="34" charset="0"/>
              </a:rPr>
              <a:t>(transparency to induced signals is guaranteed)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79A611FA-D2C9-9229-90C0-00722E3D928F}"/>
              </a:ext>
            </a:extLst>
          </p:cNvPr>
          <p:cNvSpPr/>
          <p:nvPr/>
        </p:nvSpPr>
        <p:spPr>
          <a:xfrm>
            <a:off x="9061991" y="1907313"/>
            <a:ext cx="223514" cy="537219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34E3F159-775C-B92F-F54A-2C94843AE7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21954864" imgH="2780981" progId="">
                  <p:embed/>
                </p:oleObj>
              </mc:Choice>
              <mc:Fallback>
                <p:oleObj r:id="rId9" imgW="21954864" imgH="2780981" progId="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34E3F159-775C-B92F-F54A-2C94843AE7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2011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5E60F-A12F-A584-8285-EBB49EB64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ERAM production ~ 50 detectors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EF7BC-8180-CF61-4A16-9E2CD457E9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15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29CB7-8F61-1B3B-09EA-A6CF2C5E8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8443BB-681A-9A42-FA75-23E6C43DF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D6F5FF-377B-0639-AA89-326FFE512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203" y="1046807"/>
            <a:ext cx="7615175" cy="55338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F23A90-38CD-FC19-429A-617642EB2316}"/>
              </a:ext>
            </a:extLst>
          </p:cNvPr>
          <p:cNvSpPr txBox="1"/>
          <p:nvPr/>
        </p:nvSpPr>
        <p:spPr>
          <a:xfrm>
            <a:off x="180622" y="2181249"/>
            <a:ext cx="4023881" cy="2862322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extLst>
              <a:ext uri="{C807C97D-BFC1-408E-A445-0C87EB9F89A2}">
                <ask:lineSketchStyleProps xmlns:ask="http://schemas.microsoft.com/office/drawing/2018/sketchyshapes" sd="2452007982">
                  <a:custGeom>
                    <a:avLst/>
                    <a:gdLst>
                      <a:gd name="connsiteX0" fmla="*/ 0 w 4023881"/>
                      <a:gd name="connsiteY0" fmla="*/ 0 h 2862322"/>
                      <a:gd name="connsiteX1" fmla="*/ 494363 w 4023881"/>
                      <a:gd name="connsiteY1" fmla="*/ 0 h 2862322"/>
                      <a:gd name="connsiteX2" fmla="*/ 948486 w 4023881"/>
                      <a:gd name="connsiteY2" fmla="*/ 0 h 2862322"/>
                      <a:gd name="connsiteX3" fmla="*/ 1523326 w 4023881"/>
                      <a:gd name="connsiteY3" fmla="*/ 0 h 2862322"/>
                      <a:gd name="connsiteX4" fmla="*/ 2017689 w 4023881"/>
                      <a:gd name="connsiteY4" fmla="*/ 0 h 2862322"/>
                      <a:gd name="connsiteX5" fmla="*/ 2471813 w 4023881"/>
                      <a:gd name="connsiteY5" fmla="*/ 0 h 2862322"/>
                      <a:gd name="connsiteX6" fmla="*/ 3086892 w 4023881"/>
                      <a:gd name="connsiteY6" fmla="*/ 0 h 2862322"/>
                      <a:gd name="connsiteX7" fmla="*/ 4023881 w 4023881"/>
                      <a:gd name="connsiteY7" fmla="*/ 0 h 2862322"/>
                      <a:gd name="connsiteX8" fmla="*/ 4023881 w 4023881"/>
                      <a:gd name="connsiteY8" fmla="*/ 515218 h 2862322"/>
                      <a:gd name="connsiteX9" fmla="*/ 4023881 w 4023881"/>
                      <a:gd name="connsiteY9" fmla="*/ 1001813 h 2862322"/>
                      <a:gd name="connsiteX10" fmla="*/ 4023881 w 4023881"/>
                      <a:gd name="connsiteY10" fmla="*/ 1602900 h 2862322"/>
                      <a:gd name="connsiteX11" fmla="*/ 4023881 w 4023881"/>
                      <a:gd name="connsiteY11" fmla="*/ 2118118 h 2862322"/>
                      <a:gd name="connsiteX12" fmla="*/ 4023881 w 4023881"/>
                      <a:gd name="connsiteY12" fmla="*/ 2862322 h 2862322"/>
                      <a:gd name="connsiteX13" fmla="*/ 3449041 w 4023881"/>
                      <a:gd name="connsiteY13" fmla="*/ 2862322 h 2862322"/>
                      <a:gd name="connsiteX14" fmla="*/ 2833962 w 4023881"/>
                      <a:gd name="connsiteY14" fmla="*/ 2862322 h 2862322"/>
                      <a:gd name="connsiteX15" fmla="*/ 2339599 w 4023881"/>
                      <a:gd name="connsiteY15" fmla="*/ 2862322 h 2862322"/>
                      <a:gd name="connsiteX16" fmla="*/ 1764759 w 4023881"/>
                      <a:gd name="connsiteY16" fmla="*/ 2862322 h 2862322"/>
                      <a:gd name="connsiteX17" fmla="*/ 1109441 w 4023881"/>
                      <a:gd name="connsiteY17" fmla="*/ 2862322 h 2862322"/>
                      <a:gd name="connsiteX18" fmla="*/ 534601 w 4023881"/>
                      <a:gd name="connsiteY18" fmla="*/ 2862322 h 2862322"/>
                      <a:gd name="connsiteX19" fmla="*/ 0 w 4023881"/>
                      <a:gd name="connsiteY19" fmla="*/ 2862322 h 2862322"/>
                      <a:gd name="connsiteX20" fmla="*/ 0 w 4023881"/>
                      <a:gd name="connsiteY20" fmla="*/ 2318481 h 2862322"/>
                      <a:gd name="connsiteX21" fmla="*/ 0 w 4023881"/>
                      <a:gd name="connsiteY21" fmla="*/ 1688770 h 2862322"/>
                      <a:gd name="connsiteX22" fmla="*/ 0 w 4023881"/>
                      <a:gd name="connsiteY22" fmla="*/ 1144929 h 2862322"/>
                      <a:gd name="connsiteX23" fmla="*/ 0 w 4023881"/>
                      <a:gd name="connsiteY23" fmla="*/ 658334 h 2862322"/>
                      <a:gd name="connsiteX24" fmla="*/ 0 w 4023881"/>
                      <a:gd name="connsiteY24" fmla="*/ 0 h 28623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023881" h="2862322" extrusionOk="0">
                        <a:moveTo>
                          <a:pt x="0" y="0"/>
                        </a:moveTo>
                        <a:cubicBezTo>
                          <a:pt x="215685" y="-16679"/>
                          <a:pt x="316571" y="6132"/>
                          <a:pt x="494363" y="0"/>
                        </a:cubicBezTo>
                        <a:cubicBezTo>
                          <a:pt x="672155" y="-6132"/>
                          <a:pt x="724407" y="9606"/>
                          <a:pt x="948486" y="0"/>
                        </a:cubicBezTo>
                        <a:cubicBezTo>
                          <a:pt x="1172565" y="-9606"/>
                          <a:pt x="1274515" y="45203"/>
                          <a:pt x="1523326" y="0"/>
                        </a:cubicBezTo>
                        <a:cubicBezTo>
                          <a:pt x="1772137" y="-45203"/>
                          <a:pt x="1795519" y="28528"/>
                          <a:pt x="2017689" y="0"/>
                        </a:cubicBezTo>
                        <a:cubicBezTo>
                          <a:pt x="2239859" y="-28528"/>
                          <a:pt x="2378338" y="24128"/>
                          <a:pt x="2471813" y="0"/>
                        </a:cubicBezTo>
                        <a:cubicBezTo>
                          <a:pt x="2565288" y="-24128"/>
                          <a:pt x="2843399" y="40445"/>
                          <a:pt x="3086892" y="0"/>
                        </a:cubicBezTo>
                        <a:cubicBezTo>
                          <a:pt x="3330385" y="-40445"/>
                          <a:pt x="3715486" y="91508"/>
                          <a:pt x="4023881" y="0"/>
                        </a:cubicBezTo>
                        <a:cubicBezTo>
                          <a:pt x="4055645" y="237486"/>
                          <a:pt x="3968815" y="300413"/>
                          <a:pt x="4023881" y="515218"/>
                        </a:cubicBezTo>
                        <a:cubicBezTo>
                          <a:pt x="4078947" y="730023"/>
                          <a:pt x="3979808" y="874585"/>
                          <a:pt x="4023881" y="1001813"/>
                        </a:cubicBezTo>
                        <a:cubicBezTo>
                          <a:pt x="4067954" y="1129042"/>
                          <a:pt x="3961746" y="1330258"/>
                          <a:pt x="4023881" y="1602900"/>
                        </a:cubicBezTo>
                        <a:cubicBezTo>
                          <a:pt x="4086016" y="1875542"/>
                          <a:pt x="3979334" y="1912898"/>
                          <a:pt x="4023881" y="2118118"/>
                        </a:cubicBezTo>
                        <a:cubicBezTo>
                          <a:pt x="4068428" y="2323338"/>
                          <a:pt x="3990571" y="2634338"/>
                          <a:pt x="4023881" y="2862322"/>
                        </a:cubicBezTo>
                        <a:cubicBezTo>
                          <a:pt x="3905214" y="2888519"/>
                          <a:pt x="3604728" y="2810807"/>
                          <a:pt x="3449041" y="2862322"/>
                        </a:cubicBezTo>
                        <a:cubicBezTo>
                          <a:pt x="3293354" y="2913837"/>
                          <a:pt x="2972668" y="2828083"/>
                          <a:pt x="2833962" y="2862322"/>
                        </a:cubicBezTo>
                        <a:cubicBezTo>
                          <a:pt x="2695256" y="2896561"/>
                          <a:pt x="2505976" y="2862108"/>
                          <a:pt x="2339599" y="2862322"/>
                        </a:cubicBezTo>
                        <a:cubicBezTo>
                          <a:pt x="2173222" y="2862536"/>
                          <a:pt x="1970596" y="2801415"/>
                          <a:pt x="1764759" y="2862322"/>
                        </a:cubicBezTo>
                        <a:cubicBezTo>
                          <a:pt x="1558922" y="2923229"/>
                          <a:pt x="1251379" y="2850171"/>
                          <a:pt x="1109441" y="2862322"/>
                        </a:cubicBezTo>
                        <a:cubicBezTo>
                          <a:pt x="967503" y="2874473"/>
                          <a:pt x="785978" y="2835430"/>
                          <a:pt x="534601" y="2862322"/>
                        </a:cubicBezTo>
                        <a:cubicBezTo>
                          <a:pt x="283224" y="2889214"/>
                          <a:pt x="119738" y="2841281"/>
                          <a:pt x="0" y="2862322"/>
                        </a:cubicBezTo>
                        <a:cubicBezTo>
                          <a:pt x="-22619" y="2720006"/>
                          <a:pt x="36019" y="2539928"/>
                          <a:pt x="0" y="2318481"/>
                        </a:cubicBezTo>
                        <a:cubicBezTo>
                          <a:pt x="-36019" y="2097034"/>
                          <a:pt x="29287" y="1946350"/>
                          <a:pt x="0" y="1688770"/>
                        </a:cubicBezTo>
                        <a:cubicBezTo>
                          <a:pt x="-29287" y="1431190"/>
                          <a:pt x="32235" y="1359855"/>
                          <a:pt x="0" y="1144929"/>
                        </a:cubicBezTo>
                        <a:cubicBezTo>
                          <a:pt x="-32235" y="930003"/>
                          <a:pt x="25775" y="872985"/>
                          <a:pt x="0" y="658334"/>
                        </a:cubicBezTo>
                        <a:cubicBezTo>
                          <a:pt x="-25775" y="443683"/>
                          <a:pt x="8071" y="15626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1800" b="1" strike="noStrike" spc="-1" noProof="0" dirty="0">
                <a:latin typeface="Arial"/>
              </a:rPr>
              <a:t>Crucial steps in production </a:t>
            </a:r>
          </a:p>
          <a:p>
            <a:r>
              <a:rPr lang="en-US" sz="1800" strike="noStrike" spc="-1" noProof="0" dirty="0">
                <a:latin typeface="Arial"/>
              </a:rPr>
              <a:t>(CERN EP-DT MPGD workshop)</a:t>
            </a:r>
          </a:p>
          <a:p>
            <a:r>
              <a:rPr lang="en-US" sz="1800" b="1" strike="noStrike" spc="-1" noProof="0" dirty="0">
                <a:latin typeface="Arial"/>
              </a:rPr>
              <a:t> </a:t>
            </a:r>
            <a:endParaRPr lang="en-US" sz="1800" b="0" strike="noStrike" spc="-1" noProof="0" dirty="0">
              <a:latin typeface="Arial"/>
            </a:endParaRPr>
          </a:p>
          <a:p>
            <a:pPr marL="342900" indent="-342900">
              <a:buAutoNum type="arabicParenR"/>
            </a:pPr>
            <a:r>
              <a:rPr lang="en-US" spc="-1" noProof="0" dirty="0">
                <a:solidFill>
                  <a:srgbClr val="FF0000"/>
                </a:solidFill>
                <a:latin typeface="Arial"/>
              </a:rPr>
              <a:t>Selecting DLC foil resistivity</a:t>
            </a:r>
          </a:p>
          <a:p>
            <a:pPr marL="285750" indent="-285750">
              <a:buFontTx/>
              <a:buChar char="-"/>
            </a:pPr>
            <a:r>
              <a:rPr lang="en-US" spc="-1" noProof="0" dirty="0">
                <a:solidFill>
                  <a:srgbClr val="0000FF"/>
                </a:solidFill>
                <a:latin typeface="Arial"/>
              </a:rPr>
              <a:t>Large variations from DLC provider</a:t>
            </a:r>
          </a:p>
          <a:p>
            <a:pPr marL="285750" indent="-285750">
              <a:buFontTx/>
              <a:buChar char="-"/>
            </a:pPr>
            <a:r>
              <a:rPr lang="en-US" spc="-1" noProof="0" dirty="0">
                <a:solidFill>
                  <a:srgbClr val="0000FF"/>
                </a:solidFill>
                <a:latin typeface="Arial"/>
              </a:rPr>
              <a:t>Value stable after annealing</a:t>
            </a:r>
          </a:p>
          <a:p>
            <a:pPr lvl="1"/>
            <a:endParaRPr lang="en-US" spc="-1" noProof="0" dirty="0">
              <a:solidFill>
                <a:srgbClr val="FF0000"/>
              </a:solidFill>
              <a:latin typeface="Arial"/>
            </a:endParaRPr>
          </a:p>
          <a:p>
            <a:pPr marL="342900" indent="-342900">
              <a:buAutoNum type="arabicParenR" startAt="2"/>
            </a:pPr>
            <a:r>
              <a:rPr lang="en-US" spc="-1" noProof="0" dirty="0">
                <a:solidFill>
                  <a:srgbClr val="FF0000"/>
                </a:solidFill>
                <a:latin typeface="Arial"/>
              </a:rPr>
              <a:t>Gluing steps by Pressing</a:t>
            </a:r>
          </a:p>
          <a:p>
            <a:pPr marL="285750" indent="-285750">
              <a:buFontTx/>
              <a:buChar char="-"/>
            </a:pPr>
            <a:r>
              <a:rPr lang="en-US" b="0" strike="noStrike" spc="-1" noProof="0" dirty="0">
                <a:solidFill>
                  <a:srgbClr val="0000FF"/>
                </a:solidFill>
                <a:latin typeface="Arial"/>
              </a:rPr>
              <a:t>DLC to PC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spc="-1" noProof="0" dirty="0">
                <a:solidFill>
                  <a:srgbClr val="0000FF"/>
                </a:solidFill>
                <a:latin typeface="Arial"/>
              </a:rPr>
              <a:t>Stiffener to DLC-PCB</a:t>
            </a:r>
            <a:endParaRPr lang="en-US" b="0" strike="noStrike" spc="-1" noProof="0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346DD4C-0902-81CE-B8B4-81B82B919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9615" y="2181249"/>
            <a:ext cx="3185436" cy="24955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8732AA-E46F-2D04-05BB-F643570006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096"/>
          <a:stretch/>
        </p:blipFill>
        <p:spPr>
          <a:xfrm>
            <a:off x="9004968" y="4031452"/>
            <a:ext cx="3006410" cy="273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828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A6404-39F2-6EF6-6E92-4E8287F59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DLC layer: foil selection, QC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9A025A-DFBB-0FE1-9459-8F6C3B4F034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16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3D65F9-72AC-F3E6-83E9-6919731EE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053539-61B2-EFD0-427A-CCA21EF1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7C4335-3816-F1DA-A622-32933D391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31" y="1066800"/>
            <a:ext cx="10706319" cy="5060389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964917F-18CF-75EE-9A2B-D1807B6448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21954864" imgH="2780981" progId="">
                  <p:embed/>
                </p:oleObj>
              </mc:Choice>
              <mc:Fallback>
                <p:oleObj r:id="rId3" imgW="21954864" imgH="2780981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964917F-18CF-75EE-9A2B-D1807B6448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31197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917E6-99F6-5635-31AB-D53D32DEB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ERAM Series production experience: X-ray scan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B25CA1-F5BD-90A3-8029-781C3CFB5DC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17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D8809-81E8-126D-9861-FC14D0C5B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FBA0C2-4797-43F1-68F1-81523833B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1E8C16-E1FC-A859-90B9-2773ADA9D8EB}"/>
              </a:ext>
            </a:extLst>
          </p:cNvPr>
          <p:cNvSpPr txBox="1"/>
          <p:nvPr/>
        </p:nvSpPr>
        <p:spPr>
          <a:xfrm>
            <a:off x="320030" y="907685"/>
            <a:ext cx="4023882" cy="2585323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sd="2829164579">
                  <a:custGeom>
                    <a:avLst/>
                    <a:gdLst>
                      <a:gd name="connsiteX0" fmla="*/ 0 w 4023882"/>
                      <a:gd name="connsiteY0" fmla="*/ 0 h 2585323"/>
                      <a:gd name="connsiteX1" fmla="*/ 494363 w 4023882"/>
                      <a:gd name="connsiteY1" fmla="*/ 0 h 2585323"/>
                      <a:gd name="connsiteX2" fmla="*/ 1149681 w 4023882"/>
                      <a:gd name="connsiteY2" fmla="*/ 0 h 2585323"/>
                      <a:gd name="connsiteX3" fmla="*/ 1684282 w 4023882"/>
                      <a:gd name="connsiteY3" fmla="*/ 0 h 2585323"/>
                      <a:gd name="connsiteX4" fmla="*/ 2178645 w 4023882"/>
                      <a:gd name="connsiteY4" fmla="*/ 0 h 2585323"/>
                      <a:gd name="connsiteX5" fmla="*/ 2673007 w 4023882"/>
                      <a:gd name="connsiteY5" fmla="*/ 0 h 2585323"/>
                      <a:gd name="connsiteX6" fmla="*/ 3127131 w 4023882"/>
                      <a:gd name="connsiteY6" fmla="*/ 0 h 2585323"/>
                      <a:gd name="connsiteX7" fmla="*/ 4023882 w 4023882"/>
                      <a:gd name="connsiteY7" fmla="*/ 0 h 2585323"/>
                      <a:gd name="connsiteX8" fmla="*/ 4023882 w 4023882"/>
                      <a:gd name="connsiteY8" fmla="*/ 568771 h 2585323"/>
                      <a:gd name="connsiteX9" fmla="*/ 4023882 w 4023882"/>
                      <a:gd name="connsiteY9" fmla="*/ 1111689 h 2585323"/>
                      <a:gd name="connsiteX10" fmla="*/ 4023882 w 4023882"/>
                      <a:gd name="connsiteY10" fmla="*/ 1628753 h 2585323"/>
                      <a:gd name="connsiteX11" fmla="*/ 4023882 w 4023882"/>
                      <a:gd name="connsiteY11" fmla="*/ 2585323 h 2585323"/>
                      <a:gd name="connsiteX12" fmla="*/ 3449042 w 4023882"/>
                      <a:gd name="connsiteY12" fmla="*/ 2585323 h 2585323"/>
                      <a:gd name="connsiteX13" fmla="*/ 2914440 w 4023882"/>
                      <a:gd name="connsiteY13" fmla="*/ 2585323 h 2585323"/>
                      <a:gd name="connsiteX14" fmla="*/ 2259122 w 4023882"/>
                      <a:gd name="connsiteY14" fmla="*/ 2585323 h 2585323"/>
                      <a:gd name="connsiteX15" fmla="*/ 1644043 w 4023882"/>
                      <a:gd name="connsiteY15" fmla="*/ 2585323 h 2585323"/>
                      <a:gd name="connsiteX16" fmla="*/ 1028964 w 4023882"/>
                      <a:gd name="connsiteY16" fmla="*/ 2585323 h 2585323"/>
                      <a:gd name="connsiteX17" fmla="*/ 0 w 4023882"/>
                      <a:gd name="connsiteY17" fmla="*/ 2585323 h 2585323"/>
                      <a:gd name="connsiteX18" fmla="*/ 0 w 4023882"/>
                      <a:gd name="connsiteY18" fmla="*/ 2042405 h 2585323"/>
                      <a:gd name="connsiteX19" fmla="*/ 0 w 4023882"/>
                      <a:gd name="connsiteY19" fmla="*/ 1551194 h 2585323"/>
                      <a:gd name="connsiteX20" fmla="*/ 0 w 4023882"/>
                      <a:gd name="connsiteY20" fmla="*/ 1008276 h 2585323"/>
                      <a:gd name="connsiteX21" fmla="*/ 0 w 4023882"/>
                      <a:gd name="connsiteY21" fmla="*/ 542918 h 2585323"/>
                      <a:gd name="connsiteX22" fmla="*/ 0 w 4023882"/>
                      <a:gd name="connsiteY22" fmla="*/ 0 h 2585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4023882" h="2585323" extrusionOk="0">
                        <a:moveTo>
                          <a:pt x="0" y="0"/>
                        </a:moveTo>
                        <a:cubicBezTo>
                          <a:pt x="108010" y="-42449"/>
                          <a:pt x="275928" y="21261"/>
                          <a:pt x="494363" y="0"/>
                        </a:cubicBezTo>
                        <a:cubicBezTo>
                          <a:pt x="712798" y="-21261"/>
                          <a:pt x="1002521" y="18218"/>
                          <a:pt x="1149681" y="0"/>
                        </a:cubicBezTo>
                        <a:cubicBezTo>
                          <a:pt x="1296841" y="-18218"/>
                          <a:pt x="1478190" y="56579"/>
                          <a:pt x="1684282" y="0"/>
                        </a:cubicBezTo>
                        <a:cubicBezTo>
                          <a:pt x="1890374" y="-56579"/>
                          <a:pt x="2002796" y="31219"/>
                          <a:pt x="2178645" y="0"/>
                        </a:cubicBezTo>
                        <a:cubicBezTo>
                          <a:pt x="2354494" y="-31219"/>
                          <a:pt x="2524805" y="47592"/>
                          <a:pt x="2673007" y="0"/>
                        </a:cubicBezTo>
                        <a:cubicBezTo>
                          <a:pt x="2821209" y="-47592"/>
                          <a:pt x="2980097" y="7649"/>
                          <a:pt x="3127131" y="0"/>
                        </a:cubicBezTo>
                        <a:cubicBezTo>
                          <a:pt x="3274165" y="-7649"/>
                          <a:pt x="3831794" y="36586"/>
                          <a:pt x="4023882" y="0"/>
                        </a:cubicBezTo>
                        <a:cubicBezTo>
                          <a:pt x="4069679" y="125772"/>
                          <a:pt x="3997505" y="332866"/>
                          <a:pt x="4023882" y="568771"/>
                        </a:cubicBezTo>
                        <a:cubicBezTo>
                          <a:pt x="4050259" y="804676"/>
                          <a:pt x="3981964" y="970360"/>
                          <a:pt x="4023882" y="1111689"/>
                        </a:cubicBezTo>
                        <a:cubicBezTo>
                          <a:pt x="4065800" y="1253018"/>
                          <a:pt x="3968790" y="1395755"/>
                          <a:pt x="4023882" y="1628753"/>
                        </a:cubicBezTo>
                        <a:cubicBezTo>
                          <a:pt x="4078974" y="1861751"/>
                          <a:pt x="3973166" y="2199683"/>
                          <a:pt x="4023882" y="2585323"/>
                        </a:cubicBezTo>
                        <a:cubicBezTo>
                          <a:pt x="3904250" y="2603159"/>
                          <a:pt x="3699653" y="2555109"/>
                          <a:pt x="3449042" y="2585323"/>
                        </a:cubicBezTo>
                        <a:cubicBezTo>
                          <a:pt x="3198431" y="2615537"/>
                          <a:pt x="3053943" y="2525197"/>
                          <a:pt x="2914440" y="2585323"/>
                        </a:cubicBezTo>
                        <a:cubicBezTo>
                          <a:pt x="2774937" y="2645449"/>
                          <a:pt x="2506659" y="2561904"/>
                          <a:pt x="2259122" y="2585323"/>
                        </a:cubicBezTo>
                        <a:cubicBezTo>
                          <a:pt x="2011585" y="2608742"/>
                          <a:pt x="1879128" y="2518320"/>
                          <a:pt x="1644043" y="2585323"/>
                        </a:cubicBezTo>
                        <a:cubicBezTo>
                          <a:pt x="1408958" y="2652326"/>
                          <a:pt x="1285946" y="2528979"/>
                          <a:pt x="1028964" y="2585323"/>
                        </a:cubicBezTo>
                        <a:cubicBezTo>
                          <a:pt x="771982" y="2641667"/>
                          <a:pt x="457525" y="2462175"/>
                          <a:pt x="0" y="2585323"/>
                        </a:cubicBezTo>
                        <a:cubicBezTo>
                          <a:pt x="-24654" y="2449565"/>
                          <a:pt x="36380" y="2181633"/>
                          <a:pt x="0" y="2042405"/>
                        </a:cubicBezTo>
                        <a:cubicBezTo>
                          <a:pt x="-36380" y="1903177"/>
                          <a:pt x="54783" y="1703191"/>
                          <a:pt x="0" y="1551194"/>
                        </a:cubicBezTo>
                        <a:cubicBezTo>
                          <a:pt x="-54783" y="1399197"/>
                          <a:pt x="245" y="1257739"/>
                          <a:pt x="0" y="1008276"/>
                        </a:cubicBezTo>
                        <a:cubicBezTo>
                          <a:pt x="-245" y="758813"/>
                          <a:pt x="10905" y="765652"/>
                          <a:pt x="0" y="542918"/>
                        </a:cubicBezTo>
                        <a:cubicBezTo>
                          <a:pt x="-10905" y="320184"/>
                          <a:pt x="29874" y="12043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1800" b="1" strike="noStrike" spc="-1" noProof="0" dirty="0">
                <a:latin typeface="Arial"/>
              </a:rPr>
              <a:t>X-rays Test Bench </a:t>
            </a:r>
            <a:r>
              <a:rPr lang="en-US" sz="1800" b="0" strike="noStrike" spc="-1" noProof="0" dirty="0">
                <a:latin typeface="Arial"/>
              </a:rPr>
              <a:t>at CERN</a:t>
            </a:r>
          </a:p>
          <a:p>
            <a:r>
              <a:rPr lang="en-US" spc="-1" noProof="0" dirty="0">
                <a:latin typeface="Arial"/>
              </a:rPr>
              <a:t>fundamental to</a:t>
            </a:r>
          </a:p>
          <a:p>
            <a:endParaRPr lang="en-US" spc="-1" noProof="0" dirty="0">
              <a:latin typeface="Arial"/>
            </a:endParaRPr>
          </a:p>
          <a:p>
            <a:r>
              <a:rPr lang="en-US" spc="-1" noProof="0" dirty="0">
                <a:latin typeface="Arial"/>
              </a:rPr>
              <a:t>1)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Qualify,  characterize and calibrate</a:t>
            </a:r>
          </a:p>
          <a:p>
            <a:r>
              <a:rPr lang="en-US" spc="-1" noProof="0" dirty="0">
                <a:latin typeface="Arial"/>
              </a:rPr>
              <a:t>all prototypes and series ERAMs</a:t>
            </a:r>
          </a:p>
          <a:p>
            <a:endParaRPr lang="en-US" spc="-1" noProof="0" dirty="0">
              <a:latin typeface="Arial"/>
            </a:endParaRPr>
          </a:p>
          <a:p>
            <a:r>
              <a:rPr lang="en-US" spc="-1" noProof="0" dirty="0">
                <a:latin typeface="Arial"/>
              </a:rPr>
              <a:t>2) Support the development of </a:t>
            </a:r>
          </a:p>
          <a:p>
            <a:r>
              <a:rPr lang="en-US" spc="-1" noProof="0" dirty="0">
                <a:solidFill>
                  <a:srgbClr val="FF0000"/>
                </a:solidFill>
                <a:latin typeface="Arial"/>
              </a:rPr>
              <a:t>detailed ERAM response model </a:t>
            </a:r>
            <a:endParaRPr lang="en-US" sz="1800" b="0" strike="noStrike" spc="-1" noProof="0" dirty="0">
              <a:solidFill>
                <a:srgbClr val="FF0000"/>
              </a:solidFill>
              <a:latin typeface="Arial"/>
            </a:endParaRPr>
          </a:p>
          <a:p>
            <a:endParaRPr lang="en-US" sz="1800" b="0" strike="noStrike" spc="-1" noProof="0" dirty="0">
              <a:latin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5ECE79-5F3A-5594-7C34-6D8754E56C11}"/>
              </a:ext>
            </a:extLst>
          </p:cNvPr>
          <p:cNvSpPr txBox="1"/>
          <p:nvPr/>
        </p:nvSpPr>
        <p:spPr>
          <a:xfrm>
            <a:off x="171469" y="3602917"/>
            <a:ext cx="512221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noProof="0" dirty="0">
                <a:solidFill>
                  <a:srgbClr val="FF0000"/>
                </a:solidFill>
              </a:rPr>
              <a:t>A) Mesh Pulsing</a:t>
            </a:r>
            <a:r>
              <a:rPr lang="en-US" noProof="0" dirty="0"/>
              <a:t>: before and after stiffener gluing </a:t>
            </a:r>
          </a:p>
          <a:p>
            <a:r>
              <a:rPr lang="en-US" b="1" noProof="0" dirty="0"/>
              <a:t>Aim</a:t>
            </a:r>
            <a:r>
              <a:rPr lang="en-US" noProof="0" dirty="0"/>
              <a:t>: detector geom defects (i.e. pillar detach),</a:t>
            </a:r>
          </a:p>
          <a:p>
            <a:r>
              <a:rPr lang="en-US" noProof="0" dirty="0"/>
              <a:t>stiffener gluing issues, electronic noise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155B309-EF1F-8F61-7BF0-8D29F092502F}"/>
              </a:ext>
            </a:extLst>
          </p:cNvPr>
          <p:cNvGrpSpPr/>
          <p:nvPr/>
        </p:nvGrpSpPr>
        <p:grpSpPr>
          <a:xfrm>
            <a:off x="5398241" y="1122611"/>
            <a:ext cx="5975905" cy="2069787"/>
            <a:chOff x="6497777" y="3025858"/>
            <a:chExt cx="5347150" cy="2298255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B552C54-7E6C-9A1C-B585-5E4A1E7BBC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97777" y="3025858"/>
              <a:ext cx="5347150" cy="2298255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5149B9D-0B75-8A49-A843-6F0611699BCC}"/>
                </a:ext>
              </a:extLst>
            </p:cNvPr>
            <p:cNvSpPr txBox="1"/>
            <p:nvPr/>
          </p:nvSpPr>
          <p:spPr>
            <a:xfrm>
              <a:off x="9172904" y="3135600"/>
              <a:ext cx="18876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strike="noStrike" spc="-1" noProof="0" dirty="0">
                  <a:solidFill>
                    <a:schemeClr val="bg1"/>
                  </a:solidFill>
                  <a:latin typeface="Arial"/>
                </a:rPr>
                <a:t>X-ray scan</a:t>
              </a:r>
              <a:endParaRPr lang="en-US" noProof="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162CF06-D725-C2C9-206B-07B5062AE81C}"/>
                </a:ext>
              </a:extLst>
            </p:cNvPr>
            <p:cNvSpPr txBox="1"/>
            <p:nvPr/>
          </p:nvSpPr>
          <p:spPr>
            <a:xfrm>
              <a:off x="7293982" y="3451220"/>
              <a:ext cx="202654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strike="noStrike" spc="-1" noProof="0" dirty="0">
                  <a:solidFill>
                    <a:schemeClr val="bg1"/>
                  </a:solidFill>
                  <a:latin typeface="Arial"/>
                </a:rPr>
                <a:t>Mesh pulsing</a:t>
              </a:r>
              <a:endParaRPr lang="en-US" noProof="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A96D5D4-AADF-4299-F61A-019A9BA394E2}"/>
              </a:ext>
            </a:extLst>
          </p:cNvPr>
          <p:cNvSpPr txBox="1"/>
          <p:nvPr/>
        </p:nvSpPr>
        <p:spPr>
          <a:xfrm>
            <a:off x="5293679" y="3300731"/>
            <a:ext cx="66714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noProof="0" dirty="0">
                <a:solidFill>
                  <a:srgbClr val="FF0000"/>
                </a:solidFill>
              </a:rPr>
              <a:t>B) X-ray scan </a:t>
            </a:r>
            <a:r>
              <a:rPr lang="en-US" noProof="0" dirty="0"/>
              <a:t>of finalized detectors with final electronic modules. Remote controlled station for scanning with mm step fine steps </a:t>
            </a:r>
          </a:p>
          <a:p>
            <a:pPr algn="just"/>
            <a:r>
              <a:rPr lang="en-US" b="1" noProof="0" dirty="0"/>
              <a:t>Aim</a:t>
            </a:r>
            <a:r>
              <a:rPr lang="en-US" noProof="0" dirty="0"/>
              <a:t>: QC and fine calibration in terms of gain, resolution and RC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A5523B4-9CDF-F753-40B5-F64A40154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2295" y="4543292"/>
            <a:ext cx="1459705" cy="123264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88369CB-C2DE-C4B7-7367-9145AEED29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2454" y="4553466"/>
            <a:ext cx="2267089" cy="216618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6C2073D-6532-EF49-087D-DE2F8FB179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9083" y="4576896"/>
            <a:ext cx="2309465" cy="212068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11580D8-1A08-AD7C-C044-3D3F2C579D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6335" y="4510325"/>
            <a:ext cx="1640327" cy="159623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C344334-A99E-AFB7-30E2-2748CCC1A6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20258" y="1456584"/>
            <a:ext cx="1505081" cy="158890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CDB50D9-50C9-9A48-0444-D34EAF3BDFF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31154"/>
          <a:stretch/>
        </p:blipFill>
        <p:spPr>
          <a:xfrm>
            <a:off x="73858" y="4801010"/>
            <a:ext cx="4219274" cy="1896567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F043A27D-9564-51B9-C8B0-318830EC2973}"/>
              </a:ext>
            </a:extLst>
          </p:cNvPr>
          <p:cNvSpPr/>
          <p:nvPr/>
        </p:nvSpPr>
        <p:spPr>
          <a:xfrm>
            <a:off x="4912337" y="3300731"/>
            <a:ext cx="274730" cy="87762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79274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917E6-99F6-5635-31AB-D53D32DEB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ERAM Series production experience: X-ray scan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B25CA1-F5BD-90A3-8029-781C3CFB5DC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18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D8809-81E8-126D-9861-FC14D0C5B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FBA0C2-4797-43F1-68F1-81523833B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787CDA-CA06-7B44-C491-26D2B3BD24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141"/>
          <a:stretch/>
        </p:blipFill>
        <p:spPr>
          <a:xfrm>
            <a:off x="180622" y="3965061"/>
            <a:ext cx="1705567" cy="14243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A57F1F-3108-5A10-8A9B-826B940C74CD}"/>
              </a:ext>
            </a:extLst>
          </p:cNvPr>
          <p:cNvSpPr txBox="1"/>
          <p:nvPr/>
        </p:nvSpPr>
        <p:spPr>
          <a:xfrm>
            <a:off x="180622" y="924634"/>
            <a:ext cx="4023881" cy="2862322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extLst>
              <a:ext uri="{C807C97D-BFC1-408E-A445-0C87EB9F89A2}">
                <ask:lineSketchStyleProps xmlns:ask="http://schemas.microsoft.com/office/drawing/2018/sketchyshapes" sd="2452007982">
                  <a:custGeom>
                    <a:avLst/>
                    <a:gdLst>
                      <a:gd name="connsiteX0" fmla="*/ 0 w 4023881"/>
                      <a:gd name="connsiteY0" fmla="*/ 0 h 2862322"/>
                      <a:gd name="connsiteX1" fmla="*/ 494363 w 4023881"/>
                      <a:gd name="connsiteY1" fmla="*/ 0 h 2862322"/>
                      <a:gd name="connsiteX2" fmla="*/ 948486 w 4023881"/>
                      <a:gd name="connsiteY2" fmla="*/ 0 h 2862322"/>
                      <a:gd name="connsiteX3" fmla="*/ 1523326 w 4023881"/>
                      <a:gd name="connsiteY3" fmla="*/ 0 h 2862322"/>
                      <a:gd name="connsiteX4" fmla="*/ 2017689 w 4023881"/>
                      <a:gd name="connsiteY4" fmla="*/ 0 h 2862322"/>
                      <a:gd name="connsiteX5" fmla="*/ 2471813 w 4023881"/>
                      <a:gd name="connsiteY5" fmla="*/ 0 h 2862322"/>
                      <a:gd name="connsiteX6" fmla="*/ 3086892 w 4023881"/>
                      <a:gd name="connsiteY6" fmla="*/ 0 h 2862322"/>
                      <a:gd name="connsiteX7" fmla="*/ 4023881 w 4023881"/>
                      <a:gd name="connsiteY7" fmla="*/ 0 h 2862322"/>
                      <a:gd name="connsiteX8" fmla="*/ 4023881 w 4023881"/>
                      <a:gd name="connsiteY8" fmla="*/ 515218 h 2862322"/>
                      <a:gd name="connsiteX9" fmla="*/ 4023881 w 4023881"/>
                      <a:gd name="connsiteY9" fmla="*/ 1001813 h 2862322"/>
                      <a:gd name="connsiteX10" fmla="*/ 4023881 w 4023881"/>
                      <a:gd name="connsiteY10" fmla="*/ 1602900 h 2862322"/>
                      <a:gd name="connsiteX11" fmla="*/ 4023881 w 4023881"/>
                      <a:gd name="connsiteY11" fmla="*/ 2118118 h 2862322"/>
                      <a:gd name="connsiteX12" fmla="*/ 4023881 w 4023881"/>
                      <a:gd name="connsiteY12" fmla="*/ 2862322 h 2862322"/>
                      <a:gd name="connsiteX13" fmla="*/ 3449041 w 4023881"/>
                      <a:gd name="connsiteY13" fmla="*/ 2862322 h 2862322"/>
                      <a:gd name="connsiteX14" fmla="*/ 2833962 w 4023881"/>
                      <a:gd name="connsiteY14" fmla="*/ 2862322 h 2862322"/>
                      <a:gd name="connsiteX15" fmla="*/ 2339599 w 4023881"/>
                      <a:gd name="connsiteY15" fmla="*/ 2862322 h 2862322"/>
                      <a:gd name="connsiteX16" fmla="*/ 1764759 w 4023881"/>
                      <a:gd name="connsiteY16" fmla="*/ 2862322 h 2862322"/>
                      <a:gd name="connsiteX17" fmla="*/ 1109441 w 4023881"/>
                      <a:gd name="connsiteY17" fmla="*/ 2862322 h 2862322"/>
                      <a:gd name="connsiteX18" fmla="*/ 534601 w 4023881"/>
                      <a:gd name="connsiteY18" fmla="*/ 2862322 h 2862322"/>
                      <a:gd name="connsiteX19" fmla="*/ 0 w 4023881"/>
                      <a:gd name="connsiteY19" fmla="*/ 2862322 h 2862322"/>
                      <a:gd name="connsiteX20" fmla="*/ 0 w 4023881"/>
                      <a:gd name="connsiteY20" fmla="*/ 2318481 h 2862322"/>
                      <a:gd name="connsiteX21" fmla="*/ 0 w 4023881"/>
                      <a:gd name="connsiteY21" fmla="*/ 1688770 h 2862322"/>
                      <a:gd name="connsiteX22" fmla="*/ 0 w 4023881"/>
                      <a:gd name="connsiteY22" fmla="*/ 1144929 h 2862322"/>
                      <a:gd name="connsiteX23" fmla="*/ 0 w 4023881"/>
                      <a:gd name="connsiteY23" fmla="*/ 658334 h 2862322"/>
                      <a:gd name="connsiteX24" fmla="*/ 0 w 4023881"/>
                      <a:gd name="connsiteY24" fmla="*/ 0 h 28623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023881" h="2862322" extrusionOk="0">
                        <a:moveTo>
                          <a:pt x="0" y="0"/>
                        </a:moveTo>
                        <a:cubicBezTo>
                          <a:pt x="215685" y="-16679"/>
                          <a:pt x="316571" y="6132"/>
                          <a:pt x="494363" y="0"/>
                        </a:cubicBezTo>
                        <a:cubicBezTo>
                          <a:pt x="672155" y="-6132"/>
                          <a:pt x="724407" y="9606"/>
                          <a:pt x="948486" y="0"/>
                        </a:cubicBezTo>
                        <a:cubicBezTo>
                          <a:pt x="1172565" y="-9606"/>
                          <a:pt x="1274515" y="45203"/>
                          <a:pt x="1523326" y="0"/>
                        </a:cubicBezTo>
                        <a:cubicBezTo>
                          <a:pt x="1772137" y="-45203"/>
                          <a:pt x="1795519" y="28528"/>
                          <a:pt x="2017689" y="0"/>
                        </a:cubicBezTo>
                        <a:cubicBezTo>
                          <a:pt x="2239859" y="-28528"/>
                          <a:pt x="2378338" y="24128"/>
                          <a:pt x="2471813" y="0"/>
                        </a:cubicBezTo>
                        <a:cubicBezTo>
                          <a:pt x="2565288" y="-24128"/>
                          <a:pt x="2843399" y="40445"/>
                          <a:pt x="3086892" y="0"/>
                        </a:cubicBezTo>
                        <a:cubicBezTo>
                          <a:pt x="3330385" y="-40445"/>
                          <a:pt x="3715486" y="91508"/>
                          <a:pt x="4023881" y="0"/>
                        </a:cubicBezTo>
                        <a:cubicBezTo>
                          <a:pt x="4055645" y="237486"/>
                          <a:pt x="3968815" y="300413"/>
                          <a:pt x="4023881" y="515218"/>
                        </a:cubicBezTo>
                        <a:cubicBezTo>
                          <a:pt x="4078947" y="730023"/>
                          <a:pt x="3979808" y="874585"/>
                          <a:pt x="4023881" y="1001813"/>
                        </a:cubicBezTo>
                        <a:cubicBezTo>
                          <a:pt x="4067954" y="1129042"/>
                          <a:pt x="3961746" y="1330258"/>
                          <a:pt x="4023881" y="1602900"/>
                        </a:cubicBezTo>
                        <a:cubicBezTo>
                          <a:pt x="4086016" y="1875542"/>
                          <a:pt x="3979334" y="1912898"/>
                          <a:pt x="4023881" y="2118118"/>
                        </a:cubicBezTo>
                        <a:cubicBezTo>
                          <a:pt x="4068428" y="2323338"/>
                          <a:pt x="3990571" y="2634338"/>
                          <a:pt x="4023881" y="2862322"/>
                        </a:cubicBezTo>
                        <a:cubicBezTo>
                          <a:pt x="3905214" y="2888519"/>
                          <a:pt x="3604728" y="2810807"/>
                          <a:pt x="3449041" y="2862322"/>
                        </a:cubicBezTo>
                        <a:cubicBezTo>
                          <a:pt x="3293354" y="2913837"/>
                          <a:pt x="2972668" y="2828083"/>
                          <a:pt x="2833962" y="2862322"/>
                        </a:cubicBezTo>
                        <a:cubicBezTo>
                          <a:pt x="2695256" y="2896561"/>
                          <a:pt x="2505976" y="2862108"/>
                          <a:pt x="2339599" y="2862322"/>
                        </a:cubicBezTo>
                        <a:cubicBezTo>
                          <a:pt x="2173222" y="2862536"/>
                          <a:pt x="1970596" y="2801415"/>
                          <a:pt x="1764759" y="2862322"/>
                        </a:cubicBezTo>
                        <a:cubicBezTo>
                          <a:pt x="1558922" y="2923229"/>
                          <a:pt x="1251379" y="2850171"/>
                          <a:pt x="1109441" y="2862322"/>
                        </a:cubicBezTo>
                        <a:cubicBezTo>
                          <a:pt x="967503" y="2874473"/>
                          <a:pt x="785978" y="2835430"/>
                          <a:pt x="534601" y="2862322"/>
                        </a:cubicBezTo>
                        <a:cubicBezTo>
                          <a:pt x="283224" y="2889214"/>
                          <a:pt x="119738" y="2841281"/>
                          <a:pt x="0" y="2862322"/>
                        </a:cubicBezTo>
                        <a:cubicBezTo>
                          <a:pt x="-22619" y="2720006"/>
                          <a:pt x="36019" y="2539928"/>
                          <a:pt x="0" y="2318481"/>
                        </a:cubicBezTo>
                        <a:cubicBezTo>
                          <a:pt x="-36019" y="2097034"/>
                          <a:pt x="29287" y="1946350"/>
                          <a:pt x="0" y="1688770"/>
                        </a:cubicBezTo>
                        <a:cubicBezTo>
                          <a:pt x="-29287" y="1431190"/>
                          <a:pt x="32235" y="1359855"/>
                          <a:pt x="0" y="1144929"/>
                        </a:cubicBezTo>
                        <a:cubicBezTo>
                          <a:pt x="-32235" y="930003"/>
                          <a:pt x="25775" y="872985"/>
                          <a:pt x="0" y="658334"/>
                        </a:cubicBezTo>
                        <a:cubicBezTo>
                          <a:pt x="-25775" y="443683"/>
                          <a:pt x="8071" y="15626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1800" b="1" strike="noStrike" spc="-1" noProof="0" dirty="0">
                <a:latin typeface="Arial"/>
              </a:rPr>
              <a:t>Production steps: tough! </a:t>
            </a:r>
            <a:endParaRPr lang="en-US" sz="1800" b="0" strike="noStrike" spc="-1" noProof="0" dirty="0">
              <a:latin typeface="Arial"/>
            </a:endParaRPr>
          </a:p>
          <a:p>
            <a:r>
              <a:rPr lang="en-US" sz="1800" b="0" strike="noStrike" spc="-1" noProof="0" dirty="0">
                <a:latin typeface="Arial"/>
              </a:rPr>
              <a:t>(needed long tuning)</a:t>
            </a:r>
          </a:p>
          <a:p>
            <a:endParaRPr lang="en-US" sz="1800" b="0" strike="noStrike" spc="-1" noProof="0" dirty="0">
              <a:latin typeface="Arial"/>
            </a:endParaRPr>
          </a:p>
          <a:p>
            <a:pPr marL="342900" indent="-342900">
              <a:buAutoNum type="arabicParenR"/>
            </a:pPr>
            <a:r>
              <a:rPr lang="en-US" spc="-1" noProof="0" dirty="0">
                <a:solidFill>
                  <a:srgbClr val="FF0000"/>
                </a:solidFill>
                <a:latin typeface="Arial"/>
              </a:rPr>
              <a:t>Selecting DLC foil resistivity</a:t>
            </a:r>
          </a:p>
          <a:p>
            <a:pPr marL="285750" indent="-285750">
              <a:buFontTx/>
              <a:buChar char="-"/>
            </a:pPr>
            <a:r>
              <a:rPr lang="en-US" spc="-1" noProof="0" dirty="0">
                <a:solidFill>
                  <a:srgbClr val="0000FF"/>
                </a:solidFill>
                <a:latin typeface="Arial"/>
              </a:rPr>
              <a:t>Large variations from DLC provider</a:t>
            </a:r>
          </a:p>
          <a:p>
            <a:pPr marL="285750" indent="-285750">
              <a:buFontTx/>
              <a:buChar char="-"/>
            </a:pPr>
            <a:r>
              <a:rPr lang="en-US" spc="-1" noProof="0" dirty="0">
                <a:solidFill>
                  <a:srgbClr val="0000FF"/>
                </a:solidFill>
                <a:latin typeface="Arial"/>
              </a:rPr>
              <a:t>Stable values only after annealing</a:t>
            </a:r>
          </a:p>
          <a:p>
            <a:pPr lvl="1"/>
            <a:endParaRPr lang="en-US" spc="-1" noProof="0" dirty="0">
              <a:solidFill>
                <a:srgbClr val="FF0000"/>
              </a:solidFill>
              <a:latin typeface="Arial"/>
            </a:endParaRPr>
          </a:p>
          <a:p>
            <a:pPr marL="342900" indent="-342900">
              <a:buAutoNum type="arabicParenR" startAt="2"/>
            </a:pPr>
            <a:r>
              <a:rPr lang="en-US" spc="-1" noProof="0" dirty="0">
                <a:solidFill>
                  <a:srgbClr val="FF0000"/>
                </a:solidFill>
                <a:latin typeface="Arial"/>
              </a:rPr>
              <a:t>Gluing steps by Pressing</a:t>
            </a:r>
          </a:p>
          <a:p>
            <a:pPr marL="285750" indent="-285750">
              <a:buFontTx/>
              <a:buChar char="-"/>
            </a:pPr>
            <a:r>
              <a:rPr lang="en-US" b="0" strike="noStrike" spc="-1" noProof="0" dirty="0">
                <a:solidFill>
                  <a:srgbClr val="0000FF"/>
                </a:solidFill>
                <a:latin typeface="Arial"/>
              </a:rPr>
              <a:t>DLC to PC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spc="-1" noProof="0" dirty="0">
                <a:solidFill>
                  <a:srgbClr val="0000FF"/>
                </a:solidFill>
                <a:latin typeface="Arial"/>
              </a:rPr>
              <a:t>Stiffener to DLC-PCB</a:t>
            </a:r>
            <a:endParaRPr lang="en-US" b="0" strike="noStrike" spc="-1" noProof="0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E2EB64-221C-6207-030B-6BA52312BB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21933"/>
            <a:ext cx="5531902" cy="27607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8E828D-E7DD-840A-EA28-EE70EFA56FA1}"/>
              </a:ext>
            </a:extLst>
          </p:cNvPr>
          <p:cNvSpPr txBox="1"/>
          <p:nvPr/>
        </p:nvSpPr>
        <p:spPr>
          <a:xfrm>
            <a:off x="6381045" y="1037267"/>
            <a:ext cx="48062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strike="noStrike" spc="-1" noProof="0" dirty="0">
                <a:latin typeface="Arial"/>
              </a:rPr>
              <a:t>RC map of ERAMS on bottom HATPC EP1</a:t>
            </a:r>
            <a:endParaRPr lang="en-US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4F1A00-7441-5A43-9F83-9DD5F684EBF9}"/>
              </a:ext>
            </a:extLst>
          </p:cNvPr>
          <p:cNvSpPr txBox="1"/>
          <p:nvPr/>
        </p:nvSpPr>
        <p:spPr>
          <a:xfrm>
            <a:off x="11194691" y="1634066"/>
            <a:ext cx="10470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spc="-1" noProof="0" dirty="0">
                <a:latin typeface="Arial"/>
              </a:rPr>
              <a:t>ns/mm2</a:t>
            </a:r>
            <a:endParaRPr lang="en-US" sz="1200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D36372-3354-16F9-AB22-DF5D5C757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8800" y="924635"/>
            <a:ext cx="1727200" cy="343963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5F31F0E-FFC5-829A-9D7E-1288CC5D0298}"/>
              </a:ext>
            </a:extLst>
          </p:cNvPr>
          <p:cNvCxnSpPr>
            <a:cxnSpLocks/>
          </p:cNvCxnSpPr>
          <p:nvPr/>
        </p:nvCxnSpPr>
        <p:spPr>
          <a:xfrm>
            <a:off x="3714045" y="2638778"/>
            <a:ext cx="1083733" cy="7902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B71104C-C7A8-C8EC-690A-82C02C104885}"/>
              </a:ext>
            </a:extLst>
          </p:cNvPr>
          <p:cNvCxnSpPr>
            <a:cxnSpLocks/>
          </p:cNvCxnSpPr>
          <p:nvPr/>
        </p:nvCxnSpPr>
        <p:spPr>
          <a:xfrm flipV="1">
            <a:off x="4041422" y="1312191"/>
            <a:ext cx="2339623" cy="7694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514673F-43A0-D4FA-44D9-9DFEA0B86DB3}"/>
              </a:ext>
            </a:extLst>
          </p:cNvPr>
          <p:cNvSpPr txBox="1"/>
          <p:nvPr/>
        </p:nvSpPr>
        <p:spPr>
          <a:xfrm>
            <a:off x="6096000" y="4323902"/>
            <a:ext cx="2536256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="0" strike="noStrike" spc="-1" noProof="0" dirty="0">
                <a:latin typeface="Arial"/>
              </a:rPr>
              <a:t>ERAM with DLC-PCB gluing issue</a:t>
            </a:r>
            <a:endParaRPr lang="en-US" sz="1200" noProof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2C7BA9-2AFA-1707-A6D7-397ABED060D2}"/>
              </a:ext>
            </a:extLst>
          </p:cNvPr>
          <p:cNvSpPr txBox="1"/>
          <p:nvPr/>
        </p:nvSpPr>
        <p:spPr>
          <a:xfrm>
            <a:off x="8952635" y="4329393"/>
            <a:ext cx="183525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="0" strike="noStrike" spc="-1" noProof="0" dirty="0">
                <a:latin typeface="Arial"/>
              </a:rPr>
              <a:t>Gain map of ERAM OK</a:t>
            </a:r>
            <a:endParaRPr lang="en-US" sz="1200" noProof="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57D445-BB7A-CF68-6231-67A81B04F7CB}"/>
              </a:ext>
            </a:extLst>
          </p:cNvPr>
          <p:cNvCxnSpPr>
            <a:cxnSpLocks/>
          </p:cNvCxnSpPr>
          <p:nvPr/>
        </p:nvCxnSpPr>
        <p:spPr>
          <a:xfrm>
            <a:off x="1981201" y="3328305"/>
            <a:ext cx="4399844" cy="14243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84FC9378-ACFF-AE34-ED4F-60126FE68E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763"/>
          <a:stretch/>
        </p:blipFill>
        <p:spPr>
          <a:xfrm>
            <a:off x="973320" y="4469747"/>
            <a:ext cx="4321693" cy="1710095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9123B60-7E0E-117B-FA0C-C88761CDD828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1738489" y="3786956"/>
            <a:ext cx="1395678" cy="6827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420FEAF-50F3-C32C-E92C-AFEE41E242BA}"/>
              </a:ext>
            </a:extLst>
          </p:cNvPr>
          <p:cNvSpPr txBox="1"/>
          <p:nvPr/>
        </p:nvSpPr>
        <p:spPr>
          <a:xfrm>
            <a:off x="3521005" y="6386385"/>
            <a:ext cx="5086654" cy="349241"/>
          </a:xfrm>
          <a:custGeom>
            <a:avLst/>
            <a:gdLst>
              <a:gd name="connsiteX0" fmla="*/ 0 w 5086654"/>
              <a:gd name="connsiteY0" fmla="*/ 0 h 349241"/>
              <a:gd name="connsiteX1" fmla="*/ 514317 w 5086654"/>
              <a:gd name="connsiteY1" fmla="*/ 0 h 349241"/>
              <a:gd name="connsiteX2" fmla="*/ 1028634 w 5086654"/>
              <a:gd name="connsiteY2" fmla="*/ 0 h 349241"/>
              <a:gd name="connsiteX3" fmla="*/ 1492085 w 5086654"/>
              <a:gd name="connsiteY3" fmla="*/ 0 h 349241"/>
              <a:gd name="connsiteX4" fmla="*/ 2108135 w 5086654"/>
              <a:gd name="connsiteY4" fmla="*/ 0 h 349241"/>
              <a:gd name="connsiteX5" fmla="*/ 2775052 w 5086654"/>
              <a:gd name="connsiteY5" fmla="*/ 0 h 349241"/>
              <a:gd name="connsiteX6" fmla="*/ 3289370 w 5086654"/>
              <a:gd name="connsiteY6" fmla="*/ 0 h 349241"/>
              <a:gd name="connsiteX7" fmla="*/ 3956286 w 5086654"/>
              <a:gd name="connsiteY7" fmla="*/ 0 h 349241"/>
              <a:gd name="connsiteX8" fmla="*/ 4521470 w 5086654"/>
              <a:gd name="connsiteY8" fmla="*/ 0 h 349241"/>
              <a:gd name="connsiteX9" fmla="*/ 5086654 w 5086654"/>
              <a:gd name="connsiteY9" fmla="*/ 0 h 349241"/>
              <a:gd name="connsiteX10" fmla="*/ 5086654 w 5086654"/>
              <a:gd name="connsiteY10" fmla="*/ 349241 h 349241"/>
              <a:gd name="connsiteX11" fmla="*/ 4674070 w 5086654"/>
              <a:gd name="connsiteY11" fmla="*/ 349241 h 349241"/>
              <a:gd name="connsiteX12" fmla="*/ 4108886 w 5086654"/>
              <a:gd name="connsiteY12" fmla="*/ 349241 h 349241"/>
              <a:gd name="connsiteX13" fmla="*/ 3492836 w 5086654"/>
              <a:gd name="connsiteY13" fmla="*/ 349241 h 349241"/>
              <a:gd name="connsiteX14" fmla="*/ 3080252 w 5086654"/>
              <a:gd name="connsiteY14" fmla="*/ 349241 h 349241"/>
              <a:gd name="connsiteX15" fmla="*/ 2464201 w 5086654"/>
              <a:gd name="connsiteY15" fmla="*/ 349241 h 349241"/>
              <a:gd name="connsiteX16" fmla="*/ 1797284 w 5086654"/>
              <a:gd name="connsiteY16" fmla="*/ 349241 h 349241"/>
              <a:gd name="connsiteX17" fmla="*/ 1333834 w 5086654"/>
              <a:gd name="connsiteY17" fmla="*/ 349241 h 349241"/>
              <a:gd name="connsiteX18" fmla="*/ 717783 w 5086654"/>
              <a:gd name="connsiteY18" fmla="*/ 349241 h 349241"/>
              <a:gd name="connsiteX19" fmla="*/ 0 w 5086654"/>
              <a:gd name="connsiteY19" fmla="*/ 349241 h 349241"/>
              <a:gd name="connsiteX20" fmla="*/ 0 w 5086654"/>
              <a:gd name="connsiteY20" fmla="*/ 0 h 349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086654" h="349241" fill="none" extrusionOk="0">
                <a:moveTo>
                  <a:pt x="0" y="0"/>
                </a:moveTo>
                <a:cubicBezTo>
                  <a:pt x="115029" y="-29382"/>
                  <a:pt x="381547" y="39642"/>
                  <a:pt x="514317" y="0"/>
                </a:cubicBezTo>
                <a:cubicBezTo>
                  <a:pt x="647087" y="-39642"/>
                  <a:pt x="835024" y="60738"/>
                  <a:pt x="1028634" y="0"/>
                </a:cubicBezTo>
                <a:cubicBezTo>
                  <a:pt x="1222244" y="-60738"/>
                  <a:pt x="1273973" y="51480"/>
                  <a:pt x="1492085" y="0"/>
                </a:cubicBezTo>
                <a:cubicBezTo>
                  <a:pt x="1710197" y="-51480"/>
                  <a:pt x="1971556" y="37326"/>
                  <a:pt x="2108135" y="0"/>
                </a:cubicBezTo>
                <a:cubicBezTo>
                  <a:pt x="2244714" y="-37326"/>
                  <a:pt x="2452478" y="61736"/>
                  <a:pt x="2775052" y="0"/>
                </a:cubicBezTo>
                <a:cubicBezTo>
                  <a:pt x="3097626" y="-61736"/>
                  <a:pt x="3155501" y="16768"/>
                  <a:pt x="3289370" y="0"/>
                </a:cubicBezTo>
                <a:cubicBezTo>
                  <a:pt x="3423239" y="-16768"/>
                  <a:pt x="3797369" y="47361"/>
                  <a:pt x="3956286" y="0"/>
                </a:cubicBezTo>
                <a:cubicBezTo>
                  <a:pt x="4115203" y="-47361"/>
                  <a:pt x="4264845" y="36024"/>
                  <a:pt x="4521470" y="0"/>
                </a:cubicBezTo>
                <a:cubicBezTo>
                  <a:pt x="4778095" y="-36024"/>
                  <a:pt x="4834530" y="60094"/>
                  <a:pt x="5086654" y="0"/>
                </a:cubicBezTo>
                <a:cubicBezTo>
                  <a:pt x="5091580" y="90294"/>
                  <a:pt x="5078168" y="226645"/>
                  <a:pt x="5086654" y="349241"/>
                </a:cubicBezTo>
                <a:cubicBezTo>
                  <a:pt x="4976176" y="355620"/>
                  <a:pt x="4841784" y="306721"/>
                  <a:pt x="4674070" y="349241"/>
                </a:cubicBezTo>
                <a:cubicBezTo>
                  <a:pt x="4506356" y="391761"/>
                  <a:pt x="4267854" y="316723"/>
                  <a:pt x="4108886" y="349241"/>
                </a:cubicBezTo>
                <a:cubicBezTo>
                  <a:pt x="3949918" y="381759"/>
                  <a:pt x="3677440" y="276269"/>
                  <a:pt x="3492836" y="349241"/>
                </a:cubicBezTo>
                <a:cubicBezTo>
                  <a:pt x="3308232" y="422213"/>
                  <a:pt x="3225523" y="339250"/>
                  <a:pt x="3080252" y="349241"/>
                </a:cubicBezTo>
                <a:cubicBezTo>
                  <a:pt x="2934981" y="359232"/>
                  <a:pt x="2668442" y="278687"/>
                  <a:pt x="2464201" y="349241"/>
                </a:cubicBezTo>
                <a:cubicBezTo>
                  <a:pt x="2259960" y="419795"/>
                  <a:pt x="2126494" y="293781"/>
                  <a:pt x="1797284" y="349241"/>
                </a:cubicBezTo>
                <a:cubicBezTo>
                  <a:pt x="1468074" y="404701"/>
                  <a:pt x="1476767" y="342621"/>
                  <a:pt x="1333834" y="349241"/>
                </a:cubicBezTo>
                <a:cubicBezTo>
                  <a:pt x="1190901" y="355861"/>
                  <a:pt x="970340" y="306754"/>
                  <a:pt x="717783" y="349241"/>
                </a:cubicBezTo>
                <a:cubicBezTo>
                  <a:pt x="465226" y="391728"/>
                  <a:pt x="306046" y="306380"/>
                  <a:pt x="0" y="349241"/>
                </a:cubicBezTo>
                <a:cubicBezTo>
                  <a:pt x="-18562" y="210522"/>
                  <a:pt x="12474" y="145491"/>
                  <a:pt x="0" y="0"/>
                </a:cubicBezTo>
                <a:close/>
              </a:path>
              <a:path w="5086654" h="349241" stroke="0" extrusionOk="0">
                <a:moveTo>
                  <a:pt x="0" y="0"/>
                </a:moveTo>
                <a:cubicBezTo>
                  <a:pt x="121831" y="-36712"/>
                  <a:pt x="268952" y="13974"/>
                  <a:pt x="412584" y="0"/>
                </a:cubicBezTo>
                <a:cubicBezTo>
                  <a:pt x="556216" y="-13974"/>
                  <a:pt x="677149" y="38903"/>
                  <a:pt x="825168" y="0"/>
                </a:cubicBezTo>
                <a:cubicBezTo>
                  <a:pt x="973187" y="-38903"/>
                  <a:pt x="1276443" y="27577"/>
                  <a:pt x="1441219" y="0"/>
                </a:cubicBezTo>
                <a:cubicBezTo>
                  <a:pt x="1605995" y="-27577"/>
                  <a:pt x="1791831" y="15023"/>
                  <a:pt x="1904669" y="0"/>
                </a:cubicBezTo>
                <a:cubicBezTo>
                  <a:pt x="2017507" y="-15023"/>
                  <a:pt x="2198654" y="15249"/>
                  <a:pt x="2368120" y="0"/>
                </a:cubicBezTo>
                <a:cubicBezTo>
                  <a:pt x="2537586" y="-15249"/>
                  <a:pt x="2731656" y="42746"/>
                  <a:pt x="2933304" y="0"/>
                </a:cubicBezTo>
                <a:cubicBezTo>
                  <a:pt x="3134952" y="-42746"/>
                  <a:pt x="3290903" y="54795"/>
                  <a:pt x="3396755" y="0"/>
                </a:cubicBezTo>
                <a:cubicBezTo>
                  <a:pt x="3502607" y="-54795"/>
                  <a:pt x="3721932" y="48446"/>
                  <a:pt x="3809339" y="0"/>
                </a:cubicBezTo>
                <a:cubicBezTo>
                  <a:pt x="3896746" y="-48446"/>
                  <a:pt x="4122580" y="9532"/>
                  <a:pt x="4374522" y="0"/>
                </a:cubicBezTo>
                <a:cubicBezTo>
                  <a:pt x="4626464" y="-9532"/>
                  <a:pt x="4735814" y="29098"/>
                  <a:pt x="5086654" y="0"/>
                </a:cubicBezTo>
                <a:cubicBezTo>
                  <a:pt x="5105030" y="123647"/>
                  <a:pt x="5072054" y="175041"/>
                  <a:pt x="5086654" y="349241"/>
                </a:cubicBezTo>
                <a:cubicBezTo>
                  <a:pt x="4846415" y="402683"/>
                  <a:pt x="4688384" y="284139"/>
                  <a:pt x="4470604" y="349241"/>
                </a:cubicBezTo>
                <a:cubicBezTo>
                  <a:pt x="4252824" y="414343"/>
                  <a:pt x="4228527" y="315641"/>
                  <a:pt x="4058020" y="349241"/>
                </a:cubicBezTo>
                <a:cubicBezTo>
                  <a:pt x="3887513" y="382841"/>
                  <a:pt x="3612744" y="282048"/>
                  <a:pt x="3391103" y="349241"/>
                </a:cubicBezTo>
                <a:cubicBezTo>
                  <a:pt x="3169462" y="416434"/>
                  <a:pt x="2969162" y="331913"/>
                  <a:pt x="2825919" y="349241"/>
                </a:cubicBezTo>
                <a:cubicBezTo>
                  <a:pt x="2682676" y="366569"/>
                  <a:pt x="2482733" y="308844"/>
                  <a:pt x="2311602" y="349241"/>
                </a:cubicBezTo>
                <a:cubicBezTo>
                  <a:pt x="2140471" y="389638"/>
                  <a:pt x="2001984" y="315882"/>
                  <a:pt x="1746418" y="349241"/>
                </a:cubicBezTo>
                <a:cubicBezTo>
                  <a:pt x="1490852" y="382600"/>
                  <a:pt x="1424726" y="346661"/>
                  <a:pt x="1232101" y="349241"/>
                </a:cubicBezTo>
                <a:cubicBezTo>
                  <a:pt x="1039476" y="351821"/>
                  <a:pt x="824442" y="334091"/>
                  <a:pt x="717783" y="349241"/>
                </a:cubicBezTo>
                <a:cubicBezTo>
                  <a:pt x="611124" y="364391"/>
                  <a:pt x="228540" y="333840"/>
                  <a:pt x="0" y="349241"/>
                </a:cubicBezTo>
                <a:cubicBezTo>
                  <a:pt x="-16616" y="232051"/>
                  <a:pt x="32864" y="73466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237147491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1600" spc="-1" noProof="0" dirty="0">
                <a:latin typeface="Arial"/>
              </a:rPr>
              <a:t>1</a:t>
            </a:r>
            <a:r>
              <a:rPr lang="en-US" sz="1600" spc="-1" noProof="0" dirty="0">
                <a:latin typeface="Symbol" panose="05050102010706020507" pitchFamily="18" charset="2"/>
              </a:rPr>
              <a:t>m</a:t>
            </a:r>
            <a:r>
              <a:rPr lang="en-US" sz="1600" spc="-1" noProof="0" dirty="0">
                <a:latin typeface="Arial"/>
              </a:rPr>
              <a:t>m mesh-DLC gap variation =&gt; 10% variation in gain  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D20A81E-CD29-539D-3C37-B536AF935A74}"/>
              </a:ext>
            </a:extLst>
          </p:cNvPr>
          <p:cNvSpPr txBox="1"/>
          <p:nvPr/>
        </p:nvSpPr>
        <p:spPr>
          <a:xfrm>
            <a:off x="5246222" y="2447346"/>
            <a:ext cx="2090863" cy="584775"/>
          </a:xfrm>
          <a:custGeom>
            <a:avLst/>
            <a:gdLst>
              <a:gd name="connsiteX0" fmla="*/ 0 w 2090863"/>
              <a:gd name="connsiteY0" fmla="*/ 0 h 584775"/>
              <a:gd name="connsiteX1" fmla="*/ 459990 w 2090863"/>
              <a:gd name="connsiteY1" fmla="*/ 0 h 584775"/>
              <a:gd name="connsiteX2" fmla="*/ 940888 w 2090863"/>
              <a:gd name="connsiteY2" fmla="*/ 0 h 584775"/>
              <a:gd name="connsiteX3" fmla="*/ 1442695 w 2090863"/>
              <a:gd name="connsiteY3" fmla="*/ 0 h 584775"/>
              <a:gd name="connsiteX4" fmla="*/ 2090863 w 2090863"/>
              <a:gd name="connsiteY4" fmla="*/ 0 h 584775"/>
              <a:gd name="connsiteX5" fmla="*/ 2090863 w 2090863"/>
              <a:gd name="connsiteY5" fmla="*/ 584775 h 584775"/>
              <a:gd name="connsiteX6" fmla="*/ 1568147 w 2090863"/>
              <a:gd name="connsiteY6" fmla="*/ 584775 h 584775"/>
              <a:gd name="connsiteX7" fmla="*/ 1066340 w 2090863"/>
              <a:gd name="connsiteY7" fmla="*/ 584775 h 584775"/>
              <a:gd name="connsiteX8" fmla="*/ 543624 w 2090863"/>
              <a:gd name="connsiteY8" fmla="*/ 584775 h 584775"/>
              <a:gd name="connsiteX9" fmla="*/ 0 w 2090863"/>
              <a:gd name="connsiteY9" fmla="*/ 584775 h 584775"/>
              <a:gd name="connsiteX10" fmla="*/ 0 w 2090863"/>
              <a:gd name="connsiteY10" fmla="*/ 0 h 58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90863" h="584775" fill="none" extrusionOk="0">
                <a:moveTo>
                  <a:pt x="0" y="0"/>
                </a:moveTo>
                <a:cubicBezTo>
                  <a:pt x="159900" y="-46336"/>
                  <a:pt x="310462" y="536"/>
                  <a:pt x="459990" y="0"/>
                </a:cubicBezTo>
                <a:cubicBezTo>
                  <a:pt x="609518" y="-536"/>
                  <a:pt x="732641" y="52592"/>
                  <a:pt x="940888" y="0"/>
                </a:cubicBezTo>
                <a:cubicBezTo>
                  <a:pt x="1149135" y="-52592"/>
                  <a:pt x="1318513" y="42784"/>
                  <a:pt x="1442695" y="0"/>
                </a:cubicBezTo>
                <a:cubicBezTo>
                  <a:pt x="1566877" y="-42784"/>
                  <a:pt x="1953954" y="40899"/>
                  <a:pt x="2090863" y="0"/>
                </a:cubicBezTo>
                <a:cubicBezTo>
                  <a:pt x="2094947" y="195694"/>
                  <a:pt x="2059785" y="430675"/>
                  <a:pt x="2090863" y="584775"/>
                </a:cubicBezTo>
                <a:cubicBezTo>
                  <a:pt x="1912461" y="596559"/>
                  <a:pt x="1803856" y="572696"/>
                  <a:pt x="1568147" y="584775"/>
                </a:cubicBezTo>
                <a:cubicBezTo>
                  <a:pt x="1332438" y="596854"/>
                  <a:pt x="1256933" y="577205"/>
                  <a:pt x="1066340" y="584775"/>
                </a:cubicBezTo>
                <a:cubicBezTo>
                  <a:pt x="875747" y="592345"/>
                  <a:pt x="720320" y="531572"/>
                  <a:pt x="543624" y="584775"/>
                </a:cubicBezTo>
                <a:cubicBezTo>
                  <a:pt x="366928" y="637978"/>
                  <a:pt x="140322" y="556729"/>
                  <a:pt x="0" y="584775"/>
                </a:cubicBezTo>
                <a:cubicBezTo>
                  <a:pt x="-17378" y="414181"/>
                  <a:pt x="29993" y="150231"/>
                  <a:pt x="0" y="0"/>
                </a:cubicBezTo>
                <a:close/>
              </a:path>
              <a:path w="2090863" h="584775" stroke="0" extrusionOk="0">
                <a:moveTo>
                  <a:pt x="0" y="0"/>
                </a:moveTo>
                <a:cubicBezTo>
                  <a:pt x="178018" y="-5717"/>
                  <a:pt x="314532" y="42303"/>
                  <a:pt x="459990" y="0"/>
                </a:cubicBezTo>
                <a:cubicBezTo>
                  <a:pt x="605448" y="-42303"/>
                  <a:pt x="695894" y="26758"/>
                  <a:pt x="919980" y="0"/>
                </a:cubicBezTo>
                <a:cubicBezTo>
                  <a:pt x="1144066" y="-26758"/>
                  <a:pt x="1348425" y="8775"/>
                  <a:pt x="1463604" y="0"/>
                </a:cubicBezTo>
                <a:cubicBezTo>
                  <a:pt x="1578783" y="-8775"/>
                  <a:pt x="1798505" y="41969"/>
                  <a:pt x="2090863" y="0"/>
                </a:cubicBezTo>
                <a:cubicBezTo>
                  <a:pt x="2097183" y="276727"/>
                  <a:pt x="2065765" y="300899"/>
                  <a:pt x="2090863" y="584775"/>
                </a:cubicBezTo>
                <a:cubicBezTo>
                  <a:pt x="1923279" y="604909"/>
                  <a:pt x="1706027" y="537531"/>
                  <a:pt x="1568147" y="584775"/>
                </a:cubicBezTo>
                <a:cubicBezTo>
                  <a:pt x="1430267" y="632019"/>
                  <a:pt x="1249522" y="531322"/>
                  <a:pt x="1003614" y="584775"/>
                </a:cubicBezTo>
                <a:cubicBezTo>
                  <a:pt x="757706" y="638228"/>
                  <a:pt x="498002" y="562508"/>
                  <a:pt x="0" y="584775"/>
                </a:cubicBezTo>
                <a:cubicBezTo>
                  <a:pt x="-45403" y="311260"/>
                  <a:pt x="25989" y="131196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237147491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1600" spc="-1" noProof="0" dirty="0">
                <a:latin typeface="Arial"/>
              </a:rPr>
              <a:t>up 20% RC variation</a:t>
            </a:r>
          </a:p>
          <a:p>
            <a:r>
              <a:rPr lang="en-US" sz="1600" spc="-1" noProof="0" dirty="0">
                <a:latin typeface="Arial"/>
              </a:rPr>
              <a:t>over same ERAM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97E4125-9FE9-BEFA-56AC-6351A93369E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799"/>
          <a:stretch/>
        </p:blipFill>
        <p:spPr>
          <a:xfrm>
            <a:off x="6219924" y="4640945"/>
            <a:ext cx="4974767" cy="1584620"/>
          </a:xfrm>
          <a:prstGeom prst="rect">
            <a:avLst/>
          </a:prstGeom>
        </p:spPr>
      </p:pic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35B3DF03-3138-A4AC-FD89-CDFFFA88E7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21954864" imgH="2780981" progId="">
                  <p:embed/>
                </p:oleObj>
              </mc:Choice>
              <mc:Fallback>
                <p:oleObj r:id="rId6" imgW="21954864" imgH="2780981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35B3DF03-3138-A4AC-FD89-CDFFFA88E74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25029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9A6CF6-B47E-3CAB-AC74-F6EEE59AFCB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19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92AD2-2ADD-97A4-CB1F-6705F326A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D340C2-C40C-3F21-5A00-EADDA6289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66E897-A21F-16D6-9998-524B5A5467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816" r="22095" b="65067"/>
          <a:stretch/>
        </p:blipFill>
        <p:spPr>
          <a:xfrm>
            <a:off x="0" y="5461087"/>
            <a:ext cx="4883151" cy="11097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E2312F-B060-A3FF-B457-A125FDA52B8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957" r="20755" b="32414"/>
          <a:stretch/>
        </p:blipFill>
        <p:spPr>
          <a:xfrm>
            <a:off x="6179247" y="2464740"/>
            <a:ext cx="4260835" cy="21263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1139FD-8244-D075-3E02-021F5B4B761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4698"/>
          <a:stretch/>
        </p:blipFill>
        <p:spPr>
          <a:xfrm>
            <a:off x="1" y="2134146"/>
            <a:ext cx="4883152" cy="224962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554F5D5-74C0-52E6-381F-55F368BD0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09027"/>
            <a:ext cx="11376025" cy="1065742"/>
          </a:xfrm>
        </p:spPr>
        <p:txBody>
          <a:bodyPr/>
          <a:lstStyle/>
          <a:p>
            <a:r>
              <a:rPr lang="en-US" noProof="0" dirty="0"/>
              <a:t>ERAM Series production experience: X-ray scan</a:t>
            </a:r>
            <a:br>
              <a:rPr lang="en-US" noProof="0" dirty="0"/>
            </a:br>
            <a:r>
              <a:rPr lang="en-US" noProof="0" dirty="0"/>
              <a:t>the importance of the (fast) QA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DF68ED-3E75-4E18-4E7E-836E48A723B4}"/>
              </a:ext>
            </a:extLst>
          </p:cNvPr>
          <p:cNvSpPr txBox="1"/>
          <p:nvPr/>
        </p:nvSpPr>
        <p:spPr>
          <a:xfrm>
            <a:off x="265040" y="1559059"/>
            <a:ext cx="54753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Gain maps of eight ERAMs tested together in a field cage prototype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934024-1C2A-F631-B63F-E42A963253EE}"/>
              </a:ext>
            </a:extLst>
          </p:cNvPr>
          <p:cNvSpPr txBox="1"/>
          <p:nvPr/>
        </p:nvSpPr>
        <p:spPr>
          <a:xfrm>
            <a:off x="6349808" y="1559059"/>
            <a:ext cx="56580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A map of gain non-uniformity within a pad.  </a:t>
            </a:r>
          </a:p>
          <a:p>
            <a:r>
              <a:rPr lang="en-US" sz="1600" dirty="0"/>
              <a:t>relative shift of the mean amplitude reconstructed in the top, bottom, left or right region of  each pad under study w.r.t mean amplitude of the pad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4DA8D6-E643-FC50-DB9E-7A3C73AB387F}"/>
              </a:ext>
            </a:extLst>
          </p:cNvPr>
          <p:cNvSpPr txBox="1"/>
          <p:nvPr/>
        </p:nvSpPr>
        <p:spPr>
          <a:xfrm>
            <a:off x="5829300" y="4758067"/>
            <a:ext cx="6096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DLC pressing on the PCB during detector assembly resulting in the non-uniformities observed on the 2D gain and energy resolution maps</a:t>
            </a:r>
          </a:p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solder mask is removed and replaced by the copper mesh.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F5A7499-5581-E847-8904-DF08DAE28F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816" t="34747" r="22095" b="30320"/>
          <a:stretch/>
        </p:blipFill>
        <p:spPr>
          <a:xfrm>
            <a:off x="0" y="4270279"/>
            <a:ext cx="4883151" cy="1109716"/>
          </a:xfrm>
          <a:prstGeom prst="rect">
            <a:avLst/>
          </a:prstGeom>
        </p:spPr>
      </p:pic>
      <p:sp>
        <p:nvSpPr>
          <p:cNvPr id="18" name="Arrow: Left-Right 17">
            <a:extLst>
              <a:ext uri="{FF2B5EF4-FFF2-40B4-BE49-F238E27FC236}">
                <a16:creationId xmlns:a16="http://schemas.microsoft.com/office/drawing/2014/main" id="{E5DBBF0B-4CBB-09E1-7BC2-10829436E75B}"/>
              </a:ext>
            </a:extLst>
          </p:cNvPr>
          <p:cNvSpPr/>
          <p:nvPr/>
        </p:nvSpPr>
        <p:spPr>
          <a:xfrm>
            <a:off x="4794251" y="5291429"/>
            <a:ext cx="857249" cy="365125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5B60FFA-4EEE-E7CD-F61E-325CFF0ADE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1954864" imgH="2780981" progId="">
                  <p:embed/>
                </p:oleObj>
              </mc:Choice>
              <mc:Fallback>
                <p:oleObj r:id="rId5" imgW="21954864" imgH="2780981" progId="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F5B60FFA-4EEE-E7CD-F61E-325CFF0ADE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6301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7325A-D9CF-153D-F2FD-0B0EF35F0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C3CB8-6C7D-93A9-34F2-EC384D09E2A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8475" y="1192719"/>
            <a:ext cx="9137650" cy="3359150"/>
          </a:xfrm>
        </p:spPr>
        <p:txBody>
          <a:bodyPr/>
          <a:lstStyle/>
          <a:p>
            <a:endParaRPr lang="en-US" sz="180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noProof="0" dirty="0"/>
              <a:t>The T2K ND280 experiment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noProof="0" dirty="0"/>
              <a:t>The ND280 upgrade project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noProof="0" dirty="0"/>
              <a:t>The motivations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400" noProof="0" dirty="0"/>
              <a:t>The upgrade</a:t>
            </a:r>
          </a:p>
          <a:p>
            <a:pPr lvl="1" indent="0">
              <a:buNone/>
            </a:pPr>
            <a:endParaRPr lang="en-US" sz="140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noProof="0" dirty="0"/>
              <a:t>The High Angle Time Projection Chambers (HATPC)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500" noProof="0" dirty="0"/>
              <a:t>A short detector description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noProof="0" dirty="0"/>
              <a:t>The Encapsulated Resistive Anode Micromegas (ERAM)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500" noProof="0" dirty="0"/>
              <a:t>Construction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500" noProof="0" dirty="0"/>
              <a:t>Quality assessment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sz="1500" noProof="0" dirty="0"/>
              <a:t>Performance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noProof="0" dirty="0"/>
              <a:t>Conclusions </a:t>
            </a:r>
          </a:p>
          <a:p>
            <a:pPr lvl="1" indent="0">
              <a:buNone/>
            </a:pPr>
            <a:endParaRPr lang="en-US" sz="1400" noProof="0" dirty="0"/>
          </a:p>
          <a:p>
            <a:pPr lvl="1" indent="0">
              <a:buNone/>
            </a:pPr>
            <a:endParaRPr lang="en-US" sz="1400" noProof="0" dirty="0"/>
          </a:p>
          <a:p>
            <a:r>
              <a:rPr lang="en-US" sz="1800" noProof="0" dirty="0"/>
              <a:t>	</a:t>
            </a:r>
          </a:p>
          <a:p>
            <a:endParaRPr lang="en-US" sz="1800" noProof="0" dirty="0"/>
          </a:p>
          <a:p>
            <a:r>
              <a:rPr lang="en-US" sz="1800" noProof="0" dirty="0"/>
              <a:t>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2534D-FD47-2402-7C67-41A94B9066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2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BD774C-3B3B-531D-9D72-517ADE0B9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E7F6C-5B8D-333F-038F-0A4CD288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9" name="object 7">
            <a:extLst>
              <a:ext uri="{FF2B5EF4-FFF2-40B4-BE49-F238E27FC236}">
                <a16:creationId xmlns:a16="http://schemas.microsoft.com/office/drawing/2014/main" id="{BF5A5069-4145-ADCA-50BB-49D3773D421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32052" y="4228306"/>
            <a:ext cx="3998719" cy="219657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CB2B636-5BF2-8B70-49C7-D34D5EA38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092" y="53531"/>
            <a:ext cx="4477446" cy="4174775"/>
          </a:xfrm>
          <a:prstGeom prst="rect">
            <a:avLst/>
          </a:prstGeom>
        </p:spPr>
      </p:pic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73C85DAE-7695-BBAF-79A4-39F61F6B86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7736871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1954864" imgH="2780981" progId="">
                  <p:embed/>
                </p:oleObj>
              </mc:Choice>
              <mc:Fallback>
                <p:oleObj r:id="rId4" imgW="21954864" imgH="2780981" progId="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73C85DAE-7695-BBAF-79A4-39F61F6B86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1267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247A5-8D41-0B5E-00FD-064CAB8DD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ERAM Series production: a summary table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6F33E-9372-517C-C36C-4AE972330A7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20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486D3-B601-FF77-3258-154E6790C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8BA735-B5FA-2F5C-C0EA-CF13DAA16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062EDA-C6D3-0149-1464-17F3CE9CB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2201" y="3631323"/>
            <a:ext cx="5893059" cy="25376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29A55B-C66F-C2BE-B3BF-BFFAD8FE3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07" y="1712318"/>
            <a:ext cx="5624348" cy="36647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E5258A-B8FA-0F85-418F-838E8413EE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7335" y="1138866"/>
            <a:ext cx="3381161" cy="24924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A08B4C-BC48-41C2-61A1-31465085E1CB}"/>
              </a:ext>
            </a:extLst>
          </p:cNvPr>
          <p:cNvSpPr txBox="1"/>
          <p:nvPr/>
        </p:nvSpPr>
        <p:spPr>
          <a:xfrm>
            <a:off x="2408565" y="3679372"/>
            <a:ext cx="3412773" cy="461665"/>
          </a:xfrm>
          <a:custGeom>
            <a:avLst/>
            <a:gdLst>
              <a:gd name="connsiteX0" fmla="*/ 0 w 3412773"/>
              <a:gd name="connsiteY0" fmla="*/ 0 h 461665"/>
              <a:gd name="connsiteX1" fmla="*/ 534668 w 3412773"/>
              <a:gd name="connsiteY1" fmla="*/ 0 h 461665"/>
              <a:gd name="connsiteX2" fmla="*/ 1001080 w 3412773"/>
              <a:gd name="connsiteY2" fmla="*/ 0 h 461665"/>
              <a:gd name="connsiteX3" fmla="*/ 1638131 w 3412773"/>
              <a:gd name="connsiteY3" fmla="*/ 0 h 461665"/>
              <a:gd name="connsiteX4" fmla="*/ 2172799 w 3412773"/>
              <a:gd name="connsiteY4" fmla="*/ 0 h 461665"/>
              <a:gd name="connsiteX5" fmla="*/ 2707467 w 3412773"/>
              <a:gd name="connsiteY5" fmla="*/ 0 h 461665"/>
              <a:gd name="connsiteX6" fmla="*/ 3412773 w 3412773"/>
              <a:gd name="connsiteY6" fmla="*/ 0 h 461665"/>
              <a:gd name="connsiteX7" fmla="*/ 3412773 w 3412773"/>
              <a:gd name="connsiteY7" fmla="*/ 461665 h 461665"/>
              <a:gd name="connsiteX8" fmla="*/ 2843978 w 3412773"/>
              <a:gd name="connsiteY8" fmla="*/ 461665 h 461665"/>
              <a:gd name="connsiteX9" fmla="*/ 2377565 w 3412773"/>
              <a:gd name="connsiteY9" fmla="*/ 461665 h 461665"/>
              <a:gd name="connsiteX10" fmla="*/ 1808770 w 3412773"/>
              <a:gd name="connsiteY10" fmla="*/ 461665 h 461665"/>
              <a:gd name="connsiteX11" fmla="*/ 1239974 w 3412773"/>
              <a:gd name="connsiteY11" fmla="*/ 461665 h 461665"/>
              <a:gd name="connsiteX12" fmla="*/ 705306 w 3412773"/>
              <a:gd name="connsiteY12" fmla="*/ 461665 h 461665"/>
              <a:gd name="connsiteX13" fmla="*/ 0 w 3412773"/>
              <a:gd name="connsiteY13" fmla="*/ 461665 h 461665"/>
              <a:gd name="connsiteX14" fmla="*/ 0 w 3412773"/>
              <a:gd name="connsiteY1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12773" h="461665" extrusionOk="0">
                <a:moveTo>
                  <a:pt x="0" y="0"/>
                </a:moveTo>
                <a:cubicBezTo>
                  <a:pt x="253489" y="-22501"/>
                  <a:pt x="323621" y="56457"/>
                  <a:pt x="534668" y="0"/>
                </a:cubicBezTo>
                <a:cubicBezTo>
                  <a:pt x="745715" y="-56457"/>
                  <a:pt x="856192" y="19785"/>
                  <a:pt x="1001080" y="0"/>
                </a:cubicBezTo>
                <a:cubicBezTo>
                  <a:pt x="1145968" y="-19785"/>
                  <a:pt x="1384559" y="64678"/>
                  <a:pt x="1638131" y="0"/>
                </a:cubicBezTo>
                <a:cubicBezTo>
                  <a:pt x="1891703" y="-64678"/>
                  <a:pt x="1995936" y="39226"/>
                  <a:pt x="2172799" y="0"/>
                </a:cubicBezTo>
                <a:cubicBezTo>
                  <a:pt x="2349662" y="-39226"/>
                  <a:pt x="2541939" y="17424"/>
                  <a:pt x="2707467" y="0"/>
                </a:cubicBezTo>
                <a:cubicBezTo>
                  <a:pt x="2872995" y="-17424"/>
                  <a:pt x="3107666" y="55683"/>
                  <a:pt x="3412773" y="0"/>
                </a:cubicBezTo>
                <a:cubicBezTo>
                  <a:pt x="3434452" y="179957"/>
                  <a:pt x="3401772" y="253348"/>
                  <a:pt x="3412773" y="461665"/>
                </a:cubicBezTo>
                <a:cubicBezTo>
                  <a:pt x="3247836" y="470700"/>
                  <a:pt x="2975111" y="436955"/>
                  <a:pt x="2843978" y="461665"/>
                </a:cubicBezTo>
                <a:cubicBezTo>
                  <a:pt x="2712846" y="486375"/>
                  <a:pt x="2494904" y="458010"/>
                  <a:pt x="2377565" y="461665"/>
                </a:cubicBezTo>
                <a:cubicBezTo>
                  <a:pt x="2260226" y="465320"/>
                  <a:pt x="2069409" y="420183"/>
                  <a:pt x="1808770" y="461665"/>
                </a:cubicBezTo>
                <a:cubicBezTo>
                  <a:pt x="1548131" y="503147"/>
                  <a:pt x="1466677" y="413088"/>
                  <a:pt x="1239974" y="461665"/>
                </a:cubicBezTo>
                <a:cubicBezTo>
                  <a:pt x="1013271" y="510242"/>
                  <a:pt x="829880" y="424408"/>
                  <a:pt x="705306" y="461665"/>
                </a:cubicBezTo>
                <a:cubicBezTo>
                  <a:pt x="580732" y="498922"/>
                  <a:pt x="207639" y="444122"/>
                  <a:pt x="0" y="461665"/>
                </a:cubicBezTo>
                <a:cubicBezTo>
                  <a:pt x="-30186" y="313245"/>
                  <a:pt x="31560" y="111239"/>
                  <a:pt x="0" y="0"/>
                </a:cubicBezTo>
                <a:close/>
              </a:path>
            </a:pathLst>
          </a:custGeom>
          <a:noFill/>
          <a:ln w="25400">
            <a:noFill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2400" spc="-1" noProof="0" dirty="0">
                <a:latin typeface="Arial"/>
                <a:ea typeface="GillSans"/>
              </a:rPr>
              <a:t>Energy resolution </a:t>
            </a:r>
            <a:endParaRPr lang="en-US" sz="2400" b="0" strike="noStrike" spc="-1" noProof="0" dirty="0">
              <a:latin typeface="Arial"/>
              <a:ea typeface="GillSan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3C8ADB-4610-7C60-D229-FCEF24700EF5}"/>
              </a:ext>
            </a:extLst>
          </p:cNvPr>
          <p:cNvSpPr txBox="1"/>
          <p:nvPr/>
        </p:nvSpPr>
        <p:spPr>
          <a:xfrm>
            <a:off x="6741001" y="3729342"/>
            <a:ext cx="2316693" cy="461665"/>
          </a:xfrm>
          <a:custGeom>
            <a:avLst/>
            <a:gdLst>
              <a:gd name="connsiteX0" fmla="*/ 0 w 2316693"/>
              <a:gd name="connsiteY0" fmla="*/ 0 h 461665"/>
              <a:gd name="connsiteX1" fmla="*/ 556006 w 2316693"/>
              <a:gd name="connsiteY1" fmla="*/ 0 h 461665"/>
              <a:gd name="connsiteX2" fmla="*/ 1135180 w 2316693"/>
              <a:gd name="connsiteY2" fmla="*/ 0 h 461665"/>
              <a:gd name="connsiteX3" fmla="*/ 1714353 w 2316693"/>
              <a:gd name="connsiteY3" fmla="*/ 0 h 461665"/>
              <a:gd name="connsiteX4" fmla="*/ 2316693 w 2316693"/>
              <a:gd name="connsiteY4" fmla="*/ 0 h 461665"/>
              <a:gd name="connsiteX5" fmla="*/ 2316693 w 2316693"/>
              <a:gd name="connsiteY5" fmla="*/ 461665 h 461665"/>
              <a:gd name="connsiteX6" fmla="*/ 1737520 w 2316693"/>
              <a:gd name="connsiteY6" fmla="*/ 461665 h 461665"/>
              <a:gd name="connsiteX7" fmla="*/ 1204680 w 2316693"/>
              <a:gd name="connsiteY7" fmla="*/ 461665 h 461665"/>
              <a:gd name="connsiteX8" fmla="*/ 671841 w 2316693"/>
              <a:gd name="connsiteY8" fmla="*/ 461665 h 461665"/>
              <a:gd name="connsiteX9" fmla="*/ 0 w 2316693"/>
              <a:gd name="connsiteY9" fmla="*/ 461665 h 461665"/>
              <a:gd name="connsiteX10" fmla="*/ 0 w 2316693"/>
              <a:gd name="connsiteY10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16693" h="461665" fill="none" extrusionOk="0">
                <a:moveTo>
                  <a:pt x="0" y="0"/>
                </a:moveTo>
                <a:cubicBezTo>
                  <a:pt x="228016" y="-17408"/>
                  <a:pt x="281241" y="6205"/>
                  <a:pt x="556006" y="0"/>
                </a:cubicBezTo>
                <a:cubicBezTo>
                  <a:pt x="830771" y="-6205"/>
                  <a:pt x="935919" y="19505"/>
                  <a:pt x="1135180" y="0"/>
                </a:cubicBezTo>
                <a:cubicBezTo>
                  <a:pt x="1334441" y="-19505"/>
                  <a:pt x="1569213" y="33375"/>
                  <a:pt x="1714353" y="0"/>
                </a:cubicBezTo>
                <a:cubicBezTo>
                  <a:pt x="1859493" y="-33375"/>
                  <a:pt x="2124058" y="14727"/>
                  <a:pt x="2316693" y="0"/>
                </a:cubicBezTo>
                <a:cubicBezTo>
                  <a:pt x="2328660" y="97575"/>
                  <a:pt x="2316449" y="328061"/>
                  <a:pt x="2316693" y="461665"/>
                </a:cubicBezTo>
                <a:cubicBezTo>
                  <a:pt x="2152814" y="464033"/>
                  <a:pt x="1856545" y="427007"/>
                  <a:pt x="1737520" y="461665"/>
                </a:cubicBezTo>
                <a:cubicBezTo>
                  <a:pt x="1618495" y="496323"/>
                  <a:pt x="1431498" y="449366"/>
                  <a:pt x="1204680" y="461665"/>
                </a:cubicBezTo>
                <a:cubicBezTo>
                  <a:pt x="977862" y="473964"/>
                  <a:pt x="778610" y="441444"/>
                  <a:pt x="671841" y="461665"/>
                </a:cubicBezTo>
                <a:cubicBezTo>
                  <a:pt x="565072" y="481886"/>
                  <a:pt x="192745" y="457121"/>
                  <a:pt x="0" y="461665"/>
                </a:cubicBezTo>
                <a:cubicBezTo>
                  <a:pt x="-3231" y="302047"/>
                  <a:pt x="44527" y="228585"/>
                  <a:pt x="0" y="0"/>
                </a:cubicBezTo>
                <a:close/>
              </a:path>
              <a:path w="2316693" h="461665" stroke="0" extrusionOk="0">
                <a:moveTo>
                  <a:pt x="0" y="0"/>
                </a:moveTo>
                <a:cubicBezTo>
                  <a:pt x="174902" y="-62293"/>
                  <a:pt x="303249" y="46329"/>
                  <a:pt x="556006" y="0"/>
                </a:cubicBezTo>
                <a:cubicBezTo>
                  <a:pt x="808763" y="-46329"/>
                  <a:pt x="957980" y="11538"/>
                  <a:pt x="1065679" y="0"/>
                </a:cubicBezTo>
                <a:cubicBezTo>
                  <a:pt x="1173378" y="-11538"/>
                  <a:pt x="1407496" y="33689"/>
                  <a:pt x="1691186" y="0"/>
                </a:cubicBezTo>
                <a:cubicBezTo>
                  <a:pt x="1974876" y="-33689"/>
                  <a:pt x="2140726" y="31174"/>
                  <a:pt x="2316693" y="0"/>
                </a:cubicBezTo>
                <a:cubicBezTo>
                  <a:pt x="2370732" y="167166"/>
                  <a:pt x="2279453" y="342841"/>
                  <a:pt x="2316693" y="461665"/>
                </a:cubicBezTo>
                <a:cubicBezTo>
                  <a:pt x="2142038" y="464905"/>
                  <a:pt x="1991387" y="442639"/>
                  <a:pt x="1783854" y="461665"/>
                </a:cubicBezTo>
                <a:cubicBezTo>
                  <a:pt x="1576321" y="480691"/>
                  <a:pt x="1484952" y="445744"/>
                  <a:pt x="1251014" y="461665"/>
                </a:cubicBezTo>
                <a:cubicBezTo>
                  <a:pt x="1017076" y="477586"/>
                  <a:pt x="854197" y="391850"/>
                  <a:pt x="625507" y="461665"/>
                </a:cubicBezTo>
                <a:cubicBezTo>
                  <a:pt x="396817" y="531480"/>
                  <a:pt x="269910" y="416684"/>
                  <a:pt x="0" y="461665"/>
                </a:cubicBezTo>
                <a:cubicBezTo>
                  <a:pt x="-7079" y="275849"/>
                  <a:pt x="43389" y="13650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5400">
            <a:noFill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2400" spc="-1" noProof="0" dirty="0">
                <a:latin typeface="Arial"/>
                <a:ea typeface="GillSans"/>
              </a:rPr>
              <a:t>RC distribution </a:t>
            </a:r>
            <a:endParaRPr lang="en-US" sz="2400" b="0" strike="noStrike" spc="-1" noProof="0" dirty="0">
              <a:latin typeface="Arial"/>
              <a:ea typeface="GillSan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771050-CBC9-9C51-30B3-99CDF69EE62D}"/>
              </a:ext>
            </a:extLst>
          </p:cNvPr>
          <p:cNvSpPr txBox="1"/>
          <p:nvPr/>
        </p:nvSpPr>
        <p:spPr>
          <a:xfrm>
            <a:off x="683596" y="1208502"/>
            <a:ext cx="4302549" cy="461665"/>
          </a:xfrm>
          <a:custGeom>
            <a:avLst/>
            <a:gdLst>
              <a:gd name="connsiteX0" fmla="*/ 0 w 4302549"/>
              <a:gd name="connsiteY0" fmla="*/ 0 h 461665"/>
              <a:gd name="connsiteX1" fmla="*/ 451768 w 4302549"/>
              <a:gd name="connsiteY1" fmla="*/ 0 h 461665"/>
              <a:gd name="connsiteX2" fmla="*/ 1032612 w 4302549"/>
              <a:gd name="connsiteY2" fmla="*/ 0 h 461665"/>
              <a:gd name="connsiteX3" fmla="*/ 1527405 w 4302549"/>
              <a:gd name="connsiteY3" fmla="*/ 0 h 461665"/>
              <a:gd name="connsiteX4" fmla="*/ 1979173 w 4302549"/>
              <a:gd name="connsiteY4" fmla="*/ 0 h 461665"/>
              <a:gd name="connsiteX5" fmla="*/ 2560017 w 4302549"/>
              <a:gd name="connsiteY5" fmla="*/ 0 h 461665"/>
              <a:gd name="connsiteX6" fmla="*/ 3097835 w 4302549"/>
              <a:gd name="connsiteY6" fmla="*/ 0 h 461665"/>
              <a:gd name="connsiteX7" fmla="*/ 3635654 w 4302549"/>
              <a:gd name="connsiteY7" fmla="*/ 0 h 461665"/>
              <a:gd name="connsiteX8" fmla="*/ 4302549 w 4302549"/>
              <a:gd name="connsiteY8" fmla="*/ 0 h 461665"/>
              <a:gd name="connsiteX9" fmla="*/ 4302549 w 4302549"/>
              <a:gd name="connsiteY9" fmla="*/ 461665 h 461665"/>
              <a:gd name="connsiteX10" fmla="*/ 3850781 w 4302549"/>
              <a:gd name="connsiteY10" fmla="*/ 461665 h 461665"/>
              <a:gd name="connsiteX11" fmla="*/ 3442039 w 4302549"/>
              <a:gd name="connsiteY11" fmla="*/ 461665 h 461665"/>
              <a:gd name="connsiteX12" fmla="*/ 2861195 w 4302549"/>
              <a:gd name="connsiteY12" fmla="*/ 461665 h 461665"/>
              <a:gd name="connsiteX13" fmla="*/ 2409427 w 4302549"/>
              <a:gd name="connsiteY13" fmla="*/ 461665 h 461665"/>
              <a:gd name="connsiteX14" fmla="*/ 1828583 w 4302549"/>
              <a:gd name="connsiteY14" fmla="*/ 461665 h 461665"/>
              <a:gd name="connsiteX15" fmla="*/ 1204714 w 4302549"/>
              <a:gd name="connsiteY15" fmla="*/ 461665 h 461665"/>
              <a:gd name="connsiteX16" fmla="*/ 709921 w 4302549"/>
              <a:gd name="connsiteY16" fmla="*/ 461665 h 461665"/>
              <a:gd name="connsiteX17" fmla="*/ 0 w 4302549"/>
              <a:gd name="connsiteY17" fmla="*/ 461665 h 461665"/>
              <a:gd name="connsiteX18" fmla="*/ 0 w 4302549"/>
              <a:gd name="connsiteY18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302549" h="461665" fill="none" extrusionOk="0">
                <a:moveTo>
                  <a:pt x="0" y="0"/>
                </a:moveTo>
                <a:cubicBezTo>
                  <a:pt x="213273" y="-11012"/>
                  <a:pt x="232925" y="44676"/>
                  <a:pt x="451768" y="0"/>
                </a:cubicBezTo>
                <a:cubicBezTo>
                  <a:pt x="670611" y="-44676"/>
                  <a:pt x="826735" y="15255"/>
                  <a:pt x="1032612" y="0"/>
                </a:cubicBezTo>
                <a:cubicBezTo>
                  <a:pt x="1238489" y="-15255"/>
                  <a:pt x="1416867" y="50891"/>
                  <a:pt x="1527405" y="0"/>
                </a:cubicBezTo>
                <a:cubicBezTo>
                  <a:pt x="1637943" y="-50891"/>
                  <a:pt x="1754051" y="31078"/>
                  <a:pt x="1979173" y="0"/>
                </a:cubicBezTo>
                <a:cubicBezTo>
                  <a:pt x="2204295" y="-31078"/>
                  <a:pt x="2341913" y="2091"/>
                  <a:pt x="2560017" y="0"/>
                </a:cubicBezTo>
                <a:cubicBezTo>
                  <a:pt x="2778121" y="-2091"/>
                  <a:pt x="2947360" y="15653"/>
                  <a:pt x="3097835" y="0"/>
                </a:cubicBezTo>
                <a:cubicBezTo>
                  <a:pt x="3248310" y="-15653"/>
                  <a:pt x="3491709" y="46371"/>
                  <a:pt x="3635654" y="0"/>
                </a:cubicBezTo>
                <a:cubicBezTo>
                  <a:pt x="3779599" y="-46371"/>
                  <a:pt x="4075308" y="10440"/>
                  <a:pt x="4302549" y="0"/>
                </a:cubicBezTo>
                <a:cubicBezTo>
                  <a:pt x="4340409" y="210027"/>
                  <a:pt x="4263691" y="299039"/>
                  <a:pt x="4302549" y="461665"/>
                </a:cubicBezTo>
                <a:cubicBezTo>
                  <a:pt x="4079531" y="488981"/>
                  <a:pt x="3949984" y="429163"/>
                  <a:pt x="3850781" y="461665"/>
                </a:cubicBezTo>
                <a:cubicBezTo>
                  <a:pt x="3751578" y="494167"/>
                  <a:pt x="3636932" y="433081"/>
                  <a:pt x="3442039" y="461665"/>
                </a:cubicBezTo>
                <a:cubicBezTo>
                  <a:pt x="3247146" y="490249"/>
                  <a:pt x="3016160" y="405792"/>
                  <a:pt x="2861195" y="461665"/>
                </a:cubicBezTo>
                <a:cubicBezTo>
                  <a:pt x="2706230" y="517538"/>
                  <a:pt x="2513666" y="436256"/>
                  <a:pt x="2409427" y="461665"/>
                </a:cubicBezTo>
                <a:cubicBezTo>
                  <a:pt x="2305188" y="487074"/>
                  <a:pt x="2097977" y="399684"/>
                  <a:pt x="1828583" y="461665"/>
                </a:cubicBezTo>
                <a:cubicBezTo>
                  <a:pt x="1559189" y="523646"/>
                  <a:pt x="1465303" y="404217"/>
                  <a:pt x="1204714" y="461665"/>
                </a:cubicBezTo>
                <a:cubicBezTo>
                  <a:pt x="944125" y="519113"/>
                  <a:pt x="862325" y="423914"/>
                  <a:pt x="709921" y="461665"/>
                </a:cubicBezTo>
                <a:cubicBezTo>
                  <a:pt x="557517" y="499416"/>
                  <a:pt x="217287" y="445203"/>
                  <a:pt x="0" y="461665"/>
                </a:cubicBezTo>
                <a:cubicBezTo>
                  <a:pt x="-42265" y="258403"/>
                  <a:pt x="44246" y="162309"/>
                  <a:pt x="0" y="0"/>
                </a:cubicBezTo>
                <a:close/>
              </a:path>
              <a:path w="4302549" h="461665" stroke="0" extrusionOk="0">
                <a:moveTo>
                  <a:pt x="0" y="0"/>
                </a:moveTo>
                <a:cubicBezTo>
                  <a:pt x="218649" y="-47298"/>
                  <a:pt x="312521" y="38196"/>
                  <a:pt x="494793" y="0"/>
                </a:cubicBezTo>
                <a:cubicBezTo>
                  <a:pt x="677065" y="-38196"/>
                  <a:pt x="718876" y="7527"/>
                  <a:pt x="903535" y="0"/>
                </a:cubicBezTo>
                <a:cubicBezTo>
                  <a:pt x="1088194" y="-7527"/>
                  <a:pt x="1320034" y="9610"/>
                  <a:pt x="1527405" y="0"/>
                </a:cubicBezTo>
                <a:cubicBezTo>
                  <a:pt x="1734776" y="-9610"/>
                  <a:pt x="1905201" y="2284"/>
                  <a:pt x="2022198" y="0"/>
                </a:cubicBezTo>
                <a:cubicBezTo>
                  <a:pt x="2139195" y="-2284"/>
                  <a:pt x="2387483" y="6726"/>
                  <a:pt x="2516991" y="0"/>
                </a:cubicBezTo>
                <a:cubicBezTo>
                  <a:pt x="2646499" y="-6726"/>
                  <a:pt x="2960396" y="57693"/>
                  <a:pt x="3140861" y="0"/>
                </a:cubicBezTo>
                <a:cubicBezTo>
                  <a:pt x="3321326" y="-57693"/>
                  <a:pt x="3371427" y="2245"/>
                  <a:pt x="3592628" y="0"/>
                </a:cubicBezTo>
                <a:cubicBezTo>
                  <a:pt x="3813829" y="-2245"/>
                  <a:pt x="4021249" y="49974"/>
                  <a:pt x="4302549" y="0"/>
                </a:cubicBezTo>
                <a:cubicBezTo>
                  <a:pt x="4336164" y="160129"/>
                  <a:pt x="4253600" y="233147"/>
                  <a:pt x="4302549" y="461665"/>
                </a:cubicBezTo>
                <a:cubicBezTo>
                  <a:pt x="4100419" y="503366"/>
                  <a:pt x="4024674" y="460368"/>
                  <a:pt x="3850781" y="461665"/>
                </a:cubicBezTo>
                <a:cubicBezTo>
                  <a:pt x="3676888" y="462962"/>
                  <a:pt x="3483893" y="417397"/>
                  <a:pt x="3312963" y="461665"/>
                </a:cubicBezTo>
                <a:cubicBezTo>
                  <a:pt x="3142033" y="505933"/>
                  <a:pt x="3045970" y="452496"/>
                  <a:pt x="2818170" y="461665"/>
                </a:cubicBezTo>
                <a:cubicBezTo>
                  <a:pt x="2590370" y="470834"/>
                  <a:pt x="2362664" y="432011"/>
                  <a:pt x="2194300" y="461665"/>
                </a:cubicBezTo>
                <a:cubicBezTo>
                  <a:pt x="2025936" y="491319"/>
                  <a:pt x="1804292" y="427458"/>
                  <a:pt x="1570430" y="461665"/>
                </a:cubicBezTo>
                <a:cubicBezTo>
                  <a:pt x="1336568" y="495872"/>
                  <a:pt x="1259928" y="451889"/>
                  <a:pt x="1118663" y="461665"/>
                </a:cubicBezTo>
                <a:cubicBezTo>
                  <a:pt x="977398" y="471441"/>
                  <a:pt x="692519" y="421137"/>
                  <a:pt x="580844" y="461665"/>
                </a:cubicBezTo>
                <a:cubicBezTo>
                  <a:pt x="469169" y="502193"/>
                  <a:pt x="133326" y="418691"/>
                  <a:pt x="0" y="461665"/>
                </a:cubicBezTo>
                <a:cubicBezTo>
                  <a:pt x="-48289" y="270104"/>
                  <a:pt x="21382" y="127505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5400">
            <a:noFill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2400" b="0" strike="noStrike" spc="-1" noProof="0" dirty="0">
                <a:latin typeface="Arial"/>
                <a:ea typeface="GillSans"/>
              </a:rPr>
              <a:t>Gain distribution @350V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520C00-8894-8B59-D185-D569D388CE2F}"/>
              </a:ext>
            </a:extLst>
          </p:cNvPr>
          <p:cNvSpPr/>
          <p:nvPr/>
        </p:nvSpPr>
        <p:spPr>
          <a:xfrm>
            <a:off x="4071257" y="1771650"/>
            <a:ext cx="1753812" cy="1406979"/>
          </a:xfrm>
          <a:prstGeom prst="rect">
            <a:avLst/>
          </a:prstGeom>
          <a:solidFill>
            <a:srgbClr val="00B05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9CA3E04-5005-BCBA-4CA9-4FBF9257FB41}"/>
              </a:ext>
            </a:extLst>
          </p:cNvPr>
          <p:cNvSpPr/>
          <p:nvPr/>
        </p:nvSpPr>
        <p:spPr>
          <a:xfrm>
            <a:off x="4067526" y="3679372"/>
            <a:ext cx="1753812" cy="1406979"/>
          </a:xfrm>
          <a:prstGeom prst="rect">
            <a:avLst/>
          </a:prstGeom>
          <a:solidFill>
            <a:srgbClr val="00B05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078A1633-530E-CFEB-F0E4-F98C73E5F8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1954864" imgH="2780981" progId="">
                  <p:embed/>
                </p:oleObj>
              </mc:Choice>
              <mc:Fallback>
                <p:oleObj r:id="rId5" imgW="21954864" imgH="2780981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078A1633-530E-CFEB-F0E4-F98C73E5F8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63549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DACE1-6DCE-CDFE-FCD2-2DC275CF0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ERAM Assembly and Operation experience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592C41-939F-FB82-DBD7-65AEA0EDA7C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21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DF5C56-0D7B-3F11-5FEF-B278CCD7C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3C44D-2CA1-02EE-184B-01255FC56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9963BD-7BC5-CE35-57D0-9994F39BB8AA}"/>
              </a:ext>
            </a:extLst>
          </p:cNvPr>
          <p:cNvSpPr txBox="1"/>
          <p:nvPr/>
        </p:nvSpPr>
        <p:spPr>
          <a:xfrm>
            <a:off x="556568" y="1120483"/>
            <a:ext cx="6537208" cy="2031325"/>
          </a:xfrm>
          <a:prstGeom prst="rect">
            <a:avLst/>
          </a:prstGeom>
          <a:noFill/>
          <a:ln w="25400">
            <a:solidFill>
              <a:srgbClr val="00206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357171"/>
                      <a:gd name="connsiteY0" fmla="*/ 0 h 2031325"/>
                      <a:gd name="connsiteX1" fmla="*/ 514353 w 6357171"/>
                      <a:gd name="connsiteY1" fmla="*/ 0 h 2031325"/>
                      <a:gd name="connsiteX2" fmla="*/ 901562 w 6357171"/>
                      <a:gd name="connsiteY2" fmla="*/ 0 h 2031325"/>
                      <a:gd name="connsiteX3" fmla="*/ 1606630 w 6357171"/>
                      <a:gd name="connsiteY3" fmla="*/ 0 h 2031325"/>
                      <a:gd name="connsiteX4" fmla="*/ 2120983 w 6357171"/>
                      <a:gd name="connsiteY4" fmla="*/ 0 h 2031325"/>
                      <a:gd name="connsiteX5" fmla="*/ 2635336 w 6357171"/>
                      <a:gd name="connsiteY5" fmla="*/ 0 h 2031325"/>
                      <a:gd name="connsiteX6" fmla="*/ 3340404 w 6357171"/>
                      <a:gd name="connsiteY6" fmla="*/ 0 h 2031325"/>
                      <a:gd name="connsiteX7" fmla="*/ 3791186 w 6357171"/>
                      <a:gd name="connsiteY7" fmla="*/ 0 h 2031325"/>
                      <a:gd name="connsiteX8" fmla="*/ 4496254 w 6357171"/>
                      <a:gd name="connsiteY8" fmla="*/ 0 h 2031325"/>
                      <a:gd name="connsiteX9" fmla="*/ 5201322 w 6357171"/>
                      <a:gd name="connsiteY9" fmla="*/ 0 h 2031325"/>
                      <a:gd name="connsiteX10" fmla="*/ 5779246 w 6357171"/>
                      <a:gd name="connsiteY10" fmla="*/ 0 h 2031325"/>
                      <a:gd name="connsiteX11" fmla="*/ 6357171 w 6357171"/>
                      <a:gd name="connsiteY11" fmla="*/ 0 h 2031325"/>
                      <a:gd name="connsiteX12" fmla="*/ 6357171 w 6357171"/>
                      <a:gd name="connsiteY12" fmla="*/ 487518 h 2031325"/>
                      <a:gd name="connsiteX13" fmla="*/ 6357171 w 6357171"/>
                      <a:gd name="connsiteY13" fmla="*/ 934409 h 2031325"/>
                      <a:gd name="connsiteX14" fmla="*/ 6357171 w 6357171"/>
                      <a:gd name="connsiteY14" fmla="*/ 1442241 h 2031325"/>
                      <a:gd name="connsiteX15" fmla="*/ 6357171 w 6357171"/>
                      <a:gd name="connsiteY15" fmla="*/ 2031325 h 2031325"/>
                      <a:gd name="connsiteX16" fmla="*/ 5779246 w 6357171"/>
                      <a:gd name="connsiteY16" fmla="*/ 2031325 h 2031325"/>
                      <a:gd name="connsiteX17" fmla="*/ 5074178 w 6357171"/>
                      <a:gd name="connsiteY17" fmla="*/ 2031325 h 2031325"/>
                      <a:gd name="connsiteX18" fmla="*/ 4496254 w 6357171"/>
                      <a:gd name="connsiteY18" fmla="*/ 2031325 h 2031325"/>
                      <a:gd name="connsiteX19" fmla="*/ 4109044 w 6357171"/>
                      <a:gd name="connsiteY19" fmla="*/ 2031325 h 2031325"/>
                      <a:gd name="connsiteX20" fmla="*/ 3658263 w 6357171"/>
                      <a:gd name="connsiteY20" fmla="*/ 2031325 h 2031325"/>
                      <a:gd name="connsiteX21" fmla="*/ 2953195 w 6357171"/>
                      <a:gd name="connsiteY21" fmla="*/ 2031325 h 2031325"/>
                      <a:gd name="connsiteX22" fmla="*/ 2375270 w 6357171"/>
                      <a:gd name="connsiteY22" fmla="*/ 2031325 h 2031325"/>
                      <a:gd name="connsiteX23" fmla="*/ 1924489 w 6357171"/>
                      <a:gd name="connsiteY23" fmla="*/ 2031325 h 2031325"/>
                      <a:gd name="connsiteX24" fmla="*/ 1346564 w 6357171"/>
                      <a:gd name="connsiteY24" fmla="*/ 2031325 h 2031325"/>
                      <a:gd name="connsiteX25" fmla="*/ 959355 w 6357171"/>
                      <a:gd name="connsiteY25" fmla="*/ 2031325 h 2031325"/>
                      <a:gd name="connsiteX26" fmla="*/ 572145 w 6357171"/>
                      <a:gd name="connsiteY26" fmla="*/ 2031325 h 2031325"/>
                      <a:gd name="connsiteX27" fmla="*/ 0 w 6357171"/>
                      <a:gd name="connsiteY27" fmla="*/ 2031325 h 2031325"/>
                      <a:gd name="connsiteX28" fmla="*/ 0 w 6357171"/>
                      <a:gd name="connsiteY28" fmla="*/ 1564120 h 2031325"/>
                      <a:gd name="connsiteX29" fmla="*/ 0 w 6357171"/>
                      <a:gd name="connsiteY29" fmla="*/ 1015663 h 2031325"/>
                      <a:gd name="connsiteX30" fmla="*/ 0 w 6357171"/>
                      <a:gd name="connsiteY30" fmla="*/ 528145 h 2031325"/>
                      <a:gd name="connsiteX31" fmla="*/ 0 w 6357171"/>
                      <a:gd name="connsiteY31" fmla="*/ 0 h 203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6357171" h="2031325" extrusionOk="0">
                        <a:moveTo>
                          <a:pt x="0" y="0"/>
                        </a:moveTo>
                        <a:cubicBezTo>
                          <a:pt x="125922" y="-60281"/>
                          <a:pt x="386728" y="35498"/>
                          <a:pt x="514353" y="0"/>
                        </a:cubicBezTo>
                        <a:cubicBezTo>
                          <a:pt x="641978" y="-35498"/>
                          <a:pt x="796911" y="46016"/>
                          <a:pt x="901562" y="0"/>
                        </a:cubicBezTo>
                        <a:cubicBezTo>
                          <a:pt x="1006213" y="-46016"/>
                          <a:pt x="1400646" y="58001"/>
                          <a:pt x="1606630" y="0"/>
                        </a:cubicBezTo>
                        <a:cubicBezTo>
                          <a:pt x="1812614" y="-58001"/>
                          <a:pt x="1875410" y="11845"/>
                          <a:pt x="2120983" y="0"/>
                        </a:cubicBezTo>
                        <a:cubicBezTo>
                          <a:pt x="2366556" y="-11845"/>
                          <a:pt x="2398308" y="44022"/>
                          <a:pt x="2635336" y="0"/>
                        </a:cubicBezTo>
                        <a:cubicBezTo>
                          <a:pt x="2872364" y="-44022"/>
                          <a:pt x="3095005" y="28247"/>
                          <a:pt x="3340404" y="0"/>
                        </a:cubicBezTo>
                        <a:cubicBezTo>
                          <a:pt x="3585803" y="-28247"/>
                          <a:pt x="3654620" y="53379"/>
                          <a:pt x="3791186" y="0"/>
                        </a:cubicBezTo>
                        <a:cubicBezTo>
                          <a:pt x="3927752" y="-53379"/>
                          <a:pt x="4344050" y="50641"/>
                          <a:pt x="4496254" y="0"/>
                        </a:cubicBezTo>
                        <a:cubicBezTo>
                          <a:pt x="4648458" y="-50641"/>
                          <a:pt x="4942746" y="80816"/>
                          <a:pt x="5201322" y="0"/>
                        </a:cubicBezTo>
                        <a:cubicBezTo>
                          <a:pt x="5459898" y="-80816"/>
                          <a:pt x="5629947" y="47502"/>
                          <a:pt x="5779246" y="0"/>
                        </a:cubicBezTo>
                        <a:cubicBezTo>
                          <a:pt x="5928545" y="-47502"/>
                          <a:pt x="6180291" y="66105"/>
                          <a:pt x="6357171" y="0"/>
                        </a:cubicBezTo>
                        <a:cubicBezTo>
                          <a:pt x="6403031" y="145331"/>
                          <a:pt x="6301783" y="293865"/>
                          <a:pt x="6357171" y="487518"/>
                        </a:cubicBezTo>
                        <a:cubicBezTo>
                          <a:pt x="6412559" y="681171"/>
                          <a:pt x="6355177" y="722623"/>
                          <a:pt x="6357171" y="934409"/>
                        </a:cubicBezTo>
                        <a:cubicBezTo>
                          <a:pt x="6359165" y="1146195"/>
                          <a:pt x="6324874" y="1288341"/>
                          <a:pt x="6357171" y="1442241"/>
                        </a:cubicBezTo>
                        <a:cubicBezTo>
                          <a:pt x="6389468" y="1596141"/>
                          <a:pt x="6323270" y="1858968"/>
                          <a:pt x="6357171" y="2031325"/>
                        </a:cubicBezTo>
                        <a:cubicBezTo>
                          <a:pt x="6228836" y="2044474"/>
                          <a:pt x="5993215" y="2006086"/>
                          <a:pt x="5779246" y="2031325"/>
                        </a:cubicBezTo>
                        <a:cubicBezTo>
                          <a:pt x="5565277" y="2056564"/>
                          <a:pt x="5410887" y="2026944"/>
                          <a:pt x="5074178" y="2031325"/>
                        </a:cubicBezTo>
                        <a:cubicBezTo>
                          <a:pt x="4737469" y="2035706"/>
                          <a:pt x="4781573" y="1967957"/>
                          <a:pt x="4496254" y="2031325"/>
                        </a:cubicBezTo>
                        <a:cubicBezTo>
                          <a:pt x="4210935" y="2094693"/>
                          <a:pt x="4265589" y="1987868"/>
                          <a:pt x="4109044" y="2031325"/>
                        </a:cubicBezTo>
                        <a:cubicBezTo>
                          <a:pt x="3952499" y="2074782"/>
                          <a:pt x="3822766" y="2001203"/>
                          <a:pt x="3658263" y="2031325"/>
                        </a:cubicBezTo>
                        <a:cubicBezTo>
                          <a:pt x="3493760" y="2061447"/>
                          <a:pt x="3122772" y="1990097"/>
                          <a:pt x="2953195" y="2031325"/>
                        </a:cubicBezTo>
                        <a:cubicBezTo>
                          <a:pt x="2783618" y="2072553"/>
                          <a:pt x="2533364" y="1963985"/>
                          <a:pt x="2375270" y="2031325"/>
                        </a:cubicBezTo>
                        <a:cubicBezTo>
                          <a:pt x="2217177" y="2098665"/>
                          <a:pt x="2033248" y="2028583"/>
                          <a:pt x="1924489" y="2031325"/>
                        </a:cubicBezTo>
                        <a:cubicBezTo>
                          <a:pt x="1815730" y="2034067"/>
                          <a:pt x="1624435" y="2004734"/>
                          <a:pt x="1346564" y="2031325"/>
                        </a:cubicBezTo>
                        <a:cubicBezTo>
                          <a:pt x="1068694" y="2057916"/>
                          <a:pt x="1037469" y="2025314"/>
                          <a:pt x="959355" y="2031325"/>
                        </a:cubicBezTo>
                        <a:cubicBezTo>
                          <a:pt x="881241" y="2037336"/>
                          <a:pt x="681789" y="2017844"/>
                          <a:pt x="572145" y="2031325"/>
                        </a:cubicBezTo>
                        <a:cubicBezTo>
                          <a:pt x="462501" y="2044806"/>
                          <a:pt x="216147" y="2015752"/>
                          <a:pt x="0" y="2031325"/>
                        </a:cubicBezTo>
                        <a:cubicBezTo>
                          <a:pt x="-12577" y="1929158"/>
                          <a:pt x="22102" y="1759374"/>
                          <a:pt x="0" y="1564120"/>
                        </a:cubicBezTo>
                        <a:cubicBezTo>
                          <a:pt x="-22102" y="1368867"/>
                          <a:pt x="21508" y="1213129"/>
                          <a:pt x="0" y="1015663"/>
                        </a:cubicBezTo>
                        <a:cubicBezTo>
                          <a:pt x="-21508" y="818197"/>
                          <a:pt x="57658" y="702281"/>
                          <a:pt x="0" y="528145"/>
                        </a:cubicBezTo>
                        <a:cubicBezTo>
                          <a:pt x="-57658" y="354009"/>
                          <a:pt x="46437" y="21820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>
                <a:solidFill>
                  <a:srgbClr val="FF0000"/>
                </a:solidFill>
                <a:latin typeface="Arial"/>
                <a:ea typeface="GillSans"/>
              </a:rPr>
              <a:t>Low resistivity DLC O(~500kΩ/□) [after annealing] features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" noProof="0" dirty="0">
                <a:solidFill>
                  <a:srgbClr val="0000FF"/>
                </a:solidFill>
                <a:latin typeface="Arial"/>
                <a:ea typeface="GillSans"/>
              </a:rPr>
              <a:t>Optimal charge spread </a:t>
            </a: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→ uniform response across pad</a:t>
            </a:r>
            <a:endParaRPr lang="en-US" spc="-1" noProof="0" dirty="0">
              <a:solidFill>
                <a:srgbClr val="0000FF"/>
              </a:solidFill>
              <a:latin typeface="Arial"/>
              <a:ea typeface="Arial"/>
            </a:endParaRPr>
          </a:p>
          <a:p>
            <a:r>
              <a:rPr lang="en-US" spc="-1" noProof="0" dirty="0">
                <a:solidFill>
                  <a:srgbClr val="0000FF"/>
                </a:solidFill>
                <a:latin typeface="Arial"/>
                <a:ea typeface="GillSans"/>
              </a:rPr>
              <a:t>    </a:t>
            </a:r>
            <a:r>
              <a:rPr lang="en-US" spc="-1" noProof="0" dirty="0">
                <a:latin typeface="Arial"/>
                <a:ea typeface="GillSans"/>
              </a:rPr>
              <a:t>(combined with C ~ O(20pF/cm</a:t>
            </a:r>
            <a:r>
              <a:rPr lang="en-US" spc="-1" baseline="30000" noProof="0" dirty="0">
                <a:latin typeface="Arial"/>
                <a:ea typeface="GillSans"/>
              </a:rPr>
              <a:t>2</a:t>
            </a:r>
            <a:r>
              <a:rPr lang="en-US" spc="-1" noProof="0" dirty="0">
                <a:latin typeface="Arial"/>
                <a:ea typeface="GillSans"/>
              </a:rPr>
              <a:t>)</a:t>
            </a:r>
            <a:endParaRPr lang="en-US" spc="-1" noProof="0" dirty="0">
              <a:solidFill>
                <a:srgbClr val="0000FF"/>
              </a:solidFill>
              <a:latin typeface="Arial"/>
              <a:ea typeface="GillSan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" noProof="0" dirty="0">
                <a:latin typeface="Arial"/>
                <a:ea typeface="GillSans"/>
              </a:rPr>
              <a:t>Fast Q removal and </a:t>
            </a:r>
            <a:r>
              <a:rPr lang="en-US" spc="-1" noProof="0" dirty="0">
                <a:solidFill>
                  <a:srgbClr val="0000FF"/>
                </a:solidFill>
                <a:latin typeface="Arial"/>
                <a:ea typeface="GillSans"/>
              </a:rPr>
              <a:t>Effective Protection against sparks</a:t>
            </a:r>
          </a:p>
          <a:p>
            <a:r>
              <a:rPr lang="en-US" spc="-1" noProof="0" dirty="0">
                <a:solidFill>
                  <a:srgbClr val="0000FF"/>
                </a:solidFill>
                <a:latin typeface="Arial"/>
                <a:ea typeface="GillSans"/>
              </a:rPr>
              <a:t>     </a:t>
            </a:r>
            <a:r>
              <a:rPr lang="en-US" spc="-1" noProof="0" dirty="0">
                <a:latin typeface="Arial"/>
                <a:ea typeface="GillSans"/>
              </a:rPr>
              <a:t>included at moderate rates ~ O(1kHz) tracks crossing pads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pc="-1" noProof="0" dirty="0">
                <a:latin typeface="Arial"/>
                <a:ea typeface="GillSans"/>
              </a:rPr>
              <a:t>Leakage currents at level of few </a:t>
            </a:r>
            <a:r>
              <a:rPr lang="en-US" spc="-1" noProof="0" dirty="0" err="1">
                <a:latin typeface="Arial"/>
                <a:ea typeface="GillSans"/>
              </a:rPr>
              <a:t>nA</a:t>
            </a:r>
            <a:r>
              <a:rPr lang="en-US" spc="-1" noProof="0" dirty="0">
                <a:latin typeface="Arial"/>
                <a:ea typeface="GillSans"/>
              </a:rPr>
              <a:t> in normal conditions </a:t>
            </a:r>
          </a:p>
          <a:p>
            <a:r>
              <a:rPr lang="en-US" spc="-1" noProof="0" dirty="0">
                <a:latin typeface="Arial"/>
                <a:ea typeface="GillSans"/>
              </a:rPr>
              <a:t>     (no beam)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2CF527-F7A6-5F21-B3DA-86BF5CFAA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67" y="3235413"/>
            <a:ext cx="6357171" cy="28719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C46593-901A-49B0-1E3E-3B4A91F19861}"/>
              </a:ext>
            </a:extLst>
          </p:cNvPr>
          <p:cNvSpPr txBox="1"/>
          <p:nvPr/>
        </p:nvSpPr>
        <p:spPr>
          <a:xfrm>
            <a:off x="7310162" y="1128667"/>
            <a:ext cx="3909411" cy="830997"/>
          </a:xfrm>
          <a:prstGeom prst="rect">
            <a:avLst/>
          </a:prstGeom>
          <a:noFill/>
          <a:ln w="25400">
            <a:solidFill>
              <a:srgbClr val="002060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909411"/>
                      <a:gd name="connsiteY0" fmla="*/ 0 h 830997"/>
                      <a:gd name="connsiteX1" fmla="*/ 519393 w 3909411"/>
                      <a:gd name="connsiteY1" fmla="*/ 0 h 830997"/>
                      <a:gd name="connsiteX2" fmla="*/ 960598 w 3909411"/>
                      <a:gd name="connsiteY2" fmla="*/ 0 h 830997"/>
                      <a:gd name="connsiteX3" fmla="*/ 1597274 w 3909411"/>
                      <a:gd name="connsiteY3" fmla="*/ 0 h 830997"/>
                      <a:gd name="connsiteX4" fmla="*/ 2116667 w 3909411"/>
                      <a:gd name="connsiteY4" fmla="*/ 0 h 830997"/>
                      <a:gd name="connsiteX5" fmla="*/ 2636060 w 3909411"/>
                      <a:gd name="connsiteY5" fmla="*/ 0 h 830997"/>
                      <a:gd name="connsiteX6" fmla="*/ 3272735 w 3909411"/>
                      <a:gd name="connsiteY6" fmla="*/ 0 h 830997"/>
                      <a:gd name="connsiteX7" fmla="*/ 3909411 w 3909411"/>
                      <a:gd name="connsiteY7" fmla="*/ 0 h 830997"/>
                      <a:gd name="connsiteX8" fmla="*/ 3909411 w 3909411"/>
                      <a:gd name="connsiteY8" fmla="*/ 432118 h 830997"/>
                      <a:gd name="connsiteX9" fmla="*/ 3909411 w 3909411"/>
                      <a:gd name="connsiteY9" fmla="*/ 830997 h 830997"/>
                      <a:gd name="connsiteX10" fmla="*/ 3429112 w 3909411"/>
                      <a:gd name="connsiteY10" fmla="*/ 830997 h 830997"/>
                      <a:gd name="connsiteX11" fmla="*/ 2870625 w 3909411"/>
                      <a:gd name="connsiteY11" fmla="*/ 830997 h 830997"/>
                      <a:gd name="connsiteX12" fmla="*/ 2351231 w 3909411"/>
                      <a:gd name="connsiteY12" fmla="*/ 830997 h 830997"/>
                      <a:gd name="connsiteX13" fmla="*/ 1714556 w 3909411"/>
                      <a:gd name="connsiteY13" fmla="*/ 830997 h 830997"/>
                      <a:gd name="connsiteX14" fmla="*/ 1077880 w 3909411"/>
                      <a:gd name="connsiteY14" fmla="*/ 830997 h 830997"/>
                      <a:gd name="connsiteX15" fmla="*/ 597581 w 3909411"/>
                      <a:gd name="connsiteY15" fmla="*/ 830997 h 830997"/>
                      <a:gd name="connsiteX16" fmla="*/ 0 w 3909411"/>
                      <a:gd name="connsiteY16" fmla="*/ 830997 h 830997"/>
                      <a:gd name="connsiteX17" fmla="*/ 0 w 3909411"/>
                      <a:gd name="connsiteY17" fmla="*/ 398879 h 830997"/>
                      <a:gd name="connsiteX18" fmla="*/ 0 w 3909411"/>
                      <a:gd name="connsiteY18" fmla="*/ 0 h 8309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909411" h="830997" extrusionOk="0">
                        <a:moveTo>
                          <a:pt x="0" y="0"/>
                        </a:moveTo>
                        <a:cubicBezTo>
                          <a:pt x="210591" y="-29665"/>
                          <a:pt x="270613" y="18985"/>
                          <a:pt x="519393" y="0"/>
                        </a:cubicBezTo>
                        <a:cubicBezTo>
                          <a:pt x="768173" y="-18985"/>
                          <a:pt x="813564" y="41844"/>
                          <a:pt x="960598" y="0"/>
                        </a:cubicBezTo>
                        <a:cubicBezTo>
                          <a:pt x="1107633" y="-41844"/>
                          <a:pt x="1289883" y="253"/>
                          <a:pt x="1597274" y="0"/>
                        </a:cubicBezTo>
                        <a:cubicBezTo>
                          <a:pt x="1904665" y="-253"/>
                          <a:pt x="1980446" y="31869"/>
                          <a:pt x="2116667" y="0"/>
                        </a:cubicBezTo>
                        <a:cubicBezTo>
                          <a:pt x="2252888" y="-31869"/>
                          <a:pt x="2516813" y="3823"/>
                          <a:pt x="2636060" y="0"/>
                        </a:cubicBezTo>
                        <a:cubicBezTo>
                          <a:pt x="2755307" y="-3823"/>
                          <a:pt x="3130820" y="21673"/>
                          <a:pt x="3272735" y="0"/>
                        </a:cubicBezTo>
                        <a:cubicBezTo>
                          <a:pt x="3414650" y="-21673"/>
                          <a:pt x="3681818" y="33790"/>
                          <a:pt x="3909411" y="0"/>
                        </a:cubicBezTo>
                        <a:cubicBezTo>
                          <a:pt x="3914321" y="91743"/>
                          <a:pt x="3903905" y="224361"/>
                          <a:pt x="3909411" y="432118"/>
                        </a:cubicBezTo>
                        <a:cubicBezTo>
                          <a:pt x="3914917" y="639875"/>
                          <a:pt x="3908433" y="668997"/>
                          <a:pt x="3909411" y="830997"/>
                        </a:cubicBezTo>
                        <a:cubicBezTo>
                          <a:pt x="3737583" y="833279"/>
                          <a:pt x="3665113" y="796874"/>
                          <a:pt x="3429112" y="830997"/>
                        </a:cubicBezTo>
                        <a:cubicBezTo>
                          <a:pt x="3193111" y="865120"/>
                          <a:pt x="3097359" y="821412"/>
                          <a:pt x="2870625" y="830997"/>
                        </a:cubicBezTo>
                        <a:cubicBezTo>
                          <a:pt x="2643891" y="840582"/>
                          <a:pt x="2590214" y="794443"/>
                          <a:pt x="2351231" y="830997"/>
                        </a:cubicBezTo>
                        <a:cubicBezTo>
                          <a:pt x="2112248" y="867551"/>
                          <a:pt x="1982052" y="826381"/>
                          <a:pt x="1714556" y="830997"/>
                        </a:cubicBezTo>
                        <a:cubicBezTo>
                          <a:pt x="1447061" y="835613"/>
                          <a:pt x="1305992" y="778575"/>
                          <a:pt x="1077880" y="830997"/>
                        </a:cubicBezTo>
                        <a:cubicBezTo>
                          <a:pt x="849768" y="883419"/>
                          <a:pt x="809708" y="827526"/>
                          <a:pt x="597581" y="830997"/>
                        </a:cubicBezTo>
                        <a:cubicBezTo>
                          <a:pt x="385454" y="834468"/>
                          <a:pt x="201980" y="761346"/>
                          <a:pt x="0" y="830997"/>
                        </a:cubicBezTo>
                        <a:cubicBezTo>
                          <a:pt x="-32050" y="724287"/>
                          <a:pt x="46237" y="606371"/>
                          <a:pt x="0" y="398879"/>
                        </a:cubicBezTo>
                        <a:cubicBezTo>
                          <a:pt x="-46237" y="191387"/>
                          <a:pt x="42725" y="18555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2400" spc="-1" noProof="0" dirty="0">
                <a:latin typeface="Arial"/>
                <a:ea typeface="GillSans"/>
              </a:rPr>
              <a:t>Challenging installation  conditions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656962-04E7-3684-216F-F7339C6FB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1751" y="2053772"/>
            <a:ext cx="5089345" cy="23632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8E14C2-30FD-D153-C8E0-0852326B5DD2}"/>
              </a:ext>
            </a:extLst>
          </p:cNvPr>
          <p:cNvSpPr txBox="1"/>
          <p:nvPr/>
        </p:nvSpPr>
        <p:spPr>
          <a:xfrm>
            <a:off x="7211141" y="4671374"/>
            <a:ext cx="43827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→ </a:t>
            </a:r>
            <a:r>
              <a:rPr lang="en-US" spc="-1" noProof="0" dirty="0">
                <a:solidFill>
                  <a:srgbClr val="FF0000"/>
                </a:solidFill>
                <a:latin typeface="Arial"/>
                <a:ea typeface="GillSans"/>
              </a:rPr>
              <a:t>high sensitivity to dust</a:t>
            </a:r>
          </a:p>
          <a:p>
            <a:r>
              <a:rPr lang="en-US" spc="-1" noProof="0" dirty="0">
                <a:latin typeface="Arial"/>
                <a:ea typeface="Arial"/>
              </a:rPr>
              <a:t>→ low </a:t>
            </a:r>
            <a:r>
              <a:rPr lang="en-US" spc="-1" noProof="0" dirty="0">
                <a:latin typeface="Arial"/>
                <a:ea typeface="GillSans"/>
              </a:rPr>
              <a:t>H2O level (100ppm) before HV on</a:t>
            </a:r>
          </a:p>
          <a:p>
            <a:r>
              <a:rPr lang="en-US" spc="-1" noProof="0" dirty="0">
                <a:latin typeface="Arial"/>
                <a:ea typeface="GillSans"/>
              </a:rPr>
              <a:t> </a:t>
            </a:r>
            <a:endParaRPr lang="en-US" spc="-1" noProof="0" dirty="0">
              <a:latin typeface="Arial"/>
              <a:ea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F28412-DCA2-6E2C-F170-3787B733238C}"/>
              </a:ext>
            </a:extLst>
          </p:cNvPr>
          <p:cNvSpPr txBox="1"/>
          <p:nvPr/>
        </p:nvSpPr>
        <p:spPr>
          <a:xfrm>
            <a:off x="3542787" y="3795130"/>
            <a:ext cx="194123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noProof="0" dirty="0">
                <a:solidFill>
                  <a:srgbClr val="FF0000"/>
                </a:solidFill>
              </a:rPr>
              <a:t>0.8 </a:t>
            </a:r>
            <a:r>
              <a:rPr lang="en-US" noProof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÷ </a:t>
            </a:r>
            <a:r>
              <a:rPr lang="en-US" noProof="0" dirty="0">
                <a:solidFill>
                  <a:srgbClr val="FF0000"/>
                </a:solidFill>
              </a:rPr>
              <a:t>2 sparks/day 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87E6303-E6A3-41E4-B58F-7FAEFF59B7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1954864" imgH="2780981" progId="">
                  <p:embed/>
                </p:oleObj>
              </mc:Choice>
              <mc:Fallback>
                <p:oleObj r:id="rId4" imgW="21954864" imgH="2780981" progId="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087E6303-E6A3-41E4-B58F-7FAEFF59B7F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9F8E2C0-CBC5-6790-F923-A04025AED8DD}"/>
              </a:ext>
            </a:extLst>
          </p:cNvPr>
          <p:cNvSpPr txBox="1"/>
          <p:nvPr/>
        </p:nvSpPr>
        <p:spPr>
          <a:xfrm>
            <a:off x="6786502" y="5611272"/>
            <a:ext cx="5291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spc="-1" noProof="0" dirty="0">
                <a:solidFill>
                  <a:srgbClr val="FF0000"/>
                </a:solidFill>
                <a:latin typeface="Arial"/>
                <a:ea typeface="Arial"/>
              </a:rPr>
              <a:t>→ </a:t>
            </a:r>
            <a:r>
              <a:rPr lang="en-US" b="1" spc="-1" dirty="0">
                <a:solidFill>
                  <a:srgbClr val="FF0000"/>
                </a:solidFill>
                <a:latin typeface="Arial"/>
                <a:ea typeface="Arial"/>
              </a:rPr>
              <a:t>Confirmed by the detector operation at T2K</a:t>
            </a:r>
            <a:endParaRPr lang="en-US" b="1" spc="-1" noProof="0" dirty="0">
              <a:solidFill>
                <a:srgbClr val="FF0000"/>
              </a:solidFill>
              <a:latin typeface="Arial"/>
              <a:ea typeface="GillSans"/>
            </a:endParaRPr>
          </a:p>
        </p:txBody>
      </p:sp>
    </p:spTree>
    <p:extLst>
      <p:ext uri="{BB962C8B-B14F-4D97-AF65-F5344CB8AC3E}">
        <p14:creationId xmlns:p14="http://schemas.microsoft.com/office/powerpoint/2010/main" val="533021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C0D6-FD60-D70B-EC8E-C9764D3BC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Noise: stability of the installed detector 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860DD01-2F86-C5F8-3725-4F2B77573CB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t="15283" r="36411" b="11241"/>
          <a:stretch/>
        </p:blipFill>
        <p:spPr>
          <a:xfrm>
            <a:off x="5861811" y="973974"/>
            <a:ext cx="4530748" cy="297021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253CCC-02C5-3ED8-A3C1-661F294568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22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D3F1A1-67E8-A040-FDF4-77B0FA1FB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76323C-7798-A9F4-8D1A-6E9EBBD54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7EBBBC-52C2-CDA2-155C-8516B20F3A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886"/>
          <a:stretch/>
        </p:blipFill>
        <p:spPr>
          <a:xfrm>
            <a:off x="48523" y="1024165"/>
            <a:ext cx="5359969" cy="30459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6D184C-F377-4BAB-2B46-8AAC3DEF090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6712" b="14485"/>
          <a:stretch/>
        </p:blipFill>
        <p:spPr>
          <a:xfrm>
            <a:off x="0" y="3886421"/>
            <a:ext cx="4766532" cy="28000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5055D67-4775-B6EA-B9AA-29419EA065C3}"/>
              </a:ext>
            </a:extLst>
          </p:cNvPr>
          <p:cNvSpPr txBox="1"/>
          <p:nvPr/>
        </p:nvSpPr>
        <p:spPr>
          <a:xfrm>
            <a:off x="6096000" y="4256076"/>
            <a:ext cx="536065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noProof="0" dirty="0"/>
              <a:t>Noise in module 0 has been stable between September 23 and June 24</a:t>
            </a:r>
          </a:p>
          <a:p>
            <a:r>
              <a:rPr lang="en-US" sz="1400" noProof="0" dirty="0"/>
              <a:t>All the Erams are quasi-identical but one, Eram 27, due its higher capacitance</a:t>
            </a:r>
          </a:p>
          <a:p>
            <a:endParaRPr lang="en-US" sz="1400" noProof="0" dirty="0"/>
          </a:p>
          <a:p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noProof="0" dirty="0"/>
              <a:t>the excellent uniformity of the electronics and of the mechanical definition of the glue layer driving the detector capacitance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68BF7499-D6A7-B5A5-3EE4-04EE2D5CF0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1954864" imgH="2780981" progId="">
                  <p:embed/>
                </p:oleObj>
              </mc:Choice>
              <mc:Fallback>
                <p:oleObj r:id="rId5" imgW="21954864" imgH="2780981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68BF7499-D6A7-B5A5-3EE4-04EE2D5CF0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2168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6FA219-8BA9-FFBF-1154-5396F78C7921}"/>
              </a:ext>
            </a:extLst>
          </p:cNvPr>
          <p:cNvSpPr txBox="1"/>
          <p:nvPr/>
        </p:nvSpPr>
        <p:spPr>
          <a:xfrm>
            <a:off x="141718" y="70934"/>
            <a:ext cx="1186966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tabLst>
                <a:tab pos="0" algn="l"/>
              </a:tabLst>
            </a:pPr>
            <a:r>
              <a:rPr lang="en-US" sz="3600" b="1" dirty="0">
                <a:latin typeface="+mj-lt"/>
                <a:ea typeface="+mj-ea"/>
                <a:cs typeface="+mj-cs"/>
              </a:rPr>
              <a:t>ERAM detector response – Noise model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7DEC51-A5F3-569A-D95F-913B42F5AC5F}"/>
              </a:ext>
            </a:extLst>
          </p:cNvPr>
          <p:cNvSpPr txBox="1"/>
          <p:nvPr/>
        </p:nvSpPr>
        <p:spPr>
          <a:xfrm>
            <a:off x="290991" y="832065"/>
            <a:ext cx="11571113" cy="1692771"/>
          </a:xfrm>
          <a:custGeom>
            <a:avLst/>
            <a:gdLst>
              <a:gd name="connsiteX0" fmla="*/ 0 w 11571113"/>
              <a:gd name="connsiteY0" fmla="*/ 0 h 1692771"/>
              <a:gd name="connsiteX1" fmla="*/ 347133 w 11571113"/>
              <a:gd name="connsiteY1" fmla="*/ 0 h 1692771"/>
              <a:gd name="connsiteX2" fmla="*/ 578556 w 11571113"/>
              <a:gd name="connsiteY2" fmla="*/ 0 h 1692771"/>
              <a:gd name="connsiteX3" fmla="*/ 1157111 w 11571113"/>
              <a:gd name="connsiteY3" fmla="*/ 0 h 1692771"/>
              <a:gd name="connsiteX4" fmla="*/ 1504245 w 11571113"/>
              <a:gd name="connsiteY4" fmla="*/ 0 h 1692771"/>
              <a:gd name="connsiteX5" fmla="*/ 1735667 w 11571113"/>
              <a:gd name="connsiteY5" fmla="*/ 0 h 1692771"/>
              <a:gd name="connsiteX6" fmla="*/ 2429934 w 11571113"/>
              <a:gd name="connsiteY6" fmla="*/ 0 h 1692771"/>
              <a:gd name="connsiteX7" fmla="*/ 2777067 w 11571113"/>
              <a:gd name="connsiteY7" fmla="*/ 0 h 1692771"/>
              <a:gd name="connsiteX8" fmla="*/ 3124201 w 11571113"/>
              <a:gd name="connsiteY8" fmla="*/ 0 h 1692771"/>
              <a:gd name="connsiteX9" fmla="*/ 3355623 w 11571113"/>
              <a:gd name="connsiteY9" fmla="*/ 0 h 1692771"/>
              <a:gd name="connsiteX10" fmla="*/ 3587045 w 11571113"/>
              <a:gd name="connsiteY10" fmla="*/ 0 h 1692771"/>
              <a:gd name="connsiteX11" fmla="*/ 3934178 w 11571113"/>
              <a:gd name="connsiteY11" fmla="*/ 0 h 1692771"/>
              <a:gd name="connsiteX12" fmla="*/ 4512734 w 11571113"/>
              <a:gd name="connsiteY12" fmla="*/ 0 h 1692771"/>
              <a:gd name="connsiteX13" fmla="*/ 5322712 w 11571113"/>
              <a:gd name="connsiteY13" fmla="*/ 0 h 1692771"/>
              <a:gd name="connsiteX14" fmla="*/ 5669845 w 11571113"/>
              <a:gd name="connsiteY14" fmla="*/ 0 h 1692771"/>
              <a:gd name="connsiteX15" fmla="*/ 6016979 w 11571113"/>
              <a:gd name="connsiteY15" fmla="*/ 0 h 1692771"/>
              <a:gd name="connsiteX16" fmla="*/ 6364112 w 11571113"/>
              <a:gd name="connsiteY16" fmla="*/ 0 h 1692771"/>
              <a:gd name="connsiteX17" fmla="*/ 7174090 w 11571113"/>
              <a:gd name="connsiteY17" fmla="*/ 0 h 1692771"/>
              <a:gd name="connsiteX18" fmla="*/ 7984068 w 11571113"/>
              <a:gd name="connsiteY18" fmla="*/ 0 h 1692771"/>
              <a:gd name="connsiteX19" fmla="*/ 8562624 w 11571113"/>
              <a:gd name="connsiteY19" fmla="*/ 0 h 1692771"/>
              <a:gd name="connsiteX20" fmla="*/ 8909757 w 11571113"/>
              <a:gd name="connsiteY20" fmla="*/ 0 h 1692771"/>
              <a:gd name="connsiteX21" fmla="*/ 9256890 w 11571113"/>
              <a:gd name="connsiteY21" fmla="*/ 0 h 1692771"/>
              <a:gd name="connsiteX22" fmla="*/ 9488313 w 11571113"/>
              <a:gd name="connsiteY22" fmla="*/ 0 h 1692771"/>
              <a:gd name="connsiteX23" fmla="*/ 10298291 w 11571113"/>
              <a:gd name="connsiteY23" fmla="*/ 0 h 1692771"/>
              <a:gd name="connsiteX24" fmla="*/ 10761135 w 11571113"/>
              <a:gd name="connsiteY24" fmla="*/ 0 h 1692771"/>
              <a:gd name="connsiteX25" fmla="*/ 10992557 w 11571113"/>
              <a:gd name="connsiteY25" fmla="*/ 0 h 1692771"/>
              <a:gd name="connsiteX26" fmla="*/ 11571113 w 11571113"/>
              <a:gd name="connsiteY26" fmla="*/ 0 h 1692771"/>
              <a:gd name="connsiteX27" fmla="*/ 11571113 w 11571113"/>
              <a:gd name="connsiteY27" fmla="*/ 513474 h 1692771"/>
              <a:gd name="connsiteX28" fmla="*/ 11571113 w 11571113"/>
              <a:gd name="connsiteY28" fmla="*/ 1111586 h 1692771"/>
              <a:gd name="connsiteX29" fmla="*/ 11571113 w 11571113"/>
              <a:gd name="connsiteY29" fmla="*/ 1692771 h 1692771"/>
              <a:gd name="connsiteX30" fmla="*/ 10992557 w 11571113"/>
              <a:gd name="connsiteY30" fmla="*/ 1692771 h 1692771"/>
              <a:gd name="connsiteX31" fmla="*/ 10182579 w 11571113"/>
              <a:gd name="connsiteY31" fmla="*/ 1692771 h 1692771"/>
              <a:gd name="connsiteX32" fmla="*/ 9488313 w 11571113"/>
              <a:gd name="connsiteY32" fmla="*/ 1692771 h 1692771"/>
              <a:gd name="connsiteX33" fmla="*/ 8678335 w 11571113"/>
              <a:gd name="connsiteY33" fmla="*/ 1692771 h 1692771"/>
              <a:gd name="connsiteX34" fmla="*/ 8215490 w 11571113"/>
              <a:gd name="connsiteY34" fmla="*/ 1692771 h 1692771"/>
              <a:gd name="connsiteX35" fmla="*/ 7752646 w 11571113"/>
              <a:gd name="connsiteY35" fmla="*/ 1692771 h 1692771"/>
              <a:gd name="connsiteX36" fmla="*/ 7405512 w 11571113"/>
              <a:gd name="connsiteY36" fmla="*/ 1692771 h 1692771"/>
              <a:gd name="connsiteX37" fmla="*/ 7174090 w 11571113"/>
              <a:gd name="connsiteY37" fmla="*/ 1692771 h 1692771"/>
              <a:gd name="connsiteX38" fmla="*/ 6479823 w 11571113"/>
              <a:gd name="connsiteY38" fmla="*/ 1692771 h 1692771"/>
              <a:gd name="connsiteX39" fmla="*/ 5785557 w 11571113"/>
              <a:gd name="connsiteY39" fmla="*/ 1692771 h 1692771"/>
              <a:gd name="connsiteX40" fmla="*/ 5091290 w 11571113"/>
              <a:gd name="connsiteY40" fmla="*/ 1692771 h 1692771"/>
              <a:gd name="connsiteX41" fmla="*/ 4281312 w 11571113"/>
              <a:gd name="connsiteY41" fmla="*/ 1692771 h 1692771"/>
              <a:gd name="connsiteX42" fmla="*/ 3471334 w 11571113"/>
              <a:gd name="connsiteY42" fmla="*/ 1692771 h 1692771"/>
              <a:gd name="connsiteX43" fmla="*/ 3239912 w 11571113"/>
              <a:gd name="connsiteY43" fmla="*/ 1692771 h 1692771"/>
              <a:gd name="connsiteX44" fmla="*/ 2892778 w 11571113"/>
              <a:gd name="connsiteY44" fmla="*/ 1692771 h 1692771"/>
              <a:gd name="connsiteX45" fmla="*/ 2661356 w 11571113"/>
              <a:gd name="connsiteY45" fmla="*/ 1692771 h 1692771"/>
              <a:gd name="connsiteX46" fmla="*/ 1967089 w 11571113"/>
              <a:gd name="connsiteY46" fmla="*/ 1692771 h 1692771"/>
              <a:gd name="connsiteX47" fmla="*/ 1157111 w 11571113"/>
              <a:gd name="connsiteY47" fmla="*/ 1692771 h 1692771"/>
              <a:gd name="connsiteX48" fmla="*/ 809978 w 11571113"/>
              <a:gd name="connsiteY48" fmla="*/ 1692771 h 1692771"/>
              <a:gd name="connsiteX49" fmla="*/ 0 w 11571113"/>
              <a:gd name="connsiteY49" fmla="*/ 1692771 h 1692771"/>
              <a:gd name="connsiteX50" fmla="*/ 0 w 11571113"/>
              <a:gd name="connsiteY50" fmla="*/ 1128514 h 1692771"/>
              <a:gd name="connsiteX51" fmla="*/ 0 w 11571113"/>
              <a:gd name="connsiteY51" fmla="*/ 581185 h 1692771"/>
              <a:gd name="connsiteX52" fmla="*/ 0 w 11571113"/>
              <a:gd name="connsiteY52" fmla="*/ 0 h 169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1571113" h="1692771" extrusionOk="0">
                <a:moveTo>
                  <a:pt x="0" y="0"/>
                </a:moveTo>
                <a:cubicBezTo>
                  <a:pt x="146489" y="-12339"/>
                  <a:pt x="187939" y="5922"/>
                  <a:pt x="347133" y="0"/>
                </a:cubicBezTo>
                <a:cubicBezTo>
                  <a:pt x="506327" y="-5922"/>
                  <a:pt x="492770" y="24561"/>
                  <a:pt x="578556" y="0"/>
                </a:cubicBezTo>
                <a:cubicBezTo>
                  <a:pt x="664342" y="-24561"/>
                  <a:pt x="933688" y="57733"/>
                  <a:pt x="1157111" y="0"/>
                </a:cubicBezTo>
                <a:cubicBezTo>
                  <a:pt x="1380535" y="-57733"/>
                  <a:pt x="1407927" y="25546"/>
                  <a:pt x="1504245" y="0"/>
                </a:cubicBezTo>
                <a:cubicBezTo>
                  <a:pt x="1600563" y="-25546"/>
                  <a:pt x="1649929" y="23193"/>
                  <a:pt x="1735667" y="0"/>
                </a:cubicBezTo>
                <a:cubicBezTo>
                  <a:pt x="1821405" y="-23193"/>
                  <a:pt x="2156746" y="56829"/>
                  <a:pt x="2429934" y="0"/>
                </a:cubicBezTo>
                <a:cubicBezTo>
                  <a:pt x="2703122" y="-56829"/>
                  <a:pt x="2620024" y="14673"/>
                  <a:pt x="2777067" y="0"/>
                </a:cubicBezTo>
                <a:cubicBezTo>
                  <a:pt x="2934110" y="-14673"/>
                  <a:pt x="3036083" y="17346"/>
                  <a:pt x="3124201" y="0"/>
                </a:cubicBezTo>
                <a:cubicBezTo>
                  <a:pt x="3212319" y="-17346"/>
                  <a:pt x="3271084" y="3985"/>
                  <a:pt x="3355623" y="0"/>
                </a:cubicBezTo>
                <a:cubicBezTo>
                  <a:pt x="3440162" y="-3985"/>
                  <a:pt x="3486692" y="21625"/>
                  <a:pt x="3587045" y="0"/>
                </a:cubicBezTo>
                <a:cubicBezTo>
                  <a:pt x="3687398" y="-21625"/>
                  <a:pt x="3840598" y="4320"/>
                  <a:pt x="3934178" y="0"/>
                </a:cubicBezTo>
                <a:cubicBezTo>
                  <a:pt x="4027758" y="-4320"/>
                  <a:pt x="4248463" y="51064"/>
                  <a:pt x="4512734" y="0"/>
                </a:cubicBezTo>
                <a:cubicBezTo>
                  <a:pt x="4777005" y="-51064"/>
                  <a:pt x="4996539" y="14703"/>
                  <a:pt x="5322712" y="0"/>
                </a:cubicBezTo>
                <a:cubicBezTo>
                  <a:pt x="5648885" y="-14703"/>
                  <a:pt x="5550245" y="23405"/>
                  <a:pt x="5669845" y="0"/>
                </a:cubicBezTo>
                <a:cubicBezTo>
                  <a:pt x="5789445" y="-23405"/>
                  <a:pt x="5907816" y="4200"/>
                  <a:pt x="6016979" y="0"/>
                </a:cubicBezTo>
                <a:cubicBezTo>
                  <a:pt x="6126142" y="-4200"/>
                  <a:pt x="6267346" y="41511"/>
                  <a:pt x="6364112" y="0"/>
                </a:cubicBezTo>
                <a:cubicBezTo>
                  <a:pt x="6460878" y="-41511"/>
                  <a:pt x="6815496" y="82066"/>
                  <a:pt x="7174090" y="0"/>
                </a:cubicBezTo>
                <a:cubicBezTo>
                  <a:pt x="7532684" y="-82066"/>
                  <a:pt x="7804979" y="39662"/>
                  <a:pt x="7984068" y="0"/>
                </a:cubicBezTo>
                <a:cubicBezTo>
                  <a:pt x="8163157" y="-39662"/>
                  <a:pt x="8282154" y="3550"/>
                  <a:pt x="8562624" y="0"/>
                </a:cubicBezTo>
                <a:cubicBezTo>
                  <a:pt x="8843094" y="-3550"/>
                  <a:pt x="8816644" y="2983"/>
                  <a:pt x="8909757" y="0"/>
                </a:cubicBezTo>
                <a:cubicBezTo>
                  <a:pt x="9002870" y="-2983"/>
                  <a:pt x="9168534" y="3695"/>
                  <a:pt x="9256890" y="0"/>
                </a:cubicBezTo>
                <a:cubicBezTo>
                  <a:pt x="9345246" y="-3695"/>
                  <a:pt x="9394154" y="14927"/>
                  <a:pt x="9488313" y="0"/>
                </a:cubicBezTo>
                <a:cubicBezTo>
                  <a:pt x="9582472" y="-14927"/>
                  <a:pt x="10088028" y="31455"/>
                  <a:pt x="10298291" y="0"/>
                </a:cubicBezTo>
                <a:cubicBezTo>
                  <a:pt x="10508554" y="-31455"/>
                  <a:pt x="10558309" y="45717"/>
                  <a:pt x="10761135" y="0"/>
                </a:cubicBezTo>
                <a:cubicBezTo>
                  <a:pt x="10963961" y="-45717"/>
                  <a:pt x="10919741" y="22603"/>
                  <a:pt x="10992557" y="0"/>
                </a:cubicBezTo>
                <a:cubicBezTo>
                  <a:pt x="11065373" y="-22603"/>
                  <a:pt x="11308577" y="22551"/>
                  <a:pt x="11571113" y="0"/>
                </a:cubicBezTo>
                <a:cubicBezTo>
                  <a:pt x="11618802" y="135365"/>
                  <a:pt x="11557845" y="296811"/>
                  <a:pt x="11571113" y="513474"/>
                </a:cubicBezTo>
                <a:cubicBezTo>
                  <a:pt x="11584381" y="730137"/>
                  <a:pt x="11511210" y="910520"/>
                  <a:pt x="11571113" y="1111586"/>
                </a:cubicBezTo>
                <a:cubicBezTo>
                  <a:pt x="11631016" y="1312652"/>
                  <a:pt x="11523467" y="1483283"/>
                  <a:pt x="11571113" y="1692771"/>
                </a:cubicBezTo>
                <a:cubicBezTo>
                  <a:pt x="11298192" y="1739757"/>
                  <a:pt x="11118459" y="1676849"/>
                  <a:pt x="10992557" y="1692771"/>
                </a:cubicBezTo>
                <a:cubicBezTo>
                  <a:pt x="10866655" y="1708693"/>
                  <a:pt x="10567425" y="1668984"/>
                  <a:pt x="10182579" y="1692771"/>
                </a:cubicBezTo>
                <a:cubicBezTo>
                  <a:pt x="9797733" y="1716558"/>
                  <a:pt x="9697472" y="1634134"/>
                  <a:pt x="9488313" y="1692771"/>
                </a:cubicBezTo>
                <a:cubicBezTo>
                  <a:pt x="9279154" y="1751408"/>
                  <a:pt x="8969358" y="1689154"/>
                  <a:pt x="8678335" y="1692771"/>
                </a:cubicBezTo>
                <a:cubicBezTo>
                  <a:pt x="8387312" y="1696388"/>
                  <a:pt x="8408759" y="1652528"/>
                  <a:pt x="8215490" y="1692771"/>
                </a:cubicBezTo>
                <a:cubicBezTo>
                  <a:pt x="8022221" y="1733014"/>
                  <a:pt x="7851229" y="1687058"/>
                  <a:pt x="7752646" y="1692771"/>
                </a:cubicBezTo>
                <a:cubicBezTo>
                  <a:pt x="7654063" y="1698484"/>
                  <a:pt x="7476602" y="1666499"/>
                  <a:pt x="7405512" y="1692771"/>
                </a:cubicBezTo>
                <a:cubicBezTo>
                  <a:pt x="7334422" y="1719043"/>
                  <a:pt x="7278181" y="1674538"/>
                  <a:pt x="7174090" y="1692771"/>
                </a:cubicBezTo>
                <a:cubicBezTo>
                  <a:pt x="7069999" y="1711004"/>
                  <a:pt x="6791035" y="1672617"/>
                  <a:pt x="6479823" y="1692771"/>
                </a:cubicBezTo>
                <a:cubicBezTo>
                  <a:pt x="6168611" y="1712925"/>
                  <a:pt x="6066946" y="1667788"/>
                  <a:pt x="5785557" y="1692771"/>
                </a:cubicBezTo>
                <a:cubicBezTo>
                  <a:pt x="5504168" y="1717754"/>
                  <a:pt x="5393811" y="1642066"/>
                  <a:pt x="5091290" y="1692771"/>
                </a:cubicBezTo>
                <a:cubicBezTo>
                  <a:pt x="4788769" y="1743476"/>
                  <a:pt x="4583986" y="1631138"/>
                  <a:pt x="4281312" y="1692771"/>
                </a:cubicBezTo>
                <a:cubicBezTo>
                  <a:pt x="3978638" y="1754404"/>
                  <a:pt x="3853358" y="1609544"/>
                  <a:pt x="3471334" y="1692771"/>
                </a:cubicBezTo>
                <a:cubicBezTo>
                  <a:pt x="3089310" y="1775998"/>
                  <a:pt x="3300056" y="1675270"/>
                  <a:pt x="3239912" y="1692771"/>
                </a:cubicBezTo>
                <a:cubicBezTo>
                  <a:pt x="3179768" y="1710272"/>
                  <a:pt x="3050288" y="1670174"/>
                  <a:pt x="2892778" y="1692771"/>
                </a:cubicBezTo>
                <a:cubicBezTo>
                  <a:pt x="2735268" y="1715368"/>
                  <a:pt x="2731776" y="1675460"/>
                  <a:pt x="2661356" y="1692771"/>
                </a:cubicBezTo>
                <a:cubicBezTo>
                  <a:pt x="2590936" y="1710082"/>
                  <a:pt x="2118623" y="1627335"/>
                  <a:pt x="1967089" y="1692771"/>
                </a:cubicBezTo>
                <a:cubicBezTo>
                  <a:pt x="1815555" y="1758207"/>
                  <a:pt x="1462471" y="1607857"/>
                  <a:pt x="1157111" y="1692771"/>
                </a:cubicBezTo>
                <a:cubicBezTo>
                  <a:pt x="851751" y="1777685"/>
                  <a:pt x="887364" y="1670981"/>
                  <a:pt x="809978" y="1692771"/>
                </a:cubicBezTo>
                <a:cubicBezTo>
                  <a:pt x="732592" y="1714561"/>
                  <a:pt x="197639" y="1661737"/>
                  <a:pt x="0" y="1692771"/>
                </a:cubicBezTo>
                <a:cubicBezTo>
                  <a:pt x="-21907" y="1550004"/>
                  <a:pt x="17497" y="1321095"/>
                  <a:pt x="0" y="1128514"/>
                </a:cubicBezTo>
                <a:cubicBezTo>
                  <a:pt x="-17497" y="935933"/>
                  <a:pt x="55496" y="726666"/>
                  <a:pt x="0" y="581185"/>
                </a:cubicBezTo>
                <a:cubicBezTo>
                  <a:pt x="-55496" y="435704"/>
                  <a:pt x="67105" y="233229"/>
                  <a:pt x="0" y="0"/>
                </a:cubicBezTo>
                <a:close/>
              </a:path>
            </a:pathLst>
          </a:custGeom>
          <a:noFill/>
          <a:ln w="28575">
            <a:noFill/>
            <a:extLst>
              <a:ext uri="{C807C97D-BFC1-408E-A445-0C87EB9F89A2}">
                <ask:lineSketchStyleProps xmlns:ask="http://schemas.microsoft.com/office/drawing/2018/sketchyshapes" sd="245200798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2000" spc="-1" noProof="0" dirty="0">
                <a:latin typeface="Arial"/>
              </a:rPr>
              <a:t>P</a:t>
            </a:r>
            <a:r>
              <a:rPr lang="en-US" sz="2000" b="0" strike="noStrike" spc="-1" noProof="0" dirty="0">
                <a:latin typeface="Arial"/>
              </a:rPr>
              <a:t>revious conclusions supported by the noise detailed mode</a:t>
            </a:r>
            <a:r>
              <a:rPr lang="en-US" sz="2000" spc="-1" noProof="0" dirty="0">
                <a:latin typeface="Arial"/>
              </a:rPr>
              <a:t>l included in the MC for </a:t>
            </a:r>
            <a:r>
              <a:rPr lang="en-US" sz="2000" spc="-1" noProof="0" dirty="0">
                <a:solidFill>
                  <a:srgbClr val="0000FF"/>
                </a:solidFill>
                <a:latin typeface="Arial"/>
              </a:rPr>
              <a:t>Simulation of charge deposition in events </a:t>
            </a:r>
          </a:p>
          <a:p>
            <a:pPr>
              <a:tabLst>
                <a:tab pos="3498850" algn="l"/>
              </a:tabLst>
            </a:pPr>
            <a:r>
              <a:rPr lang="en-US" sz="3200" spc="-1" noProof="0" dirty="0">
                <a:latin typeface="Arial"/>
              </a:rPr>
              <a:t> </a:t>
            </a:r>
            <a:endParaRPr lang="en-US" sz="3200" spc="-1" noProof="0" dirty="0">
              <a:solidFill>
                <a:srgbClr val="0000FF"/>
              </a:solidFill>
              <a:latin typeface="Arial"/>
            </a:endParaRPr>
          </a:p>
          <a:p>
            <a:endParaRPr lang="en-US" sz="3200" b="0" strike="noStrike" spc="-1" noProof="0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11EBDD-E997-F0BA-E280-D44779733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94" y="1764395"/>
            <a:ext cx="7119746" cy="38713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9A4D9E-0779-C4C4-1C5B-A65CE5E27B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0" y="1658554"/>
            <a:ext cx="4604647" cy="26609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2A9665E-D128-8F73-B3A4-542BD723E1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7630" y="5324232"/>
            <a:ext cx="1970959" cy="140340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1BF58EAA-484C-2247-9D4A-F665A4511290}"/>
                  </a:ext>
                </a:extLst>
              </p14:cNvPr>
              <p14:cNvContentPartPr/>
              <p14:nvPr/>
            </p14:nvContentPartPr>
            <p14:xfrm>
              <a:off x="11514080" y="2245924"/>
              <a:ext cx="360" cy="36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1BF58EAA-484C-2247-9D4A-F665A4511290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1496440" y="2227924"/>
                <a:ext cx="3600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884568D1-0CE6-BAA4-9901-826F91B82FF2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26806" r="25443" b="59304"/>
          <a:stretch/>
        </p:blipFill>
        <p:spPr>
          <a:xfrm>
            <a:off x="760858" y="4387480"/>
            <a:ext cx="4468464" cy="227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7172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15FFC-B8F2-6431-3ACF-5390B968E7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C77C4-8C5F-7E3C-7801-A455069D1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sz="3600" noProof="0" dirty="0"/>
              <a:t>The ND280 experiment: </a:t>
            </a:r>
            <a:r>
              <a:rPr lang="en-US" noProof="0" dirty="0"/>
              <a:t>High Angle TPC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6A5257-DB2F-0B71-301B-961ED7053E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24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589023-9CFB-A21C-F425-9F6250485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B7D95F-668F-96F4-E410-652D36EA6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B1ADCF-F3D3-9621-0593-282E3B14FA41}"/>
              </a:ext>
            </a:extLst>
          </p:cNvPr>
          <p:cNvSpPr txBox="1"/>
          <p:nvPr/>
        </p:nvSpPr>
        <p:spPr>
          <a:xfrm>
            <a:off x="2091211" y="1641073"/>
            <a:ext cx="7773989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/>
              <a:t>The HATPC detector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A short introduction</a:t>
            </a:r>
          </a:p>
          <a:p>
            <a:pPr lvl="1"/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Encapsulated Resistive Anode Micromegas (ERAMs)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The realization of the 50 ERAM sensors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The ERAM characterization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Detector response, signal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 HATPC performance 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830985-B8EB-EBB1-3A7A-0655F04E2177}"/>
              </a:ext>
            </a:extLst>
          </p:cNvPr>
          <p:cNvSpPr/>
          <p:nvPr/>
        </p:nvSpPr>
        <p:spPr>
          <a:xfrm>
            <a:off x="1943100" y="1647424"/>
            <a:ext cx="6908800" cy="294997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BE870B-9D73-C714-A9C5-1445C8B5EBC7}"/>
              </a:ext>
            </a:extLst>
          </p:cNvPr>
          <p:cNvSpPr/>
          <p:nvPr/>
        </p:nvSpPr>
        <p:spPr>
          <a:xfrm>
            <a:off x="2000250" y="2413000"/>
            <a:ext cx="6781800" cy="13589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D9CCD8-1FC6-761B-09F1-D7E166AB0DC8}"/>
              </a:ext>
            </a:extLst>
          </p:cNvPr>
          <p:cNvSpPr/>
          <p:nvPr/>
        </p:nvSpPr>
        <p:spPr>
          <a:xfrm>
            <a:off x="2503961" y="3349047"/>
            <a:ext cx="4521200" cy="3429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EFC44E7-1289-4F50-2AA9-F4FF9590BC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1954864" imgH="2780981" progId="">
                  <p:embed/>
                </p:oleObj>
              </mc:Choice>
              <mc:Fallback>
                <p:oleObj r:id="rId2" imgW="21954864" imgH="2780981" progId="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4EFC44E7-1289-4F50-2AA9-F4FF9590BC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46323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01933-DA9A-B483-643A-4A66E2D98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 dirty="0"/>
              <a:t>The ND280 experiment: </a:t>
            </a:r>
            <a:r>
              <a:rPr lang="en-US" noProof="0" dirty="0"/>
              <a:t>High Angle TPC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05083-DB02-618C-E917-5E90A255DD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25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0424D7-9864-32AA-0418-FCB9D3756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059E13-3030-6D35-CA91-2D379F48E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4B0A87-6D5C-6A4A-9532-6A92AB55F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592" y="1555831"/>
            <a:ext cx="2453853" cy="21109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B9AF37-3F9A-3AA8-1669-458A42D04712}"/>
              </a:ext>
            </a:extLst>
          </p:cNvPr>
          <p:cNvSpPr txBox="1"/>
          <p:nvPr/>
        </p:nvSpPr>
        <p:spPr>
          <a:xfrm>
            <a:off x="345014" y="1024316"/>
            <a:ext cx="10921993" cy="461665"/>
          </a:xfrm>
          <a:custGeom>
            <a:avLst/>
            <a:gdLst>
              <a:gd name="connsiteX0" fmla="*/ 0 w 10921993"/>
              <a:gd name="connsiteY0" fmla="*/ 0 h 461665"/>
              <a:gd name="connsiteX1" fmla="*/ 356402 w 10921993"/>
              <a:gd name="connsiteY1" fmla="*/ 0 h 461665"/>
              <a:gd name="connsiteX2" fmla="*/ 603584 w 10921993"/>
              <a:gd name="connsiteY2" fmla="*/ 0 h 461665"/>
              <a:gd name="connsiteX3" fmla="*/ 1178426 w 10921993"/>
              <a:gd name="connsiteY3" fmla="*/ 0 h 461665"/>
              <a:gd name="connsiteX4" fmla="*/ 1534827 w 10921993"/>
              <a:gd name="connsiteY4" fmla="*/ 0 h 461665"/>
              <a:gd name="connsiteX5" fmla="*/ 1782009 w 10921993"/>
              <a:gd name="connsiteY5" fmla="*/ 0 h 461665"/>
              <a:gd name="connsiteX6" fmla="*/ 2466071 w 10921993"/>
              <a:gd name="connsiteY6" fmla="*/ 0 h 461665"/>
              <a:gd name="connsiteX7" fmla="*/ 2822473 w 10921993"/>
              <a:gd name="connsiteY7" fmla="*/ 0 h 461665"/>
              <a:gd name="connsiteX8" fmla="*/ 3178875 w 10921993"/>
              <a:gd name="connsiteY8" fmla="*/ 0 h 461665"/>
              <a:gd name="connsiteX9" fmla="*/ 3426057 w 10921993"/>
              <a:gd name="connsiteY9" fmla="*/ 0 h 461665"/>
              <a:gd name="connsiteX10" fmla="*/ 3673239 w 10921993"/>
              <a:gd name="connsiteY10" fmla="*/ 0 h 461665"/>
              <a:gd name="connsiteX11" fmla="*/ 4029641 w 10921993"/>
              <a:gd name="connsiteY11" fmla="*/ 0 h 461665"/>
              <a:gd name="connsiteX12" fmla="*/ 4604482 w 10921993"/>
              <a:gd name="connsiteY12" fmla="*/ 0 h 461665"/>
              <a:gd name="connsiteX13" fmla="*/ 5397764 w 10921993"/>
              <a:gd name="connsiteY13" fmla="*/ 0 h 461665"/>
              <a:gd name="connsiteX14" fmla="*/ 5754166 w 10921993"/>
              <a:gd name="connsiteY14" fmla="*/ 0 h 461665"/>
              <a:gd name="connsiteX15" fmla="*/ 6110568 w 10921993"/>
              <a:gd name="connsiteY15" fmla="*/ 0 h 461665"/>
              <a:gd name="connsiteX16" fmla="*/ 6466970 w 10921993"/>
              <a:gd name="connsiteY16" fmla="*/ 0 h 461665"/>
              <a:gd name="connsiteX17" fmla="*/ 7260251 w 10921993"/>
              <a:gd name="connsiteY17" fmla="*/ 0 h 461665"/>
              <a:gd name="connsiteX18" fmla="*/ 8053533 w 10921993"/>
              <a:gd name="connsiteY18" fmla="*/ 0 h 461665"/>
              <a:gd name="connsiteX19" fmla="*/ 8628374 w 10921993"/>
              <a:gd name="connsiteY19" fmla="*/ 0 h 461665"/>
              <a:gd name="connsiteX20" fmla="*/ 8984776 w 10921993"/>
              <a:gd name="connsiteY20" fmla="*/ 0 h 461665"/>
              <a:gd name="connsiteX21" fmla="*/ 9341178 w 10921993"/>
              <a:gd name="connsiteY21" fmla="*/ 0 h 461665"/>
              <a:gd name="connsiteX22" fmla="*/ 9588360 w 10921993"/>
              <a:gd name="connsiteY22" fmla="*/ 0 h 461665"/>
              <a:gd name="connsiteX23" fmla="*/ 10381642 w 10921993"/>
              <a:gd name="connsiteY23" fmla="*/ 0 h 461665"/>
              <a:gd name="connsiteX24" fmla="*/ 10921993 w 10921993"/>
              <a:gd name="connsiteY24" fmla="*/ 0 h 461665"/>
              <a:gd name="connsiteX25" fmla="*/ 10921993 w 10921993"/>
              <a:gd name="connsiteY25" fmla="*/ 461665 h 461665"/>
              <a:gd name="connsiteX26" fmla="*/ 10347151 w 10921993"/>
              <a:gd name="connsiteY26" fmla="*/ 461665 h 461665"/>
              <a:gd name="connsiteX27" fmla="*/ 9772310 w 10921993"/>
              <a:gd name="connsiteY27" fmla="*/ 461665 h 461665"/>
              <a:gd name="connsiteX28" fmla="*/ 9306688 w 10921993"/>
              <a:gd name="connsiteY28" fmla="*/ 461665 h 461665"/>
              <a:gd name="connsiteX29" fmla="*/ 8950286 w 10921993"/>
              <a:gd name="connsiteY29" fmla="*/ 461665 h 461665"/>
              <a:gd name="connsiteX30" fmla="*/ 8703104 w 10921993"/>
              <a:gd name="connsiteY30" fmla="*/ 461665 h 461665"/>
              <a:gd name="connsiteX31" fmla="*/ 7909822 w 10921993"/>
              <a:gd name="connsiteY31" fmla="*/ 461665 h 461665"/>
              <a:gd name="connsiteX32" fmla="*/ 7225761 w 10921993"/>
              <a:gd name="connsiteY32" fmla="*/ 461665 h 461665"/>
              <a:gd name="connsiteX33" fmla="*/ 6432479 w 10921993"/>
              <a:gd name="connsiteY33" fmla="*/ 461665 h 461665"/>
              <a:gd name="connsiteX34" fmla="*/ 5966857 w 10921993"/>
              <a:gd name="connsiteY34" fmla="*/ 461665 h 461665"/>
              <a:gd name="connsiteX35" fmla="*/ 5501235 w 10921993"/>
              <a:gd name="connsiteY35" fmla="*/ 461665 h 461665"/>
              <a:gd name="connsiteX36" fmla="*/ 5144834 w 10921993"/>
              <a:gd name="connsiteY36" fmla="*/ 461665 h 461665"/>
              <a:gd name="connsiteX37" fmla="*/ 4897652 w 10921993"/>
              <a:gd name="connsiteY37" fmla="*/ 461665 h 461665"/>
              <a:gd name="connsiteX38" fmla="*/ 4213590 w 10921993"/>
              <a:gd name="connsiteY38" fmla="*/ 461665 h 461665"/>
              <a:gd name="connsiteX39" fmla="*/ 3529528 w 10921993"/>
              <a:gd name="connsiteY39" fmla="*/ 461665 h 461665"/>
              <a:gd name="connsiteX40" fmla="*/ 2845467 w 10921993"/>
              <a:gd name="connsiteY40" fmla="*/ 461665 h 461665"/>
              <a:gd name="connsiteX41" fmla="*/ 2052185 w 10921993"/>
              <a:gd name="connsiteY41" fmla="*/ 461665 h 461665"/>
              <a:gd name="connsiteX42" fmla="*/ 1258903 w 10921993"/>
              <a:gd name="connsiteY42" fmla="*/ 461665 h 461665"/>
              <a:gd name="connsiteX43" fmla="*/ 1011721 w 10921993"/>
              <a:gd name="connsiteY43" fmla="*/ 461665 h 461665"/>
              <a:gd name="connsiteX44" fmla="*/ 655320 w 10921993"/>
              <a:gd name="connsiteY44" fmla="*/ 461665 h 461665"/>
              <a:gd name="connsiteX45" fmla="*/ 0 w 10921993"/>
              <a:gd name="connsiteY45" fmla="*/ 461665 h 461665"/>
              <a:gd name="connsiteX46" fmla="*/ 0 w 10921993"/>
              <a:gd name="connsiteY46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0921993" h="461665" extrusionOk="0">
                <a:moveTo>
                  <a:pt x="0" y="0"/>
                </a:moveTo>
                <a:cubicBezTo>
                  <a:pt x="87705" y="-37931"/>
                  <a:pt x="274021" y="17004"/>
                  <a:pt x="356402" y="0"/>
                </a:cubicBezTo>
                <a:cubicBezTo>
                  <a:pt x="438783" y="-17004"/>
                  <a:pt x="513612" y="16436"/>
                  <a:pt x="603584" y="0"/>
                </a:cubicBezTo>
                <a:cubicBezTo>
                  <a:pt x="693556" y="-16436"/>
                  <a:pt x="922714" y="39304"/>
                  <a:pt x="1178426" y="0"/>
                </a:cubicBezTo>
                <a:cubicBezTo>
                  <a:pt x="1434138" y="-39304"/>
                  <a:pt x="1383263" y="14527"/>
                  <a:pt x="1534827" y="0"/>
                </a:cubicBezTo>
                <a:cubicBezTo>
                  <a:pt x="1686391" y="-14527"/>
                  <a:pt x="1678832" y="10190"/>
                  <a:pt x="1782009" y="0"/>
                </a:cubicBezTo>
                <a:cubicBezTo>
                  <a:pt x="1885186" y="-10190"/>
                  <a:pt x="2128952" y="79151"/>
                  <a:pt x="2466071" y="0"/>
                </a:cubicBezTo>
                <a:cubicBezTo>
                  <a:pt x="2803190" y="-79151"/>
                  <a:pt x="2740028" y="36386"/>
                  <a:pt x="2822473" y="0"/>
                </a:cubicBezTo>
                <a:cubicBezTo>
                  <a:pt x="2904918" y="-36386"/>
                  <a:pt x="3051040" y="13129"/>
                  <a:pt x="3178875" y="0"/>
                </a:cubicBezTo>
                <a:cubicBezTo>
                  <a:pt x="3306710" y="-13129"/>
                  <a:pt x="3330851" y="17729"/>
                  <a:pt x="3426057" y="0"/>
                </a:cubicBezTo>
                <a:cubicBezTo>
                  <a:pt x="3521263" y="-17729"/>
                  <a:pt x="3579171" y="26669"/>
                  <a:pt x="3673239" y="0"/>
                </a:cubicBezTo>
                <a:cubicBezTo>
                  <a:pt x="3767307" y="-26669"/>
                  <a:pt x="3890058" y="30430"/>
                  <a:pt x="4029641" y="0"/>
                </a:cubicBezTo>
                <a:cubicBezTo>
                  <a:pt x="4169224" y="-30430"/>
                  <a:pt x="4326732" y="24347"/>
                  <a:pt x="4604482" y="0"/>
                </a:cubicBezTo>
                <a:cubicBezTo>
                  <a:pt x="4882232" y="-24347"/>
                  <a:pt x="5058555" y="77699"/>
                  <a:pt x="5397764" y="0"/>
                </a:cubicBezTo>
                <a:cubicBezTo>
                  <a:pt x="5736973" y="-77699"/>
                  <a:pt x="5646000" y="6070"/>
                  <a:pt x="5754166" y="0"/>
                </a:cubicBezTo>
                <a:cubicBezTo>
                  <a:pt x="5862332" y="-6070"/>
                  <a:pt x="6036686" y="2848"/>
                  <a:pt x="6110568" y="0"/>
                </a:cubicBezTo>
                <a:cubicBezTo>
                  <a:pt x="6184450" y="-2848"/>
                  <a:pt x="6366996" y="27861"/>
                  <a:pt x="6466970" y="0"/>
                </a:cubicBezTo>
                <a:cubicBezTo>
                  <a:pt x="6566944" y="-27861"/>
                  <a:pt x="7020803" y="26080"/>
                  <a:pt x="7260251" y="0"/>
                </a:cubicBezTo>
                <a:cubicBezTo>
                  <a:pt x="7499699" y="-26080"/>
                  <a:pt x="7701667" y="64197"/>
                  <a:pt x="8053533" y="0"/>
                </a:cubicBezTo>
                <a:cubicBezTo>
                  <a:pt x="8405399" y="-64197"/>
                  <a:pt x="8380171" y="3776"/>
                  <a:pt x="8628374" y="0"/>
                </a:cubicBezTo>
                <a:cubicBezTo>
                  <a:pt x="8876577" y="-3776"/>
                  <a:pt x="8831312" y="33306"/>
                  <a:pt x="8984776" y="0"/>
                </a:cubicBezTo>
                <a:cubicBezTo>
                  <a:pt x="9138240" y="-33306"/>
                  <a:pt x="9225914" y="10779"/>
                  <a:pt x="9341178" y="0"/>
                </a:cubicBezTo>
                <a:cubicBezTo>
                  <a:pt x="9456442" y="-10779"/>
                  <a:pt x="9471480" y="13302"/>
                  <a:pt x="9588360" y="0"/>
                </a:cubicBezTo>
                <a:cubicBezTo>
                  <a:pt x="9705240" y="-13302"/>
                  <a:pt x="10132243" y="84102"/>
                  <a:pt x="10381642" y="0"/>
                </a:cubicBezTo>
                <a:cubicBezTo>
                  <a:pt x="10631041" y="-84102"/>
                  <a:pt x="10707426" y="18282"/>
                  <a:pt x="10921993" y="0"/>
                </a:cubicBezTo>
                <a:cubicBezTo>
                  <a:pt x="10967065" y="101744"/>
                  <a:pt x="10911780" y="327588"/>
                  <a:pt x="10921993" y="461665"/>
                </a:cubicBezTo>
                <a:cubicBezTo>
                  <a:pt x="10803207" y="511526"/>
                  <a:pt x="10502009" y="399711"/>
                  <a:pt x="10347151" y="461665"/>
                </a:cubicBezTo>
                <a:cubicBezTo>
                  <a:pt x="10192293" y="523619"/>
                  <a:pt x="9913222" y="460526"/>
                  <a:pt x="9772310" y="461665"/>
                </a:cubicBezTo>
                <a:cubicBezTo>
                  <a:pt x="9631398" y="462804"/>
                  <a:pt x="9474996" y="425072"/>
                  <a:pt x="9306688" y="461665"/>
                </a:cubicBezTo>
                <a:cubicBezTo>
                  <a:pt x="9138380" y="498258"/>
                  <a:pt x="9119552" y="422568"/>
                  <a:pt x="8950286" y="461665"/>
                </a:cubicBezTo>
                <a:cubicBezTo>
                  <a:pt x="8781020" y="500762"/>
                  <a:pt x="8817126" y="453267"/>
                  <a:pt x="8703104" y="461665"/>
                </a:cubicBezTo>
                <a:cubicBezTo>
                  <a:pt x="8589082" y="470063"/>
                  <a:pt x="8222545" y="413402"/>
                  <a:pt x="7909822" y="461665"/>
                </a:cubicBezTo>
                <a:cubicBezTo>
                  <a:pt x="7597099" y="509928"/>
                  <a:pt x="7473372" y="409755"/>
                  <a:pt x="7225761" y="461665"/>
                </a:cubicBezTo>
                <a:cubicBezTo>
                  <a:pt x="6978150" y="513575"/>
                  <a:pt x="6671688" y="410228"/>
                  <a:pt x="6432479" y="461665"/>
                </a:cubicBezTo>
                <a:cubicBezTo>
                  <a:pt x="6193270" y="513102"/>
                  <a:pt x="6110368" y="438907"/>
                  <a:pt x="5966857" y="461665"/>
                </a:cubicBezTo>
                <a:cubicBezTo>
                  <a:pt x="5823346" y="484423"/>
                  <a:pt x="5699344" y="447009"/>
                  <a:pt x="5501235" y="461665"/>
                </a:cubicBezTo>
                <a:cubicBezTo>
                  <a:pt x="5303126" y="476321"/>
                  <a:pt x="5216940" y="419169"/>
                  <a:pt x="5144834" y="461665"/>
                </a:cubicBezTo>
                <a:cubicBezTo>
                  <a:pt x="5072728" y="504161"/>
                  <a:pt x="4981664" y="441484"/>
                  <a:pt x="4897652" y="461665"/>
                </a:cubicBezTo>
                <a:cubicBezTo>
                  <a:pt x="4813640" y="481846"/>
                  <a:pt x="4391655" y="382467"/>
                  <a:pt x="4213590" y="461665"/>
                </a:cubicBezTo>
                <a:cubicBezTo>
                  <a:pt x="4035525" y="540863"/>
                  <a:pt x="3811320" y="454413"/>
                  <a:pt x="3529528" y="461665"/>
                </a:cubicBezTo>
                <a:cubicBezTo>
                  <a:pt x="3247736" y="468917"/>
                  <a:pt x="3105630" y="460496"/>
                  <a:pt x="2845467" y="461665"/>
                </a:cubicBezTo>
                <a:cubicBezTo>
                  <a:pt x="2585304" y="462834"/>
                  <a:pt x="2214637" y="399231"/>
                  <a:pt x="2052185" y="461665"/>
                </a:cubicBezTo>
                <a:cubicBezTo>
                  <a:pt x="1889733" y="524099"/>
                  <a:pt x="1508833" y="410147"/>
                  <a:pt x="1258903" y="461665"/>
                </a:cubicBezTo>
                <a:cubicBezTo>
                  <a:pt x="1008973" y="513183"/>
                  <a:pt x="1129742" y="443167"/>
                  <a:pt x="1011721" y="461665"/>
                </a:cubicBezTo>
                <a:cubicBezTo>
                  <a:pt x="893700" y="480163"/>
                  <a:pt x="726759" y="443097"/>
                  <a:pt x="655320" y="461665"/>
                </a:cubicBezTo>
                <a:cubicBezTo>
                  <a:pt x="583881" y="480233"/>
                  <a:pt x="263440" y="385865"/>
                  <a:pt x="0" y="461665"/>
                </a:cubicBezTo>
                <a:cubicBezTo>
                  <a:pt x="-39531" y="234961"/>
                  <a:pt x="51287" y="110221"/>
                  <a:pt x="0" y="0"/>
                </a:cubicBezTo>
                <a:close/>
              </a:path>
            </a:pathLst>
          </a:custGeom>
          <a:noFill/>
          <a:ln w="28575">
            <a:noFill/>
            <a:extLst>
              <a:ext uri="{C807C97D-BFC1-408E-A445-0C87EB9F89A2}">
                <ask:lineSketchStyleProps xmlns:ask="http://schemas.microsoft.com/office/drawing/2018/sketchyshapes" sd="245200798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2400" spc="-1" noProof="0" dirty="0">
                <a:latin typeface="Arial"/>
              </a:rPr>
              <a:t>How does the signal look ? Point deposition for example</a:t>
            </a:r>
            <a:endParaRPr lang="en-US" sz="2400" b="0" strike="noStrike" spc="-1" noProof="0" dirty="0">
              <a:latin typeface="Arial"/>
            </a:endParaRPr>
          </a:p>
        </p:txBody>
      </p:sp>
      <p:sp>
        <p:nvSpPr>
          <p:cNvPr id="9" name="ZoneTexte 109">
            <a:extLst>
              <a:ext uri="{FF2B5EF4-FFF2-40B4-BE49-F238E27FC236}">
                <a16:creationId xmlns:a16="http://schemas.microsoft.com/office/drawing/2014/main" id="{D3C557C4-9E82-DFB3-DF0C-0AFEA2C7BB90}"/>
              </a:ext>
            </a:extLst>
          </p:cNvPr>
          <p:cNvSpPr txBox="1"/>
          <p:nvPr/>
        </p:nvSpPr>
        <p:spPr>
          <a:xfrm>
            <a:off x="1407145" y="3620617"/>
            <a:ext cx="3400920" cy="1488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buNone/>
            </a:pPr>
            <a:r>
              <a:rPr lang="en-US" sz="1400" b="0" strike="noStrike" spc="-1" noProof="0" dirty="0">
                <a:latin typeface="Arial"/>
              </a:rPr>
              <a:t>ADC signal : max 4096 counts</a:t>
            </a:r>
          </a:p>
          <a:p>
            <a:pPr>
              <a:buNone/>
            </a:pPr>
            <a:r>
              <a:rPr lang="en-US" sz="1400" b="0" strike="noStrike" spc="-1" noProof="0" dirty="0">
                <a:latin typeface="Arial"/>
              </a:rPr>
              <a:t>Time window of 511 time bins</a:t>
            </a:r>
          </a:p>
          <a:p>
            <a:pPr>
              <a:buNone/>
            </a:pPr>
            <a:r>
              <a:rPr lang="en-US" sz="1400" b="0" strike="noStrike" spc="-1" noProof="0" dirty="0">
                <a:latin typeface="Arial"/>
                <a:ea typeface="Noto Sans CJK SC"/>
              </a:rPr>
              <a:t>Time bin</a:t>
            </a:r>
            <a:r>
              <a:rPr lang="en-US" sz="1400" b="0" strike="noStrike" spc="-1" noProof="0" dirty="0">
                <a:latin typeface="Arial"/>
              </a:rPr>
              <a:t> (typ.): 40 ns (25 MHz sampling)</a:t>
            </a:r>
          </a:p>
          <a:p>
            <a:pPr>
              <a:buNone/>
            </a:pPr>
            <a:r>
              <a:rPr lang="en-US" sz="1400" b="0" strike="noStrike" spc="-1" noProof="0" dirty="0">
                <a:latin typeface="Arial"/>
                <a:ea typeface="Noto Sans CJK SC"/>
              </a:rPr>
              <a:t>Peaking time</a:t>
            </a:r>
            <a:r>
              <a:rPr lang="en-US" sz="1400" b="0" strike="noStrike" spc="-1" noProof="0" dirty="0">
                <a:latin typeface="Arial"/>
              </a:rPr>
              <a:t> (typ.) : 412 ns</a:t>
            </a:r>
          </a:p>
        </p:txBody>
      </p:sp>
      <p:pic>
        <p:nvPicPr>
          <p:cNvPr id="10" name="Image 92">
            <a:extLst>
              <a:ext uri="{FF2B5EF4-FFF2-40B4-BE49-F238E27FC236}">
                <a16:creationId xmlns:a16="http://schemas.microsoft.com/office/drawing/2014/main" id="{08089AA5-22F0-1E93-0E8D-391F909CBCEF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356022" y="1464270"/>
            <a:ext cx="5390436" cy="3476755"/>
          </a:xfrm>
          <a:prstGeom prst="rect">
            <a:avLst/>
          </a:prstGeom>
          <a:ln w="0">
            <a:noFill/>
          </a:ln>
        </p:spPr>
      </p:pic>
      <p:sp>
        <p:nvSpPr>
          <p:cNvPr id="11" name="ZoneTexte 108">
            <a:extLst>
              <a:ext uri="{FF2B5EF4-FFF2-40B4-BE49-F238E27FC236}">
                <a16:creationId xmlns:a16="http://schemas.microsoft.com/office/drawing/2014/main" id="{F8F5E821-F185-ABFF-AD39-21EE3FF2A364}"/>
              </a:ext>
            </a:extLst>
          </p:cNvPr>
          <p:cNvSpPr txBox="1"/>
          <p:nvPr/>
        </p:nvSpPr>
        <p:spPr>
          <a:xfrm>
            <a:off x="526180" y="4780928"/>
            <a:ext cx="10921993" cy="1965857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b="0" strike="noStrike" spc="-1" noProof="0" dirty="0">
                <a:solidFill>
                  <a:srgbClr val="FF0000"/>
                </a:solidFill>
                <a:latin typeface="Arial"/>
                <a:ea typeface="Noto Sans CJK SC"/>
              </a:rPr>
              <a:t>Leading pad</a:t>
            </a:r>
            <a:r>
              <a:rPr lang="en-US" b="0" strike="noStrike" spc="-1" noProof="0" dirty="0">
                <a:latin typeface="Arial"/>
                <a:ea typeface="Noto Sans CJK SC"/>
              </a:rPr>
              <a:t>: highest and earliest signal </a:t>
            </a:r>
          </a:p>
          <a:p>
            <a:r>
              <a:rPr lang="en-US" b="0" strike="noStrike" spc="-1" noProof="0" dirty="0">
                <a:solidFill>
                  <a:srgbClr val="FF0000"/>
                </a:solidFill>
                <a:latin typeface="Arial"/>
                <a:ea typeface="Arial"/>
              </a:rPr>
              <a:t>⇒</a:t>
            </a:r>
            <a:r>
              <a:rPr lang="en-US" b="0" strike="noStrike" spc="-1" noProof="0" dirty="0">
                <a:solidFill>
                  <a:srgbClr val="FF0000"/>
                </a:solidFill>
                <a:latin typeface="Arial"/>
              </a:rPr>
              <a:t> current induced on pads from by avalanche, </a:t>
            </a:r>
            <a:r>
              <a:rPr lang="en-US" b="0" strike="noStrike" spc="-1" noProof="0" dirty="0" err="1">
                <a:solidFill>
                  <a:srgbClr val="FF0000"/>
                </a:solidFill>
                <a:latin typeface="Arial"/>
              </a:rPr>
              <a:t>ie</a:t>
            </a:r>
            <a:r>
              <a:rPr lang="en-US" b="0" strike="noStrike" spc="-1" noProof="0" dirty="0">
                <a:solidFill>
                  <a:srgbClr val="FF0000"/>
                </a:solidFill>
                <a:latin typeface="Arial"/>
              </a:rPr>
              <a:t> </a:t>
            </a:r>
            <a:r>
              <a:rPr lang="en-US" b="1" u="sng" strike="noStrike" spc="-1" noProof="0" dirty="0">
                <a:solidFill>
                  <a:srgbClr val="FF0000"/>
                </a:solidFill>
                <a:latin typeface="Arial"/>
              </a:rPr>
              <a:t>ions</a:t>
            </a:r>
            <a:r>
              <a:rPr lang="en-US" b="0" strike="noStrike" spc="-1" noProof="0" dirty="0">
                <a:solidFill>
                  <a:srgbClr val="FF0000"/>
                </a:solidFill>
                <a:latin typeface="Arial"/>
              </a:rPr>
              <a:t> signal (as electrons’ signal is too fast)</a:t>
            </a:r>
          </a:p>
          <a:p>
            <a:r>
              <a:rPr lang="en-US" spc="-1" noProof="0" dirty="0">
                <a:solidFill>
                  <a:srgbClr val="0000FF"/>
                </a:solidFill>
                <a:latin typeface="Arial"/>
              </a:rPr>
              <a:t>Adjacent</a:t>
            </a:r>
            <a:r>
              <a:rPr lang="en-US" b="0" strike="noStrike" spc="-1" noProof="0" dirty="0">
                <a:solidFill>
                  <a:srgbClr val="0000FF"/>
                </a:solidFill>
                <a:latin typeface="Arial"/>
              </a:rPr>
              <a:t> pads: </a:t>
            </a:r>
            <a:r>
              <a:rPr lang="en-US" b="0" strike="noStrike" spc="-1" noProof="0" dirty="0">
                <a:latin typeface="Arial"/>
              </a:rPr>
              <a:t>lower and later signals </a:t>
            </a:r>
          </a:p>
          <a:p>
            <a:r>
              <a:rPr lang="en-US" b="0" strike="noStrike" spc="-1" noProof="0" dirty="0">
                <a:solidFill>
                  <a:srgbClr val="0000FF"/>
                </a:solidFill>
                <a:latin typeface="Arial"/>
                <a:ea typeface="Arial"/>
              </a:rPr>
              <a:t>⇒</a:t>
            </a:r>
            <a:r>
              <a:rPr lang="en-US" b="0" strike="noStrike" spc="-1" noProof="0" dirty="0">
                <a:solidFill>
                  <a:srgbClr val="0000FF"/>
                </a:solidFill>
                <a:latin typeface="Arial"/>
              </a:rPr>
              <a:t> current induced by potential field adjustments after </a:t>
            </a:r>
            <a:r>
              <a:rPr lang="en-US" b="1" u="sng" strike="noStrike" spc="-1" noProof="0" dirty="0">
                <a:solidFill>
                  <a:srgbClr val="0000FF"/>
                </a:solidFill>
                <a:latin typeface="Arial"/>
              </a:rPr>
              <a:t>electrons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 are collected by </a:t>
            </a:r>
            <a:r>
              <a:rPr lang="en-US" b="0" strike="noStrike" spc="-1" noProof="0" dirty="0">
                <a:solidFill>
                  <a:srgbClr val="0000FF"/>
                </a:solidFill>
                <a:latin typeface="Arial"/>
              </a:rPr>
              <a:t>on DLC</a:t>
            </a:r>
          </a:p>
          <a:p>
            <a:r>
              <a:rPr lang="en-US" spc="-1" noProof="0" dirty="0">
                <a:latin typeface="Arial"/>
              </a:rPr>
              <a:t>(current induction by “charge spread on resistive layer”)</a:t>
            </a:r>
            <a:endParaRPr lang="en-US" b="0" strike="noStrike" spc="-1" noProof="0" dirty="0">
              <a:latin typeface="Arial"/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62504B12-1278-5442-62F7-857296AED8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1954864" imgH="2780981" progId="">
                  <p:embed/>
                </p:oleObj>
              </mc:Choice>
              <mc:Fallback>
                <p:oleObj r:id="rId4" imgW="21954864" imgH="2780981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62504B12-1278-5442-62F7-857296AED8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57210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B2271-5E29-614F-15EE-18BD0730D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Reconstruction of charge deposition 1/2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E37459-1DB7-FFA4-4D23-C0CAD2E11B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26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D90FA2-7415-DC54-03B4-7476C1FB1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49EF19-A1F3-27E1-5BC4-8DEC78112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EE0001-F94A-9FAC-1D7E-4BADB0225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73" y="979137"/>
            <a:ext cx="4565289" cy="3457395"/>
          </a:xfrm>
          <a:prstGeom prst="rect">
            <a:avLst/>
          </a:prstGeom>
        </p:spPr>
      </p:pic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C3D03E80-DF62-E9B2-5901-8DA64688ED93}"/>
              </a:ext>
            </a:extLst>
          </p:cNvPr>
          <p:cNvSpPr/>
          <p:nvPr/>
        </p:nvSpPr>
        <p:spPr>
          <a:xfrm>
            <a:off x="2748842" y="1986843"/>
            <a:ext cx="321735" cy="643468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A902FC45-2404-BAE3-E072-00D8A562DDD0}"/>
              </a:ext>
            </a:extLst>
          </p:cNvPr>
          <p:cNvSpPr/>
          <p:nvPr/>
        </p:nvSpPr>
        <p:spPr>
          <a:xfrm rot="10800000">
            <a:off x="2727250" y="3179029"/>
            <a:ext cx="321735" cy="643468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E62F0E-F6A3-620F-E695-07FA15ACE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859" y="1150753"/>
            <a:ext cx="4581525" cy="36671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CF0E07-F456-62F6-F9D2-FEEEE3AE16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28" y="4648370"/>
            <a:ext cx="2454957" cy="19691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9852F97-4648-4206-A9EA-6DD1D5740E45}"/>
              </a:ext>
            </a:extLst>
          </p:cNvPr>
          <p:cNvSpPr txBox="1"/>
          <p:nvPr/>
        </p:nvSpPr>
        <p:spPr>
          <a:xfrm>
            <a:off x="3364918" y="5404428"/>
            <a:ext cx="83571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noProof="0" dirty="0">
                <a:latin typeface="Arial"/>
              </a:rPr>
              <a:t>Within our electronics shaping time scale </a:t>
            </a:r>
          </a:p>
          <a:p>
            <a:r>
              <a:rPr lang="en-US" spc="-1" noProof="0" dirty="0">
                <a:solidFill>
                  <a:srgbClr val="0000FF"/>
                </a:solidFill>
                <a:latin typeface="Arial"/>
              </a:rPr>
              <a:t>in primary pads,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the </a:t>
            </a:r>
            <a:r>
              <a:rPr lang="en-US" u="sng" spc="-1" noProof="0" dirty="0">
                <a:solidFill>
                  <a:srgbClr val="FF0000"/>
                </a:solidFill>
                <a:latin typeface="Arial"/>
              </a:rPr>
              <a:t>signal of ions 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is </a:t>
            </a:r>
            <a:r>
              <a:rPr lang="en-US" i="1" spc="-1" noProof="0" dirty="0">
                <a:solidFill>
                  <a:srgbClr val="0000FF"/>
                </a:solidFill>
                <a:latin typeface="Arial"/>
              </a:rPr>
              <a:t>diluted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 by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the </a:t>
            </a:r>
            <a:r>
              <a:rPr lang="en-US" u="sng" spc="-1" noProof="0" dirty="0">
                <a:solidFill>
                  <a:srgbClr val="FF0000"/>
                </a:solidFill>
                <a:latin typeface="Arial"/>
              </a:rPr>
              <a:t>signal of charge spreading</a:t>
            </a:r>
          </a:p>
          <a:p>
            <a:r>
              <a:rPr lang="en-US" spc="-1" noProof="0" dirty="0">
                <a:latin typeface="Arial"/>
              </a:rPr>
              <a:t>=&gt; Need to combine information of all pads (primary and secondary)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DC1B0B-D19E-15F1-EB3C-3F07D9E69991}"/>
              </a:ext>
            </a:extLst>
          </p:cNvPr>
          <p:cNvSpPr txBox="1"/>
          <p:nvPr/>
        </p:nvSpPr>
        <p:spPr>
          <a:xfrm>
            <a:off x="3428418" y="4979007"/>
            <a:ext cx="7027725" cy="369332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800116259">
                  <a:custGeom>
                    <a:avLst/>
                    <a:gdLst>
                      <a:gd name="connsiteX0" fmla="*/ 0 w 5714599"/>
                      <a:gd name="connsiteY0" fmla="*/ 0 h 369332"/>
                      <a:gd name="connsiteX1" fmla="*/ 400022 w 5714599"/>
                      <a:gd name="connsiteY1" fmla="*/ 0 h 369332"/>
                      <a:gd name="connsiteX2" fmla="*/ 857190 w 5714599"/>
                      <a:gd name="connsiteY2" fmla="*/ 0 h 369332"/>
                      <a:gd name="connsiteX3" fmla="*/ 1257212 w 5714599"/>
                      <a:gd name="connsiteY3" fmla="*/ 0 h 369332"/>
                      <a:gd name="connsiteX4" fmla="*/ 1771526 w 5714599"/>
                      <a:gd name="connsiteY4" fmla="*/ 0 h 369332"/>
                      <a:gd name="connsiteX5" fmla="*/ 2457278 w 5714599"/>
                      <a:gd name="connsiteY5" fmla="*/ 0 h 369332"/>
                      <a:gd name="connsiteX6" fmla="*/ 3143029 w 5714599"/>
                      <a:gd name="connsiteY6" fmla="*/ 0 h 369332"/>
                      <a:gd name="connsiteX7" fmla="*/ 3714489 w 5714599"/>
                      <a:gd name="connsiteY7" fmla="*/ 0 h 369332"/>
                      <a:gd name="connsiteX8" fmla="*/ 4285949 w 5714599"/>
                      <a:gd name="connsiteY8" fmla="*/ 0 h 369332"/>
                      <a:gd name="connsiteX9" fmla="*/ 4914555 w 5714599"/>
                      <a:gd name="connsiteY9" fmla="*/ 0 h 369332"/>
                      <a:gd name="connsiteX10" fmla="*/ 5714599 w 5714599"/>
                      <a:gd name="connsiteY10" fmla="*/ 0 h 369332"/>
                      <a:gd name="connsiteX11" fmla="*/ 5714599 w 5714599"/>
                      <a:gd name="connsiteY11" fmla="*/ 369332 h 369332"/>
                      <a:gd name="connsiteX12" fmla="*/ 5143139 w 5714599"/>
                      <a:gd name="connsiteY12" fmla="*/ 369332 h 369332"/>
                      <a:gd name="connsiteX13" fmla="*/ 4571679 w 5714599"/>
                      <a:gd name="connsiteY13" fmla="*/ 369332 h 369332"/>
                      <a:gd name="connsiteX14" fmla="*/ 4114511 w 5714599"/>
                      <a:gd name="connsiteY14" fmla="*/ 369332 h 369332"/>
                      <a:gd name="connsiteX15" fmla="*/ 3428759 w 5714599"/>
                      <a:gd name="connsiteY15" fmla="*/ 369332 h 369332"/>
                      <a:gd name="connsiteX16" fmla="*/ 2800154 w 5714599"/>
                      <a:gd name="connsiteY16" fmla="*/ 369332 h 369332"/>
                      <a:gd name="connsiteX17" fmla="*/ 2342986 w 5714599"/>
                      <a:gd name="connsiteY17" fmla="*/ 369332 h 369332"/>
                      <a:gd name="connsiteX18" fmla="*/ 1771526 w 5714599"/>
                      <a:gd name="connsiteY18" fmla="*/ 369332 h 369332"/>
                      <a:gd name="connsiteX19" fmla="*/ 1257212 w 5714599"/>
                      <a:gd name="connsiteY19" fmla="*/ 369332 h 369332"/>
                      <a:gd name="connsiteX20" fmla="*/ 857190 w 5714599"/>
                      <a:gd name="connsiteY20" fmla="*/ 369332 h 369332"/>
                      <a:gd name="connsiteX21" fmla="*/ 0 w 5714599"/>
                      <a:gd name="connsiteY21" fmla="*/ 369332 h 369332"/>
                      <a:gd name="connsiteX22" fmla="*/ 0 w 5714599"/>
                      <a:gd name="connsiteY22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5714599" h="369332" extrusionOk="0">
                        <a:moveTo>
                          <a:pt x="0" y="0"/>
                        </a:moveTo>
                        <a:cubicBezTo>
                          <a:pt x="162484" y="-14287"/>
                          <a:pt x="248867" y="12507"/>
                          <a:pt x="400022" y="0"/>
                        </a:cubicBezTo>
                        <a:cubicBezTo>
                          <a:pt x="551177" y="-12507"/>
                          <a:pt x="632284" y="4330"/>
                          <a:pt x="857190" y="0"/>
                        </a:cubicBezTo>
                        <a:cubicBezTo>
                          <a:pt x="1082096" y="-4330"/>
                          <a:pt x="1072955" y="5418"/>
                          <a:pt x="1257212" y="0"/>
                        </a:cubicBezTo>
                        <a:cubicBezTo>
                          <a:pt x="1441469" y="-5418"/>
                          <a:pt x="1573534" y="5436"/>
                          <a:pt x="1771526" y="0"/>
                        </a:cubicBezTo>
                        <a:cubicBezTo>
                          <a:pt x="1969518" y="-5436"/>
                          <a:pt x="2164611" y="37978"/>
                          <a:pt x="2457278" y="0"/>
                        </a:cubicBezTo>
                        <a:cubicBezTo>
                          <a:pt x="2749945" y="-37978"/>
                          <a:pt x="2812877" y="29957"/>
                          <a:pt x="3143029" y="0"/>
                        </a:cubicBezTo>
                        <a:cubicBezTo>
                          <a:pt x="3473181" y="-29957"/>
                          <a:pt x="3577132" y="11155"/>
                          <a:pt x="3714489" y="0"/>
                        </a:cubicBezTo>
                        <a:cubicBezTo>
                          <a:pt x="3851846" y="-11155"/>
                          <a:pt x="4021987" y="15741"/>
                          <a:pt x="4285949" y="0"/>
                        </a:cubicBezTo>
                        <a:cubicBezTo>
                          <a:pt x="4549911" y="-15741"/>
                          <a:pt x="4729523" y="36063"/>
                          <a:pt x="4914555" y="0"/>
                        </a:cubicBezTo>
                        <a:cubicBezTo>
                          <a:pt x="5099587" y="-36063"/>
                          <a:pt x="5385298" y="88469"/>
                          <a:pt x="5714599" y="0"/>
                        </a:cubicBezTo>
                        <a:cubicBezTo>
                          <a:pt x="5721525" y="118735"/>
                          <a:pt x="5712454" y="295419"/>
                          <a:pt x="5714599" y="369332"/>
                        </a:cubicBezTo>
                        <a:cubicBezTo>
                          <a:pt x="5447209" y="406202"/>
                          <a:pt x="5322535" y="338055"/>
                          <a:pt x="5143139" y="369332"/>
                        </a:cubicBezTo>
                        <a:cubicBezTo>
                          <a:pt x="4963743" y="400609"/>
                          <a:pt x="4783217" y="364533"/>
                          <a:pt x="4571679" y="369332"/>
                        </a:cubicBezTo>
                        <a:cubicBezTo>
                          <a:pt x="4360141" y="374131"/>
                          <a:pt x="4231859" y="347668"/>
                          <a:pt x="4114511" y="369332"/>
                        </a:cubicBezTo>
                        <a:cubicBezTo>
                          <a:pt x="3997163" y="390996"/>
                          <a:pt x="3743940" y="294185"/>
                          <a:pt x="3428759" y="369332"/>
                        </a:cubicBezTo>
                        <a:cubicBezTo>
                          <a:pt x="3113578" y="444479"/>
                          <a:pt x="2939662" y="349623"/>
                          <a:pt x="2800154" y="369332"/>
                        </a:cubicBezTo>
                        <a:cubicBezTo>
                          <a:pt x="2660646" y="389041"/>
                          <a:pt x="2532304" y="364091"/>
                          <a:pt x="2342986" y="369332"/>
                        </a:cubicBezTo>
                        <a:cubicBezTo>
                          <a:pt x="2153668" y="374573"/>
                          <a:pt x="1999570" y="306240"/>
                          <a:pt x="1771526" y="369332"/>
                        </a:cubicBezTo>
                        <a:cubicBezTo>
                          <a:pt x="1543482" y="432424"/>
                          <a:pt x="1375030" y="337340"/>
                          <a:pt x="1257212" y="369332"/>
                        </a:cubicBezTo>
                        <a:cubicBezTo>
                          <a:pt x="1139394" y="401324"/>
                          <a:pt x="1011248" y="345682"/>
                          <a:pt x="857190" y="369332"/>
                        </a:cubicBezTo>
                        <a:cubicBezTo>
                          <a:pt x="703132" y="392982"/>
                          <a:pt x="312126" y="298875"/>
                          <a:pt x="0" y="369332"/>
                        </a:cubicBezTo>
                        <a:cubicBezTo>
                          <a:pt x="-36020" y="289851"/>
                          <a:pt x="28981" y="18155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>
                <a:solidFill>
                  <a:srgbClr val="FF0000"/>
                </a:solidFill>
                <a:latin typeface="Arial"/>
              </a:rPr>
              <a:t>Recovering information about deposited Q is not trivial  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A8F86746-6E2F-D881-1CCB-D74877BCD8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1954864" imgH="2780981" progId="">
                  <p:embed/>
                </p:oleObj>
              </mc:Choice>
              <mc:Fallback>
                <p:oleObj r:id="rId5" imgW="21954864" imgH="2780981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A8F86746-6E2F-D881-1CCB-D74877BCD8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221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9200BCDF-1242-4AA0-5D98-7E8B1504BB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28" y="4648370"/>
            <a:ext cx="2454957" cy="196918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912800-3D4B-AE7F-1A21-4CDD596B527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27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97E05-80AD-830C-FF25-490ED3FA8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D996E-C854-3460-E802-1E045408A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A7BF52A-4473-9752-5BD9-6C02A7CF4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US" noProof="0" dirty="0"/>
              <a:t>Reconstruction of charge deposition 2/2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D5FC04-40E6-CDF0-34AE-EFD227D74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673" y="979137"/>
            <a:ext cx="4565289" cy="3457395"/>
          </a:xfrm>
          <a:prstGeom prst="rect">
            <a:avLst/>
          </a:prstGeom>
        </p:spPr>
      </p:pic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1CC34A02-2D73-E90B-3CEF-3C4067FE4C83}"/>
              </a:ext>
            </a:extLst>
          </p:cNvPr>
          <p:cNvSpPr/>
          <p:nvPr/>
        </p:nvSpPr>
        <p:spPr>
          <a:xfrm>
            <a:off x="2748842" y="1986843"/>
            <a:ext cx="321735" cy="643468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47D6117-FCBA-3E6C-7C63-3FC56FF1A43D}"/>
              </a:ext>
            </a:extLst>
          </p:cNvPr>
          <p:cNvSpPr/>
          <p:nvPr/>
        </p:nvSpPr>
        <p:spPr>
          <a:xfrm rot="10800000">
            <a:off x="2727250" y="3169943"/>
            <a:ext cx="321735" cy="643468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6240B3-D2AC-58B3-32C5-B88F151CC0C2}"/>
              </a:ext>
            </a:extLst>
          </p:cNvPr>
          <p:cNvSpPr txBox="1"/>
          <p:nvPr/>
        </p:nvSpPr>
        <p:spPr>
          <a:xfrm>
            <a:off x="6162972" y="2231459"/>
            <a:ext cx="50774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noProof="0" dirty="0">
                <a:latin typeface="Arial"/>
              </a:rPr>
              <a:t>Charge on DLC spreads along any direction 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including track direction </a:t>
            </a:r>
          </a:p>
          <a:p>
            <a:r>
              <a:rPr lang="en-US" spc="-1" noProof="0" dirty="0">
                <a:latin typeface="Arial"/>
              </a:rPr>
              <a:t>«</a:t>
            </a:r>
            <a:r>
              <a:rPr lang="en-US" b="1" spc="-1" noProof="0" dirty="0">
                <a:solidFill>
                  <a:srgbClr val="FF0000"/>
                </a:solidFill>
                <a:latin typeface="Arial"/>
              </a:rPr>
              <a:t>longitudinal correlation</a:t>
            </a:r>
            <a:r>
              <a:rPr lang="en-US" spc="-1" noProof="0" dirty="0">
                <a:latin typeface="Arial"/>
              </a:rPr>
              <a:t>» across primary pads within our electronics shaping time scale </a:t>
            </a:r>
          </a:p>
          <a:p>
            <a:endParaRPr lang="en-US" spc="-1" noProof="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19EF36F0-1771-6982-81A5-6F88C387017F}"/>
              </a:ext>
            </a:extLst>
          </p:cNvPr>
          <p:cNvSpPr/>
          <p:nvPr/>
        </p:nvSpPr>
        <p:spPr>
          <a:xfrm>
            <a:off x="3594667" y="1984450"/>
            <a:ext cx="321735" cy="643468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B60AF985-33BE-8E09-76E7-17901E87E91A}"/>
              </a:ext>
            </a:extLst>
          </p:cNvPr>
          <p:cNvSpPr/>
          <p:nvPr/>
        </p:nvSpPr>
        <p:spPr>
          <a:xfrm rot="10800000">
            <a:off x="3594666" y="3159408"/>
            <a:ext cx="321735" cy="643468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682D8D5-A0AF-D1E8-A6D8-1F1B14ED5712}"/>
              </a:ext>
            </a:extLst>
          </p:cNvPr>
          <p:cNvSpPr/>
          <p:nvPr/>
        </p:nvSpPr>
        <p:spPr>
          <a:xfrm>
            <a:off x="2721429" y="2634343"/>
            <a:ext cx="1992085" cy="245203"/>
          </a:xfrm>
          <a:custGeom>
            <a:avLst/>
            <a:gdLst>
              <a:gd name="connsiteX0" fmla="*/ 0 w 1992085"/>
              <a:gd name="connsiteY0" fmla="*/ 0 h 245203"/>
              <a:gd name="connsiteX1" fmla="*/ 359228 w 1992085"/>
              <a:gd name="connsiteY1" fmla="*/ 195943 h 245203"/>
              <a:gd name="connsiteX2" fmla="*/ 707571 w 1992085"/>
              <a:gd name="connsiteY2" fmla="*/ 228600 h 245203"/>
              <a:gd name="connsiteX3" fmla="*/ 1328057 w 1992085"/>
              <a:gd name="connsiteY3" fmla="*/ 228600 h 245203"/>
              <a:gd name="connsiteX4" fmla="*/ 1992085 w 1992085"/>
              <a:gd name="connsiteY4" fmla="*/ 21771 h 245203"/>
              <a:gd name="connsiteX5" fmla="*/ 1992085 w 1992085"/>
              <a:gd name="connsiteY5" fmla="*/ 21771 h 245203"/>
              <a:gd name="connsiteX6" fmla="*/ 1970314 w 1992085"/>
              <a:gd name="connsiteY6" fmla="*/ 0 h 24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2085" h="245203">
                <a:moveTo>
                  <a:pt x="0" y="0"/>
                </a:moveTo>
                <a:cubicBezTo>
                  <a:pt x="120650" y="78921"/>
                  <a:pt x="241300" y="157843"/>
                  <a:pt x="359228" y="195943"/>
                </a:cubicBezTo>
                <a:cubicBezTo>
                  <a:pt x="477156" y="234043"/>
                  <a:pt x="546100" y="223157"/>
                  <a:pt x="707571" y="228600"/>
                </a:cubicBezTo>
                <a:cubicBezTo>
                  <a:pt x="869042" y="234043"/>
                  <a:pt x="1113971" y="263071"/>
                  <a:pt x="1328057" y="228600"/>
                </a:cubicBezTo>
                <a:cubicBezTo>
                  <a:pt x="1542143" y="194129"/>
                  <a:pt x="1992085" y="21771"/>
                  <a:pt x="1992085" y="21771"/>
                </a:cubicBezTo>
                <a:lnTo>
                  <a:pt x="1992085" y="21771"/>
                </a:lnTo>
                <a:lnTo>
                  <a:pt x="1970314" y="0"/>
                </a:lnTo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2A87E87-0D24-28D9-B259-5A552F1F2B8D}"/>
              </a:ext>
            </a:extLst>
          </p:cNvPr>
          <p:cNvSpPr/>
          <p:nvPr/>
        </p:nvSpPr>
        <p:spPr>
          <a:xfrm flipV="1">
            <a:off x="2801317" y="2914205"/>
            <a:ext cx="1992085" cy="245203"/>
          </a:xfrm>
          <a:custGeom>
            <a:avLst/>
            <a:gdLst>
              <a:gd name="connsiteX0" fmla="*/ 0 w 1992085"/>
              <a:gd name="connsiteY0" fmla="*/ 0 h 245203"/>
              <a:gd name="connsiteX1" fmla="*/ 359228 w 1992085"/>
              <a:gd name="connsiteY1" fmla="*/ 195943 h 245203"/>
              <a:gd name="connsiteX2" fmla="*/ 707571 w 1992085"/>
              <a:gd name="connsiteY2" fmla="*/ 228600 h 245203"/>
              <a:gd name="connsiteX3" fmla="*/ 1328057 w 1992085"/>
              <a:gd name="connsiteY3" fmla="*/ 228600 h 245203"/>
              <a:gd name="connsiteX4" fmla="*/ 1992085 w 1992085"/>
              <a:gd name="connsiteY4" fmla="*/ 21771 h 245203"/>
              <a:gd name="connsiteX5" fmla="*/ 1992085 w 1992085"/>
              <a:gd name="connsiteY5" fmla="*/ 21771 h 245203"/>
              <a:gd name="connsiteX6" fmla="*/ 1970314 w 1992085"/>
              <a:gd name="connsiteY6" fmla="*/ 0 h 24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2085" h="245203">
                <a:moveTo>
                  <a:pt x="0" y="0"/>
                </a:moveTo>
                <a:cubicBezTo>
                  <a:pt x="120650" y="78921"/>
                  <a:pt x="241300" y="157843"/>
                  <a:pt x="359228" y="195943"/>
                </a:cubicBezTo>
                <a:cubicBezTo>
                  <a:pt x="477156" y="234043"/>
                  <a:pt x="546100" y="223157"/>
                  <a:pt x="707571" y="228600"/>
                </a:cubicBezTo>
                <a:cubicBezTo>
                  <a:pt x="869042" y="234043"/>
                  <a:pt x="1113971" y="263071"/>
                  <a:pt x="1328057" y="228600"/>
                </a:cubicBezTo>
                <a:cubicBezTo>
                  <a:pt x="1542143" y="194129"/>
                  <a:pt x="1992085" y="21771"/>
                  <a:pt x="1992085" y="21771"/>
                </a:cubicBezTo>
                <a:lnTo>
                  <a:pt x="1992085" y="21771"/>
                </a:lnTo>
                <a:lnTo>
                  <a:pt x="1970314" y="0"/>
                </a:lnTo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55BA17A-9AB3-396A-DCD4-C55EC57C09A5}"/>
              </a:ext>
            </a:extLst>
          </p:cNvPr>
          <p:cNvSpPr/>
          <p:nvPr/>
        </p:nvSpPr>
        <p:spPr>
          <a:xfrm rot="992195">
            <a:off x="1992685" y="5740555"/>
            <a:ext cx="349338" cy="189913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518931A-3205-5DC7-BF0A-AAC380188B02}"/>
              </a:ext>
            </a:extLst>
          </p:cNvPr>
          <p:cNvSpPr/>
          <p:nvPr/>
        </p:nvSpPr>
        <p:spPr>
          <a:xfrm rot="992195">
            <a:off x="1992685" y="4958508"/>
            <a:ext cx="349338" cy="189913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1137002-3213-5B07-CF3E-95C944FFC446}"/>
              </a:ext>
            </a:extLst>
          </p:cNvPr>
          <p:cNvCxnSpPr>
            <a:cxnSpLocks/>
          </p:cNvCxnSpPr>
          <p:nvPr/>
        </p:nvCxnSpPr>
        <p:spPr>
          <a:xfrm>
            <a:off x="1207306" y="4267073"/>
            <a:ext cx="1394077" cy="550756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DE1F21B-B7E4-D2C9-D675-0996C7F6D5EA}"/>
              </a:ext>
            </a:extLst>
          </p:cNvPr>
          <p:cNvCxnSpPr/>
          <p:nvPr/>
        </p:nvCxnSpPr>
        <p:spPr>
          <a:xfrm>
            <a:off x="1328057" y="4292734"/>
            <a:ext cx="0" cy="525095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31CD5D-ED43-2615-88DD-36693F3A9A2F}"/>
              </a:ext>
            </a:extLst>
          </p:cNvPr>
          <p:cNvCxnSpPr/>
          <p:nvPr/>
        </p:nvCxnSpPr>
        <p:spPr>
          <a:xfrm>
            <a:off x="1502228" y="4387624"/>
            <a:ext cx="0" cy="525095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8BBDB03-2D44-33C6-F43F-A4F170A0ACA1}"/>
              </a:ext>
            </a:extLst>
          </p:cNvPr>
          <p:cNvCxnSpPr/>
          <p:nvPr/>
        </p:nvCxnSpPr>
        <p:spPr>
          <a:xfrm>
            <a:off x="1665514" y="4436532"/>
            <a:ext cx="0" cy="525095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17A0625-0630-001D-1913-7CB4721BD109}"/>
              </a:ext>
            </a:extLst>
          </p:cNvPr>
          <p:cNvCxnSpPr/>
          <p:nvPr/>
        </p:nvCxnSpPr>
        <p:spPr>
          <a:xfrm>
            <a:off x="1821506" y="4555281"/>
            <a:ext cx="0" cy="525095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7C388F2-E932-309B-2DEB-F6AAD6910D8F}"/>
              </a:ext>
            </a:extLst>
          </p:cNvPr>
          <p:cNvCxnSpPr/>
          <p:nvPr/>
        </p:nvCxnSpPr>
        <p:spPr>
          <a:xfrm>
            <a:off x="1976474" y="4583395"/>
            <a:ext cx="0" cy="525095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07054C8-1DBD-48F8-70E9-6685A5B01760}"/>
              </a:ext>
            </a:extLst>
          </p:cNvPr>
          <p:cNvCxnSpPr/>
          <p:nvPr/>
        </p:nvCxnSpPr>
        <p:spPr>
          <a:xfrm>
            <a:off x="2167354" y="4648370"/>
            <a:ext cx="0" cy="525095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2746863-A433-F746-5556-ADC0F4FB7CE0}"/>
              </a:ext>
            </a:extLst>
          </p:cNvPr>
          <p:cNvCxnSpPr/>
          <p:nvPr/>
        </p:nvCxnSpPr>
        <p:spPr>
          <a:xfrm>
            <a:off x="2361826" y="4699079"/>
            <a:ext cx="0" cy="525095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7AF81CA-812B-1228-1D00-B90798B4909B}"/>
              </a:ext>
            </a:extLst>
          </p:cNvPr>
          <p:cNvCxnSpPr>
            <a:cxnSpLocks/>
          </p:cNvCxnSpPr>
          <p:nvPr/>
        </p:nvCxnSpPr>
        <p:spPr>
          <a:xfrm flipH="1" flipV="1">
            <a:off x="1809769" y="4979007"/>
            <a:ext cx="296034" cy="703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463AEAA-D114-467F-AC2D-E080091CF531}"/>
              </a:ext>
            </a:extLst>
          </p:cNvPr>
          <p:cNvCxnSpPr>
            <a:cxnSpLocks/>
          </p:cNvCxnSpPr>
          <p:nvPr/>
        </p:nvCxnSpPr>
        <p:spPr>
          <a:xfrm>
            <a:off x="2258203" y="5090467"/>
            <a:ext cx="343180" cy="855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FF057A4-10C3-8175-E21D-502BC7BB6C7A}"/>
              </a:ext>
            </a:extLst>
          </p:cNvPr>
          <p:cNvCxnSpPr>
            <a:cxnSpLocks/>
          </p:cNvCxnSpPr>
          <p:nvPr/>
        </p:nvCxnSpPr>
        <p:spPr>
          <a:xfrm flipH="1">
            <a:off x="1996162" y="5068473"/>
            <a:ext cx="152400" cy="2529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E6630F8-7F55-E543-EED8-36A100E44BBB}"/>
              </a:ext>
            </a:extLst>
          </p:cNvPr>
          <p:cNvCxnSpPr>
            <a:cxnSpLocks/>
          </p:cNvCxnSpPr>
          <p:nvPr/>
        </p:nvCxnSpPr>
        <p:spPr>
          <a:xfrm flipV="1">
            <a:off x="2192583" y="4710749"/>
            <a:ext cx="164488" cy="3034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0C5B765-E362-F651-8E02-1EF08E642F0B}"/>
              </a:ext>
            </a:extLst>
          </p:cNvPr>
          <p:cNvCxnSpPr>
            <a:cxnSpLocks/>
          </p:cNvCxnSpPr>
          <p:nvPr/>
        </p:nvCxnSpPr>
        <p:spPr>
          <a:xfrm flipV="1">
            <a:off x="2197269" y="5462730"/>
            <a:ext cx="164488" cy="3034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B7DA141-EF51-4BD2-822B-F71CE9C8F481}"/>
              </a:ext>
            </a:extLst>
          </p:cNvPr>
          <p:cNvCxnSpPr>
            <a:cxnSpLocks/>
          </p:cNvCxnSpPr>
          <p:nvPr/>
        </p:nvCxnSpPr>
        <p:spPr>
          <a:xfrm flipH="1">
            <a:off x="1953403" y="5877721"/>
            <a:ext cx="152400" cy="2529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B9B3498-875A-6E63-D632-A48039E12ED3}"/>
              </a:ext>
            </a:extLst>
          </p:cNvPr>
          <p:cNvCxnSpPr>
            <a:cxnSpLocks/>
          </p:cNvCxnSpPr>
          <p:nvPr/>
        </p:nvCxnSpPr>
        <p:spPr>
          <a:xfrm flipH="1" flipV="1">
            <a:off x="1789042" y="5751054"/>
            <a:ext cx="296034" cy="703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B4C40B7-2AB2-CCAA-0D73-DA42A3313526}"/>
              </a:ext>
            </a:extLst>
          </p:cNvPr>
          <p:cNvCxnSpPr>
            <a:cxnSpLocks/>
          </p:cNvCxnSpPr>
          <p:nvPr/>
        </p:nvCxnSpPr>
        <p:spPr>
          <a:xfrm>
            <a:off x="2238438" y="5859449"/>
            <a:ext cx="343180" cy="855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975A629-F69E-6CFA-3ABB-AAB36868647D}"/>
              </a:ext>
            </a:extLst>
          </p:cNvPr>
          <p:cNvCxnSpPr>
            <a:cxnSpLocks/>
          </p:cNvCxnSpPr>
          <p:nvPr/>
        </p:nvCxnSpPr>
        <p:spPr>
          <a:xfrm>
            <a:off x="1933759" y="5674937"/>
            <a:ext cx="199829" cy="309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6FA6872-0F54-BB8A-2690-0BABA4F05DEF}"/>
              </a:ext>
            </a:extLst>
          </p:cNvPr>
          <p:cNvCxnSpPr>
            <a:cxnSpLocks/>
          </p:cNvCxnSpPr>
          <p:nvPr/>
        </p:nvCxnSpPr>
        <p:spPr>
          <a:xfrm flipH="1" flipV="1">
            <a:off x="1493008" y="5596528"/>
            <a:ext cx="296034" cy="667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B42A409-EBF9-AEED-4F3D-E099576F6851}"/>
              </a:ext>
            </a:extLst>
          </p:cNvPr>
          <p:cNvCxnSpPr>
            <a:cxnSpLocks/>
          </p:cNvCxnSpPr>
          <p:nvPr/>
        </p:nvCxnSpPr>
        <p:spPr>
          <a:xfrm flipV="1">
            <a:off x="2581618" y="3054350"/>
            <a:ext cx="1272832" cy="15940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71E98B8-7B47-DD8D-35F1-B6F7460AD53E}"/>
              </a:ext>
            </a:extLst>
          </p:cNvPr>
          <p:cNvCxnSpPr>
            <a:cxnSpLocks/>
          </p:cNvCxnSpPr>
          <p:nvPr/>
        </p:nvCxnSpPr>
        <p:spPr>
          <a:xfrm flipH="1">
            <a:off x="3835400" y="2879546"/>
            <a:ext cx="2148680" cy="1811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5946430-408B-BCD9-184F-AF746EC76F16}"/>
              </a:ext>
            </a:extLst>
          </p:cNvPr>
          <p:cNvCxnSpPr>
            <a:cxnSpLocks/>
          </p:cNvCxnSpPr>
          <p:nvPr/>
        </p:nvCxnSpPr>
        <p:spPr>
          <a:xfrm flipV="1">
            <a:off x="1833183" y="3051376"/>
            <a:ext cx="822495" cy="163513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row: Down 49">
            <a:extLst>
              <a:ext uri="{FF2B5EF4-FFF2-40B4-BE49-F238E27FC236}">
                <a16:creationId xmlns:a16="http://schemas.microsoft.com/office/drawing/2014/main" id="{22803E5B-4AF7-9B72-25C9-F364B1D303FE}"/>
              </a:ext>
            </a:extLst>
          </p:cNvPr>
          <p:cNvSpPr/>
          <p:nvPr/>
        </p:nvSpPr>
        <p:spPr>
          <a:xfrm>
            <a:off x="7881537" y="3752751"/>
            <a:ext cx="1104900" cy="63487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A21F625-EFBB-7796-AFD4-536DECF834F5}"/>
              </a:ext>
            </a:extLst>
          </p:cNvPr>
          <p:cNvSpPr txBox="1"/>
          <p:nvPr/>
        </p:nvSpPr>
        <p:spPr>
          <a:xfrm>
            <a:off x="5861050" y="4667058"/>
            <a:ext cx="54800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spc="-1" noProof="0" dirty="0">
                <a:solidFill>
                  <a:srgbClr val="FF0000"/>
                </a:solidFill>
                <a:latin typeface="Arial"/>
              </a:rPr>
              <a:t>requires a dedicated signal formation model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616C180E-7B08-0FE1-F196-A6545BEB38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1954864" imgH="2780981" progId="">
                  <p:embed/>
                </p:oleObj>
              </mc:Choice>
              <mc:Fallback>
                <p:oleObj r:id="rId4" imgW="21954864" imgH="2780981" progId="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616C180E-7B08-0FE1-F196-A6545BEB38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80972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E5F27-8D65-CD6A-5F16-3886A93D8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ERAM response – Signal formation model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61E3F-1FEF-6CDB-EA89-BF77574B71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28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7EC8C1-6757-281D-4747-7A28C6E34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49F10-F20C-8C8E-1C43-0F57FB87B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19FA4CBE-AF94-AE1D-4B39-C7FA44A4D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214" y="4771278"/>
            <a:ext cx="2548500" cy="10017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7DEC51-A5F3-569A-D95F-913B42F5AC5F}"/>
              </a:ext>
            </a:extLst>
          </p:cNvPr>
          <p:cNvSpPr txBox="1"/>
          <p:nvPr/>
        </p:nvSpPr>
        <p:spPr>
          <a:xfrm>
            <a:off x="314507" y="1049173"/>
            <a:ext cx="3365506" cy="523220"/>
          </a:xfrm>
          <a:custGeom>
            <a:avLst/>
            <a:gdLst>
              <a:gd name="connsiteX0" fmla="*/ 0 w 3365506"/>
              <a:gd name="connsiteY0" fmla="*/ 0 h 523220"/>
              <a:gd name="connsiteX1" fmla="*/ 493608 w 3365506"/>
              <a:gd name="connsiteY1" fmla="*/ 0 h 523220"/>
              <a:gd name="connsiteX2" fmla="*/ 953560 w 3365506"/>
              <a:gd name="connsiteY2" fmla="*/ 0 h 523220"/>
              <a:gd name="connsiteX3" fmla="*/ 1514478 w 3365506"/>
              <a:gd name="connsiteY3" fmla="*/ 0 h 523220"/>
              <a:gd name="connsiteX4" fmla="*/ 2008085 w 3365506"/>
              <a:gd name="connsiteY4" fmla="*/ 0 h 523220"/>
              <a:gd name="connsiteX5" fmla="*/ 2468038 w 3365506"/>
              <a:gd name="connsiteY5" fmla="*/ 0 h 523220"/>
              <a:gd name="connsiteX6" fmla="*/ 3365506 w 3365506"/>
              <a:gd name="connsiteY6" fmla="*/ 0 h 523220"/>
              <a:gd name="connsiteX7" fmla="*/ 3365506 w 3365506"/>
              <a:gd name="connsiteY7" fmla="*/ 523220 h 523220"/>
              <a:gd name="connsiteX8" fmla="*/ 2770933 w 3365506"/>
              <a:gd name="connsiteY8" fmla="*/ 523220 h 523220"/>
              <a:gd name="connsiteX9" fmla="*/ 2210016 w 3365506"/>
              <a:gd name="connsiteY9" fmla="*/ 523220 h 523220"/>
              <a:gd name="connsiteX10" fmla="*/ 1716408 w 3365506"/>
              <a:gd name="connsiteY10" fmla="*/ 523220 h 523220"/>
              <a:gd name="connsiteX11" fmla="*/ 1088180 w 3365506"/>
              <a:gd name="connsiteY11" fmla="*/ 523220 h 523220"/>
              <a:gd name="connsiteX12" fmla="*/ 560918 w 3365506"/>
              <a:gd name="connsiteY12" fmla="*/ 523220 h 523220"/>
              <a:gd name="connsiteX13" fmla="*/ 0 w 3365506"/>
              <a:gd name="connsiteY13" fmla="*/ 523220 h 523220"/>
              <a:gd name="connsiteX14" fmla="*/ 0 w 3365506"/>
              <a:gd name="connsiteY14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65506" h="523220" extrusionOk="0">
                <a:moveTo>
                  <a:pt x="0" y="0"/>
                </a:moveTo>
                <a:cubicBezTo>
                  <a:pt x="243809" y="-5270"/>
                  <a:pt x="373436" y="11176"/>
                  <a:pt x="493608" y="0"/>
                </a:cubicBezTo>
                <a:cubicBezTo>
                  <a:pt x="613780" y="-11176"/>
                  <a:pt x="826779" y="51796"/>
                  <a:pt x="953560" y="0"/>
                </a:cubicBezTo>
                <a:cubicBezTo>
                  <a:pt x="1080341" y="-51796"/>
                  <a:pt x="1344754" y="46995"/>
                  <a:pt x="1514478" y="0"/>
                </a:cubicBezTo>
                <a:cubicBezTo>
                  <a:pt x="1684202" y="-46995"/>
                  <a:pt x="1906964" y="58167"/>
                  <a:pt x="2008085" y="0"/>
                </a:cubicBezTo>
                <a:cubicBezTo>
                  <a:pt x="2109206" y="-58167"/>
                  <a:pt x="2326290" y="27717"/>
                  <a:pt x="2468038" y="0"/>
                </a:cubicBezTo>
                <a:cubicBezTo>
                  <a:pt x="2609786" y="-27717"/>
                  <a:pt x="2950413" y="80655"/>
                  <a:pt x="3365506" y="0"/>
                </a:cubicBezTo>
                <a:cubicBezTo>
                  <a:pt x="3366591" y="153258"/>
                  <a:pt x="3357633" y="335754"/>
                  <a:pt x="3365506" y="523220"/>
                </a:cubicBezTo>
                <a:cubicBezTo>
                  <a:pt x="3202780" y="580004"/>
                  <a:pt x="2920619" y="480047"/>
                  <a:pt x="2770933" y="523220"/>
                </a:cubicBezTo>
                <a:cubicBezTo>
                  <a:pt x="2621247" y="566393"/>
                  <a:pt x="2356780" y="484850"/>
                  <a:pt x="2210016" y="523220"/>
                </a:cubicBezTo>
                <a:cubicBezTo>
                  <a:pt x="2063252" y="561590"/>
                  <a:pt x="1876261" y="492437"/>
                  <a:pt x="1716408" y="523220"/>
                </a:cubicBezTo>
                <a:cubicBezTo>
                  <a:pt x="1556555" y="554003"/>
                  <a:pt x="1365837" y="458027"/>
                  <a:pt x="1088180" y="523220"/>
                </a:cubicBezTo>
                <a:cubicBezTo>
                  <a:pt x="810523" y="588413"/>
                  <a:pt x="695844" y="468148"/>
                  <a:pt x="560918" y="523220"/>
                </a:cubicBezTo>
                <a:cubicBezTo>
                  <a:pt x="425992" y="578292"/>
                  <a:pt x="211419" y="474643"/>
                  <a:pt x="0" y="523220"/>
                </a:cubicBezTo>
                <a:cubicBezTo>
                  <a:pt x="-151" y="279840"/>
                  <a:pt x="8912" y="107972"/>
                  <a:pt x="0" y="0"/>
                </a:cubicBezTo>
                <a:close/>
              </a:path>
            </a:pathLst>
          </a:custGeom>
          <a:noFill/>
          <a:ln w="28575">
            <a:noFill/>
            <a:extLst>
              <a:ext uri="{C807C97D-BFC1-408E-A445-0C87EB9F89A2}">
                <ask:lineSketchStyleProps xmlns:ask="http://schemas.microsoft.com/office/drawing/2018/sketchyshapes" sd="245200798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2800" spc="-1" noProof="0" dirty="0">
                <a:solidFill>
                  <a:srgbClr val="0000FF"/>
                </a:solidFill>
                <a:latin typeface="Arial"/>
              </a:rPr>
              <a:t>Main ingredients </a:t>
            </a:r>
            <a:endParaRPr lang="en-US" sz="2800" b="0" strike="noStrike" spc="-1" noProof="0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47A86AA-13C8-0A04-C98D-146E55D89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874" y="839353"/>
            <a:ext cx="5313973" cy="2752734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F9B156A-D7F3-0002-3D40-19363EE7ABA5}"/>
              </a:ext>
            </a:extLst>
          </p:cNvPr>
          <p:cNvSpPr txBox="1"/>
          <p:nvPr/>
        </p:nvSpPr>
        <p:spPr>
          <a:xfrm>
            <a:off x="6846051" y="2228671"/>
            <a:ext cx="254775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spc="-1" noProof="0" dirty="0">
                <a:latin typeface="Arial"/>
              </a:rPr>
              <a:t>Avalanche signal</a:t>
            </a:r>
          </a:p>
          <a:p>
            <a:r>
              <a:rPr lang="en-US" sz="1600" spc="-1" noProof="0" dirty="0">
                <a:latin typeface="Arial"/>
              </a:rPr>
              <a:t>measured</a:t>
            </a:r>
          </a:p>
          <a:p>
            <a:r>
              <a:rPr lang="en-US" sz="1600" noProof="0" dirty="0"/>
              <a:t>with fast electronics </a:t>
            </a:r>
          </a:p>
          <a:p>
            <a:r>
              <a:rPr lang="en-US" sz="1600" noProof="0" dirty="0"/>
              <a:t>on bulk micromegas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825F05A-8CBB-C5CE-36FC-F58BD1479DCD}"/>
              </a:ext>
            </a:extLst>
          </p:cNvPr>
          <p:cNvCxnSpPr>
            <a:cxnSpLocks/>
          </p:cNvCxnSpPr>
          <p:nvPr/>
        </p:nvCxnSpPr>
        <p:spPr>
          <a:xfrm>
            <a:off x="8924325" y="3045460"/>
            <a:ext cx="1137043" cy="161630"/>
          </a:xfrm>
          <a:prstGeom prst="straightConnector1">
            <a:avLst/>
          </a:prstGeom>
          <a:ln w="44450">
            <a:solidFill>
              <a:srgbClr val="00B0F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1F85189-E24E-22D4-4405-452C771E8C3A}"/>
              </a:ext>
            </a:extLst>
          </p:cNvPr>
          <p:cNvCxnSpPr>
            <a:cxnSpLocks/>
          </p:cNvCxnSpPr>
          <p:nvPr/>
        </p:nvCxnSpPr>
        <p:spPr>
          <a:xfrm>
            <a:off x="9051642" y="2473383"/>
            <a:ext cx="838564" cy="288612"/>
          </a:xfrm>
          <a:prstGeom prst="straightConnector1">
            <a:avLst/>
          </a:prstGeom>
          <a:ln w="44450">
            <a:solidFill>
              <a:srgbClr val="00B0F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26CF79B-79B4-E28C-E857-F24AC2F9B130}"/>
              </a:ext>
            </a:extLst>
          </p:cNvPr>
          <p:cNvSpPr txBox="1"/>
          <p:nvPr/>
        </p:nvSpPr>
        <p:spPr>
          <a:xfrm>
            <a:off x="10179051" y="3054377"/>
            <a:ext cx="1856247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noProof="0" dirty="0"/>
              <a:t>Electron signal</a:t>
            </a:r>
          </a:p>
          <a:p>
            <a:r>
              <a:rPr lang="en-US" noProof="0" dirty="0"/>
              <a:t>(too fast for our shaping times)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23052BA-3BF3-9DA9-2C67-B9B1E7E2A326}"/>
              </a:ext>
            </a:extLst>
          </p:cNvPr>
          <p:cNvSpPr txBox="1"/>
          <p:nvPr/>
        </p:nvSpPr>
        <p:spPr>
          <a:xfrm>
            <a:off x="9918782" y="2577329"/>
            <a:ext cx="2227862" cy="369332"/>
          </a:xfrm>
          <a:custGeom>
            <a:avLst/>
            <a:gdLst>
              <a:gd name="connsiteX0" fmla="*/ 0 w 2227862"/>
              <a:gd name="connsiteY0" fmla="*/ 0 h 369332"/>
              <a:gd name="connsiteX1" fmla="*/ 579244 w 2227862"/>
              <a:gd name="connsiteY1" fmla="*/ 0 h 369332"/>
              <a:gd name="connsiteX2" fmla="*/ 1069374 w 2227862"/>
              <a:gd name="connsiteY2" fmla="*/ 0 h 369332"/>
              <a:gd name="connsiteX3" fmla="*/ 1626339 w 2227862"/>
              <a:gd name="connsiteY3" fmla="*/ 0 h 369332"/>
              <a:gd name="connsiteX4" fmla="*/ 2227862 w 2227862"/>
              <a:gd name="connsiteY4" fmla="*/ 0 h 369332"/>
              <a:gd name="connsiteX5" fmla="*/ 2227862 w 2227862"/>
              <a:gd name="connsiteY5" fmla="*/ 369332 h 369332"/>
              <a:gd name="connsiteX6" fmla="*/ 1648618 w 2227862"/>
              <a:gd name="connsiteY6" fmla="*/ 369332 h 369332"/>
              <a:gd name="connsiteX7" fmla="*/ 1158488 w 2227862"/>
              <a:gd name="connsiteY7" fmla="*/ 369332 h 369332"/>
              <a:gd name="connsiteX8" fmla="*/ 579244 w 2227862"/>
              <a:gd name="connsiteY8" fmla="*/ 369332 h 369332"/>
              <a:gd name="connsiteX9" fmla="*/ 0 w 2227862"/>
              <a:gd name="connsiteY9" fmla="*/ 369332 h 369332"/>
              <a:gd name="connsiteX10" fmla="*/ 0 w 2227862"/>
              <a:gd name="connsiteY10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27862" h="369332" fill="none" extrusionOk="0">
                <a:moveTo>
                  <a:pt x="0" y="0"/>
                </a:moveTo>
                <a:cubicBezTo>
                  <a:pt x="117930" y="-24480"/>
                  <a:pt x="459401" y="29316"/>
                  <a:pt x="579244" y="0"/>
                </a:cubicBezTo>
                <a:cubicBezTo>
                  <a:pt x="699087" y="-29316"/>
                  <a:pt x="940994" y="8309"/>
                  <a:pt x="1069374" y="0"/>
                </a:cubicBezTo>
                <a:cubicBezTo>
                  <a:pt x="1197754" y="-8309"/>
                  <a:pt x="1426651" y="48798"/>
                  <a:pt x="1626339" y="0"/>
                </a:cubicBezTo>
                <a:cubicBezTo>
                  <a:pt x="1826028" y="-48798"/>
                  <a:pt x="1970443" y="60045"/>
                  <a:pt x="2227862" y="0"/>
                </a:cubicBezTo>
                <a:cubicBezTo>
                  <a:pt x="2269616" y="163920"/>
                  <a:pt x="2207510" y="245939"/>
                  <a:pt x="2227862" y="369332"/>
                </a:cubicBezTo>
                <a:cubicBezTo>
                  <a:pt x="2060524" y="406860"/>
                  <a:pt x="1806448" y="315252"/>
                  <a:pt x="1648618" y="369332"/>
                </a:cubicBezTo>
                <a:cubicBezTo>
                  <a:pt x="1490788" y="423412"/>
                  <a:pt x="1259198" y="342393"/>
                  <a:pt x="1158488" y="369332"/>
                </a:cubicBezTo>
                <a:cubicBezTo>
                  <a:pt x="1057778" y="396271"/>
                  <a:pt x="723404" y="334782"/>
                  <a:pt x="579244" y="369332"/>
                </a:cubicBezTo>
                <a:cubicBezTo>
                  <a:pt x="435084" y="403882"/>
                  <a:pt x="144615" y="302905"/>
                  <a:pt x="0" y="369332"/>
                </a:cubicBezTo>
                <a:cubicBezTo>
                  <a:pt x="-38632" y="251767"/>
                  <a:pt x="28935" y="179464"/>
                  <a:pt x="0" y="0"/>
                </a:cubicBezTo>
                <a:close/>
              </a:path>
              <a:path w="2227862" h="369332" stroke="0" extrusionOk="0">
                <a:moveTo>
                  <a:pt x="0" y="0"/>
                </a:moveTo>
                <a:cubicBezTo>
                  <a:pt x="104123" y="-13276"/>
                  <a:pt x="367966" y="45112"/>
                  <a:pt x="490130" y="0"/>
                </a:cubicBezTo>
                <a:cubicBezTo>
                  <a:pt x="612294" y="-45112"/>
                  <a:pt x="812552" y="4227"/>
                  <a:pt x="1047095" y="0"/>
                </a:cubicBezTo>
                <a:cubicBezTo>
                  <a:pt x="1281638" y="-4227"/>
                  <a:pt x="1355349" y="60437"/>
                  <a:pt x="1604061" y="0"/>
                </a:cubicBezTo>
                <a:cubicBezTo>
                  <a:pt x="1852773" y="-60437"/>
                  <a:pt x="1956465" y="59546"/>
                  <a:pt x="2227862" y="0"/>
                </a:cubicBezTo>
                <a:cubicBezTo>
                  <a:pt x="2245161" y="162262"/>
                  <a:pt x="2225603" y="196237"/>
                  <a:pt x="2227862" y="369332"/>
                </a:cubicBezTo>
                <a:cubicBezTo>
                  <a:pt x="2052881" y="391871"/>
                  <a:pt x="1867102" y="337484"/>
                  <a:pt x="1715454" y="369332"/>
                </a:cubicBezTo>
                <a:cubicBezTo>
                  <a:pt x="1563806" y="401180"/>
                  <a:pt x="1275523" y="344107"/>
                  <a:pt x="1158488" y="369332"/>
                </a:cubicBezTo>
                <a:cubicBezTo>
                  <a:pt x="1041453" y="394557"/>
                  <a:pt x="865758" y="347558"/>
                  <a:pt x="646080" y="369332"/>
                </a:cubicBezTo>
                <a:cubicBezTo>
                  <a:pt x="426402" y="391106"/>
                  <a:pt x="278020" y="324366"/>
                  <a:pt x="0" y="369332"/>
                </a:cubicBezTo>
                <a:cubicBezTo>
                  <a:pt x="-29448" y="218599"/>
                  <a:pt x="39128" y="87135"/>
                  <a:pt x="0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404340217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b="1" noProof="0" dirty="0"/>
              <a:t>Ions signal (slow)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039C924A-5E34-7A6A-CDD5-F708C55C0F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8753" y="5985485"/>
            <a:ext cx="5886545" cy="876719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DD5A1E51-5B3A-D35F-9BC6-0534F7B5395E}"/>
              </a:ext>
            </a:extLst>
          </p:cNvPr>
          <p:cNvSpPr txBox="1"/>
          <p:nvPr/>
        </p:nvSpPr>
        <p:spPr>
          <a:xfrm>
            <a:off x="7985079" y="4155271"/>
            <a:ext cx="3075206" cy="369332"/>
          </a:xfrm>
          <a:custGeom>
            <a:avLst/>
            <a:gdLst>
              <a:gd name="connsiteX0" fmla="*/ 0 w 3075206"/>
              <a:gd name="connsiteY0" fmla="*/ 0 h 369332"/>
              <a:gd name="connsiteX1" fmla="*/ 481782 w 3075206"/>
              <a:gd name="connsiteY1" fmla="*/ 0 h 369332"/>
              <a:gd name="connsiteX2" fmla="*/ 902060 w 3075206"/>
              <a:gd name="connsiteY2" fmla="*/ 0 h 369332"/>
              <a:gd name="connsiteX3" fmla="*/ 1353091 w 3075206"/>
              <a:gd name="connsiteY3" fmla="*/ 0 h 369332"/>
              <a:gd name="connsiteX4" fmla="*/ 1804121 w 3075206"/>
              <a:gd name="connsiteY4" fmla="*/ 0 h 369332"/>
              <a:gd name="connsiteX5" fmla="*/ 2255151 w 3075206"/>
              <a:gd name="connsiteY5" fmla="*/ 0 h 369332"/>
              <a:gd name="connsiteX6" fmla="*/ 3075206 w 3075206"/>
              <a:gd name="connsiteY6" fmla="*/ 0 h 369332"/>
              <a:gd name="connsiteX7" fmla="*/ 3075206 w 3075206"/>
              <a:gd name="connsiteY7" fmla="*/ 369332 h 369332"/>
              <a:gd name="connsiteX8" fmla="*/ 2624176 w 3075206"/>
              <a:gd name="connsiteY8" fmla="*/ 369332 h 369332"/>
              <a:gd name="connsiteX9" fmla="*/ 2080889 w 3075206"/>
              <a:gd name="connsiteY9" fmla="*/ 369332 h 369332"/>
              <a:gd name="connsiteX10" fmla="*/ 1629859 w 3075206"/>
              <a:gd name="connsiteY10" fmla="*/ 369332 h 369332"/>
              <a:gd name="connsiteX11" fmla="*/ 1148077 w 3075206"/>
              <a:gd name="connsiteY11" fmla="*/ 369332 h 369332"/>
              <a:gd name="connsiteX12" fmla="*/ 604791 w 3075206"/>
              <a:gd name="connsiteY12" fmla="*/ 369332 h 369332"/>
              <a:gd name="connsiteX13" fmla="*/ 0 w 3075206"/>
              <a:gd name="connsiteY13" fmla="*/ 369332 h 369332"/>
              <a:gd name="connsiteX14" fmla="*/ 0 w 3075206"/>
              <a:gd name="connsiteY14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75206" h="369332" fill="none" extrusionOk="0">
                <a:moveTo>
                  <a:pt x="0" y="0"/>
                </a:moveTo>
                <a:cubicBezTo>
                  <a:pt x="112710" y="-54923"/>
                  <a:pt x="351685" y="5077"/>
                  <a:pt x="481782" y="0"/>
                </a:cubicBezTo>
                <a:cubicBezTo>
                  <a:pt x="611879" y="-5077"/>
                  <a:pt x="759125" y="2211"/>
                  <a:pt x="902060" y="0"/>
                </a:cubicBezTo>
                <a:cubicBezTo>
                  <a:pt x="1044995" y="-2211"/>
                  <a:pt x="1146298" y="15533"/>
                  <a:pt x="1353091" y="0"/>
                </a:cubicBezTo>
                <a:cubicBezTo>
                  <a:pt x="1559884" y="-15533"/>
                  <a:pt x="1615484" y="53684"/>
                  <a:pt x="1804121" y="0"/>
                </a:cubicBezTo>
                <a:cubicBezTo>
                  <a:pt x="1992758" y="-53684"/>
                  <a:pt x="2068019" y="16420"/>
                  <a:pt x="2255151" y="0"/>
                </a:cubicBezTo>
                <a:cubicBezTo>
                  <a:pt x="2442283" y="-16420"/>
                  <a:pt x="2707997" y="56474"/>
                  <a:pt x="3075206" y="0"/>
                </a:cubicBezTo>
                <a:cubicBezTo>
                  <a:pt x="3097575" y="81484"/>
                  <a:pt x="3042777" y="280522"/>
                  <a:pt x="3075206" y="369332"/>
                </a:cubicBezTo>
                <a:cubicBezTo>
                  <a:pt x="2906874" y="386764"/>
                  <a:pt x="2835318" y="348858"/>
                  <a:pt x="2624176" y="369332"/>
                </a:cubicBezTo>
                <a:cubicBezTo>
                  <a:pt x="2413034" y="389806"/>
                  <a:pt x="2226443" y="348738"/>
                  <a:pt x="2080889" y="369332"/>
                </a:cubicBezTo>
                <a:cubicBezTo>
                  <a:pt x="1935335" y="389926"/>
                  <a:pt x="1853017" y="333612"/>
                  <a:pt x="1629859" y="369332"/>
                </a:cubicBezTo>
                <a:cubicBezTo>
                  <a:pt x="1406701" y="405052"/>
                  <a:pt x="1303041" y="334523"/>
                  <a:pt x="1148077" y="369332"/>
                </a:cubicBezTo>
                <a:cubicBezTo>
                  <a:pt x="993113" y="404141"/>
                  <a:pt x="852343" y="334865"/>
                  <a:pt x="604791" y="369332"/>
                </a:cubicBezTo>
                <a:cubicBezTo>
                  <a:pt x="357239" y="403799"/>
                  <a:pt x="299962" y="307082"/>
                  <a:pt x="0" y="369332"/>
                </a:cubicBezTo>
                <a:cubicBezTo>
                  <a:pt x="-31612" y="188218"/>
                  <a:pt x="29298" y="134222"/>
                  <a:pt x="0" y="0"/>
                </a:cubicBezTo>
                <a:close/>
              </a:path>
              <a:path w="3075206" h="369332" stroke="0" extrusionOk="0">
                <a:moveTo>
                  <a:pt x="0" y="0"/>
                </a:moveTo>
                <a:cubicBezTo>
                  <a:pt x="263486" y="-32808"/>
                  <a:pt x="338270" y="9071"/>
                  <a:pt x="574038" y="0"/>
                </a:cubicBezTo>
                <a:cubicBezTo>
                  <a:pt x="809806" y="-9071"/>
                  <a:pt x="838626" y="50164"/>
                  <a:pt x="1055821" y="0"/>
                </a:cubicBezTo>
                <a:cubicBezTo>
                  <a:pt x="1273016" y="-50164"/>
                  <a:pt x="1415370" y="47028"/>
                  <a:pt x="1568355" y="0"/>
                </a:cubicBezTo>
                <a:cubicBezTo>
                  <a:pt x="1721340" y="-47028"/>
                  <a:pt x="1850084" y="54828"/>
                  <a:pt x="2111641" y="0"/>
                </a:cubicBezTo>
                <a:cubicBezTo>
                  <a:pt x="2373198" y="-54828"/>
                  <a:pt x="2415839" y="25977"/>
                  <a:pt x="2562672" y="0"/>
                </a:cubicBezTo>
                <a:cubicBezTo>
                  <a:pt x="2709505" y="-25977"/>
                  <a:pt x="2903468" y="37522"/>
                  <a:pt x="3075206" y="0"/>
                </a:cubicBezTo>
                <a:cubicBezTo>
                  <a:pt x="3090546" y="159278"/>
                  <a:pt x="3044462" y="259228"/>
                  <a:pt x="3075206" y="369332"/>
                </a:cubicBezTo>
                <a:cubicBezTo>
                  <a:pt x="2864457" y="370019"/>
                  <a:pt x="2701321" y="353503"/>
                  <a:pt x="2562672" y="369332"/>
                </a:cubicBezTo>
                <a:cubicBezTo>
                  <a:pt x="2424023" y="385161"/>
                  <a:pt x="2180781" y="365647"/>
                  <a:pt x="2080889" y="369332"/>
                </a:cubicBezTo>
                <a:cubicBezTo>
                  <a:pt x="1980997" y="373017"/>
                  <a:pt x="1692680" y="310574"/>
                  <a:pt x="1568355" y="369332"/>
                </a:cubicBezTo>
                <a:cubicBezTo>
                  <a:pt x="1444030" y="428090"/>
                  <a:pt x="1266968" y="344152"/>
                  <a:pt x="1148077" y="369332"/>
                </a:cubicBezTo>
                <a:cubicBezTo>
                  <a:pt x="1029186" y="394512"/>
                  <a:pt x="880306" y="329084"/>
                  <a:pt x="666295" y="369332"/>
                </a:cubicBezTo>
                <a:cubicBezTo>
                  <a:pt x="452284" y="409580"/>
                  <a:pt x="273338" y="304091"/>
                  <a:pt x="0" y="369332"/>
                </a:cubicBezTo>
                <a:cubicBezTo>
                  <a:pt x="-37796" y="269819"/>
                  <a:pt x="29407" y="125526"/>
                  <a:pt x="0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283287489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b="1" spc="-1" noProof="0" dirty="0">
                <a:latin typeface="Arial"/>
              </a:rPr>
              <a:t>FEE Response Function </a:t>
            </a:r>
            <a:endParaRPr lang="en-US" noProof="0" dirty="0">
              <a:solidFill>
                <a:srgbClr val="FF0000"/>
              </a:solidFill>
            </a:endParaRP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365D3E3A-4EE2-7711-3A1A-FBD81063C1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9250" y="2751494"/>
            <a:ext cx="2820963" cy="2136378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DFDA79B-0806-2175-499B-C49AE49DC387}"/>
              </a:ext>
            </a:extLst>
          </p:cNvPr>
          <p:cNvCxnSpPr>
            <a:cxnSpLocks/>
          </p:cNvCxnSpPr>
          <p:nvPr/>
        </p:nvCxnSpPr>
        <p:spPr>
          <a:xfrm flipH="1">
            <a:off x="5872409" y="2458141"/>
            <a:ext cx="973642" cy="1040558"/>
          </a:xfrm>
          <a:prstGeom prst="straightConnector1">
            <a:avLst/>
          </a:prstGeom>
          <a:ln w="44450">
            <a:solidFill>
              <a:srgbClr val="00B0F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02F6E3B-5000-B579-86F5-361F835C8BC4}"/>
              </a:ext>
            </a:extLst>
          </p:cNvPr>
          <p:cNvCxnSpPr>
            <a:cxnSpLocks/>
          </p:cNvCxnSpPr>
          <p:nvPr/>
        </p:nvCxnSpPr>
        <p:spPr>
          <a:xfrm flipH="1" flipV="1">
            <a:off x="6235658" y="4233290"/>
            <a:ext cx="702775" cy="291312"/>
          </a:xfrm>
          <a:prstGeom prst="straightConnector1">
            <a:avLst/>
          </a:prstGeom>
          <a:ln w="44450">
            <a:solidFill>
              <a:srgbClr val="00B0F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5238025E-EDC0-7CE4-EDF6-90B9E08EE91E}"/>
              </a:ext>
            </a:extLst>
          </p:cNvPr>
          <p:cNvSpPr txBox="1"/>
          <p:nvPr/>
        </p:nvSpPr>
        <p:spPr>
          <a:xfrm>
            <a:off x="223744" y="1531682"/>
            <a:ext cx="58063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spc="-1" noProof="0" dirty="0">
                <a:latin typeface="Arial"/>
              </a:rPr>
              <a:t>In the time scale of our shaping time O(100ns)</a:t>
            </a:r>
          </a:p>
          <a:p>
            <a:r>
              <a:rPr lang="en-US" sz="1600" spc="-1" noProof="0" dirty="0">
                <a:latin typeface="Arial"/>
              </a:rPr>
              <a:t>Charge spread is properly described by</a:t>
            </a:r>
            <a:endParaRPr lang="en-US" sz="1600" b="1" noProof="0" dirty="0">
              <a:solidFill>
                <a:srgbClr val="FF0000"/>
              </a:solidFill>
            </a:endParaRP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C39C47C4-AD4F-16C5-EC98-114B6E1880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138" y="2531839"/>
            <a:ext cx="4054191" cy="769687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2F3F3A57-94B9-A1E4-3BB1-35EAB537C1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391" y="6569294"/>
            <a:ext cx="2902480" cy="262928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AD1847E5-7E6A-D9F2-32EB-30156C124CC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2703"/>
          <a:stretch/>
        </p:blipFill>
        <p:spPr>
          <a:xfrm>
            <a:off x="6251928" y="4681194"/>
            <a:ext cx="3781677" cy="1337453"/>
          </a:xfrm>
          <a:prstGeom prst="rect">
            <a:avLst/>
          </a:prstGeom>
        </p:spPr>
      </p:pic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3D144389-262E-A8C5-8878-541CA05AC485}"/>
              </a:ext>
            </a:extLst>
          </p:cNvPr>
          <p:cNvCxnSpPr>
            <a:cxnSpLocks/>
          </p:cNvCxnSpPr>
          <p:nvPr/>
        </p:nvCxnSpPr>
        <p:spPr>
          <a:xfrm flipV="1">
            <a:off x="3077633" y="4896844"/>
            <a:ext cx="921963" cy="444786"/>
          </a:xfrm>
          <a:prstGeom prst="straightConnector1">
            <a:avLst/>
          </a:prstGeom>
          <a:ln w="44450">
            <a:solidFill>
              <a:srgbClr val="00B0F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0945CF48-6262-4FC5-62F2-52DC67D3053D}"/>
              </a:ext>
            </a:extLst>
          </p:cNvPr>
          <p:cNvSpPr txBox="1"/>
          <p:nvPr/>
        </p:nvSpPr>
        <p:spPr>
          <a:xfrm>
            <a:off x="129595" y="4229738"/>
            <a:ext cx="3617735" cy="369332"/>
          </a:xfrm>
          <a:custGeom>
            <a:avLst/>
            <a:gdLst>
              <a:gd name="connsiteX0" fmla="*/ 0 w 3617735"/>
              <a:gd name="connsiteY0" fmla="*/ 0 h 369332"/>
              <a:gd name="connsiteX1" fmla="*/ 408287 w 3617735"/>
              <a:gd name="connsiteY1" fmla="*/ 0 h 369332"/>
              <a:gd name="connsiteX2" fmla="*/ 925107 w 3617735"/>
              <a:gd name="connsiteY2" fmla="*/ 0 h 369332"/>
              <a:gd name="connsiteX3" fmla="*/ 1441926 w 3617735"/>
              <a:gd name="connsiteY3" fmla="*/ 0 h 369332"/>
              <a:gd name="connsiteX4" fmla="*/ 1850213 w 3617735"/>
              <a:gd name="connsiteY4" fmla="*/ 0 h 369332"/>
              <a:gd name="connsiteX5" fmla="*/ 2367032 w 3617735"/>
              <a:gd name="connsiteY5" fmla="*/ 0 h 369332"/>
              <a:gd name="connsiteX6" fmla="*/ 2775320 w 3617735"/>
              <a:gd name="connsiteY6" fmla="*/ 0 h 369332"/>
              <a:gd name="connsiteX7" fmla="*/ 3617735 w 3617735"/>
              <a:gd name="connsiteY7" fmla="*/ 0 h 369332"/>
              <a:gd name="connsiteX8" fmla="*/ 3617735 w 3617735"/>
              <a:gd name="connsiteY8" fmla="*/ 369332 h 369332"/>
              <a:gd name="connsiteX9" fmla="*/ 3028561 w 3617735"/>
              <a:gd name="connsiteY9" fmla="*/ 369332 h 369332"/>
              <a:gd name="connsiteX10" fmla="*/ 2439387 w 3617735"/>
              <a:gd name="connsiteY10" fmla="*/ 369332 h 369332"/>
              <a:gd name="connsiteX11" fmla="*/ 2031100 w 3617735"/>
              <a:gd name="connsiteY11" fmla="*/ 369332 h 369332"/>
              <a:gd name="connsiteX12" fmla="*/ 1586635 w 3617735"/>
              <a:gd name="connsiteY12" fmla="*/ 369332 h 369332"/>
              <a:gd name="connsiteX13" fmla="*/ 1105993 w 3617735"/>
              <a:gd name="connsiteY13" fmla="*/ 369332 h 369332"/>
              <a:gd name="connsiteX14" fmla="*/ 552997 w 3617735"/>
              <a:gd name="connsiteY14" fmla="*/ 369332 h 369332"/>
              <a:gd name="connsiteX15" fmla="*/ 0 w 3617735"/>
              <a:gd name="connsiteY15" fmla="*/ 369332 h 369332"/>
              <a:gd name="connsiteX16" fmla="*/ 0 w 3617735"/>
              <a:gd name="connsiteY16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617735" h="369332" fill="none" extrusionOk="0">
                <a:moveTo>
                  <a:pt x="0" y="0"/>
                </a:moveTo>
                <a:cubicBezTo>
                  <a:pt x="104119" y="-29709"/>
                  <a:pt x="246966" y="30751"/>
                  <a:pt x="408287" y="0"/>
                </a:cubicBezTo>
                <a:cubicBezTo>
                  <a:pt x="569608" y="-30751"/>
                  <a:pt x="700919" y="59634"/>
                  <a:pt x="925107" y="0"/>
                </a:cubicBezTo>
                <a:cubicBezTo>
                  <a:pt x="1149295" y="-59634"/>
                  <a:pt x="1294157" y="16952"/>
                  <a:pt x="1441926" y="0"/>
                </a:cubicBezTo>
                <a:cubicBezTo>
                  <a:pt x="1589695" y="-16952"/>
                  <a:pt x="1673225" y="30124"/>
                  <a:pt x="1850213" y="0"/>
                </a:cubicBezTo>
                <a:cubicBezTo>
                  <a:pt x="2027201" y="-30124"/>
                  <a:pt x="2248443" y="44051"/>
                  <a:pt x="2367032" y="0"/>
                </a:cubicBezTo>
                <a:cubicBezTo>
                  <a:pt x="2485621" y="-44051"/>
                  <a:pt x="2676453" y="37536"/>
                  <a:pt x="2775320" y="0"/>
                </a:cubicBezTo>
                <a:cubicBezTo>
                  <a:pt x="2874187" y="-37536"/>
                  <a:pt x="3365321" y="46819"/>
                  <a:pt x="3617735" y="0"/>
                </a:cubicBezTo>
                <a:cubicBezTo>
                  <a:pt x="3647363" y="161472"/>
                  <a:pt x="3614103" y="254826"/>
                  <a:pt x="3617735" y="369332"/>
                </a:cubicBezTo>
                <a:cubicBezTo>
                  <a:pt x="3397836" y="412357"/>
                  <a:pt x="3280652" y="361887"/>
                  <a:pt x="3028561" y="369332"/>
                </a:cubicBezTo>
                <a:cubicBezTo>
                  <a:pt x="2776470" y="376777"/>
                  <a:pt x="2653212" y="326609"/>
                  <a:pt x="2439387" y="369332"/>
                </a:cubicBezTo>
                <a:cubicBezTo>
                  <a:pt x="2225562" y="412055"/>
                  <a:pt x="2159943" y="367017"/>
                  <a:pt x="2031100" y="369332"/>
                </a:cubicBezTo>
                <a:cubicBezTo>
                  <a:pt x="1902257" y="371647"/>
                  <a:pt x="1713311" y="366592"/>
                  <a:pt x="1586635" y="369332"/>
                </a:cubicBezTo>
                <a:cubicBezTo>
                  <a:pt x="1459960" y="372072"/>
                  <a:pt x="1244342" y="365461"/>
                  <a:pt x="1105993" y="369332"/>
                </a:cubicBezTo>
                <a:cubicBezTo>
                  <a:pt x="967644" y="373203"/>
                  <a:pt x="755759" y="325303"/>
                  <a:pt x="552997" y="369332"/>
                </a:cubicBezTo>
                <a:cubicBezTo>
                  <a:pt x="350235" y="413361"/>
                  <a:pt x="182959" y="355090"/>
                  <a:pt x="0" y="369332"/>
                </a:cubicBezTo>
                <a:cubicBezTo>
                  <a:pt x="-7225" y="293577"/>
                  <a:pt x="41946" y="171256"/>
                  <a:pt x="0" y="0"/>
                </a:cubicBezTo>
                <a:close/>
              </a:path>
              <a:path w="3617735" h="369332" stroke="0" extrusionOk="0">
                <a:moveTo>
                  <a:pt x="0" y="0"/>
                </a:moveTo>
                <a:cubicBezTo>
                  <a:pt x="159386" y="-41228"/>
                  <a:pt x="440131" y="3544"/>
                  <a:pt x="589174" y="0"/>
                </a:cubicBezTo>
                <a:cubicBezTo>
                  <a:pt x="738217" y="-3544"/>
                  <a:pt x="963898" y="44541"/>
                  <a:pt x="1178348" y="0"/>
                </a:cubicBezTo>
                <a:cubicBezTo>
                  <a:pt x="1392798" y="-44541"/>
                  <a:pt x="1564579" y="66137"/>
                  <a:pt x="1731345" y="0"/>
                </a:cubicBezTo>
                <a:cubicBezTo>
                  <a:pt x="1898111" y="-66137"/>
                  <a:pt x="2037755" y="10812"/>
                  <a:pt x="2248164" y="0"/>
                </a:cubicBezTo>
                <a:cubicBezTo>
                  <a:pt x="2458573" y="-10812"/>
                  <a:pt x="2560574" y="9281"/>
                  <a:pt x="2692628" y="0"/>
                </a:cubicBezTo>
                <a:cubicBezTo>
                  <a:pt x="2824682" y="-9281"/>
                  <a:pt x="3020003" y="2626"/>
                  <a:pt x="3137093" y="0"/>
                </a:cubicBezTo>
                <a:cubicBezTo>
                  <a:pt x="3254183" y="-2626"/>
                  <a:pt x="3401650" y="14847"/>
                  <a:pt x="3617735" y="0"/>
                </a:cubicBezTo>
                <a:cubicBezTo>
                  <a:pt x="3643211" y="105513"/>
                  <a:pt x="3597176" y="200866"/>
                  <a:pt x="3617735" y="369332"/>
                </a:cubicBezTo>
                <a:cubicBezTo>
                  <a:pt x="3366111" y="415515"/>
                  <a:pt x="3208011" y="313649"/>
                  <a:pt x="3064738" y="369332"/>
                </a:cubicBezTo>
                <a:cubicBezTo>
                  <a:pt x="2921465" y="425015"/>
                  <a:pt x="2737184" y="330148"/>
                  <a:pt x="2620274" y="369332"/>
                </a:cubicBezTo>
                <a:cubicBezTo>
                  <a:pt x="2503364" y="408516"/>
                  <a:pt x="2155336" y="355482"/>
                  <a:pt x="2031100" y="369332"/>
                </a:cubicBezTo>
                <a:cubicBezTo>
                  <a:pt x="1906864" y="383182"/>
                  <a:pt x="1688546" y="356276"/>
                  <a:pt x="1586635" y="369332"/>
                </a:cubicBezTo>
                <a:cubicBezTo>
                  <a:pt x="1484724" y="382388"/>
                  <a:pt x="1276484" y="318875"/>
                  <a:pt x="997461" y="369332"/>
                </a:cubicBezTo>
                <a:cubicBezTo>
                  <a:pt x="718438" y="419789"/>
                  <a:pt x="449904" y="349875"/>
                  <a:pt x="0" y="369332"/>
                </a:cubicBezTo>
                <a:cubicBezTo>
                  <a:pt x="-10695" y="210327"/>
                  <a:pt x="40109" y="103599"/>
                  <a:pt x="0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370692693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b="1" spc="-1" noProof="0" dirty="0">
                <a:latin typeface="Arial"/>
              </a:rPr>
              <a:t>Electrical model of the sensor</a:t>
            </a:r>
            <a:endParaRPr lang="en-US" noProof="0" dirty="0">
              <a:solidFill>
                <a:srgbClr val="FF0000"/>
              </a:solidFill>
            </a:endParaRP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0238DE2A-6742-EF5D-9DF1-FD215C157D47}"/>
              </a:ext>
            </a:extLst>
          </p:cNvPr>
          <p:cNvCxnSpPr>
            <a:cxnSpLocks/>
          </p:cNvCxnSpPr>
          <p:nvPr/>
        </p:nvCxnSpPr>
        <p:spPr>
          <a:xfrm>
            <a:off x="3153412" y="3243978"/>
            <a:ext cx="855874" cy="406438"/>
          </a:xfrm>
          <a:prstGeom prst="straightConnector1">
            <a:avLst/>
          </a:prstGeom>
          <a:ln w="44450">
            <a:solidFill>
              <a:srgbClr val="00B0F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500ACFEE-71F2-89F3-06C1-6A7D683DDE08}"/>
              </a:ext>
            </a:extLst>
          </p:cNvPr>
          <p:cNvSpPr txBox="1"/>
          <p:nvPr/>
        </p:nvSpPr>
        <p:spPr>
          <a:xfrm>
            <a:off x="3139278" y="3351610"/>
            <a:ext cx="4420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spc="-1" noProof="0" dirty="0">
                <a:solidFill>
                  <a:srgbClr val="0000FF"/>
                </a:solidFill>
                <a:latin typeface="Arial"/>
              </a:rPr>
              <a:t>2</a:t>
            </a:r>
            <a:endParaRPr lang="en-US" sz="4400" noProof="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2B7EBFA-2FE4-A12C-DDA9-3F1D1818EB8C}"/>
              </a:ext>
            </a:extLst>
          </p:cNvPr>
          <p:cNvSpPr txBox="1"/>
          <p:nvPr/>
        </p:nvSpPr>
        <p:spPr>
          <a:xfrm>
            <a:off x="5784116" y="2405368"/>
            <a:ext cx="4420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spc="-1" noProof="0" dirty="0">
                <a:solidFill>
                  <a:srgbClr val="0000FF"/>
                </a:solidFill>
                <a:latin typeface="Arial"/>
              </a:rPr>
              <a:t>1</a:t>
            </a:r>
            <a:endParaRPr lang="en-US" sz="4400" noProof="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4B1BE33-6D9B-C23E-D618-FC9A59005D03}"/>
              </a:ext>
            </a:extLst>
          </p:cNvPr>
          <p:cNvSpPr txBox="1"/>
          <p:nvPr/>
        </p:nvSpPr>
        <p:spPr>
          <a:xfrm>
            <a:off x="3788250" y="4928523"/>
            <a:ext cx="4420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spc="-1" noProof="0" dirty="0">
                <a:solidFill>
                  <a:srgbClr val="0000FF"/>
                </a:solidFill>
                <a:latin typeface="Arial"/>
              </a:rPr>
              <a:t>3</a:t>
            </a:r>
            <a:endParaRPr lang="en-US" sz="4400" noProof="0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5A23D11-B355-A304-9E13-47B3BCFE353C}"/>
              </a:ext>
            </a:extLst>
          </p:cNvPr>
          <p:cNvSpPr txBox="1"/>
          <p:nvPr/>
        </p:nvSpPr>
        <p:spPr>
          <a:xfrm>
            <a:off x="7054644" y="4139882"/>
            <a:ext cx="4420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spc="-1" noProof="0" dirty="0">
                <a:solidFill>
                  <a:srgbClr val="0000FF"/>
                </a:solidFill>
                <a:latin typeface="Arial"/>
              </a:rPr>
              <a:t>4</a:t>
            </a:r>
            <a:endParaRPr lang="en-US" sz="4400" noProof="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AA7026-9DA5-C86B-7956-3A9DA44C4B5B}"/>
              </a:ext>
            </a:extLst>
          </p:cNvPr>
          <p:cNvSpPr txBox="1"/>
          <p:nvPr/>
        </p:nvSpPr>
        <p:spPr>
          <a:xfrm>
            <a:off x="266264" y="5827550"/>
            <a:ext cx="490650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spc="-1" noProof="0" dirty="0">
                <a:latin typeface="Arial"/>
              </a:rPr>
              <a:t>Note: Of course, </a:t>
            </a:r>
            <a:r>
              <a:rPr lang="en-US" sz="1800" b="1" spc="-1" noProof="0" dirty="0">
                <a:latin typeface="Arial"/>
              </a:rPr>
              <a:t>gas transport properties</a:t>
            </a:r>
          </a:p>
          <a:p>
            <a:r>
              <a:rPr lang="en-US" spc="-1" noProof="0" dirty="0">
                <a:latin typeface="Arial"/>
              </a:rPr>
              <a:t>(L, T diffusion) have to be accounted for </a:t>
            </a:r>
            <a:endParaRPr lang="en-US" sz="1800" spc="-1" noProof="0" dirty="0"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D38511-2321-17F7-7A04-AFC530D0BDCB}"/>
              </a:ext>
            </a:extLst>
          </p:cNvPr>
          <p:cNvSpPr txBox="1"/>
          <p:nvPr/>
        </p:nvSpPr>
        <p:spPr>
          <a:xfrm>
            <a:off x="247191" y="2161829"/>
            <a:ext cx="3500139" cy="369332"/>
          </a:xfrm>
          <a:prstGeom prst="rect">
            <a:avLst/>
          </a:prstGeom>
          <a:solidFill>
            <a:srgbClr val="92D050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2832874897">
                  <a:custGeom>
                    <a:avLst/>
                    <a:gdLst>
                      <a:gd name="connsiteX0" fmla="*/ 0 w 3500139"/>
                      <a:gd name="connsiteY0" fmla="*/ 0 h 369332"/>
                      <a:gd name="connsiteX1" fmla="*/ 548355 w 3500139"/>
                      <a:gd name="connsiteY1" fmla="*/ 0 h 369332"/>
                      <a:gd name="connsiteX2" fmla="*/ 1026707 w 3500139"/>
                      <a:gd name="connsiteY2" fmla="*/ 0 h 369332"/>
                      <a:gd name="connsiteX3" fmla="*/ 1540061 w 3500139"/>
                      <a:gd name="connsiteY3" fmla="*/ 0 h 369332"/>
                      <a:gd name="connsiteX4" fmla="*/ 2053415 w 3500139"/>
                      <a:gd name="connsiteY4" fmla="*/ 0 h 369332"/>
                      <a:gd name="connsiteX5" fmla="*/ 2566769 w 3500139"/>
                      <a:gd name="connsiteY5" fmla="*/ 0 h 369332"/>
                      <a:gd name="connsiteX6" fmla="*/ 3500139 w 3500139"/>
                      <a:gd name="connsiteY6" fmla="*/ 0 h 369332"/>
                      <a:gd name="connsiteX7" fmla="*/ 3500139 w 3500139"/>
                      <a:gd name="connsiteY7" fmla="*/ 369332 h 369332"/>
                      <a:gd name="connsiteX8" fmla="*/ 2986785 w 3500139"/>
                      <a:gd name="connsiteY8" fmla="*/ 369332 h 369332"/>
                      <a:gd name="connsiteX9" fmla="*/ 2368427 w 3500139"/>
                      <a:gd name="connsiteY9" fmla="*/ 369332 h 369332"/>
                      <a:gd name="connsiteX10" fmla="*/ 1855074 w 3500139"/>
                      <a:gd name="connsiteY10" fmla="*/ 369332 h 369332"/>
                      <a:gd name="connsiteX11" fmla="*/ 1306719 w 3500139"/>
                      <a:gd name="connsiteY11" fmla="*/ 369332 h 369332"/>
                      <a:gd name="connsiteX12" fmla="*/ 688361 w 3500139"/>
                      <a:gd name="connsiteY12" fmla="*/ 369332 h 369332"/>
                      <a:gd name="connsiteX13" fmla="*/ 0 w 3500139"/>
                      <a:gd name="connsiteY13" fmla="*/ 369332 h 369332"/>
                      <a:gd name="connsiteX14" fmla="*/ 0 w 3500139"/>
                      <a:gd name="connsiteY14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500139" h="369332" fill="none" extrusionOk="0">
                        <a:moveTo>
                          <a:pt x="0" y="0"/>
                        </a:moveTo>
                        <a:cubicBezTo>
                          <a:pt x="234469" y="-50879"/>
                          <a:pt x="421314" y="50963"/>
                          <a:pt x="548355" y="0"/>
                        </a:cubicBezTo>
                        <a:cubicBezTo>
                          <a:pt x="675396" y="-50963"/>
                          <a:pt x="930822" y="15931"/>
                          <a:pt x="1026707" y="0"/>
                        </a:cubicBezTo>
                        <a:cubicBezTo>
                          <a:pt x="1122592" y="-15931"/>
                          <a:pt x="1431969" y="36685"/>
                          <a:pt x="1540061" y="0"/>
                        </a:cubicBezTo>
                        <a:cubicBezTo>
                          <a:pt x="1648153" y="-36685"/>
                          <a:pt x="1818041" y="21900"/>
                          <a:pt x="2053415" y="0"/>
                        </a:cubicBezTo>
                        <a:cubicBezTo>
                          <a:pt x="2288789" y="-21900"/>
                          <a:pt x="2323497" y="39766"/>
                          <a:pt x="2566769" y="0"/>
                        </a:cubicBezTo>
                        <a:cubicBezTo>
                          <a:pt x="2810041" y="-39766"/>
                          <a:pt x="3165530" y="100090"/>
                          <a:pt x="3500139" y="0"/>
                        </a:cubicBezTo>
                        <a:cubicBezTo>
                          <a:pt x="3522508" y="81484"/>
                          <a:pt x="3467710" y="280522"/>
                          <a:pt x="3500139" y="369332"/>
                        </a:cubicBezTo>
                        <a:cubicBezTo>
                          <a:pt x="3300775" y="388846"/>
                          <a:pt x="3160452" y="334348"/>
                          <a:pt x="2986785" y="369332"/>
                        </a:cubicBezTo>
                        <a:cubicBezTo>
                          <a:pt x="2813118" y="404316"/>
                          <a:pt x="2596626" y="354118"/>
                          <a:pt x="2368427" y="369332"/>
                        </a:cubicBezTo>
                        <a:cubicBezTo>
                          <a:pt x="2140228" y="384546"/>
                          <a:pt x="1972872" y="365201"/>
                          <a:pt x="1855074" y="369332"/>
                        </a:cubicBezTo>
                        <a:cubicBezTo>
                          <a:pt x="1737276" y="373463"/>
                          <a:pt x="1565631" y="356660"/>
                          <a:pt x="1306719" y="369332"/>
                        </a:cubicBezTo>
                        <a:cubicBezTo>
                          <a:pt x="1047807" y="382004"/>
                          <a:pt x="959124" y="325424"/>
                          <a:pt x="688361" y="369332"/>
                        </a:cubicBezTo>
                        <a:cubicBezTo>
                          <a:pt x="417598" y="413240"/>
                          <a:pt x="207460" y="355867"/>
                          <a:pt x="0" y="369332"/>
                        </a:cubicBezTo>
                        <a:cubicBezTo>
                          <a:pt x="-31612" y="188218"/>
                          <a:pt x="29298" y="134222"/>
                          <a:pt x="0" y="0"/>
                        </a:cubicBezTo>
                        <a:close/>
                      </a:path>
                      <a:path w="3500139" h="369332" stroke="0" extrusionOk="0">
                        <a:moveTo>
                          <a:pt x="0" y="0"/>
                        </a:moveTo>
                        <a:cubicBezTo>
                          <a:pt x="309134" y="-64215"/>
                          <a:pt x="338635" y="24637"/>
                          <a:pt x="653359" y="0"/>
                        </a:cubicBezTo>
                        <a:cubicBezTo>
                          <a:pt x="968083" y="-24637"/>
                          <a:pt x="1027293" y="2116"/>
                          <a:pt x="1201714" y="0"/>
                        </a:cubicBezTo>
                        <a:cubicBezTo>
                          <a:pt x="1376135" y="-2116"/>
                          <a:pt x="1619983" y="66800"/>
                          <a:pt x="1785071" y="0"/>
                        </a:cubicBezTo>
                        <a:cubicBezTo>
                          <a:pt x="1950159" y="-66800"/>
                          <a:pt x="2277656" y="35415"/>
                          <a:pt x="2403429" y="0"/>
                        </a:cubicBezTo>
                        <a:cubicBezTo>
                          <a:pt x="2529202" y="-35415"/>
                          <a:pt x="2738202" y="14850"/>
                          <a:pt x="2916782" y="0"/>
                        </a:cubicBezTo>
                        <a:cubicBezTo>
                          <a:pt x="3095362" y="-14850"/>
                          <a:pt x="3232022" y="18817"/>
                          <a:pt x="3500139" y="0"/>
                        </a:cubicBezTo>
                        <a:cubicBezTo>
                          <a:pt x="3515479" y="159278"/>
                          <a:pt x="3469395" y="259228"/>
                          <a:pt x="3500139" y="369332"/>
                        </a:cubicBezTo>
                        <a:cubicBezTo>
                          <a:pt x="3243634" y="409175"/>
                          <a:pt x="3100973" y="328246"/>
                          <a:pt x="2916783" y="369332"/>
                        </a:cubicBezTo>
                        <a:cubicBezTo>
                          <a:pt x="2732593" y="410418"/>
                          <a:pt x="2497747" y="319503"/>
                          <a:pt x="2368427" y="369332"/>
                        </a:cubicBezTo>
                        <a:cubicBezTo>
                          <a:pt x="2239107" y="419161"/>
                          <a:pt x="1947575" y="368442"/>
                          <a:pt x="1785071" y="369332"/>
                        </a:cubicBezTo>
                        <a:cubicBezTo>
                          <a:pt x="1622567" y="370222"/>
                          <a:pt x="1441122" y="352064"/>
                          <a:pt x="1306719" y="369332"/>
                        </a:cubicBezTo>
                        <a:cubicBezTo>
                          <a:pt x="1172316" y="386600"/>
                          <a:pt x="971542" y="306297"/>
                          <a:pt x="758363" y="369332"/>
                        </a:cubicBezTo>
                        <a:cubicBezTo>
                          <a:pt x="545184" y="432367"/>
                          <a:pt x="301789" y="319969"/>
                          <a:pt x="0" y="369332"/>
                        </a:cubicBezTo>
                        <a:cubicBezTo>
                          <a:pt x="-37796" y="269819"/>
                          <a:pt x="29407" y="12552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b="1" spc="-1" noProof="0" dirty="0">
                <a:latin typeface="Arial"/>
              </a:rPr>
              <a:t>Solutions of 2D diffusion eqn.  </a:t>
            </a:r>
            <a:endParaRPr lang="en-US" noProof="0" dirty="0">
              <a:solidFill>
                <a:srgbClr val="FF0000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4A58792B-FDC8-108A-31A2-B2183508258D}"/>
              </a:ext>
            </a:extLst>
          </p:cNvPr>
          <p:cNvSpPr/>
          <p:nvPr/>
        </p:nvSpPr>
        <p:spPr>
          <a:xfrm>
            <a:off x="4983654" y="3423171"/>
            <a:ext cx="189119" cy="360017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B1785505-2D4C-0FD4-ECE3-474999724FC2}"/>
              </a:ext>
            </a:extLst>
          </p:cNvPr>
          <p:cNvSpPr/>
          <p:nvPr/>
        </p:nvSpPr>
        <p:spPr>
          <a:xfrm rot="10800000">
            <a:off x="4960037" y="4107424"/>
            <a:ext cx="189119" cy="360017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401135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623D0-7855-2AD1-23B5-D4A2FB8A0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1A3C3-9089-4B19-59AB-FAD2664F3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ERAM response – Signal formation model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A69FF9-2650-078D-A0E4-589FB7839AD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29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E08798-2461-AC6C-CAB9-26E4B2421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05B704-05D2-D1F0-CE6D-AD055F544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2269E696-4C58-DDF8-89CF-A305A74B7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214" y="4771278"/>
            <a:ext cx="2548500" cy="10017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6FEA16-B6BA-A79C-9226-0F1BEE8D065F}"/>
              </a:ext>
            </a:extLst>
          </p:cNvPr>
          <p:cNvSpPr txBox="1"/>
          <p:nvPr/>
        </p:nvSpPr>
        <p:spPr>
          <a:xfrm>
            <a:off x="314507" y="1049173"/>
            <a:ext cx="3365506" cy="523220"/>
          </a:xfrm>
          <a:custGeom>
            <a:avLst/>
            <a:gdLst>
              <a:gd name="connsiteX0" fmla="*/ 0 w 3365506"/>
              <a:gd name="connsiteY0" fmla="*/ 0 h 523220"/>
              <a:gd name="connsiteX1" fmla="*/ 493608 w 3365506"/>
              <a:gd name="connsiteY1" fmla="*/ 0 h 523220"/>
              <a:gd name="connsiteX2" fmla="*/ 953560 w 3365506"/>
              <a:gd name="connsiteY2" fmla="*/ 0 h 523220"/>
              <a:gd name="connsiteX3" fmla="*/ 1514478 w 3365506"/>
              <a:gd name="connsiteY3" fmla="*/ 0 h 523220"/>
              <a:gd name="connsiteX4" fmla="*/ 2008085 w 3365506"/>
              <a:gd name="connsiteY4" fmla="*/ 0 h 523220"/>
              <a:gd name="connsiteX5" fmla="*/ 2468038 w 3365506"/>
              <a:gd name="connsiteY5" fmla="*/ 0 h 523220"/>
              <a:gd name="connsiteX6" fmla="*/ 3365506 w 3365506"/>
              <a:gd name="connsiteY6" fmla="*/ 0 h 523220"/>
              <a:gd name="connsiteX7" fmla="*/ 3365506 w 3365506"/>
              <a:gd name="connsiteY7" fmla="*/ 523220 h 523220"/>
              <a:gd name="connsiteX8" fmla="*/ 2770933 w 3365506"/>
              <a:gd name="connsiteY8" fmla="*/ 523220 h 523220"/>
              <a:gd name="connsiteX9" fmla="*/ 2210016 w 3365506"/>
              <a:gd name="connsiteY9" fmla="*/ 523220 h 523220"/>
              <a:gd name="connsiteX10" fmla="*/ 1716408 w 3365506"/>
              <a:gd name="connsiteY10" fmla="*/ 523220 h 523220"/>
              <a:gd name="connsiteX11" fmla="*/ 1088180 w 3365506"/>
              <a:gd name="connsiteY11" fmla="*/ 523220 h 523220"/>
              <a:gd name="connsiteX12" fmla="*/ 560918 w 3365506"/>
              <a:gd name="connsiteY12" fmla="*/ 523220 h 523220"/>
              <a:gd name="connsiteX13" fmla="*/ 0 w 3365506"/>
              <a:gd name="connsiteY13" fmla="*/ 523220 h 523220"/>
              <a:gd name="connsiteX14" fmla="*/ 0 w 3365506"/>
              <a:gd name="connsiteY14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65506" h="523220" extrusionOk="0">
                <a:moveTo>
                  <a:pt x="0" y="0"/>
                </a:moveTo>
                <a:cubicBezTo>
                  <a:pt x="243809" y="-5270"/>
                  <a:pt x="373436" y="11176"/>
                  <a:pt x="493608" y="0"/>
                </a:cubicBezTo>
                <a:cubicBezTo>
                  <a:pt x="613780" y="-11176"/>
                  <a:pt x="826779" y="51796"/>
                  <a:pt x="953560" y="0"/>
                </a:cubicBezTo>
                <a:cubicBezTo>
                  <a:pt x="1080341" y="-51796"/>
                  <a:pt x="1344754" y="46995"/>
                  <a:pt x="1514478" y="0"/>
                </a:cubicBezTo>
                <a:cubicBezTo>
                  <a:pt x="1684202" y="-46995"/>
                  <a:pt x="1906964" y="58167"/>
                  <a:pt x="2008085" y="0"/>
                </a:cubicBezTo>
                <a:cubicBezTo>
                  <a:pt x="2109206" y="-58167"/>
                  <a:pt x="2326290" y="27717"/>
                  <a:pt x="2468038" y="0"/>
                </a:cubicBezTo>
                <a:cubicBezTo>
                  <a:pt x="2609786" y="-27717"/>
                  <a:pt x="2950413" y="80655"/>
                  <a:pt x="3365506" y="0"/>
                </a:cubicBezTo>
                <a:cubicBezTo>
                  <a:pt x="3366591" y="153258"/>
                  <a:pt x="3357633" y="335754"/>
                  <a:pt x="3365506" y="523220"/>
                </a:cubicBezTo>
                <a:cubicBezTo>
                  <a:pt x="3202780" y="580004"/>
                  <a:pt x="2920619" y="480047"/>
                  <a:pt x="2770933" y="523220"/>
                </a:cubicBezTo>
                <a:cubicBezTo>
                  <a:pt x="2621247" y="566393"/>
                  <a:pt x="2356780" y="484850"/>
                  <a:pt x="2210016" y="523220"/>
                </a:cubicBezTo>
                <a:cubicBezTo>
                  <a:pt x="2063252" y="561590"/>
                  <a:pt x="1876261" y="492437"/>
                  <a:pt x="1716408" y="523220"/>
                </a:cubicBezTo>
                <a:cubicBezTo>
                  <a:pt x="1556555" y="554003"/>
                  <a:pt x="1365837" y="458027"/>
                  <a:pt x="1088180" y="523220"/>
                </a:cubicBezTo>
                <a:cubicBezTo>
                  <a:pt x="810523" y="588413"/>
                  <a:pt x="695844" y="468148"/>
                  <a:pt x="560918" y="523220"/>
                </a:cubicBezTo>
                <a:cubicBezTo>
                  <a:pt x="425992" y="578292"/>
                  <a:pt x="211419" y="474643"/>
                  <a:pt x="0" y="523220"/>
                </a:cubicBezTo>
                <a:cubicBezTo>
                  <a:pt x="-151" y="279840"/>
                  <a:pt x="8912" y="107972"/>
                  <a:pt x="0" y="0"/>
                </a:cubicBezTo>
                <a:close/>
              </a:path>
            </a:pathLst>
          </a:custGeom>
          <a:noFill/>
          <a:ln w="28575">
            <a:noFill/>
            <a:extLst>
              <a:ext uri="{C807C97D-BFC1-408E-A445-0C87EB9F89A2}">
                <ask:lineSketchStyleProps xmlns:ask="http://schemas.microsoft.com/office/drawing/2018/sketchyshapes" sd="245200798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2800" spc="-1" noProof="0" dirty="0">
                <a:solidFill>
                  <a:srgbClr val="0000FF"/>
                </a:solidFill>
                <a:latin typeface="Arial"/>
              </a:rPr>
              <a:t>Main ingredients </a:t>
            </a:r>
            <a:endParaRPr lang="en-US" sz="2800" b="0" strike="noStrike" spc="-1" noProof="0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AA4FFF0-BAA3-DD57-EC37-C8CEF55EC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874" y="839353"/>
            <a:ext cx="5313973" cy="2752734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192FD6D-4389-9607-8616-65CE2404BB6B}"/>
              </a:ext>
            </a:extLst>
          </p:cNvPr>
          <p:cNvSpPr txBox="1"/>
          <p:nvPr/>
        </p:nvSpPr>
        <p:spPr>
          <a:xfrm>
            <a:off x="6846051" y="2228671"/>
            <a:ext cx="254775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spc="-1" noProof="0" dirty="0">
                <a:latin typeface="Arial"/>
              </a:rPr>
              <a:t>Avalanche signal</a:t>
            </a:r>
          </a:p>
          <a:p>
            <a:r>
              <a:rPr lang="en-US" sz="1600" spc="-1" noProof="0" dirty="0">
                <a:latin typeface="Arial"/>
              </a:rPr>
              <a:t>measured</a:t>
            </a:r>
          </a:p>
          <a:p>
            <a:r>
              <a:rPr lang="en-US" sz="1600" noProof="0" dirty="0"/>
              <a:t>with fast electronics </a:t>
            </a:r>
          </a:p>
          <a:p>
            <a:r>
              <a:rPr lang="en-US" sz="1600" noProof="0" dirty="0"/>
              <a:t>on bulk micromegas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1C09DFC-CEE9-A307-89A2-DDAF4E4C6DBE}"/>
              </a:ext>
            </a:extLst>
          </p:cNvPr>
          <p:cNvCxnSpPr>
            <a:cxnSpLocks/>
          </p:cNvCxnSpPr>
          <p:nvPr/>
        </p:nvCxnSpPr>
        <p:spPr>
          <a:xfrm>
            <a:off x="8924325" y="3045460"/>
            <a:ext cx="1137043" cy="161630"/>
          </a:xfrm>
          <a:prstGeom prst="straightConnector1">
            <a:avLst/>
          </a:prstGeom>
          <a:ln w="44450">
            <a:solidFill>
              <a:srgbClr val="00B0F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1EE3430-EB2F-4013-842B-5FF1ABA7510C}"/>
              </a:ext>
            </a:extLst>
          </p:cNvPr>
          <p:cNvCxnSpPr>
            <a:cxnSpLocks/>
          </p:cNvCxnSpPr>
          <p:nvPr/>
        </p:nvCxnSpPr>
        <p:spPr>
          <a:xfrm>
            <a:off x="9051642" y="2473383"/>
            <a:ext cx="838564" cy="288612"/>
          </a:xfrm>
          <a:prstGeom prst="straightConnector1">
            <a:avLst/>
          </a:prstGeom>
          <a:ln w="44450">
            <a:solidFill>
              <a:srgbClr val="00B0F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15F1F45-C6A2-9F38-9F43-05D0B11F3D67}"/>
              </a:ext>
            </a:extLst>
          </p:cNvPr>
          <p:cNvSpPr txBox="1"/>
          <p:nvPr/>
        </p:nvSpPr>
        <p:spPr>
          <a:xfrm>
            <a:off x="10179051" y="3054377"/>
            <a:ext cx="1856247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noProof="0" dirty="0"/>
              <a:t>Electron signal</a:t>
            </a:r>
          </a:p>
          <a:p>
            <a:r>
              <a:rPr lang="en-US" noProof="0" dirty="0"/>
              <a:t>(too fast for our shaping times)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C8FC744-93ED-49C7-BFBE-38F46E085EFB}"/>
              </a:ext>
            </a:extLst>
          </p:cNvPr>
          <p:cNvSpPr txBox="1"/>
          <p:nvPr/>
        </p:nvSpPr>
        <p:spPr>
          <a:xfrm>
            <a:off x="9918782" y="2577329"/>
            <a:ext cx="2227862" cy="369332"/>
          </a:xfrm>
          <a:custGeom>
            <a:avLst/>
            <a:gdLst>
              <a:gd name="connsiteX0" fmla="*/ 0 w 2227862"/>
              <a:gd name="connsiteY0" fmla="*/ 0 h 369332"/>
              <a:gd name="connsiteX1" fmla="*/ 579244 w 2227862"/>
              <a:gd name="connsiteY1" fmla="*/ 0 h 369332"/>
              <a:gd name="connsiteX2" fmla="*/ 1069374 w 2227862"/>
              <a:gd name="connsiteY2" fmla="*/ 0 h 369332"/>
              <a:gd name="connsiteX3" fmla="*/ 1626339 w 2227862"/>
              <a:gd name="connsiteY3" fmla="*/ 0 h 369332"/>
              <a:gd name="connsiteX4" fmla="*/ 2227862 w 2227862"/>
              <a:gd name="connsiteY4" fmla="*/ 0 h 369332"/>
              <a:gd name="connsiteX5" fmla="*/ 2227862 w 2227862"/>
              <a:gd name="connsiteY5" fmla="*/ 369332 h 369332"/>
              <a:gd name="connsiteX6" fmla="*/ 1648618 w 2227862"/>
              <a:gd name="connsiteY6" fmla="*/ 369332 h 369332"/>
              <a:gd name="connsiteX7" fmla="*/ 1158488 w 2227862"/>
              <a:gd name="connsiteY7" fmla="*/ 369332 h 369332"/>
              <a:gd name="connsiteX8" fmla="*/ 579244 w 2227862"/>
              <a:gd name="connsiteY8" fmla="*/ 369332 h 369332"/>
              <a:gd name="connsiteX9" fmla="*/ 0 w 2227862"/>
              <a:gd name="connsiteY9" fmla="*/ 369332 h 369332"/>
              <a:gd name="connsiteX10" fmla="*/ 0 w 2227862"/>
              <a:gd name="connsiteY10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27862" h="369332" fill="none" extrusionOk="0">
                <a:moveTo>
                  <a:pt x="0" y="0"/>
                </a:moveTo>
                <a:cubicBezTo>
                  <a:pt x="117930" y="-24480"/>
                  <a:pt x="459401" y="29316"/>
                  <a:pt x="579244" y="0"/>
                </a:cubicBezTo>
                <a:cubicBezTo>
                  <a:pt x="699087" y="-29316"/>
                  <a:pt x="940994" y="8309"/>
                  <a:pt x="1069374" y="0"/>
                </a:cubicBezTo>
                <a:cubicBezTo>
                  <a:pt x="1197754" y="-8309"/>
                  <a:pt x="1426651" y="48798"/>
                  <a:pt x="1626339" y="0"/>
                </a:cubicBezTo>
                <a:cubicBezTo>
                  <a:pt x="1826028" y="-48798"/>
                  <a:pt x="1970443" y="60045"/>
                  <a:pt x="2227862" y="0"/>
                </a:cubicBezTo>
                <a:cubicBezTo>
                  <a:pt x="2269616" y="163920"/>
                  <a:pt x="2207510" y="245939"/>
                  <a:pt x="2227862" y="369332"/>
                </a:cubicBezTo>
                <a:cubicBezTo>
                  <a:pt x="2060524" y="406860"/>
                  <a:pt x="1806448" y="315252"/>
                  <a:pt x="1648618" y="369332"/>
                </a:cubicBezTo>
                <a:cubicBezTo>
                  <a:pt x="1490788" y="423412"/>
                  <a:pt x="1259198" y="342393"/>
                  <a:pt x="1158488" y="369332"/>
                </a:cubicBezTo>
                <a:cubicBezTo>
                  <a:pt x="1057778" y="396271"/>
                  <a:pt x="723404" y="334782"/>
                  <a:pt x="579244" y="369332"/>
                </a:cubicBezTo>
                <a:cubicBezTo>
                  <a:pt x="435084" y="403882"/>
                  <a:pt x="144615" y="302905"/>
                  <a:pt x="0" y="369332"/>
                </a:cubicBezTo>
                <a:cubicBezTo>
                  <a:pt x="-38632" y="251767"/>
                  <a:pt x="28935" y="179464"/>
                  <a:pt x="0" y="0"/>
                </a:cubicBezTo>
                <a:close/>
              </a:path>
              <a:path w="2227862" h="369332" stroke="0" extrusionOk="0">
                <a:moveTo>
                  <a:pt x="0" y="0"/>
                </a:moveTo>
                <a:cubicBezTo>
                  <a:pt x="104123" y="-13276"/>
                  <a:pt x="367966" y="45112"/>
                  <a:pt x="490130" y="0"/>
                </a:cubicBezTo>
                <a:cubicBezTo>
                  <a:pt x="612294" y="-45112"/>
                  <a:pt x="812552" y="4227"/>
                  <a:pt x="1047095" y="0"/>
                </a:cubicBezTo>
                <a:cubicBezTo>
                  <a:pt x="1281638" y="-4227"/>
                  <a:pt x="1355349" y="60437"/>
                  <a:pt x="1604061" y="0"/>
                </a:cubicBezTo>
                <a:cubicBezTo>
                  <a:pt x="1852773" y="-60437"/>
                  <a:pt x="1956465" y="59546"/>
                  <a:pt x="2227862" y="0"/>
                </a:cubicBezTo>
                <a:cubicBezTo>
                  <a:pt x="2245161" y="162262"/>
                  <a:pt x="2225603" y="196237"/>
                  <a:pt x="2227862" y="369332"/>
                </a:cubicBezTo>
                <a:cubicBezTo>
                  <a:pt x="2052881" y="391871"/>
                  <a:pt x="1867102" y="337484"/>
                  <a:pt x="1715454" y="369332"/>
                </a:cubicBezTo>
                <a:cubicBezTo>
                  <a:pt x="1563806" y="401180"/>
                  <a:pt x="1275523" y="344107"/>
                  <a:pt x="1158488" y="369332"/>
                </a:cubicBezTo>
                <a:cubicBezTo>
                  <a:pt x="1041453" y="394557"/>
                  <a:pt x="865758" y="347558"/>
                  <a:pt x="646080" y="369332"/>
                </a:cubicBezTo>
                <a:cubicBezTo>
                  <a:pt x="426402" y="391106"/>
                  <a:pt x="278020" y="324366"/>
                  <a:pt x="0" y="369332"/>
                </a:cubicBezTo>
                <a:cubicBezTo>
                  <a:pt x="-29448" y="218599"/>
                  <a:pt x="39128" y="87135"/>
                  <a:pt x="0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404340217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b="1" noProof="0" dirty="0"/>
              <a:t>Ions signal (slow)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F1FA1F5E-FEC6-873A-4D97-A5C2343D88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8753" y="5985485"/>
            <a:ext cx="5886545" cy="876719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3F479E93-EFC9-D2C1-59E0-BD0C93918C70}"/>
              </a:ext>
            </a:extLst>
          </p:cNvPr>
          <p:cNvSpPr txBox="1"/>
          <p:nvPr/>
        </p:nvSpPr>
        <p:spPr>
          <a:xfrm>
            <a:off x="7985079" y="4155271"/>
            <a:ext cx="3075206" cy="369332"/>
          </a:xfrm>
          <a:custGeom>
            <a:avLst/>
            <a:gdLst>
              <a:gd name="connsiteX0" fmla="*/ 0 w 3075206"/>
              <a:gd name="connsiteY0" fmla="*/ 0 h 369332"/>
              <a:gd name="connsiteX1" fmla="*/ 481782 w 3075206"/>
              <a:gd name="connsiteY1" fmla="*/ 0 h 369332"/>
              <a:gd name="connsiteX2" fmla="*/ 902060 w 3075206"/>
              <a:gd name="connsiteY2" fmla="*/ 0 h 369332"/>
              <a:gd name="connsiteX3" fmla="*/ 1353091 w 3075206"/>
              <a:gd name="connsiteY3" fmla="*/ 0 h 369332"/>
              <a:gd name="connsiteX4" fmla="*/ 1804121 w 3075206"/>
              <a:gd name="connsiteY4" fmla="*/ 0 h 369332"/>
              <a:gd name="connsiteX5" fmla="*/ 2255151 w 3075206"/>
              <a:gd name="connsiteY5" fmla="*/ 0 h 369332"/>
              <a:gd name="connsiteX6" fmla="*/ 3075206 w 3075206"/>
              <a:gd name="connsiteY6" fmla="*/ 0 h 369332"/>
              <a:gd name="connsiteX7" fmla="*/ 3075206 w 3075206"/>
              <a:gd name="connsiteY7" fmla="*/ 369332 h 369332"/>
              <a:gd name="connsiteX8" fmla="*/ 2624176 w 3075206"/>
              <a:gd name="connsiteY8" fmla="*/ 369332 h 369332"/>
              <a:gd name="connsiteX9" fmla="*/ 2080889 w 3075206"/>
              <a:gd name="connsiteY9" fmla="*/ 369332 h 369332"/>
              <a:gd name="connsiteX10" fmla="*/ 1629859 w 3075206"/>
              <a:gd name="connsiteY10" fmla="*/ 369332 h 369332"/>
              <a:gd name="connsiteX11" fmla="*/ 1148077 w 3075206"/>
              <a:gd name="connsiteY11" fmla="*/ 369332 h 369332"/>
              <a:gd name="connsiteX12" fmla="*/ 604791 w 3075206"/>
              <a:gd name="connsiteY12" fmla="*/ 369332 h 369332"/>
              <a:gd name="connsiteX13" fmla="*/ 0 w 3075206"/>
              <a:gd name="connsiteY13" fmla="*/ 369332 h 369332"/>
              <a:gd name="connsiteX14" fmla="*/ 0 w 3075206"/>
              <a:gd name="connsiteY14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75206" h="369332" fill="none" extrusionOk="0">
                <a:moveTo>
                  <a:pt x="0" y="0"/>
                </a:moveTo>
                <a:cubicBezTo>
                  <a:pt x="112710" y="-54923"/>
                  <a:pt x="351685" y="5077"/>
                  <a:pt x="481782" y="0"/>
                </a:cubicBezTo>
                <a:cubicBezTo>
                  <a:pt x="611879" y="-5077"/>
                  <a:pt x="759125" y="2211"/>
                  <a:pt x="902060" y="0"/>
                </a:cubicBezTo>
                <a:cubicBezTo>
                  <a:pt x="1044995" y="-2211"/>
                  <a:pt x="1146298" y="15533"/>
                  <a:pt x="1353091" y="0"/>
                </a:cubicBezTo>
                <a:cubicBezTo>
                  <a:pt x="1559884" y="-15533"/>
                  <a:pt x="1615484" y="53684"/>
                  <a:pt x="1804121" y="0"/>
                </a:cubicBezTo>
                <a:cubicBezTo>
                  <a:pt x="1992758" y="-53684"/>
                  <a:pt x="2068019" y="16420"/>
                  <a:pt x="2255151" y="0"/>
                </a:cubicBezTo>
                <a:cubicBezTo>
                  <a:pt x="2442283" y="-16420"/>
                  <a:pt x="2707997" y="56474"/>
                  <a:pt x="3075206" y="0"/>
                </a:cubicBezTo>
                <a:cubicBezTo>
                  <a:pt x="3097575" y="81484"/>
                  <a:pt x="3042777" y="280522"/>
                  <a:pt x="3075206" y="369332"/>
                </a:cubicBezTo>
                <a:cubicBezTo>
                  <a:pt x="2906874" y="386764"/>
                  <a:pt x="2835318" y="348858"/>
                  <a:pt x="2624176" y="369332"/>
                </a:cubicBezTo>
                <a:cubicBezTo>
                  <a:pt x="2413034" y="389806"/>
                  <a:pt x="2226443" y="348738"/>
                  <a:pt x="2080889" y="369332"/>
                </a:cubicBezTo>
                <a:cubicBezTo>
                  <a:pt x="1935335" y="389926"/>
                  <a:pt x="1853017" y="333612"/>
                  <a:pt x="1629859" y="369332"/>
                </a:cubicBezTo>
                <a:cubicBezTo>
                  <a:pt x="1406701" y="405052"/>
                  <a:pt x="1303041" y="334523"/>
                  <a:pt x="1148077" y="369332"/>
                </a:cubicBezTo>
                <a:cubicBezTo>
                  <a:pt x="993113" y="404141"/>
                  <a:pt x="852343" y="334865"/>
                  <a:pt x="604791" y="369332"/>
                </a:cubicBezTo>
                <a:cubicBezTo>
                  <a:pt x="357239" y="403799"/>
                  <a:pt x="299962" y="307082"/>
                  <a:pt x="0" y="369332"/>
                </a:cubicBezTo>
                <a:cubicBezTo>
                  <a:pt x="-31612" y="188218"/>
                  <a:pt x="29298" y="134222"/>
                  <a:pt x="0" y="0"/>
                </a:cubicBezTo>
                <a:close/>
              </a:path>
              <a:path w="3075206" h="369332" stroke="0" extrusionOk="0">
                <a:moveTo>
                  <a:pt x="0" y="0"/>
                </a:moveTo>
                <a:cubicBezTo>
                  <a:pt x="263486" y="-32808"/>
                  <a:pt x="338270" y="9071"/>
                  <a:pt x="574038" y="0"/>
                </a:cubicBezTo>
                <a:cubicBezTo>
                  <a:pt x="809806" y="-9071"/>
                  <a:pt x="838626" y="50164"/>
                  <a:pt x="1055821" y="0"/>
                </a:cubicBezTo>
                <a:cubicBezTo>
                  <a:pt x="1273016" y="-50164"/>
                  <a:pt x="1415370" y="47028"/>
                  <a:pt x="1568355" y="0"/>
                </a:cubicBezTo>
                <a:cubicBezTo>
                  <a:pt x="1721340" y="-47028"/>
                  <a:pt x="1850084" y="54828"/>
                  <a:pt x="2111641" y="0"/>
                </a:cubicBezTo>
                <a:cubicBezTo>
                  <a:pt x="2373198" y="-54828"/>
                  <a:pt x="2415839" y="25977"/>
                  <a:pt x="2562672" y="0"/>
                </a:cubicBezTo>
                <a:cubicBezTo>
                  <a:pt x="2709505" y="-25977"/>
                  <a:pt x="2903468" y="37522"/>
                  <a:pt x="3075206" y="0"/>
                </a:cubicBezTo>
                <a:cubicBezTo>
                  <a:pt x="3090546" y="159278"/>
                  <a:pt x="3044462" y="259228"/>
                  <a:pt x="3075206" y="369332"/>
                </a:cubicBezTo>
                <a:cubicBezTo>
                  <a:pt x="2864457" y="370019"/>
                  <a:pt x="2701321" y="353503"/>
                  <a:pt x="2562672" y="369332"/>
                </a:cubicBezTo>
                <a:cubicBezTo>
                  <a:pt x="2424023" y="385161"/>
                  <a:pt x="2180781" y="365647"/>
                  <a:pt x="2080889" y="369332"/>
                </a:cubicBezTo>
                <a:cubicBezTo>
                  <a:pt x="1980997" y="373017"/>
                  <a:pt x="1692680" y="310574"/>
                  <a:pt x="1568355" y="369332"/>
                </a:cubicBezTo>
                <a:cubicBezTo>
                  <a:pt x="1444030" y="428090"/>
                  <a:pt x="1266968" y="344152"/>
                  <a:pt x="1148077" y="369332"/>
                </a:cubicBezTo>
                <a:cubicBezTo>
                  <a:pt x="1029186" y="394512"/>
                  <a:pt x="880306" y="329084"/>
                  <a:pt x="666295" y="369332"/>
                </a:cubicBezTo>
                <a:cubicBezTo>
                  <a:pt x="452284" y="409580"/>
                  <a:pt x="273338" y="304091"/>
                  <a:pt x="0" y="369332"/>
                </a:cubicBezTo>
                <a:cubicBezTo>
                  <a:pt x="-37796" y="269819"/>
                  <a:pt x="29407" y="125526"/>
                  <a:pt x="0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283287489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b="1" spc="-1" noProof="0" dirty="0">
                <a:latin typeface="Arial"/>
              </a:rPr>
              <a:t>FEE Response Function </a:t>
            </a:r>
            <a:endParaRPr lang="en-US" noProof="0" dirty="0">
              <a:solidFill>
                <a:srgbClr val="FF0000"/>
              </a:solidFill>
            </a:endParaRP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D56F2627-EA97-64D2-5DB9-B27A602DC7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9250" y="2751494"/>
            <a:ext cx="2820963" cy="2136378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4AC5404-71DB-B43F-4805-8CDB43A0DD10}"/>
              </a:ext>
            </a:extLst>
          </p:cNvPr>
          <p:cNvCxnSpPr>
            <a:cxnSpLocks/>
          </p:cNvCxnSpPr>
          <p:nvPr/>
        </p:nvCxnSpPr>
        <p:spPr>
          <a:xfrm flipH="1">
            <a:off x="5872409" y="2458141"/>
            <a:ext cx="973642" cy="1040558"/>
          </a:xfrm>
          <a:prstGeom prst="straightConnector1">
            <a:avLst/>
          </a:prstGeom>
          <a:ln w="44450">
            <a:solidFill>
              <a:srgbClr val="00B0F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9283DBFC-69E5-FF45-5378-4637BD247CE5}"/>
              </a:ext>
            </a:extLst>
          </p:cNvPr>
          <p:cNvCxnSpPr>
            <a:cxnSpLocks/>
          </p:cNvCxnSpPr>
          <p:nvPr/>
        </p:nvCxnSpPr>
        <p:spPr>
          <a:xfrm flipH="1" flipV="1">
            <a:off x="6235658" y="4233290"/>
            <a:ext cx="702775" cy="291312"/>
          </a:xfrm>
          <a:prstGeom prst="straightConnector1">
            <a:avLst/>
          </a:prstGeom>
          <a:ln w="44450">
            <a:solidFill>
              <a:srgbClr val="00B0F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8BD38B75-EE6A-4DF9-0CE0-F14C2FEF4071}"/>
              </a:ext>
            </a:extLst>
          </p:cNvPr>
          <p:cNvSpPr txBox="1"/>
          <p:nvPr/>
        </p:nvSpPr>
        <p:spPr>
          <a:xfrm>
            <a:off x="223744" y="1531682"/>
            <a:ext cx="58063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spc="-1" noProof="0" dirty="0">
                <a:latin typeface="Arial"/>
              </a:rPr>
              <a:t>In the time scale of our shaping time O(100ns)</a:t>
            </a:r>
          </a:p>
          <a:p>
            <a:r>
              <a:rPr lang="en-US" sz="1600" spc="-1" noProof="0" dirty="0">
                <a:latin typeface="Arial"/>
              </a:rPr>
              <a:t>Charge spread is properly described by</a:t>
            </a:r>
            <a:endParaRPr lang="en-US" sz="1600" b="1" noProof="0" dirty="0">
              <a:solidFill>
                <a:srgbClr val="FF0000"/>
              </a:solidFill>
            </a:endParaRP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33025ED3-2B7B-A8C8-F8D8-2E3F46386C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138" y="2531839"/>
            <a:ext cx="4054191" cy="769687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0EF875C6-B5B4-C509-2D0E-4626BC6805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391" y="6569294"/>
            <a:ext cx="2902480" cy="262928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963B5E01-7B8C-DA8A-A597-232CEC490D0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2703"/>
          <a:stretch/>
        </p:blipFill>
        <p:spPr>
          <a:xfrm>
            <a:off x="6251928" y="4681194"/>
            <a:ext cx="3781677" cy="1337453"/>
          </a:xfrm>
          <a:prstGeom prst="rect">
            <a:avLst/>
          </a:prstGeom>
        </p:spPr>
      </p:pic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AFA1E7F-48E6-5CE4-B532-F188402F40BF}"/>
              </a:ext>
            </a:extLst>
          </p:cNvPr>
          <p:cNvCxnSpPr>
            <a:cxnSpLocks/>
          </p:cNvCxnSpPr>
          <p:nvPr/>
        </p:nvCxnSpPr>
        <p:spPr>
          <a:xfrm flipV="1">
            <a:off x="3077633" y="4896844"/>
            <a:ext cx="921963" cy="444786"/>
          </a:xfrm>
          <a:prstGeom prst="straightConnector1">
            <a:avLst/>
          </a:prstGeom>
          <a:ln w="44450">
            <a:solidFill>
              <a:srgbClr val="00B0F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EA59C889-B69E-F61D-E4F5-9B2659D9B257}"/>
              </a:ext>
            </a:extLst>
          </p:cNvPr>
          <p:cNvSpPr txBox="1"/>
          <p:nvPr/>
        </p:nvSpPr>
        <p:spPr>
          <a:xfrm>
            <a:off x="129595" y="4229738"/>
            <a:ext cx="3617735" cy="369332"/>
          </a:xfrm>
          <a:custGeom>
            <a:avLst/>
            <a:gdLst>
              <a:gd name="connsiteX0" fmla="*/ 0 w 3617735"/>
              <a:gd name="connsiteY0" fmla="*/ 0 h 369332"/>
              <a:gd name="connsiteX1" fmla="*/ 408287 w 3617735"/>
              <a:gd name="connsiteY1" fmla="*/ 0 h 369332"/>
              <a:gd name="connsiteX2" fmla="*/ 925107 w 3617735"/>
              <a:gd name="connsiteY2" fmla="*/ 0 h 369332"/>
              <a:gd name="connsiteX3" fmla="*/ 1441926 w 3617735"/>
              <a:gd name="connsiteY3" fmla="*/ 0 h 369332"/>
              <a:gd name="connsiteX4" fmla="*/ 1850213 w 3617735"/>
              <a:gd name="connsiteY4" fmla="*/ 0 h 369332"/>
              <a:gd name="connsiteX5" fmla="*/ 2367032 w 3617735"/>
              <a:gd name="connsiteY5" fmla="*/ 0 h 369332"/>
              <a:gd name="connsiteX6" fmla="*/ 2775320 w 3617735"/>
              <a:gd name="connsiteY6" fmla="*/ 0 h 369332"/>
              <a:gd name="connsiteX7" fmla="*/ 3617735 w 3617735"/>
              <a:gd name="connsiteY7" fmla="*/ 0 h 369332"/>
              <a:gd name="connsiteX8" fmla="*/ 3617735 w 3617735"/>
              <a:gd name="connsiteY8" fmla="*/ 369332 h 369332"/>
              <a:gd name="connsiteX9" fmla="*/ 3028561 w 3617735"/>
              <a:gd name="connsiteY9" fmla="*/ 369332 h 369332"/>
              <a:gd name="connsiteX10" fmla="*/ 2439387 w 3617735"/>
              <a:gd name="connsiteY10" fmla="*/ 369332 h 369332"/>
              <a:gd name="connsiteX11" fmla="*/ 2031100 w 3617735"/>
              <a:gd name="connsiteY11" fmla="*/ 369332 h 369332"/>
              <a:gd name="connsiteX12" fmla="*/ 1586635 w 3617735"/>
              <a:gd name="connsiteY12" fmla="*/ 369332 h 369332"/>
              <a:gd name="connsiteX13" fmla="*/ 1105993 w 3617735"/>
              <a:gd name="connsiteY13" fmla="*/ 369332 h 369332"/>
              <a:gd name="connsiteX14" fmla="*/ 552997 w 3617735"/>
              <a:gd name="connsiteY14" fmla="*/ 369332 h 369332"/>
              <a:gd name="connsiteX15" fmla="*/ 0 w 3617735"/>
              <a:gd name="connsiteY15" fmla="*/ 369332 h 369332"/>
              <a:gd name="connsiteX16" fmla="*/ 0 w 3617735"/>
              <a:gd name="connsiteY16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617735" h="369332" fill="none" extrusionOk="0">
                <a:moveTo>
                  <a:pt x="0" y="0"/>
                </a:moveTo>
                <a:cubicBezTo>
                  <a:pt x="104119" y="-29709"/>
                  <a:pt x="246966" y="30751"/>
                  <a:pt x="408287" y="0"/>
                </a:cubicBezTo>
                <a:cubicBezTo>
                  <a:pt x="569608" y="-30751"/>
                  <a:pt x="700919" y="59634"/>
                  <a:pt x="925107" y="0"/>
                </a:cubicBezTo>
                <a:cubicBezTo>
                  <a:pt x="1149295" y="-59634"/>
                  <a:pt x="1294157" y="16952"/>
                  <a:pt x="1441926" y="0"/>
                </a:cubicBezTo>
                <a:cubicBezTo>
                  <a:pt x="1589695" y="-16952"/>
                  <a:pt x="1673225" y="30124"/>
                  <a:pt x="1850213" y="0"/>
                </a:cubicBezTo>
                <a:cubicBezTo>
                  <a:pt x="2027201" y="-30124"/>
                  <a:pt x="2248443" y="44051"/>
                  <a:pt x="2367032" y="0"/>
                </a:cubicBezTo>
                <a:cubicBezTo>
                  <a:pt x="2485621" y="-44051"/>
                  <a:pt x="2676453" y="37536"/>
                  <a:pt x="2775320" y="0"/>
                </a:cubicBezTo>
                <a:cubicBezTo>
                  <a:pt x="2874187" y="-37536"/>
                  <a:pt x="3365321" y="46819"/>
                  <a:pt x="3617735" y="0"/>
                </a:cubicBezTo>
                <a:cubicBezTo>
                  <a:pt x="3647363" y="161472"/>
                  <a:pt x="3614103" y="254826"/>
                  <a:pt x="3617735" y="369332"/>
                </a:cubicBezTo>
                <a:cubicBezTo>
                  <a:pt x="3397836" y="412357"/>
                  <a:pt x="3280652" y="361887"/>
                  <a:pt x="3028561" y="369332"/>
                </a:cubicBezTo>
                <a:cubicBezTo>
                  <a:pt x="2776470" y="376777"/>
                  <a:pt x="2653212" y="326609"/>
                  <a:pt x="2439387" y="369332"/>
                </a:cubicBezTo>
                <a:cubicBezTo>
                  <a:pt x="2225562" y="412055"/>
                  <a:pt x="2159943" y="367017"/>
                  <a:pt x="2031100" y="369332"/>
                </a:cubicBezTo>
                <a:cubicBezTo>
                  <a:pt x="1902257" y="371647"/>
                  <a:pt x="1713311" y="366592"/>
                  <a:pt x="1586635" y="369332"/>
                </a:cubicBezTo>
                <a:cubicBezTo>
                  <a:pt x="1459960" y="372072"/>
                  <a:pt x="1244342" y="365461"/>
                  <a:pt x="1105993" y="369332"/>
                </a:cubicBezTo>
                <a:cubicBezTo>
                  <a:pt x="967644" y="373203"/>
                  <a:pt x="755759" y="325303"/>
                  <a:pt x="552997" y="369332"/>
                </a:cubicBezTo>
                <a:cubicBezTo>
                  <a:pt x="350235" y="413361"/>
                  <a:pt x="182959" y="355090"/>
                  <a:pt x="0" y="369332"/>
                </a:cubicBezTo>
                <a:cubicBezTo>
                  <a:pt x="-7225" y="293577"/>
                  <a:pt x="41946" y="171256"/>
                  <a:pt x="0" y="0"/>
                </a:cubicBezTo>
                <a:close/>
              </a:path>
              <a:path w="3617735" h="369332" stroke="0" extrusionOk="0">
                <a:moveTo>
                  <a:pt x="0" y="0"/>
                </a:moveTo>
                <a:cubicBezTo>
                  <a:pt x="159386" y="-41228"/>
                  <a:pt x="440131" y="3544"/>
                  <a:pt x="589174" y="0"/>
                </a:cubicBezTo>
                <a:cubicBezTo>
                  <a:pt x="738217" y="-3544"/>
                  <a:pt x="963898" y="44541"/>
                  <a:pt x="1178348" y="0"/>
                </a:cubicBezTo>
                <a:cubicBezTo>
                  <a:pt x="1392798" y="-44541"/>
                  <a:pt x="1564579" y="66137"/>
                  <a:pt x="1731345" y="0"/>
                </a:cubicBezTo>
                <a:cubicBezTo>
                  <a:pt x="1898111" y="-66137"/>
                  <a:pt x="2037755" y="10812"/>
                  <a:pt x="2248164" y="0"/>
                </a:cubicBezTo>
                <a:cubicBezTo>
                  <a:pt x="2458573" y="-10812"/>
                  <a:pt x="2560574" y="9281"/>
                  <a:pt x="2692628" y="0"/>
                </a:cubicBezTo>
                <a:cubicBezTo>
                  <a:pt x="2824682" y="-9281"/>
                  <a:pt x="3020003" y="2626"/>
                  <a:pt x="3137093" y="0"/>
                </a:cubicBezTo>
                <a:cubicBezTo>
                  <a:pt x="3254183" y="-2626"/>
                  <a:pt x="3401650" y="14847"/>
                  <a:pt x="3617735" y="0"/>
                </a:cubicBezTo>
                <a:cubicBezTo>
                  <a:pt x="3643211" y="105513"/>
                  <a:pt x="3597176" y="200866"/>
                  <a:pt x="3617735" y="369332"/>
                </a:cubicBezTo>
                <a:cubicBezTo>
                  <a:pt x="3366111" y="415515"/>
                  <a:pt x="3208011" y="313649"/>
                  <a:pt x="3064738" y="369332"/>
                </a:cubicBezTo>
                <a:cubicBezTo>
                  <a:pt x="2921465" y="425015"/>
                  <a:pt x="2737184" y="330148"/>
                  <a:pt x="2620274" y="369332"/>
                </a:cubicBezTo>
                <a:cubicBezTo>
                  <a:pt x="2503364" y="408516"/>
                  <a:pt x="2155336" y="355482"/>
                  <a:pt x="2031100" y="369332"/>
                </a:cubicBezTo>
                <a:cubicBezTo>
                  <a:pt x="1906864" y="383182"/>
                  <a:pt x="1688546" y="356276"/>
                  <a:pt x="1586635" y="369332"/>
                </a:cubicBezTo>
                <a:cubicBezTo>
                  <a:pt x="1484724" y="382388"/>
                  <a:pt x="1276484" y="318875"/>
                  <a:pt x="997461" y="369332"/>
                </a:cubicBezTo>
                <a:cubicBezTo>
                  <a:pt x="718438" y="419789"/>
                  <a:pt x="449904" y="349875"/>
                  <a:pt x="0" y="369332"/>
                </a:cubicBezTo>
                <a:cubicBezTo>
                  <a:pt x="-10695" y="210327"/>
                  <a:pt x="40109" y="103599"/>
                  <a:pt x="0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370692693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b="1" spc="-1" noProof="0" dirty="0">
                <a:latin typeface="Arial"/>
              </a:rPr>
              <a:t>Electrical model of the sensor</a:t>
            </a:r>
            <a:endParaRPr lang="en-US" noProof="0" dirty="0">
              <a:solidFill>
                <a:srgbClr val="FF0000"/>
              </a:solidFill>
            </a:endParaRP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26828E72-2476-333C-B95C-344FCF340D4E}"/>
              </a:ext>
            </a:extLst>
          </p:cNvPr>
          <p:cNvCxnSpPr>
            <a:cxnSpLocks/>
          </p:cNvCxnSpPr>
          <p:nvPr/>
        </p:nvCxnSpPr>
        <p:spPr>
          <a:xfrm>
            <a:off x="3153412" y="3243978"/>
            <a:ext cx="855874" cy="406438"/>
          </a:xfrm>
          <a:prstGeom prst="straightConnector1">
            <a:avLst/>
          </a:prstGeom>
          <a:ln w="44450">
            <a:solidFill>
              <a:srgbClr val="00B0F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93F1844B-7A87-11AC-E4AF-116046E78D81}"/>
              </a:ext>
            </a:extLst>
          </p:cNvPr>
          <p:cNvSpPr txBox="1"/>
          <p:nvPr/>
        </p:nvSpPr>
        <p:spPr>
          <a:xfrm>
            <a:off x="3139278" y="3351610"/>
            <a:ext cx="4420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spc="-1" noProof="0" dirty="0">
                <a:solidFill>
                  <a:srgbClr val="0000FF"/>
                </a:solidFill>
                <a:latin typeface="Arial"/>
              </a:rPr>
              <a:t>2</a:t>
            </a:r>
            <a:endParaRPr lang="en-US" sz="4400" noProof="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1E3B308-3CB1-9295-D394-7B75CDFB36E7}"/>
              </a:ext>
            </a:extLst>
          </p:cNvPr>
          <p:cNvSpPr txBox="1"/>
          <p:nvPr/>
        </p:nvSpPr>
        <p:spPr>
          <a:xfrm>
            <a:off x="5784116" y="2405368"/>
            <a:ext cx="4420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spc="-1" noProof="0" dirty="0">
                <a:solidFill>
                  <a:srgbClr val="0000FF"/>
                </a:solidFill>
                <a:latin typeface="Arial"/>
              </a:rPr>
              <a:t>1</a:t>
            </a:r>
            <a:endParaRPr lang="en-US" sz="4400" noProof="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1C87463-126E-9615-4DC4-8B9F1F478943}"/>
              </a:ext>
            </a:extLst>
          </p:cNvPr>
          <p:cNvSpPr txBox="1"/>
          <p:nvPr/>
        </p:nvSpPr>
        <p:spPr>
          <a:xfrm>
            <a:off x="3788250" y="4928523"/>
            <a:ext cx="4420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spc="-1" noProof="0" dirty="0">
                <a:solidFill>
                  <a:srgbClr val="0000FF"/>
                </a:solidFill>
                <a:latin typeface="Arial"/>
              </a:rPr>
              <a:t>3</a:t>
            </a:r>
            <a:endParaRPr lang="en-US" sz="4400" noProof="0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F4862B7-62E5-8BE8-8186-B4BBF62040D1}"/>
              </a:ext>
            </a:extLst>
          </p:cNvPr>
          <p:cNvSpPr txBox="1"/>
          <p:nvPr/>
        </p:nvSpPr>
        <p:spPr>
          <a:xfrm>
            <a:off x="7054644" y="4139882"/>
            <a:ext cx="4420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spc="-1" noProof="0" dirty="0">
                <a:solidFill>
                  <a:srgbClr val="0000FF"/>
                </a:solidFill>
                <a:latin typeface="Arial"/>
              </a:rPr>
              <a:t>4</a:t>
            </a:r>
            <a:endParaRPr lang="en-US" sz="4400" noProof="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6BE1F49-75D1-95D8-1DEC-52D87BEAAF9B}"/>
              </a:ext>
            </a:extLst>
          </p:cNvPr>
          <p:cNvSpPr txBox="1"/>
          <p:nvPr/>
        </p:nvSpPr>
        <p:spPr>
          <a:xfrm>
            <a:off x="266264" y="5827550"/>
            <a:ext cx="490650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spc="-1" noProof="0" dirty="0">
                <a:latin typeface="Arial"/>
              </a:rPr>
              <a:t>Note: Of course, </a:t>
            </a:r>
            <a:r>
              <a:rPr lang="en-US" sz="1800" b="1" spc="-1" noProof="0" dirty="0">
                <a:latin typeface="Arial"/>
              </a:rPr>
              <a:t>gas transport properties</a:t>
            </a:r>
          </a:p>
          <a:p>
            <a:r>
              <a:rPr lang="en-US" spc="-1" noProof="0" dirty="0">
                <a:latin typeface="Arial"/>
              </a:rPr>
              <a:t>(L, T diffusion) have to be accounted for </a:t>
            </a:r>
            <a:endParaRPr lang="en-US" sz="1800" spc="-1" noProof="0" dirty="0"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048807-9C8B-8487-9DB0-DE992AC911E7}"/>
              </a:ext>
            </a:extLst>
          </p:cNvPr>
          <p:cNvSpPr txBox="1"/>
          <p:nvPr/>
        </p:nvSpPr>
        <p:spPr>
          <a:xfrm>
            <a:off x="247191" y="2161829"/>
            <a:ext cx="3500139" cy="369332"/>
          </a:xfrm>
          <a:prstGeom prst="rect">
            <a:avLst/>
          </a:prstGeom>
          <a:solidFill>
            <a:srgbClr val="92D050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2832874897">
                  <a:custGeom>
                    <a:avLst/>
                    <a:gdLst>
                      <a:gd name="connsiteX0" fmla="*/ 0 w 3500139"/>
                      <a:gd name="connsiteY0" fmla="*/ 0 h 369332"/>
                      <a:gd name="connsiteX1" fmla="*/ 548355 w 3500139"/>
                      <a:gd name="connsiteY1" fmla="*/ 0 h 369332"/>
                      <a:gd name="connsiteX2" fmla="*/ 1026707 w 3500139"/>
                      <a:gd name="connsiteY2" fmla="*/ 0 h 369332"/>
                      <a:gd name="connsiteX3" fmla="*/ 1540061 w 3500139"/>
                      <a:gd name="connsiteY3" fmla="*/ 0 h 369332"/>
                      <a:gd name="connsiteX4" fmla="*/ 2053415 w 3500139"/>
                      <a:gd name="connsiteY4" fmla="*/ 0 h 369332"/>
                      <a:gd name="connsiteX5" fmla="*/ 2566769 w 3500139"/>
                      <a:gd name="connsiteY5" fmla="*/ 0 h 369332"/>
                      <a:gd name="connsiteX6" fmla="*/ 3500139 w 3500139"/>
                      <a:gd name="connsiteY6" fmla="*/ 0 h 369332"/>
                      <a:gd name="connsiteX7" fmla="*/ 3500139 w 3500139"/>
                      <a:gd name="connsiteY7" fmla="*/ 369332 h 369332"/>
                      <a:gd name="connsiteX8" fmla="*/ 2986785 w 3500139"/>
                      <a:gd name="connsiteY8" fmla="*/ 369332 h 369332"/>
                      <a:gd name="connsiteX9" fmla="*/ 2368427 w 3500139"/>
                      <a:gd name="connsiteY9" fmla="*/ 369332 h 369332"/>
                      <a:gd name="connsiteX10" fmla="*/ 1855074 w 3500139"/>
                      <a:gd name="connsiteY10" fmla="*/ 369332 h 369332"/>
                      <a:gd name="connsiteX11" fmla="*/ 1306719 w 3500139"/>
                      <a:gd name="connsiteY11" fmla="*/ 369332 h 369332"/>
                      <a:gd name="connsiteX12" fmla="*/ 688361 w 3500139"/>
                      <a:gd name="connsiteY12" fmla="*/ 369332 h 369332"/>
                      <a:gd name="connsiteX13" fmla="*/ 0 w 3500139"/>
                      <a:gd name="connsiteY13" fmla="*/ 369332 h 369332"/>
                      <a:gd name="connsiteX14" fmla="*/ 0 w 3500139"/>
                      <a:gd name="connsiteY14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3500139" h="369332" fill="none" extrusionOk="0">
                        <a:moveTo>
                          <a:pt x="0" y="0"/>
                        </a:moveTo>
                        <a:cubicBezTo>
                          <a:pt x="234469" y="-50879"/>
                          <a:pt x="421314" y="50963"/>
                          <a:pt x="548355" y="0"/>
                        </a:cubicBezTo>
                        <a:cubicBezTo>
                          <a:pt x="675396" y="-50963"/>
                          <a:pt x="930822" y="15931"/>
                          <a:pt x="1026707" y="0"/>
                        </a:cubicBezTo>
                        <a:cubicBezTo>
                          <a:pt x="1122592" y="-15931"/>
                          <a:pt x="1431969" y="36685"/>
                          <a:pt x="1540061" y="0"/>
                        </a:cubicBezTo>
                        <a:cubicBezTo>
                          <a:pt x="1648153" y="-36685"/>
                          <a:pt x="1818041" y="21900"/>
                          <a:pt x="2053415" y="0"/>
                        </a:cubicBezTo>
                        <a:cubicBezTo>
                          <a:pt x="2288789" y="-21900"/>
                          <a:pt x="2323497" y="39766"/>
                          <a:pt x="2566769" y="0"/>
                        </a:cubicBezTo>
                        <a:cubicBezTo>
                          <a:pt x="2810041" y="-39766"/>
                          <a:pt x="3165530" y="100090"/>
                          <a:pt x="3500139" y="0"/>
                        </a:cubicBezTo>
                        <a:cubicBezTo>
                          <a:pt x="3522508" y="81484"/>
                          <a:pt x="3467710" y="280522"/>
                          <a:pt x="3500139" y="369332"/>
                        </a:cubicBezTo>
                        <a:cubicBezTo>
                          <a:pt x="3300775" y="388846"/>
                          <a:pt x="3160452" y="334348"/>
                          <a:pt x="2986785" y="369332"/>
                        </a:cubicBezTo>
                        <a:cubicBezTo>
                          <a:pt x="2813118" y="404316"/>
                          <a:pt x="2596626" y="354118"/>
                          <a:pt x="2368427" y="369332"/>
                        </a:cubicBezTo>
                        <a:cubicBezTo>
                          <a:pt x="2140228" y="384546"/>
                          <a:pt x="1972872" y="365201"/>
                          <a:pt x="1855074" y="369332"/>
                        </a:cubicBezTo>
                        <a:cubicBezTo>
                          <a:pt x="1737276" y="373463"/>
                          <a:pt x="1565631" y="356660"/>
                          <a:pt x="1306719" y="369332"/>
                        </a:cubicBezTo>
                        <a:cubicBezTo>
                          <a:pt x="1047807" y="382004"/>
                          <a:pt x="959124" y="325424"/>
                          <a:pt x="688361" y="369332"/>
                        </a:cubicBezTo>
                        <a:cubicBezTo>
                          <a:pt x="417598" y="413240"/>
                          <a:pt x="207460" y="355867"/>
                          <a:pt x="0" y="369332"/>
                        </a:cubicBezTo>
                        <a:cubicBezTo>
                          <a:pt x="-31612" y="188218"/>
                          <a:pt x="29298" y="134222"/>
                          <a:pt x="0" y="0"/>
                        </a:cubicBezTo>
                        <a:close/>
                      </a:path>
                      <a:path w="3500139" h="369332" stroke="0" extrusionOk="0">
                        <a:moveTo>
                          <a:pt x="0" y="0"/>
                        </a:moveTo>
                        <a:cubicBezTo>
                          <a:pt x="309134" y="-64215"/>
                          <a:pt x="338635" y="24637"/>
                          <a:pt x="653359" y="0"/>
                        </a:cubicBezTo>
                        <a:cubicBezTo>
                          <a:pt x="968083" y="-24637"/>
                          <a:pt x="1027293" y="2116"/>
                          <a:pt x="1201714" y="0"/>
                        </a:cubicBezTo>
                        <a:cubicBezTo>
                          <a:pt x="1376135" y="-2116"/>
                          <a:pt x="1619983" y="66800"/>
                          <a:pt x="1785071" y="0"/>
                        </a:cubicBezTo>
                        <a:cubicBezTo>
                          <a:pt x="1950159" y="-66800"/>
                          <a:pt x="2277656" y="35415"/>
                          <a:pt x="2403429" y="0"/>
                        </a:cubicBezTo>
                        <a:cubicBezTo>
                          <a:pt x="2529202" y="-35415"/>
                          <a:pt x="2738202" y="14850"/>
                          <a:pt x="2916782" y="0"/>
                        </a:cubicBezTo>
                        <a:cubicBezTo>
                          <a:pt x="3095362" y="-14850"/>
                          <a:pt x="3232022" y="18817"/>
                          <a:pt x="3500139" y="0"/>
                        </a:cubicBezTo>
                        <a:cubicBezTo>
                          <a:pt x="3515479" y="159278"/>
                          <a:pt x="3469395" y="259228"/>
                          <a:pt x="3500139" y="369332"/>
                        </a:cubicBezTo>
                        <a:cubicBezTo>
                          <a:pt x="3243634" y="409175"/>
                          <a:pt x="3100973" y="328246"/>
                          <a:pt x="2916783" y="369332"/>
                        </a:cubicBezTo>
                        <a:cubicBezTo>
                          <a:pt x="2732593" y="410418"/>
                          <a:pt x="2497747" y="319503"/>
                          <a:pt x="2368427" y="369332"/>
                        </a:cubicBezTo>
                        <a:cubicBezTo>
                          <a:pt x="2239107" y="419161"/>
                          <a:pt x="1947575" y="368442"/>
                          <a:pt x="1785071" y="369332"/>
                        </a:cubicBezTo>
                        <a:cubicBezTo>
                          <a:pt x="1622567" y="370222"/>
                          <a:pt x="1441122" y="352064"/>
                          <a:pt x="1306719" y="369332"/>
                        </a:cubicBezTo>
                        <a:cubicBezTo>
                          <a:pt x="1172316" y="386600"/>
                          <a:pt x="971542" y="306297"/>
                          <a:pt x="758363" y="369332"/>
                        </a:cubicBezTo>
                        <a:cubicBezTo>
                          <a:pt x="545184" y="432367"/>
                          <a:pt x="301789" y="319969"/>
                          <a:pt x="0" y="369332"/>
                        </a:cubicBezTo>
                        <a:cubicBezTo>
                          <a:pt x="-37796" y="269819"/>
                          <a:pt x="29407" y="12552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b="1" spc="-1" noProof="0" dirty="0">
                <a:latin typeface="Arial"/>
              </a:rPr>
              <a:t>Solutions of 2D diffusion eqn.  </a:t>
            </a:r>
            <a:endParaRPr lang="en-US" noProof="0" dirty="0">
              <a:solidFill>
                <a:srgbClr val="FF0000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3AB3332B-C3E3-E662-B515-83FB5B78EA5C}"/>
              </a:ext>
            </a:extLst>
          </p:cNvPr>
          <p:cNvSpPr/>
          <p:nvPr/>
        </p:nvSpPr>
        <p:spPr>
          <a:xfrm>
            <a:off x="4983654" y="3423171"/>
            <a:ext cx="189119" cy="360017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9376409C-79C5-44AB-41AE-6533E97B7447}"/>
              </a:ext>
            </a:extLst>
          </p:cNvPr>
          <p:cNvSpPr/>
          <p:nvPr/>
        </p:nvSpPr>
        <p:spPr>
          <a:xfrm rot="10800000">
            <a:off x="4960037" y="4107424"/>
            <a:ext cx="189119" cy="360017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D94202-D19B-D4FD-4996-C682F8A0E273}"/>
              </a:ext>
            </a:extLst>
          </p:cNvPr>
          <p:cNvSpPr txBox="1"/>
          <p:nvPr/>
        </p:nvSpPr>
        <p:spPr>
          <a:xfrm>
            <a:off x="8924325" y="1129289"/>
            <a:ext cx="3060153" cy="215444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rgbClr val="FF0000"/>
                </a:solidFill>
              </a:rPr>
              <a:t>Daniele </a:t>
            </a:r>
            <a:r>
              <a:rPr lang="en-US" sz="1400" b="1" dirty="0" err="1">
                <a:solidFill>
                  <a:srgbClr val="FF0000"/>
                </a:solidFill>
              </a:rPr>
              <a:t>D’Ago’s</a:t>
            </a:r>
            <a:r>
              <a:rPr lang="en-US" sz="1400" b="1" dirty="0">
                <a:solidFill>
                  <a:srgbClr val="FF0000"/>
                </a:solidFill>
              </a:rPr>
              <a:t> talk on Monday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574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374B-52D5-85B0-88D3-08AA0CE86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20575"/>
            <a:ext cx="11376025" cy="1065742"/>
          </a:xfrm>
        </p:spPr>
        <p:txBody>
          <a:bodyPr/>
          <a:lstStyle/>
          <a:p>
            <a:r>
              <a:rPr lang="en-US" sz="3600" noProof="0" dirty="0"/>
              <a:t>The T2K experiment and the role of ND280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25A48-6110-AB09-7EA5-2F6A9D505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3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BAB09-AC91-D812-9503-1A829421D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EA2C-49C0-54AD-4CB3-8179204F0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object 53">
            <a:extLst>
              <a:ext uri="{FF2B5EF4-FFF2-40B4-BE49-F238E27FC236}">
                <a16:creationId xmlns:a16="http://schemas.microsoft.com/office/drawing/2014/main" id="{CE99F42F-4A7E-4D78-6295-4DA2EC9ECCC3}"/>
              </a:ext>
            </a:extLst>
          </p:cNvPr>
          <p:cNvSpPr txBox="1"/>
          <p:nvPr/>
        </p:nvSpPr>
        <p:spPr>
          <a:xfrm>
            <a:off x="38603" y="1163767"/>
            <a:ext cx="6214581" cy="4749377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615"/>
              </a:spcBef>
              <a:buSzPct val="124137"/>
              <a:tabLst>
                <a:tab pos="408940" algn="l"/>
              </a:tabLst>
            </a:pPr>
            <a:r>
              <a:rPr lang="en-US" noProof="0" dirty="0">
                <a:latin typeface="Arial"/>
                <a:cs typeface="Arial"/>
              </a:rPr>
              <a:t>High</a:t>
            </a:r>
            <a:r>
              <a:rPr lang="en-US" spc="2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intensity,</a:t>
            </a:r>
            <a:r>
              <a:rPr lang="en-US" spc="25" noProof="0" dirty="0">
                <a:latin typeface="Arial"/>
                <a:cs typeface="Arial"/>
              </a:rPr>
              <a:t> </a:t>
            </a:r>
            <a:r>
              <a:rPr lang="en-US" noProof="0" dirty="0">
                <a:solidFill>
                  <a:srgbClr val="EE220C"/>
                </a:solidFill>
                <a:latin typeface="Arial"/>
                <a:cs typeface="Arial"/>
              </a:rPr>
              <a:t>0.6 –</a:t>
            </a:r>
            <a:r>
              <a:rPr lang="en-US" dirty="0">
                <a:solidFill>
                  <a:srgbClr val="EE220C"/>
                </a:solidFill>
                <a:latin typeface="Arial"/>
                <a:cs typeface="Arial"/>
              </a:rPr>
              <a:t> 2.2</a:t>
            </a:r>
            <a:r>
              <a:rPr lang="en-US" noProof="0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lang="en-US" spc="25" noProof="0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lang="en-US" noProof="0" dirty="0">
                <a:solidFill>
                  <a:srgbClr val="EE220C"/>
                </a:solidFill>
                <a:latin typeface="Arial"/>
                <a:cs typeface="Arial"/>
              </a:rPr>
              <a:t>GeV</a:t>
            </a:r>
            <a:r>
              <a:rPr lang="en-US" spc="25" noProof="0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lang="en-US" noProof="0" dirty="0">
                <a:solidFill>
                  <a:srgbClr val="EE220C"/>
                </a:solidFill>
                <a:latin typeface="Cambria"/>
                <a:cs typeface="Cambria"/>
              </a:rPr>
              <a:t>𝜈</a:t>
            </a:r>
            <a:r>
              <a:rPr lang="en-US" baseline="-5847" noProof="0" dirty="0">
                <a:solidFill>
                  <a:srgbClr val="EE220C"/>
                </a:solidFill>
                <a:latin typeface="Arial"/>
                <a:cs typeface="Arial"/>
              </a:rPr>
              <a:t>μ</a:t>
            </a:r>
            <a:r>
              <a:rPr lang="en-US" spc="450" baseline="-5847" noProof="0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lang="en-US" noProof="0" dirty="0">
                <a:solidFill>
                  <a:srgbClr val="EE220C"/>
                </a:solidFill>
                <a:latin typeface="Arial"/>
                <a:cs typeface="Arial"/>
              </a:rPr>
              <a:t>beam</a:t>
            </a:r>
            <a:r>
              <a:rPr lang="en-US" spc="25" noProof="0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lang="en-US" noProof="0" dirty="0">
                <a:solidFill>
                  <a:srgbClr val="EE220C"/>
                </a:solidFill>
                <a:latin typeface="Arial"/>
                <a:cs typeface="Arial"/>
              </a:rPr>
              <a:t>produced</a:t>
            </a:r>
            <a:r>
              <a:rPr lang="en-US" spc="25" noProof="0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lang="en-US" noProof="0" dirty="0">
                <a:solidFill>
                  <a:srgbClr val="EE220C"/>
                </a:solidFill>
                <a:latin typeface="Arial"/>
                <a:cs typeface="Arial"/>
              </a:rPr>
              <a:t>at</a:t>
            </a:r>
            <a:r>
              <a:rPr lang="en-US" spc="25" noProof="0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lang="en-US" spc="105" noProof="0" dirty="0">
                <a:solidFill>
                  <a:srgbClr val="EE220C"/>
                </a:solidFill>
                <a:latin typeface="Arial"/>
                <a:cs typeface="Arial"/>
              </a:rPr>
              <a:t>J-</a:t>
            </a:r>
            <a:r>
              <a:rPr lang="en-US" spc="-95" noProof="0" dirty="0">
                <a:solidFill>
                  <a:srgbClr val="EE220C"/>
                </a:solidFill>
                <a:latin typeface="Arial"/>
                <a:cs typeface="Arial"/>
              </a:rPr>
              <a:t>PARC</a:t>
            </a:r>
            <a:r>
              <a:rPr lang="en-US" spc="25" noProof="0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lang="en-US" spc="-114" noProof="0" dirty="0">
                <a:latin typeface="Arial"/>
                <a:cs typeface="Arial"/>
              </a:rPr>
              <a:t>(Tokai)</a:t>
            </a:r>
            <a:r>
              <a:rPr lang="en-US" spc="2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→</a:t>
            </a:r>
            <a:r>
              <a:rPr lang="en-US" spc="2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Cambria"/>
                <a:cs typeface="Cambria"/>
              </a:rPr>
              <a:t>𝜈</a:t>
            </a:r>
            <a:r>
              <a:rPr lang="en-US" spc="190" noProof="0" dirty="0">
                <a:latin typeface="Cambria"/>
                <a:cs typeface="Cambria"/>
              </a:rPr>
              <a:t> </a:t>
            </a:r>
            <a:r>
              <a:rPr lang="en-US" noProof="0" dirty="0">
                <a:latin typeface="Arial"/>
                <a:cs typeface="Arial"/>
              </a:rPr>
              <a:t>or</a:t>
            </a:r>
            <a:r>
              <a:rPr lang="en-US" spc="2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Cambria"/>
                <a:cs typeface="Cambria"/>
              </a:rPr>
              <a:t>𝜈̅</a:t>
            </a:r>
            <a:r>
              <a:rPr lang="en-US" spc="335" noProof="0" dirty="0">
                <a:latin typeface="Cambria"/>
                <a:cs typeface="Cambria"/>
              </a:rPr>
              <a:t> </a:t>
            </a:r>
            <a:r>
              <a:rPr lang="en-US" noProof="0" dirty="0">
                <a:latin typeface="Arial"/>
                <a:cs typeface="Arial"/>
              </a:rPr>
              <a:t>mode</a:t>
            </a:r>
            <a:r>
              <a:rPr lang="en-US" spc="30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by</a:t>
            </a:r>
            <a:r>
              <a:rPr lang="en-US" spc="2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changing</a:t>
            </a:r>
            <a:r>
              <a:rPr lang="en-US" spc="2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the</a:t>
            </a:r>
            <a:r>
              <a:rPr lang="en-US" spc="2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horn</a:t>
            </a:r>
            <a:r>
              <a:rPr lang="en-US" spc="25" noProof="0" dirty="0">
                <a:latin typeface="Arial"/>
                <a:cs typeface="Arial"/>
              </a:rPr>
              <a:t> </a:t>
            </a:r>
            <a:r>
              <a:rPr lang="en-US" spc="-10" noProof="0" dirty="0">
                <a:latin typeface="Arial"/>
                <a:cs typeface="Arial"/>
              </a:rPr>
              <a:t>polarity</a:t>
            </a:r>
            <a:endParaRPr lang="en-US" noProof="0" dirty="0">
              <a:latin typeface="Arial"/>
              <a:cs typeface="Arial"/>
            </a:endParaRPr>
          </a:p>
          <a:p>
            <a:pPr marL="408940" indent="-383540">
              <a:lnSpc>
                <a:spcPct val="100000"/>
              </a:lnSpc>
              <a:spcBef>
                <a:spcPts val="1375"/>
              </a:spcBef>
              <a:buSzPct val="124137"/>
              <a:buChar char="•"/>
              <a:tabLst>
                <a:tab pos="408940" algn="l"/>
              </a:tabLst>
            </a:pPr>
            <a:endParaRPr lang="en-US" noProof="0" dirty="0">
              <a:latin typeface="Arial"/>
              <a:cs typeface="Arial"/>
            </a:endParaRPr>
          </a:p>
          <a:p>
            <a:pPr marL="408940" indent="-383540">
              <a:lnSpc>
                <a:spcPct val="100000"/>
              </a:lnSpc>
              <a:spcBef>
                <a:spcPts val="1375"/>
              </a:spcBef>
              <a:buSzPct val="124137"/>
              <a:buChar char="•"/>
              <a:tabLst>
                <a:tab pos="408940" algn="l"/>
              </a:tabLst>
            </a:pPr>
            <a:endParaRPr lang="en-US" noProof="0" dirty="0">
              <a:latin typeface="Arial"/>
              <a:cs typeface="Arial"/>
            </a:endParaRPr>
          </a:p>
          <a:p>
            <a:pPr marL="408940" indent="-383540">
              <a:lnSpc>
                <a:spcPct val="100000"/>
              </a:lnSpc>
              <a:spcBef>
                <a:spcPts val="1375"/>
              </a:spcBef>
              <a:buSzPct val="124137"/>
              <a:buChar char="•"/>
              <a:tabLst>
                <a:tab pos="408940" algn="l"/>
              </a:tabLst>
            </a:pPr>
            <a:endParaRPr lang="en-US" noProof="0" dirty="0">
              <a:latin typeface="Arial"/>
              <a:cs typeface="Arial"/>
            </a:endParaRPr>
          </a:p>
          <a:p>
            <a:pPr marL="408940" indent="-383540">
              <a:lnSpc>
                <a:spcPct val="100000"/>
              </a:lnSpc>
              <a:spcBef>
                <a:spcPts val="1375"/>
              </a:spcBef>
              <a:buSzPct val="124137"/>
              <a:buChar char="•"/>
              <a:tabLst>
                <a:tab pos="408940" algn="l"/>
              </a:tabLst>
            </a:pPr>
            <a:endParaRPr lang="en-US" noProof="0" dirty="0">
              <a:latin typeface="Arial"/>
              <a:cs typeface="Arial"/>
            </a:endParaRPr>
          </a:p>
          <a:p>
            <a:pPr marL="408940" indent="-383540">
              <a:lnSpc>
                <a:spcPct val="100000"/>
              </a:lnSpc>
              <a:spcBef>
                <a:spcPts val="1375"/>
              </a:spcBef>
              <a:buSzPct val="124137"/>
              <a:buChar char="•"/>
              <a:tabLst>
                <a:tab pos="408940" algn="l"/>
              </a:tabLst>
            </a:pPr>
            <a:endParaRPr lang="en-US" noProof="0" dirty="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375"/>
              </a:spcBef>
              <a:buSzPct val="124137"/>
              <a:tabLst>
                <a:tab pos="408940" algn="l"/>
              </a:tabLst>
            </a:pPr>
            <a:r>
              <a:rPr lang="en-US" noProof="0" dirty="0">
                <a:latin typeface="Arial"/>
                <a:cs typeface="Arial"/>
              </a:rPr>
              <a:t>Neutrinos</a:t>
            </a:r>
            <a:r>
              <a:rPr lang="en-US" spc="5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detected</a:t>
            </a:r>
            <a:r>
              <a:rPr lang="en-US" spc="5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at</a:t>
            </a:r>
            <a:r>
              <a:rPr lang="en-US" spc="5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the</a:t>
            </a:r>
            <a:r>
              <a:rPr lang="en-US" spc="55" noProof="0" dirty="0">
                <a:latin typeface="Arial"/>
                <a:cs typeface="Arial"/>
              </a:rPr>
              <a:t> </a:t>
            </a:r>
            <a:r>
              <a:rPr lang="en-US" u="sng" noProof="0" dirty="0">
                <a:latin typeface="Arial"/>
                <a:cs typeface="Arial"/>
              </a:rPr>
              <a:t>Near Detector (ND280)</a:t>
            </a:r>
            <a:r>
              <a:rPr lang="en-US" noProof="0" dirty="0">
                <a:latin typeface="Arial"/>
                <a:cs typeface="Arial"/>
              </a:rPr>
              <a:t> and at the Far Detector (Super-Kamiokande)</a:t>
            </a:r>
          </a:p>
          <a:p>
            <a:pPr marL="932815" lvl="1" indent="-384175">
              <a:lnSpc>
                <a:spcPct val="100000"/>
              </a:lnSpc>
              <a:spcBef>
                <a:spcPts val="670"/>
              </a:spcBef>
              <a:buSzPct val="124137"/>
              <a:buFont typeface="Arial"/>
              <a:buChar char="•"/>
              <a:tabLst>
                <a:tab pos="932815" algn="l"/>
              </a:tabLst>
            </a:pPr>
            <a:r>
              <a:rPr lang="en-US" noProof="0" dirty="0">
                <a:latin typeface="Cambria"/>
                <a:cs typeface="Cambria"/>
              </a:rPr>
              <a:t>𝜈</a:t>
            </a:r>
            <a:r>
              <a:rPr lang="en-US" baseline="-5847" noProof="0" dirty="0">
                <a:latin typeface="Arial"/>
                <a:cs typeface="Arial"/>
              </a:rPr>
              <a:t>e</a:t>
            </a:r>
            <a:r>
              <a:rPr lang="en-US" spc="390" baseline="-5847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and</a:t>
            </a:r>
            <a:r>
              <a:rPr lang="en-US" spc="-1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Cambria"/>
                <a:cs typeface="Cambria"/>
              </a:rPr>
              <a:t>𝜈̅</a:t>
            </a:r>
            <a:r>
              <a:rPr lang="en-US" baseline="-5847" noProof="0" dirty="0">
                <a:latin typeface="Arial"/>
                <a:cs typeface="Arial"/>
              </a:rPr>
              <a:t>e</a:t>
            </a:r>
            <a:r>
              <a:rPr lang="en-US" spc="397" baseline="-5847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appearance</a:t>
            </a:r>
            <a:r>
              <a:rPr lang="en-US" spc="-1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→</a:t>
            </a:r>
            <a:r>
              <a:rPr lang="en-US" spc="-10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determine</a:t>
            </a:r>
            <a:r>
              <a:rPr lang="en-US" spc="-15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θ</a:t>
            </a:r>
            <a:r>
              <a:rPr lang="en-US" baseline="-5847" noProof="0" dirty="0">
                <a:latin typeface="Arial"/>
                <a:cs typeface="Arial"/>
              </a:rPr>
              <a:t>13</a:t>
            </a:r>
            <a:r>
              <a:rPr lang="en-US" spc="390" baseline="-5847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and</a:t>
            </a:r>
            <a:r>
              <a:rPr lang="en-US" spc="-10" noProof="0" dirty="0">
                <a:latin typeface="Arial"/>
                <a:cs typeface="Arial"/>
              </a:rPr>
              <a:t> </a:t>
            </a:r>
            <a:r>
              <a:rPr lang="en-US" spc="-25" noProof="0" dirty="0" err="1">
                <a:latin typeface="Arial"/>
                <a:cs typeface="Arial"/>
              </a:rPr>
              <a:t>δ</a:t>
            </a:r>
            <a:r>
              <a:rPr lang="en-US" spc="-37" baseline="-5847" noProof="0" dirty="0" err="1">
                <a:latin typeface="Arial"/>
                <a:cs typeface="Arial"/>
              </a:rPr>
              <a:t>CP</a:t>
            </a:r>
            <a:endParaRPr lang="en-US" baseline="-5847" noProof="0" dirty="0">
              <a:latin typeface="Arial"/>
              <a:cs typeface="Arial"/>
            </a:endParaRPr>
          </a:p>
          <a:p>
            <a:pPr marL="932815" lvl="1" indent="-384175">
              <a:lnSpc>
                <a:spcPct val="100000"/>
              </a:lnSpc>
              <a:spcBef>
                <a:spcPts val="1380"/>
              </a:spcBef>
              <a:buSzPct val="124137"/>
              <a:buChar char="•"/>
              <a:tabLst>
                <a:tab pos="932815" algn="l"/>
              </a:tabLst>
            </a:pPr>
            <a:r>
              <a:rPr lang="en-US" noProof="0" dirty="0">
                <a:latin typeface="Arial"/>
                <a:cs typeface="Arial"/>
              </a:rPr>
              <a:t>Precise</a:t>
            </a:r>
            <a:r>
              <a:rPr lang="en-US" spc="-40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measurement</a:t>
            </a:r>
            <a:r>
              <a:rPr lang="en-US" spc="-40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of</a:t>
            </a:r>
            <a:r>
              <a:rPr lang="en-US" spc="-40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Cambria"/>
                <a:cs typeface="Cambria"/>
              </a:rPr>
              <a:t>𝜈</a:t>
            </a:r>
            <a:r>
              <a:rPr lang="en-US" baseline="-5847" noProof="0" dirty="0">
                <a:latin typeface="Arial"/>
                <a:cs typeface="Arial"/>
              </a:rPr>
              <a:t>μ</a:t>
            </a:r>
            <a:r>
              <a:rPr lang="en-US" spc="359" baseline="-5847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disappearance</a:t>
            </a:r>
            <a:r>
              <a:rPr lang="en-US" spc="-40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→</a:t>
            </a:r>
            <a:r>
              <a:rPr lang="en-US" spc="-40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θ</a:t>
            </a:r>
            <a:r>
              <a:rPr lang="en-US" baseline="-5847" noProof="0" dirty="0">
                <a:latin typeface="Arial"/>
                <a:cs typeface="Arial"/>
              </a:rPr>
              <a:t>23</a:t>
            </a:r>
            <a:r>
              <a:rPr lang="en-US" spc="359" baseline="-5847" noProof="0" dirty="0">
                <a:latin typeface="Arial"/>
                <a:cs typeface="Arial"/>
              </a:rPr>
              <a:t> </a:t>
            </a:r>
            <a:r>
              <a:rPr lang="en-US" noProof="0" dirty="0">
                <a:latin typeface="Arial"/>
                <a:cs typeface="Arial"/>
              </a:rPr>
              <a:t>and</a:t>
            </a:r>
            <a:r>
              <a:rPr lang="en-US" spc="-40" noProof="0" dirty="0">
                <a:latin typeface="Arial"/>
                <a:cs typeface="Arial"/>
              </a:rPr>
              <a:t> </a:t>
            </a:r>
            <a:r>
              <a:rPr lang="en-US" spc="-10" noProof="0" dirty="0">
                <a:latin typeface="Arial"/>
                <a:cs typeface="Arial"/>
              </a:rPr>
              <a:t>|Δm</a:t>
            </a:r>
            <a:r>
              <a:rPr lang="en-US" spc="-15" baseline="20467" noProof="0" dirty="0">
                <a:latin typeface="Arial"/>
                <a:cs typeface="Arial"/>
              </a:rPr>
              <a:t>2</a:t>
            </a:r>
            <a:r>
              <a:rPr lang="en-US" spc="-15" baseline="-5847" noProof="0" dirty="0">
                <a:latin typeface="Arial"/>
                <a:cs typeface="Arial"/>
              </a:rPr>
              <a:t>32</a:t>
            </a:r>
            <a:r>
              <a:rPr lang="en-US" spc="-10" noProof="0" dirty="0">
                <a:latin typeface="Arial"/>
                <a:cs typeface="Arial"/>
              </a:rPr>
              <a:t>|</a:t>
            </a:r>
            <a:endParaRPr lang="en-US" noProof="0" dirty="0">
              <a:latin typeface="Arial"/>
              <a:cs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EAE91B-448B-3F08-6AA2-A25035569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64" y="2096185"/>
            <a:ext cx="3995894" cy="13727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8239B3-4875-CD05-508B-AD8B605B4B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028" y="1857021"/>
            <a:ext cx="1483957" cy="18045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025AA19-F5D0-2823-A608-1F13442DF8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0583" y="1265888"/>
            <a:ext cx="5949666" cy="37903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D3E8FD-D417-2064-416C-201D1A41197D}"/>
              </a:ext>
            </a:extLst>
          </p:cNvPr>
          <p:cNvSpPr txBox="1"/>
          <p:nvPr/>
        </p:nvSpPr>
        <p:spPr>
          <a:xfrm>
            <a:off x="6253184" y="1163767"/>
            <a:ext cx="2317345" cy="53604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0"/>
              </a:spcBef>
              <a:buSzPct val="125333"/>
              <a:tabLst>
                <a:tab pos="509905" algn="l"/>
              </a:tabLst>
            </a:pPr>
            <a:r>
              <a:rPr lang="en-US" sz="1400" noProof="0" dirty="0">
                <a:latin typeface="Arial"/>
                <a:cs typeface="Arial"/>
              </a:rPr>
              <a:t>Near</a:t>
            </a:r>
            <a:r>
              <a:rPr lang="en-US" sz="1400" spc="40" noProof="0" dirty="0">
                <a:latin typeface="Arial"/>
                <a:cs typeface="Arial"/>
              </a:rPr>
              <a:t> </a:t>
            </a:r>
            <a:r>
              <a:rPr lang="en-US" sz="1400" noProof="0" dirty="0">
                <a:latin typeface="Arial"/>
                <a:cs typeface="Arial"/>
              </a:rPr>
              <a:t>Detector</a:t>
            </a:r>
            <a:r>
              <a:rPr lang="en-US" sz="1400" spc="50" noProof="0" dirty="0">
                <a:latin typeface="Arial"/>
                <a:cs typeface="Arial"/>
              </a:rPr>
              <a:t> </a:t>
            </a:r>
            <a:r>
              <a:rPr lang="en-US" sz="1400" spc="55" noProof="0" dirty="0">
                <a:latin typeface="Arial"/>
                <a:cs typeface="Arial"/>
              </a:rPr>
              <a:t>complex </a:t>
            </a:r>
            <a:r>
              <a:rPr lang="en-US" sz="1400" spc="-25" noProof="0" dirty="0">
                <a:latin typeface="Arial"/>
                <a:cs typeface="Arial"/>
              </a:rPr>
              <a:t>at </a:t>
            </a:r>
          </a:p>
          <a:p>
            <a:pPr marL="12700" algn="just">
              <a:lnSpc>
                <a:spcPct val="100000"/>
              </a:lnSpc>
              <a:spcBef>
                <a:spcPts val="110"/>
              </a:spcBef>
              <a:buSzPct val="125333"/>
              <a:tabLst>
                <a:tab pos="509905" algn="l"/>
              </a:tabLst>
            </a:pPr>
            <a:r>
              <a:rPr lang="en-US" sz="1400" spc="-25" noProof="0" dirty="0">
                <a:latin typeface="Arial"/>
                <a:cs typeface="Arial"/>
              </a:rPr>
              <a:t>280 meters from the target</a:t>
            </a:r>
            <a:endParaRPr lang="en-US" sz="1400" noProof="0" dirty="0">
              <a:latin typeface="Arial"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B984F9-3425-4A59-8A19-5CDF5FDE97F8}"/>
              </a:ext>
            </a:extLst>
          </p:cNvPr>
          <p:cNvSpPr txBox="1"/>
          <p:nvPr/>
        </p:nvSpPr>
        <p:spPr>
          <a:xfrm>
            <a:off x="6316594" y="4955569"/>
            <a:ext cx="569918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080" algn="just">
              <a:spcBef>
                <a:spcPts val="110"/>
              </a:spcBef>
              <a:buSzPct val="125333"/>
              <a:tabLst>
                <a:tab pos="509905" algn="l"/>
              </a:tabLst>
            </a:pPr>
            <a:r>
              <a:rPr lang="en-US" sz="1400" noProof="0" dirty="0">
                <a:latin typeface="Arial"/>
                <a:cs typeface="Arial"/>
              </a:rPr>
              <a:t>Several detectors installed to monitor the beam reduce systematic uncertainties in oscillation analyses, and measure 𝜈 and </a:t>
            </a:r>
            <a:r>
              <a:rPr lang="en-US" sz="1400" noProof="0" dirty="0">
                <a:latin typeface="Cambria"/>
                <a:cs typeface="Cambria"/>
              </a:rPr>
              <a:t>𝜈</a:t>
            </a:r>
            <a:r>
              <a:rPr lang="en-US" sz="2000" baseline="1262" noProof="0" dirty="0">
                <a:latin typeface="Cambria"/>
                <a:cs typeface="Cambria"/>
              </a:rPr>
              <a:t>̅</a:t>
            </a:r>
            <a:r>
              <a:rPr lang="en-US" sz="1400" noProof="0" dirty="0">
                <a:latin typeface="Arial"/>
                <a:cs typeface="Arial"/>
              </a:rPr>
              <a:t> cross-sections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69B95AE-D289-92C7-3392-359182FEAE76}"/>
              </a:ext>
            </a:extLst>
          </p:cNvPr>
          <p:cNvSpPr/>
          <p:nvPr/>
        </p:nvSpPr>
        <p:spPr>
          <a:xfrm>
            <a:off x="9995246" y="1964115"/>
            <a:ext cx="2196753" cy="418246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73733BC-3D6E-DC13-B39D-EB144BD5FA06}"/>
              </a:ext>
            </a:extLst>
          </p:cNvPr>
          <p:cNvSpPr txBox="1"/>
          <p:nvPr/>
        </p:nvSpPr>
        <p:spPr>
          <a:xfrm>
            <a:off x="3288560" y="5868396"/>
            <a:ext cx="85812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ND to measure </a:t>
            </a:r>
            <a:r>
              <a:rPr lang="en-US" sz="18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un-oscillated beam flux </a:t>
            </a:r>
            <a:r>
              <a:rPr lang="en-US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800" noProof="0" dirty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18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cross sections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FE8C824-8839-E99E-4F80-F86CFD376C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8822381"/>
              </p:ext>
            </p:extLst>
          </p:nvPr>
        </p:nvGraphicFramePr>
        <p:xfrm>
          <a:off x="9915552" y="64967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1954864" imgH="2780981" progId="">
                  <p:embed/>
                </p:oleObj>
              </mc:Choice>
              <mc:Fallback>
                <p:oleObj r:id="rId5" imgW="21954864" imgH="2780981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FE8C824-8839-E99E-4F80-F86CFD376C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15552" y="64967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65590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F2D06B-A6D0-7F35-2C03-551377193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39BEF-015C-6D1A-0831-6BF1C6F6E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sz="3600" noProof="0" dirty="0"/>
              <a:t>The ND280 experiment: </a:t>
            </a:r>
            <a:r>
              <a:rPr lang="en-US" noProof="0" dirty="0"/>
              <a:t>High Angle TPC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73F90E-1E1F-0CB0-D672-4C8D606CD57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30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998CA6-380A-49A0-8321-5285D66BB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FC8BB-6F13-688F-1691-15EE2231B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C61200-476F-2827-97B7-828FD8FA9943}"/>
              </a:ext>
            </a:extLst>
          </p:cNvPr>
          <p:cNvSpPr txBox="1"/>
          <p:nvPr/>
        </p:nvSpPr>
        <p:spPr>
          <a:xfrm>
            <a:off x="2091211" y="1641073"/>
            <a:ext cx="7773989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The HATPC detector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A short introduction</a:t>
            </a:r>
          </a:p>
          <a:p>
            <a:pPr lvl="1"/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Encapsulated Resistive Anode Micromegas (ERAMs)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The realization of the 50 ERAM sensors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The ERAM characterization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Detector response, signal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 HATPC performance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FA3AD47-CD71-5D01-2B55-59556A045FD1}"/>
              </a:ext>
            </a:extLst>
          </p:cNvPr>
          <p:cNvSpPr/>
          <p:nvPr/>
        </p:nvSpPr>
        <p:spPr>
          <a:xfrm>
            <a:off x="1943100" y="1647424"/>
            <a:ext cx="6908800" cy="294997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9D77B7-F5E3-B66C-842F-FE9D8F69097F}"/>
              </a:ext>
            </a:extLst>
          </p:cNvPr>
          <p:cNvSpPr/>
          <p:nvPr/>
        </p:nvSpPr>
        <p:spPr>
          <a:xfrm>
            <a:off x="2006600" y="3835400"/>
            <a:ext cx="6781800" cy="3937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05142DA6-BE96-9949-DD20-08C775B4C7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535127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1954864" imgH="2780981" progId="">
                  <p:embed/>
                </p:oleObj>
              </mc:Choice>
              <mc:Fallback>
                <p:oleObj r:id="rId2" imgW="21954864" imgH="2780981" progId="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05142DA6-BE96-9949-DD20-08C775B4C7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38190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3426A-6625-2256-1B3A-5011EA46E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ERAM detector response: impact on reconstruction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D2A7F0-69BD-04F6-0854-1316018AD8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31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283352-2C81-3C0B-8132-B2D0895C3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BB92AE-7B47-FA0F-C477-5D83F61A4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90909B-6572-A612-97FF-090F2ED5077C}"/>
              </a:ext>
            </a:extLst>
          </p:cNvPr>
          <p:cNvSpPr txBox="1"/>
          <p:nvPr/>
        </p:nvSpPr>
        <p:spPr>
          <a:xfrm>
            <a:off x="368299" y="1208502"/>
            <a:ext cx="11187291" cy="461665"/>
          </a:xfrm>
          <a:custGeom>
            <a:avLst/>
            <a:gdLst>
              <a:gd name="connsiteX0" fmla="*/ 0 w 11187291"/>
              <a:gd name="connsiteY0" fmla="*/ 0 h 461665"/>
              <a:gd name="connsiteX1" fmla="*/ 365059 w 11187291"/>
              <a:gd name="connsiteY1" fmla="*/ 0 h 461665"/>
              <a:gd name="connsiteX2" fmla="*/ 618245 w 11187291"/>
              <a:gd name="connsiteY2" fmla="*/ 0 h 461665"/>
              <a:gd name="connsiteX3" fmla="*/ 1207050 w 11187291"/>
              <a:gd name="connsiteY3" fmla="*/ 0 h 461665"/>
              <a:gd name="connsiteX4" fmla="*/ 1572109 w 11187291"/>
              <a:gd name="connsiteY4" fmla="*/ 0 h 461665"/>
              <a:gd name="connsiteX5" fmla="*/ 1825295 w 11187291"/>
              <a:gd name="connsiteY5" fmla="*/ 0 h 461665"/>
              <a:gd name="connsiteX6" fmla="*/ 2525973 w 11187291"/>
              <a:gd name="connsiteY6" fmla="*/ 0 h 461665"/>
              <a:gd name="connsiteX7" fmla="*/ 2891032 w 11187291"/>
              <a:gd name="connsiteY7" fmla="*/ 0 h 461665"/>
              <a:gd name="connsiteX8" fmla="*/ 3256090 w 11187291"/>
              <a:gd name="connsiteY8" fmla="*/ 0 h 461665"/>
              <a:gd name="connsiteX9" fmla="*/ 3509277 w 11187291"/>
              <a:gd name="connsiteY9" fmla="*/ 0 h 461665"/>
              <a:gd name="connsiteX10" fmla="*/ 3762463 w 11187291"/>
              <a:gd name="connsiteY10" fmla="*/ 0 h 461665"/>
              <a:gd name="connsiteX11" fmla="*/ 4127522 w 11187291"/>
              <a:gd name="connsiteY11" fmla="*/ 0 h 461665"/>
              <a:gd name="connsiteX12" fmla="*/ 4716326 w 11187291"/>
              <a:gd name="connsiteY12" fmla="*/ 0 h 461665"/>
              <a:gd name="connsiteX13" fmla="*/ 5528877 w 11187291"/>
              <a:gd name="connsiteY13" fmla="*/ 0 h 461665"/>
              <a:gd name="connsiteX14" fmla="*/ 5893936 w 11187291"/>
              <a:gd name="connsiteY14" fmla="*/ 0 h 461665"/>
              <a:gd name="connsiteX15" fmla="*/ 6258995 w 11187291"/>
              <a:gd name="connsiteY15" fmla="*/ 0 h 461665"/>
              <a:gd name="connsiteX16" fmla="*/ 6624054 w 11187291"/>
              <a:gd name="connsiteY16" fmla="*/ 0 h 461665"/>
              <a:gd name="connsiteX17" fmla="*/ 7436604 w 11187291"/>
              <a:gd name="connsiteY17" fmla="*/ 0 h 461665"/>
              <a:gd name="connsiteX18" fmla="*/ 8249155 w 11187291"/>
              <a:gd name="connsiteY18" fmla="*/ 0 h 461665"/>
              <a:gd name="connsiteX19" fmla="*/ 8837960 w 11187291"/>
              <a:gd name="connsiteY19" fmla="*/ 0 h 461665"/>
              <a:gd name="connsiteX20" fmla="*/ 9203019 w 11187291"/>
              <a:gd name="connsiteY20" fmla="*/ 0 h 461665"/>
              <a:gd name="connsiteX21" fmla="*/ 9568078 w 11187291"/>
              <a:gd name="connsiteY21" fmla="*/ 0 h 461665"/>
              <a:gd name="connsiteX22" fmla="*/ 9821264 w 11187291"/>
              <a:gd name="connsiteY22" fmla="*/ 0 h 461665"/>
              <a:gd name="connsiteX23" fmla="*/ 10633814 w 11187291"/>
              <a:gd name="connsiteY23" fmla="*/ 0 h 461665"/>
              <a:gd name="connsiteX24" fmla="*/ 11187291 w 11187291"/>
              <a:gd name="connsiteY24" fmla="*/ 0 h 461665"/>
              <a:gd name="connsiteX25" fmla="*/ 11187291 w 11187291"/>
              <a:gd name="connsiteY25" fmla="*/ 461665 h 461665"/>
              <a:gd name="connsiteX26" fmla="*/ 10598486 w 11187291"/>
              <a:gd name="connsiteY26" fmla="*/ 461665 h 461665"/>
              <a:gd name="connsiteX27" fmla="*/ 10009681 w 11187291"/>
              <a:gd name="connsiteY27" fmla="*/ 461665 h 461665"/>
              <a:gd name="connsiteX28" fmla="*/ 9532750 w 11187291"/>
              <a:gd name="connsiteY28" fmla="*/ 461665 h 461665"/>
              <a:gd name="connsiteX29" fmla="*/ 9167691 w 11187291"/>
              <a:gd name="connsiteY29" fmla="*/ 461665 h 461665"/>
              <a:gd name="connsiteX30" fmla="*/ 8914505 w 11187291"/>
              <a:gd name="connsiteY30" fmla="*/ 461665 h 461665"/>
              <a:gd name="connsiteX31" fmla="*/ 8101954 w 11187291"/>
              <a:gd name="connsiteY31" fmla="*/ 461665 h 461665"/>
              <a:gd name="connsiteX32" fmla="*/ 7401276 w 11187291"/>
              <a:gd name="connsiteY32" fmla="*/ 461665 h 461665"/>
              <a:gd name="connsiteX33" fmla="*/ 6588726 w 11187291"/>
              <a:gd name="connsiteY33" fmla="*/ 461665 h 461665"/>
              <a:gd name="connsiteX34" fmla="*/ 6111794 w 11187291"/>
              <a:gd name="connsiteY34" fmla="*/ 461665 h 461665"/>
              <a:gd name="connsiteX35" fmla="*/ 5634862 w 11187291"/>
              <a:gd name="connsiteY35" fmla="*/ 461665 h 461665"/>
              <a:gd name="connsiteX36" fmla="*/ 5269803 w 11187291"/>
              <a:gd name="connsiteY36" fmla="*/ 461665 h 461665"/>
              <a:gd name="connsiteX37" fmla="*/ 5016617 w 11187291"/>
              <a:gd name="connsiteY37" fmla="*/ 461665 h 461665"/>
              <a:gd name="connsiteX38" fmla="*/ 4315939 w 11187291"/>
              <a:gd name="connsiteY38" fmla="*/ 461665 h 461665"/>
              <a:gd name="connsiteX39" fmla="*/ 3615261 w 11187291"/>
              <a:gd name="connsiteY39" fmla="*/ 461665 h 461665"/>
              <a:gd name="connsiteX40" fmla="*/ 2914584 w 11187291"/>
              <a:gd name="connsiteY40" fmla="*/ 461665 h 461665"/>
              <a:gd name="connsiteX41" fmla="*/ 2102033 w 11187291"/>
              <a:gd name="connsiteY41" fmla="*/ 461665 h 461665"/>
              <a:gd name="connsiteX42" fmla="*/ 1289482 w 11187291"/>
              <a:gd name="connsiteY42" fmla="*/ 461665 h 461665"/>
              <a:gd name="connsiteX43" fmla="*/ 1036296 w 11187291"/>
              <a:gd name="connsiteY43" fmla="*/ 461665 h 461665"/>
              <a:gd name="connsiteX44" fmla="*/ 671237 w 11187291"/>
              <a:gd name="connsiteY44" fmla="*/ 461665 h 461665"/>
              <a:gd name="connsiteX45" fmla="*/ 0 w 11187291"/>
              <a:gd name="connsiteY45" fmla="*/ 461665 h 461665"/>
              <a:gd name="connsiteX46" fmla="*/ 0 w 11187291"/>
              <a:gd name="connsiteY46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1187291" h="461665" extrusionOk="0">
                <a:moveTo>
                  <a:pt x="0" y="0"/>
                </a:moveTo>
                <a:cubicBezTo>
                  <a:pt x="117061" y="-28120"/>
                  <a:pt x="226538" y="23133"/>
                  <a:pt x="365059" y="0"/>
                </a:cubicBezTo>
                <a:cubicBezTo>
                  <a:pt x="503580" y="-23133"/>
                  <a:pt x="548587" y="19807"/>
                  <a:pt x="618245" y="0"/>
                </a:cubicBezTo>
                <a:cubicBezTo>
                  <a:pt x="687903" y="-19807"/>
                  <a:pt x="995409" y="50188"/>
                  <a:pt x="1207050" y="0"/>
                </a:cubicBezTo>
                <a:cubicBezTo>
                  <a:pt x="1418691" y="-50188"/>
                  <a:pt x="1477295" y="23039"/>
                  <a:pt x="1572109" y="0"/>
                </a:cubicBezTo>
                <a:cubicBezTo>
                  <a:pt x="1666923" y="-23039"/>
                  <a:pt x="1709297" y="1824"/>
                  <a:pt x="1825295" y="0"/>
                </a:cubicBezTo>
                <a:cubicBezTo>
                  <a:pt x="1941293" y="-1824"/>
                  <a:pt x="2307555" y="64480"/>
                  <a:pt x="2525973" y="0"/>
                </a:cubicBezTo>
                <a:cubicBezTo>
                  <a:pt x="2744391" y="-64480"/>
                  <a:pt x="2759568" y="18388"/>
                  <a:pt x="2891032" y="0"/>
                </a:cubicBezTo>
                <a:cubicBezTo>
                  <a:pt x="3022496" y="-18388"/>
                  <a:pt x="3180197" y="24630"/>
                  <a:pt x="3256090" y="0"/>
                </a:cubicBezTo>
                <a:cubicBezTo>
                  <a:pt x="3331983" y="-24630"/>
                  <a:pt x="3448099" y="22624"/>
                  <a:pt x="3509277" y="0"/>
                </a:cubicBezTo>
                <a:cubicBezTo>
                  <a:pt x="3570455" y="-22624"/>
                  <a:pt x="3674993" y="25786"/>
                  <a:pt x="3762463" y="0"/>
                </a:cubicBezTo>
                <a:cubicBezTo>
                  <a:pt x="3849933" y="-25786"/>
                  <a:pt x="4009316" y="37726"/>
                  <a:pt x="4127522" y="0"/>
                </a:cubicBezTo>
                <a:cubicBezTo>
                  <a:pt x="4245728" y="-37726"/>
                  <a:pt x="4443389" y="60794"/>
                  <a:pt x="4716326" y="0"/>
                </a:cubicBezTo>
                <a:cubicBezTo>
                  <a:pt x="4989263" y="-60794"/>
                  <a:pt x="5308097" y="57587"/>
                  <a:pt x="5528877" y="0"/>
                </a:cubicBezTo>
                <a:cubicBezTo>
                  <a:pt x="5749657" y="-57587"/>
                  <a:pt x="5741310" y="34366"/>
                  <a:pt x="5893936" y="0"/>
                </a:cubicBezTo>
                <a:cubicBezTo>
                  <a:pt x="6046562" y="-34366"/>
                  <a:pt x="6183218" y="37508"/>
                  <a:pt x="6258995" y="0"/>
                </a:cubicBezTo>
                <a:cubicBezTo>
                  <a:pt x="6334772" y="-37508"/>
                  <a:pt x="6495048" y="40607"/>
                  <a:pt x="6624054" y="0"/>
                </a:cubicBezTo>
                <a:cubicBezTo>
                  <a:pt x="6753060" y="-40607"/>
                  <a:pt x="7082768" y="57452"/>
                  <a:pt x="7436604" y="0"/>
                </a:cubicBezTo>
                <a:cubicBezTo>
                  <a:pt x="7790440" y="-57452"/>
                  <a:pt x="8005949" y="35733"/>
                  <a:pt x="8249155" y="0"/>
                </a:cubicBezTo>
                <a:cubicBezTo>
                  <a:pt x="8492361" y="-35733"/>
                  <a:pt x="8681902" y="47948"/>
                  <a:pt x="8837960" y="0"/>
                </a:cubicBezTo>
                <a:cubicBezTo>
                  <a:pt x="8994019" y="-47948"/>
                  <a:pt x="9112679" y="22132"/>
                  <a:pt x="9203019" y="0"/>
                </a:cubicBezTo>
                <a:cubicBezTo>
                  <a:pt x="9293359" y="-22132"/>
                  <a:pt x="9432289" y="30305"/>
                  <a:pt x="9568078" y="0"/>
                </a:cubicBezTo>
                <a:cubicBezTo>
                  <a:pt x="9703867" y="-30305"/>
                  <a:pt x="9752962" y="3310"/>
                  <a:pt x="9821264" y="0"/>
                </a:cubicBezTo>
                <a:cubicBezTo>
                  <a:pt x="9889566" y="-3310"/>
                  <a:pt x="10308648" y="12536"/>
                  <a:pt x="10633814" y="0"/>
                </a:cubicBezTo>
                <a:cubicBezTo>
                  <a:pt x="10958980" y="-12536"/>
                  <a:pt x="10915720" y="5256"/>
                  <a:pt x="11187291" y="0"/>
                </a:cubicBezTo>
                <a:cubicBezTo>
                  <a:pt x="11232363" y="101744"/>
                  <a:pt x="11177078" y="327588"/>
                  <a:pt x="11187291" y="461665"/>
                </a:cubicBezTo>
                <a:cubicBezTo>
                  <a:pt x="11008395" y="488998"/>
                  <a:pt x="10734848" y="411881"/>
                  <a:pt x="10598486" y="461665"/>
                </a:cubicBezTo>
                <a:cubicBezTo>
                  <a:pt x="10462124" y="511449"/>
                  <a:pt x="10302877" y="434702"/>
                  <a:pt x="10009681" y="461665"/>
                </a:cubicBezTo>
                <a:cubicBezTo>
                  <a:pt x="9716485" y="488628"/>
                  <a:pt x="9705400" y="404767"/>
                  <a:pt x="9532750" y="461665"/>
                </a:cubicBezTo>
                <a:cubicBezTo>
                  <a:pt x="9360100" y="518563"/>
                  <a:pt x="9310413" y="420434"/>
                  <a:pt x="9167691" y="461665"/>
                </a:cubicBezTo>
                <a:cubicBezTo>
                  <a:pt x="9024969" y="502896"/>
                  <a:pt x="9003405" y="446790"/>
                  <a:pt x="8914505" y="461665"/>
                </a:cubicBezTo>
                <a:cubicBezTo>
                  <a:pt x="8825605" y="476540"/>
                  <a:pt x="8321503" y="415612"/>
                  <a:pt x="8101954" y="461665"/>
                </a:cubicBezTo>
                <a:cubicBezTo>
                  <a:pt x="7882405" y="507718"/>
                  <a:pt x="7654776" y="441511"/>
                  <a:pt x="7401276" y="461665"/>
                </a:cubicBezTo>
                <a:cubicBezTo>
                  <a:pt x="7147776" y="481819"/>
                  <a:pt x="6961702" y="426577"/>
                  <a:pt x="6588726" y="461665"/>
                </a:cubicBezTo>
                <a:cubicBezTo>
                  <a:pt x="6215750" y="496753"/>
                  <a:pt x="6263971" y="439432"/>
                  <a:pt x="6111794" y="461665"/>
                </a:cubicBezTo>
                <a:cubicBezTo>
                  <a:pt x="5959617" y="483898"/>
                  <a:pt x="5828752" y="424237"/>
                  <a:pt x="5634862" y="461665"/>
                </a:cubicBezTo>
                <a:cubicBezTo>
                  <a:pt x="5440972" y="499093"/>
                  <a:pt x="5349514" y="418597"/>
                  <a:pt x="5269803" y="461665"/>
                </a:cubicBezTo>
                <a:cubicBezTo>
                  <a:pt x="5190092" y="504733"/>
                  <a:pt x="5123397" y="439384"/>
                  <a:pt x="5016617" y="461665"/>
                </a:cubicBezTo>
                <a:cubicBezTo>
                  <a:pt x="4909837" y="483946"/>
                  <a:pt x="4525559" y="454738"/>
                  <a:pt x="4315939" y="461665"/>
                </a:cubicBezTo>
                <a:cubicBezTo>
                  <a:pt x="4106319" y="468592"/>
                  <a:pt x="3872077" y="421000"/>
                  <a:pt x="3615261" y="461665"/>
                </a:cubicBezTo>
                <a:cubicBezTo>
                  <a:pt x="3358445" y="502330"/>
                  <a:pt x="3091433" y="459774"/>
                  <a:pt x="2914584" y="461665"/>
                </a:cubicBezTo>
                <a:cubicBezTo>
                  <a:pt x="2737735" y="463556"/>
                  <a:pt x="2269511" y="461383"/>
                  <a:pt x="2102033" y="461665"/>
                </a:cubicBezTo>
                <a:cubicBezTo>
                  <a:pt x="1934555" y="461947"/>
                  <a:pt x="1588802" y="405678"/>
                  <a:pt x="1289482" y="461665"/>
                </a:cubicBezTo>
                <a:cubicBezTo>
                  <a:pt x="990162" y="517652"/>
                  <a:pt x="1140978" y="437016"/>
                  <a:pt x="1036296" y="461665"/>
                </a:cubicBezTo>
                <a:cubicBezTo>
                  <a:pt x="931614" y="486314"/>
                  <a:pt x="766393" y="458634"/>
                  <a:pt x="671237" y="461665"/>
                </a:cubicBezTo>
                <a:cubicBezTo>
                  <a:pt x="576081" y="464696"/>
                  <a:pt x="135122" y="401457"/>
                  <a:pt x="0" y="461665"/>
                </a:cubicBezTo>
                <a:cubicBezTo>
                  <a:pt x="-39531" y="234961"/>
                  <a:pt x="51287" y="110221"/>
                  <a:pt x="0" y="0"/>
                </a:cubicBezTo>
                <a:close/>
              </a:path>
            </a:pathLst>
          </a:custGeom>
          <a:noFill/>
          <a:ln w="28575">
            <a:noFill/>
            <a:extLst>
              <a:ext uri="{C807C97D-BFC1-408E-A445-0C87EB9F89A2}">
                <ask:lineSketchStyleProps xmlns:ask="http://schemas.microsoft.com/office/drawing/2018/sketchyshapes" sd="245200798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2400" b="0" strike="noStrike" spc="-1" noProof="0" dirty="0">
                <a:latin typeface="Arial"/>
              </a:rPr>
              <a:t>Use of the mode</a:t>
            </a:r>
            <a:r>
              <a:rPr lang="en-US" sz="2400" spc="-1" noProof="0" dirty="0">
                <a:latin typeface="Arial"/>
              </a:rPr>
              <a:t>l for </a:t>
            </a:r>
            <a:r>
              <a:rPr lang="en-US" sz="2400" spc="-1" noProof="0" dirty="0">
                <a:solidFill>
                  <a:srgbClr val="0000FF"/>
                </a:solidFill>
                <a:latin typeface="Arial"/>
              </a:rPr>
              <a:t>Reconstructing the charge deposition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7F7723-CA77-DC13-C4CC-6404C054F408}"/>
              </a:ext>
            </a:extLst>
          </p:cNvPr>
          <p:cNvSpPr txBox="1"/>
          <p:nvPr/>
        </p:nvSpPr>
        <p:spPr>
          <a:xfrm>
            <a:off x="368299" y="1780238"/>
            <a:ext cx="1145540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spc="-1" noProof="0" dirty="0">
                <a:latin typeface="Arial"/>
              </a:rPr>
              <a:t>Due to </a:t>
            </a:r>
            <a:r>
              <a:rPr lang="en-US" sz="2200" spc="-1" noProof="0" dirty="0">
                <a:solidFill>
                  <a:srgbClr val="0000FF"/>
                </a:solidFill>
                <a:latin typeface="Arial"/>
              </a:rPr>
              <a:t>square shape of ERAM pads</a:t>
            </a:r>
            <a:r>
              <a:rPr lang="en-US" sz="2200" spc="-1" noProof="0" dirty="0">
                <a:latin typeface="Arial"/>
              </a:rPr>
              <a:t>, the classical method </a:t>
            </a:r>
            <a:r>
              <a:rPr lang="en-US" sz="2200" spc="-1" noProof="0" dirty="0">
                <a:solidFill>
                  <a:schemeClr val="tx2">
                    <a:lumMod val="50000"/>
                    <a:lumOff val="50000"/>
                  </a:schemeClr>
                </a:solidFill>
                <a:latin typeface="Arial"/>
              </a:rPr>
              <a:t>(</a:t>
            </a:r>
            <a:r>
              <a:rPr lang="en-US" sz="2200" spc="-1" noProof="0" dirty="0" err="1">
                <a:solidFill>
                  <a:srgbClr val="FF0000"/>
                </a:solidFill>
                <a:latin typeface="Arial"/>
              </a:rPr>
              <a:t>PRF+clustering</a:t>
            </a:r>
            <a:r>
              <a:rPr lang="en-US" sz="2200" spc="-1" noProof="0" dirty="0">
                <a:solidFill>
                  <a:schemeClr val="tx2">
                    <a:lumMod val="50000"/>
                    <a:lumOff val="50000"/>
                  </a:schemeClr>
                </a:solidFill>
                <a:latin typeface="Arial"/>
              </a:rPr>
              <a:t>)</a:t>
            </a:r>
            <a:r>
              <a:rPr lang="en-US" sz="2200" spc="-1" noProof="0" dirty="0">
                <a:latin typeface="Arial"/>
              </a:rPr>
              <a:t> works OK </a:t>
            </a:r>
          </a:p>
          <a:p>
            <a:r>
              <a:rPr lang="en-US" sz="2200" spc="-1" noProof="0" dirty="0">
                <a:latin typeface="Arial"/>
              </a:rPr>
              <a:t>only for tracks with </a:t>
            </a:r>
            <a:r>
              <a:rPr lang="en-US" sz="2200" spc="-1" noProof="0" dirty="0">
                <a:solidFill>
                  <a:srgbClr val="FF0000"/>
                </a:solidFill>
                <a:latin typeface="Arial"/>
              </a:rPr>
              <a:t>horizontal or vertical direction </a:t>
            </a:r>
            <a:r>
              <a:rPr lang="en-US" sz="2200" spc="-1" noProof="0" dirty="0">
                <a:latin typeface="Arial"/>
              </a:rPr>
              <a:t>(</a:t>
            </a:r>
            <a:r>
              <a:rPr lang="en-US" sz="2200" spc="-1" noProof="0" dirty="0" err="1">
                <a:latin typeface="Arial"/>
              </a:rPr>
              <a:t>wrt</a:t>
            </a:r>
            <a:r>
              <a:rPr lang="en-US" sz="2200" spc="-1" noProof="0" dirty="0">
                <a:latin typeface="Arial"/>
              </a:rPr>
              <a:t> pads coordinates)</a:t>
            </a:r>
          </a:p>
          <a:p>
            <a:endParaRPr lang="en-US" sz="2200" spc="-1" noProof="0" dirty="0">
              <a:latin typeface="Arial"/>
            </a:endParaRPr>
          </a:p>
          <a:p>
            <a:r>
              <a:rPr lang="en-US" sz="2200" spc="-1" noProof="0" dirty="0">
                <a:latin typeface="Arial"/>
              </a:rPr>
              <a:t>Better methods </a:t>
            </a:r>
            <a:r>
              <a:rPr lang="en-US" sz="2200" spc="-1" noProof="0" dirty="0">
                <a:solidFill>
                  <a:srgbClr val="0000FF"/>
                </a:solidFill>
                <a:latin typeface="Arial"/>
              </a:rPr>
              <a:t>use solutions of telegraph equation </a:t>
            </a:r>
            <a:r>
              <a:rPr lang="en-US" sz="2200" spc="-1" noProof="0" dirty="0">
                <a:latin typeface="Arial"/>
              </a:rPr>
              <a:t>in order to </a:t>
            </a:r>
          </a:p>
          <a:p>
            <a:pPr marL="457200" indent="-457200">
              <a:buAutoNum type="arabicParenR"/>
            </a:pPr>
            <a:r>
              <a:rPr lang="en-US" sz="2200" spc="-1" noProof="0" dirty="0">
                <a:latin typeface="Arial"/>
              </a:rPr>
              <a:t>compute</a:t>
            </a:r>
            <a:r>
              <a:rPr lang="en-US" sz="2200" spc="-1" noProof="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/>
              </a:rPr>
              <a:t>  the pattern templates for  charge diffusion  on DLC</a:t>
            </a:r>
          </a:p>
          <a:p>
            <a:pPr marL="457200" indent="-457200">
              <a:buAutoNum type="arabicParenR"/>
            </a:pPr>
            <a:r>
              <a:rPr lang="en-US" sz="2200" spc="-1" noProof="0" dirty="0">
                <a:latin typeface="Arial"/>
              </a:rPr>
              <a:t>calculate</a:t>
            </a:r>
            <a:r>
              <a:rPr lang="en-US" sz="2200" spc="-1" noProof="0" dirty="0">
                <a:solidFill>
                  <a:srgbClr val="0000FF"/>
                </a:solidFill>
                <a:latin typeface="Arial"/>
              </a:rPr>
              <a:t> </a:t>
            </a:r>
            <a:r>
              <a:rPr lang="en-US" sz="2200" spc="-1" noProof="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/>
              </a:rPr>
              <a:t>the overall expected signal waveform per each pad </a:t>
            </a:r>
            <a:r>
              <a:rPr lang="en-US" sz="2200" spc="-1" noProof="0" dirty="0">
                <a:latin typeface="Arial"/>
              </a:rPr>
              <a:t>  </a:t>
            </a:r>
          </a:p>
          <a:p>
            <a:pPr marL="457200" indent="-457200">
              <a:buAutoNum type="arabicParenR"/>
            </a:pPr>
            <a:r>
              <a:rPr lang="en-US" sz="2200" spc="-1" noProof="0" dirty="0">
                <a:latin typeface="Arial"/>
              </a:rPr>
              <a:t>find the </a:t>
            </a:r>
            <a:r>
              <a:rPr lang="en-US" sz="2200" spc="-1" noProof="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/>
              </a:rPr>
              <a:t>best matching with the recorded waveforms</a:t>
            </a:r>
          </a:p>
          <a:p>
            <a:endParaRPr lang="en-US" sz="2200" spc="-1" noProof="0" dirty="0">
              <a:latin typeface="Arial"/>
            </a:endParaRPr>
          </a:p>
          <a:p>
            <a:r>
              <a:rPr lang="en-US" sz="2200" spc="-1" noProof="0" dirty="0">
                <a:solidFill>
                  <a:srgbClr val="FF0000"/>
                </a:solidFill>
                <a:latin typeface="Arial"/>
              </a:rPr>
              <a:t>Its computationally heavy </a:t>
            </a:r>
            <a:r>
              <a:rPr lang="en-US" sz="2200" spc="-1" noProof="0" dirty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US" sz="2200" spc="-1" noProof="0" dirty="0">
                <a:solidFill>
                  <a:srgbClr val="FF0000"/>
                </a:solidFill>
                <a:latin typeface="Arial"/>
              </a:rPr>
              <a:t>   </a:t>
            </a:r>
            <a:r>
              <a:rPr lang="en-US" sz="2200" spc="-1" noProof="0" dirty="0">
                <a:latin typeface="Arial"/>
              </a:rPr>
              <a:t>different approximations are used for different analysis</a:t>
            </a:r>
          </a:p>
          <a:p>
            <a:pPr marL="457200" indent="-457200">
              <a:buAutoNum type="arabicParenR"/>
            </a:pPr>
            <a:r>
              <a:rPr lang="en-US" sz="2200" spc="-1" noProof="0" dirty="0">
                <a:solidFill>
                  <a:srgbClr val="00B050"/>
                </a:solidFill>
                <a:latin typeface="Arial"/>
              </a:rPr>
              <a:t>X-rays analysis</a:t>
            </a:r>
            <a:r>
              <a:rPr lang="en-US" sz="2200" spc="-1" noProof="0" dirty="0">
                <a:latin typeface="Arial"/>
              </a:rPr>
              <a:t> – ERAM characterization </a:t>
            </a:r>
          </a:p>
          <a:p>
            <a:pPr marL="457200" indent="-457200">
              <a:buAutoNum type="arabicParenR"/>
            </a:pPr>
            <a:r>
              <a:rPr lang="en-US" sz="2200" spc="-1" noProof="0" dirty="0">
                <a:solidFill>
                  <a:srgbClr val="00B050"/>
                </a:solidFill>
                <a:latin typeface="Arial"/>
              </a:rPr>
              <a:t>Measurement of </a:t>
            </a:r>
            <a:r>
              <a:rPr lang="en-US" sz="2200" spc="-1" noProof="0" dirty="0" err="1">
                <a:solidFill>
                  <a:srgbClr val="00B050"/>
                </a:solidFill>
                <a:latin typeface="Arial"/>
              </a:rPr>
              <a:t>dE</a:t>
            </a:r>
            <a:r>
              <a:rPr lang="en-US" sz="2200" spc="-1" noProof="0" dirty="0">
                <a:solidFill>
                  <a:srgbClr val="00B050"/>
                </a:solidFill>
                <a:latin typeface="Arial"/>
              </a:rPr>
              <a:t>/dx </a:t>
            </a:r>
            <a:r>
              <a:rPr lang="en-US" sz="2200" spc="-1" noProof="0" dirty="0">
                <a:latin typeface="Arial"/>
              </a:rPr>
              <a:t>– Particle Identification</a:t>
            </a:r>
            <a:r>
              <a:rPr lang="en-US" sz="2200" spc="-1" noProof="0" dirty="0">
                <a:solidFill>
                  <a:srgbClr val="00B050"/>
                </a:solidFill>
                <a:latin typeface="Arial"/>
              </a:rPr>
              <a:t> </a:t>
            </a:r>
          </a:p>
          <a:p>
            <a:pPr marL="457200" indent="-457200">
              <a:buAutoNum type="arabicParenR"/>
            </a:pPr>
            <a:r>
              <a:rPr lang="en-US" sz="2200" spc="-1" noProof="0" dirty="0">
                <a:solidFill>
                  <a:srgbClr val="00B050"/>
                </a:solidFill>
                <a:latin typeface="Arial"/>
              </a:rPr>
              <a:t>Track reconstruction </a:t>
            </a:r>
            <a:r>
              <a:rPr lang="en-US" sz="2200" spc="-1" noProof="0" dirty="0">
                <a:latin typeface="Arial"/>
              </a:rPr>
              <a:t>– momentum measurement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8A81A617-A6D0-E2C9-C97F-B83164FADE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535127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1954864" imgH="2780981" progId="">
                  <p:embed/>
                </p:oleObj>
              </mc:Choice>
              <mc:Fallback>
                <p:oleObj r:id="rId2" imgW="21954864" imgH="2780981" progId="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8A81A617-A6D0-E2C9-C97F-B83164FADE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05280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909A0-958A-2646-2D0B-34B1D97AC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Reconstructing X-rays charge deposition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57A101-C20A-A22D-81C4-6F669BE8A0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32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453426-07D7-0AE9-21DD-E3CAA83FD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0EC5AE-372D-2488-FCF7-9E928F335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A3E7A8-EC4C-4113-8BD8-307B37FEA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93" y="1457206"/>
            <a:ext cx="11762835" cy="49266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87450D-D3B1-4DC7-3069-05EB418F921A}"/>
              </a:ext>
            </a:extLst>
          </p:cNvPr>
          <p:cNvSpPr txBox="1"/>
          <p:nvPr/>
        </p:nvSpPr>
        <p:spPr>
          <a:xfrm>
            <a:off x="455082" y="1037970"/>
            <a:ext cx="120311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noProof="0" dirty="0" err="1">
                <a:solidFill>
                  <a:srgbClr val="0000FF"/>
                </a:solidFill>
                <a:latin typeface="Arial"/>
              </a:rPr>
              <a:t>Q</a:t>
            </a:r>
            <a:r>
              <a:rPr lang="en-US" spc="-1" baseline="-25000" noProof="0" dirty="0" err="1">
                <a:solidFill>
                  <a:srgbClr val="0000FF"/>
                </a:solidFill>
                <a:latin typeface="Arial"/>
              </a:rPr>
              <a:t>pad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(t) = S</a:t>
            </a:r>
            <a:r>
              <a:rPr lang="en-US" sz="1800" spc="-1" noProof="0" dirty="0">
                <a:solidFill>
                  <a:srgbClr val="0000FF"/>
                </a:solidFill>
                <a:latin typeface="Arial"/>
              </a:rPr>
              <a:t>olution of 2D </a:t>
            </a:r>
            <a:r>
              <a:rPr lang="en-US" sz="1800" spc="-1" noProof="0" dirty="0" err="1">
                <a:solidFill>
                  <a:srgbClr val="0000FF"/>
                </a:solidFill>
                <a:latin typeface="Arial"/>
              </a:rPr>
              <a:t>Teq</a:t>
            </a:r>
            <a:r>
              <a:rPr lang="en-US" sz="1800" spc="-1" noProof="0" dirty="0">
                <a:solidFill>
                  <a:srgbClr val="0000FF"/>
                </a:solidFill>
                <a:latin typeface="Arial"/>
              </a:rPr>
              <a:t>. for diffusion of initial Q deposited charge (point-like</a:t>
            </a:r>
            <a:r>
              <a:rPr lang="en-US" spc="-1" noProof="0" dirty="0">
                <a:solidFill>
                  <a:srgbClr val="00B0F0"/>
                </a:solidFill>
                <a:latin typeface="Arial"/>
              </a:rPr>
              <a:t>, </a:t>
            </a:r>
            <a:r>
              <a:rPr lang="en-US" sz="1800" spc="-1" noProof="0" dirty="0">
                <a:solidFill>
                  <a:srgbClr val="0000FF"/>
                </a:solidFill>
                <a:latin typeface="Arial"/>
              </a:rPr>
              <a:t>delta-pulse initial conditions)</a:t>
            </a:r>
            <a:endParaRPr lang="en-US" noProof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1896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83375-F4DF-8DF9-9A4D-E79DF06B9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Reconstructing X-rays charge deposition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01305-236B-4AFF-FC35-A7137FBF79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33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6BBB4-15B3-1140-A969-5998B6127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A1434B-360D-BEA8-1618-FE2F0642D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C8EF878-6CD6-37D3-98C0-F49572E5B238}"/>
              </a:ext>
            </a:extLst>
          </p:cNvPr>
          <p:cNvSpPr/>
          <p:nvPr/>
        </p:nvSpPr>
        <p:spPr>
          <a:xfrm>
            <a:off x="1218063" y="2119568"/>
            <a:ext cx="1349782" cy="384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BEACCD-1636-AF25-351F-D65823DF8D14}"/>
              </a:ext>
            </a:extLst>
          </p:cNvPr>
          <p:cNvSpPr txBox="1"/>
          <p:nvPr/>
        </p:nvSpPr>
        <p:spPr>
          <a:xfrm>
            <a:off x="2798232" y="1138754"/>
            <a:ext cx="463684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noProof="0" dirty="0">
                <a:solidFill>
                  <a:srgbClr val="0000FF"/>
                </a:solidFill>
                <a:latin typeface="Arial"/>
              </a:rPr>
              <a:t>Current induced on a pad </a:t>
            </a:r>
            <a:r>
              <a:rPr lang="en-US" spc="-1" noProof="0" dirty="0" err="1">
                <a:solidFill>
                  <a:srgbClr val="0000FF"/>
                </a:solidFill>
                <a:latin typeface="Arial"/>
              </a:rPr>
              <a:t>dQpad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(t) / dt</a:t>
            </a:r>
          </a:p>
          <a:p>
            <a:r>
              <a:rPr lang="en-US" spc="-1" noProof="0" dirty="0">
                <a:solidFill>
                  <a:srgbClr val="0000FF"/>
                </a:solidFill>
                <a:latin typeface="Arial"/>
              </a:rPr>
              <a:t>to be convoluted with </a:t>
            </a:r>
          </a:p>
          <a:p>
            <a:r>
              <a:rPr lang="en-US" spc="-1" noProof="0" dirty="0">
                <a:solidFill>
                  <a:srgbClr val="0000FF"/>
                </a:solidFill>
                <a:latin typeface="Arial"/>
              </a:rPr>
              <a:t>electronics transfer function R(t)</a:t>
            </a:r>
            <a:r>
              <a:rPr lang="en-US" spc="-1" noProof="0" dirty="0">
                <a:latin typeface="Arial"/>
              </a:rPr>
              <a:t> </a:t>
            </a:r>
          </a:p>
          <a:p>
            <a:r>
              <a:rPr lang="en-US" spc="-1" noProof="0" dirty="0" err="1">
                <a:latin typeface="Arial"/>
              </a:rPr>
              <a:t>dQ</a:t>
            </a:r>
            <a:r>
              <a:rPr lang="en-US" spc="-1" noProof="0" dirty="0">
                <a:latin typeface="Arial"/>
              </a:rPr>
              <a:t>/dt</a:t>
            </a:r>
            <a:r>
              <a:rPr lang="en-US" spc="-1" noProof="0" dirty="0">
                <a:latin typeface="Arial"/>
                <a:sym typeface="Symbol" panose="05050102010706020507" pitchFamily="18" charset="2"/>
              </a:rPr>
              <a:t> R(t) = Q(t)  </a:t>
            </a:r>
            <a:r>
              <a:rPr lang="en-US" spc="-1" noProof="0" dirty="0" err="1">
                <a:latin typeface="Arial"/>
                <a:sym typeface="Symbol" panose="05050102010706020507" pitchFamily="18" charset="2"/>
              </a:rPr>
              <a:t>dR</a:t>
            </a:r>
            <a:r>
              <a:rPr lang="en-US" spc="-1" noProof="0" dirty="0">
                <a:latin typeface="Arial"/>
                <a:sym typeface="Symbol" panose="05050102010706020507" pitchFamily="18" charset="2"/>
              </a:rPr>
              <a:t>(t)/dt </a:t>
            </a:r>
            <a:r>
              <a:rPr lang="en-US" spc="-1" noProof="0" dirty="0">
                <a:latin typeface="Arial"/>
              </a:rPr>
              <a:t> </a:t>
            </a:r>
          </a:p>
          <a:p>
            <a:r>
              <a:rPr lang="en-US" spc="-1" noProof="0" dirty="0">
                <a:latin typeface="Arial"/>
                <a:sym typeface="Symbol" panose="05050102010706020507" pitchFamily="18" charset="2"/>
              </a:rPr>
              <a:t>Q(t)  </a:t>
            </a:r>
            <a:r>
              <a:rPr lang="en-US" spc="-1" noProof="0" dirty="0" err="1">
                <a:latin typeface="Arial"/>
                <a:sym typeface="Symbol" panose="05050102010706020507" pitchFamily="18" charset="2"/>
              </a:rPr>
              <a:t>dR</a:t>
            </a:r>
            <a:r>
              <a:rPr lang="en-US" spc="-1" noProof="0" dirty="0">
                <a:latin typeface="Arial"/>
                <a:sym typeface="Symbol" panose="05050102010706020507" pitchFamily="18" charset="2"/>
              </a:rPr>
              <a:t>(t)/dt  is </a:t>
            </a:r>
            <a:r>
              <a:rPr lang="en-US" spc="-1" noProof="0" dirty="0">
                <a:latin typeface="Arial"/>
              </a:rPr>
              <a:t>more practical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F6CD669-A813-A0EA-F1E1-66533BC61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68" y="4496757"/>
            <a:ext cx="3475021" cy="187468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0CDB2BA-685B-B78A-DB2E-5311DAC224DD}"/>
              </a:ext>
            </a:extLst>
          </p:cNvPr>
          <p:cNvSpPr txBox="1"/>
          <p:nvPr/>
        </p:nvSpPr>
        <p:spPr>
          <a:xfrm>
            <a:off x="251653" y="3334802"/>
            <a:ext cx="3811133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3706926935">
                  <a:custGeom>
                    <a:avLst/>
                    <a:gdLst>
                      <a:gd name="connsiteX0" fmla="*/ 0 w 3811133"/>
                      <a:gd name="connsiteY0" fmla="*/ 0 h 923330"/>
                      <a:gd name="connsiteX1" fmla="*/ 468225 w 3811133"/>
                      <a:gd name="connsiteY1" fmla="*/ 0 h 923330"/>
                      <a:gd name="connsiteX2" fmla="*/ 1012672 w 3811133"/>
                      <a:gd name="connsiteY2" fmla="*/ 0 h 923330"/>
                      <a:gd name="connsiteX3" fmla="*/ 1442786 w 3811133"/>
                      <a:gd name="connsiteY3" fmla="*/ 0 h 923330"/>
                      <a:gd name="connsiteX4" fmla="*/ 2025345 w 3811133"/>
                      <a:gd name="connsiteY4" fmla="*/ 0 h 923330"/>
                      <a:gd name="connsiteX5" fmla="*/ 2569793 w 3811133"/>
                      <a:gd name="connsiteY5" fmla="*/ 0 h 923330"/>
                      <a:gd name="connsiteX6" fmla="*/ 3152351 w 3811133"/>
                      <a:gd name="connsiteY6" fmla="*/ 0 h 923330"/>
                      <a:gd name="connsiteX7" fmla="*/ 3811133 w 3811133"/>
                      <a:gd name="connsiteY7" fmla="*/ 0 h 923330"/>
                      <a:gd name="connsiteX8" fmla="*/ 3811133 w 3811133"/>
                      <a:gd name="connsiteY8" fmla="*/ 433965 h 923330"/>
                      <a:gd name="connsiteX9" fmla="*/ 3811133 w 3811133"/>
                      <a:gd name="connsiteY9" fmla="*/ 923330 h 923330"/>
                      <a:gd name="connsiteX10" fmla="*/ 3381019 w 3811133"/>
                      <a:gd name="connsiteY10" fmla="*/ 923330 h 923330"/>
                      <a:gd name="connsiteX11" fmla="*/ 2798461 w 3811133"/>
                      <a:gd name="connsiteY11" fmla="*/ 923330 h 923330"/>
                      <a:gd name="connsiteX12" fmla="*/ 2368347 w 3811133"/>
                      <a:gd name="connsiteY12" fmla="*/ 923330 h 923330"/>
                      <a:gd name="connsiteX13" fmla="*/ 1823899 w 3811133"/>
                      <a:gd name="connsiteY13" fmla="*/ 923330 h 923330"/>
                      <a:gd name="connsiteX14" fmla="*/ 1393786 w 3811133"/>
                      <a:gd name="connsiteY14" fmla="*/ 923330 h 923330"/>
                      <a:gd name="connsiteX15" fmla="*/ 849338 w 3811133"/>
                      <a:gd name="connsiteY15" fmla="*/ 923330 h 923330"/>
                      <a:gd name="connsiteX16" fmla="*/ 0 w 3811133"/>
                      <a:gd name="connsiteY16" fmla="*/ 923330 h 923330"/>
                      <a:gd name="connsiteX17" fmla="*/ 0 w 3811133"/>
                      <a:gd name="connsiteY17" fmla="*/ 489365 h 923330"/>
                      <a:gd name="connsiteX18" fmla="*/ 0 w 3811133"/>
                      <a:gd name="connsiteY18" fmla="*/ 0 h 9233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811133" h="923330" fill="none" extrusionOk="0">
                        <a:moveTo>
                          <a:pt x="0" y="0"/>
                        </a:moveTo>
                        <a:cubicBezTo>
                          <a:pt x="97382" y="-20370"/>
                          <a:pt x="366604" y="7024"/>
                          <a:pt x="468225" y="0"/>
                        </a:cubicBezTo>
                        <a:cubicBezTo>
                          <a:pt x="569846" y="-7024"/>
                          <a:pt x="753767" y="14843"/>
                          <a:pt x="1012672" y="0"/>
                        </a:cubicBezTo>
                        <a:cubicBezTo>
                          <a:pt x="1271577" y="-14843"/>
                          <a:pt x="1346932" y="2450"/>
                          <a:pt x="1442786" y="0"/>
                        </a:cubicBezTo>
                        <a:cubicBezTo>
                          <a:pt x="1538640" y="-2450"/>
                          <a:pt x="1767000" y="2764"/>
                          <a:pt x="2025345" y="0"/>
                        </a:cubicBezTo>
                        <a:cubicBezTo>
                          <a:pt x="2283690" y="-2764"/>
                          <a:pt x="2329749" y="58472"/>
                          <a:pt x="2569793" y="0"/>
                        </a:cubicBezTo>
                        <a:cubicBezTo>
                          <a:pt x="2809837" y="-58472"/>
                          <a:pt x="3033631" y="244"/>
                          <a:pt x="3152351" y="0"/>
                        </a:cubicBezTo>
                        <a:cubicBezTo>
                          <a:pt x="3271071" y="-244"/>
                          <a:pt x="3494180" y="4878"/>
                          <a:pt x="3811133" y="0"/>
                        </a:cubicBezTo>
                        <a:cubicBezTo>
                          <a:pt x="3848478" y="191167"/>
                          <a:pt x="3768304" y="244380"/>
                          <a:pt x="3811133" y="433965"/>
                        </a:cubicBezTo>
                        <a:cubicBezTo>
                          <a:pt x="3853962" y="623550"/>
                          <a:pt x="3766417" y="806087"/>
                          <a:pt x="3811133" y="923330"/>
                        </a:cubicBezTo>
                        <a:cubicBezTo>
                          <a:pt x="3625298" y="953187"/>
                          <a:pt x="3580250" y="922165"/>
                          <a:pt x="3381019" y="923330"/>
                        </a:cubicBezTo>
                        <a:cubicBezTo>
                          <a:pt x="3181788" y="924495"/>
                          <a:pt x="3007293" y="892351"/>
                          <a:pt x="2798461" y="923330"/>
                        </a:cubicBezTo>
                        <a:cubicBezTo>
                          <a:pt x="2589629" y="954309"/>
                          <a:pt x="2555800" y="911074"/>
                          <a:pt x="2368347" y="923330"/>
                        </a:cubicBezTo>
                        <a:cubicBezTo>
                          <a:pt x="2180894" y="935586"/>
                          <a:pt x="2094728" y="860935"/>
                          <a:pt x="1823899" y="923330"/>
                        </a:cubicBezTo>
                        <a:cubicBezTo>
                          <a:pt x="1553070" y="985725"/>
                          <a:pt x="1527230" y="906486"/>
                          <a:pt x="1393786" y="923330"/>
                        </a:cubicBezTo>
                        <a:cubicBezTo>
                          <a:pt x="1260342" y="940174"/>
                          <a:pt x="1113745" y="902134"/>
                          <a:pt x="849338" y="923330"/>
                        </a:cubicBezTo>
                        <a:cubicBezTo>
                          <a:pt x="584931" y="944526"/>
                          <a:pt x="310783" y="919896"/>
                          <a:pt x="0" y="923330"/>
                        </a:cubicBezTo>
                        <a:cubicBezTo>
                          <a:pt x="-4154" y="812066"/>
                          <a:pt x="28732" y="587786"/>
                          <a:pt x="0" y="489365"/>
                        </a:cubicBezTo>
                        <a:cubicBezTo>
                          <a:pt x="-28732" y="390945"/>
                          <a:pt x="21172" y="235982"/>
                          <a:pt x="0" y="0"/>
                        </a:cubicBezTo>
                        <a:close/>
                      </a:path>
                      <a:path w="3811133" h="923330" stroke="0" extrusionOk="0">
                        <a:moveTo>
                          <a:pt x="0" y="0"/>
                        </a:moveTo>
                        <a:cubicBezTo>
                          <a:pt x="124900" y="-5921"/>
                          <a:pt x="486212" y="63689"/>
                          <a:pt x="620670" y="0"/>
                        </a:cubicBezTo>
                        <a:cubicBezTo>
                          <a:pt x="755128" y="-63689"/>
                          <a:pt x="1076062" y="57612"/>
                          <a:pt x="1241340" y="0"/>
                        </a:cubicBezTo>
                        <a:cubicBezTo>
                          <a:pt x="1406618" y="-57612"/>
                          <a:pt x="1608512" y="69548"/>
                          <a:pt x="1823899" y="0"/>
                        </a:cubicBezTo>
                        <a:cubicBezTo>
                          <a:pt x="2039286" y="-69548"/>
                          <a:pt x="2178348" y="31007"/>
                          <a:pt x="2368347" y="0"/>
                        </a:cubicBezTo>
                        <a:cubicBezTo>
                          <a:pt x="2558346" y="-31007"/>
                          <a:pt x="2631936" y="30198"/>
                          <a:pt x="2836572" y="0"/>
                        </a:cubicBezTo>
                        <a:cubicBezTo>
                          <a:pt x="3041209" y="-30198"/>
                          <a:pt x="3071362" y="43434"/>
                          <a:pt x="3304797" y="0"/>
                        </a:cubicBezTo>
                        <a:cubicBezTo>
                          <a:pt x="3538233" y="-43434"/>
                          <a:pt x="3593999" y="7991"/>
                          <a:pt x="3811133" y="0"/>
                        </a:cubicBezTo>
                        <a:cubicBezTo>
                          <a:pt x="3851328" y="187172"/>
                          <a:pt x="3779771" y="283523"/>
                          <a:pt x="3811133" y="480132"/>
                        </a:cubicBezTo>
                        <a:cubicBezTo>
                          <a:pt x="3842495" y="676741"/>
                          <a:pt x="3778594" y="736518"/>
                          <a:pt x="3811133" y="923330"/>
                        </a:cubicBezTo>
                        <a:cubicBezTo>
                          <a:pt x="3622170" y="936379"/>
                          <a:pt x="3577370" y="881086"/>
                          <a:pt x="3381019" y="923330"/>
                        </a:cubicBezTo>
                        <a:cubicBezTo>
                          <a:pt x="3184668" y="965574"/>
                          <a:pt x="2919764" y="902041"/>
                          <a:pt x="2760349" y="923330"/>
                        </a:cubicBezTo>
                        <a:cubicBezTo>
                          <a:pt x="2600934" y="944619"/>
                          <a:pt x="2476038" y="889846"/>
                          <a:pt x="2292124" y="923330"/>
                        </a:cubicBezTo>
                        <a:cubicBezTo>
                          <a:pt x="2108211" y="956814"/>
                          <a:pt x="1971098" y="904961"/>
                          <a:pt x="1671454" y="923330"/>
                        </a:cubicBezTo>
                        <a:cubicBezTo>
                          <a:pt x="1371810" y="941699"/>
                          <a:pt x="1243670" y="867537"/>
                          <a:pt x="1050784" y="923330"/>
                        </a:cubicBezTo>
                        <a:cubicBezTo>
                          <a:pt x="857898" y="979123"/>
                          <a:pt x="736700" y="902234"/>
                          <a:pt x="468225" y="923330"/>
                        </a:cubicBezTo>
                        <a:cubicBezTo>
                          <a:pt x="199750" y="944426"/>
                          <a:pt x="119365" y="898217"/>
                          <a:pt x="0" y="923330"/>
                        </a:cubicBezTo>
                        <a:cubicBezTo>
                          <a:pt x="-52087" y="812382"/>
                          <a:pt x="22785" y="637539"/>
                          <a:pt x="0" y="452432"/>
                        </a:cubicBezTo>
                        <a:cubicBezTo>
                          <a:pt x="-22785" y="267325"/>
                          <a:pt x="11165" y="17524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Simultaneous fit of waveforms of </a:t>
            </a:r>
          </a:p>
          <a:p>
            <a:r>
              <a:rPr lang="en-US" noProof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Leading pad + Neighboring pads </a:t>
            </a:r>
          </a:p>
          <a:p>
            <a:r>
              <a:rPr lang="en-US" noProof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get the best 5 parameters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1E1F323-C1EC-D268-5A65-801A5BB8CB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4995" y="949589"/>
            <a:ext cx="2813111" cy="26913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930C067-0D1E-4153-46EB-00217E47DF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2426" y="1132261"/>
            <a:ext cx="617099" cy="617099"/>
          </a:xfrm>
          <a:prstGeom prst="rect">
            <a:avLst/>
          </a:prstGeom>
        </p:spPr>
      </p:pic>
      <p:pic>
        <p:nvPicPr>
          <p:cNvPr id="24" name="Image 173">
            <a:extLst>
              <a:ext uri="{FF2B5EF4-FFF2-40B4-BE49-F238E27FC236}">
                <a16:creationId xmlns:a16="http://schemas.microsoft.com/office/drawing/2014/main" id="{E21F23DD-A530-2784-4A42-151721D1FCA8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4204301" y="3270848"/>
            <a:ext cx="3009299" cy="2996392"/>
          </a:xfrm>
          <a:prstGeom prst="rect">
            <a:avLst/>
          </a:prstGeom>
          <a:ln w="0">
            <a:noFill/>
          </a:ln>
        </p:spPr>
      </p:pic>
      <p:sp>
        <p:nvSpPr>
          <p:cNvPr id="25" name="Arrow: Right 24">
            <a:extLst>
              <a:ext uri="{FF2B5EF4-FFF2-40B4-BE49-F238E27FC236}">
                <a16:creationId xmlns:a16="http://schemas.microsoft.com/office/drawing/2014/main" id="{2C82A5C3-038C-F2EE-3C40-212D06CEFBD6}"/>
              </a:ext>
            </a:extLst>
          </p:cNvPr>
          <p:cNvSpPr/>
          <p:nvPr/>
        </p:nvSpPr>
        <p:spPr>
          <a:xfrm>
            <a:off x="6784701" y="1790348"/>
            <a:ext cx="1061154" cy="23712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6" name="Arrow: Bent 25">
            <a:extLst>
              <a:ext uri="{FF2B5EF4-FFF2-40B4-BE49-F238E27FC236}">
                <a16:creationId xmlns:a16="http://schemas.microsoft.com/office/drawing/2014/main" id="{DF7BAE97-4A2C-F716-8895-F9F35290A408}"/>
              </a:ext>
            </a:extLst>
          </p:cNvPr>
          <p:cNvSpPr/>
          <p:nvPr/>
        </p:nvSpPr>
        <p:spPr>
          <a:xfrm rot="5400000" flipV="1">
            <a:off x="1948877" y="2176029"/>
            <a:ext cx="712124" cy="622185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solidFill>
                <a:schemeClr val="tx1"/>
              </a:solidFill>
            </a:endParaRP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93E4DC2A-0107-EF60-7F64-E8E1E6055BC2}"/>
              </a:ext>
            </a:extLst>
          </p:cNvPr>
          <p:cNvSpPr/>
          <p:nvPr/>
        </p:nvSpPr>
        <p:spPr>
          <a:xfrm>
            <a:off x="7427792" y="3967253"/>
            <a:ext cx="779487" cy="23712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E2831B-0686-7929-60B2-AE1033A1637E}"/>
              </a:ext>
            </a:extLst>
          </p:cNvPr>
          <p:cNvSpPr txBox="1"/>
          <p:nvPr/>
        </p:nvSpPr>
        <p:spPr>
          <a:xfrm>
            <a:off x="9527915" y="537132"/>
            <a:ext cx="27254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noProof="0" dirty="0">
                <a:solidFill>
                  <a:srgbClr val="FF0000"/>
                </a:solidFill>
                <a:latin typeface="Arial"/>
              </a:rPr>
              <a:t>WF templates</a:t>
            </a:r>
            <a:endParaRPr lang="en-US" noProof="0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6F3E4B-FEA0-6310-3E2C-A651DFD92787}"/>
              </a:ext>
            </a:extLst>
          </p:cNvPr>
          <p:cNvSpPr txBox="1"/>
          <p:nvPr/>
        </p:nvSpPr>
        <p:spPr>
          <a:xfrm>
            <a:off x="8455933" y="3888800"/>
            <a:ext cx="33724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noProof="0" dirty="0">
                <a:solidFill>
                  <a:srgbClr val="0070C0"/>
                </a:solidFill>
                <a:latin typeface="Arial"/>
              </a:rPr>
              <a:t>Results about Gain and RC</a:t>
            </a:r>
            <a:endParaRPr lang="en-US" noProof="0" dirty="0">
              <a:solidFill>
                <a:srgbClr val="0070C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F4A39E-3C3D-C486-8B23-43F5EB9E8498}"/>
              </a:ext>
            </a:extLst>
          </p:cNvPr>
          <p:cNvSpPr txBox="1"/>
          <p:nvPr/>
        </p:nvSpPr>
        <p:spPr>
          <a:xfrm>
            <a:off x="4356701" y="2883070"/>
            <a:ext cx="27254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pc="-1" noProof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WF fit against templates</a:t>
            </a:r>
            <a:endParaRPr lang="en-US" noProof="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2" name="Image 175">
            <a:extLst>
              <a:ext uri="{FF2B5EF4-FFF2-40B4-BE49-F238E27FC236}">
                <a16:creationId xmlns:a16="http://schemas.microsoft.com/office/drawing/2014/main" id="{E7F4796C-A2CA-1AD4-C288-2B6E139AE430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7811910" y="4536214"/>
            <a:ext cx="2099734" cy="1848377"/>
          </a:xfrm>
          <a:prstGeom prst="rect">
            <a:avLst/>
          </a:prstGeom>
          <a:ln w="0">
            <a:noFill/>
          </a:ln>
        </p:spPr>
      </p:pic>
      <p:pic>
        <p:nvPicPr>
          <p:cNvPr id="33" name="Image 176">
            <a:extLst>
              <a:ext uri="{FF2B5EF4-FFF2-40B4-BE49-F238E27FC236}">
                <a16:creationId xmlns:a16="http://schemas.microsoft.com/office/drawing/2014/main" id="{6A47D0D2-0A5D-8F07-7596-8DFA55E02A33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9911644" y="4523062"/>
            <a:ext cx="2099734" cy="1874682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3985633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866E4-1637-1526-1C7D-F06759212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Extraction of RC and Gain maps from X-rays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8C881-E60D-B79D-FF53-B2AAB577E44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34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D93D2A-0C17-8DAD-F2F1-217C45F03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D65A74-1BE0-C79B-3707-6BC5E6DAD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6F3E4B-FEA0-6310-3E2C-A651DFD92787}"/>
              </a:ext>
            </a:extLst>
          </p:cNvPr>
          <p:cNvSpPr txBox="1"/>
          <p:nvPr/>
        </p:nvSpPr>
        <p:spPr>
          <a:xfrm>
            <a:off x="7309875" y="1119878"/>
            <a:ext cx="4882124" cy="61555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1600" spc="-1" noProof="0" dirty="0">
                <a:solidFill>
                  <a:srgbClr val="0000FF"/>
                </a:solidFill>
                <a:latin typeface="Arial"/>
              </a:rPr>
              <a:t>Converted X-ray impact point position is also fitted </a:t>
            </a:r>
          </a:p>
          <a:p>
            <a:pPr algn="just"/>
            <a:r>
              <a:rPr lang="en-US" b="1" spc="-1" noProof="0" dirty="0">
                <a:solidFill>
                  <a:srgbClr val="0000FF"/>
                </a:solidFill>
                <a:latin typeface="Arial"/>
                <a:sym typeface="Wingdings" panose="05000000000000000000" pitchFamily="2" charset="2"/>
              </a:rPr>
              <a:t></a:t>
            </a:r>
            <a:r>
              <a:rPr lang="en-US" b="1" spc="-1" noProof="0" dirty="0">
                <a:solidFill>
                  <a:srgbClr val="0000FF"/>
                </a:solidFill>
                <a:latin typeface="Arial"/>
              </a:rPr>
              <a:t>accurate maps of Gain and RC </a:t>
            </a:r>
          </a:p>
        </p:txBody>
      </p:sp>
      <p:pic>
        <p:nvPicPr>
          <p:cNvPr id="7" name="Image 185">
            <a:extLst>
              <a:ext uri="{FF2B5EF4-FFF2-40B4-BE49-F238E27FC236}">
                <a16:creationId xmlns:a16="http://schemas.microsoft.com/office/drawing/2014/main" id="{93B7DAA2-7CC2-5ECD-D5AC-2254F236D84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28322" y="1422280"/>
            <a:ext cx="6404999" cy="2681244"/>
          </a:xfrm>
          <a:prstGeom prst="rect">
            <a:avLst/>
          </a:prstGeom>
          <a:ln w="0">
            <a:noFill/>
          </a:ln>
        </p:spPr>
      </p:pic>
      <p:pic>
        <p:nvPicPr>
          <p:cNvPr id="8" name="Image 187">
            <a:extLst>
              <a:ext uri="{FF2B5EF4-FFF2-40B4-BE49-F238E27FC236}">
                <a16:creationId xmlns:a16="http://schemas.microsoft.com/office/drawing/2014/main" id="{1A473D3C-9F73-A726-11EE-EBE35772F70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428322" y="4103524"/>
            <a:ext cx="6218117" cy="2754476"/>
          </a:xfrm>
          <a:prstGeom prst="rect">
            <a:avLst/>
          </a:prstGeom>
          <a:ln w="0">
            <a:noFill/>
          </a:ln>
        </p:spPr>
      </p:pic>
      <p:pic>
        <p:nvPicPr>
          <p:cNvPr id="9" name="Image 188">
            <a:extLst>
              <a:ext uri="{FF2B5EF4-FFF2-40B4-BE49-F238E27FC236}">
                <a16:creationId xmlns:a16="http://schemas.microsoft.com/office/drawing/2014/main" id="{D1A60458-0BA3-A526-D56D-D94C6DF4C578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527096" y="2406669"/>
            <a:ext cx="3921077" cy="3228562"/>
          </a:xfrm>
          <a:prstGeom prst="rect">
            <a:avLst/>
          </a:prstGeom>
          <a:ln w="0"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854A74-D226-CDB3-A997-3E2690A4AF5A}"/>
              </a:ext>
            </a:extLst>
          </p:cNvPr>
          <p:cNvSpPr txBox="1"/>
          <p:nvPr/>
        </p:nvSpPr>
        <p:spPr>
          <a:xfrm>
            <a:off x="890207" y="1039386"/>
            <a:ext cx="74628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spc="-1" noProof="0" dirty="0">
                <a:solidFill>
                  <a:srgbClr val="0000FF"/>
                </a:solidFill>
                <a:latin typeface="Arial"/>
              </a:rPr>
              <a:t>Use of the method for the extraction of ERAM GAIN and RC</a:t>
            </a:r>
            <a:endParaRPr lang="en-US" sz="1600" noProof="0" dirty="0">
              <a:solidFill>
                <a:srgbClr val="0000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FD1F18-7DA1-80ED-F998-A092BD653862}"/>
              </a:ext>
            </a:extLst>
          </p:cNvPr>
          <p:cNvSpPr txBox="1"/>
          <p:nvPr/>
        </p:nvSpPr>
        <p:spPr>
          <a:xfrm>
            <a:off x="7309876" y="1700366"/>
            <a:ext cx="48821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spc="-1" noProof="0" dirty="0">
                <a:solidFill>
                  <a:srgbClr val="0000FF"/>
                </a:solidFill>
                <a:latin typeface="Arial"/>
              </a:rPr>
              <a:t>Use for detailed studies of charge diffusion and ERAM response at fine PAD position level</a:t>
            </a:r>
            <a:endParaRPr lang="en-US" sz="1600" noProof="0" dirty="0">
              <a:solidFill>
                <a:srgbClr val="0000F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CA3243-2187-A7A1-DEE0-BC1EEFEDDCDC}"/>
              </a:ext>
            </a:extLst>
          </p:cNvPr>
          <p:cNvSpPr txBox="1"/>
          <p:nvPr/>
        </p:nvSpPr>
        <p:spPr>
          <a:xfrm>
            <a:off x="6833322" y="5523900"/>
            <a:ext cx="52514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94945536">
                  <a:custGeom>
                    <a:avLst/>
                    <a:gdLst>
                      <a:gd name="connsiteX0" fmla="*/ 0 w 5075577"/>
                      <a:gd name="connsiteY0" fmla="*/ 0 h 646331"/>
                      <a:gd name="connsiteX1" fmla="*/ 411686 w 5075577"/>
                      <a:gd name="connsiteY1" fmla="*/ 0 h 646331"/>
                      <a:gd name="connsiteX2" fmla="*/ 874127 w 5075577"/>
                      <a:gd name="connsiteY2" fmla="*/ 0 h 646331"/>
                      <a:gd name="connsiteX3" fmla="*/ 1488836 w 5075577"/>
                      <a:gd name="connsiteY3" fmla="*/ 0 h 646331"/>
                      <a:gd name="connsiteX4" fmla="*/ 2103545 w 5075577"/>
                      <a:gd name="connsiteY4" fmla="*/ 0 h 646331"/>
                      <a:gd name="connsiteX5" fmla="*/ 2565986 w 5075577"/>
                      <a:gd name="connsiteY5" fmla="*/ 0 h 646331"/>
                      <a:gd name="connsiteX6" fmla="*/ 2977672 w 5075577"/>
                      <a:gd name="connsiteY6" fmla="*/ 0 h 646331"/>
                      <a:gd name="connsiteX7" fmla="*/ 3643136 w 5075577"/>
                      <a:gd name="connsiteY7" fmla="*/ 0 h 646331"/>
                      <a:gd name="connsiteX8" fmla="*/ 4257845 w 5075577"/>
                      <a:gd name="connsiteY8" fmla="*/ 0 h 646331"/>
                      <a:gd name="connsiteX9" fmla="*/ 5075577 w 5075577"/>
                      <a:gd name="connsiteY9" fmla="*/ 0 h 646331"/>
                      <a:gd name="connsiteX10" fmla="*/ 5075577 w 5075577"/>
                      <a:gd name="connsiteY10" fmla="*/ 310239 h 646331"/>
                      <a:gd name="connsiteX11" fmla="*/ 5075577 w 5075577"/>
                      <a:gd name="connsiteY11" fmla="*/ 646331 h 646331"/>
                      <a:gd name="connsiteX12" fmla="*/ 4460868 w 5075577"/>
                      <a:gd name="connsiteY12" fmla="*/ 646331 h 646331"/>
                      <a:gd name="connsiteX13" fmla="*/ 3998427 w 5075577"/>
                      <a:gd name="connsiteY13" fmla="*/ 646331 h 646331"/>
                      <a:gd name="connsiteX14" fmla="*/ 3332962 w 5075577"/>
                      <a:gd name="connsiteY14" fmla="*/ 646331 h 646331"/>
                      <a:gd name="connsiteX15" fmla="*/ 2769009 w 5075577"/>
                      <a:gd name="connsiteY15" fmla="*/ 646331 h 646331"/>
                      <a:gd name="connsiteX16" fmla="*/ 2357324 w 5075577"/>
                      <a:gd name="connsiteY16" fmla="*/ 646331 h 646331"/>
                      <a:gd name="connsiteX17" fmla="*/ 1945638 w 5075577"/>
                      <a:gd name="connsiteY17" fmla="*/ 646331 h 646331"/>
                      <a:gd name="connsiteX18" fmla="*/ 1432441 w 5075577"/>
                      <a:gd name="connsiteY18" fmla="*/ 646331 h 646331"/>
                      <a:gd name="connsiteX19" fmla="*/ 1020755 w 5075577"/>
                      <a:gd name="connsiteY19" fmla="*/ 646331 h 646331"/>
                      <a:gd name="connsiteX20" fmla="*/ 0 w 5075577"/>
                      <a:gd name="connsiteY20" fmla="*/ 646331 h 646331"/>
                      <a:gd name="connsiteX21" fmla="*/ 0 w 5075577"/>
                      <a:gd name="connsiteY21" fmla="*/ 310239 h 646331"/>
                      <a:gd name="connsiteX22" fmla="*/ 0 w 5075577"/>
                      <a:gd name="connsiteY22" fmla="*/ 0 h 646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5075577" h="646331" fill="none" extrusionOk="0">
                        <a:moveTo>
                          <a:pt x="0" y="0"/>
                        </a:moveTo>
                        <a:cubicBezTo>
                          <a:pt x="186199" y="-654"/>
                          <a:pt x="219137" y="29798"/>
                          <a:pt x="411686" y="0"/>
                        </a:cubicBezTo>
                        <a:cubicBezTo>
                          <a:pt x="604235" y="-29798"/>
                          <a:pt x="712141" y="37073"/>
                          <a:pt x="874127" y="0"/>
                        </a:cubicBezTo>
                        <a:cubicBezTo>
                          <a:pt x="1036113" y="-37073"/>
                          <a:pt x="1248465" y="67924"/>
                          <a:pt x="1488836" y="0"/>
                        </a:cubicBezTo>
                        <a:cubicBezTo>
                          <a:pt x="1729207" y="-67924"/>
                          <a:pt x="1900107" y="31361"/>
                          <a:pt x="2103545" y="0"/>
                        </a:cubicBezTo>
                        <a:cubicBezTo>
                          <a:pt x="2306983" y="-31361"/>
                          <a:pt x="2351655" y="48383"/>
                          <a:pt x="2565986" y="0"/>
                        </a:cubicBezTo>
                        <a:cubicBezTo>
                          <a:pt x="2780317" y="-48383"/>
                          <a:pt x="2864307" y="11591"/>
                          <a:pt x="2977672" y="0"/>
                        </a:cubicBezTo>
                        <a:cubicBezTo>
                          <a:pt x="3091037" y="-11591"/>
                          <a:pt x="3405813" y="57392"/>
                          <a:pt x="3643136" y="0"/>
                        </a:cubicBezTo>
                        <a:cubicBezTo>
                          <a:pt x="3880459" y="-57392"/>
                          <a:pt x="4129203" y="45074"/>
                          <a:pt x="4257845" y="0"/>
                        </a:cubicBezTo>
                        <a:cubicBezTo>
                          <a:pt x="4386487" y="-45074"/>
                          <a:pt x="4816736" y="14185"/>
                          <a:pt x="5075577" y="0"/>
                        </a:cubicBezTo>
                        <a:cubicBezTo>
                          <a:pt x="5097643" y="126516"/>
                          <a:pt x="5065634" y="201333"/>
                          <a:pt x="5075577" y="310239"/>
                        </a:cubicBezTo>
                        <a:cubicBezTo>
                          <a:pt x="5085520" y="419145"/>
                          <a:pt x="5055598" y="482954"/>
                          <a:pt x="5075577" y="646331"/>
                        </a:cubicBezTo>
                        <a:cubicBezTo>
                          <a:pt x="4878197" y="674390"/>
                          <a:pt x="4666877" y="598186"/>
                          <a:pt x="4460868" y="646331"/>
                        </a:cubicBezTo>
                        <a:cubicBezTo>
                          <a:pt x="4254859" y="694476"/>
                          <a:pt x="4135614" y="591223"/>
                          <a:pt x="3998427" y="646331"/>
                        </a:cubicBezTo>
                        <a:cubicBezTo>
                          <a:pt x="3861240" y="701439"/>
                          <a:pt x="3509768" y="612696"/>
                          <a:pt x="3332962" y="646331"/>
                        </a:cubicBezTo>
                        <a:cubicBezTo>
                          <a:pt x="3156156" y="679966"/>
                          <a:pt x="3042844" y="627518"/>
                          <a:pt x="2769009" y="646331"/>
                        </a:cubicBezTo>
                        <a:cubicBezTo>
                          <a:pt x="2495174" y="665144"/>
                          <a:pt x="2460799" y="634840"/>
                          <a:pt x="2357324" y="646331"/>
                        </a:cubicBezTo>
                        <a:cubicBezTo>
                          <a:pt x="2253850" y="657822"/>
                          <a:pt x="2050273" y="601311"/>
                          <a:pt x="1945638" y="646331"/>
                        </a:cubicBezTo>
                        <a:cubicBezTo>
                          <a:pt x="1841003" y="691351"/>
                          <a:pt x="1621958" y="641651"/>
                          <a:pt x="1432441" y="646331"/>
                        </a:cubicBezTo>
                        <a:cubicBezTo>
                          <a:pt x="1242924" y="651011"/>
                          <a:pt x="1135408" y="608242"/>
                          <a:pt x="1020755" y="646331"/>
                        </a:cubicBezTo>
                        <a:cubicBezTo>
                          <a:pt x="906102" y="684420"/>
                          <a:pt x="263763" y="599172"/>
                          <a:pt x="0" y="646331"/>
                        </a:cubicBezTo>
                        <a:cubicBezTo>
                          <a:pt x="-24809" y="544848"/>
                          <a:pt x="24671" y="465625"/>
                          <a:pt x="0" y="310239"/>
                        </a:cubicBezTo>
                        <a:cubicBezTo>
                          <a:pt x="-24671" y="154853"/>
                          <a:pt x="15066" y="149722"/>
                          <a:pt x="0" y="0"/>
                        </a:cubicBezTo>
                        <a:close/>
                      </a:path>
                      <a:path w="5075577" h="646331" stroke="0" extrusionOk="0">
                        <a:moveTo>
                          <a:pt x="0" y="0"/>
                        </a:moveTo>
                        <a:cubicBezTo>
                          <a:pt x="291529" y="-48433"/>
                          <a:pt x="360272" y="70581"/>
                          <a:pt x="614709" y="0"/>
                        </a:cubicBezTo>
                        <a:cubicBezTo>
                          <a:pt x="869146" y="-70581"/>
                          <a:pt x="940023" y="9767"/>
                          <a:pt x="1026394" y="0"/>
                        </a:cubicBezTo>
                        <a:cubicBezTo>
                          <a:pt x="1112766" y="-9767"/>
                          <a:pt x="1234965" y="23716"/>
                          <a:pt x="1438080" y="0"/>
                        </a:cubicBezTo>
                        <a:cubicBezTo>
                          <a:pt x="1641195" y="-23716"/>
                          <a:pt x="1736247" y="47714"/>
                          <a:pt x="1849766" y="0"/>
                        </a:cubicBezTo>
                        <a:cubicBezTo>
                          <a:pt x="1963285" y="-47714"/>
                          <a:pt x="2247079" y="50740"/>
                          <a:pt x="2362963" y="0"/>
                        </a:cubicBezTo>
                        <a:cubicBezTo>
                          <a:pt x="2478847" y="-50740"/>
                          <a:pt x="2638836" y="3088"/>
                          <a:pt x="2774649" y="0"/>
                        </a:cubicBezTo>
                        <a:cubicBezTo>
                          <a:pt x="2910462" y="-3088"/>
                          <a:pt x="3243312" y="71372"/>
                          <a:pt x="3440113" y="0"/>
                        </a:cubicBezTo>
                        <a:cubicBezTo>
                          <a:pt x="3636914" y="-71372"/>
                          <a:pt x="3725430" y="99"/>
                          <a:pt x="3953311" y="0"/>
                        </a:cubicBezTo>
                        <a:cubicBezTo>
                          <a:pt x="4181192" y="-99"/>
                          <a:pt x="4593185" y="43142"/>
                          <a:pt x="5075577" y="0"/>
                        </a:cubicBezTo>
                        <a:cubicBezTo>
                          <a:pt x="5086655" y="140476"/>
                          <a:pt x="5066202" y="267415"/>
                          <a:pt x="5075577" y="336092"/>
                        </a:cubicBezTo>
                        <a:cubicBezTo>
                          <a:pt x="5084952" y="404769"/>
                          <a:pt x="5040646" y="540622"/>
                          <a:pt x="5075577" y="646331"/>
                        </a:cubicBezTo>
                        <a:cubicBezTo>
                          <a:pt x="4945683" y="704451"/>
                          <a:pt x="4778573" y="594593"/>
                          <a:pt x="4562380" y="646331"/>
                        </a:cubicBezTo>
                        <a:cubicBezTo>
                          <a:pt x="4346187" y="698069"/>
                          <a:pt x="4187460" y="626283"/>
                          <a:pt x="3896915" y="646331"/>
                        </a:cubicBezTo>
                        <a:cubicBezTo>
                          <a:pt x="3606371" y="666379"/>
                          <a:pt x="3590824" y="595885"/>
                          <a:pt x="3332962" y="646331"/>
                        </a:cubicBezTo>
                        <a:cubicBezTo>
                          <a:pt x="3075100" y="696777"/>
                          <a:pt x="2947640" y="621641"/>
                          <a:pt x="2718253" y="646331"/>
                        </a:cubicBezTo>
                        <a:cubicBezTo>
                          <a:pt x="2488866" y="671021"/>
                          <a:pt x="2352989" y="630697"/>
                          <a:pt x="2255812" y="646331"/>
                        </a:cubicBezTo>
                        <a:cubicBezTo>
                          <a:pt x="2158635" y="661965"/>
                          <a:pt x="1961058" y="598974"/>
                          <a:pt x="1793371" y="646331"/>
                        </a:cubicBezTo>
                        <a:cubicBezTo>
                          <a:pt x="1625684" y="693688"/>
                          <a:pt x="1513559" y="633710"/>
                          <a:pt x="1381685" y="646331"/>
                        </a:cubicBezTo>
                        <a:cubicBezTo>
                          <a:pt x="1249811" y="658952"/>
                          <a:pt x="996244" y="602560"/>
                          <a:pt x="716220" y="646331"/>
                        </a:cubicBezTo>
                        <a:cubicBezTo>
                          <a:pt x="436197" y="690102"/>
                          <a:pt x="147154" y="618797"/>
                          <a:pt x="0" y="646331"/>
                        </a:cubicBezTo>
                        <a:cubicBezTo>
                          <a:pt x="-21240" y="506697"/>
                          <a:pt x="3661" y="397135"/>
                          <a:pt x="0" y="310239"/>
                        </a:cubicBezTo>
                        <a:cubicBezTo>
                          <a:pt x="-3661" y="223343"/>
                          <a:pt x="6200" y="6956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>
                <a:latin typeface="Arial"/>
              </a:rPr>
              <a:t>Indications are that the </a:t>
            </a:r>
            <a:r>
              <a:rPr lang="en-US" b="1" spc="-1" noProof="0" dirty="0">
                <a:latin typeface="Arial"/>
              </a:rPr>
              <a:t>lower resistivity</a:t>
            </a:r>
            <a:r>
              <a:rPr lang="en-US" spc="-1" noProof="0" dirty="0">
                <a:latin typeface="Arial"/>
              </a:rPr>
              <a:t> </a:t>
            </a:r>
          </a:p>
          <a:p>
            <a:r>
              <a:rPr lang="en-US" spc="-1" noProof="0" dirty="0">
                <a:latin typeface="Arial"/>
              </a:rPr>
              <a:t>the </a:t>
            </a:r>
            <a:r>
              <a:rPr lang="en-US" b="1" spc="-1" noProof="0" dirty="0">
                <a:latin typeface="Arial"/>
              </a:rPr>
              <a:t>better the performance </a:t>
            </a:r>
            <a:r>
              <a:rPr lang="en-US" spc="-1" noProof="0" dirty="0">
                <a:latin typeface="Arial"/>
              </a:rPr>
              <a:t>(</a:t>
            </a:r>
            <a:r>
              <a:rPr lang="en-US" spc="-1" noProof="0" dirty="0" err="1">
                <a:latin typeface="Arial"/>
              </a:rPr>
              <a:t>eg</a:t>
            </a:r>
            <a:r>
              <a:rPr lang="en-US" spc="-1" noProof="0" dirty="0">
                <a:latin typeface="Arial"/>
              </a:rPr>
              <a:t> space resolution)</a:t>
            </a:r>
            <a:r>
              <a:rPr lang="en-US" spc="-1" noProof="0" dirty="0">
                <a:solidFill>
                  <a:srgbClr val="FF9933"/>
                </a:solidFill>
                <a:latin typeface="Arial"/>
              </a:rPr>
              <a:t> </a:t>
            </a:r>
            <a:endParaRPr lang="en-US" noProof="0" dirty="0">
              <a:solidFill>
                <a:srgbClr val="FF9933"/>
              </a:solidFill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6E5617C-3F84-FEEF-77AE-3A62C78A0E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1954864" imgH="2780981" progId="">
                  <p:embed/>
                </p:oleObj>
              </mc:Choice>
              <mc:Fallback>
                <p:oleObj r:id="rId5" imgW="21954864" imgH="2780981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6E5617C-3F84-FEEF-77AE-3A62C78A0E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9387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7B37B-48F0-9D2D-9AE6-8FAFDA7FC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Reconstructing Q along tracks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84A515-C7D8-095C-0D74-9B459A0B0B7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35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EC5A3D-73B0-DC72-B0BB-48F6AE1CC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5A60FA-1314-0F94-E915-BBFABF02F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23AB78-B0E6-C9B2-043C-31AA3EAA03ED}"/>
              </a:ext>
            </a:extLst>
          </p:cNvPr>
          <p:cNvSpPr txBox="1"/>
          <p:nvPr/>
        </p:nvSpPr>
        <p:spPr>
          <a:xfrm>
            <a:off x="1615577" y="2533312"/>
            <a:ext cx="802355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0" dirty="0"/>
              <a:t>For the reconstruction of the charge along the tracks two methods </a:t>
            </a:r>
          </a:p>
          <a:p>
            <a:endParaRPr lang="en-US" sz="2000" noProof="0" dirty="0"/>
          </a:p>
          <a:p>
            <a:r>
              <a:rPr lang="en-US" sz="2000" noProof="0" dirty="0"/>
              <a:t>- </a:t>
            </a:r>
            <a:r>
              <a:rPr lang="en-US" sz="2000" b="1" noProof="0" dirty="0"/>
              <a:t>Waveform Sum (WS)</a:t>
            </a:r>
            <a:br>
              <a:rPr lang="en-US" sz="2000" b="1" noProof="0" dirty="0"/>
            </a:br>
            <a:r>
              <a:rPr lang="en-US" sz="2000" noProof="0" dirty="0"/>
              <a:t>- </a:t>
            </a:r>
            <a:r>
              <a:rPr lang="en-US" sz="2000" b="1" noProof="0" dirty="0"/>
              <a:t>Crossed Pad (XP)</a:t>
            </a:r>
          </a:p>
          <a:p>
            <a:endParaRPr lang="en-US" sz="2000" noProof="0" dirty="0"/>
          </a:p>
          <a:p>
            <a:r>
              <a:rPr lang="en-US" sz="2000" noProof="0" dirty="0"/>
              <a:t>Compare the performance of the two methods for </a:t>
            </a:r>
            <a:r>
              <a:rPr lang="en-US" sz="2000" noProof="0" dirty="0" err="1"/>
              <a:t>dE</a:t>
            </a:r>
            <a:r>
              <a:rPr lang="en-US" sz="2000" noProof="0" dirty="0"/>
              <a:t>/dx extraction</a:t>
            </a:r>
          </a:p>
        </p:txBody>
      </p:sp>
    </p:spTree>
    <p:extLst>
      <p:ext uri="{BB962C8B-B14F-4D97-AF65-F5344CB8AC3E}">
        <p14:creationId xmlns:p14="http://schemas.microsoft.com/office/powerpoint/2010/main" val="38358638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ACDBD-FCC0-1B2D-C521-0AF24B922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Reconstructing Q along tracks:  Waveform Sum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D9F0C9-4268-EFD3-55DB-8293B1725E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36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8FDAD4-B855-424D-4DA9-5A46D4EAB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3D225-043B-1AED-C6D0-1992F6A1C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B95E14-E5B7-CC54-BE0D-9112912DD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605" y="2239201"/>
            <a:ext cx="6491324" cy="45727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5DB2B5-F6F2-C19A-7EF2-F1CDEC97F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932" y="1099835"/>
            <a:ext cx="4449508" cy="24794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572A2D-05C2-8CB8-E39D-B3F35C6105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2485" y="3838753"/>
            <a:ext cx="4449508" cy="24199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1643E0-6DE6-AD87-EDDC-A617516B15CB}"/>
              </a:ext>
            </a:extLst>
          </p:cNvPr>
          <p:cNvSpPr txBox="1"/>
          <p:nvPr/>
        </p:nvSpPr>
        <p:spPr>
          <a:xfrm>
            <a:off x="-72948" y="1021719"/>
            <a:ext cx="74175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pc="-1" noProof="0" dirty="0">
                <a:solidFill>
                  <a:srgbClr val="FF0000"/>
                </a:solidFill>
                <a:latin typeface="Arial"/>
              </a:rPr>
              <a:t>				            OK for almost H &amp; V tracks</a:t>
            </a:r>
          </a:p>
          <a:p>
            <a:pPr algn="r"/>
            <a:r>
              <a:rPr lang="en-US" spc="-1" noProof="0" dirty="0">
                <a:solidFill>
                  <a:srgbClr val="0000FF"/>
                </a:solidFill>
                <a:latin typeface="Arial"/>
              </a:rPr>
              <a:t> </a:t>
            </a:r>
          </a:p>
          <a:p>
            <a:pPr algn="r"/>
            <a:r>
              <a:rPr lang="en-US" spc="-1" noProof="0" dirty="0">
                <a:solidFill>
                  <a:srgbClr val="FF0000"/>
                </a:solidFill>
                <a:latin typeface="Arial"/>
              </a:rPr>
              <a:t>	Q missing for inclined tracks </a:t>
            </a:r>
            <a:endParaRPr lang="en-US" noProof="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E03148A-6379-F010-8679-58C99AA3D79A}"/>
              </a:ext>
            </a:extLst>
          </p:cNvPr>
          <p:cNvCxnSpPr>
            <a:cxnSpLocks/>
          </p:cNvCxnSpPr>
          <p:nvPr/>
        </p:nvCxnSpPr>
        <p:spPr>
          <a:xfrm>
            <a:off x="7132320" y="1921600"/>
            <a:ext cx="424612" cy="2255289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BD6CB2D-2F2E-885E-C75B-9DA98F62EC19}"/>
              </a:ext>
            </a:extLst>
          </p:cNvPr>
          <p:cNvCxnSpPr>
            <a:cxnSpLocks/>
          </p:cNvCxnSpPr>
          <p:nvPr/>
        </p:nvCxnSpPr>
        <p:spPr>
          <a:xfrm>
            <a:off x="7311387" y="1388506"/>
            <a:ext cx="869812" cy="454303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9DD9AEC-81E1-ED7D-9497-505BE95DC7C4}"/>
              </a:ext>
            </a:extLst>
          </p:cNvPr>
          <p:cNvSpPr txBox="1"/>
          <p:nvPr/>
        </p:nvSpPr>
        <p:spPr>
          <a:xfrm>
            <a:off x="523488" y="1102767"/>
            <a:ext cx="3112351" cy="923330"/>
          </a:xfrm>
          <a:prstGeom prst="rect">
            <a:avLst/>
          </a:pr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363887920">
                  <a:custGeom>
                    <a:avLst/>
                    <a:gdLst>
                      <a:gd name="connsiteX0" fmla="*/ 0 w 3112351"/>
                      <a:gd name="connsiteY0" fmla="*/ 0 h 923330"/>
                      <a:gd name="connsiteX1" fmla="*/ 549849 w 3112351"/>
                      <a:gd name="connsiteY1" fmla="*/ 0 h 923330"/>
                      <a:gd name="connsiteX2" fmla="*/ 1037450 w 3112351"/>
                      <a:gd name="connsiteY2" fmla="*/ 0 h 923330"/>
                      <a:gd name="connsiteX3" fmla="*/ 1618423 w 3112351"/>
                      <a:gd name="connsiteY3" fmla="*/ 0 h 923330"/>
                      <a:gd name="connsiteX4" fmla="*/ 2043777 w 3112351"/>
                      <a:gd name="connsiteY4" fmla="*/ 0 h 923330"/>
                      <a:gd name="connsiteX5" fmla="*/ 2562502 w 3112351"/>
                      <a:gd name="connsiteY5" fmla="*/ 0 h 923330"/>
                      <a:gd name="connsiteX6" fmla="*/ 3112351 w 3112351"/>
                      <a:gd name="connsiteY6" fmla="*/ 0 h 923330"/>
                      <a:gd name="connsiteX7" fmla="*/ 3112351 w 3112351"/>
                      <a:gd name="connsiteY7" fmla="*/ 452432 h 923330"/>
                      <a:gd name="connsiteX8" fmla="*/ 3112351 w 3112351"/>
                      <a:gd name="connsiteY8" fmla="*/ 923330 h 923330"/>
                      <a:gd name="connsiteX9" fmla="*/ 2531379 w 3112351"/>
                      <a:gd name="connsiteY9" fmla="*/ 923330 h 923330"/>
                      <a:gd name="connsiteX10" fmla="*/ 2074901 w 3112351"/>
                      <a:gd name="connsiteY10" fmla="*/ 923330 h 923330"/>
                      <a:gd name="connsiteX11" fmla="*/ 1618423 w 3112351"/>
                      <a:gd name="connsiteY11" fmla="*/ 923330 h 923330"/>
                      <a:gd name="connsiteX12" fmla="*/ 1099697 w 3112351"/>
                      <a:gd name="connsiteY12" fmla="*/ 923330 h 923330"/>
                      <a:gd name="connsiteX13" fmla="*/ 580972 w 3112351"/>
                      <a:gd name="connsiteY13" fmla="*/ 923330 h 923330"/>
                      <a:gd name="connsiteX14" fmla="*/ 0 w 3112351"/>
                      <a:gd name="connsiteY14" fmla="*/ 923330 h 923330"/>
                      <a:gd name="connsiteX15" fmla="*/ 0 w 3112351"/>
                      <a:gd name="connsiteY15" fmla="*/ 470898 h 923330"/>
                      <a:gd name="connsiteX16" fmla="*/ 0 w 3112351"/>
                      <a:gd name="connsiteY16" fmla="*/ 0 h 9233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112351" h="923330" extrusionOk="0">
                        <a:moveTo>
                          <a:pt x="0" y="0"/>
                        </a:moveTo>
                        <a:cubicBezTo>
                          <a:pt x="263135" y="-594"/>
                          <a:pt x="375198" y="39405"/>
                          <a:pt x="549849" y="0"/>
                        </a:cubicBezTo>
                        <a:cubicBezTo>
                          <a:pt x="724500" y="-39405"/>
                          <a:pt x="875015" y="48296"/>
                          <a:pt x="1037450" y="0"/>
                        </a:cubicBezTo>
                        <a:cubicBezTo>
                          <a:pt x="1199885" y="-48296"/>
                          <a:pt x="1394236" y="62903"/>
                          <a:pt x="1618423" y="0"/>
                        </a:cubicBezTo>
                        <a:cubicBezTo>
                          <a:pt x="1842610" y="-62903"/>
                          <a:pt x="1898712" y="39360"/>
                          <a:pt x="2043777" y="0"/>
                        </a:cubicBezTo>
                        <a:cubicBezTo>
                          <a:pt x="2188842" y="-39360"/>
                          <a:pt x="2388873" y="47842"/>
                          <a:pt x="2562502" y="0"/>
                        </a:cubicBezTo>
                        <a:cubicBezTo>
                          <a:pt x="2736132" y="-47842"/>
                          <a:pt x="2843833" y="54857"/>
                          <a:pt x="3112351" y="0"/>
                        </a:cubicBezTo>
                        <a:cubicBezTo>
                          <a:pt x="3139299" y="119224"/>
                          <a:pt x="3107790" y="305140"/>
                          <a:pt x="3112351" y="452432"/>
                        </a:cubicBezTo>
                        <a:cubicBezTo>
                          <a:pt x="3116912" y="599724"/>
                          <a:pt x="3093869" y="786013"/>
                          <a:pt x="3112351" y="923330"/>
                        </a:cubicBezTo>
                        <a:cubicBezTo>
                          <a:pt x="2872246" y="939045"/>
                          <a:pt x="2749482" y="876709"/>
                          <a:pt x="2531379" y="923330"/>
                        </a:cubicBezTo>
                        <a:cubicBezTo>
                          <a:pt x="2313276" y="969951"/>
                          <a:pt x="2293198" y="912771"/>
                          <a:pt x="2074901" y="923330"/>
                        </a:cubicBezTo>
                        <a:cubicBezTo>
                          <a:pt x="1856604" y="933889"/>
                          <a:pt x="1711244" y="900022"/>
                          <a:pt x="1618423" y="923330"/>
                        </a:cubicBezTo>
                        <a:cubicBezTo>
                          <a:pt x="1525602" y="946638"/>
                          <a:pt x="1221521" y="861691"/>
                          <a:pt x="1099697" y="923330"/>
                        </a:cubicBezTo>
                        <a:cubicBezTo>
                          <a:pt x="977873" y="984969"/>
                          <a:pt x="721935" y="862340"/>
                          <a:pt x="580972" y="923330"/>
                        </a:cubicBezTo>
                        <a:cubicBezTo>
                          <a:pt x="440010" y="984320"/>
                          <a:pt x="264035" y="906505"/>
                          <a:pt x="0" y="923330"/>
                        </a:cubicBezTo>
                        <a:cubicBezTo>
                          <a:pt x="-28510" y="744940"/>
                          <a:pt x="2018" y="602163"/>
                          <a:pt x="0" y="470898"/>
                        </a:cubicBezTo>
                        <a:cubicBezTo>
                          <a:pt x="-2018" y="339633"/>
                          <a:pt x="50594" y="18468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b="1" spc="-1" noProof="0" dirty="0">
                <a:latin typeface="Arial"/>
              </a:rPr>
              <a:t>Simple</a:t>
            </a:r>
            <a:r>
              <a:rPr lang="en-US" spc="-1" noProof="0" dirty="0">
                <a:latin typeface="Arial"/>
              </a:rPr>
              <a:t> method based on</a:t>
            </a:r>
          </a:p>
          <a:p>
            <a:r>
              <a:rPr lang="en-US" spc="-1" noProof="0" dirty="0">
                <a:latin typeface="Arial"/>
              </a:rPr>
              <a:t>Sum of waveforms(t) (WS)  </a:t>
            </a:r>
          </a:p>
          <a:p>
            <a:r>
              <a:rPr lang="en-US" spc="-1" noProof="0" dirty="0">
                <a:solidFill>
                  <a:srgbClr val="FF0000"/>
                </a:solidFill>
                <a:latin typeface="Arial"/>
              </a:rPr>
              <a:t>over pads in a cluster</a:t>
            </a:r>
          </a:p>
        </p:txBody>
      </p:sp>
    </p:spTree>
    <p:extLst>
      <p:ext uri="{BB962C8B-B14F-4D97-AF65-F5344CB8AC3E}">
        <p14:creationId xmlns:p14="http://schemas.microsoft.com/office/powerpoint/2010/main" val="18593634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ACDBD-FCC0-1B2D-C521-0AF24B922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Reconstructing Q along tracks: Crossed Pad (XP)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D9F0C9-4268-EFD3-55DB-8293B1725E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37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8FDAD4-B855-424D-4DA9-5A46D4EAB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3D225-043B-1AED-C6D0-1992F6A1C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1A2829-5F3E-B949-BCAB-C72A77BDE799}"/>
              </a:ext>
            </a:extLst>
          </p:cNvPr>
          <p:cNvSpPr txBox="1"/>
          <p:nvPr/>
        </p:nvSpPr>
        <p:spPr>
          <a:xfrm>
            <a:off x="141718" y="1026488"/>
            <a:ext cx="11734596" cy="1754326"/>
          </a:xfrm>
          <a:custGeom>
            <a:avLst/>
            <a:gdLst>
              <a:gd name="connsiteX0" fmla="*/ 0 w 11734596"/>
              <a:gd name="connsiteY0" fmla="*/ 0 h 1754326"/>
              <a:gd name="connsiteX1" fmla="*/ 704076 w 11734596"/>
              <a:gd name="connsiteY1" fmla="*/ 0 h 1754326"/>
              <a:gd name="connsiteX2" fmla="*/ 1173460 w 11734596"/>
              <a:gd name="connsiteY2" fmla="*/ 0 h 1754326"/>
              <a:gd name="connsiteX3" fmla="*/ 1994881 w 11734596"/>
              <a:gd name="connsiteY3" fmla="*/ 0 h 1754326"/>
              <a:gd name="connsiteX4" fmla="*/ 2229573 w 11734596"/>
              <a:gd name="connsiteY4" fmla="*/ 0 h 1754326"/>
              <a:gd name="connsiteX5" fmla="*/ 2816303 w 11734596"/>
              <a:gd name="connsiteY5" fmla="*/ 0 h 1754326"/>
              <a:gd name="connsiteX6" fmla="*/ 3637725 w 11734596"/>
              <a:gd name="connsiteY6" fmla="*/ 0 h 1754326"/>
              <a:gd name="connsiteX7" fmla="*/ 4107109 w 11734596"/>
              <a:gd name="connsiteY7" fmla="*/ 0 h 1754326"/>
              <a:gd name="connsiteX8" fmla="*/ 4693838 w 11734596"/>
              <a:gd name="connsiteY8" fmla="*/ 0 h 1754326"/>
              <a:gd name="connsiteX9" fmla="*/ 5397914 w 11734596"/>
              <a:gd name="connsiteY9" fmla="*/ 0 h 1754326"/>
              <a:gd name="connsiteX10" fmla="*/ 5867298 w 11734596"/>
              <a:gd name="connsiteY10" fmla="*/ 0 h 1754326"/>
              <a:gd name="connsiteX11" fmla="*/ 6571374 w 11734596"/>
              <a:gd name="connsiteY11" fmla="*/ 0 h 1754326"/>
              <a:gd name="connsiteX12" fmla="*/ 7275450 w 11734596"/>
              <a:gd name="connsiteY12" fmla="*/ 0 h 1754326"/>
              <a:gd name="connsiteX13" fmla="*/ 7979525 w 11734596"/>
              <a:gd name="connsiteY13" fmla="*/ 0 h 1754326"/>
              <a:gd name="connsiteX14" fmla="*/ 8331563 w 11734596"/>
              <a:gd name="connsiteY14" fmla="*/ 0 h 1754326"/>
              <a:gd name="connsiteX15" fmla="*/ 8566255 w 11734596"/>
              <a:gd name="connsiteY15" fmla="*/ 0 h 1754326"/>
              <a:gd name="connsiteX16" fmla="*/ 9035639 w 11734596"/>
              <a:gd name="connsiteY16" fmla="*/ 0 h 1754326"/>
              <a:gd name="connsiteX17" fmla="*/ 9622369 w 11734596"/>
              <a:gd name="connsiteY17" fmla="*/ 0 h 1754326"/>
              <a:gd name="connsiteX18" fmla="*/ 10091753 w 11734596"/>
              <a:gd name="connsiteY18" fmla="*/ 0 h 1754326"/>
              <a:gd name="connsiteX19" fmla="*/ 10561136 w 11734596"/>
              <a:gd name="connsiteY19" fmla="*/ 0 h 1754326"/>
              <a:gd name="connsiteX20" fmla="*/ 11734596 w 11734596"/>
              <a:gd name="connsiteY20" fmla="*/ 0 h 1754326"/>
              <a:gd name="connsiteX21" fmla="*/ 11734596 w 11734596"/>
              <a:gd name="connsiteY21" fmla="*/ 567232 h 1754326"/>
              <a:gd name="connsiteX22" fmla="*/ 11734596 w 11734596"/>
              <a:gd name="connsiteY22" fmla="*/ 1187094 h 1754326"/>
              <a:gd name="connsiteX23" fmla="*/ 11734596 w 11734596"/>
              <a:gd name="connsiteY23" fmla="*/ 1754326 h 1754326"/>
              <a:gd name="connsiteX24" fmla="*/ 11265212 w 11734596"/>
              <a:gd name="connsiteY24" fmla="*/ 1754326 h 1754326"/>
              <a:gd name="connsiteX25" fmla="*/ 10443790 w 11734596"/>
              <a:gd name="connsiteY25" fmla="*/ 1754326 h 1754326"/>
              <a:gd name="connsiteX26" fmla="*/ 9622369 w 11734596"/>
              <a:gd name="connsiteY26" fmla="*/ 1754326 h 1754326"/>
              <a:gd name="connsiteX27" fmla="*/ 9035639 w 11734596"/>
              <a:gd name="connsiteY27" fmla="*/ 1754326 h 1754326"/>
              <a:gd name="connsiteX28" fmla="*/ 8566255 w 11734596"/>
              <a:gd name="connsiteY28" fmla="*/ 1754326 h 1754326"/>
              <a:gd name="connsiteX29" fmla="*/ 7862179 w 11734596"/>
              <a:gd name="connsiteY29" fmla="*/ 1754326 h 1754326"/>
              <a:gd name="connsiteX30" fmla="*/ 7627487 w 11734596"/>
              <a:gd name="connsiteY30" fmla="*/ 1754326 h 1754326"/>
              <a:gd name="connsiteX31" fmla="*/ 6806066 w 11734596"/>
              <a:gd name="connsiteY31" fmla="*/ 1754326 h 1754326"/>
              <a:gd name="connsiteX32" fmla="*/ 6454028 w 11734596"/>
              <a:gd name="connsiteY32" fmla="*/ 1754326 h 1754326"/>
              <a:gd name="connsiteX33" fmla="*/ 5749952 w 11734596"/>
              <a:gd name="connsiteY33" fmla="*/ 1754326 h 1754326"/>
              <a:gd name="connsiteX34" fmla="*/ 5515260 w 11734596"/>
              <a:gd name="connsiteY34" fmla="*/ 1754326 h 1754326"/>
              <a:gd name="connsiteX35" fmla="*/ 4928530 w 11734596"/>
              <a:gd name="connsiteY35" fmla="*/ 1754326 h 1754326"/>
              <a:gd name="connsiteX36" fmla="*/ 4576492 w 11734596"/>
              <a:gd name="connsiteY36" fmla="*/ 1754326 h 1754326"/>
              <a:gd name="connsiteX37" fmla="*/ 4107109 w 11734596"/>
              <a:gd name="connsiteY37" fmla="*/ 1754326 h 1754326"/>
              <a:gd name="connsiteX38" fmla="*/ 3520379 w 11734596"/>
              <a:gd name="connsiteY38" fmla="*/ 1754326 h 1754326"/>
              <a:gd name="connsiteX39" fmla="*/ 2816303 w 11734596"/>
              <a:gd name="connsiteY39" fmla="*/ 1754326 h 1754326"/>
              <a:gd name="connsiteX40" fmla="*/ 2229573 w 11734596"/>
              <a:gd name="connsiteY40" fmla="*/ 1754326 h 1754326"/>
              <a:gd name="connsiteX41" fmla="*/ 1760189 w 11734596"/>
              <a:gd name="connsiteY41" fmla="*/ 1754326 h 1754326"/>
              <a:gd name="connsiteX42" fmla="*/ 1290806 w 11734596"/>
              <a:gd name="connsiteY42" fmla="*/ 1754326 h 1754326"/>
              <a:gd name="connsiteX43" fmla="*/ 821422 w 11734596"/>
              <a:gd name="connsiteY43" fmla="*/ 1754326 h 1754326"/>
              <a:gd name="connsiteX44" fmla="*/ 586730 w 11734596"/>
              <a:gd name="connsiteY44" fmla="*/ 1754326 h 1754326"/>
              <a:gd name="connsiteX45" fmla="*/ 0 w 11734596"/>
              <a:gd name="connsiteY45" fmla="*/ 1754326 h 1754326"/>
              <a:gd name="connsiteX46" fmla="*/ 0 w 11734596"/>
              <a:gd name="connsiteY46" fmla="*/ 1169551 h 1754326"/>
              <a:gd name="connsiteX47" fmla="*/ 0 w 11734596"/>
              <a:gd name="connsiteY47" fmla="*/ 567232 h 1754326"/>
              <a:gd name="connsiteX48" fmla="*/ 0 w 11734596"/>
              <a:gd name="connsiteY48" fmla="*/ 0 h 175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1734596" h="1754326" extrusionOk="0">
                <a:moveTo>
                  <a:pt x="0" y="0"/>
                </a:moveTo>
                <a:cubicBezTo>
                  <a:pt x="251334" y="-72326"/>
                  <a:pt x="512368" y="49716"/>
                  <a:pt x="704076" y="0"/>
                </a:cubicBezTo>
                <a:cubicBezTo>
                  <a:pt x="895784" y="-49716"/>
                  <a:pt x="956660" y="5407"/>
                  <a:pt x="1173460" y="0"/>
                </a:cubicBezTo>
                <a:cubicBezTo>
                  <a:pt x="1390260" y="-5407"/>
                  <a:pt x="1766526" y="40779"/>
                  <a:pt x="1994881" y="0"/>
                </a:cubicBezTo>
                <a:cubicBezTo>
                  <a:pt x="2223236" y="-40779"/>
                  <a:pt x="2154855" y="19868"/>
                  <a:pt x="2229573" y="0"/>
                </a:cubicBezTo>
                <a:cubicBezTo>
                  <a:pt x="2304291" y="-19868"/>
                  <a:pt x="2574014" y="14970"/>
                  <a:pt x="2816303" y="0"/>
                </a:cubicBezTo>
                <a:cubicBezTo>
                  <a:pt x="3058592" y="-14970"/>
                  <a:pt x="3298474" y="14422"/>
                  <a:pt x="3637725" y="0"/>
                </a:cubicBezTo>
                <a:cubicBezTo>
                  <a:pt x="3976976" y="-14422"/>
                  <a:pt x="3988395" y="37362"/>
                  <a:pt x="4107109" y="0"/>
                </a:cubicBezTo>
                <a:cubicBezTo>
                  <a:pt x="4225823" y="-37362"/>
                  <a:pt x="4483887" y="3384"/>
                  <a:pt x="4693838" y="0"/>
                </a:cubicBezTo>
                <a:cubicBezTo>
                  <a:pt x="4903789" y="-3384"/>
                  <a:pt x="5120108" y="8319"/>
                  <a:pt x="5397914" y="0"/>
                </a:cubicBezTo>
                <a:cubicBezTo>
                  <a:pt x="5675720" y="-8319"/>
                  <a:pt x="5656970" y="48083"/>
                  <a:pt x="5867298" y="0"/>
                </a:cubicBezTo>
                <a:cubicBezTo>
                  <a:pt x="6077626" y="-48083"/>
                  <a:pt x="6274602" y="33891"/>
                  <a:pt x="6571374" y="0"/>
                </a:cubicBezTo>
                <a:cubicBezTo>
                  <a:pt x="6868146" y="-33891"/>
                  <a:pt x="6988954" y="63600"/>
                  <a:pt x="7275450" y="0"/>
                </a:cubicBezTo>
                <a:cubicBezTo>
                  <a:pt x="7561946" y="-63600"/>
                  <a:pt x="7682107" y="6580"/>
                  <a:pt x="7979525" y="0"/>
                </a:cubicBezTo>
                <a:cubicBezTo>
                  <a:pt x="8276944" y="-6580"/>
                  <a:pt x="8173297" y="13320"/>
                  <a:pt x="8331563" y="0"/>
                </a:cubicBezTo>
                <a:cubicBezTo>
                  <a:pt x="8489829" y="-13320"/>
                  <a:pt x="8476745" y="2254"/>
                  <a:pt x="8566255" y="0"/>
                </a:cubicBezTo>
                <a:cubicBezTo>
                  <a:pt x="8655765" y="-2254"/>
                  <a:pt x="8850138" y="50901"/>
                  <a:pt x="9035639" y="0"/>
                </a:cubicBezTo>
                <a:cubicBezTo>
                  <a:pt x="9221140" y="-50901"/>
                  <a:pt x="9460006" y="34978"/>
                  <a:pt x="9622369" y="0"/>
                </a:cubicBezTo>
                <a:cubicBezTo>
                  <a:pt x="9784732" y="-34978"/>
                  <a:pt x="9913763" y="39209"/>
                  <a:pt x="10091753" y="0"/>
                </a:cubicBezTo>
                <a:cubicBezTo>
                  <a:pt x="10269743" y="-39209"/>
                  <a:pt x="10334585" y="765"/>
                  <a:pt x="10561136" y="0"/>
                </a:cubicBezTo>
                <a:cubicBezTo>
                  <a:pt x="10787687" y="-765"/>
                  <a:pt x="11336842" y="131153"/>
                  <a:pt x="11734596" y="0"/>
                </a:cubicBezTo>
                <a:cubicBezTo>
                  <a:pt x="11799550" y="199721"/>
                  <a:pt x="11716387" y="409454"/>
                  <a:pt x="11734596" y="567232"/>
                </a:cubicBezTo>
                <a:cubicBezTo>
                  <a:pt x="11752805" y="725010"/>
                  <a:pt x="11710254" y="1034170"/>
                  <a:pt x="11734596" y="1187094"/>
                </a:cubicBezTo>
                <a:cubicBezTo>
                  <a:pt x="11758938" y="1340018"/>
                  <a:pt x="11697992" y="1609564"/>
                  <a:pt x="11734596" y="1754326"/>
                </a:cubicBezTo>
                <a:cubicBezTo>
                  <a:pt x="11503292" y="1800653"/>
                  <a:pt x="11371633" y="1743415"/>
                  <a:pt x="11265212" y="1754326"/>
                </a:cubicBezTo>
                <a:cubicBezTo>
                  <a:pt x="11158791" y="1765237"/>
                  <a:pt x="10818630" y="1688043"/>
                  <a:pt x="10443790" y="1754326"/>
                </a:cubicBezTo>
                <a:cubicBezTo>
                  <a:pt x="10068950" y="1820609"/>
                  <a:pt x="10017895" y="1692803"/>
                  <a:pt x="9622369" y="1754326"/>
                </a:cubicBezTo>
                <a:cubicBezTo>
                  <a:pt x="9226843" y="1815849"/>
                  <a:pt x="9262945" y="1734199"/>
                  <a:pt x="9035639" y="1754326"/>
                </a:cubicBezTo>
                <a:cubicBezTo>
                  <a:pt x="8808333" y="1774453"/>
                  <a:pt x="8683794" y="1731135"/>
                  <a:pt x="8566255" y="1754326"/>
                </a:cubicBezTo>
                <a:cubicBezTo>
                  <a:pt x="8448716" y="1777517"/>
                  <a:pt x="8016414" y="1728467"/>
                  <a:pt x="7862179" y="1754326"/>
                </a:cubicBezTo>
                <a:cubicBezTo>
                  <a:pt x="7707944" y="1780185"/>
                  <a:pt x="7699442" y="1748802"/>
                  <a:pt x="7627487" y="1754326"/>
                </a:cubicBezTo>
                <a:cubicBezTo>
                  <a:pt x="7555532" y="1759850"/>
                  <a:pt x="7063737" y="1702991"/>
                  <a:pt x="6806066" y="1754326"/>
                </a:cubicBezTo>
                <a:cubicBezTo>
                  <a:pt x="6548395" y="1805661"/>
                  <a:pt x="6564446" y="1748061"/>
                  <a:pt x="6454028" y="1754326"/>
                </a:cubicBezTo>
                <a:cubicBezTo>
                  <a:pt x="6343610" y="1760591"/>
                  <a:pt x="6017748" y="1716176"/>
                  <a:pt x="5749952" y="1754326"/>
                </a:cubicBezTo>
                <a:cubicBezTo>
                  <a:pt x="5482156" y="1792476"/>
                  <a:pt x="5566410" y="1741454"/>
                  <a:pt x="5515260" y="1754326"/>
                </a:cubicBezTo>
                <a:cubicBezTo>
                  <a:pt x="5464110" y="1767198"/>
                  <a:pt x="5160921" y="1707010"/>
                  <a:pt x="4928530" y="1754326"/>
                </a:cubicBezTo>
                <a:cubicBezTo>
                  <a:pt x="4696139" y="1801642"/>
                  <a:pt x="4691495" y="1750805"/>
                  <a:pt x="4576492" y="1754326"/>
                </a:cubicBezTo>
                <a:cubicBezTo>
                  <a:pt x="4461489" y="1757847"/>
                  <a:pt x="4261228" y="1720099"/>
                  <a:pt x="4107109" y="1754326"/>
                </a:cubicBezTo>
                <a:cubicBezTo>
                  <a:pt x="3952990" y="1788553"/>
                  <a:pt x="3752813" y="1706398"/>
                  <a:pt x="3520379" y="1754326"/>
                </a:cubicBezTo>
                <a:cubicBezTo>
                  <a:pt x="3287945" y="1802254"/>
                  <a:pt x="3054839" y="1738580"/>
                  <a:pt x="2816303" y="1754326"/>
                </a:cubicBezTo>
                <a:cubicBezTo>
                  <a:pt x="2577767" y="1770072"/>
                  <a:pt x="2420702" y="1704772"/>
                  <a:pt x="2229573" y="1754326"/>
                </a:cubicBezTo>
                <a:cubicBezTo>
                  <a:pt x="2038444" y="1803880"/>
                  <a:pt x="1920610" y="1737189"/>
                  <a:pt x="1760189" y="1754326"/>
                </a:cubicBezTo>
                <a:cubicBezTo>
                  <a:pt x="1599768" y="1771463"/>
                  <a:pt x="1518464" y="1699845"/>
                  <a:pt x="1290806" y="1754326"/>
                </a:cubicBezTo>
                <a:cubicBezTo>
                  <a:pt x="1063148" y="1808807"/>
                  <a:pt x="1027908" y="1713644"/>
                  <a:pt x="821422" y="1754326"/>
                </a:cubicBezTo>
                <a:cubicBezTo>
                  <a:pt x="614936" y="1795008"/>
                  <a:pt x="637085" y="1743334"/>
                  <a:pt x="586730" y="1754326"/>
                </a:cubicBezTo>
                <a:cubicBezTo>
                  <a:pt x="536375" y="1765318"/>
                  <a:pt x="193779" y="1751755"/>
                  <a:pt x="0" y="1754326"/>
                </a:cubicBezTo>
                <a:cubicBezTo>
                  <a:pt x="-64257" y="1560930"/>
                  <a:pt x="31070" y="1366729"/>
                  <a:pt x="0" y="1169551"/>
                </a:cubicBezTo>
                <a:cubicBezTo>
                  <a:pt x="-31070" y="972373"/>
                  <a:pt x="44253" y="772099"/>
                  <a:pt x="0" y="567232"/>
                </a:cubicBezTo>
                <a:cubicBezTo>
                  <a:pt x="-44253" y="362365"/>
                  <a:pt x="18094" y="139924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136388792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en-US" spc="-1" noProof="0" dirty="0">
                <a:latin typeface="Arial"/>
              </a:rPr>
              <a:t>Reconstruct tracks and consider only </a:t>
            </a:r>
            <a:r>
              <a:rPr lang="en-US" spc="-1" noProof="0" dirty="0">
                <a:solidFill>
                  <a:srgbClr val="0070C0"/>
                </a:solidFill>
                <a:latin typeface="Arial"/>
              </a:rPr>
              <a:t>pads crossed (XP) by the track </a:t>
            </a:r>
            <a:r>
              <a:rPr lang="en-US" spc="-1" noProof="0" dirty="0">
                <a:latin typeface="Arial"/>
              </a:rPr>
              <a:t>(primary pads)</a:t>
            </a:r>
          </a:p>
          <a:p>
            <a:pPr marL="457200" indent="-457200">
              <a:buFontTx/>
              <a:buAutoNum type="arabicParenR"/>
            </a:pPr>
            <a:r>
              <a:rPr lang="en-US" spc="-1" noProof="0" dirty="0">
                <a:solidFill>
                  <a:srgbClr val="0070C0"/>
                </a:solidFill>
                <a:latin typeface="Arial"/>
              </a:rPr>
              <a:t>Reconstruct original (ion induced) charge (Q) </a:t>
            </a:r>
            <a:r>
              <a:rPr lang="en-US" spc="-1" noProof="0" dirty="0">
                <a:latin typeface="Arial"/>
              </a:rPr>
              <a:t>for each XP (given the track parameters there)  </a:t>
            </a:r>
          </a:p>
          <a:p>
            <a:r>
              <a:rPr lang="en-US" spc="-1" noProof="0" dirty="0">
                <a:latin typeface="Arial"/>
              </a:rPr>
              <a:t>       by Q = A x (Q/A) – where A is recorded amplitude on XP and rescaling ratio (Q/A) from Look Up tables (LUT) </a:t>
            </a:r>
          </a:p>
          <a:p>
            <a:endParaRPr lang="en-US" spc="-1" noProof="0" dirty="0">
              <a:latin typeface="Arial"/>
            </a:endParaRPr>
          </a:p>
          <a:p>
            <a:r>
              <a:rPr lang="en-US" spc="-1" noProof="0" dirty="0">
                <a:latin typeface="Arial"/>
              </a:rPr>
              <a:t>LUTs build from model: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original Q is distributed linearly over the segment for each XP so that solutions of diffusion equations can be used  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441EC1-6FB9-2716-903F-906D3B952EFE}"/>
              </a:ext>
            </a:extLst>
          </p:cNvPr>
          <p:cNvGrpSpPr/>
          <p:nvPr/>
        </p:nvGrpSpPr>
        <p:grpSpPr>
          <a:xfrm>
            <a:off x="663110" y="2878734"/>
            <a:ext cx="10429875" cy="2438400"/>
            <a:chOff x="1062214" y="4407611"/>
            <a:chExt cx="10429875" cy="24384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04C513C-0212-042D-B22C-79FC34D9A423}"/>
                </a:ext>
              </a:extLst>
            </p:cNvPr>
            <p:cNvGrpSpPr/>
            <p:nvPr/>
          </p:nvGrpSpPr>
          <p:grpSpPr>
            <a:xfrm>
              <a:off x="1062214" y="4407611"/>
              <a:ext cx="10429875" cy="2438400"/>
              <a:chOff x="1062214" y="4407611"/>
              <a:chExt cx="10429875" cy="2438400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5272AAAD-5088-4BB6-EFCF-66CF8B7F22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62214" y="4407611"/>
                <a:ext cx="10429875" cy="2438400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5F8D644-C537-5550-4FA0-A9E846E76FB1}"/>
                  </a:ext>
                </a:extLst>
              </p:cNvPr>
              <p:cNvSpPr/>
              <p:nvPr/>
            </p:nvSpPr>
            <p:spPr>
              <a:xfrm>
                <a:off x="1167999" y="5736072"/>
                <a:ext cx="383822" cy="33734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8F12E1D-728E-D609-9684-C7151B783439}"/>
                  </a:ext>
                </a:extLst>
              </p:cNvPr>
              <p:cNvSpPr/>
              <p:nvPr/>
            </p:nvSpPr>
            <p:spPr>
              <a:xfrm>
                <a:off x="1545591" y="5745168"/>
                <a:ext cx="383822" cy="33734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356AC67-6D2E-CEA7-AB42-81CCABA69662}"/>
                  </a:ext>
                </a:extLst>
              </p:cNvPr>
              <p:cNvSpPr/>
              <p:nvPr/>
            </p:nvSpPr>
            <p:spPr>
              <a:xfrm>
                <a:off x="1923182" y="5392600"/>
                <a:ext cx="383822" cy="33734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4134B8F-A0BC-5764-A3AA-2A8BC1EAE3AE}"/>
                  </a:ext>
                </a:extLst>
              </p:cNvPr>
              <p:cNvSpPr/>
              <p:nvPr/>
            </p:nvSpPr>
            <p:spPr>
              <a:xfrm>
                <a:off x="2293950" y="5394872"/>
                <a:ext cx="383822" cy="33734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4A9F05F-77FB-109A-683F-A0411E2D8E63}"/>
                  </a:ext>
                </a:extLst>
              </p:cNvPr>
              <p:cNvSpPr/>
              <p:nvPr/>
            </p:nvSpPr>
            <p:spPr>
              <a:xfrm>
                <a:off x="2678366" y="5383496"/>
                <a:ext cx="383822" cy="33734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77DCBA6-5869-9F1E-8B26-046294068528}"/>
                  </a:ext>
                </a:extLst>
              </p:cNvPr>
              <p:cNvSpPr/>
              <p:nvPr/>
            </p:nvSpPr>
            <p:spPr>
              <a:xfrm>
                <a:off x="3062782" y="5385768"/>
                <a:ext cx="383822" cy="33734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97176AC-0245-F86A-9CF6-6153A4DF6704}"/>
                  </a:ext>
                </a:extLst>
              </p:cNvPr>
              <p:cNvSpPr/>
              <p:nvPr/>
            </p:nvSpPr>
            <p:spPr>
              <a:xfrm>
                <a:off x="3440374" y="5381216"/>
                <a:ext cx="383822" cy="33734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329DC58-3C10-7C91-9233-7C5985244BE1}"/>
                  </a:ext>
                </a:extLst>
              </p:cNvPr>
              <p:cNvSpPr/>
              <p:nvPr/>
            </p:nvSpPr>
            <p:spPr>
              <a:xfrm>
                <a:off x="3804317" y="5042291"/>
                <a:ext cx="383822" cy="33734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5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2BDD07C-75D0-A8BC-C826-C76D6CFA96A1}"/>
                </a:ext>
              </a:extLst>
            </p:cNvPr>
            <p:cNvSpPr txBox="1"/>
            <p:nvPr/>
          </p:nvSpPr>
          <p:spPr>
            <a:xfrm rot="20628448">
              <a:off x="9419856" y="5467550"/>
              <a:ext cx="11176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800" spc="-1" noProof="0" dirty="0">
                  <a:latin typeface="Arial"/>
                </a:rPr>
                <a:t>Model </a:t>
              </a:r>
              <a:endParaRPr lang="en-US" noProof="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533BA0E-C90A-21C0-D148-9F78911F67B5}"/>
              </a:ext>
            </a:extLst>
          </p:cNvPr>
          <p:cNvSpPr txBox="1"/>
          <p:nvPr/>
        </p:nvSpPr>
        <p:spPr>
          <a:xfrm>
            <a:off x="141718" y="5502974"/>
            <a:ext cx="1197481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63887920">
                  <a:custGeom>
                    <a:avLst/>
                    <a:gdLst>
                      <a:gd name="connsiteX0" fmla="*/ 0 w 11974812"/>
                      <a:gd name="connsiteY0" fmla="*/ 0 h 1200329"/>
                      <a:gd name="connsiteX1" fmla="*/ 718489 w 11974812"/>
                      <a:gd name="connsiteY1" fmla="*/ 0 h 1200329"/>
                      <a:gd name="connsiteX2" fmla="*/ 1197481 w 11974812"/>
                      <a:gd name="connsiteY2" fmla="*/ 0 h 1200329"/>
                      <a:gd name="connsiteX3" fmla="*/ 2035718 w 11974812"/>
                      <a:gd name="connsiteY3" fmla="*/ 0 h 1200329"/>
                      <a:gd name="connsiteX4" fmla="*/ 2275214 w 11974812"/>
                      <a:gd name="connsiteY4" fmla="*/ 0 h 1200329"/>
                      <a:gd name="connsiteX5" fmla="*/ 2873955 w 11974812"/>
                      <a:gd name="connsiteY5" fmla="*/ 0 h 1200329"/>
                      <a:gd name="connsiteX6" fmla="*/ 3712192 w 11974812"/>
                      <a:gd name="connsiteY6" fmla="*/ 0 h 1200329"/>
                      <a:gd name="connsiteX7" fmla="*/ 4191184 w 11974812"/>
                      <a:gd name="connsiteY7" fmla="*/ 0 h 1200329"/>
                      <a:gd name="connsiteX8" fmla="*/ 4789925 w 11974812"/>
                      <a:gd name="connsiteY8" fmla="*/ 0 h 1200329"/>
                      <a:gd name="connsiteX9" fmla="*/ 5508414 w 11974812"/>
                      <a:gd name="connsiteY9" fmla="*/ 0 h 1200329"/>
                      <a:gd name="connsiteX10" fmla="*/ 5987406 w 11974812"/>
                      <a:gd name="connsiteY10" fmla="*/ 0 h 1200329"/>
                      <a:gd name="connsiteX11" fmla="*/ 6705895 w 11974812"/>
                      <a:gd name="connsiteY11" fmla="*/ 0 h 1200329"/>
                      <a:gd name="connsiteX12" fmla="*/ 7424383 w 11974812"/>
                      <a:gd name="connsiteY12" fmla="*/ 0 h 1200329"/>
                      <a:gd name="connsiteX13" fmla="*/ 8142872 w 11974812"/>
                      <a:gd name="connsiteY13" fmla="*/ 0 h 1200329"/>
                      <a:gd name="connsiteX14" fmla="*/ 8502117 w 11974812"/>
                      <a:gd name="connsiteY14" fmla="*/ 0 h 1200329"/>
                      <a:gd name="connsiteX15" fmla="*/ 8741613 w 11974812"/>
                      <a:gd name="connsiteY15" fmla="*/ 0 h 1200329"/>
                      <a:gd name="connsiteX16" fmla="*/ 9220605 w 11974812"/>
                      <a:gd name="connsiteY16" fmla="*/ 0 h 1200329"/>
                      <a:gd name="connsiteX17" fmla="*/ 9819346 w 11974812"/>
                      <a:gd name="connsiteY17" fmla="*/ 0 h 1200329"/>
                      <a:gd name="connsiteX18" fmla="*/ 10298338 w 11974812"/>
                      <a:gd name="connsiteY18" fmla="*/ 0 h 1200329"/>
                      <a:gd name="connsiteX19" fmla="*/ 10777331 w 11974812"/>
                      <a:gd name="connsiteY19" fmla="*/ 0 h 1200329"/>
                      <a:gd name="connsiteX20" fmla="*/ 11974812 w 11974812"/>
                      <a:gd name="connsiteY20" fmla="*/ 0 h 1200329"/>
                      <a:gd name="connsiteX21" fmla="*/ 11974812 w 11974812"/>
                      <a:gd name="connsiteY21" fmla="*/ 388106 h 1200329"/>
                      <a:gd name="connsiteX22" fmla="*/ 11974812 w 11974812"/>
                      <a:gd name="connsiteY22" fmla="*/ 812223 h 1200329"/>
                      <a:gd name="connsiteX23" fmla="*/ 11974812 w 11974812"/>
                      <a:gd name="connsiteY23" fmla="*/ 1200329 h 1200329"/>
                      <a:gd name="connsiteX24" fmla="*/ 11495820 w 11974812"/>
                      <a:gd name="connsiteY24" fmla="*/ 1200329 h 1200329"/>
                      <a:gd name="connsiteX25" fmla="*/ 10657583 w 11974812"/>
                      <a:gd name="connsiteY25" fmla="*/ 1200329 h 1200329"/>
                      <a:gd name="connsiteX26" fmla="*/ 9819346 w 11974812"/>
                      <a:gd name="connsiteY26" fmla="*/ 1200329 h 1200329"/>
                      <a:gd name="connsiteX27" fmla="*/ 9220605 w 11974812"/>
                      <a:gd name="connsiteY27" fmla="*/ 1200329 h 1200329"/>
                      <a:gd name="connsiteX28" fmla="*/ 8741613 w 11974812"/>
                      <a:gd name="connsiteY28" fmla="*/ 1200329 h 1200329"/>
                      <a:gd name="connsiteX29" fmla="*/ 8023124 w 11974812"/>
                      <a:gd name="connsiteY29" fmla="*/ 1200329 h 1200329"/>
                      <a:gd name="connsiteX30" fmla="*/ 7783628 w 11974812"/>
                      <a:gd name="connsiteY30" fmla="*/ 1200329 h 1200329"/>
                      <a:gd name="connsiteX31" fmla="*/ 6945391 w 11974812"/>
                      <a:gd name="connsiteY31" fmla="*/ 1200329 h 1200329"/>
                      <a:gd name="connsiteX32" fmla="*/ 6586147 w 11974812"/>
                      <a:gd name="connsiteY32" fmla="*/ 1200329 h 1200329"/>
                      <a:gd name="connsiteX33" fmla="*/ 5867658 w 11974812"/>
                      <a:gd name="connsiteY33" fmla="*/ 1200329 h 1200329"/>
                      <a:gd name="connsiteX34" fmla="*/ 5628162 w 11974812"/>
                      <a:gd name="connsiteY34" fmla="*/ 1200329 h 1200329"/>
                      <a:gd name="connsiteX35" fmla="*/ 5029421 w 11974812"/>
                      <a:gd name="connsiteY35" fmla="*/ 1200329 h 1200329"/>
                      <a:gd name="connsiteX36" fmla="*/ 4670177 w 11974812"/>
                      <a:gd name="connsiteY36" fmla="*/ 1200329 h 1200329"/>
                      <a:gd name="connsiteX37" fmla="*/ 4191184 w 11974812"/>
                      <a:gd name="connsiteY37" fmla="*/ 1200329 h 1200329"/>
                      <a:gd name="connsiteX38" fmla="*/ 3592444 w 11974812"/>
                      <a:gd name="connsiteY38" fmla="*/ 1200329 h 1200329"/>
                      <a:gd name="connsiteX39" fmla="*/ 2873955 w 11974812"/>
                      <a:gd name="connsiteY39" fmla="*/ 1200329 h 1200329"/>
                      <a:gd name="connsiteX40" fmla="*/ 2275214 w 11974812"/>
                      <a:gd name="connsiteY40" fmla="*/ 1200329 h 1200329"/>
                      <a:gd name="connsiteX41" fmla="*/ 1796222 w 11974812"/>
                      <a:gd name="connsiteY41" fmla="*/ 1200329 h 1200329"/>
                      <a:gd name="connsiteX42" fmla="*/ 1317229 w 11974812"/>
                      <a:gd name="connsiteY42" fmla="*/ 1200329 h 1200329"/>
                      <a:gd name="connsiteX43" fmla="*/ 838237 w 11974812"/>
                      <a:gd name="connsiteY43" fmla="*/ 1200329 h 1200329"/>
                      <a:gd name="connsiteX44" fmla="*/ 598741 w 11974812"/>
                      <a:gd name="connsiteY44" fmla="*/ 1200329 h 1200329"/>
                      <a:gd name="connsiteX45" fmla="*/ 0 w 11974812"/>
                      <a:gd name="connsiteY45" fmla="*/ 1200329 h 1200329"/>
                      <a:gd name="connsiteX46" fmla="*/ 0 w 11974812"/>
                      <a:gd name="connsiteY46" fmla="*/ 800219 h 1200329"/>
                      <a:gd name="connsiteX47" fmla="*/ 0 w 11974812"/>
                      <a:gd name="connsiteY47" fmla="*/ 388106 h 1200329"/>
                      <a:gd name="connsiteX48" fmla="*/ 0 w 11974812"/>
                      <a:gd name="connsiteY48" fmla="*/ 0 h 120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11974812" h="1200329" extrusionOk="0">
                        <a:moveTo>
                          <a:pt x="0" y="0"/>
                        </a:moveTo>
                        <a:cubicBezTo>
                          <a:pt x="284974" y="-20278"/>
                          <a:pt x="513721" y="38318"/>
                          <a:pt x="718489" y="0"/>
                        </a:cubicBezTo>
                        <a:cubicBezTo>
                          <a:pt x="923257" y="-38318"/>
                          <a:pt x="1040993" y="50976"/>
                          <a:pt x="1197481" y="0"/>
                        </a:cubicBezTo>
                        <a:cubicBezTo>
                          <a:pt x="1353969" y="-50976"/>
                          <a:pt x="1837301" y="48281"/>
                          <a:pt x="2035718" y="0"/>
                        </a:cubicBezTo>
                        <a:cubicBezTo>
                          <a:pt x="2234135" y="-48281"/>
                          <a:pt x="2157813" y="14513"/>
                          <a:pt x="2275214" y="0"/>
                        </a:cubicBezTo>
                        <a:cubicBezTo>
                          <a:pt x="2392615" y="-14513"/>
                          <a:pt x="2701751" y="66778"/>
                          <a:pt x="2873955" y="0"/>
                        </a:cubicBezTo>
                        <a:cubicBezTo>
                          <a:pt x="3046159" y="-66778"/>
                          <a:pt x="3373646" y="82491"/>
                          <a:pt x="3712192" y="0"/>
                        </a:cubicBezTo>
                        <a:cubicBezTo>
                          <a:pt x="4050738" y="-82491"/>
                          <a:pt x="3973711" y="4317"/>
                          <a:pt x="4191184" y="0"/>
                        </a:cubicBezTo>
                        <a:cubicBezTo>
                          <a:pt x="4408657" y="-4317"/>
                          <a:pt x="4664286" y="47193"/>
                          <a:pt x="4789925" y="0"/>
                        </a:cubicBezTo>
                        <a:cubicBezTo>
                          <a:pt x="4915564" y="-47193"/>
                          <a:pt x="5360186" y="48"/>
                          <a:pt x="5508414" y="0"/>
                        </a:cubicBezTo>
                        <a:cubicBezTo>
                          <a:pt x="5656642" y="-48"/>
                          <a:pt x="5781714" y="52396"/>
                          <a:pt x="5987406" y="0"/>
                        </a:cubicBezTo>
                        <a:cubicBezTo>
                          <a:pt x="6193098" y="-52396"/>
                          <a:pt x="6477853" y="58975"/>
                          <a:pt x="6705895" y="0"/>
                        </a:cubicBezTo>
                        <a:cubicBezTo>
                          <a:pt x="6933937" y="-58975"/>
                          <a:pt x="7271926" y="35757"/>
                          <a:pt x="7424383" y="0"/>
                        </a:cubicBezTo>
                        <a:cubicBezTo>
                          <a:pt x="7576840" y="-35757"/>
                          <a:pt x="7824792" y="52490"/>
                          <a:pt x="8142872" y="0"/>
                        </a:cubicBezTo>
                        <a:cubicBezTo>
                          <a:pt x="8460952" y="-52490"/>
                          <a:pt x="8349727" y="1812"/>
                          <a:pt x="8502117" y="0"/>
                        </a:cubicBezTo>
                        <a:cubicBezTo>
                          <a:pt x="8654508" y="-1812"/>
                          <a:pt x="8642238" y="24191"/>
                          <a:pt x="8741613" y="0"/>
                        </a:cubicBezTo>
                        <a:cubicBezTo>
                          <a:pt x="8840988" y="-24191"/>
                          <a:pt x="8992022" y="30030"/>
                          <a:pt x="9220605" y="0"/>
                        </a:cubicBezTo>
                        <a:cubicBezTo>
                          <a:pt x="9449188" y="-30030"/>
                          <a:pt x="9579758" y="15436"/>
                          <a:pt x="9819346" y="0"/>
                        </a:cubicBezTo>
                        <a:cubicBezTo>
                          <a:pt x="10058934" y="-15436"/>
                          <a:pt x="10105229" y="20702"/>
                          <a:pt x="10298338" y="0"/>
                        </a:cubicBezTo>
                        <a:cubicBezTo>
                          <a:pt x="10491447" y="-20702"/>
                          <a:pt x="10638618" y="27819"/>
                          <a:pt x="10777331" y="0"/>
                        </a:cubicBezTo>
                        <a:cubicBezTo>
                          <a:pt x="10916044" y="-27819"/>
                          <a:pt x="11418555" y="105918"/>
                          <a:pt x="11974812" y="0"/>
                        </a:cubicBezTo>
                        <a:cubicBezTo>
                          <a:pt x="12006591" y="145936"/>
                          <a:pt x="11956465" y="286010"/>
                          <a:pt x="11974812" y="388106"/>
                        </a:cubicBezTo>
                        <a:cubicBezTo>
                          <a:pt x="11993159" y="490202"/>
                          <a:pt x="11944986" y="702465"/>
                          <a:pt x="11974812" y="812223"/>
                        </a:cubicBezTo>
                        <a:cubicBezTo>
                          <a:pt x="12004638" y="921981"/>
                          <a:pt x="11930672" y="1098868"/>
                          <a:pt x="11974812" y="1200329"/>
                        </a:cubicBezTo>
                        <a:cubicBezTo>
                          <a:pt x="11858466" y="1229309"/>
                          <a:pt x="11694461" y="1176995"/>
                          <a:pt x="11495820" y="1200329"/>
                        </a:cubicBezTo>
                        <a:cubicBezTo>
                          <a:pt x="11297179" y="1223663"/>
                          <a:pt x="10889419" y="1199556"/>
                          <a:pt x="10657583" y="1200329"/>
                        </a:cubicBezTo>
                        <a:cubicBezTo>
                          <a:pt x="10425747" y="1201102"/>
                          <a:pt x="10118117" y="1176026"/>
                          <a:pt x="9819346" y="1200329"/>
                        </a:cubicBezTo>
                        <a:cubicBezTo>
                          <a:pt x="9520575" y="1224632"/>
                          <a:pt x="9496129" y="1160393"/>
                          <a:pt x="9220605" y="1200329"/>
                        </a:cubicBezTo>
                        <a:cubicBezTo>
                          <a:pt x="8945081" y="1240265"/>
                          <a:pt x="8839210" y="1190725"/>
                          <a:pt x="8741613" y="1200329"/>
                        </a:cubicBezTo>
                        <a:cubicBezTo>
                          <a:pt x="8644016" y="1209933"/>
                          <a:pt x="8169913" y="1132776"/>
                          <a:pt x="8023124" y="1200329"/>
                        </a:cubicBezTo>
                        <a:cubicBezTo>
                          <a:pt x="7876335" y="1267882"/>
                          <a:pt x="7847980" y="1185674"/>
                          <a:pt x="7783628" y="1200329"/>
                        </a:cubicBezTo>
                        <a:cubicBezTo>
                          <a:pt x="7719276" y="1214984"/>
                          <a:pt x="7164658" y="1116553"/>
                          <a:pt x="6945391" y="1200329"/>
                        </a:cubicBezTo>
                        <a:cubicBezTo>
                          <a:pt x="6726124" y="1284105"/>
                          <a:pt x="6704457" y="1163207"/>
                          <a:pt x="6586147" y="1200329"/>
                        </a:cubicBezTo>
                        <a:cubicBezTo>
                          <a:pt x="6467837" y="1237451"/>
                          <a:pt x="6198200" y="1137491"/>
                          <a:pt x="5867658" y="1200329"/>
                        </a:cubicBezTo>
                        <a:cubicBezTo>
                          <a:pt x="5537116" y="1263167"/>
                          <a:pt x="5684706" y="1178579"/>
                          <a:pt x="5628162" y="1200329"/>
                        </a:cubicBezTo>
                        <a:cubicBezTo>
                          <a:pt x="5571618" y="1222079"/>
                          <a:pt x="5278848" y="1184526"/>
                          <a:pt x="5029421" y="1200329"/>
                        </a:cubicBezTo>
                        <a:cubicBezTo>
                          <a:pt x="4779994" y="1216132"/>
                          <a:pt x="4760648" y="1184244"/>
                          <a:pt x="4670177" y="1200329"/>
                        </a:cubicBezTo>
                        <a:cubicBezTo>
                          <a:pt x="4579706" y="1216414"/>
                          <a:pt x="4381668" y="1191397"/>
                          <a:pt x="4191184" y="1200329"/>
                        </a:cubicBezTo>
                        <a:cubicBezTo>
                          <a:pt x="4000700" y="1209261"/>
                          <a:pt x="3783936" y="1150919"/>
                          <a:pt x="3592444" y="1200329"/>
                        </a:cubicBezTo>
                        <a:cubicBezTo>
                          <a:pt x="3400952" y="1249739"/>
                          <a:pt x="3179483" y="1118985"/>
                          <a:pt x="2873955" y="1200329"/>
                        </a:cubicBezTo>
                        <a:cubicBezTo>
                          <a:pt x="2568427" y="1281673"/>
                          <a:pt x="2485827" y="1169475"/>
                          <a:pt x="2275214" y="1200329"/>
                        </a:cubicBezTo>
                        <a:cubicBezTo>
                          <a:pt x="2064601" y="1231183"/>
                          <a:pt x="2021405" y="1147012"/>
                          <a:pt x="1796222" y="1200329"/>
                        </a:cubicBezTo>
                        <a:cubicBezTo>
                          <a:pt x="1571039" y="1253646"/>
                          <a:pt x="1450912" y="1148146"/>
                          <a:pt x="1317229" y="1200329"/>
                        </a:cubicBezTo>
                        <a:cubicBezTo>
                          <a:pt x="1183546" y="1252512"/>
                          <a:pt x="954711" y="1194650"/>
                          <a:pt x="838237" y="1200329"/>
                        </a:cubicBezTo>
                        <a:cubicBezTo>
                          <a:pt x="721763" y="1206008"/>
                          <a:pt x="671857" y="1175116"/>
                          <a:pt x="598741" y="1200329"/>
                        </a:cubicBezTo>
                        <a:cubicBezTo>
                          <a:pt x="525625" y="1225542"/>
                          <a:pt x="236833" y="1197949"/>
                          <a:pt x="0" y="1200329"/>
                        </a:cubicBezTo>
                        <a:cubicBezTo>
                          <a:pt x="-20549" y="1080758"/>
                          <a:pt x="6264" y="979280"/>
                          <a:pt x="0" y="800219"/>
                        </a:cubicBezTo>
                        <a:cubicBezTo>
                          <a:pt x="-6264" y="621158"/>
                          <a:pt x="25232" y="491227"/>
                          <a:pt x="0" y="388106"/>
                        </a:cubicBezTo>
                        <a:cubicBezTo>
                          <a:pt x="-25232" y="284985"/>
                          <a:pt x="26259" y="95422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en-US" spc="-1" noProof="0" dirty="0">
                <a:solidFill>
                  <a:srgbClr val="FF0000"/>
                </a:solidFill>
                <a:latin typeface="Arial"/>
              </a:rPr>
              <a:t>No clustering </a:t>
            </a:r>
            <a:r>
              <a:rPr lang="en-US" spc="-1" noProof="0" dirty="0">
                <a:latin typeface="Arial"/>
              </a:rPr>
              <a:t>=&gt; potentially more accurate method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because reconstructing full induced charge on primary pads </a:t>
            </a:r>
          </a:p>
          <a:p>
            <a:pPr marL="457200" indent="-457200">
              <a:buAutoNum type="arabicParenR"/>
            </a:pPr>
            <a:r>
              <a:rPr lang="en-US" spc="-1" noProof="0" dirty="0">
                <a:solidFill>
                  <a:srgbClr val="0000FF"/>
                </a:solidFill>
                <a:latin typeface="Arial"/>
              </a:rPr>
              <a:t>«dilution of ion signal» </a:t>
            </a:r>
            <a:r>
              <a:rPr lang="en-US" spc="-1" noProof="0" dirty="0">
                <a:latin typeface="Arial"/>
              </a:rPr>
              <a:t>on a XP pad, due to charge spread over the pad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 </a:t>
            </a:r>
            <a:r>
              <a:rPr lang="en-US" spc="-1" noProof="0" dirty="0">
                <a:latin typeface="Arial"/>
              </a:rPr>
              <a:t>is correctly taken into account</a:t>
            </a:r>
          </a:p>
          <a:p>
            <a:pPr marL="457200" indent="-457200">
              <a:buAutoNum type="arabicParenR"/>
            </a:pPr>
            <a:r>
              <a:rPr lang="en-US" spc="-1" noProof="0" dirty="0">
                <a:solidFill>
                  <a:srgbClr val="0000FF"/>
                </a:solidFill>
                <a:latin typeface="Arial"/>
              </a:rPr>
              <a:t>«longitudinal correlation» </a:t>
            </a:r>
            <a:r>
              <a:rPr lang="en-US" spc="-1" noProof="0" dirty="0">
                <a:latin typeface="Arial"/>
              </a:rPr>
              <a:t>among adjacent XP pads, due to charge spread along  track direction is accounted for</a:t>
            </a:r>
            <a:endParaRPr lang="en-US" spc="-1" noProof="0" dirty="0">
              <a:solidFill>
                <a:srgbClr val="0000FF"/>
              </a:solidFill>
              <a:latin typeface="Arial"/>
            </a:endParaRPr>
          </a:p>
          <a:p>
            <a:pPr marL="457200" indent="-457200">
              <a:buAutoNum type="arabicParenR"/>
            </a:pPr>
            <a:r>
              <a:rPr lang="en-US" spc="-1" noProof="0" dirty="0">
                <a:solidFill>
                  <a:srgbClr val="FFC000"/>
                </a:solidFill>
                <a:latin typeface="Arial"/>
              </a:rPr>
              <a:t>Fast method </a:t>
            </a:r>
            <a:r>
              <a:rPr lang="en-US" spc="-1" noProof="0" dirty="0">
                <a:latin typeface="Arial"/>
              </a:rPr>
              <a:t>though based on model templates (long time is to generate LUTs …) </a:t>
            </a:r>
          </a:p>
        </p:txBody>
      </p:sp>
    </p:spTree>
    <p:extLst>
      <p:ext uri="{BB962C8B-B14F-4D97-AF65-F5344CB8AC3E}">
        <p14:creationId xmlns:p14="http://schemas.microsoft.com/office/powerpoint/2010/main" val="36667436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ACDBD-FCC0-1B2D-C521-0AF24B922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Reconstructing Q along tracks: Crossed Pad (XP)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D9F0C9-4268-EFD3-55DB-8293B1725E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38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8FDAD4-B855-424D-4DA9-5A46D4EAB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3D225-043B-1AED-C6D0-1992F6A1C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2175A00-BC4E-2258-EB05-8D245EEDD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54" y="2743028"/>
            <a:ext cx="11050219" cy="352108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B296A9B-5852-623C-38B7-5E097A5FDA92}"/>
              </a:ext>
            </a:extLst>
          </p:cNvPr>
          <p:cNvSpPr txBox="1"/>
          <p:nvPr/>
        </p:nvSpPr>
        <p:spPr>
          <a:xfrm>
            <a:off x="477101" y="1744201"/>
            <a:ext cx="6006716" cy="369332"/>
          </a:xfrm>
          <a:prstGeom prst="rect">
            <a:avLst/>
          </a:prstGeom>
          <a:noFill/>
          <a:ln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923698196">
                  <a:custGeom>
                    <a:avLst/>
                    <a:gdLst>
                      <a:gd name="connsiteX0" fmla="*/ 0 w 6006716"/>
                      <a:gd name="connsiteY0" fmla="*/ 0 h 369332"/>
                      <a:gd name="connsiteX1" fmla="*/ 666199 w 6006716"/>
                      <a:gd name="connsiteY1" fmla="*/ 0 h 369332"/>
                      <a:gd name="connsiteX2" fmla="*/ 1152197 w 6006716"/>
                      <a:gd name="connsiteY2" fmla="*/ 0 h 369332"/>
                      <a:gd name="connsiteX3" fmla="*/ 1698262 w 6006716"/>
                      <a:gd name="connsiteY3" fmla="*/ 0 h 369332"/>
                      <a:gd name="connsiteX4" fmla="*/ 2364462 w 6006716"/>
                      <a:gd name="connsiteY4" fmla="*/ 0 h 369332"/>
                      <a:gd name="connsiteX5" fmla="*/ 2970594 w 6006716"/>
                      <a:gd name="connsiteY5" fmla="*/ 0 h 369332"/>
                      <a:gd name="connsiteX6" fmla="*/ 3396525 w 6006716"/>
                      <a:gd name="connsiteY6" fmla="*/ 0 h 369332"/>
                      <a:gd name="connsiteX7" fmla="*/ 3882523 w 6006716"/>
                      <a:gd name="connsiteY7" fmla="*/ 0 h 369332"/>
                      <a:gd name="connsiteX8" fmla="*/ 4248386 w 6006716"/>
                      <a:gd name="connsiteY8" fmla="*/ 0 h 369332"/>
                      <a:gd name="connsiteX9" fmla="*/ 4614250 w 6006716"/>
                      <a:gd name="connsiteY9" fmla="*/ 0 h 369332"/>
                      <a:gd name="connsiteX10" fmla="*/ 5040181 w 6006716"/>
                      <a:gd name="connsiteY10" fmla="*/ 0 h 369332"/>
                      <a:gd name="connsiteX11" fmla="*/ 5526179 w 6006716"/>
                      <a:gd name="connsiteY11" fmla="*/ 0 h 369332"/>
                      <a:gd name="connsiteX12" fmla="*/ 6006716 w 6006716"/>
                      <a:gd name="connsiteY12" fmla="*/ 0 h 369332"/>
                      <a:gd name="connsiteX13" fmla="*/ 6006716 w 6006716"/>
                      <a:gd name="connsiteY13" fmla="*/ 369332 h 369332"/>
                      <a:gd name="connsiteX14" fmla="*/ 5460651 w 6006716"/>
                      <a:gd name="connsiteY14" fmla="*/ 369332 h 369332"/>
                      <a:gd name="connsiteX15" fmla="*/ 4914586 w 6006716"/>
                      <a:gd name="connsiteY15" fmla="*/ 369332 h 369332"/>
                      <a:gd name="connsiteX16" fmla="*/ 4368521 w 6006716"/>
                      <a:gd name="connsiteY16" fmla="*/ 369332 h 369332"/>
                      <a:gd name="connsiteX17" fmla="*/ 3762388 w 6006716"/>
                      <a:gd name="connsiteY17" fmla="*/ 369332 h 369332"/>
                      <a:gd name="connsiteX18" fmla="*/ 3336458 w 6006716"/>
                      <a:gd name="connsiteY18" fmla="*/ 369332 h 369332"/>
                      <a:gd name="connsiteX19" fmla="*/ 2730325 w 6006716"/>
                      <a:gd name="connsiteY19" fmla="*/ 369332 h 369332"/>
                      <a:gd name="connsiteX20" fmla="*/ 2184260 w 6006716"/>
                      <a:gd name="connsiteY20" fmla="*/ 369332 h 369332"/>
                      <a:gd name="connsiteX21" fmla="*/ 1578128 w 6006716"/>
                      <a:gd name="connsiteY21" fmla="*/ 369332 h 369332"/>
                      <a:gd name="connsiteX22" fmla="*/ 911929 w 6006716"/>
                      <a:gd name="connsiteY22" fmla="*/ 369332 h 369332"/>
                      <a:gd name="connsiteX23" fmla="*/ 0 w 6006716"/>
                      <a:gd name="connsiteY23" fmla="*/ 369332 h 369332"/>
                      <a:gd name="connsiteX24" fmla="*/ 0 w 6006716"/>
                      <a:gd name="connsiteY24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6006716" h="369332" extrusionOk="0">
                        <a:moveTo>
                          <a:pt x="0" y="0"/>
                        </a:moveTo>
                        <a:cubicBezTo>
                          <a:pt x="321763" y="-27551"/>
                          <a:pt x="356105" y="24104"/>
                          <a:pt x="666199" y="0"/>
                        </a:cubicBezTo>
                        <a:cubicBezTo>
                          <a:pt x="976293" y="-24104"/>
                          <a:pt x="932581" y="55007"/>
                          <a:pt x="1152197" y="0"/>
                        </a:cubicBezTo>
                        <a:cubicBezTo>
                          <a:pt x="1371813" y="-55007"/>
                          <a:pt x="1470116" y="47311"/>
                          <a:pt x="1698262" y="0"/>
                        </a:cubicBezTo>
                        <a:cubicBezTo>
                          <a:pt x="1926408" y="-47311"/>
                          <a:pt x="2097095" y="13885"/>
                          <a:pt x="2364462" y="0"/>
                        </a:cubicBezTo>
                        <a:cubicBezTo>
                          <a:pt x="2631829" y="-13885"/>
                          <a:pt x="2842137" y="46165"/>
                          <a:pt x="2970594" y="0"/>
                        </a:cubicBezTo>
                        <a:cubicBezTo>
                          <a:pt x="3099051" y="-46165"/>
                          <a:pt x="3297979" y="9678"/>
                          <a:pt x="3396525" y="0"/>
                        </a:cubicBezTo>
                        <a:cubicBezTo>
                          <a:pt x="3495071" y="-9678"/>
                          <a:pt x="3719413" y="29586"/>
                          <a:pt x="3882523" y="0"/>
                        </a:cubicBezTo>
                        <a:cubicBezTo>
                          <a:pt x="4045633" y="-29586"/>
                          <a:pt x="4093542" y="6808"/>
                          <a:pt x="4248386" y="0"/>
                        </a:cubicBezTo>
                        <a:cubicBezTo>
                          <a:pt x="4403230" y="-6808"/>
                          <a:pt x="4436245" y="43019"/>
                          <a:pt x="4614250" y="0"/>
                        </a:cubicBezTo>
                        <a:cubicBezTo>
                          <a:pt x="4792255" y="-43019"/>
                          <a:pt x="4861026" y="3097"/>
                          <a:pt x="5040181" y="0"/>
                        </a:cubicBezTo>
                        <a:cubicBezTo>
                          <a:pt x="5219336" y="-3097"/>
                          <a:pt x="5403920" y="17941"/>
                          <a:pt x="5526179" y="0"/>
                        </a:cubicBezTo>
                        <a:cubicBezTo>
                          <a:pt x="5648438" y="-17941"/>
                          <a:pt x="5861346" y="47288"/>
                          <a:pt x="6006716" y="0"/>
                        </a:cubicBezTo>
                        <a:cubicBezTo>
                          <a:pt x="6041891" y="141612"/>
                          <a:pt x="5968148" y="185329"/>
                          <a:pt x="6006716" y="369332"/>
                        </a:cubicBezTo>
                        <a:cubicBezTo>
                          <a:pt x="5767565" y="416254"/>
                          <a:pt x="5615397" y="329125"/>
                          <a:pt x="5460651" y="369332"/>
                        </a:cubicBezTo>
                        <a:cubicBezTo>
                          <a:pt x="5305906" y="409539"/>
                          <a:pt x="5024014" y="337578"/>
                          <a:pt x="4914586" y="369332"/>
                        </a:cubicBezTo>
                        <a:cubicBezTo>
                          <a:pt x="4805158" y="401086"/>
                          <a:pt x="4577390" y="309326"/>
                          <a:pt x="4368521" y="369332"/>
                        </a:cubicBezTo>
                        <a:cubicBezTo>
                          <a:pt x="4159652" y="429338"/>
                          <a:pt x="3993029" y="318046"/>
                          <a:pt x="3762388" y="369332"/>
                        </a:cubicBezTo>
                        <a:cubicBezTo>
                          <a:pt x="3531747" y="420618"/>
                          <a:pt x="3522810" y="336330"/>
                          <a:pt x="3336458" y="369332"/>
                        </a:cubicBezTo>
                        <a:cubicBezTo>
                          <a:pt x="3150106" y="402334"/>
                          <a:pt x="2946638" y="336301"/>
                          <a:pt x="2730325" y="369332"/>
                        </a:cubicBezTo>
                        <a:cubicBezTo>
                          <a:pt x="2514012" y="402363"/>
                          <a:pt x="2371950" y="321725"/>
                          <a:pt x="2184260" y="369332"/>
                        </a:cubicBezTo>
                        <a:cubicBezTo>
                          <a:pt x="1996571" y="416939"/>
                          <a:pt x="1794975" y="340602"/>
                          <a:pt x="1578128" y="369332"/>
                        </a:cubicBezTo>
                        <a:cubicBezTo>
                          <a:pt x="1361281" y="398062"/>
                          <a:pt x="1184577" y="293918"/>
                          <a:pt x="911929" y="369332"/>
                        </a:cubicBezTo>
                        <a:cubicBezTo>
                          <a:pt x="639281" y="444746"/>
                          <a:pt x="311376" y="271841"/>
                          <a:pt x="0" y="369332"/>
                        </a:cubicBezTo>
                        <a:cubicBezTo>
                          <a:pt x="-9809" y="250362"/>
                          <a:pt x="42121" y="9881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>
                <a:solidFill>
                  <a:srgbClr val="0000FF"/>
                </a:solidFill>
                <a:latin typeface="Arial"/>
              </a:rPr>
              <a:t>Building the rescaling ratio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Q/A 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ratio 4D LUTs via model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7F467D9D-F185-9847-F8CC-BCD74299A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221" y="1027188"/>
            <a:ext cx="4157879" cy="1760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5379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ACDBD-FCC0-1B2D-C521-0AF24B922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 </a:t>
            </a:r>
            <a:r>
              <a:rPr lang="en-US" noProof="0" dirty="0" err="1"/>
              <a:t>dE</a:t>
            </a:r>
            <a:r>
              <a:rPr lang="en-US" noProof="0" dirty="0"/>
              <a:t>/dx preliminary results:  (WS) and (XP) methods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D9F0C9-4268-EFD3-55DB-8293B1725E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39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8FDAD4-B855-424D-4DA9-5A46D4EAB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3D225-043B-1AED-C6D0-1992F6A1C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2EC146-87E1-10E4-FEB0-C5920910F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754" y="1424491"/>
            <a:ext cx="10877550" cy="5362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4AC591-43F2-0CA7-8D72-1EF958A63409}"/>
              </a:ext>
            </a:extLst>
          </p:cNvPr>
          <p:cNvSpPr txBox="1"/>
          <p:nvPr/>
        </p:nvSpPr>
        <p:spPr>
          <a:xfrm>
            <a:off x="580326" y="1095052"/>
            <a:ext cx="975289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923698196">
                  <a:custGeom>
                    <a:avLst/>
                    <a:gdLst>
                      <a:gd name="connsiteX0" fmla="*/ 0 w 9752894"/>
                      <a:gd name="connsiteY0" fmla="*/ 0 h 369332"/>
                      <a:gd name="connsiteX1" fmla="*/ 768758 w 9752894"/>
                      <a:gd name="connsiteY1" fmla="*/ 0 h 369332"/>
                      <a:gd name="connsiteX2" fmla="*/ 1244928 w 9752894"/>
                      <a:gd name="connsiteY2" fmla="*/ 0 h 369332"/>
                      <a:gd name="connsiteX3" fmla="*/ 1818628 w 9752894"/>
                      <a:gd name="connsiteY3" fmla="*/ 0 h 369332"/>
                      <a:gd name="connsiteX4" fmla="*/ 2587385 w 9752894"/>
                      <a:gd name="connsiteY4" fmla="*/ 0 h 369332"/>
                      <a:gd name="connsiteX5" fmla="*/ 3258614 w 9752894"/>
                      <a:gd name="connsiteY5" fmla="*/ 0 h 369332"/>
                      <a:gd name="connsiteX6" fmla="*/ 3637256 w 9752894"/>
                      <a:gd name="connsiteY6" fmla="*/ 0 h 369332"/>
                      <a:gd name="connsiteX7" fmla="*/ 4113426 w 9752894"/>
                      <a:gd name="connsiteY7" fmla="*/ 0 h 369332"/>
                      <a:gd name="connsiteX8" fmla="*/ 4394539 w 9752894"/>
                      <a:gd name="connsiteY8" fmla="*/ 0 h 369332"/>
                      <a:gd name="connsiteX9" fmla="*/ 4675652 w 9752894"/>
                      <a:gd name="connsiteY9" fmla="*/ 0 h 369332"/>
                      <a:gd name="connsiteX10" fmla="*/ 5054294 w 9752894"/>
                      <a:gd name="connsiteY10" fmla="*/ 0 h 369332"/>
                      <a:gd name="connsiteX11" fmla="*/ 5530465 w 9752894"/>
                      <a:gd name="connsiteY11" fmla="*/ 0 h 369332"/>
                      <a:gd name="connsiteX12" fmla="*/ 5811577 w 9752894"/>
                      <a:gd name="connsiteY12" fmla="*/ 0 h 369332"/>
                      <a:gd name="connsiteX13" fmla="*/ 6190219 w 9752894"/>
                      <a:gd name="connsiteY13" fmla="*/ 0 h 369332"/>
                      <a:gd name="connsiteX14" fmla="*/ 6958977 w 9752894"/>
                      <a:gd name="connsiteY14" fmla="*/ 0 h 369332"/>
                      <a:gd name="connsiteX15" fmla="*/ 7532676 w 9752894"/>
                      <a:gd name="connsiteY15" fmla="*/ 0 h 369332"/>
                      <a:gd name="connsiteX16" fmla="*/ 7813789 w 9752894"/>
                      <a:gd name="connsiteY16" fmla="*/ 0 h 369332"/>
                      <a:gd name="connsiteX17" fmla="*/ 8192431 w 9752894"/>
                      <a:gd name="connsiteY17" fmla="*/ 0 h 369332"/>
                      <a:gd name="connsiteX18" fmla="*/ 8473544 w 9752894"/>
                      <a:gd name="connsiteY18" fmla="*/ 0 h 369332"/>
                      <a:gd name="connsiteX19" fmla="*/ 8754657 w 9752894"/>
                      <a:gd name="connsiteY19" fmla="*/ 0 h 369332"/>
                      <a:gd name="connsiteX20" fmla="*/ 9752894 w 9752894"/>
                      <a:gd name="connsiteY20" fmla="*/ 0 h 369332"/>
                      <a:gd name="connsiteX21" fmla="*/ 9752894 w 9752894"/>
                      <a:gd name="connsiteY21" fmla="*/ 369332 h 369332"/>
                      <a:gd name="connsiteX22" fmla="*/ 8984136 w 9752894"/>
                      <a:gd name="connsiteY22" fmla="*/ 369332 h 369332"/>
                      <a:gd name="connsiteX23" fmla="*/ 8312908 w 9752894"/>
                      <a:gd name="connsiteY23" fmla="*/ 369332 h 369332"/>
                      <a:gd name="connsiteX24" fmla="*/ 8031795 w 9752894"/>
                      <a:gd name="connsiteY24" fmla="*/ 369332 h 369332"/>
                      <a:gd name="connsiteX25" fmla="*/ 7263038 w 9752894"/>
                      <a:gd name="connsiteY25" fmla="*/ 369332 h 369332"/>
                      <a:gd name="connsiteX26" fmla="*/ 6884396 w 9752894"/>
                      <a:gd name="connsiteY26" fmla="*/ 369332 h 369332"/>
                      <a:gd name="connsiteX27" fmla="*/ 6505754 w 9752894"/>
                      <a:gd name="connsiteY27" fmla="*/ 369332 h 369332"/>
                      <a:gd name="connsiteX28" fmla="*/ 5736996 w 9752894"/>
                      <a:gd name="connsiteY28" fmla="*/ 369332 h 369332"/>
                      <a:gd name="connsiteX29" fmla="*/ 5358355 w 9752894"/>
                      <a:gd name="connsiteY29" fmla="*/ 369332 h 369332"/>
                      <a:gd name="connsiteX30" fmla="*/ 5077242 w 9752894"/>
                      <a:gd name="connsiteY30" fmla="*/ 369332 h 369332"/>
                      <a:gd name="connsiteX31" fmla="*/ 4406013 w 9752894"/>
                      <a:gd name="connsiteY31" fmla="*/ 369332 h 369332"/>
                      <a:gd name="connsiteX32" fmla="*/ 4124900 w 9752894"/>
                      <a:gd name="connsiteY32" fmla="*/ 369332 h 369332"/>
                      <a:gd name="connsiteX33" fmla="*/ 3746259 w 9752894"/>
                      <a:gd name="connsiteY33" fmla="*/ 369332 h 369332"/>
                      <a:gd name="connsiteX34" fmla="*/ 2977501 w 9752894"/>
                      <a:gd name="connsiteY34" fmla="*/ 369332 h 369332"/>
                      <a:gd name="connsiteX35" fmla="*/ 2501330 w 9752894"/>
                      <a:gd name="connsiteY35" fmla="*/ 369332 h 369332"/>
                      <a:gd name="connsiteX36" fmla="*/ 1732573 w 9752894"/>
                      <a:gd name="connsiteY36" fmla="*/ 369332 h 369332"/>
                      <a:gd name="connsiteX37" fmla="*/ 1353931 w 9752894"/>
                      <a:gd name="connsiteY37" fmla="*/ 369332 h 369332"/>
                      <a:gd name="connsiteX38" fmla="*/ 975289 w 9752894"/>
                      <a:gd name="connsiteY38" fmla="*/ 369332 h 369332"/>
                      <a:gd name="connsiteX39" fmla="*/ 596648 w 9752894"/>
                      <a:gd name="connsiteY39" fmla="*/ 369332 h 369332"/>
                      <a:gd name="connsiteX40" fmla="*/ 0 w 9752894"/>
                      <a:gd name="connsiteY40" fmla="*/ 369332 h 369332"/>
                      <a:gd name="connsiteX41" fmla="*/ 0 w 9752894"/>
                      <a:gd name="connsiteY41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9752894" h="369332" extrusionOk="0">
                        <a:moveTo>
                          <a:pt x="0" y="0"/>
                        </a:moveTo>
                        <a:cubicBezTo>
                          <a:pt x="174808" y="-88240"/>
                          <a:pt x="570225" y="29226"/>
                          <a:pt x="768758" y="0"/>
                        </a:cubicBezTo>
                        <a:cubicBezTo>
                          <a:pt x="967291" y="-29226"/>
                          <a:pt x="1019414" y="39918"/>
                          <a:pt x="1244928" y="0"/>
                        </a:cubicBezTo>
                        <a:cubicBezTo>
                          <a:pt x="1470442" y="-39918"/>
                          <a:pt x="1608285" y="994"/>
                          <a:pt x="1818628" y="0"/>
                        </a:cubicBezTo>
                        <a:cubicBezTo>
                          <a:pt x="2028971" y="-994"/>
                          <a:pt x="2240607" y="12316"/>
                          <a:pt x="2587385" y="0"/>
                        </a:cubicBezTo>
                        <a:cubicBezTo>
                          <a:pt x="2934163" y="-12316"/>
                          <a:pt x="3112630" y="23881"/>
                          <a:pt x="3258614" y="0"/>
                        </a:cubicBezTo>
                        <a:cubicBezTo>
                          <a:pt x="3404598" y="-23881"/>
                          <a:pt x="3558222" y="25094"/>
                          <a:pt x="3637256" y="0"/>
                        </a:cubicBezTo>
                        <a:cubicBezTo>
                          <a:pt x="3716290" y="-25094"/>
                          <a:pt x="4011896" y="39482"/>
                          <a:pt x="4113426" y="0"/>
                        </a:cubicBezTo>
                        <a:cubicBezTo>
                          <a:pt x="4214956" y="-39482"/>
                          <a:pt x="4306962" y="18938"/>
                          <a:pt x="4394539" y="0"/>
                        </a:cubicBezTo>
                        <a:cubicBezTo>
                          <a:pt x="4482116" y="-18938"/>
                          <a:pt x="4597831" y="23545"/>
                          <a:pt x="4675652" y="0"/>
                        </a:cubicBezTo>
                        <a:cubicBezTo>
                          <a:pt x="4753473" y="-23545"/>
                          <a:pt x="4868737" y="32599"/>
                          <a:pt x="5054294" y="0"/>
                        </a:cubicBezTo>
                        <a:cubicBezTo>
                          <a:pt x="5239851" y="-32599"/>
                          <a:pt x="5352224" y="53194"/>
                          <a:pt x="5530465" y="0"/>
                        </a:cubicBezTo>
                        <a:cubicBezTo>
                          <a:pt x="5708706" y="-53194"/>
                          <a:pt x="5701057" y="23233"/>
                          <a:pt x="5811577" y="0"/>
                        </a:cubicBezTo>
                        <a:cubicBezTo>
                          <a:pt x="5922097" y="-23233"/>
                          <a:pt x="6088501" y="26533"/>
                          <a:pt x="6190219" y="0"/>
                        </a:cubicBezTo>
                        <a:cubicBezTo>
                          <a:pt x="6291937" y="-26533"/>
                          <a:pt x="6674806" y="55766"/>
                          <a:pt x="6958977" y="0"/>
                        </a:cubicBezTo>
                        <a:cubicBezTo>
                          <a:pt x="7243148" y="-55766"/>
                          <a:pt x="7353634" y="6426"/>
                          <a:pt x="7532676" y="0"/>
                        </a:cubicBezTo>
                        <a:cubicBezTo>
                          <a:pt x="7711718" y="-6426"/>
                          <a:pt x="7683407" y="359"/>
                          <a:pt x="7813789" y="0"/>
                        </a:cubicBezTo>
                        <a:cubicBezTo>
                          <a:pt x="7944171" y="-359"/>
                          <a:pt x="8112002" y="19580"/>
                          <a:pt x="8192431" y="0"/>
                        </a:cubicBezTo>
                        <a:cubicBezTo>
                          <a:pt x="8272860" y="-19580"/>
                          <a:pt x="8373101" y="3960"/>
                          <a:pt x="8473544" y="0"/>
                        </a:cubicBezTo>
                        <a:cubicBezTo>
                          <a:pt x="8573987" y="-3960"/>
                          <a:pt x="8672601" y="26647"/>
                          <a:pt x="8754657" y="0"/>
                        </a:cubicBezTo>
                        <a:cubicBezTo>
                          <a:pt x="8836713" y="-26647"/>
                          <a:pt x="9383520" y="106141"/>
                          <a:pt x="9752894" y="0"/>
                        </a:cubicBezTo>
                        <a:cubicBezTo>
                          <a:pt x="9766224" y="78208"/>
                          <a:pt x="9747743" y="287284"/>
                          <a:pt x="9752894" y="369332"/>
                        </a:cubicBezTo>
                        <a:cubicBezTo>
                          <a:pt x="9475654" y="451562"/>
                          <a:pt x="9246731" y="335789"/>
                          <a:pt x="8984136" y="369332"/>
                        </a:cubicBezTo>
                        <a:cubicBezTo>
                          <a:pt x="8721541" y="402875"/>
                          <a:pt x="8482075" y="332283"/>
                          <a:pt x="8312908" y="369332"/>
                        </a:cubicBezTo>
                        <a:cubicBezTo>
                          <a:pt x="8143741" y="406381"/>
                          <a:pt x="8147242" y="337067"/>
                          <a:pt x="8031795" y="369332"/>
                        </a:cubicBezTo>
                        <a:cubicBezTo>
                          <a:pt x="7916348" y="401597"/>
                          <a:pt x="7442239" y="348250"/>
                          <a:pt x="7263038" y="369332"/>
                        </a:cubicBezTo>
                        <a:cubicBezTo>
                          <a:pt x="7083837" y="390414"/>
                          <a:pt x="6992914" y="351597"/>
                          <a:pt x="6884396" y="369332"/>
                        </a:cubicBezTo>
                        <a:cubicBezTo>
                          <a:pt x="6775878" y="387067"/>
                          <a:pt x="6592319" y="337390"/>
                          <a:pt x="6505754" y="369332"/>
                        </a:cubicBezTo>
                        <a:cubicBezTo>
                          <a:pt x="6419189" y="401274"/>
                          <a:pt x="6055023" y="309695"/>
                          <a:pt x="5736996" y="369332"/>
                        </a:cubicBezTo>
                        <a:cubicBezTo>
                          <a:pt x="5418969" y="428969"/>
                          <a:pt x="5464151" y="359801"/>
                          <a:pt x="5358355" y="369332"/>
                        </a:cubicBezTo>
                        <a:cubicBezTo>
                          <a:pt x="5252559" y="378863"/>
                          <a:pt x="5137332" y="357570"/>
                          <a:pt x="5077242" y="369332"/>
                        </a:cubicBezTo>
                        <a:cubicBezTo>
                          <a:pt x="5017152" y="381094"/>
                          <a:pt x="4621294" y="338472"/>
                          <a:pt x="4406013" y="369332"/>
                        </a:cubicBezTo>
                        <a:cubicBezTo>
                          <a:pt x="4190732" y="400192"/>
                          <a:pt x="4225202" y="342762"/>
                          <a:pt x="4124900" y="369332"/>
                        </a:cubicBezTo>
                        <a:cubicBezTo>
                          <a:pt x="4024598" y="395902"/>
                          <a:pt x="3908370" y="364829"/>
                          <a:pt x="3746259" y="369332"/>
                        </a:cubicBezTo>
                        <a:cubicBezTo>
                          <a:pt x="3584148" y="373835"/>
                          <a:pt x="3152016" y="326255"/>
                          <a:pt x="2977501" y="369332"/>
                        </a:cubicBezTo>
                        <a:cubicBezTo>
                          <a:pt x="2802986" y="412409"/>
                          <a:pt x="2652897" y="326366"/>
                          <a:pt x="2501330" y="369332"/>
                        </a:cubicBezTo>
                        <a:cubicBezTo>
                          <a:pt x="2349763" y="412298"/>
                          <a:pt x="1898856" y="280087"/>
                          <a:pt x="1732573" y="369332"/>
                        </a:cubicBezTo>
                        <a:cubicBezTo>
                          <a:pt x="1566290" y="458577"/>
                          <a:pt x="1539979" y="352495"/>
                          <a:pt x="1353931" y="369332"/>
                        </a:cubicBezTo>
                        <a:cubicBezTo>
                          <a:pt x="1167883" y="386169"/>
                          <a:pt x="1113914" y="334365"/>
                          <a:pt x="975289" y="369332"/>
                        </a:cubicBezTo>
                        <a:cubicBezTo>
                          <a:pt x="836664" y="404299"/>
                          <a:pt x="680572" y="328485"/>
                          <a:pt x="596648" y="369332"/>
                        </a:cubicBezTo>
                        <a:cubicBezTo>
                          <a:pt x="512724" y="410179"/>
                          <a:pt x="158627" y="316610"/>
                          <a:pt x="0" y="369332"/>
                        </a:cubicBezTo>
                        <a:cubicBezTo>
                          <a:pt x="-41260" y="213857"/>
                          <a:pt x="37726" y="8830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 err="1">
                <a:solidFill>
                  <a:srgbClr val="FF0000"/>
                </a:solidFill>
                <a:latin typeface="Arial"/>
              </a:rPr>
              <a:t>dE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/dx (4GeV electrons) – comparison of WF and XP methods on Test Beam data (DESY)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664311-3C1A-B795-FFF8-223B906E3B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995" y="6066665"/>
            <a:ext cx="3534907" cy="34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446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9DC5C24-613C-ADE2-EC92-106F52B21B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037" b="13879"/>
          <a:stretch/>
        </p:blipFill>
        <p:spPr>
          <a:xfrm>
            <a:off x="3909890" y="1924235"/>
            <a:ext cx="5986994" cy="35904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D53374B-52D5-85B0-88D3-08AA0CE86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sz="3600" noProof="0" dirty="0"/>
              <a:t>The ND280 experiment: the upgrade  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25A48-6110-AB09-7EA5-2F6A9D505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4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BAB09-AC91-D812-9503-1A829421D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EA2C-49C0-54AD-4CB3-8179204F0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BA79D5-C6F9-DCFA-DD7C-828D0F94190B}"/>
              </a:ext>
            </a:extLst>
          </p:cNvPr>
          <p:cNvSpPr txBox="1"/>
          <p:nvPr/>
        </p:nvSpPr>
        <p:spPr>
          <a:xfrm>
            <a:off x="407986" y="1107673"/>
            <a:ext cx="777398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Reduced angular acceptance 𝜈 events,  mostly reconstruct forward going tracks entering the TPCs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Low eﬃciency to reconstruct low momenta protons</a:t>
            </a:r>
          </a:p>
          <a:p>
            <a:endParaRPr lang="en-US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B2EDCF-B239-43F7-4632-6236B9975227}"/>
              </a:ext>
            </a:extLst>
          </p:cNvPr>
          <p:cNvSpPr txBox="1"/>
          <p:nvPr/>
        </p:nvSpPr>
        <p:spPr>
          <a:xfrm>
            <a:off x="640759" y="5543279"/>
            <a:ext cx="736892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noProof="0" dirty="0">
                <a:solidFill>
                  <a:srgbClr val="FF0000"/>
                </a:solidFill>
              </a:rPr>
              <a:t>New detectors to extend acceptance for tracks at  high angles</a:t>
            </a:r>
          </a:p>
          <a:p>
            <a:r>
              <a:rPr lang="en-US" noProof="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4C5A0A7-43C1-C287-A626-6CBA5E0EF5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6" y="3774884"/>
            <a:ext cx="2447225" cy="16712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284BD4-6179-8CF0-FF40-5EEAB3CC2A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4014" y="4711522"/>
            <a:ext cx="2872204" cy="20915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7B7DF12-9DCC-A28B-F88C-E2F233B217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6813" y="322920"/>
            <a:ext cx="3077843" cy="1907786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1962AF1-6F5C-4FBE-CCEA-2361C1887C1E}"/>
              </a:ext>
            </a:extLst>
          </p:cNvPr>
          <p:cNvCxnSpPr/>
          <p:nvPr/>
        </p:nvCxnSpPr>
        <p:spPr>
          <a:xfrm>
            <a:off x="690838" y="4523822"/>
            <a:ext cx="2295117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91594B3-C0D0-A160-366A-B9B4ACE4EEB8}"/>
              </a:ext>
            </a:extLst>
          </p:cNvPr>
          <p:cNvSpPr txBox="1"/>
          <p:nvPr/>
        </p:nvSpPr>
        <p:spPr>
          <a:xfrm>
            <a:off x="7406500" y="2512606"/>
            <a:ext cx="22158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noProof="0" dirty="0">
                <a:solidFill>
                  <a:srgbClr val="2F2F2F"/>
                </a:solidFill>
              </a:rPr>
              <a:t>Detector installed inside</a:t>
            </a:r>
          </a:p>
          <a:p>
            <a:r>
              <a:rPr lang="en-US" sz="1200" b="1" noProof="0" dirty="0">
                <a:solidFill>
                  <a:srgbClr val="2F2F2F"/>
                </a:solidFill>
              </a:rPr>
              <a:t>UA1/NOMAD magnet (0.2 T)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6F76A1EE-616B-9CB7-34DE-F6A581E2BA7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1334" r="61073"/>
          <a:stretch/>
        </p:blipFill>
        <p:spPr>
          <a:xfrm>
            <a:off x="687168" y="2126035"/>
            <a:ext cx="2510317" cy="1458603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203C1FCA-6519-99A3-26E4-41DEEE1A6CC9}"/>
              </a:ext>
            </a:extLst>
          </p:cNvPr>
          <p:cNvSpPr/>
          <p:nvPr/>
        </p:nvSpPr>
        <p:spPr>
          <a:xfrm>
            <a:off x="3353662" y="2522695"/>
            <a:ext cx="400050" cy="72898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567582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ACDBD-FCC0-1B2D-C521-0AF24B922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 </a:t>
            </a:r>
            <a:r>
              <a:rPr lang="en-US" noProof="0" dirty="0" err="1"/>
              <a:t>dE</a:t>
            </a:r>
            <a:r>
              <a:rPr lang="en-US" noProof="0" dirty="0"/>
              <a:t>/dx preliminary results: (XP) method 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D9F0C9-4268-EFD3-55DB-8293B1725E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40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8FDAD4-B855-424D-4DA9-5A46D4EAB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3D225-043B-1AED-C6D0-1992F6A1C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357EA8-F096-8863-2E1E-3E4137588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46" y="2910202"/>
            <a:ext cx="5783418" cy="38798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0349CB-E5A6-8191-A547-6F49C6DD9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199" y="2910202"/>
            <a:ext cx="5268974" cy="36357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75FFC2-3927-2417-194B-0733A840A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594" y="964525"/>
            <a:ext cx="2356077" cy="16070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842E3B-7BD9-3F28-E01A-BAC0E49144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8542" y="1298125"/>
            <a:ext cx="1987864" cy="12809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2AB9E3B-572D-0F50-61A3-78F051F2EE6A}"/>
              </a:ext>
            </a:extLst>
          </p:cNvPr>
          <p:cNvSpPr txBox="1"/>
          <p:nvPr/>
        </p:nvSpPr>
        <p:spPr>
          <a:xfrm>
            <a:off x="3527572" y="1090559"/>
            <a:ext cx="9752894" cy="369332"/>
          </a:xfrm>
          <a:prstGeom prst="rect">
            <a:avLst/>
          </a:pr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1923698196">
                  <a:custGeom>
                    <a:avLst/>
                    <a:gdLst>
                      <a:gd name="connsiteX0" fmla="*/ 0 w 9752894"/>
                      <a:gd name="connsiteY0" fmla="*/ 0 h 369332"/>
                      <a:gd name="connsiteX1" fmla="*/ 768758 w 9752894"/>
                      <a:gd name="connsiteY1" fmla="*/ 0 h 369332"/>
                      <a:gd name="connsiteX2" fmla="*/ 1244928 w 9752894"/>
                      <a:gd name="connsiteY2" fmla="*/ 0 h 369332"/>
                      <a:gd name="connsiteX3" fmla="*/ 1818628 w 9752894"/>
                      <a:gd name="connsiteY3" fmla="*/ 0 h 369332"/>
                      <a:gd name="connsiteX4" fmla="*/ 2587385 w 9752894"/>
                      <a:gd name="connsiteY4" fmla="*/ 0 h 369332"/>
                      <a:gd name="connsiteX5" fmla="*/ 3258614 w 9752894"/>
                      <a:gd name="connsiteY5" fmla="*/ 0 h 369332"/>
                      <a:gd name="connsiteX6" fmla="*/ 3637256 w 9752894"/>
                      <a:gd name="connsiteY6" fmla="*/ 0 h 369332"/>
                      <a:gd name="connsiteX7" fmla="*/ 4113426 w 9752894"/>
                      <a:gd name="connsiteY7" fmla="*/ 0 h 369332"/>
                      <a:gd name="connsiteX8" fmla="*/ 4394539 w 9752894"/>
                      <a:gd name="connsiteY8" fmla="*/ 0 h 369332"/>
                      <a:gd name="connsiteX9" fmla="*/ 4675652 w 9752894"/>
                      <a:gd name="connsiteY9" fmla="*/ 0 h 369332"/>
                      <a:gd name="connsiteX10" fmla="*/ 5054294 w 9752894"/>
                      <a:gd name="connsiteY10" fmla="*/ 0 h 369332"/>
                      <a:gd name="connsiteX11" fmla="*/ 5530465 w 9752894"/>
                      <a:gd name="connsiteY11" fmla="*/ 0 h 369332"/>
                      <a:gd name="connsiteX12" fmla="*/ 5811577 w 9752894"/>
                      <a:gd name="connsiteY12" fmla="*/ 0 h 369332"/>
                      <a:gd name="connsiteX13" fmla="*/ 6190219 w 9752894"/>
                      <a:gd name="connsiteY13" fmla="*/ 0 h 369332"/>
                      <a:gd name="connsiteX14" fmla="*/ 6958977 w 9752894"/>
                      <a:gd name="connsiteY14" fmla="*/ 0 h 369332"/>
                      <a:gd name="connsiteX15" fmla="*/ 7532676 w 9752894"/>
                      <a:gd name="connsiteY15" fmla="*/ 0 h 369332"/>
                      <a:gd name="connsiteX16" fmla="*/ 7813789 w 9752894"/>
                      <a:gd name="connsiteY16" fmla="*/ 0 h 369332"/>
                      <a:gd name="connsiteX17" fmla="*/ 8192431 w 9752894"/>
                      <a:gd name="connsiteY17" fmla="*/ 0 h 369332"/>
                      <a:gd name="connsiteX18" fmla="*/ 8473544 w 9752894"/>
                      <a:gd name="connsiteY18" fmla="*/ 0 h 369332"/>
                      <a:gd name="connsiteX19" fmla="*/ 8754657 w 9752894"/>
                      <a:gd name="connsiteY19" fmla="*/ 0 h 369332"/>
                      <a:gd name="connsiteX20" fmla="*/ 9752894 w 9752894"/>
                      <a:gd name="connsiteY20" fmla="*/ 0 h 369332"/>
                      <a:gd name="connsiteX21" fmla="*/ 9752894 w 9752894"/>
                      <a:gd name="connsiteY21" fmla="*/ 369332 h 369332"/>
                      <a:gd name="connsiteX22" fmla="*/ 8984136 w 9752894"/>
                      <a:gd name="connsiteY22" fmla="*/ 369332 h 369332"/>
                      <a:gd name="connsiteX23" fmla="*/ 8312908 w 9752894"/>
                      <a:gd name="connsiteY23" fmla="*/ 369332 h 369332"/>
                      <a:gd name="connsiteX24" fmla="*/ 8031795 w 9752894"/>
                      <a:gd name="connsiteY24" fmla="*/ 369332 h 369332"/>
                      <a:gd name="connsiteX25" fmla="*/ 7263038 w 9752894"/>
                      <a:gd name="connsiteY25" fmla="*/ 369332 h 369332"/>
                      <a:gd name="connsiteX26" fmla="*/ 6884396 w 9752894"/>
                      <a:gd name="connsiteY26" fmla="*/ 369332 h 369332"/>
                      <a:gd name="connsiteX27" fmla="*/ 6505754 w 9752894"/>
                      <a:gd name="connsiteY27" fmla="*/ 369332 h 369332"/>
                      <a:gd name="connsiteX28" fmla="*/ 5736996 w 9752894"/>
                      <a:gd name="connsiteY28" fmla="*/ 369332 h 369332"/>
                      <a:gd name="connsiteX29" fmla="*/ 5358355 w 9752894"/>
                      <a:gd name="connsiteY29" fmla="*/ 369332 h 369332"/>
                      <a:gd name="connsiteX30" fmla="*/ 5077242 w 9752894"/>
                      <a:gd name="connsiteY30" fmla="*/ 369332 h 369332"/>
                      <a:gd name="connsiteX31" fmla="*/ 4406013 w 9752894"/>
                      <a:gd name="connsiteY31" fmla="*/ 369332 h 369332"/>
                      <a:gd name="connsiteX32" fmla="*/ 4124900 w 9752894"/>
                      <a:gd name="connsiteY32" fmla="*/ 369332 h 369332"/>
                      <a:gd name="connsiteX33" fmla="*/ 3746259 w 9752894"/>
                      <a:gd name="connsiteY33" fmla="*/ 369332 h 369332"/>
                      <a:gd name="connsiteX34" fmla="*/ 2977501 w 9752894"/>
                      <a:gd name="connsiteY34" fmla="*/ 369332 h 369332"/>
                      <a:gd name="connsiteX35" fmla="*/ 2501330 w 9752894"/>
                      <a:gd name="connsiteY35" fmla="*/ 369332 h 369332"/>
                      <a:gd name="connsiteX36" fmla="*/ 1732573 w 9752894"/>
                      <a:gd name="connsiteY36" fmla="*/ 369332 h 369332"/>
                      <a:gd name="connsiteX37" fmla="*/ 1353931 w 9752894"/>
                      <a:gd name="connsiteY37" fmla="*/ 369332 h 369332"/>
                      <a:gd name="connsiteX38" fmla="*/ 975289 w 9752894"/>
                      <a:gd name="connsiteY38" fmla="*/ 369332 h 369332"/>
                      <a:gd name="connsiteX39" fmla="*/ 596648 w 9752894"/>
                      <a:gd name="connsiteY39" fmla="*/ 369332 h 369332"/>
                      <a:gd name="connsiteX40" fmla="*/ 0 w 9752894"/>
                      <a:gd name="connsiteY40" fmla="*/ 369332 h 369332"/>
                      <a:gd name="connsiteX41" fmla="*/ 0 w 9752894"/>
                      <a:gd name="connsiteY41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9752894" h="369332" extrusionOk="0">
                        <a:moveTo>
                          <a:pt x="0" y="0"/>
                        </a:moveTo>
                        <a:cubicBezTo>
                          <a:pt x="174808" y="-88240"/>
                          <a:pt x="570225" y="29226"/>
                          <a:pt x="768758" y="0"/>
                        </a:cubicBezTo>
                        <a:cubicBezTo>
                          <a:pt x="967291" y="-29226"/>
                          <a:pt x="1019414" y="39918"/>
                          <a:pt x="1244928" y="0"/>
                        </a:cubicBezTo>
                        <a:cubicBezTo>
                          <a:pt x="1470442" y="-39918"/>
                          <a:pt x="1608285" y="994"/>
                          <a:pt x="1818628" y="0"/>
                        </a:cubicBezTo>
                        <a:cubicBezTo>
                          <a:pt x="2028971" y="-994"/>
                          <a:pt x="2240607" y="12316"/>
                          <a:pt x="2587385" y="0"/>
                        </a:cubicBezTo>
                        <a:cubicBezTo>
                          <a:pt x="2934163" y="-12316"/>
                          <a:pt x="3112630" y="23881"/>
                          <a:pt x="3258614" y="0"/>
                        </a:cubicBezTo>
                        <a:cubicBezTo>
                          <a:pt x="3404598" y="-23881"/>
                          <a:pt x="3558222" y="25094"/>
                          <a:pt x="3637256" y="0"/>
                        </a:cubicBezTo>
                        <a:cubicBezTo>
                          <a:pt x="3716290" y="-25094"/>
                          <a:pt x="4011896" y="39482"/>
                          <a:pt x="4113426" y="0"/>
                        </a:cubicBezTo>
                        <a:cubicBezTo>
                          <a:pt x="4214956" y="-39482"/>
                          <a:pt x="4306962" y="18938"/>
                          <a:pt x="4394539" y="0"/>
                        </a:cubicBezTo>
                        <a:cubicBezTo>
                          <a:pt x="4482116" y="-18938"/>
                          <a:pt x="4597831" y="23545"/>
                          <a:pt x="4675652" y="0"/>
                        </a:cubicBezTo>
                        <a:cubicBezTo>
                          <a:pt x="4753473" y="-23545"/>
                          <a:pt x="4868737" y="32599"/>
                          <a:pt x="5054294" y="0"/>
                        </a:cubicBezTo>
                        <a:cubicBezTo>
                          <a:pt x="5239851" y="-32599"/>
                          <a:pt x="5352224" y="53194"/>
                          <a:pt x="5530465" y="0"/>
                        </a:cubicBezTo>
                        <a:cubicBezTo>
                          <a:pt x="5708706" y="-53194"/>
                          <a:pt x="5701057" y="23233"/>
                          <a:pt x="5811577" y="0"/>
                        </a:cubicBezTo>
                        <a:cubicBezTo>
                          <a:pt x="5922097" y="-23233"/>
                          <a:pt x="6088501" y="26533"/>
                          <a:pt x="6190219" y="0"/>
                        </a:cubicBezTo>
                        <a:cubicBezTo>
                          <a:pt x="6291937" y="-26533"/>
                          <a:pt x="6674806" y="55766"/>
                          <a:pt x="6958977" y="0"/>
                        </a:cubicBezTo>
                        <a:cubicBezTo>
                          <a:pt x="7243148" y="-55766"/>
                          <a:pt x="7353634" y="6426"/>
                          <a:pt x="7532676" y="0"/>
                        </a:cubicBezTo>
                        <a:cubicBezTo>
                          <a:pt x="7711718" y="-6426"/>
                          <a:pt x="7683407" y="359"/>
                          <a:pt x="7813789" y="0"/>
                        </a:cubicBezTo>
                        <a:cubicBezTo>
                          <a:pt x="7944171" y="-359"/>
                          <a:pt x="8112002" y="19580"/>
                          <a:pt x="8192431" y="0"/>
                        </a:cubicBezTo>
                        <a:cubicBezTo>
                          <a:pt x="8272860" y="-19580"/>
                          <a:pt x="8373101" y="3960"/>
                          <a:pt x="8473544" y="0"/>
                        </a:cubicBezTo>
                        <a:cubicBezTo>
                          <a:pt x="8573987" y="-3960"/>
                          <a:pt x="8672601" y="26647"/>
                          <a:pt x="8754657" y="0"/>
                        </a:cubicBezTo>
                        <a:cubicBezTo>
                          <a:pt x="8836713" y="-26647"/>
                          <a:pt x="9383520" y="106141"/>
                          <a:pt x="9752894" y="0"/>
                        </a:cubicBezTo>
                        <a:cubicBezTo>
                          <a:pt x="9766224" y="78208"/>
                          <a:pt x="9747743" y="287284"/>
                          <a:pt x="9752894" y="369332"/>
                        </a:cubicBezTo>
                        <a:cubicBezTo>
                          <a:pt x="9475654" y="451562"/>
                          <a:pt x="9246731" y="335789"/>
                          <a:pt x="8984136" y="369332"/>
                        </a:cubicBezTo>
                        <a:cubicBezTo>
                          <a:pt x="8721541" y="402875"/>
                          <a:pt x="8482075" y="332283"/>
                          <a:pt x="8312908" y="369332"/>
                        </a:cubicBezTo>
                        <a:cubicBezTo>
                          <a:pt x="8143741" y="406381"/>
                          <a:pt x="8147242" y="337067"/>
                          <a:pt x="8031795" y="369332"/>
                        </a:cubicBezTo>
                        <a:cubicBezTo>
                          <a:pt x="7916348" y="401597"/>
                          <a:pt x="7442239" y="348250"/>
                          <a:pt x="7263038" y="369332"/>
                        </a:cubicBezTo>
                        <a:cubicBezTo>
                          <a:pt x="7083837" y="390414"/>
                          <a:pt x="6992914" y="351597"/>
                          <a:pt x="6884396" y="369332"/>
                        </a:cubicBezTo>
                        <a:cubicBezTo>
                          <a:pt x="6775878" y="387067"/>
                          <a:pt x="6592319" y="337390"/>
                          <a:pt x="6505754" y="369332"/>
                        </a:cubicBezTo>
                        <a:cubicBezTo>
                          <a:pt x="6419189" y="401274"/>
                          <a:pt x="6055023" y="309695"/>
                          <a:pt x="5736996" y="369332"/>
                        </a:cubicBezTo>
                        <a:cubicBezTo>
                          <a:pt x="5418969" y="428969"/>
                          <a:pt x="5464151" y="359801"/>
                          <a:pt x="5358355" y="369332"/>
                        </a:cubicBezTo>
                        <a:cubicBezTo>
                          <a:pt x="5252559" y="378863"/>
                          <a:pt x="5137332" y="357570"/>
                          <a:pt x="5077242" y="369332"/>
                        </a:cubicBezTo>
                        <a:cubicBezTo>
                          <a:pt x="5017152" y="381094"/>
                          <a:pt x="4621294" y="338472"/>
                          <a:pt x="4406013" y="369332"/>
                        </a:cubicBezTo>
                        <a:cubicBezTo>
                          <a:pt x="4190732" y="400192"/>
                          <a:pt x="4225202" y="342762"/>
                          <a:pt x="4124900" y="369332"/>
                        </a:cubicBezTo>
                        <a:cubicBezTo>
                          <a:pt x="4024598" y="395902"/>
                          <a:pt x="3908370" y="364829"/>
                          <a:pt x="3746259" y="369332"/>
                        </a:cubicBezTo>
                        <a:cubicBezTo>
                          <a:pt x="3584148" y="373835"/>
                          <a:pt x="3152016" y="326255"/>
                          <a:pt x="2977501" y="369332"/>
                        </a:cubicBezTo>
                        <a:cubicBezTo>
                          <a:pt x="2802986" y="412409"/>
                          <a:pt x="2652897" y="326366"/>
                          <a:pt x="2501330" y="369332"/>
                        </a:cubicBezTo>
                        <a:cubicBezTo>
                          <a:pt x="2349763" y="412298"/>
                          <a:pt x="1898856" y="280087"/>
                          <a:pt x="1732573" y="369332"/>
                        </a:cubicBezTo>
                        <a:cubicBezTo>
                          <a:pt x="1566290" y="458577"/>
                          <a:pt x="1539979" y="352495"/>
                          <a:pt x="1353931" y="369332"/>
                        </a:cubicBezTo>
                        <a:cubicBezTo>
                          <a:pt x="1167883" y="386169"/>
                          <a:pt x="1113914" y="334365"/>
                          <a:pt x="975289" y="369332"/>
                        </a:cubicBezTo>
                        <a:cubicBezTo>
                          <a:pt x="836664" y="404299"/>
                          <a:pt x="680572" y="328485"/>
                          <a:pt x="596648" y="369332"/>
                        </a:cubicBezTo>
                        <a:cubicBezTo>
                          <a:pt x="512724" y="410179"/>
                          <a:pt x="158627" y="316610"/>
                          <a:pt x="0" y="369332"/>
                        </a:cubicBezTo>
                        <a:cubicBezTo>
                          <a:pt x="-41260" y="213857"/>
                          <a:pt x="37726" y="8830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 err="1">
                <a:solidFill>
                  <a:srgbClr val="FF0000"/>
                </a:solidFill>
                <a:latin typeface="Arial"/>
              </a:rPr>
              <a:t>dE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/dx via XP method on Test Beam data (CERN PS T10) 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DED0338-EA87-802C-9EE4-EB059B7925C5}"/>
              </a:ext>
            </a:extLst>
          </p:cNvPr>
          <p:cNvCxnSpPr>
            <a:cxnSpLocks/>
          </p:cNvCxnSpPr>
          <p:nvPr/>
        </p:nvCxnSpPr>
        <p:spPr>
          <a:xfrm flipH="1">
            <a:off x="681567" y="2437848"/>
            <a:ext cx="210097" cy="8441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944D31-DB9F-AEE6-8D71-8A37E3E53A1A}"/>
              </a:ext>
            </a:extLst>
          </p:cNvPr>
          <p:cNvCxnSpPr>
            <a:cxnSpLocks/>
          </p:cNvCxnSpPr>
          <p:nvPr/>
        </p:nvCxnSpPr>
        <p:spPr>
          <a:xfrm>
            <a:off x="1429421" y="2437848"/>
            <a:ext cx="4378712" cy="84413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07109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ACDBD-FCC0-1B2D-C521-0AF24B922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 PID preliminary results (XP) vs (WS) 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D9F0C9-4268-EFD3-55DB-8293B1725E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41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8FDAD4-B855-424D-4DA9-5A46D4EAB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3D225-043B-1AED-C6D0-1992F6A1C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EFA5ED-CADB-2899-C56A-B2C7B0EB65BB}"/>
              </a:ext>
            </a:extLst>
          </p:cNvPr>
          <p:cNvSpPr txBox="1"/>
          <p:nvPr/>
        </p:nvSpPr>
        <p:spPr>
          <a:xfrm>
            <a:off x="563063" y="1124821"/>
            <a:ext cx="7920717" cy="369332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923698196">
                  <a:custGeom>
                    <a:avLst/>
                    <a:gdLst>
                      <a:gd name="connsiteX0" fmla="*/ 0 w 7920717"/>
                      <a:gd name="connsiteY0" fmla="*/ 0 h 369332"/>
                      <a:gd name="connsiteX1" fmla="*/ 724180 w 7920717"/>
                      <a:gd name="connsiteY1" fmla="*/ 0 h 369332"/>
                      <a:gd name="connsiteX2" fmla="*/ 1210738 w 7920717"/>
                      <a:gd name="connsiteY2" fmla="*/ 0 h 369332"/>
                      <a:gd name="connsiteX3" fmla="*/ 1776504 w 7920717"/>
                      <a:gd name="connsiteY3" fmla="*/ 0 h 369332"/>
                      <a:gd name="connsiteX4" fmla="*/ 2500684 w 7920717"/>
                      <a:gd name="connsiteY4" fmla="*/ 0 h 369332"/>
                      <a:gd name="connsiteX5" fmla="*/ 3145656 w 7920717"/>
                      <a:gd name="connsiteY5" fmla="*/ 0 h 369332"/>
                      <a:gd name="connsiteX6" fmla="*/ 3553007 w 7920717"/>
                      <a:gd name="connsiteY6" fmla="*/ 0 h 369332"/>
                      <a:gd name="connsiteX7" fmla="*/ 4039566 w 7920717"/>
                      <a:gd name="connsiteY7" fmla="*/ 0 h 369332"/>
                      <a:gd name="connsiteX8" fmla="*/ 4367710 w 7920717"/>
                      <a:gd name="connsiteY8" fmla="*/ 0 h 369332"/>
                      <a:gd name="connsiteX9" fmla="*/ 4695854 w 7920717"/>
                      <a:gd name="connsiteY9" fmla="*/ 0 h 369332"/>
                      <a:gd name="connsiteX10" fmla="*/ 5103205 w 7920717"/>
                      <a:gd name="connsiteY10" fmla="*/ 0 h 369332"/>
                      <a:gd name="connsiteX11" fmla="*/ 5589763 w 7920717"/>
                      <a:gd name="connsiteY11" fmla="*/ 0 h 369332"/>
                      <a:gd name="connsiteX12" fmla="*/ 5917907 w 7920717"/>
                      <a:gd name="connsiteY12" fmla="*/ 0 h 369332"/>
                      <a:gd name="connsiteX13" fmla="*/ 6325258 w 7920717"/>
                      <a:gd name="connsiteY13" fmla="*/ 0 h 369332"/>
                      <a:gd name="connsiteX14" fmla="*/ 7049438 w 7920717"/>
                      <a:gd name="connsiteY14" fmla="*/ 0 h 369332"/>
                      <a:gd name="connsiteX15" fmla="*/ 7920717 w 7920717"/>
                      <a:gd name="connsiteY15" fmla="*/ 0 h 369332"/>
                      <a:gd name="connsiteX16" fmla="*/ 7920717 w 7920717"/>
                      <a:gd name="connsiteY16" fmla="*/ 369332 h 369332"/>
                      <a:gd name="connsiteX17" fmla="*/ 7275744 w 7920717"/>
                      <a:gd name="connsiteY17" fmla="*/ 369332 h 369332"/>
                      <a:gd name="connsiteX18" fmla="*/ 6868393 w 7920717"/>
                      <a:gd name="connsiteY18" fmla="*/ 369332 h 369332"/>
                      <a:gd name="connsiteX19" fmla="*/ 6223421 w 7920717"/>
                      <a:gd name="connsiteY19" fmla="*/ 369332 h 369332"/>
                      <a:gd name="connsiteX20" fmla="*/ 5657655 w 7920717"/>
                      <a:gd name="connsiteY20" fmla="*/ 369332 h 369332"/>
                      <a:gd name="connsiteX21" fmla="*/ 5012682 w 7920717"/>
                      <a:gd name="connsiteY21" fmla="*/ 369332 h 369332"/>
                      <a:gd name="connsiteX22" fmla="*/ 4288502 w 7920717"/>
                      <a:gd name="connsiteY22" fmla="*/ 369332 h 369332"/>
                      <a:gd name="connsiteX23" fmla="*/ 3643530 w 7920717"/>
                      <a:gd name="connsiteY23" fmla="*/ 369332 h 369332"/>
                      <a:gd name="connsiteX24" fmla="*/ 3315386 w 7920717"/>
                      <a:gd name="connsiteY24" fmla="*/ 369332 h 369332"/>
                      <a:gd name="connsiteX25" fmla="*/ 2591206 w 7920717"/>
                      <a:gd name="connsiteY25" fmla="*/ 369332 h 369332"/>
                      <a:gd name="connsiteX26" fmla="*/ 2183855 w 7920717"/>
                      <a:gd name="connsiteY26" fmla="*/ 369332 h 369332"/>
                      <a:gd name="connsiteX27" fmla="*/ 1776504 w 7920717"/>
                      <a:gd name="connsiteY27" fmla="*/ 369332 h 369332"/>
                      <a:gd name="connsiteX28" fmla="*/ 1052324 w 7920717"/>
                      <a:gd name="connsiteY28" fmla="*/ 369332 h 369332"/>
                      <a:gd name="connsiteX29" fmla="*/ 644973 w 7920717"/>
                      <a:gd name="connsiteY29" fmla="*/ 369332 h 369332"/>
                      <a:gd name="connsiteX30" fmla="*/ 0 w 7920717"/>
                      <a:gd name="connsiteY30" fmla="*/ 369332 h 369332"/>
                      <a:gd name="connsiteX31" fmla="*/ 0 w 7920717"/>
                      <a:gd name="connsiteY31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7920717" h="369332" extrusionOk="0">
                        <a:moveTo>
                          <a:pt x="0" y="0"/>
                        </a:moveTo>
                        <a:cubicBezTo>
                          <a:pt x="291727" y="-79309"/>
                          <a:pt x="370211" y="27954"/>
                          <a:pt x="724180" y="0"/>
                        </a:cubicBezTo>
                        <a:cubicBezTo>
                          <a:pt x="1078149" y="-27954"/>
                          <a:pt x="1017949" y="32570"/>
                          <a:pt x="1210738" y="0"/>
                        </a:cubicBezTo>
                        <a:cubicBezTo>
                          <a:pt x="1403527" y="-32570"/>
                          <a:pt x="1538014" y="37924"/>
                          <a:pt x="1776504" y="0"/>
                        </a:cubicBezTo>
                        <a:cubicBezTo>
                          <a:pt x="2014994" y="-37924"/>
                          <a:pt x="2273342" y="22621"/>
                          <a:pt x="2500684" y="0"/>
                        </a:cubicBezTo>
                        <a:cubicBezTo>
                          <a:pt x="2728026" y="-22621"/>
                          <a:pt x="2946228" y="13895"/>
                          <a:pt x="3145656" y="0"/>
                        </a:cubicBezTo>
                        <a:cubicBezTo>
                          <a:pt x="3345084" y="-13895"/>
                          <a:pt x="3386738" y="11089"/>
                          <a:pt x="3553007" y="0"/>
                        </a:cubicBezTo>
                        <a:cubicBezTo>
                          <a:pt x="3719276" y="-11089"/>
                          <a:pt x="3886979" y="21420"/>
                          <a:pt x="4039566" y="0"/>
                        </a:cubicBezTo>
                        <a:cubicBezTo>
                          <a:pt x="4192153" y="-21420"/>
                          <a:pt x="4243466" y="13418"/>
                          <a:pt x="4367710" y="0"/>
                        </a:cubicBezTo>
                        <a:cubicBezTo>
                          <a:pt x="4491954" y="-13418"/>
                          <a:pt x="4547143" y="19723"/>
                          <a:pt x="4695854" y="0"/>
                        </a:cubicBezTo>
                        <a:cubicBezTo>
                          <a:pt x="4844565" y="-19723"/>
                          <a:pt x="5002288" y="32425"/>
                          <a:pt x="5103205" y="0"/>
                        </a:cubicBezTo>
                        <a:cubicBezTo>
                          <a:pt x="5204122" y="-32425"/>
                          <a:pt x="5488091" y="1895"/>
                          <a:pt x="5589763" y="0"/>
                        </a:cubicBezTo>
                        <a:cubicBezTo>
                          <a:pt x="5691435" y="-1895"/>
                          <a:pt x="5820341" y="35557"/>
                          <a:pt x="5917907" y="0"/>
                        </a:cubicBezTo>
                        <a:cubicBezTo>
                          <a:pt x="6015473" y="-35557"/>
                          <a:pt x="6175607" y="15662"/>
                          <a:pt x="6325258" y="0"/>
                        </a:cubicBezTo>
                        <a:cubicBezTo>
                          <a:pt x="6474909" y="-15662"/>
                          <a:pt x="6871619" y="18209"/>
                          <a:pt x="7049438" y="0"/>
                        </a:cubicBezTo>
                        <a:cubicBezTo>
                          <a:pt x="7227257" y="-18209"/>
                          <a:pt x="7535527" y="36744"/>
                          <a:pt x="7920717" y="0"/>
                        </a:cubicBezTo>
                        <a:cubicBezTo>
                          <a:pt x="7929368" y="163114"/>
                          <a:pt x="7892815" y="225972"/>
                          <a:pt x="7920717" y="369332"/>
                        </a:cubicBezTo>
                        <a:cubicBezTo>
                          <a:pt x="7782360" y="394328"/>
                          <a:pt x="7591990" y="317230"/>
                          <a:pt x="7275744" y="369332"/>
                        </a:cubicBezTo>
                        <a:cubicBezTo>
                          <a:pt x="6959498" y="421434"/>
                          <a:pt x="7024208" y="342292"/>
                          <a:pt x="6868393" y="369332"/>
                        </a:cubicBezTo>
                        <a:cubicBezTo>
                          <a:pt x="6712578" y="396372"/>
                          <a:pt x="6380691" y="303698"/>
                          <a:pt x="6223421" y="369332"/>
                        </a:cubicBezTo>
                        <a:cubicBezTo>
                          <a:pt x="6066151" y="434966"/>
                          <a:pt x="5861867" y="322149"/>
                          <a:pt x="5657655" y="369332"/>
                        </a:cubicBezTo>
                        <a:cubicBezTo>
                          <a:pt x="5453443" y="416515"/>
                          <a:pt x="5228966" y="337875"/>
                          <a:pt x="5012682" y="369332"/>
                        </a:cubicBezTo>
                        <a:cubicBezTo>
                          <a:pt x="4796398" y="400789"/>
                          <a:pt x="4466846" y="357946"/>
                          <a:pt x="4288502" y="369332"/>
                        </a:cubicBezTo>
                        <a:cubicBezTo>
                          <a:pt x="4110158" y="380718"/>
                          <a:pt x="3777500" y="363982"/>
                          <a:pt x="3643530" y="369332"/>
                        </a:cubicBezTo>
                        <a:cubicBezTo>
                          <a:pt x="3509560" y="374682"/>
                          <a:pt x="3475081" y="337438"/>
                          <a:pt x="3315386" y="369332"/>
                        </a:cubicBezTo>
                        <a:cubicBezTo>
                          <a:pt x="3155691" y="401226"/>
                          <a:pt x="2796917" y="351455"/>
                          <a:pt x="2591206" y="369332"/>
                        </a:cubicBezTo>
                        <a:cubicBezTo>
                          <a:pt x="2385495" y="387209"/>
                          <a:pt x="2316510" y="361142"/>
                          <a:pt x="2183855" y="369332"/>
                        </a:cubicBezTo>
                        <a:cubicBezTo>
                          <a:pt x="2051200" y="377522"/>
                          <a:pt x="1929237" y="328326"/>
                          <a:pt x="1776504" y="369332"/>
                        </a:cubicBezTo>
                        <a:cubicBezTo>
                          <a:pt x="1623771" y="410338"/>
                          <a:pt x="1288025" y="308301"/>
                          <a:pt x="1052324" y="369332"/>
                        </a:cubicBezTo>
                        <a:cubicBezTo>
                          <a:pt x="816623" y="430363"/>
                          <a:pt x="748468" y="338123"/>
                          <a:pt x="644973" y="369332"/>
                        </a:cubicBezTo>
                        <a:cubicBezTo>
                          <a:pt x="541478" y="400541"/>
                          <a:pt x="308176" y="305856"/>
                          <a:pt x="0" y="369332"/>
                        </a:cubicBezTo>
                        <a:cubicBezTo>
                          <a:pt x="-43551" y="248191"/>
                          <a:pt x="43449" y="9750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>
                <a:solidFill>
                  <a:srgbClr val="0000FF"/>
                </a:solidFill>
                <a:latin typeface="Arial"/>
              </a:rPr>
              <a:t>e/</a:t>
            </a:r>
            <a:r>
              <a:rPr lang="en-US" spc="-1" noProof="0" dirty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 separation @ 1.5 GeV – Test Beam data (CERN PS T10)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FA0968-BBD6-1AD3-821F-358F48198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93" y="2098022"/>
            <a:ext cx="5385707" cy="38968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C27165-6FB7-6807-4F28-17ED65A09CFB}"/>
              </a:ext>
            </a:extLst>
          </p:cNvPr>
          <p:cNvSpPr txBox="1"/>
          <p:nvPr/>
        </p:nvSpPr>
        <p:spPr>
          <a:xfrm>
            <a:off x="6324602" y="1780998"/>
            <a:ext cx="2460169" cy="369332"/>
          </a:xfrm>
          <a:custGeom>
            <a:avLst/>
            <a:gdLst>
              <a:gd name="connsiteX0" fmla="*/ 0 w 2460169"/>
              <a:gd name="connsiteY0" fmla="*/ 0 h 369332"/>
              <a:gd name="connsiteX1" fmla="*/ 442830 w 2460169"/>
              <a:gd name="connsiteY1" fmla="*/ 0 h 369332"/>
              <a:gd name="connsiteX2" fmla="*/ 934864 w 2460169"/>
              <a:gd name="connsiteY2" fmla="*/ 0 h 369332"/>
              <a:gd name="connsiteX3" fmla="*/ 1402296 w 2460169"/>
              <a:gd name="connsiteY3" fmla="*/ 0 h 369332"/>
              <a:gd name="connsiteX4" fmla="*/ 1845127 w 2460169"/>
              <a:gd name="connsiteY4" fmla="*/ 0 h 369332"/>
              <a:gd name="connsiteX5" fmla="*/ 2460169 w 2460169"/>
              <a:gd name="connsiteY5" fmla="*/ 0 h 369332"/>
              <a:gd name="connsiteX6" fmla="*/ 2460169 w 2460169"/>
              <a:gd name="connsiteY6" fmla="*/ 369332 h 369332"/>
              <a:gd name="connsiteX7" fmla="*/ 1943534 w 2460169"/>
              <a:gd name="connsiteY7" fmla="*/ 369332 h 369332"/>
              <a:gd name="connsiteX8" fmla="*/ 1525305 w 2460169"/>
              <a:gd name="connsiteY8" fmla="*/ 369332 h 369332"/>
              <a:gd name="connsiteX9" fmla="*/ 1057873 w 2460169"/>
              <a:gd name="connsiteY9" fmla="*/ 369332 h 369332"/>
              <a:gd name="connsiteX10" fmla="*/ 541237 w 2460169"/>
              <a:gd name="connsiteY10" fmla="*/ 369332 h 369332"/>
              <a:gd name="connsiteX11" fmla="*/ 0 w 2460169"/>
              <a:gd name="connsiteY11" fmla="*/ 369332 h 369332"/>
              <a:gd name="connsiteX12" fmla="*/ 0 w 2460169"/>
              <a:gd name="connsiteY12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460169" h="369332" fill="none" extrusionOk="0">
                <a:moveTo>
                  <a:pt x="0" y="0"/>
                </a:moveTo>
                <a:cubicBezTo>
                  <a:pt x="188837" y="-37007"/>
                  <a:pt x="239012" y="8909"/>
                  <a:pt x="442830" y="0"/>
                </a:cubicBezTo>
                <a:cubicBezTo>
                  <a:pt x="646648" y="-8909"/>
                  <a:pt x="755534" y="38294"/>
                  <a:pt x="934864" y="0"/>
                </a:cubicBezTo>
                <a:cubicBezTo>
                  <a:pt x="1114194" y="-38294"/>
                  <a:pt x="1232782" y="46073"/>
                  <a:pt x="1402296" y="0"/>
                </a:cubicBezTo>
                <a:cubicBezTo>
                  <a:pt x="1571810" y="-46073"/>
                  <a:pt x="1639186" y="21315"/>
                  <a:pt x="1845127" y="0"/>
                </a:cubicBezTo>
                <a:cubicBezTo>
                  <a:pt x="2051068" y="-21315"/>
                  <a:pt x="2224983" y="19241"/>
                  <a:pt x="2460169" y="0"/>
                </a:cubicBezTo>
                <a:cubicBezTo>
                  <a:pt x="2471051" y="135643"/>
                  <a:pt x="2458652" y="191982"/>
                  <a:pt x="2460169" y="369332"/>
                </a:cubicBezTo>
                <a:cubicBezTo>
                  <a:pt x="2232093" y="430924"/>
                  <a:pt x="2119246" y="313644"/>
                  <a:pt x="1943534" y="369332"/>
                </a:cubicBezTo>
                <a:cubicBezTo>
                  <a:pt x="1767822" y="425020"/>
                  <a:pt x="1638100" y="332072"/>
                  <a:pt x="1525305" y="369332"/>
                </a:cubicBezTo>
                <a:cubicBezTo>
                  <a:pt x="1412510" y="406592"/>
                  <a:pt x="1232205" y="343434"/>
                  <a:pt x="1057873" y="369332"/>
                </a:cubicBezTo>
                <a:cubicBezTo>
                  <a:pt x="883541" y="395230"/>
                  <a:pt x="645476" y="351334"/>
                  <a:pt x="541237" y="369332"/>
                </a:cubicBezTo>
                <a:cubicBezTo>
                  <a:pt x="436998" y="387330"/>
                  <a:pt x="133956" y="314631"/>
                  <a:pt x="0" y="369332"/>
                </a:cubicBezTo>
                <a:cubicBezTo>
                  <a:pt x="-2199" y="209611"/>
                  <a:pt x="19152" y="79816"/>
                  <a:pt x="0" y="0"/>
                </a:cubicBezTo>
                <a:close/>
              </a:path>
              <a:path w="2460169" h="369332" stroke="0" extrusionOk="0">
                <a:moveTo>
                  <a:pt x="0" y="0"/>
                </a:moveTo>
                <a:cubicBezTo>
                  <a:pt x="159544" y="-25445"/>
                  <a:pt x="343506" y="16665"/>
                  <a:pt x="541237" y="0"/>
                </a:cubicBezTo>
                <a:cubicBezTo>
                  <a:pt x="738968" y="-16665"/>
                  <a:pt x="777916" y="12223"/>
                  <a:pt x="1008669" y="0"/>
                </a:cubicBezTo>
                <a:cubicBezTo>
                  <a:pt x="1239422" y="-12223"/>
                  <a:pt x="1271334" y="20324"/>
                  <a:pt x="1500703" y="0"/>
                </a:cubicBezTo>
                <a:cubicBezTo>
                  <a:pt x="1730072" y="-20324"/>
                  <a:pt x="2151895" y="32990"/>
                  <a:pt x="2460169" y="0"/>
                </a:cubicBezTo>
                <a:cubicBezTo>
                  <a:pt x="2480541" y="140522"/>
                  <a:pt x="2446498" y="281425"/>
                  <a:pt x="2460169" y="369332"/>
                </a:cubicBezTo>
                <a:cubicBezTo>
                  <a:pt x="2303268" y="427702"/>
                  <a:pt x="2066406" y="338488"/>
                  <a:pt x="1918932" y="369332"/>
                </a:cubicBezTo>
                <a:cubicBezTo>
                  <a:pt x="1771458" y="400176"/>
                  <a:pt x="1507229" y="355585"/>
                  <a:pt x="1377695" y="369332"/>
                </a:cubicBezTo>
                <a:cubicBezTo>
                  <a:pt x="1248161" y="383079"/>
                  <a:pt x="966203" y="364914"/>
                  <a:pt x="861059" y="369332"/>
                </a:cubicBezTo>
                <a:cubicBezTo>
                  <a:pt x="755915" y="373750"/>
                  <a:pt x="246871" y="281916"/>
                  <a:pt x="0" y="369332"/>
                </a:cubicBezTo>
                <a:cubicBezTo>
                  <a:pt x="-36257" y="192992"/>
                  <a:pt x="29603" y="118732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  <a:extLst>
              <a:ext uri="{C807C97D-BFC1-408E-A445-0C87EB9F89A2}">
                <ask:lineSketchStyleProps xmlns:ask="http://schemas.microsoft.com/office/drawing/2018/sketchyshapes" sd="192369819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>
                <a:latin typeface="Arial"/>
              </a:rPr>
              <a:t>Long tracks (~160cm)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F4805C-49FA-170F-F8DC-E11E21FF5D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271" r="2653" b="56023"/>
          <a:stretch/>
        </p:blipFill>
        <p:spPr>
          <a:xfrm>
            <a:off x="212613" y="5961635"/>
            <a:ext cx="3260955" cy="4357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7254CF-F939-2E40-A256-EB397CFD7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2" y="2136522"/>
            <a:ext cx="5470753" cy="40429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7D42DE-D96D-A5EA-F8D7-B1045A121C8A}"/>
              </a:ext>
            </a:extLst>
          </p:cNvPr>
          <p:cNvSpPr txBox="1"/>
          <p:nvPr/>
        </p:nvSpPr>
        <p:spPr>
          <a:xfrm>
            <a:off x="624569" y="1767190"/>
            <a:ext cx="2358117" cy="369332"/>
          </a:xfrm>
          <a:custGeom>
            <a:avLst/>
            <a:gdLst>
              <a:gd name="connsiteX0" fmla="*/ 0 w 2358117"/>
              <a:gd name="connsiteY0" fmla="*/ 0 h 369332"/>
              <a:gd name="connsiteX1" fmla="*/ 518786 w 2358117"/>
              <a:gd name="connsiteY1" fmla="*/ 0 h 369332"/>
              <a:gd name="connsiteX2" fmla="*/ 1108315 w 2358117"/>
              <a:gd name="connsiteY2" fmla="*/ 0 h 369332"/>
              <a:gd name="connsiteX3" fmla="*/ 1697844 w 2358117"/>
              <a:gd name="connsiteY3" fmla="*/ 0 h 369332"/>
              <a:gd name="connsiteX4" fmla="*/ 2358117 w 2358117"/>
              <a:gd name="connsiteY4" fmla="*/ 0 h 369332"/>
              <a:gd name="connsiteX5" fmla="*/ 2358117 w 2358117"/>
              <a:gd name="connsiteY5" fmla="*/ 369332 h 369332"/>
              <a:gd name="connsiteX6" fmla="*/ 1745007 w 2358117"/>
              <a:gd name="connsiteY6" fmla="*/ 369332 h 369332"/>
              <a:gd name="connsiteX7" fmla="*/ 1131896 w 2358117"/>
              <a:gd name="connsiteY7" fmla="*/ 369332 h 369332"/>
              <a:gd name="connsiteX8" fmla="*/ 613110 w 2358117"/>
              <a:gd name="connsiteY8" fmla="*/ 369332 h 369332"/>
              <a:gd name="connsiteX9" fmla="*/ 0 w 2358117"/>
              <a:gd name="connsiteY9" fmla="*/ 369332 h 369332"/>
              <a:gd name="connsiteX10" fmla="*/ 0 w 2358117"/>
              <a:gd name="connsiteY10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58117" h="369332" fill="none" extrusionOk="0">
                <a:moveTo>
                  <a:pt x="0" y="0"/>
                </a:moveTo>
                <a:cubicBezTo>
                  <a:pt x="223650" y="-51952"/>
                  <a:pt x="311894" y="34988"/>
                  <a:pt x="518786" y="0"/>
                </a:cubicBezTo>
                <a:cubicBezTo>
                  <a:pt x="725678" y="-34988"/>
                  <a:pt x="840809" y="37392"/>
                  <a:pt x="1108315" y="0"/>
                </a:cubicBezTo>
                <a:cubicBezTo>
                  <a:pt x="1375821" y="-37392"/>
                  <a:pt x="1560520" y="7509"/>
                  <a:pt x="1697844" y="0"/>
                </a:cubicBezTo>
                <a:cubicBezTo>
                  <a:pt x="1835168" y="-7509"/>
                  <a:pt x="2169414" y="49544"/>
                  <a:pt x="2358117" y="0"/>
                </a:cubicBezTo>
                <a:cubicBezTo>
                  <a:pt x="2374535" y="115172"/>
                  <a:pt x="2332135" y="238471"/>
                  <a:pt x="2358117" y="369332"/>
                </a:cubicBezTo>
                <a:cubicBezTo>
                  <a:pt x="2211025" y="377130"/>
                  <a:pt x="1942141" y="321876"/>
                  <a:pt x="1745007" y="369332"/>
                </a:cubicBezTo>
                <a:cubicBezTo>
                  <a:pt x="1547873" y="416788"/>
                  <a:pt x="1321492" y="336020"/>
                  <a:pt x="1131896" y="369332"/>
                </a:cubicBezTo>
                <a:cubicBezTo>
                  <a:pt x="942300" y="402644"/>
                  <a:pt x="743986" y="330633"/>
                  <a:pt x="613110" y="369332"/>
                </a:cubicBezTo>
                <a:cubicBezTo>
                  <a:pt x="482234" y="408031"/>
                  <a:pt x="127209" y="350248"/>
                  <a:pt x="0" y="369332"/>
                </a:cubicBezTo>
                <a:cubicBezTo>
                  <a:pt x="-25547" y="291592"/>
                  <a:pt x="40022" y="134579"/>
                  <a:pt x="0" y="0"/>
                </a:cubicBezTo>
                <a:close/>
              </a:path>
              <a:path w="2358117" h="369332" stroke="0" extrusionOk="0">
                <a:moveTo>
                  <a:pt x="0" y="0"/>
                </a:moveTo>
                <a:cubicBezTo>
                  <a:pt x="154794" y="-60552"/>
                  <a:pt x="431260" y="11471"/>
                  <a:pt x="636692" y="0"/>
                </a:cubicBezTo>
                <a:cubicBezTo>
                  <a:pt x="842124" y="-11471"/>
                  <a:pt x="1033417" y="56455"/>
                  <a:pt x="1202640" y="0"/>
                </a:cubicBezTo>
                <a:cubicBezTo>
                  <a:pt x="1371863" y="-56455"/>
                  <a:pt x="1557347" y="66581"/>
                  <a:pt x="1792169" y="0"/>
                </a:cubicBezTo>
                <a:cubicBezTo>
                  <a:pt x="2026991" y="-66581"/>
                  <a:pt x="2109309" y="35128"/>
                  <a:pt x="2358117" y="0"/>
                </a:cubicBezTo>
                <a:cubicBezTo>
                  <a:pt x="2378489" y="140522"/>
                  <a:pt x="2344446" y="281425"/>
                  <a:pt x="2358117" y="369332"/>
                </a:cubicBezTo>
                <a:cubicBezTo>
                  <a:pt x="2149452" y="384045"/>
                  <a:pt x="2004821" y="317353"/>
                  <a:pt x="1721425" y="369332"/>
                </a:cubicBezTo>
                <a:cubicBezTo>
                  <a:pt x="1438029" y="421311"/>
                  <a:pt x="1255112" y="344710"/>
                  <a:pt x="1084734" y="369332"/>
                </a:cubicBezTo>
                <a:cubicBezTo>
                  <a:pt x="914356" y="393954"/>
                  <a:pt x="337381" y="321610"/>
                  <a:pt x="0" y="369332"/>
                </a:cubicBezTo>
                <a:cubicBezTo>
                  <a:pt x="-2374" y="187673"/>
                  <a:pt x="22648" y="165616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  <a:extLst>
              <a:ext uri="{C807C97D-BFC1-408E-A445-0C87EB9F89A2}">
                <ask:lineSketchStyleProps xmlns:ask="http://schemas.microsoft.com/office/drawing/2018/sketchyshapes" sd="192369819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>
                <a:latin typeface="Arial"/>
              </a:rPr>
              <a:t>Short tracks (~40cm)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F894260-E1DC-3AE0-B30B-6D78FA3BDB6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5308"/>
          <a:stretch/>
        </p:blipFill>
        <p:spPr>
          <a:xfrm>
            <a:off x="6136480" y="5961635"/>
            <a:ext cx="3260955" cy="43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112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7B37B-48F0-9D2D-9AE6-8FAFDA7FC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Reconstructing tracks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84A515-C7D8-095C-0D74-9B459A0B0B7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42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EC5A3D-73B0-DC72-B0BB-48F6AE1CC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5A60FA-1314-0F94-E915-BBFABF02F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23AB78-B0E6-C9B2-043C-31AA3EAA03ED}"/>
              </a:ext>
            </a:extLst>
          </p:cNvPr>
          <p:cNvSpPr txBox="1"/>
          <p:nvPr/>
        </p:nvSpPr>
        <p:spPr>
          <a:xfrm>
            <a:off x="1685285" y="2541513"/>
            <a:ext cx="802355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0" dirty="0"/>
              <a:t>For the reconstruction of the tracks  </a:t>
            </a:r>
          </a:p>
          <a:p>
            <a:endParaRPr lang="en-US" sz="2000" b="1" noProof="0" dirty="0"/>
          </a:p>
          <a:p>
            <a:r>
              <a:rPr lang="en-US" sz="2000" b="1" noProof="0" dirty="0"/>
              <a:t>Log(Q) methods</a:t>
            </a:r>
            <a:br>
              <a:rPr lang="en-US" sz="2000" b="1" noProof="0" dirty="0"/>
            </a:br>
            <a:endParaRPr lang="en-US" sz="2000" b="1" noProof="0" dirty="0"/>
          </a:p>
          <a:p>
            <a:r>
              <a:rPr lang="en-US" sz="2000" b="1" noProof="0" dirty="0"/>
              <a:t>Full Waveform fit Method </a:t>
            </a:r>
          </a:p>
          <a:p>
            <a:endParaRPr lang="en-US" sz="2000" b="1" noProof="0" dirty="0"/>
          </a:p>
          <a:p>
            <a:endParaRPr lang="en-US" sz="2000" b="1" noProof="0" dirty="0"/>
          </a:p>
          <a:p>
            <a:r>
              <a:rPr lang="en-US" sz="2000" b="1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4486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6B90BC-04BA-A338-4B81-80C97377F2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6753B-FD94-89A1-9ACA-CA0C18FEF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Reconstructing tracks, trajectory fitting: an example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329FA-1460-B7C0-B730-9273B8A2320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43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104FCC-896D-2C71-8067-F70B2EE8D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83DC53-C4B4-B6B9-35BB-A4EE88CF1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D994F4-6FD1-2EE8-B98D-66DFA84E3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0" y="1292765"/>
            <a:ext cx="2758848" cy="15028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BE75950-A91F-B0F3-839E-C12340F95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417" y="5538933"/>
            <a:ext cx="3542091" cy="83785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BE64F33-F825-1BD5-3431-03AB1B92C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97492">
            <a:off x="9284471" y="4029903"/>
            <a:ext cx="2518139" cy="17312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9312AF-38FF-DCAD-653C-641B3DDF3925}"/>
              </a:ext>
            </a:extLst>
          </p:cNvPr>
          <p:cNvSpPr txBox="1"/>
          <p:nvPr/>
        </p:nvSpPr>
        <p:spPr>
          <a:xfrm>
            <a:off x="267382" y="1156522"/>
            <a:ext cx="6843031" cy="369332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923698196">
                  <a:custGeom>
                    <a:avLst/>
                    <a:gdLst>
                      <a:gd name="connsiteX0" fmla="*/ 0 w 6843031"/>
                      <a:gd name="connsiteY0" fmla="*/ 0 h 369332"/>
                      <a:gd name="connsiteX1" fmla="*/ 707113 w 6843031"/>
                      <a:gd name="connsiteY1" fmla="*/ 0 h 369332"/>
                      <a:gd name="connsiteX2" fmla="*/ 1208935 w 6843031"/>
                      <a:gd name="connsiteY2" fmla="*/ 0 h 369332"/>
                      <a:gd name="connsiteX3" fmla="*/ 1779188 w 6843031"/>
                      <a:gd name="connsiteY3" fmla="*/ 0 h 369332"/>
                      <a:gd name="connsiteX4" fmla="*/ 2486301 w 6843031"/>
                      <a:gd name="connsiteY4" fmla="*/ 0 h 369332"/>
                      <a:gd name="connsiteX5" fmla="*/ 3124984 w 6843031"/>
                      <a:gd name="connsiteY5" fmla="*/ 0 h 369332"/>
                      <a:gd name="connsiteX6" fmla="*/ 3558376 w 6843031"/>
                      <a:gd name="connsiteY6" fmla="*/ 0 h 369332"/>
                      <a:gd name="connsiteX7" fmla="*/ 4060198 w 6843031"/>
                      <a:gd name="connsiteY7" fmla="*/ 0 h 369332"/>
                      <a:gd name="connsiteX8" fmla="*/ 4425160 w 6843031"/>
                      <a:gd name="connsiteY8" fmla="*/ 0 h 369332"/>
                      <a:gd name="connsiteX9" fmla="*/ 4790122 w 6843031"/>
                      <a:gd name="connsiteY9" fmla="*/ 0 h 369332"/>
                      <a:gd name="connsiteX10" fmla="*/ 5223514 w 6843031"/>
                      <a:gd name="connsiteY10" fmla="*/ 0 h 369332"/>
                      <a:gd name="connsiteX11" fmla="*/ 5725336 w 6843031"/>
                      <a:gd name="connsiteY11" fmla="*/ 0 h 369332"/>
                      <a:gd name="connsiteX12" fmla="*/ 6090298 w 6843031"/>
                      <a:gd name="connsiteY12" fmla="*/ 0 h 369332"/>
                      <a:gd name="connsiteX13" fmla="*/ 6843031 w 6843031"/>
                      <a:gd name="connsiteY13" fmla="*/ 0 h 369332"/>
                      <a:gd name="connsiteX14" fmla="*/ 6843031 w 6843031"/>
                      <a:gd name="connsiteY14" fmla="*/ 369332 h 369332"/>
                      <a:gd name="connsiteX15" fmla="*/ 6341209 w 6843031"/>
                      <a:gd name="connsiteY15" fmla="*/ 369332 h 369332"/>
                      <a:gd name="connsiteX16" fmla="*/ 5770956 w 6843031"/>
                      <a:gd name="connsiteY16" fmla="*/ 369332 h 369332"/>
                      <a:gd name="connsiteX17" fmla="*/ 5132273 w 6843031"/>
                      <a:gd name="connsiteY17" fmla="*/ 369332 h 369332"/>
                      <a:gd name="connsiteX18" fmla="*/ 4698881 w 6843031"/>
                      <a:gd name="connsiteY18" fmla="*/ 369332 h 369332"/>
                      <a:gd name="connsiteX19" fmla="*/ 4060198 w 6843031"/>
                      <a:gd name="connsiteY19" fmla="*/ 369332 h 369332"/>
                      <a:gd name="connsiteX20" fmla="*/ 3489946 w 6843031"/>
                      <a:gd name="connsiteY20" fmla="*/ 369332 h 369332"/>
                      <a:gd name="connsiteX21" fmla="*/ 2851263 w 6843031"/>
                      <a:gd name="connsiteY21" fmla="*/ 369332 h 369332"/>
                      <a:gd name="connsiteX22" fmla="*/ 2144150 w 6843031"/>
                      <a:gd name="connsiteY22" fmla="*/ 369332 h 369332"/>
                      <a:gd name="connsiteX23" fmla="*/ 1505467 w 6843031"/>
                      <a:gd name="connsiteY23" fmla="*/ 369332 h 369332"/>
                      <a:gd name="connsiteX24" fmla="*/ 1140505 w 6843031"/>
                      <a:gd name="connsiteY24" fmla="*/ 369332 h 369332"/>
                      <a:gd name="connsiteX25" fmla="*/ 0 w 6843031"/>
                      <a:gd name="connsiteY25" fmla="*/ 369332 h 369332"/>
                      <a:gd name="connsiteX26" fmla="*/ 0 w 6843031"/>
                      <a:gd name="connsiteY26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6843031" h="369332" extrusionOk="0">
                        <a:moveTo>
                          <a:pt x="0" y="0"/>
                        </a:moveTo>
                        <a:cubicBezTo>
                          <a:pt x="192258" y="-68171"/>
                          <a:pt x="376007" y="57612"/>
                          <a:pt x="707113" y="0"/>
                        </a:cubicBezTo>
                        <a:cubicBezTo>
                          <a:pt x="1038219" y="-57612"/>
                          <a:pt x="1094159" y="41912"/>
                          <a:pt x="1208935" y="0"/>
                        </a:cubicBezTo>
                        <a:cubicBezTo>
                          <a:pt x="1323711" y="-41912"/>
                          <a:pt x="1618717" y="51516"/>
                          <a:pt x="1779188" y="0"/>
                        </a:cubicBezTo>
                        <a:cubicBezTo>
                          <a:pt x="1939659" y="-51516"/>
                          <a:pt x="2270089" y="134"/>
                          <a:pt x="2486301" y="0"/>
                        </a:cubicBezTo>
                        <a:cubicBezTo>
                          <a:pt x="2702513" y="-134"/>
                          <a:pt x="2848483" y="37954"/>
                          <a:pt x="3124984" y="0"/>
                        </a:cubicBezTo>
                        <a:cubicBezTo>
                          <a:pt x="3401485" y="-37954"/>
                          <a:pt x="3381167" y="20980"/>
                          <a:pt x="3558376" y="0"/>
                        </a:cubicBezTo>
                        <a:cubicBezTo>
                          <a:pt x="3735585" y="-20980"/>
                          <a:pt x="3889197" y="51207"/>
                          <a:pt x="4060198" y="0"/>
                        </a:cubicBezTo>
                        <a:cubicBezTo>
                          <a:pt x="4231199" y="-51207"/>
                          <a:pt x="4343310" y="1423"/>
                          <a:pt x="4425160" y="0"/>
                        </a:cubicBezTo>
                        <a:cubicBezTo>
                          <a:pt x="4507010" y="-1423"/>
                          <a:pt x="4692862" y="8025"/>
                          <a:pt x="4790122" y="0"/>
                        </a:cubicBezTo>
                        <a:cubicBezTo>
                          <a:pt x="4887382" y="-8025"/>
                          <a:pt x="5106977" y="49911"/>
                          <a:pt x="5223514" y="0"/>
                        </a:cubicBezTo>
                        <a:cubicBezTo>
                          <a:pt x="5340051" y="-49911"/>
                          <a:pt x="5622287" y="12840"/>
                          <a:pt x="5725336" y="0"/>
                        </a:cubicBezTo>
                        <a:cubicBezTo>
                          <a:pt x="5828385" y="-12840"/>
                          <a:pt x="5937105" y="42598"/>
                          <a:pt x="6090298" y="0"/>
                        </a:cubicBezTo>
                        <a:cubicBezTo>
                          <a:pt x="6243491" y="-42598"/>
                          <a:pt x="6659970" y="32026"/>
                          <a:pt x="6843031" y="0"/>
                        </a:cubicBezTo>
                        <a:cubicBezTo>
                          <a:pt x="6852651" y="157023"/>
                          <a:pt x="6826169" y="215194"/>
                          <a:pt x="6843031" y="369332"/>
                        </a:cubicBezTo>
                        <a:cubicBezTo>
                          <a:pt x="6698080" y="381099"/>
                          <a:pt x="6568949" y="315406"/>
                          <a:pt x="6341209" y="369332"/>
                        </a:cubicBezTo>
                        <a:cubicBezTo>
                          <a:pt x="6113469" y="423258"/>
                          <a:pt x="5924226" y="319423"/>
                          <a:pt x="5770956" y="369332"/>
                        </a:cubicBezTo>
                        <a:cubicBezTo>
                          <a:pt x="5617686" y="419241"/>
                          <a:pt x="5340855" y="356740"/>
                          <a:pt x="5132273" y="369332"/>
                        </a:cubicBezTo>
                        <a:cubicBezTo>
                          <a:pt x="4923691" y="381924"/>
                          <a:pt x="4880847" y="359524"/>
                          <a:pt x="4698881" y="369332"/>
                        </a:cubicBezTo>
                        <a:cubicBezTo>
                          <a:pt x="4516915" y="379140"/>
                          <a:pt x="4375116" y="315863"/>
                          <a:pt x="4060198" y="369332"/>
                        </a:cubicBezTo>
                        <a:cubicBezTo>
                          <a:pt x="3745280" y="422801"/>
                          <a:pt x="3676054" y="314540"/>
                          <a:pt x="3489946" y="369332"/>
                        </a:cubicBezTo>
                        <a:cubicBezTo>
                          <a:pt x="3303838" y="424124"/>
                          <a:pt x="3091521" y="337323"/>
                          <a:pt x="2851263" y="369332"/>
                        </a:cubicBezTo>
                        <a:cubicBezTo>
                          <a:pt x="2611005" y="401341"/>
                          <a:pt x="2426068" y="288185"/>
                          <a:pt x="2144150" y="369332"/>
                        </a:cubicBezTo>
                        <a:cubicBezTo>
                          <a:pt x="1862232" y="450479"/>
                          <a:pt x="1737725" y="308221"/>
                          <a:pt x="1505467" y="369332"/>
                        </a:cubicBezTo>
                        <a:cubicBezTo>
                          <a:pt x="1273209" y="430443"/>
                          <a:pt x="1287476" y="365833"/>
                          <a:pt x="1140505" y="369332"/>
                        </a:cubicBezTo>
                        <a:cubicBezTo>
                          <a:pt x="993534" y="372831"/>
                          <a:pt x="456116" y="346466"/>
                          <a:pt x="0" y="369332"/>
                        </a:cubicBezTo>
                        <a:cubicBezTo>
                          <a:pt x="-42713" y="284737"/>
                          <a:pt x="17856" y="7559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 err="1">
                <a:solidFill>
                  <a:srgbClr val="0000FF"/>
                </a:solidFill>
                <a:latin typeface="Arial"/>
              </a:rPr>
              <a:t>LogQ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 Method based on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clustering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 &amp;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Log[</a:t>
            </a:r>
            <a:r>
              <a:rPr lang="en-US" spc="-1" noProof="0" dirty="0" err="1">
                <a:solidFill>
                  <a:srgbClr val="FF0000"/>
                </a:solidFill>
                <a:latin typeface="Arial"/>
              </a:rPr>
              <a:t>Qprimary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 /</a:t>
            </a:r>
            <a:r>
              <a:rPr lang="en-US" spc="-1" noProof="0" dirty="0" err="1">
                <a:solidFill>
                  <a:srgbClr val="FF0000"/>
                </a:solidFill>
                <a:latin typeface="Arial"/>
              </a:rPr>
              <a:t>Qsecondary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]</a:t>
            </a:r>
            <a:endParaRPr lang="en-US" spc="-1" noProof="0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02D2D5-3170-152D-ECE3-5293FAC7D1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948"/>
          <a:stretch/>
        </p:blipFill>
        <p:spPr>
          <a:xfrm flipV="1">
            <a:off x="6055281" y="1593073"/>
            <a:ext cx="2758848" cy="8515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CC2AFA-4562-92F8-E977-F4616AAB74D7}"/>
              </a:ext>
            </a:extLst>
          </p:cNvPr>
          <p:cNvSpPr txBox="1"/>
          <p:nvPr/>
        </p:nvSpPr>
        <p:spPr>
          <a:xfrm>
            <a:off x="267382" y="1684972"/>
            <a:ext cx="61504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logQ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method to reconstruct position in each cluster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Helix fit performed on those reconstructed positions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9D1AA8-619C-C9E5-A666-EE12F8C31EA6}"/>
              </a:ext>
            </a:extLst>
          </p:cNvPr>
          <p:cNvSpPr txBox="1"/>
          <p:nvPr/>
        </p:nvSpPr>
        <p:spPr>
          <a:xfrm>
            <a:off x="267382" y="2747263"/>
            <a:ext cx="6337852" cy="369332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923698196">
                  <a:custGeom>
                    <a:avLst/>
                    <a:gdLst>
                      <a:gd name="connsiteX0" fmla="*/ 0 w 6337852"/>
                      <a:gd name="connsiteY0" fmla="*/ 0 h 369332"/>
                      <a:gd name="connsiteX1" fmla="*/ 702925 w 6337852"/>
                      <a:gd name="connsiteY1" fmla="*/ 0 h 369332"/>
                      <a:gd name="connsiteX2" fmla="*/ 1215715 w 6337852"/>
                      <a:gd name="connsiteY2" fmla="*/ 0 h 369332"/>
                      <a:gd name="connsiteX3" fmla="*/ 1791884 w 6337852"/>
                      <a:gd name="connsiteY3" fmla="*/ 0 h 369332"/>
                      <a:gd name="connsiteX4" fmla="*/ 2494809 w 6337852"/>
                      <a:gd name="connsiteY4" fmla="*/ 0 h 369332"/>
                      <a:gd name="connsiteX5" fmla="*/ 3134356 w 6337852"/>
                      <a:gd name="connsiteY5" fmla="*/ 0 h 369332"/>
                      <a:gd name="connsiteX6" fmla="*/ 3583767 w 6337852"/>
                      <a:gd name="connsiteY6" fmla="*/ 0 h 369332"/>
                      <a:gd name="connsiteX7" fmla="*/ 4096557 w 6337852"/>
                      <a:gd name="connsiteY7" fmla="*/ 0 h 369332"/>
                      <a:gd name="connsiteX8" fmla="*/ 4482590 w 6337852"/>
                      <a:gd name="connsiteY8" fmla="*/ 0 h 369332"/>
                      <a:gd name="connsiteX9" fmla="*/ 4868623 w 6337852"/>
                      <a:gd name="connsiteY9" fmla="*/ 0 h 369332"/>
                      <a:gd name="connsiteX10" fmla="*/ 5318034 w 6337852"/>
                      <a:gd name="connsiteY10" fmla="*/ 0 h 369332"/>
                      <a:gd name="connsiteX11" fmla="*/ 5830824 w 6337852"/>
                      <a:gd name="connsiteY11" fmla="*/ 0 h 369332"/>
                      <a:gd name="connsiteX12" fmla="*/ 6337852 w 6337852"/>
                      <a:gd name="connsiteY12" fmla="*/ 0 h 369332"/>
                      <a:gd name="connsiteX13" fmla="*/ 6337852 w 6337852"/>
                      <a:gd name="connsiteY13" fmla="*/ 369332 h 369332"/>
                      <a:gd name="connsiteX14" fmla="*/ 5761684 w 6337852"/>
                      <a:gd name="connsiteY14" fmla="*/ 369332 h 369332"/>
                      <a:gd name="connsiteX15" fmla="*/ 5185515 w 6337852"/>
                      <a:gd name="connsiteY15" fmla="*/ 369332 h 369332"/>
                      <a:gd name="connsiteX16" fmla="*/ 4609347 w 6337852"/>
                      <a:gd name="connsiteY16" fmla="*/ 369332 h 369332"/>
                      <a:gd name="connsiteX17" fmla="*/ 3969800 w 6337852"/>
                      <a:gd name="connsiteY17" fmla="*/ 369332 h 369332"/>
                      <a:gd name="connsiteX18" fmla="*/ 3520389 w 6337852"/>
                      <a:gd name="connsiteY18" fmla="*/ 369332 h 369332"/>
                      <a:gd name="connsiteX19" fmla="*/ 2880842 w 6337852"/>
                      <a:gd name="connsiteY19" fmla="*/ 369332 h 369332"/>
                      <a:gd name="connsiteX20" fmla="*/ 2304673 w 6337852"/>
                      <a:gd name="connsiteY20" fmla="*/ 369332 h 369332"/>
                      <a:gd name="connsiteX21" fmla="*/ 1665127 w 6337852"/>
                      <a:gd name="connsiteY21" fmla="*/ 369332 h 369332"/>
                      <a:gd name="connsiteX22" fmla="*/ 962201 w 6337852"/>
                      <a:gd name="connsiteY22" fmla="*/ 369332 h 369332"/>
                      <a:gd name="connsiteX23" fmla="*/ 0 w 6337852"/>
                      <a:gd name="connsiteY23" fmla="*/ 369332 h 369332"/>
                      <a:gd name="connsiteX24" fmla="*/ 0 w 6337852"/>
                      <a:gd name="connsiteY24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6337852" h="369332" extrusionOk="0">
                        <a:moveTo>
                          <a:pt x="0" y="0"/>
                        </a:moveTo>
                        <a:cubicBezTo>
                          <a:pt x="307364" y="-73556"/>
                          <a:pt x="388019" y="11282"/>
                          <a:pt x="702925" y="0"/>
                        </a:cubicBezTo>
                        <a:cubicBezTo>
                          <a:pt x="1017832" y="-11282"/>
                          <a:pt x="1005509" y="53165"/>
                          <a:pt x="1215715" y="0"/>
                        </a:cubicBezTo>
                        <a:cubicBezTo>
                          <a:pt x="1425921" y="-53165"/>
                          <a:pt x="1604245" y="52120"/>
                          <a:pt x="1791884" y="0"/>
                        </a:cubicBezTo>
                        <a:cubicBezTo>
                          <a:pt x="1979523" y="-52120"/>
                          <a:pt x="2319075" y="35629"/>
                          <a:pt x="2494809" y="0"/>
                        </a:cubicBezTo>
                        <a:cubicBezTo>
                          <a:pt x="2670544" y="-35629"/>
                          <a:pt x="2951819" y="63526"/>
                          <a:pt x="3134356" y="0"/>
                        </a:cubicBezTo>
                        <a:cubicBezTo>
                          <a:pt x="3316893" y="-63526"/>
                          <a:pt x="3477679" y="31566"/>
                          <a:pt x="3583767" y="0"/>
                        </a:cubicBezTo>
                        <a:cubicBezTo>
                          <a:pt x="3689855" y="-31566"/>
                          <a:pt x="3938095" y="53012"/>
                          <a:pt x="4096557" y="0"/>
                        </a:cubicBezTo>
                        <a:cubicBezTo>
                          <a:pt x="4255019" y="-53012"/>
                          <a:pt x="4329630" y="12955"/>
                          <a:pt x="4482590" y="0"/>
                        </a:cubicBezTo>
                        <a:cubicBezTo>
                          <a:pt x="4635550" y="-12955"/>
                          <a:pt x="4755365" y="38975"/>
                          <a:pt x="4868623" y="0"/>
                        </a:cubicBezTo>
                        <a:cubicBezTo>
                          <a:pt x="4981881" y="-38975"/>
                          <a:pt x="5206713" y="7405"/>
                          <a:pt x="5318034" y="0"/>
                        </a:cubicBezTo>
                        <a:cubicBezTo>
                          <a:pt x="5429355" y="-7405"/>
                          <a:pt x="5666295" y="18616"/>
                          <a:pt x="5830824" y="0"/>
                        </a:cubicBezTo>
                        <a:cubicBezTo>
                          <a:pt x="5995353" y="-18616"/>
                          <a:pt x="6229859" y="53073"/>
                          <a:pt x="6337852" y="0"/>
                        </a:cubicBezTo>
                        <a:cubicBezTo>
                          <a:pt x="6373027" y="141612"/>
                          <a:pt x="6299284" y="185329"/>
                          <a:pt x="6337852" y="369332"/>
                        </a:cubicBezTo>
                        <a:cubicBezTo>
                          <a:pt x="6095775" y="392716"/>
                          <a:pt x="5938191" y="351778"/>
                          <a:pt x="5761684" y="369332"/>
                        </a:cubicBezTo>
                        <a:cubicBezTo>
                          <a:pt x="5585177" y="386886"/>
                          <a:pt x="5305119" y="342508"/>
                          <a:pt x="5185515" y="369332"/>
                        </a:cubicBezTo>
                        <a:cubicBezTo>
                          <a:pt x="5065911" y="396156"/>
                          <a:pt x="4889632" y="356171"/>
                          <a:pt x="4609347" y="369332"/>
                        </a:cubicBezTo>
                        <a:cubicBezTo>
                          <a:pt x="4329062" y="382493"/>
                          <a:pt x="4216355" y="311371"/>
                          <a:pt x="3969800" y="369332"/>
                        </a:cubicBezTo>
                        <a:cubicBezTo>
                          <a:pt x="3723245" y="427293"/>
                          <a:pt x="3714263" y="318599"/>
                          <a:pt x="3520389" y="369332"/>
                        </a:cubicBezTo>
                        <a:cubicBezTo>
                          <a:pt x="3326515" y="420065"/>
                          <a:pt x="3088567" y="361119"/>
                          <a:pt x="2880842" y="369332"/>
                        </a:cubicBezTo>
                        <a:cubicBezTo>
                          <a:pt x="2673117" y="377545"/>
                          <a:pt x="2517924" y="327403"/>
                          <a:pt x="2304673" y="369332"/>
                        </a:cubicBezTo>
                        <a:cubicBezTo>
                          <a:pt x="2091422" y="411261"/>
                          <a:pt x="1951622" y="307037"/>
                          <a:pt x="1665127" y="369332"/>
                        </a:cubicBezTo>
                        <a:cubicBezTo>
                          <a:pt x="1378632" y="431627"/>
                          <a:pt x="1216443" y="296112"/>
                          <a:pt x="962201" y="369332"/>
                        </a:cubicBezTo>
                        <a:cubicBezTo>
                          <a:pt x="707959" y="442552"/>
                          <a:pt x="334742" y="290372"/>
                          <a:pt x="0" y="369332"/>
                        </a:cubicBezTo>
                        <a:cubicBezTo>
                          <a:pt x="-9809" y="250362"/>
                          <a:pt x="42121" y="9881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>
                <a:solidFill>
                  <a:srgbClr val="0000FF"/>
                </a:solidFill>
                <a:latin typeface="Arial"/>
              </a:rPr>
              <a:t>Full Waveform fit Method – based on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model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  &amp;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no clustering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5453F6-4031-72FB-6466-C9FC2622C46D}"/>
              </a:ext>
            </a:extLst>
          </p:cNvPr>
          <p:cNvSpPr txBox="1"/>
          <p:nvPr/>
        </p:nvSpPr>
        <p:spPr>
          <a:xfrm>
            <a:off x="141716" y="3228887"/>
            <a:ext cx="938804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1) Use all the pads associated to a track (</a:t>
            </a: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baseline="-250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values) to define a (</a:t>
            </a: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v,u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) local frame </a:t>
            </a:r>
          </a:p>
          <a:p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2) Distribute “arbitrary” point charges along v axis separated by </a:t>
            </a:r>
            <a:r>
              <a:rPr lang="en-US" noProof="0" dirty="0" err="1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(5mm)</a:t>
            </a: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   the Q per each point is a free parameter</a:t>
            </a:r>
          </a:p>
          <a:p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3) Diffusion model to predict the waveform generated by point charges in surrounding pads</a:t>
            </a:r>
          </a:p>
          <a:p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4) Move all points along the u axis to minimize the chi-square difference </a:t>
            </a:r>
            <a:r>
              <a:rPr lang="en-US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measured waveforms and templates </a:t>
            </a:r>
            <a:r>
              <a:rPr lang="en-US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extract the coordinates</a:t>
            </a:r>
            <a:r>
              <a:rPr lang="en-US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9F07811-000D-5E0A-7388-825695D118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535127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21954864" imgH="2780981" progId="">
                  <p:embed/>
                </p:oleObj>
              </mc:Choice>
              <mc:Fallback>
                <p:oleObj r:id="rId6" imgW="21954864" imgH="2780981" progId="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59F07811-000D-5E0A-7388-825695D118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12134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610AC-1E80-7FAF-64BE-C35FA61A3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97" noProof="0" dirty="0"/>
              <a:t>Spatial resolution:  the importance of the QA</a:t>
            </a:r>
            <a:br>
              <a:rPr lang="en-US" spc="97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46BA71-A29D-94F0-BDDD-998FA385A6E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44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31045F-647D-C932-33F5-8517E7456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E97F65-BD6D-CC1B-FA44-891F60C76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FC421B-28AA-035A-245C-F23B1FF02EA3}"/>
              </a:ext>
            </a:extLst>
          </p:cNvPr>
          <p:cNvSpPr txBox="1"/>
          <p:nvPr/>
        </p:nvSpPr>
        <p:spPr>
          <a:xfrm>
            <a:off x="554585" y="1294462"/>
            <a:ext cx="100778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 Top HAT was equipped with ERAMs with larger RC variation </a:t>
            </a:r>
            <a:r>
              <a:rPr lang="en-US" noProof="0" dirty="0" err="1"/>
              <a:t>w.r.t.</a:t>
            </a:r>
            <a:r>
              <a:rPr lang="en-US" noProof="0" dirty="0"/>
              <a:t> Bottom</a:t>
            </a:r>
          </a:p>
        </p:txBody>
      </p:sp>
      <p:pic>
        <p:nvPicPr>
          <p:cNvPr id="7" name="object 4">
            <a:extLst>
              <a:ext uri="{FF2B5EF4-FFF2-40B4-BE49-F238E27FC236}">
                <a16:creationId xmlns:a16="http://schemas.microsoft.com/office/drawing/2014/main" id="{59A52390-6298-5E2D-9A20-3F798A95C2C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1940" y="1819749"/>
            <a:ext cx="4020270" cy="1866554"/>
          </a:xfrm>
          <a:prstGeom prst="rect">
            <a:avLst/>
          </a:prstGeom>
        </p:spPr>
      </p:pic>
      <p:pic>
        <p:nvPicPr>
          <p:cNvPr id="8" name="object 5">
            <a:extLst>
              <a:ext uri="{FF2B5EF4-FFF2-40B4-BE49-F238E27FC236}">
                <a16:creationId xmlns:a16="http://schemas.microsoft.com/office/drawing/2014/main" id="{4FD567A0-0FD1-13AD-0BE2-5766DBD341A2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09770" y="1734696"/>
            <a:ext cx="3898502" cy="19777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CD0B13-8A40-75EB-9565-BD30064E18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644" y="3747810"/>
            <a:ext cx="3445204" cy="2535060"/>
          </a:xfrm>
          <a:prstGeom prst="rect">
            <a:avLst/>
          </a:prstGeom>
        </p:spPr>
      </p:pic>
      <p:sp>
        <p:nvSpPr>
          <p:cNvPr id="16" name="object 6">
            <a:extLst>
              <a:ext uri="{FF2B5EF4-FFF2-40B4-BE49-F238E27FC236}">
                <a16:creationId xmlns:a16="http://schemas.microsoft.com/office/drawing/2014/main" id="{DD826558-3EDD-2F90-6E8C-2077531A23F7}"/>
              </a:ext>
            </a:extLst>
          </p:cNvPr>
          <p:cNvSpPr txBox="1"/>
          <p:nvPr/>
        </p:nvSpPr>
        <p:spPr>
          <a:xfrm>
            <a:off x="3773731" y="3955539"/>
            <a:ext cx="3489442" cy="981180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marR="3081" indent="107433">
              <a:lnSpc>
                <a:spcPct val="107100"/>
              </a:lnSpc>
              <a:spcBef>
                <a:spcPts val="58"/>
              </a:spcBef>
            </a:pPr>
            <a:r>
              <a:rPr lang="en-US" sz="1486" b="1" noProof="0" dirty="0">
                <a:solidFill>
                  <a:srgbClr val="EE220C"/>
                </a:solidFill>
                <a:latin typeface="Arial"/>
                <a:cs typeface="Arial"/>
              </a:rPr>
              <a:t>High</a:t>
            </a:r>
            <a:r>
              <a:rPr lang="en-US" sz="1486" b="1" spc="-3" noProof="0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lang="en-US" sz="1486" b="1" noProof="0" dirty="0">
                <a:solidFill>
                  <a:srgbClr val="EE220C"/>
                </a:solidFill>
                <a:latin typeface="Arial"/>
                <a:cs typeface="Arial"/>
              </a:rPr>
              <a:t>RC </a:t>
            </a:r>
            <a:r>
              <a:rPr lang="en-US" sz="1486" b="1" noProof="0" dirty="0">
                <a:solidFill>
                  <a:srgbClr val="EE220C"/>
                </a:solidFill>
                <a:latin typeface="Liberation Sans Narrow"/>
                <a:cs typeface="Liberation Sans Narrow"/>
              </a:rPr>
              <a:t>→</a:t>
            </a:r>
            <a:r>
              <a:rPr lang="en-US" sz="1486" b="1" spc="76" noProof="0" dirty="0">
                <a:solidFill>
                  <a:srgbClr val="EE220C"/>
                </a:solidFill>
                <a:latin typeface="Liberation Sans Narrow"/>
                <a:cs typeface="Liberation Sans Narrow"/>
              </a:rPr>
              <a:t> </a:t>
            </a:r>
            <a:r>
              <a:rPr lang="en-US" sz="1486" b="1" noProof="0" dirty="0">
                <a:solidFill>
                  <a:srgbClr val="EE220C"/>
                </a:solidFill>
                <a:latin typeface="Arial"/>
                <a:cs typeface="Arial"/>
              </a:rPr>
              <a:t>less charge</a:t>
            </a:r>
            <a:r>
              <a:rPr lang="en-US" sz="1486" b="1" spc="3" noProof="0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lang="en-US" sz="1486" b="1" noProof="0" dirty="0">
                <a:solidFill>
                  <a:srgbClr val="EE220C"/>
                </a:solidFill>
                <a:latin typeface="Arial"/>
                <a:cs typeface="Arial"/>
              </a:rPr>
              <a:t>spreading </a:t>
            </a:r>
            <a:r>
              <a:rPr lang="en-US" sz="1486" b="1" noProof="0" dirty="0">
                <a:solidFill>
                  <a:srgbClr val="EE220C"/>
                </a:solidFill>
                <a:latin typeface="Liberation Sans Narrow"/>
                <a:cs typeface="Liberation Sans Narrow"/>
              </a:rPr>
              <a:t> </a:t>
            </a:r>
            <a:r>
              <a:rPr lang="en-US" sz="1486" b="1" noProof="0" dirty="0">
                <a:solidFill>
                  <a:srgbClr val="EE220C"/>
                </a:solidFill>
                <a:latin typeface="Arial"/>
                <a:cs typeface="Arial"/>
              </a:rPr>
              <a:t>“flatter</a:t>
            </a:r>
            <a:r>
              <a:rPr lang="en-US" sz="1486" b="1" spc="3" noProof="0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lang="en-US" sz="1486" b="1" spc="-6" noProof="0" dirty="0">
                <a:solidFill>
                  <a:srgbClr val="EE220C"/>
                </a:solidFill>
                <a:latin typeface="Arial"/>
                <a:cs typeface="Arial"/>
              </a:rPr>
              <a:t>curve”   </a:t>
            </a:r>
          </a:p>
          <a:p>
            <a:pPr marL="7701" marR="3081" indent="107433">
              <a:lnSpc>
                <a:spcPct val="107100"/>
              </a:lnSpc>
              <a:spcBef>
                <a:spcPts val="58"/>
              </a:spcBef>
            </a:pPr>
            <a:r>
              <a:rPr lang="en-US" sz="1486" b="1" noProof="0" dirty="0">
                <a:solidFill>
                  <a:srgbClr val="00A2FF"/>
                </a:solidFill>
                <a:latin typeface="Arial"/>
                <a:cs typeface="Arial"/>
              </a:rPr>
              <a:t>Low</a:t>
            </a:r>
            <a:r>
              <a:rPr lang="en-US" sz="1486" b="1" spc="18" noProof="0" dirty="0">
                <a:solidFill>
                  <a:srgbClr val="00A2FF"/>
                </a:solidFill>
                <a:latin typeface="Arial"/>
                <a:cs typeface="Arial"/>
              </a:rPr>
              <a:t> </a:t>
            </a:r>
            <a:r>
              <a:rPr lang="en-US" sz="1486" b="1" noProof="0" dirty="0">
                <a:solidFill>
                  <a:srgbClr val="00A2FF"/>
                </a:solidFill>
                <a:latin typeface="Arial"/>
                <a:cs typeface="Arial"/>
              </a:rPr>
              <a:t>RC</a:t>
            </a:r>
            <a:r>
              <a:rPr lang="en-US" sz="1486" b="1" spc="18" noProof="0" dirty="0">
                <a:solidFill>
                  <a:srgbClr val="00A2FF"/>
                </a:solidFill>
                <a:latin typeface="Arial"/>
                <a:cs typeface="Arial"/>
              </a:rPr>
              <a:t> </a:t>
            </a:r>
            <a:r>
              <a:rPr lang="en-US" sz="1486" b="1" noProof="0" dirty="0">
                <a:solidFill>
                  <a:srgbClr val="00A2FF"/>
                </a:solidFill>
                <a:latin typeface="Liberation Sans Narrow"/>
                <a:cs typeface="Liberation Sans Narrow"/>
              </a:rPr>
              <a:t>→</a:t>
            </a:r>
            <a:r>
              <a:rPr lang="en-US" sz="1486" b="1" spc="91" noProof="0" dirty="0">
                <a:solidFill>
                  <a:srgbClr val="00A2FF"/>
                </a:solidFill>
                <a:latin typeface="Liberation Sans Narrow"/>
                <a:cs typeface="Liberation Sans Narrow"/>
              </a:rPr>
              <a:t> </a:t>
            </a:r>
            <a:r>
              <a:rPr lang="en-US" sz="1486" b="1" noProof="0" dirty="0">
                <a:solidFill>
                  <a:srgbClr val="00A2FF"/>
                </a:solidFill>
                <a:latin typeface="Arial"/>
                <a:cs typeface="Arial"/>
              </a:rPr>
              <a:t>more</a:t>
            </a:r>
            <a:r>
              <a:rPr lang="en-US" sz="1486" b="1" spc="18" noProof="0" dirty="0">
                <a:solidFill>
                  <a:srgbClr val="00A2FF"/>
                </a:solidFill>
                <a:latin typeface="Arial"/>
                <a:cs typeface="Arial"/>
              </a:rPr>
              <a:t> </a:t>
            </a:r>
            <a:r>
              <a:rPr lang="en-US" sz="1486" b="1" noProof="0" dirty="0">
                <a:solidFill>
                  <a:srgbClr val="00A2FF"/>
                </a:solidFill>
                <a:latin typeface="Arial"/>
                <a:cs typeface="Arial"/>
              </a:rPr>
              <a:t>charge</a:t>
            </a:r>
            <a:r>
              <a:rPr lang="en-US" sz="1486" b="1" spc="15" noProof="0" dirty="0">
                <a:solidFill>
                  <a:srgbClr val="00A2FF"/>
                </a:solidFill>
                <a:latin typeface="Arial"/>
                <a:cs typeface="Arial"/>
              </a:rPr>
              <a:t> </a:t>
            </a:r>
            <a:r>
              <a:rPr lang="en-US" sz="1486" b="1" noProof="0" dirty="0">
                <a:solidFill>
                  <a:srgbClr val="00A2FF"/>
                </a:solidFill>
                <a:latin typeface="Arial"/>
                <a:cs typeface="Arial"/>
              </a:rPr>
              <a:t>spreading</a:t>
            </a:r>
            <a:r>
              <a:rPr lang="en-US" sz="1486" b="1" spc="18" noProof="0" dirty="0">
                <a:solidFill>
                  <a:srgbClr val="00A2FF"/>
                </a:solidFill>
                <a:latin typeface="Arial"/>
                <a:cs typeface="Arial"/>
              </a:rPr>
              <a:t> </a:t>
            </a:r>
            <a:r>
              <a:rPr lang="en-US" sz="1486" b="1" noProof="0" dirty="0">
                <a:solidFill>
                  <a:srgbClr val="00A2FF"/>
                </a:solidFill>
                <a:latin typeface="Liberation Sans Narrow"/>
                <a:cs typeface="Liberation Sans Narrow"/>
              </a:rPr>
              <a:t> </a:t>
            </a:r>
            <a:r>
              <a:rPr lang="en-US" sz="1486" b="1" spc="91" noProof="0" dirty="0">
                <a:solidFill>
                  <a:srgbClr val="00A2FF"/>
                </a:solidFill>
                <a:latin typeface="Liberation Sans Narrow"/>
                <a:cs typeface="Liberation Sans Narrow"/>
              </a:rPr>
              <a:t> </a:t>
            </a:r>
            <a:r>
              <a:rPr lang="en-US" sz="1486" b="1" noProof="0" dirty="0">
                <a:solidFill>
                  <a:srgbClr val="00A2FF"/>
                </a:solidFill>
                <a:latin typeface="Arial"/>
                <a:cs typeface="Arial"/>
              </a:rPr>
              <a:t>“steeper</a:t>
            </a:r>
            <a:r>
              <a:rPr lang="en-US" sz="1486" b="1" spc="18" noProof="0" dirty="0">
                <a:solidFill>
                  <a:srgbClr val="00A2FF"/>
                </a:solidFill>
                <a:latin typeface="Arial"/>
                <a:cs typeface="Arial"/>
              </a:rPr>
              <a:t> </a:t>
            </a:r>
            <a:r>
              <a:rPr lang="en-US" sz="1486" b="1" spc="-6" noProof="0" dirty="0">
                <a:solidFill>
                  <a:srgbClr val="00A2FF"/>
                </a:solidFill>
                <a:latin typeface="Arial"/>
                <a:cs typeface="Arial"/>
              </a:rPr>
              <a:t>curve”</a:t>
            </a:r>
            <a:endParaRPr lang="en-US" sz="1486" noProof="0" dirty="0">
              <a:latin typeface="Arial"/>
              <a:cs typeface="Arial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A4D47182-4B5F-5B8C-7684-6163783E3008}"/>
              </a:ext>
            </a:extLst>
          </p:cNvPr>
          <p:cNvSpPr/>
          <p:nvPr/>
        </p:nvSpPr>
        <p:spPr>
          <a:xfrm rot="5400000">
            <a:off x="9009570" y="4564583"/>
            <a:ext cx="545360" cy="9300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A0952F-62B8-3F57-1423-28D6FF65774C}"/>
              </a:ext>
            </a:extLst>
          </p:cNvPr>
          <p:cNvSpPr txBox="1"/>
          <p:nvPr/>
        </p:nvSpPr>
        <p:spPr>
          <a:xfrm>
            <a:off x="7622000" y="4043297"/>
            <a:ext cx="317235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noProof="0" dirty="0"/>
              <a:t>Non negligible RC variation among the same Endplate of the TPC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BE854B-92AC-80D0-2A6E-AE7E12699C5A}"/>
              </a:ext>
            </a:extLst>
          </p:cNvPr>
          <p:cNvSpPr txBox="1"/>
          <p:nvPr/>
        </p:nvSpPr>
        <p:spPr>
          <a:xfrm>
            <a:off x="7622000" y="5385339"/>
            <a:ext cx="416201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noProof="0" dirty="0"/>
              <a:t>Need  to tune  the log(Q) parametrization </a:t>
            </a:r>
            <a:r>
              <a:rPr lang="en-US" noProof="0" dirty="0">
                <a:sym typeface="Wingdings" panose="05000000000000000000" pitchFamily="2" charset="2"/>
              </a:rPr>
              <a:t> </a:t>
            </a:r>
            <a:r>
              <a:rPr lang="en-US" noProof="0" dirty="0"/>
              <a:t> ERAM dependent….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23C10CA-1B7B-EB80-1CF3-68134FF296E6}"/>
              </a:ext>
            </a:extLst>
          </p:cNvPr>
          <p:cNvSpPr/>
          <p:nvPr/>
        </p:nvSpPr>
        <p:spPr>
          <a:xfrm>
            <a:off x="8332110" y="1803521"/>
            <a:ext cx="943103" cy="3943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053706F-0DB6-AEDF-B319-83D978179898}"/>
              </a:ext>
            </a:extLst>
          </p:cNvPr>
          <p:cNvSpPr/>
          <p:nvPr/>
        </p:nvSpPr>
        <p:spPr>
          <a:xfrm>
            <a:off x="7963070" y="2071745"/>
            <a:ext cx="316417" cy="22620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0DEAE23-D0D7-2AAA-8257-D26E4B32C40E}"/>
              </a:ext>
            </a:extLst>
          </p:cNvPr>
          <p:cNvSpPr/>
          <p:nvPr/>
        </p:nvSpPr>
        <p:spPr>
          <a:xfrm>
            <a:off x="7597135" y="1793545"/>
            <a:ext cx="316417" cy="22620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1B60F3-9184-A0B8-28CD-7EE3BFE0B6A8}"/>
              </a:ext>
            </a:extLst>
          </p:cNvPr>
          <p:cNvSpPr txBox="1"/>
          <p:nvPr/>
        </p:nvSpPr>
        <p:spPr>
          <a:xfrm>
            <a:off x="3891087" y="5270248"/>
            <a:ext cx="3107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noProof="0" dirty="0" err="1"/>
              <a:t>dX</a:t>
            </a:r>
            <a:r>
              <a:rPr lang="en-US" sz="1400" noProof="0" dirty="0"/>
              <a:t>: distance from the center of the cluster and the real position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83FD041A-6AE4-4FF9-DDC5-B4A0148427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535127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1954864" imgH="2780981" progId="">
                  <p:embed/>
                </p:oleObj>
              </mc:Choice>
              <mc:Fallback>
                <p:oleObj r:id="rId5" imgW="21954864" imgH="2780981" progId="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83FD041A-6AE4-4FF9-DDC5-B4A0148427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17593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F4454E-87D2-1B5E-D5AB-5705FD79A5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4BDA1-F477-F7E4-8F41-469B42091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97" noProof="0" dirty="0"/>
              <a:t>Spatial</a:t>
            </a:r>
            <a:r>
              <a:rPr lang="en-US" spc="9" noProof="0" dirty="0"/>
              <a:t> </a:t>
            </a:r>
            <a:r>
              <a:rPr lang="en-US" spc="106" noProof="0" dirty="0"/>
              <a:t>resolution after  reparameterization 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C68DF-464C-958A-9EF5-8E37B2B20B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45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E4F70B-38F0-93F8-3B2E-B5CE9D1B1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328B95-0C5F-B93A-101F-0BAFF5B24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8B4D3F-68A9-A979-7820-D9F8A9D83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27" y="2548897"/>
            <a:ext cx="4190624" cy="2941211"/>
          </a:xfrm>
          <a:prstGeom prst="rect">
            <a:avLst/>
          </a:prstGeom>
        </p:spPr>
      </p:pic>
      <p:sp>
        <p:nvSpPr>
          <p:cNvPr id="11" name="object 3">
            <a:extLst>
              <a:ext uri="{FF2B5EF4-FFF2-40B4-BE49-F238E27FC236}">
                <a16:creationId xmlns:a16="http://schemas.microsoft.com/office/drawing/2014/main" id="{58ED476D-07F7-BA1C-C115-2102E53BE035}"/>
              </a:ext>
            </a:extLst>
          </p:cNvPr>
          <p:cNvSpPr txBox="1"/>
          <p:nvPr/>
        </p:nvSpPr>
        <p:spPr>
          <a:xfrm>
            <a:off x="4592890" y="2728625"/>
            <a:ext cx="3006219" cy="3208353"/>
          </a:xfrm>
          <a:prstGeom prst="rect">
            <a:avLst/>
          </a:prstGeom>
        </p:spPr>
        <p:txBody>
          <a:bodyPr vert="horz" wrap="square" lIns="0" tIns="21564" rIns="0" bIns="0" rtlCol="0">
            <a:spAutoFit/>
          </a:bodyPr>
          <a:lstStyle/>
          <a:p>
            <a:pPr marL="7316" marR="3081">
              <a:lnSpc>
                <a:spcPts val="2352"/>
              </a:lnSpc>
              <a:spcBef>
                <a:spcPts val="170"/>
              </a:spcBef>
              <a:buSzPct val="126153"/>
              <a:tabLst>
                <a:tab pos="271085" algn="l"/>
              </a:tabLst>
            </a:pPr>
            <a:r>
              <a:rPr lang="en-US" sz="1971" noProof="0" dirty="0">
                <a:latin typeface="Arial"/>
                <a:cs typeface="Arial"/>
              </a:rPr>
              <a:t>With </a:t>
            </a:r>
            <a:r>
              <a:rPr lang="en-US" sz="1971" b="1" noProof="0" dirty="0">
                <a:solidFill>
                  <a:srgbClr val="FF0000"/>
                </a:solidFill>
                <a:latin typeface="Arial"/>
                <a:cs typeface="Arial"/>
              </a:rPr>
              <a:t>the new parametrization </a:t>
            </a:r>
            <a:r>
              <a:rPr lang="en-US" sz="1971" noProof="0" dirty="0">
                <a:latin typeface="Arial"/>
                <a:cs typeface="Arial"/>
              </a:rPr>
              <a:t>all modules have </a:t>
            </a:r>
            <a:r>
              <a:rPr lang="en-US" sz="1971" noProof="0" dirty="0">
                <a:solidFill>
                  <a:srgbClr val="FF0000"/>
                </a:solidFill>
                <a:latin typeface="Arial"/>
                <a:cs typeface="Arial"/>
              </a:rPr>
              <a:t>similar performances</a:t>
            </a:r>
            <a:r>
              <a:rPr lang="en-US" sz="1971" noProof="0" dirty="0">
                <a:latin typeface="Arial"/>
                <a:cs typeface="Arial"/>
              </a:rPr>
              <a:t> in terms of spatial resolution</a:t>
            </a:r>
          </a:p>
          <a:p>
            <a:pPr marL="7316" marR="3081">
              <a:lnSpc>
                <a:spcPts val="2352"/>
              </a:lnSpc>
              <a:spcBef>
                <a:spcPts val="170"/>
              </a:spcBef>
              <a:buSzPct val="126153"/>
              <a:tabLst>
                <a:tab pos="271085" algn="l"/>
              </a:tabLst>
            </a:pPr>
            <a:endParaRPr lang="en-US" sz="1971" noProof="0" dirty="0">
              <a:latin typeface="Arial"/>
              <a:cs typeface="Arial"/>
            </a:endParaRPr>
          </a:p>
          <a:p>
            <a:pPr marL="7316" marR="3081">
              <a:lnSpc>
                <a:spcPts val="2352"/>
              </a:lnSpc>
              <a:spcBef>
                <a:spcPts val="170"/>
              </a:spcBef>
              <a:buSzPct val="126153"/>
              <a:tabLst>
                <a:tab pos="271085" algn="l"/>
              </a:tabLst>
            </a:pPr>
            <a:r>
              <a:rPr lang="en-US" sz="2400" b="1" noProof="0" dirty="0">
                <a:solidFill>
                  <a:srgbClr val="FF0000"/>
                </a:solidFill>
                <a:latin typeface="Symbol" panose="05050102010706020507" pitchFamily="18" charset="2"/>
                <a:cs typeface="Arial"/>
              </a:rPr>
              <a:t>s </a:t>
            </a:r>
            <a:r>
              <a:rPr lang="en-US" sz="2400" b="1" noProof="0" dirty="0">
                <a:solidFill>
                  <a:srgbClr val="FF0000"/>
                </a:solidFill>
                <a:latin typeface="Arial"/>
                <a:cs typeface="Arial"/>
              </a:rPr>
              <a:t>≈ 0.45 mm</a:t>
            </a:r>
          </a:p>
          <a:p>
            <a:pPr marL="7316" marR="3081">
              <a:lnSpc>
                <a:spcPts val="2352"/>
              </a:lnSpc>
              <a:spcBef>
                <a:spcPts val="170"/>
              </a:spcBef>
              <a:buSzPct val="126153"/>
              <a:tabLst>
                <a:tab pos="271085" algn="l"/>
              </a:tabLst>
            </a:pPr>
            <a:endParaRPr lang="en-US" sz="1971" spc="-6" noProof="0" dirty="0">
              <a:solidFill>
                <a:srgbClr val="FF0000"/>
              </a:solidFill>
              <a:latin typeface="Arial"/>
              <a:cs typeface="Arial"/>
            </a:endParaRPr>
          </a:p>
          <a:p>
            <a:pPr marL="7316" marR="3081">
              <a:lnSpc>
                <a:spcPts val="2352"/>
              </a:lnSpc>
              <a:spcBef>
                <a:spcPts val="170"/>
              </a:spcBef>
              <a:buSzPct val="126153"/>
              <a:tabLst>
                <a:tab pos="271085" algn="l"/>
              </a:tabLst>
            </a:pPr>
            <a:endParaRPr lang="en-US" sz="1971" spc="-6" noProof="0" dirty="0">
              <a:solidFill>
                <a:srgbClr val="FF0000"/>
              </a:solidFill>
              <a:latin typeface="Arial"/>
              <a:cs typeface="Arial"/>
            </a:endParaRPr>
          </a:p>
          <a:p>
            <a:pPr marL="7316" marR="3081">
              <a:lnSpc>
                <a:spcPts val="2352"/>
              </a:lnSpc>
              <a:spcBef>
                <a:spcPts val="170"/>
              </a:spcBef>
              <a:buSzPct val="126153"/>
              <a:tabLst>
                <a:tab pos="271085" algn="l"/>
              </a:tabLst>
            </a:pPr>
            <a:r>
              <a:rPr lang="en-US" sz="1971" spc="-6" noProof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lang="en-US" sz="1971" noProof="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79651A-EF0B-BCFD-767C-57C6E790E26B}"/>
              </a:ext>
            </a:extLst>
          </p:cNvPr>
          <p:cNvSpPr txBox="1"/>
          <p:nvPr/>
        </p:nvSpPr>
        <p:spPr>
          <a:xfrm>
            <a:off x="491846" y="2203897"/>
            <a:ext cx="30427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noProof="0" dirty="0"/>
              <a:t>Work in progress, preliminary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A024E57-5F40-25B3-51A6-352FF955A2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76" t="21020" r="6102" b="122"/>
          <a:stretch/>
        </p:blipFill>
        <p:spPr>
          <a:xfrm>
            <a:off x="7450515" y="2426480"/>
            <a:ext cx="4707315" cy="3292659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53110A2D-55C7-B824-2A07-C8F092C7F5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535127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21954864" imgH="2780981" progId="">
                  <p:embed/>
                </p:oleObj>
              </mc:Choice>
              <mc:Fallback>
                <p:oleObj r:id="rId4" imgW="21954864" imgH="2780981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53110A2D-55C7-B824-2A07-C8F092C7F5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96389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5C5E9-41EA-241A-9BEF-EE9469705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Reconstructing tracks: momentum resolution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A2375D-A90D-02C8-AD98-DAAD82D0F8C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46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1EE90B-2A11-35A8-9752-1DA423122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E2DE14-10CE-0B9D-6176-11817EAF4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18C2B2-1C31-2FC2-CC64-000D296342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35" r="2771"/>
          <a:stretch/>
        </p:blipFill>
        <p:spPr>
          <a:xfrm>
            <a:off x="76769" y="2346058"/>
            <a:ext cx="3875314" cy="258208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259C56E-BF87-B8D3-A860-415E0C6C3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739" y="2694454"/>
            <a:ext cx="1227687" cy="718695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5A6DC74B-475C-FBAB-6E33-E5AD07CC75BA}"/>
              </a:ext>
            </a:extLst>
          </p:cNvPr>
          <p:cNvGrpSpPr/>
          <p:nvPr/>
        </p:nvGrpSpPr>
        <p:grpSpPr>
          <a:xfrm>
            <a:off x="4056096" y="2377933"/>
            <a:ext cx="3988559" cy="2754087"/>
            <a:chOff x="4807098" y="2166256"/>
            <a:chExt cx="4356327" cy="301972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B7D67CA-D3FC-53D6-69B5-2227EEBB3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07098" y="2166256"/>
              <a:ext cx="4356327" cy="3019727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AEC9C33-1FF4-F92B-5E74-E1C80B068F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05965" y="3862065"/>
              <a:ext cx="1380070" cy="805706"/>
            </a:xfrm>
            <a:prstGeom prst="rect">
              <a:avLst/>
            </a:prstGeom>
          </p:spPr>
        </p:pic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732EF7A0-BCCF-DA30-56A3-AEECF7FA2FC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7605"/>
          <a:stretch/>
        </p:blipFill>
        <p:spPr>
          <a:xfrm>
            <a:off x="7948378" y="2077656"/>
            <a:ext cx="4114120" cy="335464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C0EA19B-DDB3-6A96-0741-203F69F15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0159" y="3637099"/>
            <a:ext cx="1263562" cy="7348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7AF5186-0427-8CB0-F14B-BEB0C15D3C65}"/>
              </a:ext>
            </a:extLst>
          </p:cNvPr>
          <p:cNvSpPr txBox="1"/>
          <p:nvPr/>
        </p:nvSpPr>
        <p:spPr>
          <a:xfrm>
            <a:off x="4832612" y="1372133"/>
            <a:ext cx="981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ϕ = 45°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E593EA-85FF-49B0-E207-142665F1B5A9}"/>
              </a:ext>
            </a:extLst>
          </p:cNvPr>
          <p:cNvSpPr txBox="1"/>
          <p:nvPr/>
        </p:nvSpPr>
        <p:spPr>
          <a:xfrm>
            <a:off x="881040" y="1370854"/>
            <a:ext cx="981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ϕ = 5.7°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DCF30B8-E203-0AE8-832E-B7EED598F1E8}"/>
              </a:ext>
            </a:extLst>
          </p:cNvPr>
          <p:cNvSpPr txBox="1"/>
          <p:nvPr/>
        </p:nvSpPr>
        <p:spPr>
          <a:xfrm>
            <a:off x="8784184" y="1305510"/>
            <a:ext cx="1263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ϕ = 84.3°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45549DF-0AD5-1F62-DAEC-23C64DF8FBA0}"/>
              </a:ext>
            </a:extLst>
          </p:cNvPr>
          <p:cNvSpPr/>
          <p:nvPr/>
        </p:nvSpPr>
        <p:spPr>
          <a:xfrm>
            <a:off x="7966328" y="1418290"/>
            <a:ext cx="911411" cy="590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9E39EB8-2B9F-BFB7-C95A-63EDAFCF6FE2}"/>
              </a:ext>
            </a:extLst>
          </p:cNvPr>
          <p:cNvSpPr/>
          <p:nvPr/>
        </p:nvSpPr>
        <p:spPr>
          <a:xfrm flipH="1">
            <a:off x="11870077" y="1418290"/>
            <a:ext cx="245154" cy="4160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13CD8E6-9F3D-BC9B-4B69-955374524247}"/>
              </a:ext>
            </a:extLst>
          </p:cNvPr>
          <p:cNvSpPr/>
          <p:nvPr/>
        </p:nvSpPr>
        <p:spPr>
          <a:xfrm flipH="1">
            <a:off x="7824034" y="2346837"/>
            <a:ext cx="220854" cy="2385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2B6D332-FF1E-A42D-17FA-C439902C8AC5}"/>
              </a:ext>
            </a:extLst>
          </p:cNvPr>
          <p:cNvSpPr/>
          <p:nvPr/>
        </p:nvSpPr>
        <p:spPr>
          <a:xfrm flipH="1">
            <a:off x="4522411" y="2339187"/>
            <a:ext cx="3339903" cy="192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6FC8128-5722-D67F-395E-960A4ED02E4C}"/>
              </a:ext>
            </a:extLst>
          </p:cNvPr>
          <p:cNvSpPr/>
          <p:nvPr/>
        </p:nvSpPr>
        <p:spPr>
          <a:xfrm flipH="1">
            <a:off x="655612" y="2281793"/>
            <a:ext cx="3339903" cy="192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8D79AFC-7A35-8562-A300-5D93F37F853B}"/>
              </a:ext>
            </a:extLst>
          </p:cNvPr>
          <p:cNvSpPr/>
          <p:nvPr/>
        </p:nvSpPr>
        <p:spPr>
          <a:xfrm flipH="1">
            <a:off x="3860167" y="2270635"/>
            <a:ext cx="220854" cy="2385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7347D05-4D67-0AA8-8133-01E618879288}"/>
              </a:ext>
            </a:extLst>
          </p:cNvPr>
          <p:cNvSpPr/>
          <p:nvPr/>
        </p:nvSpPr>
        <p:spPr>
          <a:xfrm flipH="1">
            <a:off x="2934138" y="2270635"/>
            <a:ext cx="1017943" cy="8822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1ADB21-7215-7BF0-1038-D65604399E52}"/>
              </a:ext>
            </a:extLst>
          </p:cNvPr>
          <p:cNvSpPr txBox="1"/>
          <p:nvPr/>
        </p:nvSpPr>
        <p:spPr>
          <a:xfrm>
            <a:off x="415584" y="5812673"/>
            <a:ext cx="10586356" cy="369332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950396662">
                  <a:custGeom>
                    <a:avLst/>
                    <a:gdLst>
                      <a:gd name="connsiteX0" fmla="*/ 0 w 10586356"/>
                      <a:gd name="connsiteY0" fmla="*/ 0 h 369332"/>
                      <a:gd name="connsiteX1" fmla="*/ 588131 w 10586356"/>
                      <a:gd name="connsiteY1" fmla="*/ 0 h 369332"/>
                      <a:gd name="connsiteX2" fmla="*/ 1176262 w 10586356"/>
                      <a:gd name="connsiteY2" fmla="*/ 0 h 369332"/>
                      <a:gd name="connsiteX3" fmla="*/ 1976120 w 10586356"/>
                      <a:gd name="connsiteY3" fmla="*/ 0 h 369332"/>
                      <a:gd name="connsiteX4" fmla="*/ 2775978 w 10586356"/>
                      <a:gd name="connsiteY4" fmla="*/ 0 h 369332"/>
                      <a:gd name="connsiteX5" fmla="*/ 3469972 w 10586356"/>
                      <a:gd name="connsiteY5" fmla="*/ 0 h 369332"/>
                      <a:gd name="connsiteX6" fmla="*/ 3740512 w 10586356"/>
                      <a:gd name="connsiteY6" fmla="*/ 0 h 369332"/>
                      <a:gd name="connsiteX7" fmla="*/ 4434507 w 10586356"/>
                      <a:gd name="connsiteY7" fmla="*/ 0 h 369332"/>
                      <a:gd name="connsiteX8" fmla="*/ 4810911 w 10586356"/>
                      <a:gd name="connsiteY8" fmla="*/ 0 h 369332"/>
                      <a:gd name="connsiteX9" fmla="*/ 5187314 w 10586356"/>
                      <a:gd name="connsiteY9" fmla="*/ 0 h 369332"/>
                      <a:gd name="connsiteX10" fmla="*/ 5669582 w 10586356"/>
                      <a:gd name="connsiteY10" fmla="*/ 0 h 369332"/>
                      <a:gd name="connsiteX11" fmla="*/ 6257713 w 10586356"/>
                      <a:gd name="connsiteY11" fmla="*/ 0 h 369332"/>
                      <a:gd name="connsiteX12" fmla="*/ 6951707 w 10586356"/>
                      <a:gd name="connsiteY12" fmla="*/ 0 h 369332"/>
                      <a:gd name="connsiteX13" fmla="*/ 7222247 w 10586356"/>
                      <a:gd name="connsiteY13" fmla="*/ 0 h 369332"/>
                      <a:gd name="connsiteX14" fmla="*/ 7492788 w 10586356"/>
                      <a:gd name="connsiteY14" fmla="*/ 0 h 369332"/>
                      <a:gd name="connsiteX15" fmla="*/ 8080918 w 10586356"/>
                      <a:gd name="connsiteY15" fmla="*/ 0 h 369332"/>
                      <a:gd name="connsiteX16" fmla="*/ 8563186 w 10586356"/>
                      <a:gd name="connsiteY16" fmla="*/ 0 h 369332"/>
                      <a:gd name="connsiteX17" fmla="*/ 9151317 w 10586356"/>
                      <a:gd name="connsiteY17" fmla="*/ 0 h 369332"/>
                      <a:gd name="connsiteX18" fmla="*/ 9421857 w 10586356"/>
                      <a:gd name="connsiteY18" fmla="*/ 0 h 369332"/>
                      <a:gd name="connsiteX19" fmla="*/ 10586356 w 10586356"/>
                      <a:gd name="connsiteY19" fmla="*/ 0 h 369332"/>
                      <a:gd name="connsiteX20" fmla="*/ 10586356 w 10586356"/>
                      <a:gd name="connsiteY20" fmla="*/ 369332 h 369332"/>
                      <a:gd name="connsiteX21" fmla="*/ 9892362 w 10586356"/>
                      <a:gd name="connsiteY21" fmla="*/ 369332 h 369332"/>
                      <a:gd name="connsiteX22" fmla="*/ 9198367 w 10586356"/>
                      <a:gd name="connsiteY22" fmla="*/ 369332 h 369332"/>
                      <a:gd name="connsiteX23" fmla="*/ 8821963 w 10586356"/>
                      <a:gd name="connsiteY23" fmla="*/ 369332 h 369332"/>
                      <a:gd name="connsiteX24" fmla="*/ 8339696 w 10586356"/>
                      <a:gd name="connsiteY24" fmla="*/ 369332 h 369332"/>
                      <a:gd name="connsiteX25" fmla="*/ 7539838 w 10586356"/>
                      <a:gd name="connsiteY25" fmla="*/ 369332 h 369332"/>
                      <a:gd name="connsiteX26" fmla="*/ 7269298 w 10586356"/>
                      <a:gd name="connsiteY26" fmla="*/ 369332 h 369332"/>
                      <a:gd name="connsiteX27" fmla="*/ 6469440 w 10586356"/>
                      <a:gd name="connsiteY27" fmla="*/ 369332 h 369332"/>
                      <a:gd name="connsiteX28" fmla="*/ 5669582 w 10586356"/>
                      <a:gd name="connsiteY28" fmla="*/ 369332 h 369332"/>
                      <a:gd name="connsiteX29" fmla="*/ 5399042 w 10586356"/>
                      <a:gd name="connsiteY29" fmla="*/ 369332 h 369332"/>
                      <a:gd name="connsiteX30" fmla="*/ 4916774 w 10586356"/>
                      <a:gd name="connsiteY30" fmla="*/ 369332 h 369332"/>
                      <a:gd name="connsiteX31" fmla="*/ 4540370 w 10586356"/>
                      <a:gd name="connsiteY31" fmla="*/ 369332 h 369332"/>
                      <a:gd name="connsiteX32" fmla="*/ 4163967 w 10586356"/>
                      <a:gd name="connsiteY32" fmla="*/ 369332 h 369332"/>
                      <a:gd name="connsiteX33" fmla="*/ 3364109 w 10586356"/>
                      <a:gd name="connsiteY33" fmla="*/ 369332 h 369332"/>
                      <a:gd name="connsiteX34" fmla="*/ 2881841 w 10586356"/>
                      <a:gd name="connsiteY34" fmla="*/ 369332 h 369332"/>
                      <a:gd name="connsiteX35" fmla="*/ 2187847 w 10586356"/>
                      <a:gd name="connsiteY35" fmla="*/ 369332 h 369332"/>
                      <a:gd name="connsiteX36" fmla="*/ 1387989 w 10586356"/>
                      <a:gd name="connsiteY36" fmla="*/ 369332 h 369332"/>
                      <a:gd name="connsiteX37" fmla="*/ 1117449 w 10586356"/>
                      <a:gd name="connsiteY37" fmla="*/ 369332 h 369332"/>
                      <a:gd name="connsiteX38" fmla="*/ 741045 w 10586356"/>
                      <a:gd name="connsiteY38" fmla="*/ 369332 h 369332"/>
                      <a:gd name="connsiteX39" fmla="*/ 0 w 10586356"/>
                      <a:gd name="connsiteY39" fmla="*/ 369332 h 369332"/>
                      <a:gd name="connsiteX40" fmla="*/ 0 w 10586356"/>
                      <a:gd name="connsiteY40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10586356" h="369332" extrusionOk="0">
                        <a:moveTo>
                          <a:pt x="0" y="0"/>
                        </a:moveTo>
                        <a:cubicBezTo>
                          <a:pt x="218892" y="-57978"/>
                          <a:pt x="457226" y="42356"/>
                          <a:pt x="588131" y="0"/>
                        </a:cubicBezTo>
                        <a:cubicBezTo>
                          <a:pt x="719036" y="-42356"/>
                          <a:pt x="996151" y="64329"/>
                          <a:pt x="1176262" y="0"/>
                        </a:cubicBezTo>
                        <a:cubicBezTo>
                          <a:pt x="1356373" y="-64329"/>
                          <a:pt x="1615465" y="28234"/>
                          <a:pt x="1976120" y="0"/>
                        </a:cubicBezTo>
                        <a:cubicBezTo>
                          <a:pt x="2336775" y="-28234"/>
                          <a:pt x="2437773" y="7312"/>
                          <a:pt x="2775978" y="0"/>
                        </a:cubicBezTo>
                        <a:cubicBezTo>
                          <a:pt x="3114183" y="-7312"/>
                          <a:pt x="3244750" y="35866"/>
                          <a:pt x="3469972" y="0"/>
                        </a:cubicBezTo>
                        <a:cubicBezTo>
                          <a:pt x="3695194" y="-35866"/>
                          <a:pt x="3609494" y="25592"/>
                          <a:pt x="3740512" y="0"/>
                        </a:cubicBezTo>
                        <a:cubicBezTo>
                          <a:pt x="3871530" y="-25592"/>
                          <a:pt x="4151495" y="71949"/>
                          <a:pt x="4434507" y="0"/>
                        </a:cubicBezTo>
                        <a:cubicBezTo>
                          <a:pt x="4717520" y="-71949"/>
                          <a:pt x="4699289" y="22025"/>
                          <a:pt x="4810911" y="0"/>
                        </a:cubicBezTo>
                        <a:cubicBezTo>
                          <a:pt x="4922533" y="-22025"/>
                          <a:pt x="5069587" y="22054"/>
                          <a:pt x="5187314" y="0"/>
                        </a:cubicBezTo>
                        <a:cubicBezTo>
                          <a:pt x="5305041" y="-22054"/>
                          <a:pt x="5566720" y="21422"/>
                          <a:pt x="5669582" y="0"/>
                        </a:cubicBezTo>
                        <a:cubicBezTo>
                          <a:pt x="5772444" y="-21422"/>
                          <a:pt x="5996285" y="56964"/>
                          <a:pt x="6257713" y="0"/>
                        </a:cubicBezTo>
                        <a:cubicBezTo>
                          <a:pt x="6519141" y="-56964"/>
                          <a:pt x="6614467" y="71946"/>
                          <a:pt x="6951707" y="0"/>
                        </a:cubicBezTo>
                        <a:cubicBezTo>
                          <a:pt x="7288947" y="-71946"/>
                          <a:pt x="7144957" y="23191"/>
                          <a:pt x="7222247" y="0"/>
                        </a:cubicBezTo>
                        <a:cubicBezTo>
                          <a:pt x="7299537" y="-23191"/>
                          <a:pt x="7408157" y="19220"/>
                          <a:pt x="7492788" y="0"/>
                        </a:cubicBezTo>
                        <a:cubicBezTo>
                          <a:pt x="7577419" y="-19220"/>
                          <a:pt x="7856240" y="63480"/>
                          <a:pt x="8080918" y="0"/>
                        </a:cubicBezTo>
                        <a:cubicBezTo>
                          <a:pt x="8305596" y="-63480"/>
                          <a:pt x="8455373" y="52112"/>
                          <a:pt x="8563186" y="0"/>
                        </a:cubicBezTo>
                        <a:cubicBezTo>
                          <a:pt x="8670999" y="-52112"/>
                          <a:pt x="8867051" y="40823"/>
                          <a:pt x="9151317" y="0"/>
                        </a:cubicBezTo>
                        <a:cubicBezTo>
                          <a:pt x="9435583" y="-40823"/>
                          <a:pt x="9317396" y="27023"/>
                          <a:pt x="9421857" y="0"/>
                        </a:cubicBezTo>
                        <a:cubicBezTo>
                          <a:pt x="9526318" y="-27023"/>
                          <a:pt x="10330045" y="17296"/>
                          <a:pt x="10586356" y="0"/>
                        </a:cubicBezTo>
                        <a:cubicBezTo>
                          <a:pt x="10586482" y="141276"/>
                          <a:pt x="10566390" y="190540"/>
                          <a:pt x="10586356" y="369332"/>
                        </a:cubicBezTo>
                        <a:cubicBezTo>
                          <a:pt x="10436119" y="410571"/>
                          <a:pt x="10085303" y="319722"/>
                          <a:pt x="9892362" y="369332"/>
                        </a:cubicBezTo>
                        <a:cubicBezTo>
                          <a:pt x="9699421" y="418942"/>
                          <a:pt x="9518403" y="344824"/>
                          <a:pt x="9198367" y="369332"/>
                        </a:cubicBezTo>
                        <a:cubicBezTo>
                          <a:pt x="8878331" y="393840"/>
                          <a:pt x="8955701" y="327287"/>
                          <a:pt x="8821963" y="369332"/>
                        </a:cubicBezTo>
                        <a:cubicBezTo>
                          <a:pt x="8688225" y="411377"/>
                          <a:pt x="8497679" y="333695"/>
                          <a:pt x="8339696" y="369332"/>
                        </a:cubicBezTo>
                        <a:cubicBezTo>
                          <a:pt x="8181713" y="404969"/>
                          <a:pt x="7849298" y="334308"/>
                          <a:pt x="7539838" y="369332"/>
                        </a:cubicBezTo>
                        <a:cubicBezTo>
                          <a:pt x="7230378" y="404356"/>
                          <a:pt x="7385717" y="343707"/>
                          <a:pt x="7269298" y="369332"/>
                        </a:cubicBezTo>
                        <a:cubicBezTo>
                          <a:pt x="7152879" y="394957"/>
                          <a:pt x="6689463" y="322706"/>
                          <a:pt x="6469440" y="369332"/>
                        </a:cubicBezTo>
                        <a:cubicBezTo>
                          <a:pt x="6249417" y="415958"/>
                          <a:pt x="6042650" y="349583"/>
                          <a:pt x="5669582" y="369332"/>
                        </a:cubicBezTo>
                        <a:cubicBezTo>
                          <a:pt x="5296514" y="389081"/>
                          <a:pt x="5485128" y="344496"/>
                          <a:pt x="5399042" y="369332"/>
                        </a:cubicBezTo>
                        <a:cubicBezTo>
                          <a:pt x="5312956" y="394168"/>
                          <a:pt x="5027909" y="351689"/>
                          <a:pt x="4916774" y="369332"/>
                        </a:cubicBezTo>
                        <a:cubicBezTo>
                          <a:pt x="4805639" y="386975"/>
                          <a:pt x="4720978" y="339587"/>
                          <a:pt x="4540370" y="369332"/>
                        </a:cubicBezTo>
                        <a:cubicBezTo>
                          <a:pt x="4359762" y="399077"/>
                          <a:pt x="4266339" y="347015"/>
                          <a:pt x="4163967" y="369332"/>
                        </a:cubicBezTo>
                        <a:cubicBezTo>
                          <a:pt x="4061595" y="391649"/>
                          <a:pt x="3737678" y="326166"/>
                          <a:pt x="3364109" y="369332"/>
                        </a:cubicBezTo>
                        <a:cubicBezTo>
                          <a:pt x="2990540" y="412498"/>
                          <a:pt x="3061434" y="357106"/>
                          <a:pt x="2881841" y="369332"/>
                        </a:cubicBezTo>
                        <a:cubicBezTo>
                          <a:pt x="2702248" y="381558"/>
                          <a:pt x="2362073" y="292945"/>
                          <a:pt x="2187847" y="369332"/>
                        </a:cubicBezTo>
                        <a:cubicBezTo>
                          <a:pt x="2013621" y="445719"/>
                          <a:pt x="1703862" y="296214"/>
                          <a:pt x="1387989" y="369332"/>
                        </a:cubicBezTo>
                        <a:cubicBezTo>
                          <a:pt x="1072116" y="442450"/>
                          <a:pt x="1214435" y="339441"/>
                          <a:pt x="1117449" y="369332"/>
                        </a:cubicBezTo>
                        <a:cubicBezTo>
                          <a:pt x="1020463" y="399223"/>
                          <a:pt x="849730" y="333060"/>
                          <a:pt x="741045" y="369332"/>
                        </a:cubicBezTo>
                        <a:cubicBezTo>
                          <a:pt x="632360" y="405604"/>
                          <a:pt x="234954" y="352070"/>
                          <a:pt x="0" y="369332"/>
                        </a:cubicBezTo>
                        <a:cubicBezTo>
                          <a:pt x="-41342" y="282397"/>
                          <a:pt x="12561" y="16057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noProof="0" dirty="0" err="1">
                <a:solidFill>
                  <a:srgbClr val="0000FF"/>
                </a:solidFill>
                <a:latin typeface="Symbol" panose="05050102010706020507" pitchFamily="18" charset="2"/>
              </a:rPr>
              <a:t>s</a:t>
            </a:r>
            <a:r>
              <a:rPr lang="en-US" baseline="-25000" noProof="0" dirty="0" err="1">
                <a:solidFill>
                  <a:srgbClr val="0000FF"/>
                </a:solidFill>
              </a:rPr>
              <a:t>p</a:t>
            </a:r>
            <a:r>
              <a:rPr lang="en-US" noProof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 momentum resolution as a function of track drift distance: simulated 700 MeV/c muons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DB761F6-98F1-8C73-083C-58F9ED827416}"/>
              </a:ext>
            </a:extLst>
          </p:cNvPr>
          <p:cNvCxnSpPr/>
          <p:nvPr/>
        </p:nvCxnSpPr>
        <p:spPr>
          <a:xfrm>
            <a:off x="655612" y="2377802"/>
            <a:ext cx="3204555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2298FE8-153C-62AE-CF42-37A1E9620065}"/>
              </a:ext>
            </a:extLst>
          </p:cNvPr>
          <p:cNvCxnSpPr/>
          <p:nvPr/>
        </p:nvCxnSpPr>
        <p:spPr>
          <a:xfrm>
            <a:off x="4729906" y="2377802"/>
            <a:ext cx="3204555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6533B3-8C2F-019D-0433-D989619033AC}"/>
              </a:ext>
            </a:extLst>
          </p:cNvPr>
          <p:cNvCxnSpPr/>
          <p:nvPr/>
        </p:nvCxnSpPr>
        <p:spPr>
          <a:xfrm>
            <a:off x="8541458" y="3247781"/>
            <a:ext cx="3204555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3D10565-C449-8F82-72BD-6E038755E86D}"/>
              </a:ext>
            </a:extLst>
          </p:cNvPr>
          <p:cNvCxnSpPr/>
          <p:nvPr/>
        </p:nvCxnSpPr>
        <p:spPr>
          <a:xfrm>
            <a:off x="646372" y="3539580"/>
            <a:ext cx="3204555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EA86C0C-3AB0-4CD7-A317-8B8BC3DCB61A}"/>
              </a:ext>
            </a:extLst>
          </p:cNvPr>
          <p:cNvCxnSpPr/>
          <p:nvPr/>
        </p:nvCxnSpPr>
        <p:spPr>
          <a:xfrm>
            <a:off x="4694198" y="3565758"/>
            <a:ext cx="3204555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6798D10-75B1-F018-F4C6-98DE8538C785}"/>
              </a:ext>
            </a:extLst>
          </p:cNvPr>
          <p:cNvCxnSpPr/>
          <p:nvPr/>
        </p:nvCxnSpPr>
        <p:spPr>
          <a:xfrm>
            <a:off x="8507615" y="4004513"/>
            <a:ext cx="3204555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85836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943BB-B6EC-D5DD-11C1-F7D660C3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Event display, full ND280 detector!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D0E8CD-12A1-94DA-37D2-4C60DCBE865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47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27F563-E245-FB5D-1662-13FDAD657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D9943E-9802-A099-9CFC-8C7C3C756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Image 3">
            <a:extLst>
              <a:ext uri="{FF2B5EF4-FFF2-40B4-BE49-F238E27FC236}">
                <a16:creationId xmlns:a16="http://schemas.microsoft.com/office/drawing/2014/main" id="{02F86171-4B2A-485C-AA0D-72E810177BA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30033" y="1018338"/>
            <a:ext cx="6010175" cy="3177483"/>
          </a:xfrm>
          <a:prstGeom prst="rect">
            <a:avLst/>
          </a:prstGeom>
          <a:ln>
            <a:noFill/>
          </a:ln>
        </p:spPr>
      </p:pic>
      <p:pic>
        <p:nvPicPr>
          <p:cNvPr id="9" name="object 3">
            <a:extLst>
              <a:ext uri="{FF2B5EF4-FFF2-40B4-BE49-F238E27FC236}">
                <a16:creationId xmlns:a16="http://schemas.microsoft.com/office/drawing/2014/main" id="{D1B108BA-180C-62B3-B50A-BF046348843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73078" y="3174514"/>
            <a:ext cx="6618922" cy="307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4263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696211-D00D-D635-0CBB-21F9C4A615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63913-FD73-FDAC-9BB8-DE7D7BA8B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Conclusions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62974B-ED5E-2FD7-0E13-6862468E246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48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A55AB-EEB4-FB00-52AB-C503A3C01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9748C6-A9A1-5433-EDFD-A3B0A6E70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F9F021-3112-E3A8-8220-7153914DC2DF}"/>
              </a:ext>
            </a:extLst>
          </p:cNvPr>
          <p:cNvSpPr txBox="1"/>
          <p:nvPr/>
        </p:nvSpPr>
        <p:spPr>
          <a:xfrm>
            <a:off x="403200" y="1157919"/>
            <a:ext cx="11412990" cy="4401205"/>
          </a:xfrm>
          <a:custGeom>
            <a:avLst/>
            <a:gdLst>
              <a:gd name="connsiteX0" fmla="*/ 0 w 11412990"/>
              <a:gd name="connsiteY0" fmla="*/ 0 h 4401205"/>
              <a:gd name="connsiteX1" fmla="*/ 798909 w 11412990"/>
              <a:gd name="connsiteY1" fmla="*/ 0 h 4401205"/>
              <a:gd name="connsiteX2" fmla="*/ 1255429 w 11412990"/>
              <a:gd name="connsiteY2" fmla="*/ 0 h 4401205"/>
              <a:gd name="connsiteX3" fmla="*/ 1826078 w 11412990"/>
              <a:gd name="connsiteY3" fmla="*/ 0 h 4401205"/>
              <a:gd name="connsiteX4" fmla="*/ 2624988 w 11412990"/>
              <a:gd name="connsiteY4" fmla="*/ 0 h 4401205"/>
              <a:gd name="connsiteX5" fmla="*/ 3309767 w 11412990"/>
              <a:gd name="connsiteY5" fmla="*/ 0 h 4401205"/>
              <a:gd name="connsiteX6" fmla="*/ 3652157 w 11412990"/>
              <a:gd name="connsiteY6" fmla="*/ 0 h 4401205"/>
              <a:gd name="connsiteX7" fmla="*/ 4108676 w 11412990"/>
              <a:gd name="connsiteY7" fmla="*/ 0 h 4401205"/>
              <a:gd name="connsiteX8" fmla="*/ 4336936 w 11412990"/>
              <a:gd name="connsiteY8" fmla="*/ 0 h 4401205"/>
              <a:gd name="connsiteX9" fmla="*/ 4565196 w 11412990"/>
              <a:gd name="connsiteY9" fmla="*/ 0 h 4401205"/>
              <a:gd name="connsiteX10" fmla="*/ 4907586 w 11412990"/>
              <a:gd name="connsiteY10" fmla="*/ 0 h 4401205"/>
              <a:gd name="connsiteX11" fmla="*/ 5364105 w 11412990"/>
              <a:gd name="connsiteY11" fmla="*/ 0 h 4401205"/>
              <a:gd name="connsiteX12" fmla="*/ 5592365 w 11412990"/>
              <a:gd name="connsiteY12" fmla="*/ 0 h 4401205"/>
              <a:gd name="connsiteX13" fmla="*/ 5934755 w 11412990"/>
              <a:gd name="connsiteY13" fmla="*/ 0 h 4401205"/>
              <a:gd name="connsiteX14" fmla="*/ 6733664 w 11412990"/>
              <a:gd name="connsiteY14" fmla="*/ 0 h 4401205"/>
              <a:gd name="connsiteX15" fmla="*/ 7304314 w 11412990"/>
              <a:gd name="connsiteY15" fmla="*/ 0 h 4401205"/>
              <a:gd name="connsiteX16" fmla="*/ 7532573 w 11412990"/>
              <a:gd name="connsiteY16" fmla="*/ 0 h 4401205"/>
              <a:gd name="connsiteX17" fmla="*/ 7874963 w 11412990"/>
              <a:gd name="connsiteY17" fmla="*/ 0 h 4401205"/>
              <a:gd name="connsiteX18" fmla="*/ 8103223 w 11412990"/>
              <a:gd name="connsiteY18" fmla="*/ 0 h 4401205"/>
              <a:gd name="connsiteX19" fmla="*/ 8331483 w 11412990"/>
              <a:gd name="connsiteY19" fmla="*/ 0 h 4401205"/>
              <a:gd name="connsiteX20" fmla="*/ 9016262 w 11412990"/>
              <a:gd name="connsiteY20" fmla="*/ 0 h 4401205"/>
              <a:gd name="connsiteX21" fmla="*/ 9244522 w 11412990"/>
              <a:gd name="connsiteY21" fmla="*/ 0 h 4401205"/>
              <a:gd name="connsiteX22" fmla="*/ 9472782 w 11412990"/>
              <a:gd name="connsiteY22" fmla="*/ 0 h 4401205"/>
              <a:gd name="connsiteX23" fmla="*/ 9929301 w 11412990"/>
              <a:gd name="connsiteY23" fmla="*/ 0 h 4401205"/>
              <a:gd name="connsiteX24" fmla="*/ 10614081 w 11412990"/>
              <a:gd name="connsiteY24" fmla="*/ 0 h 4401205"/>
              <a:gd name="connsiteX25" fmla="*/ 10842341 w 11412990"/>
              <a:gd name="connsiteY25" fmla="*/ 0 h 4401205"/>
              <a:gd name="connsiteX26" fmla="*/ 11412990 w 11412990"/>
              <a:gd name="connsiteY26" fmla="*/ 0 h 4401205"/>
              <a:gd name="connsiteX27" fmla="*/ 11412990 w 11412990"/>
              <a:gd name="connsiteY27" fmla="*/ 594163 h 4401205"/>
              <a:gd name="connsiteX28" fmla="*/ 11412990 w 11412990"/>
              <a:gd name="connsiteY28" fmla="*/ 1100301 h 4401205"/>
              <a:gd name="connsiteX29" fmla="*/ 11412990 w 11412990"/>
              <a:gd name="connsiteY29" fmla="*/ 1562428 h 4401205"/>
              <a:gd name="connsiteX30" fmla="*/ 11412990 w 11412990"/>
              <a:gd name="connsiteY30" fmla="*/ 1980542 h 4401205"/>
              <a:gd name="connsiteX31" fmla="*/ 11412990 w 11412990"/>
              <a:gd name="connsiteY31" fmla="*/ 2486681 h 4401205"/>
              <a:gd name="connsiteX32" fmla="*/ 11412990 w 11412990"/>
              <a:gd name="connsiteY32" fmla="*/ 3124856 h 4401205"/>
              <a:gd name="connsiteX33" fmla="*/ 11412990 w 11412990"/>
              <a:gd name="connsiteY33" fmla="*/ 3719018 h 4401205"/>
              <a:gd name="connsiteX34" fmla="*/ 11412990 w 11412990"/>
              <a:gd name="connsiteY34" fmla="*/ 4401205 h 4401205"/>
              <a:gd name="connsiteX35" fmla="*/ 11070600 w 11412990"/>
              <a:gd name="connsiteY35" fmla="*/ 4401205 h 4401205"/>
              <a:gd name="connsiteX36" fmla="*/ 10271691 w 11412990"/>
              <a:gd name="connsiteY36" fmla="*/ 4401205 h 4401205"/>
              <a:gd name="connsiteX37" fmla="*/ 9929301 w 11412990"/>
              <a:gd name="connsiteY37" fmla="*/ 4401205 h 4401205"/>
              <a:gd name="connsiteX38" fmla="*/ 9586912 w 11412990"/>
              <a:gd name="connsiteY38" fmla="*/ 4401205 h 4401205"/>
              <a:gd name="connsiteX39" fmla="*/ 9244522 w 11412990"/>
              <a:gd name="connsiteY39" fmla="*/ 4401205 h 4401205"/>
              <a:gd name="connsiteX40" fmla="*/ 8445613 w 11412990"/>
              <a:gd name="connsiteY40" fmla="*/ 4401205 h 4401205"/>
              <a:gd name="connsiteX41" fmla="*/ 8103223 w 11412990"/>
              <a:gd name="connsiteY41" fmla="*/ 4401205 h 4401205"/>
              <a:gd name="connsiteX42" fmla="*/ 7646703 w 11412990"/>
              <a:gd name="connsiteY42" fmla="*/ 4401205 h 4401205"/>
              <a:gd name="connsiteX43" fmla="*/ 7190184 w 11412990"/>
              <a:gd name="connsiteY43" fmla="*/ 4401205 h 4401205"/>
              <a:gd name="connsiteX44" fmla="*/ 6391274 w 11412990"/>
              <a:gd name="connsiteY44" fmla="*/ 4401205 h 4401205"/>
              <a:gd name="connsiteX45" fmla="*/ 5592365 w 11412990"/>
              <a:gd name="connsiteY45" fmla="*/ 4401205 h 4401205"/>
              <a:gd name="connsiteX46" fmla="*/ 4907586 w 11412990"/>
              <a:gd name="connsiteY46" fmla="*/ 4401205 h 4401205"/>
              <a:gd name="connsiteX47" fmla="*/ 4108676 w 11412990"/>
              <a:gd name="connsiteY47" fmla="*/ 4401205 h 4401205"/>
              <a:gd name="connsiteX48" fmla="*/ 3880417 w 11412990"/>
              <a:gd name="connsiteY48" fmla="*/ 4401205 h 4401205"/>
              <a:gd name="connsiteX49" fmla="*/ 3309767 w 11412990"/>
              <a:gd name="connsiteY49" fmla="*/ 4401205 h 4401205"/>
              <a:gd name="connsiteX50" fmla="*/ 2853247 w 11412990"/>
              <a:gd name="connsiteY50" fmla="*/ 4401205 h 4401205"/>
              <a:gd name="connsiteX51" fmla="*/ 2054338 w 11412990"/>
              <a:gd name="connsiteY51" fmla="*/ 4401205 h 4401205"/>
              <a:gd name="connsiteX52" fmla="*/ 1711948 w 11412990"/>
              <a:gd name="connsiteY52" fmla="*/ 4401205 h 4401205"/>
              <a:gd name="connsiteX53" fmla="*/ 1027169 w 11412990"/>
              <a:gd name="connsiteY53" fmla="*/ 4401205 h 4401205"/>
              <a:gd name="connsiteX54" fmla="*/ 798909 w 11412990"/>
              <a:gd name="connsiteY54" fmla="*/ 4401205 h 4401205"/>
              <a:gd name="connsiteX55" fmla="*/ 0 w 11412990"/>
              <a:gd name="connsiteY55" fmla="*/ 4401205 h 4401205"/>
              <a:gd name="connsiteX56" fmla="*/ 0 w 11412990"/>
              <a:gd name="connsiteY56" fmla="*/ 3895066 h 4401205"/>
              <a:gd name="connsiteX57" fmla="*/ 0 w 11412990"/>
              <a:gd name="connsiteY57" fmla="*/ 3256892 h 4401205"/>
              <a:gd name="connsiteX58" fmla="*/ 0 w 11412990"/>
              <a:gd name="connsiteY58" fmla="*/ 2706741 h 4401205"/>
              <a:gd name="connsiteX59" fmla="*/ 0 w 11412990"/>
              <a:gd name="connsiteY59" fmla="*/ 2156590 h 4401205"/>
              <a:gd name="connsiteX60" fmla="*/ 0 w 11412990"/>
              <a:gd name="connsiteY60" fmla="*/ 1650452 h 4401205"/>
              <a:gd name="connsiteX61" fmla="*/ 0 w 11412990"/>
              <a:gd name="connsiteY61" fmla="*/ 1188325 h 4401205"/>
              <a:gd name="connsiteX62" fmla="*/ 0 w 11412990"/>
              <a:gd name="connsiteY62" fmla="*/ 682187 h 4401205"/>
              <a:gd name="connsiteX63" fmla="*/ 0 w 11412990"/>
              <a:gd name="connsiteY63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1412990" h="4401205" extrusionOk="0">
                <a:moveTo>
                  <a:pt x="0" y="0"/>
                </a:moveTo>
                <a:cubicBezTo>
                  <a:pt x="381608" y="-30550"/>
                  <a:pt x="422808" y="20214"/>
                  <a:pt x="798909" y="0"/>
                </a:cubicBezTo>
                <a:cubicBezTo>
                  <a:pt x="1175010" y="-20214"/>
                  <a:pt x="1085435" y="21716"/>
                  <a:pt x="1255429" y="0"/>
                </a:cubicBezTo>
                <a:cubicBezTo>
                  <a:pt x="1425423" y="-21716"/>
                  <a:pt x="1612577" y="27898"/>
                  <a:pt x="1826078" y="0"/>
                </a:cubicBezTo>
                <a:cubicBezTo>
                  <a:pt x="2039579" y="-27898"/>
                  <a:pt x="2379180" y="46235"/>
                  <a:pt x="2624988" y="0"/>
                </a:cubicBezTo>
                <a:cubicBezTo>
                  <a:pt x="2870796" y="-46235"/>
                  <a:pt x="3171886" y="75114"/>
                  <a:pt x="3309767" y="0"/>
                </a:cubicBezTo>
                <a:cubicBezTo>
                  <a:pt x="3447648" y="-75114"/>
                  <a:pt x="3557018" y="8958"/>
                  <a:pt x="3652157" y="0"/>
                </a:cubicBezTo>
                <a:cubicBezTo>
                  <a:pt x="3747296" y="-8958"/>
                  <a:pt x="3956034" y="40599"/>
                  <a:pt x="4108676" y="0"/>
                </a:cubicBezTo>
                <a:cubicBezTo>
                  <a:pt x="4261318" y="-40599"/>
                  <a:pt x="4234889" y="1920"/>
                  <a:pt x="4336936" y="0"/>
                </a:cubicBezTo>
                <a:cubicBezTo>
                  <a:pt x="4438983" y="-1920"/>
                  <a:pt x="4507311" y="2554"/>
                  <a:pt x="4565196" y="0"/>
                </a:cubicBezTo>
                <a:cubicBezTo>
                  <a:pt x="4623081" y="-2554"/>
                  <a:pt x="4793479" y="39373"/>
                  <a:pt x="4907586" y="0"/>
                </a:cubicBezTo>
                <a:cubicBezTo>
                  <a:pt x="5021693" y="-39373"/>
                  <a:pt x="5230578" y="40474"/>
                  <a:pt x="5364105" y="0"/>
                </a:cubicBezTo>
                <a:cubicBezTo>
                  <a:pt x="5497632" y="-40474"/>
                  <a:pt x="5499572" y="23242"/>
                  <a:pt x="5592365" y="0"/>
                </a:cubicBezTo>
                <a:cubicBezTo>
                  <a:pt x="5685158" y="-23242"/>
                  <a:pt x="5776815" y="2467"/>
                  <a:pt x="5934755" y="0"/>
                </a:cubicBezTo>
                <a:cubicBezTo>
                  <a:pt x="6092695" y="-2467"/>
                  <a:pt x="6455457" y="26598"/>
                  <a:pt x="6733664" y="0"/>
                </a:cubicBezTo>
                <a:cubicBezTo>
                  <a:pt x="7011871" y="-26598"/>
                  <a:pt x="7022483" y="56168"/>
                  <a:pt x="7304314" y="0"/>
                </a:cubicBezTo>
                <a:cubicBezTo>
                  <a:pt x="7586145" y="-56168"/>
                  <a:pt x="7464005" y="14655"/>
                  <a:pt x="7532573" y="0"/>
                </a:cubicBezTo>
                <a:cubicBezTo>
                  <a:pt x="7601141" y="-14655"/>
                  <a:pt x="7803023" y="40907"/>
                  <a:pt x="7874963" y="0"/>
                </a:cubicBezTo>
                <a:cubicBezTo>
                  <a:pt x="7946903" y="-40907"/>
                  <a:pt x="8029025" y="2298"/>
                  <a:pt x="8103223" y="0"/>
                </a:cubicBezTo>
                <a:cubicBezTo>
                  <a:pt x="8177421" y="-2298"/>
                  <a:pt x="8224279" y="17240"/>
                  <a:pt x="8331483" y="0"/>
                </a:cubicBezTo>
                <a:cubicBezTo>
                  <a:pt x="8438687" y="-17240"/>
                  <a:pt x="8727682" y="71017"/>
                  <a:pt x="9016262" y="0"/>
                </a:cubicBezTo>
                <a:cubicBezTo>
                  <a:pt x="9304842" y="-71017"/>
                  <a:pt x="9130605" y="24246"/>
                  <a:pt x="9244522" y="0"/>
                </a:cubicBezTo>
                <a:cubicBezTo>
                  <a:pt x="9358439" y="-24246"/>
                  <a:pt x="9412454" y="6603"/>
                  <a:pt x="9472782" y="0"/>
                </a:cubicBezTo>
                <a:cubicBezTo>
                  <a:pt x="9533110" y="-6603"/>
                  <a:pt x="9830151" y="42234"/>
                  <a:pt x="9929301" y="0"/>
                </a:cubicBezTo>
                <a:cubicBezTo>
                  <a:pt x="10028451" y="-42234"/>
                  <a:pt x="10402306" y="58028"/>
                  <a:pt x="10614081" y="0"/>
                </a:cubicBezTo>
                <a:cubicBezTo>
                  <a:pt x="10825856" y="-58028"/>
                  <a:pt x="10792307" y="24762"/>
                  <a:pt x="10842341" y="0"/>
                </a:cubicBezTo>
                <a:cubicBezTo>
                  <a:pt x="10892375" y="-24762"/>
                  <a:pt x="11240964" y="62085"/>
                  <a:pt x="11412990" y="0"/>
                </a:cubicBezTo>
                <a:cubicBezTo>
                  <a:pt x="11475690" y="256305"/>
                  <a:pt x="11348811" y="468442"/>
                  <a:pt x="11412990" y="594163"/>
                </a:cubicBezTo>
                <a:cubicBezTo>
                  <a:pt x="11477169" y="719884"/>
                  <a:pt x="11368028" y="907295"/>
                  <a:pt x="11412990" y="1100301"/>
                </a:cubicBezTo>
                <a:cubicBezTo>
                  <a:pt x="11457952" y="1293307"/>
                  <a:pt x="11406578" y="1468605"/>
                  <a:pt x="11412990" y="1562428"/>
                </a:cubicBezTo>
                <a:cubicBezTo>
                  <a:pt x="11419402" y="1656251"/>
                  <a:pt x="11392776" y="1813900"/>
                  <a:pt x="11412990" y="1980542"/>
                </a:cubicBezTo>
                <a:cubicBezTo>
                  <a:pt x="11433204" y="2147184"/>
                  <a:pt x="11370207" y="2281049"/>
                  <a:pt x="11412990" y="2486681"/>
                </a:cubicBezTo>
                <a:cubicBezTo>
                  <a:pt x="11455773" y="2692313"/>
                  <a:pt x="11388891" y="2879390"/>
                  <a:pt x="11412990" y="3124856"/>
                </a:cubicBezTo>
                <a:cubicBezTo>
                  <a:pt x="11437089" y="3370323"/>
                  <a:pt x="11396529" y="3481178"/>
                  <a:pt x="11412990" y="3719018"/>
                </a:cubicBezTo>
                <a:cubicBezTo>
                  <a:pt x="11429451" y="3956858"/>
                  <a:pt x="11372215" y="4231450"/>
                  <a:pt x="11412990" y="4401205"/>
                </a:cubicBezTo>
                <a:cubicBezTo>
                  <a:pt x="11272962" y="4423659"/>
                  <a:pt x="11141081" y="4365197"/>
                  <a:pt x="11070600" y="4401205"/>
                </a:cubicBezTo>
                <a:cubicBezTo>
                  <a:pt x="11000119" y="4437213"/>
                  <a:pt x="10620959" y="4319390"/>
                  <a:pt x="10271691" y="4401205"/>
                </a:cubicBezTo>
                <a:cubicBezTo>
                  <a:pt x="9922423" y="4483020"/>
                  <a:pt x="10040838" y="4385638"/>
                  <a:pt x="9929301" y="4401205"/>
                </a:cubicBezTo>
                <a:cubicBezTo>
                  <a:pt x="9817764" y="4416772"/>
                  <a:pt x="9692872" y="4393508"/>
                  <a:pt x="9586912" y="4401205"/>
                </a:cubicBezTo>
                <a:cubicBezTo>
                  <a:pt x="9480952" y="4408902"/>
                  <a:pt x="9387197" y="4398444"/>
                  <a:pt x="9244522" y="4401205"/>
                </a:cubicBezTo>
                <a:cubicBezTo>
                  <a:pt x="9101847" y="4403966"/>
                  <a:pt x="8780922" y="4326337"/>
                  <a:pt x="8445613" y="4401205"/>
                </a:cubicBezTo>
                <a:cubicBezTo>
                  <a:pt x="8110304" y="4476073"/>
                  <a:pt x="8246157" y="4400549"/>
                  <a:pt x="8103223" y="4401205"/>
                </a:cubicBezTo>
                <a:cubicBezTo>
                  <a:pt x="7960289" y="4401861"/>
                  <a:pt x="7850679" y="4372333"/>
                  <a:pt x="7646703" y="4401205"/>
                </a:cubicBezTo>
                <a:cubicBezTo>
                  <a:pt x="7442727" y="4430077"/>
                  <a:pt x="7332573" y="4369503"/>
                  <a:pt x="7190184" y="4401205"/>
                </a:cubicBezTo>
                <a:cubicBezTo>
                  <a:pt x="7047795" y="4432907"/>
                  <a:pt x="6724055" y="4350518"/>
                  <a:pt x="6391274" y="4401205"/>
                </a:cubicBezTo>
                <a:cubicBezTo>
                  <a:pt x="6058493" y="4451892"/>
                  <a:pt x="5946372" y="4339991"/>
                  <a:pt x="5592365" y="4401205"/>
                </a:cubicBezTo>
                <a:cubicBezTo>
                  <a:pt x="5238358" y="4462419"/>
                  <a:pt x="5155598" y="4364177"/>
                  <a:pt x="4907586" y="4401205"/>
                </a:cubicBezTo>
                <a:cubicBezTo>
                  <a:pt x="4659574" y="4438233"/>
                  <a:pt x="4400899" y="4334491"/>
                  <a:pt x="4108676" y="4401205"/>
                </a:cubicBezTo>
                <a:cubicBezTo>
                  <a:pt x="3816453" y="4467919"/>
                  <a:pt x="3970906" y="4400612"/>
                  <a:pt x="3880417" y="4401205"/>
                </a:cubicBezTo>
                <a:cubicBezTo>
                  <a:pt x="3789928" y="4401798"/>
                  <a:pt x="3532386" y="4382992"/>
                  <a:pt x="3309767" y="4401205"/>
                </a:cubicBezTo>
                <a:cubicBezTo>
                  <a:pt x="3087148" y="4419418"/>
                  <a:pt x="3061970" y="4371116"/>
                  <a:pt x="2853247" y="4401205"/>
                </a:cubicBezTo>
                <a:cubicBezTo>
                  <a:pt x="2644524" y="4431294"/>
                  <a:pt x="2385013" y="4366996"/>
                  <a:pt x="2054338" y="4401205"/>
                </a:cubicBezTo>
                <a:cubicBezTo>
                  <a:pt x="1723663" y="4435414"/>
                  <a:pt x="1842784" y="4389671"/>
                  <a:pt x="1711948" y="4401205"/>
                </a:cubicBezTo>
                <a:cubicBezTo>
                  <a:pt x="1581112" y="4412739"/>
                  <a:pt x="1189167" y="4335001"/>
                  <a:pt x="1027169" y="4401205"/>
                </a:cubicBezTo>
                <a:cubicBezTo>
                  <a:pt x="865171" y="4467409"/>
                  <a:pt x="896023" y="4377747"/>
                  <a:pt x="798909" y="4401205"/>
                </a:cubicBezTo>
                <a:cubicBezTo>
                  <a:pt x="701795" y="4424663"/>
                  <a:pt x="307458" y="4401121"/>
                  <a:pt x="0" y="4401205"/>
                </a:cubicBezTo>
                <a:cubicBezTo>
                  <a:pt x="-6038" y="4219200"/>
                  <a:pt x="62" y="4025797"/>
                  <a:pt x="0" y="3895066"/>
                </a:cubicBezTo>
                <a:cubicBezTo>
                  <a:pt x="-62" y="3764335"/>
                  <a:pt x="41467" y="3459476"/>
                  <a:pt x="0" y="3256892"/>
                </a:cubicBezTo>
                <a:cubicBezTo>
                  <a:pt x="-41467" y="3054308"/>
                  <a:pt x="49363" y="2928879"/>
                  <a:pt x="0" y="2706741"/>
                </a:cubicBezTo>
                <a:cubicBezTo>
                  <a:pt x="-49363" y="2484603"/>
                  <a:pt x="47323" y="2276609"/>
                  <a:pt x="0" y="2156590"/>
                </a:cubicBezTo>
                <a:cubicBezTo>
                  <a:pt x="-47323" y="2036571"/>
                  <a:pt x="20374" y="1819860"/>
                  <a:pt x="0" y="1650452"/>
                </a:cubicBezTo>
                <a:cubicBezTo>
                  <a:pt x="-20374" y="1481044"/>
                  <a:pt x="17823" y="1343953"/>
                  <a:pt x="0" y="1188325"/>
                </a:cubicBezTo>
                <a:cubicBezTo>
                  <a:pt x="-17823" y="1032697"/>
                  <a:pt x="55758" y="856019"/>
                  <a:pt x="0" y="682187"/>
                </a:cubicBezTo>
                <a:cubicBezTo>
                  <a:pt x="-55758" y="508355"/>
                  <a:pt x="68907" y="31034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192369819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2000" spc="-1" noProof="0" dirty="0">
                <a:solidFill>
                  <a:srgbClr val="FF0000"/>
                </a:solidFill>
                <a:latin typeface="Arial"/>
              </a:rPr>
              <a:t>Two new TPCs have been just installed in ND280 at JPARC 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Very stable operations in commissioning and technical runs 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Firs Neutrino Data  taking just completed, restarting </a:t>
            </a:r>
            <a:r>
              <a:rPr lang="en-US" sz="2000" spc="-1" dirty="0">
                <a:latin typeface="Arial"/>
              </a:rPr>
              <a:t>now </a:t>
            </a:r>
            <a:r>
              <a:rPr lang="en-US" sz="2000" spc="-1" noProof="0" dirty="0">
                <a:latin typeface="Arial"/>
              </a:rPr>
              <a:t>!</a:t>
            </a:r>
          </a:p>
          <a:p>
            <a:endParaRPr lang="en-US" sz="2000" spc="-1" noProof="0" dirty="0">
              <a:latin typeface="Arial"/>
            </a:endParaRPr>
          </a:p>
          <a:p>
            <a:endParaRPr lang="en-US" sz="2000" spc="-1" noProof="0" dirty="0">
              <a:latin typeface="Arial"/>
            </a:endParaRPr>
          </a:p>
          <a:p>
            <a:r>
              <a:rPr lang="en-US" sz="2000" spc="-1" noProof="0" dirty="0">
                <a:solidFill>
                  <a:srgbClr val="FF0000"/>
                </a:solidFill>
                <a:latin typeface="Arial"/>
              </a:rPr>
              <a:t>Resistive MM with encapsulated anode </a:t>
            </a:r>
            <a:r>
              <a:rPr lang="en-US" sz="2000" b="1" spc="-1" noProof="0" dirty="0">
                <a:solidFill>
                  <a:srgbClr val="FF0000"/>
                </a:solidFill>
                <a:latin typeface="Arial"/>
              </a:rPr>
              <a:t>ERAM</a:t>
            </a:r>
          </a:p>
          <a:p>
            <a:r>
              <a:rPr lang="en-US" sz="2000" spc="-1" dirty="0">
                <a:latin typeface="Arial"/>
              </a:rPr>
              <a:t>-     First time use of an encapsulated resistive Micromegas in a High Energy running experiment</a:t>
            </a:r>
            <a:endParaRPr lang="en-US" sz="2000" spc="-1" noProof="0" dirty="0">
              <a:solidFill>
                <a:srgbClr val="FF0000"/>
              </a:solidFill>
              <a:latin typeface="Arial"/>
            </a:endParaRP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Low resistivity &amp; optimal charge spread &amp; no sparks effects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Series production allowed several detailed studies 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The ERAM technology is complex and delicate to produce as are all the resistive MPGDs. The expertise and excellent partnership with the CERN/PCB workshop enabled a high yield (~80%) of high-quality production </a:t>
            </a:r>
            <a:r>
              <a:rPr lang="en-US" sz="2000" spc="-1" dirty="0">
                <a:latin typeface="Arial"/>
              </a:rPr>
              <a:t> </a:t>
            </a:r>
            <a:endParaRPr lang="en-US" sz="2000" spc="-1" noProof="0" dirty="0">
              <a:latin typeface="Arial"/>
            </a:endParaRP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New algorithms for square pads exploiting detailed response model under development</a:t>
            </a:r>
          </a:p>
          <a:p>
            <a:pPr marL="457200" indent="-457200">
              <a:buFontTx/>
              <a:buChar char="-"/>
            </a:pPr>
            <a:r>
              <a:rPr lang="en-US" sz="2000" spc="-1" dirty="0">
                <a:latin typeface="Arial"/>
              </a:rPr>
              <a:t>Detector performance, still preliminary but very promising!</a:t>
            </a:r>
            <a:r>
              <a:rPr lang="en-US" sz="2000" spc="-1" noProof="0" dirty="0">
                <a:latin typeface="Arial"/>
              </a:rPr>
              <a:t>   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6FB3F00E-B345-3BEF-AFEF-E4CD1E076BE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1954864" imgH="2780981" progId="">
                  <p:embed/>
                </p:oleObj>
              </mc:Choice>
              <mc:Fallback>
                <p:oleObj r:id="rId2" imgW="21954864" imgH="2780981" progId="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6FB3F00E-B345-3BEF-AFEF-E4CD1E076B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31667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9F0FE6-6A09-3A40-B8BA-4627602FE4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4FF16-4746-FF77-A979-3B40538D7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Conclusions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9FAEE-91DB-3E53-B005-04DB449B7E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49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69BE44-A8B0-F458-8C6C-C27E492A9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A2BA8-254C-07FD-A142-1FAE2B5F3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637B88-913E-7194-5974-1CDFB5495BAB}"/>
              </a:ext>
            </a:extLst>
          </p:cNvPr>
          <p:cNvSpPr txBox="1"/>
          <p:nvPr/>
        </p:nvSpPr>
        <p:spPr>
          <a:xfrm>
            <a:off x="403200" y="1157919"/>
            <a:ext cx="11412990" cy="4708981"/>
          </a:xfrm>
          <a:custGeom>
            <a:avLst/>
            <a:gdLst>
              <a:gd name="connsiteX0" fmla="*/ 0 w 11412990"/>
              <a:gd name="connsiteY0" fmla="*/ 0 h 4708981"/>
              <a:gd name="connsiteX1" fmla="*/ 798909 w 11412990"/>
              <a:gd name="connsiteY1" fmla="*/ 0 h 4708981"/>
              <a:gd name="connsiteX2" fmla="*/ 1255429 w 11412990"/>
              <a:gd name="connsiteY2" fmla="*/ 0 h 4708981"/>
              <a:gd name="connsiteX3" fmla="*/ 1826078 w 11412990"/>
              <a:gd name="connsiteY3" fmla="*/ 0 h 4708981"/>
              <a:gd name="connsiteX4" fmla="*/ 2624988 w 11412990"/>
              <a:gd name="connsiteY4" fmla="*/ 0 h 4708981"/>
              <a:gd name="connsiteX5" fmla="*/ 3309767 w 11412990"/>
              <a:gd name="connsiteY5" fmla="*/ 0 h 4708981"/>
              <a:gd name="connsiteX6" fmla="*/ 3652157 w 11412990"/>
              <a:gd name="connsiteY6" fmla="*/ 0 h 4708981"/>
              <a:gd name="connsiteX7" fmla="*/ 4108676 w 11412990"/>
              <a:gd name="connsiteY7" fmla="*/ 0 h 4708981"/>
              <a:gd name="connsiteX8" fmla="*/ 4336936 w 11412990"/>
              <a:gd name="connsiteY8" fmla="*/ 0 h 4708981"/>
              <a:gd name="connsiteX9" fmla="*/ 4565196 w 11412990"/>
              <a:gd name="connsiteY9" fmla="*/ 0 h 4708981"/>
              <a:gd name="connsiteX10" fmla="*/ 4907586 w 11412990"/>
              <a:gd name="connsiteY10" fmla="*/ 0 h 4708981"/>
              <a:gd name="connsiteX11" fmla="*/ 5364105 w 11412990"/>
              <a:gd name="connsiteY11" fmla="*/ 0 h 4708981"/>
              <a:gd name="connsiteX12" fmla="*/ 5592365 w 11412990"/>
              <a:gd name="connsiteY12" fmla="*/ 0 h 4708981"/>
              <a:gd name="connsiteX13" fmla="*/ 5934755 w 11412990"/>
              <a:gd name="connsiteY13" fmla="*/ 0 h 4708981"/>
              <a:gd name="connsiteX14" fmla="*/ 6733664 w 11412990"/>
              <a:gd name="connsiteY14" fmla="*/ 0 h 4708981"/>
              <a:gd name="connsiteX15" fmla="*/ 7304314 w 11412990"/>
              <a:gd name="connsiteY15" fmla="*/ 0 h 4708981"/>
              <a:gd name="connsiteX16" fmla="*/ 7532573 w 11412990"/>
              <a:gd name="connsiteY16" fmla="*/ 0 h 4708981"/>
              <a:gd name="connsiteX17" fmla="*/ 7874963 w 11412990"/>
              <a:gd name="connsiteY17" fmla="*/ 0 h 4708981"/>
              <a:gd name="connsiteX18" fmla="*/ 8103223 w 11412990"/>
              <a:gd name="connsiteY18" fmla="*/ 0 h 4708981"/>
              <a:gd name="connsiteX19" fmla="*/ 8331483 w 11412990"/>
              <a:gd name="connsiteY19" fmla="*/ 0 h 4708981"/>
              <a:gd name="connsiteX20" fmla="*/ 9016262 w 11412990"/>
              <a:gd name="connsiteY20" fmla="*/ 0 h 4708981"/>
              <a:gd name="connsiteX21" fmla="*/ 9244522 w 11412990"/>
              <a:gd name="connsiteY21" fmla="*/ 0 h 4708981"/>
              <a:gd name="connsiteX22" fmla="*/ 9472782 w 11412990"/>
              <a:gd name="connsiteY22" fmla="*/ 0 h 4708981"/>
              <a:gd name="connsiteX23" fmla="*/ 9929301 w 11412990"/>
              <a:gd name="connsiteY23" fmla="*/ 0 h 4708981"/>
              <a:gd name="connsiteX24" fmla="*/ 10614081 w 11412990"/>
              <a:gd name="connsiteY24" fmla="*/ 0 h 4708981"/>
              <a:gd name="connsiteX25" fmla="*/ 10842341 w 11412990"/>
              <a:gd name="connsiteY25" fmla="*/ 0 h 4708981"/>
              <a:gd name="connsiteX26" fmla="*/ 11412990 w 11412990"/>
              <a:gd name="connsiteY26" fmla="*/ 0 h 4708981"/>
              <a:gd name="connsiteX27" fmla="*/ 11412990 w 11412990"/>
              <a:gd name="connsiteY27" fmla="*/ 635712 h 4708981"/>
              <a:gd name="connsiteX28" fmla="*/ 11412990 w 11412990"/>
              <a:gd name="connsiteY28" fmla="*/ 1177245 h 4708981"/>
              <a:gd name="connsiteX29" fmla="*/ 11412990 w 11412990"/>
              <a:gd name="connsiteY29" fmla="*/ 1671688 h 4708981"/>
              <a:gd name="connsiteX30" fmla="*/ 11412990 w 11412990"/>
              <a:gd name="connsiteY30" fmla="*/ 2119041 h 4708981"/>
              <a:gd name="connsiteX31" fmla="*/ 11412990 w 11412990"/>
              <a:gd name="connsiteY31" fmla="*/ 2660574 h 4708981"/>
              <a:gd name="connsiteX32" fmla="*/ 11412990 w 11412990"/>
              <a:gd name="connsiteY32" fmla="*/ 3343377 h 4708981"/>
              <a:gd name="connsiteX33" fmla="*/ 11412990 w 11412990"/>
              <a:gd name="connsiteY33" fmla="*/ 3979089 h 4708981"/>
              <a:gd name="connsiteX34" fmla="*/ 11412990 w 11412990"/>
              <a:gd name="connsiteY34" fmla="*/ 4708981 h 4708981"/>
              <a:gd name="connsiteX35" fmla="*/ 11070600 w 11412990"/>
              <a:gd name="connsiteY35" fmla="*/ 4708981 h 4708981"/>
              <a:gd name="connsiteX36" fmla="*/ 10271691 w 11412990"/>
              <a:gd name="connsiteY36" fmla="*/ 4708981 h 4708981"/>
              <a:gd name="connsiteX37" fmla="*/ 9929301 w 11412990"/>
              <a:gd name="connsiteY37" fmla="*/ 4708981 h 4708981"/>
              <a:gd name="connsiteX38" fmla="*/ 9586912 w 11412990"/>
              <a:gd name="connsiteY38" fmla="*/ 4708981 h 4708981"/>
              <a:gd name="connsiteX39" fmla="*/ 9244522 w 11412990"/>
              <a:gd name="connsiteY39" fmla="*/ 4708981 h 4708981"/>
              <a:gd name="connsiteX40" fmla="*/ 8445613 w 11412990"/>
              <a:gd name="connsiteY40" fmla="*/ 4708981 h 4708981"/>
              <a:gd name="connsiteX41" fmla="*/ 8103223 w 11412990"/>
              <a:gd name="connsiteY41" fmla="*/ 4708981 h 4708981"/>
              <a:gd name="connsiteX42" fmla="*/ 7646703 w 11412990"/>
              <a:gd name="connsiteY42" fmla="*/ 4708981 h 4708981"/>
              <a:gd name="connsiteX43" fmla="*/ 7190184 w 11412990"/>
              <a:gd name="connsiteY43" fmla="*/ 4708981 h 4708981"/>
              <a:gd name="connsiteX44" fmla="*/ 6391274 w 11412990"/>
              <a:gd name="connsiteY44" fmla="*/ 4708981 h 4708981"/>
              <a:gd name="connsiteX45" fmla="*/ 5592365 w 11412990"/>
              <a:gd name="connsiteY45" fmla="*/ 4708981 h 4708981"/>
              <a:gd name="connsiteX46" fmla="*/ 4907586 w 11412990"/>
              <a:gd name="connsiteY46" fmla="*/ 4708981 h 4708981"/>
              <a:gd name="connsiteX47" fmla="*/ 4108676 w 11412990"/>
              <a:gd name="connsiteY47" fmla="*/ 4708981 h 4708981"/>
              <a:gd name="connsiteX48" fmla="*/ 3880417 w 11412990"/>
              <a:gd name="connsiteY48" fmla="*/ 4708981 h 4708981"/>
              <a:gd name="connsiteX49" fmla="*/ 3309767 w 11412990"/>
              <a:gd name="connsiteY49" fmla="*/ 4708981 h 4708981"/>
              <a:gd name="connsiteX50" fmla="*/ 2853247 w 11412990"/>
              <a:gd name="connsiteY50" fmla="*/ 4708981 h 4708981"/>
              <a:gd name="connsiteX51" fmla="*/ 2054338 w 11412990"/>
              <a:gd name="connsiteY51" fmla="*/ 4708981 h 4708981"/>
              <a:gd name="connsiteX52" fmla="*/ 1711948 w 11412990"/>
              <a:gd name="connsiteY52" fmla="*/ 4708981 h 4708981"/>
              <a:gd name="connsiteX53" fmla="*/ 1027169 w 11412990"/>
              <a:gd name="connsiteY53" fmla="*/ 4708981 h 4708981"/>
              <a:gd name="connsiteX54" fmla="*/ 798909 w 11412990"/>
              <a:gd name="connsiteY54" fmla="*/ 4708981 h 4708981"/>
              <a:gd name="connsiteX55" fmla="*/ 0 w 11412990"/>
              <a:gd name="connsiteY55" fmla="*/ 4708981 h 4708981"/>
              <a:gd name="connsiteX56" fmla="*/ 0 w 11412990"/>
              <a:gd name="connsiteY56" fmla="*/ 4167448 h 4708981"/>
              <a:gd name="connsiteX57" fmla="*/ 0 w 11412990"/>
              <a:gd name="connsiteY57" fmla="*/ 3484646 h 4708981"/>
              <a:gd name="connsiteX58" fmla="*/ 0 w 11412990"/>
              <a:gd name="connsiteY58" fmla="*/ 2896023 h 4708981"/>
              <a:gd name="connsiteX59" fmla="*/ 0 w 11412990"/>
              <a:gd name="connsiteY59" fmla="*/ 2307401 h 4708981"/>
              <a:gd name="connsiteX60" fmla="*/ 0 w 11412990"/>
              <a:gd name="connsiteY60" fmla="*/ 1765868 h 4708981"/>
              <a:gd name="connsiteX61" fmla="*/ 0 w 11412990"/>
              <a:gd name="connsiteY61" fmla="*/ 1271425 h 4708981"/>
              <a:gd name="connsiteX62" fmla="*/ 0 w 11412990"/>
              <a:gd name="connsiteY62" fmla="*/ 729892 h 4708981"/>
              <a:gd name="connsiteX63" fmla="*/ 0 w 11412990"/>
              <a:gd name="connsiteY63" fmla="*/ 0 h 470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1412990" h="4708981" extrusionOk="0">
                <a:moveTo>
                  <a:pt x="0" y="0"/>
                </a:moveTo>
                <a:cubicBezTo>
                  <a:pt x="381608" y="-30550"/>
                  <a:pt x="422808" y="20214"/>
                  <a:pt x="798909" y="0"/>
                </a:cubicBezTo>
                <a:cubicBezTo>
                  <a:pt x="1175010" y="-20214"/>
                  <a:pt x="1085435" y="21716"/>
                  <a:pt x="1255429" y="0"/>
                </a:cubicBezTo>
                <a:cubicBezTo>
                  <a:pt x="1425423" y="-21716"/>
                  <a:pt x="1612577" y="27898"/>
                  <a:pt x="1826078" y="0"/>
                </a:cubicBezTo>
                <a:cubicBezTo>
                  <a:pt x="2039579" y="-27898"/>
                  <a:pt x="2379180" y="46235"/>
                  <a:pt x="2624988" y="0"/>
                </a:cubicBezTo>
                <a:cubicBezTo>
                  <a:pt x="2870796" y="-46235"/>
                  <a:pt x="3171886" y="75114"/>
                  <a:pt x="3309767" y="0"/>
                </a:cubicBezTo>
                <a:cubicBezTo>
                  <a:pt x="3447648" y="-75114"/>
                  <a:pt x="3557018" y="8958"/>
                  <a:pt x="3652157" y="0"/>
                </a:cubicBezTo>
                <a:cubicBezTo>
                  <a:pt x="3747296" y="-8958"/>
                  <a:pt x="3956034" y="40599"/>
                  <a:pt x="4108676" y="0"/>
                </a:cubicBezTo>
                <a:cubicBezTo>
                  <a:pt x="4261318" y="-40599"/>
                  <a:pt x="4234889" y="1920"/>
                  <a:pt x="4336936" y="0"/>
                </a:cubicBezTo>
                <a:cubicBezTo>
                  <a:pt x="4438983" y="-1920"/>
                  <a:pt x="4507311" y="2554"/>
                  <a:pt x="4565196" y="0"/>
                </a:cubicBezTo>
                <a:cubicBezTo>
                  <a:pt x="4623081" y="-2554"/>
                  <a:pt x="4793479" y="39373"/>
                  <a:pt x="4907586" y="0"/>
                </a:cubicBezTo>
                <a:cubicBezTo>
                  <a:pt x="5021693" y="-39373"/>
                  <a:pt x="5230578" y="40474"/>
                  <a:pt x="5364105" y="0"/>
                </a:cubicBezTo>
                <a:cubicBezTo>
                  <a:pt x="5497632" y="-40474"/>
                  <a:pt x="5499572" y="23242"/>
                  <a:pt x="5592365" y="0"/>
                </a:cubicBezTo>
                <a:cubicBezTo>
                  <a:pt x="5685158" y="-23242"/>
                  <a:pt x="5776815" y="2467"/>
                  <a:pt x="5934755" y="0"/>
                </a:cubicBezTo>
                <a:cubicBezTo>
                  <a:pt x="6092695" y="-2467"/>
                  <a:pt x="6455457" y="26598"/>
                  <a:pt x="6733664" y="0"/>
                </a:cubicBezTo>
                <a:cubicBezTo>
                  <a:pt x="7011871" y="-26598"/>
                  <a:pt x="7022483" y="56168"/>
                  <a:pt x="7304314" y="0"/>
                </a:cubicBezTo>
                <a:cubicBezTo>
                  <a:pt x="7586145" y="-56168"/>
                  <a:pt x="7464005" y="14655"/>
                  <a:pt x="7532573" y="0"/>
                </a:cubicBezTo>
                <a:cubicBezTo>
                  <a:pt x="7601141" y="-14655"/>
                  <a:pt x="7803023" y="40907"/>
                  <a:pt x="7874963" y="0"/>
                </a:cubicBezTo>
                <a:cubicBezTo>
                  <a:pt x="7946903" y="-40907"/>
                  <a:pt x="8029025" y="2298"/>
                  <a:pt x="8103223" y="0"/>
                </a:cubicBezTo>
                <a:cubicBezTo>
                  <a:pt x="8177421" y="-2298"/>
                  <a:pt x="8224279" y="17240"/>
                  <a:pt x="8331483" y="0"/>
                </a:cubicBezTo>
                <a:cubicBezTo>
                  <a:pt x="8438687" y="-17240"/>
                  <a:pt x="8727682" y="71017"/>
                  <a:pt x="9016262" y="0"/>
                </a:cubicBezTo>
                <a:cubicBezTo>
                  <a:pt x="9304842" y="-71017"/>
                  <a:pt x="9130605" y="24246"/>
                  <a:pt x="9244522" y="0"/>
                </a:cubicBezTo>
                <a:cubicBezTo>
                  <a:pt x="9358439" y="-24246"/>
                  <a:pt x="9412454" y="6603"/>
                  <a:pt x="9472782" y="0"/>
                </a:cubicBezTo>
                <a:cubicBezTo>
                  <a:pt x="9533110" y="-6603"/>
                  <a:pt x="9830151" y="42234"/>
                  <a:pt x="9929301" y="0"/>
                </a:cubicBezTo>
                <a:cubicBezTo>
                  <a:pt x="10028451" y="-42234"/>
                  <a:pt x="10402306" y="58028"/>
                  <a:pt x="10614081" y="0"/>
                </a:cubicBezTo>
                <a:cubicBezTo>
                  <a:pt x="10825856" y="-58028"/>
                  <a:pt x="10792307" y="24762"/>
                  <a:pt x="10842341" y="0"/>
                </a:cubicBezTo>
                <a:cubicBezTo>
                  <a:pt x="10892375" y="-24762"/>
                  <a:pt x="11240964" y="62085"/>
                  <a:pt x="11412990" y="0"/>
                </a:cubicBezTo>
                <a:cubicBezTo>
                  <a:pt x="11424725" y="304576"/>
                  <a:pt x="11357387" y="504831"/>
                  <a:pt x="11412990" y="635712"/>
                </a:cubicBezTo>
                <a:cubicBezTo>
                  <a:pt x="11468593" y="766593"/>
                  <a:pt x="11355070" y="1054538"/>
                  <a:pt x="11412990" y="1177245"/>
                </a:cubicBezTo>
                <a:cubicBezTo>
                  <a:pt x="11470910" y="1299952"/>
                  <a:pt x="11387123" y="1549574"/>
                  <a:pt x="11412990" y="1671688"/>
                </a:cubicBezTo>
                <a:cubicBezTo>
                  <a:pt x="11438857" y="1793802"/>
                  <a:pt x="11385714" y="1968405"/>
                  <a:pt x="11412990" y="2119041"/>
                </a:cubicBezTo>
                <a:cubicBezTo>
                  <a:pt x="11440266" y="2269677"/>
                  <a:pt x="11391843" y="2541820"/>
                  <a:pt x="11412990" y="2660574"/>
                </a:cubicBezTo>
                <a:cubicBezTo>
                  <a:pt x="11434137" y="2779328"/>
                  <a:pt x="11351650" y="3133061"/>
                  <a:pt x="11412990" y="3343377"/>
                </a:cubicBezTo>
                <a:cubicBezTo>
                  <a:pt x="11474330" y="3553693"/>
                  <a:pt x="11405898" y="3765437"/>
                  <a:pt x="11412990" y="3979089"/>
                </a:cubicBezTo>
                <a:cubicBezTo>
                  <a:pt x="11420082" y="4192741"/>
                  <a:pt x="11378300" y="4420992"/>
                  <a:pt x="11412990" y="4708981"/>
                </a:cubicBezTo>
                <a:cubicBezTo>
                  <a:pt x="11272962" y="4731435"/>
                  <a:pt x="11141081" y="4672973"/>
                  <a:pt x="11070600" y="4708981"/>
                </a:cubicBezTo>
                <a:cubicBezTo>
                  <a:pt x="11000119" y="4744989"/>
                  <a:pt x="10620959" y="4627166"/>
                  <a:pt x="10271691" y="4708981"/>
                </a:cubicBezTo>
                <a:cubicBezTo>
                  <a:pt x="9922423" y="4790796"/>
                  <a:pt x="10040838" y="4693414"/>
                  <a:pt x="9929301" y="4708981"/>
                </a:cubicBezTo>
                <a:cubicBezTo>
                  <a:pt x="9817764" y="4724548"/>
                  <a:pt x="9692872" y="4701284"/>
                  <a:pt x="9586912" y="4708981"/>
                </a:cubicBezTo>
                <a:cubicBezTo>
                  <a:pt x="9480952" y="4716678"/>
                  <a:pt x="9387197" y="4706220"/>
                  <a:pt x="9244522" y="4708981"/>
                </a:cubicBezTo>
                <a:cubicBezTo>
                  <a:pt x="9101847" y="4711742"/>
                  <a:pt x="8780922" y="4634113"/>
                  <a:pt x="8445613" y="4708981"/>
                </a:cubicBezTo>
                <a:cubicBezTo>
                  <a:pt x="8110304" y="4783849"/>
                  <a:pt x="8246157" y="4708325"/>
                  <a:pt x="8103223" y="4708981"/>
                </a:cubicBezTo>
                <a:cubicBezTo>
                  <a:pt x="7960289" y="4709637"/>
                  <a:pt x="7850679" y="4680109"/>
                  <a:pt x="7646703" y="4708981"/>
                </a:cubicBezTo>
                <a:cubicBezTo>
                  <a:pt x="7442727" y="4737853"/>
                  <a:pt x="7332573" y="4677279"/>
                  <a:pt x="7190184" y="4708981"/>
                </a:cubicBezTo>
                <a:cubicBezTo>
                  <a:pt x="7047795" y="4740683"/>
                  <a:pt x="6724055" y="4658294"/>
                  <a:pt x="6391274" y="4708981"/>
                </a:cubicBezTo>
                <a:cubicBezTo>
                  <a:pt x="6058493" y="4759668"/>
                  <a:pt x="5946372" y="4647767"/>
                  <a:pt x="5592365" y="4708981"/>
                </a:cubicBezTo>
                <a:cubicBezTo>
                  <a:pt x="5238358" y="4770195"/>
                  <a:pt x="5155598" y="4671953"/>
                  <a:pt x="4907586" y="4708981"/>
                </a:cubicBezTo>
                <a:cubicBezTo>
                  <a:pt x="4659574" y="4746009"/>
                  <a:pt x="4400899" y="4642267"/>
                  <a:pt x="4108676" y="4708981"/>
                </a:cubicBezTo>
                <a:cubicBezTo>
                  <a:pt x="3816453" y="4775695"/>
                  <a:pt x="3970906" y="4708388"/>
                  <a:pt x="3880417" y="4708981"/>
                </a:cubicBezTo>
                <a:cubicBezTo>
                  <a:pt x="3789928" y="4709574"/>
                  <a:pt x="3532386" y="4690768"/>
                  <a:pt x="3309767" y="4708981"/>
                </a:cubicBezTo>
                <a:cubicBezTo>
                  <a:pt x="3087148" y="4727194"/>
                  <a:pt x="3061970" y="4678892"/>
                  <a:pt x="2853247" y="4708981"/>
                </a:cubicBezTo>
                <a:cubicBezTo>
                  <a:pt x="2644524" y="4739070"/>
                  <a:pt x="2385013" y="4674772"/>
                  <a:pt x="2054338" y="4708981"/>
                </a:cubicBezTo>
                <a:cubicBezTo>
                  <a:pt x="1723663" y="4743190"/>
                  <a:pt x="1842784" y="4697447"/>
                  <a:pt x="1711948" y="4708981"/>
                </a:cubicBezTo>
                <a:cubicBezTo>
                  <a:pt x="1581112" y="4720515"/>
                  <a:pt x="1189167" y="4642777"/>
                  <a:pt x="1027169" y="4708981"/>
                </a:cubicBezTo>
                <a:cubicBezTo>
                  <a:pt x="865171" y="4775185"/>
                  <a:pt x="896023" y="4685523"/>
                  <a:pt x="798909" y="4708981"/>
                </a:cubicBezTo>
                <a:cubicBezTo>
                  <a:pt x="701795" y="4732439"/>
                  <a:pt x="307458" y="4708897"/>
                  <a:pt x="0" y="4708981"/>
                </a:cubicBezTo>
                <a:cubicBezTo>
                  <a:pt x="-8956" y="4573579"/>
                  <a:pt x="25221" y="4429607"/>
                  <a:pt x="0" y="4167448"/>
                </a:cubicBezTo>
                <a:cubicBezTo>
                  <a:pt x="-25221" y="3905289"/>
                  <a:pt x="35483" y="3759276"/>
                  <a:pt x="0" y="3484646"/>
                </a:cubicBezTo>
                <a:cubicBezTo>
                  <a:pt x="-35483" y="3210016"/>
                  <a:pt x="48794" y="3155298"/>
                  <a:pt x="0" y="2896023"/>
                </a:cubicBezTo>
                <a:cubicBezTo>
                  <a:pt x="-48794" y="2636748"/>
                  <a:pt x="58267" y="2545974"/>
                  <a:pt x="0" y="2307401"/>
                </a:cubicBezTo>
                <a:cubicBezTo>
                  <a:pt x="-58267" y="2068828"/>
                  <a:pt x="37327" y="1874657"/>
                  <a:pt x="0" y="1765868"/>
                </a:cubicBezTo>
                <a:cubicBezTo>
                  <a:pt x="-37327" y="1657079"/>
                  <a:pt x="36336" y="1459358"/>
                  <a:pt x="0" y="1271425"/>
                </a:cubicBezTo>
                <a:cubicBezTo>
                  <a:pt x="-36336" y="1083492"/>
                  <a:pt x="37686" y="912616"/>
                  <a:pt x="0" y="729892"/>
                </a:cubicBezTo>
                <a:cubicBezTo>
                  <a:pt x="-37686" y="547168"/>
                  <a:pt x="58530" y="32965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192369819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2000" spc="-1" noProof="0" dirty="0">
                <a:solidFill>
                  <a:srgbClr val="FF0000"/>
                </a:solidFill>
                <a:latin typeface="Arial"/>
              </a:rPr>
              <a:t>Two new TPCs have been just installed in ND280 at JPARC 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Very stable operations in commissioning and technical runs 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Firs Neutrino Data  taking just completed, restarting </a:t>
            </a:r>
            <a:r>
              <a:rPr lang="en-US" sz="2000" spc="-1" dirty="0">
                <a:latin typeface="Arial"/>
              </a:rPr>
              <a:t>now </a:t>
            </a:r>
            <a:r>
              <a:rPr lang="en-US" sz="2000" spc="-1" noProof="0" dirty="0">
                <a:latin typeface="Arial"/>
              </a:rPr>
              <a:t>!</a:t>
            </a:r>
          </a:p>
          <a:p>
            <a:endParaRPr lang="en-US" sz="2000" spc="-1" noProof="0" dirty="0">
              <a:latin typeface="Arial"/>
            </a:endParaRPr>
          </a:p>
          <a:p>
            <a:endParaRPr lang="en-US" sz="2000" spc="-1" noProof="0" dirty="0">
              <a:latin typeface="Arial"/>
            </a:endParaRPr>
          </a:p>
          <a:p>
            <a:r>
              <a:rPr lang="en-US" sz="2000" spc="-1" noProof="0" dirty="0">
                <a:solidFill>
                  <a:srgbClr val="FF0000"/>
                </a:solidFill>
                <a:latin typeface="Arial"/>
              </a:rPr>
              <a:t>Resistive MM with encapsulated anode </a:t>
            </a:r>
            <a:r>
              <a:rPr lang="en-US" sz="2000" b="1" spc="-1" noProof="0" dirty="0">
                <a:solidFill>
                  <a:srgbClr val="FF0000"/>
                </a:solidFill>
                <a:latin typeface="Arial"/>
              </a:rPr>
              <a:t>ERAM</a:t>
            </a:r>
          </a:p>
          <a:p>
            <a:r>
              <a:rPr lang="en-US" sz="2000" spc="-1" dirty="0">
                <a:latin typeface="Arial"/>
              </a:rPr>
              <a:t>-     First time use of an encapsulated resistive Micromegas in in a High Energy </a:t>
            </a:r>
            <a:r>
              <a:rPr lang="en-US" sz="2000" spc="-1">
                <a:latin typeface="Arial"/>
              </a:rPr>
              <a:t>running experiment</a:t>
            </a:r>
            <a:endParaRPr lang="en-US" sz="2000" spc="-1" noProof="0" dirty="0">
              <a:solidFill>
                <a:srgbClr val="FF0000"/>
              </a:solidFill>
              <a:latin typeface="Arial"/>
            </a:endParaRP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Low resistivity &amp; optimal charge spread &amp; no sparks effects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Series production allowed several detailed studies 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The ERAM technology is complex and delicate to produce as are all the resistive MPGDs. The expertise and excellent partnership with the CERN/PCB workshop enabled a high yield (~80%) of high-quality production </a:t>
            </a:r>
            <a:r>
              <a:rPr lang="en-US" sz="2000" spc="-1" dirty="0">
                <a:latin typeface="Arial"/>
              </a:rPr>
              <a:t> </a:t>
            </a:r>
            <a:endParaRPr lang="en-US" sz="2000" spc="-1" noProof="0" dirty="0">
              <a:latin typeface="Arial"/>
            </a:endParaRP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New algorithms for square pads exploiting detailed response model under development </a:t>
            </a:r>
          </a:p>
          <a:p>
            <a:pPr marL="457200" indent="-457200">
              <a:buFontTx/>
              <a:buChar char="-"/>
            </a:pPr>
            <a:r>
              <a:rPr lang="en-US" sz="2000" spc="-1" dirty="0">
                <a:latin typeface="Arial"/>
              </a:rPr>
              <a:t>Detector performance, still preliminary but very promising!</a:t>
            </a:r>
            <a:r>
              <a:rPr lang="en-US" sz="2000" spc="-1" noProof="0" dirty="0">
                <a:latin typeface="Arial"/>
              </a:rPr>
              <a:t>   </a:t>
            </a:r>
          </a:p>
          <a:p>
            <a:r>
              <a:rPr lang="en-US" sz="2000" spc="-1" noProof="0" dirty="0">
                <a:latin typeface="Arial"/>
              </a:rPr>
              <a:t> 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387B7E3-5350-BE90-5F2B-093AA4F0ABA2}"/>
              </a:ext>
            </a:extLst>
          </p:cNvPr>
          <p:cNvSpPr txBox="1">
            <a:spLocks/>
          </p:cNvSpPr>
          <p:nvPr/>
        </p:nvSpPr>
        <p:spPr>
          <a:xfrm rot="18796546">
            <a:off x="9067517" y="1850073"/>
            <a:ext cx="2449341" cy="5336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Thanks!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733AFBFA-9B28-C000-3DDE-5836FF1F64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535127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1954864" imgH="2780981" progId="">
                  <p:embed/>
                </p:oleObj>
              </mc:Choice>
              <mc:Fallback>
                <p:oleObj r:id="rId2" imgW="21954864" imgH="2780981" progId="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733AFBFA-9B28-C000-3DDE-5836FF1F64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0625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AC259-D229-82A9-A54D-4C5DFF5B8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noProof="0" dirty="0"/>
              <a:t>ND280: the upgrade detectors 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BBC5F3-1D03-A7D6-0DE8-974BE0288B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5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86078E-ACA4-EDA3-D45B-2EEB6F8DC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808942-4AB1-D85B-C782-D72CCC7D6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5CD35A-EC3C-DA42-3F4C-1D1323DB4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512" y="1230108"/>
            <a:ext cx="9014535" cy="4706064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00D49A5E-0617-C219-E28A-5332669813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21954864" imgH="2780981" progId="">
                  <p:embed/>
                </p:oleObj>
              </mc:Choice>
              <mc:Fallback>
                <p:oleObj r:id="rId3" imgW="21954864" imgH="2780981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00D49A5E-0617-C219-E28A-5332669813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61747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3D39B-41D3-AE46-269C-102AE49A0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Spare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29DEE-7B9F-D69C-AA6E-7F90D986452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80899" y="2943110"/>
            <a:ext cx="10968567" cy="1065742"/>
          </a:xfrm>
        </p:spPr>
        <p:txBody>
          <a:bodyPr/>
          <a:lstStyle/>
          <a:p>
            <a:pPr algn="ctr"/>
            <a:r>
              <a:rPr lang="en-US" sz="5400" noProof="0" dirty="0">
                <a:solidFill>
                  <a:schemeClr val="tx1"/>
                </a:solidFill>
              </a:rPr>
              <a:t>Just in Case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CF8CCF-A4DC-7296-8CE9-DB6DFAF661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50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BC1E9D-C44A-2F3A-3E8E-227D9F296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5BC7B-8C27-56AA-FA04-2FF9759D5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</p:spTree>
    <p:extLst>
      <p:ext uri="{BB962C8B-B14F-4D97-AF65-F5344CB8AC3E}">
        <p14:creationId xmlns:p14="http://schemas.microsoft.com/office/powerpoint/2010/main" val="425713730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B01B6-A120-6694-7B45-971D54444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EA88CC-73A5-B092-9634-8736F73123C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724A72-7FCF-AC9B-5CF7-CAF867DAA7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7EC4B-C64E-F823-2AFB-4AC07F206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17.10.2023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9C770B-851A-634D-B4FE-D57CC8E65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MPGD 2024 | Oct.14th - Oct.18th 2024 USTC·Hefei, China | S. Levorato 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830BE0-4D62-F84A-01B3-32BF09CDF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407" y="533931"/>
            <a:ext cx="10022863" cy="556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0929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5E201-6DBB-019B-5C14-F7C1E058E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Reconstructing tracks: trajectory fitting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88EC0-D627-FCAD-7CBA-705EF2F9673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52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FC2EE-0112-1150-DB1A-5C1A8A259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DB402D-2216-656E-123C-CC8E0F02A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05EED0-B3CF-F978-E152-12556AF3C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770" y="1292765"/>
            <a:ext cx="2758848" cy="15028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6511199-CDB7-D235-4ADA-C7D8A7A84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417" y="5538933"/>
            <a:ext cx="3542091" cy="83785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EA75CDE-3703-AF7E-5814-46CFAC0105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97492">
            <a:off x="9284471" y="3896553"/>
            <a:ext cx="2518139" cy="17312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B47C12-CD33-F702-925A-860F9ABC8476}"/>
              </a:ext>
            </a:extLst>
          </p:cNvPr>
          <p:cNvSpPr txBox="1"/>
          <p:nvPr/>
        </p:nvSpPr>
        <p:spPr>
          <a:xfrm>
            <a:off x="267382" y="1156522"/>
            <a:ext cx="6843031" cy="369332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923698196">
                  <a:custGeom>
                    <a:avLst/>
                    <a:gdLst>
                      <a:gd name="connsiteX0" fmla="*/ 0 w 6843031"/>
                      <a:gd name="connsiteY0" fmla="*/ 0 h 369332"/>
                      <a:gd name="connsiteX1" fmla="*/ 707113 w 6843031"/>
                      <a:gd name="connsiteY1" fmla="*/ 0 h 369332"/>
                      <a:gd name="connsiteX2" fmla="*/ 1208935 w 6843031"/>
                      <a:gd name="connsiteY2" fmla="*/ 0 h 369332"/>
                      <a:gd name="connsiteX3" fmla="*/ 1779188 w 6843031"/>
                      <a:gd name="connsiteY3" fmla="*/ 0 h 369332"/>
                      <a:gd name="connsiteX4" fmla="*/ 2486301 w 6843031"/>
                      <a:gd name="connsiteY4" fmla="*/ 0 h 369332"/>
                      <a:gd name="connsiteX5" fmla="*/ 3124984 w 6843031"/>
                      <a:gd name="connsiteY5" fmla="*/ 0 h 369332"/>
                      <a:gd name="connsiteX6" fmla="*/ 3558376 w 6843031"/>
                      <a:gd name="connsiteY6" fmla="*/ 0 h 369332"/>
                      <a:gd name="connsiteX7" fmla="*/ 4060198 w 6843031"/>
                      <a:gd name="connsiteY7" fmla="*/ 0 h 369332"/>
                      <a:gd name="connsiteX8" fmla="*/ 4425160 w 6843031"/>
                      <a:gd name="connsiteY8" fmla="*/ 0 h 369332"/>
                      <a:gd name="connsiteX9" fmla="*/ 4790122 w 6843031"/>
                      <a:gd name="connsiteY9" fmla="*/ 0 h 369332"/>
                      <a:gd name="connsiteX10" fmla="*/ 5223514 w 6843031"/>
                      <a:gd name="connsiteY10" fmla="*/ 0 h 369332"/>
                      <a:gd name="connsiteX11" fmla="*/ 5725336 w 6843031"/>
                      <a:gd name="connsiteY11" fmla="*/ 0 h 369332"/>
                      <a:gd name="connsiteX12" fmla="*/ 6090298 w 6843031"/>
                      <a:gd name="connsiteY12" fmla="*/ 0 h 369332"/>
                      <a:gd name="connsiteX13" fmla="*/ 6843031 w 6843031"/>
                      <a:gd name="connsiteY13" fmla="*/ 0 h 369332"/>
                      <a:gd name="connsiteX14" fmla="*/ 6843031 w 6843031"/>
                      <a:gd name="connsiteY14" fmla="*/ 369332 h 369332"/>
                      <a:gd name="connsiteX15" fmla="*/ 6341209 w 6843031"/>
                      <a:gd name="connsiteY15" fmla="*/ 369332 h 369332"/>
                      <a:gd name="connsiteX16" fmla="*/ 5770956 w 6843031"/>
                      <a:gd name="connsiteY16" fmla="*/ 369332 h 369332"/>
                      <a:gd name="connsiteX17" fmla="*/ 5132273 w 6843031"/>
                      <a:gd name="connsiteY17" fmla="*/ 369332 h 369332"/>
                      <a:gd name="connsiteX18" fmla="*/ 4698881 w 6843031"/>
                      <a:gd name="connsiteY18" fmla="*/ 369332 h 369332"/>
                      <a:gd name="connsiteX19" fmla="*/ 4060198 w 6843031"/>
                      <a:gd name="connsiteY19" fmla="*/ 369332 h 369332"/>
                      <a:gd name="connsiteX20" fmla="*/ 3489946 w 6843031"/>
                      <a:gd name="connsiteY20" fmla="*/ 369332 h 369332"/>
                      <a:gd name="connsiteX21" fmla="*/ 2851263 w 6843031"/>
                      <a:gd name="connsiteY21" fmla="*/ 369332 h 369332"/>
                      <a:gd name="connsiteX22" fmla="*/ 2144150 w 6843031"/>
                      <a:gd name="connsiteY22" fmla="*/ 369332 h 369332"/>
                      <a:gd name="connsiteX23" fmla="*/ 1505467 w 6843031"/>
                      <a:gd name="connsiteY23" fmla="*/ 369332 h 369332"/>
                      <a:gd name="connsiteX24" fmla="*/ 1140505 w 6843031"/>
                      <a:gd name="connsiteY24" fmla="*/ 369332 h 369332"/>
                      <a:gd name="connsiteX25" fmla="*/ 0 w 6843031"/>
                      <a:gd name="connsiteY25" fmla="*/ 369332 h 369332"/>
                      <a:gd name="connsiteX26" fmla="*/ 0 w 6843031"/>
                      <a:gd name="connsiteY26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6843031" h="369332" extrusionOk="0">
                        <a:moveTo>
                          <a:pt x="0" y="0"/>
                        </a:moveTo>
                        <a:cubicBezTo>
                          <a:pt x="192258" y="-68171"/>
                          <a:pt x="376007" y="57612"/>
                          <a:pt x="707113" y="0"/>
                        </a:cubicBezTo>
                        <a:cubicBezTo>
                          <a:pt x="1038219" y="-57612"/>
                          <a:pt x="1094159" y="41912"/>
                          <a:pt x="1208935" y="0"/>
                        </a:cubicBezTo>
                        <a:cubicBezTo>
                          <a:pt x="1323711" y="-41912"/>
                          <a:pt x="1618717" y="51516"/>
                          <a:pt x="1779188" y="0"/>
                        </a:cubicBezTo>
                        <a:cubicBezTo>
                          <a:pt x="1939659" y="-51516"/>
                          <a:pt x="2270089" y="134"/>
                          <a:pt x="2486301" y="0"/>
                        </a:cubicBezTo>
                        <a:cubicBezTo>
                          <a:pt x="2702513" y="-134"/>
                          <a:pt x="2848483" y="37954"/>
                          <a:pt x="3124984" y="0"/>
                        </a:cubicBezTo>
                        <a:cubicBezTo>
                          <a:pt x="3401485" y="-37954"/>
                          <a:pt x="3381167" y="20980"/>
                          <a:pt x="3558376" y="0"/>
                        </a:cubicBezTo>
                        <a:cubicBezTo>
                          <a:pt x="3735585" y="-20980"/>
                          <a:pt x="3889197" y="51207"/>
                          <a:pt x="4060198" y="0"/>
                        </a:cubicBezTo>
                        <a:cubicBezTo>
                          <a:pt x="4231199" y="-51207"/>
                          <a:pt x="4343310" y="1423"/>
                          <a:pt x="4425160" y="0"/>
                        </a:cubicBezTo>
                        <a:cubicBezTo>
                          <a:pt x="4507010" y="-1423"/>
                          <a:pt x="4692862" y="8025"/>
                          <a:pt x="4790122" y="0"/>
                        </a:cubicBezTo>
                        <a:cubicBezTo>
                          <a:pt x="4887382" y="-8025"/>
                          <a:pt x="5106977" y="49911"/>
                          <a:pt x="5223514" y="0"/>
                        </a:cubicBezTo>
                        <a:cubicBezTo>
                          <a:pt x="5340051" y="-49911"/>
                          <a:pt x="5622287" y="12840"/>
                          <a:pt x="5725336" y="0"/>
                        </a:cubicBezTo>
                        <a:cubicBezTo>
                          <a:pt x="5828385" y="-12840"/>
                          <a:pt x="5937105" y="42598"/>
                          <a:pt x="6090298" y="0"/>
                        </a:cubicBezTo>
                        <a:cubicBezTo>
                          <a:pt x="6243491" y="-42598"/>
                          <a:pt x="6659970" y="32026"/>
                          <a:pt x="6843031" y="0"/>
                        </a:cubicBezTo>
                        <a:cubicBezTo>
                          <a:pt x="6852651" y="157023"/>
                          <a:pt x="6826169" y="215194"/>
                          <a:pt x="6843031" y="369332"/>
                        </a:cubicBezTo>
                        <a:cubicBezTo>
                          <a:pt x="6698080" y="381099"/>
                          <a:pt x="6568949" y="315406"/>
                          <a:pt x="6341209" y="369332"/>
                        </a:cubicBezTo>
                        <a:cubicBezTo>
                          <a:pt x="6113469" y="423258"/>
                          <a:pt x="5924226" y="319423"/>
                          <a:pt x="5770956" y="369332"/>
                        </a:cubicBezTo>
                        <a:cubicBezTo>
                          <a:pt x="5617686" y="419241"/>
                          <a:pt x="5340855" y="356740"/>
                          <a:pt x="5132273" y="369332"/>
                        </a:cubicBezTo>
                        <a:cubicBezTo>
                          <a:pt x="4923691" y="381924"/>
                          <a:pt x="4880847" y="359524"/>
                          <a:pt x="4698881" y="369332"/>
                        </a:cubicBezTo>
                        <a:cubicBezTo>
                          <a:pt x="4516915" y="379140"/>
                          <a:pt x="4375116" y="315863"/>
                          <a:pt x="4060198" y="369332"/>
                        </a:cubicBezTo>
                        <a:cubicBezTo>
                          <a:pt x="3745280" y="422801"/>
                          <a:pt x="3676054" y="314540"/>
                          <a:pt x="3489946" y="369332"/>
                        </a:cubicBezTo>
                        <a:cubicBezTo>
                          <a:pt x="3303838" y="424124"/>
                          <a:pt x="3091521" y="337323"/>
                          <a:pt x="2851263" y="369332"/>
                        </a:cubicBezTo>
                        <a:cubicBezTo>
                          <a:pt x="2611005" y="401341"/>
                          <a:pt x="2426068" y="288185"/>
                          <a:pt x="2144150" y="369332"/>
                        </a:cubicBezTo>
                        <a:cubicBezTo>
                          <a:pt x="1862232" y="450479"/>
                          <a:pt x="1737725" y="308221"/>
                          <a:pt x="1505467" y="369332"/>
                        </a:cubicBezTo>
                        <a:cubicBezTo>
                          <a:pt x="1273209" y="430443"/>
                          <a:pt x="1287476" y="365833"/>
                          <a:pt x="1140505" y="369332"/>
                        </a:cubicBezTo>
                        <a:cubicBezTo>
                          <a:pt x="993534" y="372831"/>
                          <a:pt x="456116" y="346466"/>
                          <a:pt x="0" y="369332"/>
                        </a:cubicBezTo>
                        <a:cubicBezTo>
                          <a:pt x="-42713" y="284737"/>
                          <a:pt x="17856" y="7559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 err="1">
                <a:solidFill>
                  <a:srgbClr val="0000FF"/>
                </a:solidFill>
                <a:latin typeface="Arial"/>
              </a:rPr>
              <a:t>LogQ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 Method based on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clustering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 &amp;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Log[</a:t>
            </a:r>
            <a:r>
              <a:rPr lang="en-US" spc="-1" noProof="0" dirty="0" err="1">
                <a:solidFill>
                  <a:srgbClr val="FF0000"/>
                </a:solidFill>
                <a:latin typeface="Arial"/>
              </a:rPr>
              <a:t>Qprimary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 /</a:t>
            </a:r>
            <a:r>
              <a:rPr lang="en-US" spc="-1" noProof="0" dirty="0" err="1">
                <a:solidFill>
                  <a:srgbClr val="FF0000"/>
                </a:solidFill>
                <a:latin typeface="Arial"/>
              </a:rPr>
              <a:t>Qsecondary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]</a:t>
            </a:r>
            <a:endParaRPr lang="en-US" spc="-1" noProof="0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6DED26-D7EB-4550-00C8-0CAFD0D66F5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948"/>
          <a:stretch/>
        </p:blipFill>
        <p:spPr>
          <a:xfrm flipV="1">
            <a:off x="6055281" y="1593073"/>
            <a:ext cx="2758848" cy="8515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16D4A72-0C67-E204-DD68-FA92C3E0A985}"/>
              </a:ext>
            </a:extLst>
          </p:cNvPr>
          <p:cNvSpPr txBox="1"/>
          <p:nvPr/>
        </p:nvSpPr>
        <p:spPr>
          <a:xfrm>
            <a:off x="267382" y="1684972"/>
            <a:ext cx="61504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logQ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method to reconstruct position in each cluster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Helix fit performed on those reconstructed positions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9067AF-D149-176F-D6CB-76A71424484E}"/>
              </a:ext>
            </a:extLst>
          </p:cNvPr>
          <p:cNvSpPr txBox="1"/>
          <p:nvPr/>
        </p:nvSpPr>
        <p:spPr>
          <a:xfrm>
            <a:off x="267382" y="2613913"/>
            <a:ext cx="6337852" cy="369332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923698196">
                  <a:custGeom>
                    <a:avLst/>
                    <a:gdLst>
                      <a:gd name="connsiteX0" fmla="*/ 0 w 6337852"/>
                      <a:gd name="connsiteY0" fmla="*/ 0 h 369332"/>
                      <a:gd name="connsiteX1" fmla="*/ 702925 w 6337852"/>
                      <a:gd name="connsiteY1" fmla="*/ 0 h 369332"/>
                      <a:gd name="connsiteX2" fmla="*/ 1215715 w 6337852"/>
                      <a:gd name="connsiteY2" fmla="*/ 0 h 369332"/>
                      <a:gd name="connsiteX3" fmla="*/ 1791884 w 6337852"/>
                      <a:gd name="connsiteY3" fmla="*/ 0 h 369332"/>
                      <a:gd name="connsiteX4" fmla="*/ 2494809 w 6337852"/>
                      <a:gd name="connsiteY4" fmla="*/ 0 h 369332"/>
                      <a:gd name="connsiteX5" fmla="*/ 3134356 w 6337852"/>
                      <a:gd name="connsiteY5" fmla="*/ 0 h 369332"/>
                      <a:gd name="connsiteX6" fmla="*/ 3583767 w 6337852"/>
                      <a:gd name="connsiteY6" fmla="*/ 0 h 369332"/>
                      <a:gd name="connsiteX7" fmla="*/ 4096557 w 6337852"/>
                      <a:gd name="connsiteY7" fmla="*/ 0 h 369332"/>
                      <a:gd name="connsiteX8" fmla="*/ 4482590 w 6337852"/>
                      <a:gd name="connsiteY8" fmla="*/ 0 h 369332"/>
                      <a:gd name="connsiteX9" fmla="*/ 4868623 w 6337852"/>
                      <a:gd name="connsiteY9" fmla="*/ 0 h 369332"/>
                      <a:gd name="connsiteX10" fmla="*/ 5318034 w 6337852"/>
                      <a:gd name="connsiteY10" fmla="*/ 0 h 369332"/>
                      <a:gd name="connsiteX11" fmla="*/ 5830824 w 6337852"/>
                      <a:gd name="connsiteY11" fmla="*/ 0 h 369332"/>
                      <a:gd name="connsiteX12" fmla="*/ 6337852 w 6337852"/>
                      <a:gd name="connsiteY12" fmla="*/ 0 h 369332"/>
                      <a:gd name="connsiteX13" fmla="*/ 6337852 w 6337852"/>
                      <a:gd name="connsiteY13" fmla="*/ 369332 h 369332"/>
                      <a:gd name="connsiteX14" fmla="*/ 5761684 w 6337852"/>
                      <a:gd name="connsiteY14" fmla="*/ 369332 h 369332"/>
                      <a:gd name="connsiteX15" fmla="*/ 5185515 w 6337852"/>
                      <a:gd name="connsiteY15" fmla="*/ 369332 h 369332"/>
                      <a:gd name="connsiteX16" fmla="*/ 4609347 w 6337852"/>
                      <a:gd name="connsiteY16" fmla="*/ 369332 h 369332"/>
                      <a:gd name="connsiteX17" fmla="*/ 3969800 w 6337852"/>
                      <a:gd name="connsiteY17" fmla="*/ 369332 h 369332"/>
                      <a:gd name="connsiteX18" fmla="*/ 3520389 w 6337852"/>
                      <a:gd name="connsiteY18" fmla="*/ 369332 h 369332"/>
                      <a:gd name="connsiteX19" fmla="*/ 2880842 w 6337852"/>
                      <a:gd name="connsiteY19" fmla="*/ 369332 h 369332"/>
                      <a:gd name="connsiteX20" fmla="*/ 2304673 w 6337852"/>
                      <a:gd name="connsiteY20" fmla="*/ 369332 h 369332"/>
                      <a:gd name="connsiteX21" fmla="*/ 1665127 w 6337852"/>
                      <a:gd name="connsiteY21" fmla="*/ 369332 h 369332"/>
                      <a:gd name="connsiteX22" fmla="*/ 962201 w 6337852"/>
                      <a:gd name="connsiteY22" fmla="*/ 369332 h 369332"/>
                      <a:gd name="connsiteX23" fmla="*/ 0 w 6337852"/>
                      <a:gd name="connsiteY23" fmla="*/ 369332 h 369332"/>
                      <a:gd name="connsiteX24" fmla="*/ 0 w 6337852"/>
                      <a:gd name="connsiteY24" fmla="*/ 0 h 369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6337852" h="369332" extrusionOk="0">
                        <a:moveTo>
                          <a:pt x="0" y="0"/>
                        </a:moveTo>
                        <a:cubicBezTo>
                          <a:pt x="307364" y="-73556"/>
                          <a:pt x="388019" y="11282"/>
                          <a:pt x="702925" y="0"/>
                        </a:cubicBezTo>
                        <a:cubicBezTo>
                          <a:pt x="1017832" y="-11282"/>
                          <a:pt x="1005509" y="53165"/>
                          <a:pt x="1215715" y="0"/>
                        </a:cubicBezTo>
                        <a:cubicBezTo>
                          <a:pt x="1425921" y="-53165"/>
                          <a:pt x="1604245" y="52120"/>
                          <a:pt x="1791884" y="0"/>
                        </a:cubicBezTo>
                        <a:cubicBezTo>
                          <a:pt x="1979523" y="-52120"/>
                          <a:pt x="2319075" y="35629"/>
                          <a:pt x="2494809" y="0"/>
                        </a:cubicBezTo>
                        <a:cubicBezTo>
                          <a:pt x="2670544" y="-35629"/>
                          <a:pt x="2951819" y="63526"/>
                          <a:pt x="3134356" y="0"/>
                        </a:cubicBezTo>
                        <a:cubicBezTo>
                          <a:pt x="3316893" y="-63526"/>
                          <a:pt x="3477679" y="31566"/>
                          <a:pt x="3583767" y="0"/>
                        </a:cubicBezTo>
                        <a:cubicBezTo>
                          <a:pt x="3689855" y="-31566"/>
                          <a:pt x="3938095" y="53012"/>
                          <a:pt x="4096557" y="0"/>
                        </a:cubicBezTo>
                        <a:cubicBezTo>
                          <a:pt x="4255019" y="-53012"/>
                          <a:pt x="4329630" y="12955"/>
                          <a:pt x="4482590" y="0"/>
                        </a:cubicBezTo>
                        <a:cubicBezTo>
                          <a:pt x="4635550" y="-12955"/>
                          <a:pt x="4755365" y="38975"/>
                          <a:pt x="4868623" y="0"/>
                        </a:cubicBezTo>
                        <a:cubicBezTo>
                          <a:pt x="4981881" y="-38975"/>
                          <a:pt x="5206713" y="7405"/>
                          <a:pt x="5318034" y="0"/>
                        </a:cubicBezTo>
                        <a:cubicBezTo>
                          <a:pt x="5429355" y="-7405"/>
                          <a:pt x="5666295" y="18616"/>
                          <a:pt x="5830824" y="0"/>
                        </a:cubicBezTo>
                        <a:cubicBezTo>
                          <a:pt x="5995353" y="-18616"/>
                          <a:pt x="6229859" y="53073"/>
                          <a:pt x="6337852" y="0"/>
                        </a:cubicBezTo>
                        <a:cubicBezTo>
                          <a:pt x="6373027" y="141612"/>
                          <a:pt x="6299284" y="185329"/>
                          <a:pt x="6337852" y="369332"/>
                        </a:cubicBezTo>
                        <a:cubicBezTo>
                          <a:pt x="6095775" y="392716"/>
                          <a:pt x="5938191" y="351778"/>
                          <a:pt x="5761684" y="369332"/>
                        </a:cubicBezTo>
                        <a:cubicBezTo>
                          <a:pt x="5585177" y="386886"/>
                          <a:pt x="5305119" y="342508"/>
                          <a:pt x="5185515" y="369332"/>
                        </a:cubicBezTo>
                        <a:cubicBezTo>
                          <a:pt x="5065911" y="396156"/>
                          <a:pt x="4889632" y="356171"/>
                          <a:pt x="4609347" y="369332"/>
                        </a:cubicBezTo>
                        <a:cubicBezTo>
                          <a:pt x="4329062" y="382493"/>
                          <a:pt x="4216355" y="311371"/>
                          <a:pt x="3969800" y="369332"/>
                        </a:cubicBezTo>
                        <a:cubicBezTo>
                          <a:pt x="3723245" y="427293"/>
                          <a:pt x="3714263" y="318599"/>
                          <a:pt x="3520389" y="369332"/>
                        </a:cubicBezTo>
                        <a:cubicBezTo>
                          <a:pt x="3326515" y="420065"/>
                          <a:pt x="3088567" y="361119"/>
                          <a:pt x="2880842" y="369332"/>
                        </a:cubicBezTo>
                        <a:cubicBezTo>
                          <a:pt x="2673117" y="377545"/>
                          <a:pt x="2517924" y="327403"/>
                          <a:pt x="2304673" y="369332"/>
                        </a:cubicBezTo>
                        <a:cubicBezTo>
                          <a:pt x="2091422" y="411261"/>
                          <a:pt x="1951622" y="307037"/>
                          <a:pt x="1665127" y="369332"/>
                        </a:cubicBezTo>
                        <a:cubicBezTo>
                          <a:pt x="1378632" y="431627"/>
                          <a:pt x="1216443" y="296112"/>
                          <a:pt x="962201" y="369332"/>
                        </a:cubicBezTo>
                        <a:cubicBezTo>
                          <a:pt x="707959" y="442552"/>
                          <a:pt x="334742" y="290372"/>
                          <a:pt x="0" y="369332"/>
                        </a:cubicBezTo>
                        <a:cubicBezTo>
                          <a:pt x="-9809" y="250362"/>
                          <a:pt x="42121" y="9881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>
                <a:solidFill>
                  <a:srgbClr val="0000FF"/>
                </a:solidFill>
                <a:latin typeface="Arial"/>
              </a:rPr>
              <a:t>Full Waveform fit Method – based on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model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  &amp;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no clustering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D02F4D-14C1-CBB3-69E1-7B6F73E9DA66}"/>
              </a:ext>
            </a:extLst>
          </p:cNvPr>
          <p:cNvSpPr txBox="1"/>
          <p:nvPr/>
        </p:nvSpPr>
        <p:spPr>
          <a:xfrm>
            <a:off x="141716" y="3095537"/>
            <a:ext cx="938804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1) Use all the pads associated to a track (</a:t>
            </a: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Qmax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values) to define a (</a:t>
            </a: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v,u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) local frame </a:t>
            </a:r>
          </a:p>
          <a:p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2) Distribute “arbitrary” point charges along v axis separated by </a:t>
            </a:r>
            <a:r>
              <a:rPr lang="en-US" noProof="0" dirty="0" err="1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(5mm)</a:t>
            </a: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   the Q per each point is a free parameter</a:t>
            </a:r>
          </a:p>
          <a:p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3) Diffusion model to predict the waveform generated by point charges in surrounding pads</a:t>
            </a:r>
          </a:p>
          <a:p>
            <a:endParaRPr lang="en-US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4) Move all points along the u axis to minimize the chi-square difference </a:t>
            </a:r>
            <a:r>
              <a:rPr lang="en-US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measured waveforms and templates  </a:t>
            </a:r>
          </a:p>
          <a:p>
            <a:r>
              <a:rPr lang="en-US" noProof="0" dirty="0" err="1">
                <a:latin typeface="Arial" panose="020B0604020202020204" pitchFamily="34" charset="0"/>
                <a:cs typeface="Arial" panose="020B0604020202020204" pitchFamily="34" charset="0"/>
              </a:rPr>
              <a:t>RungeKutta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 method to fit (u0, du/dv, q/p, t</a:t>
            </a:r>
            <a:r>
              <a:rPr lang="en-US" baseline="-25000" noProof="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, dv/dt)</a:t>
            </a:r>
          </a:p>
        </p:txBody>
      </p:sp>
    </p:spTree>
    <p:extLst>
      <p:ext uri="{BB962C8B-B14F-4D97-AF65-F5344CB8AC3E}">
        <p14:creationId xmlns:p14="http://schemas.microsoft.com/office/powerpoint/2010/main" val="301895385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DDC8E12-AAEA-9E4B-F14A-71CF507F6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2100" y="895654"/>
            <a:ext cx="4579433" cy="38006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ECE6CB-75F0-F8C3-823E-E33B17863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GAIN, RC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DBC90DB1-B135-919A-D852-52AD39C2FCA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529431" y="4615156"/>
            <a:ext cx="10968038" cy="160982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46B06F-BB6F-F4D2-066F-B184A0D297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53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FA2D30-6060-CCBE-4205-365CF0808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95C04C-74B0-E0F0-12E4-33CF0A3C7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D45696-9930-8CC8-104E-9DF77B79BA0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136" r="36575" b="21277"/>
          <a:stretch/>
        </p:blipFill>
        <p:spPr>
          <a:xfrm>
            <a:off x="113244" y="906464"/>
            <a:ext cx="4512061" cy="34872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96D131-B1E3-9295-FD20-19D0C126C9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2597" y="1262868"/>
            <a:ext cx="3222645" cy="145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9163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B3816-F203-8730-9A1B-5A1AFB0DB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3A496-A045-78B3-3A07-5D618306B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Detailed R measurement (dedicated probe)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699BF-C608-A301-AB66-B87EE783B87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54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4A4E63-C1C8-C08A-9CD7-69FF52F5C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D58E71-2C5A-4C9C-12FA-219F993C6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9" name="ZoneTexte 9">
            <a:extLst>
              <a:ext uri="{FF2B5EF4-FFF2-40B4-BE49-F238E27FC236}">
                <a16:creationId xmlns:a16="http://schemas.microsoft.com/office/drawing/2014/main" id="{70721666-427E-68C9-D3A8-9D4CB110E526}"/>
              </a:ext>
            </a:extLst>
          </p:cNvPr>
          <p:cNvSpPr txBox="1"/>
          <p:nvPr/>
        </p:nvSpPr>
        <p:spPr>
          <a:xfrm>
            <a:off x="337271" y="4694986"/>
            <a:ext cx="11215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R </a:t>
            </a:r>
            <a:r>
              <a:rPr lang="en-US" b="1" noProof="0" dirty="0"/>
              <a:t>inhomogeneities</a:t>
            </a:r>
            <a:r>
              <a:rPr lang="en-US" noProof="0" dirty="0"/>
              <a:t> in the sputtering are clearly visible in the direction perpendicular to the drum rotation axis. </a:t>
            </a:r>
          </a:p>
        </p:txBody>
      </p:sp>
      <p:pic>
        <p:nvPicPr>
          <p:cNvPr id="10" name="Content Placeholder 20" descr="A chart of a graph&#10;&#10;Description automatically generated with medium confidence">
            <a:extLst>
              <a:ext uri="{FF2B5EF4-FFF2-40B4-BE49-F238E27FC236}">
                <a16:creationId xmlns:a16="http://schemas.microsoft.com/office/drawing/2014/main" id="{663F6C01-CC7E-F262-05F5-A31B241E9F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4776" y="906464"/>
            <a:ext cx="2996874" cy="2961689"/>
          </a:xfrm>
          <a:prstGeom prst="rect">
            <a:avLst/>
          </a:prstGeom>
        </p:spPr>
      </p:pic>
      <p:pic>
        <p:nvPicPr>
          <p:cNvPr id="11" name="Picture 10" descr="A blue and yellow lines&#10;&#10;Description automatically generated">
            <a:extLst>
              <a:ext uri="{FF2B5EF4-FFF2-40B4-BE49-F238E27FC236}">
                <a16:creationId xmlns:a16="http://schemas.microsoft.com/office/drawing/2014/main" id="{0FE4A7F1-4787-B132-9FC5-85AE3E2B2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019084"/>
            <a:ext cx="2774940" cy="2811178"/>
          </a:xfrm>
          <a:prstGeom prst="rect">
            <a:avLst/>
          </a:prstGeom>
        </p:spPr>
      </p:pic>
      <p:pic>
        <p:nvPicPr>
          <p:cNvPr id="12" name="Image 10">
            <a:extLst>
              <a:ext uri="{FF2B5EF4-FFF2-40B4-BE49-F238E27FC236}">
                <a16:creationId xmlns:a16="http://schemas.microsoft.com/office/drawing/2014/main" id="{C1FD2A6A-8797-291D-EDCD-CC3EE88590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226" y="1113358"/>
            <a:ext cx="1917774" cy="2547899"/>
          </a:xfrm>
          <a:prstGeom prst="rect">
            <a:avLst/>
          </a:prstGeom>
        </p:spPr>
      </p:pic>
      <p:sp>
        <p:nvSpPr>
          <p:cNvPr id="13" name="ZoneTexte 9">
            <a:extLst>
              <a:ext uri="{FF2B5EF4-FFF2-40B4-BE49-F238E27FC236}">
                <a16:creationId xmlns:a16="http://schemas.microsoft.com/office/drawing/2014/main" id="{6014D2EC-C222-A01E-7EA4-508E95163CF1}"/>
              </a:ext>
            </a:extLst>
          </p:cNvPr>
          <p:cNvSpPr txBox="1"/>
          <p:nvPr/>
        </p:nvSpPr>
        <p:spPr>
          <a:xfrm>
            <a:off x="233587" y="1418366"/>
            <a:ext cx="3944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A dedicated probe has been built to perform a fine measurement of the surface resistivity.</a:t>
            </a:r>
          </a:p>
        </p:txBody>
      </p:sp>
      <p:sp>
        <p:nvSpPr>
          <p:cNvPr id="14" name="ZoneTexte 9">
            <a:extLst>
              <a:ext uri="{FF2B5EF4-FFF2-40B4-BE49-F238E27FC236}">
                <a16:creationId xmlns:a16="http://schemas.microsoft.com/office/drawing/2014/main" id="{19563EB8-4FA4-C8C6-01E0-06A92CDB3F3C}"/>
              </a:ext>
            </a:extLst>
          </p:cNvPr>
          <p:cNvSpPr txBox="1"/>
          <p:nvPr/>
        </p:nvSpPr>
        <p:spPr>
          <a:xfrm>
            <a:off x="337271" y="4238586"/>
            <a:ext cx="1049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Will be soon complemented with the comparison with the data extracted from X-ray analysis</a:t>
            </a:r>
          </a:p>
        </p:txBody>
      </p:sp>
    </p:spTree>
    <p:extLst>
      <p:ext uri="{BB962C8B-B14F-4D97-AF65-F5344CB8AC3E}">
        <p14:creationId xmlns:p14="http://schemas.microsoft.com/office/powerpoint/2010/main" val="393758809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5A09AB-118E-402E-5541-8DA5066C6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30311-E06B-1D49-AFC4-9A098DA47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1F2957-B90F-E7EA-D8ED-682D3434AD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55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4284D-EBCB-559E-8460-E9DDFC8D1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D8C9E4-1DA4-FE3E-D8BD-BDC82E4B4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C7BCD0D-78FF-48DC-680B-B37EB5130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088" y="249660"/>
            <a:ext cx="5445110" cy="34735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704442-C2CF-89E7-43CF-055EE8321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401" y="561760"/>
            <a:ext cx="4605216" cy="52017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672A4A-1507-7F37-5AA6-E865327841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04" y="4015153"/>
            <a:ext cx="4440787" cy="12926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8D0982C-357A-9E5A-4F85-3DD016F9B4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7982" y="4193020"/>
            <a:ext cx="3414141" cy="19472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0B869D-8B6B-D972-813F-C50E2DE30E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328" y="5415521"/>
            <a:ext cx="3928230" cy="125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0711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201B7-787B-E28F-2060-4FD62ECFF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Conclusions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7A92A0-4CF4-7D11-D02D-F65371F1F0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56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BE0084-168C-B3EF-F8F2-66B73BD30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6BF2A7-DA01-C51C-6EC3-EB7410F83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8BE0F5-F333-78F5-6E00-0FB17A45B2B2}"/>
              </a:ext>
            </a:extLst>
          </p:cNvPr>
          <p:cNvSpPr txBox="1"/>
          <p:nvPr/>
        </p:nvSpPr>
        <p:spPr>
          <a:xfrm>
            <a:off x="403200" y="1157919"/>
            <a:ext cx="11412990" cy="5016758"/>
          </a:xfrm>
          <a:custGeom>
            <a:avLst/>
            <a:gdLst>
              <a:gd name="connsiteX0" fmla="*/ 0 w 11412990"/>
              <a:gd name="connsiteY0" fmla="*/ 0 h 5016758"/>
              <a:gd name="connsiteX1" fmla="*/ 798909 w 11412990"/>
              <a:gd name="connsiteY1" fmla="*/ 0 h 5016758"/>
              <a:gd name="connsiteX2" fmla="*/ 1255429 w 11412990"/>
              <a:gd name="connsiteY2" fmla="*/ 0 h 5016758"/>
              <a:gd name="connsiteX3" fmla="*/ 1826078 w 11412990"/>
              <a:gd name="connsiteY3" fmla="*/ 0 h 5016758"/>
              <a:gd name="connsiteX4" fmla="*/ 2624988 w 11412990"/>
              <a:gd name="connsiteY4" fmla="*/ 0 h 5016758"/>
              <a:gd name="connsiteX5" fmla="*/ 3309767 w 11412990"/>
              <a:gd name="connsiteY5" fmla="*/ 0 h 5016758"/>
              <a:gd name="connsiteX6" fmla="*/ 3652157 w 11412990"/>
              <a:gd name="connsiteY6" fmla="*/ 0 h 5016758"/>
              <a:gd name="connsiteX7" fmla="*/ 4108676 w 11412990"/>
              <a:gd name="connsiteY7" fmla="*/ 0 h 5016758"/>
              <a:gd name="connsiteX8" fmla="*/ 4336936 w 11412990"/>
              <a:gd name="connsiteY8" fmla="*/ 0 h 5016758"/>
              <a:gd name="connsiteX9" fmla="*/ 4565196 w 11412990"/>
              <a:gd name="connsiteY9" fmla="*/ 0 h 5016758"/>
              <a:gd name="connsiteX10" fmla="*/ 4907586 w 11412990"/>
              <a:gd name="connsiteY10" fmla="*/ 0 h 5016758"/>
              <a:gd name="connsiteX11" fmla="*/ 5364105 w 11412990"/>
              <a:gd name="connsiteY11" fmla="*/ 0 h 5016758"/>
              <a:gd name="connsiteX12" fmla="*/ 5592365 w 11412990"/>
              <a:gd name="connsiteY12" fmla="*/ 0 h 5016758"/>
              <a:gd name="connsiteX13" fmla="*/ 5934755 w 11412990"/>
              <a:gd name="connsiteY13" fmla="*/ 0 h 5016758"/>
              <a:gd name="connsiteX14" fmla="*/ 6733664 w 11412990"/>
              <a:gd name="connsiteY14" fmla="*/ 0 h 5016758"/>
              <a:gd name="connsiteX15" fmla="*/ 7304314 w 11412990"/>
              <a:gd name="connsiteY15" fmla="*/ 0 h 5016758"/>
              <a:gd name="connsiteX16" fmla="*/ 7532573 w 11412990"/>
              <a:gd name="connsiteY16" fmla="*/ 0 h 5016758"/>
              <a:gd name="connsiteX17" fmla="*/ 7874963 w 11412990"/>
              <a:gd name="connsiteY17" fmla="*/ 0 h 5016758"/>
              <a:gd name="connsiteX18" fmla="*/ 8103223 w 11412990"/>
              <a:gd name="connsiteY18" fmla="*/ 0 h 5016758"/>
              <a:gd name="connsiteX19" fmla="*/ 8331483 w 11412990"/>
              <a:gd name="connsiteY19" fmla="*/ 0 h 5016758"/>
              <a:gd name="connsiteX20" fmla="*/ 9016262 w 11412990"/>
              <a:gd name="connsiteY20" fmla="*/ 0 h 5016758"/>
              <a:gd name="connsiteX21" fmla="*/ 9244522 w 11412990"/>
              <a:gd name="connsiteY21" fmla="*/ 0 h 5016758"/>
              <a:gd name="connsiteX22" fmla="*/ 9472782 w 11412990"/>
              <a:gd name="connsiteY22" fmla="*/ 0 h 5016758"/>
              <a:gd name="connsiteX23" fmla="*/ 9929301 w 11412990"/>
              <a:gd name="connsiteY23" fmla="*/ 0 h 5016758"/>
              <a:gd name="connsiteX24" fmla="*/ 10614081 w 11412990"/>
              <a:gd name="connsiteY24" fmla="*/ 0 h 5016758"/>
              <a:gd name="connsiteX25" fmla="*/ 10842341 w 11412990"/>
              <a:gd name="connsiteY25" fmla="*/ 0 h 5016758"/>
              <a:gd name="connsiteX26" fmla="*/ 11412990 w 11412990"/>
              <a:gd name="connsiteY26" fmla="*/ 0 h 5016758"/>
              <a:gd name="connsiteX27" fmla="*/ 11412990 w 11412990"/>
              <a:gd name="connsiteY27" fmla="*/ 607585 h 5016758"/>
              <a:gd name="connsiteX28" fmla="*/ 11412990 w 11412990"/>
              <a:gd name="connsiteY28" fmla="*/ 1114835 h 5016758"/>
              <a:gd name="connsiteX29" fmla="*/ 11412990 w 11412990"/>
              <a:gd name="connsiteY29" fmla="*/ 1571918 h 5016758"/>
              <a:gd name="connsiteX30" fmla="*/ 11412990 w 11412990"/>
              <a:gd name="connsiteY30" fmla="*/ 1978832 h 5016758"/>
              <a:gd name="connsiteX31" fmla="*/ 11412990 w 11412990"/>
              <a:gd name="connsiteY31" fmla="*/ 2486082 h 5016758"/>
              <a:gd name="connsiteX32" fmla="*/ 11412990 w 11412990"/>
              <a:gd name="connsiteY32" fmla="*/ 3143835 h 5016758"/>
              <a:gd name="connsiteX33" fmla="*/ 11412990 w 11412990"/>
              <a:gd name="connsiteY33" fmla="*/ 3751420 h 5016758"/>
              <a:gd name="connsiteX34" fmla="*/ 11412990 w 11412990"/>
              <a:gd name="connsiteY34" fmla="*/ 4258670 h 5016758"/>
              <a:gd name="connsiteX35" fmla="*/ 11412990 w 11412990"/>
              <a:gd name="connsiteY35" fmla="*/ 5016758 h 5016758"/>
              <a:gd name="connsiteX36" fmla="*/ 10728211 w 11412990"/>
              <a:gd name="connsiteY36" fmla="*/ 5016758 h 5016758"/>
              <a:gd name="connsiteX37" fmla="*/ 10385821 w 11412990"/>
              <a:gd name="connsiteY37" fmla="*/ 5016758 h 5016758"/>
              <a:gd name="connsiteX38" fmla="*/ 10043431 w 11412990"/>
              <a:gd name="connsiteY38" fmla="*/ 5016758 h 5016758"/>
              <a:gd name="connsiteX39" fmla="*/ 9701042 w 11412990"/>
              <a:gd name="connsiteY39" fmla="*/ 5016758 h 5016758"/>
              <a:gd name="connsiteX40" fmla="*/ 8902132 w 11412990"/>
              <a:gd name="connsiteY40" fmla="*/ 5016758 h 5016758"/>
              <a:gd name="connsiteX41" fmla="*/ 8559743 w 11412990"/>
              <a:gd name="connsiteY41" fmla="*/ 5016758 h 5016758"/>
              <a:gd name="connsiteX42" fmla="*/ 8103223 w 11412990"/>
              <a:gd name="connsiteY42" fmla="*/ 5016758 h 5016758"/>
              <a:gd name="connsiteX43" fmla="*/ 7646703 w 11412990"/>
              <a:gd name="connsiteY43" fmla="*/ 5016758 h 5016758"/>
              <a:gd name="connsiteX44" fmla="*/ 6847794 w 11412990"/>
              <a:gd name="connsiteY44" fmla="*/ 5016758 h 5016758"/>
              <a:gd name="connsiteX45" fmla="*/ 6048885 w 11412990"/>
              <a:gd name="connsiteY45" fmla="*/ 5016758 h 5016758"/>
              <a:gd name="connsiteX46" fmla="*/ 5364105 w 11412990"/>
              <a:gd name="connsiteY46" fmla="*/ 5016758 h 5016758"/>
              <a:gd name="connsiteX47" fmla="*/ 4565196 w 11412990"/>
              <a:gd name="connsiteY47" fmla="*/ 5016758 h 5016758"/>
              <a:gd name="connsiteX48" fmla="*/ 4336936 w 11412990"/>
              <a:gd name="connsiteY48" fmla="*/ 5016758 h 5016758"/>
              <a:gd name="connsiteX49" fmla="*/ 3766287 w 11412990"/>
              <a:gd name="connsiteY49" fmla="*/ 5016758 h 5016758"/>
              <a:gd name="connsiteX50" fmla="*/ 3309767 w 11412990"/>
              <a:gd name="connsiteY50" fmla="*/ 5016758 h 5016758"/>
              <a:gd name="connsiteX51" fmla="*/ 2510858 w 11412990"/>
              <a:gd name="connsiteY51" fmla="*/ 5016758 h 5016758"/>
              <a:gd name="connsiteX52" fmla="*/ 2168468 w 11412990"/>
              <a:gd name="connsiteY52" fmla="*/ 5016758 h 5016758"/>
              <a:gd name="connsiteX53" fmla="*/ 1483689 w 11412990"/>
              <a:gd name="connsiteY53" fmla="*/ 5016758 h 5016758"/>
              <a:gd name="connsiteX54" fmla="*/ 1255429 w 11412990"/>
              <a:gd name="connsiteY54" fmla="*/ 5016758 h 5016758"/>
              <a:gd name="connsiteX55" fmla="*/ 913039 w 11412990"/>
              <a:gd name="connsiteY55" fmla="*/ 5016758 h 5016758"/>
              <a:gd name="connsiteX56" fmla="*/ 0 w 11412990"/>
              <a:gd name="connsiteY56" fmla="*/ 5016758 h 5016758"/>
              <a:gd name="connsiteX57" fmla="*/ 0 w 11412990"/>
              <a:gd name="connsiteY57" fmla="*/ 4609843 h 5016758"/>
              <a:gd name="connsiteX58" fmla="*/ 0 w 11412990"/>
              <a:gd name="connsiteY58" fmla="*/ 4052426 h 5016758"/>
              <a:gd name="connsiteX59" fmla="*/ 0 w 11412990"/>
              <a:gd name="connsiteY59" fmla="*/ 3495008 h 5016758"/>
              <a:gd name="connsiteX60" fmla="*/ 0 w 11412990"/>
              <a:gd name="connsiteY60" fmla="*/ 2987758 h 5016758"/>
              <a:gd name="connsiteX61" fmla="*/ 0 w 11412990"/>
              <a:gd name="connsiteY61" fmla="*/ 2530676 h 5016758"/>
              <a:gd name="connsiteX62" fmla="*/ 0 w 11412990"/>
              <a:gd name="connsiteY62" fmla="*/ 2023426 h 5016758"/>
              <a:gd name="connsiteX63" fmla="*/ 0 w 11412990"/>
              <a:gd name="connsiteY63" fmla="*/ 1466008 h 5016758"/>
              <a:gd name="connsiteX64" fmla="*/ 0 w 11412990"/>
              <a:gd name="connsiteY64" fmla="*/ 858423 h 5016758"/>
              <a:gd name="connsiteX65" fmla="*/ 0 w 11412990"/>
              <a:gd name="connsiteY65" fmla="*/ 0 h 5016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1412990" h="5016758" extrusionOk="0">
                <a:moveTo>
                  <a:pt x="0" y="0"/>
                </a:moveTo>
                <a:cubicBezTo>
                  <a:pt x="381608" y="-30550"/>
                  <a:pt x="422808" y="20214"/>
                  <a:pt x="798909" y="0"/>
                </a:cubicBezTo>
                <a:cubicBezTo>
                  <a:pt x="1175010" y="-20214"/>
                  <a:pt x="1085435" y="21716"/>
                  <a:pt x="1255429" y="0"/>
                </a:cubicBezTo>
                <a:cubicBezTo>
                  <a:pt x="1425423" y="-21716"/>
                  <a:pt x="1612577" y="27898"/>
                  <a:pt x="1826078" y="0"/>
                </a:cubicBezTo>
                <a:cubicBezTo>
                  <a:pt x="2039579" y="-27898"/>
                  <a:pt x="2379180" y="46235"/>
                  <a:pt x="2624988" y="0"/>
                </a:cubicBezTo>
                <a:cubicBezTo>
                  <a:pt x="2870796" y="-46235"/>
                  <a:pt x="3171886" y="75114"/>
                  <a:pt x="3309767" y="0"/>
                </a:cubicBezTo>
                <a:cubicBezTo>
                  <a:pt x="3447648" y="-75114"/>
                  <a:pt x="3557018" y="8958"/>
                  <a:pt x="3652157" y="0"/>
                </a:cubicBezTo>
                <a:cubicBezTo>
                  <a:pt x="3747296" y="-8958"/>
                  <a:pt x="3956034" y="40599"/>
                  <a:pt x="4108676" y="0"/>
                </a:cubicBezTo>
                <a:cubicBezTo>
                  <a:pt x="4261318" y="-40599"/>
                  <a:pt x="4234889" y="1920"/>
                  <a:pt x="4336936" y="0"/>
                </a:cubicBezTo>
                <a:cubicBezTo>
                  <a:pt x="4438983" y="-1920"/>
                  <a:pt x="4507311" y="2554"/>
                  <a:pt x="4565196" y="0"/>
                </a:cubicBezTo>
                <a:cubicBezTo>
                  <a:pt x="4623081" y="-2554"/>
                  <a:pt x="4793479" y="39373"/>
                  <a:pt x="4907586" y="0"/>
                </a:cubicBezTo>
                <a:cubicBezTo>
                  <a:pt x="5021693" y="-39373"/>
                  <a:pt x="5230578" y="40474"/>
                  <a:pt x="5364105" y="0"/>
                </a:cubicBezTo>
                <a:cubicBezTo>
                  <a:pt x="5497632" y="-40474"/>
                  <a:pt x="5499572" y="23242"/>
                  <a:pt x="5592365" y="0"/>
                </a:cubicBezTo>
                <a:cubicBezTo>
                  <a:pt x="5685158" y="-23242"/>
                  <a:pt x="5776815" y="2467"/>
                  <a:pt x="5934755" y="0"/>
                </a:cubicBezTo>
                <a:cubicBezTo>
                  <a:pt x="6092695" y="-2467"/>
                  <a:pt x="6455457" y="26598"/>
                  <a:pt x="6733664" y="0"/>
                </a:cubicBezTo>
                <a:cubicBezTo>
                  <a:pt x="7011871" y="-26598"/>
                  <a:pt x="7022483" y="56168"/>
                  <a:pt x="7304314" y="0"/>
                </a:cubicBezTo>
                <a:cubicBezTo>
                  <a:pt x="7586145" y="-56168"/>
                  <a:pt x="7464005" y="14655"/>
                  <a:pt x="7532573" y="0"/>
                </a:cubicBezTo>
                <a:cubicBezTo>
                  <a:pt x="7601141" y="-14655"/>
                  <a:pt x="7803023" y="40907"/>
                  <a:pt x="7874963" y="0"/>
                </a:cubicBezTo>
                <a:cubicBezTo>
                  <a:pt x="7946903" y="-40907"/>
                  <a:pt x="8029025" y="2298"/>
                  <a:pt x="8103223" y="0"/>
                </a:cubicBezTo>
                <a:cubicBezTo>
                  <a:pt x="8177421" y="-2298"/>
                  <a:pt x="8224279" y="17240"/>
                  <a:pt x="8331483" y="0"/>
                </a:cubicBezTo>
                <a:cubicBezTo>
                  <a:pt x="8438687" y="-17240"/>
                  <a:pt x="8727682" y="71017"/>
                  <a:pt x="9016262" y="0"/>
                </a:cubicBezTo>
                <a:cubicBezTo>
                  <a:pt x="9304842" y="-71017"/>
                  <a:pt x="9130605" y="24246"/>
                  <a:pt x="9244522" y="0"/>
                </a:cubicBezTo>
                <a:cubicBezTo>
                  <a:pt x="9358439" y="-24246"/>
                  <a:pt x="9412454" y="6603"/>
                  <a:pt x="9472782" y="0"/>
                </a:cubicBezTo>
                <a:cubicBezTo>
                  <a:pt x="9533110" y="-6603"/>
                  <a:pt x="9830151" y="42234"/>
                  <a:pt x="9929301" y="0"/>
                </a:cubicBezTo>
                <a:cubicBezTo>
                  <a:pt x="10028451" y="-42234"/>
                  <a:pt x="10402306" y="58028"/>
                  <a:pt x="10614081" y="0"/>
                </a:cubicBezTo>
                <a:cubicBezTo>
                  <a:pt x="10825856" y="-58028"/>
                  <a:pt x="10792307" y="24762"/>
                  <a:pt x="10842341" y="0"/>
                </a:cubicBezTo>
                <a:cubicBezTo>
                  <a:pt x="10892375" y="-24762"/>
                  <a:pt x="11240964" y="62085"/>
                  <a:pt x="11412990" y="0"/>
                </a:cubicBezTo>
                <a:cubicBezTo>
                  <a:pt x="11422487" y="127953"/>
                  <a:pt x="11396517" y="386462"/>
                  <a:pt x="11412990" y="607585"/>
                </a:cubicBezTo>
                <a:cubicBezTo>
                  <a:pt x="11429463" y="828708"/>
                  <a:pt x="11382097" y="967343"/>
                  <a:pt x="11412990" y="1114835"/>
                </a:cubicBezTo>
                <a:cubicBezTo>
                  <a:pt x="11443883" y="1262327"/>
                  <a:pt x="11367776" y="1452952"/>
                  <a:pt x="11412990" y="1571918"/>
                </a:cubicBezTo>
                <a:cubicBezTo>
                  <a:pt x="11458204" y="1690884"/>
                  <a:pt x="11383441" y="1862852"/>
                  <a:pt x="11412990" y="1978832"/>
                </a:cubicBezTo>
                <a:cubicBezTo>
                  <a:pt x="11442539" y="2094812"/>
                  <a:pt x="11397728" y="2243782"/>
                  <a:pt x="11412990" y="2486082"/>
                </a:cubicBezTo>
                <a:cubicBezTo>
                  <a:pt x="11428252" y="2728382"/>
                  <a:pt x="11376672" y="2938757"/>
                  <a:pt x="11412990" y="3143835"/>
                </a:cubicBezTo>
                <a:cubicBezTo>
                  <a:pt x="11449308" y="3348913"/>
                  <a:pt x="11370931" y="3498358"/>
                  <a:pt x="11412990" y="3751420"/>
                </a:cubicBezTo>
                <a:cubicBezTo>
                  <a:pt x="11455049" y="4004482"/>
                  <a:pt x="11396737" y="4027086"/>
                  <a:pt x="11412990" y="4258670"/>
                </a:cubicBezTo>
                <a:cubicBezTo>
                  <a:pt x="11429243" y="4490254"/>
                  <a:pt x="11403361" y="4798353"/>
                  <a:pt x="11412990" y="5016758"/>
                </a:cubicBezTo>
                <a:cubicBezTo>
                  <a:pt x="11123156" y="5022042"/>
                  <a:pt x="10885447" y="4962004"/>
                  <a:pt x="10728211" y="5016758"/>
                </a:cubicBezTo>
                <a:cubicBezTo>
                  <a:pt x="10570975" y="5071512"/>
                  <a:pt x="10497358" y="5001191"/>
                  <a:pt x="10385821" y="5016758"/>
                </a:cubicBezTo>
                <a:cubicBezTo>
                  <a:pt x="10274284" y="5032325"/>
                  <a:pt x="10157996" y="5015708"/>
                  <a:pt x="10043431" y="5016758"/>
                </a:cubicBezTo>
                <a:cubicBezTo>
                  <a:pt x="9928866" y="5017808"/>
                  <a:pt x="9834509" y="5010416"/>
                  <a:pt x="9701042" y="5016758"/>
                </a:cubicBezTo>
                <a:cubicBezTo>
                  <a:pt x="9567575" y="5023100"/>
                  <a:pt x="9241722" y="4945275"/>
                  <a:pt x="8902132" y="5016758"/>
                </a:cubicBezTo>
                <a:cubicBezTo>
                  <a:pt x="8562542" y="5088241"/>
                  <a:pt x="8696366" y="5009150"/>
                  <a:pt x="8559743" y="5016758"/>
                </a:cubicBezTo>
                <a:cubicBezTo>
                  <a:pt x="8423120" y="5024366"/>
                  <a:pt x="8307199" y="4987886"/>
                  <a:pt x="8103223" y="5016758"/>
                </a:cubicBezTo>
                <a:cubicBezTo>
                  <a:pt x="7899247" y="5045630"/>
                  <a:pt x="7796135" y="4986416"/>
                  <a:pt x="7646703" y="5016758"/>
                </a:cubicBezTo>
                <a:cubicBezTo>
                  <a:pt x="7497271" y="5047100"/>
                  <a:pt x="7179537" y="4964029"/>
                  <a:pt x="6847794" y="5016758"/>
                </a:cubicBezTo>
                <a:cubicBezTo>
                  <a:pt x="6516051" y="5069487"/>
                  <a:pt x="6402892" y="4955544"/>
                  <a:pt x="6048885" y="5016758"/>
                </a:cubicBezTo>
                <a:cubicBezTo>
                  <a:pt x="5694878" y="5077972"/>
                  <a:pt x="5618035" y="4979759"/>
                  <a:pt x="5364105" y="5016758"/>
                </a:cubicBezTo>
                <a:cubicBezTo>
                  <a:pt x="5110175" y="5053757"/>
                  <a:pt x="4853785" y="4949874"/>
                  <a:pt x="4565196" y="5016758"/>
                </a:cubicBezTo>
                <a:cubicBezTo>
                  <a:pt x="4276607" y="5083642"/>
                  <a:pt x="4435718" y="4995502"/>
                  <a:pt x="4336936" y="5016758"/>
                </a:cubicBezTo>
                <a:cubicBezTo>
                  <a:pt x="4238154" y="5038014"/>
                  <a:pt x="3988288" y="4993949"/>
                  <a:pt x="3766287" y="5016758"/>
                </a:cubicBezTo>
                <a:cubicBezTo>
                  <a:pt x="3544286" y="5039567"/>
                  <a:pt x="3518490" y="4986669"/>
                  <a:pt x="3309767" y="5016758"/>
                </a:cubicBezTo>
                <a:cubicBezTo>
                  <a:pt x="3101044" y="5046847"/>
                  <a:pt x="2841533" y="4982549"/>
                  <a:pt x="2510858" y="5016758"/>
                </a:cubicBezTo>
                <a:cubicBezTo>
                  <a:pt x="2180183" y="5050967"/>
                  <a:pt x="2299304" y="5005224"/>
                  <a:pt x="2168468" y="5016758"/>
                </a:cubicBezTo>
                <a:cubicBezTo>
                  <a:pt x="2037632" y="5028292"/>
                  <a:pt x="1645687" y="4950554"/>
                  <a:pt x="1483689" y="5016758"/>
                </a:cubicBezTo>
                <a:cubicBezTo>
                  <a:pt x="1321691" y="5082962"/>
                  <a:pt x="1352543" y="4993300"/>
                  <a:pt x="1255429" y="5016758"/>
                </a:cubicBezTo>
                <a:cubicBezTo>
                  <a:pt x="1158315" y="5040216"/>
                  <a:pt x="1061071" y="4990591"/>
                  <a:pt x="913039" y="5016758"/>
                </a:cubicBezTo>
                <a:cubicBezTo>
                  <a:pt x="765007" y="5042925"/>
                  <a:pt x="441863" y="4913005"/>
                  <a:pt x="0" y="5016758"/>
                </a:cubicBezTo>
                <a:cubicBezTo>
                  <a:pt x="-2707" y="4838747"/>
                  <a:pt x="47021" y="4720765"/>
                  <a:pt x="0" y="4609843"/>
                </a:cubicBezTo>
                <a:cubicBezTo>
                  <a:pt x="-47021" y="4498921"/>
                  <a:pt x="48174" y="4177271"/>
                  <a:pt x="0" y="4052426"/>
                </a:cubicBezTo>
                <a:cubicBezTo>
                  <a:pt x="-48174" y="3927581"/>
                  <a:pt x="50147" y="3653930"/>
                  <a:pt x="0" y="3495008"/>
                </a:cubicBezTo>
                <a:cubicBezTo>
                  <a:pt x="-50147" y="3336086"/>
                  <a:pt x="31589" y="3098533"/>
                  <a:pt x="0" y="2987758"/>
                </a:cubicBezTo>
                <a:cubicBezTo>
                  <a:pt x="-31589" y="2876983"/>
                  <a:pt x="18725" y="2687994"/>
                  <a:pt x="0" y="2530676"/>
                </a:cubicBezTo>
                <a:cubicBezTo>
                  <a:pt x="-18725" y="2373358"/>
                  <a:pt x="33288" y="2173682"/>
                  <a:pt x="0" y="2023426"/>
                </a:cubicBezTo>
                <a:cubicBezTo>
                  <a:pt x="-33288" y="1873170"/>
                  <a:pt x="61614" y="1684688"/>
                  <a:pt x="0" y="1466008"/>
                </a:cubicBezTo>
                <a:cubicBezTo>
                  <a:pt x="-61614" y="1247328"/>
                  <a:pt x="23442" y="1084122"/>
                  <a:pt x="0" y="858423"/>
                </a:cubicBezTo>
                <a:cubicBezTo>
                  <a:pt x="-23442" y="632725"/>
                  <a:pt x="26168" y="337498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192369819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2000" spc="-1" noProof="0" dirty="0">
                <a:solidFill>
                  <a:srgbClr val="FF0000"/>
                </a:solidFill>
                <a:latin typeface="Arial"/>
              </a:rPr>
              <a:t>Two new TPCs have been just installed in ND280 at JPARC 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Very stable operations in commissioning and technical runs 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Firs Neutrino Data  taking just completed, restarting in October 2024</a:t>
            </a:r>
          </a:p>
          <a:p>
            <a:endParaRPr lang="en-US" sz="2000" spc="-1" noProof="0" dirty="0">
              <a:latin typeface="Arial"/>
            </a:endParaRPr>
          </a:p>
          <a:p>
            <a:r>
              <a:rPr lang="en-US" sz="2000" spc="-1" noProof="0" dirty="0">
                <a:solidFill>
                  <a:srgbClr val="FF0000"/>
                </a:solidFill>
                <a:latin typeface="Arial"/>
              </a:rPr>
              <a:t>Field cages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High ratio active/passive volume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Highly effective insulation &amp; E field uniformity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Composite material technology exploited  at the limit of the technology </a:t>
            </a:r>
          </a:p>
          <a:p>
            <a:pPr marL="457200" indent="-457200">
              <a:buFontTx/>
              <a:buChar char="-"/>
            </a:pPr>
            <a:endParaRPr lang="en-US" sz="2000" spc="-1" noProof="0" dirty="0">
              <a:latin typeface="Arial"/>
            </a:endParaRPr>
          </a:p>
          <a:p>
            <a:r>
              <a:rPr lang="en-US" sz="2000" spc="-1" noProof="0" dirty="0">
                <a:solidFill>
                  <a:srgbClr val="FF0000"/>
                </a:solidFill>
                <a:latin typeface="Arial"/>
              </a:rPr>
              <a:t>Resistive MM with encapsulated anode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Low resistivity &amp; optimal charge spread &amp; no sparks effects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Series production allowed several detailed studies 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The ERAM technology is complex and delicate to produce as are all the resistive MPGDs. The expertise and excellent partnership with the CERN/PCB workshop enabled a high yield (~80%) of high-quality production </a:t>
            </a:r>
          </a:p>
          <a:p>
            <a:pPr marL="457200" indent="-457200">
              <a:buFontTx/>
              <a:buChar char="-"/>
            </a:pPr>
            <a:r>
              <a:rPr lang="en-US" sz="2000" spc="-1" noProof="0" dirty="0">
                <a:latin typeface="Arial"/>
              </a:rPr>
              <a:t>New algorithms for square pads exploiting detailed response model under development   </a:t>
            </a:r>
          </a:p>
        </p:txBody>
      </p:sp>
    </p:spTree>
    <p:extLst>
      <p:ext uri="{BB962C8B-B14F-4D97-AF65-F5344CB8AC3E}">
        <p14:creationId xmlns:p14="http://schemas.microsoft.com/office/powerpoint/2010/main" val="338552501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374B-52D5-85B0-88D3-08AA0CE86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56" y="225378"/>
            <a:ext cx="11922059" cy="1065742"/>
          </a:xfrm>
        </p:spPr>
        <p:txBody>
          <a:bodyPr/>
          <a:lstStyle/>
          <a:p>
            <a:r>
              <a:rPr lang="en-US" sz="3600" noProof="0" dirty="0"/>
              <a:t>HATPC: features, c</a:t>
            </a:r>
            <a:r>
              <a:rPr lang="en-US" noProof="0" dirty="0"/>
              <a:t>hallenges, constrains and solutions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25A48-6110-AB09-7EA5-2F6A9D505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57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BAB09-AC91-D812-9503-1A829421D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EA2C-49C0-54AD-4CB3-8179204F0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68A102-21FA-4796-D453-E05CDB21F98C}"/>
              </a:ext>
            </a:extLst>
          </p:cNvPr>
          <p:cNvSpPr txBox="1"/>
          <p:nvPr/>
        </p:nvSpPr>
        <p:spPr>
          <a:xfrm>
            <a:off x="99421" y="1175217"/>
            <a:ext cx="9031388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000" b="1" spc="-1" noProof="0" dirty="0">
                <a:solidFill>
                  <a:srgbClr val="292929"/>
                </a:solidFill>
                <a:latin typeface="Arial"/>
                <a:ea typeface="Arial"/>
              </a:rPr>
              <a:t>Mechanics  and Electric Field uniformity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pc="-1" noProof="0" dirty="0">
                <a:latin typeface="Arial"/>
              </a:rPr>
              <a:t>Min dead space &amp; max active volume in the dipole magnet </a:t>
            </a:r>
          </a:p>
          <a:p>
            <a:pPr algn="just"/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	</a:t>
            </a: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  <a:sym typeface="Wingdings" panose="05000000000000000000" pitchFamily="2" charset="2"/>
              </a:rPr>
              <a:t></a:t>
            </a:r>
            <a:r>
              <a:rPr lang="en-US" spc="-1" noProof="0" dirty="0">
                <a:solidFill>
                  <a:srgbClr val="0000FF"/>
                </a:solidFill>
                <a:latin typeface="Arial"/>
                <a:ea typeface="Arial"/>
              </a:rPr>
              <a:t>Rectangular shape &amp; thinnest walls &amp; field shaping electrodes incorporated into the 	walls </a:t>
            </a:r>
            <a:endParaRPr lang="en-US" spc="-1" noProof="0" dirty="0">
              <a:solidFill>
                <a:srgbClr val="292929"/>
              </a:solidFill>
              <a:latin typeface="Arial"/>
              <a:ea typeface="Arial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pc="-1" noProof="0" dirty="0">
                <a:latin typeface="Arial"/>
                <a:ea typeface="Arial"/>
              </a:rPr>
              <a:t>Electric field uniformity better than 10</a:t>
            </a:r>
            <a:r>
              <a:rPr lang="en-US" spc="-1" baseline="30000" noProof="0" dirty="0">
                <a:latin typeface="Arial"/>
                <a:ea typeface="Arial"/>
              </a:rPr>
              <a:t>-3</a:t>
            </a:r>
            <a:r>
              <a:rPr lang="en-US" spc="-1" noProof="0" dirty="0">
                <a:latin typeface="Arial"/>
                <a:ea typeface="Arial"/>
              </a:rPr>
              <a:t> @1cm from walls</a:t>
            </a:r>
          </a:p>
          <a:p>
            <a:pPr algn="just"/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	</a:t>
            </a: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  <a:sym typeface="Wingdings" panose="05000000000000000000" pitchFamily="2" charset="2"/>
              </a:rPr>
              <a:t></a:t>
            </a: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 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Mechanical accuracy:  </a:t>
            </a:r>
            <a:r>
              <a:rPr lang="en-US" spc="-1" noProof="0" dirty="0">
                <a:solidFill>
                  <a:srgbClr val="292929"/>
                </a:solidFill>
                <a:latin typeface="Arial"/>
              </a:rPr>
              <a:t>inner surfaces planarity &amp; parallelism ~ O(0.2mm/m)</a:t>
            </a:r>
          </a:p>
          <a:p>
            <a:pPr algn="just"/>
            <a:r>
              <a:rPr lang="en-US" spc="-1" noProof="0" dirty="0">
                <a:solidFill>
                  <a:srgbClr val="0000FF"/>
                </a:solidFill>
                <a:latin typeface="Arial"/>
              </a:rPr>
              <a:t>	</a:t>
            </a: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  <a:sym typeface="Wingdings" panose="05000000000000000000" pitchFamily="2" charset="2"/>
              </a:rPr>
              <a:t></a:t>
            </a: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 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Shaping Electrode design: </a:t>
            </a: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Field and Mirror </a:t>
            </a:r>
            <a:r>
              <a:rPr lang="en-US" spc="-1" noProof="0" dirty="0">
                <a:latin typeface="Arial"/>
              </a:rPr>
              <a:t>copper strip layers on two sides of a Kapton foil  </a:t>
            </a:r>
            <a:endParaRPr lang="en-US" spc="-1" noProof="0" dirty="0">
              <a:latin typeface="Arial"/>
              <a:ea typeface="Arial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pc="-1" noProof="0" dirty="0">
                <a:latin typeface="Arial"/>
              </a:rPr>
              <a:t>Low material budget walls</a:t>
            </a:r>
          </a:p>
          <a:p>
            <a:pPr lvl="1" algn="just"/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	</a:t>
            </a: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  <a:sym typeface="Wingdings" panose="05000000000000000000" pitchFamily="2" charset="2"/>
              </a:rPr>
              <a:t></a:t>
            </a: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 </a:t>
            </a:r>
            <a:r>
              <a:rPr lang="en-US" spc="-1" noProof="0" dirty="0">
                <a:solidFill>
                  <a:srgbClr val="0000FF"/>
                </a:solidFill>
                <a:latin typeface="Arial"/>
                <a:ea typeface="Arial"/>
              </a:rPr>
              <a:t>lightweight &amp; lowest Z  &amp; robust (self supporting)  </a:t>
            </a:r>
          </a:p>
          <a:p>
            <a:pPr lvl="1" algn="just"/>
            <a:endParaRPr lang="en-US" spc="-1" noProof="0" dirty="0">
              <a:solidFill>
                <a:srgbClr val="0000FF"/>
              </a:solidFill>
              <a:latin typeface="Arial"/>
              <a:ea typeface="Arial"/>
            </a:endParaRPr>
          </a:p>
          <a:p>
            <a:pPr algn="just"/>
            <a:r>
              <a:rPr lang="en-US" sz="2000" b="1" spc="-1" noProof="0" dirty="0">
                <a:solidFill>
                  <a:srgbClr val="292929"/>
                </a:solidFill>
                <a:latin typeface="Arial"/>
              </a:rPr>
              <a:t>Electrical insulation Constrains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pc="-1" noProof="0" dirty="0">
                <a:latin typeface="Arial"/>
                <a:ea typeface="Arial"/>
              </a:rPr>
              <a:t>HV insulation mantle R &gt; 1TOhm and volume resistivity, HV   </a:t>
            </a:r>
          </a:p>
          <a:p>
            <a:pPr algn="just"/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	</a:t>
            </a: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  <a:sym typeface="Wingdings" panose="05000000000000000000" pitchFamily="2" charset="2"/>
              </a:rPr>
              <a:t></a:t>
            </a:r>
            <a:r>
              <a:rPr lang="en-US" spc="-1" noProof="0" dirty="0">
                <a:latin typeface="Arial"/>
                <a:ea typeface="Arial"/>
              </a:rPr>
              <a:t>geometry: several cm </a:t>
            </a:r>
            <a:r>
              <a:rPr lang="en-US" spc="-1" noProof="0" dirty="0">
                <a:solidFill>
                  <a:srgbClr val="0000FF"/>
                </a:solidFill>
                <a:latin typeface="Arial"/>
                <a:ea typeface="Arial"/>
              </a:rPr>
              <a:t>paths for charge from -HV strips to GND 	</a:t>
            </a:r>
            <a:r>
              <a:rPr lang="en-US" spc="-1" noProof="0" dirty="0">
                <a:latin typeface="Arial"/>
                <a:ea typeface="Arial"/>
              </a:rPr>
              <a:t>shielding (cathode flanges)</a:t>
            </a:r>
          </a:p>
          <a:p>
            <a:pPr algn="just"/>
            <a:r>
              <a:rPr lang="en-US" spc="-1" noProof="0" dirty="0">
                <a:latin typeface="Arial"/>
                <a:ea typeface="Arial"/>
              </a:rPr>
              <a:t>	</a:t>
            </a:r>
            <a:r>
              <a:rPr lang="en-US" spc="-1" noProof="0" dirty="0">
                <a:latin typeface="Arial"/>
                <a:ea typeface="Arial"/>
                <a:sym typeface="Wingdings" panose="05000000000000000000" pitchFamily="2" charset="2"/>
              </a:rPr>
              <a:t></a:t>
            </a:r>
            <a:r>
              <a:rPr lang="en-US" spc="-1" noProof="0" dirty="0">
                <a:latin typeface="Arial"/>
                <a:ea typeface="Arial"/>
              </a:rPr>
              <a:t>insulating materials: very</a:t>
            </a:r>
            <a:r>
              <a:rPr lang="en-US" spc="-1" noProof="0" dirty="0">
                <a:solidFill>
                  <a:srgbClr val="0000FF"/>
                </a:solidFill>
                <a:latin typeface="Arial"/>
                <a:ea typeface="Arial"/>
              </a:rPr>
              <a:t> high resistivity &amp; dielectric strength  </a:t>
            </a:r>
          </a:p>
          <a:p>
            <a:pPr lvl="1" algn="just"/>
            <a:endParaRPr lang="en-US" spc="-1" noProof="0" dirty="0">
              <a:latin typeface="Arial"/>
              <a:ea typeface="Arial"/>
            </a:endParaRPr>
          </a:p>
          <a:p>
            <a:pPr algn="just"/>
            <a:endParaRPr lang="en-US" spc="-1" noProof="0" dirty="0">
              <a:solidFill>
                <a:srgbClr val="292929"/>
              </a:solidFill>
              <a:latin typeface="Arial"/>
            </a:endParaRPr>
          </a:p>
          <a:p>
            <a:pPr algn="just"/>
            <a:endParaRPr lang="en-US" sz="1200" spc="-1" noProof="0" dirty="0">
              <a:solidFill>
                <a:srgbClr val="FF0000"/>
              </a:solidFill>
              <a:latin typeface="Arial"/>
              <a:ea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1F4078-CB89-E545-162E-864B030EA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6817" y="1142340"/>
            <a:ext cx="2928227" cy="20517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4B33D4-1132-7DEB-6ABC-1C1292632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3894" y="3458680"/>
            <a:ext cx="158115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8057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374B-52D5-85B0-88D3-08AA0CE86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56" y="225378"/>
            <a:ext cx="11922059" cy="1065742"/>
          </a:xfrm>
        </p:spPr>
        <p:txBody>
          <a:bodyPr/>
          <a:lstStyle/>
          <a:p>
            <a:r>
              <a:rPr lang="en-US" sz="3600" noProof="0" dirty="0"/>
              <a:t>HATPC: features, c</a:t>
            </a:r>
            <a:r>
              <a:rPr lang="en-US" noProof="0" dirty="0"/>
              <a:t>hallenges, constrains and solutions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25A48-6110-AB09-7EA5-2F6A9D505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58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BAB09-AC91-D812-9503-1A829421D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EA2C-49C0-54AD-4CB3-8179204F0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68A102-21FA-4796-D453-E05CDB21F98C}"/>
              </a:ext>
            </a:extLst>
          </p:cNvPr>
          <p:cNvSpPr txBox="1"/>
          <p:nvPr/>
        </p:nvSpPr>
        <p:spPr>
          <a:xfrm>
            <a:off x="222150" y="936813"/>
            <a:ext cx="8517038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n-US" b="1" spc="-1" noProof="0" dirty="0">
              <a:solidFill>
                <a:srgbClr val="292929"/>
              </a:solidFill>
              <a:latin typeface="Arial"/>
            </a:endParaRPr>
          </a:p>
          <a:p>
            <a:pPr algn="just"/>
            <a:r>
              <a:rPr lang="en-US" sz="2000" b="1" spc="-1" noProof="0" dirty="0">
                <a:solidFill>
                  <a:srgbClr val="292929"/>
                </a:solidFill>
                <a:latin typeface="Arial"/>
              </a:rPr>
              <a:t>Building process:  </a:t>
            </a:r>
            <a:r>
              <a:rPr lang="en-US" spc="-1" noProof="0" dirty="0">
                <a:latin typeface="Arial"/>
                <a:ea typeface="Arial"/>
              </a:rPr>
              <a:t>hand lay-up of composite materials on a Mould &amp; polymerization in autoclave at high Pressure </a:t>
            </a:r>
            <a:endParaRPr lang="en-US" spc="-1" noProof="0" dirty="0">
              <a:latin typeface="Arial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pc="-1" noProof="0" dirty="0">
                <a:latin typeface="Arial"/>
                <a:ea typeface="Arial"/>
              </a:rPr>
              <a:t>Autoclave dimensions </a:t>
            </a:r>
          </a:p>
          <a:p>
            <a:pPr lvl="2" algn="just"/>
            <a:r>
              <a:rPr lang="en-US" spc="-1" noProof="0" dirty="0">
                <a:latin typeface="Arial"/>
                <a:ea typeface="Arial"/>
                <a:sym typeface="Wingdings" panose="05000000000000000000" pitchFamily="2" charset="2"/>
              </a:rPr>
              <a:t></a:t>
            </a:r>
            <a:r>
              <a:rPr lang="en-US" spc="-1" noProof="0" dirty="0">
                <a:latin typeface="Arial"/>
                <a:ea typeface="Arial"/>
              </a:rPr>
              <a:t> </a:t>
            </a:r>
            <a:r>
              <a:rPr lang="en-US" spc="-1" noProof="0" dirty="0">
                <a:solidFill>
                  <a:srgbClr val="FF0000"/>
                </a:solidFill>
                <a:latin typeface="Arial"/>
                <a:ea typeface="Arial"/>
              </a:rPr>
              <a:t>Field Cage comprising two halves </a:t>
            </a:r>
            <a:r>
              <a:rPr lang="en-US" spc="-1" noProof="0" dirty="0">
                <a:latin typeface="Arial"/>
                <a:ea typeface="Arial"/>
              </a:rPr>
              <a:t>(symmetrical flanges at central cathode position)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pc="-1" noProof="0" dirty="0">
                <a:solidFill>
                  <a:srgbClr val="0000FF"/>
                </a:solidFill>
                <a:latin typeface="Arial"/>
                <a:ea typeface="Arial"/>
              </a:rPr>
              <a:t>Hand layup </a:t>
            </a:r>
            <a:r>
              <a:rPr lang="en-US" spc="-1" noProof="0" dirty="0">
                <a:latin typeface="Arial"/>
                <a:ea typeface="Arial"/>
              </a:rPr>
              <a:t>&amp; large dimensions </a:t>
            </a:r>
          </a:p>
          <a:p>
            <a:pPr lvl="2" algn="just"/>
            <a:r>
              <a:rPr lang="en-US" spc="-1" noProof="0" dirty="0">
                <a:latin typeface="Arial"/>
                <a:ea typeface="Arial"/>
                <a:sym typeface="Wingdings" panose="05000000000000000000" pitchFamily="2" charset="2"/>
              </a:rPr>
              <a:t></a:t>
            </a:r>
            <a:r>
              <a:rPr lang="en-US" spc="-1" noProof="0" dirty="0">
                <a:latin typeface="Arial"/>
                <a:ea typeface="Arial"/>
              </a:rPr>
              <a:t> several hours per process step  </a:t>
            </a:r>
            <a:r>
              <a:rPr lang="en-US" spc="-1" noProof="0" dirty="0">
                <a:latin typeface="Arial"/>
                <a:ea typeface="Arial"/>
                <a:sym typeface="Wingdings" panose="05000000000000000000" pitchFamily="2" charset="2"/>
              </a:rPr>
              <a:t> </a:t>
            </a:r>
            <a:r>
              <a:rPr lang="en-US" spc="-1" noProof="0" dirty="0">
                <a:solidFill>
                  <a:srgbClr val="FF0000"/>
                </a:solidFill>
                <a:latin typeface="Arial"/>
                <a:ea typeface="Arial"/>
              </a:rPr>
              <a:t>very long pot life for epoxy resin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pc="-1" noProof="0" dirty="0">
                <a:solidFill>
                  <a:srgbClr val="0000FF"/>
                </a:solidFill>
                <a:latin typeface="Arial"/>
                <a:ea typeface="Arial"/>
              </a:rPr>
              <a:t>Mechanical accuracy </a:t>
            </a:r>
            <a:r>
              <a:rPr lang="en-US" spc="-1" noProof="0" dirty="0">
                <a:latin typeface="Arial"/>
                <a:ea typeface="Arial"/>
              </a:rPr>
              <a:t>of geometry </a:t>
            </a:r>
            <a:r>
              <a:rPr lang="en-US" spc="-1" noProof="0" dirty="0">
                <a:latin typeface="Arial"/>
                <a:ea typeface="Arial"/>
                <a:sym typeface="Wingdings" panose="05000000000000000000" pitchFamily="2" charset="2"/>
              </a:rPr>
              <a:t></a:t>
            </a:r>
            <a:r>
              <a:rPr lang="en-US" spc="-1" noProof="0" dirty="0">
                <a:latin typeface="Arial"/>
                <a:ea typeface="Arial"/>
              </a:rPr>
              <a:t> </a:t>
            </a:r>
            <a:r>
              <a:rPr lang="en-US" spc="-1" noProof="0" dirty="0">
                <a:solidFill>
                  <a:srgbClr val="FF0000"/>
                </a:solidFill>
                <a:latin typeface="Arial"/>
                <a:ea typeface="Arial"/>
              </a:rPr>
              <a:t>resin curing at low T &lt; O(40ºC)</a:t>
            </a:r>
          </a:p>
          <a:p>
            <a:pPr algn="just"/>
            <a:endParaRPr lang="en-US" spc="-1" noProof="0" dirty="0">
              <a:latin typeface="Arial"/>
              <a:ea typeface="Arial"/>
            </a:endParaRPr>
          </a:p>
          <a:p>
            <a:pPr algn="just"/>
            <a:r>
              <a:rPr lang="en-US" sz="2000" b="1" spc="-1" noProof="0" dirty="0">
                <a:solidFill>
                  <a:srgbClr val="292929"/>
                </a:solidFill>
                <a:latin typeface="Arial"/>
              </a:rPr>
              <a:t>Materials of choice 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pc="-1" noProof="0" dirty="0">
                <a:latin typeface="Arial"/>
                <a:ea typeface="Arial"/>
              </a:rPr>
              <a:t>lamination materials: </a:t>
            </a:r>
            <a:r>
              <a:rPr lang="en-US" spc="-1" noProof="0" dirty="0">
                <a:solidFill>
                  <a:srgbClr val="FF0000"/>
                </a:solidFill>
                <a:latin typeface="Arial"/>
                <a:ea typeface="Arial"/>
              </a:rPr>
              <a:t>Aramid polymers </a:t>
            </a:r>
            <a:r>
              <a:rPr lang="en-US" spc="-1" noProof="0" dirty="0">
                <a:latin typeface="Arial"/>
                <a:ea typeface="Arial"/>
              </a:rPr>
              <a:t>for peels (Twaron) and for honeycomb (Nomex paper)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pc="-1" noProof="0" dirty="0">
                <a:latin typeface="Arial"/>
                <a:ea typeface="Arial"/>
              </a:rPr>
              <a:t>epoxy resin </a:t>
            </a:r>
            <a:r>
              <a:rPr lang="en-US" spc="-1" noProof="0" dirty="0">
                <a:solidFill>
                  <a:srgbClr val="FF0000"/>
                </a:solidFill>
                <a:latin typeface="Arial"/>
                <a:ea typeface="Arial"/>
              </a:rPr>
              <a:t>limited choice:  </a:t>
            </a:r>
            <a:r>
              <a:rPr lang="en-US" spc="-1" noProof="0" dirty="0" err="1">
                <a:solidFill>
                  <a:srgbClr val="FF0000"/>
                </a:solidFill>
                <a:latin typeface="Arial"/>
                <a:ea typeface="Arial"/>
              </a:rPr>
              <a:t>Resoltech</a:t>
            </a:r>
            <a:r>
              <a:rPr lang="en-US" spc="-1" noProof="0" dirty="0">
                <a:solidFill>
                  <a:srgbClr val="FF0000"/>
                </a:solidFill>
                <a:latin typeface="Arial"/>
                <a:ea typeface="Arial"/>
              </a:rPr>
              <a:t> 1054 </a:t>
            </a:r>
            <a:r>
              <a:rPr lang="en-US" spc="-1" noProof="0" dirty="0">
                <a:latin typeface="Arial"/>
                <a:ea typeface="Arial"/>
              </a:rPr>
              <a:t> combined with </a:t>
            </a:r>
            <a:r>
              <a:rPr lang="en-US" spc="-1" noProof="0" dirty="0">
                <a:solidFill>
                  <a:srgbClr val="FF0000"/>
                </a:solidFill>
                <a:latin typeface="Arial"/>
                <a:ea typeface="Arial"/>
              </a:rPr>
              <a:t>quality control against contaminants </a:t>
            </a:r>
            <a:r>
              <a:rPr lang="en-US" spc="-1" noProof="0" dirty="0">
                <a:latin typeface="Arial"/>
                <a:ea typeface="Arial"/>
              </a:rPr>
              <a:t>(moisture, …)   </a:t>
            </a:r>
            <a:endParaRPr lang="en-US" spc="-1" noProof="0" dirty="0">
              <a:solidFill>
                <a:srgbClr val="0000FF"/>
              </a:solidFill>
              <a:latin typeface="Arial"/>
              <a:ea typeface="Arial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pc="-1" noProof="0" dirty="0">
                <a:latin typeface="Arial"/>
                <a:ea typeface="Arial"/>
              </a:rPr>
              <a:t>high insulation layers: </a:t>
            </a:r>
            <a:r>
              <a:rPr lang="en-US" spc="-1" noProof="0" dirty="0">
                <a:solidFill>
                  <a:srgbClr val="FF0000"/>
                </a:solidFill>
                <a:latin typeface="Arial"/>
                <a:ea typeface="Arial"/>
              </a:rPr>
              <a:t>Kapton</a:t>
            </a:r>
            <a:endParaRPr lang="en-US" spc="-1" noProof="0" dirty="0">
              <a:solidFill>
                <a:schemeClr val="accent5">
                  <a:lumMod val="60000"/>
                  <a:lumOff val="40000"/>
                </a:schemeClr>
              </a:solidFill>
              <a:latin typeface="Arial"/>
              <a:ea typeface="Arial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pc="-1" noProof="0" dirty="0">
                <a:latin typeface="Arial"/>
                <a:ea typeface="Arial"/>
              </a:rPr>
              <a:t>box skeleton material: </a:t>
            </a:r>
            <a:r>
              <a:rPr lang="en-US" spc="-1" noProof="0" dirty="0">
                <a:solidFill>
                  <a:srgbClr val="FF0000"/>
                </a:solidFill>
                <a:latin typeface="Arial"/>
                <a:ea typeface="Arial"/>
              </a:rPr>
              <a:t>high quality laminated G10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1F4078-CB89-E545-162E-864B030EA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6817" y="1142340"/>
            <a:ext cx="2928227" cy="20517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4B33D4-1132-7DEB-6ABC-1C1292632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3894" y="3458680"/>
            <a:ext cx="158115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17254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374B-52D5-85B0-88D3-08AA0CE86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sz="3600" noProof="0" dirty="0"/>
              <a:t>The ND280 experiment: </a:t>
            </a:r>
            <a:r>
              <a:rPr lang="en-US" noProof="0" dirty="0"/>
              <a:t>High Angle TPC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25A48-6110-AB09-7EA5-2F6A9D505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59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BAB09-AC91-D812-9503-1A829421D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EA2C-49C0-54AD-4CB3-8179204F0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BA79D5-C6F9-DCFA-DD7C-828D0F94190B}"/>
              </a:ext>
            </a:extLst>
          </p:cNvPr>
          <p:cNvSpPr txBox="1"/>
          <p:nvPr/>
        </p:nvSpPr>
        <p:spPr>
          <a:xfrm>
            <a:off x="2091211" y="1641073"/>
            <a:ext cx="777398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Field Cage (FC)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Assembly and 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Characterization and Quality Assessment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FF0000"/>
                </a:solidFill>
              </a:rPr>
              <a:t>Mechanical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00B050"/>
                </a:solidFill>
              </a:rPr>
              <a:t>Electrical</a:t>
            </a:r>
          </a:p>
          <a:p>
            <a:pPr lvl="2"/>
            <a:r>
              <a:rPr lang="en-US" noProof="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Encapsulated Resistive Anode Micromegas (ERAMS)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Production of 50 sensors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Characterization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Detector response, signal and impact on reconstruction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Impact on HATPC performance 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14D936-7FD4-2512-D123-82AA03544176}"/>
              </a:ext>
            </a:extLst>
          </p:cNvPr>
          <p:cNvSpPr/>
          <p:nvPr/>
        </p:nvSpPr>
        <p:spPr>
          <a:xfrm>
            <a:off x="1943100" y="1647424"/>
            <a:ext cx="6908800" cy="171530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715E95-28D7-37C3-EF7C-23F68FB43810}"/>
              </a:ext>
            </a:extLst>
          </p:cNvPr>
          <p:cNvSpPr/>
          <p:nvPr/>
        </p:nvSpPr>
        <p:spPr>
          <a:xfrm>
            <a:off x="1943100" y="3495273"/>
            <a:ext cx="6908800" cy="12545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F60F66-6B30-23EC-6DA5-60570FBB469A}"/>
              </a:ext>
            </a:extLst>
          </p:cNvPr>
          <p:cNvSpPr/>
          <p:nvPr/>
        </p:nvSpPr>
        <p:spPr>
          <a:xfrm>
            <a:off x="1943100" y="4882345"/>
            <a:ext cx="6908800" cy="59845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68CDC312-E46E-CB04-985C-B395B5C9343A}"/>
              </a:ext>
            </a:extLst>
          </p:cNvPr>
          <p:cNvSpPr/>
          <p:nvPr/>
        </p:nvSpPr>
        <p:spPr>
          <a:xfrm rot="10800000">
            <a:off x="5188105" y="1895804"/>
            <a:ext cx="790100" cy="381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21233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1A2-6822-6FFD-9A82-99DF24ADA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41137" cy="1065742"/>
          </a:xfrm>
        </p:spPr>
        <p:txBody>
          <a:bodyPr/>
          <a:lstStyle/>
          <a:p>
            <a:r>
              <a:rPr lang="en-US" sz="2600" noProof="0" dirty="0"/>
              <a:t>ND280: upgrade completed! Top-HATPC installed  in the end of April 2024</a:t>
            </a:r>
            <a:br>
              <a:rPr lang="en-US" sz="2400" noProof="0" dirty="0"/>
            </a:br>
            <a:endParaRPr lang="en-US" sz="24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EAAB6D-F4F9-DC8E-36DA-A6D042C78A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6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D7A7A8-594C-CFE8-4EE2-3D2243CA8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0EA5CD-6DB8-63A8-9E22-2329D1048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3" name="object 3">
            <a:extLst>
              <a:ext uri="{FF2B5EF4-FFF2-40B4-BE49-F238E27FC236}">
                <a16:creationId xmlns:a16="http://schemas.microsoft.com/office/drawing/2014/main" id="{058EC76E-EA03-921B-DA2C-2F9160A5C78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4706" y="1370959"/>
            <a:ext cx="2660079" cy="4337511"/>
          </a:xfrm>
          <a:prstGeom prst="rect">
            <a:avLst/>
          </a:prstGeom>
        </p:spPr>
      </p:pic>
      <p:pic>
        <p:nvPicPr>
          <p:cNvPr id="7" name="object 4">
            <a:extLst>
              <a:ext uri="{FF2B5EF4-FFF2-40B4-BE49-F238E27FC236}">
                <a16:creationId xmlns:a16="http://schemas.microsoft.com/office/drawing/2014/main" id="{BF0F695E-444B-EF10-DD08-E9B96BFCE7BB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07036" y="1353813"/>
            <a:ext cx="4229500" cy="43505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B22353-AE07-E12F-3199-41A1A5103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0635" y="1366859"/>
            <a:ext cx="4612653" cy="42760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CDC4E4-8B25-8660-885A-612B29167AD0}"/>
              </a:ext>
            </a:extLst>
          </p:cNvPr>
          <p:cNvSpPr txBox="1"/>
          <p:nvPr/>
        </p:nvSpPr>
        <p:spPr>
          <a:xfrm>
            <a:off x="9739460" y="1780392"/>
            <a:ext cx="14210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noProof="0" dirty="0">
                <a:solidFill>
                  <a:srgbClr val="FF0000"/>
                </a:solidFill>
              </a:rPr>
              <a:t>Top HATPC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78169A-D1C6-22E9-DCC7-BBEA6870047B}"/>
              </a:ext>
            </a:extLst>
          </p:cNvPr>
          <p:cNvSpPr txBox="1"/>
          <p:nvPr/>
        </p:nvSpPr>
        <p:spPr>
          <a:xfrm>
            <a:off x="8912744" y="3264105"/>
            <a:ext cx="7192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noProof="0" dirty="0">
                <a:solidFill>
                  <a:srgbClr val="FF0000"/>
                </a:solidFill>
              </a:rPr>
              <a:t>SFGD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855916-4C7B-78A8-937F-6E84F762F5C6}"/>
              </a:ext>
            </a:extLst>
          </p:cNvPr>
          <p:cNvSpPr txBox="1"/>
          <p:nvPr/>
        </p:nvSpPr>
        <p:spPr>
          <a:xfrm>
            <a:off x="9467936" y="4732601"/>
            <a:ext cx="17433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noProof="0" dirty="0">
                <a:solidFill>
                  <a:srgbClr val="FF0000"/>
                </a:solidFill>
              </a:rPr>
              <a:t>Bottom HATPC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636CAE-53C5-6130-AAC4-664DFA79D367}"/>
              </a:ext>
            </a:extLst>
          </p:cNvPr>
          <p:cNvSpPr txBox="1"/>
          <p:nvPr/>
        </p:nvSpPr>
        <p:spPr>
          <a:xfrm rot="16200000">
            <a:off x="7225931" y="1671322"/>
            <a:ext cx="14210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noProof="0" dirty="0">
                <a:solidFill>
                  <a:srgbClr val="FF0000"/>
                </a:solidFill>
              </a:rPr>
              <a:t>TOF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D0CFE3-596F-8596-FD62-F3F60316128D}"/>
              </a:ext>
            </a:extLst>
          </p:cNvPr>
          <p:cNvSpPr txBox="1"/>
          <p:nvPr/>
        </p:nvSpPr>
        <p:spPr>
          <a:xfrm rot="16200000">
            <a:off x="11230665" y="4697373"/>
            <a:ext cx="14210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noProof="0" dirty="0">
                <a:solidFill>
                  <a:srgbClr val="FF0000"/>
                </a:solidFill>
              </a:rPr>
              <a:t>TOF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F6BBA6F7-854E-BA6E-107E-552B5E8132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1954864" imgH="2780981" progId="">
                  <p:embed/>
                </p:oleObj>
              </mc:Choice>
              <mc:Fallback>
                <p:oleObj r:id="rId5" imgW="21954864" imgH="2780981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F6BBA6F7-854E-BA6E-107E-552B5E8132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482540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5D9BE-0C25-0A46-61A5-B6288C42E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Cage: walls stack up layout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A0B189-7378-809F-0F9B-E1E8AA6BA9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60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5535BF-9C08-3FD0-5828-3850161CE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FDB075-6EB6-8AA5-2550-EBBAAB7FD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E9D316-047A-87F2-C5C4-651D422F1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68" y="833039"/>
            <a:ext cx="7782330" cy="53668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3E6F69-DCD3-E8C3-EBC2-1890861AFC10}"/>
              </a:ext>
            </a:extLst>
          </p:cNvPr>
          <p:cNvSpPr txBox="1"/>
          <p:nvPr/>
        </p:nvSpPr>
        <p:spPr>
          <a:xfrm rot="16200000">
            <a:off x="1136107" y="3584967"/>
            <a:ext cx="2990497" cy="509596"/>
          </a:xfrm>
          <a:prstGeom prst="rect">
            <a:avLst/>
          </a:prstGeom>
          <a:noFill/>
          <a:ln w="0">
            <a:noFill/>
          </a:ln>
        </p:spPr>
        <p:txBody>
          <a:bodyPr lIns="81638" tIns="40819" rIns="81638" bIns="40819">
            <a:noAutofit/>
          </a:bodyPr>
          <a:lstStyle/>
          <a:p>
            <a:r>
              <a:rPr lang="en-US" sz="2400" spc="-1" noProof="0">
                <a:solidFill>
                  <a:schemeClr val="accent2">
                    <a:lumMod val="75000"/>
                  </a:schemeClr>
                </a:solidFill>
                <a:latin typeface="Arial"/>
                <a:ea typeface="Arial"/>
              </a:rPr>
              <a:t>Wall cross-section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BEAEE9-209E-96AD-C44F-E40D6A7AF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6243" y="655054"/>
            <a:ext cx="2795083" cy="34758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660C4D-3544-803D-6BC3-7CAA6CF08C85}"/>
              </a:ext>
            </a:extLst>
          </p:cNvPr>
          <p:cNvSpPr txBox="1"/>
          <p:nvPr/>
        </p:nvSpPr>
        <p:spPr>
          <a:xfrm>
            <a:off x="2073072" y="783064"/>
            <a:ext cx="3753665" cy="509596"/>
          </a:xfrm>
          <a:prstGeom prst="rect">
            <a:avLst/>
          </a:prstGeom>
          <a:noFill/>
          <a:ln w="0">
            <a:noFill/>
          </a:ln>
        </p:spPr>
        <p:txBody>
          <a:bodyPr lIns="81638" tIns="40819" rIns="81638" bIns="40819">
            <a:noAutofit/>
          </a:bodyPr>
          <a:lstStyle/>
          <a:p>
            <a:r>
              <a:rPr lang="en-US" sz="2400" spc="-1" noProof="0" dirty="0">
                <a:latin typeface="Arial"/>
                <a:ea typeface="Arial"/>
              </a:rPr>
              <a:t>Inner surface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269212-A240-37DA-D859-6B54ADADDBE9}"/>
              </a:ext>
            </a:extLst>
          </p:cNvPr>
          <p:cNvSpPr txBox="1"/>
          <p:nvPr/>
        </p:nvSpPr>
        <p:spPr>
          <a:xfrm>
            <a:off x="2277415" y="6149780"/>
            <a:ext cx="2990497" cy="509596"/>
          </a:xfrm>
          <a:prstGeom prst="rect">
            <a:avLst/>
          </a:prstGeom>
          <a:noFill/>
          <a:ln w="0">
            <a:noFill/>
          </a:ln>
        </p:spPr>
        <p:txBody>
          <a:bodyPr lIns="81638" tIns="40819" rIns="81638" bIns="40819">
            <a:noAutofit/>
          </a:bodyPr>
          <a:lstStyle/>
          <a:p>
            <a:r>
              <a:rPr lang="en-US" sz="2400" spc="-1" noProof="0" dirty="0">
                <a:latin typeface="Arial"/>
              </a:rPr>
              <a:t>Outer surface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9A97D7-DAA6-5792-BF3E-3AD1FDC4F05C}"/>
              </a:ext>
            </a:extLst>
          </p:cNvPr>
          <p:cNvSpPr txBox="1"/>
          <p:nvPr/>
        </p:nvSpPr>
        <p:spPr>
          <a:xfrm>
            <a:off x="8467347" y="4279900"/>
            <a:ext cx="3662974" cy="1286150"/>
          </a:xfrm>
          <a:prstGeom prst="rect">
            <a:avLst/>
          </a:prstGeom>
          <a:noFill/>
          <a:ln w="0">
            <a:noFill/>
          </a:ln>
        </p:spPr>
        <p:txBody>
          <a:bodyPr lIns="81638" tIns="40819" rIns="81638" bIns="40819">
            <a:noAutofit/>
          </a:bodyPr>
          <a:lstStyle/>
          <a:p>
            <a:r>
              <a:rPr lang="en-US" sz="2400" spc="-1" noProof="0" dirty="0">
                <a:solidFill>
                  <a:srgbClr val="0000FF"/>
                </a:solidFill>
                <a:latin typeface="Arial"/>
                <a:ea typeface="Arial"/>
              </a:rPr>
              <a:t>Wall thickness </a:t>
            </a:r>
          </a:p>
          <a:p>
            <a:r>
              <a:rPr lang="en-US" sz="2400" spc="-1" noProof="0" dirty="0">
                <a:solidFill>
                  <a:srgbClr val="0000FF"/>
                </a:solidFill>
                <a:latin typeface="Arial"/>
                <a:ea typeface="Arial"/>
              </a:rPr>
              <a:t>~ 40 mm</a:t>
            </a:r>
          </a:p>
          <a:p>
            <a:r>
              <a:rPr lang="en-US" sz="2400" spc="-1" noProof="0" dirty="0">
                <a:solidFill>
                  <a:srgbClr val="0000FF"/>
                </a:solidFill>
                <a:latin typeface="Arial"/>
                <a:ea typeface="Arial"/>
              </a:rPr>
              <a:t>~ 2% radiation length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4FF1DB-31A6-4922-BB76-79C8C57A72B6}"/>
              </a:ext>
            </a:extLst>
          </p:cNvPr>
          <p:cNvSpPr txBox="1"/>
          <p:nvPr/>
        </p:nvSpPr>
        <p:spPr>
          <a:xfrm>
            <a:off x="4708532" y="6041805"/>
            <a:ext cx="2080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-1" noProof="0" dirty="0">
                <a:latin typeface="Arial"/>
                <a:ea typeface="Arial"/>
              </a:rPr>
              <a:t>Alu (shielding)</a:t>
            </a:r>
            <a:endParaRPr lang="en-US" noProof="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9BB92A-18C9-0F52-D952-EBCBE1FB5E35}"/>
              </a:ext>
            </a:extLst>
          </p:cNvPr>
          <p:cNvCxnSpPr>
            <a:cxnSpLocks/>
          </p:cNvCxnSpPr>
          <p:nvPr/>
        </p:nvCxnSpPr>
        <p:spPr>
          <a:xfrm>
            <a:off x="7931150" y="3079750"/>
            <a:ext cx="1454150" cy="910761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EB40C4F-D147-65ED-1FA2-FCE968DA391C}"/>
              </a:ext>
            </a:extLst>
          </p:cNvPr>
          <p:cNvCxnSpPr>
            <a:cxnSpLocks/>
          </p:cNvCxnSpPr>
          <p:nvPr/>
        </p:nvCxnSpPr>
        <p:spPr>
          <a:xfrm flipV="1">
            <a:off x="8007098" y="783064"/>
            <a:ext cx="1378202" cy="271089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42363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D5440-FC27-29AD-8B17-693AA2258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cage mechanical details</a:t>
            </a:r>
          </a:p>
        </p:txBody>
      </p:sp>
      <p:pic>
        <p:nvPicPr>
          <p:cNvPr id="34" name="Content Placeholder 33">
            <a:extLst>
              <a:ext uri="{FF2B5EF4-FFF2-40B4-BE49-F238E27FC236}">
                <a16:creationId xmlns:a16="http://schemas.microsoft.com/office/drawing/2014/main" id="{F8D723A7-0351-91FF-F1BD-358D6CFA3D4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166506" y="2213111"/>
            <a:ext cx="3694496" cy="276172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04933F-A33F-551C-3A2C-2E74CA9609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61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C0B10-F5A0-DDD4-3746-2CDA5BFD4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38D25A-CB2A-F273-8A9C-6FD91AD46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A7A40F-DB88-9FF0-251C-E1AA4918D7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082" y="4569152"/>
            <a:ext cx="3022918" cy="173723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337D67-F9EC-6F2E-26E8-353E1629ABA8}"/>
              </a:ext>
            </a:extLst>
          </p:cNvPr>
          <p:cNvGrpSpPr/>
          <p:nvPr/>
        </p:nvGrpSpPr>
        <p:grpSpPr>
          <a:xfrm>
            <a:off x="8537659" y="124399"/>
            <a:ext cx="3133277" cy="2737463"/>
            <a:chOff x="7217631" y="161295"/>
            <a:chExt cx="3133277" cy="273746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12E326D-88C2-6B9F-589C-2C3F62B3FB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35336" y="161295"/>
              <a:ext cx="2915572" cy="273746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9AE7A7D-44D3-4DE8-2605-FD44919AFCB8}"/>
                </a:ext>
              </a:extLst>
            </p:cNvPr>
            <p:cNvSpPr/>
            <p:nvPr/>
          </p:nvSpPr>
          <p:spPr>
            <a:xfrm>
              <a:off x="7217631" y="2014847"/>
              <a:ext cx="782565" cy="8839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263269C-BE88-A883-9DF2-F8A319DE43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221" y="1156988"/>
            <a:ext cx="2735407" cy="28535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F6D62F-172E-80B0-3C7B-E28B250FBF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8260" y="852479"/>
            <a:ext cx="2669472" cy="14160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0D9D1-23D5-A685-D02C-61D268F22D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6705" y="5144746"/>
            <a:ext cx="3321334" cy="12916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65E7246-538E-AFEE-0F35-AEA218FCC5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90568" y="3124532"/>
            <a:ext cx="2657716" cy="237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73295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678DC-8F36-BB6A-AC7B-9831E2968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cage mechanical details: charge path to </a:t>
            </a:r>
            <a:r>
              <a:rPr lang="en-US" noProof="0" dirty="0" err="1"/>
              <a:t>gnd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4A067-128A-3F05-E4A9-4EADB8CD8C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62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EF4946-6794-CC27-BA3C-B3BC64EE7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C50320-017B-F054-FFD1-BEAF3BED3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D048A6-A75E-4459-9C01-E371F54652C2}"/>
              </a:ext>
            </a:extLst>
          </p:cNvPr>
          <p:cNvSpPr txBox="1"/>
          <p:nvPr/>
        </p:nvSpPr>
        <p:spPr>
          <a:xfrm>
            <a:off x="501914" y="1776782"/>
            <a:ext cx="5629693" cy="4011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noProof="0" dirty="0">
                <a:latin typeface="Arial" panose="020B0604020202020204" pitchFamily="34" charset="0"/>
                <a:cs typeface="Arial" panose="020B0604020202020204" pitchFamily="34" charset="0"/>
              </a:rPr>
              <a:t>Flange thickness (5cm) too small for </a:t>
            </a:r>
          </a:p>
          <a:p>
            <a:r>
              <a:rPr lang="en-US" sz="2200" noProof="0" dirty="0">
                <a:latin typeface="Arial" panose="020B0604020202020204" pitchFamily="34" charset="0"/>
                <a:cs typeface="Arial" panose="020B0604020202020204" pitchFamily="34" charset="0"/>
              </a:rPr>
              <a:t>degrading -30kV to GND over a flat surface</a:t>
            </a:r>
          </a:p>
          <a:p>
            <a:endParaRPr lang="en-US" sz="22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spc="-1" noProof="0" dirty="0">
                <a:solidFill>
                  <a:srgbClr val="0000F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Three deep grooves </a:t>
            </a:r>
          </a:p>
          <a:p>
            <a:r>
              <a:rPr lang="en-US" sz="2200" spc="-1" noProof="0" dirty="0">
                <a:solidFill>
                  <a:srgbClr val="292929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for extending the path from HV to GND </a:t>
            </a:r>
          </a:p>
          <a:p>
            <a:r>
              <a:rPr lang="en-US" sz="2200" spc="-1" noProof="0" dirty="0">
                <a:solidFill>
                  <a:srgbClr val="292929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for charge moving on surface and with gas</a:t>
            </a:r>
          </a:p>
          <a:p>
            <a:r>
              <a:rPr lang="en-US" sz="2200" spc="-1" noProof="0" dirty="0">
                <a:solidFill>
                  <a:srgbClr val="0000F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flanges </a:t>
            </a:r>
          </a:p>
          <a:p>
            <a:r>
              <a:rPr lang="en-US" sz="2200" spc="-1" noProof="0" dirty="0">
                <a:solidFill>
                  <a:srgbClr val="0000F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	~ 7cm thick </a:t>
            </a:r>
            <a:r>
              <a:rPr lang="en-US" sz="2200" spc="-1" noProof="0" dirty="0" err="1">
                <a:solidFill>
                  <a:srgbClr val="0000F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labirinth</a:t>
            </a:r>
            <a:r>
              <a:rPr lang="en-US" sz="2200" spc="-1" noProof="0" dirty="0">
                <a:solidFill>
                  <a:srgbClr val="0000F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 </a:t>
            </a:r>
          </a:p>
          <a:p>
            <a:r>
              <a:rPr lang="en-US" sz="2200" spc="-1" noProof="0" dirty="0">
                <a:solidFill>
                  <a:srgbClr val="0000F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	~14 cm path </a:t>
            </a:r>
            <a:r>
              <a:rPr lang="en-US" sz="2200" spc="-1" noProof="0" dirty="0" err="1">
                <a:solidFill>
                  <a:srgbClr val="0000F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lenght</a:t>
            </a:r>
            <a:endParaRPr lang="en-US" sz="2200" spc="-1" noProof="0" dirty="0">
              <a:solidFill>
                <a:srgbClr val="0000F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endParaRPr lang="en-US" sz="2200" spc="-1" noProof="0" dirty="0">
              <a:solidFill>
                <a:srgbClr val="FF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  <a:p>
            <a:r>
              <a:rPr lang="en-US" sz="2200" spc="-1" noProof="0" dirty="0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→ voltage drop / path length &lt; 3kV/cm</a:t>
            </a:r>
            <a:endParaRPr lang="en-US" sz="1266" noProof="0" dirty="0"/>
          </a:p>
          <a:p>
            <a:endParaRPr lang="en-US" sz="1266" noProof="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43CA230-8383-202B-3A5C-3AC85138F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5477" y="3943229"/>
            <a:ext cx="3322139" cy="247200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00D0AC5-004A-9E55-A605-B65349A2751C}"/>
              </a:ext>
            </a:extLst>
          </p:cNvPr>
          <p:cNvGrpSpPr/>
          <p:nvPr/>
        </p:nvGrpSpPr>
        <p:grpSpPr>
          <a:xfrm>
            <a:off x="9058723" y="906464"/>
            <a:ext cx="3133277" cy="2737463"/>
            <a:chOff x="7217631" y="161295"/>
            <a:chExt cx="3133277" cy="273746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BA3E0B4-205B-D749-EF29-7ABA8A194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35336" y="161295"/>
              <a:ext cx="2915572" cy="273746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0949953-32FB-0125-E598-DD787BF9D6A2}"/>
                </a:ext>
              </a:extLst>
            </p:cNvPr>
            <p:cNvSpPr/>
            <p:nvPr/>
          </p:nvSpPr>
          <p:spPr>
            <a:xfrm>
              <a:off x="7217631" y="2014847"/>
              <a:ext cx="782565" cy="8839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34A392E-7CFE-E834-CF2A-33EBBEC81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543" y="1529427"/>
            <a:ext cx="2692142" cy="232371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836981C1-44EA-1EA2-E94C-2A9890AFF241}"/>
              </a:ext>
            </a:extLst>
          </p:cNvPr>
          <p:cNvSpPr/>
          <p:nvPr/>
        </p:nvSpPr>
        <p:spPr>
          <a:xfrm>
            <a:off x="9462698" y="4356100"/>
            <a:ext cx="939800" cy="9334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2F07561-E2E2-C97F-1F94-14A9A43229C7}"/>
              </a:ext>
            </a:extLst>
          </p:cNvPr>
          <p:cNvCxnSpPr/>
          <p:nvPr/>
        </p:nvCxnSpPr>
        <p:spPr>
          <a:xfrm>
            <a:off x="8482319" y="3753016"/>
            <a:ext cx="869950" cy="762043"/>
          </a:xfrm>
          <a:prstGeom prst="straightConnector1">
            <a:avLst/>
          </a:prstGeom>
          <a:ln w="698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8EF78D7-511E-2654-E496-23A164FCF238}"/>
              </a:ext>
            </a:extLst>
          </p:cNvPr>
          <p:cNvCxnSpPr>
            <a:cxnSpLocks/>
          </p:cNvCxnSpPr>
          <p:nvPr/>
        </p:nvCxnSpPr>
        <p:spPr>
          <a:xfrm flipV="1">
            <a:off x="8482319" y="2145527"/>
            <a:ext cx="1251332" cy="703404"/>
          </a:xfrm>
          <a:prstGeom prst="straightConnector1">
            <a:avLst/>
          </a:prstGeom>
          <a:ln w="698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706397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374B-52D5-85B0-88D3-08AA0CE86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sz="3600" noProof="0" dirty="0"/>
              <a:t>The ND280 experiment: </a:t>
            </a:r>
            <a:r>
              <a:rPr lang="en-US" noProof="0" dirty="0"/>
              <a:t>High Angle TPC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25A48-6110-AB09-7EA5-2F6A9D505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63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BAB09-AC91-D812-9503-1A829421D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EA2C-49C0-54AD-4CB3-8179204F0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BA79D5-C6F9-DCFA-DD7C-828D0F94190B}"/>
              </a:ext>
            </a:extLst>
          </p:cNvPr>
          <p:cNvSpPr txBox="1"/>
          <p:nvPr/>
        </p:nvSpPr>
        <p:spPr>
          <a:xfrm>
            <a:off x="2091211" y="1641073"/>
            <a:ext cx="777398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Field Cage (FC)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Assembly and 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Characterization and Quality Assessment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FF0000"/>
                </a:solidFill>
              </a:rPr>
              <a:t>Mechanical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00B050"/>
                </a:solidFill>
              </a:rPr>
              <a:t>Electrical</a:t>
            </a:r>
          </a:p>
          <a:p>
            <a:pPr lvl="2"/>
            <a:r>
              <a:rPr lang="en-US" noProof="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Encapsulated Resistive Anode Micromegas (ERAMS)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Production of 50 sensors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Characterization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Detector response, signal and impact on reconstruction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Impact on HATPC performance 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14D936-7FD4-2512-D123-82AA03544176}"/>
              </a:ext>
            </a:extLst>
          </p:cNvPr>
          <p:cNvSpPr/>
          <p:nvPr/>
        </p:nvSpPr>
        <p:spPr>
          <a:xfrm>
            <a:off x="1943100" y="1647424"/>
            <a:ext cx="6908800" cy="171530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715E95-28D7-37C3-EF7C-23F68FB43810}"/>
              </a:ext>
            </a:extLst>
          </p:cNvPr>
          <p:cNvSpPr/>
          <p:nvPr/>
        </p:nvSpPr>
        <p:spPr>
          <a:xfrm>
            <a:off x="1943100" y="3495273"/>
            <a:ext cx="6908800" cy="12545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F60F66-6B30-23EC-6DA5-60570FBB469A}"/>
              </a:ext>
            </a:extLst>
          </p:cNvPr>
          <p:cNvSpPr/>
          <p:nvPr/>
        </p:nvSpPr>
        <p:spPr>
          <a:xfrm>
            <a:off x="1943100" y="4882345"/>
            <a:ext cx="6908800" cy="59845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68CDC312-E46E-CB04-985C-B395B5C9343A}"/>
              </a:ext>
            </a:extLst>
          </p:cNvPr>
          <p:cNvSpPr/>
          <p:nvPr/>
        </p:nvSpPr>
        <p:spPr>
          <a:xfrm rot="10800000">
            <a:off x="5188105" y="2181554"/>
            <a:ext cx="790100" cy="381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7143304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D5440-FC27-29AD-8B17-693AA2258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noProof="0" dirty="0"/>
              <a:t>Field Cage building, assembling and characterization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04933F-A33F-551C-3A2C-2E74CA9609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64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C0B10-F5A0-DDD4-3746-2CDA5BFD4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38D25A-CB2A-F273-8A9C-6FD91AD46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93C767-C8C6-2CCA-5261-2CE74BAC4459}"/>
              </a:ext>
            </a:extLst>
          </p:cNvPr>
          <p:cNvSpPr txBox="1"/>
          <p:nvPr/>
        </p:nvSpPr>
        <p:spPr>
          <a:xfrm>
            <a:off x="247097" y="1032409"/>
            <a:ext cx="10662468" cy="806649"/>
          </a:xfrm>
          <a:prstGeom prst="rect">
            <a:avLst/>
          </a:prstGeom>
          <a:noFill/>
          <a:ln w="0">
            <a:noFill/>
          </a:ln>
        </p:spPr>
        <p:txBody>
          <a:bodyPr lIns="81638" tIns="40819" rIns="81638" bIns="40819">
            <a:noAutofit/>
          </a:bodyPr>
          <a:lstStyle/>
          <a:p>
            <a:r>
              <a:rPr lang="en-US" sz="2000" spc="-1" noProof="0" dirty="0">
                <a:solidFill>
                  <a:srgbClr val="0000FF"/>
                </a:solidFill>
                <a:latin typeface="Arial"/>
              </a:rPr>
              <a:t>Production at NEXUS company (Barcelona) ~ 10 weeks</a:t>
            </a:r>
          </a:p>
          <a:p>
            <a:r>
              <a:rPr lang="en-US" sz="2000" spc="-1" noProof="0" dirty="0">
                <a:solidFill>
                  <a:srgbClr val="0000FF"/>
                </a:solidFill>
                <a:latin typeface="Arial"/>
              </a:rPr>
              <a:t>Validation, QC, electrical and mechanical assembly at CERN ~ 4 weeks </a:t>
            </a:r>
          </a:p>
          <a:p>
            <a:r>
              <a:rPr lang="en-US" sz="2400" spc="-1" noProof="0" dirty="0">
                <a:solidFill>
                  <a:srgbClr val="0000FF"/>
                </a:solidFill>
                <a:latin typeface="Arial"/>
              </a:rPr>
              <a:t> </a:t>
            </a:r>
            <a:endParaRPr lang="en-US" sz="2400" spc="-1" noProof="0" dirty="0"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9156C7-5BD1-0A92-9719-BCAE3FD927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612"/>
          <a:stretch/>
        </p:blipFill>
        <p:spPr>
          <a:xfrm>
            <a:off x="2709286" y="2306631"/>
            <a:ext cx="8884930" cy="32099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06B445-9286-C296-025D-B385D0DF6D7B}"/>
              </a:ext>
            </a:extLst>
          </p:cNvPr>
          <p:cNvSpPr txBox="1"/>
          <p:nvPr/>
        </p:nvSpPr>
        <p:spPr>
          <a:xfrm>
            <a:off x="8887387" y="981757"/>
            <a:ext cx="25299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spc="-1" noProof="0" dirty="0">
                <a:solidFill>
                  <a:srgbClr val="FF0000"/>
                </a:solidFill>
                <a:latin typeface="Arial"/>
              </a:rPr>
              <a:t>Mould building (INFN)</a:t>
            </a:r>
            <a:endParaRPr lang="en-US" sz="2800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7DE175-A722-5F0C-E7C0-3D48A1C7B951}"/>
              </a:ext>
            </a:extLst>
          </p:cNvPr>
          <p:cNvSpPr txBox="1"/>
          <p:nvPr/>
        </p:nvSpPr>
        <p:spPr>
          <a:xfrm>
            <a:off x="272932" y="2571161"/>
            <a:ext cx="223102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noProof="0" dirty="0">
                <a:solidFill>
                  <a:srgbClr val="0000FF"/>
                </a:solidFill>
              </a:rPr>
              <a:t>Mold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1cm thick Alu walls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0" dirty="0" err="1"/>
              <a:t>Anodyzd</a:t>
            </a:r>
            <a:r>
              <a:rPr lang="en-US" sz="1600" noProof="0" dirty="0"/>
              <a:t>. Surfaces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Waviness </a:t>
            </a:r>
            <a:r>
              <a:rPr lang="en-US" sz="16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compl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iso1302 N8</a:t>
            </a:r>
            <a:endParaRPr lang="en-US" sz="1600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0" dirty="0"/>
              <a:t>Surfaces 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┴ and ║</a:t>
            </a:r>
          </a:p>
          <a:p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better than 80</a:t>
            </a:r>
            <a:r>
              <a:rPr lang="en-US" sz="1600" noProof="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m/m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Mount / unmount</a:t>
            </a:r>
          </a:p>
          <a:p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geom. reproducibility </a:t>
            </a:r>
          </a:p>
          <a:p>
            <a:r>
              <a:rPr lang="en-US" sz="1600" noProof="0" dirty="0">
                <a:latin typeface="Arial" panose="020B0604020202020204" pitchFamily="34" charset="0"/>
                <a:cs typeface="Arial" panose="020B0604020202020204" pitchFamily="34" charset="0"/>
              </a:rPr>
              <a:t>with high precision   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130F995-198F-E661-3BDF-28E33842615C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6322891" y="1935864"/>
            <a:ext cx="3829453" cy="1348595"/>
          </a:xfrm>
          <a:prstGeom prst="line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C06CF74-74F7-4F42-8731-7B7F4E3D6668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10152344" y="1935864"/>
            <a:ext cx="33170" cy="635297"/>
          </a:xfrm>
          <a:prstGeom prst="line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003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D5440-FC27-29AD-8B17-693AA2258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50662" cy="1065742"/>
          </a:xfrm>
        </p:spPr>
        <p:txBody>
          <a:bodyPr/>
          <a:lstStyle/>
          <a:p>
            <a:r>
              <a:rPr lang="en-US" sz="2800" noProof="0" dirty="0"/>
              <a:t>Field Cage building, assembling &amp; characterization at NEXUS</a:t>
            </a:r>
            <a:br>
              <a:rPr lang="en-US" sz="2800" noProof="0" dirty="0"/>
            </a:br>
            <a:r>
              <a:rPr lang="en-US" sz="2800" noProof="0" dirty="0"/>
              <a:t>Kapton Layer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04933F-A33F-551C-3A2C-2E74CA9609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65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C0B10-F5A0-DDD4-3746-2CDA5BFD4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38D25A-CB2A-F273-8A9C-6FD91AD46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93C767-C8C6-2CCA-5261-2CE74BAC4459}"/>
              </a:ext>
            </a:extLst>
          </p:cNvPr>
          <p:cNvSpPr txBox="1"/>
          <p:nvPr/>
        </p:nvSpPr>
        <p:spPr>
          <a:xfrm>
            <a:off x="247097" y="1032409"/>
            <a:ext cx="10662468" cy="806649"/>
          </a:xfrm>
          <a:prstGeom prst="rect">
            <a:avLst/>
          </a:prstGeom>
          <a:noFill/>
          <a:ln w="0">
            <a:noFill/>
          </a:ln>
        </p:spPr>
        <p:txBody>
          <a:bodyPr lIns="81638" tIns="40819" rIns="81638" bIns="40819">
            <a:noAutofit/>
          </a:bodyPr>
          <a:lstStyle/>
          <a:p>
            <a:r>
              <a:rPr lang="en-US" sz="2000" spc="-1" noProof="0" dirty="0">
                <a:solidFill>
                  <a:srgbClr val="0000FF"/>
                </a:solidFill>
                <a:latin typeface="Arial"/>
              </a:rPr>
              <a:t>Production at NEXUS company (Barcelona) ~ 10 weeks</a:t>
            </a:r>
          </a:p>
          <a:p>
            <a:r>
              <a:rPr lang="en-US" sz="2000" spc="-1" noProof="0" dirty="0">
                <a:solidFill>
                  <a:srgbClr val="0000FF"/>
                </a:solidFill>
                <a:latin typeface="Arial"/>
              </a:rPr>
              <a:t>Validation, QC, electrical and mechanical assembly at CERN ~ 4 weeks </a:t>
            </a:r>
          </a:p>
          <a:p>
            <a:r>
              <a:rPr lang="en-US" sz="2400" spc="-1" noProof="0" dirty="0">
                <a:solidFill>
                  <a:srgbClr val="0000FF"/>
                </a:solidFill>
                <a:latin typeface="Arial"/>
              </a:rPr>
              <a:t> </a:t>
            </a:r>
            <a:endParaRPr lang="en-US" sz="2400" spc="-1" noProof="0" dirty="0"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556D2C-78BC-000B-04F5-835AB4ED7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54" y="1849894"/>
            <a:ext cx="4472285" cy="32115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BB3B9AA-308A-E4A1-4237-8C1C5DB065D2}"/>
              </a:ext>
            </a:extLst>
          </p:cNvPr>
          <p:cNvSpPr txBox="1"/>
          <p:nvPr/>
        </p:nvSpPr>
        <p:spPr>
          <a:xfrm>
            <a:off x="287754" y="5321114"/>
            <a:ext cx="30230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0" strike="noStrike" spc="-1" noProof="0" dirty="0">
                <a:solidFill>
                  <a:srgbClr val="0066FF"/>
                </a:solidFill>
                <a:latin typeface="Arial"/>
              </a:rPr>
              <a:t>Mold preparation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0066FF"/>
                </a:solidFill>
              </a:rPr>
              <a:t>Inner Vacuum bag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FF0000"/>
                </a:solidFill>
              </a:rPr>
              <a:t>Strip Foil positioning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3217A2-E630-55AF-C15F-B9D738F9F905}"/>
              </a:ext>
            </a:extLst>
          </p:cNvPr>
          <p:cNvSpPr txBox="1"/>
          <p:nvPr/>
        </p:nvSpPr>
        <p:spPr>
          <a:xfrm>
            <a:off x="2237735" y="5434293"/>
            <a:ext cx="30230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200" noProof="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0066FF"/>
                </a:solidFill>
              </a:rPr>
              <a:t>Thick corners w/ Kapton tape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00B050"/>
                </a:solidFill>
              </a:rPr>
              <a:t>Electrical tests on surfaces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00B050"/>
                </a:solidFill>
              </a:rPr>
              <a:t>Resin samples electrical Tests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A002C31-0E1F-C1F8-0813-8F50CA560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864" y="2384969"/>
            <a:ext cx="4552645" cy="32299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F08F064-EA9A-88B4-F6BD-5B6A677E63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8762" y="4425920"/>
            <a:ext cx="3845164" cy="2090097"/>
          </a:xfrm>
          <a:prstGeom prst="rect">
            <a:avLst/>
          </a:prstGeom>
          <a:ln w="63500">
            <a:solidFill>
              <a:schemeClr val="bg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916A94E-77B3-6985-CCAC-7BC712373668}"/>
              </a:ext>
            </a:extLst>
          </p:cNvPr>
          <p:cNvSpPr txBox="1"/>
          <p:nvPr/>
        </p:nvSpPr>
        <p:spPr>
          <a:xfrm>
            <a:off x="5383827" y="5687858"/>
            <a:ext cx="2641845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FF0000"/>
                </a:solidFill>
              </a:rPr>
              <a:t>Kapton lamination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0066FF"/>
                </a:solidFill>
              </a:rPr>
              <a:t>Curing at 40C (fast)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00B050"/>
                </a:solidFill>
              </a:rPr>
              <a:t>Electrical tests on surfaces and resin samples after curing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062D17-2ED2-33BE-810F-CC2A2EBCC3ED}"/>
              </a:ext>
            </a:extLst>
          </p:cNvPr>
          <p:cNvSpPr txBox="1"/>
          <p:nvPr/>
        </p:nvSpPr>
        <p:spPr>
          <a:xfrm>
            <a:off x="247097" y="503765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00FF"/>
                </a:solidFill>
              </a:rPr>
              <a:t>5 m perimeter x 1m height (drift length)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092672-3026-1E59-D23F-7E66387E6DDB}"/>
              </a:ext>
            </a:extLst>
          </p:cNvPr>
          <p:cNvSpPr txBox="1"/>
          <p:nvPr/>
        </p:nvSpPr>
        <p:spPr>
          <a:xfrm>
            <a:off x="5260738" y="1770811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FF0000"/>
                </a:solidFill>
              </a:rPr>
              <a:t>Strip foil (by CERN) </a:t>
            </a:r>
            <a:r>
              <a:rPr lang="en-US" noProof="0" dirty="0">
                <a:solidFill>
                  <a:srgbClr val="0000FF"/>
                </a:solidFill>
              </a:rPr>
              <a:t>alignment  and</a:t>
            </a:r>
          </a:p>
          <a:p>
            <a:r>
              <a:rPr lang="en-US" noProof="0" dirty="0">
                <a:solidFill>
                  <a:srgbClr val="0000FF"/>
                </a:solidFill>
              </a:rPr>
              <a:t> 		    lamination of 3 Kapton layers</a:t>
            </a:r>
            <a:endParaRPr lang="en-US" noProof="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B1F7C7D-7C5C-D011-0FD7-D44A0D7F95A0}"/>
              </a:ext>
            </a:extLst>
          </p:cNvPr>
          <p:cNvCxnSpPr>
            <a:cxnSpLocks/>
          </p:cNvCxnSpPr>
          <p:nvPr/>
        </p:nvCxnSpPr>
        <p:spPr>
          <a:xfrm>
            <a:off x="5576610" y="2087128"/>
            <a:ext cx="377241" cy="9841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07204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00C9B-1BD0-F143-D947-62674E1E2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noProof="0" dirty="0"/>
              <a:t>Field Cage building, assembling &amp; characterization at NEXUS</a:t>
            </a:r>
            <a:br>
              <a:rPr lang="en-US" sz="2800" noProof="0" dirty="0"/>
            </a:br>
            <a:r>
              <a:rPr lang="en-US" sz="2800" noProof="0" dirty="0"/>
              <a:t>Kapton Layer and inner Twaron </a:t>
            </a:r>
            <a:br>
              <a:rPr lang="en-US" sz="2800" noProof="0" dirty="0"/>
            </a:br>
            <a:endParaRPr lang="en-US" sz="28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E4592C-FAB3-0091-3AAB-85105DAAB6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66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8D3655-2460-465C-FFFB-7009618DA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590A1A-2E1F-4A1C-14CC-BE278263B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5940A6-14FA-61C2-6A99-2E1FA5FB27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90"/>
          <a:stretch/>
        </p:blipFill>
        <p:spPr>
          <a:xfrm>
            <a:off x="461396" y="1191977"/>
            <a:ext cx="4178340" cy="28369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55BFE8-DBC5-8F55-C7FB-D83A356861CF}"/>
              </a:ext>
            </a:extLst>
          </p:cNvPr>
          <p:cNvSpPr txBox="1"/>
          <p:nvPr/>
        </p:nvSpPr>
        <p:spPr>
          <a:xfrm>
            <a:off x="297049" y="4185452"/>
            <a:ext cx="46119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FF0000"/>
                </a:solidFill>
              </a:rPr>
              <a:t>First Twaron layer lamination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0066FF"/>
                </a:solidFill>
              </a:rPr>
              <a:t>Curing at 40C (fast) in autoclave</a:t>
            </a:r>
          </a:p>
          <a:p>
            <a:endParaRPr lang="en-US" sz="2400" noProof="0" dirty="0">
              <a:solidFill>
                <a:srgbClr val="00B05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089AC2-33CA-5C24-8C3A-4098FA325F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3995" y="1311730"/>
            <a:ext cx="5099686" cy="38592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9DDFE5-9FA8-3EE2-E7A5-30453754CF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5541" y="5459923"/>
            <a:ext cx="1397370" cy="12765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7600DA-DFA0-D795-104F-2BB5C28B6D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9736" y="4341256"/>
            <a:ext cx="3540799" cy="23161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86E8C0-52A7-430A-BA81-ADD68B5AD6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1780" y="5482984"/>
            <a:ext cx="2308217" cy="10763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490B165-0EB9-0C67-A473-FAF14B6002D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499" t="-22181" r="7614" b="22181"/>
          <a:stretch/>
        </p:blipFill>
        <p:spPr>
          <a:xfrm>
            <a:off x="3803994" y="2473748"/>
            <a:ext cx="2438763" cy="182619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A6A7A0F-3D60-2B66-8AAC-EB1860DE95B4}"/>
              </a:ext>
            </a:extLst>
          </p:cNvPr>
          <p:cNvSpPr txBox="1"/>
          <p:nvPr/>
        </p:nvSpPr>
        <p:spPr>
          <a:xfrm>
            <a:off x="568319" y="1137594"/>
            <a:ext cx="364284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FF0000"/>
                </a:solidFill>
              </a:rPr>
              <a:t>Inner Twaron peel lamination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79642F-70A7-9F0F-917E-518A7B0A9947}"/>
              </a:ext>
            </a:extLst>
          </p:cNvPr>
          <p:cNvSpPr txBox="1"/>
          <p:nvPr/>
        </p:nvSpPr>
        <p:spPr>
          <a:xfrm>
            <a:off x="299126" y="4700654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Electrical tests</a:t>
            </a:r>
          </a:p>
          <a:p>
            <a:endParaRPr lang="en-US" noProof="0" dirty="0">
              <a:solidFill>
                <a:srgbClr val="FF0000"/>
              </a:solidFill>
            </a:endParaRPr>
          </a:p>
          <a:p>
            <a:r>
              <a:rPr lang="en-US" noProof="0" dirty="0">
                <a:solidFill>
                  <a:srgbClr val="FF0000"/>
                </a:solidFill>
              </a:rPr>
              <a:t>- Resin sample</a:t>
            </a:r>
          </a:p>
          <a:p>
            <a:r>
              <a:rPr lang="en-US" noProof="0" dirty="0">
                <a:solidFill>
                  <a:srgbClr val="FF0000"/>
                </a:solidFill>
              </a:rPr>
              <a:t>- Inner Twaron layer  </a:t>
            </a:r>
          </a:p>
        </p:txBody>
      </p:sp>
    </p:spTree>
    <p:extLst>
      <p:ext uri="{BB962C8B-B14F-4D97-AF65-F5344CB8AC3E}">
        <p14:creationId xmlns:p14="http://schemas.microsoft.com/office/powerpoint/2010/main" val="15519113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C6127-CB4C-879D-B320-AA5C33449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Field Cage building, assembling &amp; characterization at NEXUS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Kapton Layer + inner Twaron + G10 Skeleton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0CFAC-DA9D-5589-99D2-EC220925EBE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AF6D9-E8AB-0D4C-852D-9AC4F489BF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67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40C495-4036-18FE-A60F-79AD9583D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004D9-284B-2FCD-55DE-7751DAE3E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6D62AE-69A7-40B2-64C8-F0FC65955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77" y="1072692"/>
            <a:ext cx="5889246" cy="47126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AFDBDF-7721-5382-A209-441335C30A2E}"/>
              </a:ext>
            </a:extLst>
          </p:cNvPr>
          <p:cNvSpPr txBox="1"/>
          <p:nvPr/>
        </p:nvSpPr>
        <p:spPr>
          <a:xfrm>
            <a:off x="7151751" y="1072692"/>
            <a:ext cx="45339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00FF"/>
                </a:solidFill>
              </a:rPr>
              <a:t>Gluing G10 structural skeleton and casting resin on flanges for ensuring gas tightness  </a:t>
            </a:r>
            <a:endParaRPr lang="en-US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EF506D2-AE0C-BC2A-86F1-DA13D0B7BA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78" b="43603"/>
          <a:stretch/>
        </p:blipFill>
        <p:spPr>
          <a:xfrm>
            <a:off x="8233627" y="4658566"/>
            <a:ext cx="3344542" cy="10950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72E70F4-87F0-10EA-CE75-99D4B6089C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0294" y="1685041"/>
            <a:ext cx="2263719" cy="14988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81241F-D447-2AE4-8D6E-36C1F64823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0923" y="1947837"/>
            <a:ext cx="3821487" cy="266764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C44937-F6D5-E3DE-B51F-A6AC2A915579}"/>
              </a:ext>
            </a:extLst>
          </p:cNvPr>
          <p:cNvSpPr txBox="1"/>
          <p:nvPr/>
        </p:nvSpPr>
        <p:spPr>
          <a:xfrm>
            <a:off x="364195" y="5750866"/>
            <a:ext cx="3342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FF0000"/>
                </a:solidFill>
              </a:rPr>
              <a:t>G10 skeleton gluing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0066FF"/>
                </a:solidFill>
              </a:rPr>
              <a:t>Curing 40C in clean room</a:t>
            </a:r>
            <a:endParaRPr lang="en-US" sz="1200" noProof="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noProof="0" dirty="0">
              <a:solidFill>
                <a:srgbClr val="00B05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01DD8F-3FAC-1CB2-CC90-EE13FB234653}"/>
              </a:ext>
            </a:extLst>
          </p:cNvPr>
          <p:cNvSpPr txBox="1"/>
          <p:nvPr/>
        </p:nvSpPr>
        <p:spPr>
          <a:xfrm>
            <a:off x="6229619" y="5572187"/>
            <a:ext cx="3634315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FF0000"/>
                </a:solidFill>
              </a:rPr>
              <a:t>Casting low viscosity resin  on top flange</a:t>
            </a:r>
            <a:r>
              <a:rPr lang="en-US" sz="1200" noProof="0" dirty="0"/>
              <a:t> </a:t>
            </a:r>
          </a:p>
          <a:p>
            <a:r>
              <a:rPr lang="en-US" sz="1200" noProof="0" dirty="0">
                <a:sym typeface="Wingdings" panose="05000000000000000000" pitchFamily="2" charset="2"/>
              </a:rPr>
              <a:t>	</a:t>
            </a:r>
            <a:r>
              <a:rPr lang="en-US" sz="1200" noProof="0" dirty="0"/>
              <a:t>sealing flange to laminated layers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0066FF"/>
                </a:solidFill>
              </a:rPr>
              <a:t>Autoclave  curing at 40C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EB43FF-8B18-A894-7F7C-B285DCF49891}"/>
              </a:ext>
            </a:extLst>
          </p:cNvPr>
          <p:cNvSpPr txBox="1"/>
          <p:nvPr/>
        </p:nvSpPr>
        <p:spPr>
          <a:xfrm>
            <a:off x="5647623" y="4580159"/>
            <a:ext cx="24561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noProof="0" dirty="0"/>
              <a:t>Flanges &amp; Bars  </a:t>
            </a:r>
          </a:p>
          <a:p>
            <a:r>
              <a:rPr lang="en-US" b="1" noProof="0" dirty="0"/>
              <a:t>by ORVIM company </a:t>
            </a:r>
          </a:p>
          <a:p>
            <a:r>
              <a:rPr lang="en-US" b="1" noProof="0" dirty="0"/>
              <a:t>(TV, Italy)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B3A514B-CBF5-2021-60D4-167637AE9657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5757030" y="2550479"/>
            <a:ext cx="1118677" cy="202968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152577-0E48-DD7D-0CDD-DCD3A81270FA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2514571" y="4888219"/>
            <a:ext cx="3133052" cy="15360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55460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C6127-CB4C-879D-B320-AA5C33449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Field Cage building, assembling &amp; characterization at NEXUS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Kapton Layer + inner Twaron + G10 Skeleton + HC + Ext Twaron 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AF6D9-E8AB-0D4C-852D-9AC4F489BF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68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40C495-4036-18FE-A60F-79AD9583D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004D9-284B-2FCD-55DE-7751DAE3E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675FFA-B482-B724-BB54-ACC5EB6B80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58"/>
          <a:stretch/>
        </p:blipFill>
        <p:spPr>
          <a:xfrm>
            <a:off x="120060" y="1613672"/>
            <a:ext cx="4384206" cy="30374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0AF0D8C-E57C-ED44-FC44-109C0FEF4A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59" t="11457" r="10248" b="7112"/>
          <a:stretch/>
        </p:blipFill>
        <p:spPr>
          <a:xfrm>
            <a:off x="214742" y="4666159"/>
            <a:ext cx="2377503" cy="16670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23A1E7A-C55A-DD70-35EE-401BD6F698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54" t="8634"/>
          <a:stretch/>
        </p:blipFill>
        <p:spPr>
          <a:xfrm>
            <a:off x="4355223" y="2588027"/>
            <a:ext cx="3481554" cy="261109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1E3F946-16C3-C467-7931-04A4A9F9E4CF}"/>
              </a:ext>
            </a:extLst>
          </p:cNvPr>
          <p:cNvSpPr txBox="1"/>
          <p:nvPr/>
        </p:nvSpPr>
        <p:spPr>
          <a:xfrm>
            <a:off x="5520512" y="1495291"/>
            <a:ext cx="286743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FF0000"/>
                </a:solidFill>
              </a:rPr>
              <a:t>Flipping the box top-bottom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FF0000"/>
                </a:solidFill>
              </a:rPr>
              <a:t>Resin casting on second flange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0066FF"/>
                </a:solidFill>
              </a:rPr>
              <a:t>Curing at 40C in autoclave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FF0000"/>
                </a:solidFill>
              </a:rPr>
              <a:t>Second Twaron peel lamination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0066FF"/>
                </a:solidFill>
              </a:rPr>
              <a:t>Curing at 40C in autoclave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09BA98-27B2-E53D-8552-0B36039A93A1}"/>
              </a:ext>
            </a:extLst>
          </p:cNvPr>
          <p:cNvSpPr txBox="1"/>
          <p:nvPr/>
        </p:nvSpPr>
        <p:spPr>
          <a:xfrm>
            <a:off x="120060" y="1183150"/>
            <a:ext cx="31270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FF0000"/>
                </a:solidFill>
              </a:rPr>
              <a:t>Gluing Nomex Honeycomb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noProof="0" dirty="0">
                <a:solidFill>
                  <a:srgbClr val="0066FF"/>
                </a:solidFill>
              </a:rPr>
              <a:t>Curing at 40C in oven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9EF947D-9460-54EA-7E63-C940F01FFA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1373" y="2003122"/>
            <a:ext cx="3239666" cy="297001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17CE56E-ACD4-7FE7-27BC-D2E86F8647B0}"/>
              </a:ext>
            </a:extLst>
          </p:cNvPr>
          <p:cNvSpPr txBox="1"/>
          <p:nvPr/>
        </p:nvSpPr>
        <p:spPr>
          <a:xfrm>
            <a:off x="6556617" y="5437648"/>
            <a:ext cx="52631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noProof="0" dirty="0">
                <a:solidFill>
                  <a:srgbClr val="FF0000"/>
                </a:solidFill>
              </a:rPr>
              <a:t>Post-curing at 40C in oven </a:t>
            </a:r>
            <a:r>
              <a:rPr lang="en-US" sz="1200" noProof="0" dirty="0">
                <a:solidFill>
                  <a:srgbClr val="0066FF"/>
                </a:solidFill>
              </a:rPr>
              <a:t>(lasting as long as possible)</a:t>
            </a:r>
            <a:endParaRPr lang="en-US" sz="1200" noProof="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901455-B332-EC02-1DE0-FDFCAF5AB2D4}"/>
              </a:ext>
            </a:extLst>
          </p:cNvPr>
          <p:cNvSpPr txBox="1"/>
          <p:nvPr/>
        </p:nvSpPr>
        <p:spPr>
          <a:xfrm>
            <a:off x="8672106" y="1254336"/>
            <a:ext cx="3378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00FF"/>
                </a:solidFill>
              </a:rPr>
              <a:t>Outer Twaron peel lamination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020706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ACA61-E947-AC1B-F15B-221EE4BCD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Cage machining and final QC at Nexus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DDEDE0-B33D-66FF-9EBC-D2F3F3862D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69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E19C43-652F-3744-C4B2-D258612EA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0846EE-BF99-771B-B295-76D1BD50B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3F071F-508D-3BED-F63E-70BC0D838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018" y="1098919"/>
            <a:ext cx="3610925" cy="30883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79AC0D-6AA4-6928-219F-84D294E731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735" t="14021" r="220"/>
          <a:stretch/>
        </p:blipFill>
        <p:spPr>
          <a:xfrm>
            <a:off x="1735640" y="3441242"/>
            <a:ext cx="3452460" cy="27770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A78E65-B3B4-5230-47D5-48AAF66F37E0}"/>
              </a:ext>
            </a:extLst>
          </p:cNvPr>
          <p:cNvSpPr txBox="1"/>
          <p:nvPr/>
        </p:nvSpPr>
        <p:spPr>
          <a:xfrm>
            <a:off x="294104" y="4176083"/>
            <a:ext cx="165581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FF0000"/>
                </a:solidFill>
              </a:rPr>
              <a:t>Precision machining</a:t>
            </a:r>
          </a:p>
          <a:p>
            <a:r>
              <a:rPr lang="en-US" noProof="0" dirty="0">
                <a:solidFill>
                  <a:srgbClr val="0000FF"/>
                </a:solidFill>
              </a:rPr>
              <a:t>of cathode and anode  </a:t>
            </a:r>
          </a:p>
          <a:p>
            <a:r>
              <a:rPr lang="en-US" noProof="0" dirty="0">
                <a:solidFill>
                  <a:srgbClr val="0000FF"/>
                </a:solidFill>
              </a:rPr>
              <a:t>flanges and surfaces finishing</a:t>
            </a:r>
            <a:endParaRPr lang="en-US" noProof="0" dirty="0"/>
          </a:p>
          <a:p>
            <a:r>
              <a:rPr lang="en-US" noProof="0" dirty="0">
                <a:solidFill>
                  <a:srgbClr val="0000FF"/>
                </a:solidFill>
              </a:rPr>
              <a:t> 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4422BB-92FE-5799-6DF9-75CD2344560E}"/>
              </a:ext>
            </a:extLst>
          </p:cNvPr>
          <p:cNvSpPr txBox="1"/>
          <p:nvPr/>
        </p:nvSpPr>
        <p:spPr>
          <a:xfrm>
            <a:off x="5470334" y="996660"/>
            <a:ext cx="39167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00FF"/>
                </a:solidFill>
              </a:rPr>
              <a:t>Back to NEXUS company for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FF0000"/>
                </a:solidFill>
              </a:rPr>
              <a:t>Mould removal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FF0000"/>
                </a:solidFill>
              </a:rPr>
              <a:t>Very fine polishing of flanges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FF0000"/>
                </a:solidFill>
              </a:rPr>
              <a:t>Correction of defects (</a:t>
            </a:r>
            <a:r>
              <a:rPr lang="en-US" noProof="0" dirty="0" err="1">
                <a:solidFill>
                  <a:srgbClr val="FF0000"/>
                </a:solidFill>
              </a:rPr>
              <a:t>eg</a:t>
            </a:r>
            <a:r>
              <a:rPr lang="en-US" noProof="0" dirty="0">
                <a:solidFill>
                  <a:srgbClr val="FF0000"/>
                </a:solidFill>
              </a:rPr>
              <a:t> bubbles)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16CCFA-5C0B-93AE-C0E4-BBEF009B81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8253" y="999677"/>
            <a:ext cx="2522439" cy="20804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395C3F-C428-3337-40F1-384B2FA4AA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8608" y="2220819"/>
            <a:ext cx="3657917" cy="20804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8F1F52A-E112-4591-4849-C24FFCE78129}"/>
              </a:ext>
            </a:extLst>
          </p:cNvPr>
          <p:cNvSpPr txBox="1"/>
          <p:nvPr/>
        </p:nvSpPr>
        <p:spPr>
          <a:xfrm>
            <a:off x="9574502" y="4026684"/>
            <a:ext cx="264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00FF"/>
                </a:solidFill>
              </a:rPr>
              <a:t>Shipment to CERN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00F7FA5-527C-8912-0955-727868897C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2184" y="4396016"/>
            <a:ext cx="2449848" cy="221114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AD62A40-CB8F-6606-83A1-9D16BC7CB6C0}"/>
              </a:ext>
            </a:extLst>
          </p:cNvPr>
          <p:cNvSpPr txBox="1"/>
          <p:nvPr/>
        </p:nvSpPr>
        <p:spPr>
          <a:xfrm>
            <a:off x="499229" y="1116169"/>
            <a:ext cx="28303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noProof="0" dirty="0" err="1">
                <a:solidFill>
                  <a:schemeClr val="bg1"/>
                </a:solidFill>
              </a:rPr>
              <a:t>Vallmoll</a:t>
            </a:r>
            <a:r>
              <a:rPr lang="en-US" sz="1800" b="1" noProof="0" dirty="0">
                <a:solidFill>
                  <a:schemeClr val="bg1"/>
                </a:solidFill>
              </a:rPr>
              <a:t> – Spain </a:t>
            </a:r>
          </a:p>
          <a:p>
            <a:r>
              <a:rPr lang="en-US" sz="1800" b="1" noProof="0" dirty="0">
                <a:solidFill>
                  <a:schemeClr val="bg1"/>
                </a:solidFill>
              </a:rPr>
              <a:t> </a:t>
            </a:r>
            <a:endParaRPr lang="en-US" b="1" noProof="0" dirty="0">
              <a:solidFill>
                <a:schemeClr val="bg1"/>
              </a:solidFill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F5AA065C-227D-5808-D932-5A9FE254DFA9}"/>
              </a:ext>
            </a:extLst>
          </p:cNvPr>
          <p:cNvSpPr/>
          <p:nvPr/>
        </p:nvSpPr>
        <p:spPr>
          <a:xfrm>
            <a:off x="4423743" y="1762500"/>
            <a:ext cx="525498" cy="51734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DCA6BB42-62D8-1AB0-5231-26CAFD1CC5A2}"/>
              </a:ext>
            </a:extLst>
          </p:cNvPr>
          <p:cNvSpPr/>
          <p:nvPr/>
        </p:nvSpPr>
        <p:spPr>
          <a:xfrm rot="5400000">
            <a:off x="10714516" y="3533112"/>
            <a:ext cx="525498" cy="51734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29424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1A2-6822-6FFD-9A82-99DF24ADA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41137" cy="1065742"/>
          </a:xfrm>
        </p:spPr>
        <p:txBody>
          <a:bodyPr/>
          <a:lstStyle/>
          <a:p>
            <a:r>
              <a:rPr lang="en-US" sz="2600" noProof="0" dirty="0"/>
              <a:t>ND280: upgrade completed! Top-HATPC installed  in the end of April 2024</a:t>
            </a:r>
            <a:br>
              <a:rPr lang="en-US" sz="2400" noProof="0" dirty="0"/>
            </a:br>
            <a:endParaRPr lang="en-US" sz="240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EAAB6D-F4F9-DC8E-36DA-A6D042C78A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7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D7A7A8-594C-CFE8-4EE2-3D2243CA8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0EA5CD-6DB8-63A8-9E22-2329D1048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3" name="object 3">
            <a:extLst>
              <a:ext uri="{FF2B5EF4-FFF2-40B4-BE49-F238E27FC236}">
                <a16:creationId xmlns:a16="http://schemas.microsoft.com/office/drawing/2014/main" id="{058EC76E-EA03-921B-DA2C-2F9160A5C78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4706" y="1366859"/>
            <a:ext cx="2660079" cy="4337511"/>
          </a:xfrm>
          <a:prstGeom prst="rect">
            <a:avLst/>
          </a:prstGeom>
        </p:spPr>
      </p:pic>
      <p:pic>
        <p:nvPicPr>
          <p:cNvPr id="7" name="object 4">
            <a:extLst>
              <a:ext uri="{FF2B5EF4-FFF2-40B4-BE49-F238E27FC236}">
                <a16:creationId xmlns:a16="http://schemas.microsoft.com/office/drawing/2014/main" id="{BF0F695E-444B-EF10-DD08-E9B96BFCE7BB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07036" y="1353813"/>
            <a:ext cx="4229500" cy="43505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B22353-AE07-E12F-3199-41A1A5103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0635" y="1366859"/>
            <a:ext cx="4612653" cy="42760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B0C352-B73F-3EA5-0776-4B360AA99D07}"/>
              </a:ext>
            </a:extLst>
          </p:cNvPr>
          <p:cNvSpPr txBox="1"/>
          <p:nvPr/>
        </p:nvSpPr>
        <p:spPr>
          <a:xfrm>
            <a:off x="9739460" y="1780392"/>
            <a:ext cx="14210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noProof="0" dirty="0">
                <a:solidFill>
                  <a:srgbClr val="FF0000"/>
                </a:solidFill>
              </a:rPr>
              <a:t>Top HATPC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C03F87-6E7F-2720-F97A-E7C54638F9ED}"/>
              </a:ext>
            </a:extLst>
          </p:cNvPr>
          <p:cNvSpPr txBox="1"/>
          <p:nvPr/>
        </p:nvSpPr>
        <p:spPr>
          <a:xfrm>
            <a:off x="8912744" y="3264105"/>
            <a:ext cx="71920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noProof="0" dirty="0">
                <a:solidFill>
                  <a:srgbClr val="FF0000"/>
                </a:solidFill>
              </a:rPr>
              <a:t>SFGD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4A9E79-E194-3872-6134-5B2830FC87DF}"/>
              </a:ext>
            </a:extLst>
          </p:cNvPr>
          <p:cNvSpPr txBox="1"/>
          <p:nvPr/>
        </p:nvSpPr>
        <p:spPr>
          <a:xfrm>
            <a:off x="9467936" y="4732601"/>
            <a:ext cx="17433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noProof="0" dirty="0">
                <a:solidFill>
                  <a:srgbClr val="FF0000"/>
                </a:solidFill>
              </a:rPr>
              <a:t>Bottom HATPC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F5F5DB-D0C8-8A0C-0AC1-538F44F765F3}"/>
              </a:ext>
            </a:extLst>
          </p:cNvPr>
          <p:cNvSpPr txBox="1"/>
          <p:nvPr/>
        </p:nvSpPr>
        <p:spPr>
          <a:xfrm rot="16200000">
            <a:off x="7225931" y="1671322"/>
            <a:ext cx="14210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noProof="0" dirty="0">
                <a:solidFill>
                  <a:srgbClr val="FF0000"/>
                </a:solidFill>
              </a:rPr>
              <a:t>TOF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14ABC8-06DC-9A6C-7F1E-8CBC8A1BCAB9}"/>
              </a:ext>
            </a:extLst>
          </p:cNvPr>
          <p:cNvSpPr txBox="1"/>
          <p:nvPr/>
        </p:nvSpPr>
        <p:spPr>
          <a:xfrm rot="16200000">
            <a:off x="11230665" y="4697373"/>
            <a:ext cx="142106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noProof="0" dirty="0">
                <a:solidFill>
                  <a:srgbClr val="FF0000"/>
                </a:solidFill>
              </a:rPr>
              <a:t>TOF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8861569-C171-8C2E-6C12-5D7C5C125C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0775" y="1360336"/>
            <a:ext cx="3319145" cy="43375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14DA9D-3F08-8266-8D56-C65C29F38DBE}"/>
              </a:ext>
            </a:extLst>
          </p:cNvPr>
          <p:cNvSpPr txBox="1"/>
          <p:nvPr/>
        </p:nvSpPr>
        <p:spPr>
          <a:xfrm>
            <a:off x="322151" y="2684690"/>
            <a:ext cx="2393123" cy="166199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noProof="0" dirty="0">
                <a:solidFill>
                  <a:srgbClr val="FF0000"/>
                </a:solidFill>
              </a:rPr>
              <a:t>Installation of the Detectors of the ND280 upgrade </a:t>
            </a:r>
          </a:p>
          <a:p>
            <a:pPr algn="ctr"/>
            <a:r>
              <a:rPr lang="en-US" noProof="0" dirty="0">
                <a:solidFill>
                  <a:srgbClr val="FF0000"/>
                </a:solidFill>
              </a:rPr>
              <a:t>successfully  completed in May 2024!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A396B59C-B0B9-E975-E9F3-D7D5E31683E0}"/>
              </a:ext>
            </a:extLst>
          </p:cNvPr>
          <p:cNvSpPr/>
          <p:nvPr/>
        </p:nvSpPr>
        <p:spPr>
          <a:xfrm>
            <a:off x="2819541" y="3097464"/>
            <a:ext cx="726073" cy="8763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6D9CE069-9DD5-3605-25BE-87013431F1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21954864" imgH="2780981" progId="">
                  <p:embed/>
                </p:oleObj>
              </mc:Choice>
              <mc:Fallback>
                <p:oleObj r:id="rId6" imgW="21954864" imgH="2780981" progId="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6D9CE069-9DD5-3605-25BE-87013431F1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261091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374B-52D5-85B0-88D3-08AA0CE86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sz="3600" noProof="0" dirty="0"/>
              <a:t>The ND280 experiment: </a:t>
            </a:r>
            <a:r>
              <a:rPr lang="en-US" noProof="0" dirty="0"/>
              <a:t>High Angle TPC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25A48-6110-AB09-7EA5-2F6A9D505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70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BAB09-AC91-D812-9503-1A829421D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EA2C-49C0-54AD-4CB3-8179204F0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BA79D5-C6F9-DCFA-DD7C-828D0F94190B}"/>
              </a:ext>
            </a:extLst>
          </p:cNvPr>
          <p:cNvSpPr txBox="1"/>
          <p:nvPr/>
        </p:nvSpPr>
        <p:spPr>
          <a:xfrm>
            <a:off x="2091211" y="1641073"/>
            <a:ext cx="777398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Field Cage (FC)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Assembly and 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Characterization and Quality Assessment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FF0000"/>
                </a:solidFill>
              </a:rPr>
              <a:t>Mechanical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00B050"/>
                </a:solidFill>
              </a:rPr>
              <a:t>Electrical</a:t>
            </a:r>
          </a:p>
          <a:p>
            <a:pPr lvl="2"/>
            <a:r>
              <a:rPr lang="en-US" noProof="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Encapsulated Resistive Anode Micromegas (ERAMS)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Production of 50 sensors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Characterization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Detector response, signal and impact on reconstruction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Impact on HATPC performance 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14D936-7FD4-2512-D123-82AA03544176}"/>
              </a:ext>
            </a:extLst>
          </p:cNvPr>
          <p:cNvSpPr/>
          <p:nvPr/>
        </p:nvSpPr>
        <p:spPr>
          <a:xfrm>
            <a:off x="1943100" y="1647424"/>
            <a:ext cx="6908800" cy="171530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715E95-28D7-37C3-EF7C-23F68FB43810}"/>
              </a:ext>
            </a:extLst>
          </p:cNvPr>
          <p:cNvSpPr/>
          <p:nvPr/>
        </p:nvSpPr>
        <p:spPr>
          <a:xfrm>
            <a:off x="1943100" y="3495273"/>
            <a:ext cx="6908800" cy="12545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F60F66-6B30-23EC-6DA5-60570FBB469A}"/>
              </a:ext>
            </a:extLst>
          </p:cNvPr>
          <p:cNvSpPr/>
          <p:nvPr/>
        </p:nvSpPr>
        <p:spPr>
          <a:xfrm>
            <a:off x="1943100" y="4882345"/>
            <a:ext cx="6908800" cy="59845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68CDC312-E46E-CB04-985C-B395B5C9343A}"/>
              </a:ext>
            </a:extLst>
          </p:cNvPr>
          <p:cNvSpPr/>
          <p:nvPr/>
        </p:nvSpPr>
        <p:spPr>
          <a:xfrm rot="10800000">
            <a:off x="7423305" y="2454604"/>
            <a:ext cx="790100" cy="381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9877546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3A441-D5E3-9177-99E3-9FFB42812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Cage assembling, characterization at CERN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34201-E2A5-27A9-7287-B89486451B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71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E46B9E-DF5E-7B61-E015-FF1AE0C1F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A52B0-D8AF-6906-816E-703369D1E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FA6172-AB01-3494-6D7C-837CBA9D5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150" y="1155610"/>
            <a:ext cx="10445044" cy="55119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C24B6A6-5C32-7C0D-C459-C775C5BAE68C}"/>
              </a:ext>
            </a:extLst>
          </p:cNvPr>
          <p:cNvSpPr txBox="1"/>
          <p:nvPr/>
        </p:nvSpPr>
        <p:spPr>
          <a:xfrm>
            <a:off x="736600" y="1213535"/>
            <a:ext cx="33782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00FF"/>
                </a:solidFill>
              </a:rPr>
              <a:t>Vertical assembly of </a:t>
            </a:r>
          </a:p>
          <a:p>
            <a:r>
              <a:rPr lang="en-US" noProof="0" dirty="0">
                <a:solidFill>
                  <a:srgbClr val="0000FF"/>
                </a:solidFill>
              </a:rPr>
              <a:t>two Field Cages into HATPC </a:t>
            </a:r>
          </a:p>
        </p:txBody>
      </p:sp>
    </p:spTree>
    <p:extLst>
      <p:ext uri="{BB962C8B-B14F-4D97-AF65-F5344CB8AC3E}">
        <p14:creationId xmlns:p14="http://schemas.microsoft.com/office/powerpoint/2010/main" val="294928194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3A441-D5E3-9177-99E3-9FFB42812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Cage assembling, characterization at CERN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34201-E2A5-27A9-7287-B89486451B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72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E46B9E-DF5E-7B61-E015-FF1AE0C1F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A52B0-D8AF-6906-816E-703369D1E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9247E8-7F0A-9152-4C74-ECE9FA88C966}"/>
              </a:ext>
            </a:extLst>
          </p:cNvPr>
          <p:cNvSpPr txBox="1"/>
          <p:nvPr/>
        </p:nvSpPr>
        <p:spPr>
          <a:xfrm>
            <a:off x="634308" y="1156756"/>
            <a:ext cx="568355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en-US" sz="2000" noProof="0" dirty="0">
                <a:solidFill>
                  <a:srgbClr val="FF0000"/>
                </a:solidFill>
              </a:rPr>
              <a:t>He leak tested</a:t>
            </a:r>
          </a:p>
          <a:p>
            <a:pPr lvl="1"/>
            <a:r>
              <a:rPr lang="en-US" sz="2000" noProof="0" dirty="0"/>
              <a:t>sniffer (air + 30mbar of He)</a:t>
            </a:r>
          </a:p>
          <a:p>
            <a:r>
              <a:rPr lang="en-US" sz="2000" noProof="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CAC451-CEFB-159B-DF17-E7DC9FBF351E}"/>
              </a:ext>
            </a:extLst>
          </p:cNvPr>
          <p:cNvSpPr txBox="1"/>
          <p:nvPr/>
        </p:nvSpPr>
        <p:spPr>
          <a:xfrm>
            <a:off x="658997" y="1935665"/>
            <a:ext cx="627582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0" dirty="0">
                <a:solidFill>
                  <a:srgbClr val="FF0000"/>
                </a:solidFill>
              </a:rPr>
              <a:t>2) Tested against gas density changes</a:t>
            </a:r>
          </a:p>
          <a:p>
            <a:pPr marL="457200" indent="-457200">
              <a:buFontTx/>
              <a:buChar char="-"/>
            </a:pPr>
            <a:r>
              <a:rPr lang="en-US" sz="2000" noProof="0" dirty="0"/>
              <a:t>He Over-pressure (+20mbar)</a:t>
            </a:r>
          </a:p>
          <a:p>
            <a:pPr marL="457200" indent="-457200">
              <a:buFontTx/>
              <a:buChar char="-"/>
            </a:pPr>
            <a:r>
              <a:rPr lang="en-US" sz="2000" noProof="0" dirty="0"/>
              <a:t>Air Under-pressure (-20mbar)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4C84783-4036-A299-2D65-3F81D4E6EB4C}"/>
                  </a:ext>
                </a:extLst>
              </p:cNvPr>
              <p:cNvSpPr txBox="1"/>
              <p:nvPr/>
            </p:nvSpPr>
            <p:spPr>
              <a:xfrm>
                <a:off x="595757" y="4306746"/>
                <a:ext cx="3380627" cy="9042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noProof="0" dirty="0">
                    <a:solidFill>
                      <a:schemeClr val="tx1"/>
                    </a:solidFill>
                  </a:rPr>
                  <a:t>Gas density corrected </a:t>
                </a:r>
              </a:p>
              <a:p>
                <a:r>
                  <a:rPr lang="en-US" sz="1400" noProof="0" dirty="0">
                    <a:solidFill>
                      <a:schemeClr val="tx1"/>
                    </a:solidFill>
                  </a:rPr>
                  <a:t>for Volume variation (due to Pin - Pout)</a:t>
                </a:r>
              </a:p>
              <a:p>
                <a:r>
                  <a:rPr lang="en-US" sz="1400" noProof="0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𝑃𝑖𝑛</m:t>
                        </m:r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𝑇𝑖𝑛</m:t>
                        </m:r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)/</m:t>
                        </m:r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𝑇𝑖𝑛</m:t>
                        </m:r>
                        <m: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(0)</m:t>
                        </m:r>
                      </m:den>
                    </m:f>
                    <m:r>
                      <a:rPr lang="en-US" sz="1400" b="0" i="0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4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0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sz="1400" i="1" noProof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</m:t>
                            </m:r>
                            <m:r>
                              <a:rPr lang="en-US" sz="14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num>
                          <m:den>
                            <m:r>
                              <a:rPr lang="en-US" sz="14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sz="1400" b="0" i="1" noProof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e>
                    </m:d>
                    <m:r>
                      <a:rPr lang="en-US" sz="1400" b="0" i="0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1400" b="0" i="0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Pin</m:t>
                    </m:r>
                    <m:r>
                      <a:rPr lang="en-US" sz="1400" b="0" i="0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1400" b="0" i="0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Pout</m:t>
                    </m:r>
                    <m:r>
                      <a:rPr lang="en-US" sz="1400" b="0" i="0" noProof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400" noProof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4C84783-4036-A299-2D65-3F81D4E6EB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757" y="4306746"/>
                <a:ext cx="3380627" cy="904222"/>
              </a:xfrm>
              <a:prstGeom prst="rect">
                <a:avLst/>
              </a:prstGeom>
              <a:blipFill>
                <a:blip r:embed="rId2"/>
                <a:stretch>
                  <a:fillRect l="-542" t="-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0072F984-6C9B-69DB-6B7D-057B05C41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311" y="1841915"/>
            <a:ext cx="4829412" cy="31741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231C921-BB5B-0662-2315-C46A9F330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7749" y="3178120"/>
            <a:ext cx="3276562" cy="12651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83DA396-6A4F-DD42-6FED-E990ED38B92F}"/>
              </a:ext>
            </a:extLst>
          </p:cNvPr>
          <p:cNvSpPr txBox="1"/>
          <p:nvPr/>
        </p:nvSpPr>
        <p:spPr>
          <a:xfrm>
            <a:off x="577854" y="3236770"/>
            <a:ext cx="6197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noProof="0" dirty="0"/>
              <a:t>Several T,P,RH sensors</a:t>
            </a:r>
          </a:p>
          <a:p>
            <a:r>
              <a:rPr lang="en-US" noProof="0" dirty="0"/>
              <a:t>Inside FC</a:t>
            </a:r>
            <a:r>
              <a:rPr lang="en-US" sz="1800" noProof="0" dirty="0"/>
              <a:t> </a:t>
            </a:r>
            <a:endParaRPr lang="en-US" noProof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946A37-2EE9-5426-7B35-46977C15BC6B}"/>
              </a:ext>
            </a:extLst>
          </p:cNvPr>
          <p:cNvSpPr txBox="1"/>
          <p:nvPr/>
        </p:nvSpPr>
        <p:spPr>
          <a:xfrm>
            <a:off x="7168241" y="5447534"/>
            <a:ext cx="3646311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noProof="0" dirty="0"/>
              <a:t>=&gt; Overall Leak &lt; 10</a:t>
            </a:r>
            <a:r>
              <a:rPr lang="en-US" sz="1800" baseline="30000" noProof="0" dirty="0"/>
              <a:t>-3</a:t>
            </a:r>
            <a:r>
              <a:rPr lang="en-US" sz="1800" noProof="0" dirty="0"/>
              <a:t> mbar L / s</a:t>
            </a:r>
            <a:endParaRPr lang="en-US" noProof="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C5F8547-A95B-FB2C-1CBD-EC02BE4C3C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7329"/>
          <a:stretch/>
        </p:blipFill>
        <p:spPr>
          <a:xfrm rot="5400000">
            <a:off x="3871421" y="4636227"/>
            <a:ext cx="1295807" cy="18071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3C2F17-4DF9-146A-AA2B-043D319B1470}"/>
              </a:ext>
            </a:extLst>
          </p:cNvPr>
          <p:cNvSpPr txBox="1"/>
          <p:nvPr/>
        </p:nvSpPr>
        <p:spPr>
          <a:xfrm>
            <a:off x="7151751" y="1295255"/>
            <a:ext cx="3511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00FF"/>
                </a:solidFill>
              </a:rPr>
              <a:t>Gas leakages qualification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4A3D76E-3458-EFE1-80D7-F3F290D195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3437" y="4499185"/>
            <a:ext cx="1302291" cy="110323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0CBE95F-BB70-C7CE-52CC-FCE59588DC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5111007" y="1647104"/>
            <a:ext cx="1840062" cy="124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68138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3A441-D5E3-9177-99E3-9FFB42812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Cage assembling, characterization at CERN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34201-E2A5-27A9-7287-B89486451B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73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E46B9E-DF5E-7B61-E015-FF1AE0C1F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A52B0-D8AF-6906-816E-703369D1E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7423D5-8A5A-FDCB-BA7C-25F671C2E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69" y="1008585"/>
            <a:ext cx="10539531" cy="53693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E8F43C-D483-B775-7B97-98AED9895728}"/>
              </a:ext>
            </a:extLst>
          </p:cNvPr>
          <p:cNvSpPr txBox="1"/>
          <p:nvPr/>
        </p:nvSpPr>
        <p:spPr>
          <a:xfrm>
            <a:off x="8813800" y="906464"/>
            <a:ext cx="3238500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00FF"/>
                </a:solidFill>
              </a:rPr>
              <a:t>Mechanical qualification</a:t>
            </a:r>
          </a:p>
          <a:p>
            <a:endParaRPr lang="en-US" noProof="0" dirty="0">
              <a:solidFill>
                <a:srgbClr val="0000FF"/>
              </a:solidFill>
            </a:endParaRPr>
          </a:p>
          <a:p>
            <a:r>
              <a:rPr lang="en-US" noProof="0" dirty="0"/>
              <a:t>Comparison with FEM models </a:t>
            </a:r>
          </a:p>
          <a:p>
            <a:r>
              <a:rPr lang="en-US" noProof="0" dirty="0"/>
              <a:t>in fair agreement with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FF0000"/>
                </a:solidFill>
              </a:rPr>
              <a:t>load tests </a:t>
            </a:r>
            <a:r>
              <a:rPr lang="en-US" noProof="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FF0000"/>
                </a:solidFill>
              </a:rPr>
              <a:t>deformation vs pressure</a:t>
            </a:r>
          </a:p>
        </p:txBody>
      </p:sp>
    </p:spTree>
    <p:extLst>
      <p:ext uri="{BB962C8B-B14F-4D97-AF65-F5344CB8AC3E}">
        <p14:creationId xmlns:p14="http://schemas.microsoft.com/office/powerpoint/2010/main" val="84769479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3A441-D5E3-9177-99E3-9FFB42812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Cage assembling, characterization at CERN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34201-E2A5-27A9-7287-B89486451B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74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E46B9E-DF5E-7B61-E015-FF1AE0C1F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A52B0-D8AF-6906-816E-703369D1E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4B4FC9-A31F-A514-CE59-831C47B2CB50}"/>
              </a:ext>
            </a:extLst>
          </p:cNvPr>
          <p:cNvGrpSpPr/>
          <p:nvPr/>
        </p:nvGrpSpPr>
        <p:grpSpPr>
          <a:xfrm>
            <a:off x="5279534" y="2930984"/>
            <a:ext cx="6440476" cy="2756716"/>
            <a:chOff x="4622635" y="3556000"/>
            <a:chExt cx="6440476" cy="301413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A7DC6B3-FF12-8544-09B0-69EDDB8625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3003" t="54056"/>
            <a:stretch/>
          </p:blipFill>
          <p:spPr>
            <a:xfrm>
              <a:off x="4622635" y="3888822"/>
              <a:ext cx="5912218" cy="2404680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F3F0717-DA6C-3522-6B75-B88D6D1FFFF5}"/>
                </a:ext>
              </a:extLst>
            </p:cNvPr>
            <p:cNvGrpSpPr/>
            <p:nvPr/>
          </p:nvGrpSpPr>
          <p:grpSpPr>
            <a:xfrm>
              <a:off x="7452649" y="3556000"/>
              <a:ext cx="3610462" cy="3014133"/>
              <a:chOff x="7452649" y="3556000"/>
              <a:chExt cx="3610462" cy="3014133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04BE695-0E69-8920-9B21-42E07F89CE3B}"/>
                  </a:ext>
                </a:extLst>
              </p:cNvPr>
              <p:cNvSpPr/>
              <p:nvPr/>
            </p:nvSpPr>
            <p:spPr>
              <a:xfrm>
                <a:off x="9181680" y="3556000"/>
                <a:ext cx="1881431" cy="30141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0343C0A-9776-6AB0-2400-CBFDDB5A3536}"/>
                  </a:ext>
                </a:extLst>
              </p:cNvPr>
              <p:cNvSpPr/>
              <p:nvPr/>
            </p:nvSpPr>
            <p:spPr>
              <a:xfrm>
                <a:off x="7452649" y="6231467"/>
                <a:ext cx="1881431" cy="194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6F7ED60-F5BF-E111-A1DD-63105E23F49F}"/>
              </a:ext>
            </a:extLst>
          </p:cNvPr>
          <p:cNvGrpSpPr/>
          <p:nvPr/>
        </p:nvGrpSpPr>
        <p:grpSpPr>
          <a:xfrm>
            <a:off x="368527" y="1500082"/>
            <a:ext cx="9172120" cy="4646982"/>
            <a:chOff x="161960" y="1345273"/>
            <a:chExt cx="9172120" cy="508090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123756E-5C29-9010-F9CC-DF8B35FFEE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458" r="56898" b="14684"/>
            <a:stretch/>
          </p:blipFill>
          <p:spPr>
            <a:xfrm>
              <a:off x="161960" y="1345273"/>
              <a:ext cx="4470973" cy="4179658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5C22FCB-D61D-0406-DD0C-B9737A3F2400}"/>
                </a:ext>
              </a:extLst>
            </p:cNvPr>
            <p:cNvSpPr/>
            <p:nvPr/>
          </p:nvSpPr>
          <p:spPr>
            <a:xfrm>
              <a:off x="7452649" y="6231467"/>
              <a:ext cx="1881431" cy="194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C3758D9-D32B-F3DD-A54E-6983DDC8C385}"/>
              </a:ext>
            </a:extLst>
          </p:cNvPr>
          <p:cNvSpPr/>
          <p:nvPr/>
        </p:nvSpPr>
        <p:spPr>
          <a:xfrm>
            <a:off x="5330583" y="3575591"/>
            <a:ext cx="4621205" cy="1762266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4F2E86-7609-A62E-5348-9AD7A1EAB628}"/>
              </a:ext>
            </a:extLst>
          </p:cNvPr>
          <p:cNvSpPr txBox="1"/>
          <p:nvPr/>
        </p:nvSpPr>
        <p:spPr>
          <a:xfrm>
            <a:off x="8813800" y="906464"/>
            <a:ext cx="3238500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00FF"/>
                </a:solidFill>
              </a:rPr>
              <a:t>Mechanical qualification</a:t>
            </a:r>
          </a:p>
          <a:p>
            <a:endParaRPr lang="en-US" noProof="0" dirty="0">
              <a:solidFill>
                <a:srgbClr val="0000FF"/>
              </a:solidFill>
            </a:endParaRPr>
          </a:p>
          <a:p>
            <a:r>
              <a:rPr lang="en-US" noProof="0" dirty="0"/>
              <a:t>Comparison with FEM models </a:t>
            </a:r>
          </a:p>
          <a:p>
            <a:r>
              <a:rPr lang="en-US" noProof="0" dirty="0"/>
              <a:t>in fair agreement with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FF0000"/>
                </a:solidFill>
              </a:rPr>
              <a:t>load tests </a:t>
            </a:r>
            <a:r>
              <a:rPr lang="en-US" noProof="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rgbClr val="FF0000"/>
                </a:solidFill>
              </a:rPr>
              <a:t>deformation vs pressure</a:t>
            </a:r>
          </a:p>
        </p:txBody>
      </p:sp>
    </p:spTree>
    <p:extLst>
      <p:ext uri="{BB962C8B-B14F-4D97-AF65-F5344CB8AC3E}">
        <p14:creationId xmlns:p14="http://schemas.microsoft.com/office/powerpoint/2010/main" val="300210877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A2B17-FB34-FA99-8A63-C5FD04BAF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Cage assembling, metrology at Nexus </a:t>
            </a:r>
            <a:br>
              <a:rPr lang="en-US" noProof="0" dirty="0"/>
            </a:b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6D99C-571B-04EF-FD8D-D24E988356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75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93D21-639C-F7F8-3D63-2C4900AEA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78DA6-07A8-0B5D-B79F-101BBB08A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11273C3-9C48-361E-FF1F-FA7A9B2255EB}"/>
              </a:ext>
            </a:extLst>
          </p:cNvPr>
          <p:cNvGrpSpPr/>
          <p:nvPr/>
        </p:nvGrpSpPr>
        <p:grpSpPr>
          <a:xfrm>
            <a:off x="289029" y="1168934"/>
            <a:ext cx="10772509" cy="5214914"/>
            <a:chOff x="459935" y="1163308"/>
            <a:chExt cx="10772509" cy="521491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0ECDCAA-FD0F-F960-D806-43125CC9D9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9935" y="1163308"/>
              <a:ext cx="10332376" cy="487891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9543563-393F-8A95-2420-177895B75755}"/>
                </a:ext>
              </a:extLst>
            </p:cNvPr>
            <p:cNvSpPr/>
            <p:nvPr/>
          </p:nvSpPr>
          <p:spPr>
            <a:xfrm>
              <a:off x="8444850" y="5544106"/>
              <a:ext cx="2787594" cy="8341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4D2B41F-2096-9C19-BEAB-9D9A9A48A364}"/>
              </a:ext>
            </a:extLst>
          </p:cNvPr>
          <p:cNvSpPr txBox="1"/>
          <p:nvPr/>
        </p:nvSpPr>
        <p:spPr>
          <a:xfrm>
            <a:off x="4730750" y="884476"/>
            <a:ext cx="737870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1600" noProof="0" dirty="0"/>
              <a:t>Tolerances and specifications at a level better than </a:t>
            </a:r>
            <a:r>
              <a:rPr lang="en-US" sz="1600" noProof="0" dirty="0">
                <a:solidFill>
                  <a:srgbClr val="0000FF"/>
                </a:solidFill>
              </a:rPr>
              <a:t>300</a:t>
            </a:r>
            <a:r>
              <a:rPr lang="en-US" sz="1600" noProof="0" dirty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sz="1600" noProof="0" dirty="0">
                <a:solidFill>
                  <a:srgbClr val="0000FF"/>
                </a:solidFill>
              </a:rPr>
              <a:t>m/m for planes parallelism and orthogonality </a:t>
            </a:r>
            <a:r>
              <a:rPr lang="en-US" sz="1600" noProof="0" dirty="0"/>
              <a:t>and better than </a:t>
            </a:r>
            <a:r>
              <a:rPr lang="en-US" sz="1600" noProof="0" dirty="0">
                <a:solidFill>
                  <a:srgbClr val="0000FF"/>
                </a:solidFill>
              </a:rPr>
              <a:t>ISO1302-N8 for waviness </a:t>
            </a:r>
            <a:r>
              <a:rPr lang="en-US" sz="1600" noProof="0" dirty="0"/>
              <a:t>are respected with few localized acceptable exceptions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5E3E8A-3D3E-F22D-0AD4-B83A3C38E4EE}"/>
              </a:ext>
            </a:extLst>
          </p:cNvPr>
          <p:cNvSpPr txBox="1"/>
          <p:nvPr/>
        </p:nvSpPr>
        <p:spPr>
          <a:xfrm>
            <a:off x="5455217" y="5320459"/>
            <a:ext cx="5041333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C00000"/>
                </a:solidFill>
              </a:rPr>
              <a:t>Reached limits of composite material technique </a:t>
            </a:r>
          </a:p>
          <a:p>
            <a:r>
              <a:rPr lang="en-US" noProof="0" dirty="0"/>
              <a:t>Large dimensions and hand lay-up</a:t>
            </a:r>
          </a:p>
        </p:txBody>
      </p:sp>
    </p:spTree>
    <p:extLst>
      <p:ext uri="{BB962C8B-B14F-4D97-AF65-F5344CB8AC3E}">
        <p14:creationId xmlns:p14="http://schemas.microsoft.com/office/powerpoint/2010/main" val="278249707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A2B17-FB34-FA99-8A63-C5FD04BAF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Cage assembling, metrology at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6D99C-571B-04EF-FD8D-D24E988356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76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93D21-639C-F7F8-3D63-2C4900AEA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78DA6-07A8-0B5D-B79F-101BBB08A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088F1C-D418-F63C-F57F-F0596E77E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51" y="1158342"/>
            <a:ext cx="10514599" cy="51165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85215B-B6C5-A146-F4A8-525D508010D1}"/>
              </a:ext>
            </a:extLst>
          </p:cNvPr>
          <p:cNvSpPr txBox="1"/>
          <p:nvPr/>
        </p:nvSpPr>
        <p:spPr>
          <a:xfrm>
            <a:off x="6940550" y="5813192"/>
            <a:ext cx="525145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noProof="0" dirty="0"/>
              <a:t>Measured internal geometry after assembly agrees with </a:t>
            </a:r>
            <a:r>
              <a:rPr lang="en-US" noProof="0" dirty="0">
                <a:solidFill>
                  <a:srgbClr val="0000FF"/>
                </a:solidFill>
              </a:rPr>
              <a:t>nominal CAD with pull better than 300</a:t>
            </a:r>
            <a:r>
              <a:rPr lang="en-US" noProof="0" dirty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noProof="0" dirty="0">
                <a:solidFill>
                  <a:srgbClr val="0000FF"/>
                </a:solidFill>
              </a:rPr>
              <a:t>m </a:t>
            </a:r>
            <a:r>
              <a:rPr lang="en-US" noProof="0" dirty="0"/>
              <a:t>with few localized, acceptable exceptions</a:t>
            </a:r>
          </a:p>
        </p:txBody>
      </p:sp>
    </p:spTree>
    <p:extLst>
      <p:ext uri="{BB962C8B-B14F-4D97-AF65-F5344CB8AC3E}">
        <p14:creationId xmlns:p14="http://schemas.microsoft.com/office/powerpoint/2010/main" val="119504006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A2B17-FB34-FA99-8A63-C5FD04BAF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Cage assembling, ERAM installation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6D99C-571B-04EF-FD8D-D24E988356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77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93D21-639C-F7F8-3D63-2C4900AEA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78DA6-07A8-0B5D-B79F-101BBB08A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83FF25-D920-7753-02FD-7985BC4A41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49" y="914764"/>
            <a:ext cx="11526102" cy="54726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E48A05D-37D8-ACA2-F1BC-940425D9EB18}"/>
              </a:ext>
            </a:extLst>
          </p:cNvPr>
          <p:cNvSpPr txBox="1"/>
          <p:nvPr/>
        </p:nvSpPr>
        <p:spPr>
          <a:xfrm>
            <a:off x="407987" y="1129784"/>
            <a:ext cx="60960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00FF"/>
                </a:solidFill>
              </a:rPr>
              <a:t>Assembly the 16 ERAMs in Clean room for each TPC</a:t>
            </a:r>
          </a:p>
        </p:txBody>
      </p:sp>
      <p:pic>
        <p:nvPicPr>
          <p:cNvPr id="10" name="object 8">
            <a:extLst>
              <a:ext uri="{FF2B5EF4-FFF2-40B4-BE49-F238E27FC236}">
                <a16:creationId xmlns:a16="http://schemas.microsoft.com/office/drawing/2014/main" id="{D76E33D1-AECF-B875-F7D0-797C72B50CA8}"/>
              </a:ext>
            </a:extLst>
          </p:cNvPr>
          <p:cNvPicPr/>
          <p:nvPr/>
        </p:nvPicPr>
        <p:blipFill rotWithShape="1">
          <a:blip r:embed="rId3" cstate="print"/>
          <a:srcRect l="46622"/>
          <a:stretch/>
        </p:blipFill>
        <p:spPr>
          <a:xfrm>
            <a:off x="9808999" y="4425950"/>
            <a:ext cx="1906751" cy="17970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8AE793A-3367-EF70-63B7-6D5B41DEDDAB}"/>
              </a:ext>
            </a:extLst>
          </p:cNvPr>
          <p:cNvSpPr txBox="1"/>
          <p:nvPr/>
        </p:nvSpPr>
        <p:spPr>
          <a:xfrm>
            <a:off x="8402048" y="4160860"/>
            <a:ext cx="25273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noProof="0" dirty="0"/>
              <a:t>ERAMs: </a:t>
            </a:r>
            <a:r>
              <a:rPr lang="en-US" noProof="0" dirty="0">
                <a:sym typeface="Wingdings" panose="05000000000000000000" pitchFamily="2" charset="2"/>
              </a:rPr>
              <a:t>avoid dust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0032469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A2B17-FB34-FA99-8A63-C5FD04BAF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noProof="0" dirty="0"/>
              <a:t>Field Cage assembling, commissioning with cosmics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6D99C-571B-04EF-FD8D-D24E988356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78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93D21-639C-F7F8-3D63-2C4900AEA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78DA6-07A8-0B5D-B79F-101BBB08A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3" name="Picture 2" descr="A collage of several machines&#10;&#10;Description automatically generated">
            <a:extLst>
              <a:ext uri="{FF2B5EF4-FFF2-40B4-BE49-F238E27FC236}">
                <a16:creationId xmlns:a16="http://schemas.microsoft.com/office/drawing/2014/main" id="{02BF8A38-A95F-D336-D87A-0B5CE5A9B3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36" y="1041084"/>
            <a:ext cx="11135528" cy="544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84776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A2B17-FB34-FA99-8A63-C5FD04BAF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3362" cy="1065742"/>
          </a:xfrm>
        </p:spPr>
        <p:txBody>
          <a:bodyPr/>
          <a:lstStyle/>
          <a:p>
            <a:r>
              <a:rPr lang="en-US" sz="2800" noProof="0" dirty="0"/>
              <a:t>Field Cage assembling, commissioning: gas contamination at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6D99C-571B-04EF-FD8D-D24E988356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79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93D21-639C-F7F8-3D63-2C4900AEA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78DA6-07A8-0B5D-B79F-101BBB08A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584C5F-2545-1FED-B7D4-39AD133DF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426" y="3287090"/>
            <a:ext cx="4330700" cy="30314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D7412F-337E-7ECF-1254-0AD05DF6B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572" y="1492250"/>
            <a:ext cx="3221854" cy="37655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AE1BF7-5FF6-C638-4316-1F41E7A550A5}"/>
              </a:ext>
            </a:extLst>
          </p:cNvPr>
          <p:cNvSpPr txBox="1"/>
          <p:nvPr/>
        </p:nvSpPr>
        <p:spPr>
          <a:xfrm>
            <a:off x="8260649" y="2228671"/>
            <a:ext cx="38678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noProof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Large amount of water uptake by Kapton: 2% in </a:t>
            </a:r>
            <a:r>
              <a:rPr lang="en-US" noProof="0" dirty="0">
                <a:highlight>
                  <a:srgbClr val="FFFFFF"/>
                </a:highlight>
                <a:latin typeface="Arial" panose="020B0604020202020204" pitchFamily="34" charset="0"/>
              </a:rPr>
              <a:t>mass</a:t>
            </a:r>
            <a:r>
              <a:rPr lang="en-US" b="0" i="0" noProof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, with respect to dry Kapton, </a:t>
            </a:r>
            <a:r>
              <a:rPr lang="en-US" b="0" i="0" noProof="0" dirty="0">
                <a:effectLst/>
                <a:highlight>
                  <a:srgbClr val="FFFFFF"/>
                </a:highlight>
                <a:latin typeface="Arial" panose="020B0604020202020204" pitchFamily="34" charset="0"/>
                <a:sym typeface="Wingdings" panose="05000000000000000000" pitchFamily="2" charset="2"/>
              </a:rPr>
              <a:t>~ </a:t>
            </a:r>
            <a:r>
              <a:rPr lang="en-US" b="0" i="0" noProof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about 70 g </a:t>
            </a:r>
            <a:r>
              <a:rPr lang="en-US" b="0" i="0" noProof="0" dirty="0">
                <a:effectLst/>
                <a:highlight>
                  <a:srgbClr val="FFFFFF"/>
                </a:highlight>
                <a:latin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b="0" i="0" noProof="0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 purging time ~ </a:t>
            </a:r>
            <a:r>
              <a:rPr lang="en-US" b="0" i="0" noProof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a couple of months</a:t>
            </a:r>
            <a:endParaRPr lang="en-US" noProof="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20DE30-7D8A-2F9D-0747-8936BBA8245D}"/>
              </a:ext>
            </a:extLst>
          </p:cNvPr>
          <p:cNvSpPr txBox="1"/>
          <p:nvPr/>
        </p:nvSpPr>
        <p:spPr>
          <a:xfrm>
            <a:off x="8260649" y="5381718"/>
            <a:ext cx="31072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δ water desorption from walls </a:t>
            </a:r>
            <a:r>
              <a:rPr lang="en-US" noProof="0" dirty="0">
                <a:sym typeface="Wingdings" panose="05000000000000000000" pitchFamily="2" charset="2"/>
              </a:rPr>
              <a:t> 0.06 g/day water removal / desorption </a:t>
            </a:r>
            <a:r>
              <a:rPr lang="en-US" noProof="0" dirty="0">
                <a:solidFill>
                  <a:srgbClr val="FF0000"/>
                </a:solidFill>
                <a:sym typeface="Wingdings" panose="05000000000000000000" pitchFamily="2" charset="2"/>
              </a:rPr>
              <a:t>(long)</a:t>
            </a:r>
            <a:endParaRPr lang="en-US" noProof="0" dirty="0">
              <a:solidFill>
                <a:srgbClr val="FF0000"/>
              </a:solidFill>
            </a:endParaRPr>
          </a:p>
        </p:txBody>
      </p:sp>
      <p:pic>
        <p:nvPicPr>
          <p:cNvPr id="11" name="Picture 10" descr="A graph showing a curve&#10;&#10;Description automatically generated">
            <a:extLst>
              <a:ext uri="{FF2B5EF4-FFF2-40B4-BE49-F238E27FC236}">
                <a16:creationId xmlns:a16="http://schemas.microsoft.com/office/drawing/2014/main" id="{81891B89-3AD8-E890-3EAE-8D1362E47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6502" y="869620"/>
            <a:ext cx="4188597" cy="27244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64B789A-0E13-D1E9-320C-529C1BF81773}"/>
              </a:ext>
            </a:extLst>
          </p:cNvPr>
          <p:cNvSpPr txBox="1"/>
          <p:nvPr/>
        </p:nvSpPr>
        <p:spPr>
          <a:xfrm>
            <a:off x="8278144" y="1260042"/>
            <a:ext cx="3107203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noProof="0" dirty="0"/>
              <a:t>Water and Oxygen contamination evolution 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31BCB7-BD98-DDDC-D2BB-DA33B766D3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8325" y="4814019"/>
            <a:ext cx="1685925" cy="5429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549F263-A1E6-76DB-4850-E9EDE69FED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7812" y="2212958"/>
            <a:ext cx="1476375" cy="35242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9A9CDE3-6983-E7AF-EA3A-93427780D344}"/>
              </a:ext>
            </a:extLst>
          </p:cNvPr>
          <p:cNvCxnSpPr>
            <a:cxnSpLocks/>
          </p:cNvCxnSpPr>
          <p:nvPr/>
        </p:nvCxnSpPr>
        <p:spPr>
          <a:xfrm flipH="1">
            <a:off x="4972050" y="2486897"/>
            <a:ext cx="456269" cy="3281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53CBEA1-4BD9-FEBD-CB7E-0C90BDD0FAC6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4760638" y="2565383"/>
            <a:ext cx="1335362" cy="26924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612EEFA1-701B-696A-4486-72799F49E462}"/>
              </a:ext>
            </a:extLst>
          </p:cNvPr>
          <p:cNvSpPr/>
          <p:nvPr/>
        </p:nvSpPr>
        <p:spPr>
          <a:xfrm>
            <a:off x="6356350" y="1318685"/>
            <a:ext cx="647700" cy="147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E5B82AC-1DD9-895B-888B-1014EFECE7D2}"/>
              </a:ext>
            </a:extLst>
          </p:cNvPr>
          <p:cNvSpPr/>
          <p:nvPr/>
        </p:nvSpPr>
        <p:spPr>
          <a:xfrm>
            <a:off x="6408430" y="3782476"/>
            <a:ext cx="647700" cy="147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773BDC6-F6AB-28DB-7AC6-D4BB97644877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6408430" y="5750881"/>
            <a:ext cx="1852219" cy="92502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3794ED7-AC75-D2DF-E5A7-29092DB34A06}"/>
              </a:ext>
            </a:extLst>
          </p:cNvPr>
          <p:cNvCxnSpPr>
            <a:cxnSpLocks/>
          </p:cNvCxnSpPr>
          <p:nvPr/>
        </p:nvCxnSpPr>
        <p:spPr>
          <a:xfrm flipH="1" flipV="1">
            <a:off x="6765740" y="1600200"/>
            <a:ext cx="1590974" cy="2678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8A2338D-2068-D695-E6C2-0E70BA7D4A3C}"/>
              </a:ext>
            </a:extLst>
          </p:cNvPr>
          <p:cNvCxnSpPr>
            <a:cxnSpLocks/>
          </p:cNvCxnSpPr>
          <p:nvPr/>
        </p:nvCxnSpPr>
        <p:spPr>
          <a:xfrm flipH="1" flipV="1">
            <a:off x="7056130" y="3815673"/>
            <a:ext cx="1300584" cy="4625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F7794D5-A8E8-C20A-C3A4-D7A848C3B92B}"/>
              </a:ext>
            </a:extLst>
          </p:cNvPr>
          <p:cNvSpPr txBox="1"/>
          <p:nvPr/>
        </p:nvSpPr>
        <p:spPr>
          <a:xfrm>
            <a:off x="8320058" y="4020336"/>
            <a:ext cx="33334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Different dragging coefficient ?</a:t>
            </a:r>
          </a:p>
          <a:p>
            <a:r>
              <a:rPr lang="en-US" noProof="0" dirty="0"/>
              <a:t>Under investigation</a:t>
            </a:r>
          </a:p>
        </p:txBody>
      </p:sp>
    </p:spTree>
    <p:extLst>
      <p:ext uri="{BB962C8B-B14F-4D97-AF65-F5344CB8AC3E}">
        <p14:creationId xmlns:p14="http://schemas.microsoft.com/office/powerpoint/2010/main" val="1168823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374B-52D5-85B0-88D3-08AA0CE86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sz="3600" noProof="0" dirty="0"/>
              <a:t>The ND280 experiment: </a:t>
            </a:r>
            <a:r>
              <a:rPr lang="en-US" noProof="0" dirty="0"/>
              <a:t>High Angle TPC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25A48-6110-AB09-7EA5-2F6A9D505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8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BAB09-AC91-D812-9503-1A829421D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EA2C-49C0-54AD-4CB3-8179204F0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BA79D5-C6F9-DCFA-DD7C-828D0F94190B}"/>
              </a:ext>
            </a:extLst>
          </p:cNvPr>
          <p:cNvSpPr txBox="1"/>
          <p:nvPr/>
        </p:nvSpPr>
        <p:spPr>
          <a:xfrm>
            <a:off x="2091211" y="1641073"/>
            <a:ext cx="7773989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The HATPC detector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 short introduction</a:t>
            </a:r>
          </a:p>
          <a:p>
            <a:pPr lvl="1"/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Encapsulated Resistive Anode Micromegas (ERAMs)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The </a:t>
            </a:r>
            <a:r>
              <a:rPr lang="en-US" dirty="0"/>
              <a:t>realization </a:t>
            </a:r>
            <a:r>
              <a:rPr lang="en-US" noProof="0" dirty="0"/>
              <a:t>of the 50 ERAM sensors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noProof="0" dirty="0"/>
              <a:t>The ERAM characterization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Detector response, signal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 HATPC performance 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14D936-7FD4-2512-D123-82AA03544176}"/>
              </a:ext>
            </a:extLst>
          </p:cNvPr>
          <p:cNvSpPr/>
          <p:nvPr/>
        </p:nvSpPr>
        <p:spPr>
          <a:xfrm>
            <a:off x="1943100" y="1647424"/>
            <a:ext cx="6908800" cy="294997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715E95-28D7-37C3-EF7C-23F68FB43810}"/>
              </a:ext>
            </a:extLst>
          </p:cNvPr>
          <p:cNvSpPr/>
          <p:nvPr/>
        </p:nvSpPr>
        <p:spPr>
          <a:xfrm>
            <a:off x="2000250" y="1693374"/>
            <a:ext cx="6781800" cy="6243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9BC6E110-3387-18E5-89F4-2D05DAB038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911208"/>
              </p:ext>
            </p:extLst>
          </p:nvPr>
        </p:nvGraphicFramePr>
        <p:xfrm>
          <a:off x="9915552" y="6484407"/>
          <a:ext cx="1594407" cy="202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1954864" imgH="2780981" progId="">
                  <p:embed/>
                </p:oleObj>
              </mc:Choice>
              <mc:Fallback>
                <p:oleObj r:id="rId2" imgW="21954864" imgH="2780981" progId="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9BC6E110-3387-18E5-89F4-2D05DAB038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915552" y="6484407"/>
                        <a:ext cx="1594407" cy="202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38041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A2B17-FB34-FA99-8A63-C5FD04BAF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370" y="373593"/>
            <a:ext cx="11881056" cy="1065742"/>
          </a:xfrm>
        </p:spPr>
        <p:txBody>
          <a:bodyPr/>
          <a:lstStyle/>
          <a:p>
            <a:r>
              <a:rPr lang="en-US" sz="2800" noProof="0" dirty="0"/>
              <a:t>Field Cage assembling, commissioning: gas contamination at J-PARC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6D99C-571B-04EF-FD8D-D24E988356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80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93D21-639C-F7F8-3D63-2C4900AEA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78DA6-07A8-0B5D-B79F-101BBB08A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357E80-7026-DCE0-56F1-0ACB07379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67" y="1132766"/>
            <a:ext cx="9597730" cy="4872947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225E31-55B8-DE3A-01A0-CA0501BA91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1213" b="79928"/>
          <a:stretch/>
        </p:blipFill>
        <p:spPr>
          <a:xfrm>
            <a:off x="150767" y="906464"/>
            <a:ext cx="3018221" cy="10657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655B9B-ACB4-E1BF-3E2C-BEAE32AF3314}"/>
              </a:ext>
            </a:extLst>
          </p:cNvPr>
          <p:cNvSpPr txBox="1"/>
          <p:nvPr/>
        </p:nvSpPr>
        <p:spPr>
          <a:xfrm>
            <a:off x="4694767" y="1025901"/>
            <a:ext cx="570306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noProof="0" dirty="0"/>
              <a:t>Gas contamination from Field Cage O</a:t>
            </a:r>
            <a:r>
              <a:rPr lang="en-US" baseline="-25000" noProof="0" dirty="0"/>
              <a:t>2</a:t>
            </a:r>
            <a:r>
              <a:rPr lang="en-US" noProof="0" dirty="0"/>
              <a:t> and H</a:t>
            </a:r>
            <a:r>
              <a:rPr lang="en-US" baseline="-25000" noProof="0" dirty="0"/>
              <a:t>2</a:t>
            </a:r>
            <a:r>
              <a:rPr lang="en-US" noProof="0" dirty="0"/>
              <a:t>O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E2F81E0-2860-95B5-E9FA-0F90A071A712}"/>
              </a:ext>
            </a:extLst>
          </p:cNvPr>
          <p:cNvSpPr/>
          <p:nvPr/>
        </p:nvSpPr>
        <p:spPr>
          <a:xfrm>
            <a:off x="5279782" y="3318925"/>
            <a:ext cx="1934634" cy="11853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C1269B-90BB-F809-E571-A7019A233FC2}"/>
              </a:ext>
            </a:extLst>
          </p:cNvPr>
          <p:cNvSpPr txBox="1"/>
          <p:nvPr/>
        </p:nvSpPr>
        <p:spPr>
          <a:xfrm>
            <a:off x="717394" y="2404115"/>
            <a:ext cx="504914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noProof="0" dirty="0"/>
              <a:t>Excellent  Performance of the new gas system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43B350E-D0DE-347A-A0FA-40A07366AB8A}"/>
              </a:ext>
            </a:extLst>
          </p:cNvPr>
          <p:cNvCxnSpPr>
            <a:cxnSpLocks/>
          </p:cNvCxnSpPr>
          <p:nvPr/>
        </p:nvCxnSpPr>
        <p:spPr>
          <a:xfrm flipH="1">
            <a:off x="7264351" y="3238500"/>
            <a:ext cx="1938916" cy="6011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4DCB0A8-A6DB-93C2-9DA1-C08A9709F25B}"/>
              </a:ext>
            </a:extLst>
          </p:cNvPr>
          <p:cNvSpPr txBox="1"/>
          <p:nvPr/>
        </p:nvSpPr>
        <p:spPr>
          <a:xfrm>
            <a:off x="9258300" y="3041926"/>
            <a:ext cx="26982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noProof="0" dirty="0">
                <a:solidFill>
                  <a:srgbClr val="FF0000"/>
                </a:solidFill>
              </a:rPr>
              <a:t>Typical operational values</a:t>
            </a:r>
          </a:p>
          <a:p>
            <a:pPr algn="l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682764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A2B17-FB34-FA99-8A63-C5FD04BAF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2" cy="1065742"/>
          </a:xfrm>
        </p:spPr>
        <p:txBody>
          <a:bodyPr/>
          <a:lstStyle/>
          <a:p>
            <a:r>
              <a:rPr lang="en-US" sz="2400" noProof="0" dirty="0"/>
              <a:t>Field Cage assembling, commissioning: drift velocity measurement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6D99C-571B-04EF-FD8D-D24E988356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81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93D21-639C-F7F8-3D63-2C4900AEA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78DA6-07A8-0B5D-B79F-101BBB08A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4533DD8-4AEF-4575-3D14-32F9F1841445}"/>
              </a:ext>
            </a:extLst>
          </p:cNvPr>
          <p:cNvGrpSpPr/>
          <p:nvPr/>
        </p:nvGrpSpPr>
        <p:grpSpPr>
          <a:xfrm>
            <a:off x="209958" y="1112835"/>
            <a:ext cx="9954720" cy="5036898"/>
            <a:chOff x="513070" y="1424257"/>
            <a:chExt cx="9954720" cy="503689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7F7E826-90FB-5BAA-79EF-341C9E27D9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070" y="1444978"/>
              <a:ext cx="9376463" cy="5016177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0C5A81-6183-D956-7CEF-9B4147F0E000}"/>
                </a:ext>
              </a:extLst>
            </p:cNvPr>
            <p:cNvSpPr/>
            <p:nvPr/>
          </p:nvSpPr>
          <p:spPr>
            <a:xfrm>
              <a:off x="8305857" y="1424257"/>
              <a:ext cx="2161933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4C303B3-52FE-D337-7059-F3B1066C50BD}"/>
              </a:ext>
            </a:extLst>
          </p:cNvPr>
          <p:cNvSpPr txBox="1"/>
          <p:nvPr/>
        </p:nvSpPr>
        <p:spPr>
          <a:xfrm>
            <a:off x="9565918" y="5823232"/>
            <a:ext cx="2484062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noProof="0" dirty="0">
                <a:solidFill>
                  <a:srgbClr val="0000FF"/>
                </a:solidFill>
              </a:rPr>
              <a:t>Gas contamination from Field Cage – O</a:t>
            </a:r>
            <a:r>
              <a:rPr lang="en-US" sz="1200" baseline="-25000" noProof="0" dirty="0">
                <a:solidFill>
                  <a:srgbClr val="0000FF"/>
                </a:solidFill>
              </a:rPr>
              <a:t>2</a:t>
            </a:r>
            <a:r>
              <a:rPr lang="en-US" sz="1200" noProof="0" dirty="0">
                <a:solidFill>
                  <a:srgbClr val="0000FF"/>
                </a:solidFill>
              </a:rPr>
              <a:t> and H</a:t>
            </a:r>
            <a:r>
              <a:rPr lang="en-US" sz="1200" baseline="-25000" noProof="0" dirty="0">
                <a:solidFill>
                  <a:srgbClr val="0000FF"/>
                </a:solidFill>
              </a:rPr>
              <a:t>2</a:t>
            </a:r>
            <a:r>
              <a:rPr lang="en-US" sz="1200" noProof="0" dirty="0">
                <a:solidFill>
                  <a:srgbClr val="0000FF"/>
                </a:solidFill>
              </a:rPr>
              <a:t>O included</a:t>
            </a:r>
          </a:p>
          <a:p>
            <a:r>
              <a:rPr lang="en-US" sz="1200" noProof="0" dirty="0">
                <a:solidFill>
                  <a:srgbClr val="0000FF"/>
                </a:solidFill>
              </a:rPr>
              <a:t>500 ppm H</a:t>
            </a:r>
            <a:r>
              <a:rPr lang="en-US" sz="1200" baseline="-25000" noProof="0" dirty="0">
                <a:solidFill>
                  <a:srgbClr val="0000FF"/>
                </a:solidFill>
              </a:rPr>
              <a:t>2</a:t>
            </a:r>
            <a:r>
              <a:rPr lang="en-US" sz="1200" noProof="0" dirty="0">
                <a:solidFill>
                  <a:srgbClr val="0000FF"/>
                </a:solidFill>
              </a:rPr>
              <a:t>O @ CERN Bottom TPC</a:t>
            </a:r>
          </a:p>
          <a:p>
            <a:endParaRPr lang="en-US" sz="1200" noProof="0" dirty="0">
              <a:solidFill>
                <a:srgbClr val="0000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7B1D36-16F2-BC56-8ED4-8246F4FCA040}"/>
              </a:ext>
            </a:extLst>
          </p:cNvPr>
          <p:cNvSpPr txBox="1"/>
          <p:nvPr/>
        </p:nvSpPr>
        <p:spPr>
          <a:xfrm>
            <a:off x="9615730" y="1881065"/>
            <a:ext cx="2099261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noProof="0" dirty="0">
                <a:solidFill>
                  <a:srgbClr val="0000FF"/>
                </a:solidFill>
              </a:rPr>
              <a:t>Perfect agreement </a:t>
            </a:r>
          </a:p>
          <a:p>
            <a:pPr algn="just"/>
            <a:r>
              <a:rPr lang="en-US" noProof="0" dirty="0">
                <a:solidFill>
                  <a:srgbClr val="0000FF"/>
                </a:solidFill>
              </a:rPr>
              <a:t>with expectations (</a:t>
            </a:r>
            <a:r>
              <a:rPr lang="en-US" noProof="0" dirty="0" err="1">
                <a:solidFill>
                  <a:srgbClr val="0000FF"/>
                </a:solidFill>
              </a:rPr>
              <a:t>Magboltz</a:t>
            </a:r>
            <a:r>
              <a:rPr lang="en-US" noProof="0" dirty="0">
                <a:solidFill>
                  <a:srgbClr val="0000FF"/>
                </a:solidFill>
              </a:rPr>
              <a:t>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E152FF-F8C4-F352-320A-5260AEA4B9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6288" y="2985454"/>
            <a:ext cx="2558143" cy="286872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B6C3991-7FCF-009B-F0F7-5E79BA9F32D3}"/>
              </a:ext>
            </a:extLst>
          </p:cNvPr>
          <p:cNvCxnSpPr>
            <a:cxnSpLocks/>
          </p:cNvCxnSpPr>
          <p:nvPr/>
        </p:nvCxnSpPr>
        <p:spPr>
          <a:xfrm flipV="1">
            <a:off x="11355315" y="3522285"/>
            <a:ext cx="0" cy="1894408"/>
          </a:xfrm>
          <a:prstGeom prst="line">
            <a:avLst/>
          </a:prstGeom>
          <a:ln w="28575">
            <a:solidFill>
              <a:srgbClr val="FF0000"/>
            </a:solidFill>
            <a:prstDash val="dash"/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A117C6D-1E31-D7A6-8C24-5651A4C96669}"/>
              </a:ext>
            </a:extLst>
          </p:cNvPr>
          <p:cNvSpPr txBox="1"/>
          <p:nvPr/>
        </p:nvSpPr>
        <p:spPr>
          <a:xfrm>
            <a:off x="1162454" y="4648201"/>
            <a:ext cx="61987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noProof="0" dirty="0">
                <a:solidFill>
                  <a:srgbClr val="2F2F2F"/>
                </a:solidFill>
              </a:rPr>
              <a:t>Gas contamination  H</a:t>
            </a:r>
            <a:r>
              <a:rPr lang="en-US" sz="1400" b="1" baseline="-25000" noProof="0" dirty="0">
                <a:solidFill>
                  <a:srgbClr val="2F2F2F"/>
                </a:solidFill>
              </a:rPr>
              <a:t>2</a:t>
            </a:r>
            <a:r>
              <a:rPr lang="en-US" sz="1400" b="1" noProof="0" dirty="0">
                <a:solidFill>
                  <a:srgbClr val="2F2F2F"/>
                </a:solidFill>
              </a:rPr>
              <a:t>O ~ 10 ppm H</a:t>
            </a:r>
            <a:r>
              <a:rPr lang="en-US" sz="1400" b="1" baseline="-25000" noProof="0" dirty="0">
                <a:solidFill>
                  <a:srgbClr val="2F2F2F"/>
                </a:solidFill>
              </a:rPr>
              <a:t>2</a:t>
            </a:r>
            <a:r>
              <a:rPr lang="en-US" sz="1400" b="1" noProof="0" dirty="0">
                <a:solidFill>
                  <a:srgbClr val="2F2F2F"/>
                </a:solidFill>
              </a:rPr>
              <a:t>O @ J-PARC  All TPCs</a:t>
            </a:r>
          </a:p>
          <a:p>
            <a:endParaRPr lang="en-US" sz="1400" b="1" noProof="0" dirty="0">
              <a:solidFill>
                <a:srgbClr val="2F2F2F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E75EFF9-244E-D74C-8C65-9F9E6C3AFB10}"/>
              </a:ext>
            </a:extLst>
          </p:cNvPr>
          <p:cNvCxnSpPr>
            <a:cxnSpLocks/>
          </p:cNvCxnSpPr>
          <p:nvPr/>
        </p:nvCxnSpPr>
        <p:spPr>
          <a:xfrm flipH="1">
            <a:off x="5435600" y="4330700"/>
            <a:ext cx="2417234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92E14A8-CF46-7905-C07C-E638704EFDB6}"/>
              </a:ext>
            </a:extLst>
          </p:cNvPr>
          <p:cNvSpPr txBox="1"/>
          <p:nvPr/>
        </p:nvSpPr>
        <p:spPr>
          <a:xfrm>
            <a:off x="6225422" y="4382702"/>
            <a:ext cx="7101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noProof="0" dirty="0">
                <a:solidFill>
                  <a:srgbClr val="FF0000"/>
                </a:solidFill>
              </a:rPr>
              <a:t>1.45</a:t>
            </a:r>
            <a:r>
              <a:rPr lang="en-US" b="1" noProof="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b="1" noProof="0" dirty="0">
                <a:solidFill>
                  <a:srgbClr val="FF0000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668227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27EBF-8C58-9DC6-2A98-900C307D1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Thanks to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7A4BF-B358-C45B-AAF6-79A45C1C886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47027" y="1178080"/>
            <a:ext cx="11844973" cy="5028279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1400" noProof="0" dirty="0"/>
              <a:t> </a:t>
            </a:r>
            <a:r>
              <a:rPr lang="en-US" sz="1400" i="1" noProof="0" dirty="0">
                <a:solidFill>
                  <a:schemeClr val="tx1"/>
                </a:solidFill>
              </a:rPr>
              <a:t>We would like to express our gratitude for the </a:t>
            </a:r>
            <a:r>
              <a:rPr lang="en-US" sz="1400" i="1" u="sng" noProof="0" dirty="0">
                <a:solidFill>
                  <a:schemeClr val="tx1"/>
                </a:solidFill>
              </a:rPr>
              <a:t>continuous and extremely valuable support from CERN  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Burkard Schmidt, Roberto </a:t>
            </a:r>
            <a:r>
              <a:rPr lang="en-US" sz="1600" noProof="0" dirty="0" err="1">
                <a:solidFill>
                  <a:schemeClr val="tx1"/>
                </a:solidFill>
              </a:rPr>
              <a:t>Guida</a:t>
            </a:r>
            <a:r>
              <a:rPr lang="en-US" sz="1600" noProof="0" dirty="0">
                <a:solidFill>
                  <a:schemeClr val="tx1"/>
                </a:solidFill>
              </a:rPr>
              <a:t>, Frederic </a:t>
            </a:r>
            <a:r>
              <a:rPr lang="en-US" sz="1600" noProof="0" dirty="0" err="1">
                <a:solidFill>
                  <a:schemeClr val="tx1"/>
                </a:solidFill>
              </a:rPr>
              <a:t>Merlet</a:t>
            </a:r>
            <a:r>
              <a:rPr lang="en-US" sz="1600" noProof="0" dirty="0">
                <a:solidFill>
                  <a:schemeClr val="tx1"/>
                </a:solidFill>
              </a:rPr>
              <a:t> and colleagues 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Gas system EP-DT/ED-DT-FS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Davide </a:t>
            </a:r>
            <a:r>
              <a:rPr lang="en-US" sz="1600" noProof="0" dirty="0" err="1">
                <a:solidFill>
                  <a:schemeClr val="tx1"/>
                </a:solidFill>
              </a:rPr>
              <a:t>Tommasini</a:t>
            </a:r>
            <a:r>
              <a:rPr lang="en-US" sz="1600" noProof="0" dirty="0">
                <a:solidFill>
                  <a:schemeClr val="tx1"/>
                </a:solidFill>
              </a:rPr>
              <a:t>, Roland </a:t>
            </a:r>
            <a:r>
              <a:rPr lang="en-US" sz="1600" noProof="0" dirty="0" err="1">
                <a:solidFill>
                  <a:schemeClr val="tx1"/>
                </a:solidFill>
              </a:rPr>
              <a:t>Piccin</a:t>
            </a:r>
            <a:r>
              <a:rPr lang="en-US" sz="1600" noProof="0" dirty="0">
                <a:solidFill>
                  <a:schemeClr val="tx1"/>
                </a:solidFill>
              </a:rPr>
              <a:t>, Sebastien Clement, Cedric </a:t>
            </a:r>
            <a:r>
              <a:rPr lang="en-US" sz="1600" noProof="0" dirty="0" err="1">
                <a:solidFill>
                  <a:schemeClr val="tx1"/>
                </a:solidFill>
              </a:rPr>
              <a:t>Urscheler</a:t>
            </a:r>
            <a:r>
              <a:rPr lang="en-US" sz="1600" noProof="0" dirty="0">
                <a:solidFill>
                  <a:schemeClr val="tx1"/>
                </a:solidFill>
              </a:rPr>
              <a:t> 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Polymer lab/TE-MSC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Rui de Olivera, Olivier </a:t>
            </a:r>
            <a:r>
              <a:rPr lang="en-US" sz="1600" noProof="0" dirty="0" err="1">
                <a:solidFill>
                  <a:schemeClr val="tx1"/>
                </a:solidFill>
              </a:rPr>
              <a:t>Pizzirusso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1600" noProof="0" dirty="0">
                <a:solidFill>
                  <a:schemeClr val="tx1"/>
                </a:solidFill>
              </a:rPr>
              <a:t>  EP-DT-EF  </a:t>
            </a:r>
          </a:p>
          <a:p>
            <a:pPr>
              <a:spcBef>
                <a:spcPts val="1200"/>
              </a:spcBef>
            </a:pPr>
            <a:r>
              <a:rPr lang="en-US" sz="1600" noProof="0" dirty="0" err="1">
                <a:solidFill>
                  <a:schemeClr val="tx1"/>
                </a:solidFill>
              </a:rPr>
              <a:t>Eraldo</a:t>
            </a:r>
            <a:r>
              <a:rPr lang="en-US" sz="1600" noProof="0" dirty="0">
                <a:solidFill>
                  <a:schemeClr val="tx1"/>
                </a:solidFill>
              </a:rPr>
              <a:t> </a:t>
            </a:r>
            <a:r>
              <a:rPr lang="en-US" sz="1600" noProof="0" dirty="0" err="1">
                <a:solidFill>
                  <a:schemeClr val="tx1"/>
                </a:solidFill>
              </a:rPr>
              <a:t>Oliveri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Djunes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 Janssen EP-DT-DD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Francesco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Lanni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Lluis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Secundino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Miralles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 Verge Albert DE ROECK, Filippo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Resnati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   Neutrino Platform</a:t>
            </a:r>
            <a:endParaRPr lang="en-US" sz="1600" noProof="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Ahmed </a:t>
            </a:r>
            <a:r>
              <a:rPr lang="en-US" sz="1600" noProof="0" dirty="0" err="1">
                <a:solidFill>
                  <a:schemeClr val="tx1"/>
                </a:solidFill>
              </a:rPr>
              <a:t>Cherif</a:t>
            </a:r>
            <a:r>
              <a:rPr lang="en-US" sz="1600" noProof="0" dirty="0">
                <a:solidFill>
                  <a:schemeClr val="tx1"/>
                </a:solidFill>
              </a:rPr>
              <a:t>, Jean </a:t>
            </a:r>
            <a:r>
              <a:rPr lang="en-US" sz="1600" noProof="0" dirty="0" err="1">
                <a:solidFill>
                  <a:schemeClr val="tx1"/>
                </a:solidFill>
              </a:rPr>
              <a:t>Philipphe</a:t>
            </a:r>
            <a:r>
              <a:rPr lang="en-US" sz="1600" noProof="0" dirty="0">
                <a:solidFill>
                  <a:schemeClr val="tx1"/>
                </a:solidFill>
              </a:rPr>
              <a:t> </a:t>
            </a:r>
            <a:r>
              <a:rPr lang="en-US" sz="1600" noProof="0" dirty="0" err="1">
                <a:solidFill>
                  <a:schemeClr val="tx1"/>
                </a:solidFill>
              </a:rPr>
              <a:t>Rigaudt</a:t>
            </a:r>
            <a:r>
              <a:rPr lang="en-US" sz="1600" noProof="0" dirty="0">
                <a:solidFill>
                  <a:schemeClr val="tx1"/>
                </a:solidFill>
              </a:rPr>
              <a:t> 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Metrology/</a:t>
            </a:r>
            <a:r>
              <a:rPr lang="en-US" sz="1600" noProof="0" dirty="0">
                <a:solidFill>
                  <a:schemeClr val="tx1"/>
                </a:solidFill>
              </a:rPr>
              <a:t>TE-MSC-SMT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Antje BEHRENS, Jean Christophe </a:t>
            </a:r>
            <a:r>
              <a:rPr lang="en-US" sz="1600" noProof="0" dirty="0" err="1">
                <a:solidFill>
                  <a:schemeClr val="tx1"/>
                </a:solidFill>
              </a:rPr>
              <a:t>Gayde</a:t>
            </a:r>
            <a:r>
              <a:rPr lang="en-US" sz="1600" noProof="0" dirty="0">
                <a:solidFill>
                  <a:schemeClr val="tx1"/>
                </a:solidFill>
              </a:rPr>
              <a:t> 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600" noProof="0" dirty="0">
                <a:solidFill>
                  <a:schemeClr val="tx1"/>
                </a:solidFill>
              </a:rPr>
              <a:t>BE-GM-ESA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Mauro </a:t>
            </a:r>
            <a:r>
              <a:rPr lang="en-US" sz="1600" noProof="0" dirty="0" err="1">
                <a:solidFill>
                  <a:schemeClr val="tx1"/>
                </a:solidFill>
              </a:rPr>
              <a:t>Taborelli</a:t>
            </a:r>
            <a:r>
              <a:rPr lang="en-US" sz="1600" noProof="0" dirty="0">
                <a:solidFill>
                  <a:schemeClr val="tx1"/>
                </a:solidFill>
              </a:rPr>
              <a:t>, Colette </a:t>
            </a:r>
            <a:r>
              <a:rPr lang="en-US" sz="1600" noProof="0" dirty="0" err="1">
                <a:solidFill>
                  <a:schemeClr val="tx1"/>
                </a:solidFill>
              </a:rPr>
              <a:t>Charvet</a:t>
            </a:r>
            <a:r>
              <a:rPr lang="en-US" sz="1600" noProof="0" dirty="0">
                <a:solidFill>
                  <a:schemeClr val="tx1"/>
                </a:solidFill>
              </a:rPr>
              <a:t>, Marcel </a:t>
            </a:r>
            <a:r>
              <a:rPr lang="en-US" sz="1600" noProof="0" dirty="0" err="1">
                <a:solidFill>
                  <a:schemeClr val="tx1"/>
                </a:solidFill>
              </a:rPr>
              <a:t>Himmerlich</a:t>
            </a:r>
            <a:r>
              <a:rPr lang="en-US" sz="1600" noProof="0" dirty="0">
                <a:solidFill>
                  <a:schemeClr val="tx1"/>
                </a:solidFill>
              </a:rPr>
              <a:t> 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TE-VSC-SCC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Paolo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Chiggiato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  TE-VSC</a:t>
            </a:r>
            <a:endParaRPr lang="en-US" sz="1600" noProof="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Patrick Muffat, Loredana ZENI </a:t>
            </a:r>
            <a:r>
              <a:rPr lang="en-US" sz="1600" noProof="0" dirty="0" err="1">
                <a:solidFill>
                  <a:schemeClr val="tx1"/>
                </a:solidFill>
              </a:rPr>
              <a:t>Toberer</a:t>
            </a:r>
            <a:r>
              <a:rPr lang="en-US" sz="1600" noProof="0" dirty="0">
                <a:solidFill>
                  <a:schemeClr val="tx1"/>
                </a:solidFill>
              </a:rPr>
              <a:t>, Laurence </a:t>
            </a:r>
            <a:r>
              <a:rPr lang="en-US" sz="1600" noProof="0" dirty="0" err="1">
                <a:solidFill>
                  <a:schemeClr val="tx1"/>
                </a:solidFill>
              </a:rPr>
              <a:t>Planque</a:t>
            </a:r>
            <a:r>
              <a:rPr lang="en-US" sz="1600" noProof="0" dirty="0">
                <a:solidFill>
                  <a:schemeClr val="tx1"/>
                </a:solidFill>
              </a:rPr>
              <a:t>, Stephanie </a:t>
            </a:r>
            <a:r>
              <a:rPr lang="en-US" sz="1600" noProof="0" dirty="0" err="1">
                <a:solidFill>
                  <a:schemeClr val="tx1"/>
                </a:solidFill>
              </a:rPr>
              <a:t>Krattinger</a:t>
            </a:r>
            <a:r>
              <a:rPr lang="en-US" sz="1600" noProof="0" dirty="0">
                <a:solidFill>
                  <a:schemeClr val="tx1"/>
                </a:solidFill>
              </a:rPr>
              <a:t>, Elsa Clerc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600" noProof="0" dirty="0">
                <a:solidFill>
                  <a:schemeClr val="tx1"/>
                </a:solidFill>
              </a:rPr>
              <a:t> SCE-SSC-LS </a:t>
            </a:r>
          </a:p>
          <a:p>
            <a:pPr>
              <a:spcBef>
                <a:spcPts val="1200"/>
              </a:spcBef>
            </a:pPr>
            <a:r>
              <a:rPr lang="en-US" sz="1400" noProof="0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en-US" sz="1400" noProof="0" dirty="0"/>
              <a:t>  </a:t>
            </a:r>
          </a:p>
          <a:p>
            <a:pPr>
              <a:spcBef>
                <a:spcPts val="1200"/>
              </a:spcBef>
            </a:pPr>
            <a:endParaRPr lang="en-US" sz="1400" noProof="0" dirty="0"/>
          </a:p>
          <a:p>
            <a:pPr>
              <a:spcBef>
                <a:spcPts val="1200"/>
              </a:spcBef>
            </a:pPr>
            <a:r>
              <a:rPr lang="en-US" sz="1400" noProof="0" dirty="0"/>
              <a:t>		</a:t>
            </a:r>
          </a:p>
          <a:p>
            <a:pPr>
              <a:spcBef>
                <a:spcPts val="1200"/>
              </a:spcBef>
            </a:pPr>
            <a:r>
              <a:rPr lang="en-US" sz="1400" noProof="0" dirty="0"/>
              <a:t>	 </a:t>
            </a:r>
          </a:p>
          <a:p>
            <a:pPr>
              <a:spcBef>
                <a:spcPts val="1200"/>
              </a:spcBef>
            </a:pPr>
            <a:endParaRPr lang="en-US" sz="1400" noProof="0" dirty="0"/>
          </a:p>
          <a:p>
            <a:pPr>
              <a:spcBef>
                <a:spcPts val="1200"/>
              </a:spcBef>
            </a:pPr>
            <a:r>
              <a:rPr lang="en-US" sz="1400" noProof="0" dirty="0"/>
              <a:t> </a:t>
            </a:r>
          </a:p>
          <a:p>
            <a:pPr>
              <a:spcBef>
                <a:spcPts val="1200"/>
              </a:spcBef>
            </a:pPr>
            <a:r>
              <a:rPr lang="en-US" sz="1400" noProof="0" dirty="0"/>
              <a:t>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CFD097-FC4D-0939-1C1A-B2CDC1CB4A5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82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0F67AF-72C7-D5CD-7A71-973C25871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7598AE-A3AB-B651-58E2-C24C22900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1028" name="Picture 4" descr="undefined">
            <a:extLst>
              <a:ext uri="{FF2B5EF4-FFF2-40B4-BE49-F238E27FC236}">
                <a16:creationId xmlns:a16="http://schemas.microsoft.com/office/drawing/2014/main" id="{ABD2F1D7-3681-158B-86AD-D334EC7DF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8761" y="71438"/>
            <a:ext cx="1643062" cy="164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49646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27EBF-8C58-9DC6-2A98-900C307D1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Thanks to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7A4BF-B358-C45B-AAF6-79A45C1C886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47027" y="1178080"/>
            <a:ext cx="11844973" cy="5028279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1400" noProof="0" dirty="0"/>
              <a:t> </a:t>
            </a:r>
            <a:r>
              <a:rPr lang="en-US" sz="1400" i="1" noProof="0" dirty="0">
                <a:solidFill>
                  <a:schemeClr val="tx1"/>
                </a:solidFill>
              </a:rPr>
              <a:t>We would like to express our gratitude for the </a:t>
            </a:r>
            <a:r>
              <a:rPr lang="en-US" sz="1400" i="1" u="sng" noProof="0" dirty="0">
                <a:solidFill>
                  <a:schemeClr val="tx1"/>
                </a:solidFill>
              </a:rPr>
              <a:t>continuous and extremely valuable support from CERN  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Burkard Schmidt, Roberto </a:t>
            </a:r>
            <a:r>
              <a:rPr lang="en-US" sz="1600" noProof="0" dirty="0" err="1">
                <a:solidFill>
                  <a:schemeClr val="tx1"/>
                </a:solidFill>
              </a:rPr>
              <a:t>Guida</a:t>
            </a:r>
            <a:r>
              <a:rPr lang="en-US" sz="1600" noProof="0" dirty="0">
                <a:solidFill>
                  <a:schemeClr val="tx1"/>
                </a:solidFill>
              </a:rPr>
              <a:t>, Frederic </a:t>
            </a:r>
            <a:r>
              <a:rPr lang="en-US" sz="1600" noProof="0" dirty="0" err="1">
                <a:solidFill>
                  <a:schemeClr val="tx1"/>
                </a:solidFill>
              </a:rPr>
              <a:t>Merlet</a:t>
            </a:r>
            <a:r>
              <a:rPr lang="en-US" sz="1600" noProof="0" dirty="0">
                <a:solidFill>
                  <a:schemeClr val="tx1"/>
                </a:solidFill>
              </a:rPr>
              <a:t> and colleagues 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Gas system EP-DT/ED-DT-FS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Davide </a:t>
            </a:r>
            <a:r>
              <a:rPr lang="en-US" sz="1600" noProof="0" dirty="0" err="1">
                <a:solidFill>
                  <a:schemeClr val="tx1"/>
                </a:solidFill>
              </a:rPr>
              <a:t>Tommasini</a:t>
            </a:r>
            <a:r>
              <a:rPr lang="en-US" sz="1600" noProof="0" dirty="0">
                <a:solidFill>
                  <a:schemeClr val="tx1"/>
                </a:solidFill>
              </a:rPr>
              <a:t>, Roland </a:t>
            </a:r>
            <a:r>
              <a:rPr lang="en-US" sz="1600" noProof="0" dirty="0" err="1">
                <a:solidFill>
                  <a:schemeClr val="tx1"/>
                </a:solidFill>
              </a:rPr>
              <a:t>Piccin</a:t>
            </a:r>
            <a:r>
              <a:rPr lang="en-US" sz="1600" noProof="0" dirty="0">
                <a:solidFill>
                  <a:schemeClr val="tx1"/>
                </a:solidFill>
              </a:rPr>
              <a:t>, Sebastien Clement, Cedric </a:t>
            </a:r>
            <a:r>
              <a:rPr lang="en-US" sz="1600" noProof="0" dirty="0" err="1">
                <a:solidFill>
                  <a:schemeClr val="tx1"/>
                </a:solidFill>
              </a:rPr>
              <a:t>Urscheler</a:t>
            </a:r>
            <a:r>
              <a:rPr lang="en-US" sz="1600" noProof="0" dirty="0">
                <a:solidFill>
                  <a:schemeClr val="tx1"/>
                </a:solidFill>
              </a:rPr>
              <a:t> 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Polymer lab/TE-MSC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Rui de Olivera, Olivier </a:t>
            </a:r>
            <a:r>
              <a:rPr lang="en-US" sz="1600" noProof="0" dirty="0" err="1">
                <a:solidFill>
                  <a:schemeClr val="tx1"/>
                </a:solidFill>
              </a:rPr>
              <a:t>Pizzirusso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1600" noProof="0" dirty="0">
                <a:solidFill>
                  <a:schemeClr val="tx1"/>
                </a:solidFill>
              </a:rPr>
              <a:t>  EP-DT-EF  </a:t>
            </a:r>
          </a:p>
          <a:p>
            <a:pPr>
              <a:spcBef>
                <a:spcPts val="1200"/>
              </a:spcBef>
            </a:pPr>
            <a:r>
              <a:rPr lang="en-US" sz="1600" noProof="0" dirty="0" err="1">
                <a:solidFill>
                  <a:schemeClr val="tx1"/>
                </a:solidFill>
              </a:rPr>
              <a:t>Eraldo</a:t>
            </a:r>
            <a:r>
              <a:rPr lang="en-US" sz="1600" noProof="0" dirty="0">
                <a:solidFill>
                  <a:schemeClr val="tx1"/>
                </a:solidFill>
              </a:rPr>
              <a:t> </a:t>
            </a:r>
            <a:r>
              <a:rPr lang="en-US" sz="1600" noProof="0" dirty="0" err="1">
                <a:solidFill>
                  <a:schemeClr val="tx1"/>
                </a:solidFill>
              </a:rPr>
              <a:t>Oliveri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Djunes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 Janssen EP-DT-DD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Francesco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Lanni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Lluis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Secundino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Miralles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 Verge Albert DE ROECK, Filippo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Resnati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   Neutrino Platform</a:t>
            </a:r>
            <a:endParaRPr lang="en-US" sz="1600" noProof="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Ahmed </a:t>
            </a:r>
            <a:r>
              <a:rPr lang="en-US" sz="1600" noProof="0" dirty="0" err="1">
                <a:solidFill>
                  <a:schemeClr val="tx1"/>
                </a:solidFill>
              </a:rPr>
              <a:t>Cherif</a:t>
            </a:r>
            <a:r>
              <a:rPr lang="en-US" sz="1600" noProof="0" dirty="0">
                <a:solidFill>
                  <a:schemeClr val="tx1"/>
                </a:solidFill>
              </a:rPr>
              <a:t>, Jean </a:t>
            </a:r>
            <a:r>
              <a:rPr lang="en-US" sz="1600" noProof="0" dirty="0" err="1">
                <a:solidFill>
                  <a:schemeClr val="tx1"/>
                </a:solidFill>
              </a:rPr>
              <a:t>Philipphe</a:t>
            </a:r>
            <a:r>
              <a:rPr lang="en-US" sz="1600" noProof="0" dirty="0">
                <a:solidFill>
                  <a:schemeClr val="tx1"/>
                </a:solidFill>
              </a:rPr>
              <a:t> </a:t>
            </a:r>
            <a:r>
              <a:rPr lang="en-US" sz="1600" noProof="0" dirty="0" err="1">
                <a:solidFill>
                  <a:schemeClr val="tx1"/>
                </a:solidFill>
              </a:rPr>
              <a:t>Rigaudt</a:t>
            </a:r>
            <a:r>
              <a:rPr lang="en-US" sz="1600" noProof="0" dirty="0">
                <a:solidFill>
                  <a:schemeClr val="tx1"/>
                </a:solidFill>
              </a:rPr>
              <a:t> 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Metrology/</a:t>
            </a:r>
            <a:r>
              <a:rPr lang="en-US" sz="1600" noProof="0" dirty="0">
                <a:solidFill>
                  <a:schemeClr val="tx1"/>
                </a:solidFill>
              </a:rPr>
              <a:t>TE-MSC-SMT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Antje BEHRENS, Jean Christophe </a:t>
            </a:r>
            <a:r>
              <a:rPr lang="en-US" sz="1600" noProof="0" dirty="0" err="1">
                <a:solidFill>
                  <a:schemeClr val="tx1"/>
                </a:solidFill>
              </a:rPr>
              <a:t>Gayde</a:t>
            </a:r>
            <a:r>
              <a:rPr lang="en-US" sz="1600" noProof="0" dirty="0">
                <a:solidFill>
                  <a:schemeClr val="tx1"/>
                </a:solidFill>
              </a:rPr>
              <a:t> 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600" noProof="0" dirty="0">
                <a:solidFill>
                  <a:schemeClr val="tx1"/>
                </a:solidFill>
              </a:rPr>
              <a:t>BE-GM-ESA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Mauro </a:t>
            </a:r>
            <a:r>
              <a:rPr lang="en-US" sz="1600" noProof="0" dirty="0" err="1">
                <a:solidFill>
                  <a:schemeClr val="tx1"/>
                </a:solidFill>
              </a:rPr>
              <a:t>Taborelli</a:t>
            </a:r>
            <a:r>
              <a:rPr lang="en-US" sz="1600" noProof="0" dirty="0">
                <a:solidFill>
                  <a:schemeClr val="tx1"/>
                </a:solidFill>
              </a:rPr>
              <a:t>, Colette </a:t>
            </a:r>
            <a:r>
              <a:rPr lang="en-US" sz="1600" noProof="0" dirty="0" err="1">
                <a:solidFill>
                  <a:schemeClr val="tx1"/>
                </a:solidFill>
              </a:rPr>
              <a:t>Charvet</a:t>
            </a:r>
            <a:r>
              <a:rPr lang="en-US" sz="1600" noProof="0" dirty="0">
                <a:solidFill>
                  <a:schemeClr val="tx1"/>
                </a:solidFill>
              </a:rPr>
              <a:t>, Marcel </a:t>
            </a:r>
            <a:r>
              <a:rPr lang="en-US" sz="1600" noProof="0" dirty="0" err="1">
                <a:solidFill>
                  <a:schemeClr val="tx1"/>
                </a:solidFill>
              </a:rPr>
              <a:t>Himmerlich</a:t>
            </a:r>
            <a:r>
              <a:rPr lang="en-US" sz="1600" noProof="0" dirty="0">
                <a:solidFill>
                  <a:schemeClr val="tx1"/>
                </a:solidFill>
              </a:rPr>
              <a:t> 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TE-VSC-SCC</a:t>
            </a: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Paolo </a:t>
            </a:r>
            <a:r>
              <a:rPr lang="en-US" sz="1600" noProof="0" dirty="0" err="1">
                <a:solidFill>
                  <a:schemeClr val="tx1"/>
                </a:solidFill>
                <a:sym typeface="Wingdings" panose="05000000000000000000" pitchFamily="2" charset="2"/>
              </a:rPr>
              <a:t>Chiggiato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  TE-VSC</a:t>
            </a:r>
            <a:endParaRPr lang="en-US" sz="1600" noProof="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1600" noProof="0" dirty="0">
                <a:solidFill>
                  <a:schemeClr val="tx1"/>
                </a:solidFill>
              </a:rPr>
              <a:t>Patrick Muffat, Loredana ZENI </a:t>
            </a:r>
            <a:r>
              <a:rPr lang="en-US" sz="1600" noProof="0" dirty="0" err="1">
                <a:solidFill>
                  <a:schemeClr val="tx1"/>
                </a:solidFill>
              </a:rPr>
              <a:t>Toberer</a:t>
            </a:r>
            <a:r>
              <a:rPr lang="en-US" sz="1600" noProof="0" dirty="0">
                <a:solidFill>
                  <a:schemeClr val="tx1"/>
                </a:solidFill>
              </a:rPr>
              <a:t>, Laurence </a:t>
            </a:r>
            <a:r>
              <a:rPr lang="en-US" sz="1600" noProof="0" dirty="0" err="1">
                <a:solidFill>
                  <a:schemeClr val="tx1"/>
                </a:solidFill>
              </a:rPr>
              <a:t>Planque</a:t>
            </a:r>
            <a:r>
              <a:rPr lang="en-US" sz="1600" noProof="0" dirty="0">
                <a:solidFill>
                  <a:schemeClr val="tx1"/>
                </a:solidFill>
              </a:rPr>
              <a:t>, Stephanie </a:t>
            </a:r>
            <a:r>
              <a:rPr lang="en-US" sz="1600" noProof="0" dirty="0" err="1">
                <a:solidFill>
                  <a:schemeClr val="tx1"/>
                </a:solidFill>
              </a:rPr>
              <a:t>Krattinger</a:t>
            </a:r>
            <a:r>
              <a:rPr lang="en-US" sz="1600" noProof="0" dirty="0">
                <a:solidFill>
                  <a:schemeClr val="tx1"/>
                </a:solidFill>
              </a:rPr>
              <a:t>, Elsa Clerc</a:t>
            </a:r>
            <a:r>
              <a:rPr lang="en-US" sz="1600" noProof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600" noProof="0" dirty="0">
                <a:solidFill>
                  <a:schemeClr val="tx1"/>
                </a:solidFill>
              </a:rPr>
              <a:t> SCE-SSC-LS</a:t>
            </a:r>
          </a:p>
          <a:p>
            <a:pPr>
              <a:spcBef>
                <a:spcPts val="1200"/>
              </a:spcBef>
            </a:pPr>
            <a:r>
              <a:rPr lang="en-US" sz="1800" noProof="0" dirty="0">
                <a:solidFill>
                  <a:srgbClr val="FF0000"/>
                </a:solidFill>
              </a:rPr>
              <a:t>Thanks to INFN support at CERN and the CEA ANTENNA colleagues </a:t>
            </a:r>
            <a:r>
              <a:rPr lang="en-US" sz="1800" noProof="0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en-US" sz="1400" noProof="0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en-US" sz="1400" noProof="0" dirty="0"/>
              <a:t>  </a:t>
            </a:r>
          </a:p>
          <a:p>
            <a:pPr>
              <a:spcBef>
                <a:spcPts val="1200"/>
              </a:spcBef>
            </a:pPr>
            <a:endParaRPr lang="en-US" sz="1400" noProof="0" dirty="0"/>
          </a:p>
          <a:p>
            <a:pPr>
              <a:spcBef>
                <a:spcPts val="1200"/>
              </a:spcBef>
            </a:pPr>
            <a:r>
              <a:rPr lang="en-US" sz="1400" noProof="0" dirty="0"/>
              <a:t>		</a:t>
            </a:r>
          </a:p>
          <a:p>
            <a:pPr>
              <a:spcBef>
                <a:spcPts val="1200"/>
              </a:spcBef>
            </a:pPr>
            <a:r>
              <a:rPr lang="en-US" sz="1400" noProof="0" dirty="0"/>
              <a:t>	 </a:t>
            </a:r>
          </a:p>
          <a:p>
            <a:pPr>
              <a:spcBef>
                <a:spcPts val="1200"/>
              </a:spcBef>
            </a:pPr>
            <a:endParaRPr lang="en-US" sz="1400" noProof="0" dirty="0"/>
          </a:p>
          <a:p>
            <a:pPr>
              <a:spcBef>
                <a:spcPts val="1200"/>
              </a:spcBef>
            </a:pPr>
            <a:r>
              <a:rPr lang="en-US" sz="1400" noProof="0" dirty="0"/>
              <a:t> </a:t>
            </a:r>
          </a:p>
          <a:p>
            <a:pPr>
              <a:spcBef>
                <a:spcPts val="1200"/>
              </a:spcBef>
            </a:pPr>
            <a:r>
              <a:rPr lang="en-US" sz="1400" noProof="0" dirty="0"/>
              <a:t>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CFD097-FC4D-0939-1C1A-B2CDC1CB4A5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83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0F67AF-72C7-D5CD-7A71-973C25871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7598AE-A3AB-B651-58E2-C24C22900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1028" name="Picture 4" descr="undefined">
            <a:extLst>
              <a:ext uri="{FF2B5EF4-FFF2-40B4-BE49-F238E27FC236}">
                <a16:creationId xmlns:a16="http://schemas.microsoft.com/office/drawing/2014/main" id="{ABD2F1D7-3681-158B-86AD-D334EC7DF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8761" y="71438"/>
            <a:ext cx="1643062" cy="164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66986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7B8C4-37CB-D8BA-708A-CD395C779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40611-E67E-C316-78E7-6CFBF6875C0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E6C11-BA98-69D6-CE77-A7F88DB7786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84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B5D961-1A08-4012-2DD5-977598F80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183B9F-EB5A-D6A5-9E98-277A4BA77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1F6760-34C0-4E8F-1CCF-B89871E1D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3225" y="1576387"/>
            <a:ext cx="630555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4378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6FA219-8BA9-FFBF-1154-5396F78C7921}"/>
              </a:ext>
            </a:extLst>
          </p:cNvPr>
          <p:cNvSpPr txBox="1"/>
          <p:nvPr/>
        </p:nvSpPr>
        <p:spPr>
          <a:xfrm>
            <a:off x="96561" y="149956"/>
            <a:ext cx="120954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44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Near Detector impact on Oscillation Analysis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3133BB61-7BD3-B7A8-1791-DA968C1E1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39" y="1007575"/>
            <a:ext cx="11224922" cy="567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724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6FA219-8BA9-FFBF-1154-5396F78C7921}"/>
              </a:ext>
            </a:extLst>
          </p:cNvPr>
          <p:cNvSpPr txBox="1"/>
          <p:nvPr/>
        </p:nvSpPr>
        <p:spPr>
          <a:xfrm>
            <a:off x="96561" y="149956"/>
            <a:ext cx="120954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48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ND280 limitations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8622E3-7E01-16D7-6E81-57EBFF214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53" y="1339517"/>
            <a:ext cx="11310469" cy="522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16688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051736A-79A5-2587-F3A7-4A8F19914CBF}"/>
              </a:ext>
            </a:extLst>
          </p:cNvPr>
          <p:cNvGrpSpPr/>
          <p:nvPr/>
        </p:nvGrpSpPr>
        <p:grpSpPr>
          <a:xfrm>
            <a:off x="587829" y="661633"/>
            <a:ext cx="10464800" cy="6196367"/>
            <a:chOff x="446315" y="661633"/>
            <a:chExt cx="10464800" cy="619636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1CA898D-5F85-46C1-369B-99D5EF2BF9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315" y="830997"/>
              <a:ext cx="10464800" cy="5949531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F05D0CC-14D7-8D51-3614-ECDAC4B8A3AE}"/>
                </a:ext>
              </a:extLst>
            </p:cNvPr>
            <p:cNvSpPr/>
            <p:nvPr/>
          </p:nvSpPr>
          <p:spPr>
            <a:xfrm>
              <a:off x="5943600" y="6509657"/>
              <a:ext cx="413657" cy="3483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4702B22-5E68-5C2D-0EE4-90301EA9727E}"/>
                </a:ext>
              </a:extLst>
            </p:cNvPr>
            <p:cNvSpPr/>
            <p:nvPr/>
          </p:nvSpPr>
          <p:spPr>
            <a:xfrm>
              <a:off x="3864429" y="661633"/>
              <a:ext cx="1001485" cy="3483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D6FA219-8BA9-FFBF-1154-5396F78C7921}"/>
              </a:ext>
            </a:extLst>
          </p:cNvPr>
          <p:cNvSpPr txBox="1"/>
          <p:nvPr/>
        </p:nvSpPr>
        <p:spPr>
          <a:xfrm>
            <a:off x="96561" y="0"/>
            <a:ext cx="120954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48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ND280 Upgrade improvements</a:t>
            </a:r>
          </a:p>
        </p:txBody>
      </p:sp>
    </p:spTree>
    <p:extLst>
      <p:ext uri="{BB962C8B-B14F-4D97-AF65-F5344CB8AC3E}">
        <p14:creationId xmlns:p14="http://schemas.microsoft.com/office/powerpoint/2010/main" val="327716969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6FA219-8BA9-FFBF-1154-5396F78C7921}"/>
              </a:ext>
            </a:extLst>
          </p:cNvPr>
          <p:cNvSpPr txBox="1"/>
          <p:nvPr/>
        </p:nvSpPr>
        <p:spPr>
          <a:xfrm>
            <a:off x="333628" y="127378"/>
            <a:ext cx="112036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48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Mantle resistance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0508AC-4F01-5797-6038-67495AA8D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388" y="958375"/>
            <a:ext cx="7836093" cy="555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2353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6FA219-8BA9-FFBF-1154-5396F78C7921}"/>
              </a:ext>
            </a:extLst>
          </p:cNvPr>
          <p:cNvSpPr txBox="1"/>
          <p:nvPr/>
        </p:nvSpPr>
        <p:spPr>
          <a:xfrm>
            <a:off x="141718" y="70934"/>
            <a:ext cx="118696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44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ERAM Production - about 50 detectors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BC95B7-D9C8-D84E-F109-B22FB5E20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203" y="1046807"/>
            <a:ext cx="7615175" cy="5533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C73D2B-EC78-9DCC-235A-6FD675FBAA78}"/>
              </a:ext>
            </a:extLst>
          </p:cNvPr>
          <p:cNvSpPr txBox="1"/>
          <p:nvPr/>
        </p:nvSpPr>
        <p:spPr>
          <a:xfrm>
            <a:off x="180622" y="924634"/>
            <a:ext cx="4023881" cy="2862322"/>
          </a:xfrm>
          <a:custGeom>
            <a:avLst/>
            <a:gdLst>
              <a:gd name="connsiteX0" fmla="*/ 0 w 4023881"/>
              <a:gd name="connsiteY0" fmla="*/ 0 h 2862322"/>
              <a:gd name="connsiteX1" fmla="*/ 494363 w 4023881"/>
              <a:gd name="connsiteY1" fmla="*/ 0 h 2862322"/>
              <a:gd name="connsiteX2" fmla="*/ 948486 w 4023881"/>
              <a:gd name="connsiteY2" fmla="*/ 0 h 2862322"/>
              <a:gd name="connsiteX3" fmla="*/ 1523326 w 4023881"/>
              <a:gd name="connsiteY3" fmla="*/ 0 h 2862322"/>
              <a:gd name="connsiteX4" fmla="*/ 2017689 w 4023881"/>
              <a:gd name="connsiteY4" fmla="*/ 0 h 2862322"/>
              <a:gd name="connsiteX5" fmla="*/ 2471813 w 4023881"/>
              <a:gd name="connsiteY5" fmla="*/ 0 h 2862322"/>
              <a:gd name="connsiteX6" fmla="*/ 3086892 w 4023881"/>
              <a:gd name="connsiteY6" fmla="*/ 0 h 2862322"/>
              <a:gd name="connsiteX7" fmla="*/ 4023881 w 4023881"/>
              <a:gd name="connsiteY7" fmla="*/ 0 h 2862322"/>
              <a:gd name="connsiteX8" fmla="*/ 4023881 w 4023881"/>
              <a:gd name="connsiteY8" fmla="*/ 515218 h 2862322"/>
              <a:gd name="connsiteX9" fmla="*/ 4023881 w 4023881"/>
              <a:gd name="connsiteY9" fmla="*/ 1001813 h 2862322"/>
              <a:gd name="connsiteX10" fmla="*/ 4023881 w 4023881"/>
              <a:gd name="connsiteY10" fmla="*/ 1602900 h 2862322"/>
              <a:gd name="connsiteX11" fmla="*/ 4023881 w 4023881"/>
              <a:gd name="connsiteY11" fmla="*/ 2118118 h 2862322"/>
              <a:gd name="connsiteX12" fmla="*/ 4023881 w 4023881"/>
              <a:gd name="connsiteY12" fmla="*/ 2862322 h 2862322"/>
              <a:gd name="connsiteX13" fmla="*/ 3449041 w 4023881"/>
              <a:gd name="connsiteY13" fmla="*/ 2862322 h 2862322"/>
              <a:gd name="connsiteX14" fmla="*/ 2833962 w 4023881"/>
              <a:gd name="connsiteY14" fmla="*/ 2862322 h 2862322"/>
              <a:gd name="connsiteX15" fmla="*/ 2339599 w 4023881"/>
              <a:gd name="connsiteY15" fmla="*/ 2862322 h 2862322"/>
              <a:gd name="connsiteX16" fmla="*/ 1764759 w 4023881"/>
              <a:gd name="connsiteY16" fmla="*/ 2862322 h 2862322"/>
              <a:gd name="connsiteX17" fmla="*/ 1109441 w 4023881"/>
              <a:gd name="connsiteY17" fmla="*/ 2862322 h 2862322"/>
              <a:gd name="connsiteX18" fmla="*/ 534601 w 4023881"/>
              <a:gd name="connsiteY18" fmla="*/ 2862322 h 2862322"/>
              <a:gd name="connsiteX19" fmla="*/ 0 w 4023881"/>
              <a:gd name="connsiteY19" fmla="*/ 2862322 h 2862322"/>
              <a:gd name="connsiteX20" fmla="*/ 0 w 4023881"/>
              <a:gd name="connsiteY20" fmla="*/ 2318481 h 2862322"/>
              <a:gd name="connsiteX21" fmla="*/ 0 w 4023881"/>
              <a:gd name="connsiteY21" fmla="*/ 1688770 h 2862322"/>
              <a:gd name="connsiteX22" fmla="*/ 0 w 4023881"/>
              <a:gd name="connsiteY22" fmla="*/ 1144929 h 2862322"/>
              <a:gd name="connsiteX23" fmla="*/ 0 w 4023881"/>
              <a:gd name="connsiteY23" fmla="*/ 658334 h 2862322"/>
              <a:gd name="connsiteX24" fmla="*/ 0 w 4023881"/>
              <a:gd name="connsiteY24" fmla="*/ 0 h 286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023881" h="2862322" extrusionOk="0">
                <a:moveTo>
                  <a:pt x="0" y="0"/>
                </a:moveTo>
                <a:cubicBezTo>
                  <a:pt x="215685" y="-16679"/>
                  <a:pt x="316571" y="6132"/>
                  <a:pt x="494363" y="0"/>
                </a:cubicBezTo>
                <a:cubicBezTo>
                  <a:pt x="672155" y="-6132"/>
                  <a:pt x="724407" y="9606"/>
                  <a:pt x="948486" y="0"/>
                </a:cubicBezTo>
                <a:cubicBezTo>
                  <a:pt x="1172565" y="-9606"/>
                  <a:pt x="1274515" y="45203"/>
                  <a:pt x="1523326" y="0"/>
                </a:cubicBezTo>
                <a:cubicBezTo>
                  <a:pt x="1772137" y="-45203"/>
                  <a:pt x="1795519" y="28528"/>
                  <a:pt x="2017689" y="0"/>
                </a:cubicBezTo>
                <a:cubicBezTo>
                  <a:pt x="2239859" y="-28528"/>
                  <a:pt x="2378338" y="24128"/>
                  <a:pt x="2471813" y="0"/>
                </a:cubicBezTo>
                <a:cubicBezTo>
                  <a:pt x="2565288" y="-24128"/>
                  <a:pt x="2843399" y="40445"/>
                  <a:pt x="3086892" y="0"/>
                </a:cubicBezTo>
                <a:cubicBezTo>
                  <a:pt x="3330385" y="-40445"/>
                  <a:pt x="3715486" y="91508"/>
                  <a:pt x="4023881" y="0"/>
                </a:cubicBezTo>
                <a:cubicBezTo>
                  <a:pt x="4055645" y="237486"/>
                  <a:pt x="3968815" y="300413"/>
                  <a:pt x="4023881" y="515218"/>
                </a:cubicBezTo>
                <a:cubicBezTo>
                  <a:pt x="4078947" y="730023"/>
                  <a:pt x="3979808" y="874585"/>
                  <a:pt x="4023881" y="1001813"/>
                </a:cubicBezTo>
                <a:cubicBezTo>
                  <a:pt x="4067954" y="1129042"/>
                  <a:pt x="3961746" y="1330258"/>
                  <a:pt x="4023881" y="1602900"/>
                </a:cubicBezTo>
                <a:cubicBezTo>
                  <a:pt x="4086016" y="1875542"/>
                  <a:pt x="3979334" y="1912898"/>
                  <a:pt x="4023881" y="2118118"/>
                </a:cubicBezTo>
                <a:cubicBezTo>
                  <a:pt x="4068428" y="2323338"/>
                  <a:pt x="3990571" y="2634338"/>
                  <a:pt x="4023881" y="2862322"/>
                </a:cubicBezTo>
                <a:cubicBezTo>
                  <a:pt x="3905214" y="2888519"/>
                  <a:pt x="3604728" y="2810807"/>
                  <a:pt x="3449041" y="2862322"/>
                </a:cubicBezTo>
                <a:cubicBezTo>
                  <a:pt x="3293354" y="2913837"/>
                  <a:pt x="2972668" y="2828083"/>
                  <a:pt x="2833962" y="2862322"/>
                </a:cubicBezTo>
                <a:cubicBezTo>
                  <a:pt x="2695256" y="2896561"/>
                  <a:pt x="2505976" y="2862108"/>
                  <a:pt x="2339599" y="2862322"/>
                </a:cubicBezTo>
                <a:cubicBezTo>
                  <a:pt x="2173222" y="2862536"/>
                  <a:pt x="1970596" y="2801415"/>
                  <a:pt x="1764759" y="2862322"/>
                </a:cubicBezTo>
                <a:cubicBezTo>
                  <a:pt x="1558922" y="2923229"/>
                  <a:pt x="1251379" y="2850171"/>
                  <a:pt x="1109441" y="2862322"/>
                </a:cubicBezTo>
                <a:cubicBezTo>
                  <a:pt x="967503" y="2874473"/>
                  <a:pt x="785978" y="2835430"/>
                  <a:pt x="534601" y="2862322"/>
                </a:cubicBezTo>
                <a:cubicBezTo>
                  <a:pt x="283224" y="2889214"/>
                  <a:pt x="119738" y="2841281"/>
                  <a:pt x="0" y="2862322"/>
                </a:cubicBezTo>
                <a:cubicBezTo>
                  <a:pt x="-22619" y="2720006"/>
                  <a:pt x="36019" y="2539928"/>
                  <a:pt x="0" y="2318481"/>
                </a:cubicBezTo>
                <a:cubicBezTo>
                  <a:pt x="-36019" y="2097034"/>
                  <a:pt x="29287" y="1946350"/>
                  <a:pt x="0" y="1688770"/>
                </a:cubicBezTo>
                <a:cubicBezTo>
                  <a:pt x="-29287" y="1431190"/>
                  <a:pt x="32235" y="1359855"/>
                  <a:pt x="0" y="1144929"/>
                </a:cubicBezTo>
                <a:cubicBezTo>
                  <a:pt x="-32235" y="930003"/>
                  <a:pt x="25775" y="872985"/>
                  <a:pt x="0" y="658334"/>
                </a:cubicBezTo>
                <a:cubicBezTo>
                  <a:pt x="-25775" y="443683"/>
                  <a:pt x="8071" y="156261"/>
                  <a:pt x="0" y="0"/>
                </a:cubicBezTo>
                <a:close/>
              </a:path>
            </a:pathLst>
          </a:custGeom>
          <a:noFill/>
          <a:ln w="28575">
            <a:solidFill>
              <a:srgbClr val="92D050"/>
            </a:solidFill>
            <a:extLst>
              <a:ext uri="{C807C97D-BFC1-408E-A445-0C87EB9F89A2}">
                <ask:lineSketchStyleProps xmlns:ask="http://schemas.microsoft.com/office/drawing/2018/sketchyshapes" sd="245200798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1800" b="1" strike="noStrike" spc="-1" noProof="0" dirty="0">
                <a:latin typeface="Arial"/>
              </a:rPr>
              <a:t>Crucial steps in production </a:t>
            </a:r>
            <a:r>
              <a:rPr lang="en-US" sz="1800" b="0" strike="noStrike" spc="-1" noProof="0" dirty="0">
                <a:latin typeface="Arial"/>
              </a:rPr>
              <a:t>(needed tuning)</a:t>
            </a:r>
          </a:p>
          <a:p>
            <a:endParaRPr lang="en-US" sz="1800" b="0" strike="noStrike" spc="-1" noProof="0" dirty="0">
              <a:latin typeface="Arial"/>
            </a:endParaRPr>
          </a:p>
          <a:p>
            <a:pPr marL="342900" indent="-342900">
              <a:buAutoNum type="arabicParenR"/>
            </a:pPr>
            <a:r>
              <a:rPr lang="en-US" spc="-1" noProof="0" dirty="0">
                <a:solidFill>
                  <a:srgbClr val="FF0000"/>
                </a:solidFill>
                <a:latin typeface="Arial"/>
              </a:rPr>
              <a:t>Selecting DLC foil resistivity</a:t>
            </a:r>
          </a:p>
          <a:p>
            <a:pPr marL="285750" indent="-285750">
              <a:buFontTx/>
              <a:buChar char="-"/>
            </a:pPr>
            <a:r>
              <a:rPr lang="en-US" spc="-1" noProof="0" dirty="0">
                <a:solidFill>
                  <a:srgbClr val="0000FF"/>
                </a:solidFill>
                <a:latin typeface="Arial"/>
              </a:rPr>
              <a:t>Large variations from DLC provider</a:t>
            </a:r>
          </a:p>
          <a:p>
            <a:pPr marL="285750" indent="-285750">
              <a:buFontTx/>
              <a:buChar char="-"/>
            </a:pPr>
            <a:r>
              <a:rPr lang="en-US" spc="-1" noProof="0" dirty="0">
                <a:solidFill>
                  <a:srgbClr val="0000FF"/>
                </a:solidFill>
                <a:latin typeface="Arial"/>
              </a:rPr>
              <a:t>Value stable after annealing</a:t>
            </a:r>
          </a:p>
          <a:p>
            <a:pPr lvl="1"/>
            <a:endParaRPr lang="en-US" spc="-1" noProof="0" dirty="0">
              <a:solidFill>
                <a:srgbClr val="FF0000"/>
              </a:solidFill>
              <a:latin typeface="Arial"/>
            </a:endParaRPr>
          </a:p>
          <a:p>
            <a:pPr marL="342900" indent="-342900">
              <a:buAutoNum type="arabicParenR" startAt="2"/>
            </a:pPr>
            <a:r>
              <a:rPr lang="en-US" spc="-1" noProof="0" dirty="0">
                <a:solidFill>
                  <a:srgbClr val="FF0000"/>
                </a:solidFill>
                <a:latin typeface="Arial"/>
              </a:rPr>
              <a:t>Gluing steps by Pressing</a:t>
            </a:r>
          </a:p>
          <a:p>
            <a:pPr marL="285750" indent="-285750">
              <a:buFontTx/>
              <a:buChar char="-"/>
            </a:pPr>
            <a:r>
              <a:rPr lang="en-US" b="0" strike="noStrike" spc="-1" noProof="0" dirty="0">
                <a:solidFill>
                  <a:srgbClr val="0000FF"/>
                </a:solidFill>
                <a:latin typeface="Arial"/>
              </a:rPr>
              <a:t>DLC to PC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spc="-1" noProof="0" dirty="0">
                <a:solidFill>
                  <a:srgbClr val="0000FF"/>
                </a:solidFill>
                <a:latin typeface="Arial"/>
              </a:rPr>
              <a:t>Stiffener to DLC-PCB</a:t>
            </a:r>
            <a:endParaRPr lang="en-US" b="0" strike="noStrike" spc="-1" noProof="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A86E81-806D-CB13-3D16-519E7AA106A3}"/>
              </a:ext>
            </a:extLst>
          </p:cNvPr>
          <p:cNvSpPr txBox="1"/>
          <p:nvPr/>
        </p:nvSpPr>
        <p:spPr>
          <a:xfrm>
            <a:off x="180622" y="4031452"/>
            <a:ext cx="4023882" cy="2585323"/>
          </a:xfrm>
          <a:custGeom>
            <a:avLst/>
            <a:gdLst>
              <a:gd name="connsiteX0" fmla="*/ 0 w 4023882"/>
              <a:gd name="connsiteY0" fmla="*/ 0 h 2585323"/>
              <a:gd name="connsiteX1" fmla="*/ 494363 w 4023882"/>
              <a:gd name="connsiteY1" fmla="*/ 0 h 2585323"/>
              <a:gd name="connsiteX2" fmla="*/ 1149681 w 4023882"/>
              <a:gd name="connsiteY2" fmla="*/ 0 h 2585323"/>
              <a:gd name="connsiteX3" fmla="*/ 1684282 w 4023882"/>
              <a:gd name="connsiteY3" fmla="*/ 0 h 2585323"/>
              <a:gd name="connsiteX4" fmla="*/ 2178645 w 4023882"/>
              <a:gd name="connsiteY4" fmla="*/ 0 h 2585323"/>
              <a:gd name="connsiteX5" fmla="*/ 2673007 w 4023882"/>
              <a:gd name="connsiteY5" fmla="*/ 0 h 2585323"/>
              <a:gd name="connsiteX6" fmla="*/ 3127131 w 4023882"/>
              <a:gd name="connsiteY6" fmla="*/ 0 h 2585323"/>
              <a:gd name="connsiteX7" fmla="*/ 4023882 w 4023882"/>
              <a:gd name="connsiteY7" fmla="*/ 0 h 2585323"/>
              <a:gd name="connsiteX8" fmla="*/ 4023882 w 4023882"/>
              <a:gd name="connsiteY8" fmla="*/ 568771 h 2585323"/>
              <a:gd name="connsiteX9" fmla="*/ 4023882 w 4023882"/>
              <a:gd name="connsiteY9" fmla="*/ 1111689 h 2585323"/>
              <a:gd name="connsiteX10" fmla="*/ 4023882 w 4023882"/>
              <a:gd name="connsiteY10" fmla="*/ 1628753 h 2585323"/>
              <a:gd name="connsiteX11" fmla="*/ 4023882 w 4023882"/>
              <a:gd name="connsiteY11" fmla="*/ 2585323 h 2585323"/>
              <a:gd name="connsiteX12" fmla="*/ 3449042 w 4023882"/>
              <a:gd name="connsiteY12" fmla="*/ 2585323 h 2585323"/>
              <a:gd name="connsiteX13" fmla="*/ 2914440 w 4023882"/>
              <a:gd name="connsiteY13" fmla="*/ 2585323 h 2585323"/>
              <a:gd name="connsiteX14" fmla="*/ 2259122 w 4023882"/>
              <a:gd name="connsiteY14" fmla="*/ 2585323 h 2585323"/>
              <a:gd name="connsiteX15" fmla="*/ 1644043 w 4023882"/>
              <a:gd name="connsiteY15" fmla="*/ 2585323 h 2585323"/>
              <a:gd name="connsiteX16" fmla="*/ 1028964 w 4023882"/>
              <a:gd name="connsiteY16" fmla="*/ 2585323 h 2585323"/>
              <a:gd name="connsiteX17" fmla="*/ 0 w 4023882"/>
              <a:gd name="connsiteY17" fmla="*/ 2585323 h 2585323"/>
              <a:gd name="connsiteX18" fmla="*/ 0 w 4023882"/>
              <a:gd name="connsiteY18" fmla="*/ 2042405 h 2585323"/>
              <a:gd name="connsiteX19" fmla="*/ 0 w 4023882"/>
              <a:gd name="connsiteY19" fmla="*/ 1551194 h 2585323"/>
              <a:gd name="connsiteX20" fmla="*/ 0 w 4023882"/>
              <a:gd name="connsiteY20" fmla="*/ 1008276 h 2585323"/>
              <a:gd name="connsiteX21" fmla="*/ 0 w 4023882"/>
              <a:gd name="connsiteY21" fmla="*/ 542918 h 2585323"/>
              <a:gd name="connsiteX22" fmla="*/ 0 w 4023882"/>
              <a:gd name="connsiteY22" fmla="*/ 0 h 2585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23882" h="2585323" extrusionOk="0">
                <a:moveTo>
                  <a:pt x="0" y="0"/>
                </a:moveTo>
                <a:cubicBezTo>
                  <a:pt x="108010" y="-42449"/>
                  <a:pt x="275928" y="21261"/>
                  <a:pt x="494363" y="0"/>
                </a:cubicBezTo>
                <a:cubicBezTo>
                  <a:pt x="712798" y="-21261"/>
                  <a:pt x="1002521" y="18218"/>
                  <a:pt x="1149681" y="0"/>
                </a:cubicBezTo>
                <a:cubicBezTo>
                  <a:pt x="1296841" y="-18218"/>
                  <a:pt x="1478190" y="56579"/>
                  <a:pt x="1684282" y="0"/>
                </a:cubicBezTo>
                <a:cubicBezTo>
                  <a:pt x="1890374" y="-56579"/>
                  <a:pt x="2002796" y="31219"/>
                  <a:pt x="2178645" y="0"/>
                </a:cubicBezTo>
                <a:cubicBezTo>
                  <a:pt x="2354494" y="-31219"/>
                  <a:pt x="2524805" y="47592"/>
                  <a:pt x="2673007" y="0"/>
                </a:cubicBezTo>
                <a:cubicBezTo>
                  <a:pt x="2821209" y="-47592"/>
                  <a:pt x="2980097" y="7649"/>
                  <a:pt x="3127131" y="0"/>
                </a:cubicBezTo>
                <a:cubicBezTo>
                  <a:pt x="3274165" y="-7649"/>
                  <a:pt x="3831794" y="36586"/>
                  <a:pt x="4023882" y="0"/>
                </a:cubicBezTo>
                <a:cubicBezTo>
                  <a:pt x="4069679" y="125772"/>
                  <a:pt x="3997505" y="332866"/>
                  <a:pt x="4023882" y="568771"/>
                </a:cubicBezTo>
                <a:cubicBezTo>
                  <a:pt x="4050259" y="804676"/>
                  <a:pt x="3981964" y="970360"/>
                  <a:pt x="4023882" y="1111689"/>
                </a:cubicBezTo>
                <a:cubicBezTo>
                  <a:pt x="4065800" y="1253018"/>
                  <a:pt x="3968790" y="1395755"/>
                  <a:pt x="4023882" y="1628753"/>
                </a:cubicBezTo>
                <a:cubicBezTo>
                  <a:pt x="4078974" y="1861751"/>
                  <a:pt x="3973166" y="2199683"/>
                  <a:pt x="4023882" y="2585323"/>
                </a:cubicBezTo>
                <a:cubicBezTo>
                  <a:pt x="3904250" y="2603159"/>
                  <a:pt x="3699653" y="2555109"/>
                  <a:pt x="3449042" y="2585323"/>
                </a:cubicBezTo>
                <a:cubicBezTo>
                  <a:pt x="3198431" y="2615537"/>
                  <a:pt x="3053943" y="2525197"/>
                  <a:pt x="2914440" y="2585323"/>
                </a:cubicBezTo>
                <a:cubicBezTo>
                  <a:pt x="2774937" y="2645449"/>
                  <a:pt x="2506659" y="2561904"/>
                  <a:pt x="2259122" y="2585323"/>
                </a:cubicBezTo>
                <a:cubicBezTo>
                  <a:pt x="2011585" y="2608742"/>
                  <a:pt x="1879128" y="2518320"/>
                  <a:pt x="1644043" y="2585323"/>
                </a:cubicBezTo>
                <a:cubicBezTo>
                  <a:pt x="1408958" y="2652326"/>
                  <a:pt x="1285946" y="2528979"/>
                  <a:pt x="1028964" y="2585323"/>
                </a:cubicBezTo>
                <a:cubicBezTo>
                  <a:pt x="771982" y="2641667"/>
                  <a:pt x="457525" y="2462175"/>
                  <a:pt x="0" y="2585323"/>
                </a:cubicBezTo>
                <a:cubicBezTo>
                  <a:pt x="-24654" y="2449565"/>
                  <a:pt x="36380" y="2181633"/>
                  <a:pt x="0" y="2042405"/>
                </a:cubicBezTo>
                <a:cubicBezTo>
                  <a:pt x="-36380" y="1903177"/>
                  <a:pt x="54783" y="1703191"/>
                  <a:pt x="0" y="1551194"/>
                </a:cubicBezTo>
                <a:cubicBezTo>
                  <a:pt x="-54783" y="1399197"/>
                  <a:pt x="245" y="1257739"/>
                  <a:pt x="0" y="1008276"/>
                </a:cubicBezTo>
                <a:cubicBezTo>
                  <a:pt x="-245" y="758813"/>
                  <a:pt x="10905" y="765652"/>
                  <a:pt x="0" y="542918"/>
                </a:cubicBezTo>
                <a:cubicBezTo>
                  <a:pt x="-10905" y="320184"/>
                  <a:pt x="29874" y="120433"/>
                  <a:pt x="0" y="0"/>
                </a:cubicBezTo>
                <a:close/>
              </a:path>
            </a:pathLst>
          </a:custGeom>
          <a:noFill/>
          <a:ln w="38100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sd="282916457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1800" b="1" strike="noStrike" spc="-1" noProof="0" dirty="0">
                <a:latin typeface="Arial"/>
              </a:rPr>
              <a:t>X-rays Test Bench </a:t>
            </a:r>
            <a:r>
              <a:rPr lang="en-US" sz="1800" b="0" strike="noStrike" spc="-1" noProof="0" dirty="0">
                <a:latin typeface="Arial"/>
              </a:rPr>
              <a:t>at CERN</a:t>
            </a:r>
          </a:p>
          <a:p>
            <a:r>
              <a:rPr lang="en-US" spc="-1" noProof="0" dirty="0">
                <a:latin typeface="Arial"/>
              </a:rPr>
              <a:t>was fundamental to</a:t>
            </a:r>
          </a:p>
          <a:p>
            <a:endParaRPr lang="en-US" spc="-1" noProof="0" dirty="0">
              <a:latin typeface="Arial"/>
            </a:endParaRPr>
          </a:p>
          <a:p>
            <a:r>
              <a:rPr lang="en-US" spc="-1" noProof="0" dirty="0">
                <a:latin typeface="Arial"/>
              </a:rPr>
              <a:t>1) </a:t>
            </a:r>
            <a:r>
              <a:rPr lang="en-US" spc="-1" noProof="0" dirty="0">
                <a:solidFill>
                  <a:srgbClr val="FF0000"/>
                </a:solidFill>
                <a:latin typeface="Arial"/>
              </a:rPr>
              <a:t>Qualify,  characterize and calibrate</a:t>
            </a:r>
          </a:p>
          <a:p>
            <a:r>
              <a:rPr lang="en-US" spc="-1" noProof="0" dirty="0">
                <a:latin typeface="Arial"/>
              </a:rPr>
              <a:t>all prototypes and series ERAMs</a:t>
            </a:r>
          </a:p>
          <a:p>
            <a:endParaRPr lang="en-US" spc="-1" noProof="0" dirty="0">
              <a:latin typeface="Arial"/>
            </a:endParaRPr>
          </a:p>
          <a:p>
            <a:r>
              <a:rPr lang="en-US" spc="-1" noProof="0" dirty="0">
                <a:latin typeface="Arial"/>
              </a:rPr>
              <a:t>2) support the development of </a:t>
            </a:r>
          </a:p>
          <a:p>
            <a:r>
              <a:rPr lang="en-US" spc="-1" noProof="0" dirty="0">
                <a:solidFill>
                  <a:srgbClr val="FF0000"/>
                </a:solidFill>
                <a:latin typeface="Arial"/>
              </a:rPr>
              <a:t>detailed ERAM response model </a:t>
            </a:r>
            <a:endParaRPr lang="en-US" sz="1800" b="0" strike="noStrike" spc="-1" noProof="0" dirty="0">
              <a:solidFill>
                <a:srgbClr val="FF0000"/>
              </a:solidFill>
              <a:latin typeface="Arial"/>
            </a:endParaRPr>
          </a:p>
          <a:p>
            <a:endParaRPr lang="en-US" sz="1800" b="0" strike="noStrike" spc="-1" noProof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8640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374B-52D5-85B0-88D3-08AA0CE86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</p:spPr>
        <p:txBody>
          <a:bodyPr/>
          <a:lstStyle/>
          <a:p>
            <a:r>
              <a:rPr lang="en-US" sz="3600" noProof="0" dirty="0"/>
              <a:t>The ND280 experiment: HATPC requirements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25A48-6110-AB09-7EA5-2F6A9D505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9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BAB09-AC91-D812-9503-1A829421D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EA2C-49C0-54AD-4CB3-8179204F0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100E92-6DCC-0CAE-BF5D-52ECF24CFA8F}"/>
              </a:ext>
            </a:extLst>
          </p:cNvPr>
          <p:cNvSpPr txBox="1"/>
          <p:nvPr/>
        </p:nvSpPr>
        <p:spPr>
          <a:xfrm>
            <a:off x="613848" y="1352919"/>
            <a:ext cx="5256231" cy="31490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lIns="81638" tIns="40819" rIns="81638" bIns="40819">
            <a:noAutofit/>
          </a:bodyPr>
          <a:lstStyle/>
          <a:p>
            <a:pPr>
              <a:buClr>
                <a:srgbClr val="000000"/>
              </a:buClr>
              <a:buSzPct val="45000"/>
            </a:pP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Momentum resolution </a:t>
            </a:r>
            <a:r>
              <a:rPr lang="en-US" spc="-1" noProof="0" dirty="0" err="1">
                <a:solidFill>
                  <a:srgbClr val="0000FF"/>
                </a:solidFill>
                <a:latin typeface="Symbol"/>
                <a:ea typeface="Arial"/>
              </a:rPr>
              <a:t>s</a:t>
            </a:r>
            <a:r>
              <a:rPr lang="en-US" spc="-1" baseline="-33000" noProof="0" dirty="0" err="1">
                <a:solidFill>
                  <a:srgbClr val="0000FF"/>
                </a:solidFill>
                <a:latin typeface="Arial"/>
                <a:ea typeface="Arial"/>
              </a:rPr>
              <a:t>p</a:t>
            </a:r>
            <a:r>
              <a:rPr lang="en-US" spc="-1" noProof="0" dirty="0">
                <a:solidFill>
                  <a:srgbClr val="0000FF"/>
                </a:solidFill>
                <a:latin typeface="Arial"/>
                <a:ea typeface="Arial"/>
              </a:rPr>
              <a:t>/p &lt; 9% at 1GeV/c</a:t>
            </a:r>
            <a:endParaRPr lang="en-US" spc="-1" noProof="0" dirty="0"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(neutrino energy)</a:t>
            </a:r>
            <a:endParaRPr lang="en-US" spc="-1" noProof="0" dirty="0"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endParaRPr lang="en-US" spc="-1" noProof="0" dirty="0"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pc="-1" noProof="0" dirty="0">
                <a:latin typeface="Arial"/>
              </a:rPr>
              <a:t>Energy resolution </a:t>
            </a:r>
            <a:r>
              <a:rPr lang="en-US" spc="-1" noProof="0" dirty="0" err="1">
                <a:solidFill>
                  <a:srgbClr val="0000FF"/>
                </a:solidFill>
                <a:latin typeface="Symbol"/>
                <a:ea typeface="Arial"/>
              </a:rPr>
              <a:t>s</a:t>
            </a:r>
            <a:r>
              <a:rPr lang="en-US" spc="-1" baseline="-33000" noProof="0" dirty="0" err="1">
                <a:solidFill>
                  <a:srgbClr val="0000FF"/>
                </a:solidFill>
                <a:latin typeface="Arial"/>
                <a:ea typeface="Arial"/>
              </a:rPr>
              <a:t>dE</a:t>
            </a:r>
            <a:r>
              <a:rPr lang="en-US" spc="-1" baseline="-33000" noProof="0" dirty="0">
                <a:solidFill>
                  <a:srgbClr val="0000FF"/>
                </a:solidFill>
                <a:latin typeface="Arial"/>
                <a:ea typeface="Arial"/>
              </a:rPr>
              <a:t>/dx</a:t>
            </a:r>
            <a:r>
              <a:rPr lang="en-US" spc="-1" noProof="0" dirty="0">
                <a:solidFill>
                  <a:srgbClr val="0000FF"/>
                </a:solidFill>
                <a:latin typeface="Arial"/>
                <a:ea typeface="Arial"/>
              </a:rPr>
              <a:t>&lt; 10% </a:t>
            </a:r>
            <a:r>
              <a:rPr lang="en-US" spc="-1" noProof="0" dirty="0">
                <a:latin typeface="Arial"/>
              </a:rPr>
              <a:t> </a:t>
            </a:r>
          </a:p>
          <a:p>
            <a:pPr>
              <a:buClr>
                <a:srgbClr val="000000"/>
              </a:buClr>
              <a:buSzPct val="45000"/>
            </a:pP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(PID muons and electrons)</a:t>
            </a:r>
            <a:endParaRPr lang="en-US" spc="-1" noProof="0" dirty="0"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endParaRPr lang="en-US" spc="-1" noProof="0" dirty="0">
              <a:solidFill>
                <a:srgbClr val="292929"/>
              </a:solidFill>
              <a:latin typeface="Arial"/>
              <a:ea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Space resolution </a:t>
            </a:r>
            <a:r>
              <a:rPr lang="en-US" spc="-1" noProof="0" dirty="0">
                <a:solidFill>
                  <a:srgbClr val="0000FF"/>
                </a:solidFill>
                <a:latin typeface="Arial"/>
                <a:ea typeface="Arial"/>
              </a:rPr>
              <a:t>O(500 </a:t>
            </a:r>
            <a:r>
              <a:rPr lang="en-US" spc="-1" noProof="0" dirty="0">
                <a:solidFill>
                  <a:srgbClr val="0000FF"/>
                </a:solidFill>
                <a:latin typeface="Symbol" panose="05050102010706020507" pitchFamily="18" charset="2"/>
                <a:ea typeface="Arial"/>
              </a:rPr>
              <a:t>m</a:t>
            </a:r>
            <a:r>
              <a:rPr lang="en-US" spc="-1" noProof="0" dirty="0">
                <a:solidFill>
                  <a:srgbClr val="0000FF"/>
                </a:solidFill>
                <a:latin typeface="Arial"/>
                <a:ea typeface="Arial"/>
              </a:rPr>
              <a:t>m)</a:t>
            </a:r>
          </a:p>
          <a:p>
            <a:pPr>
              <a:buClr>
                <a:srgbClr val="000000"/>
              </a:buClr>
              <a:buSzPct val="45000"/>
            </a:pPr>
            <a:r>
              <a:rPr lang="en-US" spc="-1" noProof="0" dirty="0">
                <a:solidFill>
                  <a:srgbClr val="292929"/>
                </a:solidFill>
                <a:latin typeface="Arial"/>
              </a:rPr>
              <a:t>(3D tracking &amp; pattern recognition</a:t>
            </a:r>
            <a:r>
              <a:rPr lang="en-US" spc="-1" noProof="0" dirty="0">
                <a:solidFill>
                  <a:srgbClr val="292929"/>
                </a:solidFill>
                <a:latin typeface="Arial"/>
                <a:ea typeface="Arial"/>
              </a:rPr>
              <a:t>)</a:t>
            </a:r>
          </a:p>
          <a:p>
            <a:pPr>
              <a:buClr>
                <a:srgbClr val="000000"/>
              </a:buClr>
              <a:buSzPct val="45000"/>
            </a:pPr>
            <a:endParaRPr lang="en-US" spc="-1" noProof="0" dirty="0">
              <a:solidFill>
                <a:srgbClr val="292929"/>
              </a:solid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pc="-1" noProof="0" dirty="0">
                <a:solidFill>
                  <a:srgbClr val="292929"/>
                </a:solidFill>
                <a:latin typeface="Arial"/>
              </a:rPr>
              <a:t>Low material budget walls 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~ 3</a:t>
            </a:r>
            <a:r>
              <a:rPr lang="en-US" spc="-1" noProof="0" dirty="0">
                <a:solidFill>
                  <a:srgbClr val="0000FF"/>
                </a:solidFill>
                <a:latin typeface="Arial"/>
                <a:ea typeface="Arial"/>
              </a:rPr>
              <a:t>% X</a:t>
            </a:r>
            <a:r>
              <a:rPr lang="en-US" spc="-1" baseline="-25000" noProof="0" dirty="0">
                <a:solidFill>
                  <a:srgbClr val="0000FF"/>
                </a:solidFill>
                <a:latin typeface="Arial"/>
                <a:ea typeface="Arial"/>
              </a:rPr>
              <a:t>0</a:t>
            </a:r>
            <a:endParaRPr lang="en-US" spc="-1" baseline="-25000" noProof="0" dirty="0">
              <a:solidFill>
                <a:srgbClr val="292929"/>
              </a:solid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pc="-1" noProof="0" dirty="0">
                <a:solidFill>
                  <a:srgbClr val="292929"/>
                </a:solidFill>
                <a:latin typeface="Arial"/>
              </a:rPr>
              <a:t>(matching tracks from neutrino active target) </a:t>
            </a:r>
            <a:endParaRPr lang="en-US" spc="-1" noProof="0" dirty="0"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endParaRPr lang="en-US" sz="1600" spc="-1" noProof="0" dirty="0"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F66724-FC3D-7B46-AD0A-5470AA033A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543" t="323" b="50915"/>
          <a:stretch/>
        </p:blipFill>
        <p:spPr>
          <a:xfrm>
            <a:off x="6259640" y="1310715"/>
            <a:ext cx="3601722" cy="20826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D6B5923-41BC-EBB4-4347-58A07199F313}"/>
              </a:ext>
            </a:extLst>
          </p:cNvPr>
          <p:cNvSpPr txBox="1"/>
          <p:nvPr/>
        </p:nvSpPr>
        <p:spPr>
          <a:xfrm>
            <a:off x="6464065" y="1116352"/>
            <a:ext cx="1375371" cy="29273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en-US" sz="1969" noProof="0" dirty="0">
                <a:solidFill>
                  <a:srgbClr val="0066FF"/>
                </a:solidFill>
              </a:rPr>
              <a:t>High Angle TPC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C97ED8-BB9C-C558-1876-B72C97763C20}"/>
              </a:ext>
            </a:extLst>
          </p:cNvPr>
          <p:cNvSpPr/>
          <p:nvPr/>
        </p:nvSpPr>
        <p:spPr>
          <a:xfrm>
            <a:off x="6274014" y="3426154"/>
            <a:ext cx="3567296" cy="369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66" noProof="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05FDC61-A97A-F1EE-620E-564901A189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565" t="323" b="92711"/>
          <a:stretch/>
        </p:blipFill>
        <p:spPr>
          <a:xfrm>
            <a:off x="6286584" y="3265711"/>
            <a:ext cx="922446" cy="2975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80D9ECC-DFA3-1EB5-E341-E39D2B7286C8}"/>
              </a:ext>
            </a:extLst>
          </p:cNvPr>
          <p:cNvSpPr txBox="1"/>
          <p:nvPr/>
        </p:nvSpPr>
        <p:spPr>
          <a:xfrm>
            <a:off x="6191942" y="3828240"/>
            <a:ext cx="5256231" cy="289310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195927" lvl="1">
              <a:buClr>
                <a:srgbClr val="000000"/>
              </a:buClr>
              <a:buSzPct val="45000"/>
            </a:pPr>
            <a:r>
              <a:rPr lang="en-US" sz="1400" spc="-1" noProof="0" dirty="0">
                <a:solidFill>
                  <a:srgbClr val="0000FF"/>
                </a:solidFill>
                <a:latin typeface="Arial"/>
                <a:ea typeface="Arial"/>
              </a:rPr>
              <a:t>Atmospheric pressure TPC</a:t>
            </a:r>
          </a:p>
          <a:p>
            <a:pPr marL="713311" lvl="2" indent="-19592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Arial"/>
              </a:rPr>
              <a:t>Gas: </a:t>
            </a:r>
            <a:r>
              <a:rPr lang="en-US" sz="1400" spc="-1" noProof="0" dirty="0">
                <a:solidFill>
                  <a:srgbClr val="00B0F0"/>
                </a:solidFill>
                <a:latin typeface="Arial"/>
                <a:ea typeface="Arial"/>
              </a:rPr>
              <a:t>T2K mixture (Ar-CF4-isoC4H10 = 95-3-2)</a:t>
            </a:r>
          </a:p>
          <a:p>
            <a:pPr marL="713311" lvl="2" indent="-19592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Arial"/>
              </a:rPr>
              <a:t>Gas contaminants better than O(10 ppm) level</a:t>
            </a:r>
          </a:p>
          <a:p>
            <a:pPr marL="713311" lvl="2" indent="-19592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noProof="0" dirty="0">
                <a:solidFill>
                  <a:srgbClr val="00B0F0"/>
                </a:solidFill>
                <a:latin typeface="Arial"/>
                <a:ea typeface="Arial"/>
              </a:rPr>
              <a:t>Drift length 1m</a:t>
            </a:r>
          </a:p>
          <a:p>
            <a:pPr marL="713311" lvl="2" indent="-19592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Arial"/>
              </a:rPr>
              <a:t>Central Cathode @ -27kV</a:t>
            </a:r>
          </a:p>
          <a:p>
            <a:pPr marL="713311" lvl="2" indent="-19592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noProof="0" dirty="0">
                <a:solidFill>
                  <a:srgbClr val="00B0F0"/>
                </a:solidFill>
                <a:latin typeface="Arial"/>
                <a:ea typeface="Arial"/>
              </a:rPr>
              <a:t>E field </a:t>
            </a:r>
            <a:r>
              <a:rPr lang="en-US" sz="1400" spc="-1" noProof="0" dirty="0" err="1">
                <a:solidFill>
                  <a:srgbClr val="00B0F0"/>
                </a:solidFill>
                <a:latin typeface="Arial"/>
                <a:ea typeface="Arial"/>
              </a:rPr>
              <a:t>unif</a:t>
            </a:r>
            <a:r>
              <a:rPr lang="en-US" sz="1400" spc="-1" noProof="0" dirty="0">
                <a:solidFill>
                  <a:srgbClr val="00B0F0"/>
                </a:solidFill>
                <a:latin typeface="Arial"/>
                <a:ea typeface="Arial"/>
              </a:rPr>
              <a:t>. &lt; 10</a:t>
            </a:r>
            <a:r>
              <a:rPr lang="en-US" sz="1400" spc="-1" baseline="30000" noProof="0" dirty="0">
                <a:solidFill>
                  <a:srgbClr val="00B0F0"/>
                </a:solidFill>
                <a:latin typeface="Arial"/>
                <a:ea typeface="Arial"/>
              </a:rPr>
              <a:t>-3</a:t>
            </a:r>
            <a:r>
              <a:rPr lang="en-US" sz="1400" spc="-1" noProof="0" dirty="0">
                <a:solidFill>
                  <a:srgbClr val="00B0F0"/>
                </a:solidFill>
                <a:latin typeface="Arial"/>
                <a:ea typeface="Arial"/>
              </a:rPr>
              <a:t> @1cm from walls</a:t>
            </a:r>
          </a:p>
          <a:p>
            <a:pPr marL="713311" lvl="2" indent="-19592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Arial"/>
              </a:rPr>
              <a:t>Low material budget, thin walls</a:t>
            </a:r>
          </a:p>
          <a:p>
            <a:pPr marL="713311" lvl="2" indent="-19592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noProof="0" dirty="0">
                <a:solidFill>
                  <a:srgbClr val="00B0F0"/>
                </a:solidFill>
                <a:latin typeface="Arial"/>
                <a:ea typeface="Arial"/>
              </a:rPr>
              <a:t>Active volume </a:t>
            </a:r>
            <a:r>
              <a:rPr lang="en-US" sz="1400" spc="-1" noProof="0" dirty="0">
                <a:solidFill>
                  <a:srgbClr val="00B0F0"/>
                </a:solidFill>
                <a:latin typeface="Arial"/>
              </a:rPr>
              <a:t>~ O(3m</a:t>
            </a:r>
            <a:r>
              <a:rPr lang="en-US" sz="1400" spc="-1" baseline="30000" noProof="0" dirty="0">
                <a:solidFill>
                  <a:srgbClr val="00B0F0"/>
                </a:solidFill>
                <a:latin typeface="Arial"/>
              </a:rPr>
              <a:t>3</a:t>
            </a:r>
            <a:r>
              <a:rPr lang="en-US" sz="1400" spc="-1" noProof="0" dirty="0">
                <a:solidFill>
                  <a:srgbClr val="00B0F0"/>
                </a:solidFill>
                <a:latin typeface="Arial"/>
              </a:rPr>
              <a:t>)</a:t>
            </a:r>
            <a:endParaRPr lang="en-US" sz="1400" spc="-1" noProof="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Arial"/>
            </a:endParaRPr>
          </a:p>
          <a:p>
            <a:pPr marL="195927" lvl="1">
              <a:buClr>
                <a:srgbClr val="000000"/>
              </a:buClr>
              <a:buSzPct val="45000"/>
            </a:pPr>
            <a:r>
              <a:rPr lang="en-US" sz="1400" spc="-1" noProof="0" dirty="0">
                <a:solidFill>
                  <a:srgbClr val="0000FF"/>
                </a:solidFill>
                <a:latin typeface="Arial"/>
                <a:ea typeface="Arial"/>
              </a:rPr>
              <a:t>Resistive MicroMegas sensors (ERAMs)</a:t>
            </a:r>
          </a:p>
          <a:p>
            <a:pPr marL="713311" lvl="2" indent="-19592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noProof="0" dirty="0">
                <a:latin typeface="Arial"/>
              </a:rPr>
              <a:t>Overall anode </a:t>
            </a:r>
            <a:r>
              <a:rPr lang="en-US" sz="1400" spc="-1" noProof="0" dirty="0">
                <a:solidFill>
                  <a:srgbClr val="00B0F0"/>
                </a:solidFill>
                <a:latin typeface="Arial"/>
              </a:rPr>
              <a:t>active surface ~ O(3m</a:t>
            </a:r>
            <a:r>
              <a:rPr lang="en-US" sz="1400" spc="-1" baseline="30000" noProof="0" dirty="0">
                <a:solidFill>
                  <a:srgbClr val="00B0F0"/>
                </a:solidFill>
                <a:latin typeface="Arial"/>
              </a:rPr>
              <a:t>2</a:t>
            </a:r>
            <a:r>
              <a:rPr lang="en-US" sz="1400" spc="-1" noProof="0" dirty="0">
                <a:solidFill>
                  <a:srgbClr val="00B0F0"/>
                </a:solidFill>
                <a:latin typeface="Arial"/>
              </a:rPr>
              <a:t>) </a:t>
            </a:r>
          </a:p>
          <a:p>
            <a:pPr marL="713311" lvl="2" indent="-19592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noProof="0" dirty="0">
                <a:solidFill>
                  <a:srgbClr val="00B0F0"/>
                </a:solidFill>
                <a:latin typeface="Arial"/>
                <a:ea typeface="Arial"/>
              </a:rPr>
              <a:t>Sampling length ~ 80-160 cm</a:t>
            </a:r>
          </a:p>
          <a:p>
            <a:pPr marL="713311" lvl="2" indent="-19592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noProof="0" dirty="0">
                <a:solidFill>
                  <a:srgbClr val="00B0F0"/>
                </a:solidFill>
                <a:latin typeface="Arial"/>
                <a:ea typeface="Arial"/>
              </a:rPr>
              <a:t>pads ~ 1x1cm</a:t>
            </a:r>
            <a:r>
              <a:rPr lang="en-US" sz="1400" spc="-1" baseline="33000" noProof="0" dirty="0">
                <a:solidFill>
                  <a:srgbClr val="00B0F0"/>
                </a:solidFill>
                <a:latin typeface="Arial"/>
                <a:ea typeface="Arial"/>
              </a:rPr>
              <a:t>2</a:t>
            </a:r>
            <a:r>
              <a:rPr lang="en-US" sz="1400" spc="-1" noProof="0" dirty="0">
                <a:solidFill>
                  <a:srgbClr val="00B0F0"/>
                </a:solidFill>
                <a:latin typeface="Arial"/>
              </a:rPr>
              <a:t> </a:t>
            </a:r>
          </a:p>
          <a:p>
            <a:pPr marL="713311" lvl="2" indent="-195927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spc="-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10k+10k channels / TPC @ End Plates (Anodes</a:t>
            </a:r>
            <a:r>
              <a:rPr lang="en-US" sz="1200" spc="-1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5926931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C3165C9-2FB6-2820-E62B-E73963E4E79E}"/>
              </a:ext>
            </a:extLst>
          </p:cNvPr>
          <p:cNvSpPr txBox="1"/>
          <p:nvPr/>
        </p:nvSpPr>
        <p:spPr>
          <a:xfrm>
            <a:off x="16822" y="-24402"/>
            <a:ext cx="1217517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spc="-1" noProof="0" dirty="0">
                <a:solidFill>
                  <a:srgbClr val="FF0000"/>
                </a:solidFill>
                <a:latin typeface="Arial"/>
              </a:rPr>
              <a:t>Field Cage assembling, characterization at CERN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0FB1FE-C673-2EFF-E3B1-2C334E614862}"/>
              </a:ext>
            </a:extLst>
          </p:cNvPr>
          <p:cNvSpPr txBox="1"/>
          <p:nvPr/>
        </p:nvSpPr>
        <p:spPr>
          <a:xfrm>
            <a:off x="3598279" y="843965"/>
            <a:ext cx="5805366" cy="369332"/>
          </a:xfrm>
          <a:custGeom>
            <a:avLst/>
            <a:gdLst>
              <a:gd name="connsiteX0" fmla="*/ 0 w 5805366"/>
              <a:gd name="connsiteY0" fmla="*/ 0 h 369332"/>
              <a:gd name="connsiteX1" fmla="*/ 638590 w 5805366"/>
              <a:gd name="connsiteY1" fmla="*/ 0 h 369332"/>
              <a:gd name="connsiteX2" fmla="*/ 1335234 w 5805366"/>
              <a:gd name="connsiteY2" fmla="*/ 0 h 369332"/>
              <a:gd name="connsiteX3" fmla="*/ 1915771 w 5805366"/>
              <a:gd name="connsiteY3" fmla="*/ 0 h 369332"/>
              <a:gd name="connsiteX4" fmla="*/ 2380200 w 5805366"/>
              <a:gd name="connsiteY4" fmla="*/ 0 h 369332"/>
              <a:gd name="connsiteX5" fmla="*/ 2844629 w 5805366"/>
              <a:gd name="connsiteY5" fmla="*/ 0 h 369332"/>
              <a:gd name="connsiteX6" fmla="*/ 3425166 w 5805366"/>
              <a:gd name="connsiteY6" fmla="*/ 0 h 369332"/>
              <a:gd name="connsiteX7" fmla="*/ 4005703 w 5805366"/>
              <a:gd name="connsiteY7" fmla="*/ 0 h 369332"/>
              <a:gd name="connsiteX8" fmla="*/ 4528185 w 5805366"/>
              <a:gd name="connsiteY8" fmla="*/ 0 h 369332"/>
              <a:gd name="connsiteX9" fmla="*/ 5224829 w 5805366"/>
              <a:gd name="connsiteY9" fmla="*/ 0 h 369332"/>
              <a:gd name="connsiteX10" fmla="*/ 5805366 w 5805366"/>
              <a:gd name="connsiteY10" fmla="*/ 0 h 369332"/>
              <a:gd name="connsiteX11" fmla="*/ 5805366 w 5805366"/>
              <a:gd name="connsiteY11" fmla="*/ 369332 h 369332"/>
              <a:gd name="connsiteX12" fmla="*/ 5398990 w 5805366"/>
              <a:gd name="connsiteY12" fmla="*/ 369332 h 369332"/>
              <a:gd name="connsiteX13" fmla="*/ 4992615 w 5805366"/>
              <a:gd name="connsiteY13" fmla="*/ 369332 h 369332"/>
              <a:gd name="connsiteX14" fmla="*/ 4295971 w 5805366"/>
              <a:gd name="connsiteY14" fmla="*/ 369332 h 369332"/>
              <a:gd name="connsiteX15" fmla="*/ 3773488 w 5805366"/>
              <a:gd name="connsiteY15" fmla="*/ 369332 h 369332"/>
              <a:gd name="connsiteX16" fmla="*/ 3134898 w 5805366"/>
              <a:gd name="connsiteY16" fmla="*/ 369332 h 369332"/>
              <a:gd name="connsiteX17" fmla="*/ 2728522 w 5805366"/>
              <a:gd name="connsiteY17" fmla="*/ 369332 h 369332"/>
              <a:gd name="connsiteX18" fmla="*/ 2089932 w 5805366"/>
              <a:gd name="connsiteY18" fmla="*/ 369332 h 369332"/>
              <a:gd name="connsiteX19" fmla="*/ 1567449 w 5805366"/>
              <a:gd name="connsiteY19" fmla="*/ 369332 h 369332"/>
              <a:gd name="connsiteX20" fmla="*/ 1103020 w 5805366"/>
              <a:gd name="connsiteY20" fmla="*/ 369332 h 369332"/>
              <a:gd name="connsiteX21" fmla="*/ 638590 w 5805366"/>
              <a:gd name="connsiteY21" fmla="*/ 369332 h 369332"/>
              <a:gd name="connsiteX22" fmla="*/ 0 w 5805366"/>
              <a:gd name="connsiteY22" fmla="*/ 369332 h 369332"/>
              <a:gd name="connsiteX23" fmla="*/ 0 w 5805366"/>
              <a:gd name="connsiteY23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805366" h="369332" extrusionOk="0">
                <a:moveTo>
                  <a:pt x="0" y="0"/>
                </a:moveTo>
                <a:cubicBezTo>
                  <a:pt x="273707" y="-56566"/>
                  <a:pt x="396988" y="38058"/>
                  <a:pt x="638590" y="0"/>
                </a:cubicBezTo>
                <a:cubicBezTo>
                  <a:pt x="880192" y="-38058"/>
                  <a:pt x="1190623" y="20599"/>
                  <a:pt x="1335234" y="0"/>
                </a:cubicBezTo>
                <a:cubicBezTo>
                  <a:pt x="1479845" y="-20599"/>
                  <a:pt x="1717073" y="9550"/>
                  <a:pt x="1915771" y="0"/>
                </a:cubicBezTo>
                <a:cubicBezTo>
                  <a:pt x="2114469" y="-9550"/>
                  <a:pt x="2212367" y="23015"/>
                  <a:pt x="2380200" y="0"/>
                </a:cubicBezTo>
                <a:cubicBezTo>
                  <a:pt x="2548033" y="-23015"/>
                  <a:pt x="2631200" y="19886"/>
                  <a:pt x="2844629" y="0"/>
                </a:cubicBezTo>
                <a:cubicBezTo>
                  <a:pt x="3058058" y="-19886"/>
                  <a:pt x="3290923" y="61381"/>
                  <a:pt x="3425166" y="0"/>
                </a:cubicBezTo>
                <a:cubicBezTo>
                  <a:pt x="3559409" y="-61381"/>
                  <a:pt x="3789189" y="27882"/>
                  <a:pt x="4005703" y="0"/>
                </a:cubicBezTo>
                <a:cubicBezTo>
                  <a:pt x="4222217" y="-27882"/>
                  <a:pt x="4338596" y="13322"/>
                  <a:pt x="4528185" y="0"/>
                </a:cubicBezTo>
                <a:cubicBezTo>
                  <a:pt x="4717774" y="-13322"/>
                  <a:pt x="4994303" y="25694"/>
                  <a:pt x="5224829" y="0"/>
                </a:cubicBezTo>
                <a:cubicBezTo>
                  <a:pt x="5455355" y="-25694"/>
                  <a:pt x="5571227" y="29363"/>
                  <a:pt x="5805366" y="0"/>
                </a:cubicBezTo>
                <a:cubicBezTo>
                  <a:pt x="5814194" y="91082"/>
                  <a:pt x="5793306" y="260134"/>
                  <a:pt x="5805366" y="369332"/>
                </a:cubicBezTo>
                <a:cubicBezTo>
                  <a:pt x="5717105" y="402185"/>
                  <a:pt x="5483296" y="368583"/>
                  <a:pt x="5398990" y="369332"/>
                </a:cubicBezTo>
                <a:cubicBezTo>
                  <a:pt x="5314684" y="370081"/>
                  <a:pt x="5182453" y="363016"/>
                  <a:pt x="4992615" y="369332"/>
                </a:cubicBezTo>
                <a:cubicBezTo>
                  <a:pt x="4802778" y="375648"/>
                  <a:pt x="4496883" y="352358"/>
                  <a:pt x="4295971" y="369332"/>
                </a:cubicBezTo>
                <a:cubicBezTo>
                  <a:pt x="4095059" y="386306"/>
                  <a:pt x="3906934" y="367219"/>
                  <a:pt x="3773488" y="369332"/>
                </a:cubicBezTo>
                <a:cubicBezTo>
                  <a:pt x="3640042" y="371445"/>
                  <a:pt x="3339437" y="313335"/>
                  <a:pt x="3134898" y="369332"/>
                </a:cubicBezTo>
                <a:cubicBezTo>
                  <a:pt x="2930359" y="425329"/>
                  <a:pt x="2892346" y="329516"/>
                  <a:pt x="2728522" y="369332"/>
                </a:cubicBezTo>
                <a:cubicBezTo>
                  <a:pt x="2564698" y="409148"/>
                  <a:pt x="2305909" y="319615"/>
                  <a:pt x="2089932" y="369332"/>
                </a:cubicBezTo>
                <a:cubicBezTo>
                  <a:pt x="1873955" y="419049"/>
                  <a:pt x="1761249" y="312921"/>
                  <a:pt x="1567449" y="369332"/>
                </a:cubicBezTo>
                <a:cubicBezTo>
                  <a:pt x="1373649" y="425743"/>
                  <a:pt x="1242055" y="344455"/>
                  <a:pt x="1103020" y="369332"/>
                </a:cubicBezTo>
                <a:cubicBezTo>
                  <a:pt x="963985" y="394209"/>
                  <a:pt x="774159" y="316714"/>
                  <a:pt x="638590" y="369332"/>
                </a:cubicBezTo>
                <a:cubicBezTo>
                  <a:pt x="503021" y="421950"/>
                  <a:pt x="195862" y="311196"/>
                  <a:pt x="0" y="369332"/>
                </a:cubicBezTo>
                <a:cubicBezTo>
                  <a:pt x="-24726" y="189276"/>
                  <a:pt x="42597" y="132559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124184483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noProof="0" dirty="0">
                <a:solidFill>
                  <a:srgbClr val="0000FF"/>
                </a:solidFill>
              </a:rPr>
              <a:t>Gas contamination from Field Cage – other contaminants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89E0FB-6055-60F6-68AE-E26431A6D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945" y="1492045"/>
            <a:ext cx="10093943" cy="505931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2FC1C2C-9AC7-E041-F3C8-C6561B1814CA}"/>
              </a:ext>
            </a:extLst>
          </p:cNvPr>
          <p:cNvSpPr/>
          <p:nvPr/>
        </p:nvSpPr>
        <p:spPr>
          <a:xfrm>
            <a:off x="7546512" y="5106542"/>
            <a:ext cx="3573044" cy="17235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0408925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6FA219-8BA9-FFBF-1154-5396F78C7921}"/>
              </a:ext>
            </a:extLst>
          </p:cNvPr>
          <p:cNvSpPr txBox="1"/>
          <p:nvPr/>
        </p:nvSpPr>
        <p:spPr>
          <a:xfrm>
            <a:off x="141718" y="70934"/>
            <a:ext cx="118696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44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ERAM Series Production experience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BB0BB2-4FB7-E194-1F27-D38EACC45E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956"/>
          <a:stretch/>
        </p:blipFill>
        <p:spPr>
          <a:xfrm>
            <a:off x="37210" y="1491602"/>
            <a:ext cx="5728723" cy="2122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BACA59-809D-7DBE-16ED-5A7A52C7EF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009"/>
          <a:stretch/>
        </p:blipFill>
        <p:spPr>
          <a:xfrm>
            <a:off x="6262646" y="1470493"/>
            <a:ext cx="2793732" cy="22529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388CA0-22CC-7952-8049-C4478F33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8977" y="3848495"/>
            <a:ext cx="3550669" cy="290571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3DAB971-72AB-0740-8B15-0CEAD45EBCD1}"/>
              </a:ext>
            </a:extLst>
          </p:cNvPr>
          <p:cNvCxnSpPr>
            <a:cxnSpLocks/>
          </p:cNvCxnSpPr>
          <p:nvPr/>
        </p:nvCxnSpPr>
        <p:spPr>
          <a:xfrm>
            <a:off x="7851420" y="2681963"/>
            <a:ext cx="440267" cy="38382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75602C-8897-8A9C-9D2F-A361C2A0EAD0}"/>
              </a:ext>
            </a:extLst>
          </p:cNvPr>
          <p:cNvCxnSpPr>
            <a:cxnSpLocks/>
          </p:cNvCxnSpPr>
          <p:nvPr/>
        </p:nvCxnSpPr>
        <p:spPr>
          <a:xfrm>
            <a:off x="8229600" y="2381956"/>
            <a:ext cx="2850177" cy="1625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62FA72DF-5759-7A26-CF4D-F494ED19A5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956"/>
          <a:stretch/>
        </p:blipFill>
        <p:spPr>
          <a:xfrm>
            <a:off x="37211" y="3848495"/>
            <a:ext cx="5728723" cy="212231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5B09594-3CAF-96A1-26A6-32B877A852EB}"/>
              </a:ext>
            </a:extLst>
          </p:cNvPr>
          <p:cNvSpPr txBox="1"/>
          <p:nvPr/>
        </p:nvSpPr>
        <p:spPr>
          <a:xfrm>
            <a:off x="280136" y="1057167"/>
            <a:ext cx="3580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Effect of gas density on (gas) GAIN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48BA684-655D-CC50-8169-9972D7A6B920}"/>
              </a:ext>
            </a:extLst>
          </p:cNvPr>
          <p:cNvSpPr txBox="1"/>
          <p:nvPr/>
        </p:nvSpPr>
        <p:spPr>
          <a:xfrm>
            <a:off x="2369013" y="6150853"/>
            <a:ext cx="33969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Effect of humidity on (gas) GAIN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0B5124-068D-8422-136B-8EC48BA84C04}"/>
              </a:ext>
            </a:extLst>
          </p:cNvPr>
          <p:cNvSpPr txBox="1"/>
          <p:nvPr/>
        </p:nvSpPr>
        <p:spPr>
          <a:xfrm>
            <a:off x="9549380" y="2227671"/>
            <a:ext cx="358066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noProof="0" dirty="0"/>
              <a:t>Fine grain scan</a:t>
            </a:r>
          </a:p>
          <a:p>
            <a:endParaRPr lang="en-US" noProof="0" dirty="0"/>
          </a:p>
          <a:p>
            <a:r>
              <a:rPr lang="en-US" noProof="0" dirty="0"/>
              <a:t>GAIN as a function </a:t>
            </a:r>
          </a:p>
          <a:p>
            <a:r>
              <a:rPr lang="en-US" noProof="0" dirty="0"/>
              <a:t>                   of Pad position</a:t>
            </a:r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4140459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D28A2-912B-179B-3510-1C88165F3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A9CA24-F683-DB78-B81F-53E681745E79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74133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4E0C75B-E265-13EC-0F3B-3AD9AA87122F}"/>
              </a:ext>
            </a:extLst>
          </p:cNvPr>
          <p:cNvSpPr txBox="1"/>
          <p:nvPr/>
        </p:nvSpPr>
        <p:spPr>
          <a:xfrm>
            <a:off x="141718" y="70934"/>
            <a:ext cx="1086494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44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Reconstructing tracks </a:t>
            </a:r>
            <a:r>
              <a:rPr lang="en-US" sz="4400" noProof="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n-US" sz="44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/dx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820F894-F7BA-4BEB-1CA3-75FFB6F43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13" y="1445207"/>
            <a:ext cx="5085644" cy="52653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9FD1D58-071F-BF57-34AF-3C864D7A7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7842" y="1485679"/>
            <a:ext cx="5180901" cy="53013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44AD0C4-E7EB-7D88-4FBB-FFA14BC2F34B}"/>
              </a:ext>
            </a:extLst>
          </p:cNvPr>
          <p:cNvSpPr txBox="1"/>
          <p:nvPr/>
        </p:nvSpPr>
        <p:spPr>
          <a:xfrm>
            <a:off x="523220" y="978361"/>
            <a:ext cx="9752894" cy="369332"/>
          </a:xfrm>
          <a:custGeom>
            <a:avLst/>
            <a:gdLst>
              <a:gd name="connsiteX0" fmla="*/ 0 w 9752894"/>
              <a:gd name="connsiteY0" fmla="*/ 0 h 369332"/>
              <a:gd name="connsiteX1" fmla="*/ 768758 w 9752894"/>
              <a:gd name="connsiteY1" fmla="*/ 0 h 369332"/>
              <a:gd name="connsiteX2" fmla="*/ 1244928 w 9752894"/>
              <a:gd name="connsiteY2" fmla="*/ 0 h 369332"/>
              <a:gd name="connsiteX3" fmla="*/ 1818628 w 9752894"/>
              <a:gd name="connsiteY3" fmla="*/ 0 h 369332"/>
              <a:gd name="connsiteX4" fmla="*/ 2587385 w 9752894"/>
              <a:gd name="connsiteY4" fmla="*/ 0 h 369332"/>
              <a:gd name="connsiteX5" fmla="*/ 3258614 w 9752894"/>
              <a:gd name="connsiteY5" fmla="*/ 0 h 369332"/>
              <a:gd name="connsiteX6" fmla="*/ 3637256 w 9752894"/>
              <a:gd name="connsiteY6" fmla="*/ 0 h 369332"/>
              <a:gd name="connsiteX7" fmla="*/ 4113426 w 9752894"/>
              <a:gd name="connsiteY7" fmla="*/ 0 h 369332"/>
              <a:gd name="connsiteX8" fmla="*/ 4394539 w 9752894"/>
              <a:gd name="connsiteY8" fmla="*/ 0 h 369332"/>
              <a:gd name="connsiteX9" fmla="*/ 4675652 w 9752894"/>
              <a:gd name="connsiteY9" fmla="*/ 0 h 369332"/>
              <a:gd name="connsiteX10" fmla="*/ 5054294 w 9752894"/>
              <a:gd name="connsiteY10" fmla="*/ 0 h 369332"/>
              <a:gd name="connsiteX11" fmla="*/ 5530465 w 9752894"/>
              <a:gd name="connsiteY11" fmla="*/ 0 h 369332"/>
              <a:gd name="connsiteX12" fmla="*/ 5811577 w 9752894"/>
              <a:gd name="connsiteY12" fmla="*/ 0 h 369332"/>
              <a:gd name="connsiteX13" fmla="*/ 6190219 w 9752894"/>
              <a:gd name="connsiteY13" fmla="*/ 0 h 369332"/>
              <a:gd name="connsiteX14" fmla="*/ 6958977 w 9752894"/>
              <a:gd name="connsiteY14" fmla="*/ 0 h 369332"/>
              <a:gd name="connsiteX15" fmla="*/ 7532676 w 9752894"/>
              <a:gd name="connsiteY15" fmla="*/ 0 h 369332"/>
              <a:gd name="connsiteX16" fmla="*/ 7813789 w 9752894"/>
              <a:gd name="connsiteY16" fmla="*/ 0 h 369332"/>
              <a:gd name="connsiteX17" fmla="*/ 8192431 w 9752894"/>
              <a:gd name="connsiteY17" fmla="*/ 0 h 369332"/>
              <a:gd name="connsiteX18" fmla="*/ 8473544 w 9752894"/>
              <a:gd name="connsiteY18" fmla="*/ 0 h 369332"/>
              <a:gd name="connsiteX19" fmla="*/ 8754657 w 9752894"/>
              <a:gd name="connsiteY19" fmla="*/ 0 h 369332"/>
              <a:gd name="connsiteX20" fmla="*/ 9752894 w 9752894"/>
              <a:gd name="connsiteY20" fmla="*/ 0 h 369332"/>
              <a:gd name="connsiteX21" fmla="*/ 9752894 w 9752894"/>
              <a:gd name="connsiteY21" fmla="*/ 369332 h 369332"/>
              <a:gd name="connsiteX22" fmla="*/ 8984136 w 9752894"/>
              <a:gd name="connsiteY22" fmla="*/ 369332 h 369332"/>
              <a:gd name="connsiteX23" fmla="*/ 8312908 w 9752894"/>
              <a:gd name="connsiteY23" fmla="*/ 369332 h 369332"/>
              <a:gd name="connsiteX24" fmla="*/ 8031795 w 9752894"/>
              <a:gd name="connsiteY24" fmla="*/ 369332 h 369332"/>
              <a:gd name="connsiteX25" fmla="*/ 7263038 w 9752894"/>
              <a:gd name="connsiteY25" fmla="*/ 369332 h 369332"/>
              <a:gd name="connsiteX26" fmla="*/ 6884396 w 9752894"/>
              <a:gd name="connsiteY26" fmla="*/ 369332 h 369332"/>
              <a:gd name="connsiteX27" fmla="*/ 6505754 w 9752894"/>
              <a:gd name="connsiteY27" fmla="*/ 369332 h 369332"/>
              <a:gd name="connsiteX28" fmla="*/ 5736996 w 9752894"/>
              <a:gd name="connsiteY28" fmla="*/ 369332 h 369332"/>
              <a:gd name="connsiteX29" fmla="*/ 5358355 w 9752894"/>
              <a:gd name="connsiteY29" fmla="*/ 369332 h 369332"/>
              <a:gd name="connsiteX30" fmla="*/ 5077242 w 9752894"/>
              <a:gd name="connsiteY30" fmla="*/ 369332 h 369332"/>
              <a:gd name="connsiteX31" fmla="*/ 4406013 w 9752894"/>
              <a:gd name="connsiteY31" fmla="*/ 369332 h 369332"/>
              <a:gd name="connsiteX32" fmla="*/ 4124900 w 9752894"/>
              <a:gd name="connsiteY32" fmla="*/ 369332 h 369332"/>
              <a:gd name="connsiteX33" fmla="*/ 3746259 w 9752894"/>
              <a:gd name="connsiteY33" fmla="*/ 369332 h 369332"/>
              <a:gd name="connsiteX34" fmla="*/ 2977501 w 9752894"/>
              <a:gd name="connsiteY34" fmla="*/ 369332 h 369332"/>
              <a:gd name="connsiteX35" fmla="*/ 2501330 w 9752894"/>
              <a:gd name="connsiteY35" fmla="*/ 369332 h 369332"/>
              <a:gd name="connsiteX36" fmla="*/ 1732573 w 9752894"/>
              <a:gd name="connsiteY36" fmla="*/ 369332 h 369332"/>
              <a:gd name="connsiteX37" fmla="*/ 1353931 w 9752894"/>
              <a:gd name="connsiteY37" fmla="*/ 369332 h 369332"/>
              <a:gd name="connsiteX38" fmla="*/ 975289 w 9752894"/>
              <a:gd name="connsiteY38" fmla="*/ 369332 h 369332"/>
              <a:gd name="connsiteX39" fmla="*/ 596648 w 9752894"/>
              <a:gd name="connsiteY39" fmla="*/ 369332 h 369332"/>
              <a:gd name="connsiteX40" fmla="*/ 0 w 9752894"/>
              <a:gd name="connsiteY40" fmla="*/ 369332 h 369332"/>
              <a:gd name="connsiteX41" fmla="*/ 0 w 9752894"/>
              <a:gd name="connsiteY41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752894" h="369332" extrusionOk="0">
                <a:moveTo>
                  <a:pt x="0" y="0"/>
                </a:moveTo>
                <a:cubicBezTo>
                  <a:pt x="174808" y="-88240"/>
                  <a:pt x="570225" y="29226"/>
                  <a:pt x="768758" y="0"/>
                </a:cubicBezTo>
                <a:cubicBezTo>
                  <a:pt x="967291" y="-29226"/>
                  <a:pt x="1019414" y="39918"/>
                  <a:pt x="1244928" y="0"/>
                </a:cubicBezTo>
                <a:cubicBezTo>
                  <a:pt x="1470442" y="-39918"/>
                  <a:pt x="1608285" y="994"/>
                  <a:pt x="1818628" y="0"/>
                </a:cubicBezTo>
                <a:cubicBezTo>
                  <a:pt x="2028971" y="-994"/>
                  <a:pt x="2240607" y="12316"/>
                  <a:pt x="2587385" y="0"/>
                </a:cubicBezTo>
                <a:cubicBezTo>
                  <a:pt x="2934163" y="-12316"/>
                  <a:pt x="3112630" y="23881"/>
                  <a:pt x="3258614" y="0"/>
                </a:cubicBezTo>
                <a:cubicBezTo>
                  <a:pt x="3404598" y="-23881"/>
                  <a:pt x="3558222" y="25094"/>
                  <a:pt x="3637256" y="0"/>
                </a:cubicBezTo>
                <a:cubicBezTo>
                  <a:pt x="3716290" y="-25094"/>
                  <a:pt x="4011896" y="39482"/>
                  <a:pt x="4113426" y="0"/>
                </a:cubicBezTo>
                <a:cubicBezTo>
                  <a:pt x="4214956" y="-39482"/>
                  <a:pt x="4306962" y="18938"/>
                  <a:pt x="4394539" y="0"/>
                </a:cubicBezTo>
                <a:cubicBezTo>
                  <a:pt x="4482116" y="-18938"/>
                  <a:pt x="4597831" y="23545"/>
                  <a:pt x="4675652" y="0"/>
                </a:cubicBezTo>
                <a:cubicBezTo>
                  <a:pt x="4753473" y="-23545"/>
                  <a:pt x="4868737" y="32599"/>
                  <a:pt x="5054294" y="0"/>
                </a:cubicBezTo>
                <a:cubicBezTo>
                  <a:pt x="5239851" y="-32599"/>
                  <a:pt x="5352224" y="53194"/>
                  <a:pt x="5530465" y="0"/>
                </a:cubicBezTo>
                <a:cubicBezTo>
                  <a:pt x="5708706" y="-53194"/>
                  <a:pt x="5701057" y="23233"/>
                  <a:pt x="5811577" y="0"/>
                </a:cubicBezTo>
                <a:cubicBezTo>
                  <a:pt x="5922097" y="-23233"/>
                  <a:pt x="6088501" y="26533"/>
                  <a:pt x="6190219" y="0"/>
                </a:cubicBezTo>
                <a:cubicBezTo>
                  <a:pt x="6291937" y="-26533"/>
                  <a:pt x="6674806" y="55766"/>
                  <a:pt x="6958977" y="0"/>
                </a:cubicBezTo>
                <a:cubicBezTo>
                  <a:pt x="7243148" y="-55766"/>
                  <a:pt x="7353634" y="6426"/>
                  <a:pt x="7532676" y="0"/>
                </a:cubicBezTo>
                <a:cubicBezTo>
                  <a:pt x="7711718" y="-6426"/>
                  <a:pt x="7683407" y="359"/>
                  <a:pt x="7813789" y="0"/>
                </a:cubicBezTo>
                <a:cubicBezTo>
                  <a:pt x="7944171" y="-359"/>
                  <a:pt x="8112002" y="19580"/>
                  <a:pt x="8192431" y="0"/>
                </a:cubicBezTo>
                <a:cubicBezTo>
                  <a:pt x="8272860" y="-19580"/>
                  <a:pt x="8373101" y="3960"/>
                  <a:pt x="8473544" y="0"/>
                </a:cubicBezTo>
                <a:cubicBezTo>
                  <a:pt x="8573987" y="-3960"/>
                  <a:pt x="8672601" y="26647"/>
                  <a:pt x="8754657" y="0"/>
                </a:cubicBezTo>
                <a:cubicBezTo>
                  <a:pt x="8836713" y="-26647"/>
                  <a:pt x="9383520" y="106141"/>
                  <a:pt x="9752894" y="0"/>
                </a:cubicBezTo>
                <a:cubicBezTo>
                  <a:pt x="9766224" y="78208"/>
                  <a:pt x="9747743" y="287284"/>
                  <a:pt x="9752894" y="369332"/>
                </a:cubicBezTo>
                <a:cubicBezTo>
                  <a:pt x="9475654" y="451562"/>
                  <a:pt x="9246731" y="335789"/>
                  <a:pt x="8984136" y="369332"/>
                </a:cubicBezTo>
                <a:cubicBezTo>
                  <a:pt x="8721541" y="402875"/>
                  <a:pt x="8482075" y="332283"/>
                  <a:pt x="8312908" y="369332"/>
                </a:cubicBezTo>
                <a:cubicBezTo>
                  <a:pt x="8143741" y="406381"/>
                  <a:pt x="8147242" y="337067"/>
                  <a:pt x="8031795" y="369332"/>
                </a:cubicBezTo>
                <a:cubicBezTo>
                  <a:pt x="7916348" y="401597"/>
                  <a:pt x="7442239" y="348250"/>
                  <a:pt x="7263038" y="369332"/>
                </a:cubicBezTo>
                <a:cubicBezTo>
                  <a:pt x="7083837" y="390414"/>
                  <a:pt x="6992914" y="351597"/>
                  <a:pt x="6884396" y="369332"/>
                </a:cubicBezTo>
                <a:cubicBezTo>
                  <a:pt x="6775878" y="387067"/>
                  <a:pt x="6592319" y="337390"/>
                  <a:pt x="6505754" y="369332"/>
                </a:cubicBezTo>
                <a:cubicBezTo>
                  <a:pt x="6419189" y="401274"/>
                  <a:pt x="6055023" y="309695"/>
                  <a:pt x="5736996" y="369332"/>
                </a:cubicBezTo>
                <a:cubicBezTo>
                  <a:pt x="5418969" y="428969"/>
                  <a:pt x="5464151" y="359801"/>
                  <a:pt x="5358355" y="369332"/>
                </a:cubicBezTo>
                <a:cubicBezTo>
                  <a:pt x="5252559" y="378863"/>
                  <a:pt x="5137332" y="357570"/>
                  <a:pt x="5077242" y="369332"/>
                </a:cubicBezTo>
                <a:cubicBezTo>
                  <a:pt x="5017152" y="381094"/>
                  <a:pt x="4621294" y="338472"/>
                  <a:pt x="4406013" y="369332"/>
                </a:cubicBezTo>
                <a:cubicBezTo>
                  <a:pt x="4190732" y="400192"/>
                  <a:pt x="4225202" y="342762"/>
                  <a:pt x="4124900" y="369332"/>
                </a:cubicBezTo>
                <a:cubicBezTo>
                  <a:pt x="4024598" y="395902"/>
                  <a:pt x="3908370" y="364829"/>
                  <a:pt x="3746259" y="369332"/>
                </a:cubicBezTo>
                <a:cubicBezTo>
                  <a:pt x="3584148" y="373835"/>
                  <a:pt x="3152016" y="326255"/>
                  <a:pt x="2977501" y="369332"/>
                </a:cubicBezTo>
                <a:cubicBezTo>
                  <a:pt x="2802986" y="412409"/>
                  <a:pt x="2652897" y="326366"/>
                  <a:pt x="2501330" y="369332"/>
                </a:cubicBezTo>
                <a:cubicBezTo>
                  <a:pt x="2349763" y="412298"/>
                  <a:pt x="1898856" y="280087"/>
                  <a:pt x="1732573" y="369332"/>
                </a:cubicBezTo>
                <a:cubicBezTo>
                  <a:pt x="1566290" y="458577"/>
                  <a:pt x="1539979" y="352495"/>
                  <a:pt x="1353931" y="369332"/>
                </a:cubicBezTo>
                <a:cubicBezTo>
                  <a:pt x="1167883" y="386169"/>
                  <a:pt x="1113914" y="334365"/>
                  <a:pt x="975289" y="369332"/>
                </a:cubicBezTo>
                <a:cubicBezTo>
                  <a:pt x="836664" y="404299"/>
                  <a:pt x="680572" y="328485"/>
                  <a:pt x="596648" y="369332"/>
                </a:cubicBezTo>
                <a:cubicBezTo>
                  <a:pt x="512724" y="410179"/>
                  <a:pt x="158627" y="316610"/>
                  <a:pt x="0" y="369332"/>
                </a:cubicBezTo>
                <a:cubicBezTo>
                  <a:pt x="-41260" y="213857"/>
                  <a:pt x="37726" y="88308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923698196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pc="-1" noProof="0" dirty="0" err="1">
                <a:solidFill>
                  <a:srgbClr val="0000FF"/>
                </a:solidFill>
                <a:latin typeface="Arial"/>
              </a:rPr>
              <a:t>dE</a:t>
            </a:r>
            <a:r>
              <a:rPr lang="en-US" spc="-1" noProof="0" dirty="0">
                <a:solidFill>
                  <a:srgbClr val="0000FF"/>
                </a:solidFill>
                <a:latin typeface="Arial"/>
              </a:rPr>
              <a:t>/dx – comparison of SWF and XP methods on Test Beam data (4GeV electrons, DESY)  </a:t>
            </a:r>
          </a:p>
        </p:txBody>
      </p:sp>
    </p:spTree>
    <p:extLst>
      <p:ext uri="{BB962C8B-B14F-4D97-AF65-F5344CB8AC3E}">
        <p14:creationId xmlns:p14="http://schemas.microsoft.com/office/powerpoint/2010/main" val="16866696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6FA219-8BA9-FFBF-1154-5396F78C7921}"/>
              </a:ext>
            </a:extLst>
          </p:cNvPr>
          <p:cNvSpPr txBox="1"/>
          <p:nvPr/>
        </p:nvSpPr>
        <p:spPr>
          <a:xfrm>
            <a:off x="141718" y="70934"/>
            <a:ext cx="118696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44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Reconstructing tracks – pattern recognition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DFFBE3-9728-E780-E8FE-CC833F2EDA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015" t="12247"/>
          <a:stretch/>
        </p:blipFill>
        <p:spPr>
          <a:xfrm>
            <a:off x="701120" y="942702"/>
            <a:ext cx="4529137" cy="31459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2B5174-1CBD-9CF5-467B-223B3641503B}"/>
              </a:ext>
            </a:extLst>
          </p:cNvPr>
          <p:cNvSpPr txBox="1"/>
          <p:nvPr/>
        </p:nvSpPr>
        <p:spPr>
          <a:xfrm>
            <a:off x="327249" y="4191000"/>
            <a:ext cx="635657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Time and charge definition for each hit </a:t>
            </a:r>
          </a:p>
          <a:p>
            <a:endParaRPr lang="en-US" sz="2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Waveform multipeak search in order to differentiate vertices and crossing trajectories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noProof="0" dirty="0">
                <a:latin typeface="Arial" panose="020B0604020202020204" pitchFamily="34" charset="0"/>
                <a:cs typeface="Arial" panose="020B0604020202020204" pitchFamily="34" charset="0"/>
              </a:rPr>
              <a:t>Merging between different ERAMs and End Plates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17BAA6-E90C-CEAD-0CDC-5AF545E738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0014" y="942702"/>
            <a:ext cx="4892121" cy="545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58375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5FA7870-89F1-9555-768C-2327352FDB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665"/>
          <a:stretch/>
        </p:blipFill>
        <p:spPr>
          <a:xfrm>
            <a:off x="5821020" y="1719996"/>
            <a:ext cx="6370980" cy="46308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F91C72-FD92-4620-F107-242395FF50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930" b="4589"/>
          <a:stretch/>
        </p:blipFill>
        <p:spPr>
          <a:xfrm>
            <a:off x="249796" y="1160754"/>
            <a:ext cx="5540641" cy="37724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B36CF5-562E-7924-649D-D638D91206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52" r="67621" b="41539"/>
          <a:stretch/>
        </p:blipFill>
        <p:spPr>
          <a:xfrm>
            <a:off x="7005361" y="2745202"/>
            <a:ext cx="2662152" cy="7789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9CFB68E-91E8-10ED-315A-62B9342B31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540" r="60524" b="28086"/>
          <a:stretch/>
        </p:blipFill>
        <p:spPr>
          <a:xfrm>
            <a:off x="333628" y="5123155"/>
            <a:ext cx="3411872" cy="9934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31302E-FB24-45A8-F7EC-F7ABAA599B23}"/>
              </a:ext>
            </a:extLst>
          </p:cNvPr>
          <p:cNvSpPr txBox="1"/>
          <p:nvPr/>
        </p:nvSpPr>
        <p:spPr>
          <a:xfrm>
            <a:off x="141718" y="70934"/>
            <a:ext cx="118696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44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Reconstructing tracks – trajectory fitting</a:t>
            </a:r>
          </a:p>
        </p:txBody>
      </p:sp>
    </p:spTree>
    <p:extLst>
      <p:ext uri="{BB962C8B-B14F-4D97-AF65-F5344CB8AC3E}">
        <p14:creationId xmlns:p14="http://schemas.microsoft.com/office/powerpoint/2010/main" val="92758720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D6FA219-8BA9-FFBF-1154-5396F78C7921}"/>
              </a:ext>
            </a:extLst>
          </p:cNvPr>
          <p:cNvSpPr txBox="1"/>
          <p:nvPr/>
        </p:nvSpPr>
        <p:spPr>
          <a:xfrm>
            <a:off x="333628" y="127378"/>
            <a:ext cx="1120361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0" algn="l"/>
              </a:tabLst>
            </a:pPr>
            <a:r>
              <a:rPr lang="en-US" sz="4800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T2K gas properties</a:t>
            </a:r>
          </a:p>
        </p:txBody>
      </p:sp>
      <p:pic>
        <p:nvPicPr>
          <p:cNvPr id="4" name="Picture 3" descr="A graph of gas and electrical energy&#10;&#10;Description automatically generated with medium confidence">
            <a:extLst>
              <a:ext uri="{FF2B5EF4-FFF2-40B4-BE49-F238E27FC236}">
                <a16:creationId xmlns:a16="http://schemas.microsoft.com/office/drawing/2014/main" id="{7BA0EB89-880A-2598-9A78-5763EEF941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239" y="1423649"/>
            <a:ext cx="8085521" cy="466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5508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77396" y="739897"/>
            <a:ext cx="8837209" cy="322538"/>
          </a:xfrm>
          <a:custGeom>
            <a:avLst/>
            <a:gdLst/>
            <a:ahLst/>
            <a:cxnLst/>
            <a:rect l="l" t="t" r="r" b="b"/>
            <a:pathLst>
              <a:path w="13779500" h="502919">
                <a:moveTo>
                  <a:pt x="13779500" y="0"/>
                </a:moveTo>
                <a:lnTo>
                  <a:pt x="0" y="0"/>
                </a:lnTo>
                <a:lnTo>
                  <a:pt x="0" y="502464"/>
                </a:lnTo>
                <a:lnTo>
                  <a:pt x="13779500" y="502464"/>
                </a:lnTo>
                <a:lnTo>
                  <a:pt x="137795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52133" y="124865"/>
            <a:ext cx="5603686" cy="366457"/>
          </a:xfrm>
          <a:prstGeom prst="rect">
            <a:avLst/>
          </a:prstGeom>
        </p:spPr>
        <p:txBody>
          <a:bodyPr vert="horz" wrap="square" lIns="0" tIns="10996" rIns="0" bIns="0" rtlCol="0" anchor="t" anchorCtr="0">
            <a:spAutoFit/>
          </a:bodyPr>
          <a:lstStyle/>
          <a:p>
            <a:pPr marL="8145">
              <a:lnSpc>
                <a:spcPct val="100000"/>
              </a:lnSpc>
              <a:spcBef>
                <a:spcPts val="87"/>
              </a:spcBef>
            </a:pPr>
            <a:r>
              <a:rPr lang="en-US" sz="2309" noProof="0" dirty="0"/>
              <a:t>RC</a:t>
            </a:r>
            <a:r>
              <a:rPr lang="en-US" sz="2309" b="0" spc="22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MAP</a:t>
            </a:r>
            <a:r>
              <a:rPr lang="en-US" sz="2309" b="0" spc="-22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DERIVED</a:t>
            </a:r>
            <a:r>
              <a:rPr lang="en-US" sz="2309" b="0" spc="22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FROM</a:t>
            </a:r>
            <a:r>
              <a:rPr lang="en-US" sz="2309" b="0" spc="22" noProof="0" dirty="0">
                <a:latin typeface="Times New Roman"/>
                <a:cs typeface="Times New Roman"/>
              </a:rPr>
              <a:t> </a:t>
            </a:r>
            <a:r>
              <a:rPr lang="en-US" sz="2309" spc="-6" noProof="0" dirty="0"/>
              <a:t>X-</a:t>
            </a:r>
            <a:r>
              <a:rPr lang="en-US" sz="2309" spc="-32" noProof="0" dirty="0"/>
              <a:t>RAY</a:t>
            </a:r>
            <a:r>
              <a:rPr lang="en-US" sz="2309" b="0" spc="-22" noProof="0" dirty="0">
                <a:latin typeface="Times New Roman"/>
                <a:cs typeface="Times New Roman"/>
              </a:rPr>
              <a:t> </a:t>
            </a:r>
            <a:r>
              <a:rPr lang="en-US" sz="2309" spc="-6" noProof="0" dirty="0"/>
              <a:t>SCANS</a:t>
            </a:r>
            <a:endParaRPr lang="en-US" sz="2309" noProof="0" dirty="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816581" y="796367"/>
            <a:ext cx="8610374" cy="3607373"/>
            <a:chOff x="890126" y="1241742"/>
            <a:chExt cx="13425805" cy="562483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0126" y="1259027"/>
              <a:ext cx="13074901" cy="560730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377657" y="1241742"/>
              <a:ext cx="12938760" cy="3131820"/>
            </a:xfrm>
            <a:custGeom>
              <a:avLst/>
              <a:gdLst/>
              <a:ahLst/>
              <a:cxnLst/>
              <a:rect l="l" t="t" r="r" b="b"/>
              <a:pathLst>
                <a:path w="12938760" h="3131820">
                  <a:moveTo>
                    <a:pt x="5968162" y="2744165"/>
                  </a:moveTo>
                  <a:lnTo>
                    <a:pt x="0" y="2744165"/>
                  </a:lnTo>
                  <a:lnTo>
                    <a:pt x="0" y="3068967"/>
                  </a:lnTo>
                  <a:lnTo>
                    <a:pt x="685342" y="3068967"/>
                  </a:lnTo>
                  <a:lnTo>
                    <a:pt x="685342" y="3131375"/>
                  </a:lnTo>
                  <a:lnTo>
                    <a:pt x="1635163" y="3131375"/>
                  </a:lnTo>
                  <a:lnTo>
                    <a:pt x="1635163" y="3068967"/>
                  </a:lnTo>
                  <a:lnTo>
                    <a:pt x="5968162" y="3068967"/>
                  </a:lnTo>
                  <a:lnTo>
                    <a:pt x="5968162" y="2744165"/>
                  </a:lnTo>
                  <a:close/>
                </a:path>
                <a:path w="12938760" h="3131820">
                  <a:moveTo>
                    <a:pt x="12110898" y="0"/>
                  </a:moveTo>
                  <a:lnTo>
                    <a:pt x="0" y="0"/>
                  </a:lnTo>
                  <a:lnTo>
                    <a:pt x="0" y="249529"/>
                  </a:lnTo>
                  <a:lnTo>
                    <a:pt x="12110898" y="249529"/>
                  </a:lnTo>
                  <a:lnTo>
                    <a:pt x="12110898" y="0"/>
                  </a:lnTo>
                  <a:close/>
                </a:path>
                <a:path w="12938760" h="3131820">
                  <a:moveTo>
                    <a:pt x="12938151" y="2911246"/>
                  </a:moveTo>
                  <a:lnTo>
                    <a:pt x="12145658" y="2911246"/>
                  </a:lnTo>
                  <a:lnTo>
                    <a:pt x="12145658" y="2906179"/>
                  </a:lnTo>
                  <a:lnTo>
                    <a:pt x="6478308" y="2906179"/>
                  </a:lnTo>
                  <a:lnTo>
                    <a:pt x="6478308" y="3068967"/>
                  </a:lnTo>
                  <a:lnTo>
                    <a:pt x="6482397" y="3068967"/>
                  </a:lnTo>
                  <a:lnTo>
                    <a:pt x="6482397" y="3128327"/>
                  </a:lnTo>
                  <a:lnTo>
                    <a:pt x="12938151" y="3128327"/>
                  </a:lnTo>
                  <a:lnTo>
                    <a:pt x="12938151" y="291124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lang="en-US" sz="1154" noProof="0" dirty="0"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649008" y="2630452"/>
            <a:ext cx="443489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16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649768" y="2571221"/>
            <a:ext cx="609238" cy="208509"/>
          </a:xfrm>
          <a:custGeom>
            <a:avLst/>
            <a:gdLst/>
            <a:ahLst/>
            <a:cxnLst/>
            <a:rect l="l" t="t" r="r" b="b"/>
            <a:pathLst>
              <a:path w="949960" h="325120">
                <a:moveTo>
                  <a:pt x="949830" y="0"/>
                </a:moveTo>
                <a:lnTo>
                  <a:pt x="0" y="0"/>
                </a:lnTo>
                <a:lnTo>
                  <a:pt x="0" y="324763"/>
                </a:lnTo>
                <a:lnTo>
                  <a:pt x="949830" y="324763"/>
                </a:lnTo>
                <a:lnTo>
                  <a:pt x="9498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9" name="object 9"/>
          <p:cNvSpPr txBox="1"/>
          <p:nvPr/>
        </p:nvSpPr>
        <p:spPr>
          <a:xfrm>
            <a:off x="4729996" y="2605326"/>
            <a:ext cx="443489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15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82443" y="2620167"/>
            <a:ext cx="609238" cy="161261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2353" rIns="0" bIns="0" rtlCol="0">
            <a:spAutoFit/>
          </a:bodyPr>
          <a:lstStyle/>
          <a:p>
            <a:pPr marL="87961">
              <a:spcBef>
                <a:spcPts val="333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10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838833" y="2602302"/>
            <a:ext cx="609238" cy="161261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2353" rIns="0" bIns="0" rtlCol="0">
            <a:spAutoFit/>
          </a:bodyPr>
          <a:lstStyle/>
          <a:p>
            <a:pPr marL="87961">
              <a:spcBef>
                <a:spcPts val="333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12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725695" y="752298"/>
            <a:ext cx="609238" cy="208509"/>
          </a:xfrm>
          <a:custGeom>
            <a:avLst/>
            <a:gdLst/>
            <a:ahLst/>
            <a:cxnLst/>
            <a:rect l="l" t="t" r="r" b="b"/>
            <a:pathLst>
              <a:path w="949960" h="325119">
                <a:moveTo>
                  <a:pt x="949826" y="0"/>
                </a:moveTo>
                <a:lnTo>
                  <a:pt x="0" y="0"/>
                </a:lnTo>
                <a:lnTo>
                  <a:pt x="0" y="324758"/>
                </a:lnTo>
                <a:lnTo>
                  <a:pt x="949826" y="324758"/>
                </a:lnTo>
                <a:lnTo>
                  <a:pt x="9498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13" name="object 13"/>
          <p:cNvSpPr txBox="1"/>
          <p:nvPr/>
        </p:nvSpPr>
        <p:spPr>
          <a:xfrm>
            <a:off x="4805923" y="785846"/>
            <a:ext cx="443489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01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782443" y="746814"/>
            <a:ext cx="609238" cy="208509"/>
          </a:xfrm>
          <a:custGeom>
            <a:avLst/>
            <a:gdLst/>
            <a:ahLst/>
            <a:cxnLst/>
            <a:rect l="l" t="t" r="r" b="b"/>
            <a:pathLst>
              <a:path w="949959" h="325119">
                <a:moveTo>
                  <a:pt x="949826" y="0"/>
                </a:moveTo>
                <a:lnTo>
                  <a:pt x="0" y="0"/>
                </a:lnTo>
                <a:lnTo>
                  <a:pt x="0" y="324763"/>
                </a:lnTo>
                <a:lnTo>
                  <a:pt x="949826" y="324763"/>
                </a:lnTo>
                <a:lnTo>
                  <a:pt x="9498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15" name="object 15"/>
          <p:cNvSpPr txBox="1"/>
          <p:nvPr/>
        </p:nvSpPr>
        <p:spPr>
          <a:xfrm>
            <a:off x="6862671" y="780365"/>
            <a:ext cx="443489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23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838833" y="760001"/>
            <a:ext cx="609238" cy="208509"/>
          </a:xfrm>
          <a:custGeom>
            <a:avLst/>
            <a:gdLst/>
            <a:ahLst/>
            <a:cxnLst/>
            <a:rect l="l" t="t" r="r" b="b"/>
            <a:pathLst>
              <a:path w="949959" h="325119">
                <a:moveTo>
                  <a:pt x="949826" y="0"/>
                </a:moveTo>
                <a:lnTo>
                  <a:pt x="0" y="0"/>
                </a:lnTo>
                <a:lnTo>
                  <a:pt x="0" y="324763"/>
                </a:lnTo>
                <a:lnTo>
                  <a:pt x="949826" y="324763"/>
                </a:lnTo>
                <a:lnTo>
                  <a:pt x="9498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17" name="object 17"/>
          <p:cNvSpPr txBox="1"/>
          <p:nvPr/>
        </p:nvSpPr>
        <p:spPr>
          <a:xfrm>
            <a:off x="8919061" y="793551"/>
            <a:ext cx="443489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02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568780" y="777857"/>
            <a:ext cx="609238" cy="208509"/>
          </a:xfrm>
          <a:custGeom>
            <a:avLst/>
            <a:gdLst/>
            <a:ahLst/>
            <a:cxnLst/>
            <a:rect l="l" t="t" r="r" b="b"/>
            <a:pathLst>
              <a:path w="949960" h="325119">
                <a:moveTo>
                  <a:pt x="949826" y="0"/>
                </a:moveTo>
                <a:lnTo>
                  <a:pt x="0" y="0"/>
                </a:lnTo>
                <a:lnTo>
                  <a:pt x="0" y="324758"/>
                </a:lnTo>
                <a:lnTo>
                  <a:pt x="949826" y="324758"/>
                </a:lnTo>
                <a:lnTo>
                  <a:pt x="9498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19" name="object 19"/>
          <p:cNvSpPr txBox="1"/>
          <p:nvPr/>
        </p:nvSpPr>
        <p:spPr>
          <a:xfrm>
            <a:off x="2649008" y="811412"/>
            <a:ext cx="443489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07</a:t>
            </a:r>
            <a:endParaRPr lang="en-US" sz="770" noProof="0" dirty="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4664054" y="135748"/>
            <a:ext cx="5804458" cy="6400257"/>
            <a:chOff x="5330075" y="211667"/>
            <a:chExt cx="9050655" cy="9979660"/>
          </a:xfrm>
        </p:grpSpPr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82024" y="6866339"/>
              <a:ext cx="3121634" cy="3236173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9955406" y="6866353"/>
              <a:ext cx="1297305" cy="3236595"/>
            </a:xfrm>
            <a:custGeom>
              <a:avLst/>
              <a:gdLst/>
              <a:ahLst/>
              <a:cxnLst/>
              <a:rect l="l" t="t" r="r" b="b"/>
              <a:pathLst>
                <a:path w="1297304" h="3236595">
                  <a:moveTo>
                    <a:pt x="0" y="0"/>
                  </a:moveTo>
                  <a:lnTo>
                    <a:pt x="1296851" y="0"/>
                  </a:lnTo>
                  <a:lnTo>
                    <a:pt x="1296851" y="3236160"/>
                  </a:lnTo>
                  <a:lnTo>
                    <a:pt x="0" y="3236160"/>
                  </a:lnTo>
                  <a:lnTo>
                    <a:pt x="0" y="0"/>
                  </a:lnTo>
                  <a:close/>
                </a:path>
              </a:pathLst>
            </a:custGeom>
            <a:ln w="3827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 lang="en-US" sz="1154" noProof="0" dirty="0"/>
            </a:p>
          </p:txBody>
        </p:sp>
        <p:pic>
          <p:nvPicPr>
            <p:cNvPr id="23" name="object 2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30075" y="6655292"/>
              <a:ext cx="3534917" cy="3535996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343509" y="211667"/>
              <a:ext cx="1037167" cy="1032932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4810003" y="5045609"/>
            <a:ext cx="1997535" cy="156278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962" spc="-6" noProof="0" dirty="0">
                <a:solidFill>
                  <a:srgbClr val="FF0000"/>
                </a:solidFill>
                <a:latin typeface="Arial"/>
                <a:cs typeface="Arial"/>
              </a:rPr>
              <a:t>ERAM-</a:t>
            </a:r>
            <a:r>
              <a:rPr lang="en-US" sz="962" noProof="0" dirty="0">
                <a:solidFill>
                  <a:srgbClr val="FF0000"/>
                </a:solidFill>
                <a:latin typeface="Arial"/>
                <a:cs typeface="Arial"/>
              </a:rPr>
              <a:t>01</a:t>
            </a:r>
            <a:r>
              <a:rPr lang="en-US" sz="962" spc="10" noProof="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962" noProof="0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lang="en-US" sz="962" spc="22" noProof="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962" noProof="0" dirty="0">
                <a:solidFill>
                  <a:srgbClr val="FF0000"/>
                </a:solidFill>
                <a:latin typeface="Arial"/>
                <a:cs typeface="Arial"/>
              </a:rPr>
              <a:t>(k</a:t>
            </a:r>
            <a:r>
              <a:rPr lang="en-US" sz="962" noProof="0" dirty="0">
                <a:solidFill>
                  <a:srgbClr val="FF0000"/>
                </a:solidFill>
                <a:latin typeface="Symbol"/>
                <a:cs typeface="Symbol"/>
              </a:rPr>
              <a:t></a:t>
            </a:r>
            <a:r>
              <a:rPr lang="en-US" sz="962" noProof="0" dirty="0">
                <a:solidFill>
                  <a:srgbClr val="FF0000"/>
                </a:solidFill>
                <a:latin typeface="Arial"/>
                <a:cs typeface="Arial"/>
              </a:rPr>
              <a:t>)</a:t>
            </a:r>
            <a:r>
              <a:rPr lang="en-US" sz="962" spc="16" noProof="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962" noProof="0" dirty="0">
                <a:solidFill>
                  <a:srgbClr val="FF0000"/>
                </a:solidFill>
                <a:latin typeface="Arial"/>
                <a:cs typeface="Arial"/>
              </a:rPr>
              <a:t>after</a:t>
            </a:r>
            <a:r>
              <a:rPr lang="en-US" sz="962" spc="22" noProof="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962" noProof="0" dirty="0">
                <a:solidFill>
                  <a:srgbClr val="FF0000"/>
                </a:solidFill>
                <a:latin typeface="Arial"/>
                <a:cs typeface="Arial"/>
              </a:rPr>
              <a:t>DLC</a:t>
            </a:r>
            <a:r>
              <a:rPr lang="en-US" sz="962" spc="19" noProof="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962" spc="-6" noProof="0" dirty="0">
                <a:solidFill>
                  <a:srgbClr val="FF0000"/>
                </a:solidFill>
                <a:latin typeface="Arial"/>
                <a:cs typeface="Arial"/>
              </a:rPr>
              <a:t>pressing</a:t>
            </a:r>
            <a:endParaRPr lang="en-US" sz="962" noProof="0" dirty="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827522" y="5606345"/>
            <a:ext cx="1398478" cy="156278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962" spc="-6" noProof="0" dirty="0">
                <a:solidFill>
                  <a:srgbClr val="66CCFF"/>
                </a:solidFill>
                <a:latin typeface="Arial"/>
                <a:cs typeface="Arial"/>
              </a:rPr>
              <a:t>ERAM-</a:t>
            </a:r>
            <a:r>
              <a:rPr lang="en-US" sz="962" noProof="0" dirty="0">
                <a:solidFill>
                  <a:srgbClr val="66CCFF"/>
                </a:solidFill>
                <a:latin typeface="Arial"/>
                <a:cs typeface="Arial"/>
              </a:rPr>
              <a:t>01</a:t>
            </a:r>
            <a:r>
              <a:rPr lang="en-US" sz="962" spc="16" noProof="0" dirty="0">
                <a:solidFill>
                  <a:srgbClr val="66CCFF"/>
                </a:solidFill>
                <a:latin typeface="Times New Roman"/>
                <a:cs typeface="Times New Roman"/>
              </a:rPr>
              <a:t> </a:t>
            </a:r>
            <a:r>
              <a:rPr lang="en-US" sz="962" noProof="0" dirty="0">
                <a:solidFill>
                  <a:srgbClr val="66CCFF"/>
                </a:solidFill>
                <a:latin typeface="Arial"/>
                <a:cs typeface="Arial"/>
              </a:rPr>
              <a:t>R</a:t>
            </a:r>
            <a:r>
              <a:rPr lang="en-US" sz="962" spc="26" noProof="0" dirty="0">
                <a:solidFill>
                  <a:srgbClr val="66CCFF"/>
                </a:solidFill>
                <a:latin typeface="Times New Roman"/>
                <a:cs typeface="Times New Roman"/>
              </a:rPr>
              <a:t> </a:t>
            </a:r>
            <a:r>
              <a:rPr lang="en-US" sz="962" noProof="0" dirty="0">
                <a:solidFill>
                  <a:srgbClr val="66CCFF"/>
                </a:solidFill>
                <a:latin typeface="Arial"/>
                <a:cs typeface="Arial"/>
              </a:rPr>
              <a:t>(k</a:t>
            </a:r>
            <a:r>
              <a:rPr lang="en-US" sz="962" noProof="0" dirty="0">
                <a:solidFill>
                  <a:srgbClr val="66CCFF"/>
                </a:solidFill>
                <a:latin typeface="Symbol"/>
                <a:cs typeface="Symbol"/>
              </a:rPr>
              <a:t></a:t>
            </a:r>
            <a:r>
              <a:rPr lang="en-US" sz="962" noProof="0" dirty="0">
                <a:solidFill>
                  <a:srgbClr val="66CCFF"/>
                </a:solidFill>
                <a:latin typeface="Arial"/>
                <a:cs typeface="Arial"/>
              </a:rPr>
              <a:t>)</a:t>
            </a:r>
            <a:r>
              <a:rPr lang="en-US" sz="962" spc="22" noProof="0" dirty="0">
                <a:solidFill>
                  <a:srgbClr val="66CCFF"/>
                </a:solidFill>
                <a:latin typeface="Times New Roman"/>
                <a:cs typeface="Times New Roman"/>
              </a:rPr>
              <a:t> </a:t>
            </a:r>
            <a:r>
              <a:rPr lang="en-US" sz="962" spc="-6" noProof="0" dirty="0">
                <a:solidFill>
                  <a:srgbClr val="66CCFF"/>
                </a:solidFill>
                <a:latin typeface="Arial"/>
                <a:cs typeface="Arial"/>
              </a:rPr>
              <a:t>finished</a:t>
            </a:r>
            <a:endParaRPr lang="en-US" sz="962" noProof="0" dirty="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3915630" y="768195"/>
            <a:ext cx="6190933" cy="1861515"/>
            <a:chOff x="4163088" y="1197814"/>
            <a:chExt cx="9653270" cy="2902585"/>
          </a:xfrm>
        </p:grpSpPr>
        <p:sp>
          <p:nvSpPr>
            <p:cNvPr id="28" name="object 28"/>
            <p:cNvSpPr/>
            <p:nvPr/>
          </p:nvSpPr>
          <p:spPr>
            <a:xfrm>
              <a:off x="7671358" y="4085538"/>
              <a:ext cx="6130925" cy="0"/>
            </a:xfrm>
            <a:custGeom>
              <a:avLst/>
              <a:gdLst/>
              <a:ahLst/>
              <a:cxnLst/>
              <a:rect l="l" t="t" r="r" b="b"/>
              <a:pathLst>
                <a:path w="6130925">
                  <a:moveTo>
                    <a:pt x="0" y="0"/>
                  </a:moveTo>
                  <a:lnTo>
                    <a:pt x="6130399" y="0"/>
                  </a:lnTo>
                </a:path>
              </a:pathLst>
            </a:custGeom>
            <a:ln w="287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en-US" sz="1154" noProof="0" dirty="0"/>
            </a:p>
          </p:txBody>
        </p:sp>
        <p:sp>
          <p:nvSpPr>
            <p:cNvPr id="29" name="object 29"/>
            <p:cNvSpPr/>
            <p:nvPr/>
          </p:nvSpPr>
          <p:spPr>
            <a:xfrm>
              <a:off x="4182456" y="1217181"/>
              <a:ext cx="3201035" cy="2745740"/>
            </a:xfrm>
            <a:custGeom>
              <a:avLst/>
              <a:gdLst/>
              <a:ahLst/>
              <a:cxnLst/>
              <a:rect l="l" t="t" r="r" b="b"/>
              <a:pathLst>
                <a:path w="3201034" h="2745740">
                  <a:moveTo>
                    <a:pt x="0" y="0"/>
                  </a:moveTo>
                  <a:lnTo>
                    <a:pt x="3200516" y="0"/>
                  </a:lnTo>
                  <a:lnTo>
                    <a:pt x="3200516" y="2745491"/>
                  </a:lnTo>
                  <a:lnTo>
                    <a:pt x="0" y="2745491"/>
                  </a:lnTo>
                  <a:lnTo>
                    <a:pt x="0" y="0"/>
                  </a:lnTo>
                  <a:close/>
                </a:path>
              </a:pathLst>
            </a:custGeom>
            <a:ln w="3828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 lang="en-US" sz="1154" noProof="0" dirty="0"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2094927" y="2446492"/>
            <a:ext cx="1471782" cy="156278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962" noProof="0" dirty="0">
                <a:latin typeface="Arial"/>
                <a:cs typeface="Arial"/>
              </a:rPr>
              <a:t>Seen</a:t>
            </a:r>
            <a:r>
              <a:rPr lang="en-US" sz="962" spc="-10" noProof="0" dirty="0">
                <a:latin typeface="Times New Roman"/>
                <a:cs typeface="Times New Roman"/>
              </a:rPr>
              <a:t> </a:t>
            </a:r>
            <a:r>
              <a:rPr lang="en-US" sz="962" noProof="0" dirty="0">
                <a:latin typeface="Arial"/>
                <a:cs typeface="Arial"/>
              </a:rPr>
              <a:t>from</a:t>
            </a:r>
            <a:r>
              <a:rPr lang="en-US" sz="962" noProof="0" dirty="0">
                <a:latin typeface="Times New Roman"/>
                <a:cs typeface="Times New Roman"/>
              </a:rPr>
              <a:t> </a:t>
            </a:r>
            <a:r>
              <a:rPr lang="en-US" sz="962" noProof="0" dirty="0">
                <a:latin typeface="Arial"/>
                <a:cs typeface="Arial"/>
              </a:rPr>
              <a:t>Electronics</a:t>
            </a:r>
            <a:r>
              <a:rPr lang="en-US" sz="962" spc="-3" noProof="0" dirty="0">
                <a:latin typeface="Times New Roman"/>
                <a:cs typeface="Times New Roman"/>
              </a:rPr>
              <a:t> </a:t>
            </a:r>
            <a:r>
              <a:rPr lang="en-US" sz="962" spc="-13" noProof="0" dirty="0">
                <a:latin typeface="Arial"/>
                <a:cs typeface="Arial"/>
              </a:rPr>
              <a:t>side</a:t>
            </a:r>
            <a:endParaRPr lang="en-US" sz="962" noProof="0" dirty="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172927" y="4732147"/>
            <a:ext cx="2881256" cy="1189019"/>
          </a:xfrm>
          <a:prstGeom prst="rect">
            <a:avLst/>
          </a:prstGeom>
        </p:spPr>
        <p:txBody>
          <a:bodyPr vert="horz" wrap="square" lIns="0" tIns="6516" rIns="0" bIns="0" rtlCol="0">
            <a:spAutoFit/>
          </a:bodyPr>
          <a:lstStyle/>
          <a:p>
            <a:pPr marL="24434" marR="19547">
              <a:lnSpc>
                <a:spcPct val="100699"/>
              </a:lnSpc>
              <a:spcBef>
                <a:spcPts val="51"/>
              </a:spcBef>
            </a:pPr>
            <a:r>
              <a:rPr lang="en-US" sz="1539" noProof="0" dirty="0">
                <a:latin typeface="Arial"/>
                <a:cs typeface="Arial"/>
              </a:rPr>
              <a:t>RC</a:t>
            </a:r>
            <a:r>
              <a:rPr lang="en-US" sz="1539" spc="35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latin typeface="Arial"/>
                <a:cs typeface="Arial"/>
              </a:rPr>
              <a:t>is</a:t>
            </a:r>
            <a:r>
              <a:rPr lang="en-US" sz="1539" spc="42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latin typeface="Arial"/>
                <a:cs typeface="Arial"/>
              </a:rPr>
              <a:t>derived</a:t>
            </a:r>
            <a:r>
              <a:rPr lang="en-US" sz="1539" spc="38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latin typeface="Arial"/>
                <a:cs typeface="Arial"/>
              </a:rPr>
              <a:t>from</a:t>
            </a:r>
            <a:r>
              <a:rPr lang="en-US" sz="1539" spc="48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latin typeface="Arial"/>
                <a:cs typeface="Arial"/>
              </a:rPr>
              <a:t>the</a:t>
            </a:r>
            <a:r>
              <a:rPr lang="en-US" sz="1539" spc="38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latin typeface="Arial"/>
                <a:cs typeface="Arial"/>
              </a:rPr>
              <a:t>fit</a:t>
            </a:r>
            <a:r>
              <a:rPr lang="en-US" sz="1539" spc="45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latin typeface="Arial"/>
                <a:cs typeface="Arial"/>
              </a:rPr>
              <a:t>of</a:t>
            </a:r>
            <a:r>
              <a:rPr lang="en-US" sz="1539" spc="45" noProof="0" dirty="0">
                <a:latin typeface="Times New Roman"/>
                <a:cs typeface="Times New Roman"/>
              </a:rPr>
              <a:t> </a:t>
            </a:r>
            <a:r>
              <a:rPr lang="en-US" sz="1539" spc="-16" noProof="0" dirty="0">
                <a:latin typeface="Arial"/>
                <a:cs typeface="Arial"/>
              </a:rPr>
              <a:t>the</a:t>
            </a:r>
            <a:r>
              <a:rPr lang="en-US" sz="1539" spc="-16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latin typeface="Arial"/>
                <a:cs typeface="Arial"/>
              </a:rPr>
              <a:t>pad</a:t>
            </a:r>
            <a:r>
              <a:rPr lang="en-US" sz="1539" spc="13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latin typeface="Arial"/>
                <a:cs typeface="Arial"/>
              </a:rPr>
              <a:t>signal</a:t>
            </a:r>
            <a:r>
              <a:rPr lang="en-US" sz="1539" spc="10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latin typeface="Arial"/>
                <a:cs typeface="Arial"/>
              </a:rPr>
              <a:t>waveforms</a:t>
            </a:r>
            <a:r>
              <a:rPr lang="en-US" sz="1539" spc="13" noProof="0" dirty="0">
                <a:latin typeface="Times New Roman"/>
                <a:cs typeface="Times New Roman"/>
              </a:rPr>
              <a:t> </a:t>
            </a:r>
            <a:r>
              <a:rPr lang="en-US" sz="1539" spc="-6" noProof="0" dirty="0" err="1">
                <a:latin typeface="Arial"/>
                <a:cs typeface="Arial"/>
              </a:rPr>
              <a:t>datas</a:t>
            </a:r>
            <a:r>
              <a:rPr lang="en-US" sz="1539" spc="-6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latin typeface="Arial"/>
                <a:cs typeface="Arial"/>
              </a:rPr>
              <a:t>(leading</a:t>
            </a:r>
            <a:r>
              <a:rPr lang="en-US" sz="1539" spc="3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latin typeface="Arial"/>
                <a:cs typeface="Arial"/>
              </a:rPr>
              <a:t>and</a:t>
            </a:r>
            <a:r>
              <a:rPr lang="en-US" sz="1539" spc="6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 err="1">
                <a:latin typeface="Arial"/>
                <a:cs typeface="Arial"/>
              </a:rPr>
              <a:t>neighbours</a:t>
            </a:r>
            <a:r>
              <a:rPr lang="en-US" sz="1539" noProof="0" dirty="0">
                <a:latin typeface="Arial"/>
                <a:cs typeface="Arial"/>
              </a:rPr>
              <a:t>)</a:t>
            </a:r>
            <a:r>
              <a:rPr lang="en-US" sz="1539" spc="10" noProof="0" dirty="0">
                <a:latin typeface="Times New Roman"/>
                <a:cs typeface="Times New Roman"/>
              </a:rPr>
              <a:t> </a:t>
            </a:r>
            <a:r>
              <a:rPr lang="en-US" sz="1539" spc="-13" noProof="0" dirty="0">
                <a:latin typeface="Arial"/>
                <a:cs typeface="Arial"/>
              </a:rPr>
              <a:t>with</a:t>
            </a:r>
            <a:r>
              <a:rPr lang="en-US" sz="1539" spc="-13" noProof="0" dirty="0"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solidFill>
                  <a:srgbClr val="2E01ED"/>
                </a:solidFill>
                <a:latin typeface="Arial"/>
                <a:cs typeface="Arial"/>
              </a:rPr>
              <a:t>the</a:t>
            </a:r>
            <a:r>
              <a:rPr lang="en-US" sz="1539" spc="22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solidFill>
                  <a:srgbClr val="2E01ED"/>
                </a:solidFill>
                <a:latin typeface="Arial"/>
                <a:cs typeface="Arial"/>
              </a:rPr>
              <a:t>complete</a:t>
            </a:r>
            <a:r>
              <a:rPr lang="en-US" sz="1539" spc="22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539" noProof="0" dirty="0" err="1">
                <a:solidFill>
                  <a:srgbClr val="2E01ED"/>
                </a:solidFill>
                <a:latin typeface="Arial"/>
                <a:cs typeface="Arial"/>
              </a:rPr>
              <a:t>modelization</a:t>
            </a:r>
            <a:r>
              <a:rPr lang="en-US" sz="1539" spc="22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solidFill>
                  <a:srgbClr val="2E01ED"/>
                </a:solidFill>
                <a:latin typeface="Arial"/>
                <a:cs typeface="Arial"/>
              </a:rPr>
              <a:t>of</a:t>
            </a:r>
            <a:r>
              <a:rPr lang="en-US" sz="1539" spc="29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539" spc="-16" noProof="0" dirty="0">
                <a:solidFill>
                  <a:srgbClr val="2E01ED"/>
                </a:solidFill>
                <a:latin typeface="Arial"/>
                <a:cs typeface="Arial"/>
              </a:rPr>
              <a:t>the</a:t>
            </a:r>
            <a:r>
              <a:rPr lang="en-US" sz="1539" spc="-16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539" noProof="0" dirty="0">
                <a:solidFill>
                  <a:srgbClr val="2E01ED"/>
                </a:solidFill>
                <a:latin typeface="Arial"/>
                <a:cs typeface="Arial"/>
              </a:rPr>
              <a:t>detector</a:t>
            </a:r>
            <a:r>
              <a:rPr lang="en-US" sz="1539" spc="29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539" spc="-6" noProof="0" dirty="0">
                <a:solidFill>
                  <a:srgbClr val="2E01ED"/>
                </a:solidFill>
                <a:latin typeface="Arial"/>
                <a:cs typeface="Arial"/>
              </a:rPr>
              <a:t>response</a:t>
            </a:r>
            <a:endParaRPr lang="en-US" sz="1539" noProof="0" dirty="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725546" y="540187"/>
            <a:ext cx="1202593" cy="160438"/>
          </a:xfrm>
          <a:prstGeom prst="rect">
            <a:avLst/>
          </a:prstGeom>
          <a:solidFill>
            <a:srgbClr val="FFDC6D"/>
          </a:solidFill>
        </p:spPr>
        <p:txBody>
          <a:bodyPr vert="horz" wrap="square" lIns="0" tIns="41538" rIns="0" bIns="0" rtlCol="0">
            <a:spAutoFit/>
          </a:bodyPr>
          <a:lstStyle/>
          <a:p>
            <a:pPr marL="87961">
              <a:spcBef>
                <a:spcPts val="326"/>
              </a:spcBef>
            </a:pPr>
            <a:r>
              <a:rPr lang="en-US" sz="770" noProof="0" dirty="0">
                <a:latin typeface="Arial"/>
                <a:cs typeface="Arial"/>
              </a:rPr>
              <a:t>Ref:</a:t>
            </a:r>
            <a:r>
              <a:rPr lang="en-US" sz="770" spc="32" noProof="0" dirty="0">
                <a:latin typeface="Times New Roman"/>
                <a:cs typeface="Times New Roman"/>
              </a:rPr>
              <a:t> </a:t>
            </a:r>
            <a:r>
              <a:rPr lang="en-US" sz="770" noProof="0" dirty="0">
                <a:latin typeface="Arial"/>
                <a:cs typeface="Arial"/>
              </a:rPr>
              <a:t>S.</a:t>
            </a:r>
            <a:r>
              <a:rPr lang="en-US" sz="770" spc="32" noProof="0" dirty="0">
                <a:latin typeface="Times New Roman"/>
                <a:cs typeface="Times New Roman"/>
              </a:rPr>
              <a:t> </a:t>
            </a:r>
            <a:r>
              <a:rPr lang="en-US" sz="770" noProof="0" dirty="0">
                <a:latin typeface="Arial"/>
                <a:cs typeface="Arial"/>
              </a:rPr>
              <a:t>Joshi</a:t>
            </a:r>
            <a:r>
              <a:rPr lang="en-US" sz="770" spc="26" noProof="0" dirty="0">
                <a:latin typeface="Times New Roman"/>
                <a:cs typeface="Times New Roman"/>
              </a:rPr>
              <a:t> </a:t>
            </a:r>
            <a:r>
              <a:rPr lang="en-US" sz="770" spc="-6" noProof="0" dirty="0">
                <a:latin typeface="Arial"/>
                <a:cs typeface="Arial"/>
              </a:rPr>
              <a:t>(</a:t>
            </a:r>
            <a:r>
              <a:rPr lang="en-US" sz="770" spc="-6" noProof="0" dirty="0" err="1">
                <a:latin typeface="Arial"/>
                <a:cs typeface="Arial"/>
              </a:rPr>
              <a:t>Irfu</a:t>
            </a:r>
            <a:r>
              <a:rPr lang="en-US" sz="770" spc="-6" noProof="0" dirty="0">
                <a:latin typeface="Arial"/>
                <a:cs typeface="Arial"/>
              </a:rPr>
              <a:t>/PhD)</a:t>
            </a:r>
            <a:endParaRPr lang="en-US" sz="770" noProof="0" dirty="0">
              <a:latin typeface="Arial"/>
              <a:cs typeface="Arial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5017534" y="1688664"/>
            <a:ext cx="5422055" cy="4347743"/>
            <a:chOff x="5881242" y="2633065"/>
            <a:chExt cx="8454390" cy="6779259"/>
          </a:xfrm>
        </p:grpSpPr>
        <p:sp>
          <p:nvSpPr>
            <p:cNvPr id="34" name="object 34"/>
            <p:cNvSpPr/>
            <p:nvPr/>
          </p:nvSpPr>
          <p:spPr>
            <a:xfrm>
              <a:off x="5881242" y="2633065"/>
              <a:ext cx="975994" cy="4776470"/>
            </a:xfrm>
            <a:custGeom>
              <a:avLst/>
              <a:gdLst/>
              <a:ahLst/>
              <a:cxnLst/>
              <a:rect l="l" t="t" r="r" b="b"/>
              <a:pathLst>
                <a:path w="975995" h="4776470">
                  <a:moveTo>
                    <a:pt x="53924" y="0"/>
                  </a:moveTo>
                  <a:lnTo>
                    <a:pt x="0" y="184924"/>
                  </a:lnTo>
                  <a:lnTo>
                    <a:pt x="56489" y="174650"/>
                  </a:lnTo>
                  <a:lnTo>
                    <a:pt x="862965" y="4611611"/>
                  </a:lnTo>
                  <a:lnTo>
                    <a:pt x="806475" y="4621885"/>
                  </a:lnTo>
                  <a:lnTo>
                    <a:pt x="922020" y="4776000"/>
                  </a:lnTo>
                  <a:lnTo>
                    <a:pt x="975944" y="4591062"/>
                  </a:lnTo>
                  <a:lnTo>
                    <a:pt x="919454" y="4601337"/>
                  </a:lnTo>
                  <a:lnTo>
                    <a:pt x="112979" y="164376"/>
                  </a:lnTo>
                  <a:lnTo>
                    <a:pt x="169468" y="154101"/>
                  </a:lnTo>
                  <a:lnTo>
                    <a:pt x="5392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 lang="en-US" sz="1154" noProof="0" dirty="0"/>
            </a:p>
          </p:txBody>
        </p:sp>
        <p:sp>
          <p:nvSpPr>
            <p:cNvPr id="35" name="object 35"/>
            <p:cNvSpPr/>
            <p:nvPr/>
          </p:nvSpPr>
          <p:spPr>
            <a:xfrm>
              <a:off x="9108103" y="9086825"/>
              <a:ext cx="5208270" cy="306070"/>
            </a:xfrm>
            <a:custGeom>
              <a:avLst/>
              <a:gdLst/>
              <a:ahLst/>
              <a:cxnLst/>
              <a:rect l="l" t="t" r="r" b="b"/>
              <a:pathLst>
                <a:path w="5208269" h="306070">
                  <a:moveTo>
                    <a:pt x="0" y="0"/>
                  </a:moveTo>
                  <a:lnTo>
                    <a:pt x="5207671" y="0"/>
                  </a:lnTo>
                  <a:lnTo>
                    <a:pt x="5207671" y="305963"/>
                  </a:lnTo>
                  <a:lnTo>
                    <a:pt x="0" y="305963"/>
                  </a:lnTo>
                  <a:lnTo>
                    <a:pt x="0" y="0"/>
                  </a:lnTo>
                  <a:close/>
                </a:path>
              </a:pathLst>
            </a:custGeom>
            <a:ln w="3828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lang="en-US" sz="1154" noProof="0" dirty="0"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8474402" y="5843027"/>
            <a:ext cx="1931969" cy="156278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722825">
              <a:spcBef>
                <a:spcPts val="64"/>
              </a:spcBef>
            </a:pPr>
            <a:r>
              <a:rPr lang="en-US" sz="962" noProof="0" dirty="0">
                <a:latin typeface="Arial"/>
                <a:cs typeface="Arial"/>
              </a:rPr>
              <a:t>~1/2</a:t>
            </a:r>
            <a:r>
              <a:rPr lang="en-US" sz="962" spc="10" noProof="0" dirty="0">
                <a:latin typeface="Times New Roman"/>
                <a:cs typeface="Times New Roman"/>
              </a:rPr>
              <a:t> </a:t>
            </a:r>
            <a:r>
              <a:rPr lang="en-US" sz="962" noProof="0" dirty="0">
                <a:latin typeface="Arial"/>
                <a:cs typeface="Arial"/>
              </a:rPr>
              <a:t>RC</a:t>
            </a:r>
            <a:r>
              <a:rPr lang="en-US" sz="962" spc="19" noProof="0" dirty="0">
                <a:latin typeface="Times New Roman"/>
                <a:cs typeface="Times New Roman"/>
              </a:rPr>
              <a:t> </a:t>
            </a:r>
            <a:r>
              <a:rPr lang="en-US" sz="962" noProof="0" dirty="0">
                <a:latin typeface="Arial"/>
                <a:cs typeface="Arial"/>
              </a:rPr>
              <a:t>as</a:t>
            </a:r>
            <a:r>
              <a:rPr lang="en-US" sz="962" spc="16" noProof="0" dirty="0">
                <a:latin typeface="Times New Roman"/>
                <a:cs typeface="Times New Roman"/>
              </a:rPr>
              <a:t> </a:t>
            </a:r>
            <a:r>
              <a:rPr lang="en-US" sz="962" spc="-6" noProof="0" dirty="0">
                <a:latin typeface="Arial"/>
                <a:cs typeface="Arial"/>
              </a:rPr>
              <a:t>expected</a:t>
            </a:r>
            <a:endParaRPr lang="en-US" sz="962" noProof="0" dirty="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7070291" y="6143826"/>
            <a:ext cx="3340221" cy="196292"/>
          </a:xfrm>
          <a:custGeom>
            <a:avLst/>
            <a:gdLst/>
            <a:ahLst/>
            <a:cxnLst/>
            <a:rect l="l" t="t" r="r" b="b"/>
            <a:pathLst>
              <a:path w="5208269" h="306070">
                <a:moveTo>
                  <a:pt x="0" y="0"/>
                </a:moveTo>
                <a:lnTo>
                  <a:pt x="5207721" y="0"/>
                </a:lnTo>
                <a:lnTo>
                  <a:pt x="5207721" y="305959"/>
                </a:lnTo>
                <a:lnTo>
                  <a:pt x="0" y="305959"/>
                </a:lnTo>
                <a:lnTo>
                  <a:pt x="0" y="0"/>
                </a:lnTo>
                <a:close/>
              </a:path>
            </a:pathLst>
          </a:custGeom>
          <a:ln w="3828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38" name="object 38"/>
          <p:cNvSpPr txBox="1"/>
          <p:nvPr/>
        </p:nvSpPr>
        <p:spPr>
          <a:xfrm>
            <a:off x="8474402" y="6159296"/>
            <a:ext cx="1931969" cy="156278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75128">
              <a:spcBef>
                <a:spcPts val="64"/>
              </a:spcBef>
            </a:pPr>
            <a:r>
              <a:rPr lang="en-US" sz="962" noProof="0" dirty="0">
                <a:latin typeface="Arial"/>
                <a:cs typeface="Arial"/>
              </a:rPr>
              <a:t>~</a:t>
            </a:r>
            <a:r>
              <a:rPr lang="en-US" sz="962" spc="22" noProof="0" dirty="0">
                <a:latin typeface="Times New Roman"/>
                <a:cs typeface="Times New Roman"/>
              </a:rPr>
              <a:t> </a:t>
            </a:r>
            <a:r>
              <a:rPr lang="en-US" sz="962" noProof="0" dirty="0">
                <a:latin typeface="Arial"/>
                <a:cs typeface="Arial"/>
              </a:rPr>
              <a:t>RC</a:t>
            </a:r>
            <a:r>
              <a:rPr lang="en-US" sz="962" spc="26" noProof="0" dirty="0">
                <a:latin typeface="Times New Roman"/>
                <a:cs typeface="Times New Roman"/>
              </a:rPr>
              <a:t> </a:t>
            </a:r>
            <a:r>
              <a:rPr lang="en-US" sz="962" noProof="0" dirty="0">
                <a:latin typeface="Arial"/>
                <a:cs typeface="Arial"/>
              </a:rPr>
              <a:t>as</a:t>
            </a:r>
            <a:r>
              <a:rPr lang="en-US" sz="962" spc="22" noProof="0" dirty="0">
                <a:latin typeface="Times New Roman"/>
                <a:cs typeface="Times New Roman"/>
              </a:rPr>
              <a:t> </a:t>
            </a:r>
            <a:r>
              <a:rPr lang="en-US" sz="962" spc="-6" noProof="0" dirty="0">
                <a:latin typeface="Arial"/>
                <a:cs typeface="Arial"/>
              </a:rPr>
              <a:t>expected</a:t>
            </a:r>
            <a:endParaRPr lang="en-US" sz="962" noProof="0" dirty="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0066635" y="6521456"/>
            <a:ext cx="320909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45">
              <a:lnSpc>
                <a:spcPts val="1129"/>
              </a:lnSpc>
            </a:pPr>
            <a:r>
              <a:rPr lang="en-US" sz="962" spc="-6" noProof="0" dirty="0">
                <a:solidFill>
                  <a:srgbClr val="666666"/>
                </a:solidFill>
                <a:latin typeface="Arial"/>
                <a:cs typeface="Arial"/>
              </a:rPr>
              <a:t>16/20</a:t>
            </a:r>
            <a:endParaRPr lang="en-US" sz="962" noProof="0" dirty="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9145174" y="4594182"/>
            <a:ext cx="1254721" cy="832345"/>
          </a:xfrm>
          <a:prstGeom prst="rect">
            <a:avLst/>
          </a:prstGeom>
        </p:spPr>
        <p:txBody>
          <a:bodyPr vert="horz" wrap="square" lIns="0" tIns="6923" rIns="0" bIns="0" rtlCol="0">
            <a:spAutoFit/>
          </a:bodyPr>
          <a:lstStyle/>
          <a:p>
            <a:pPr marL="8145" marR="3258" indent="198726">
              <a:lnSpc>
                <a:spcPct val="100600"/>
              </a:lnSpc>
              <a:spcBef>
                <a:spcPts val="55"/>
              </a:spcBef>
            </a:pPr>
            <a:r>
              <a:rPr lang="en-US" sz="1347" noProof="0" dirty="0">
                <a:latin typeface="Arial"/>
                <a:cs typeface="Arial"/>
              </a:rPr>
              <a:t>RC</a:t>
            </a:r>
            <a:r>
              <a:rPr lang="en-US" sz="1347" spc="48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is</a:t>
            </a:r>
            <a:r>
              <a:rPr lang="en-US" sz="1347" spc="48" noProof="0" dirty="0">
                <a:latin typeface="Times New Roman"/>
                <a:cs typeface="Times New Roman"/>
              </a:rPr>
              <a:t> </a:t>
            </a:r>
            <a:r>
              <a:rPr lang="en-US" sz="1347" spc="-13" noProof="0" dirty="0">
                <a:latin typeface="Arial"/>
                <a:cs typeface="Arial"/>
              </a:rPr>
              <a:t>quite</a:t>
            </a:r>
            <a:r>
              <a:rPr lang="en-US" sz="1347" spc="-13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well</a:t>
            </a:r>
            <a:r>
              <a:rPr lang="en-US" sz="1347" spc="51" noProof="0" dirty="0">
                <a:latin typeface="Times New Roman"/>
                <a:cs typeface="Times New Roman"/>
              </a:rPr>
              <a:t> </a:t>
            </a:r>
            <a:r>
              <a:rPr lang="en-US" sz="1347" spc="-6" noProof="0" dirty="0">
                <a:latin typeface="Arial"/>
                <a:cs typeface="Arial"/>
              </a:rPr>
              <a:t>correlated</a:t>
            </a:r>
            <a:r>
              <a:rPr lang="en-US" sz="1347" spc="-6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to</a:t>
            </a:r>
            <a:r>
              <a:rPr lang="en-US" sz="1347" spc="32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the</a:t>
            </a:r>
            <a:r>
              <a:rPr lang="en-US" sz="1347" spc="35" noProof="0" dirty="0">
                <a:latin typeface="Times New Roman"/>
                <a:cs typeface="Times New Roman"/>
              </a:rPr>
              <a:t> </a:t>
            </a:r>
            <a:r>
              <a:rPr lang="en-US" sz="1347" spc="-6" noProof="0" dirty="0">
                <a:latin typeface="Arial"/>
                <a:cs typeface="Arial"/>
              </a:rPr>
              <a:t>measured</a:t>
            </a:r>
            <a:r>
              <a:rPr lang="en-US" sz="1347" spc="-6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DLC</a:t>
            </a:r>
            <a:r>
              <a:rPr lang="en-US" sz="1347" spc="51" noProof="0" dirty="0">
                <a:latin typeface="Times New Roman"/>
                <a:cs typeface="Times New Roman"/>
              </a:rPr>
              <a:t> </a:t>
            </a:r>
            <a:r>
              <a:rPr lang="en-US" sz="1347" spc="-6" noProof="0" dirty="0">
                <a:latin typeface="Arial"/>
                <a:cs typeface="Arial"/>
              </a:rPr>
              <a:t>resistivity</a:t>
            </a:r>
            <a:endParaRPr lang="en-US" sz="1347" noProof="0" dirty="0">
              <a:latin typeface="Arial"/>
              <a:cs typeface="Arial"/>
            </a:endParaRPr>
          </a:p>
        </p:txBody>
      </p: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8543F665-6DC2-47CB-51FE-B6CB836F6297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42" name="Footer Placeholder 41">
            <a:extLst>
              <a:ext uri="{FF2B5EF4-FFF2-40B4-BE49-F238E27FC236}">
                <a16:creationId xmlns:a16="http://schemas.microsoft.com/office/drawing/2014/main" id="{FCECBAE5-B32E-E13A-9140-D5895241A463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AE0327AE-DD6B-2F06-0BE0-8F9C323AFDB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4434">
              <a:lnSpc>
                <a:spcPts val="1129"/>
              </a:lnSpc>
            </a:pPr>
            <a:fld id="{81D60167-4931-47E6-BA6A-407CBD079E47}" type="slidenum">
              <a:rPr lang="en-US" spc="-6" noProof="0" smtClean="0"/>
              <a:pPr marL="24434">
                <a:lnSpc>
                  <a:spcPts val="1129"/>
                </a:lnSpc>
              </a:pPr>
              <a:t>97</a:t>
            </a:fld>
            <a:r>
              <a:rPr lang="en-US" spc="-6" noProof="0" dirty="0"/>
              <a:t>/20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A71762-6403-D926-529B-625ADC61EF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EC491-A841-2DDC-5F79-1A4AE2A30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Spare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48DDB-31EE-12AD-36A0-4E2BD439A30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80899" y="2943110"/>
            <a:ext cx="10968567" cy="1065742"/>
          </a:xfrm>
        </p:spPr>
        <p:txBody>
          <a:bodyPr/>
          <a:lstStyle/>
          <a:p>
            <a:pPr algn="ctr"/>
            <a:r>
              <a:rPr lang="en-US" sz="5400" noProof="0" dirty="0">
                <a:solidFill>
                  <a:schemeClr val="tx1"/>
                </a:solidFill>
              </a:rPr>
              <a:t>Just in Case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052D51-BFED-5A28-151A-3E39B4F5C7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noProof="0" smtClean="0"/>
              <a:pPr>
                <a:defRPr/>
              </a:pPr>
              <a:t>98</a:t>
            </a:fld>
            <a:endParaRPr lang="en-US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5B585-C8C1-E9B9-C1C6-955177465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FF6E94-5C42-F650-F04D-D09B6C67C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</p:spTree>
    <p:extLst>
      <p:ext uri="{BB962C8B-B14F-4D97-AF65-F5344CB8AC3E}">
        <p14:creationId xmlns:p14="http://schemas.microsoft.com/office/powerpoint/2010/main" val="403455902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25205" y="1097948"/>
            <a:ext cx="8384353" cy="5464002"/>
            <a:chOff x="747647" y="1711985"/>
            <a:chExt cx="13073380" cy="851979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7647" y="7632748"/>
              <a:ext cx="3042282" cy="218447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1008" y="1711985"/>
              <a:ext cx="12749401" cy="5441695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20293" y="7150376"/>
              <a:ext cx="3252393" cy="3080866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305662" y="208920"/>
            <a:ext cx="5758439" cy="721811"/>
          </a:xfrm>
          <a:prstGeom prst="rect">
            <a:avLst/>
          </a:prstGeom>
        </p:spPr>
        <p:txBody>
          <a:bodyPr vert="horz" wrap="square" lIns="0" tIns="10996" rIns="0" bIns="0" rtlCol="0" anchor="t" anchorCtr="0">
            <a:spAutoFit/>
          </a:bodyPr>
          <a:lstStyle/>
          <a:p>
            <a:pPr marR="75744" algn="ctr">
              <a:lnSpc>
                <a:spcPct val="100000"/>
              </a:lnSpc>
              <a:spcBef>
                <a:spcPts val="87"/>
              </a:spcBef>
            </a:pPr>
            <a:r>
              <a:rPr lang="en-US" sz="2309" noProof="0" dirty="0"/>
              <a:t>GAIN</a:t>
            </a:r>
            <a:r>
              <a:rPr lang="en-US" sz="2309" b="0" spc="45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MAPS</a:t>
            </a:r>
            <a:r>
              <a:rPr lang="en-US" sz="2309" b="0" spc="51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OF</a:t>
            </a:r>
            <a:r>
              <a:rPr lang="en-US" sz="2309" b="0" spc="48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THE</a:t>
            </a:r>
            <a:r>
              <a:rPr lang="en-US" sz="2309" b="0" spc="48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8</a:t>
            </a:r>
            <a:r>
              <a:rPr lang="en-US" sz="2309" b="0" spc="55" noProof="0" dirty="0">
                <a:latin typeface="Times New Roman"/>
                <a:cs typeface="Times New Roman"/>
              </a:rPr>
              <a:t> </a:t>
            </a:r>
            <a:r>
              <a:rPr lang="en-US" sz="2309" spc="-6" noProof="0" dirty="0"/>
              <a:t>ERAMs</a:t>
            </a:r>
            <a:endParaRPr lang="en-US" sz="2309" noProof="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lang="en-US" sz="2309" noProof="0" dirty="0"/>
              <a:t>used</a:t>
            </a:r>
            <a:r>
              <a:rPr lang="en-US" sz="2309" b="0" spc="42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on</a:t>
            </a:r>
            <a:r>
              <a:rPr lang="en-US" sz="2309" b="0" spc="48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the</a:t>
            </a:r>
            <a:r>
              <a:rPr lang="en-US" sz="2309" b="0" spc="55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½</a:t>
            </a:r>
            <a:r>
              <a:rPr lang="en-US" sz="2309" b="0" spc="48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mockup</a:t>
            </a:r>
            <a:r>
              <a:rPr lang="en-US" sz="2309" b="0" spc="48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TPC</a:t>
            </a:r>
            <a:r>
              <a:rPr lang="en-US" sz="2309" b="0" spc="55" noProof="0" dirty="0">
                <a:latin typeface="Times New Roman"/>
                <a:cs typeface="Times New Roman"/>
              </a:rPr>
              <a:t> </a:t>
            </a:r>
            <a:r>
              <a:rPr lang="en-US" sz="2309" noProof="0" dirty="0"/>
              <a:t>@</a:t>
            </a:r>
            <a:r>
              <a:rPr lang="en-US" sz="2309" b="0" spc="48" noProof="0" dirty="0">
                <a:latin typeface="Times New Roman"/>
                <a:cs typeface="Times New Roman"/>
              </a:rPr>
              <a:t> </a:t>
            </a:r>
            <a:r>
              <a:rPr lang="en-US" sz="2309" spc="-6" noProof="0" dirty="0"/>
              <a:t>CERN/T10</a:t>
            </a:r>
            <a:endParaRPr lang="en-US" sz="2309" noProof="0" dirty="0">
              <a:latin typeface="Times New Roman"/>
              <a:cs typeface="Times New Roman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803312" y="274212"/>
            <a:ext cx="665166" cy="66245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6931108" y="4653661"/>
            <a:ext cx="835259" cy="115416"/>
          </a:xfrm>
          <a:prstGeom prst="rect">
            <a:avLst/>
          </a:prstGeom>
          <a:solidFill>
            <a:srgbClr val="FFFFFF"/>
          </a:solidFill>
          <a:ln w="19143"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70043">
              <a:lnSpc>
                <a:spcPts val="882"/>
              </a:lnSpc>
            </a:pPr>
            <a:r>
              <a:rPr lang="en-US" sz="770" noProof="0" dirty="0">
                <a:latin typeface="Arial"/>
                <a:cs typeface="Arial"/>
              </a:rPr>
              <a:t>X-ray</a:t>
            </a:r>
            <a:r>
              <a:rPr lang="en-US" sz="770" spc="29" noProof="0" dirty="0">
                <a:latin typeface="Times New Roman"/>
                <a:cs typeface="Times New Roman"/>
              </a:rPr>
              <a:t> </a:t>
            </a:r>
            <a:r>
              <a:rPr lang="en-US" sz="770" noProof="0" dirty="0">
                <a:latin typeface="Arial"/>
                <a:cs typeface="Arial"/>
              </a:rPr>
              <a:t>gain</a:t>
            </a:r>
            <a:r>
              <a:rPr lang="en-US" sz="770" spc="38" noProof="0" dirty="0">
                <a:latin typeface="Times New Roman"/>
                <a:cs typeface="Times New Roman"/>
              </a:rPr>
              <a:t> </a:t>
            </a:r>
            <a:r>
              <a:rPr lang="en-US" sz="770" spc="-13" noProof="0" dirty="0">
                <a:latin typeface="Arial"/>
                <a:cs typeface="Arial"/>
              </a:rPr>
              <a:t>scans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129250" y="1078384"/>
            <a:ext cx="7767377" cy="1968213"/>
          </a:xfrm>
          <a:custGeom>
            <a:avLst/>
            <a:gdLst/>
            <a:ahLst/>
            <a:cxnLst/>
            <a:rect l="l" t="t" r="r" b="b"/>
            <a:pathLst>
              <a:path w="12111355" h="3068954">
                <a:moveTo>
                  <a:pt x="5968162" y="2744152"/>
                </a:moveTo>
                <a:lnTo>
                  <a:pt x="0" y="2744152"/>
                </a:lnTo>
                <a:lnTo>
                  <a:pt x="0" y="3068955"/>
                </a:lnTo>
                <a:lnTo>
                  <a:pt x="5968162" y="3068955"/>
                </a:lnTo>
                <a:lnTo>
                  <a:pt x="5968162" y="2744152"/>
                </a:lnTo>
                <a:close/>
              </a:path>
              <a:path w="12111355" h="3068954">
                <a:moveTo>
                  <a:pt x="12110898" y="0"/>
                </a:moveTo>
                <a:lnTo>
                  <a:pt x="0" y="0"/>
                </a:lnTo>
                <a:lnTo>
                  <a:pt x="0" y="249516"/>
                </a:lnTo>
                <a:lnTo>
                  <a:pt x="12110898" y="249516"/>
                </a:lnTo>
                <a:lnTo>
                  <a:pt x="1211089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10" name="object 10"/>
          <p:cNvSpPr txBox="1"/>
          <p:nvPr/>
        </p:nvSpPr>
        <p:spPr>
          <a:xfrm>
            <a:off x="4172331" y="2684714"/>
            <a:ext cx="1457936" cy="156278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962" noProof="0" dirty="0">
                <a:latin typeface="Arial"/>
                <a:cs typeface="Arial"/>
              </a:rPr>
              <a:t>Seen</a:t>
            </a:r>
            <a:r>
              <a:rPr lang="en-US" sz="962" spc="-10" noProof="0" dirty="0">
                <a:latin typeface="Times New Roman"/>
                <a:cs typeface="Times New Roman"/>
              </a:rPr>
              <a:t> </a:t>
            </a:r>
            <a:r>
              <a:rPr lang="en-US" sz="962" noProof="0" dirty="0">
                <a:latin typeface="Arial"/>
                <a:cs typeface="Arial"/>
              </a:rPr>
              <a:t>from</a:t>
            </a:r>
            <a:r>
              <a:rPr lang="en-US" sz="962" spc="3" noProof="0" dirty="0">
                <a:latin typeface="Times New Roman"/>
                <a:cs typeface="Times New Roman"/>
              </a:rPr>
              <a:t> </a:t>
            </a:r>
            <a:r>
              <a:rPr lang="en-US" sz="962" noProof="0" dirty="0">
                <a:latin typeface="Arial"/>
                <a:cs typeface="Arial"/>
              </a:rPr>
              <a:t>electronics</a:t>
            </a:r>
            <a:r>
              <a:rPr lang="en-US" sz="962" spc="-3" noProof="0" dirty="0">
                <a:latin typeface="Times New Roman"/>
                <a:cs typeface="Times New Roman"/>
              </a:rPr>
              <a:t> </a:t>
            </a:r>
            <a:r>
              <a:rPr lang="en-US" sz="962" spc="-13" noProof="0" dirty="0">
                <a:latin typeface="Arial"/>
                <a:cs typeface="Arial"/>
              </a:rPr>
              <a:t>side</a:t>
            </a:r>
            <a:endParaRPr lang="en-US" sz="962" noProof="0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568780" y="2879961"/>
            <a:ext cx="7349952" cy="208509"/>
          </a:xfrm>
          <a:custGeom>
            <a:avLst/>
            <a:gdLst/>
            <a:ahLst/>
            <a:cxnLst/>
            <a:rect l="l" t="t" r="r" b="b"/>
            <a:pathLst>
              <a:path w="11460480" h="325120">
                <a:moveTo>
                  <a:pt x="949820" y="0"/>
                </a:moveTo>
                <a:lnTo>
                  <a:pt x="0" y="0"/>
                </a:lnTo>
                <a:lnTo>
                  <a:pt x="0" y="324751"/>
                </a:lnTo>
                <a:lnTo>
                  <a:pt x="949820" y="324751"/>
                </a:lnTo>
                <a:lnTo>
                  <a:pt x="949820" y="0"/>
                </a:lnTo>
                <a:close/>
              </a:path>
              <a:path w="11460480" h="325120">
                <a:moveTo>
                  <a:pt x="11460315" y="54698"/>
                </a:moveTo>
                <a:lnTo>
                  <a:pt x="5792965" y="54698"/>
                </a:lnTo>
                <a:lnTo>
                  <a:pt x="5792965" y="217500"/>
                </a:lnTo>
                <a:lnTo>
                  <a:pt x="11460315" y="217500"/>
                </a:lnTo>
                <a:lnTo>
                  <a:pt x="11460315" y="546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12" name="object 12"/>
          <p:cNvSpPr txBox="1"/>
          <p:nvPr/>
        </p:nvSpPr>
        <p:spPr>
          <a:xfrm>
            <a:off x="2657152" y="2914156"/>
            <a:ext cx="435345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16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649768" y="2854835"/>
            <a:ext cx="609238" cy="208509"/>
          </a:xfrm>
          <a:custGeom>
            <a:avLst/>
            <a:gdLst/>
            <a:ahLst/>
            <a:cxnLst/>
            <a:rect l="l" t="t" r="r" b="b"/>
            <a:pathLst>
              <a:path w="949960" h="325120">
                <a:moveTo>
                  <a:pt x="949830" y="0"/>
                </a:moveTo>
                <a:lnTo>
                  <a:pt x="0" y="0"/>
                </a:lnTo>
                <a:lnTo>
                  <a:pt x="0" y="324763"/>
                </a:lnTo>
                <a:lnTo>
                  <a:pt x="949830" y="324763"/>
                </a:lnTo>
                <a:lnTo>
                  <a:pt x="9498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14" name="object 14"/>
          <p:cNvSpPr txBox="1"/>
          <p:nvPr/>
        </p:nvSpPr>
        <p:spPr>
          <a:xfrm>
            <a:off x="4738140" y="2889028"/>
            <a:ext cx="435345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15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782443" y="2840524"/>
            <a:ext cx="609238" cy="208509"/>
          </a:xfrm>
          <a:custGeom>
            <a:avLst/>
            <a:gdLst/>
            <a:ahLst/>
            <a:cxnLst/>
            <a:rect l="l" t="t" r="r" b="b"/>
            <a:pathLst>
              <a:path w="949959" h="325120">
                <a:moveTo>
                  <a:pt x="949830" y="0"/>
                </a:moveTo>
                <a:lnTo>
                  <a:pt x="0" y="0"/>
                </a:lnTo>
                <a:lnTo>
                  <a:pt x="0" y="324763"/>
                </a:lnTo>
                <a:lnTo>
                  <a:pt x="949830" y="324763"/>
                </a:lnTo>
                <a:lnTo>
                  <a:pt x="9498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16" name="object 16"/>
          <p:cNvSpPr txBox="1"/>
          <p:nvPr/>
        </p:nvSpPr>
        <p:spPr>
          <a:xfrm>
            <a:off x="6862671" y="2874718"/>
            <a:ext cx="443489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10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838833" y="2822671"/>
            <a:ext cx="609238" cy="208509"/>
          </a:xfrm>
          <a:custGeom>
            <a:avLst/>
            <a:gdLst/>
            <a:ahLst/>
            <a:cxnLst/>
            <a:rect l="l" t="t" r="r" b="b"/>
            <a:pathLst>
              <a:path w="949959" h="325120">
                <a:moveTo>
                  <a:pt x="949826" y="0"/>
                </a:moveTo>
                <a:lnTo>
                  <a:pt x="0" y="0"/>
                </a:lnTo>
                <a:lnTo>
                  <a:pt x="0" y="324763"/>
                </a:lnTo>
                <a:lnTo>
                  <a:pt x="949826" y="324763"/>
                </a:lnTo>
                <a:lnTo>
                  <a:pt x="9498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18" name="object 18"/>
          <p:cNvSpPr txBox="1"/>
          <p:nvPr/>
        </p:nvSpPr>
        <p:spPr>
          <a:xfrm>
            <a:off x="8919061" y="2856856"/>
            <a:ext cx="443489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12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725695" y="1035917"/>
            <a:ext cx="609238" cy="208509"/>
          </a:xfrm>
          <a:custGeom>
            <a:avLst/>
            <a:gdLst/>
            <a:ahLst/>
            <a:cxnLst/>
            <a:rect l="l" t="t" r="r" b="b"/>
            <a:pathLst>
              <a:path w="949960" h="325119">
                <a:moveTo>
                  <a:pt x="949826" y="0"/>
                </a:moveTo>
                <a:lnTo>
                  <a:pt x="0" y="0"/>
                </a:lnTo>
                <a:lnTo>
                  <a:pt x="0" y="324763"/>
                </a:lnTo>
                <a:lnTo>
                  <a:pt x="949826" y="324763"/>
                </a:lnTo>
                <a:lnTo>
                  <a:pt x="9498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20" name="object 20"/>
          <p:cNvSpPr txBox="1"/>
          <p:nvPr/>
        </p:nvSpPr>
        <p:spPr>
          <a:xfrm>
            <a:off x="4805923" y="1069557"/>
            <a:ext cx="443489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01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513556" y="1047768"/>
            <a:ext cx="1482371" cy="208509"/>
          </a:xfrm>
          <a:custGeom>
            <a:avLst/>
            <a:gdLst/>
            <a:ahLst/>
            <a:cxnLst/>
            <a:rect l="l" t="t" r="r" b="b"/>
            <a:pathLst>
              <a:path w="2311400" h="325119">
                <a:moveTo>
                  <a:pt x="2311171" y="0"/>
                </a:moveTo>
                <a:lnTo>
                  <a:pt x="0" y="0"/>
                </a:lnTo>
                <a:lnTo>
                  <a:pt x="0" y="324763"/>
                </a:lnTo>
                <a:lnTo>
                  <a:pt x="2311171" y="324763"/>
                </a:lnTo>
                <a:lnTo>
                  <a:pt x="23111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22" name="object 22"/>
          <p:cNvSpPr txBox="1"/>
          <p:nvPr/>
        </p:nvSpPr>
        <p:spPr>
          <a:xfrm>
            <a:off x="5992887" y="1061494"/>
            <a:ext cx="2052920" cy="146868"/>
          </a:xfrm>
          <a:prstGeom prst="rect">
            <a:avLst/>
          </a:prstGeom>
          <a:ln w="38283">
            <a:solidFill>
              <a:srgbClr val="FF0000"/>
            </a:solidFill>
          </a:ln>
        </p:spPr>
        <p:txBody>
          <a:bodyPr vert="horz" wrap="square" lIns="0" tIns="28100" rIns="0" bIns="0" rtlCol="0">
            <a:spAutoFit/>
          </a:bodyPr>
          <a:lstStyle/>
          <a:p>
            <a:pPr marL="608802">
              <a:spcBef>
                <a:spcPts val="221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noProof="0" dirty="0">
                <a:latin typeface="Arial"/>
                <a:cs typeface="Arial"/>
              </a:rPr>
              <a:t>23</a:t>
            </a:r>
            <a:r>
              <a:rPr lang="en-US" sz="770" spc="48" noProof="0" dirty="0">
                <a:latin typeface="Times New Roman"/>
                <a:cs typeface="Times New Roman"/>
              </a:rPr>
              <a:t> </a:t>
            </a:r>
            <a:r>
              <a:rPr lang="en-US" sz="770" noProof="0" dirty="0">
                <a:solidFill>
                  <a:srgbClr val="2E01ED"/>
                </a:solidFill>
                <a:latin typeface="Arial"/>
                <a:cs typeface="Arial"/>
              </a:rPr>
              <a:t>(New</a:t>
            </a:r>
            <a:r>
              <a:rPr lang="en-US" sz="770" spc="45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770" spc="-13" noProof="0" dirty="0">
                <a:solidFill>
                  <a:srgbClr val="2E01ED"/>
                </a:solidFill>
                <a:latin typeface="Arial"/>
                <a:cs typeface="Arial"/>
              </a:rPr>
              <a:t>PCB)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8838833" y="1043617"/>
            <a:ext cx="609238" cy="208509"/>
          </a:xfrm>
          <a:custGeom>
            <a:avLst/>
            <a:gdLst/>
            <a:ahLst/>
            <a:cxnLst/>
            <a:rect l="l" t="t" r="r" b="b"/>
            <a:pathLst>
              <a:path w="949959" h="325119">
                <a:moveTo>
                  <a:pt x="949826" y="0"/>
                </a:moveTo>
                <a:lnTo>
                  <a:pt x="0" y="0"/>
                </a:lnTo>
                <a:lnTo>
                  <a:pt x="0" y="324758"/>
                </a:lnTo>
                <a:lnTo>
                  <a:pt x="949826" y="324758"/>
                </a:lnTo>
                <a:lnTo>
                  <a:pt x="9498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24" name="object 24"/>
          <p:cNvSpPr txBox="1"/>
          <p:nvPr/>
        </p:nvSpPr>
        <p:spPr>
          <a:xfrm>
            <a:off x="8919061" y="1077254"/>
            <a:ext cx="443489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02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568780" y="1061476"/>
            <a:ext cx="609238" cy="208509"/>
          </a:xfrm>
          <a:custGeom>
            <a:avLst/>
            <a:gdLst/>
            <a:ahLst/>
            <a:cxnLst/>
            <a:rect l="l" t="t" r="r" b="b"/>
            <a:pathLst>
              <a:path w="949960" h="325119">
                <a:moveTo>
                  <a:pt x="949826" y="0"/>
                </a:moveTo>
                <a:lnTo>
                  <a:pt x="0" y="0"/>
                </a:lnTo>
                <a:lnTo>
                  <a:pt x="0" y="324763"/>
                </a:lnTo>
                <a:lnTo>
                  <a:pt x="949826" y="324763"/>
                </a:lnTo>
                <a:lnTo>
                  <a:pt x="9498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26" name="object 26"/>
          <p:cNvSpPr txBox="1"/>
          <p:nvPr/>
        </p:nvSpPr>
        <p:spPr>
          <a:xfrm>
            <a:off x="2649008" y="1095116"/>
            <a:ext cx="443489" cy="126719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770" spc="-6" noProof="0" dirty="0">
                <a:latin typeface="Arial"/>
                <a:cs typeface="Arial"/>
              </a:rPr>
              <a:t>ERAM-</a:t>
            </a:r>
            <a:r>
              <a:rPr lang="en-US" sz="770" spc="-16" noProof="0" dirty="0">
                <a:latin typeface="Arial"/>
                <a:cs typeface="Arial"/>
              </a:rPr>
              <a:t>07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77395" y="843612"/>
            <a:ext cx="1200150" cy="160438"/>
          </a:xfrm>
          <a:prstGeom prst="rect">
            <a:avLst/>
          </a:prstGeom>
          <a:solidFill>
            <a:srgbClr val="FFDC6D"/>
          </a:solidFill>
        </p:spPr>
        <p:txBody>
          <a:bodyPr vert="horz" wrap="square" lIns="0" tIns="41538" rIns="0" bIns="0" rtlCol="0">
            <a:spAutoFit/>
          </a:bodyPr>
          <a:lstStyle/>
          <a:p>
            <a:pPr marL="85517">
              <a:spcBef>
                <a:spcPts val="326"/>
              </a:spcBef>
            </a:pPr>
            <a:r>
              <a:rPr lang="en-US" sz="770" noProof="0" dirty="0">
                <a:latin typeface="Arial"/>
                <a:cs typeface="Arial"/>
              </a:rPr>
              <a:t>Ref:</a:t>
            </a:r>
            <a:r>
              <a:rPr lang="en-US" sz="770" spc="32" noProof="0" dirty="0">
                <a:latin typeface="Times New Roman"/>
                <a:cs typeface="Times New Roman"/>
              </a:rPr>
              <a:t> </a:t>
            </a:r>
            <a:r>
              <a:rPr lang="en-US" sz="770" noProof="0" dirty="0">
                <a:latin typeface="Arial"/>
                <a:cs typeface="Arial"/>
              </a:rPr>
              <a:t>S.</a:t>
            </a:r>
            <a:r>
              <a:rPr lang="en-US" sz="770" spc="32" noProof="0" dirty="0">
                <a:latin typeface="Times New Roman"/>
                <a:cs typeface="Times New Roman"/>
              </a:rPr>
              <a:t> </a:t>
            </a:r>
            <a:r>
              <a:rPr lang="en-US" sz="770" noProof="0" dirty="0">
                <a:latin typeface="Arial"/>
                <a:cs typeface="Arial"/>
              </a:rPr>
              <a:t>Joshi</a:t>
            </a:r>
            <a:r>
              <a:rPr lang="en-US" sz="770" spc="26" noProof="0" dirty="0">
                <a:latin typeface="Times New Roman"/>
                <a:cs typeface="Times New Roman"/>
              </a:rPr>
              <a:t> </a:t>
            </a:r>
            <a:r>
              <a:rPr lang="en-US" sz="770" spc="-6" noProof="0" dirty="0">
                <a:latin typeface="Arial"/>
                <a:cs typeface="Arial"/>
              </a:rPr>
              <a:t>(</a:t>
            </a:r>
            <a:r>
              <a:rPr lang="en-US" sz="770" spc="-6" noProof="0" dirty="0" err="1">
                <a:latin typeface="Arial"/>
                <a:cs typeface="Arial"/>
              </a:rPr>
              <a:t>Irfu</a:t>
            </a:r>
            <a:r>
              <a:rPr lang="en-US" sz="770" spc="-6" noProof="0" dirty="0">
                <a:latin typeface="Arial"/>
                <a:cs typeface="Arial"/>
              </a:rPr>
              <a:t>/PhD)</a:t>
            </a:r>
            <a:endParaRPr lang="en-US" sz="770" noProof="0" dirty="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942046" y="4853587"/>
            <a:ext cx="2502926" cy="843903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328223" indent="-276506">
              <a:spcBef>
                <a:spcPts val="64"/>
              </a:spcBef>
              <a:buFont typeface="Wingdings"/>
              <a:buChar char=""/>
              <a:tabLst>
                <a:tab pos="328223" algn="l"/>
              </a:tabLst>
            </a:pPr>
            <a:r>
              <a:rPr lang="en-US" sz="1347" noProof="0" dirty="0">
                <a:latin typeface="Arial"/>
                <a:cs typeface="Arial"/>
              </a:rPr>
              <a:t>PCB</a:t>
            </a:r>
            <a:r>
              <a:rPr lang="en-US" sz="1347" spc="48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backside</a:t>
            </a:r>
            <a:r>
              <a:rPr lang="en-US" sz="1347" spc="45" noProof="0" dirty="0">
                <a:latin typeface="Times New Roman"/>
                <a:cs typeface="Times New Roman"/>
              </a:rPr>
              <a:t> </a:t>
            </a:r>
            <a:r>
              <a:rPr lang="en-US" sz="1347" spc="-6" noProof="0" dirty="0">
                <a:latin typeface="Arial"/>
                <a:cs typeface="Arial"/>
              </a:rPr>
              <a:t>modification</a:t>
            </a:r>
            <a:endParaRPr lang="en-US" sz="1347" noProof="0" dirty="0">
              <a:latin typeface="Arial"/>
              <a:cs typeface="Arial"/>
            </a:endParaRPr>
          </a:p>
          <a:p>
            <a:pPr marL="51718" marR="253294">
              <a:lnSpc>
                <a:spcPts val="1622"/>
              </a:lnSpc>
              <a:spcBef>
                <a:spcPts val="58"/>
              </a:spcBef>
            </a:pPr>
            <a:r>
              <a:rPr lang="en-US" sz="1347" noProof="0" dirty="0">
                <a:latin typeface="Arial"/>
                <a:cs typeface="Arial"/>
              </a:rPr>
              <a:t>«</a:t>
            </a:r>
            <a:r>
              <a:rPr lang="en-US" sz="1347" spc="35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solved</a:t>
            </a:r>
            <a:r>
              <a:rPr lang="en-US" sz="1347" spc="38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»</a:t>
            </a:r>
            <a:r>
              <a:rPr lang="en-US" sz="1347" spc="38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the</a:t>
            </a:r>
            <a:r>
              <a:rPr lang="en-US" sz="1347" spc="38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observed</a:t>
            </a:r>
            <a:r>
              <a:rPr lang="en-US" sz="1347" spc="38" noProof="0" dirty="0">
                <a:latin typeface="Times New Roman"/>
                <a:cs typeface="Times New Roman"/>
              </a:rPr>
              <a:t> </a:t>
            </a:r>
            <a:r>
              <a:rPr lang="en-US" sz="1347" spc="-13" noProof="0" dirty="0">
                <a:latin typeface="Arial"/>
                <a:cs typeface="Arial"/>
              </a:rPr>
              <a:t>gain</a:t>
            </a:r>
            <a:r>
              <a:rPr lang="en-US" sz="1347" spc="-13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pattern</a:t>
            </a:r>
            <a:r>
              <a:rPr lang="en-US" sz="1347" spc="35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(ERAM</a:t>
            </a:r>
            <a:r>
              <a:rPr lang="en-US" sz="1347" spc="42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S/N</a:t>
            </a:r>
            <a:r>
              <a:rPr lang="en-US" sz="1347" spc="45" noProof="0" dirty="0">
                <a:latin typeface="Times New Roman"/>
                <a:cs typeface="Times New Roman"/>
              </a:rPr>
              <a:t> </a:t>
            </a:r>
            <a:r>
              <a:rPr lang="en-US" sz="1347" noProof="0" dirty="0">
                <a:latin typeface="Arial"/>
                <a:cs typeface="Arial"/>
              </a:rPr>
              <a:t>&lt;</a:t>
            </a:r>
            <a:r>
              <a:rPr lang="en-US" sz="1347" spc="32" noProof="0" dirty="0">
                <a:latin typeface="Times New Roman"/>
                <a:cs typeface="Times New Roman"/>
              </a:rPr>
              <a:t> </a:t>
            </a:r>
            <a:r>
              <a:rPr lang="en-US" sz="1347" spc="-16" noProof="0" dirty="0">
                <a:latin typeface="Arial"/>
                <a:cs typeface="Arial"/>
              </a:rPr>
              <a:t>23)</a:t>
            </a:r>
            <a:endParaRPr lang="en-US" sz="1347" noProof="0" dirty="0">
              <a:latin typeface="Arial"/>
              <a:cs typeface="Arial"/>
            </a:endParaRPr>
          </a:p>
          <a:p>
            <a:pPr marL="51718" marR="428401">
              <a:lnSpc>
                <a:spcPts val="1622"/>
              </a:lnSpc>
              <a:spcBef>
                <a:spcPts val="3"/>
              </a:spcBef>
              <a:tabLst>
                <a:tab pos="328223" algn="l"/>
              </a:tabLst>
            </a:pPr>
            <a:r>
              <a:rPr lang="en-US" sz="1347" noProof="0" dirty="0">
                <a:latin typeface="Arial"/>
                <a:cs typeface="Arial"/>
              </a:rPr>
              <a:t>  </a:t>
            </a:r>
          </a:p>
        </p:txBody>
      </p:sp>
      <p:sp>
        <p:nvSpPr>
          <p:cNvPr id="29" name="object 29"/>
          <p:cNvSpPr/>
          <p:nvPr/>
        </p:nvSpPr>
        <p:spPr>
          <a:xfrm>
            <a:off x="7942046" y="4577961"/>
            <a:ext cx="2527768" cy="1030123"/>
          </a:xfrm>
          <a:custGeom>
            <a:avLst/>
            <a:gdLst/>
            <a:ahLst/>
            <a:cxnLst/>
            <a:rect l="l" t="t" r="r" b="b"/>
            <a:pathLst>
              <a:path w="3941444" h="3081020">
                <a:moveTo>
                  <a:pt x="0" y="0"/>
                </a:moveTo>
                <a:lnTo>
                  <a:pt x="3940838" y="0"/>
                </a:lnTo>
                <a:lnTo>
                  <a:pt x="3940838" y="3080855"/>
                </a:lnTo>
                <a:lnTo>
                  <a:pt x="0" y="3080855"/>
                </a:lnTo>
                <a:lnTo>
                  <a:pt x="0" y="0"/>
                </a:lnTo>
                <a:close/>
              </a:path>
            </a:pathLst>
          </a:custGeom>
          <a:ln w="38283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lang="en-US" sz="1154" noProof="0" dirty="0"/>
          </a:p>
        </p:txBody>
      </p:sp>
      <p:sp>
        <p:nvSpPr>
          <p:cNvPr id="30" name="object 30"/>
          <p:cNvSpPr txBox="1"/>
          <p:nvPr/>
        </p:nvSpPr>
        <p:spPr>
          <a:xfrm>
            <a:off x="7942046" y="4555102"/>
            <a:ext cx="2502926" cy="229016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50906" rIns="0" bIns="0" rtlCol="0">
            <a:spAutoFit/>
          </a:bodyPr>
          <a:lstStyle/>
          <a:p>
            <a:pPr marL="153524">
              <a:spcBef>
                <a:spcPts val="401"/>
              </a:spcBef>
            </a:pPr>
            <a:r>
              <a:rPr lang="en-US" sz="1154" noProof="0" dirty="0">
                <a:latin typeface="Arial"/>
                <a:cs typeface="Arial"/>
              </a:rPr>
              <a:t>Comments</a:t>
            </a:r>
            <a:r>
              <a:rPr lang="en-US" sz="1154" spc="32" noProof="0" dirty="0">
                <a:latin typeface="Times New Roman"/>
                <a:cs typeface="Times New Roman"/>
              </a:rPr>
              <a:t> </a:t>
            </a:r>
            <a:r>
              <a:rPr lang="en-US" sz="1154" noProof="0" dirty="0">
                <a:latin typeface="Arial"/>
                <a:cs typeface="Arial"/>
              </a:rPr>
              <a:t>&amp;</a:t>
            </a:r>
            <a:r>
              <a:rPr lang="en-US" sz="1154" spc="35" noProof="0" dirty="0">
                <a:latin typeface="Times New Roman"/>
                <a:cs typeface="Times New Roman"/>
              </a:rPr>
              <a:t> </a:t>
            </a:r>
            <a:r>
              <a:rPr lang="en-US" sz="1154" noProof="0" dirty="0">
                <a:latin typeface="Arial"/>
                <a:cs typeface="Arial"/>
              </a:rPr>
              <a:t>to</a:t>
            </a:r>
            <a:r>
              <a:rPr lang="en-US" sz="1154" spc="29" noProof="0" dirty="0">
                <a:latin typeface="Times New Roman"/>
                <a:cs typeface="Times New Roman"/>
              </a:rPr>
              <a:t> </a:t>
            </a:r>
            <a:r>
              <a:rPr lang="en-US" sz="1154" noProof="0" dirty="0">
                <a:latin typeface="Arial"/>
                <a:cs typeface="Arial"/>
              </a:rPr>
              <a:t>better</a:t>
            </a:r>
            <a:r>
              <a:rPr lang="en-US" sz="1154" spc="32" noProof="0" dirty="0">
                <a:latin typeface="Times New Roman"/>
                <a:cs typeface="Times New Roman"/>
              </a:rPr>
              <a:t> </a:t>
            </a:r>
            <a:r>
              <a:rPr lang="en-US" sz="1154" spc="-6" noProof="0" dirty="0">
                <a:latin typeface="Arial"/>
                <a:cs typeface="Arial"/>
              </a:rPr>
              <a:t>understand</a:t>
            </a:r>
            <a:endParaRPr lang="en-US" sz="1154" noProof="0" dirty="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728441" y="4615983"/>
            <a:ext cx="1846447" cy="464055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1154" noProof="0" dirty="0">
                <a:solidFill>
                  <a:srgbClr val="2E01ED"/>
                </a:solidFill>
                <a:latin typeface="Arial"/>
                <a:cs typeface="Arial"/>
              </a:rPr>
              <a:t>All</a:t>
            </a:r>
            <a:r>
              <a:rPr lang="en-US" sz="1154" spc="22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154" noProof="0" dirty="0">
                <a:solidFill>
                  <a:srgbClr val="2E01ED"/>
                </a:solidFill>
                <a:latin typeface="Arial"/>
                <a:cs typeface="Arial"/>
              </a:rPr>
              <a:t>ERAMs</a:t>
            </a:r>
            <a:r>
              <a:rPr lang="en-US" sz="1154" spc="29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154" noProof="0" dirty="0">
                <a:solidFill>
                  <a:srgbClr val="2E01ED"/>
                </a:solidFill>
                <a:latin typeface="Arial"/>
                <a:cs typeface="Arial"/>
              </a:rPr>
              <a:t>PCB</a:t>
            </a:r>
            <a:r>
              <a:rPr lang="en-US" sz="1154" spc="29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154" noProof="0" dirty="0">
                <a:solidFill>
                  <a:srgbClr val="2E01ED"/>
                </a:solidFill>
                <a:latin typeface="Arial"/>
                <a:cs typeface="Arial"/>
              </a:rPr>
              <a:t>but</a:t>
            </a:r>
            <a:r>
              <a:rPr lang="en-US" sz="1154" spc="29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154" noProof="0" dirty="0">
                <a:solidFill>
                  <a:srgbClr val="2E01ED"/>
                </a:solidFill>
                <a:latin typeface="Arial"/>
                <a:cs typeface="Arial"/>
              </a:rPr>
              <a:t>23,</a:t>
            </a:r>
            <a:r>
              <a:rPr lang="en-US" sz="1154" spc="32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154" spc="-16" noProof="0" dirty="0">
                <a:solidFill>
                  <a:srgbClr val="2E01ED"/>
                </a:solidFill>
                <a:latin typeface="Arial"/>
                <a:cs typeface="Arial"/>
              </a:rPr>
              <a:t>&gt;26</a:t>
            </a:r>
            <a:endParaRPr lang="en-US" sz="1154" noProof="0" dirty="0">
              <a:latin typeface="Arial"/>
              <a:cs typeface="Arial"/>
            </a:endParaRPr>
          </a:p>
          <a:p>
            <a:pPr marL="501702">
              <a:spcBef>
                <a:spcPts val="859"/>
              </a:spcBef>
            </a:pPr>
            <a:r>
              <a:rPr lang="en-US" sz="1058" noProof="0" dirty="0">
                <a:latin typeface="Arial"/>
                <a:cs typeface="Arial"/>
              </a:rPr>
              <a:t>~35</a:t>
            </a:r>
            <a:r>
              <a:rPr lang="en-US" sz="1058" spc="29" noProof="0" dirty="0">
                <a:latin typeface="Times New Roman"/>
                <a:cs typeface="Times New Roman"/>
              </a:rPr>
              <a:t> </a:t>
            </a:r>
            <a:r>
              <a:rPr lang="en-US" sz="1058" noProof="0" dirty="0">
                <a:latin typeface="Symbol"/>
                <a:cs typeface="Symbol"/>
              </a:rPr>
              <a:t></a:t>
            </a:r>
            <a:r>
              <a:rPr lang="en-US" sz="1058" noProof="0" dirty="0">
                <a:latin typeface="Arial"/>
                <a:cs typeface="Arial"/>
              </a:rPr>
              <a:t>m</a:t>
            </a:r>
            <a:r>
              <a:rPr lang="en-US" sz="1058" spc="22" noProof="0" dirty="0">
                <a:latin typeface="Times New Roman"/>
                <a:cs typeface="Times New Roman"/>
              </a:rPr>
              <a:t> </a:t>
            </a:r>
            <a:r>
              <a:rPr lang="en-US" sz="1058" noProof="0" dirty="0">
                <a:latin typeface="Arial"/>
                <a:cs typeface="Arial"/>
              </a:rPr>
              <a:t>copper</a:t>
            </a:r>
            <a:r>
              <a:rPr lang="en-US" sz="1058" spc="26" noProof="0" dirty="0">
                <a:latin typeface="Times New Roman"/>
                <a:cs typeface="Times New Roman"/>
              </a:rPr>
              <a:t> </a:t>
            </a:r>
            <a:r>
              <a:rPr lang="en-US" sz="1058" spc="-13" noProof="0" dirty="0">
                <a:latin typeface="Arial"/>
                <a:cs typeface="Arial"/>
              </a:rPr>
              <a:t>mesh</a:t>
            </a:r>
            <a:endParaRPr lang="en-US" sz="1058" noProof="0" dirty="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976782" y="5748056"/>
            <a:ext cx="1316622" cy="332495"/>
          </a:xfrm>
          <a:prstGeom prst="rect">
            <a:avLst/>
          </a:prstGeom>
        </p:spPr>
        <p:txBody>
          <a:bodyPr vert="horz" wrap="square" lIns="0" tIns="9366" rIns="0" bIns="0" rtlCol="0">
            <a:spAutoFit/>
          </a:bodyPr>
          <a:lstStyle/>
          <a:p>
            <a:pPr marL="8145">
              <a:lnSpc>
                <a:spcPts val="1267"/>
              </a:lnSpc>
              <a:spcBef>
                <a:spcPts val="73"/>
              </a:spcBef>
            </a:pPr>
            <a:r>
              <a:rPr lang="en-US" sz="1058" noProof="0" dirty="0">
                <a:solidFill>
                  <a:srgbClr val="FFFFFF"/>
                </a:solidFill>
                <a:latin typeface="Arial"/>
                <a:cs typeface="Arial"/>
              </a:rPr>
              <a:t>~35</a:t>
            </a:r>
            <a:r>
              <a:rPr lang="en-US" sz="1058" spc="32" noProof="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1058" noProof="0" dirty="0">
                <a:solidFill>
                  <a:srgbClr val="FFFFFF"/>
                </a:solidFill>
                <a:latin typeface="Symbol"/>
                <a:cs typeface="Symbol"/>
              </a:rPr>
              <a:t></a:t>
            </a:r>
            <a:r>
              <a:rPr lang="en-US" sz="1058" noProof="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en-US" sz="1058" spc="29" noProof="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1058" noProof="0" dirty="0">
                <a:solidFill>
                  <a:srgbClr val="FFFFFF"/>
                </a:solidFill>
                <a:latin typeface="Arial"/>
                <a:cs typeface="Arial"/>
              </a:rPr>
              <a:t>plain</a:t>
            </a:r>
            <a:r>
              <a:rPr lang="en-US" sz="1058" spc="35" noProof="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1058" spc="-6" noProof="0" dirty="0">
                <a:solidFill>
                  <a:srgbClr val="FFFFFF"/>
                </a:solidFill>
                <a:latin typeface="Arial"/>
                <a:cs typeface="Arial"/>
              </a:rPr>
              <a:t>copper</a:t>
            </a:r>
            <a:endParaRPr lang="en-US" sz="1058" noProof="0" dirty="0">
              <a:latin typeface="Arial"/>
              <a:cs typeface="Arial"/>
            </a:endParaRPr>
          </a:p>
          <a:p>
            <a:pPr marL="8145">
              <a:lnSpc>
                <a:spcPts val="1267"/>
              </a:lnSpc>
            </a:pPr>
            <a:r>
              <a:rPr lang="en-US" sz="1058" noProof="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lang="en-US" sz="1058" spc="19" noProof="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1058" noProof="0" dirty="0">
                <a:solidFill>
                  <a:srgbClr val="FFFFFF"/>
                </a:solidFill>
                <a:latin typeface="Arial"/>
                <a:cs typeface="Arial"/>
              </a:rPr>
              <a:t>~50</a:t>
            </a:r>
            <a:r>
              <a:rPr lang="en-US" sz="1058" spc="29" noProof="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1058" noProof="0" dirty="0">
                <a:solidFill>
                  <a:srgbClr val="FFFFFF"/>
                </a:solidFill>
                <a:latin typeface="Symbol"/>
                <a:cs typeface="Symbol"/>
              </a:rPr>
              <a:t></a:t>
            </a:r>
            <a:r>
              <a:rPr lang="en-US" sz="1058" noProof="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lang="en-US" sz="1058" spc="22" noProof="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en-US" sz="1058" spc="-6" noProof="0" dirty="0" err="1">
                <a:solidFill>
                  <a:srgbClr val="FFFFFF"/>
                </a:solidFill>
                <a:latin typeface="Arial"/>
                <a:cs typeface="Arial"/>
              </a:rPr>
              <a:t>soldermask</a:t>
            </a:r>
            <a:endParaRPr lang="en-US" sz="1058" noProof="0" dirty="0">
              <a:latin typeface="Arial"/>
              <a:cs typeface="Arial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2761863" y="4901481"/>
            <a:ext cx="2912614" cy="1394813"/>
            <a:chOff x="2364066" y="7642679"/>
            <a:chExt cx="4541520" cy="2174875"/>
          </a:xfrm>
        </p:grpSpPr>
        <p:sp>
          <p:nvSpPr>
            <p:cNvPr id="34" name="object 34"/>
            <p:cNvSpPr/>
            <p:nvPr/>
          </p:nvSpPr>
          <p:spPr>
            <a:xfrm>
              <a:off x="2364066" y="8473541"/>
              <a:ext cx="342265" cy="439420"/>
            </a:xfrm>
            <a:custGeom>
              <a:avLst/>
              <a:gdLst/>
              <a:ahLst/>
              <a:cxnLst/>
              <a:rect l="l" t="t" r="r" b="b"/>
              <a:pathLst>
                <a:path w="342264" h="439420">
                  <a:moveTo>
                    <a:pt x="342023" y="0"/>
                  </a:moveTo>
                  <a:lnTo>
                    <a:pt x="226326" y="55664"/>
                  </a:lnTo>
                  <a:lnTo>
                    <a:pt x="266052" y="86436"/>
                  </a:lnTo>
                  <a:lnTo>
                    <a:pt x="0" y="430136"/>
                  </a:lnTo>
                  <a:lnTo>
                    <a:pt x="11353" y="438924"/>
                  </a:lnTo>
                  <a:lnTo>
                    <a:pt x="277393" y="95224"/>
                  </a:lnTo>
                  <a:lnTo>
                    <a:pt x="317119" y="125984"/>
                  </a:lnTo>
                  <a:lnTo>
                    <a:pt x="3420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lang="en-US" sz="1154" noProof="0" dirty="0"/>
            </a:p>
          </p:txBody>
        </p:sp>
        <p:pic>
          <p:nvPicPr>
            <p:cNvPr id="35" name="object 3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04932" y="7642679"/>
              <a:ext cx="3000349" cy="2174543"/>
            </a:xfrm>
            <a:prstGeom prst="rect">
              <a:avLst/>
            </a:prstGeom>
          </p:spPr>
        </p:pic>
      </p:grpSp>
      <p:sp>
        <p:nvSpPr>
          <p:cNvPr id="36" name="object 36"/>
          <p:cNvSpPr txBox="1"/>
          <p:nvPr/>
        </p:nvSpPr>
        <p:spPr>
          <a:xfrm>
            <a:off x="3931682" y="4615984"/>
            <a:ext cx="1584182" cy="185837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1154" noProof="0" dirty="0">
                <a:solidFill>
                  <a:srgbClr val="2E01ED"/>
                </a:solidFill>
                <a:latin typeface="Arial"/>
                <a:cs typeface="Arial"/>
              </a:rPr>
              <a:t>New</a:t>
            </a:r>
            <a:r>
              <a:rPr lang="en-US" sz="1154" spc="26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154" noProof="0" dirty="0">
                <a:solidFill>
                  <a:srgbClr val="2E01ED"/>
                </a:solidFill>
                <a:latin typeface="Arial"/>
                <a:cs typeface="Arial"/>
              </a:rPr>
              <a:t>PCB</a:t>
            </a:r>
            <a:r>
              <a:rPr lang="en-US" sz="1154" spc="32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154" noProof="0" dirty="0">
                <a:solidFill>
                  <a:srgbClr val="2E01ED"/>
                </a:solidFill>
                <a:latin typeface="Arial"/>
                <a:cs typeface="Arial"/>
              </a:rPr>
              <a:t>for</a:t>
            </a:r>
            <a:r>
              <a:rPr lang="en-US" sz="1154" spc="29" noProof="0" dirty="0">
                <a:solidFill>
                  <a:srgbClr val="2E01ED"/>
                </a:solidFill>
                <a:latin typeface="Times New Roman"/>
                <a:cs typeface="Times New Roman"/>
              </a:rPr>
              <a:t> </a:t>
            </a:r>
            <a:r>
              <a:rPr lang="en-US" sz="1154" spc="-6" noProof="0" dirty="0">
                <a:solidFill>
                  <a:srgbClr val="2E01ED"/>
                </a:solidFill>
                <a:latin typeface="Arial"/>
                <a:cs typeface="Arial"/>
              </a:rPr>
              <a:t>ERAM&gt;26</a:t>
            </a:r>
            <a:endParaRPr lang="en-US" sz="1154" noProof="0" dirty="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0066635" y="6521456"/>
            <a:ext cx="320909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45">
              <a:lnSpc>
                <a:spcPts val="1129"/>
              </a:lnSpc>
            </a:pPr>
            <a:r>
              <a:rPr lang="en-US" sz="962" spc="-6" noProof="0" dirty="0">
                <a:solidFill>
                  <a:srgbClr val="666666"/>
                </a:solidFill>
                <a:latin typeface="Arial"/>
                <a:cs typeface="Arial"/>
              </a:rPr>
              <a:t>16/20</a:t>
            </a:r>
            <a:endParaRPr lang="en-US" sz="962" noProof="0" dirty="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373843" y="4927518"/>
            <a:ext cx="654035" cy="185837"/>
          </a:xfrm>
          <a:prstGeom prst="rect">
            <a:avLst/>
          </a:prstGeom>
        </p:spPr>
        <p:txBody>
          <a:bodyPr vert="horz" wrap="square" lIns="0" tIns="8145" rIns="0" bIns="0" rtlCol="0">
            <a:spAutoFit/>
          </a:bodyPr>
          <a:lstStyle/>
          <a:p>
            <a:pPr marL="8145">
              <a:spcBef>
                <a:spcPts val="64"/>
              </a:spcBef>
            </a:pPr>
            <a:r>
              <a:rPr lang="en-US" sz="1154" spc="-6" noProof="0" dirty="0">
                <a:solidFill>
                  <a:srgbClr val="FFFFFF"/>
                </a:solidFill>
                <a:latin typeface="Arial"/>
                <a:cs typeface="Arial"/>
              </a:rPr>
              <a:t>ERAM-</a:t>
            </a:r>
            <a:r>
              <a:rPr lang="en-US" sz="1154" spc="-16" noProof="0" dirty="0">
                <a:solidFill>
                  <a:srgbClr val="FFFFFF"/>
                </a:solidFill>
                <a:latin typeface="Arial"/>
                <a:cs typeface="Arial"/>
              </a:rPr>
              <a:t>23</a:t>
            </a:r>
            <a:endParaRPr lang="en-US" sz="1154" noProof="0" dirty="0">
              <a:latin typeface="Arial"/>
              <a:cs typeface="Arial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155E89DF-F4FA-7E19-5B14-02D6D7BF3B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855" y="274212"/>
            <a:ext cx="3434981" cy="304064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6028378E-E34D-CF1C-A818-D345E55777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66703" y="0"/>
            <a:ext cx="8858593" cy="6858000"/>
          </a:xfrm>
          <a:prstGeom prst="rect">
            <a:avLst/>
          </a:prstGeom>
        </p:spPr>
      </p:pic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DFE53C56-F8D1-5C03-DCE4-E62B4DA875C0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noProof="0" dirty="0"/>
              <a:t>17.10.2023</a:t>
            </a:r>
          </a:p>
        </p:txBody>
      </p:sp>
      <p:sp>
        <p:nvSpPr>
          <p:cNvPr id="42" name="Footer Placeholder 41">
            <a:extLst>
              <a:ext uri="{FF2B5EF4-FFF2-40B4-BE49-F238E27FC236}">
                <a16:creationId xmlns:a16="http://schemas.microsoft.com/office/drawing/2014/main" id="{69063F3D-5570-7300-C578-AE11892C521E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US" noProof="0" dirty="0"/>
              <a:t>MPGD 2024 | Oct.14th - Oct.18th 2024 </a:t>
            </a:r>
            <a:r>
              <a:rPr lang="en-US" noProof="0" dirty="0" err="1"/>
              <a:t>USTC·Hefei</a:t>
            </a:r>
            <a:r>
              <a:rPr lang="en-US" noProof="0" dirty="0"/>
              <a:t>, China | S. Levorato 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BA3FE204-1301-7C81-8BB2-2ED5AFF2DDB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4434">
              <a:lnSpc>
                <a:spcPts val="1129"/>
              </a:lnSpc>
            </a:pPr>
            <a:fld id="{81D60167-4931-47E6-BA6A-407CBD079E47}" type="slidenum">
              <a:rPr lang="en-US" spc="-6" noProof="0" smtClean="0"/>
              <a:pPr marL="24434">
                <a:lnSpc>
                  <a:spcPts val="1129"/>
                </a:lnSpc>
              </a:pPr>
              <a:t>99</a:t>
            </a:fld>
            <a:r>
              <a:rPr lang="en-US" spc="-6" noProof="0" dirty="0"/>
              <a:t>/20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activity xmlns="94111ef1-414a-4d8d-81fe-eaef00528c3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69C5DAB95E9341A42D1FCC0EA47481" ma:contentTypeVersion="17" ma:contentTypeDescription="Create a new document." ma:contentTypeScope="" ma:versionID="e3a22271185cabdab5bed4cf9b3ac575">
  <xsd:schema xmlns:xsd="http://www.w3.org/2001/XMLSchema" xmlns:xs="http://www.w3.org/2001/XMLSchema" xmlns:p="http://schemas.microsoft.com/office/2006/metadata/properties" xmlns:ns1="http://schemas.microsoft.com/sharepoint/v3" xmlns:ns3="e4480dec-2391-430a-b093-c7d3ebd67f72" xmlns:ns4="94111ef1-414a-4d8d-81fe-eaef00528c38" targetNamespace="http://schemas.microsoft.com/office/2006/metadata/properties" ma:root="true" ma:fieldsID="919f8ec954944d297dbbc96e893d8e76" ns1:_="" ns3:_="" ns4:_="">
    <xsd:import namespace="http://schemas.microsoft.com/sharepoint/v3"/>
    <xsd:import namespace="e4480dec-2391-430a-b093-c7d3ebd67f72"/>
    <xsd:import namespace="94111ef1-414a-4d8d-81fe-eaef00528c3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  <xsd:element ref="ns1:_ip_UnifiedCompliancePolicyProperties" minOccurs="0"/>
                <xsd:element ref="ns1:_ip_UnifiedCompliancePolicyUIAction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480dec-2391-430a-b093-c7d3ebd67f7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111ef1-414a-4d8d-81fe-eaef00528c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4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880D7F-263E-4C17-BBB2-E69C6AA260EB}">
  <ds:schemaRefs>
    <ds:schemaRef ds:uri="http://schemas.openxmlformats.org/package/2006/metadata/core-properties"/>
    <ds:schemaRef ds:uri="http://purl.org/dc/elements/1.1/"/>
    <ds:schemaRef ds:uri="http://schemas.microsoft.com/sharepoint/v3"/>
    <ds:schemaRef ds:uri="http://purl.org/dc/dcmitype/"/>
    <ds:schemaRef ds:uri="94111ef1-414a-4d8d-81fe-eaef00528c38"/>
    <ds:schemaRef ds:uri="http://schemas.microsoft.com/office/2006/documentManagement/types"/>
    <ds:schemaRef ds:uri="e4480dec-2391-430a-b093-c7d3ebd67f72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9072160-9402-4CAE-A1F1-D939D1E119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4480dec-2391-430a-b093-c7d3ebd67f72"/>
    <ds:schemaRef ds:uri="94111ef1-414a-4d8d-81fe-eaef00528c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87D2B9-0A39-4B63-994F-0DB46CBA79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9246</Words>
  <Application>Microsoft Office PowerPoint</Application>
  <PresentationFormat>Widescreen</PresentationFormat>
  <Paragraphs>1425</Paragraphs>
  <Slides>124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124</vt:i4>
      </vt:variant>
    </vt:vector>
  </HeadingPairs>
  <TitlesOfParts>
    <vt:vector size="135" baseType="lpstr">
      <vt:lpstr>Aptos</vt:lpstr>
      <vt:lpstr>Arial</vt:lpstr>
      <vt:lpstr>Calibri</vt:lpstr>
      <vt:lpstr>Cambria</vt:lpstr>
      <vt:lpstr>Cambria Math</vt:lpstr>
      <vt:lpstr>Helvetica Neue</vt:lpstr>
      <vt:lpstr>Liberation Sans Narrow</vt:lpstr>
      <vt:lpstr>Symbol</vt:lpstr>
      <vt:lpstr>Times New Roman</vt:lpstr>
      <vt:lpstr>Wingdings</vt:lpstr>
      <vt:lpstr>Office Theme</vt:lpstr>
      <vt:lpstr> Technical challenges for the new T2K High Angle TPCs  17 October 2024  Stefano Levorato    on behalf of the T2K ND280 upgrade group       </vt:lpstr>
      <vt:lpstr>Outlook</vt:lpstr>
      <vt:lpstr>The T2K experiment and the role of ND280</vt:lpstr>
      <vt:lpstr>The ND280 experiment: the upgrade  </vt:lpstr>
      <vt:lpstr>ND280: the upgrade detectors </vt:lpstr>
      <vt:lpstr>ND280: upgrade completed! Top-HATPC installed  in the end of April 2024 </vt:lpstr>
      <vt:lpstr>ND280: upgrade completed! Top-HATPC installed  in the end of April 2024 </vt:lpstr>
      <vt:lpstr>The ND280 experiment: High Angle TPC highlights</vt:lpstr>
      <vt:lpstr>The ND280 experiment: HATPC requirements</vt:lpstr>
      <vt:lpstr>  HATPC, an overview on the main elements  </vt:lpstr>
      <vt:lpstr>The ND280 experiment: High Angle TPC highlights</vt:lpstr>
      <vt:lpstr>ERAM:  MicroMegas with DLC resistive foil  </vt:lpstr>
      <vt:lpstr>ERAM Module breakout</vt:lpstr>
      <vt:lpstr>Charge spread on low resistivity foil </vt:lpstr>
      <vt:lpstr>ERAM production ~ 50 detectors</vt:lpstr>
      <vt:lpstr>DLC layer: foil selection, QC  </vt:lpstr>
      <vt:lpstr>ERAM Series production experience: X-ray scan </vt:lpstr>
      <vt:lpstr>ERAM Series production experience: X-ray scan </vt:lpstr>
      <vt:lpstr>ERAM Series production experience: X-ray scan the importance of the (fast) QA </vt:lpstr>
      <vt:lpstr>ERAM Series production: a summary table  </vt:lpstr>
      <vt:lpstr>ERAM Assembly and Operation experience </vt:lpstr>
      <vt:lpstr>Noise: stability of the installed detector </vt:lpstr>
      <vt:lpstr>PowerPoint Presentation</vt:lpstr>
      <vt:lpstr>The ND280 experiment: High Angle TPC highlights</vt:lpstr>
      <vt:lpstr>The ND280 experiment: High Angle TPC highlights</vt:lpstr>
      <vt:lpstr>Reconstruction of charge deposition 1/2</vt:lpstr>
      <vt:lpstr>Reconstruction of charge deposition 2/2</vt:lpstr>
      <vt:lpstr>ERAM response – Signal formation model  </vt:lpstr>
      <vt:lpstr>ERAM response – Signal formation model  </vt:lpstr>
      <vt:lpstr>The ND280 experiment: High Angle TPC highlights</vt:lpstr>
      <vt:lpstr>ERAM detector response: impact on reconstruction  </vt:lpstr>
      <vt:lpstr>Reconstructing X-rays charge deposition</vt:lpstr>
      <vt:lpstr>Reconstructing X-rays charge deposition</vt:lpstr>
      <vt:lpstr>Extraction of RC and Gain maps from X-rays</vt:lpstr>
      <vt:lpstr>Reconstructing Q along tracks</vt:lpstr>
      <vt:lpstr>Reconstructing Q along tracks:  Waveform Sum </vt:lpstr>
      <vt:lpstr>Reconstructing Q along tracks: Crossed Pad (XP)</vt:lpstr>
      <vt:lpstr>Reconstructing Q along tracks: Crossed Pad (XP)</vt:lpstr>
      <vt:lpstr> dE/dx preliminary results:  (WS) and (XP) methods </vt:lpstr>
      <vt:lpstr> dE/dx preliminary results: (XP) method   </vt:lpstr>
      <vt:lpstr> PID preliminary results (XP) vs (WS)   </vt:lpstr>
      <vt:lpstr>Reconstructing tracks</vt:lpstr>
      <vt:lpstr>Reconstructing tracks, trajectory fitting: an example </vt:lpstr>
      <vt:lpstr>Spatial resolution:  the importance of the QA </vt:lpstr>
      <vt:lpstr>Spatial resolution after  reparameterization </vt:lpstr>
      <vt:lpstr>Reconstructing tracks: momentum resolution </vt:lpstr>
      <vt:lpstr>Event display, full ND280 detector!</vt:lpstr>
      <vt:lpstr>Conclusions </vt:lpstr>
      <vt:lpstr>Conclusions </vt:lpstr>
      <vt:lpstr>Spare </vt:lpstr>
      <vt:lpstr>PowerPoint Presentation</vt:lpstr>
      <vt:lpstr>Reconstructing tracks: trajectory fitting </vt:lpstr>
      <vt:lpstr>GAIN, RC</vt:lpstr>
      <vt:lpstr>Detailed R measurement (dedicated probe) </vt:lpstr>
      <vt:lpstr>PowerPoint Presentation</vt:lpstr>
      <vt:lpstr>Conclusions </vt:lpstr>
      <vt:lpstr>HATPC: features, challenges, constrains and solutions </vt:lpstr>
      <vt:lpstr>HATPC: features, challenges, constrains and solutions </vt:lpstr>
      <vt:lpstr>The ND280 experiment: High Angle TPC highlights</vt:lpstr>
      <vt:lpstr>Field Cage: walls stack up layout</vt:lpstr>
      <vt:lpstr>Field cage mechanical details</vt:lpstr>
      <vt:lpstr>Field cage mechanical details: charge path to gnd</vt:lpstr>
      <vt:lpstr>The ND280 experiment: High Angle TPC highlights</vt:lpstr>
      <vt:lpstr>Field Cage building, assembling and characterization  </vt:lpstr>
      <vt:lpstr>Field Cage building, assembling &amp; characterization at NEXUS Kapton Layer  </vt:lpstr>
      <vt:lpstr>Field Cage building, assembling &amp; characterization at NEXUS Kapton Layer and inner Twaron  </vt:lpstr>
      <vt:lpstr>Field Cage building, assembling &amp; characterization at NEXUS Kapton Layer + inner Twaron + G10 Skeleton</vt:lpstr>
      <vt:lpstr>Field Cage building, assembling &amp; characterization at NEXUS Kapton Layer + inner Twaron + G10 Skeleton + HC + Ext Twaron </vt:lpstr>
      <vt:lpstr>Field Cage machining and final QC at Nexus</vt:lpstr>
      <vt:lpstr>The ND280 experiment: High Angle TPC highlights</vt:lpstr>
      <vt:lpstr>Field Cage assembling, characterization at CERN  </vt:lpstr>
      <vt:lpstr>Field Cage assembling, characterization at CERN  </vt:lpstr>
      <vt:lpstr>Field Cage assembling, characterization at CERN  </vt:lpstr>
      <vt:lpstr>Field Cage assembling, characterization at CERN  </vt:lpstr>
      <vt:lpstr>Field Cage assembling, metrology at Nexus  </vt:lpstr>
      <vt:lpstr>Field Cage assembling, metrology at CERN</vt:lpstr>
      <vt:lpstr>Field Cage assembling, ERAM installation</vt:lpstr>
      <vt:lpstr>Field Cage assembling, commissioning with cosmics</vt:lpstr>
      <vt:lpstr>Field Cage assembling, commissioning: gas contamination at CERN</vt:lpstr>
      <vt:lpstr>Field Cage assembling, commissioning: gas contamination at J-PARC</vt:lpstr>
      <vt:lpstr>Field Cage assembling, commissioning: drift velocity measurement</vt:lpstr>
      <vt:lpstr>Thanks to CERN</vt:lpstr>
      <vt:lpstr>Thanks to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RC MAP DERIVED FROM X-RAY SCANS</vt:lpstr>
      <vt:lpstr>Spare </vt:lpstr>
      <vt:lpstr>GAIN MAPS OF THE 8 ERAMs used on the ½ mockup TPC @ CERN/T10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ND280 experiment: High Angle TPC highlights</vt:lpstr>
      <vt:lpstr>Insulation issue in full scale FC0 prototype </vt:lpstr>
      <vt:lpstr>Insulation issue in full scale FC0 prototype </vt:lpstr>
      <vt:lpstr>Buried resistive layer: a possible explanation  </vt:lpstr>
      <vt:lpstr>Buried resistive layer: phenomenology</vt:lpstr>
      <vt:lpstr>Buried resistive layer: phenomenology</vt:lpstr>
      <vt:lpstr>Buried resistive layer: verification</vt:lpstr>
      <vt:lpstr>Buried resistive layer: electrical model</vt:lpstr>
      <vt:lpstr>Buried resistive layer: electrical model results</vt:lpstr>
      <vt:lpstr>Buried resistive layer: electrical model results</vt:lpstr>
      <vt:lpstr>Buried resistive layer: fit to the data</vt:lpstr>
      <vt:lpstr>Buried resistive layer: electrical model results</vt:lpstr>
      <vt:lpstr>Final layout, materials and procedures fixed for the series production </vt:lpstr>
      <vt:lpstr>ND280: installations at J-PARC </vt:lpstr>
      <vt:lpstr>N280: commissioning at JPARC with cosmics</vt:lpstr>
      <vt:lpstr>N280: n technical runs in December 2023 and         February 2024 physics run</vt:lpstr>
      <vt:lpstr>The T2K run schedule: beam upgrade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Stefano Levorato</dc:creator>
  <cp:lastModifiedBy>Stefano Levorato</cp:lastModifiedBy>
  <cp:revision>12</cp:revision>
  <cp:lastPrinted>2022-08-09T06:39:39Z</cp:lastPrinted>
  <dcterms:created xsi:type="dcterms:W3CDTF">2021-01-13T09:42:27Z</dcterms:created>
  <dcterms:modified xsi:type="dcterms:W3CDTF">2024-10-17T06:04:37Z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0x0101007569C5DAB95E9341A42D1FCC0EA47481</vt:lpwstr>
  </property>
</Properties>
</file>