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3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412C564-D20D-4801-9ABA-380D8A2D0C35}">
  <a:tblStyle styleId="{A412C564-D20D-4801-9ABA-380D8A2D0C3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c0e567b4b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g2c0e567b4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e2f0f98170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e2f0f98170_0_1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g2e2f0f98170_0_1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dd473adc63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dd473adc63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072be38ceb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072be38ceb_0_1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g3072be38ceb_0_17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072be38ceb_0_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072be38ceb_0_4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g3072be38ceb_0_4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e57de5e6e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e57de5e6e1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2e57de5e6e1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072be38ceb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072be38ceb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3072be38ceb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072be38ce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072be38ceb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g3072be38ceb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c0e567b4b9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c0e567b4b9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e632a588dc_14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e632a588dc_14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e2f0f9817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e2f0f9817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e57de5e6e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e57de5e6e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dd473adc6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dd473adc6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c0e567b4b9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c0e567b4b9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c0e567b4b9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c0e567b4b9_0_1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g2c0e567b4b9_0_1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e57de5e6e1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2e57de5e6e1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g2e57de5e6e1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e57de5e6e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e57de5e6e1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g2e57de5e6e1_0_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2c0e567b4b9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2c0e567b4b9_0_2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g2c0e567b4b9_0_2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c0e567b4b9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c0e567b4b9_0_2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g2c0e567b4b9_0_2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09b46c9407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09b46c9407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e57de5e6e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e57de5e6e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c0e567b4b9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2c0e567b4b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e2f0f981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e2f0f981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c0e567b4b9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2c0e567b4b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c0e567b4b9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c0e567b4b9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2c0e567b4b9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e2f0f9817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e2f0f98170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g2e2f0f98170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dd473adc6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dd473adc6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VER DARK">
  <p:cSld name="MAIN COVER DAR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Background pattern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74353" y="-118910"/>
            <a:ext cx="9415755" cy="53513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1098550" y="4102677"/>
            <a:ext cx="69468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7834" y="996957"/>
            <a:ext cx="2747302" cy="8547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1096200" y="2062800"/>
            <a:ext cx="694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180000" bIns="0" anchor="t" anchorCtr="0">
            <a:sp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>
            <a:spLocks noGrp="1"/>
          </p:cNvSpPr>
          <p:nvPr>
            <p:ph type="body" idx="2"/>
          </p:nvPr>
        </p:nvSpPr>
        <p:spPr>
          <a:xfrm>
            <a:off x="1096200" y="3719030"/>
            <a:ext cx="3204300" cy="264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3"/>
          </p:nvPr>
        </p:nvSpPr>
        <p:spPr>
          <a:xfrm>
            <a:off x="1096200" y="2746800"/>
            <a:ext cx="6945600" cy="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sp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None/>
              <a:defRPr sz="15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4"/>
          </p:nvPr>
        </p:nvSpPr>
        <p:spPr>
          <a:xfrm>
            <a:off x="1096200" y="4190400"/>
            <a:ext cx="3796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25"/>
              <a:buFont typeface="Calibri"/>
              <a:buNone/>
              <a:defRPr sz="9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5"/>
          </p:nvPr>
        </p:nvSpPr>
        <p:spPr>
          <a:xfrm>
            <a:off x="1096200" y="3001272"/>
            <a:ext cx="6945600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25"/>
              <a:buFont typeface="Calibri"/>
              <a:buNone/>
              <a:defRPr sz="13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6"/>
          </p:nvPr>
        </p:nvSpPr>
        <p:spPr>
          <a:xfrm>
            <a:off x="36270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7"/>
          </p:nvPr>
        </p:nvSpPr>
        <p:spPr>
          <a:xfrm>
            <a:off x="48924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1" name="Google Shape;61;p13"/>
          <p:cNvCxnSpPr/>
          <p:nvPr/>
        </p:nvCxnSpPr>
        <p:spPr>
          <a:xfrm>
            <a:off x="1096200" y="4101770"/>
            <a:ext cx="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2" name="Google Shape;62;p13"/>
          <p:cNvSpPr txBox="1">
            <a:spLocks noGrp="1"/>
          </p:cNvSpPr>
          <p:nvPr>
            <p:ph type="body" idx="8"/>
          </p:nvPr>
        </p:nvSpPr>
        <p:spPr>
          <a:xfrm>
            <a:off x="61578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9"/>
          </p:nvPr>
        </p:nvSpPr>
        <p:spPr>
          <a:xfrm>
            <a:off x="74232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3"/>
          </p:nvPr>
        </p:nvSpPr>
        <p:spPr>
          <a:xfrm>
            <a:off x="10962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body" idx="14"/>
          </p:nvPr>
        </p:nvSpPr>
        <p:spPr>
          <a:xfrm>
            <a:off x="2361600" y="4381978"/>
            <a:ext cx="558000" cy="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>
                <a:schemeClr val="lt1"/>
              </a:buClr>
              <a:buSzPts val="875"/>
              <a:buFont typeface="Calibri"/>
              <a:buNone/>
              <a:defRPr sz="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>
            <a:spLocks noGrp="1"/>
          </p:cNvSpPr>
          <p:nvPr>
            <p:ph type="body" idx="15"/>
          </p:nvPr>
        </p:nvSpPr>
        <p:spPr>
          <a:xfrm>
            <a:off x="5665954" y="3719030"/>
            <a:ext cx="2381700" cy="2643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7" name="Google Shape;67;p13" descr="Background pattern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74353" y="-118910"/>
            <a:ext cx="9415755" cy="53513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" name="Google Shape;68;p13"/>
          <p:cNvCxnSpPr/>
          <p:nvPr/>
        </p:nvCxnSpPr>
        <p:spPr>
          <a:xfrm>
            <a:off x="1098550" y="4102677"/>
            <a:ext cx="69468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7834" y="996957"/>
            <a:ext cx="2747302" cy="8547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70;p13"/>
          <p:cNvCxnSpPr/>
          <p:nvPr/>
        </p:nvCxnSpPr>
        <p:spPr>
          <a:xfrm>
            <a:off x="1096200" y="4101770"/>
            <a:ext cx="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RARO_CELORA_SLIDES">
  <p:cSld name="SLIDE SECTION 1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3" name="Google Shape;73;p14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74" name="Google Shape;74;p14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75" name="Google Shape;75;p14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6" name="Google Shape;76;p14"/>
          <p:cNvSpPr txBox="1"/>
          <p:nvPr/>
        </p:nvSpPr>
        <p:spPr>
          <a:xfrm>
            <a:off x="745422" y="4801329"/>
            <a:ext cx="3467100" cy="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 b="1" u="sng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A. CELORA A. MURARO, G.CROCI et Al.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467100" y="4787455"/>
            <a:ext cx="2349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Calibri"/>
              <a:buNone/>
            </a:pPr>
            <a:fld id="{00000000-1234-1234-1234-123412341234}" type="slidenum">
              <a:rPr lang="it" sz="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800" b="1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800"/>
              <a:buFont typeface="Noto Sans Symbols"/>
              <a:buChar char="▪"/>
              <a:defRPr sz="1800"/>
            </a:lvl1pPr>
            <a:lvl2pPr marL="914400" lvl="1" indent="-3302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600"/>
              <a:buChar char="•"/>
              <a:defRPr sz="1600"/>
            </a:lvl2pPr>
            <a:lvl3pPr marL="1371600" lvl="2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048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9" name="Google Shape;79;p14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libri"/>
              <a:buNone/>
              <a:defRPr sz="2100" b="1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4" name="Google Shape;84;p14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85" name="Google Shape;85;p14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86" name="Google Shape;86;p14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87" name="Google Shape;87;p14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88" name="Google Shape;88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RARO_CELORA_SLIDES 1">
  <p:cSld name="SLIDE SECTION 1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2" name="Google Shape;92;p15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93" name="Google Shape;93;p15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94" name="Google Shape;94;p15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5" name="Google Shape;95;p15"/>
          <p:cNvSpPr txBox="1"/>
          <p:nvPr/>
        </p:nvSpPr>
        <p:spPr>
          <a:xfrm>
            <a:off x="745422" y="4801329"/>
            <a:ext cx="3467100" cy="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 b="1" u="sng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A. MURARO A. CELORA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467100" y="4787455"/>
            <a:ext cx="2349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Calibri"/>
              <a:buNone/>
            </a:pPr>
            <a:fld id="{00000000-1234-1234-1234-123412341234}" type="slidenum">
              <a:rPr lang="it" sz="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800" b="1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800"/>
              <a:buFont typeface="Noto Sans Symbols"/>
              <a:buChar char="▪"/>
              <a:defRPr sz="1800"/>
            </a:lvl1pPr>
            <a:lvl2pPr marL="914400" lvl="1" indent="-3302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600"/>
              <a:buChar char="•"/>
              <a:defRPr sz="1600"/>
            </a:lvl2pPr>
            <a:lvl3pPr marL="1371600" lvl="2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048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8" name="Google Shape;98;p15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libri"/>
              <a:buNone/>
              <a:defRPr sz="2100" b="1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3" name="Google Shape;103;p15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04" name="Google Shape;104;p15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05" name="Google Shape;105;p15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06" name="Google Shape;106;p15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107" name="Google Shape;10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RARO_CELORA_SLIDES 2">
  <p:cSld name="SLIDE SECTION 1_2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16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12" name="Google Shape;112;p16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13" name="Google Shape;113;p16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14" name="Google Shape;114;p16"/>
          <p:cNvSpPr txBox="1"/>
          <p:nvPr/>
        </p:nvSpPr>
        <p:spPr>
          <a:xfrm>
            <a:off x="745422" y="4801329"/>
            <a:ext cx="3467100" cy="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 b="1" u="sng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A. MURARO A. CELORA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467100" y="4787455"/>
            <a:ext cx="2349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Calibri"/>
              <a:buNone/>
            </a:pPr>
            <a:fld id="{00000000-1234-1234-1234-123412341234}" type="slidenum">
              <a:rPr lang="it" sz="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800" b="1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6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800"/>
              <a:buFont typeface="Noto Sans Symbols"/>
              <a:buChar char="▪"/>
              <a:defRPr sz="1800"/>
            </a:lvl1pPr>
            <a:lvl2pPr marL="914400" lvl="1" indent="-3302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600"/>
              <a:buChar char="•"/>
              <a:defRPr sz="1600"/>
            </a:lvl2pPr>
            <a:lvl3pPr marL="1371600" lvl="2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048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7" name="Google Shape;117;p16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libri"/>
              <a:buNone/>
              <a:defRPr sz="2100" b="1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" name="Google Shape;11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/>
          <p:nvPr/>
        </p:nvSpPr>
        <p:spPr>
          <a:xfrm>
            <a:off x="555526" y="876300"/>
            <a:ext cx="57300" cy="57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2" name="Google Shape;122;p16"/>
          <p:cNvCxnSpPr/>
          <p:nvPr/>
        </p:nvCxnSpPr>
        <p:spPr>
          <a:xfrm>
            <a:off x="381786" y="908510"/>
            <a:ext cx="197100" cy="0"/>
          </a:xfrm>
          <a:prstGeom prst="straightConnector1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3" name="Google Shape;123;p16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4" name="Google Shape;124;p16"/>
          <p:cNvCxnSpPr/>
          <p:nvPr/>
        </p:nvCxnSpPr>
        <p:spPr>
          <a:xfrm>
            <a:off x="1679557" y="-38139"/>
            <a:ext cx="0" cy="1855500"/>
          </a:xfrm>
          <a:prstGeom prst="straightConnector1">
            <a:avLst/>
          </a:prstGeom>
          <a:noFill/>
          <a:ln w="9525" cap="flat" cmpd="sng">
            <a:solidFill>
              <a:srgbClr val="BEC6CE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5" name="Google Shape;125;p16"/>
          <p:cNvCxnSpPr/>
          <p:nvPr/>
        </p:nvCxnSpPr>
        <p:spPr>
          <a:xfrm rot="10800000">
            <a:off x="607156" y="1200134"/>
            <a:ext cx="0" cy="2888700"/>
          </a:xfrm>
          <a:prstGeom prst="straightConnector1">
            <a:avLst/>
          </a:prstGeom>
          <a:noFill/>
          <a:ln w="9525" cap="flat" cmpd="sng">
            <a:solidFill>
              <a:srgbClr val="E4E4E4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126" name="Google Shape;126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12886" y="289177"/>
            <a:ext cx="1074346" cy="50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54" y="276309"/>
            <a:ext cx="468571" cy="501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>
            <a:spLocks noGrp="1"/>
          </p:cNvSpPr>
          <p:nvPr>
            <p:ph type="body" idx="1"/>
          </p:nvPr>
        </p:nvSpPr>
        <p:spPr>
          <a:xfrm>
            <a:off x="1099200" y="2156350"/>
            <a:ext cx="69456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18000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Exploitation of a Soft X-Ray 2D triple GEM detector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rPr lang="it" dirty="0"/>
              <a:t>at the MASTU spherical tokamak</a:t>
            </a:r>
            <a:endParaRPr dirty="0"/>
          </a:p>
        </p:txBody>
      </p:sp>
      <p:pic>
        <p:nvPicPr>
          <p:cNvPr id="133" name="Google Shape;133;p17"/>
          <p:cNvPicPr preferRelativeResize="0">
            <a:picLocks noGrp="1"/>
          </p:cNvPicPr>
          <p:nvPr>
            <p:ph type="body" idx="6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57950" y="4215725"/>
            <a:ext cx="876900" cy="8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/>
        </p:nvSpPr>
        <p:spPr>
          <a:xfrm>
            <a:off x="1038950" y="3066300"/>
            <a:ext cx="1907700" cy="1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r>
              <a:rPr lang="it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Agostino Celora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r>
              <a:rPr lang="it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Andrea Muraro 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r>
              <a:rPr lang="it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Federico Caruggi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r>
              <a:rPr lang="it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Gabriele Croci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r>
              <a:rPr lang="it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ISTP team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3149" y="4395500"/>
            <a:ext cx="2142547" cy="6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7"/>
          <p:cNvSpPr txBox="1"/>
          <p:nvPr/>
        </p:nvSpPr>
        <p:spPr>
          <a:xfrm>
            <a:off x="6300025" y="3189500"/>
            <a:ext cx="18063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Rory Scannel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Luca Garzotti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MAST-U team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4525" y="4395500"/>
            <a:ext cx="2128944" cy="6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/>
          <p:nvPr/>
        </p:nvSpPr>
        <p:spPr>
          <a:xfrm>
            <a:off x="6743100" y="4348100"/>
            <a:ext cx="1301700" cy="740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9" name="Google Shape;139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42000" y="4284205"/>
            <a:ext cx="1301701" cy="809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SAWTOOTH signal</a:t>
            </a:r>
            <a:endParaRPr/>
          </a:p>
        </p:txBody>
      </p:sp>
      <p:pic>
        <p:nvPicPr>
          <p:cNvPr id="250" name="Google Shape;25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2750" y="823275"/>
            <a:ext cx="3839674" cy="226324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6"/>
          <p:cNvSpPr txBox="1"/>
          <p:nvPr/>
        </p:nvSpPr>
        <p:spPr>
          <a:xfrm>
            <a:off x="618550" y="1117400"/>
            <a:ext cx="2895300" cy="19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Sawteeth crashes (@ 130 Hz)  are clearly visible.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Clear </a:t>
            </a:r>
            <a:r>
              <a:rPr lang="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match with standard SXR diagnostic</a:t>
            </a: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GEM time binning is </a:t>
            </a:r>
            <a:r>
              <a:rPr lang="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microSecond</a:t>
            </a: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8800" y="3086525"/>
            <a:ext cx="6667200" cy="174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6"/>
          <p:cNvSpPr txBox="1"/>
          <p:nvPr/>
        </p:nvSpPr>
        <p:spPr>
          <a:xfrm>
            <a:off x="618550" y="3536825"/>
            <a:ext cx="13140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single ramp: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4" name="Google Shape;254;p26"/>
          <p:cNvCxnSpPr/>
          <p:nvPr/>
        </p:nvCxnSpPr>
        <p:spPr>
          <a:xfrm flipH="1">
            <a:off x="5977895" y="971531"/>
            <a:ext cx="19800" cy="2027100"/>
          </a:xfrm>
          <a:prstGeom prst="straightConnector1">
            <a:avLst/>
          </a:prstGeom>
          <a:noFill/>
          <a:ln w="19050" cap="flat" cmpd="sng">
            <a:solidFill>
              <a:srgbClr val="1F1F1F"/>
            </a:solidFill>
            <a:prstDash val="dashDot"/>
            <a:round/>
            <a:headEnd type="none" w="med" len="med"/>
            <a:tailEnd type="none" w="med" len="med"/>
          </a:ln>
        </p:spPr>
      </p:cxnSp>
      <p:cxnSp>
        <p:nvCxnSpPr>
          <p:cNvPr id="255" name="Google Shape;255;p26"/>
          <p:cNvCxnSpPr/>
          <p:nvPr/>
        </p:nvCxnSpPr>
        <p:spPr>
          <a:xfrm flipH="1">
            <a:off x="6317175" y="945325"/>
            <a:ext cx="19800" cy="2027100"/>
          </a:xfrm>
          <a:prstGeom prst="straightConnector1">
            <a:avLst/>
          </a:prstGeom>
          <a:noFill/>
          <a:ln w="19050" cap="flat" cmpd="sng">
            <a:solidFill>
              <a:srgbClr val="1F1F1F"/>
            </a:solidFill>
            <a:prstDash val="dashDot"/>
            <a:round/>
            <a:headEnd type="none" w="med" len="med"/>
            <a:tailEnd type="none" w="med" len="med"/>
          </a:ln>
        </p:spPr>
      </p:cxnSp>
      <p:cxnSp>
        <p:nvCxnSpPr>
          <p:cNvPr id="256" name="Google Shape;256;p26"/>
          <p:cNvCxnSpPr/>
          <p:nvPr/>
        </p:nvCxnSpPr>
        <p:spPr>
          <a:xfrm rot="10800000" flipH="1">
            <a:off x="2302250" y="2900175"/>
            <a:ext cx="3665100" cy="215700"/>
          </a:xfrm>
          <a:prstGeom prst="straightConnector1">
            <a:avLst/>
          </a:prstGeom>
          <a:noFill/>
          <a:ln w="19050" cap="flat" cmpd="sng">
            <a:solidFill>
              <a:srgbClr val="1F1F1F"/>
            </a:solidFill>
            <a:prstDash val="dashDot"/>
            <a:round/>
            <a:headEnd type="none" w="med" len="med"/>
            <a:tailEnd type="none" w="med" len="med"/>
          </a:ln>
        </p:spPr>
      </p:cxnSp>
      <p:cxnSp>
        <p:nvCxnSpPr>
          <p:cNvPr id="257" name="Google Shape;257;p26"/>
          <p:cNvCxnSpPr/>
          <p:nvPr/>
        </p:nvCxnSpPr>
        <p:spPr>
          <a:xfrm rot="10800000">
            <a:off x="6326575" y="2920675"/>
            <a:ext cx="2340900" cy="164400"/>
          </a:xfrm>
          <a:prstGeom prst="straightConnector1">
            <a:avLst/>
          </a:prstGeom>
          <a:noFill/>
          <a:ln w="19050" cap="flat" cmpd="sng">
            <a:solidFill>
              <a:srgbClr val="1F1F1F"/>
            </a:solidFill>
            <a:prstDash val="dashDot"/>
            <a:round/>
            <a:headEnd type="none" w="med" len="med"/>
            <a:tailEnd type="none" w="med" len="med"/>
          </a:ln>
        </p:spPr>
      </p:cxnSp>
      <p:sp>
        <p:nvSpPr>
          <p:cNvPr id="258" name="Google Shape;258;p26"/>
          <p:cNvSpPr txBox="1"/>
          <p:nvPr/>
        </p:nvSpPr>
        <p:spPr>
          <a:xfrm>
            <a:off x="5927325" y="625850"/>
            <a:ext cx="1314000" cy="30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SXR timetrace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7"/>
          <p:cNvSpPr txBox="1">
            <a:spLocks noGrp="1"/>
          </p:cNvSpPr>
          <p:nvPr>
            <p:ph type="body" idx="1"/>
          </p:nvPr>
        </p:nvSpPr>
        <p:spPr>
          <a:xfrm>
            <a:off x="751825" y="971552"/>
            <a:ext cx="7028400" cy="1145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400">
                <a:solidFill>
                  <a:srgbClr val="000000"/>
                </a:solidFill>
              </a:rPr>
              <a:t>Ohmic shot #49020.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400">
                <a:solidFill>
                  <a:srgbClr val="000000"/>
                </a:solidFill>
              </a:rPr>
              <a:t>GEM Energy spectrum integrate over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400">
                <a:solidFill>
                  <a:srgbClr val="000000"/>
                </a:solidFill>
              </a:rPr>
              <a:t>the full pulse and over the entire camera.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264" name="Google Shape;264;p27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Spectroscopic capabilities: the Spectrum</a:t>
            </a:r>
            <a:endParaRPr/>
          </a:p>
        </p:txBody>
      </p:sp>
      <p:pic>
        <p:nvPicPr>
          <p:cNvPr id="265" name="Google Shape;265;p27"/>
          <p:cNvPicPr preferRelativeResize="0"/>
          <p:nvPr/>
        </p:nvPicPr>
        <p:blipFill rotWithShape="1">
          <a:blip r:embed="rId3">
            <a:alphaModFix/>
          </a:blip>
          <a:srcRect l="3436" t="6314" r="6837"/>
          <a:stretch/>
        </p:blipFill>
        <p:spPr>
          <a:xfrm>
            <a:off x="5393625" y="811862"/>
            <a:ext cx="3350950" cy="23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6" name="Google Shape;266;p27"/>
          <p:cNvCxnSpPr/>
          <p:nvPr/>
        </p:nvCxnSpPr>
        <p:spPr>
          <a:xfrm>
            <a:off x="6401568" y="1212906"/>
            <a:ext cx="445200" cy="532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</p:spPr>
      </p:cxnSp>
      <p:pic>
        <p:nvPicPr>
          <p:cNvPr id="267" name="Google Shape;26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2875" y="3463918"/>
            <a:ext cx="2154701" cy="53925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7"/>
          <p:cNvSpPr/>
          <p:nvPr/>
        </p:nvSpPr>
        <p:spPr>
          <a:xfrm>
            <a:off x="7493450" y="3390900"/>
            <a:ext cx="414300" cy="6978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9" name="Google Shape;269;p27"/>
          <p:cNvPicPr preferRelativeResize="0"/>
          <p:nvPr/>
        </p:nvPicPr>
        <p:blipFill rotWithShape="1">
          <a:blip r:embed="rId5">
            <a:alphaModFix/>
          </a:blip>
          <a:srcRect l="2894" t="4952" r="8050"/>
          <a:stretch/>
        </p:blipFill>
        <p:spPr>
          <a:xfrm>
            <a:off x="767725" y="2724150"/>
            <a:ext cx="2883800" cy="201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7"/>
          <p:cNvSpPr txBox="1"/>
          <p:nvPr/>
        </p:nvSpPr>
        <p:spPr>
          <a:xfrm>
            <a:off x="5089950" y="4159800"/>
            <a:ext cx="3979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Good correspondence with standard diagnostic (Thomson Scattering) estimations.</a:t>
            </a:r>
            <a:endParaRPr/>
          </a:p>
        </p:txBody>
      </p:sp>
      <p:sp>
        <p:nvSpPr>
          <p:cNvPr id="271" name="Google Shape;271;p27"/>
          <p:cNvSpPr txBox="1"/>
          <p:nvPr/>
        </p:nvSpPr>
        <p:spPr>
          <a:xfrm>
            <a:off x="754125" y="2013150"/>
            <a:ext cx="4132800" cy="6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/>
              <a:t>Example of exponential fit in the region</a:t>
            </a:r>
            <a:endParaRPr/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/>
              <a:t>3.2 - 5.5 keV.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Analysis of GEM Energy Spectrum</a:t>
            </a:r>
            <a:endParaRPr/>
          </a:p>
        </p:txBody>
      </p:sp>
      <p:pic>
        <p:nvPicPr>
          <p:cNvPr id="278" name="Google Shape;27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450" y="1883275"/>
            <a:ext cx="2777700" cy="28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9575" y="1883267"/>
            <a:ext cx="2777700" cy="282870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8"/>
          <p:cNvSpPr txBox="1"/>
          <p:nvPr/>
        </p:nvSpPr>
        <p:spPr>
          <a:xfrm>
            <a:off x="828675" y="913075"/>
            <a:ext cx="7642200" cy="16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The acquired spectrum exhibits deviations from the simulated spectrum, revealing </a:t>
            </a:r>
            <a:r>
              <a:rPr lang="it" b="1">
                <a:solidFill>
                  <a:schemeClr val="dk1"/>
                </a:solidFill>
              </a:rPr>
              <a:t>non-idealities</a:t>
            </a:r>
            <a:r>
              <a:rPr lang="it">
                <a:solidFill>
                  <a:schemeClr val="dk1"/>
                </a:solidFill>
              </a:rPr>
              <a:t> that must be addressed to fully utilize the detected energy range. The key issues identified are: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1100"/>
              <a:buChar char="●"/>
            </a:pPr>
            <a:r>
              <a:rPr lang="it">
                <a:solidFill>
                  <a:srgbClr val="FF0000"/>
                </a:solidFill>
              </a:rPr>
              <a:t>A secondary peak</a:t>
            </a:r>
            <a:endParaRPr>
              <a:solidFill>
                <a:srgbClr val="FF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100"/>
              <a:buChar char="●"/>
            </a:pPr>
            <a:r>
              <a:rPr lang="it">
                <a:solidFill>
                  <a:srgbClr val="FF9900"/>
                </a:solidFill>
              </a:rPr>
              <a:t>A high-energy tail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1" name="Google Shape;281;p28"/>
          <p:cNvSpPr txBox="1"/>
          <p:nvPr/>
        </p:nvSpPr>
        <p:spPr>
          <a:xfrm>
            <a:off x="835775" y="2983325"/>
            <a:ext cx="22608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1400"/>
              </a:spcAft>
              <a:buNone/>
            </a:pPr>
            <a:r>
              <a:rPr lang="it">
                <a:solidFill>
                  <a:schemeClr val="dk1"/>
                </a:solidFill>
              </a:rPr>
              <a:t>Investigating the causes and potential mitigation strategies for these discrepancies is essential.</a:t>
            </a:r>
            <a:endParaRPr/>
          </a:p>
        </p:txBody>
      </p:sp>
      <p:cxnSp>
        <p:nvCxnSpPr>
          <p:cNvPr id="282" name="Google Shape;282;p28"/>
          <p:cNvCxnSpPr/>
          <p:nvPr/>
        </p:nvCxnSpPr>
        <p:spPr>
          <a:xfrm rot="10800000">
            <a:off x="4518825" y="3139625"/>
            <a:ext cx="0" cy="996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3" name="Google Shape;283;p28"/>
          <p:cNvCxnSpPr/>
          <p:nvPr/>
        </p:nvCxnSpPr>
        <p:spPr>
          <a:xfrm flipH="1">
            <a:off x="5453800" y="3624375"/>
            <a:ext cx="478500" cy="7176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4" name="Google Shape;284;p28"/>
          <p:cNvCxnSpPr/>
          <p:nvPr/>
        </p:nvCxnSpPr>
        <p:spPr>
          <a:xfrm flipH="1">
            <a:off x="5225200" y="3624375"/>
            <a:ext cx="478500" cy="7176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5" name="Google Shape;285;p28"/>
          <p:cNvCxnSpPr/>
          <p:nvPr/>
        </p:nvCxnSpPr>
        <p:spPr>
          <a:xfrm flipH="1">
            <a:off x="4996600" y="3624375"/>
            <a:ext cx="478500" cy="7176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6" name="Google Shape;286;p28"/>
          <p:cNvCxnSpPr/>
          <p:nvPr/>
        </p:nvCxnSpPr>
        <p:spPr>
          <a:xfrm flipH="1">
            <a:off x="4768000" y="3624375"/>
            <a:ext cx="478500" cy="7176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7" name="Google Shape;287;p28"/>
          <p:cNvCxnSpPr/>
          <p:nvPr/>
        </p:nvCxnSpPr>
        <p:spPr>
          <a:xfrm flipH="1">
            <a:off x="5682550" y="3903475"/>
            <a:ext cx="316200" cy="4386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9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Pile-Up analysis</a:t>
            </a:r>
            <a:endParaRPr/>
          </a:p>
        </p:txBody>
      </p:sp>
      <p:pic>
        <p:nvPicPr>
          <p:cNvPr id="294" name="Google Shape;2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375" y="1858500"/>
            <a:ext cx="3062301" cy="204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9"/>
          <p:cNvPicPr preferRelativeResize="0"/>
          <p:nvPr/>
        </p:nvPicPr>
        <p:blipFill rotWithShape="1">
          <a:blip r:embed="rId4">
            <a:alphaModFix/>
          </a:blip>
          <a:srcRect r="21783"/>
          <a:stretch/>
        </p:blipFill>
        <p:spPr>
          <a:xfrm>
            <a:off x="6837859" y="1104900"/>
            <a:ext cx="1577791" cy="1761591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9"/>
          <p:cNvSpPr/>
          <p:nvPr/>
        </p:nvSpPr>
        <p:spPr>
          <a:xfrm>
            <a:off x="7294387" y="1858503"/>
            <a:ext cx="178500" cy="4689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29"/>
          <p:cNvSpPr/>
          <p:nvPr/>
        </p:nvSpPr>
        <p:spPr>
          <a:xfrm>
            <a:off x="7635733" y="1858503"/>
            <a:ext cx="178500" cy="4689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29"/>
          <p:cNvSpPr/>
          <p:nvPr/>
        </p:nvSpPr>
        <p:spPr>
          <a:xfrm>
            <a:off x="7977079" y="1858503"/>
            <a:ext cx="178500" cy="4689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9" name="Google Shape;299;p29"/>
          <p:cNvCxnSpPr>
            <a:stCxn id="296" idx="2"/>
          </p:cNvCxnSpPr>
          <p:nvPr/>
        </p:nvCxnSpPr>
        <p:spPr>
          <a:xfrm flipH="1">
            <a:off x="3890137" y="2327403"/>
            <a:ext cx="3493500" cy="6819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0" name="Google Shape;300;p29"/>
          <p:cNvCxnSpPr>
            <a:stCxn id="297" idx="2"/>
          </p:cNvCxnSpPr>
          <p:nvPr/>
        </p:nvCxnSpPr>
        <p:spPr>
          <a:xfrm flipH="1">
            <a:off x="6062983" y="2327403"/>
            <a:ext cx="1662000" cy="6855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1" name="Google Shape;301;p29"/>
          <p:cNvCxnSpPr>
            <a:stCxn id="298" idx="2"/>
          </p:cNvCxnSpPr>
          <p:nvPr/>
        </p:nvCxnSpPr>
        <p:spPr>
          <a:xfrm>
            <a:off x="8066329" y="2327403"/>
            <a:ext cx="229800" cy="678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02" name="Google Shape;30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21200" y="3099734"/>
            <a:ext cx="1720075" cy="1547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68375" y="3096207"/>
            <a:ext cx="1723995" cy="1551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79066" y="3097971"/>
            <a:ext cx="1720075" cy="1547766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9"/>
          <p:cNvSpPr txBox="1"/>
          <p:nvPr/>
        </p:nvSpPr>
        <p:spPr>
          <a:xfrm>
            <a:off x="743700" y="794450"/>
            <a:ext cx="55872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The presence of Pile-up is studied both qualitative and</a:t>
            </a:r>
            <a:r>
              <a:rPr lang="it" b="1">
                <a:solidFill>
                  <a:schemeClr val="dk1"/>
                </a:solidFill>
              </a:rPr>
              <a:t> </a:t>
            </a:r>
            <a:r>
              <a:rPr lang="it">
                <a:solidFill>
                  <a:schemeClr val="dk1"/>
                </a:solidFill>
              </a:rPr>
              <a:t>quantitative.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743625" y="989625"/>
            <a:ext cx="5243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with a </a:t>
            </a:r>
            <a:r>
              <a:rPr lang="it" b="1">
                <a:solidFill>
                  <a:schemeClr val="dk1"/>
                </a:solidFill>
              </a:rPr>
              <a:t>comparison with the expected pile-up</a:t>
            </a:r>
            <a:r>
              <a:rPr lang="it">
                <a:solidFill>
                  <a:schemeClr val="dk1"/>
                </a:solidFill>
              </a:rPr>
              <a:t> for a paralyzable detector with a signal of 150 ns.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0"/>
          <p:cNvSpPr txBox="1"/>
          <p:nvPr/>
        </p:nvSpPr>
        <p:spPr>
          <a:xfrm>
            <a:off x="669225" y="873700"/>
            <a:ext cx="45132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it" dirty="0">
                <a:solidFill>
                  <a:schemeClr val="dk1"/>
                </a:solidFill>
              </a:rPr>
              <a:t> gate open   = direct neutrons + gammas + SXR.</a:t>
            </a:r>
            <a:endParaRPr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it" dirty="0">
                <a:solidFill>
                  <a:schemeClr val="dk1"/>
                </a:solidFill>
              </a:rPr>
              <a:t> gate closed = direct neutrons + gammas.</a:t>
            </a:r>
            <a:endParaRPr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dk1"/>
              </a:solidFill>
            </a:endParaRPr>
          </a:p>
        </p:txBody>
      </p:sp>
      <p:pic>
        <p:nvPicPr>
          <p:cNvPr id="3" name="Immagine 2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E8DECBC2-65DE-4BFB-B3BE-85C824AED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23" y="1712125"/>
            <a:ext cx="3643966" cy="2732975"/>
          </a:xfrm>
          <a:prstGeom prst="rect">
            <a:avLst/>
          </a:prstGeom>
        </p:spPr>
      </p:pic>
      <p:pic>
        <p:nvPicPr>
          <p:cNvPr id="5" name="Immagine 4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B3BE55F5-1C55-473F-B7D5-6DAA1D0F2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5588" y="1710925"/>
            <a:ext cx="3643967" cy="27329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1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Background: differences between Ohmic &amp; NBI shots </a:t>
            </a:r>
            <a:endParaRPr/>
          </a:p>
        </p:txBody>
      </p:sp>
      <p:pic>
        <p:nvPicPr>
          <p:cNvPr id="324" name="Google Shape;32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3174" y="962743"/>
            <a:ext cx="2796901" cy="1899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7025" y="986825"/>
            <a:ext cx="2796900" cy="1899531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1"/>
          <p:cNvSpPr txBox="1"/>
          <p:nvPr/>
        </p:nvSpPr>
        <p:spPr>
          <a:xfrm>
            <a:off x="385225" y="1294675"/>
            <a:ext cx="2910000" cy="30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The shot #49325 shows an  </a:t>
            </a:r>
            <a:r>
              <a:rPr lang="it" b="1">
                <a:solidFill>
                  <a:schemeClr val="dk1"/>
                </a:solidFill>
              </a:rPr>
              <a:t>transition</a:t>
            </a:r>
            <a:r>
              <a:rPr lang="it">
                <a:solidFill>
                  <a:schemeClr val="dk1"/>
                </a:solidFill>
              </a:rPr>
              <a:t> at 0.46s t</a:t>
            </a:r>
            <a:r>
              <a:rPr lang="it" b="1">
                <a:solidFill>
                  <a:schemeClr val="dk1"/>
                </a:solidFill>
              </a:rPr>
              <a:t>o high performance plasma state</a:t>
            </a:r>
            <a:r>
              <a:rPr lang="it">
                <a:solidFill>
                  <a:schemeClr val="dk1"/>
                </a:solidFill>
              </a:rPr>
              <a:t> (LH transition).</a:t>
            </a:r>
            <a:endParaRPr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It implies a s</a:t>
            </a:r>
            <a:r>
              <a:rPr lang="it" b="1">
                <a:solidFill>
                  <a:schemeClr val="dk1"/>
                </a:solidFill>
              </a:rPr>
              <a:t>udden rise in the neutron flux</a:t>
            </a:r>
            <a:r>
              <a:rPr lang="it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It is possible to observe clearly the influence of neutrons on the GEM signal.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27" name="Google Shape;32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23863" y="37367576"/>
            <a:ext cx="3784200" cy="28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435250" y="37367576"/>
            <a:ext cx="3784200" cy="28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1"/>
          <p:cNvPicPr preferRelativeResize="0"/>
          <p:nvPr/>
        </p:nvPicPr>
        <p:blipFill rotWithShape="1">
          <a:blip r:embed="rId5">
            <a:alphaModFix/>
          </a:blip>
          <a:srcRect l="3039" t="5069" r="4581"/>
          <a:stretch/>
        </p:blipFill>
        <p:spPr>
          <a:xfrm>
            <a:off x="3517425" y="2862275"/>
            <a:ext cx="2583568" cy="195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0575" y="2862275"/>
            <a:ext cx="2726800" cy="200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2"/>
          <p:cNvSpPr txBox="1">
            <a:spLocks noGrp="1"/>
          </p:cNvSpPr>
          <p:nvPr>
            <p:ph type="body" idx="1"/>
          </p:nvPr>
        </p:nvSpPr>
        <p:spPr>
          <a:xfrm>
            <a:off x="675628" y="895350"/>
            <a:ext cx="4364100" cy="341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400"/>
              <a:t>Design Upgrades are planned to optimize the set-up:</a:t>
            </a:r>
            <a:endParaRPr sz="1400"/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150"/>
              </a:spcBef>
              <a:spcAft>
                <a:spcPts val="0"/>
              </a:spcAft>
              <a:buSzPts val="1400"/>
              <a:buAutoNum type="arabicPeriod"/>
            </a:pPr>
            <a:r>
              <a:rPr lang="it" sz="1400" b="1"/>
              <a:t>Detector gas</a:t>
            </a:r>
            <a:r>
              <a:rPr lang="it" sz="1400"/>
              <a:t> mix from ArCO2 to </a:t>
            </a:r>
            <a:r>
              <a:rPr lang="it" sz="1400" b="1"/>
              <a:t>NeCO2</a:t>
            </a:r>
            <a:r>
              <a:rPr lang="it" sz="1400"/>
              <a:t>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sz="1400"/>
              <a:t>Apply an </a:t>
            </a:r>
            <a:r>
              <a:rPr lang="it" sz="1400" b="1"/>
              <a:t>Helium buffer</a:t>
            </a:r>
            <a:r>
              <a:rPr lang="it" sz="1400"/>
              <a:t> in front of the GEM.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sz="1400"/>
              <a:t>Utilize </a:t>
            </a:r>
            <a:r>
              <a:rPr lang="it" sz="1400" b="1"/>
              <a:t>smaller pads</a:t>
            </a:r>
            <a:r>
              <a:rPr lang="it" sz="1400"/>
              <a:t>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sz="1400"/>
              <a:t>Utilize a </a:t>
            </a:r>
            <a:r>
              <a:rPr lang="it" sz="1400" b="1"/>
              <a:t>smaller aperture</a:t>
            </a:r>
            <a:r>
              <a:rPr lang="it" sz="1400"/>
              <a:t> in front of the pinhole.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sz="1400"/>
              <a:t>Switch to a tangential point</a:t>
            </a:r>
            <a:endParaRPr sz="1400"/>
          </a:p>
          <a:p>
            <a:pPr marL="45720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400"/>
              <a:t> of View.</a:t>
            </a:r>
            <a:endParaRPr sz="1400"/>
          </a:p>
          <a:p>
            <a:pPr marL="45720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337" name="Google Shape;337;p32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 mitigation</a:t>
            </a:r>
            <a:endParaRPr/>
          </a:p>
        </p:txBody>
      </p:sp>
      <p:pic>
        <p:nvPicPr>
          <p:cNvPr id="338" name="Google Shape;33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2125" y="2605175"/>
            <a:ext cx="2494624" cy="2568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9613" y="2612089"/>
            <a:ext cx="2494624" cy="255449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2"/>
          <p:cNvSpPr txBox="1"/>
          <p:nvPr/>
        </p:nvSpPr>
        <p:spPr>
          <a:xfrm>
            <a:off x="5196775" y="861300"/>
            <a:ext cx="4245900" cy="17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Expected results: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AutoNum type="arabicPeriod"/>
            </a:pPr>
            <a:r>
              <a:rPr lang="it" b="1">
                <a:solidFill>
                  <a:schemeClr val="dk1"/>
                </a:solidFill>
              </a:rPr>
              <a:t>Higher SNR ratio</a:t>
            </a:r>
            <a:r>
              <a:rPr lang="it">
                <a:solidFill>
                  <a:schemeClr val="dk1"/>
                </a:solidFill>
              </a:rPr>
              <a:t>: </a:t>
            </a:r>
            <a:r>
              <a:rPr lang="it" i="1">
                <a:solidFill>
                  <a:schemeClr val="dk1"/>
                </a:solidFill>
              </a:rPr>
              <a:t>up to 2 order of magnitude</a:t>
            </a:r>
            <a:r>
              <a:rPr lang="it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AutoNum type="arabicPeriod"/>
            </a:pPr>
            <a:r>
              <a:rPr lang="it" b="1">
                <a:solidFill>
                  <a:schemeClr val="dk1"/>
                </a:solidFill>
              </a:rPr>
              <a:t>Reduction of pileup</a:t>
            </a:r>
            <a:r>
              <a:rPr lang="it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AutoNum type="arabicPeriod"/>
            </a:pPr>
            <a:r>
              <a:rPr lang="it">
                <a:solidFill>
                  <a:schemeClr val="dk1"/>
                </a:solidFill>
              </a:rPr>
              <a:t>Signal starting from &lt;2 keV.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AutoNum type="arabicPeriod"/>
            </a:pPr>
            <a:r>
              <a:rPr lang="it">
                <a:solidFill>
                  <a:schemeClr val="dk1"/>
                </a:solidFill>
              </a:rPr>
              <a:t>Study Argon impurities in the tokamak.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3"/>
          <p:cNvSpPr txBox="1">
            <a:spLocks noGrp="1"/>
          </p:cNvSpPr>
          <p:nvPr>
            <p:ph type="title"/>
          </p:nvPr>
        </p:nvSpPr>
        <p:spPr>
          <a:xfrm>
            <a:off x="1054498" y="2222853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Thank you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4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Al GEM working point: Threshold and Voltage scan</a:t>
            </a:r>
            <a:endParaRPr/>
          </a:p>
        </p:txBody>
      </p:sp>
      <p:pic>
        <p:nvPicPr>
          <p:cNvPr id="351" name="Google Shape;35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675" y="1575900"/>
            <a:ext cx="3720325" cy="279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6800" y="1575901"/>
            <a:ext cx="3946774" cy="2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4"/>
          <p:cNvSpPr txBox="1"/>
          <p:nvPr/>
        </p:nvSpPr>
        <p:spPr>
          <a:xfrm>
            <a:off x="1368000" y="1360325"/>
            <a:ext cx="27924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</a:rPr>
              <a:t>Threshold scan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54" name="Google Shape;354;p34"/>
          <p:cNvSpPr txBox="1"/>
          <p:nvPr/>
        </p:nvSpPr>
        <p:spPr>
          <a:xfrm>
            <a:off x="5290175" y="13655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</a:rPr>
              <a:t>Voltage scan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5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Energy Calibration</a:t>
            </a:r>
            <a:endParaRPr/>
          </a:p>
        </p:txBody>
      </p:sp>
      <p:pic>
        <p:nvPicPr>
          <p:cNvPr id="360" name="Google Shape;36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3375" y="805925"/>
            <a:ext cx="3330624" cy="210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2650" y="2907325"/>
            <a:ext cx="3570232" cy="210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1125" y="3865725"/>
            <a:ext cx="2557949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41150" y="2770736"/>
            <a:ext cx="2557934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5199" y="1113925"/>
            <a:ext cx="2441649" cy="3255526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5"/>
          <p:cNvSpPr txBox="1"/>
          <p:nvPr/>
        </p:nvSpPr>
        <p:spPr>
          <a:xfrm>
            <a:off x="3463888" y="2410575"/>
            <a:ext cx="12627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x data: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66" name="Google Shape;366;p35"/>
          <p:cNvSpPr txBox="1"/>
          <p:nvPr/>
        </p:nvSpPr>
        <p:spPr>
          <a:xfrm>
            <a:off x="3402363" y="3380638"/>
            <a:ext cx="12627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y data: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>
            <a:spLocks noGrp="1"/>
          </p:cNvSpPr>
          <p:nvPr>
            <p:ph type="body" idx="1"/>
          </p:nvPr>
        </p:nvSpPr>
        <p:spPr>
          <a:xfrm>
            <a:off x="751833" y="971553"/>
            <a:ext cx="7028400" cy="341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it" sz="1200"/>
              <a:t>A tokamak is a device used for achieving controlled thermonuclear fusion by </a:t>
            </a:r>
            <a:r>
              <a:rPr lang="it" sz="1200" b="1"/>
              <a:t>confining plasma</a:t>
            </a:r>
            <a:r>
              <a:rPr lang="it" sz="1200"/>
              <a:t> in a toroidal (doughnut-shaped) chamber using powerful </a:t>
            </a:r>
            <a:r>
              <a:rPr lang="it" sz="1200" b="1"/>
              <a:t>magnetic fields</a:t>
            </a:r>
            <a:r>
              <a:rPr lang="it" sz="1200"/>
              <a:t>. 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150"/>
              </a:spcBef>
              <a:spcAft>
                <a:spcPts val="0"/>
              </a:spcAft>
              <a:buSzPts val="1200"/>
              <a:buChar char="▪"/>
            </a:pPr>
            <a:r>
              <a:rPr lang="it" sz="1200" u="sng"/>
              <a:t>Goal</a:t>
            </a:r>
            <a:r>
              <a:rPr lang="it" sz="1200"/>
              <a:t>: To replicate the processes occurring in the sun, providing a nearly limitless source of energy.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it" sz="1200" u="sng"/>
              <a:t>Fusion Reaction</a:t>
            </a:r>
            <a:r>
              <a:rPr lang="it" sz="1200"/>
              <a:t>: Combines deuterium and tritium nuclei to form helium and release energy.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it" sz="1200" u="sng"/>
              <a:t>Magnetic Confinement</a:t>
            </a:r>
            <a:r>
              <a:rPr lang="it" sz="1200"/>
              <a:t>: Uses magnetic fields to keep the hot plasma away from the walls of the vessel.</a:t>
            </a: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15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45" name="Google Shape;145;p18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Thermonuclear fusion through magnetic confinement: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Tokamak</a:t>
            </a:r>
            <a:endParaRPr/>
          </a:p>
        </p:txBody>
      </p:sp>
      <p:pic>
        <p:nvPicPr>
          <p:cNvPr id="146" name="Google Shape;14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4125" y="2571750"/>
            <a:ext cx="2456548" cy="26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/>
          <p:cNvPicPr preferRelativeResize="0"/>
          <p:nvPr/>
        </p:nvPicPr>
        <p:blipFill rotWithShape="1">
          <a:blip r:embed="rId4">
            <a:alphaModFix/>
          </a:blip>
          <a:srcRect l="7916" r="8750"/>
          <a:stretch/>
        </p:blipFill>
        <p:spPr>
          <a:xfrm>
            <a:off x="146075" y="2521050"/>
            <a:ext cx="3418950" cy="23078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p18"/>
          <p:cNvGraphicFramePr/>
          <p:nvPr/>
        </p:nvGraphicFramePr>
        <p:xfrm>
          <a:off x="6366275" y="2477838"/>
          <a:ext cx="2456550" cy="2558830"/>
        </p:xfrm>
        <a:graphic>
          <a:graphicData uri="http://schemas.openxmlformats.org/drawingml/2006/table">
            <a:tbl>
              <a:tblPr>
                <a:noFill/>
                <a:tableStyleId>{A412C564-D20D-4801-9ABA-380D8A2D0C35}</a:tableStyleId>
              </a:tblPr>
              <a:tblGrid>
                <a:gridCol w="122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Major and minor radii 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0.7/0.5 m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Plasma current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 MA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Plasma heating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4.5 MW</a:t>
                      </a:r>
                      <a:endParaRPr sz="1200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 (Ohmic + NBI)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Pulse duration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1-2 sec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Electron Temperature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2.5 KeV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6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r>
              <a:rPr lang="it" sz="1100"/>
              <a:t>The differences:</a:t>
            </a:r>
            <a:endParaRPr sz="1100"/>
          </a:p>
          <a:p>
            <a:pPr marL="457200" lvl="0" indent="-29845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▪"/>
            </a:pPr>
            <a:r>
              <a:rPr lang="it" sz="1100">
                <a:solidFill>
                  <a:srgbClr val="000000"/>
                </a:solidFill>
              </a:rPr>
              <a:t>GEM camera has a smaller number of LOSs and plasma coverage compared to the horizontal camera. 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▪"/>
            </a:pPr>
            <a:r>
              <a:rPr lang="it" sz="1100">
                <a:solidFill>
                  <a:srgbClr val="000000"/>
                </a:solidFill>
              </a:rPr>
              <a:t>The horizontal camera signal is a current signal over time, the GEM camera allows photon counting.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▪"/>
            </a:pPr>
            <a:r>
              <a:rPr lang="it" sz="1100">
                <a:solidFill>
                  <a:srgbClr val="000000"/>
                </a:solidFill>
              </a:rPr>
              <a:t>The horizontal camera's Beryllium foil is 12.5μm thick, resulting in an energy cut-off at 1keV. The GEM camera's Beryllium foil is 25μm thick plus air, with an energy cut-off at 3bkeV.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▪"/>
            </a:pPr>
            <a:r>
              <a:rPr lang="it" sz="1100">
                <a:solidFill>
                  <a:srgbClr val="000000"/>
                </a:solidFill>
              </a:rPr>
              <a:t>The diodes have a flat response, while the GEM camera drops below 10 keV.</a:t>
            </a:r>
            <a:endParaRPr sz="1100">
              <a:solidFill>
                <a:srgbClr val="000000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400"/>
              </a:spcBef>
              <a:spcAft>
                <a:spcPts val="140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  <p:sp>
        <p:nvSpPr>
          <p:cNvPr id="372" name="Google Shape;372;p36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Comparison with MAST-U Horizontal Camera</a:t>
            </a:r>
            <a:endParaRPr/>
          </a:p>
        </p:txBody>
      </p:sp>
      <p:pic>
        <p:nvPicPr>
          <p:cNvPr id="373" name="Google Shape;37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7525" y="2263750"/>
            <a:ext cx="3003451" cy="2349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24" y="2328752"/>
            <a:ext cx="3003451" cy="234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36" descr="Immagine che contiene testo, Rettangolo, numero, calligrafia&#10;&#10;Descrizione generata automaticamente"/>
          <p:cNvPicPr preferRelativeResize="0"/>
          <p:nvPr/>
        </p:nvPicPr>
        <p:blipFill rotWithShape="1">
          <a:blip r:embed="rId5">
            <a:alphaModFix/>
          </a:blip>
          <a:srcRect l="18255" r="8634"/>
          <a:stretch/>
        </p:blipFill>
        <p:spPr>
          <a:xfrm rot="5400000">
            <a:off x="6613100" y="2515399"/>
            <a:ext cx="1926824" cy="1976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7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LoS Optimization: The view cone</a:t>
            </a:r>
            <a:endParaRPr/>
          </a:p>
        </p:txBody>
      </p:sp>
      <p:pic>
        <p:nvPicPr>
          <p:cNvPr id="381" name="Google Shape;381;p37"/>
          <p:cNvPicPr preferRelativeResize="0"/>
          <p:nvPr/>
        </p:nvPicPr>
        <p:blipFill rotWithShape="1">
          <a:blip r:embed="rId3">
            <a:alphaModFix/>
          </a:blip>
          <a:srcRect l="64681"/>
          <a:stretch/>
        </p:blipFill>
        <p:spPr>
          <a:xfrm>
            <a:off x="5239825" y="267610"/>
            <a:ext cx="2018550" cy="2563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7550" y="2872800"/>
            <a:ext cx="2483125" cy="196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3375" y="2779947"/>
            <a:ext cx="2520370" cy="186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37"/>
          <p:cNvPicPr preferRelativeResize="0"/>
          <p:nvPr/>
        </p:nvPicPr>
        <p:blipFill rotWithShape="1">
          <a:blip r:embed="rId6">
            <a:alphaModFix/>
          </a:blip>
          <a:srcRect l="22428" r="23888"/>
          <a:stretch/>
        </p:blipFill>
        <p:spPr>
          <a:xfrm>
            <a:off x="913375" y="818875"/>
            <a:ext cx="2159939" cy="1961076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37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8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IRE Localization: the Energy spectrogram</a:t>
            </a:r>
            <a:endParaRPr/>
          </a:p>
        </p:txBody>
      </p:sp>
      <p:pic>
        <p:nvPicPr>
          <p:cNvPr id="392" name="Google Shape;39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6062" y="1221088"/>
            <a:ext cx="3228862" cy="3442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769" y="1031050"/>
            <a:ext cx="4733307" cy="377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8"/>
          <p:cNvSpPr txBox="1"/>
          <p:nvPr/>
        </p:nvSpPr>
        <p:spPr>
          <a:xfrm>
            <a:off x="5638850" y="4830375"/>
            <a:ext cx="27000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7525300" y="4632925"/>
            <a:ext cx="1142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shot #49020: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38"/>
          <p:cNvSpPr txBox="1"/>
          <p:nvPr/>
        </p:nvSpPr>
        <p:spPr>
          <a:xfrm>
            <a:off x="1062925" y="887325"/>
            <a:ext cx="2963400" cy="43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timetrace for different LoS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5524425" y="843300"/>
            <a:ext cx="3430500" cy="43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Energy spectrogram for different LoS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8" name="Google Shape;398;p38"/>
          <p:cNvSpPr txBox="1">
            <a:spLocks noGrp="1"/>
          </p:cNvSpPr>
          <p:nvPr>
            <p:ph type="body" idx="1"/>
          </p:nvPr>
        </p:nvSpPr>
        <p:spPr>
          <a:xfrm>
            <a:off x="751833" y="1200153"/>
            <a:ext cx="7028400" cy="341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9"/>
          <p:cNvSpPr txBox="1">
            <a:spLocks noGrp="1"/>
          </p:cNvSpPr>
          <p:nvPr>
            <p:ph type="title"/>
          </p:nvPr>
        </p:nvSpPr>
        <p:spPr>
          <a:xfrm>
            <a:off x="745423" y="3433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39"/>
          <p:cNvSpPr txBox="1"/>
          <p:nvPr/>
        </p:nvSpPr>
        <p:spPr>
          <a:xfrm>
            <a:off x="670575" y="862300"/>
            <a:ext cx="8217300" cy="14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Performing an energy cut on the GEM signal, for a double beam shot, the signal trend, in orange, can follow either:</a:t>
            </a:r>
            <a:endParaRPr sz="1200"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the SXR core signal from the MAST-U camera for Energies &lt; 10 keV,</a:t>
            </a: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or </a:t>
            </a:r>
            <a:endParaRPr sz="1200"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the neutron counting camera, in red,  for Energies &gt; 10 keV.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chemeClr val="dk1"/>
                </a:solidFill>
              </a:rPr>
              <a:t>Neutron background estimated between 1-10%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406" name="Google Shape;406;p39"/>
          <p:cNvSpPr txBox="1"/>
          <p:nvPr/>
        </p:nvSpPr>
        <p:spPr>
          <a:xfrm>
            <a:off x="7362000" y="4653300"/>
            <a:ext cx="13584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 MASTU #49412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07" name="Google Shape;40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2075" y="2172125"/>
            <a:ext cx="4405876" cy="256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2250200"/>
            <a:ext cx="4177276" cy="2409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08475" y="2425300"/>
            <a:ext cx="573275" cy="12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0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SXR vx NEUTRON: post IRE peak</a:t>
            </a:r>
            <a:endParaRPr/>
          </a:p>
        </p:txBody>
      </p:sp>
      <p:pic>
        <p:nvPicPr>
          <p:cNvPr id="416" name="Google Shape;41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601" y="772025"/>
            <a:ext cx="4297849" cy="2622853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0"/>
          <p:cNvSpPr txBox="1"/>
          <p:nvPr/>
        </p:nvSpPr>
        <p:spPr>
          <a:xfrm>
            <a:off x="7367075" y="4561450"/>
            <a:ext cx="1417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MASTU #49452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40"/>
          <p:cNvSpPr txBox="1"/>
          <p:nvPr/>
        </p:nvSpPr>
        <p:spPr>
          <a:xfrm>
            <a:off x="663600" y="3910575"/>
            <a:ext cx="7816800" cy="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The peak in the GEM SXR signal is given by an effective peak of the SXR signal: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15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▪"/>
            </a:pPr>
            <a:r>
              <a:rPr lang="it" sz="1200">
                <a:solidFill>
                  <a:srgbClr val="1F1F1F"/>
                </a:solidFill>
              </a:rPr>
              <a:t>the SXR/Neutron timetrace shows a peak post IR</a:t>
            </a:r>
            <a:r>
              <a:rPr lang="it" sz="1200">
                <a:solidFill>
                  <a:srgbClr val="3E3E3E"/>
                </a:solidFill>
              </a:rPr>
              <a:t>E</a:t>
            </a:r>
            <a:endParaRPr sz="1200">
              <a:solidFill>
                <a:srgbClr val="3E3E3E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▪"/>
            </a:pPr>
            <a:r>
              <a:rPr lang="it" sz="1200">
                <a:solidFill>
                  <a:srgbClr val="1F1F1F"/>
                </a:solidFill>
              </a:rPr>
              <a:t>the low energy side of the signal shows a peak, but the high energy signal peak is one third .</a:t>
            </a:r>
            <a:endParaRPr sz="1200">
              <a:solidFill>
                <a:srgbClr val="1F1F1F"/>
              </a:solidFill>
            </a:endParaRPr>
          </a:p>
        </p:txBody>
      </p:sp>
      <p:sp>
        <p:nvSpPr>
          <p:cNvPr id="419" name="Google Shape;419;p40"/>
          <p:cNvSpPr/>
          <p:nvPr/>
        </p:nvSpPr>
        <p:spPr>
          <a:xfrm>
            <a:off x="5645100" y="826600"/>
            <a:ext cx="1930200" cy="10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0" name="Google Shape;420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7424" y="2998975"/>
            <a:ext cx="442481" cy="12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61450" y="666125"/>
            <a:ext cx="3972950" cy="283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1950" y="817335"/>
            <a:ext cx="3496199" cy="2203016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41"/>
          <p:cNvSpPr txBox="1"/>
          <p:nvPr/>
        </p:nvSpPr>
        <p:spPr>
          <a:xfrm>
            <a:off x="718125" y="754575"/>
            <a:ext cx="4148700" cy="5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With the gate closed the SXR/neutron trace is flat. The shot with the open valve return an estimation of the neutron background, valued between 1% and 10 %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29" name="Google Shape;429;p41"/>
          <p:cNvSpPr txBox="1"/>
          <p:nvPr/>
        </p:nvSpPr>
        <p:spPr>
          <a:xfrm>
            <a:off x="411275" y="1664250"/>
            <a:ext cx="45132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Low gain &amp; gate closed  = direct neutron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High gain &amp; gate closed = direct neutrons + gammas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High gain &amp; gate open   = direct neutrons + gammas + SXR 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0" name="Google Shape;430;p41"/>
          <p:cNvSpPr txBox="1"/>
          <p:nvPr/>
        </p:nvSpPr>
        <p:spPr>
          <a:xfrm>
            <a:off x="6241600" y="86800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2) MASTU #49380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31" name="Google Shape;43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2712466"/>
            <a:ext cx="3496201" cy="2126234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1"/>
          <p:cNvSpPr txBox="1"/>
          <p:nvPr/>
        </p:nvSpPr>
        <p:spPr>
          <a:xfrm>
            <a:off x="1673775" y="266685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1) MASTU #49385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33" name="Google Shape;43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42275" y="3065700"/>
            <a:ext cx="3416574" cy="2077799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41"/>
          <p:cNvSpPr txBox="1"/>
          <p:nvPr/>
        </p:nvSpPr>
        <p:spPr>
          <a:xfrm>
            <a:off x="6165400" y="294070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3) MASTU #49411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5" name="Google Shape;435;p41"/>
          <p:cNvSpPr txBox="1">
            <a:spLocks noGrp="1"/>
          </p:cNvSpPr>
          <p:nvPr>
            <p:ph type="title"/>
          </p:nvPr>
        </p:nvSpPr>
        <p:spPr>
          <a:xfrm>
            <a:off x="603898" y="20212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background: signal over neutron counts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2"/>
          <p:cNvSpPr txBox="1">
            <a:spLocks noGrp="1"/>
          </p:cNvSpPr>
          <p:nvPr>
            <p:ph type="title"/>
          </p:nvPr>
        </p:nvSpPr>
        <p:spPr>
          <a:xfrm>
            <a:off x="669223" y="3433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Neutron background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2" name="Google Shape;44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5744" y="794375"/>
            <a:ext cx="3709530" cy="2252925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42"/>
          <p:cNvSpPr txBox="1"/>
          <p:nvPr/>
        </p:nvSpPr>
        <p:spPr>
          <a:xfrm>
            <a:off x="411275" y="1664250"/>
            <a:ext cx="45132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Low gain &amp; gate closed  = direct neutron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High gain &amp; gate closed = direct neutrons + gammas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it" sz="1200">
                <a:solidFill>
                  <a:schemeClr val="dk1"/>
                </a:solidFill>
              </a:rPr>
              <a:t>High gain &amp; gate open   = direct neutrons + gammas + SXR 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44" name="Google Shape;44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4475" y="2890376"/>
            <a:ext cx="3709525" cy="2252925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42"/>
          <p:cNvSpPr txBox="1"/>
          <p:nvPr/>
        </p:nvSpPr>
        <p:spPr>
          <a:xfrm>
            <a:off x="636900" y="723675"/>
            <a:ext cx="4287600" cy="8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For some shots the gate in front of the Be windows is kept shut, to study the neutron contribution on the GEM signal.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446" name="Google Shape;446;p42"/>
          <p:cNvSpPr txBox="1"/>
          <p:nvPr/>
        </p:nvSpPr>
        <p:spPr>
          <a:xfrm>
            <a:off x="6241600" y="294070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3) MASTU #49411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47" name="Google Shape;447;p42"/>
          <p:cNvSpPr txBox="1"/>
          <p:nvPr/>
        </p:nvSpPr>
        <p:spPr>
          <a:xfrm>
            <a:off x="6241600" y="86800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2) MASTU #49380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48" name="Google Shape;448;p42"/>
          <p:cNvPicPr preferRelativeResize="0"/>
          <p:nvPr/>
        </p:nvPicPr>
        <p:blipFill rotWithShape="1">
          <a:blip r:embed="rId5">
            <a:alphaModFix/>
          </a:blip>
          <a:srcRect l="4200" t="-3570" r="-4200" b="3569"/>
          <a:stretch/>
        </p:blipFill>
        <p:spPr>
          <a:xfrm>
            <a:off x="479825" y="2514450"/>
            <a:ext cx="3829982" cy="2252925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42"/>
          <p:cNvSpPr txBox="1"/>
          <p:nvPr/>
        </p:nvSpPr>
        <p:spPr>
          <a:xfrm>
            <a:off x="1368975" y="2590650"/>
            <a:ext cx="1760700" cy="2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1) MASTU #49385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3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Soft X-Ray radiation from Tokamak</a:t>
            </a:r>
            <a:endParaRPr/>
          </a:p>
        </p:txBody>
      </p:sp>
      <p:sp>
        <p:nvSpPr>
          <p:cNvPr id="455" name="Google Shape;455;p43"/>
          <p:cNvSpPr txBox="1"/>
          <p:nvPr/>
        </p:nvSpPr>
        <p:spPr>
          <a:xfrm>
            <a:off x="573325" y="815850"/>
            <a:ext cx="8570700" cy="42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Soft X-Ray emission is a crucial diagnostic tool in tokamaks, providing insights into plasma behavior and characteristics. It is essential for optimizing plasma confinement and stability.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Why?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Emitted due to interactions within the plasma, of three types: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b="1"/>
              <a:t>Bremsstrahlung</a:t>
            </a:r>
            <a:r>
              <a:rPr lang="it"/>
              <a:t>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	it is one of the main energy loss channels.</a:t>
            </a: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>
                <a:highlight>
                  <a:srgbClr val="FFFFFF"/>
                </a:highlight>
              </a:rPr>
              <a:t>line transition: the radiative decay of an excited atomic state of a bound electron into a lower energy level. the contribution of line emission is given by </a:t>
            </a:r>
            <a:r>
              <a:rPr lang="it" b="1">
                <a:highlight>
                  <a:srgbClr val="FFFFFF"/>
                </a:highlight>
              </a:rPr>
              <a:t>medium and heavy impurities</a:t>
            </a:r>
            <a:r>
              <a:rPr lang="it">
                <a:highlight>
                  <a:srgbClr val="FFFFFF"/>
                </a:highlight>
              </a:rPr>
              <a:t>.</a:t>
            </a:r>
            <a:endParaRPr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>
                <a:highlight>
                  <a:srgbClr val="FFFFFF"/>
                </a:highlight>
              </a:rPr>
              <a:t>radiative recombination*: free electrons of the plasma are captured by the ions, it is a secondary contribution in thermonuclear plasmas.</a:t>
            </a:r>
            <a:endParaRPr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pic>
        <p:nvPicPr>
          <p:cNvPr id="456" name="Google Shape;45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3376" y="2422224"/>
            <a:ext cx="4155375" cy="5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43"/>
          <p:cNvSpPr/>
          <p:nvPr/>
        </p:nvSpPr>
        <p:spPr>
          <a:xfrm>
            <a:off x="6295525" y="2701225"/>
            <a:ext cx="211500" cy="2538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43"/>
          <p:cNvSpPr/>
          <p:nvPr/>
        </p:nvSpPr>
        <p:spPr>
          <a:xfrm>
            <a:off x="5312175" y="2571750"/>
            <a:ext cx="235500" cy="2832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43"/>
          <p:cNvSpPr/>
          <p:nvPr/>
        </p:nvSpPr>
        <p:spPr>
          <a:xfrm>
            <a:off x="4664675" y="2571750"/>
            <a:ext cx="268200" cy="268500"/>
          </a:xfrm>
          <a:prstGeom prst="ellipse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43"/>
          <p:cNvSpPr/>
          <p:nvPr/>
        </p:nvSpPr>
        <p:spPr>
          <a:xfrm>
            <a:off x="3922700" y="2586450"/>
            <a:ext cx="395400" cy="25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Soft X-Ray radiation from Tokamak</a:t>
            </a:r>
            <a:endParaRPr/>
          </a:p>
        </p:txBody>
      </p:sp>
      <p:sp>
        <p:nvSpPr>
          <p:cNvPr id="154" name="Google Shape;154;p19"/>
          <p:cNvSpPr txBox="1"/>
          <p:nvPr/>
        </p:nvSpPr>
        <p:spPr>
          <a:xfrm>
            <a:off x="573325" y="815850"/>
            <a:ext cx="8570700" cy="38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Soft X-Ray emission is a crucial diagnostic tool in tokamaks, providing insights into plasma behavior and characteristics. It is essential for optimizing plasma confinement and stability.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b="1"/>
              <a:t>Why?</a:t>
            </a:r>
            <a:endParaRPr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Emitted due to interactions within the plasma, mainly two types: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 b="1"/>
              <a:t>Bremsstrahlung</a:t>
            </a:r>
            <a:r>
              <a:rPr lang="it"/>
              <a:t>: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	it is one of the main energy loss channels.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it">
                <a:highlight>
                  <a:srgbClr val="FFFFFF"/>
                </a:highlight>
              </a:rPr>
              <a:t>line transition: the radiative decay of an excited atomic state of a bound electron into a lower energy level. the contribution of line emission is given by </a:t>
            </a:r>
            <a:r>
              <a:rPr lang="it" b="1">
                <a:highlight>
                  <a:srgbClr val="FFFFFF"/>
                </a:highlight>
              </a:rPr>
              <a:t>medium and heavy impurities</a:t>
            </a:r>
            <a:r>
              <a:rPr lang="it">
                <a:highlight>
                  <a:srgbClr val="FFFFFF"/>
                </a:highlight>
              </a:rPr>
              <a:t>.</a:t>
            </a:r>
            <a:endParaRPr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pic>
        <p:nvPicPr>
          <p:cNvPr id="155" name="Google Shape;15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3376" y="2422224"/>
            <a:ext cx="4155375" cy="5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/>
          <p:nvPr/>
        </p:nvSpPr>
        <p:spPr>
          <a:xfrm>
            <a:off x="6295525" y="2701225"/>
            <a:ext cx="211500" cy="2538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9"/>
          <p:cNvSpPr/>
          <p:nvPr/>
        </p:nvSpPr>
        <p:spPr>
          <a:xfrm>
            <a:off x="5312175" y="2571750"/>
            <a:ext cx="235500" cy="2832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9"/>
          <p:cNvSpPr/>
          <p:nvPr/>
        </p:nvSpPr>
        <p:spPr>
          <a:xfrm>
            <a:off x="4664675" y="2571750"/>
            <a:ext cx="268200" cy="268500"/>
          </a:xfrm>
          <a:prstGeom prst="ellipse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9"/>
          <p:cNvSpPr/>
          <p:nvPr/>
        </p:nvSpPr>
        <p:spPr>
          <a:xfrm>
            <a:off x="3922700" y="2586450"/>
            <a:ext cx="395400" cy="25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libri"/>
              <a:buNone/>
            </a:pPr>
            <a:r>
              <a:rPr lang="it" u="sng"/>
              <a:t>G</a:t>
            </a:r>
            <a:r>
              <a:rPr lang="it"/>
              <a:t>as </a:t>
            </a:r>
            <a:r>
              <a:rPr lang="it" u="sng"/>
              <a:t>E</a:t>
            </a:r>
            <a:r>
              <a:rPr lang="it"/>
              <a:t>lectron </a:t>
            </a:r>
            <a:r>
              <a:rPr lang="it" u="sng"/>
              <a:t>M</a:t>
            </a:r>
            <a:r>
              <a:rPr lang="it"/>
              <a:t>ultiplier detectors for SXR</a:t>
            </a:r>
            <a:endParaRPr/>
          </a:p>
        </p:txBody>
      </p:sp>
      <p:pic>
        <p:nvPicPr>
          <p:cNvPr id="165" name="Google Shape;165;p20" descr="Immagine che contiene testo, Rettangolo, numero, calligrafia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 l="18255" r="8634"/>
          <a:stretch/>
        </p:blipFill>
        <p:spPr>
          <a:xfrm rot="5400000">
            <a:off x="7325847" y="2895319"/>
            <a:ext cx="1762005" cy="180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 descr="Immagine che contiene Rettangolo, portafotografie, stampa&#10;&#10;Descrizione generata automaticamente"/>
          <p:cNvPicPr preferRelativeResize="0"/>
          <p:nvPr/>
        </p:nvPicPr>
        <p:blipFill rotWithShape="1">
          <a:blip r:embed="rId4">
            <a:alphaModFix/>
          </a:blip>
          <a:srcRect l="10726" r="13949"/>
          <a:stretch/>
        </p:blipFill>
        <p:spPr>
          <a:xfrm rot="5400000">
            <a:off x="7299257" y="1005530"/>
            <a:ext cx="1803507" cy="179579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3200600" y="3045238"/>
            <a:ext cx="3126000" cy="1485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171450" marR="0" lvl="0" indent="-184150" algn="just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" dirty="0">
                <a:solidFill>
                  <a:schemeClr val="dk1"/>
                </a:solidFill>
              </a:rPr>
              <a:t>Triple GEM configuration.</a:t>
            </a:r>
          </a:p>
          <a:p>
            <a:pPr marL="171450" marR="0" lvl="0" indent="-184150" algn="just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" dirty="0">
                <a:solidFill>
                  <a:schemeClr val="dk1"/>
                </a:solidFill>
              </a:rPr>
              <a:t>Ar-Co2 mixture 70%-30%.</a:t>
            </a:r>
            <a:endParaRPr dirty="0">
              <a:solidFill>
                <a:schemeClr val="dk1"/>
              </a:solidFill>
            </a:endParaRPr>
          </a:p>
          <a:p>
            <a:pPr marL="171450" marR="0" lvl="0" indent="-184150" algn="l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" dirty="0">
                <a:solidFill>
                  <a:schemeClr val="dk1"/>
                </a:solidFill>
              </a:rPr>
              <a:t>Aluminum GEM.</a:t>
            </a:r>
            <a:endParaRPr dirty="0">
              <a:solidFill>
                <a:schemeClr val="dk1"/>
              </a:solidFill>
            </a:endParaRPr>
          </a:p>
          <a:p>
            <a:pPr marL="171450" marR="0" lvl="0" indent="-184150" algn="just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" i="0" u="none" strike="noStrike" cap="none" dirty="0">
                <a:solidFill>
                  <a:schemeClr val="dk1"/>
                </a:solidFill>
              </a:rPr>
              <a:t>1 M</a:t>
            </a:r>
            <a:r>
              <a:rPr lang="it" dirty="0">
                <a:solidFill>
                  <a:schemeClr val="dk1"/>
                </a:solidFill>
              </a:rPr>
              <a:t>Hz</a:t>
            </a:r>
            <a:r>
              <a:rPr lang="it" i="0" u="none" strike="noStrike" cap="none" dirty="0">
                <a:solidFill>
                  <a:schemeClr val="dk1"/>
                </a:solidFill>
              </a:rPr>
              <a:t> per </a:t>
            </a:r>
            <a:r>
              <a:rPr lang="it" dirty="0">
                <a:solidFill>
                  <a:schemeClr val="dk1"/>
                </a:solidFill>
              </a:rPr>
              <a:t>pixel</a:t>
            </a:r>
            <a:r>
              <a:rPr lang="it" i="0" u="none" strike="noStrike" cap="none" dirty="0">
                <a:solidFill>
                  <a:schemeClr val="dk1"/>
                </a:solidFill>
              </a:rPr>
              <a:t>.</a:t>
            </a:r>
            <a:endParaRPr dirty="0">
              <a:solidFill>
                <a:schemeClr val="dk1"/>
              </a:solidFill>
            </a:endParaRPr>
          </a:p>
          <a:p>
            <a:pPr marL="171450" marR="0" lvl="0" indent="-184150" algn="just" rtl="0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" dirty="0">
                <a:solidFill>
                  <a:schemeClr val="dk1"/>
                </a:solidFill>
              </a:rPr>
              <a:t>16 x 16 Pixel, 6mm x 6mm . </a:t>
            </a:r>
            <a:endParaRPr i="0" u="none" strike="noStrike" cap="none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150"/>
              </a:spcBef>
              <a:spcAft>
                <a:spcPts val="0"/>
              </a:spcAft>
              <a:buNone/>
            </a:pPr>
            <a:endParaRPr i="0" u="none" strike="noStrike" cap="none" dirty="0">
              <a:solidFill>
                <a:schemeClr val="dk1"/>
              </a:solidFill>
            </a:endParaRPr>
          </a:p>
        </p:txBody>
      </p:sp>
      <p:cxnSp>
        <p:nvCxnSpPr>
          <p:cNvPr id="168" name="Google Shape;168;p20"/>
          <p:cNvCxnSpPr>
            <a:stCxn id="166" idx="2"/>
          </p:cNvCxnSpPr>
          <p:nvPr/>
        </p:nvCxnSpPr>
        <p:spPr>
          <a:xfrm rot="10800000">
            <a:off x="6285512" y="1545229"/>
            <a:ext cx="1017600" cy="358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9" name="Google Shape;169;p20"/>
          <p:cNvCxnSpPr>
            <a:stCxn id="166" idx="2"/>
            <a:endCxn id="170" idx="3"/>
          </p:cNvCxnSpPr>
          <p:nvPr/>
        </p:nvCxnSpPr>
        <p:spPr>
          <a:xfrm rot="10800000">
            <a:off x="6302912" y="1903429"/>
            <a:ext cx="1000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71" name="Google Shape;171;p20" descr="Immagine che contiene elettronica, Impianto elettrico, Ingegneria elettronica, macchina&#10;&#10;Descrizione generata automaticamente"/>
          <p:cNvPicPr preferRelativeResize="0"/>
          <p:nvPr/>
        </p:nvPicPr>
        <p:blipFill rotWithShape="1">
          <a:blip r:embed="rId5">
            <a:alphaModFix/>
          </a:blip>
          <a:srcRect t="12529" b="12536"/>
          <a:stretch/>
        </p:blipFill>
        <p:spPr>
          <a:xfrm rot="-5400000">
            <a:off x="406925" y="1552350"/>
            <a:ext cx="2770450" cy="1762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2" name="Google Shape;172;p20"/>
          <p:cNvCxnSpPr>
            <a:stCxn id="166" idx="2"/>
          </p:cNvCxnSpPr>
          <p:nvPr/>
        </p:nvCxnSpPr>
        <p:spPr>
          <a:xfrm flipH="1">
            <a:off x="6326612" y="1903429"/>
            <a:ext cx="976500" cy="381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70" name="Google Shape;170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07726" y="917740"/>
            <a:ext cx="3395160" cy="19713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3" name="Google Shape;173;p20"/>
          <p:cNvCxnSpPr>
            <a:stCxn id="165" idx="2"/>
          </p:cNvCxnSpPr>
          <p:nvPr/>
        </p:nvCxnSpPr>
        <p:spPr>
          <a:xfrm rot="10800000">
            <a:off x="6235690" y="2727780"/>
            <a:ext cx="1067400" cy="1071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Aluminum GEM</a:t>
            </a:r>
            <a:endParaRPr/>
          </a:p>
        </p:txBody>
      </p:sp>
      <p:pic>
        <p:nvPicPr>
          <p:cNvPr id="179" name="Google Shape;179;p21" descr="Immagine che contiene Rettangolo, portafotografie, stampa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 l="10726" r="13949"/>
          <a:stretch/>
        </p:blipFill>
        <p:spPr>
          <a:xfrm rot="5400000">
            <a:off x="621341" y="1262721"/>
            <a:ext cx="2800027" cy="2788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9800" y="3515953"/>
            <a:ext cx="5638950" cy="94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6418" y="1256749"/>
            <a:ext cx="5305707" cy="225920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1"/>
          <p:cNvSpPr txBox="1"/>
          <p:nvPr/>
        </p:nvSpPr>
        <p:spPr>
          <a:xfrm>
            <a:off x="3533425" y="4624525"/>
            <a:ext cx="5639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/>
              <a:t>Caruggi, Federico, et al. "Performance of a triple GEM detector equipped with Al-GEM foils for X-rays detection." </a:t>
            </a:r>
            <a:r>
              <a:rPr lang="it" sz="800" i="1"/>
              <a:t>Nuclear Instruments and Methods in Physics Research</a:t>
            </a:r>
            <a:r>
              <a:rPr lang="it" sz="800"/>
              <a:t> 1047 (2023): 167855.</a:t>
            </a:r>
            <a:endParaRPr sz="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libri"/>
              <a:buNone/>
            </a:pPr>
            <a:r>
              <a:rPr lang="it" u="sng"/>
              <a:t>G</a:t>
            </a:r>
            <a:r>
              <a:rPr lang="it"/>
              <a:t>as </a:t>
            </a:r>
            <a:r>
              <a:rPr lang="it" u="sng"/>
              <a:t>E</a:t>
            </a:r>
            <a:r>
              <a:rPr lang="it"/>
              <a:t>lectron </a:t>
            </a:r>
            <a:r>
              <a:rPr lang="it" u="sng"/>
              <a:t>M</a:t>
            </a:r>
            <a:r>
              <a:rPr lang="it"/>
              <a:t>ultiplier detectors: Electronics </a:t>
            </a:r>
            <a:endParaRPr/>
          </a:p>
        </p:txBody>
      </p:sp>
      <p:sp>
        <p:nvSpPr>
          <p:cNvPr id="188" name="Google Shape;188;p22"/>
          <p:cNvSpPr txBox="1"/>
          <p:nvPr/>
        </p:nvSpPr>
        <p:spPr>
          <a:xfrm>
            <a:off x="745423" y="832325"/>
            <a:ext cx="73881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A c</a:t>
            </a:r>
            <a:r>
              <a:rPr lang="it" sz="1200" i="0" u="none" strike="noStrike" cap="none">
                <a:solidFill>
                  <a:schemeClr val="dk1"/>
                </a:solidFill>
              </a:rPr>
              <a:t>ompact Readout </a:t>
            </a:r>
            <a:r>
              <a:rPr lang="it" sz="1200">
                <a:solidFill>
                  <a:schemeClr val="dk1"/>
                </a:solidFill>
              </a:rPr>
              <a:t>electronics</a:t>
            </a:r>
            <a:r>
              <a:rPr lang="it" sz="1200" i="0" u="none" strike="noStrike" cap="none">
                <a:solidFill>
                  <a:schemeClr val="dk1"/>
                </a:solidFill>
              </a:rPr>
              <a:t> composed by an </a:t>
            </a:r>
            <a:r>
              <a:rPr lang="it" sz="1200">
                <a:solidFill>
                  <a:schemeClr val="dk1"/>
                </a:solidFill>
              </a:rPr>
              <a:t>Application Specific Integrated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Circuit (ASIC) called GEMINI and a custom made </a:t>
            </a:r>
            <a:r>
              <a:rPr lang="it" sz="1200" i="0" u="none" strike="noStrike" cap="none">
                <a:solidFill>
                  <a:schemeClr val="dk1"/>
                </a:solidFill>
              </a:rPr>
              <a:t>FPGA.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Each pixel is read by a single GEMINI channel, making the measure </a:t>
            </a:r>
            <a:r>
              <a:rPr lang="it" sz="1200" b="1">
                <a:solidFill>
                  <a:schemeClr val="dk1"/>
                </a:solidFill>
              </a:rPr>
              <a:t>asynchronous, in photon counting mode. </a:t>
            </a:r>
            <a:r>
              <a:rPr lang="it" sz="1200">
                <a:solidFill>
                  <a:schemeClr val="dk1"/>
                </a:solidFill>
              </a:rPr>
              <a:t>The energy information is retrieved by a </a:t>
            </a:r>
            <a:r>
              <a:rPr lang="it" sz="1200" b="1">
                <a:solidFill>
                  <a:schemeClr val="dk1"/>
                </a:solidFill>
              </a:rPr>
              <a:t>Time over Threshold</a:t>
            </a:r>
            <a:r>
              <a:rPr lang="it" sz="1200">
                <a:solidFill>
                  <a:schemeClr val="dk1"/>
                </a:solidFill>
              </a:rPr>
              <a:t> technique.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The time binning can be adapted to different event rates, the maximum event rate is </a:t>
            </a:r>
            <a:r>
              <a:rPr lang="it" sz="1200" b="1">
                <a:solidFill>
                  <a:schemeClr val="dk1"/>
                </a:solidFill>
              </a:rPr>
              <a:t>1 MHz per channel. 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5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15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15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3190" y="2568236"/>
            <a:ext cx="2056473" cy="186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2"/>
          <p:cNvPicPr preferRelativeResize="0"/>
          <p:nvPr/>
        </p:nvPicPr>
        <p:blipFill rotWithShape="1">
          <a:blip r:embed="rId4">
            <a:alphaModFix/>
          </a:blip>
          <a:srcRect l="11441"/>
          <a:stretch/>
        </p:blipFill>
        <p:spPr>
          <a:xfrm>
            <a:off x="671474" y="2495550"/>
            <a:ext cx="5036949" cy="200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GEM diagnostic on MU03</a:t>
            </a:r>
            <a:endParaRPr/>
          </a:p>
        </p:txBody>
      </p:sp>
      <p:sp>
        <p:nvSpPr>
          <p:cNvPr id="197" name="Google Shape;197;p23"/>
          <p:cNvSpPr/>
          <p:nvPr/>
        </p:nvSpPr>
        <p:spPr>
          <a:xfrm>
            <a:off x="4864825" y="902200"/>
            <a:ext cx="2846400" cy="2754900"/>
          </a:xfrm>
          <a:prstGeom prst="ellipse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3"/>
          <p:cNvSpPr/>
          <p:nvPr/>
        </p:nvSpPr>
        <p:spPr>
          <a:xfrm>
            <a:off x="5500150" y="1424925"/>
            <a:ext cx="1601400" cy="1629300"/>
          </a:xfrm>
          <a:prstGeom prst="ellipse">
            <a:avLst/>
          </a:prstGeom>
          <a:solidFill>
            <a:srgbClr val="CFE2F3"/>
          </a:solidFill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3"/>
          <p:cNvSpPr/>
          <p:nvPr/>
        </p:nvSpPr>
        <p:spPr>
          <a:xfrm rot="-1658653">
            <a:off x="6758492" y="3741681"/>
            <a:ext cx="413164" cy="196857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0" name="Google Shape;200;p23"/>
          <p:cNvPicPr preferRelativeResize="0"/>
          <p:nvPr/>
        </p:nvPicPr>
        <p:blipFill rotWithShape="1">
          <a:blip r:embed="rId3">
            <a:alphaModFix/>
          </a:blip>
          <a:srcRect l="6314"/>
          <a:stretch/>
        </p:blipFill>
        <p:spPr>
          <a:xfrm>
            <a:off x="810774" y="1519475"/>
            <a:ext cx="3503876" cy="28050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3"/>
          <p:cNvSpPr/>
          <p:nvPr/>
        </p:nvSpPr>
        <p:spPr>
          <a:xfrm>
            <a:off x="1990325" y="1568400"/>
            <a:ext cx="677700" cy="913800"/>
          </a:xfrm>
          <a:prstGeom prst="ellipse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3"/>
          <p:cNvSpPr txBox="1"/>
          <p:nvPr/>
        </p:nvSpPr>
        <p:spPr>
          <a:xfrm>
            <a:off x="4696275" y="3967250"/>
            <a:ext cx="1344900" cy="352500"/>
          </a:xfrm>
          <a:prstGeom prst="rect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AB40"/>
                </a:solidFill>
              </a:rPr>
              <a:t>GEM detector</a:t>
            </a:r>
            <a:endParaRPr>
              <a:solidFill>
                <a:srgbClr val="FFAB40"/>
              </a:solidFill>
            </a:endParaRPr>
          </a:p>
        </p:txBody>
      </p:sp>
      <p:cxnSp>
        <p:nvCxnSpPr>
          <p:cNvPr id="203" name="Google Shape;203;p23"/>
          <p:cNvCxnSpPr>
            <a:stCxn id="202" idx="0"/>
            <a:endCxn id="201" idx="5"/>
          </p:cNvCxnSpPr>
          <p:nvPr/>
        </p:nvCxnSpPr>
        <p:spPr>
          <a:xfrm rot="10800000">
            <a:off x="2568825" y="2348450"/>
            <a:ext cx="2799900" cy="1618800"/>
          </a:xfrm>
          <a:prstGeom prst="straightConnector1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Google Shape;204;p23"/>
          <p:cNvSpPr/>
          <p:nvPr/>
        </p:nvSpPr>
        <p:spPr>
          <a:xfrm>
            <a:off x="6678275" y="3679000"/>
            <a:ext cx="573600" cy="322200"/>
          </a:xfrm>
          <a:prstGeom prst="ellipse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05" name="Google Shape;205;p23"/>
          <p:cNvCxnSpPr>
            <a:stCxn id="202" idx="0"/>
            <a:endCxn id="204" idx="2"/>
          </p:cNvCxnSpPr>
          <p:nvPr/>
        </p:nvCxnSpPr>
        <p:spPr>
          <a:xfrm rot="10800000" flipH="1">
            <a:off x="5368725" y="3840050"/>
            <a:ext cx="1309500" cy="127200"/>
          </a:xfrm>
          <a:prstGeom prst="straightConnector1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6" name="Google Shape;206;p23"/>
          <p:cNvSpPr txBox="1"/>
          <p:nvPr/>
        </p:nvSpPr>
        <p:spPr>
          <a:xfrm>
            <a:off x="4717175" y="3298788"/>
            <a:ext cx="803700" cy="2616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AB40"/>
                </a:solidFill>
              </a:rPr>
              <a:t>pinhole</a:t>
            </a:r>
            <a:endParaRPr>
              <a:solidFill>
                <a:srgbClr val="FFAB40"/>
              </a:solidFill>
            </a:endParaRPr>
          </a:p>
        </p:txBody>
      </p:sp>
      <p:cxnSp>
        <p:nvCxnSpPr>
          <p:cNvPr id="207" name="Google Shape;207;p23"/>
          <p:cNvCxnSpPr>
            <a:stCxn id="206" idx="3"/>
            <a:endCxn id="204" idx="0"/>
          </p:cNvCxnSpPr>
          <p:nvPr/>
        </p:nvCxnSpPr>
        <p:spPr>
          <a:xfrm>
            <a:off x="5520875" y="3429588"/>
            <a:ext cx="1444200" cy="249300"/>
          </a:xfrm>
          <a:prstGeom prst="straightConnector1">
            <a:avLst/>
          </a:prstGeom>
          <a:noFill/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" name="Google Shape;208;p23"/>
          <p:cNvSpPr txBox="1"/>
          <p:nvPr/>
        </p:nvSpPr>
        <p:spPr>
          <a:xfrm>
            <a:off x="4766025" y="1922375"/>
            <a:ext cx="803700" cy="4338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AB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AB40"/>
                </a:solidFill>
              </a:rPr>
              <a:t>Central Column</a:t>
            </a:r>
            <a:endParaRPr>
              <a:solidFill>
                <a:srgbClr val="FFAB40"/>
              </a:solidFill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7562475" y="3902750"/>
            <a:ext cx="952800" cy="433800"/>
          </a:xfrm>
          <a:prstGeom prst="rect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AB40"/>
                </a:solidFill>
              </a:rPr>
              <a:t>View cone</a:t>
            </a:r>
            <a:endParaRPr>
              <a:solidFill>
                <a:srgbClr val="FFAB40"/>
              </a:solidFill>
            </a:endParaRPr>
          </a:p>
        </p:txBody>
      </p:sp>
      <p:cxnSp>
        <p:nvCxnSpPr>
          <p:cNvPr id="210" name="Google Shape;210;p23"/>
          <p:cNvCxnSpPr>
            <a:stCxn id="209" idx="1"/>
          </p:cNvCxnSpPr>
          <p:nvPr/>
        </p:nvCxnSpPr>
        <p:spPr>
          <a:xfrm rot="10800000">
            <a:off x="6885075" y="3240350"/>
            <a:ext cx="677400" cy="879300"/>
          </a:xfrm>
          <a:prstGeom prst="straightConnector1">
            <a:avLst/>
          </a:prstGeom>
          <a:noFill/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1" name="Google Shape;211;p23"/>
          <p:cNvCxnSpPr>
            <a:stCxn id="208" idx="3"/>
            <a:endCxn id="212" idx="2"/>
          </p:cNvCxnSpPr>
          <p:nvPr/>
        </p:nvCxnSpPr>
        <p:spPr>
          <a:xfrm>
            <a:off x="5569725" y="2139275"/>
            <a:ext cx="573600" cy="96300"/>
          </a:xfrm>
          <a:prstGeom prst="straightConnector1">
            <a:avLst/>
          </a:prstGeom>
          <a:noFill/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3" name="Google Shape;213;p23"/>
          <p:cNvCxnSpPr>
            <a:stCxn id="206" idx="1"/>
            <a:endCxn id="201" idx="6"/>
          </p:cNvCxnSpPr>
          <p:nvPr/>
        </p:nvCxnSpPr>
        <p:spPr>
          <a:xfrm rot="10800000">
            <a:off x="2667875" y="2025288"/>
            <a:ext cx="2049300" cy="1404300"/>
          </a:xfrm>
          <a:prstGeom prst="straightConnector1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4" name="Google Shape;214;p23"/>
          <p:cNvSpPr txBox="1"/>
          <p:nvPr/>
        </p:nvSpPr>
        <p:spPr>
          <a:xfrm>
            <a:off x="7711425" y="3109200"/>
            <a:ext cx="803700" cy="402900"/>
          </a:xfrm>
          <a:prstGeom prst="rect">
            <a:avLst/>
          </a:prstGeom>
          <a:noFill/>
          <a:ln w="1905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AB40"/>
                </a:solidFill>
              </a:rPr>
              <a:t>Outer  Wall</a:t>
            </a:r>
            <a:endParaRPr>
              <a:solidFill>
                <a:srgbClr val="FFAB40"/>
              </a:solidFill>
            </a:endParaRPr>
          </a:p>
        </p:txBody>
      </p:sp>
      <p:cxnSp>
        <p:nvCxnSpPr>
          <p:cNvPr id="215" name="Google Shape;215;p23"/>
          <p:cNvCxnSpPr>
            <a:stCxn id="214" idx="1"/>
          </p:cNvCxnSpPr>
          <p:nvPr/>
        </p:nvCxnSpPr>
        <p:spPr>
          <a:xfrm rot="10800000">
            <a:off x="7498125" y="3054150"/>
            <a:ext cx="213300" cy="256500"/>
          </a:xfrm>
          <a:prstGeom prst="straightConnector1">
            <a:avLst/>
          </a:prstGeom>
          <a:noFill/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2" name="Google Shape;212;p23"/>
          <p:cNvSpPr/>
          <p:nvPr/>
        </p:nvSpPr>
        <p:spPr>
          <a:xfrm>
            <a:off x="6143200" y="2074525"/>
            <a:ext cx="315300" cy="3222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3"/>
          <p:cNvSpPr/>
          <p:nvPr/>
        </p:nvSpPr>
        <p:spPr>
          <a:xfrm>
            <a:off x="4541350" y="799650"/>
            <a:ext cx="4414500" cy="63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7" name="Google Shape;217;p23"/>
          <p:cNvCxnSpPr/>
          <p:nvPr/>
        </p:nvCxnSpPr>
        <p:spPr>
          <a:xfrm rot="10800000">
            <a:off x="5618600" y="1717550"/>
            <a:ext cx="1324500" cy="2032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dashDot"/>
            <a:round/>
            <a:headEnd type="none" w="med" len="med"/>
            <a:tailEnd type="none" w="med" len="med"/>
          </a:ln>
        </p:spPr>
      </p:cxnSp>
      <p:cxnSp>
        <p:nvCxnSpPr>
          <p:cNvPr id="218" name="Google Shape;218;p23"/>
          <p:cNvCxnSpPr/>
          <p:nvPr/>
        </p:nvCxnSpPr>
        <p:spPr>
          <a:xfrm rot="10800000">
            <a:off x="6605773" y="1519475"/>
            <a:ext cx="315300" cy="23253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dash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4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SXR timetrace and image</a:t>
            </a:r>
            <a:endParaRPr/>
          </a:p>
        </p:txBody>
      </p:sp>
      <p:sp>
        <p:nvSpPr>
          <p:cNvPr id="225" name="Google Shape;225;p24"/>
          <p:cNvSpPr txBox="1"/>
          <p:nvPr/>
        </p:nvSpPr>
        <p:spPr>
          <a:xfrm>
            <a:off x="4866125" y="3791600"/>
            <a:ext cx="4301700" cy="10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MASTU #49020: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arenR"/>
            </a:pPr>
            <a:r>
              <a:rPr lang="it">
                <a:solidFill>
                  <a:schemeClr val="dk1"/>
                </a:solidFill>
              </a:rPr>
              <a:t>SXR time trace, GEM binning at 0,1 ms.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arenR"/>
            </a:pPr>
            <a:r>
              <a:rPr lang="it">
                <a:solidFill>
                  <a:schemeClr val="dk1"/>
                </a:solidFill>
              </a:rPr>
              <a:t>GEM global heatmap.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arenR"/>
            </a:pPr>
            <a:r>
              <a:rPr lang="it">
                <a:solidFill>
                  <a:schemeClr val="dk1"/>
                </a:solidFill>
              </a:rPr>
              <a:t>Energy spectrogram, GEM binning at 0.1ms.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26" name="Google Shape;226;p24"/>
          <p:cNvPicPr preferRelativeResize="0"/>
          <p:nvPr/>
        </p:nvPicPr>
        <p:blipFill rotWithShape="1">
          <a:blip r:embed="rId3">
            <a:alphaModFix/>
          </a:blip>
          <a:srcRect l="20578" r="13401"/>
          <a:stretch/>
        </p:blipFill>
        <p:spPr>
          <a:xfrm>
            <a:off x="5489562" y="1043050"/>
            <a:ext cx="2953826" cy="249255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4"/>
          <p:cNvSpPr txBox="1"/>
          <p:nvPr/>
        </p:nvSpPr>
        <p:spPr>
          <a:xfrm>
            <a:off x="5156375" y="1243950"/>
            <a:ext cx="54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24"/>
          <p:cNvSpPr txBox="1"/>
          <p:nvPr/>
        </p:nvSpPr>
        <p:spPr>
          <a:xfrm>
            <a:off x="637550" y="1077600"/>
            <a:ext cx="54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4"/>
          <p:cNvSpPr txBox="1"/>
          <p:nvPr/>
        </p:nvSpPr>
        <p:spPr>
          <a:xfrm>
            <a:off x="5902350" y="3504925"/>
            <a:ext cx="2349000" cy="3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central solenoid projection</a:t>
            </a:r>
            <a:endParaRPr sz="1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6112000" y="925200"/>
            <a:ext cx="1314000" cy="30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Heatmap image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6486586" y="1164489"/>
            <a:ext cx="960900" cy="22914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9362" y="2765451"/>
            <a:ext cx="3072638" cy="201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99350" y="750225"/>
            <a:ext cx="2721050" cy="201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4"/>
          <p:cNvSpPr txBox="1"/>
          <p:nvPr/>
        </p:nvSpPr>
        <p:spPr>
          <a:xfrm>
            <a:off x="637550" y="2936525"/>
            <a:ext cx="54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5"/>
          <p:cNvSpPr txBox="1">
            <a:spLocks noGrp="1"/>
          </p:cNvSpPr>
          <p:nvPr>
            <p:ph type="title"/>
          </p:nvPr>
        </p:nvSpPr>
        <p:spPr>
          <a:xfrm>
            <a:off x="745423" y="190978"/>
            <a:ext cx="7035000" cy="6978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Localisation of a Snake Instability</a:t>
            </a:r>
            <a:endParaRPr/>
          </a:p>
        </p:txBody>
      </p:sp>
      <p:pic>
        <p:nvPicPr>
          <p:cNvPr id="240" name="Google Shape;240;p25"/>
          <p:cNvPicPr preferRelativeResize="0"/>
          <p:nvPr/>
        </p:nvPicPr>
        <p:blipFill rotWithShape="1">
          <a:blip r:embed="rId3">
            <a:alphaModFix/>
          </a:blip>
          <a:srcRect l="1993" t="5517" r="24173"/>
          <a:stretch/>
        </p:blipFill>
        <p:spPr>
          <a:xfrm>
            <a:off x="0" y="1128500"/>
            <a:ext cx="3901251" cy="24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5"/>
          <p:cNvSpPr txBox="1"/>
          <p:nvPr/>
        </p:nvSpPr>
        <p:spPr>
          <a:xfrm>
            <a:off x="604575" y="3933675"/>
            <a:ext cx="1779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MAST-U #49020: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binning 0.01 ms.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magine 2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C4DA6C51-E7AB-44E6-842A-CDCFE2696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876" y="1160400"/>
            <a:ext cx="2425724" cy="3234299"/>
          </a:xfrm>
          <a:prstGeom prst="rect">
            <a:avLst/>
          </a:prstGeom>
        </p:spPr>
      </p:pic>
      <p:pic>
        <p:nvPicPr>
          <p:cNvPr id="5" name="Immagine 4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5BDF7B35-81E8-42BF-A228-4F688DF23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3876" y="1166400"/>
            <a:ext cx="2425724" cy="32342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1B1E2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1338</Words>
  <Application>Microsoft Office PowerPoint</Application>
  <PresentationFormat>Presentazione su schermo (16:9)</PresentationFormat>
  <Paragraphs>193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1" baseType="lpstr">
      <vt:lpstr>Arial</vt:lpstr>
      <vt:lpstr>Calibri</vt:lpstr>
      <vt:lpstr>Noto Sans Symbols</vt:lpstr>
      <vt:lpstr>Simple Light</vt:lpstr>
      <vt:lpstr>Presentazione standard di PowerPoint</vt:lpstr>
      <vt:lpstr>Thermonuclear fusion through magnetic confinement: The Tokamak</vt:lpstr>
      <vt:lpstr>Soft X-Ray radiation from Tokamak</vt:lpstr>
      <vt:lpstr>Gas Electron Multiplier detectors for SXR</vt:lpstr>
      <vt:lpstr>Aluminum GEM</vt:lpstr>
      <vt:lpstr>Gas Electron Multiplier detectors: Electronics </vt:lpstr>
      <vt:lpstr>GEM diagnostic on MU03</vt:lpstr>
      <vt:lpstr>SXR timetrace and image</vt:lpstr>
      <vt:lpstr>Localisation of a Snake Instability</vt:lpstr>
      <vt:lpstr>SAWTOOTH signal</vt:lpstr>
      <vt:lpstr>Spectroscopic capabilities: the Spectrum</vt:lpstr>
      <vt:lpstr>Analysis of GEM Energy Spectrum</vt:lpstr>
      <vt:lpstr>Pile-Up analysis</vt:lpstr>
      <vt:lpstr>Neutron background </vt:lpstr>
      <vt:lpstr>Neutron Background: differences between Ohmic &amp; NBI shots </vt:lpstr>
      <vt:lpstr>Neutron background mitigation</vt:lpstr>
      <vt:lpstr>Thank you </vt:lpstr>
      <vt:lpstr>Al GEM working point: Threshold and Voltage scan</vt:lpstr>
      <vt:lpstr>Energy Calibration</vt:lpstr>
      <vt:lpstr>Comparison with MAST-U Horizontal Camera</vt:lpstr>
      <vt:lpstr>LoS Optimization: The view cone</vt:lpstr>
      <vt:lpstr>IRE Localization: the Energy spectrogram</vt:lpstr>
      <vt:lpstr>Neutron background </vt:lpstr>
      <vt:lpstr>SXR vx NEUTRON: post IRE peak</vt:lpstr>
      <vt:lpstr>Neutron background: signal over neutron counts</vt:lpstr>
      <vt:lpstr>Neutron background </vt:lpstr>
      <vt:lpstr>Soft X-Ray radiation from Tokamak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Agostino Celora</cp:lastModifiedBy>
  <cp:revision>4</cp:revision>
  <dcterms:modified xsi:type="dcterms:W3CDTF">2024-10-13T00:02:51Z</dcterms:modified>
</cp:coreProperties>
</file>