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2" r:id="rId1"/>
  </p:sldMasterIdLst>
  <p:notesMasterIdLst>
    <p:notesMasterId r:id="rId3"/>
  </p:notesMasterIdLst>
  <p:sldIdLst>
    <p:sldId id="444" r:id="rId2"/>
  </p:sldIdLst>
  <p:sldSz cx="30240288" cy="424799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380" userDrawn="1">
          <p15:clr>
            <a:srgbClr val="A4A3A4"/>
          </p15:clr>
        </p15:guide>
        <p15:guide id="2" pos="952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BFE"/>
    <a:srgbClr val="DAECF7"/>
    <a:srgbClr val="D9ECF8"/>
    <a:srgbClr val="FFC626"/>
    <a:srgbClr val="F5F5DC"/>
    <a:srgbClr val="FFCF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8412" autoAdjust="0"/>
    <p:restoredTop sz="95791" autoAdjust="0"/>
  </p:normalViewPr>
  <p:slideViewPr>
    <p:cSldViewPr>
      <p:cViewPr>
        <p:scale>
          <a:sx n="33" d="100"/>
          <a:sy n="33" d="100"/>
        </p:scale>
        <p:origin x="922" y="-2213"/>
      </p:cViewPr>
      <p:guideLst>
        <p:guide orient="horz" pos="13380"/>
        <p:guide pos="9525"/>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C19417-EE43-4305-9334-1BBA28F4A112}" type="datetimeFigureOut">
              <a:rPr lang="zh-CN" altLang="en-US" smtClean="0"/>
              <a:t>2024/10/13</a:t>
            </a:fld>
            <a:endParaRPr lang="zh-CN" altLang="en-US"/>
          </a:p>
        </p:txBody>
      </p:sp>
      <p:sp>
        <p:nvSpPr>
          <p:cNvPr id="4" name="幻灯片图像占位符 3"/>
          <p:cNvSpPr>
            <a:spLocks noGrp="1" noRot="1" noChangeAspect="1"/>
          </p:cNvSpPr>
          <p:nvPr>
            <p:ph type="sldImg" idx="2"/>
          </p:nvPr>
        </p:nvSpPr>
        <p:spPr>
          <a:xfrm>
            <a:off x="2330450" y="1143000"/>
            <a:ext cx="21971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D6516-85B0-487C-A986-E1959919294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3490539" rtl="0" eaLnBrk="1" latinLnBrk="0" hangingPunct="1">
      <a:defRPr sz="4581" kern="1200">
        <a:solidFill>
          <a:schemeClr val="tx1"/>
        </a:solidFill>
        <a:latin typeface="+mn-lt"/>
        <a:ea typeface="+mn-ea"/>
        <a:cs typeface="+mn-cs"/>
      </a:defRPr>
    </a:lvl1pPr>
    <a:lvl2pPr marL="1745270" algn="l" defTabSz="3490539" rtl="0" eaLnBrk="1" latinLnBrk="0" hangingPunct="1">
      <a:defRPr sz="4581" kern="1200">
        <a:solidFill>
          <a:schemeClr val="tx1"/>
        </a:solidFill>
        <a:latin typeface="+mn-lt"/>
        <a:ea typeface="+mn-ea"/>
        <a:cs typeface="+mn-cs"/>
      </a:defRPr>
    </a:lvl2pPr>
    <a:lvl3pPr marL="3490539" algn="l" defTabSz="3490539" rtl="0" eaLnBrk="1" latinLnBrk="0" hangingPunct="1">
      <a:defRPr sz="4581" kern="1200">
        <a:solidFill>
          <a:schemeClr val="tx1"/>
        </a:solidFill>
        <a:latin typeface="+mn-lt"/>
        <a:ea typeface="+mn-ea"/>
        <a:cs typeface="+mn-cs"/>
      </a:defRPr>
    </a:lvl3pPr>
    <a:lvl4pPr marL="5235809" algn="l" defTabSz="3490539" rtl="0" eaLnBrk="1" latinLnBrk="0" hangingPunct="1">
      <a:defRPr sz="4581" kern="1200">
        <a:solidFill>
          <a:schemeClr val="tx1"/>
        </a:solidFill>
        <a:latin typeface="+mn-lt"/>
        <a:ea typeface="+mn-ea"/>
        <a:cs typeface="+mn-cs"/>
      </a:defRPr>
    </a:lvl4pPr>
    <a:lvl5pPr marL="6981078" algn="l" defTabSz="3490539" rtl="0" eaLnBrk="1" latinLnBrk="0" hangingPunct="1">
      <a:defRPr sz="4581" kern="1200">
        <a:solidFill>
          <a:schemeClr val="tx1"/>
        </a:solidFill>
        <a:latin typeface="+mn-lt"/>
        <a:ea typeface="+mn-ea"/>
        <a:cs typeface="+mn-cs"/>
      </a:defRPr>
    </a:lvl5pPr>
    <a:lvl6pPr marL="8726348" algn="l" defTabSz="3490539" rtl="0" eaLnBrk="1" latinLnBrk="0" hangingPunct="1">
      <a:defRPr sz="4581" kern="1200">
        <a:solidFill>
          <a:schemeClr val="tx1"/>
        </a:solidFill>
        <a:latin typeface="+mn-lt"/>
        <a:ea typeface="+mn-ea"/>
        <a:cs typeface="+mn-cs"/>
      </a:defRPr>
    </a:lvl6pPr>
    <a:lvl7pPr marL="10471617" algn="l" defTabSz="3490539" rtl="0" eaLnBrk="1" latinLnBrk="0" hangingPunct="1">
      <a:defRPr sz="4581" kern="1200">
        <a:solidFill>
          <a:schemeClr val="tx1"/>
        </a:solidFill>
        <a:latin typeface="+mn-lt"/>
        <a:ea typeface="+mn-ea"/>
        <a:cs typeface="+mn-cs"/>
      </a:defRPr>
    </a:lvl7pPr>
    <a:lvl8pPr marL="12216887" algn="l" defTabSz="3490539" rtl="0" eaLnBrk="1" latinLnBrk="0" hangingPunct="1">
      <a:defRPr sz="4581" kern="1200">
        <a:solidFill>
          <a:schemeClr val="tx1"/>
        </a:solidFill>
        <a:latin typeface="+mn-lt"/>
        <a:ea typeface="+mn-ea"/>
        <a:cs typeface="+mn-cs"/>
      </a:defRPr>
    </a:lvl8pPr>
    <a:lvl9pPr marL="13962156" algn="l" defTabSz="3490539" rtl="0" eaLnBrk="1" latinLnBrk="0" hangingPunct="1">
      <a:defRPr sz="4581"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268022" y="6952156"/>
            <a:ext cx="25704245" cy="14789303"/>
          </a:xfrm>
        </p:spPr>
        <p:txBody>
          <a:bodyPr anchor="b"/>
          <a:lstStyle>
            <a:lvl1pPr algn="ctr">
              <a:defRPr sz="19843"/>
            </a:lvl1pPr>
          </a:lstStyle>
          <a:p>
            <a:r>
              <a:rPr lang="zh-CN" altLang="en-US"/>
              <a:t>单击此处编辑母版标题样式</a:t>
            </a:r>
            <a:endParaRPr lang="en-US" dirty="0"/>
          </a:p>
        </p:txBody>
      </p:sp>
      <p:sp>
        <p:nvSpPr>
          <p:cNvPr id="3" name="Subtitle 2"/>
          <p:cNvSpPr>
            <a:spLocks noGrp="1"/>
          </p:cNvSpPr>
          <p:nvPr>
            <p:ph type="subTitle" idx="1"/>
          </p:nvPr>
        </p:nvSpPr>
        <p:spPr>
          <a:xfrm>
            <a:off x="3780036" y="22311791"/>
            <a:ext cx="22680216" cy="10256143"/>
          </a:xfrm>
        </p:spPr>
        <p:txBody>
          <a:bodyPr/>
          <a:lstStyle>
            <a:lvl1pPr marL="0" indent="0" algn="ctr">
              <a:buNone/>
              <a:defRPr sz="7937"/>
            </a:lvl1pPr>
            <a:lvl2pPr marL="1512006" indent="0" algn="ctr">
              <a:buNone/>
              <a:defRPr sz="6614"/>
            </a:lvl2pPr>
            <a:lvl3pPr marL="3024012" indent="0" algn="ctr">
              <a:buNone/>
              <a:defRPr sz="5953"/>
            </a:lvl3pPr>
            <a:lvl4pPr marL="4536018" indent="0" algn="ctr">
              <a:buNone/>
              <a:defRPr sz="5291"/>
            </a:lvl4pPr>
            <a:lvl5pPr marL="6048024" indent="0" algn="ctr">
              <a:buNone/>
              <a:defRPr sz="5291"/>
            </a:lvl5pPr>
            <a:lvl6pPr marL="7560031" indent="0" algn="ctr">
              <a:buNone/>
              <a:defRPr sz="5291"/>
            </a:lvl6pPr>
            <a:lvl7pPr marL="9072037" indent="0" algn="ctr">
              <a:buNone/>
              <a:defRPr sz="5291"/>
            </a:lvl7pPr>
            <a:lvl8pPr marL="10584043" indent="0" algn="ctr">
              <a:buNone/>
              <a:defRPr sz="5291"/>
            </a:lvl8pPr>
            <a:lvl9pPr marL="12096049" indent="0" algn="ctr">
              <a:buNone/>
              <a:defRPr sz="5291"/>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9F2A72D2-BB0B-4F11-A8BB-ED3C6631F640}" type="datetime1">
              <a:rPr lang="zh-CN" altLang="en-US" smtClean="0"/>
              <a:t>2024/10/13</a:t>
            </a:fld>
            <a:endParaRPr lang="en-US" altLang="zh-CN" dirty="0"/>
          </a:p>
        </p:txBody>
      </p:sp>
      <p:sp>
        <p:nvSpPr>
          <p:cNvPr id="5" name="Footer Placeholder 4"/>
          <p:cNvSpPr>
            <a:spLocks noGrp="1"/>
          </p:cNvSpPr>
          <p:nvPr>
            <p:ph type="ftr" sz="quarter" idx="11"/>
          </p:nvPr>
        </p:nvSpPr>
        <p:spPr/>
        <p:txBody>
          <a:bodyPr/>
          <a:lstStyle/>
          <a:p>
            <a:r>
              <a:rPr lang="zh-CN" altLang="en-US"/>
              <a:t>刘昱林</a:t>
            </a:r>
            <a:r>
              <a:rPr lang="en-US" altLang="zh-CN"/>
              <a:t>, USTC</a:t>
            </a:r>
          </a:p>
        </p:txBody>
      </p:sp>
      <p:sp>
        <p:nvSpPr>
          <p:cNvPr id="6" name="Slide Number Placeholder 5"/>
          <p:cNvSpPr>
            <a:spLocks noGrp="1"/>
          </p:cNvSpPr>
          <p:nvPr>
            <p:ph type="sldNum" sz="quarter" idx="12"/>
          </p:nvPr>
        </p:nvSpPr>
        <p:spPr/>
        <p:txBody>
          <a:bodyPr/>
          <a:lstStyle/>
          <a:p>
            <a:fld id="{89704AA2-096C-42B3-9796-228BF2FD7F8C}" type="slidenum">
              <a:rPr lang="en-US" altLang="zh-CN" smtClean="0"/>
              <a:t>‹#›</a:t>
            </a:fld>
            <a:endParaRPr lang="en-US" altLang="zh-CN"/>
          </a:p>
        </p:txBody>
      </p:sp>
    </p:spTree>
    <p:extLst>
      <p:ext uri="{BB962C8B-B14F-4D97-AF65-F5344CB8AC3E}">
        <p14:creationId xmlns:p14="http://schemas.microsoft.com/office/powerpoint/2010/main" val="1875618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7C38261F-C4DF-4C35-8541-CBB609829955}" type="datetime1">
              <a:rPr lang="zh-CN" altLang="en-US" smtClean="0"/>
              <a:t>2024/10/13</a:t>
            </a:fld>
            <a:endParaRPr lang="en-US" altLang="zh-CN"/>
          </a:p>
        </p:txBody>
      </p:sp>
      <p:sp>
        <p:nvSpPr>
          <p:cNvPr id="5" name="Footer Placeholder 4"/>
          <p:cNvSpPr>
            <a:spLocks noGrp="1"/>
          </p:cNvSpPr>
          <p:nvPr>
            <p:ph type="ftr" sz="quarter" idx="11"/>
          </p:nvPr>
        </p:nvSpPr>
        <p:spPr/>
        <p:txBody>
          <a:bodyPr/>
          <a:lstStyle/>
          <a:p>
            <a:r>
              <a:rPr lang="zh-CN" altLang="en-US"/>
              <a:t>刘昱林</a:t>
            </a:r>
            <a:r>
              <a:rPr lang="en-US" altLang="zh-CN"/>
              <a:t>, USTC</a:t>
            </a:r>
          </a:p>
        </p:txBody>
      </p:sp>
      <p:sp>
        <p:nvSpPr>
          <p:cNvPr id="6" name="Slide Number Placeholder 5"/>
          <p:cNvSpPr>
            <a:spLocks noGrp="1"/>
          </p:cNvSpPr>
          <p:nvPr>
            <p:ph type="sldNum" sz="quarter" idx="12"/>
          </p:nvPr>
        </p:nvSpPr>
        <p:spPr/>
        <p:txBody>
          <a:bodyPr/>
          <a:lstStyle/>
          <a:p>
            <a:fld id="{A7743BD3-E450-430C-A362-6E2F42019C41}" type="slidenum">
              <a:rPr lang="en-US" altLang="zh-CN" smtClean="0"/>
              <a:t>‹#›</a:t>
            </a:fld>
            <a:endParaRPr lang="en-US" altLang="zh-CN"/>
          </a:p>
        </p:txBody>
      </p:sp>
    </p:spTree>
    <p:extLst>
      <p:ext uri="{BB962C8B-B14F-4D97-AF65-F5344CB8AC3E}">
        <p14:creationId xmlns:p14="http://schemas.microsoft.com/office/powerpoint/2010/main" val="706940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40708" y="2261662"/>
            <a:ext cx="6520562" cy="35999763"/>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2079021" y="2261662"/>
            <a:ext cx="19183683" cy="35999763"/>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53501226-94C5-4EE8-929F-37194B1E1E8C}" type="datetime1">
              <a:rPr lang="zh-CN" altLang="en-US" smtClean="0"/>
              <a:t>2024/10/13</a:t>
            </a:fld>
            <a:endParaRPr lang="en-US" altLang="zh-CN"/>
          </a:p>
        </p:txBody>
      </p:sp>
      <p:sp>
        <p:nvSpPr>
          <p:cNvPr id="5" name="Footer Placeholder 4"/>
          <p:cNvSpPr>
            <a:spLocks noGrp="1"/>
          </p:cNvSpPr>
          <p:nvPr>
            <p:ph type="ftr" sz="quarter" idx="11"/>
          </p:nvPr>
        </p:nvSpPr>
        <p:spPr/>
        <p:txBody>
          <a:bodyPr/>
          <a:lstStyle/>
          <a:p>
            <a:r>
              <a:rPr lang="zh-CN" altLang="en-US"/>
              <a:t>刘昱林</a:t>
            </a:r>
            <a:r>
              <a:rPr lang="en-US" altLang="zh-CN"/>
              <a:t>, USTC</a:t>
            </a:r>
          </a:p>
        </p:txBody>
      </p:sp>
      <p:sp>
        <p:nvSpPr>
          <p:cNvPr id="6" name="Slide Number Placeholder 5"/>
          <p:cNvSpPr>
            <a:spLocks noGrp="1"/>
          </p:cNvSpPr>
          <p:nvPr>
            <p:ph type="sldNum" sz="quarter" idx="12"/>
          </p:nvPr>
        </p:nvSpPr>
        <p:spPr/>
        <p:txBody>
          <a:bodyPr/>
          <a:lstStyle/>
          <a:p>
            <a:fld id="{0B84BDA7-1B02-4EBD-A9B8-F2DE601F0702}" type="slidenum">
              <a:rPr lang="en-US" altLang="zh-CN" smtClean="0"/>
              <a:t>‹#›</a:t>
            </a:fld>
            <a:endParaRPr lang="en-US" altLang="zh-CN"/>
          </a:p>
        </p:txBody>
      </p:sp>
    </p:spTree>
    <p:extLst>
      <p:ext uri="{BB962C8B-B14F-4D97-AF65-F5344CB8AC3E}">
        <p14:creationId xmlns:p14="http://schemas.microsoft.com/office/powerpoint/2010/main" val="3528764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4B86FAA-4A0E-4208-BF06-7078CC9DB182}" type="datetime1">
              <a:rPr lang="zh-CN" altLang="en-US" smtClean="0"/>
              <a:t>2024/10/13</a:t>
            </a:fld>
            <a:endParaRPr lang="en-US" altLang="zh-CN" dirty="0"/>
          </a:p>
        </p:txBody>
      </p:sp>
      <p:sp>
        <p:nvSpPr>
          <p:cNvPr id="5" name="Footer Placeholder 4"/>
          <p:cNvSpPr>
            <a:spLocks noGrp="1"/>
          </p:cNvSpPr>
          <p:nvPr>
            <p:ph type="ftr" sz="quarter" idx="11"/>
          </p:nvPr>
        </p:nvSpPr>
        <p:spPr/>
        <p:txBody>
          <a:bodyPr/>
          <a:lstStyle/>
          <a:p>
            <a:r>
              <a:rPr lang="zh-CN" altLang="en-US"/>
              <a:t>刘昱林</a:t>
            </a:r>
            <a:r>
              <a:rPr lang="en-US" altLang="zh-CN"/>
              <a:t>, USTC</a:t>
            </a:r>
            <a:endParaRPr lang="en-US" altLang="zh-CN" dirty="0"/>
          </a:p>
        </p:txBody>
      </p:sp>
      <p:sp>
        <p:nvSpPr>
          <p:cNvPr id="6" name="Slide Number Placeholder 5"/>
          <p:cNvSpPr>
            <a:spLocks noGrp="1"/>
          </p:cNvSpPr>
          <p:nvPr>
            <p:ph type="sldNum" sz="quarter" idx="12"/>
          </p:nvPr>
        </p:nvSpPr>
        <p:spPr/>
        <p:txBody>
          <a:bodyPr/>
          <a:lstStyle/>
          <a:p>
            <a:fld id="{2BD9F04B-5877-41F0-9C64-7B26430A3A52}" type="slidenum">
              <a:rPr lang="en-US" altLang="zh-CN" smtClean="0"/>
              <a:pPr/>
              <a:t>‹#›</a:t>
            </a:fld>
            <a:endParaRPr lang="en-US" altLang="zh-CN" dirty="0"/>
          </a:p>
        </p:txBody>
      </p:sp>
    </p:spTree>
    <p:extLst>
      <p:ext uri="{BB962C8B-B14F-4D97-AF65-F5344CB8AC3E}">
        <p14:creationId xmlns:p14="http://schemas.microsoft.com/office/powerpoint/2010/main" val="3221489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063272" y="10590491"/>
            <a:ext cx="26082248" cy="17670461"/>
          </a:xfrm>
        </p:spPr>
        <p:txBody>
          <a:bodyPr anchor="b"/>
          <a:lstStyle>
            <a:lvl1pPr>
              <a:defRPr sz="19843"/>
            </a:lvl1pPr>
          </a:lstStyle>
          <a:p>
            <a:r>
              <a:rPr lang="zh-CN" altLang="en-US"/>
              <a:t>单击此处编辑母版标题样式</a:t>
            </a:r>
            <a:endParaRPr lang="en-US" dirty="0"/>
          </a:p>
        </p:txBody>
      </p:sp>
      <p:sp>
        <p:nvSpPr>
          <p:cNvPr id="3" name="Text Placeholder 2"/>
          <p:cNvSpPr>
            <a:spLocks noGrp="1"/>
          </p:cNvSpPr>
          <p:nvPr>
            <p:ph type="body" idx="1"/>
          </p:nvPr>
        </p:nvSpPr>
        <p:spPr>
          <a:xfrm>
            <a:off x="2063272" y="28428121"/>
            <a:ext cx="26082248" cy="9292478"/>
          </a:xfrm>
        </p:spPr>
        <p:txBody>
          <a:bodyPr/>
          <a:lstStyle>
            <a:lvl1pPr marL="0" indent="0">
              <a:buNone/>
              <a:defRPr sz="7937">
                <a:solidFill>
                  <a:schemeClr val="tx1"/>
                </a:solidFill>
              </a:defRPr>
            </a:lvl1pPr>
            <a:lvl2pPr marL="1512006" indent="0">
              <a:buNone/>
              <a:defRPr sz="6614">
                <a:solidFill>
                  <a:schemeClr val="tx1">
                    <a:tint val="75000"/>
                  </a:schemeClr>
                </a:solidFill>
              </a:defRPr>
            </a:lvl2pPr>
            <a:lvl3pPr marL="3024012" indent="0">
              <a:buNone/>
              <a:defRPr sz="5953">
                <a:solidFill>
                  <a:schemeClr val="tx1">
                    <a:tint val="75000"/>
                  </a:schemeClr>
                </a:solidFill>
              </a:defRPr>
            </a:lvl3pPr>
            <a:lvl4pPr marL="4536018" indent="0">
              <a:buNone/>
              <a:defRPr sz="5291">
                <a:solidFill>
                  <a:schemeClr val="tx1">
                    <a:tint val="75000"/>
                  </a:schemeClr>
                </a:solidFill>
              </a:defRPr>
            </a:lvl4pPr>
            <a:lvl5pPr marL="6048024" indent="0">
              <a:buNone/>
              <a:defRPr sz="5291">
                <a:solidFill>
                  <a:schemeClr val="tx1">
                    <a:tint val="75000"/>
                  </a:schemeClr>
                </a:solidFill>
              </a:defRPr>
            </a:lvl5pPr>
            <a:lvl6pPr marL="7560031" indent="0">
              <a:buNone/>
              <a:defRPr sz="5291">
                <a:solidFill>
                  <a:schemeClr val="tx1">
                    <a:tint val="75000"/>
                  </a:schemeClr>
                </a:solidFill>
              </a:defRPr>
            </a:lvl6pPr>
            <a:lvl7pPr marL="9072037" indent="0">
              <a:buNone/>
              <a:defRPr sz="5291">
                <a:solidFill>
                  <a:schemeClr val="tx1">
                    <a:tint val="75000"/>
                  </a:schemeClr>
                </a:solidFill>
              </a:defRPr>
            </a:lvl7pPr>
            <a:lvl8pPr marL="10584043" indent="0">
              <a:buNone/>
              <a:defRPr sz="5291">
                <a:solidFill>
                  <a:schemeClr val="tx1">
                    <a:tint val="75000"/>
                  </a:schemeClr>
                </a:solidFill>
              </a:defRPr>
            </a:lvl8pPr>
            <a:lvl9pPr marL="12096049" indent="0">
              <a:buNone/>
              <a:defRPr sz="5291">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557C0A17-283C-48DA-A6FC-BA4447B1A519}" type="datetime1">
              <a:rPr lang="zh-CN" altLang="en-US" smtClean="0"/>
              <a:t>2024/10/13</a:t>
            </a:fld>
            <a:endParaRPr lang="en-US" altLang="zh-CN"/>
          </a:p>
        </p:txBody>
      </p:sp>
      <p:sp>
        <p:nvSpPr>
          <p:cNvPr id="5" name="Footer Placeholder 4"/>
          <p:cNvSpPr>
            <a:spLocks noGrp="1"/>
          </p:cNvSpPr>
          <p:nvPr>
            <p:ph type="ftr" sz="quarter" idx="11"/>
          </p:nvPr>
        </p:nvSpPr>
        <p:spPr/>
        <p:txBody>
          <a:bodyPr/>
          <a:lstStyle/>
          <a:p>
            <a:r>
              <a:rPr lang="zh-CN" altLang="en-US"/>
              <a:t>刘昱林</a:t>
            </a:r>
            <a:r>
              <a:rPr lang="en-US" altLang="zh-CN"/>
              <a:t>, USTC</a:t>
            </a:r>
          </a:p>
        </p:txBody>
      </p:sp>
      <p:sp>
        <p:nvSpPr>
          <p:cNvPr id="6" name="Slide Number Placeholder 5"/>
          <p:cNvSpPr>
            <a:spLocks noGrp="1"/>
          </p:cNvSpPr>
          <p:nvPr>
            <p:ph type="sldNum" sz="quarter" idx="12"/>
          </p:nvPr>
        </p:nvSpPr>
        <p:spPr/>
        <p:txBody>
          <a:bodyPr/>
          <a:lstStyle/>
          <a:p>
            <a:fld id="{50B3D531-EFFB-4132-8CCB-78526F630312}" type="slidenum">
              <a:rPr lang="en-US" altLang="zh-CN" smtClean="0"/>
              <a:t>‹#›</a:t>
            </a:fld>
            <a:endParaRPr lang="en-US" altLang="zh-CN"/>
          </a:p>
        </p:txBody>
      </p:sp>
    </p:spTree>
    <p:extLst>
      <p:ext uri="{BB962C8B-B14F-4D97-AF65-F5344CB8AC3E}">
        <p14:creationId xmlns:p14="http://schemas.microsoft.com/office/powerpoint/2010/main" val="2713043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2079020" y="11308310"/>
            <a:ext cx="12852122" cy="26953115"/>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15309146" y="11308310"/>
            <a:ext cx="12852122" cy="26953115"/>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CF218C9E-C78C-458C-96A2-00E3556A5C36}" type="datetime1">
              <a:rPr lang="zh-CN" altLang="en-US" smtClean="0"/>
              <a:t>2024/10/13</a:t>
            </a:fld>
            <a:endParaRPr lang="en-US" altLang="zh-CN"/>
          </a:p>
        </p:txBody>
      </p:sp>
      <p:sp>
        <p:nvSpPr>
          <p:cNvPr id="6" name="Footer Placeholder 5"/>
          <p:cNvSpPr>
            <a:spLocks noGrp="1"/>
          </p:cNvSpPr>
          <p:nvPr>
            <p:ph type="ftr" sz="quarter" idx="11"/>
          </p:nvPr>
        </p:nvSpPr>
        <p:spPr/>
        <p:txBody>
          <a:bodyPr/>
          <a:lstStyle/>
          <a:p>
            <a:r>
              <a:rPr lang="zh-CN" altLang="en-US"/>
              <a:t>刘昱林</a:t>
            </a:r>
            <a:r>
              <a:rPr lang="en-US" altLang="zh-CN"/>
              <a:t>, USTC</a:t>
            </a:r>
          </a:p>
        </p:txBody>
      </p:sp>
      <p:sp>
        <p:nvSpPr>
          <p:cNvPr id="7" name="Slide Number Placeholder 6"/>
          <p:cNvSpPr>
            <a:spLocks noGrp="1"/>
          </p:cNvSpPr>
          <p:nvPr>
            <p:ph type="sldNum" sz="quarter" idx="12"/>
          </p:nvPr>
        </p:nvSpPr>
        <p:spPr/>
        <p:txBody>
          <a:bodyPr/>
          <a:lstStyle/>
          <a:p>
            <a:fld id="{1316C623-300E-4293-A809-4638BD16FE8E}" type="slidenum">
              <a:rPr lang="en-US" altLang="zh-CN" smtClean="0"/>
              <a:t>‹#›</a:t>
            </a:fld>
            <a:endParaRPr lang="en-US" altLang="zh-CN"/>
          </a:p>
        </p:txBody>
      </p:sp>
    </p:spTree>
    <p:extLst>
      <p:ext uri="{BB962C8B-B14F-4D97-AF65-F5344CB8AC3E}">
        <p14:creationId xmlns:p14="http://schemas.microsoft.com/office/powerpoint/2010/main" val="2039395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2082959" y="2261671"/>
            <a:ext cx="26082248" cy="8210820"/>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2082962" y="10413482"/>
            <a:ext cx="12793057" cy="5103486"/>
          </a:xfrm>
        </p:spPr>
        <p:txBody>
          <a:bodyPr anchor="b"/>
          <a:lstStyle>
            <a:lvl1pPr marL="0" indent="0">
              <a:buNone/>
              <a:defRPr sz="7937" b="1"/>
            </a:lvl1pPr>
            <a:lvl2pPr marL="1512006" indent="0">
              <a:buNone/>
              <a:defRPr sz="6614" b="1"/>
            </a:lvl2pPr>
            <a:lvl3pPr marL="3024012" indent="0">
              <a:buNone/>
              <a:defRPr sz="5953" b="1"/>
            </a:lvl3pPr>
            <a:lvl4pPr marL="4536018" indent="0">
              <a:buNone/>
              <a:defRPr sz="5291" b="1"/>
            </a:lvl4pPr>
            <a:lvl5pPr marL="6048024" indent="0">
              <a:buNone/>
              <a:defRPr sz="5291" b="1"/>
            </a:lvl5pPr>
            <a:lvl6pPr marL="7560031" indent="0">
              <a:buNone/>
              <a:defRPr sz="5291" b="1"/>
            </a:lvl6pPr>
            <a:lvl7pPr marL="9072037" indent="0">
              <a:buNone/>
              <a:defRPr sz="5291" b="1"/>
            </a:lvl7pPr>
            <a:lvl8pPr marL="10584043" indent="0">
              <a:buNone/>
              <a:defRPr sz="5291" b="1"/>
            </a:lvl8pPr>
            <a:lvl9pPr marL="12096049" indent="0">
              <a:buNone/>
              <a:defRPr sz="5291" b="1"/>
            </a:lvl9pPr>
          </a:lstStyle>
          <a:p>
            <a:pPr lvl="0"/>
            <a:r>
              <a:rPr lang="zh-CN" altLang="en-US"/>
              <a:t>编辑母版文本样式</a:t>
            </a:r>
          </a:p>
        </p:txBody>
      </p:sp>
      <p:sp>
        <p:nvSpPr>
          <p:cNvPr id="4" name="Content Placeholder 3"/>
          <p:cNvSpPr>
            <a:spLocks noGrp="1"/>
          </p:cNvSpPr>
          <p:nvPr>
            <p:ph sz="half" idx="2"/>
          </p:nvPr>
        </p:nvSpPr>
        <p:spPr>
          <a:xfrm>
            <a:off x="2082962" y="15516968"/>
            <a:ext cx="12793057" cy="2282312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15309148" y="10413482"/>
            <a:ext cx="12856061" cy="5103486"/>
          </a:xfrm>
        </p:spPr>
        <p:txBody>
          <a:bodyPr anchor="b"/>
          <a:lstStyle>
            <a:lvl1pPr marL="0" indent="0">
              <a:buNone/>
              <a:defRPr sz="7937" b="1"/>
            </a:lvl1pPr>
            <a:lvl2pPr marL="1512006" indent="0">
              <a:buNone/>
              <a:defRPr sz="6614" b="1"/>
            </a:lvl2pPr>
            <a:lvl3pPr marL="3024012" indent="0">
              <a:buNone/>
              <a:defRPr sz="5953" b="1"/>
            </a:lvl3pPr>
            <a:lvl4pPr marL="4536018" indent="0">
              <a:buNone/>
              <a:defRPr sz="5291" b="1"/>
            </a:lvl4pPr>
            <a:lvl5pPr marL="6048024" indent="0">
              <a:buNone/>
              <a:defRPr sz="5291" b="1"/>
            </a:lvl5pPr>
            <a:lvl6pPr marL="7560031" indent="0">
              <a:buNone/>
              <a:defRPr sz="5291" b="1"/>
            </a:lvl6pPr>
            <a:lvl7pPr marL="9072037" indent="0">
              <a:buNone/>
              <a:defRPr sz="5291" b="1"/>
            </a:lvl7pPr>
            <a:lvl8pPr marL="10584043" indent="0">
              <a:buNone/>
              <a:defRPr sz="5291" b="1"/>
            </a:lvl8pPr>
            <a:lvl9pPr marL="12096049" indent="0">
              <a:buNone/>
              <a:defRPr sz="5291" b="1"/>
            </a:lvl9pPr>
          </a:lstStyle>
          <a:p>
            <a:pPr lvl="0"/>
            <a:r>
              <a:rPr lang="zh-CN" altLang="en-US"/>
              <a:t>编辑母版文本样式</a:t>
            </a:r>
          </a:p>
        </p:txBody>
      </p:sp>
      <p:sp>
        <p:nvSpPr>
          <p:cNvPr id="6" name="Content Placeholder 5"/>
          <p:cNvSpPr>
            <a:spLocks noGrp="1"/>
          </p:cNvSpPr>
          <p:nvPr>
            <p:ph sz="quarter" idx="4"/>
          </p:nvPr>
        </p:nvSpPr>
        <p:spPr>
          <a:xfrm>
            <a:off x="15309148" y="15516968"/>
            <a:ext cx="12856061" cy="2282312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70FC7156-B2F1-451E-9629-39DD49B8207F}" type="datetime1">
              <a:rPr lang="zh-CN" altLang="en-US" smtClean="0"/>
              <a:t>2024/10/13</a:t>
            </a:fld>
            <a:endParaRPr lang="en-US" altLang="zh-CN"/>
          </a:p>
        </p:txBody>
      </p:sp>
      <p:sp>
        <p:nvSpPr>
          <p:cNvPr id="8" name="Footer Placeholder 7"/>
          <p:cNvSpPr>
            <a:spLocks noGrp="1"/>
          </p:cNvSpPr>
          <p:nvPr>
            <p:ph type="ftr" sz="quarter" idx="11"/>
          </p:nvPr>
        </p:nvSpPr>
        <p:spPr/>
        <p:txBody>
          <a:bodyPr/>
          <a:lstStyle/>
          <a:p>
            <a:r>
              <a:rPr lang="zh-CN" altLang="en-US"/>
              <a:t>刘昱林</a:t>
            </a:r>
            <a:r>
              <a:rPr lang="en-US" altLang="zh-CN"/>
              <a:t>, USTC</a:t>
            </a:r>
          </a:p>
        </p:txBody>
      </p:sp>
      <p:sp>
        <p:nvSpPr>
          <p:cNvPr id="9" name="Slide Number Placeholder 8"/>
          <p:cNvSpPr>
            <a:spLocks noGrp="1"/>
          </p:cNvSpPr>
          <p:nvPr>
            <p:ph type="sldNum" sz="quarter" idx="12"/>
          </p:nvPr>
        </p:nvSpPr>
        <p:spPr/>
        <p:txBody>
          <a:bodyPr/>
          <a:lstStyle/>
          <a:p>
            <a:fld id="{3F32A7B8-9500-457A-86E9-6273E096DE98}" type="slidenum">
              <a:rPr lang="en-US" altLang="zh-CN" smtClean="0"/>
              <a:t>‹#›</a:t>
            </a:fld>
            <a:endParaRPr lang="en-US" altLang="zh-CN"/>
          </a:p>
        </p:txBody>
      </p:sp>
    </p:spTree>
    <p:extLst>
      <p:ext uri="{BB962C8B-B14F-4D97-AF65-F5344CB8AC3E}">
        <p14:creationId xmlns:p14="http://schemas.microsoft.com/office/powerpoint/2010/main" val="3516890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A04C083-DB8C-4606-8C70-77934B1D0231}" type="datetime1">
              <a:rPr lang="zh-CN" altLang="en-US" smtClean="0"/>
              <a:t>2024/10/13</a:t>
            </a:fld>
            <a:endParaRPr lang="en-US" altLang="zh-CN"/>
          </a:p>
        </p:txBody>
      </p:sp>
      <p:sp>
        <p:nvSpPr>
          <p:cNvPr id="4" name="Footer Placeholder 3"/>
          <p:cNvSpPr>
            <a:spLocks noGrp="1"/>
          </p:cNvSpPr>
          <p:nvPr>
            <p:ph type="ftr" sz="quarter" idx="11"/>
          </p:nvPr>
        </p:nvSpPr>
        <p:spPr/>
        <p:txBody>
          <a:bodyPr/>
          <a:lstStyle/>
          <a:p>
            <a:r>
              <a:rPr lang="zh-CN" altLang="en-US"/>
              <a:t>刘昱林</a:t>
            </a:r>
            <a:r>
              <a:rPr lang="en-US" altLang="zh-CN"/>
              <a:t>, USTC</a:t>
            </a:r>
          </a:p>
        </p:txBody>
      </p:sp>
      <p:sp>
        <p:nvSpPr>
          <p:cNvPr id="5" name="Slide Number Placeholder 4"/>
          <p:cNvSpPr>
            <a:spLocks noGrp="1"/>
          </p:cNvSpPr>
          <p:nvPr>
            <p:ph type="sldNum" sz="quarter" idx="12"/>
          </p:nvPr>
        </p:nvSpPr>
        <p:spPr/>
        <p:txBody>
          <a:bodyPr/>
          <a:lstStyle/>
          <a:p>
            <a:fld id="{8F5CDC61-A4FF-40F0-9C3E-5C20A7DEF06D}" type="slidenum">
              <a:rPr lang="en-US" altLang="zh-CN" smtClean="0"/>
              <a:t>‹#›</a:t>
            </a:fld>
            <a:endParaRPr lang="en-US" altLang="zh-CN"/>
          </a:p>
        </p:txBody>
      </p:sp>
    </p:spTree>
    <p:extLst>
      <p:ext uri="{BB962C8B-B14F-4D97-AF65-F5344CB8AC3E}">
        <p14:creationId xmlns:p14="http://schemas.microsoft.com/office/powerpoint/2010/main" val="28398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718751-D451-4727-839C-777AEE70EDAE}" type="datetime1">
              <a:rPr lang="zh-CN" altLang="en-US" smtClean="0"/>
              <a:t>2024/10/13</a:t>
            </a:fld>
            <a:endParaRPr lang="en-US" altLang="zh-CN"/>
          </a:p>
        </p:txBody>
      </p:sp>
      <p:sp>
        <p:nvSpPr>
          <p:cNvPr id="3" name="Footer Placeholder 2"/>
          <p:cNvSpPr>
            <a:spLocks noGrp="1"/>
          </p:cNvSpPr>
          <p:nvPr>
            <p:ph type="ftr" sz="quarter" idx="11"/>
          </p:nvPr>
        </p:nvSpPr>
        <p:spPr/>
        <p:txBody>
          <a:bodyPr/>
          <a:lstStyle/>
          <a:p>
            <a:r>
              <a:rPr lang="zh-CN" altLang="en-US"/>
              <a:t>刘昱林</a:t>
            </a:r>
            <a:r>
              <a:rPr lang="en-US" altLang="zh-CN"/>
              <a:t>, USTC</a:t>
            </a:r>
          </a:p>
        </p:txBody>
      </p:sp>
      <p:sp>
        <p:nvSpPr>
          <p:cNvPr id="4" name="Slide Number Placeholder 3"/>
          <p:cNvSpPr>
            <a:spLocks noGrp="1"/>
          </p:cNvSpPr>
          <p:nvPr>
            <p:ph type="sldNum" sz="quarter" idx="12"/>
          </p:nvPr>
        </p:nvSpPr>
        <p:spPr/>
        <p:txBody>
          <a:bodyPr/>
          <a:lstStyle/>
          <a:p>
            <a:fld id="{B5DE04B8-9FE5-48A4-9AA0-3235B1FBEDC1}" type="slidenum">
              <a:rPr lang="en-US" altLang="zh-CN" smtClean="0"/>
              <a:t>‹#›</a:t>
            </a:fld>
            <a:endParaRPr lang="en-US" altLang="zh-CN"/>
          </a:p>
        </p:txBody>
      </p:sp>
    </p:spTree>
    <p:extLst>
      <p:ext uri="{BB962C8B-B14F-4D97-AF65-F5344CB8AC3E}">
        <p14:creationId xmlns:p14="http://schemas.microsoft.com/office/powerpoint/2010/main" val="1019021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082959" y="2831994"/>
            <a:ext cx="9753280" cy="9911980"/>
          </a:xfrm>
        </p:spPr>
        <p:txBody>
          <a:bodyPr anchor="b"/>
          <a:lstStyle>
            <a:lvl1pPr>
              <a:defRPr sz="10583"/>
            </a:lvl1pPr>
          </a:lstStyle>
          <a:p>
            <a:r>
              <a:rPr lang="zh-CN" altLang="en-US"/>
              <a:t>单击此处编辑母版标题样式</a:t>
            </a:r>
            <a:endParaRPr lang="en-US" dirty="0"/>
          </a:p>
        </p:txBody>
      </p:sp>
      <p:sp>
        <p:nvSpPr>
          <p:cNvPr id="3" name="Content Placeholder 2"/>
          <p:cNvSpPr>
            <a:spLocks noGrp="1"/>
          </p:cNvSpPr>
          <p:nvPr>
            <p:ph idx="1"/>
          </p:nvPr>
        </p:nvSpPr>
        <p:spPr>
          <a:xfrm>
            <a:off x="12856061" y="6116330"/>
            <a:ext cx="15309146" cy="30188272"/>
          </a:xfrm>
        </p:spPr>
        <p:txBody>
          <a:bodyPr/>
          <a:lstStyle>
            <a:lvl1pPr>
              <a:defRPr sz="10583"/>
            </a:lvl1pPr>
            <a:lvl2pPr>
              <a:defRPr sz="9260"/>
            </a:lvl2pPr>
            <a:lvl3pPr>
              <a:defRPr sz="7937"/>
            </a:lvl3pPr>
            <a:lvl4pPr>
              <a:defRPr sz="6614"/>
            </a:lvl4pPr>
            <a:lvl5pPr>
              <a:defRPr sz="6614"/>
            </a:lvl5pPr>
            <a:lvl6pPr>
              <a:defRPr sz="6614"/>
            </a:lvl6pPr>
            <a:lvl7pPr>
              <a:defRPr sz="6614"/>
            </a:lvl7pPr>
            <a:lvl8pPr>
              <a:defRPr sz="6614"/>
            </a:lvl8pPr>
            <a:lvl9pPr>
              <a:defRPr sz="6614"/>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2082959" y="12743974"/>
            <a:ext cx="9753280" cy="23609788"/>
          </a:xfrm>
        </p:spPr>
        <p:txBody>
          <a:bodyPr/>
          <a:lstStyle>
            <a:lvl1pPr marL="0" indent="0">
              <a:buNone/>
              <a:defRPr sz="5291"/>
            </a:lvl1pPr>
            <a:lvl2pPr marL="1512006" indent="0">
              <a:buNone/>
              <a:defRPr sz="4630"/>
            </a:lvl2pPr>
            <a:lvl3pPr marL="3024012" indent="0">
              <a:buNone/>
              <a:defRPr sz="3969"/>
            </a:lvl3pPr>
            <a:lvl4pPr marL="4536018" indent="0">
              <a:buNone/>
              <a:defRPr sz="3307"/>
            </a:lvl4pPr>
            <a:lvl5pPr marL="6048024" indent="0">
              <a:buNone/>
              <a:defRPr sz="3307"/>
            </a:lvl5pPr>
            <a:lvl6pPr marL="7560031" indent="0">
              <a:buNone/>
              <a:defRPr sz="3307"/>
            </a:lvl6pPr>
            <a:lvl7pPr marL="9072037" indent="0">
              <a:buNone/>
              <a:defRPr sz="3307"/>
            </a:lvl7pPr>
            <a:lvl8pPr marL="10584043" indent="0">
              <a:buNone/>
              <a:defRPr sz="3307"/>
            </a:lvl8pPr>
            <a:lvl9pPr marL="12096049" indent="0">
              <a:buNone/>
              <a:defRPr sz="3307"/>
            </a:lvl9pPr>
          </a:lstStyle>
          <a:p>
            <a:pPr lvl="0"/>
            <a:r>
              <a:rPr lang="zh-CN" altLang="en-US"/>
              <a:t>编辑母版文本样式</a:t>
            </a:r>
          </a:p>
        </p:txBody>
      </p:sp>
      <p:sp>
        <p:nvSpPr>
          <p:cNvPr id="5" name="Date Placeholder 4"/>
          <p:cNvSpPr>
            <a:spLocks noGrp="1"/>
          </p:cNvSpPr>
          <p:nvPr>
            <p:ph type="dt" sz="half" idx="10"/>
          </p:nvPr>
        </p:nvSpPr>
        <p:spPr/>
        <p:txBody>
          <a:bodyPr/>
          <a:lstStyle/>
          <a:p>
            <a:fld id="{0701C32B-4950-47C4-B8BF-0C89AF7099B0}" type="datetime1">
              <a:rPr lang="zh-CN" altLang="en-US" smtClean="0"/>
              <a:t>2024/10/13</a:t>
            </a:fld>
            <a:endParaRPr lang="en-US" altLang="zh-CN"/>
          </a:p>
        </p:txBody>
      </p:sp>
      <p:sp>
        <p:nvSpPr>
          <p:cNvPr id="6" name="Footer Placeholder 5"/>
          <p:cNvSpPr>
            <a:spLocks noGrp="1"/>
          </p:cNvSpPr>
          <p:nvPr>
            <p:ph type="ftr" sz="quarter" idx="11"/>
          </p:nvPr>
        </p:nvSpPr>
        <p:spPr/>
        <p:txBody>
          <a:bodyPr/>
          <a:lstStyle/>
          <a:p>
            <a:r>
              <a:rPr lang="zh-CN" altLang="en-US"/>
              <a:t>刘昱林</a:t>
            </a:r>
            <a:r>
              <a:rPr lang="en-US" altLang="zh-CN"/>
              <a:t>, USTC</a:t>
            </a:r>
          </a:p>
        </p:txBody>
      </p:sp>
      <p:sp>
        <p:nvSpPr>
          <p:cNvPr id="7" name="Slide Number Placeholder 6"/>
          <p:cNvSpPr>
            <a:spLocks noGrp="1"/>
          </p:cNvSpPr>
          <p:nvPr>
            <p:ph type="sldNum" sz="quarter" idx="12"/>
          </p:nvPr>
        </p:nvSpPr>
        <p:spPr/>
        <p:txBody>
          <a:bodyPr/>
          <a:lstStyle/>
          <a:p>
            <a:fld id="{EB22E6CD-9CE0-47FE-81D0-C4CCB5383BC8}" type="slidenum">
              <a:rPr lang="en-US" altLang="zh-CN" smtClean="0"/>
              <a:t>‹#›</a:t>
            </a:fld>
            <a:endParaRPr lang="en-US" altLang="zh-CN"/>
          </a:p>
        </p:txBody>
      </p:sp>
    </p:spTree>
    <p:extLst>
      <p:ext uri="{BB962C8B-B14F-4D97-AF65-F5344CB8AC3E}">
        <p14:creationId xmlns:p14="http://schemas.microsoft.com/office/powerpoint/2010/main" val="3990506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082959" y="2831994"/>
            <a:ext cx="9753280" cy="9911980"/>
          </a:xfrm>
        </p:spPr>
        <p:txBody>
          <a:bodyPr anchor="b"/>
          <a:lstStyle>
            <a:lvl1pPr>
              <a:defRPr sz="10583"/>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2856061" y="6116330"/>
            <a:ext cx="15309146" cy="30188272"/>
          </a:xfrm>
        </p:spPr>
        <p:txBody>
          <a:bodyPr anchor="t"/>
          <a:lstStyle>
            <a:lvl1pPr marL="0" indent="0">
              <a:buNone/>
              <a:defRPr sz="10583"/>
            </a:lvl1pPr>
            <a:lvl2pPr marL="1512006" indent="0">
              <a:buNone/>
              <a:defRPr sz="9260"/>
            </a:lvl2pPr>
            <a:lvl3pPr marL="3024012" indent="0">
              <a:buNone/>
              <a:defRPr sz="7937"/>
            </a:lvl3pPr>
            <a:lvl4pPr marL="4536018" indent="0">
              <a:buNone/>
              <a:defRPr sz="6614"/>
            </a:lvl4pPr>
            <a:lvl5pPr marL="6048024" indent="0">
              <a:buNone/>
              <a:defRPr sz="6614"/>
            </a:lvl5pPr>
            <a:lvl6pPr marL="7560031" indent="0">
              <a:buNone/>
              <a:defRPr sz="6614"/>
            </a:lvl6pPr>
            <a:lvl7pPr marL="9072037" indent="0">
              <a:buNone/>
              <a:defRPr sz="6614"/>
            </a:lvl7pPr>
            <a:lvl8pPr marL="10584043" indent="0">
              <a:buNone/>
              <a:defRPr sz="6614"/>
            </a:lvl8pPr>
            <a:lvl9pPr marL="12096049" indent="0">
              <a:buNone/>
              <a:defRPr sz="6614"/>
            </a:lvl9pPr>
          </a:lstStyle>
          <a:p>
            <a:r>
              <a:rPr lang="zh-CN" altLang="en-US"/>
              <a:t>单击图标添加图片</a:t>
            </a:r>
            <a:endParaRPr lang="en-US" dirty="0"/>
          </a:p>
        </p:txBody>
      </p:sp>
      <p:sp>
        <p:nvSpPr>
          <p:cNvPr id="4" name="Text Placeholder 3"/>
          <p:cNvSpPr>
            <a:spLocks noGrp="1"/>
          </p:cNvSpPr>
          <p:nvPr>
            <p:ph type="body" sz="half" idx="2"/>
          </p:nvPr>
        </p:nvSpPr>
        <p:spPr>
          <a:xfrm>
            <a:off x="2082959" y="12743974"/>
            <a:ext cx="9753280" cy="23609788"/>
          </a:xfrm>
        </p:spPr>
        <p:txBody>
          <a:bodyPr/>
          <a:lstStyle>
            <a:lvl1pPr marL="0" indent="0">
              <a:buNone/>
              <a:defRPr sz="5291"/>
            </a:lvl1pPr>
            <a:lvl2pPr marL="1512006" indent="0">
              <a:buNone/>
              <a:defRPr sz="4630"/>
            </a:lvl2pPr>
            <a:lvl3pPr marL="3024012" indent="0">
              <a:buNone/>
              <a:defRPr sz="3969"/>
            </a:lvl3pPr>
            <a:lvl4pPr marL="4536018" indent="0">
              <a:buNone/>
              <a:defRPr sz="3307"/>
            </a:lvl4pPr>
            <a:lvl5pPr marL="6048024" indent="0">
              <a:buNone/>
              <a:defRPr sz="3307"/>
            </a:lvl5pPr>
            <a:lvl6pPr marL="7560031" indent="0">
              <a:buNone/>
              <a:defRPr sz="3307"/>
            </a:lvl6pPr>
            <a:lvl7pPr marL="9072037" indent="0">
              <a:buNone/>
              <a:defRPr sz="3307"/>
            </a:lvl7pPr>
            <a:lvl8pPr marL="10584043" indent="0">
              <a:buNone/>
              <a:defRPr sz="3307"/>
            </a:lvl8pPr>
            <a:lvl9pPr marL="12096049" indent="0">
              <a:buNone/>
              <a:defRPr sz="3307"/>
            </a:lvl9pPr>
          </a:lstStyle>
          <a:p>
            <a:pPr lvl="0"/>
            <a:r>
              <a:rPr lang="zh-CN" altLang="en-US"/>
              <a:t>编辑母版文本样式</a:t>
            </a:r>
          </a:p>
        </p:txBody>
      </p:sp>
      <p:sp>
        <p:nvSpPr>
          <p:cNvPr id="5" name="Date Placeholder 4"/>
          <p:cNvSpPr>
            <a:spLocks noGrp="1"/>
          </p:cNvSpPr>
          <p:nvPr>
            <p:ph type="dt" sz="half" idx="10"/>
          </p:nvPr>
        </p:nvSpPr>
        <p:spPr/>
        <p:txBody>
          <a:bodyPr/>
          <a:lstStyle/>
          <a:p>
            <a:fld id="{348CB505-476C-4207-B16B-C4CA3F3C4231}" type="datetime1">
              <a:rPr lang="zh-CN" altLang="en-US" smtClean="0"/>
              <a:t>2024/10/13</a:t>
            </a:fld>
            <a:endParaRPr lang="en-US" altLang="zh-CN"/>
          </a:p>
        </p:txBody>
      </p:sp>
      <p:sp>
        <p:nvSpPr>
          <p:cNvPr id="6" name="Footer Placeholder 5"/>
          <p:cNvSpPr>
            <a:spLocks noGrp="1"/>
          </p:cNvSpPr>
          <p:nvPr>
            <p:ph type="ftr" sz="quarter" idx="11"/>
          </p:nvPr>
        </p:nvSpPr>
        <p:spPr/>
        <p:txBody>
          <a:bodyPr/>
          <a:lstStyle/>
          <a:p>
            <a:r>
              <a:rPr lang="zh-CN" altLang="en-US"/>
              <a:t>刘昱林</a:t>
            </a:r>
            <a:r>
              <a:rPr lang="en-US" altLang="zh-CN"/>
              <a:t>, USTC</a:t>
            </a:r>
          </a:p>
        </p:txBody>
      </p:sp>
      <p:sp>
        <p:nvSpPr>
          <p:cNvPr id="7" name="Slide Number Placeholder 6"/>
          <p:cNvSpPr>
            <a:spLocks noGrp="1"/>
          </p:cNvSpPr>
          <p:nvPr>
            <p:ph type="sldNum" sz="quarter" idx="12"/>
          </p:nvPr>
        </p:nvSpPr>
        <p:spPr/>
        <p:txBody>
          <a:bodyPr/>
          <a:lstStyle/>
          <a:p>
            <a:fld id="{B3E6C526-515B-4D89-85BD-6D8F93FB361C}" type="slidenum">
              <a:rPr lang="en-US" altLang="zh-CN" smtClean="0"/>
              <a:t>‹#›</a:t>
            </a:fld>
            <a:endParaRPr lang="en-US" altLang="zh-CN"/>
          </a:p>
        </p:txBody>
      </p:sp>
    </p:spTree>
    <p:extLst>
      <p:ext uri="{BB962C8B-B14F-4D97-AF65-F5344CB8AC3E}">
        <p14:creationId xmlns:p14="http://schemas.microsoft.com/office/powerpoint/2010/main" val="388980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79020" y="2261671"/>
            <a:ext cx="26082248" cy="821082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2079020" y="11308310"/>
            <a:ext cx="26082248" cy="26953115"/>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2079020" y="39372595"/>
            <a:ext cx="6804065" cy="2261662"/>
          </a:xfrm>
          <a:prstGeom prst="rect">
            <a:avLst/>
          </a:prstGeom>
        </p:spPr>
        <p:txBody>
          <a:bodyPr vert="horz" lIns="91440" tIns="45720" rIns="91440" bIns="45720" rtlCol="0" anchor="ctr"/>
          <a:lstStyle>
            <a:lvl1pPr algn="l">
              <a:defRPr sz="3969">
                <a:solidFill>
                  <a:schemeClr val="tx1">
                    <a:tint val="75000"/>
                  </a:schemeClr>
                </a:solidFill>
              </a:defRPr>
            </a:lvl1pPr>
          </a:lstStyle>
          <a:p>
            <a:fld id="{3E3A8FA9-9D26-4F46-811B-3235C9C6882F}" type="datetime1">
              <a:rPr lang="zh-CN" altLang="en-US" smtClean="0"/>
              <a:t>2024/10/13</a:t>
            </a:fld>
            <a:endParaRPr lang="en-US" altLang="zh-CN"/>
          </a:p>
        </p:txBody>
      </p:sp>
      <p:sp>
        <p:nvSpPr>
          <p:cNvPr id="5" name="Footer Placeholder 4"/>
          <p:cNvSpPr>
            <a:spLocks noGrp="1"/>
          </p:cNvSpPr>
          <p:nvPr>
            <p:ph type="ftr" sz="quarter" idx="3"/>
          </p:nvPr>
        </p:nvSpPr>
        <p:spPr>
          <a:xfrm>
            <a:off x="10017096" y="39372595"/>
            <a:ext cx="10206097" cy="2261662"/>
          </a:xfrm>
          <a:prstGeom prst="rect">
            <a:avLst/>
          </a:prstGeom>
        </p:spPr>
        <p:txBody>
          <a:bodyPr vert="horz" lIns="91440" tIns="45720" rIns="91440" bIns="45720" rtlCol="0" anchor="ctr"/>
          <a:lstStyle>
            <a:lvl1pPr algn="ctr">
              <a:defRPr sz="3969">
                <a:solidFill>
                  <a:schemeClr val="tx1">
                    <a:tint val="75000"/>
                  </a:schemeClr>
                </a:solidFill>
              </a:defRPr>
            </a:lvl1pPr>
          </a:lstStyle>
          <a:p>
            <a:r>
              <a:rPr lang="zh-CN" altLang="en-US"/>
              <a:t>刘昱林</a:t>
            </a:r>
            <a:r>
              <a:rPr lang="en-US" altLang="zh-CN"/>
              <a:t>, USTC</a:t>
            </a:r>
          </a:p>
        </p:txBody>
      </p:sp>
      <p:sp>
        <p:nvSpPr>
          <p:cNvPr id="6" name="Slide Number Placeholder 5"/>
          <p:cNvSpPr>
            <a:spLocks noGrp="1"/>
          </p:cNvSpPr>
          <p:nvPr>
            <p:ph type="sldNum" sz="quarter" idx="4"/>
          </p:nvPr>
        </p:nvSpPr>
        <p:spPr>
          <a:xfrm>
            <a:off x="21357203" y="39372595"/>
            <a:ext cx="6804065" cy="2261662"/>
          </a:xfrm>
          <a:prstGeom prst="rect">
            <a:avLst/>
          </a:prstGeom>
        </p:spPr>
        <p:txBody>
          <a:bodyPr vert="horz" lIns="91440" tIns="45720" rIns="91440" bIns="45720" rtlCol="0" anchor="ctr"/>
          <a:lstStyle>
            <a:lvl1pPr algn="r">
              <a:defRPr sz="3969">
                <a:solidFill>
                  <a:schemeClr val="tx1">
                    <a:tint val="75000"/>
                  </a:schemeClr>
                </a:solidFill>
              </a:defRPr>
            </a:lvl1pPr>
          </a:lstStyle>
          <a:p>
            <a:fld id="{F1332D0A-C5C3-4159-8757-A23EBDF00E98}" type="slidenum">
              <a:rPr lang="en-US" altLang="zh-CN" smtClean="0"/>
              <a:t>‹#›</a:t>
            </a:fld>
            <a:endParaRPr lang="en-US" altLang="zh-CN"/>
          </a:p>
        </p:txBody>
      </p:sp>
    </p:spTree>
    <p:extLst>
      <p:ext uri="{BB962C8B-B14F-4D97-AF65-F5344CB8AC3E}">
        <p14:creationId xmlns:p14="http://schemas.microsoft.com/office/powerpoint/2010/main" val="250377788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3024012" rtl="0" eaLnBrk="1" latinLnBrk="0" hangingPunct="1">
        <a:lnSpc>
          <a:spcPct val="90000"/>
        </a:lnSpc>
        <a:spcBef>
          <a:spcPct val="0"/>
        </a:spcBef>
        <a:buNone/>
        <a:defRPr sz="14551" kern="1200">
          <a:solidFill>
            <a:schemeClr val="tx1"/>
          </a:solidFill>
          <a:latin typeface="+mj-lt"/>
          <a:ea typeface="+mj-ea"/>
          <a:cs typeface="+mj-cs"/>
        </a:defRPr>
      </a:lvl1pPr>
    </p:titleStyle>
    <p:bodyStyle>
      <a:lvl1pPr marL="756003" indent="-756003" algn="l" defTabSz="3024012" rtl="0" eaLnBrk="1" latinLnBrk="0" hangingPunct="1">
        <a:lnSpc>
          <a:spcPct val="90000"/>
        </a:lnSpc>
        <a:spcBef>
          <a:spcPts val="3307"/>
        </a:spcBef>
        <a:buFont typeface="Arial" panose="020B0604020202020204" pitchFamily="34" charset="0"/>
        <a:buChar char="•"/>
        <a:defRPr sz="9260" kern="1200">
          <a:solidFill>
            <a:schemeClr val="tx1"/>
          </a:solidFill>
          <a:latin typeface="+mn-lt"/>
          <a:ea typeface="+mn-ea"/>
          <a:cs typeface="+mn-cs"/>
        </a:defRPr>
      </a:lvl1pPr>
      <a:lvl2pPr marL="2268009" indent="-756003" algn="l" defTabSz="3024012" rtl="0" eaLnBrk="1" latinLnBrk="0" hangingPunct="1">
        <a:lnSpc>
          <a:spcPct val="90000"/>
        </a:lnSpc>
        <a:spcBef>
          <a:spcPts val="1654"/>
        </a:spcBef>
        <a:buFont typeface="Arial" panose="020B0604020202020204" pitchFamily="34" charset="0"/>
        <a:buChar char="•"/>
        <a:defRPr sz="7937" kern="1200">
          <a:solidFill>
            <a:schemeClr val="tx1"/>
          </a:solidFill>
          <a:latin typeface="+mn-lt"/>
          <a:ea typeface="+mn-ea"/>
          <a:cs typeface="+mn-cs"/>
        </a:defRPr>
      </a:lvl2pPr>
      <a:lvl3pPr marL="3780015" indent="-756003" algn="l" defTabSz="3024012" rtl="0" eaLnBrk="1" latinLnBrk="0" hangingPunct="1">
        <a:lnSpc>
          <a:spcPct val="90000"/>
        </a:lnSpc>
        <a:spcBef>
          <a:spcPts val="1654"/>
        </a:spcBef>
        <a:buFont typeface="Arial" panose="020B0604020202020204" pitchFamily="34" charset="0"/>
        <a:buChar char="•"/>
        <a:defRPr sz="6614" kern="1200">
          <a:solidFill>
            <a:schemeClr val="tx1"/>
          </a:solidFill>
          <a:latin typeface="+mn-lt"/>
          <a:ea typeface="+mn-ea"/>
          <a:cs typeface="+mn-cs"/>
        </a:defRPr>
      </a:lvl3pPr>
      <a:lvl4pPr marL="5292021"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4pPr>
      <a:lvl5pPr marL="6804028"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5pPr>
      <a:lvl6pPr marL="8316034"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6pPr>
      <a:lvl7pPr marL="9828040"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7pPr>
      <a:lvl8pPr marL="11340046"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8pPr>
      <a:lvl9pPr marL="12852052" indent="-756003" algn="l" defTabSz="3024012" rtl="0" eaLnBrk="1" latinLnBrk="0" hangingPunct="1">
        <a:lnSpc>
          <a:spcPct val="90000"/>
        </a:lnSpc>
        <a:spcBef>
          <a:spcPts val="1654"/>
        </a:spcBef>
        <a:buFont typeface="Arial" panose="020B0604020202020204" pitchFamily="34" charset="0"/>
        <a:buChar char="•"/>
        <a:defRPr sz="5953" kern="1200">
          <a:solidFill>
            <a:schemeClr val="tx1"/>
          </a:solidFill>
          <a:latin typeface="+mn-lt"/>
          <a:ea typeface="+mn-ea"/>
          <a:cs typeface="+mn-cs"/>
        </a:defRPr>
      </a:lvl9pPr>
    </p:bodyStyle>
    <p:otherStyle>
      <a:defPPr>
        <a:defRPr lang="en-US"/>
      </a:defPPr>
      <a:lvl1pPr marL="0" algn="l" defTabSz="3024012" rtl="0" eaLnBrk="1" latinLnBrk="0" hangingPunct="1">
        <a:defRPr sz="5953" kern="1200">
          <a:solidFill>
            <a:schemeClr val="tx1"/>
          </a:solidFill>
          <a:latin typeface="+mn-lt"/>
          <a:ea typeface="+mn-ea"/>
          <a:cs typeface="+mn-cs"/>
        </a:defRPr>
      </a:lvl1pPr>
      <a:lvl2pPr marL="1512006" algn="l" defTabSz="3024012" rtl="0" eaLnBrk="1" latinLnBrk="0" hangingPunct="1">
        <a:defRPr sz="5953" kern="1200">
          <a:solidFill>
            <a:schemeClr val="tx1"/>
          </a:solidFill>
          <a:latin typeface="+mn-lt"/>
          <a:ea typeface="+mn-ea"/>
          <a:cs typeface="+mn-cs"/>
        </a:defRPr>
      </a:lvl2pPr>
      <a:lvl3pPr marL="3024012" algn="l" defTabSz="3024012" rtl="0" eaLnBrk="1" latinLnBrk="0" hangingPunct="1">
        <a:defRPr sz="5953" kern="1200">
          <a:solidFill>
            <a:schemeClr val="tx1"/>
          </a:solidFill>
          <a:latin typeface="+mn-lt"/>
          <a:ea typeface="+mn-ea"/>
          <a:cs typeface="+mn-cs"/>
        </a:defRPr>
      </a:lvl3pPr>
      <a:lvl4pPr marL="4536018" algn="l" defTabSz="3024012" rtl="0" eaLnBrk="1" latinLnBrk="0" hangingPunct="1">
        <a:defRPr sz="5953" kern="1200">
          <a:solidFill>
            <a:schemeClr val="tx1"/>
          </a:solidFill>
          <a:latin typeface="+mn-lt"/>
          <a:ea typeface="+mn-ea"/>
          <a:cs typeface="+mn-cs"/>
        </a:defRPr>
      </a:lvl4pPr>
      <a:lvl5pPr marL="6048024" algn="l" defTabSz="3024012" rtl="0" eaLnBrk="1" latinLnBrk="0" hangingPunct="1">
        <a:defRPr sz="5953" kern="1200">
          <a:solidFill>
            <a:schemeClr val="tx1"/>
          </a:solidFill>
          <a:latin typeface="+mn-lt"/>
          <a:ea typeface="+mn-ea"/>
          <a:cs typeface="+mn-cs"/>
        </a:defRPr>
      </a:lvl5pPr>
      <a:lvl6pPr marL="7560031" algn="l" defTabSz="3024012" rtl="0" eaLnBrk="1" latinLnBrk="0" hangingPunct="1">
        <a:defRPr sz="5953" kern="1200">
          <a:solidFill>
            <a:schemeClr val="tx1"/>
          </a:solidFill>
          <a:latin typeface="+mn-lt"/>
          <a:ea typeface="+mn-ea"/>
          <a:cs typeface="+mn-cs"/>
        </a:defRPr>
      </a:lvl6pPr>
      <a:lvl7pPr marL="9072037" algn="l" defTabSz="3024012" rtl="0" eaLnBrk="1" latinLnBrk="0" hangingPunct="1">
        <a:defRPr sz="5953" kern="1200">
          <a:solidFill>
            <a:schemeClr val="tx1"/>
          </a:solidFill>
          <a:latin typeface="+mn-lt"/>
          <a:ea typeface="+mn-ea"/>
          <a:cs typeface="+mn-cs"/>
        </a:defRPr>
      </a:lvl7pPr>
      <a:lvl8pPr marL="10584043" algn="l" defTabSz="3024012" rtl="0" eaLnBrk="1" latinLnBrk="0" hangingPunct="1">
        <a:defRPr sz="5953" kern="1200">
          <a:solidFill>
            <a:schemeClr val="tx1"/>
          </a:solidFill>
          <a:latin typeface="+mn-lt"/>
          <a:ea typeface="+mn-ea"/>
          <a:cs typeface="+mn-cs"/>
        </a:defRPr>
      </a:lvl8pPr>
      <a:lvl9pPr marL="12096049" algn="l" defTabSz="3024012" rtl="0" eaLnBrk="1" latinLnBrk="0" hangingPunct="1">
        <a:defRPr sz="595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jp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5.emf"/><Relationship Id="rId11" Type="http://schemas.openxmlformats.org/officeDocument/2006/relationships/image" Target="../media/image10.png"/><Relationship Id="rId5" Type="http://schemas.openxmlformats.org/officeDocument/2006/relationships/image" Target="../media/image4.emf"/><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id="{E60C2398-8AB7-4472-8C37-8EB2C0765CE9}"/>
              </a:ext>
            </a:extLst>
          </p:cNvPr>
          <p:cNvSpPr/>
          <p:nvPr/>
        </p:nvSpPr>
        <p:spPr>
          <a:xfrm>
            <a:off x="-1" y="2587812"/>
            <a:ext cx="30240288" cy="19984404"/>
          </a:xfrm>
          <a:prstGeom prst="rect">
            <a:avLst/>
          </a:prstGeom>
          <a:solidFill>
            <a:srgbClr val="F6FB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id="{35BCD2BD-00C9-4249-B59C-C394CB7472C5}"/>
              </a:ext>
            </a:extLst>
          </p:cNvPr>
          <p:cNvSpPr/>
          <p:nvPr/>
        </p:nvSpPr>
        <p:spPr>
          <a:xfrm>
            <a:off x="0" y="22574203"/>
            <a:ext cx="30240288" cy="18900000"/>
          </a:xfrm>
          <a:prstGeom prst="rect">
            <a:avLst/>
          </a:prstGeom>
          <a:blipFill dpi="0" rotWithShape="1">
            <a:blip r:embed="rId2">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icture 8" descr="PPT内页副本1">
            <a:extLst>
              <a:ext uri="{FF2B5EF4-FFF2-40B4-BE49-F238E27FC236}">
                <a16:creationId xmlns:a16="http://schemas.microsoft.com/office/drawing/2014/main" id="{66CCEFD4-7894-4E53-A891-BE436BBC766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349" b="86242"/>
          <a:stretch/>
        </p:blipFill>
        <p:spPr bwMode="auto">
          <a:xfrm>
            <a:off x="0" y="0"/>
            <a:ext cx="30240288" cy="2587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a:extLst>
              <a:ext uri="{FF2B5EF4-FFF2-40B4-BE49-F238E27FC236}">
                <a16:creationId xmlns:a16="http://schemas.microsoft.com/office/drawing/2014/main" id="{3BF277CB-53A3-4CFC-93DC-9F67FFC403F8}"/>
              </a:ext>
            </a:extLst>
          </p:cNvPr>
          <p:cNvSpPr/>
          <p:nvPr/>
        </p:nvSpPr>
        <p:spPr>
          <a:xfrm>
            <a:off x="1" y="41474203"/>
            <a:ext cx="30240288" cy="1005709"/>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1DC047F7-103B-4506-AF49-2D4FA23963F5}"/>
              </a:ext>
            </a:extLst>
          </p:cNvPr>
          <p:cNvSpPr txBox="1"/>
          <p:nvPr/>
        </p:nvSpPr>
        <p:spPr>
          <a:xfrm>
            <a:off x="681746" y="2736132"/>
            <a:ext cx="28875208" cy="3600986"/>
          </a:xfrm>
          <a:prstGeom prst="rect">
            <a:avLst/>
          </a:prstGeom>
          <a:noFill/>
        </p:spPr>
        <p:txBody>
          <a:bodyPr wrap="square" rtlCol="0">
            <a:spAutoFit/>
          </a:bodyPr>
          <a:lstStyle/>
          <a:p>
            <a:pPr algn="ctr"/>
            <a:r>
              <a:rPr lang="en-US" altLang="zh-CN" sz="6600" b="1" dirty="0">
                <a:latin typeface="Times New Roman" panose="02020603050405020304" pitchFamily="18" charset="0"/>
                <a:cs typeface="Times New Roman" panose="02020603050405020304" pitchFamily="18" charset="0"/>
              </a:rPr>
              <a:t>Performance study of 400 × 400 mm</a:t>
            </a:r>
            <a:r>
              <a:rPr lang="en-US" altLang="zh-CN" sz="6600" b="1" baseline="30000" dirty="0">
                <a:latin typeface="Times New Roman" panose="02020603050405020304" pitchFamily="18" charset="0"/>
                <a:cs typeface="Times New Roman" panose="02020603050405020304" pitchFamily="18" charset="0"/>
              </a:rPr>
              <a:t>2</a:t>
            </a:r>
            <a:r>
              <a:rPr lang="en-US" altLang="zh-CN" sz="6600" b="1" dirty="0">
                <a:latin typeface="Times New Roman" panose="02020603050405020304" pitchFamily="18" charset="0"/>
                <a:cs typeface="Times New Roman" panose="02020603050405020304" pitchFamily="18" charset="0"/>
              </a:rPr>
              <a:t> and 600 × 600 mm</a:t>
            </a:r>
            <a:r>
              <a:rPr lang="en-US" altLang="zh-CN" sz="6600" b="1" baseline="30000" dirty="0">
                <a:latin typeface="Times New Roman" panose="02020603050405020304" pitchFamily="18" charset="0"/>
                <a:cs typeface="Times New Roman" panose="02020603050405020304" pitchFamily="18" charset="0"/>
              </a:rPr>
              <a:t>2</a:t>
            </a:r>
            <a:r>
              <a:rPr lang="en-US" altLang="zh-CN" sz="6600" b="1" dirty="0">
                <a:latin typeface="Times New Roman" panose="02020603050405020304" pitchFamily="18" charset="0"/>
                <a:cs typeface="Times New Roman" panose="02020603050405020304" pitchFamily="18" charset="0"/>
              </a:rPr>
              <a:t> </a:t>
            </a:r>
          </a:p>
          <a:p>
            <a:pPr algn="ctr"/>
            <a:r>
              <a:rPr lang="en-US" altLang="zh-CN" sz="6600" b="1" dirty="0">
                <a:latin typeface="Times New Roman" panose="02020603050405020304" pitchFamily="18" charset="0"/>
                <a:cs typeface="Times New Roman" panose="02020603050405020304" pitchFamily="18" charset="0"/>
              </a:rPr>
              <a:t>Micromegas track detectors using cosmic rays</a:t>
            </a:r>
          </a:p>
          <a:p>
            <a:pPr algn="ctr"/>
            <a:r>
              <a:rPr lang="en-US" altLang="zh-CN" sz="4000" dirty="0" err="1">
                <a:latin typeface="Times New Roman" panose="02020603050405020304" pitchFamily="18" charset="0"/>
                <a:cs typeface="Times New Roman" panose="02020603050405020304" pitchFamily="18" charset="0"/>
              </a:rPr>
              <a:t>Yulin</a:t>
            </a:r>
            <a:r>
              <a:rPr lang="en-US" altLang="zh-CN" sz="4000" dirty="0">
                <a:latin typeface="Times New Roman" panose="02020603050405020304" pitchFamily="18" charset="0"/>
                <a:cs typeface="Times New Roman" panose="02020603050405020304" pitchFamily="18" charset="0"/>
              </a:rPr>
              <a:t> Liu</a:t>
            </a:r>
            <a:r>
              <a:rPr lang="en-US" altLang="zh-CN" sz="4000" baseline="30000" dirty="0">
                <a:latin typeface="Times New Roman" panose="02020603050405020304" pitchFamily="18" charset="0"/>
                <a:cs typeface="Times New Roman" panose="02020603050405020304" pitchFamily="18" charset="0"/>
              </a:rPr>
              <a:t>1, 2</a:t>
            </a:r>
            <a:r>
              <a:rPr lang="en-US" altLang="zh-CN" sz="4000" dirty="0">
                <a:latin typeface="Times New Roman" panose="02020603050405020304" pitchFamily="18" charset="0"/>
                <a:cs typeface="Times New Roman" panose="02020603050405020304" pitchFamily="18" charset="0"/>
              </a:rPr>
              <a:t>, </a:t>
            </a:r>
            <a:r>
              <a:rPr lang="en-US" altLang="zh-CN" sz="4000" dirty="0" err="1">
                <a:latin typeface="Times New Roman" panose="02020603050405020304" pitchFamily="18" charset="0"/>
                <a:cs typeface="Times New Roman" panose="02020603050405020304" pitchFamily="18" charset="0"/>
              </a:rPr>
              <a:t>Zhiyong</a:t>
            </a:r>
            <a:r>
              <a:rPr lang="en-US" altLang="zh-CN" sz="4000" dirty="0">
                <a:latin typeface="Times New Roman" panose="02020603050405020304" pitchFamily="18" charset="0"/>
                <a:cs typeface="Times New Roman" panose="02020603050405020304" pitchFamily="18" charset="0"/>
              </a:rPr>
              <a:t> Zhang</a:t>
            </a:r>
            <a:r>
              <a:rPr lang="en-US" altLang="zh-CN" sz="4000" baseline="30000" dirty="0">
                <a:latin typeface="Times New Roman" panose="02020603050405020304" pitchFamily="18" charset="0"/>
                <a:cs typeface="Times New Roman" panose="02020603050405020304" pitchFamily="18" charset="0"/>
              </a:rPr>
              <a:t>1, 2</a:t>
            </a:r>
            <a:r>
              <a:rPr lang="en-US" altLang="zh-CN" sz="4000" dirty="0">
                <a:latin typeface="Times New Roman" panose="02020603050405020304" pitchFamily="18" charset="0"/>
                <a:cs typeface="Times New Roman" panose="02020603050405020304" pitchFamily="18" charset="0"/>
              </a:rPr>
              <a:t>, </a:t>
            </a:r>
            <a:r>
              <a:rPr lang="en-US" altLang="zh-CN" sz="4000" dirty="0" err="1">
                <a:latin typeface="Times New Roman" panose="02020603050405020304" pitchFamily="18" charset="0"/>
                <a:cs typeface="Times New Roman" panose="02020603050405020304" pitchFamily="18" charset="0"/>
              </a:rPr>
              <a:t>Jianbei</a:t>
            </a:r>
            <a:r>
              <a:rPr lang="en-US" altLang="zh-CN" sz="4000" dirty="0">
                <a:latin typeface="Times New Roman" panose="02020603050405020304" pitchFamily="18" charset="0"/>
                <a:cs typeface="Times New Roman" panose="02020603050405020304" pitchFamily="18" charset="0"/>
              </a:rPr>
              <a:t> Liu</a:t>
            </a:r>
            <a:r>
              <a:rPr lang="en-US" altLang="zh-CN" sz="4000" baseline="30000" dirty="0">
                <a:latin typeface="Times New Roman" panose="02020603050405020304" pitchFamily="18" charset="0"/>
                <a:cs typeface="Times New Roman" panose="02020603050405020304" pitchFamily="18" charset="0"/>
              </a:rPr>
              <a:t>1, 2</a:t>
            </a:r>
            <a:r>
              <a:rPr lang="en-US" altLang="zh-CN" sz="4000" dirty="0">
                <a:latin typeface="Times New Roman" panose="02020603050405020304" pitchFamily="18" charset="0"/>
                <a:cs typeface="Times New Roman" panose="02020603050405020304" pitchFamily="18" charset="0"/>
              </a:rPr>
              <a:t>, Yu Wang</a:t>
            </a:r>
            <a:r>
              <a:rPr lang="en-US" altLang="zh-CN" sz="4000" baseline="30000" dirty="0">
                <a:latin typeface="Times New Roman" panose="02020603050405020304" pitchFamily="18" charset="0"/>
                <a:cs typeface="Times New Roman" panose="02020603050405020304" pitchFamily="18" charset="0"/>
              </a:rPr>
              <a:t>1, 2</a:t>
            </a:r>
          </a:p>
          <a:p>
            <a:pPr marL="742950" indent="-742950" algn="ctr">
              <a:buAutoNum type="arabicPeriod"/>
            </a:pPr>
            <a:r>
              <a:rPr lang="en-US" altLang="zh-CN" sz="2400" i="1" dirty="0">
                <a:latin typeface="Times New Roman" panose="02020603050405020304" pitchFamily="18" charset="0"/>
                <a:cs typeface="Times New Roman" panose="02020603050405020304" pitchFamily="18" charset="0"/>
              </a:rPr>
              <a:t>State Key Laboratory of Particle Detection and Electronics, University of Science and Technology of China, Hefei 230026, China</a:t>
            </a:r>
          </a:p>
          <a:p>
            <a:pPr marL="742950" indent="-742950" algn="ctr">
              <a:buAutoNum type="arabicPeriod"/>
            </a:pPr>
            <a:r>
              <a:rPr lang="en-US" altLang="zh-CN" sz="2400" i="1" dirty="0">
                <a:latin typeface="Times New Roman" panose="02020603050405020304" pitchFamily="18" charset="0"/>
                <a:cs typeface="Times New Roman" panose="02020603050405020304" pitchFamily="18" charset="0"/>
              </a:rPr>
              <a:t>Department of Modern Physics, University of Science and Technology of China, Hefei 230026, China</a:t>
            </a:r>
            <a:endParaRPr lang="zh-CN" altLang="zh-CN" sz="2400" i="1" dirty="0">
              <a:latin typeface="Times New Roman" panose="02020603050405020304" pitchFamily="18" charset="0"/>
              <a:cs typeface="Times New Roman" panose="02020603050405020304" pitchFamily="18" charset="0"/>
            </a:endParaRPr>
          </a:p>
        </p:txBody>
      </p:sp>
      <p:cxnSp>
        <p:nvCxnSpPr>
          <p:cNvPr id="12" name="直接连接符 11">
            <a:extLst>
              <a:ext uri="{FF2B5EF4-FFF2-40B4-BE49-F238E27FC236}">
                <a16:creationId xmlns:a16="http://schemas.microsoft.com/office/drawing/2014/main" id="{63A4B2D8-6DBF-480E-ABE5-50F4ACAECAF9}"/>
              </a:ext>
            </a:extLst>
          </p:cNvPr>
          <p:cNvCxnSpPr>
            <a:cxnSpLocks/>
          </p:cNvCxnSpPr>
          <p:nvPr/>
        </p:nvCxnSpPr>
        <p:spPr>
          <a:xfrm>
            <a:off x="-1" y="9214620"/>
            <a:ext cx="30239495" cy="0"/>
          </a:xfrm>
          <a:prstGeom prst="line">
            <a:avLst/>
          </a:prstGeom>
          <a:ln w="127000"/>
        </p:spPr>
        <p:style>
          <a:lnRef idx="1">
            <a:schemeClr val="accent1"/>
          </a:lnRef>
          <a:fillRef idx="0">
            <a:schemeClr val="accent1"/>
          </a:fillRef>
          <a:effectRef idx="0">
            <a:schemeClr val="accent1"/>
          </a:effectRef>
          <a:fontRef idx="minor">
            <a:schemeClr val="tx1"/>
          </a:fontRef>
        </p:style>
      </p:cxnSp>
      <p:sp>
        <p:nvSpPr>
          <p:cNvPr id="42" name="文本框 41">
            <a:extLst>
              <a:ext uri="{FF2B5EF4-FFF2-40B4-BE49-F238E27FC236}">
                <a16:creationId xmlns:a16="http://schemas.microsoft.com/office/drawing/2014/main" id="{5113E202-4445-4F9D-B508-DC2A2A895557}"/>
              </a:ext>
            </a:extLst>
          </p:cNvPr>
          <p:cNvSpPr txBox="1"/>
          <p:nvPr/>
        </p:nvSpPr>
        <p:spPr>
          <a:xfrm>
            <a:off x="11695286" y="19116828"/>
            <a:ext cx="10869314" cy="6247864"/>
          </a:xfrm>
          <a:prstGeom prst="rect">
            <a:avLst/>
          </a:prstGeom>
          <a:noFill/>
        </p:spPr>
        <p:txBody>
          <a:bodyPr wrap="square" rtlCol="0">
            <a:spAutoFit/>
          </a:bodyPr>
          <a:lstStyle/>
          <a:p>
            <a:r>
              <a:rPr lang="en-US" altLang="zh-CN" sz="3600" b="1" dirty="0">
                <a:latin typeface="Times New Roman" panose="02020603050405020304" pitchFamily="18" charset="0"/>
                <a:cs typeface="Times New Roman" panose="02020603050405020304" pitchFamily="18" charset="0"/>
              </a:rPr>
              <a:t>5. Performance of Micromegas</a:t>
            </a:r>
          </a:p>
          <a:p>
            <a:pPr marL="457200" indent="-457200">
              <a:buFont typeface="Arial" panose="020B0604020202020204" pitchFamily="34" charset="0"/>
              <a:buChar char="•"/>
            </a:pPr>
            <a:r>
              <a:rPr lang="en-US" altLang="zh-CN" sz="2800" dirty="0">
                <a:latin typeface="Times New Roman" panose="02020603050405020304" pitchFamily="18" charset="0"/>
                <a:cs typeface="Times New Roman" panose="02020603050405020304" pitchFamily="18" charset="0"/>
              </a:rPr>
              <a:t>Fig. 6 displays the amplitude distribution of hits, with the horizontal axis already converted to collected charge based on the electronics characteristics.</a:t>
            </a:r>
          </a:p>
          <a:p>
            <a:pPr marL="457200" indent="-457200">
              <a:buFont typeface="Arial" panose="020B0604020202020204" pitchFamily="34" charset="0"/>
              <a:buChar char="•"/>
            </a:pPr>
            <a:r>
              <a:rPr lang="en-US" altLang="zh-CN" sz="2800" dirty="0">
                <a:latin typeface="Times New Roman" panose="02020603050405020304" pitchFamily="18" charset="0"/>
                <a:cs typeface="Times New Roman" panose="02020603050405020304" pitchFamily="18" charset="0"/>
              </a:rPr>
              <a:t>In Fig. 7, the scan results on detector efficiency indicate that for both x and y dimensions, an efficiency exceeding 95% is achieved when the mesh voltage is greater than 560V.</a:t>
            </a:r>
          </a:p>
          <a:p>
            <a:pPr marL="457200" indent="-457200">
              <a:buFont typeface="Arial" panose="020B0604020202020204" pitchFamily="34" charset="0"/>
              <a:buChar char="•"/>
            </a:pPr>
            <a:r>
              <a:rPr lang="en-US" altLang="zh-CN" sz="2800" dirty="0">
                <a:latin typeface="Times New Roman" panose="02020603050405020304" pitchFamily="18" charset="0"/>
                <a:cs typeface="Times New Roman" panose="02020603050405020304" pitchFamily="18" charset="0"/>
              </a:rPr>
              <a:t>Residual distributions of 400 × 400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and 600 × 600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detectors are shown in Fig. 8 and 9, fitted with double Gaussian distributions. Due to platform size limitations, only 4 track detectors are used in the 600 × 600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 testing, resulting in a wider residual distribution due to errors in the reference trajectory.</a:t>
            </a:r>
          </a:p>
          <a:p>
            <a:pPr marL="457200" indent="-457200">
              <a:buFont typeface="Arial" panose="020B0604020202020204" pitchFamily="34" charset="0"/>
              <a:buChar char="•"/>
            </a:pPr>
            <a:r>
              <a:rPr lang="en-US" altLang="zh-CN" sz="2800" dirty="0">
                <a:latin typeface="Times New Roman" panose="02020603050405020304" pitchFamily="18" charset="0"/>
                <a:cs typeface="Times New Roman" panose="02020603050405020304" pitchFamily="18" charset="0"/>
              </a:rPr>
              <a:t>The scan results on detector resolution are shown in Fig. 10, including charge center method, </a:t>
            </a:r>
            <a:r>
              <a:rPr lang="en-US" altLang="zh-CN" sz="2800" dirty="0" err="1">
                <a:latin typeface="Times New Roman" panose="02020603050405020304" pitchFamily="18" charset="0"/>
                <a:cs typeface="Times New Roman" panose="02020603050405020304" pitchFamily="18" charset="0"/>
              </a:rPr>
              <a:t>μTPC</a:t>
            </a:r>
            <a:r>
              <a:rPr lang="en-US" altLang="zh-CN" sz="2800" dirty="0">
                <a:latin typeface="Times New Roman" panose="02020603050405020304" pitchFamily="18" charset="0"/>
                <a:cs typeface="Times New Roman" panose="02020603050405020304" pitchFamily="18" charset="0"/>
              </a:rPr>
              <a:t> method and weighted average results.</a:t>
            </a:r>
            <a:endParaRPr lang="zh-CN" altLang="en-US" sz="2800"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63" name="文本框 62">
                <a:extLst>
                  <a:ext uri="{FF2B5EF4-FFF2-40B4-BE49-F238E27FC236}">
                    <a16:creationId xmlns:a16="http://schemas.microsoft.com/office/drawing/2014/main" id="{751DB64D-0593-4231-A1B2-2861F16FCBAE}"/>
                  </a:ext>
                </a:extLst>
              </p:cNvPr>
              <p:cNvSpPr txBox="1"/>
              <p:nvPr/>
            </p:nvSpPr>
            <p:spPr>
              <a:xfrm>
                <a:off x="11669883" y="9735996"/>
                <a:ext cx="17767117" cy="3697551"/>
              </a:xfrm>
              <a:prstGeom prst="rect">
                <a:avLst/>
              </a:prstGeom>
              <a:noFill/>
            </p:spPr>
            <p:txBody>
              <a:bodyPr wrap="square" rtlCol="0">
                <a:spAutoFit/>
              </a:bodyPr>
              <a:lstStyle/>
              <a:p>
                <a:r>
                  <a:rPr lang="en-US" altLang="zh-CN" sz="3600" b="1" dirty="0">
                    <a:latin typeface="Times New Roman" panose="02020603050405020304" pitchFamily="18" charset="0"/>
                    <a:cs typeface="Times New Roman" panose="02020603050405020304" pitchFamily="18" charset="0"/>
                  </a:rPr>
                  <a:t>4. Alignment algorithm</a:t>
                </a:r>
              </a:p>
              <a:p>
                <a:r>
                  <a:rPr lang="en-US" altLang="zh-CN" sz="2800" dirty="0">
                    <a:latin typeface="Times New Roman" panose="02020603050405020304" pitchFamily="18" charset="0"/>
                    <a:cs typeface="Times New Roman" panose="02020603050405020304" pitchFamily="18" charset="0"/>
                  </a:rPr>
                  <a:t>    Using the cosmic ray platform, a new alignment algorithm for plate detectors based on </a:t>
                </a:r>
                <a:r>
                  <a:rPr lang="en-US" altLang="zh-CN" sz="2800" dirty="0" err="1">
                    <a:latin typeface="Times New Roman" panose="02020603050405020304" pitchFamily="18" charset="0"/>
                    <a:cs typeface="Times New Roman" panose="02020603050405020304" pitchFamily="18" charset="0"/>
                  </a:rPr>
                  <a:t>Millepede</a:t>
                </a:r>
                <a:r>
                  <a:rPr lang="en-US" altLang="zh-CN" sz="2800" dirty="0">
                    <a:latin typeface="Times New Roman" panose="02020603050405020304" pitchFamily="18" charset="0"/>
                    <a:cs typeface="Times New Roman" panose="02020603050405020304" pitchFamily="18" charset="0"/>
                  </a:rPr>
                  <a:t>-II [4] has been developed. The algorithm reconstructs particle trajectories using all detectors, calculates the intersection point </a:t>
                </a:r>
                <a14:m>
                  <m:oMath xmlns:m="http://schemas.openxmlformats.org/officeDocument/2006/math">
                    <m:sSub>
                      <m:sSubPr>
                        <m:ctrlPr>
                          <a:rPr lang="en-US" altLang="zh-CN" sz="2800" i="1">
                            <a:latin typeface="Cambria Math" panose="02040503050406030204" pitchFamily="18" charset="0"/>
                            <a:ea typeface="微软雅黑" panose="020B0503020204020204" pitchFamily="34" charset="-122"/>
                          </a:rPr>
                        </m:ctrlPr>
                      </m:sSubPr>
                      <m:e>
                        <m:r>
                          <a:rPr lang="en-US" altLang="zh-CN" sz="2800" i="1">
                            <a:latin typeface="Cambria Math" panose="02040503050406030204" pitchFamily="18" charset="0"/>
                            <a:ea typeface="微软雅黑" panose="020B0503020204020204" pitchFamily="34" charset="-122"/>
                          </a:rPr>
                          <m:t>𝑝</m:t>
                        </m:r>
                      </m:e>
                      <m:sub>
                        <m:r>
                          <a:rPr lang="en-US" altLang="zh-CN" sz="2800" i="1">
                            <a:latin typeface="Cambria Math" panose="02040503050406030204" pitchFamily="18" charset="0"/>
                            <a:ea typeface="微软雅黑" panose="020B0503020204020204" pitchFamily="34" charset="-122"/>
                          </a:rPr>
                          <m:t>𝑔</m:t>
                        </m:r>
                      </m:sub>
                    </m:sSub>
                  </m:oMath>
                </a14:m>
                <a:r>
                  <a:rPr lang="en-US" altLang="zh-CN" sz="2800" dirty="0">
                    <a:latin typeface="Times New Roman" panose="02020603050405020304" pitchFamily="18" charset="0"/>
                    <a:cs typeface="Times New Roman" panose="02020603050405020304" pitchFamily="18" charset="0"/>
                  </a:rPr>
                  <a:t> on the corrected detector plane, and converts it to detector local coordinates </a:t>
                </a:r>
                <a14:m>
                  <m:oMath xmlns:m="http://schemas.openxmlformats.org/officeDocument/2006/math">
                    <m:sSub>
                      <m:sSubPr>
                        <m:ctrlPr>
                          <a:rPr lang="en-US" altLang="zh-CN" sz="2800" i="1">
                            <a:latin typeface="Cambria Math" panose="02040503050406030204" pitchFamily="18" charset="0"/>
                            <a:ea typeface="微软雅黑" panose="020B0503020204020204" pitchFamily="34" charset="-122"/>
                          </a:rPr>
                        </m:ctrlPr>
                      </m:sSubPr>
                      <m:e>
                        <m:r>
                          <a:rPr lang="en-US" altLang="zh-CN" sz="2800" i="1">
                            <a:latin typeface="Cambria Math" panose="02040503050406030204" pitchFamily="18" charset="0"/>
                            <a:ea typeface="微软雅黑" panose="020B0503020204020204" pitchFamily="34" charset="-122"/>
                          </a:rPr>
                          <m:t>𝑝</m:t>
                        </m:r>
                      </m:e>
                      <m:sub>
                        <m:r>
                          <a:rPr lang="en-US" altLang="zh-CN" sz="2800" b="0" i="1" smtClean="0">
                            <a:latin typeface="Cambria Math" panose="02040503050406030204" pitchFamily="18" charset="0"/>
                            <a:ea typeface="微软雅黑" panose="020B0503020204020204" pitchFamily="34" charset="-122"/>
                          </a:rPr>
                          <m:t>𝑙</m:t>
                        </m:r>
                      </m:sub>
                    </m:sSub>
                  </m:oMath>
                </a14:m>
                <a:r>
                  <a:rPr lang="en-US" altLang="zh-CN" sz="2800" dirty="0">
                    <a:latin typeface="Times New Roman" panose="02020603050405020304" pitchFamily="18" charset="0"/>
                    <a:cs typeface="Times New Roman" panose="02020603050405020304" pitchFamily="18" charset="0"/>
                  </a:rPr>
                  <a:t> based on alignment parameters. The goal is to minimize the residual between </a:t>
                </a:r>
                <a14:m>
                  <m:oMath xmlns:m="http://schemas.openxmlformats.org/officeDocument/2006/math">
                    <m:sSub>
                      <m:sSubPr>
                        <m:ctrlPr>
                          <a:rPr lang="en-US" altLang="zh-CN" sz="2800" i="1">
                            <a:latin typeface="Cambria Math" panose="02040503050406030204" pitchFamily="18" charset="0"/>
                            <a:ea typeface="微软雅黑" panose="020B0503020204020204" pitchFamily="34" charset="-122"/>
                          </a:rPr>
                        </m:ctrlPr>
                      </m:sSubPr>
                      <m:e>
                        <m:r>
                          <a:rPr lang="en-US" altLang="zh-CN" sz="2800" i="1">
                            <a:latin typeface="Cambria Math" panose="02040503050406030204" pitchFamily="18" charset="0"/>
                            <a:ea typeface="微软雅黑" panose="020B0503020204020204" pitchFamily="34" charset="-122"/>
                          </a:rPr>
                          <m:t>𝑝</m:t>
                        </m:r>
                      </m:e>
                      <m:sub>
                        <m:r>
                          <a:rPr lang="en-US" altLang="zh-CN" sz="2800" i="1">
                            <a:latin typeface="Cambria Math" panose="02040503050406030204" pitchFamily="18" charset="0"/>
                            <a:ea typeface="微软雅黑" panose="020B0503020204020204" pitchFamily="34" charset="-122"/>
                          </a:rPr>
                          <m:t>𝑙</m:t>
                        </m:r>
                      </m:sub>
                    </m:sSub>
                  </m:oMath>
                </a14:m>
                <a:r>
                  <a:rPr lang="en-US" altLang="zh-CN" sz="2800" dirty="0">
                    <a:latin typeface="Times New Roman" panose="02020603050405020304" pitchFamily="18" charset="0"/>
                    <a:cs typeface="Times New Roman" panose="02020603050405020304" pitchFamily="18" charset="0"/>
                  </a:rPr>
                  <a:t> and the actual hit point </a:t>
                </a:r>
                <a14:m>
                  <m:oMath xmlns:m="http://schemas.openxmlformats.org/officeDocument/2006/math">
                    <m:sSub>
                      <m:sSubPr>
                        <m:ctrlPr>
                          <a:rPr lang="en-US" altLang="zh-CN" sz="2800" i="1">
                            <a:latin typeface="Cambria Math" panose="02040503050406030204" pitchFamily="18" charset="0"/>
                            <a:ea typeface="微软雅黑" panose="020B0503020204020204" pitchFamily="34" charset="-122"/>
                          </a:rPr>
                        </m:ctrlPr>
                      </m:sSubPr>
                      <m:e>
                        <m:r>
                          <a:rPr lang="en-US" altLang="zh-CN" sz="2800" i="1">
                            <a:latin typeface="Cambria Math" panose="02040503050406030204" pitchFamily="18" charset="0"/>
                            <a:ea typeface="微软雅黑" panose="020B0503020204020204" pitchFamily="34" charset="-122"/>
                          </a:rPr>
                          <m:t>𝑝</m:t>
                        </m:r>
                      </m:e>
                      <m:sub>
                        <m:r>
                          <a:rPr lang="en-US" altLang="zh-CN" sz="2800" b="0" i="1" smtClean="0">
                            <a:latin typeface="Cambria Math" panose="02040503050406030204" pitchFamily="18" charset="0"/>
                            <a:ea typeface="微软雅黑" panose="020B0503020204020204" pitchFamily="34" charset="-122"/>
                          </a:rPr>
                          <m:t>𝑟</m:t>
                        </m:r>
                      </m:sub>
                    </m:sSub>
                  </m:oMath>
                </a14:m>
                <a:r>
                  <a:rPr lang="en-US" altLang="zh-CN" sz="2800" dirty="0">
                    <a:latin typeface="Times New Roman" panose="02020603050405020304" pitchFamily="18" charset="0"/>
                    <a:cs typeface="Times New Roman" panose="02020603050405020304" pitchFamily="18" charset="0"/>
                  </a:rPr>
                  <a:t>.</a:t>
                </a:r>
              </a:p>
              <a:p>
                <a:r>
                  <a:rPr lang="en-US" altLang="zh-CN" sz="2800" dirty="0">
                    <a:latin typeface="Times New Roman" panose="02020603050405020304" pitchFamily="18" charset="0"/>
                    <a:cs typeface="Times New Roman" panose="02020603050405020304" pitchFamily="18" charset="0"/>
                  </a:rPr>
                  <a:t>    The usual matrix rotation form has been replaced by the quaternion rotation form, as shown in Fig. 4, effectively addressing the convergence issues in traditional x/y rotation alignment algorithms. The comparison results of the two alignment algorithms are shown in Fig. 5, using simulation data generated by geant4.</a:t>
                </a:r>
              </a:p>
            </p:txBody>
          </p:sp>
        </mc:Choice>
        <mc:Fallback>
          <p:sp>
            <p:nvSpPr>
              <p:cNvPr id="63" name="文本框 62">
                <a:extLst>
                  <a:ext uri="{FF2B5EF4-FFF2-40B4-BE49-F238E27FC236}">
                    <a16:creationId xmlns:a16="http://schemas.microsoft.com/office/drawing/2014/main" id="{751DB64D-0593-4231-A1B2-2861F16FCBAE}"/>
                  </a:ext>
                </a:extLst>
              </p:cNvPr>
              <p:cNvSpPr txBox="1">
                <a:spLocks noRot="1" noChangeAspect="1" noMove="1" noResize="1" noEditPoints="1" noAdjustHandles="1" noChangeArrowheads="1" noChangeShapeType="1" noTextEdit="1"/>
              </p:cNvSpPr>
              <p:nvPr/>
            </p:nvSpPr>
            <p:spPr>
              <a:xfrm>
                <a:off x="11669883" y="9735996"/>
                <a:ext cx="17767117" cy="3697551"/>
              </a:xfrm>
              <a:prstGeom prst="rect">
                <a:avLst/>
              </a:prstGeom>
              <a:blipFill>
                <a:blip r:embed="rId4"/>
                <a:stretch>
                  <a:fillRect l="-1029" t="-2636" b="-3624"/>
                </a:stretch>
              </a:blipFill>
            </p:spPr>
            <p:txBody>
              <a:bodyPr/>
              <a:lstStyle/>
              <a:p>
                <a:r>
                  <a:rPr lang="zh-CN" altLang="en-US">
                    <a:noFill/>
                  </a:rPr>
                  <a:t> </a:t>
                </a:r>
              </a:p>
            </p:txBody>
          </p:sp>
        </mc:Fallback>
      </mc:AlternateContent>
      <p:grpSp>
        <p:nvGrpSpPr>
          <p:cNvPr id="75" name="组合 74">
            <a:extLst>
              <a:ext uri="{FF2B5EF4-FFF2-40B4-BE49-F238E27FC236}">
                <a16:creationId xmlns:a16="http://schemas.microsoft.com/office/drawing/2014/main" id="{EAC2F100-8556-4EF3-A9CA-AABD43BD8FCF}"/>
              </a:ext>
            </a:extLst>
          </p:cNvPr>
          <p:cNvGrpSpPr/>
          <p:nvPr/>
        </p:nvGrpSpPr>
        <p:grpSpPr>
          <a:xfrm>
            <a:off x="10352320" y="13679116"/>
            <a:ext cx="11752600" cy="4760661"/>
            <a:chOff x="8035939" y="23611966"/>
            <a:chExt cx="11752600" cy="4760661"/>
          </a:xfrm>
        </p:grpSpPr>
        <p:pic>
          <p:nvPicPr>
            <p:cNvPr id="60" name="图片 59">
              <a:extLst>
                <a:ext uri="{FF2B5EF4-FFF2-40B4-BE49-F238E27FC236}">
                  <a16:creationId xmlns:a16="http://schemas.microsoft.com/office/drawing/2014/main" id="{E991639B-F87F-4849-A158-9551270668C8}"/>
                </a:ext>
              </a:extLst>
            </p:cNvPr>
            <p:cNvPicPr>
              <a:picLocks noChangeAspect="1"/>
            </p:cNvPicPr>
            <p:nvPr/>
          </p:nvPicPr>
          <p:blipFill>
            <a:blip r:embed="rId5"/>
            <a:stretch>
              <a:fillRect/>
            </a:stretch>
          </p:blipFill>
          <p:spPr>
            <a:xfrm>
              <a:off x="8528498" y="25963638"/>
              <a:ext cx="11260041" cy="1083869"/>
            </a:xfrm>
            <a:prstGeom prst="rect">
              <a:avLst/>
            </a:prstGeom>
          </p:spPr>
        </p:pic>
        <p:pic>
          <p:nvPicPr>
            <p:cNvPr id="66" name="图片 65">
              <a:extLst>
                <a:ext uri="{FF2B5EF4-FFF2-40B4-BE49-F238E27FC236}">
                  <a16:creationId xmlns:a16="http://schemas.microsoft.com/office/drawing/2014/main" id="{C4965CBE-D6AD-462F-A98B-B66E54D3EA2A}"/>
                </a:ext>
              </a:extLst>
            </p:cNvPr>
            <p:cNvPicPr>
              <a:picLocks noChangeAspect="1"/>
            </p:cNvPicPr>
            <p:nvPr/>
          </p:nvPicPr>
          <p:blipFill>
            <a:blip r:embed="rId6"/>
            <a:stretch>
              <a:fillRect/>
            </a:stretch>
          </p:blipFill>
          <p:spPr>
            <a:xfrm>
              <a:off x="8035939" y="23611966"/>
              <a:ext cx="11530335" cy="1109887"/>
            </a:xfrm>
            <a:prstGeom prst="rect">
              <a:avLst/>
            </a:prstGeom>
          </p:spPr>
        </p:pic>
        <p:pic>
          <p:nvPicPr>
            <p:cNvPr id="68" name="图片 67">
              <a:extLst>
                <a:ext uri="{FF2B5EF4-FFF2-40B4-BE49-F238E27FC236}">
                  <a16:creationId xmlns:a16="http://schemas.microsoft.com/office/drawing/2014/main" id="{BB181307-AB51-4B52-8676-84B82E5ED9D3}"/>
                </a:ext>
              </a:extLst>
            </p:cNvPr>
            <p:cNvPicPr>
              <a:picLocks noChangeAspect="1"/>
            </p:cNvPicPr>
            <p:nvPr/>
          </p:nvPicPr>
          <p:blipFill>
            <a:blip r:embed="rId7"/>
            <a:stretch>
              <a:fillRect/>
            </a:stretch>
          </p:blipFill>
          <p:spPr>
            <a:xfrm>
              <a:off x="13260874" y="25132265"/>
              <a:ext cx="1800200" cy="553003"/>
            </a:xfrm>
            <a:prstGeom prst="rect">
              <a:avLst/>
            </a:prstGeom>
          </p:spPr>
        </p:pic>
        <p:sp>
          <p:nvSpPr>
            <p:cNvPr id="71" name="箭头: 下 70">
              <a:extLst>
                <a:ext uri="{FF2B5EF4-FFF2-40B4-BE49-F238E27FC236}">
                  <a16:creationId xmlns:a16="http://schemas.microsoft.com/office/drawing/2014/main" id="{BE138960-E6D2-4B52-898E-36D2A60E316F}"/>
                </a:ext>
              </a:extLst>
            </p:cNvPr>
            <p:cNvSpPr/>
            <p:nvPr/>
          </p:nvSpPr>
          <p:spPr>
            <a:xfrm>
              <a:off x="12342724" y="25020619"/>
              <a:ext cx="390834" cy="4789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文本框 71">
              <a:extLst>
                <a:ext uri="{FF2B5EF4-FFF2-40B4-BE49-F238E27FC236}">
                  <a16:creationId xmlns:a16="http://schemas.microsoft.com/office/drawing/2014/main" id="{90A0F111-BF6A-4E5D-94E8-35E343FB20CB}"/>
                </a:ext>
              </a:extLst>
            </p:cNvPr>
            <p:cNvSpPr txBox="1"/>
            <p:nvPr/>
          </p:nvSpPr>
          <p:spPr>
            <a:xfrm>
              <a:off x="10276956" y="27418520"/>
              <a:ext cx="7048300" cy="954107"/>
            </a:xfrm>
            <a:prstGeom prst="rect">
              <a:avLst/>
            </a:prstGeom>
            <a:noFill/>
          </p:spPr>
          <p:txBody>
            <a:bodyPr wrap="square" rtlCol="0">
              <a:spAutoFit/>
            </a:bodyPr>
            <a:lstStyle/>
            <a:p>
              <a:pPr algn="ctr"/>
              <a:r>
                <a:rPr lang="en-US" altLang="zh-CN" sz="2800" dirty="0">
                  <a:latin typeface="Times New Roman" panose="02020603050405020304" pitchFamily="18" charset="0"/>
                  <a:cs typeface="Times New Roman" panose="02020603050405020304" pitchFamily="18" charset="0"/>
                </a:rPr>
                <a:t>Fig. 4. The alignment algorithm equations </a:t>
              </a:r>
            </a:p>
            <a:p>
              <a:pPr algn="ctr"/>
              <a:r>
                <a:rPr lang="en-US" altLang="zh-CN" sz="2800" dirty="0">
                  <a:latin typeface="Times New Roman" panose="02020603050405020304" pitchFamily="18" charset="0"/>
                  <a:cs typeface="Times New Roman" panose="02020603050405020304" pitchFamily="18" charset="0"/>
                </a:rPr>
                <a:t>in matrix and quaternion rotation forms.</a:t>
              </a:r>
              <a:endParaRPr lang="zh-CN" altLang="en-US" sz="2800" dirty="0">
                <a:latin typeface="Times New Roman" panose="02020603050405020304" pitchFamily="18" charset="0"/>
                <a:cs typeface="Times New Roman" panose="02020603050405020304" pitchFamily="18" charset="0"/>
              </a:endParaRPr>
            </a:p>
          </p:txBody>
        </p:sp>
      </p:grpSp>
      <p:grpSp>
        <p:nvGrpSpPr>
          <p:cNvPr id="76" name="组合 75">
            <a:extLst>
              <a:ext uri="{FF2B5EF4-FFF2-40B4-BE49-F238E27FC236}">
                <a16:creationId xmlns:a16="http://schemas.microsoft.com/office/drawing/2014/main" id="{EFE56D9E-C3AE-42AD-85AC-8AC6DBF9E460}"/>
              </a:ext>
            </a:extLst>
          </p:cNvPr>
          <p:cNvGrpSpPr/>
          <p:nvPr/>
        </p:nvGrpSpPr>
        <p:grpSpPr>
          <a:xfrm>
            <a:off x="21273492" y="13528754"/>
            <a:ext cx="7048300" cy="4911023"/>
            <a:chOff x="20868025" y="23461604"/>
            <a:chExt cx="7048300" cy="4911023"/>
          </a:xfrm>
        </p:grpSpPr>
        <p:pic>
          <p:nvPicPr>
            <p:cNvPr id="32" name="图片 31">
              <a:extLst>
                <a:ext uri="{FF2B5EF4-FFF2-40B4-BE49-F238E27FC236}">
                  <a16:creationId xmlns:a16="http://schemas.microsoft.com/office/drawing/2014/main" id="{A0078385-3052-42FD-A786-E8D2DC8CE1D5}"/>
                </a:ext>
              </a:extLst>
            </p:cNvPr>
            <p:cNvPicPr/>
            <p:nvPr/>
          </p:nvPicPr>
          <p:blipFill>
            <a:blip r:embed="rId8"/>
            <a:stretch>
              <a:fillRect/>
            </a:stretch>
          </p:blipFill>
          <p:spPr>
            <a:xfrm>
              <a:off x="21845052" y="23461604"/>
              <a:ext cx="5094245" cy="3672316"/>
            </a:xfrm>
            <a:prstGeom prst="rect">
              <a:avLst/>
            </a:prstGeom>
          </p:spPr>
        </p:pic>
        <p:sp>
          <p:nvSpPr>
            <p:cNvPr id="73" name="文本框 72">
              <a:extLst>
                <a:ext uri="{FF2B5EF4-FFF2-40B4-BE49-F238E27FC236}">
                  <a16:creationId xmlns:a16="http://schemas.microsoft.com/office/drawing/2014/main" id="{CB5C5C54-F04F-4943-8894-DACF3D3185AA}"/>
                </a:ext>
              </a:extLst>
            </p:cNvPr>
            <p:cNvSpPr txBox="1"/>
            <p:nvPr/>
          </p:nvSpPr>
          <p:spPr>
            <a:xfrm>
              <a:off x="20868025" y="27418520"/>
              <a:ext cx="7048300" cy="954107"/>
            </a:xfrm>
            <a:prstGeom prst="rect">
              <a:avLst/>
            </a:prstGeom>
            <a:noFill/>
          </p:spPr>
          <p:txBody>
            <a:bodyPr wrap="square" rtlCol="0">
              <a:spAutoFit/>
            </a:bodyPr>
            <a:lstStyle/>
            <a:p>
              <a:pPr algn="ctr"/>
              <a:r>
                <a:rPr lang="en-US" altLang="zh-CN" sz="2800" dirty="0">
                  <a:latin typeface="Times New Roman" panose="02020603050405020304" pitchFamily="18" charset="0"/>
                  <a:cs typeface="Times New Roman" panose="02020603050405020304" pitchFamily="18" charset="0"/>
                </a:rPr>
                <a:t>Fig. 5. The comparison results of matrix </a:t>
              </a:r>
            </a:p>
            <a:p>
              <a:pPr algn="ctr"/>
              <a:r>
                <a:rPr lang="en-US" altLang="zh-CN" sz="2800" dirty="0">
                  <a:latin typeface="Times New Roman" panose="02020603050405020304" pitchFamily="18" charset="0"/>
                  <a:cs typeface="Times New Roman" panose="02020603050405020304" pitchFamily="18" charset="0"/>
                </a:rPr>
                <a:t>and quaternion algorithms.</a:t>
              </a:r>
              <a:endParaRPr lang="zh-CN" altLang="en-US" sz="2800" dirty="0">
                <a:latin typeface="Times New Roman" panose="02020603050405020304" pitchFamily="18" charset="0"/>
                <a:cs typeface="Times New Roman" panose="02020603050405020304" pitchFamily="18" charset="0"/>
              </a:endParaRPr>
            </a:p>
          </p:txBody>
        </p:sp>
      </p:grpSp>
      <p:grpSp>
        <p:nvGrpSpPr>
          <p:cNvPr id="82" name="组合 81">
            <a:extLst>
              <a:ext uri="{FF2B5EF4-FFF2-40B4-BE49-F238E27FC236}">
                <a16:creationId xmlns:a16="http://schemas.microsoft.com/office/drawing/2014/main" id="{46AC78B6-7A1B-4115-A258-83832E7C5E14}"/>
              </a:ext>
            </a:extLst>
          </p:cNvPr>
          <p:cNvGrpSpPr/>
          <p:nvPr/>
        </p:nvGrpSpPr>
        <p:grpSpPr>
          <a:xfrm>
            <a:off x="11883682" y="25632444"/>
            <a:ext cx="7048300" cy="4930299"/>
            <a:chOff x="7239141" y="34021869"/>
            <a:chExt cx="7048300" cy="4930299"/>
          </a:xfrm>
        </p:grpSpPr>
        <p:pic>
          <p:nvPicPr>
            <p:cNvPr id="35" name="图片 34">
              <a:extLst>
                <a:ext uri="{FF2B5EF4-FFF2-40B4-BE49-F238E27FC236}">
                  <a16:creationId xmlns:a16="http://schemas.microsoft.com/office/drawing/2014/main" id="{C41207C3-2E98-40D0-A571-931D21D192B9}"/>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102755" y="34021869"/>
              <a:ext cx="5321074" cy="3753767"/>
            </a:xfrm>
            <a:prstGeom prst="rect">
              <a:avLst/>
            </a:prstGeom>
            <a:noFill/>
          </p:spPr>
        </p:pic>
        <p:sp>
          <p:nvSpPr>
            <p:cNvPr id="77" name="文本框 76">
              <a:extLst>
                <a:ext uri="{FF2B5EF4-FFF2-40B4-BE49-F238E27FC236}">
                  <a16:creationId xmlns:a16="http://schemas.microsoft.com/office/drawing/2014/main" id="{8DAAB8E2-694E-418A-870A-BED9E9E6AB32}"/>
                </a:ext>
              </a:extLst>
            </p:cNvPr>
            <p:cNvSpPr txBox="1"/>
            <p:nvPr/>
          </p:nvSpPr>
          <p:spPr>
            <a:xfrm>
              <a:off x="7239141" y="37998061"/>
              <a:ext cx="7048300" cy="954107"/>
            </a:xfrm>
            <a:prstGeom prst="rect">
              <a:avLst/>
            </a:prstGeom>
            <a:noFill/>
          </p:spPr>
          <p:txBody>
            <a:bodyPr wrap="square" rtlCol="0">
              <a:spAutoFit/>
            </a:bodyPr>
            <a:lstStyle/>
            <a:p>
              <a:pPr algn="ctr"/>
              <a:r>
                <a:rPr lang="en-US" altLang="zh-CN" sz="2800" dirty="0">
                  <a:latin typeface="Times New Roman" panose="02020603050405020304" pitchFamily="18" charset="0"/>
                  <a:cs typeface="Times New Roman" panose="02020603050405020304" pitchFamily="18" charset="0"/>
                </a:rPr>
                <a:t>Fig. 7. Variation of detector efficiency </a:t>
              </a:r>
            </a:p>
            <a:p>
              <a:pPr algn="ctr"/>
              <a:r>
                <a:rPr lang="en-US" altLang="zh-CN" sz="2800" dirty="0">
                  <a:latin typeface="Times New Roman" panose="02020603050405020304" pitchFamily="18" charset="0"/>
                  <a:cs typeface="Times New Roman" panose="02020603050405020304" pitchFamily="18" charset="0"/>
                </a:rPr>
                <a:t>with voltage of mesh.</a:t>
              </a:r>
              <a:endParaRPr lang="zh-CN" altLang="en-US" sz="2800" dirty="0">
                <a:latin typeface="Times New Roman" panose="02020603050405020304" pitchFamily="18" charset="0"/>
                <a:cs typeface="Times New Roman" panose="02020603050405020304" pitchFamily="18" charset="0"/>
              </a:endParaRPr>
            </a:p>
          </p:txBody>
        </p:sp>
      </p:grpSp>
      <p:grpSp>
        <p:nvGrpSpPr>
          <p:cNvPr id="81" name="组合 80">
            <a:extLst>
              <a:ext uri="{FF2B5EF4-FFF2-40B4-BE49-F238E27FC236}">
                <a16:creationId xmlns:a16="http://schemas.microsoft.com/office/drawing/2014/main" id="{E08FA449-2D85-4251-B39C-42BF847A72CE}"/>
              </a:ext>
            </a:extLst>
          </p:cNvPr>
          <p:cNvGrpSpPr/>
          <p:nvPr/>
        </p:nvGrpSpPr>
        <p:grpSpPr>
          <a:xfrm>
            <a:off x="22388700" y="19964721"/>
            <a:ext cx="7048300" cy="5182724"/>
            <a:chOff x="-70590" y="34322024"/>
            <a:chExt cx="7048300" cy="5182724"/>
          </a:xfrm>
        </p:grpSpPr>
        <p:pic>
          <p:nvPicPr>
            <p:cNvPr id="33" name="图片 32">
              <a:extLst>
                <a:ext uri="{FF2B5EF4-FFF2-40B4-BE49-F238E27FC236}">
                  <a16:creationId xmlns:a16="http://schemas.microsoft.com/office/drawing/2014/main" id="{AA39FF0C-7806-4868-A2AD-BC39E7FE0B36}"/>
                </a:ext>
              </a:extLst>
            </p:cNvPr>
            <p:cNvPicPr/>
            <p:nvPr/>
          </p:nvPicPr>
          <p:blipFill>
            <a:blip r:embed="rId10"/>
            <a:stretch>
              <a:fillRect/>
            </a:stretch>
          </p:blipFill>
          <p:spPr>
            <a:xfrm>
              <a:off x="324914" y="34322024"/>
              <a:ext cx="6021866" cy="4495629"/>
            </a:xfrm>
            <a:prstGeom prst="rect">
              <a:avLst/>
            </a:prstGeom>
          </p:spPr>
        </p:pic>
        <p:sp>
          <p:nvSpPr>
            <p:cNvPr id="78" name="文本框 77">
              <a:extLst>
                <a:ext uri="{FF2B5EF4-FFF2-40B4-BE49-F238E27FC236}">
                  <a16:creationId xmlns:a16="http://schemas.microsoft.com/office/drawing/2014/main" id="{9ABD9CF4-3184-40D2-8DF1-BA669479F840}"/>
                </a:ext>
              </a:extLst>
            </p:cNvPr>
            <p:cNvSpPr txBox="1"/>
            <p:nvPr/>
          </p:nvSpPr>
          <p:spPr>
            <a:xfrm>
              <a:off x="-70590" y="38981528"/>
              <a:ext cx="7048300" cy="523220"/>
            </a:xfrm>
            <a:prstGeom prst="rect">
              <a:avLst/>
            </a:prstGeom>
            <a:noFill/>
          </p:spPr>
          <p:txBody>
            <a:bodyPr wrap="square" rtlCol="0">
              <a:spAutoFit/>
            </a:bodyPr>
            <a:lstStyle/>
            <a:p>
              <a:pPr algn="ctr"/>
              <a:r>
                <a:rPr lang="en-US" altLang="zh-CN" sz="2800" dirty="0">
                  <a:latin typeface="Times New Roman" panose="02020603050405020304" pitchFamily="18" charset="0"/>
                  <a:cs typeface="Times New Roman" panose="02020603050405020304" pitchFamily="18" charset="0"/>
                </a:rPr>
                <a:t>Fig. 6. Distribution of the amplitude of hits.</a:t>
              </a:r>
              <a:endParaRPr lang="zh-CN" altLang="en-US" sz="2800" dirty="0">
                <a:latin typeface="Times New Roman" panose="02020603050405020304" pitchFamily="18" charset="0"/>
                <a:cs typeface="Times New Roman" panose="02020603050405020304" pitchFamily="18" charset="0"/>
              </a:endParaRPr>
            </a:p>
          </p:txBody>
        </p:sp>
      </p:grpSp>
      <p:grpSp>
        <p:nvGrpSpPr>
          <p:cNvPr id="83" name="组合 82">
            <a:extLst>
              <a:ext uri="{FF2B5EF4-FFF2-40B4-BE49-F238E27FC236}">
                <a16:creationId xmlns:a16="http://schemas.microsoft.com/office/drawing/2014/main" id="{870AAC37-798C-493D-852B-D7BE32D49A39}"/>
              </a:ext>
            </a:extLst>
          </p:cNvPr>
          <p:cNvGrpSpPr/>
          <p:nvPr/>
        </p:nvGrpSpPr>
        <p:grpSpPr>
          <a:xfrm>
            <a:off x="19152592" y="25632444"/>
            <a:ext cx="9829381" cy="4930299"/>
            <a:chOff x="13397664" y="28534467"/>
            <a:chExt cx="9829381" cy="4930299"/>
          </a:xfrm>
        </p:grpSpPr>
        <p:pic>
          <p:nvPicPr>
            <p:cNvPr id="36" name="图片 35">
              <a:extLst>
                <a:ext uri="{FF2B5EF4-FFF2-40B4-BE49-F238E27FC236}">
                  <a16:creationId xmlns:a16="http://schemas.microsoft.com/office/drawing/2014/main" id="{30861BD6-022F-492A-AD44-07BEC62C97E7}"/>
                </a:ext>
              </a:extLst>
            </p:cNvPr>
            <p:cNvPicPr/>
            <p:nvPr/>
          </p:nvPicPr>
          <p:blipFill>
            <a:blip r:embed="rId11"/>
            <a:stretch>
              <a:fillRect/>
            </a:stretch>
          </p:blipFill>
          <p:spPr>
            <a:xfrm>
              <a:off x="13397664" y="28534467"/>
              <a:ext cx="4915393" cy="3753767"/>
            </a:xfrm>
            <a:prstGeom prst="rect">
              <a:avLst/>
            </a:prstGeom>
          </p:spPr>
        </p:pic>
        <p:pic>
          <p:nvPicPr>
            <p:cNvPr id="37" name="图片 36">
              <a:extLst>
                <a:ext uri="{FF2B5EF4-FFF2-40B4-BE49-F238E27FC236}">
                  <a16:creationId xmlns:a16="http://schemas.microsoft.com/office/drawing/2014/main" id="{8CE392ED-9ECF-4E21-AFFF-94232C8E3222}"/>
                </a:ext>
              </a:extLst>
            </p:cNvPr>
            <p:cNvPicPr/>
            <p:nvPr/>
          </p:nvPicPr>
          <p:blipFill>
            <a:blip r:embed="rId12"/>
            <a:stretch>
              <a:fillRect/>
            </a:stretch>
          </p:blipFill>
          <p:spPr>
            <a:xfrm>
              <a:off x="18313057" y="28534467"/>
              <a:ext cx="4913988" cy="3753767"/>
            </a:xfrm>
            <a:prstGeom prst="rect">
              <a:avLst/>
            </a:prstGeom>
          </p:spPr>
        </p:pic>
        <p:sp>
          <p:nvSpPr>
            <p:cNvPr id="79" name="文本框 78">
              <a:extLst>
                <a:ext uri="{FF2B5EF4-FFF2-40B4-BE49-F238E27FC236}">
                  <a16:creationId xmlns:a16="http://schemas.microsoft.com/office/drawing/2014/main" id="{62426CDD-4F3F-46ED-A923-192F622C2562}"/>
                </a:ext>
              </a:extLst>
            </p:cNvPr>
            <p:cNvSpPr txBox="1"/>
            <p:nvPr/>
          </p:nvSpPr>
          <p:spPr>
            <a:xfrm>
              <a:off x="14788907" y="32510659"/>
              <a:ext cx="7048300" cy="954107"/>
            </a:xfrm>
            <a:prstGeom prst="rect">
              <a:avLst/>
            </a:prstGeom>
            <a:noFill/>
          </p:spPr>
          <p:txBody>
            <a:bodyPr wrap="square" rtlCol="0">
              <a:spAutoFit/>
            </a:bodyPr>
            <a:lstStyle/>
            <a:p>
              <a:pPr algn="ctr"/>
              <a:r>
                <a:rPr lang="en-US" altLang="zh-CN" sz="2800" dirty="0">
                  <a:latin typeface="Times New Roman" panose="02020603050405020304" pitchFamily="18" charset="0"/>
                  <a:cs typeface="Times New Roman" panose="02020603050405020304" pitchFamily="18" charset="0"/>
                </a:rPr>
                <a:t>Fig. 8. Residual distributions of x/y dimensions of 400 × 400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detectors.</a:t>
              </a:r>
              <a:endParaRPr lang="zh-CN" altLang="en-US" sz="2800" dirty="0">
                <a:latin typeface="Times New Roman" panose="02020603050405020304" pitchFamily="18" charset="0"/>
                <a:cs typeface="Times New Roman" panose="02020603050405020304" pitchFamily="18" charset="0"/>
              </a:endParaRPr>
            </a:p>
          </p:txBody>
        </p:sp>
      </p:grpSp>
      <p:grpSp>
        <p:nvGrpSpPr>
          <p:cNvPr id="86" name="组合 85">
            <a:extLst>
              <a:ext uri="{FF2B5EF4-FFF2-40B4-BE49-F238E27FC236}">
                <a16:creationId xmlns:a16="http://schemas.microsoft.com/office/drawing/2014/main" id="{10126BB8-ED7F-4A72-BD6D-2C889AE80E04}"/>
              </a:ext>
            </a:extLst>
          </p:cNvPr>
          <p:cNvGrpSpPr/>
          <p:nvPr/>
        </p:nvGrpSpPr>
        <p:grpSpPr>
          <a:xfrm>
            <a:off x="12023800" y="30865680"/>
            <a:ext cx="6768067" cy="5279932"/>
            <a:chOff x="18610015" y="29774302"/>
            <a:chExt cx="6768067" cy="5279932"/>
          </a:xfrm>
        </p:grpSpPr>
        <p:sp>
          <p:nvSpPr>
            <p:cNvPr id="80" name="文本框 79">
              <a:extLst>
                <a:ext uri="{FF2B5EF4-FFF2-40B4-BE49-F238E27FC236}">
                  <a16:creationId xmlns:a16="http://schemas.microsoft.com/office/drawing/2014/main" id="{0A2603FF-4D2D-4640-8A92-764B8E97F7A2}"/>
                </a:ext>
              </a:extLst>
            </p:cNvPr>
            <p:cNvSpPr txBox="1"/>
            <p:nvPr/>
          </p:nvSpPr>
          <p:spPr>
            <a:xfrm>
              <a:off x="18610015" y="33669239"/>
              <a:ext cx="6768067" cy="1384995"/>
            </a:xfrm>
            <a:prstGeom prst="rect">
              <a:avLst/>
            </a:prstGeom>
            <a:noFill/>
          </p:spPr>
          <p:txBody>
            <a:bodyPr wrap="square" rtlCol="0">
              <a:spAutoFit/>
            </a:bodyPr>
            <a:lstStyle/>
            <a:p>
              <a:pPr algn="ctr"/>
              <a:r>
                <a:rPr lang="en-US" altLang="zh-CN" sz="2800" dirty="0">
                  <a:latin typeface="Times New Roman" panose="02020603050405020304" pitchFamily="18" charset="0"/>
                  <a:cs typeface="Times New Roman" panose="02020603050405020304" pitchFamily="18" charset="0"/>
                </a:rPr>
                <a:t>Fig. 10. Variation of charge center method, </a:t>
              </a:r>
              <a:r>
                <a:rPr lang="en-US" altLang="zh-CN" sz="2800" dirty="0" err="1">
                  <a:latin typeface="Times New Roman" panose="02020603050405020304" pitchFamily="18" charset="0"/>
                  <a:cs typeface="Times New Roman" panose="02020603050405020304" pitchFamily="18" charset="0"/>
                </a:rPr>
                <a:t>μTPC</a:t>
              </a:r>
              <a:r>
                <a:rPr lang="en-US" altLang="zh-CN" sz="2800" dirty="0">
                  <a:latin typeface="Times New Roman" panose="02020603050405020304" pitchFamily="18" charset="0"/>
                  <a:cs typeface="Times New Roman" panose="02020603050405020304" pitchFamily="18" charset="0"/>
                </a:rPr>
                <a:t> method and weighted average result with incident angle.</a:t>
              </a:r>
              <a:endParaRPr lang="zh-CN" altLang="en-US" sz="2800" dirty="0">
                <a:latin typeface="Times New Roman" panose="02020603050405020304" pitchFamily="18" charset="0"/>
                <a:cs typeface="Times New Roman" panose="02020603050405020304" pitchFamily="18" charset="0"/>
              </a:endParaRPr>
            </a:p>
          </p:txBody>
        </p:sp>
        <p:pic>
          <p:nvPicPr>
            <p:cNvPr id="85" name="图片 84">
              <a:extLst>
                <a:ext uri="{FF2B5EF4-FFF2-40B4-BE49-F238E27FC236}">
                  <a16:creationId xmlns:a16="http://schemas.microsoft.com/office/drawing/2014/main" id="{D9108157-E734-4ECF-811B-DB97BA26F918}"/>
                </a:ext>
              </a:extLst>
            </p:cNvPr>
            <p:cNvPicPr/>
            <p:nvPr/>
          </p:nvPicPr>
          <p:blipFill>
            <a:blip r:embed="rId13">
              <a:extLst>
                <a:ext uri="{28A0092B-C50C-407E-A947-70E740481C1C}">
                  <a14:useLocalDpi xmlns:a14="http://schemas.microsoft.com/office/drawing/2010/main" val="0"/>
                </a:ext>
              </a:extLst>
            </a:blip>
            <a:srcRect/>
            <a:stretch>
              <a:fillRect/>
            </a:stretch>
          </p:blipFill>
          <p:spPr bwMode="auto">
            <a:xfrm>
              <a:off x="19333511" y="29774302"/>
              <a:ext cx="5321074" cy="3803404"/>
            </a:xfrm>
            <a:prstGeom prst="rect">
              <a:avLst/>
            </a:prstGeom>
            <a:noFill/>
          </p:spPr>
        </p:pic>
      </p:grpSp>
      <p:grpSp>
        <p:nvGrpSpPr>
          <p:cNvPr id="90" name="组合 89">
            <a:extLst>
              <a:ext uri="{FF2B5EF4-FFF2-40B4-BE49-F238E27FC236}">
                <a16:creationId xmlns:a16="http://schemas.microsoft.com/office/drawing/2014/main" id="{BDCCC5FB-8F5C-4FC8-BBAF-28719B9ED7F9}"/>
              </a:ext>
            </a:extLst>
          </p:cNvPr>
          <p:cNvGrpSpPr/>
          <p:nvPr/>
        </p:nvGrpSpPr>
        <p:grpSpPr>
          <a:xfrm>
            <a:off x="19152594" y="30865679"/>
            <a:ext cx="9829379" cy="5279933"/>
            <a:chOff x="8407423" y="35568506"/>
            <a:chExt cx="9829379" cy="5279933"/>
          </a:xfrm>
        </p:grpSpPr>
        <p:pic>
          <p:nvPicPr>
            <p:cNvPr id="87" name="图片 86">
              <a:extLst>
                <a:ext uri="{FF2B5EF4-FFF2-40B4-BE49-F238E27FC236}">
                  <a16:creationId xmlns:a16="http://schemas.microsoft.com/office/drawing/2014/main" id="{6D5428A2-4013-4C72-A88F-F6B0CB9F4B72}"/>
                </a:ext>
              </a:extLst>
            </p:cNvPr>
            <p:cNvPicPr/>
            <p:nvPr/>
          </p:nvPicPr>
          <p:blipFill>
            <a:blip r:embed="rId14"/>
            <a:stretch>
              <a:fillRect/>
            </a:stretch>
          </p:blipFill>
          <p:spPr>
            <a:xfrm>
              <a:off x="8407423" y="35568506"/>
              <a:ext cx="4915393" cy="3803884"/>
            </a:xfrm>
            <a:prstGeom prst="rect">
              <a:avLst/>
            </a:prstGeom>
          </p:spPr>
        </p:pic>
        <p:pic>
          <p:nvPicPr>
            <p:cNvPr id="88" name="图片 87">
              <a:extLst>
                <a:ext uri="{FF2B5EF4-FFF2-40B4-BE49-F238E27FC236}">
                  <a16:creationId xmlns:a16="http://schemas.microsoft.com/office/drawing/2014/main" id="{4EEA786F-609B-43F3-B453-B442E101F1A3}"/>
                </a:ext>
              </a:extLst>
            </p:cNvPr>
            <p:cNvPicPr/>
            <p:nvPr/>
          </p:nvPicPr>
          <p:blipFill>
            <a:blip r:embed="rId15"/>
            <a:stretch>
              <a:fillRect/>
            </a:stretch>
          </p:blipFill>
          <p:spPr>
            <a:xfrm>
              <a:off x="13322815" y="35568544"/>
              <a:ext cx="4913987" cy="3803368"/>
            </a:xfrm>
            <a:prstGeom prst="rect">
              <a:avLst/>
            </a:prstGeom>
          </p:spPr>
        </p:pic>
        <p:sp>
          <p:nvSpPr>
            <p:cNvPr id="89" name="文本框 88">
              <a:extLst>
                <a:ext uri="{FF2B5EF4-FFF2-40B4-BE49-F238E27FC236}">
                  <a16:creationId xmlns:a16="http://schemas.microsoft.com/office/drawing/2014/main" id="{A97F41C6-515C-4114-A15C-048E0FB03D55}"/>
                </a:ext>
              </a:extLst>
            </p:cNvPr>
            <p:cNvSpPr txBox="1"/>
            <p:nvPr/>
          </p:nvSpPr>
          <p:spPr>
            <a:xfrm>
              <a:off x="9277507" y="39463444"/>
              <a:ext cx="8090614" cy="1384995"/>
            </a:xfrm>
            <a:prstGeom prst="rect">
              <a:avLst/>
            </a:prstGeom>
            <a:noFill/>
          </p:spPr>
          <p:txBody>
            <a:bodyPr wrap="square" rtlCol="0">
              <a:spAutoFit/>
            </a:bodyPr>
            <a:lstStyle/>
            <a:p>
              <a:pPr algn="ctr"/>
              <a:r>
                <a:rPr lang="en-US" altLang="zh-CN" sz="2800" dirty="0">
                  <a:latin typeface="Times New Roman" panose="02020603050405020304" pitchFamily="18" charset="0"/>
                  <a:cs typeface="Times New Roman" panose="02020603050405020304" pitchFamily="18" charset="0"/>
                </a:rPr>
                <a:t>Fig. 9. Residual distributions of x/y dimensions of </a:t>
              </a:r>
            </a:p>
            <a:p>
              <a:pPr algn="ctr"/>
              <a:r>
                <a:rPr lang="en-US" altLang="zh-CN" sz="2800" dirty="0">
                  <a:latin typeface="Times New Roman" panose="02020603050405020304" pitchFamily="18" charset="0"/>
                  <a:cs typeface="Times New Roman" panose="02020603050405020304" pitchFamily="18" charset="0"/>
                </a:rPr>
                <a:t>600 × 600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detectors. The wider residual distribution is due to errors in the reference trajectory.</a:t>
              </a:r>
              <a:endParaRPr lang="zh-CN" altLang="en-US" sz="2800" dirty="0">
                <a:latin typeface="Times New Roman" panose="02020603050405020304" pitchFamily="18" charset="0"/>
                <a:cs typeface="Times New Roman" panose="02020603050405020304" pitchFamily="18" charset="0"/>
              </a:endParaRPr>
            </a:p>
          </p:txBody>
        </p:sp>
      </p:grpSp>
      <p:sp>
        <p:nvSpPr>
          <p:cNvPr id="58" name="文本框 57">
            <a:extLst>
              <a:ext uri="{FF2B5EF4-FFF2-40B4-BE49-F238E27FC236}">
                <a16:creationId xmlns:a16="http://schemas.microsoft.com/office/drawing/2014/main" id="{A65C845C-D4C5-4633-B29F-521E0C276BF6}"/>
              </a:ext>
            </a:extLst>
          </p:cNvPr>
          <p:cNvSpPr txBox="1"/>
          <p:nvPr/>
        </p:nvSpPr>
        <p:spPr>
          <a:xfrm>
            <a:off x="681746" y="6320940"/>
            <a:ext cx="28875208" cy="2677656"/>
          </a:xfrm>
          <a:prstGeom prst="rect">
            <a:avLst/>
          </a:prstGeom>
          <a:noFill/>
        </p:spPr>
        <p:txBody>
          <a:bodyPr wrap="square" rtlCol="0">
            <a:spAutoFit/>
          </a:bodyPr>
          <a:lstStyle/>
          <a:p>
            <a:r>
              <a:rPr lang="en-US" altLang="zh-CN" sz="2400" b="1" dirty="0">
                <a:latin typeface="Times New Roman" panose="02020603050405020304" pitchFamily="18" charset="0"/>
                <a:cs typeface="Times New Roman" panose="02020603050405020304" pitchFamily="18" charset="0"/>
              </a:rPr>
              <a:t>Abstract:</a:t>
            </a:r>
            <a:r>
              <a:rPr lang="en-US" altLang="zh-CN" sz="2400" dirty="0">
                <a:latin typeface="Times New Roman" panose="02020603050405020304" pitchFamily="18" charset="0"/>
                <a:cs typeface="Times New Roman" panose="02020603050405020304" pitchFamily="18" charset="0"/>
              </a:rPr>
              <a:t> The large area and high spatial resolution of particle detection are important aspects in the research and application of MPGD. Currently, there is no satisfactory technological solution to address these challenges, particularly in achieving long-term stable, high-resolution readout of large area detectors, and managing high irradiation background and counter rates. In this study, we utilized the thermal bonding method for manufacturing Micromegas detectors and conducted production and research on large area Micromegas detectors ranging from 400 × 400 mm</a:t>
            </a:r>
            <a:r>
              <a:rPr lang="en-US" altLang="zh-CN" sz="2400" baseline="30000" dirty="0">
                <a:latin typeface="Times New Roman" panose="02020603050405020304" pitchFamily="18" charset="0"/>
                <a:cs typeface="Times New Roman" panose="02020603050405020304" pitchFamily="18" charset="0"/>
              </a:rPr>
              <a:t>2</a:t>
            </a:r>
            <a:r>
              <a:rPr lang="en-US" altLang="zh-CN" sz="2400" dirty="0">
                <a:latin typeface="Times New Roman" panose="02020603050405020304" pitchFamily="18" charset="0"/>
                <a:cs typeface="Times New Roman" panose="02020603050405020304" pitchFamily="18" charset="0"/>
              </a:rPr>
              <a:t> to 600 × 600 mm</a:t>
            </a:r>
            <a:r>
              <a:rPr lang="en-US" altLang="zh-CN" sz="2400" baseline="30000" dirty="0">
                <a:latin typeface="Times New Roman" panose="02020603050405020304" pitchFamily="18" charset="0"/>
                <a:cs typeface="Times New Roman" panose="02020603050405020304" pitchFamily="18" charset="0"/>
              </a:rPr>
              <a:t>2</a:t>
            </a:r>
            <a:r>
              <a:rPr lang="en-US" altLang="zh-CN" sz="2400" dirty="0">
                <a:latin typeface="Times New Roman" panose="02020603050405020304" pitchFamily="18" charset="0"/>
                <a:cs typeface="Times New Roman" panose="02020603050405020304" pitchFamily="18" charset="0"/>
              </a:rPr>
              <a:t> in size. Several large area Micromegas detectors have been successfully developed, and a cosmic ray test system has been established. Using this system, we developed an alignment algorithm and investigated the position resolution, detection efficiency through performance testing, and </a:t>
            </a:r>
            <a:r>
              <a:rPr lang="el-GR" altLang="zh-CN" sz="2400" dirty="0">
                <a:latin typeface="Times New Roman" panose="02020603050405020304" pitchFamily="18" charset="0"/>
                <a:cs typeface="Times New Roman" panose="02020603050405020304" pitchFamily="18" charset="0"/>
              </a:rPr>
              <a:t>μ</a:t>
            </a:r>
            <a:r>
              <a:rPr lang="en-US" altLang="zh-CN" sz="2400" dirty="0">
                <a:latin typeface="Times New Roman" panose="02020603050405020304" pitchFamily="18" charset="0"/>
                <a:cs typeface="Times New Roman" panose="02020603050405020304" pitchFamily="18" charset="0"/>
              </a:rPr>
              <a:t>TPC reconstruction. A new alignment algorithm for plate detectors based on </a:t>
            </a:r>
            <a:r>
              <a:rPr lang="en-US" altLang="zh-CN" sz="2400" dirty="0" err="1">
                <a:latin typeface="Times New Roman" panose="02020603050405020304" pitchFamily="18" charset="0"/>
                <a:cs typeface="Times New Roman" panose="02020603050405020304" pitchFamily="18" charset="0"/>
              </a:rPr>
              <a:t>Millepede</a:t>
            </a:r>
            <a:r>
              <a:rPr lang="en-US" altLang="zh-CN" sz="2400" dirty="0">
                <a:latin typeface="Times New Roman" panose="02020603050405020304" pitchFamily="18" charset="0"/>
                <a:cs typeface="Times New Roman" panose="02020603050405020304" pitchFamily="18" charset="0"/>
              </a:rPr>
              <a:t>-II was developed using this system, effectively addressing the convergence issue of traditional algorithms in the rotation alignment of the x/y direction. The results of the cosmic ray test demonstrate that the detection efficiency of the 400 × 400 mm</a:t>
            </a:r>
            <a:r>
              <a:rPr lang="en-US" altLang="zh-CN" sz="2400" baseline="30000" dirty="0">
                <a:latin typeface="Times New Roman" panose="02020603050405020304" pitchFamily="18" charset="0"/>
                <a:cs typeface="Times New Roman" panose="02020603050405020304" pitchFamily="18" charset="0"/>
              </a:rPr>
              <a:t>2</a:t>
            </a:r>
            <a:r>
              <a:rPr lang="en-US" altLang="zh-CN" sz="2400" dirty="0">
                <a:latin typeface="Times New Roman" panose="02020603050405020304" pitchFamily="18" charset="0"/>
                <a:cs typeface="Times New Roman" panose="02020603050405020304" pitchFamily="18" charset="0"/>
              </a:rPr>
              <a:t> thermal bonding Micromegas detector exceeds 95%, with a position resolution of approximately 130 </a:t>
            </a:r>
            <a:r>
              <a:rPr lang="el-GR" altLang="zh-CN" sz="2400" dirty="0">
                <a:latin typeface="Times New Roman" panose="02020603050405020304" pitchFamily="18" charset="0"/>
                <a:cs typeface="Times New Roman" panose="02020603050405020304" pitchFamily="18" charset="0"/>
              </a:rPr>
              <a:t>μ</a:t>
            </a:r>
            <a:r>
              <a:rPr lang="en-US" altLang="zh-CN" sz="2400" dirty="0">
                <a:latin typeface="Times New Roman" panose="02020603050405020304" pitchFamily="18" charset="0"/>
                <a:cs typeface="Times New Roman" panose="02020603050405020304" pitchFamily="18" charset="0"/>
              </a:rPr>
              <a:t>m. The position resolution of </a:t>
            </a:r>
            <a:r>
              <a:rPr lang="en-US" altLang="zh-CN" sz="2400" dirty="0" err="1">
                <a:latin typeface="Times New Roman" panose="02020603050405020304" pitchFamily="18" charset="0"/>
                <a:cs typeface="Times New Roman" panose="02020603050405020304" pitchFamily="18" charset="0"/>
              </a:rPr>
              <a:t>μTPC</a:t>
            </a:r>
            <a:r>
              <a:rPr lang="en-US" altLang="zh-CN" sz="2400" dirty="0">
                <a:latin typeface="Times New Roman" panose="02020603050405020304" pitchFamily="18" charset="0"/>
                <a:cs typeface="Times New Roman" panose="02020603050405020304" pitchFamily="18" charset="0"/>
              </a:rPr>
              <a:t> reconstruction is approximately 160 </a:t>
            </a:r>
            <a:r>
              <a:rPr lang="el-GR" altLang="zh-CN" sz="2400" dirty="0">
                <a:latin typeface="Times New Roman" panose="02020603050405020304" pitchFamily="18" charset="0"/>
                <a:cs typeface="Times New Roman" panose="02020603050405020304" pitchFamily="18" charset="0"/>
              </a:rPr>
              <a:t>μ</a:t>
            </a:r>
            <a:r>
              <a:rPr lang="en-US" altLang="zh-CN" sz="2400" dirty="0">
                <a:latin typeface="Times New Roman" panose="02020603050405020304" pitchFamily="18" charset="0"/>
                <a:cs typeface="Times New Roman" panose="02020603050405020304" pitchFamily="18" charset="0"/>
              </a:rPr>
              <a:t>m for particles with incident angles greater than 20 degrees. This paper covers the manufacturing of large area Micromegas detectors, cosmic ray testing, and data analysis methods.</a:t>
            </a:r>
          </a:p>
        </p:txBody>
      </p:sp>
      <p:sp>
        <p:nvSpPr>
          <p:cNvPr id="2" name="AutoShape 2" descr="https://file.aconf.org/conf/hk/2023/06/192113/images/pc_bg.jpg">
            <a:extLst>
              <a:ext uri="{FF2B5EF4-FFF2-40B4-BE49-F238E27FC236}">
                <a16:creationId xmlns:a16="http://schemas.microsoft.com/office/drawing/2014/main" id="{C46A86CF-2771-4ABC-96C9-0C38FCEAF5AE}"/>
              </a:ext>
            </a:extLst>
          </p:cNvPr>
          <p:cNvSpPr>
            <a:spLocks noChangeAspect="1" noChangeArrowheads="1"/>
          </p:cNvSpPr>
          <p:nvPr/>
        </p:nvSpPr>
        <p:spPr bwMode="auto">
          <a:xfrm>
            <a:off x="14966950" y="21086763"/>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 name="AutoShape 4" descr="https://file.aconf.org/conf/hk/2023/06/192113/images/pc_bg.jpg">
            <a:extLst>
              <a:ext uri="{FF2B5EF4-FFF2-40B4-BE49-F238E27FC236}">
                <a16:creationId xmlns:a16="http://schemas.microsoft.com/office/drawing/2014/main" id="{449CF30F-AFFD-4FD7-AC7F-62A37B39803D}"/>
              </a:ext>
            </a:extLst>
          </p:cNvPr>
          <p:cNvSpPr>
            <a:spLocks noChangeAspect="1" noChangeArrowheads="1"/>
          </p:cNvSpPr>
          <p:nvPr/>
        </p:nvSpPr>
        <p:spPr bwMode="auto">
          <a:xfrm>
            <a:off x="15119350" y="21239163"/>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6" name="图片 15">
            <a:extLst>
              <a:ext uri="{FF2B5EF4-FFF2-40B4-BE49-F238E27FC236}">
                <a16:creationId xmlns:a16="http://schemas.microsoft.com/office/drawing/2014/main" id="{B55372E2-0880-4C36-AA4F-9CC9B95C84CE}"/>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0" y="18836"/>
            <a:ext cx="4113955" cy="2557663"/>
          </a:xfrm>
          <a:prstGeom prst="rect">
            <a:avLst/>
          </a:prstGeom>
        </p:spPr>
      </p:pic>
      <p:sp>
        <p:nvSpPr>
          <p:cNvPr id="104" name="矩形: 圆角 103">
            <a:extLst>
              <a:ext uri="{FF2B5EF4-FFF2-40B4-BE49-F238E27FC236}">
                <a16:creationId xmlns:a16="http://schemas.microsoft.com/office/drawing/2014/main" id="{AE78CBBD-6749-4AAC-BDF2-7B787D33CACA}"/>
              </a:ext>
            </a:extLst>
          </p:cNvPr>
          <p:cNvSpPr/>
          <p:nvPr/>
        </p:nvSpPr>
        <p:spPr>
          <a:xfrm>
            <a:off x="11450697" y="9554491"/>
            <a:ext cx="18106257" cy="9082325"/>
          </a:xfrm>
          <a:prstGeom prst="roundRect">
            <a:avLst>
              <a:gd name="adj" fmla="val 443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id="{67DC8255-C754-491C-A9F8-A31F77D235F5}"/>
              </a:ext>
            </a:extLst>
          </p:cNvPr>
          <p:cNvSpPr txBox="1"/>
          <p:nvPr/>
        </p:nvSpPr>
        <p:spPr>
          <a:xfrm>
            <a:off x="829962" y="9737236"/>
            <a:ext cx="10060416" cy="6247864"/>
          </a:xfrm>
          <a:prstGeom prst="rect">
            <a:avLst/>
          </a:prstGeom>
          <a:noFill/>
        </p:spPr>
        <p:txBody>
          <a:bodyPr wrap="square" rtlCol="0">
            <a:spAutoFit/>
          </a:bodyPr>
          <a:lstStyle/>
          <a:p>
            <a:pPr marL="514350" indent="-514350">
              <a:buAutoNum type="arabicPeriod"/>
            </a:pPr>
            <a:r>
              <a:rPr lang="en-US" altLang="zh-CN" sz="3600" b="1" dirty="0">
                <a:latin typeface="Times New Roman" panose="02020603050405020304" pitchFamily="18" charset="0"/>
                <a:cs typeface="Times New Roman" panose="02020603050405020304" pitchFamily="18" charset="0"/>
              </a:rPr>
              <a:t>Introduction</a:t>
            </a:r>
          </a:p>
          <a:p>
            <a:r>
              <a:rPr lang="en-US" altLang="zh-CN" sz="2800" dirty="0">
                <a:latin typeface="Times New Roman" panose="02020603050405020304" pitchFamily="18" charset="0"/>
                <a:cs typeface="Times New Roman" panose="02020603050405020304" pitchFamily="18" charset="0"/>
              </a:rPr>
              <a:t>    The large area and high spatial resolution of particle detection are important aspects in the research and application of micropattern gaseous detector (MPGD). For instance, in the upgrade of the ATLAS NSW [1], the large area Micromegas detector has been selected, with a single module covering an area of 2-3 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Similarly, the CMS GEMs [2] also have opted the GEM detector, with a single module covering an area of 0.28-0.45 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a:t>
            </a:r>
          </a:p>
          <a:p>
            <a:r>
              <a:rPr lang="en-US" altLang="zh-CN" sz="2800" dirty="0">
                <a:latin typeface="Times New Roman" panose="02020603050405020304" pitchFamily="18" charset="0"/>
                <a:cs typeface="Times New Roman" panose="02020603050405020304" pitchFamily="18" charset="0"/>
              </a:rPr>
              <a:t>    In this study, we utilized the thermal bonding method (TBM) [3] to manufacture 400 × 400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and 600 × 600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Micromegas detectors and set up a cosmic ray test system to evaluate detector performance. Using this system, we have developed an alignment algorithm and investigated the position resolution, detection efficiency, and </a:t>
            </a:r>
            <a:r>
              <a:rPr lang="en-US" altLang="zh-CN" sz="2800" dirty="0" err="1">
                <a:latin typeface="Times New Roman" panose="02020603050405020304" pitchFamily="18" charset="0"/>
                <a:cs typeface="Times New Roman" panose="02020603050405020304" pitchFamily="18" charset="0"/>
              </a:rPr>
              <a:t>μTPC</a:t>
            </a:r>
            <a:r>
              <a:rPr lang="en-US" altLang="zh-CN" sz="2800" dirty="0">
                <a:latin typeface="Times New Roman" panose="02020603050405020304" pitchFamily="18" charset="0"/>
                <a:cs typeface="Times New Roman" panose="02020603050405020304" pitchFamily="18" charset="0"/>
              </a:rPr>
              <a:t> reconstruction.</a:t>
            </a:r>
            <a:endParaRPr lang="zh-CN" altLang="en-US" sz="2800" dirty="0">
              <a:latin typeface="Times New Roman" panose="02020603050405020304" pitchFamily="18" charset="0"/>
              <a:cs typeface="Times New Roman" panose="02020603050405020304" pitchFamily="18" charset="0"/>
            </a:endParaRPr>
          </a:p>
        </p:txBody>
      </p:sp>
      <p:sp>
        <p:nvSpPr>
          <p:cNvPr id="105" name="矩形: 圆角 104">
            <a:extLst>
              <a:ext uri="{FF2B5EF4-FFF2-40B4-BE49-F238E27FC236}">
                <a16:creationId xmlns:a16="http://schemas.microsoft.com/office/drawing/2014/main" id="{8754B9CD-5A1C-41DE-9118-60F1080CCFE5}"/>
              </a:ext>
            </a:extLst>
          </p:cNvPr>
          <p:cNvSpPr/>
          <p:nvPr/>
        </p:nvSpPr>
        <p:spPr>
          <a:xfrm>
            <a:off x="681746" y="9554492"/>
            <a:ext cx="10364524" cy="6572745"/>
          </a:xfrm>
          <a:prstGeom prst="roundRect">
            <a:avLst>
              <a:gd name="adj" fmla="val 424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a:extLst>
              <a:ext uri="{FF2B5EF4-FFF2-40B4-BE49-F238E27FC236}">
                <a16:creationId xmlns:a16="http://schemas.microsoft.com/office/drawing/2014/main" id="{394C350B-BE1C-4E9A-B61F-8719AF19EC81}"/>
              </a:ext>
            </a:extLst>
          </p:cNvPr>
          <p:cNvSpPr txBox="1"/>
          <p:nvPr/>
        </p:nvSpPr>
        <p:spPr>
          <a:xfrm>
            <a:off x="829961" y="16685688"/>
            <a:ext cx="10060417" cy="4093428"/>
          </a:xfrm>
          <a:prstGeom prst="rect">
            <a:avLst/>
          </a:prstGeom>
          <a:noFill/>
        </p:spPr>
        <p:txBody>
          <a:bodyPr wrap="square" rtlCol="0">
            <a:spAutoFit/>
          </a:bodyPr>
          <a:lstStyle/>
          <a:p>
            <a:r>
              <a:rPr lang="en-US" altLang="zh-CN" sz="3600" b="1" dirty="0">
                <a:latin typeface="Times New Roman" panose="02020603050405020304" pitchFamily="18" charset="0"/>
                <a:cs typeface="Times New Roman" panose="02020603050405020304" pitchFamily="18" charset="0"/>
              </a:rPr>
              <a:t>2. Design and fabrication of Micromegas</a:t>
            </a:r>
          </a:p>
          <a:p>
            <a:r>
              <a:rPr lang="en-US" altLang="zh-CN" sz="2800" dirty="0">
                <a:latin typeface="Times New Roman" panose="02020603050405020304" pitchFamily="18" charset="0"/>
                <a:cs typeface="Times New Roman" panose="02020603050405020304" pitchFamily="18" charset="0"/>
              </a:rPr>
              <a:t>    Fig. 1 (a) shows the schematic of 400 × 400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detectors.</a:t>
            </a:r>
            <a:r>
              <a:rPr lang="zh-CN" altLang="en-US"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The 600 × 600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detectors adopt a back-to-back structure design,</a:t>
            </a:r>
            <a:r>
              <a:rPr lang="zh-CN" altLang="en-US"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as</a:t>
            </a:r>
            <a:r>
              <a:rPr lang="zh-CN" altLang="en-US"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shown in Fig. 1 (b). </a:t>
            </a:r>
          </a:p>
          <a:p>
            <a:r>
              <a:rPr lang="en-US" altLang="zh-CN" sz="2800" dirty="0">
                <a:latin typeface="Times New Roman" panose="02020603050405020304" pitchFamily="18" charset="0"/>
                <a:cs typeface="Times New Roman" panose="02020603050405020304" pitchFamily="18" charset="0"/>
              </a:rPr>
              <a:t>    The TBM process is selected to manufacture the avalanche gap of the Micromegas detector. With the installation of the drift electrode, gas chamber, and readout connectors, a Micromegas detector is fabricated. The photo of 400 × 400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 and 600 × 600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 is shown in Fig. 2.</a:t>
            </a:r>
          </a:p>
        </p:txBody>
      </p:sp>
      <p:grpSp>
        <p:nvGrpSpPr>
          <p:cNvPr id="53" name="组合 52">
            <a:extLst>
              <a:ext uri="{FF2B5EF4-FFF2-40B4-BE49-F238E27FC236}">
                <a16:creationId xmlns:a16="http://schemas.microsoft.com/office/drawing/2014/main" id="{4B2E60EE-CBEB-4A46-94EC-73D388A91209}"/>
              </a:ext>
            </a:extLst>
          </p:cNvPr>
          <p:cNvGrpSpPr/>
          <p:nvPr/>
        </p:nvGrpSpPr>
        <p:grpSpPr>
          <a:xfrm>
            <a:off x="1688394" y="24606972"/>
            <a:ext cx="8343548" cy="3977800"/>
            <a:chOff x="21224276" y="19778399"/>
            <a:chExt cx="8343548" cy="3677598"/>
          </a:xfrm>
        </p:grpSpPr>
        <p:pic>
          <p:nvPicPr>
            <p:cNvPr id="29" name="图片 28">
              <a:extLst>
                <a:ext uri="{FF2B5EF4-FFF2-40B4-BE49-F238E27FC236}">
                  <a16:creationId xmlns:a16="http://schemas.microsoft.com/office/drawing/2014/main" id="{5BD3BFD8-7F6D-4B91-A948-EEE8F931AA5B}"/>
                </a:ext>
              </a:extLst>
            </p:cNvPr>
            <p:cNvPicPr>
              <a:picLocks noChangeAspect="1"/>
            </p:cNvPicPr>
            <p:nvPr/>
          </p:nvPicPr>
          <p:blipFill>
            <a:blip r:embed="rId17"/>
            <a:stretch>
              <a:fillRect/>
            </a:stretch>
          </p:blipFill>
          <p:spPr>
            <a:xfrm>
              <a:off x="22368878" y="19778399"/>
              <a:ext cx="6054345" cy="2572816"/>
            </a:xfrm>
            <a:prstGeom prst="rect">
              <a:avLst/>
            </a:prstGeom>
          </p:spPr>
        </p:pic>
        <p:sp>
          <p:nvSpPr>
            <p:cNvPr id="52" name="文本框 51">
              <a:extLst>
                <a:ext uri="{FF2B5EF4-FFF2-40B4-BE49-F238E27FC236}">
                  <a16:creationId xmlns:a16="http://schemas.microsoft.com/office/drawing/2014/main" id="{CDEA9B67-5487-4F19-825D-02AB5793D3DE}"/>
                </a:ext>
              </a:extLst>
            </p:cNvPr>
            <p:cNvSpPr txBox="1"/>
            <p:nvPr/>
          </p:nvSpPr>
          <p:spPr>
            <a:xfrm>
              <a:off x="21224276" y="22501890"/>
              <a:ext cx="8343548" cy="954107"/>
            </a:xfrm>
            <a:prstGeom prst="rect">
              <a:avLst/>
            </a:prstGeom>
            <a:noFill/>
          </p:spPr>
          <p:txBody>
            <a:bodyPr wrap="square" rtlCol="0">
              <a:spAutoFit/>
            </a:bodyPr>
            <a:lstStyle/>
            <a:p>
              <a:pPr algn="ctr"/>
              <a:r>
                <a:rPr lang="en-US" altLang="zh-CN" sz="2800" dirty="0">
                  <a:latin typeface="Times New Roman" panose="02020603050405020304" pitchFamily="18" charset="0"/>
                  <a:cs typeface="Times New Roman" panose="02020603050405020304" pitchFamily="18" charset="0"/>
                </a:rPr>
                <a:t>Fig. 2. Photo of 400 × 400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 on the left and 600 × 600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 on the right.</a:t>
              </a:r>
              <a:endParaRPr lang="zh-CN" altLang="en-US" sz="2800" dirty="0">
                <a:latin typeface="Times New Roman" panose="02020603050405020304" pitchFamily="18" charset="0"/>
                <a:cs typeface="Times New Roman" panose="02020603050405020304" pitchFamily="18" charset="0"/>
              </a:endParaRPr>
            </a:p>
          </p:txBody>
        </p:sp>
      </p:grpSp>
      <p:grpSp>
        <p:nvGrpSpPr>
          <p:cNvPr id="39" name="组合 38">
            <a:extLst>
              <a:ext uri="{FF2B5EF4-FFF2-40B4-BE49-F238E27FC236}">
                <a16:creationId xmlns:a16="http://schemas.microsoft.com/office/drawing/2014/main" id="{749981E5-7E89-4576-B78C-06363402C1C6}"/>
              </a:ext>
            </a:extLst>
          </p:cNvPr>
          <p:cNvGrpSpPr/>
          <p:nvPr/>
        </p:nvGrpSpPr>
        <p:grpSpPr>
          <a:xfrm>
            <a:off x="1582639" y="31969148"/>
            <a:ext cx="8769680" cy="4259459"/>
            <a:chOff x="20667594" y="13950063"/>
            <a:chExt cx="8769680" cy="4946116"/>
          </a:xfrm>
        </p:grpSpPr>
        <p:sp>
          <p:nvSpPr>
            <p:cNvPr id="55" name="文本框 54">
              <a:extLst>
                <a:ext uri="{FF2B5EF4-FFF2-40B4-BE49-F238E27FC236}">
                  <a16:creationId xmlns:a16="http://schemas.microsoft.com/office/drawing/2014/main" id="{AD8E633C-3389-4E31-89A1-88DB9533C1F1}"/>
                </a:ext>
              </a:extLst>
            </p:cNvPr>
            <p:cNvSpPr txBox="1"/>
            <p:nvPr/>
          </p:nvSpPr>
          <p:spPr>
            <a:xfrm>
              <a:off x="21031344" y="18370398"/>
              <a:ext cx="7048300" cy="525781"/>
            </a:xfrm>
            <a:prstGeom prst="rect">
              <a:avLst/>
            </a:prstGeom>
            <a:noFill/>
          </p:spPr>
          <p:txBody>
            <a:bodyPr wrap="square" rtlCol="0">
              <a:spAutoFit/>
            </a:bodyPr>
            <a:lstStyle/>
            <a:p>
              <a:pPr algn="ctr"/>
              <a:r>
                <a:rPr lang="en-US" altLang="zh-CN" sz="2800" dirty="0">
                  <a:latin typeface="Times New Roman" panose="02020603050405020304" pitchFamily="18" charset="0"/>
                  <a:cs typeface="Times New Roman" panose="02020603050405020304" pitchFamily="18" charset="0"/>
                </a:rPr>
                <a:t>Fig. 3. Schematic of cosmic ray test platform.</a:t>
              </a:r>
              <a:endParaRPr lang="zh-CN" altLang="en-US" sz="2800" dirty="0">
                <a:latin typeface="Times New Roman" panose="02020603050405020304" pitchFamily="18" charset="0"/>
                <a:cs typeface="Times New Roman" panose="02020603050405020304" pitchFamily="18" charset="0"/>
              </a:endParaRPr>
            </a:p>
          </p:txBody>
        </p:sp>
        <p:grpSp>
          <p:nvGrpSpPr>
            <p:cNvPr id="84" name="组合 83">
              <a:extLst>
                <a:ext uri="{FF2B5EF4-FFF2-40B4-BE49-F238E27FC236}">
                  <a16:creationId xmlns:a16="http://schemas.microsoft.com/office/drawing/2014/main" id="{5FBB3460-8267-4627-AC5D-0C8B2B90A38F}"/>
                </a:ext>
              </a:extLst>
            </p:cNvPr>
            <p:cNvGrpSpPr/>
            <p:nvPr/>
          </p:nvGrpSpPr>
          <p:grpSpPr>
            <a:xfrm>
              <a:off x="20667594" y="13950063"/>
              <a:ext cx="8769680" cy="4308921"/>
              <a:chOff x="6671701" y="1604325"/>
              <a:chExt cx="4556262" cy="2238687"/>
            </a:xfrm>
          </p:grpSpPr>
          <p:pic>
            <p:nvPicPr>
              <p:cNvPr id="92" name="图片 91">
                <a:extLst>
                  <a:ext uri="{FF2B5EF4-FFF2-40B4-BE49-F238E27FC236}">
                    <a16:creationId xmlns:a16="http://schemas.microsoft.com/office/drawing/2014/main" id="{DC11B009-7C9A-43F6-9794-18A7B3C23C99}"/>
                  </a:ext>
                </a:extLst>
              </p:cNvPr>
              <p:cNvPicPr>
                <a:picLocks noChangeAspect="1"/>
              </p:cNvPicPr>
              <p:nvPr/>
            </p:nvPicPr>
            <p:blipFill>
              <a:blip r:embed="rId18"/>
              <a:stretch>
                <a:fillRect/>
              </a:stretch>
            </p:blipFill>
            <p:spPr>
              <a:xfrm>
                <a:off x="7896199" y="1604325"/>
                <a:ext cx="1590897" cy="2238687"/>
              </a:xfrm>
              <a:prstGeom prst="rect">
                <a:avLst/>
              </a:prstGeom>
            </p:spPr>
          </p:pic>
          <p:sp>
            <p:nvSpPr>
              <p:cNvPr id="93" name="右大括号 92">
                <a:extLst>
                  <a:ext uri="{FF2B5EF4-FFF2-40B4-BE49-F238E27FC236}">
                    <a16:creationId xmlns:a16="http://schemas.microsoft.com/office/drawing/2014/main" id="{7B4A98A4-650C-4627-8E0D-6E6DFD73D2C8}"/>
                  </a:ext>
                </a:extLst>
              </p:cNvPr>
              <p:cNvSpPr/>
              <p:nvPr/>
            </p:nvSpPr>
            <p:spPr bwMode="auto">
              <a:xfrm>
                <a:off x="9440155" y="1738821"/>
                <a:ext cx="103011" cy="532658"/>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25000">
                  <a:ln>
                    <a:noFill/>
                  </a:ln>
                  <a:solidFill>
                    <a:schemeClr val="tx1"/>
                  </a:solidFill>
                  <a:effectLst/>
                  <a:latin typeface="Arial" panose="020B0604020202020204" pitchFamily="34" charset="0"/>
                  <a:ea typeface="宋体" panose="02010600030101010101" pitchFamily="2" charset="-122"/>
                </a:endParaRPr>
              </a:p>
            </p:txBody>
          </p:sp>
          <p:sp>
            <p:nvSpPr>
              <p:cNvPr id="94" name="文本框 93">
                <a:extLst>
                  <a:ext uri="{FF2B5EF4-FFF2-40B4-BE49-F238E27FC236}">
                    <a16:creationId xmlns:a16="http://schemas.microsoft.com/office/drawing/2014/main" id="{A03EA6EC-A1F0-4CAA-B30A-7831CFE01672}"/>
                  </a:ext>
                </a:extLst>
              </p:cNvPr>
              <p:cNvSpPr txBox="1"/>
              <p:nvPr/>
            </p:nvSpPr>
            <p:spPr>
              <a:xfrm>
                <a:off x="9589802" y="1722943"/>
                <a:ext cx="1638161" cy="575615"/>
              </a:xfrm>
              <a:prstGeom prst="rect">
                <a:avLst/>
              </a:prstGeom>
              <a:noFill/>
            </p:spPr>
            <p:txBody>
              <a:bodyPr wrap="square" rtlCol="0">
                <a:spAutoFit/>
              </a:bodyPr>
              <a:lstStyle/>
              <a:p>
                <a:r>
                  <a:rPr lang="en-US" altLang="zh-CN" sz="2800" dirty="0">
                    <a:latin typeface="Times New Roman" panose="02020603050405020304" pitchFamily="18" charset="0"/>
                    <a:cs typeface="Times New Roman" panose="02020603050405020304" pitchFamily="18" charset="0"/>
                  </a:rPr>
                  <a:t>4</a:t>
                </a:r>
                <a:r>
                  <a:rPr lang="zh-CN" altLang="en-US"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150 × 150 mm</a:t>
                </a:r>
                <a:r>
                  <a:rPr lang="en-US" altLang="zh-CN" sz="2800" baseline="30000" dirty="0">
                    <a:latin typeface="Times New Roman" panose="02020603050405020304" pitchFamily="18" charset="0"/>
                    <a:cs typeface="Times New Roman" panose="02020603050405020304" pitchFamily="18" charset="0"/>
                  </a:rPr>
                  <a:t>2</a:t>
                </a:r>
              </a:p>
              <a:p>
                <a:r>
                  <a:rPr lang="en-US" altLang="zh-CN" sz="2800" dirty="0">
                    <a:latin typeface="Times New Roman" panose="02020603050405020304" pitchFamily="18" charset="0"/>
                    <a:cs typeface="Times New Roman" panose="02020603050405020304" pitchFamily="18" charset="0"/>
                  </a:rPr>
                  <a:t>reference detectors</a:t>
                </a:r>
                <a:endParaRPr lang="zh-CN" altLang="en-US" sz="2800" dirty="0">
                  <a:latin typeface="Times New Roman" panose="02020603050405020304" pitchFamily="18" charset="0"/>
                  <a:cs typeface="Times New Roman" panose="02020603050405020304" pitchFamily="18" charset="0"/>
                </a:endParaRPr>
              </a:p>
            </p:txBody>
          </p:sp>
          <p:sp>
            <p:nvSpPr>
              <p:cNvPr id="95" name="右大括号 94">
                <a:extLst>
                  <a:ext uri="{FF2B5EF4-FFF2-40B4-BE49-F238E27FC236}">
                    <a16:creationId xmlns:a16="http://schemas.microsoft.com/office/drawing/2014/main" id="{CE714C2E-12F0-483D-BFCC-CD4E0E2CA2F1}"/>
                  </a:ext>
                </a:extLst>
              </p:cNvPr>
              <p:cNvSpPr/>
              <p:nvPr/>
            </p:nvSpPr>
            <p:spPr bwMode="auto">
              <a:xfrm>
                <a:off x="9440155" y="3155700"/>
                <a:ext cx="103011" cy="532658"/>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25000">
                  <a:ln>
                    <a:noFill/>
                  </a:ln>
                  <a:solidFill>
                    <a:schemeClr val="tx1"/>
                  </a:solidFill>
                  <a:effectLst/>
                  <a:latin typeface="Arial" panose="020B0604020202020204" pitchFamily="34" charset="0"/>
                  <a:ea typeface="宋体" panose="02010600030101010101" pitchFamily="2" charset="-122"/>
                </a:endParaRPr>
              </a:p>
            </p:txBody>
          </p:sp>
          <p:sp>
            <p:nvSpPr>
              <p:cNvPr id="96" name="文本框 95">
                <a:extLst>
                  <a:ext uri="{FF2B5EF4-FFF2-40B4-BE49-F238E27FC236}">
                    <a16:creationId xmlns:a16="http://schemas.microsoft.com/office/drawing/2014/main" id="{DB7725F6-8081-4381-82DD-0F5B8832CA96}"/>
                  </a:ext>
                </a:extLst>
              </p:cNvPr>
              <p:cNvSpPr txBox="1"/>
              <p:nvPr/>
            </p:nvSpPr>
            <p:spPr>
              <a:xfrm>
                <a:off x="9589801" y="3145304"/>
                <a:ext cx="1606453" cy="575615"/>
              </a:xfrm>
              <a:prstGeom prst="rect">
                <a:avLst/>
              </a:prstGeom>
              <a:noFill/>
            </p:spPr>
            <p:txBody>
              <a:bodyPr wrap="square" rtlCol="0">
                <a:spAutoFit/>
              </a:bodyPr>
              <a:lstStyle/>
              <a:p>
                <a:r>
                  <a:rPr lang="en-US" altLang="zh-CN" sz="2800" dirty="0">
                    <a:latin typeface="Times New Roman" panose="02020603050405020304" pitchFamily="18" charset="0"/>
                    <a:cs typeface="Times New Roman" panose="02020603050405020304" pitchFamily="18" charset="0"/>
                  </a:rPr>
                  <a:t>4</a:t>
                </a:r>
                <a:r>
                  <a:rPr lang="zh-CN" altLang="en-US"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150 × 150 mm</a:t>
                </a:r>
                <a:r>
                  <a:rPr lang="en-US" altLang="zh-CN" sz="2800" baseline="30000" dirty="0">
                    <a:latin typeface="Times New Roman" panose="02020603050405020304" pitchFamily="18" charset="0"/>
                    <a:cs typeface="Times New Roman" panose="02020603050405020304" pitchFamily="18" charset="0"/>
                  </a:rPr>
                  <a:t>2</a:t>
                </a:r>
              </a:p>
              <a:p>
                <a:r>
                  <a:rPr lang="en-US" altLang="zh-CN" sz="2800" dirty="0">
                    <a:latin typeface="Times New Roman" panose="02020603050405020304" pitchFamily="18" charset="0"/>
                    <a:cs typeface="Times New Roman" panose="02020603050405020304" pitchFamily="18" charset="0"/>
                  </a:rPr>
                  <a:t>reference detectors</a:t>
                </a:r>
                <a:endParaRPr lang="zh-CN" altLang="en-US" sz="2800" dirty="0">
                  <a:latin typeface="Times New Roman" panose="02020603050405020304" pitchFamily="18" charset="0"/>
                  <a:cs typeface="Times New Roman" panose="02020603050405020304" pitchFamily="18" charset="0"/>
                </a:endParaRPr>
              </a:p>
            </p:txBody>
          </p:sp>
          <p:sp>
            <p:nvSpPr>
              <p:cNvPr id="97" name="文本框 96">
                <a:extLst>
                  <a:ext uri="{FF2B5EF4-FFF2-40B4-BE49-F238E27FC236}">
                    <a16:creationId xmlns:a16="http://schemas.microsoft.com/office/drawing/2014/main" id="{A0296CF9-A230-4F4F-BCAF-9856693F24E8}"/>
                  </a:ext>
                </a:extLst>
              </p:cNvPr>
              <p:cNvSpPr txBox="1"/>
              <p:nvPr/>
            </p:nvSpPr>
            <p:spPr>
              <a:xfrm>
                <a:off x="9589802" y="2450146"/>
                <a:ext cx="1518585" cy="575615"/>
              </a:xfrm>
              <a:prstGeom prst="rect">
                <a:avLst/>
              </a:prstGeom>
              <a:noFill/>
            </p:spPr>
            <p:txBody>
              <a:bodyPr wrap="square" rtlCol="0">
                <a:spAutoFit/>
              </a:bodyPr>
              <a:lstStyle/>
              <a:p>
                <a:r>
                  <a:rPr lang="en-US" altLang="zh-CN" sz="2800" dirty="0">
                    <a:latin typeface="Times New Roman" panose="02020603050405020304" pitchFamily="18" charset="0"/>
                    <a:cs typeface="Times New Roman" panose="02020603050405020304" pitchFamily="18" charset="0"/>
                  </a:rPr>
                  <a:t>2 400 × 400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test detectors</a:t>
                </a:r>
                <a:endParaRPr lang="zh-CN" altLang="en-US" sz="2800" dirty="0">
                  <a:latin typeface="Times New Roman" panose="02020603050405020304" pitchFamily="18" charset="0"/>
                  <a:cs typeface="Times New Roman" panose="02020603050405020304" pitchFamily="18" charset="0"/>
                </a:endParaRPr>
              </a:p>
            </p:txBody>
          </p:sp>
          <p:sp>
            <p:nvSpPr>
              <p:cNvPr id="98" name="右大括号 97">
                <a:extLst>
                  <a:ext uri="{FF2B5EF4-FFF2-40B4-BE49-F238E27FC236}">
                    <a16:creationId xmlns:a16="http://schemas.microsoft.com/office/drawing/2014/main" id="{526C4989-F1C6-4DC3-87B5-BE79C6074303}"/>
                  </a:ext>
                </a:extLst>
              </p:cNvPr>
              <p:cNvSpPr/>
              <p:nvPr/>
            </p:nvSpPr>
            <p:spPr bwMode="auto">
              <a:xfrm>
                <a:off x="9440156" y="2559975"/>
                <a:ext cx="103010" cy="344548"/>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25000" dirty="0">
                  <a:ln>
                    <a:noFill/>
                  </a:ln>
                  <a:solidFill>
                    <a:schemeClr val="tx1"/>
                  </a:solidFill>
                  <a:effectLst/>
                  <a:latin typeface="Arial" panose="020B0604020202020204" pitchFamily="34" charset="0"/>
                  <a:ea typeface="宋体" panose="02010600030101010101" pitchFamily="2" charset="-122"/>
                </a:endParaRPr>
              </a:p>
            </p:txBody>
          </p:sp>
          <p:sp>
            <p:nvSpPr>
              <p:cNvPr id="99" name="右大括号 98">
                <a:extLst>
                  <a:ext uri="{FF2B5EF4-FFF2-40B4-BE49-F238E27FC236}">
                    <a16:creationId xmlns:a16="http://schemas.microsoft.com/office/drawing/2014/main" id="{DA7251FF-D58D-4FB3-AC6F-71FB2F1E0EE3}"/>
                  </a:ext>
                </a:extLst>
              </p:cNvPr>
              <p:cNvSpPr/>
              <p:nvPr/>
            </p:nvSpPr>
            <p:spPr bwMode="auto">
              <a:xfrm flipH="1">
                <a:off x="8031309" y="1646864"/>
                <a:ext cx="110764" cy="344548"/>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25000" dirty="0">
                  <a:ln>
                    <a:noFill/>
                  </a:ln>
                  <a:solidFill>
                    <a:schemeClr val="tx1"/>
                  </a:solidFill>
                  <a:effectLst/>
                  <a:latin typeface="Arial" panose="020B0604020202020204" pitchFamily="34" charset="0"/>
                  <a:ea typeface="宋体" panose="02010600030101010101" pitchFamily="2" charset="-122"/>
                </a:endParaRPr>
              </a:p>
            </p:txBody>
          </p:sp>
          <p:sp>
            <p:nvSpPr>
              <p:cNvPr id="100" name="右大括号 99">
                <a:extLst>
                  <a:ext uri="{FF2B5EF4-FFF2-40B4-BE49-F238E27FC236}">
                    <a16:creationId xmlns:a16="http://schemas.microsoft.com/office/drawing/2014/main" id="{E31A2A73-47AF-4A84-AC6F-24EFA4B4A391}"/>
                  </a:ext>
                </a:extLst>
              </p:cNvPr>
              <p:cNvSpPr/>
              <p:nvPr/>
            </p:nvSpPr>
            <p:spPr bwMode="auto">
              <a:xfrm flipH="1">
                <a:off x="8030311" y="3384218"/>
                <a:ext cx="110764" cy="344548"/>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25000" dirty="0">
                  <a:ln>
                    <a:noFill/>
                  </a:ln>
                  <a:solidFill>
                    <a:schemeClr val="tx1"/>
                  </a:solidFill>
                  <a:effectLst/>
                  <a:latin typeface="Arial" panose="020B0604020202020204" pitchFamily="34" charset="0"/>
                  <a:ea typeface="宋体" panose="02010600030101010101" pitchFamily="2" charset="-122"/>
                </a:endParaRPr>
              </a:p>
            </p:txBody>
          </p:sp>
          <p:sp>
            <p:nvSpPr>
              <p:cNvPr id="101" name="文本框 100">
                <a:extLst>
                  <a:ext uri="{FF2B5EF4-FFF2-40B4-BE49-F238E27FC236}">
                    <a16:creationId xmlns:a16="http://schemas.microsoft.com/office/drawing/2014/main" id="{C9A1F100-0B87-4784-BB85-640E48E75386}"/>
                  </a:ext>
                </a:extLst>
              </p:cNvPr>
              <p:cNvSpPr txBox="1"/>
              <p:nvPr/>
            </p:nvSpPr>
            <p:spPr>
              <a:xfrm>
                <a:off x="6671701" y="2510372"/>
                <a:ext cx="850820" cy="495703"/>
              </a:xfrm>
              <a:prstGeom prst="rect">
                <a:avLst/>
              </a:prstGeom>
              <a:noFill/>
            </p:spPr>
            <p:txBody>
              <a:bodyPr wrap="square" rtlCol="0">
                <a:spAutoFit/>
              </a:bodyPr>
              <a:lstStyle/>
              <a:p>
                <a:r>
                  <a:rPr lang="en-US" altLang="zh-CN" sz="2800" dirty="0">
                    <a:latin typeface="Times New Roman" panose="02020603050405020304" pitchFamily="18" charset="0"/>
                    <a:cs typeface="Times New Roman" panose="02020603050405020304" pitchFamily="18" charset="0"/>
                  </a:rPr>
                  <a:t>Trigger detectors</a:t>
                </a:r>
                <a:endParaRPr lang="zh-CN" altLang="en-US" sz="2800" dirty="0">
                  <a:latin typeface="Times New Roman" panose="02020603050405020304" pitchFamily="18" charset="0"/>
                  <a:cs typeface="Times New Roman" panose="02020603050405020304" pitchFamily="18" charset="0"/>
                </a:endParaRPr>
              </a:p>
            </p:txBody>
          </p:sp>
          <p:cxnSp>
            <p:nvCxnSpPr>
              <p:cNvPr id="102" name="直接连接符 101">
                <a:extLst>
                  <a:ext uri="{FF2B5EF4-FFF2-40B4-BE49-F238E27FC236}">
                    <a16:creationId xmlns:a16="http://schemas.microsoft.com/office/drawing/2014/main" id="{E5BE024A-547D-41BF-B509-080212373768}"/>
                  </a:ext>
                </a:extLst>
              </p:cNvPr>
              <p:cNvCxnSpPr>
                <a:cxnSpLocks/>
                <a:endCxn id="101" idx="3"/>
              </p:cNvCxnSpPr>
              <p:nvPr/>
            </p:nvCxnSpPr>
            <p:spPr bwMode="auto">
              <a:xfrm flipH="1">
                <a:off x="7522521" y="1847256"/>
                <a:ext cx="474931" cy="91096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 name="直接连接符 102">
                <a:extLst>
                  <a:ext uri="{FF2B5EF4-FFF2-40B4-BE49-F238E27FC236}">
                    <a16:creationId xmlns:a16="http://schemas.microsoft.com/office/drawing/2014/main" id="{B437BC05-9601-46DA-80AA-42A627A5209A}"/>
                  </a:ext>
                </a:extLst>
              </p:cNvPr>
              <p:cNvCxnSpPr>
                <a:cxnSpLocks/>
                <a:endCxn id="101" idx="3"/>
              </p:cNvCxnSpPr>
              <p:nvPr/>
            </p:nvCxnSpPr>
            <p:spPr bwMode="auto">
              <a:xfrm flipH="1" flipV="1">
                <a:off x="7522521" y="2758223"/>
                <a:ext cx="474931" cy="785548"/>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sp>
        <p:nvSpPr>
          <p:cNvPr id="106" name="矩形: 圆角 105">
            <a:extLst>
              <a:ext uri="{FF2B5EF4-FFF2-40B4-BE49-F238E27FC236}">
                <a16:creationId xmlns:a16="http://schemas.microsoft.com/office/drawing/2014/main" id="{C7FE7B73-E4DD-4DE6-B0E7-9651D3E78D23}"/>
              </a:ext>
            </a:extLst>
          </p:cNvPr>
          <p:cNvSpPr/>
          <p:nvPr/>
        </p:nvSpPr>
        <p:spPr>
          <a:xfrm>
            <a:off x="681747" y="16467108"/>
            <a:ext cx="10373445" cy="19984404"/>
          </a:xfrm>
          <a:prstGeom prst="roundRect">
            <a:avLst>
              <a:gd name="adj" fmla="val 290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9" name="组合 108">
            <a:extLst>
              <a:ext uri="{FF2B5EF4-FFF2-40B4-BE49-F238E27FC236}">
                <a16:creationId xmlns:a16="http://schemas.microsoft.com/office/drawing/2014/main" id="{33D31DED-F6F7-459B-B17B-1C49479C39AA}"/>
              </a:ext>
            </a:extLst>
          </p:cNvPr>
          <p:cNvGrpSpPr/>
          <p:nvPr/>
        </p:nvGrpSpPr>
        <p:grpSpPr>
          <a:xfrm>
            <a:off x="681746" y="36820552"/>
            <a:ext cx="28931154" cy="4461095"/>
            <a:chOff x="681746" y="36583969"/>
            <a:chExt cx="28931154" cy="4384005"/>
          </a:xfrm>
        </p:grpSpPr>
        <p:sp>
          <p:nvSpPr>
            <p:cNvPr id="91" name="文本框 90">
              <a:extLst>
                <a:ext uri="{FF2B5EF4-FFF2-40B4-BE49-F238E27FC236}">
                  <a16:creationId xmlns:a16="http://schemas.microsoft.com/office/drawing/2014/main" id="{393D0D58-5914-4C7F-9C0A-2CFFBB0B5CA2}"/>
                </a:ext>
              </a:extLst>
            </p:cNvPr>
            <p:cNvSpPr txBox="1"/>
            <p:nvPr/>
          </p:nvSpPr>
          <p:spPr>
            <a:xfrm>
              <a:off x="829961" y="36628324"/>
              <a:ext cx="28580366" cy="4339650"/>
            </a:xfrm>
            <a:prstGeom prst="rect">
              <a:avLst/>
            </a:prstGeom>
            <a:noFill/>
          </p:spPr>
          <p:txBody>
            <a:bodyPr wrap="square" rtlCol="0">
              <a:spAutoFit/>
            </a:bodyPr>
            <a:lstStyle/>
            <a:p>
              <a:r>
                <a:rPr lang="en-US" altLang="zh-CN" sz="3600" b="1" dirty="0">
                  <a:latin typeface="Times New Roman" panose="02020603050405020304" pitchFamily="18" charset="0"/>
                  <a:cs typeface="Times New Roman" panose="02020603050405020304" pitchFamily="18" charset="0"/>
                </a:rPr>
                <a:t>6. Conclusion</a:t>
              </a:r>
            </a:p>
            <a:p>
              <a:r>
                <a:rPr lang="en-US" altLang="zh-CN" sz="2800" dirty="0">
                  <a:latin typeface="Times New Roman" panose="02020603050405020304" pitchFamily="18" charset="0"/>
                  <a:cs typeface="Times New Roman" panose="02020603050405020304" pitchFamily="18" charset="0"/>
                </a:rPr>
                <a:t>    This paper introduces large area Micromegas detectors fabricated using the TBM method, and investigates their performance. Through cosmic ray testing of 400 × 400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detectors, the efficiency is better than 95%, the position resolution by the charge center method is 100-120 </a:t>
              </a:r>
              <a:r>
                <a:rPr lang="en-US" altLang="zh-CN" sz="2800" dirty="0" err="1">
                  <a:latin typeface="Times New Roman" panose="02020603050405020304" pitchFamily="18" charset="0"/>
                  <a:cs typeface="Times New Roman" panose="02020603050405020304" pitchFamily="18" charset="0"/>
                </a:rPr>
                <a:t>μm</a:t>
              </a:r>
              <a:r>
                <a:rPr lang="en-US" altLang="zh-CN" sz="2800" dirty="0">
                  <a:latin typeface="Times New Roman" panose="02020603050405020304" pitchFamily="18" charset="0"/>
                  <a:cs typeface="Times New Roman" panose="02020603050405020304" pitchFamily="18" charset="0"/>
                </a:rPr>
                <a:t>, and the </a:t>
              </a:r>
              <a:r>
                <a:rPr lang="en-US" altLang="zh-CN" sz="2800" dirty="0" err="1">
                  <a:latin typeface="Times New Roman" panose="02020603050405020304" pitchFamily="18" charset="0"/>
                  <a:cs typeface="Times New Roman" panose="02020603050405020304" pitchFamily="18" charset="0"/>
                </a:rPr>
                <a:t>μTPC</a:t>
              </a:r>
              <a:r>
                <a:rPr lang="en-US" altLang="zh-CN" sz="2800" dirty="0">
                  <a:latin typeface="Times New Roman" panose="02020603050405020304" pitchFamily="18" charset="0"/>
                  <a:cs typeface="Times New Roman" panose="02020603050405020304" pitchFamily="18" charset="0"/>
                </a:rPr>
                <a:t> reconstruction achieves a position resolution of approximately 160 </a:t>
              </a:r>
              <a:r>
                <a:rPr lang="en-US" altLang="zh-CN" sz="2800" dirty="0" err="1">
                  <a:latin typeface="Times New Roman" panose="02020603050405020304" pitchFamily="18" charset="0"/>
                  <a:cs typeface="Times New Roman" panose="02020603050405020304" pitchFamily="18" charset="0"/>
                </a:rPr>
                <a:t>μm</a:t>
              </a:r>
              <a:r>
                <a:rPr lang="en-US" altLang="zh-CN" sz="2800" dirty="0">
                  <a:latin typeface="Times New Roman" panose="02020603050405020304" pitchFamily="18" charset="0"/>
                  <a:cs typeface="Times New Roman" panose="02020603050405020304" pitchFamily="18" charset="0"/>
                </a:rPr>
                <a:t> at angles greater than 20°. A preliminary study of 600 × 600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detectors has been conducted. Additionally, a new algorithm for alignment of planar detectors is proposed in this study, effectively addressing the divergence issue during rotation alignment in the x/y dimensions.</a:t>
              </a:r>
            </a:p>
            <a:p>
              <a:endParaRPr lang="en-US" altLang="zh-CN" sz="2800" dirty="0">
                <a:latin typeface="Times New Roman" panose="02020603050405020304" pitchFamily="18" charset="0"/>
                <a:cs typeface="Times New Roman" panose="02020603050405020304" pitchFamily="18" charset="0"/>
              </a:endParaRPr>
            </a:p>
            <a:p>
              <a:r>
                <a:rPr kumimoji="0" lang="en-US" altLang="zh-CN" sz="2000" b="1" i="0" u="none" strike="noStrike" kern="120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Reference</a:t>
              </a:r>
              <a:endParaRPr lang="en-US" altLang="zh-CN" sz="2000" dirty="0">
                <a:latin typeface="Times New Roman" panose="02020603050405020304" pitchFamily="18" charset="0"/>
                <a:cs typeface="Times New Roman" panose="02020603050405020304" pitchFamily="18" charset="0"/>
              </a:endParaRPr>
            </a:p>
            <a:p>
              <a:r>
                <a:rPr lang="en-US" altLang="zh-CN" sz="2000" dirty="0">
                  <a:latin typeface="Times New Roman" panose="02020603050405020304" pitchFamily="18" charset="0"/>
                  <a:cs typeface="Times New Roman" panose="02020603050405020304" pitchFamily="18" charset="0"/>
                </a:rPr>
                <a:t>[1]	Kawamoto T , Richter R , </a:t>
              </a:r>
              <a:r>
                <a:rPr lang="en-US" altLang="zh-CN" sz="2000" dirty="0" err="1">
                  <a:latin typeface="Times New Roman" panose="02020603050405020304" pitchFamily="18" charset="0"/>
                  <a:cs typeface="Times New Roman" panose="02020603050405020304" pitchFamily="18" charset="0"/>
                </a:rPr>
                <a:t>Dallapiccola</a:t>
              </a:r>
              <a:r>
                <a:rPr lang="en-US" altLang="zh-CN" sz="2000" dirty="0">
                  <a:latin typeface="Times New Roman" panose="02020603050405020304" pitchFamily="18" charset="0"/>
                  <a:cs typeface="Times New Roman" panose="02020603050405020304" pitchFamily="18" charset="0"/>
                </a:rPr>
                <a:t> C ,et </a:t>
              </a:r>
              <a:r>
                <a:rPr lang="en-US" altLang="zh-CN" sz="2000" dirty="0" err="1">
                  <a:latin typeface="Times New Roman" panose="02020603050405020304" pitchFamily="18" charset="0"/>
                  <a:cs typeface="Times New Roman" panose="02020603050405020304" pitchFamily="18" charset="0"/>
                </a:rPr>
                <a:t>al.New</a:t>
              </a:r>
              <a:r>
                <a:rPr lang="en-US" altLang="zh-CN" sz="2000" dirty="0">
                  <a:latin typeface="Times New Roman" panose="02020603050405020304" pitchFamily="18" charset="0"/>
                  <a:cs typeface="Times New Roman" panose="02020603050405020304" pitchFamily="18" charset="0"/>
                </a:rPr>
                <a:t> Small Wheel Technical Design Report[J].  2013.</a:t>
              </a:r>
            </a:p>
            <a:p>
              <a:r>
                <a:rPr lang="en-US" altLang="zh-CN" sz="2000" dirty="0">
                  <a:latin typeface="Times New Roman" panose="02020603050405020304" pitchFamily="18" charset="0"/>
                  <a:cs typeface="Times New Roman" panose="02020603050405020304" pitchFamily="18" charset="0"/>
                </a:rPr>
                <a:t>[2]	</a:t>
              </a:r>
              <a:r>
                <a:rPr lang="en-US" altLang="zh-CN" sz="2000" dirty="0" err="1">
                  <a:latin typeface="Times New Roman" panose="02020603050405020304" pitchFamily="18" charset="0"/>
                  <a:cs typeface="Times New Roman" panose="02020603050405020304" pitchFamily="18" charset="0"/>
                </a:rPr>
                <a:t>Colaleo</a:t>
              </a:r>
              <a:r>
                <a:rPr lang="en-US" altLang="zh-CN" sz="2000" dirty="0">
                  <a:latin typeface="Times New Roman" panose="02020603050405020304" pitchFamily="18" charset="0"/>
                  <a:cs typeface="Times New Roman" panose="02020603050405020304" pitchFamily="18" charset="0"/>
                </a:rPr>
                <a:t> A , Safonov A , Sharma A ,et </a:t>
              </a:r>
              <a:r>
                <a:rPr lang="en-US" altLang="zh-CN" sz="2000" dirty="0" err="1">
                  <a:latin typeface="Times New Roman" panose="02020603050405020304" pitchFamily="18" charset="0"/>
                  <a:cs typeface="Times New Roman" panose="02020603050405020304" pitchFamily="18" charset="0"/>
                </a:rPr>
                <a:t>al.CMS</a:t>
              </a:r>
              <a:r>
                <a:rPr lang="en-US" altLang="zh-CN" sz="2000" dirty="0">
                  <a:latin typeface="Times New Roman" panose="02020603050405020304" pitchFamily="18" charset="0"/>
                  <a:cs typeface="Times New Roman" panose="02020603050405020304" pitchFamily="18" charset="0"/>
                </a:rPr>
                <a:t> Technical Design Report for the Muon Endcap GEM Upgrade[J].  2015.</a:t>
              </a:r>
            </a:p>
            <a:p>
              <a:r>
                <a:rPr lang="en-US" altLang="zh-CN" sz="2000" dirty="0">
                  <a:latin typeface="Times New Roman" panose="02020603050405020304" pitchFamily="18" charset="0"/>
                  <a:cs typeface="Times New Roman" panose="02020603050405020304" pitchFamily="18" charset="0"/>
                </a:rPr>
                <a:t>[3]	Feng J , Zhang Z , Liu J ,et </a:t>
              </a:r>
              <a:r>
                <a:rPr lang="en-US" altLang="zh-CN" sz="2000" dirty="0" err="1">
                  <a:latin typeface="Times New Roman" panose="02020603050405020304" pitchFamily="18" charset="0"/>
                  <a:cs typeface="Times New Roman" panose="02020603050405020304" pitchFamily="18" charset="0"/>
                </a:rPr>
                <a:t>al.A</a:t>
              </a:r>
              <a:r>
                <a:rPr lang="en-US" altLang="zh-CN" sz="2000" dirty="0">
                  <a:latin typeface="Times New Roman" panose="02020603050405020304" pitchFamily="18" charset="0"/>
                  <a:cs typeface="Times New Roman" panose="02020603050405020304" pitchFamily="18" charset="0"/>
                </a:rPr>
                <a:t> thermal bonding method for manufacturing Micromegas detectors[J].North-Holland, 2021.DOI:10.1016/J.NIMA.2020.164958.</a:t>
              </a:r>
            </a:p>
            <a:p>
              <a:r>
                <a:rPr lang="en-US" altLang="zh-CN" sz="2000" dirty="0">
                  <a:latin typeface="Times New Roman" panose="02020603050405020304" pitchFamily="18" charset="0"/>
                  <a:cs typeface="Times New Roman" panose="02020603050405020304" pitchFamily="18" charset="0"/>
                </a:rPr>
                <a:t>[4]	</a:t>
              </a:r>
              <a:r>
                <a:rPr lang="en-US" altLang="zh-CN" sz="2000" dirty="0" err="1">
                  <a:latin typeface="Times New Roman" panose="02020603050405020304" pitchFamily="18" charset="0"/>
                  <a:cs typeface="Times New Roman" panose="02020603050405020304" pitchFamily="18" charset="0"/>
                </a:rPr>
                <a:t>Blobel</a:t>
              </a:r>
              <a:r>
                <a:rPr lang="en-US" altLang="zh-CN" sz="2000" dirty="0">
                  <a:latin typeface="Times New Roman" panose="02020603050405020304" pitchFamily="18" charset="0"/>
                  <a:cs typeface="Times New Roman" panose="02020603050405020304" pitchFamily="18" charset="0"/>
                </a:rPr>
                <a:t> V .Software alignment for tracking detectors[J].Nuclear Instruments and Methods in Physics Research Section A: Accelerators, Spectrometers, Detectors and Associated Equipment, 2006, 566(1):5-13.DOI:10.1016/j.nima.2006.05.157.</a:t>
              </a:r>
              <a:endParaRPr lang="zh-CN" altLang="en-US" sz="2000" dirty="0">
                <a:latin typeface="Times New Roman" panose="02020603050405020304" pitchFamily="18" charset="0"/>
                <a:cs typeface="Times New Roman" panose="02020603050405020304" pitchFamily="18" charset="0"/>
              </a:endParaRPr>
            </a:p>
          </p:txBody>
        </p:sp>
        <p:sp>
          <p:nvSpPr>
            <p:cNvPr id="107" name="矩形: 圆角 106">
              <a:extLst>
                <a:ext uri="{FF2B5EF4-FFF2-40B4-BE49-F238E27FC236}">
                  <a16:creationId xmlns:a16="http://schemas.microsoft.com/office/drawing/2014/main" id="{C4F949EA-ADE8-4173-8942-AC2058657AE8}"/>
                </a:ext>
              </a:extLst>
            </p:cNvPr>
            <p:cNvSpPr/>
            <p:nvPr/>
          </p:nvSpPr>
          <p:spPr>
            <a:xfrm>
              <a:off x="681746" y="36583969"/>
              <a:ext cx="28931154" cy="4339650"/>
            </a:xfrm>
            <a:prstGeom prst="roundRect">
              <a:avLst>
                <a:gd name="adj" fmla="val 924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8" name="矩形: 圆角 107">
            <a:extLst>
              <a:ext uri="{FF2B5EF4-FFF2-40B4-BE49-F238E27FC236}">
                <a16:creationId xmlns:a16="http://schemas.microsoft.com/office/drawing/2014/main" id="{4238047D-574D-45A1-A769-C803B3356FE4}"/>
              </a:ext>
            </a:extLst>
          </p:cNvPr>
          <p:cNvSpPr/>
          <p:nvPr/>
        </p:nvSpPr>
        <p:spPr>
          <a:xfrm>
            <a:off x="11450697" y="18915187"/>
            <a:ext cx="18162203" cy="17536325"/>
          </a:xfrm>
          <a:prstGeom prst="roundRect">
            <a:avLst>
              <a:gd name="adj" fmla="val 216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a16="http://schemas.microsoft.com/office/drawing/2014/main" id="{4B3F74D0-341D-43E2-B44F-EA32E2A0810C}"/>
              </a:ext>
            </a:extLst>
          </p:cNvPr>
          <p:cNvGrpSpPr/>
          <p:nvPr/>
        </p:nvGrpSpPr>
        <p:grpSpPr>
          <a:xfrm>
            <a:off x="879097" y="20782440"/>
            <a:ext cx="9962143" cy="3625868"/>
            <a:chOff x="926313" y="23662760"/>
            <a:chExt cx="9962143" cy="3625868"/>
          </a:xfrm>
        </p:grpSpPr>
        <p:sp>
          <p:nvSpPr>
            <p:cNvPr id="47" name="文本框 46">
              <a:extLst>
                <a:ext uri="{FF2B5EF4-FFF2-40B4-BE49-F238E27FC236}">
                  <a16:creationId xmlns:a16="http://schemas.microsoft.com/office/drawing/2014/main" id="{97112575-0828-468F-AA25-89A714BB433C}"/>
                </a:ext>
              </a:extLst>
            </p:cNvPr>
            <p:cNvSpPr txBox="1"/>
            <p:nvPr/>
          </p:nvSpPr>
          <p:spPr>
            <a:xfrm>
              <a:off x="926313" y="26256637"/>
              <a:ext cx="9962143" cy="1031991"/>
            </a:xfrm>
            <a:prstGeom prst="rect">
              <a:avLst/>
            </a:prstGeom>
            <a:noFill/>
          </p:spPr>
          <p:txBody>
            <a:bodyPr wrap="square" rtlCol="0">
              <a:spAutoFit/>
            </a:bodyPr>
            <a:lstStyle/>
            <a:p>
              <a:pPr algn="ctr"/>
              <a:r>
                <a:rPr lang="en-US" altLang="zh-CN" sz="2800" dirty="0">
                  <a:latin typeface="Times New Roman" panose="02020603050405020304" pitchFamily="18" charset="0"/>
                  <a:cs typeface="Times New Roman" panose="02020603050405020304" pitchFamily="18" charset="0"/>
                </a:rPr>
                <a:t>Fig. 1. (a) Schematic of the 400 × 400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 structure. </a:t>
              </a:r>
            </a:p>
            <a:p>
              <a:pPr algn="ctr"/>
              <a:r>
                <a:rPr lang="en-US" altLang="zh-CN" sz="2800" dirty="0">
                  <a:latin typeface="Times New Roman" panose="02020603050405020304" pitchFamily="18" charset="0"/>
                  <a:cs typeface="Times New Roman" panose="02020603050405020304" pitchFamily="18" charset="0"/>
                </a:rPr>
                <a:t>(b) Schematic of the 600 × 600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back-to-back detector structure. </a:t>
              </a:r>
              <a:endParaRPr lang="zh-CN" altLang="en-US" sz="2800" dirty="0">
                <a:latin typeface="Times New Roman" panose="02020603050405020304" pitchFamily="18" charset="0"/>
                <a:cs typeface="Times New Roman" panose="02020603050405020304" pitchFamily="18" charset="0"/>
              </a:endParaRPr>
            </a:p>
          </p:txBody>
        </p:sp>
        <p:pic>
          <p:nvPicPr>
            <p:cNvPr id="69" name="图片 68">
              <a:extLst>
                <a:ext uri="{FF2B5EF4-FFF2-40B4-BE49-F238E27FC236}">
                  <a16:creationId xmlns:a16="http://schemas.microsoft.com/office/drawing/2014/main" id="{B087160A-B3FB-43A9-9BEA-8CE60BA33A8B}"/>
                </a:ext>
              </a:extLst>
            </p:cNvPr>
            <p:cNvPicPr>
              <a:picLocks noChangeAspect="1"/>
            </p:cNvPicPr>
            <p:nvPr/>
          </p:nvPicPr>
          <p:blipFill>
            <a:blip r:embed="rId19"/>
            <a:stretch>
              <a:fillRect/>
            </a:stretch>
          </p:blipFill>
          <p:spPr>
            <a:xfrm>
              <a:off x="1639681" y="23882319"/>
              <a:ext cx="4303292" cy="2295692"/>
            </a:xfrm>
            <a:prstGeom prst="rect">
              <a:avLst/>
            </a:prstGeom>
          </p:spPr>
        </p:pic>
        <p:pic>
          <p:nvPicPr>
            <p:cNvPr id="8" name="图片 7">
              <a:extLst>
                <a:ext uri="{FF2B5EF4-FFF2-40B4-BE49-F238E27FC236}">
                  <a16:creationId xmlns:a16="http://schemas.microsoft.com/office/drawing/2014/main" id="{FCAD7FF1-8A9A-4205-9E6C-77B367D697AB}"/>
                </a:ext>
              </a:extLst>
            </p:cNvPr>
            <p:cNvPicPr>
              <a:picLocks noChangeAspect="1"/>
            </p:cNvPicPr>
            <p:nvPr/>
          </p:nvPicPr>
          <p:blipFill>
            <a:blip r:embed="rId20"/>
            <a:stretch>
              <a:fillRect/>
            </a:stretch>
          </p:blipFill>
          <p:spPr>
            <a:xfrm>
              <a:off x="5868469" y="23662760"/>
              <a:ext cx="4303292" cy="2690785"/>
            </a:xfrm>
            <a:prstGeom prst="rect">
              <a:avLst/>
            </a:prstGeom>
          </p:spPr>
        </p:pic>
      </p:grpSp>
      <p:sp>
        <p:nvSpPr>
          <p:cNvPr id="74" name="文本框 73">
            <a:extLst>
              <a:ext uri="{FF2B5EF4-FFF2-40B4-BE49-F238E27FC236}">
                <a16:creationId xmlns:a16="http://schemas.microsoft.com/office/drawing/2014/main" id="{51826513-640A-4EDF-85A3-7F9A7BB6E198}"/>
              </a:ext>
            </a:extLst>
          </p:cNvPr>
          <p:cNvSpPr txBox="1"/>
          <p:nvPr/>
        </p:nvSpPr>
        <p:spPr>
          <a:xfrm>
            <a:off x="875575" y="28573555"/>
            <a:ext cx="10060417" cy="3231654"/>
          </a:xfrm>
          <a:prstGeom prst="rect">
            <a:avLst/>
          </a:prstGeom>
          <a:noFill/>
        </p:spPr>
        <p:txBody>
          <a:bodyPr wrap="square" rtlCol="0">
            <a:spAutoFit/>
          </a:bodyPr>
          <a:lstStyle/>
          <a:p>
            <a:r>
              <a:rPr lang="en-US" altLang="zh-CN" sz="3600" b="1" dirty="0">
                <a:latin typeface="Times New Roman" panose="02020603050405020304" pitchFamily="18" charset="0"/>
                <a:cs typeface="Times New Roman" panose="02020603050405020304" pitchFamily="18" charset="0"/>
              </a:rPr>
              <a:t>3. Experimental setup for cosmic ray test</a:t>
            </a:r>
          </a:p>
          <a:p>
            <a:r>
              <a:rPr lang="en-US" altLang="zh-CN" sz="2800" dirty="0">
                <a:latin typeface="Times New Roman" panose="02020603050405020304" pitchFamily="18" charset="0"/>
                <a:cs typeface="Times New Roman" panose="02020603050405020304" pitchFamily="18" charset="0"/>
              </a:rPr>
              <a:t>    To evaluate the performance of large-area detectors, a cosmic ray test platform was established,</a:t>
            </a:r>
            <a:r>
              <a:rPr lang="zh-CN" altLang="en-US"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as</a:t>
            </a:r>
            <a:r>
              <a:rPr lang="zh-CN" altLang="en-US"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shown</a:t>
            </a:r>
            <a:r>
              <a:rPr lang="zh-CN" altLang="en-US"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in</a:t>
            </a:r>
            <a:r>
              <a:rPr lang="zh-CN" altLang="en-US"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Fig.</a:t>
            </a:r>
            <a:r>
              <a:rPr lang="zh-CN" altLang="en-US" sz="2800" dirty="0">
                <a:latin typeface="Times New Roman" panose="02020603050405020304" pitchFamily="18" charset="0"/>
                <a:cs typeface="Times New Roman" panose="02020603050405020304" pitchFamily="18" charset="0"/>
              </a:rPr>
              <a:t> </a:t>
            </a:r>
            <a:r>
              <a:rPr lang="en-US" altLang="zh-CN" sz="2800" dirty="0">
                <a:latin typeface="Times New Roman" panose="02020603050405020304" pitchFamily="18" charset="0"/>
                <a:cs typeface="Times New Roman" panose="02020603050405020304" pitchFamily="18" charset="0"/>
              </a:rPr>
              <a:t>3. Within this system, the 2 central 400 × 400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detectors are designed for testing purposes. The remaining 8 150 × 150 mm</a:t>
            </a:r>
            <a:r>
              <a:rPr lang="en-US" altLang="zh-CN" sz="2800" baseline="30000" dirty="0">
                <a:latin typeface="Times New Roman" panose="02020603050405020304" pitchFamily="18" charset="0"/>
                <a:cs typeface="Times New Roman" panose="02020603050405020304" pitchFamily="18" charset="0"/>
              </a:rPr>
              <a:t>2</a:t>
            </a:r>
            <a:r>
              <a:rPr lang="en-US" altLang="zh-CN" sz="2800" dirty="0">
                <a:latin typeface="Times New Roman" panose="02020603050405020304" pitchFamily="18" charset="0"/>
                <a:cs typeface="Times New Roman" panose="02020603050405020304" pitchFamily="18" charset="0"/>
              </a:rPr>
              <a:t> detectors are grouped in sets of 4, with each set placed above and below the test detectors, serving as reference tracks for muons from cosmic rays.</a:t>
            </a:r>
            <a:endParaRPr lang="zh-CN"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3883400"/>
      </p:ext>
    </p:extLst>
  </p:cSld>
  <p:clrMapOvr>
    <a:masterClrMapping/>
  </p:clrMapOvr>
</p:sld>
</file>

<file path=ppt/theme/theme1.xml><?xml version="1.0" encoding="utf-8"?>
<a:theme xmlns:a="http://schemas.openxmlformats.org/drawingml/2006/main" name="默认设计模板">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514350" indent="-514350" algn="l">
          <a:buAutoNum type="arabicPeriod"/>
          <a:defRPr sz="2800" dirty="0" smtClean="0">
            <a:latin typeface="Times New Roman" panose="02020603050405020304" pitchFamily="18" charset="0"/>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47297</TotalTime>
  <Words>1432</Words>
  <Application>Microsoft Office PowerPoint</Application>
  <PresentationFormat>自定义</PresentationFormat>
  <Paragraphs>51</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Arial</vt:lpstr>
      <vt:lpstr>Calibri</vt:lpstr>
      <vt:lpstr>Calibri Light</vt:lpstr>
      <vt:lpstr>Cambria Math</vt:lpstr>
      <vt:lpstr>Times New Roman</vt:lpstr>
      <vt:lpstr>默认设计模板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超级陶粲装置上MUD探测器 的设计与模拟重建研究</dc:title>
  <dc:creator>幻 梦澄</dc:creator>
  <cp:lastModifiedBy>方 竹君</cp:lastModifiedBy>
  <cp:revision>801</cp:revision>
  <cp:lastPrinted>2024-02-15T04:14:47Z</cp:lastPrinted>
  <dcterms:created xsi:type="dcterms:W3CDTF">2024-02-15T04:14:47Z</dcterms:created>
  <dcterms:modified xsi:type="dcterms:W3CDTF">2024-10-13T09:07:07Z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2052-0.0.0.0</vt:lpwstr>
  </property>
</Properties>
</file>