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0240288" cy="424799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BFF"/>
    <a:srgbClr val="2E64D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6" autoAdjust="0"/>
    <p:restoredTop sz="95066" autoAdjust="0"/>
  </p:normalViewPr>
  <p:slideViewPr>
    <p:cSldViewPr snapToGrid="0">
      <p:cViewPr>
        <p:scale>
          <a:sx n="33" d="100"/>
          <a:sy n="33" d="100"/>
        </p:scale>
        <p:origin x="-894" y="-51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268022" y="6952156"/>
            <a:ext cx="25704245" cy="14789303"/>
          </a:xfrm>
        </p:spPr>
        <p:txBody>
          <a:bodyPr anchor="b"/>
          <a:lstStyle>
            <a:lvl1pPr algn="ctr">
              <a:defRPr sz="19843"/>
            </a:lvl1pPr>
          </a:lstStyle>
          <a:p>
            <a:r>
              <a:rPr lang="zh-CN" altLang="en-US"/>
              <a:t>单击此处编辑母版标题样式</a:t>
            </a:r>
            <a:endParaRPr lang="en-US" dirty="0"/>
          </a:p>
        </p:txBody>
      </p:sp>
      <p:sp>
        <p:nvSpPr>
          <p:cNvPr id="3" name="Subtitle 2"/>
          <p:cNvSpPr>
            <a:spLocks noGrp="1"/>
          </p:cNvSpPr>
          <p:nvPr>
            <p:ph type="subTitle" idx="1"/>
          </p:nvPr>
        </p:nvSpPr>
        <p:spPr>
          <a:xfrm>
            <a:off x="3780036" y="22311791"/>
            <a:ext cx="22680216" cy="10256143"/>
          </a:xfrm>
        </p:spPr>
        <p:txBody>
          <a:bodyPr/>
          <a:lstStyle>
            <a:lvl1pPr marL="0" indent="0" algn="ctr">
              <a:buNone/>
              <a:defRPr sz="7937"/>
            </a:lvl1pPr>
            <a:lvl2pPr marL="1512006" indent="0" algn="ctr">
              <a:buNone/>
              <a:defRPr sz="6614"/>
            </a:lvl2pPr>
            <a:lvl3pPr marL="3024012" indent="0" algn="ctr">
              <a:buNone/>
              <a:defRPr sz="5953"/>
            </a:lvl3pPr>
            <a:lvl4pPr marL="4536018" indent="0" algn="ctr">
              <a:buNone/>
              <a:defRPr sz="5291"/>
            </a:lvl4pPr>
            <a:lvl5pPr marL="6048024" indent="0" algn="ctr">
              <a:buNone/>
              <a:defRPr sz="5291"/>
            </a:lvl5pPr>
            <a:lvl6pPr marL="7560031" indent="0" algn="ctr">
              <a:buNone/>
              <a:defRPr sz="5291"/>
            </a:lvl6pPr>
            <a:lvl7pPr marL="9072037" indent="0" algn="ctr">
              <a:buNone/>
              <a:defRPr sz="5291"/>
            </a:lvl7pPr>
            <a:lvl8pPr marL="10584043" indent="0" algn="ctr">
              <a:buNone/>
              <a:defRPr sz="5291"/>
            </a:lvl8pPr>
            <a:lvl9pPr marL="12096049" indent="0" algn="ctr">
              <a:buNone/>
              <a:defRPr sz="5291"/>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915420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4118309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40708" y="2261662"/>
            <a:ext cx="6520562" cy="3599976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079021" y="2261662"/>
            <a:ext cx="19183683" cy="359997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2637620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3189255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063272" y="10590491"/>
            <a:ext cx="26082248" cy="17670461"/>
          </a:xfrm>
        </p:spPr>
        <p:txBody>
          <a:bodyPr anchor="b"/>
          <a:lstStyle>
            <a:lvl1pPr>
              <a:defRPr sz="19843"/>
            </a:lvl1pPr>
          </a:lstStyle>
          <a:p>
            <a:r>
              <a:rPr lang="zh-CN" altLang="en-US"/>
              <a:t>单击此处编辑母版标题样式</a:t>
            </a:r>
            <a:endParaRPr lang="en-US" dirty="0"/>
          </a:p>
        </p:txBody>
      </p:sp>
      <p:sp>
        <p:nvSpPr>
          <p:cNvPr id="3" name="Text Placeholder 2"/>
          <p:cNvSpPr>
            <a:spLocks noGrp="1"/>
          </p:cNvSpPr>
          <p:nvPr>
            <p:ph type="body" idx="1"/>
          </p:nvPr>
        </p:nvSpPr>
        <p:spPr>
          <a:xfrm>
            <a:off x="2063272" y="28428121"/>
            <a:ext cx="26082248" cy="9292478"/>
          </a:xfrm>
        </p:spPr>
        <p:txBody>
          <a:bodyPr/>
          <a:lstStyle>
            <a:lvl1pPr marL="0" indent="0">
              <a:buNone/>
              <a:defRPr sz="7937">
                <a:solidFill>
                  <a:schemeClr val="tx1"/>
                </a:solidFill>
              </a:defRPr>
            </a:lvl1pPr>
            <a:lvl2pPr marL="1512006" indent="0">
              <a:buNone/>
              <a:defRPr sz="6614">
                <a:solidFill>
                  <a:schemeClr val="tx1">
                    <a:tint val="75000"/>
                  </a:schemeClr>
                </a:solidFill>
              </a:defRPr>
            </a:lvl2pPr>
            <a:lvl3pPr marL="3024012" indent="0">
              <a:buNone/>
              <a:defRPr sz="5953">
                <a:solidFill>
                  <a:schemeClr val="tx1">
                    <a:tint val="75000"/>
                  </a:schemeClr>
                </a:solidFill>
              </a:defRPr>
            </a:lvl3pPr>
            <a:lvl4pPr marL="4536018" indent="0">
              <a:buNone/>
              <a:defRPr sz="5291">
                <a:solidFill>
                  <a:schemeClr val="tx1">
                    <a:tint val="75000"/>
                  </a:schemeClr>
                </a:solidFill>
              </a:defRPr>
            </a:lvl4pPr>
            <a:lvl5pPr marL="6048024" indent="0">
              <a:buNone/>
              <a:defRPr sz="5291">
                <a:solidFill>
                  <a:schemeClr val="tx1">
                    <a:tint val="75000"/>
                  </a:schemeClr>
                </a:solidFill>
              </a:defRPr>
            </a:lvl5pPr>
            <a:lvl6pPr marL="7560031" indent="0">
              <a:buNone/>
              <a:defRPr sz="5291">
                <a:solidFill>
                  <a:schemeClr val="tx1">
                    <a:tint val="75000"/>
                  </a:schemeClr>
                </a:solidFill>
              </a:defRPr>
            </a:lvl6pPr>
            <a:lvl7pPr marL="9072037" indent="0">
              <a:buNone/>
              <a:defRPr sz="5291">
                <a:solidFill>
                  <a:schemeClr val="tx1">
                    <a:tint val="75000"/>
                  </a:schemeClr>
                </a:solidFill>
              </a:defRPr>
            </a:lvl7pPr>
            <a:lvl8pPr marL="10584043" indent="0">
              <a:buNone/>
              <a:defRPr sz="5291">
                <a:solidFill>
                  <a:schemeClr val="tx1">
                    <a:tint val="75000"/>
                  </a:schemeClr>
                </a:solidFill>
              </a:defRPr>
            </a:lvl8pPr>
            <a:lvl9pPr marL="12096049" indent="0">
              <a:buNone/>
              <a:defRPr sz="5291">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3064001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079020" y="11308310"/>
            <a:ext cx="12852122" cy="2695311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5309146" y="11308310"/>
            <a:ext cx="12852122" cy="2695311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1070783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082959" y="2261671"/>
            <a:ext cx="26082248" cy="821082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082962" y="10413482"/>
            <a:ext cx="12793057" cy="5103486"/>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zh-CN" altLang="en-US"/>
              <a:t>单击此处编辑母版文本样式</a:t>
            </a:r>
          </a:p>
        </p:txBody>
      </p:sp>
      <p:sp>
        <p:nvSpPr>
          <p:cNvPr id="4" name="Content Placeholder 3"/>
          <p:cNvSpPr>
            <a:spLocks noGrp="1"/>
          </p:cNvSpPr>
          <p:nvPr>
            <p:ph sz="half" idx="2"/>
          </p:nvPr>
        </p:nvSpPr>
        <p:spPr>
          <a:xfrm>
            <a:off x="2082962" y="15516968"/>
            <a:ext cx="12793057" cy="2282312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5309148" y="10413482"/>
            <a:ext cx="12856061" cy="5103486"/>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zh-CN" altLang="en-US"/>
              <a:t>单击此处编辑母版文本样式</a:t>
            </a:r>
          </a:p>
        </p:txBody>
      </p:sp>
      <p:sp>
        <p:nvSpPr>
          <p:cNvPr id="6" name="Content Placeholder 5"/>
          <p:cNvSpPr>
            <a:spLocks noGrp="1"/>
          </p:cNvSpPr>
          <p:nvPr>
            <p:ph sz="quarter" idx="4"/>
          </p:nvPr>
        </p:nvSpPr>
        <p:spPr>
          <a:xfrm>
            <a:off x="15309148" y="15516968"/>
            <a:ext cx="12856061" cy="2282312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2487544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917875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3463305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082959" y="2831994"/>
            <a:ext cx="9753280" cy="9911980"/>
          </a:xfrm>
        </p:spPr>
        <p:txBody>
          <a:bodyPr anchor="b"/>
          <a:lstStyle>
            <a:lvl1pPr>
              <a:defRPr sz="10583"/>
            </a:lvl1pPr>
          </a:lstStyle>
          <a:p>
            <a:r>
              <a:rPr lang="zh-CN" altLang="en-US"/>
              <a:t>单击此处编辑母版标题样式</a:t>
            </a:r>
            <a:endParaRPr lang="en-US" dirty="0"/>
          </a:p>
        </p:txBody>
      </p:sp>
      <p:sp>
        <p:nvSpPr>
          <p:cNvPr id="3" name="Content Placeholder 2"/>
          <p:cNvSpPr>
            <a:spLocks noGrp="1"/>
          </p:cNvSpPr>
          <p:nvPr>
            <p:ph idx="1"/>
          </p:nvPr>
        </p:nvSpPr>
        <p:spPr>
          <a:xfrm>
            <a:off x="12856061" y="6116330"/>
            <a:ext cx="15309146" cy="30188272"/>
          </a:xfrm>
        </p:spPr>
        <p:txBody>
          <a:bodyPr/>
          <a:lstStyle>
            <a:lvl1pPr>
              <a:defRPr sz="10583"/>
            </a:lvl1pPr>
            <a:lvl2pPr>
              <a:defRPr sz="9260"/>
            </a:lvl2pPr>
            <a:lvl3pPr>
              <a:defRPr sz="7937"/>
            </a:lvl3pPr>
            <a:lvl4pPr>
              <a:defRPr sz="6614"/>
            </a:lvl4pPr>
            <a:lvl5pPr>
              <a:defRPr sz="6614"/>
            </a:lvl5pPr>
            <a:lvl6pPr>
              <a:defRPr sz="6614"/>
            </a:lvl6pPr>
            <a:lvl7pPr>
              <a:defRPr sz="6614"/>
            </a:lvl7pPr>
            <a:lvl8pPr>
              <a:defRPr sz="6614"/>
            </a:lvl8pPr>
            <a:lvl9pPr>
              <a:defRPr sz="6614"/>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082959" y="12743974"/>
            <a:ext cx="9753280" cy="23609788"/>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1064460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082959" y="2831994"/>
            <a:ext cx="9753280" cy="9911980"/>
          </a:xfrm>
        </p:spPr>
        <p:txBody>
          <a:bodyPr anchor="b"/>
          <a:lstStyle>
            <a:lvl1pPr>
              <a:defRPr sz="10583"/>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2856061" y="6116330"/>
            <a:ext cx="15309146" cy="30188272"/>
          </a:xfrm>
        </p:spPr>
        <p:txBody>
          <a:bodyPr anchor="t"/>
          <a:lstStyle>
            <a:lvl1pPr marL="0" indent="0">
              <a:buNone/>
              <a:defRPr sz="10583"/>
            </a:lvl1pPr>
            <a:lvl2pPr marL="1512006" indent="0">
              <a:buNone/>
              <a:defRPr sz="9260"/>
            </a:lvl2pPr>
            <a:lvl3pPr marL="3024012" indent="0">
              <a:buNone/>
              <a:defRPr sz="7937"/>
            </a:lvl3pPr>
            <a:lvl4pPr marL="4536018" indent="0">
              <a:buNone/>
              <a:defRPr sz="6614"/>
            </a:lvl4pPr>
            <a:lvl5pPr marL="6048024" indent="0">
              <a:buNone/>
              <a:defRPr sz="6614"/>
            </a:lvl5pPr>
            <a:lvl6pPr marL="7560031" indent="0">
              <a:buNone/>
              <a:defRPr sz="6614"/>
            </a:lvl6pPr>
            <a:lvl7pPr marL="9072037" indent="0">
              <a:buNone/>
              <a:defRPr sz="6614"/>
            </a:lvl7pPr>
            <a:lvl8pPr marL="10584043" indent="0">
              <a:buNone/>
              <a:defRPr sz="6614"/>
            </a:lvl8pPr>
            <a:lvl9pPr marL="12096049" indent="0">
              <a:buNone/>
              <a:defRPr sz="6614"/>
            </a:lvl9pPr>
          </a:lstStyle>
          <a:p>
            <a:r>
              <a:rPr lang="zh-CN" altLang="en-US"/>
              <a:t>单击图标添加图片</a:t>
            </a:r>
            <a:endParaRPr lang="en-US" dirty="0"/>
          </a:p>
        </p:txBody>
      </p:sp>
      <p:sp>
        <p:nvSpPr>
          <p:cNvPr id="4" name="Text Placeholder 3"/>
          <p:cNvSpPr>
            <a:spLocks noGrp="1"/>
          </p:cNvSpPr>
          <p:nvPr>
            <p:ph type="body" sz="half" idx="2"/>
          </p:nvPr>
        </p:nvSpPr>
        <p:spPr>
          <a:xfrm>
            <a:off x="2082959" y="12743974"/>
            <a:ext cx="9753280" cy="23609788"/>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B16E1C6-917C-4CA2-8F68-D69CAC028940}" type="datetimeFigureOut">
              <a:rPr lang="zh-CN" altLang="en-US" smtClean="0"/>
              <a:t>2024-10-11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1344364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79020" y="2261671"/>
            <a:ext cx="26082248" cy="821082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079020" y="11308310"/>
            <a:ext cx="26082248" cy="2695311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079020" y="39372595"/>
            <a:ext cx="6804065" cy="2261662"/>
          </a:xfrm>
          <a:prstGeom prst="rect">
            <a:avLst/>
          </a:prstGeom>
        </p:spPr>
        <p:txBody>
          <a:bodyPr vert="horz" lIns="91440" tIns="45720" rIns="91440" bIns="45720" rtlCol="0" anchor="ctr"/>
          <a:lstStyle>
            <a:lvl1pPr algn="l">
              <a:defRPr sz="3969">
                <a:solidFill>
                  <a:schemeClr val="tx1">
                    <a:tint val="75000"/>
                  </a:schemeClr>
                </a:solidFill>
              </a:defRPr>
            </a:lvl1pPr>
          </a:lstStyle>
          <a:p>
            <a:fld id="{8B16E1C6-917C-4CA2-8F68-D69CAC028940}" type="datetimeFigureOut">
              <a:rPr lang="zh-CN" altLang="en-US" smtClean="0"/>
              <a:t>2024-10-11</a:t>
            </a:fld>
            <a:endParaRPr lang="zh-CN" altLang="en-US"/>
          </a:p>
        </p:txBody>
      </p:sp>
      <p:sp>
        <p:nvSpPr>
          <p:cNvPr id="5" name="Footer Placeholder 4"/>
          <p:cNvSpPr>
            <a:spLocks noGrp="1"/>
          </p:cNvSpPr>
          <p:nvPr>
            <p:ph type="ftr" sz="quarter" idx="3"/>
          </p:nvPr>
        </p:nvSpPr>
        <p:spPr>
          <a:xfrm>
            <a:off x="10017096" y="39372595"/>
            <a:ext cx="10206097" cy="2261662"/>
          </a:xfrm>
          <a:prstGeom prst="rect">
            <a:avLst/>
          </a:prstGeom>
        </p:spPr>
        <p:txBody>
          <a:bodyPr vert="horz" lIns="91440" tIns="45720" rIns="91440" bIns="45720" rtlCol="0" anchor="ctr"/>
          <a:lstStyle>
            <a:lvl1pPr algn="ctr">
              <a:defRPr sz="3969">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21357203" y="39372595"/>
            <a:ext cx="6804065" cy="2261662"/>
          </a:xfrm>
          <a:prstGeom prst="rect">
            <a:avLst/>
          </a:prstGeom>
        </p:spPr>
        <p:txBody>
          <a:bodyPr vert="horz" lIns="91440" tIns="45720" rIns="91440" bIns="45720" rtlCol="0" anchor="ctr"/>
          <a:lstStyle>
            <a:lvl1pPr algn="r">
              <a:defRPr sz="3969">
                <a:solidFill>
                  <a:schemeClr val="tx1">
                    <a:tint val="75000"/>
                  </a:schemeClr>
                </a:solidFill>
              </a:defRPr>
            </a:lvl1pPr>
          </a:lstStyle>
          <a:p>
            <a:fld id="{CFA5414F-FF3B-4DEB-ACE9-485EB37E6F0D}" type="slidenum">
              <a:rPr lang="zh-CN" altLang="en-US" smtClean="0"/>
              <a:t>‹#›</a:t>
            </a:fld>
            <a:endParaRPr lang="zh-CN" altLang="en-US"/>
          </a:p>
        </p:txBody>
      </p:sp>
    </p:spTree>
    <p:extLst>
      <p:ext uri="{BB962C8B-B14F-4D97-AF65-F5344CB8AC3E}">
        <p14:creationId xmlns:p14="http://schemas.microsoft.com/office/powerpoint/2010/main" val="1609224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4012" rtl="0" eaLnBrk="1" latinLnBrk="0" hangingPunct="1">
        <a:lnSpc>
          <a:spcPct val="90000"/>
        </a:lnSpc>
        <a:spcBef>
          <a:spcPct val="0"/>
        </a:spcBef>
        <a:buNone/>
        <a:defRPr sz="14551" kern="1200">
          <a:solidFill>
            <a:schemeClr val="tx1"/>
          </a:solidFill>
          <a:latin typeface="+mj-lt"/>
          <a:ea typeface="+mj-ea"/>
          <a:cs typeface="+mj-cs"/>
        </a:defRPr>
      </a:lvl1pPr>
    </p:titleStyle>
    <p:bodyStyle>
      <a:lvl1pPr marL="756003" indent="-756003" algn="l" defTabSz="3024012" rtl="0" eaLnBrk="1" latinLnBrk="0" hangingPunct="1">
        <a:lnSpc>
          <a:spcPct val="90000"/>
        </a:lnSpc>
        <a:spcBef>
          <a:spcPts val="3307"/>
        </a:spcBef>
        <a:buFont typeface="Arial" panose="020B0604020202020204" pitchFamily="34" charset="0"/>
        <a:buChar char="•"/>
        <a:defRPr sz="9260" kern="1200">
          <a:solidFill>
            <a:schemeClr val="tx1"/>
          </a:solidFill>
          <a:latin typeface="+mn-lt"/>
          <a:ea typeface="+mn-ea"/>
          <a:cs typeface="+mn-cs"/>
        </a:defRPr>
      </a:lvl1pPr>
      <a:lvl2pPr marL="2268009" indent="-756003" algn="l" defTabSz="3024012" rtl="0" eaLnBrk="1" latinLnBrk="0" hangingPunct="1">
        <a:lnSpc>
          <a:spcPct val="90000"/>
        </a:lnSpc>
        <a:spcBef>
          <a:spcPts val="1654"/>
        </a:spcBef>
        <a:buFont typeface="Arial" panose="020B0604020202020204" pitchFamily="34" charset="0"/>
        <a:buChar char="•"/>
        <a:defRPr sz="7937" kern="1200">
          <a:solidFill>
            <a:schemeClr val="tx1"/>
          </a:solidFill>
          <a:latin typeface="+mn-lt"/>
          <a:ea typeface="+mn-ea"/>
          <a:cs typeface="+mn-cs"/>
        </a:defRPr>
      </a:lvl2pPr>
      <a:lvl3pPr marL="3780015" indent="-756003" algn="l" defTabSz="3024012" rtl="0" eaLnBrk="1" latinLnBrk="0" hangingPunct="1">
        <a:lnSpc>
          <a:spcPct val="90000"/>
        </a:lnSpc>
        <a:spcBef>
          <a:spcPts val="1654"/>
        </a:spcBef>
        <a:buFont typeface="Arial" panose="020B0604020202020204" pitchFamily="34" charset="0"/>
        <a:buChar char="•"/>
        <a:defRPr sz="6614" kern="1200">
          <a:solidFill>
            <a:schemeClr val="tx1"/>
          </a:solidFill>
          <a:latin typeface="+mn-lt"/>
          <a:ea typeface="+mn-ea"/>
          <a:cs typeface="+mn-cs"/>
        </a:defRPr>
      </a:lvl3pPr>
      <a:lvl4pPr marL="5292021"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4pPr>
      <a:lvl5pPr marL="6804028"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5pPr>
      <a:lvl6pPr marL="8316034"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6pPr>
      <a:lvl7pPr marL="9828040"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7pPr>
      <a:lvl8pPr marL="11340046"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8pPr>
      <a:lvl9pPr marL="12852052"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9pPr>
    </p:bodyStyle>
    <p:otherStyle>
      <a:defPPr>
        <a:defRPr lang="en-US"/>
      </a:defPPr>
      <a:lvl1pPr marL="0" algn="l" defTabSz="3024012" rtl="0" eaLnBrk="1" latinLnBrk="0" hangingPunct="1">
        <a:defRPr sz="5953" kern="1200">
          <a:solidFill>
            <a:schemeClr val="tx1"/>
          </a:solidFill>
          <a:latin typeface="+mn-lt"/>
          <a:ea typeface="+mn-ea"/>
          <a:cs typeface="+mn-cs"/>
        </a:defRPr>
      </a:lvl1pPr>
      <a:lvl2pPr marL="1512006" algn="l" defTabSz="3024012" rtl="0" eaLnBrk="1" latinLnBrk="0" hangingPunct="1">
        <a:defRPr sz="5953" kern="1200">
          <a:solidFill>
            <a:schemeClr val="tx1"/>
          </a:solidFill>
          <a:latin typeface="+mn-lt"/>
          <a:ea typeface="+mn-ea"/>
          <a:cs typeface="+mn-cs"/>
        </a:defRPr>
      </a:lvl2pPr>
      <a:lvl3pPr marL="3024012" algn="l" defTabSz="3024012" rtl="0" eaLnBrk="1" latinLnBrk="0" hangingPunct="1">
        <a:defRPr sz="5953" kern="1200">
          <a:solidFill>
            <a:schemeClr val="tx1"/>
          </a:solidFill>
          <a:latin typeface="+mn-lt"/>
          <a:ea typeface="+mn-ea"/>
          <a:cs typeface="+mn-cs"/>
        </a:defRPr>
      </a:lvl3pPr>
      <a:lvl4pPr marL="4536018" algn="l" defTabSz="3024012" rtl="0" eaLnBrk="1" latinLnBrk="0" hangingPunct="1">
        <a:defRPr sz="5953" kern="1200">
          <a:solidFill>
            <a:schemeClr val="tx1"/>
          </a:solidFill>
          <a:latin typeface="+mn-lt"/>
          <a:ea typeface="+mn-ea"/>
          <a:cs typeface="+mn-cs"/>
        </a:defRPr>
      </a:lvl4pPr>
      <a:lvl5pPr marL="6048024" algn="l" defTabSz="3024012" rtl="0" eaLnBrk="1" latinLnBrk="0" hangingPunct="1">
        <a:defRPr sz="5953" kern="1200">
          <a:solidFill>
            <a:schemeClr val="tx1"/>
          </a:solidFill>
          <a:latin typeface="+mn-lt"/>
          <a:ea typeface="+mn-ea"/>
          <a:cs typeface="+mn-cs"/>
        </a:defRPr>
      </a:lvl5pPr>
      <a:lvl6pPr marL="7560031" algn="l" defTabSz="3024012" rtl="0" eaLnBrk="1" latinLnBrk="0" hangingPunct="1">
        <a:defRPr sz="5953" kern="1200">
          <a:solidFill>
            <a:schemeClr val="tx1"/>
          </a:solidFill>
          <a:latin typeface="+mn-lt"/>
          <a:ea typeface="+mn-ea"/>
          <a:cs typeface="+mn-cs"/>
        </a:defRPr>
      </a:lvl6pPr>
      <a:lvl7pPr marL="9072037" algn="l" defTabSz="3024012" rtl="0" eaLnBrk="1" latinLnBrk="0" hangingPunct="1">
        <a:defRPr sz="5953" kern="1200">
          <a:solidFill>
            <a:schemeClr val="tx1"/>
          </a:solidFill>
          <a:latin typeface="+mn-lt"/>
          <a:ea typeface="+mn-ea"/>
          <a:cs typeface="+mn-cs"/>
        </a:defRPr>
      </a:lvl7pPr>
      <a:lvl8pPr marL="10584043" algn="l" defTabSz="3024012" rtl="0" eaLnBrk="1" latinLnBrk="0" hangingPunct="1">
        <a:defRPr sz="5953" kern="1200">
          <a:solidFill>
            <a:schemeClr val="tx1"/>
          </a:solidFill>
          <a:latin typeface="+mn-lt"/>
          <a:ea typeface="+mn-ea"/>
          <a:cs typeface="+mn-cs"/>
        </a:defRPr>
      </a:lvl8pPr>
      <a:lvl9pPr marL="12096049" algn="l" defTabSz="3024012" rtl="0" eaLnBrk="1" latinLnBrk="0" hangingPunct="1">
        <a:defRPr sz="59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3" name="矩形 1042">
            <a:extLst>
              <a:ext uri="{FF2B5EF4-FFF2-40B4-BE49-F238E27FC236}">
                <a16:creationId xmlns:a16="http://schemas.microsoft.com/office/drawing/2014/main" id="{4FC903EB-77AE-4DA2-AE43-9364F5E43F33}"/>
              </a:ext>
            </a:extLst>
          </p:cNvPr>
          <p:cNvSpPr/>
          <p:nvPr/>
        </p:nvSpPr>
        <p:spPr>
          <a:xfrm>
            <a:off x="-12951" y="2321825"/>
            <a:ext cx="30240288" cy="28493624"/>
          </a:xfrm>
          <a:prstGeom prst="rect">
            <a:avLst/>
          </a:prstGeom>
          <a:gradFill>
            <a:gsLst>
              <a:gs pos="100000">
                <a:schemeClr val="bg1"/>
              </a:gs>
              <a:gs pos="0">
                <a:srgbClr val="CCEB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id="{F7B05DD3-697D-12CB-B52E-28F708BBC8B8}"/>
              </a:ext>
            </a:extLst>
          </p:cNvPr>
          <p:cNvSpPr/>
          <p:nvPr/>
        </p:nvSpPr>
        <p:spPr>
          <a:xfrm>
            <a:off x="0" y="33806"/>
            <a:ext cx="30240288" cy="2324136"/>
          </a:xfrm>
          <a:prstGeom prst="rect">
            <a:avLst/>
          </a:prstGeom>
          <a:solidFill>
            <a:srgbClr val="CCEB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a:extLst>
              <a:ext uri="{FF2B5EF4-FFF2-40B4-BE49-F238E27FC236}">
                <a16:creationId xmlns:a16="http://schemas.microsoft.com/office/drawing/2014/main" id="{ACDD7938-10D7-7F8E-0A04-D31896896BF8}"/>
              </a:ext>
            </a:extLst>
          </p:cNvPr>
          <p:cNvCxnSpPr>
            <a:cxnSpLocks/>
          </p:cNvCxnSpPr>
          <p:nvPr/>
        </p:nvCxnSpPr>
        <p:spPr>
          <a:xfrm>
            <a:off x="0" y="2190612"/>
            <a:ext cx="30240288"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E035F164-B82F-17A5-C6A4-5E3802818303}"/>
              </a:ext>
            </a:extLst>
          </p:cNvPr>
          <p:cNvSpPr txBox="1"/>
          <p:nvPr/>
        </p:nvSpPr>
        <p:spPr>
          <a:xfrm>
            <a:off x="2737644" y="2247900"/>
            <a:ext cx="24765000" cy="2308324"/>
          </a:xfrm>
          <a:prstGeom prst="rect">
            <a:avLst/>
          </a:prstGeom>
          <a:noFill/>
        </p:spPr>
        <p:txBody>
          <a:bodyPr wrap="square" rtlCol="0">
            <a:spAutoFit/>
          </a:bodyPr>
          <a:lstStyle/>
          <a:p>
            <a:pPr algn="ctr"/>
            <a:r>
              <a:rPr lang="en-US" altLang="zh-CN" sz="7200" b="1" i="0" dirty="0">
                <a:solidFill>
                  <a:srgbClr val="333333"/>
                </a:solidFill>
                <a:effectLst/>
                <a:latin typeface="微软雅黑" panose="020B0503020204020204" pitchFamily="34" charset="-122"/>
                <a:ea typeface="微软雅黑" panose="020B0503020204020204" pitchFamily="34" charset="-122"/>
              </a:rPr>
              <a:t>Research on the calibration method of the avalanche gap of MTPC anode plate</a:t>
            </a:r>
          </a:p>
        </p:txBody>
      </p:sp>
      <p:sp>
        <p:nvSpPr>
          <p:cNvPr id="16" name="文本框 15">
            <a:extLst>
              <a:ext uri="{FF2B5EF4-FFF2-40B4-BE49-F238E27FC236}">
                <a16:creationId xmlns:a16="http://schemas.microsoft.com/office/drawing/2014/main" id="{96D89D1F-24FC-93B8-F1BD-F196B968F991}"/>
              </a:ext>
            </a:extLst>
          </p:cNvPr>
          <p:cNvSpPr txBox="1"/>
          <p:nvPr/>
        </p:nvSpPr>
        <p:spPr>
          <a:xfrm>
            <a:off x="3099797" y="4758288"/>
            <a:ext cx="25672351" cy="707886"/>
          </a:xfrm>
          <a:prstGeom prst="rect">
            <a:avLst/>
          </a:prstGeom>
          <a:noFill/>
        </p:spPr>
        <p:txBody>
          <a:bodyPr wrap="square" rtlCol="0">
            <a:spAutoFit/>
          </a:bodyPr>
          <a:lstStyle/>
          <a:p>
            <a:pPr algn="ctr"/>
            <a:r>
              <a:rPr lang="en-US" altLang="zh-CN" sz="4000" b="1" dirty="0">
                <a:solidFill>
                  <a:srgbClr val="333333"/>
                </a:solidFill>
                <a:latin typeface="微软雅黑" panose="020B0503020204020204" pitchFamily="34" charset="-122"/>
                <a:ea typeface="微软雅黑" panose="020B0503020204020204" pitchFamily="34" charset="-122"/>
              </a:rPr>
              <a:t>Tianzhi Chu</a:t>
            </a:r>
            <a:r>
              <a:rPr lang="en-US" altLang="zh-CN" sz="4000" b="1" baseline="30000" dirty="0">
                <a:solidFill>
                  <a:srgbClr val="333333"/>
                </a:solidFill>
                <a:latin typeface="微软雅黑" panose="020B0503020204020204" pitchFamily="34" charset="-122"/>
                <a:ea typeface="微软雅黑" panose="020B0503020204020204" pitchFamily="34" charset="-122"/>
              </a:rPr>
              <a:t>1,2,3</a:t>
            </a:r>
            <a:r>
              <a:rPr lang="en-US" altLang="zh-CN" sz="4000" b="1" dirty="0">
                <a:solidFill>
                  <a:srgbClr val="333333"/>
                </a:solidFill>
                <a:latin typeface="微软雅黑" panose="020B0503020204020204" pitchFamily="34" charset="-122"/>
                <a:ea typeface="微软雅黑" panose="020B0503020204020204" pitchFamily="34" charset="-122"/>
              </a:rPr>
              <a:t>, Han Yi</a:t>
            </a:r>
            <a:r>
              <a:rPr lang="en-US" altLang="zh-CN" sz="4000" b="1" baseline="30000" dirty="0">
                <a:solidFill>
                  <a:srgbClr val="333333"/>
                </a:solidFill>
                <a:latin typeface="微软雅黑" panose="020B0503020204020204" pitchFamily="34" charset="-122"/>
                <a:ea typeface="微软雅黑" panose="020B0503020204020204" pitchFamily="34" charset="-122"/>
              </a:rPr>
              <a:t>1,2</a:t>
            </a:r>
            <a:r>
              <a:rPr lang="en-US" altLang="zh-CN" sz="4000" b="1" dirty="0">
                <a:solidFill>
                  <a:srgbClr val="333333"/>
                </a:solidFill>
                <a:latin typeface="微软雅黑" panose="020B0503020204020204" pitchFamily="34" charset="-122"/>
                <a:ea typeface="微软雅黑" panose="020B0503020204020204" pitchFamily="34" charset="-122"/>
              </a:rPr>
              <a:t>,Hongkun Chen</a:t>
            </a:r>
            <a:r>
              <a:rPr lang="en-US" altLang="zh-CN" sz="4000" b="1" baseline="30000" dirty="0">
                <a:solidFill>
                  <a:srgbClr val="333333"/>
                </a:solidFill>
                <a:latin typeface="微软雅黑" panose="020B0503020204020204" pitchFamily="34" charset="-122"/>
                <a:ea typeface="微软雅黑" panose="020B0503020204020204" pitchFamily="34" charset="-122"/>
              </a:rPr>
              <a:t>1,2,4</a:t>
            </a:r>
            <a:r>
              <a:rPr lang="en-US" altLang="zh-CN" sz="4000" b="1" dirty="0">
                <a:solidFill>
                  <a:srgbClr val="333333"/>
                </a:solidFill>
                <a:latin typeface="微软雅黑" panose="020B0503020204020204" pitchFamily="34" charset="-122"/>
                <a:ea typeface="微软雅黑" panose="020B0503020204020204" pitchFamily="34" charset="-122"/>
              </a:rPr>
              <a:t>, </a:t>
            </a:r>
            <a:r>
              <a:rPr lang="en-US" altLang="zh-CN" sz="4000" b="1" dirty="0" err="1">
                <a:solidFill>
                  <a:srgbClr val="333333"/>
                </a:solidFill>
                <a:latin typeface="微软雅黑" panose="020B0503020204020204" pitchFamily="34" charset="-122"/>
                <a:ea typeface="微软雅黑" panose="020B0503020204020204" pitchFamily="34" charset="-122"/>
              </a:rPr>
              <a:t>Haizheng</a:t>
            </a:r>
            <a:r>
              <a:rPr lang="en-US" altLang="zh-CN" sz="4000" b="1" dirty="0">
                <a:solidFill>
                  <a:srgbClr val="333333"/>
                </a:solidFill>
                <a:latin typeface="微软雅黑" panose="020B0503020204020204" pitchFamily="34" charset="-122"/>
                <a:ea typeface="微软雅黑" panose="020B0503020204020204" pitchFamily="34" charset="-122"/>
              </a:rPr>
              <a:t> Chen</a:t>
            </a:r>
            <a:r>
              <a:rPr lang="en-US" altLang="zh-CN" sz="4000" b="1" baseline="30000" dirty="0">
                <a:solidFill>
                  <a:srgbClr val="333333"/>
                </a:solidFill>
                <a:latin typeface="微软雅黑" panose="020B0503020204020204" pitchFamily="34" charset="-122"/>
                <a:ea typeface="微软雅黑" panose="020B0503020204020204" pitchFamily="34" charset="-122"/>
              </a:rPr>
              <a:t>1,2,5</a:t>
            </a:r>
            <a:r>
              <a:rPr lang="en-US" altLang="zh-CN" sz="4000" b="1" dirty="0">
                <a:solidFill>
                  <a:srgbClr val="333333"/>
                </a:solidFill>
                <a:latin typeface="微软雅黑" panose="020B0503020204020204" pitchFamily="34" charset="-122"/>
                <a:ea typeface="微软雅黑" panose="020B0503020204020204" pitchFamily="34" charset="-122"/>
              </a:rPr>
              <a:t> ,Yang Li</a:t>
            </a:r>
            <a:r>
              <a:rPr lang="en-US" altLang="zh-CN" sz="4000" b="1" baseline="30000" dirty="0">
                <a:solidFill>
                  <a:srgbClr val="333333"/>
                </a:solidFill>
                <a:latin typeface="微软雅黑" panose="020B0503020204020204" pitchFamily="34" charset="-122"/>
                <a:ea typeface="微软雅黑" panose="020B0503020204020204" pitchFamily="34" charset="-122"/>
              </a:rPr>
              <a:t>1,2</a:t>
            </a:r>
            <a:r>
              <a:rPr lang="en-US" altLang="zh-CN" sz="4000" b="1" dirty="0">
                <a:solidFill>
                  <a:srgbClr val="333333"/>
                </a:solidFill>
                <a:latin typeface="微软雅黑" panose="020B0503020204020204" pitchFamily="34" charset="-122"/>
                <a:ea typeface="微软雅黑" panose="020B0503020204020204" pitchFamily="34" charset="-122"/>
              </a:rPr>
              <a:t>Ruirui Fan</a:t>
            </a:r>
            <a:r>
              <a:rPr lang="en-US" altLang="zh-CN" sz="4000" b="1" baseline="30000" dirty="0">
                <a:solidFill>
                  <a:srgbClr val="333333"/>
                </a:solidFill>
                <a:latin typeface="微软雅黑" panose="020B0503020204020204" pitchFamily="34" charset="-122"/>
                <a:ea typeface="微软雅黑" panose="020B0503020204020204" pitchFamily="34" charset="-122"/>
              </a:rPr>
              <a:t>1,2</a:t>
            </a:r>
            <a:r>
              <a:rPr lang="en-US" altLang="zh-CN" sz="4000" b="1" dirty="0">
                <a:solidFill>
                  <a:srgbClr val="333333"/>
                </a:solidFill>
                <a:latin typeface="微软雅黑" panose="020B0503020204020204" pitchFamily="34" charset="-122"/>
                <a:ea typeface="微软雅黑" panose="020B0503020204020204" pitchFamily="34" charset="-122"/>
              </a:rPr>
              <a:t>, </a:t>
            </a:r>
            <a:r>
              <a:rPr lang="en-US" altLang="zh-CN" sz="4000" b="1" dirty="0" err="1">
                <a:solidFill>
                  <a:srgbClr val="333333"/>
                </a:solidFill>
                <a:latin typeface="微软雅黑" panose="020B0503020204020204" pitchFamily="34" charset="-122"/>
                <a:ea typeface="微软雅黑" panose="020B0503020204020204" pitchFamily="34" charset="-122"/>
              </a:rPr>
              <a:t>Shipeng</a:t>
            </a:r>
            <a:r>
              <a:rPr lang="en-US" altLang="zh-CN" sz="4000" b="1" dirty="0">
                <a:solidFill>
                  <a:srgbClr val="333333"/>
                </a:solidFill>
                <a:latin typeface="微软雅黑" panose="020B0503020204020204" pitchFamily="34" charset="-122"/>
                <a:ea typeface="微软雅黑" panose="020B0503020204020204" pitchFamily="34" charset="-122"/>
              </a:rPr>
              <a:t> Hu</a:t>
            </a:r>
            <a:r>
              <a:rPr lang="en-US" altLang="zh-CN" sz="4000" b="1" baseline="30000" dirty="0">
                <a:solidFill>
                  <a:srgbClr val="333333"/>
                </a:solidFill>
                <a:latin typeface="微软雅黑" panose="020B0503020204020204" pitchFamily="34" charset="-122"/>
                <a:ea typeface="微软雅黑" panose="020B0503020204020204" pitchFamily="34" charset="-122"/>
              </a:rPr>
              <a:t>3</a:t>
            </a:r>
            <a:endParaRPr lang="en-US" altLang="zh-CN" sz="3600" b="1" i="0" baseline="30000" dirty="0">
              <a:solidFill>
                <a:srgbClr val="333333"/>
              </a:solidFill>
              <a:effectLst/>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id="{02A11EF8-95E8-CE58-0DDE-93310653903B}"/>
              </a:ext>
            </a:extLst>
          </p:cNvPr>
          <p:cNvSpPr txBox="1"/>
          <p:nvPr/>
        </p:nvSpPr>
        <p:spPr>
          <a:xfrm>
            <a:off x="-63612" y="5608250"/>
            <a:ext cx="30240288" cy="1938992"/>
          </a:xfrm>
          <a:prstGeom prst="rect">
            <a:avLst/>
          </a:prstGeom>
          <a:noFill/>
        </p:spPr>
        <p:txBody>
          <a:bodyPr wrap="square" rtlCol="0">
            <a:spAutoFit/>
          </a:bodyPr>
          <a:lstStyle/>
          <a:p>
            <a:pPr algn="ctr"/>
            <a:r>
              <a:rPr lang="fr-FR" altLang="zh-CN" sz="2400" i="0" baseline="30000" dirty="0">
                <a:solidFill>
                  <a:srgbClr val="333333"/>
                </a:solidFill>
                <a:effectLst/>
                <a:latin typeface="微软雅黑" panose="020B0503020204020204" pitchFamily="34" charset="-122"/>
                <a:ea typeface="微软雅黑" panose="020B0503020204020204" pitchFamily="34" charset="-122"/>
              </a:rPr>
              <a:t>1</a:t>
            </a:r>
            <a:r>
              <a:rPr lang="fr-FR" altLang="zh-CN" sz="2400" i="0" dirty="0">
                <a:solidFill>
                  <a:srgbClr val="333333"/>
                </a:solidFill>
                <a:effectLst/>
                <a:latin typeface="微软雅黑" panose="020B0503020204020204" pitchFamily="34" charset="-122"/>
                <a:ea typeface="微软雅黑" panose="020B0503020204020204" pitchFamily="34" charset="-122"/>
              </a:rPr>
              <a:t>Spallation Neutron Source Science Center, Dongguan 523803, China</a:t>
            </a:r>
          </a:p>
          <a:p>
            <a:pPr algn="ctr"/>
            <a:r>
              <a:rPr lang="en-US" altLang="zh-CN" sz="2400" i="0" baseline="30000" dirty="0">
                <a:solidFill>
                  <a:srgbClr val="333333"/>
                </a:solidFill>
                <a:effectLst/>
                <a:latin typeface="微软雅黑" panose="020B0503020204020204" pitchFamily="34" charset="-122"/>
                <a:ea typeface="微软雅黑" panose="020B0503020204020204" pitchFamily="34" charset="-122"/>
              </a:rPr>
              <a:t>2</a:t>
            </a:r>
            <a:r>
              <a:rPr lang="en-US" altLang="zh-CN" sz="2400" i="0" dirty="0">
                <a:solidFill>
                  <a:srgbClr val="333333"/>
                </a:solidFill>
                <a:effectLst/>
                <a:latin typeface="微软雅黑" panose="020B0503020204020204" pitchFamily="34" charset="-122"/>
                <a:ea typeface="微软雅黑" panose="020B0503020204020204" pitchFamily="34" charset="-122"/>
              </a:rPr>
              <a:t>Institute of High Energy Physics, Chinese Academy of Sciences (CAS), Beijing 100049, China</a:t>
            </a:r>
          </a:p>
          <a:p>
            <a:pPr algn="ctr"/>
            <a:r>
              <a:rPr lang="en-US" altLang="zh-CN" sz="2400" i="0" baseline="30000" dirty="0">
                <a:solidFill>
                  <a:srgbClr val="333333"/>
                </a:solidFill>
                <a:effectLst/>
                <a:latin typeface="微软雅黑" panose="020B0503020204020204" pitchFamily="34" charset="-122"/>
                <a:ea typeface="微软雅黑" panose="020B0503020204020204" pitchFamily="34" charset="-122"/>
              </a:rPr>
              <a:t>3</a:t>
            </a:r>
            <a:r>
              <a:rPr lang="en-US" altLang="zh-CN" sz="2400" i="0" dirty="0">
                <a:solidFill>
                  <a:srgbClr val="333333"/>
                </a:solidFill>
                <a:effectLst/>
                <a:latin typeface="微软雅黑" panose="020B0503020204020204" pitchFamily="34" charset="-122"/>
                <a:ea typeface="微软雅黑" panose="020B0503020204020204" pitchFamily="34" charset="-122"/>
              </a:rPr>
              <a:t>College of Physics and Optoelectronic Engineering, Shenzhen University, Shenzhen 518060, China</a:t>
            </a:r>
          </a:p>
          <a:p>
            <a:pPr algn="ctr"/>
            <a:r>
              <a:rPr lang="en-US" altLang="zh-CN" sz="2400" baseline="30000" dirty="0">
                <a:solidFill>
                  <a:srgbClr val="333333"/>
                </a:solidFill>
                <a:latin typeface="微软雅黑" panose="020B0503020204020204" pitchFamily="34" charset="-122"/>
                <a:ea typeface="微软雅黑" panose="020B0503020204020204" pitchFamily="34" charset="-122"/>
              </a:rPr>
              <a:t>4</a:t>
            </a:r>
            <a:r>
              <a:rPr lang="en-US" altLang="zh-CN" sz="2400" i="0" dirty="0">
                <a:solidFill>
                  <a:srgbClr val="333333"/>
                </a:solidFill>
                <a:effectLst/>
                <a:latin typeface="微软雅黑" panose="020B0503020204020204" pitchFamily="34" charset="-122"/>
                <a:ea typeface="微软雅黑" panose="020B0503020204020204" pitchFamily="34" charset="-122"/>
              </a:rPr>
              <a:t>School of Physics, Sun Yat-</a:t>
            </a:r>
            <a:r>
              <a:rPr lang="en-US" altLang="zh-CN" sz="2400" i="0" dirty="0" err="1">
                <a:solidFill>
                  <a:srgbClr val="333333"/>
                </a:solidFill>
                <a:effectLst/>
                <a:latin typeface="微软雅黑" panose="020B0503020204020204" pitchFamily="34" charset="-122"/>
                <a:ea typeface="微软雅黑" panose="020B0503020204020204" pitchFamily="34" charset="-122"/>
              </a:rPr>
              <a:t>sen</a:t>
            </a:r>
            <a:r>
              <a:rPr lang="en-US" altLang="zh-CN" sz="2400" i="0" dirty="0">
                <a:solidFill>
                  <a:srgbClr val="333333"/>
                </a:solidFill>
                <a:effectLst/>
                <a:latin typeface="微软雅黑" panose="020B0503020204020204" pitchFamily="34" charset="-122"/>
                <a:ea typeface="微软雅黑" panose="020B0503020204020204" pitchFamily="34" charset="-122"/>
              </a:rPr>
              <a:t> University, Guangzhou 510275, China</a:t>
            </a:r>
          </a:p>
          <a:p>
            <a:pPr algn="ctr"/>
            <a:r>
              <a:rPr lang="en-US" altLang="zh-CN" sz="2400" i="0" baseline="30000" dirty="0">
                <a:solidFill>
                  <a:srgbClr val="333333"/>
                </a:solidFill>
                <a:effectLst/>
                <a:latin typeface="微软雅黑" panose="020B0503020204020204" pitchFamily="34" charset="-122"/>
                <a:ea typeface="微软雅黑" panose="020B0503020204020204" pitchFamily="34" charset="-122"/>
              </a:rPr>
              <a:t>5</a:t>
            </a:r>
            <a:r>
              <a:rPr lang="en-US" altLang="zh-CN" sz="2400" i="0" dirty="0">
                <a:solidFill>
                  <a:srgbClr val="333333"/>
                </a:solidFill>
                <a:effectLst/>
                <a:latin typeface="微软雅黑" panose="020B0503020204020204" pitchFamily="34" charset="-122"/>
                <a:ea typeface="微软雅黑" panose="020B0503020204020204" pitchFamily="34" charset="-122"/>
              </a:rPr>
              <a:t>Department of Nuclear Science and Technology, School of Energy and Power Engineering, Xi</a:t>
            </a:r>
            <a:r>
              <a:rPr lang="en-US" altLang="zh-CN" sz="2400" dirty="0">
                <a:solidFill>
                  <a:srgbClr val="333333"/>
                </a:solidFill>
                <a:latin typeface="微软雅黑" panose="020B0503020204020204" pitchFamily="34" charset="-122"/>
                <a:ea typeface="微软雅黑" panose="020B0503020204020204" pitchFamily="34" charset="-122"/>
              </a:rPr>
              <a:t>’</a:t>
            </a:r>
            <a:r>
              <a:rPr lang="en-US" altLang="zh-CN" sz="2400" i="0" dirty="0">
                <a:solidFill>
                  <a:srgbClr val="333333"/>
                </a:solidFill>
                <a:effectLst/>
                <a:latin typeface="微软雅黑" panose="020B0503020204020204" pitchFamily="34" charset="-122"/>
                <a:ea typeface="微软雅黑" panose="020B0503020204020204" pitchFamily="34" charset="-122"/>
              </a:rPr>
              <a:t>an </a:t>
            </a:r>
            <a:r>
              <a:rPr lang="en-US" altLang="zh-CN" sz="2400" i="0" dirty="0" err="1">
                <a:solidFill>
                  <a:srgbClr val="333333"/>
                </a:solidFill>
                <a:effectLst/>
                <a:latin typeface="微软雅黑" panose="020B0503020204020204" pitchFamily="34" charset="-122"/>
                <a:ea typeface="微软雅黑" panose="020B0503020204020204" pitchFamily="34" charset="-122"/>
              </a:rPr>
              <a:t>Jiaotong</a:t>
            </a:r>
            <a:r>
              <a:rPr lang="en-US" altLang="zh-CN" sz="2400" i="0" dirty="0">
                <a:solidFill>
                  <a:srgbClr val="333333"/>
                </a:solidFill>
                <a:effectLst/>
                <a:latin typeface="微软雅黑" panose="020B0503020204020204" pitchFamily="34" charset="-122"/>
                <a:ea typeface="微软雅黑" panose="020B0503020204020204" pitchFamily="34" charset="-122"/>
              </a:rPr>
              <a:t> University, Xi’an 710049, China </a:t>
            </a:r>
          </a:p>
        </p:txBody>
      </p:sp>
      <p:sp>
        <p:nvSpPr>
          <p:cNvPr id="18" name="文本框 17">
            <a:extLst>
              <a:ext uri="{FF2B5EF4-FFF2-40B4-BE49-F238E27FC236}">
                <a16:creationId xmlns:a16="http://schemas.microsoft.com/office/drawing/2014/main" id="{D7ACF647-FE93-216F-776D-9AE92BD26189}"/>
              </a:ext>
            </a:extLst>
          </p:cNvPr>
          <p:cNvSpPr txBox="1"/>
          <p:nvPr/>
        </p:nvSpPr>
        <p:spPr>
          <a:xfrm>
            <a:off x="8954502" y="29218045"/>
            <a:ext cx="114300" cy="369332"/>
          </a:xfrm>
          <a:prstGeom prst="rect">
            <a:avLst/>
          </a:prstGeom>
          <a:noFill/>
        </p:spPr>
        <p:txBody>
          <a:bodyPr wrap="square" rtlCol="0">
            <a:spAutoFit/>
          </a:bodyPr>
          <a:lstStyle/>
          <a:p>
            <a:endParaRPr lang="zh-CN" altLang="en-US" dirty="0"/>
          </a:p>
        </p:txBody>
      </p:sp>
      <p:sp>
        <p:nvSpPr>
          <p:cNvPr id="19" name="文本框 18">
            <a:extLst>
              <a:ext uri="{FF2B5EF4-FFF2-40B4-BE49-F238E27FC236}">
                <a16:creationId xmlns:a16="http://schemas.microsoft.com/office/drawing/2014/main" id="{630CEA66-F3E0-9AB6-67B4-FDF54C6861EF}"/>
              </a:ext>
            </a:extLst>
          </p:cNvPr>
          <p:cNvSpPr txBox="1"/>
          <p:nvPr/>
        </p:nvSpPr>
        <p:spPr>
          <a:xfrm>
            <a:off x="1023507" y="6708817"/>
            <a:ext cx="28193274" cy="4355872"/>
          </a:xfrm>
          <a:prstGeom prst="rect">
            <a:avLst/>
          </a:prstGeom>
          <a:noFill/>
        </p:spPr>
        <p:txBody>
          <a:bodyPr wrap="square" rtlCol="0">
            <a:spAutoFit/>
          </a:bodyPr>
          <a:lstStyle/>
          <a:p>
            <a:pPr>
              <a:lnSpc>
                <a:spcPct val="150000"/>
              </a:lnSpc>
            </a:pPr>
            <a:r>
              <a:rPr lang="en-US" altLang="zh-CN" sz="4800" b="1" i="0" dirty="0">
                <a:solidFill>
                  <a:srgbClr val="333333"/>
                </a:solidFill>
                <a:effectLst/>
                <a:latin typeface="微软雅黑" panose="020B0503020204020204" pitchFamily="34" charset="-122"/>
                <a:ea typeface="微软雅黑" panose="020B0503020204020204" pitchFamily="34" charset="-122"/>
              </a:rPr>
              <a:t>Abstract</a:t>
            </a:r>
            <a:r>
              <a:rPr lang="zh-CN" altLang="en-US" sz="4800" b="1" i="0" dirty="0">
                <a:solidFill>
                  <a:srgbClr val="333333"/>
                </a:solidFill>
                <a:effectLst/>
                <a:latin typeface="微软雅黑" panose="020B0503020204020204" pitchFamily="34" charset="-122"/>
                <a:ea typeface="微软雅黑" panose="020B0503020204020204" pitchFamily="34" charset="-122"/>
              </a:rPr>
              <a:t>：</a:t>
            </a:r>
            <a:endParaRPr lang="en-US" altLang="zh-CN" sz="4800" b="1" i="0" dirty="0">
              <a:solidFill>
                <a:srgbClr val="333333"/>
              </a:solidFill>
              <a:effectLst/>
              <a:latin typeface="微软雅黑" panose="020B0503020204020204" pitchFamily="34" charset="-122"/>
              <a:ea typeface="微软雅黑" panose="020B0503020204020204" pitchFamily="34" charset="-122"/>
            </a:endParaRPr>
          </a:p>
          <a:p>
            <a:pPr indent="540000" algn="just">
              <a:lnSpc>
                <a:spcPct val="150000"/>
              </a:lnSpc>
            </a:pPr>
            <a:r>
              <a:rPr lang="en-US" altLang="zh-CN" sz="2800" dirty="0">
                <a:solidFill>
                  <a:srgbClr val="333333"/>
                </a:solidFill>
                <a:latin typeface="微软雅黑" panose="020B0503020204020204" pitchFamily="34" charset="-122"/>
                <a:ea typeface="微软雅黑" panose="020B0503020204020204" pitchFamily="34" charset="-122"/>
              </a:rPr>
              <a:t>The particle energy corresponding to the response pad of the Multipurpose Time Projection Chamber (MTPC) is an important parameter in the measurement process of nuclear data. The accuracy of energy information on the solder pad mainly depends on the uniformity of anode plate gain. Therefore, it is necessary to calibrate the electronic avalanche gain and energy resolution of MTPC. The Micromegas detector is used as the anode plate of MTPC, and the avalanche gap between the grid and the resistance layer directly determines the gain of the anode plate. This poster describes the method of calibrating the anode plate avalanche gap using an X-ray source and mesh capacitor.</a:t>
            </a:r>
            <a:endParaRPr lang="en-US" altLang="zh-CN" sz="2800" i="0" dirty="0">
              <a:solidFill>
                <a:srgbClr val="333333"/>
              </a:solidFill>
              <a:effectLst/>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a16="http://schemas.microsoft.com/office/drawing/2014/main" id="{8FADD00C-838B-2E23-BC49-4743D2E1C228}"/>
              </a:ext>
            </a:extLst>
          </p:cNvPr>
          <p:cNvSpPr txBox="1"/>
          <p:nvPr/>
        </p:nvSpPr>
        <p:spPr>
          <a:xfrm>
            <a:off x="1639757" y="24804596"/>
            <a:ext cx="11161844" cy="961289"/>
          </a:xfrm>
          <a:prstGeom prst="rect">
            <a:avLst/>
          </a:prstGeom>
          <a:noFill/>
        </p:spPr>
        <p:txBody>
          <a:bodyPr wrap="square" rtlCol="0">
            <a:spAutoFit/>
          </a:bodyPr>
          <a:lstStyle/>
          <a:p>
            <a:pPr>
              <a:lnSpc>
                <a:spcPct val="150000"/>
              </a:lnSpc>
            </a:pPr>
            <a:r>
              <a:rPr lang="en-US" altLang="zh-CN" sz="2000" i="0" dirty="0">
                <a:solidFill>
                  <a:srgbClr val="333333"/>
                </a:solidFill>
                <a:effectLst/>
                <a:latin typeface="微软雅黑" panose="020B0503020204020204" pitchFamily="34" charset="-122"/>
                <a:ea typeface="微软雅黑" panose="020B0503020204020204" pitchFamily="34" charset="-122"/>
              </a:rPr>
              <a:t>The X-ray source irradiates the anode plate(up left)and generates signal response(up right) X-ray energy spectrum (down left) and Gaussian++fitting effect ( down right)</a:t>
            </a:r>
          </a:p>
        </p:txBody>
      </p:sp>
      <p:sp>
        <p:nvSpPr>
          <p:cNvPr id="25" name="文本框 24">
            <a:extLst>
              <a:ext uri="{FF2B5EF4-FFF2-40B4-BE49-F238E27FC236}">
                <a16:creationId xmlns:a16="http://schemas.microsoft.com/office/drawing/2014/main" id="{EA939EBB-9ABD-9F4B-A25C-7D6905439B84}"/>
              </a:ext>
            </a:extLst>
          </p:cNvPr>
          <p:cNvSpPr txBox="1"/>
          <p:nvPr/>
        </p:nvSpPr>
        <p:spPr>
          <a:xfrm>
            <a:off x="1023507" y="16284817"/>
            <a:ext cx="9715500" cy="1069845"/>
          </a:xfrm>
          <a:prstGeom prst="rect">
            <a:avLst/>
          </a:prstGeom>
          <a:noFill/>
        </p:spPr>
        <p:txBody>
          <a:bodyPr wrap="square" rtlCol="0">
            <a:spAutoFit/>
          </a:bodyPr>
          <a:lstStyle/>
          <a:p>
            <a:pPr>
              <a:lnSpc>
                <a:spcPct val="150000"/>
              </a:lnSpc>
            </a:pPr>
            <a:r>
              <a:rPr lang="en-US" altLang="zh-CN" sz="4800" b="1" dirty="0">
                <a:solidFill>
                  <a:srgbClr val="333333"/>
                </a:solidFill>
                <a:latin typeface="微软雅黑" panose="020B0503020204020204" pitchFamily="34" charset="-122"/>
                <a:ea typeface="微软雅黑" panose="020B0503020204020204" pitchFamily="34" charset="-122"/>
              </a:rPr>
              <a:t>X-ray </a:t>
            </a:r>
            <a:r>
              <a:rPr lang="en-US" altLang="zh-CN" sz="4800" b="1" i="0" dirty="0">
                <a:solidFill>
                  <a:srgbClr val="333333"/>
                </a:solidFill>
                <a:effectLst/>
                <a:latin typeface="微软雅黑" panose="020B0503020204020204" pitchFamily="34" charset="-122"/>
                <a:ea typeface="微软雅黑" panose="020B0503020204020204" pitchFamily="34" charset="-122"/>
              </a:rPr>
              <a:t>calibration method </a:t>
            </a:r>
            <a:r>
              <a:rPr lang="en-US" altLang="zh-CN" sz="4800" b="1" dirty="0">
                <a:solidFill>
                  <a:srgbClr val="333333"/>
                </a:solidFill>
                <a:latin typeface="微软雅黑" panose="020B0503020204020204" pitchFamily="34" charset="-122"/>
                <a:ea typeface="微软雅黑" panose="020B0503020204020204" pitchFamily="34" charset="-122"/>
              </a:rPr>
              <a:t>:</a:t>
            </a:r>
            <a:endParaRPr lang="en-US" altLang="zh-CN" sz="4800" b="1" i="0" dirty="0">
              <a:solidFill>
                <a:srgbClr val="333333"/>
              </a:solidFill>
              <a:effectLst/>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a16="http://schemas.microsoft.com/office/drawing/2014/main" id="{B8584175-5515-EAC1-6015-DBB2418CB142}"/>
              </a:ext>
            </a:extLst>
          </p:cNvPr>
          <p:cNvSpPr txBox="1"/>
          <p:nvPr/>
        </p:nvSpPr>
        <p:spPr>
          <a:xfrm>
            <a:off x="1016387" y="29644951"/>
            <a:ext cx="12146614" cy="8233857"/>
          </a:xfrm>
          <a:prstGeom prst="rect">
            <a:avLst/>
          </a:prstGeom>
          <a:noFill/>
        </p:spPr>
        <p:txBody>
          <a:bodyPr wrap="square" rtlCol="0">
            <a:spAutoFit/>
          </a:bodyPr>
          <a:lstStyle/>
          <a:p>
            <a:pPr algn="just">
              <a:lnSpc>
                <a:spcPct val="150000"/>
              </a:lnSpc>
            </a:pPr>
            <a:r>
              <a:rPr lang="en-US" altLang="zh-CN" sz="4800" b="1" dirty="0">
                <a:solidFill>
                  <a:srgbClr val="333333"/>
                </a:solidFill>
                <a:latin typeface="微软雅黑" panose="020B0503020204020204" pitchFamily="34" charset="-122"/>
                <a:ea typeface="微软雅黑" panose="020B0503020204020204" pitchFamily="34" charset="-122"/>
              </a:rPr>
              <a:t>Result and Conclusion</a:t>
            </a:r>
            <a:r>
              <a:rPr lang="zh-CN" altLang="en-US" sz="4800" b="1" i="0" dirty="0">
                <a:solidFill>
                  <a:srgbClr val="333333"/>
                </a:solidFill>
                <a:effectLst/>
                <a:latin typeface="微软雅黑" panose="020B0503020204020204" pitchFamily="34" charset="-122"/>
                <a:ea typeface="微软雅黑" panose="020B0503020204020204" pitchFamily="34" charset="-122"/>
              </a:rPr>
              <a:t>：</a:t>
            </a:r>
            <a:endParaRPr lang="en-US" altLang="zh-CN" sz="4800" b="1" i="0" dirty="0">
              <a:solidFill>
                <a:srgbClr val="333333"/>
              </a:solidFill>
              <a:effectLst/>
              <a:latin typeface="微软雅黑" panose="020B0503020204020204" pitchFamily="34" charset="-122"/>
              <a:ea typeface="微软雅黑" panose="020B0503020204020204" pitchFamily="34" charset="-122"/>
            </a:endParaRPr>
          </a:p>
          <a:p>
            <a:pPr indent="468000" algn="just">
              <a:lnSpc>
                <a:spcPct val="150000"/>
              </a:lnSpc>
            </a:pPr>
            <a:r>
              <a:rPr lang="en-US" altLang="zh-CN" sz="2800" dirty="0">
                <a:solidFill>
                  <a:srgbClr val="333333"/>
                </a:solidFill>
                <a:latin typeface="微软雅黑" panose="020B0503020204020204" pitchFamily="34" charset="-122"/>
                <a:ea typeface="微软雅黑" panose="020B0503020204020204" pitchFamily="34" charset="-122"/>
              </a:rPr>
              <a:t>The left figure shows the result obtained through X-ray gain calibration. In order to ensure sufficient counting rate in each region, the anode plate was divided into 91 regular hexagons, each with a side length of 7.32mm. At the same time, considering that the pads on the outermost two circles of the anode plate are covered with glue, the counting of the center of gravity in the outermost two circles has been removed. The result obtained through fitting is approximately 80um. The right figure shows the results obtained through the mesh capacitance method, which also removes the influence of the outermost pad. The scale results show that the distribution trend of the anode plate is the same as that of the X-ray scale</a:t>
            </a:r>
          </a:p>
        </p:txBody>
      </p:sp>
      <p:sp>
        <p:nvSpPr>
          <p:cNvPr id="29" name="文本框 28">
            <a:extLst>
              <a:ext uri="{FF2B5EF4-FFF2-40B4-BE49-F238E27FC236}">
                <a16:creationId xmlns:a16="http://schemas.microsoft.com/office/drawing/2014/main" id="{D70985E7-F8D2-4134-01F3-A1CFF0C59A57}"/>
              </a:ext>
            </a:extLst>
          </p:cNvPr>
          <p:cNvSpPr txBox="1"/>
          <p:nvPr/>
        </p:nvSpPr>
        <p:spPr>
          <a:xfrm>
            <a:off x="1016388" y="37780951"/>
            <a:ext cx="28900062" cy="3709542"/>
          </a:xfrm>
          <a:prstGeom prst="rect">
            <a:avLst/>
          </a:prstGeom>
          <a:noFill/>
        </p:spPr>
        <p:txBody>
          <a:bodyPr wrap="square" rtlCol="0">
            <a:spAutoFit/>
          </a:bodyPr>
          <a:lstStyle/>
          <a:p>
            <a:pPr>
              <a:lnSpc>
                <a:spcPct val="150000"/>
              </a:lnSpc>
            </a:pPr>
            <a:r>
              <a:rPr lang="en-US" altLang="zh-CN" sz="4800" b="1" dirty="0">
                <a:solidFill>
                  <a:srgbClr val="333333"/>
                </a:solidFill>
                <a:latin typeface="微软雅黑" panose="020B0503020204020204" pitchFamily="34" charset="-122"/>
                <a:ea typeface="微软雅黑" panose="020B0503020204020204" pitchFamily="34" charset="-122"/>
              </a:rPr>
              <a:t>Reference</a:t>
            </a:r>
            <a:r>
              <a:rPr lang="zh-CN" altLang="en-US" sz="4800" b="1" i="0" dirty="0">
                <a:solidFill>
                  <a:srgbClr val="333333"/>
                </a:solidFill>
                <a:effectLst/>
                <a:latin typeface="微软雅黑" panose="020B0503020204020204" pitchFamily="34" charset="-122"/>
                <a:ea typeface="微软雅黑" panose="020B0503020204020204" pitchFamily="34" charset="-122"/>
              </a:rPr>
              <a:t>：</a:t>
            </a:r>
            <a:endParaRPr lang="en-US" altLang="zh-CN" sz="4800" b="1" i="0" dirty="0">
              <a:solidFill>
                <a:srgbClr val="333333"/>
              </a:solidFill>
              <a:effectLst/>
              <a:latin typeface="微软雅黑" panose="020B0503020204020204" pitchFamily="34" charset="-122"/>
              <a:ea typeface="微软雅黑" panose="020B0503020204020204" pitchFamily="34" charset="-122"/>
            </a:endParaRPr>
          </a:p>
          <a:p>
            <a:pPr algn="just">
              <a:lnSpc>
                <a:spcPct val="150000"/>
              </a:lnSpc>
            </a:pPr>
            <a:r>
              <a:rPr lang="en-US" altLang="zh-CN" sz="2800" dirty="0">
                <a:solidFill>
                  <a:srgbClr val="333333"/>
                </a:solidFill>
                <a:latin typeface="微软雅黑" panose="020B0503020204020204" pitchFamily="34" charset="-122"/>
                <a:ea typeface="微软雅黑" panose="020B0503020204020204" pitchFamily="34" charset="-122"/>
              </a:rPr>
              <a:t>[1]</a:t>
            </a:r>
            <a:r>
              <a:rPr lang="en-US" altLang="zh-CN" sz="2800" dirty="0" err="1">
                <a:solidFill>
                  <a:srgbClr val="333333"/>
                </a:solidFill>
                <a:latin typeface="微软雅黑" panose="020B0503020204020204" pitchFamily="34" charset="-122"/>
                <a:ea typeface="微软雅黑" panose="020B0503020204020204" pitchFamily="34" charset="-122"/>
              </a:rPr>
              <a:t>Weihua</a:t>
            </a:r>
            <a:r>
              <a:rPr lang="en-US" altLang="zh-CN" sz="2800" dirty="0">
                <a:solidFill>
                  <a:srgbClr val="333333"/>
                </a:solidFill>
                <a:latin typeface="微软雅黑" panose="020B0503020204020204" pitchFamily="34" charset="-122"/>
                <a:ea typeface="微软雅黑" panose="020B0503020204020204" pitchFamily="34" charset="-122"/>
              </a:rPr>
              <a:t> Jia, You </a:t>
            </a:r>
            <a:r>
              <a:rPr lang="en-US" altLang="zh-CN" sz="2800" dirty="0" err="1">
                <a:solidFill>
                  <a:srgbClr val="333333"/>
                </a:solidFill>
                <a:latin typeface="微软雅黑" panose="020B0503020204020204" pitchFamily="34" charset="-122"/>
                <a:ea typeface="微软雅黑" panose="020B0503020204020204" pitchFamily="34" charset="-122"/>
              </a:rPr>
              <a:t>Lv</a:t>
            </a:r>
            <a:r>
              <a:rPr lang="en-US" altLang="zh-CN" sz="2800" dirty="0">
                <a:solidFill>
                  <a:srgbClr val="333333"/>
                </a:solidFill>
                <a:latin typeface="微软雅黑" panose="020B0503020204020204" pitchFamily="34" charset="-122"/>
                <a:ea typeface="微软雅黑" panose="020B0503020204020204" pitchFamily="34" charset="-122"/>
              </a:rPr>
              <a:t>, </a:t>
            </a:r>
            <a:r>
              <a:rPr lang="en-US" altLang="zh-CN" sz="2800" dirty="0" err="1">
                <a:solidFill>
                  <a:srgbClr val="333333"/>
                </a:solidFill>
                <a:latin typeface="微软雅黑" panose="020B0503020204020204" pitchFamily="34" charset="-122"/>
                <a:ea typeface="微软雅黑" panose="020B0503020204020204" pitchFamily="34" charset="-122"/>
              </a:rPr>
              <a:t>Zhiyong</a:t>
            </a:r>
            <a:r>
              <a:rPr lang="en-US" altLang="zh-CN" sz="2800" dirty="0">
                <a:solidFill>
                  <a:srgbClr val="333333"/>
                </a:solidFill>
                <a:latin typeface="微软雅黑" panose="020B0503020204020204" pitchFamily="34" charset="-122"/>
                <a:ea typeface="微软雅黑" panose="020B0503020204020204" pitchFamily="34" charset="-122"/>
              </a:rPr>
              <a:t> Zhang, et al. Gap uniformity study of a resistive Micromegas for the Multi-purpose Time Projection Chamber (MTPC) at Back-n white neutron source, Nuclear Instruments and Methods in Physics Research Section A: Accelerators, Spectrometers, Detectors and Associated Equipment, Volume 1039, 2022</a:t>
            </a:r>
          </a:p>
          <a:p>
            <a:pPr algn="just">
              <a:lnSpc>
                <a:spcPct val="150000"/>
              </a:lnSpc>
            </a:pPr>
            <a:r>
              <a:rPr lang="en-US" altLang="zh-CN" sz="2800" dirty="0">
                <a:solidFill>
                  <a:srgbClr val="333333"/>
                </a:solidFill>
                <a:latin typeface="微软雅黑" panose="020B0503020204020204" pitchFamily="34" charset="-122"/>
                <a:ea typeface="微软雅黑" panose="020B0503020204020204" pitchFamily="34" charset="-122"/>
              </a:rPr>
              <a:t>[2]Yang Li, Han Yi, </a:t>
            </a:r>
            <a:r>
              <a:rPr lang="en-US" altLang="zh-CN" sz="2800" dirty="0" err="1">
                <a:solidFill>
                  <a:srgbClr val="333333"/>
                </a:solidFill>
                <a:latin typeface="微软雅黑" panose="020B0503020204020204" pitchFamily="34" charset="-122"/>
                <a:ea typeface="微软雅黑" panose="020B0503020204020204" pitchFamily="34" charset="-122"/>
              </a:rPr>
              <a:t>Yankun</a:t>
            </a:r>
            <a:r>
              <a:rPr lang="en-US" altLang="zh-CN" sz="2800" dirty="0">
                <a:solidFill>
                  <a:srgbClr val="333333"/>
                </a:solidFill>
                <a:latin typeface="微软雅黑" panose="020B0503020204020204" pitchFamily="34" charset="-122"/>
                <a:ea typeface="微软雅黑" panose="020B0503020204020204" pitchFamily="34" charset="-122"/>
              </a:rPr>
              <a:t> Sun, et </a:t>
            </a:r>
            <a:r>
              <a:rPr lang="en-US" altLang="zh-CN" sz="2800" err="1">
                <a:solidFill>
                  <a:srgbClr val="333333"/>
                </a:solidFill>
                <a:latin typeface="微软雅黑" panose="020B0503020204020204" pitchFamily="34" charset="-122"/>
                <a:ea typeface="微软雅黑" panose="020B0503020204020204" pitchFamily="34" charset="-122"/>
              </a:rPr>
              <a:t>al</a:t>
            </a:r>
            <a:r>
              <a:rPr lang="en-US" altLang="zh-CN" sz="2800">
                <a:solidFill>
                  <a:srgbClr val="333333"/>
                </a:solidFill>
                <a:latin typeface="微软雅黑" panose="020B0503020204020204" pitchFamily="34" charset="-122"/>
                <a:ea typeface="微软雅黑" panose="020B0503020204020204" pitchFamily="34" charset="-122"/>
              </a:rPr>
              <a:t>. Performance </a:t>
            </a:r>
            <a:r>
              <a:rPr lang="en-US" altLang="zh-CN" sz="2800" dirty="0">
                <a:solidFill>
                  <a:srgbClr val="333333"/>
                </a:solidFill>
                <a:latin typeface="微软雅黑" panose="020B0503020204020204" pitchFamily="34" charset="-122"/>
                <a:ea typeface="微软雅黑" panose="020B0503020204020204" pitchFamily="34" charset="-122"/>
              </a:rPr>
              <a:t>study of the Multi-purpose Time Projection Chamber (MTPC) using a four-component alpha </a:t>
            </a:r>
            <a:r>
              <a:rPr lang="en-US" altLang="zh-CN" sz="2800" dirty="0" err="1">
                <a:solidFill>
                  <a:srgbClr val="333333"/>
                </a:solidFill>
                <a:latin typeface="微软雅黑" panose="020B0503020204020204" pitchFamily="34" charset="-122"/>
                <a:ea typeface="微软雅黑" panose="020B0503020204020204" pitchFamily="34" charset="-122"/>
              </a:rPr>
              <a:t>source,Nuclear</a:t>
            </a:r>
            <a:r>
              <a:rPr lang="en-US" altLang="zh-CN" sz="2800" dirty="0">
                <a:solidFill>
                  <a:srgbClr val="333333"/>
                </a:solidFill>
                <a:latin typeface="微软雅黑" panose="020B0503020204020204" pitchFamily="34" charset="-122"/>
                <a:ea typeface="微软雅黑" panose="020B0503020204020204" pitchFamily="34" charset="-122"/>
              </a:rPr>
              <a:t> Instruments and Methods in Physics Research Section A: Accelerators, Spectrometers, Detectors and Associated </a:t>
            </a:r>
            <a:r>
              <a:rPr lang="en-US" altLang="zh-CN" sz="2800" dirty="0" err="1">
                <a:solidFill>
                  <a:srgbClr val="333333"/>
                </a:solidFill>
                <a:latin typeface="微软雅黑" panose="020B0503020204020204" pitchFamily="34" charset="-122"/>
                <a:ea typeface="微软雅黑" panose="020B0503020204020204" pitchFamily="34" charset="-122"/>
              </a:rPr>
              <a:t>Equipment,Volume</a:t>
            </a:r>
            <a:r>
              <a:rPr lang="en-US" altLang="zh-CN" sz="2800" dirty="0">
                <a:solidFill>
                  <a:srgbClr val="333333"/>
                </a:solidFill>
                <a:latin typeface="微软雅黑" panose="020B0503020204020204" pitchFamily="34" charset="-122"/>
                <a:ea typeface="微软雅黑" panose="020B0503020204020204" pitchFamily="34" charset="-122"/>
              </a:rPr>
              <a:t> 1060,2024</a:t>
            </a:r>
          </a:p>
        </p:txBody>
      </p:sp>
      <p:pic>
        <p:nvPicPr>
          <p:cNvPr id="35" name="图片 34">
            <a:extLst>
              <a:ext uri="{FF2B5EF4-FFF2-40B4-BE49-F238E27FC236}">
                <a16:creationId xmlns:a16="http://schemas.microsoft.com/office/drawing/2014/main" id="{B1B846DD-EF6B-2C6C-9C33-DB9E07EBF258}"/>
              </a:ext>
            </a:extLst>
          </p:cNvPr>
          <p:cNvPicPr>
            <a:picLocks noChangeAspect="1"/>
          </p:cNvPicPr>
          <p:nvPr/>
        </p:nvPicPr>
        <p:blipFill>
          <a:blip r:embed="rId2"/>
          <a:stretch>
            <a:fillRect/>
          </a:stretch>
        </p:blipFill>
        <p:spPr>
          <a:xfrm>
            <a:off x="880009" y="26774135"/>
            <a:ext cx="9131807" cy="2296695"/>
          </a:xfrm>
          <a:prstGeom prst="rect">
            <a:avLst/>
          </a:prstGeom>
        </p:spPr>
      </p:pic>
      <p:sp>
        <p:nvSpPr>
          <p:cNvPr id="3" name="文本框 2">
            <a:extLst>
              <a:ext uri="{FF2B5EF4-FFF2-40B4-BE49-F238E27FC236}">
                <a16:creationId xmlns:a16="http://schemas.microsoft.com/office/drawing/2014/main" id="{BEA2E7E2-201D-864E-E565-ACE16F1BB2E1}"/>
              </a:ext>
            </a:extLst>
          </p:cNvPr>
          <p:cNvSpPr txBox="1"/>
          <p:nvPr/>
        </p:nvSpPr>
        <p:spPr>
          <a:xfrm>
            <a:off x="1023507" y="11136817"/>
            <a:ext cx="20036722" cy="5002203"/>
          </a:xfrm>
          <a:prstGeom prst="rect">
            <a:avLst/>
          </a:prstGeom>
          <a:noFill/>
        </p:spPr>
        <p:txBody>
          <a:bodyPr wrap="square" rtlCol="0">
            <a:spAutoFit/>
          </a:bodyPr>
          <a:lstStyle/>
          <a:p>
            <a:pPr>
              <a:lnSpc>
                <a:spcPct val="150000"/>
              </a:lnSpc>
            </a:pPr>
            <a:r>
              <a:rPr lang="en-US" altLang="zh-CN" sz="4800" b="1" dirty="0">
                <a:solidFill>
                  <a:srgbClr val="333333"/>
                </a:solidFill>
                <a:latin typeface="微软雅黑" panose="020B0503020204020204" pitchFamily="34" charset="-122"/>
                <a:ea typeface="微软雅黑" panose="020B0503020204020204" pitchFamily="34" charset="-122"/>
              </a:rPr>
              <a:t>Introduction</a:t>
            </a:r>
            <a:r>
              <a:rPr lang="zh-CN" altLang="en-US" sz="4800" b="1" dirty="0">
                <a:solidFill>
                  <a:srgbClr val="333333"/>
                </a:solidFill>
                <a:latin typeface="微软雅黑" panose="020B0503020204020204" pitchFamily="34" charset="-122"/>
                <a:ea typeface="微软雅黑" panose="020B0503020204020204" pitchFamily="34" charset="-122"/>
              </a:rPr>
              <a:t>：</a:t>
            </a:r>
            <a:endParaRPr lang="en-US" altLang="zh-CN" sz="4800" b="1" dirty="0">
              <a:solidFill>
                <a:srgbClr val="333333"/>
              </a:solidFill>
              <a:latin typeface="微软雅黑" panose="020B0503020204020204" pitchFamily="34" charset="-122"/>
              <a:ea typeface="微软雅黑" panose="020B0503020204020204" pitchFamily="34" charset="-122"/>
            </a:endParaRPr>
          </a:p>
          <a:p>
            <a:pPr indent="468000" algn="just">
              <a:lnSpc>
                <a:spcPct val="150000"/>
              </a:lnSpc>
            </a:pPr>
            <a:r>
              <a:rPr lang="en-US" altLang="zh-CN" sz="2800" dirty="0">
                <a:solidFill>
                  <a:srgbClr val="333333"/>
                </a:solidFill>
                <a:latin typeface="微软雅黑" panose="020B0503020204020204" pitchFamily="34" charset="-122"/>
                <a:ea typeface="微软雅黑" panose="020B0503020204020204" pitchFamily="34" charset="-122"/>
              </a:rPr>
              <a:t>The Multipurpose Time Projection Chamber (MTPC) consists of a cathode, an anode plate, and drift zone, with the anode plate being a 68mm hexagonal shape, as shown in the figure on the right. We use a micromega detector as the anode, with a mesh as the wire mesh and a distance of about 100um from the resistive layer. The resistive layer is made of germanium material with a thickness of about 300nm, and the rest is covered by the PCB. When preparing Micromegas, hot pressing technology was used to paste the mesh, and the precision of the process level resulted in certain errors in the size of the gap, which in turn would affect energy measurement.</a:t>
            </a:r>
            <a:endParaRPr lang="en-US" altLang="zh-CN" sz="2800" i="0" dirty="0">
              <a:solidFill>
                <a:srgbClr val="333333"/>
              </a:solidFill>
              <a:effectLst/>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AB69EE04-0B31-6A32-1730-97066B41ACCB}"/>
              </a:ext>
            </a:extLst>
          </p:cNvPr>
          <p:cNvSpPr txBox="1"/>
          <p:nvPr/>
        </p:nvSpPr>
        <p:spPr>
          <a:xfrm>
            <a:off x="14079810" y="17896300"/>
            <a:ext cx="14692502" cy="6479531"/>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The </a:t>
            </a:r>
            <a:r>
              <a:rPr lang="en-US" altLang="zh-CN" sz="2800" baseline="30000" dirty="0">
                <a:solidFill>
                  <a:srgbClr val="333333"/>
                </a:solidFill>
                <a:latin typeface="微软雅黑" panose="020B0503020204020204" pitchFamily="34" charset="-122"/>
                <a:ea typeface="微软雅黑" panose="020B0503020204020204" pitchFamily="34" charset="-122"/>
              </a:rPr>
              <a:t>55</a:t>
            </a:r>
            <a:r>
              <a:rPr lang="en-US" altLang="zh-CN" sz="2800" dirty="0">
                <a:solidFill>
                  <a:srgbClr val="333333"/>
                </a:solidFill>
                <a:latin typeface="微软雅黑" panose="020B0503020204020204" pitchFamily="34" charset="-122"/>
                <a:ea typeface="微软雅黑" panose="020B0503020204020204" pitchFamily="34" charset="-122"/>
              </a:rPr>
              <a:t>Fe X-ray source is placed 30cm above the anode plate with an energy of 5.9keV. Using gas with 80% Ar+20% CO</a:t>
            </a:r>
            <a:r>
              <a:rPr lang="en-US" altLang="zh-CN" sz="2800" baseline="-25000" dirty="0">
                <a:solidFill>
                  <a:srgbClr val="333333"/>
                </a:solidFill>
                <a:latin typeface="微软雅黑" panose="020B0503020204020204" pitchFamily="34" charset="-122"/>
                <a:ea typeface="微软雅黑" panose="020B0503020204020204" pitchFamily="34" charset="-122"/>
              </a:rPr>
              <a:t>2</a:t>
            </a:r>
            <a:r>
              <a:rPr lang="en-US" altLang="zh-CN" sz="2800" dirty="0">
                <a:solidFill>
                  <a:srgbClr val="333333"/>
                </a:solidFill>
                <a:latin typeface="微软雅黑" panose="020B0503020204020204" pitchFamily="34" charset="-122"/>
                <a:ea typeface="微软雅黑" panose="020B0503020204020204" pitchFamily="34" charset="-122"/>
              </a:rPr>
              <a:t> as the gas environment</a:t>
            </a:r>
          </a:p>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X-rays generate electrons in a gas environment, which are amplified through avalanche regions and collected by pads</a:t>
            </a:r>
          </a:p>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The hit position of each event is calculated by the </a:t>
            </a:r>
            <a:r>
              <a:rPr lang="en-US" altLang="zh-CN" sz="2800" dirty="0">
                <a:solidFill>
                  <a:srgbClr val="FF0000"/>
                </a:solidFill>
                <a:latin typeface="微软雅黑" panose="020B0503020204020204" pitchFamily="34" charset="-122"/>
                <a:ea typeface="微软雅黑" panose="020B0503020204020204" pitchFamily="34" charset="-122"/>
              </a:rPr>
              <a:t>amplitude-weighted center-of-gravity method </a:t>
            </a:r>
            <a:r>
              <a:rPr lang="en-US" altLang="zh-CN" sz="2800" dirty="0">
                <a:solidFill>
                  <a:srgbClr val="333333"/>
                </a:solidFill>
                <a:latin typeface="微软雅黑" panose="020B0503020204020204" pitchFamily="34" charset="-122"/>
                <a:ea typeface="微软雅黑" panose="020B0503020204020204" pitchFamily="34" charset="-122"/>
              </a:rPr>
              <a:t>and calculate the X-ray energy spectrum</a:t>
            </a:r>
          </a:p>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The avalanche model was simulated using </a:t>
            </a:r>
            <a:r>
              <a:rPr lang="en-US" altLang="zh-CN" sz="2800" dirty="0">
                <a:solidFill>
                  <a:srgbClr val="FF0000"/>
                </a:solidFill>
                <a:latin typeface="微软雅黑" panose="020B0503020204020204" pitchFamily="34" charset="-122"/>
                <a:ea typeface="微软雅黑" panose="020B0503020204020204" pitchFamily="34" charset="-122"/>
              </a:rPr>
              <a:t>Garfield++</a:t>
            </a:r>
          </a:p>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There is a strong </a:t>
            </a:r>
            <a:r>
              <a:rPr lang="en-US" altLang="zh-CN" sz="2800" dirty="0">
                <a:solidFill>
                  <a:srgbClr val="FF0000"/>
                </a:solidFill>
                <a:latin typeface="微软雅黑" panose="020B0503020204020204" pitchFamily="34" charset="-122"/>
                <a:ea typeface="微软雅黑" panose="020B0503020204020204" pitchFamily="34" charset="-122"/>
              </a:rPr>
              <a:t>photon feedback </a:t>
            </a:r>
            <a:r>
              <a:rPr lang="en-US" altLang="zh-CN" sz="2800" dirty="0">
                <a:solidFill>
                  <a:srgbClr val="333333"/>
                </a:solidFill>
                <a:latin typeface="微软雅黑" panose="020B0503020204020204" pitchFamily="34" charset="-122"/>
                <a:ea typeface="微软雅黑" panose="020B0503020204020204" pitchFamily="34" charset="-122"/>
              </a:rPr>
              <a:t>phenomenon in gases, and the influence of photon feedback can be avoided by adding fitting terms</a:t>
            </a:r>
          </a:p>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Need to verify the accuracy of the scale through other methods</a:t>
            </a:r>
            <a:endParaRPr lang="zh-CN" altLang="zh-CN" sz="2800" dirty="0">
              <a:solidFill>
                <a:srgbClr val="333333"/>
              </a:solidFill>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FBB8E599-2637-9E71-EE14-880950FEF860}"/>
              </a:ext>
            </a:extLst>
          </p:cNvPr>
          <p:cNvSpPr txBox="1"/>
          <p:nvPr/>
        </p:nvSpPr>
        <p:spPr>
          <a:xfrm>
            <a:off x="1016388" y="25612951"/>
            <a:ext cx="11525253" cy="1069845"/>
          </a:xfrm>
          <a:prstGeom prst="rect">
            <a:avLst/>
          </a:prstGeom>
          <a:noFill/>
        </p:spPr>
        <p:txBody>
          <a:bodyPr wrap="square" rtlCol="0">
            <a:spAutoFit/>
          </a:bodyPr>
          <a:lstStyle/>
          <a:p>
            <a:pPr>
              <a:lnSpc>
                <a:spcPct val="150000"/>
              </a:lnSpc>
            </a:pPr>
            <a:r>
              <a:rPr lang="en-US" altLang="zh-CN" sz="4800" b="1" dirty="0">
                <a:solidFill>
                  <a:srgbClr val="333333"/>
                </a:solidFill>
                <a:latin typeface="微软雅黑" panose="020B0503020204020204" pitchFamily="34" charset="-122"/>
                <a:ea typeface="微软雅黑" panose="020B0503020204020204" pitchFamily="34" charset="-122"/>
              </a:rPr>
              <a:t>mesh capacitor calibration </a:t>
            </a:r>
            <a:r>
              <a:rPr lang="en-US" altLang="zh-CN" sz="4800" b="1" i="0" dirty="0">
                <a:solidFill>
                  <a:srgbClr val="333333"/>
                </a:solidFill>
                <a:effectLst/>
                <a:latin typeface="微软雅黑" panose="020B0503020204020204" pitchFamily="34" charset="-122"/>
                <a:ea typeface="微软雅黑" panose="020B0503020204020204" pitchFamily="34" charset="-122"/>
              </a:rPr>
              <a:t>method </a:t>
            </a:r>
            <a:r>
              <a:rPr lang="en-US" altLang="zh-CN" sz="4800" b="1" dirty="0">
                <a:solidFill>
                  <a:srgbClr val="333333"/>
                </a:solidFill>
                <a:latin typeface="微软雅黑" panose="020B0503020204020204" pitchFamily="34" charset="-122"/>
                <a:ea typeface="微软雅黑" panose="020B0503020204020204" pitchFamily="34" charset="-122"/>
              </a:rPr>
              <a:t>:</a:t>
            </a:r>
            <a:endParaRPr lang="en-US" altLang="zh-CN" sz="4800" b="1" i="0" dirty="0">
              <a:solidFill>
                <a:srgbClr val="333333"/>
              </a:solidFill>
              <a:effectLst/>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0CA00983-8E64-A4F0-F8F8-24036F9B5D1E}"/>
                  </a:ext>
                </a:extLst>
              </p:cNvPr>
              <p:cNvSpPr txBox="1"/>
              <p:nvPr/>
            </p:nvSpPr>
            <p:spPr>
              <a:xfrm>
                <a:off x="22488095" y="29340254"/>
                <a:ext cx="2726282" cy="122565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3600" i="1" smtClean="0">
                              <a:latin typeface="Cambria Math" panose="02040503050406030204" pitchFamily="18" charset="0"/>
                            </a:rPr>
                          </m:ctrlPr>
                        </m:sSubPr>
                        <m:e>
                          <m:r>
                            <m:rPr>
                              <m:sty m:val="p"/>
                            </m:rPr>
                            <a:rPr lang="en-US" altLang="zh-CN" sz="3600" i="1" smtClean="0">
                              <a:latin typeface="Cambria Math" panose="02040503050406030204" pitchFamily="18" charset="0"/>
                            </a:rPr>
                            <m:t>C</m:t>
                          </m:r>
                        </m:e>
                        <m:sub>
                          <m:r>
                            <m:rPr>
                              <m:sty m:val="p"/>
                            </m:rPr>
                            <a:rPr lang="en-US" altLang="zh-CN" sz="3600" i="1">
                              <a:latin typeface="Cambria Math" panose="02040503050406030204" pitchFamily="18" charset="0"/>
                            </a:rPr>
                            <m:t>gap</m:t>
                          </m:r>
                        </m:sub>
                      </m:sSub>
                      <m:r>
                        <a:rPr lang="en-US" altLang="zh-CN" sz="3600" i="1" smtClean="0">
                          <a:latin typeface="Cambria Math" panose="02040503050406030204" pitchFamily="18" charset="0"/>
                        </a:rPr>
                        <m:t>=</m:t>
                      </m:r>
                      <m:r>
                        <a:rPr lang="en-US" altLang="zh-CN" sz="3600" b="0" i="1" smtClean="0">
                          <a:latin typeface="Cambria Math" panose="02040503050406030204" pitchFamily="18" charset="0"/>
                        </a:rPr>
                        <m:t> </m:t>
                      </m:r>
                      <m:f>
                        <m:fPr>
                          <m:ctrlPr>
                            <a:rPr lang="en-US" altLang="zh-CN" sz="3600" i="1" smtClean="0">
                              <a:latin typeface="Cambria Math" panose="02040503050406030204" pitchFamily="18" charset="0"/>
                            </a:rPr>
                          </m:ctrlPr>
                        </m:fPr>
                        <m:num>
                          <m:r>
                            <a:rPr lang="zh-CN" altLang="en-US" sz="3600" i="1" smtClean="0">
                              <a:latin typeface="Cambria Math" panose="02040503050406030204" pitchFamily="18" charset="0"/>
                            </a:rPr>
                            <m:t>𝜀</m:t>
                          </m:r>
                          <m:sSub>
                            <m:sSubPr>
                              <m:ctrlPr>
                                <a:rPr lang="en-US" altLang="zh-CN" sz="3600" i="1" smtClean="0">
                                  <a:latin typeface="Cambria Math" panose="02040503050406030204" pitchFamily="18" charset="0"/>
                                </a:rPr>
                              </m:ctrlPr>
                            </m:sSubPr>
                            <m:e>
                              <m:r>
                                <m:rPr>
                                  <m:sty m:val="p"/>
                                </m:rPr>
                                <a:rPr lang="en-US" altLang="zh-CN" sz="3600" i="1">
                                  <a:latin typeface="Cambria Math" panose="02040503050406030204" pitchFamily="18" charset="0"/>
                                </a:rPr>
                                <m:t>S</m:t>
                              </m:r>
                            </m:e>
                            <m:sub>
                              <m:r>
                                <m:rPr>
                                  <m:sty m:val="p"/>
                                </m:rPr>
                                <a:rPr lang="en-US" altLang="zh-CN" sz="3600" i="1">
                                  <a:latin typeface="Cambria Math" panose="02040503050406030204" pitchFamily="18" charset="0"/>
                                </a:rPr>
                                <m:t>pad</m:t>
                              </m:r>
                            </m:sub>
                          </m:sSub>
                        </m:num>
                        <m:den>
                          <m:sSub>
                            <m:sSubPr>
                              <m:ctrlPr>
                                <a:rPr lang="en-US" altLang="zh-CN" sz="3600" i="1" smtClean="0">
                                  <a:latin typeface="Cambria Math" panose="02040503050406030204" pitchFamily="18" charset="0"/>
                                </a:rPr>
                              </m:ctrlPr>
                            </m:sSubPr>
                            <m:e>
                              <m:r>
                                <m:rPr>
                                  <m:sty m:val="p"/>
                                </m:rPr>
                                <a:rPr lang="en-US" altLang="zh-CN" sz="3600" i="1">
                                  <a:latin typeface="Cambria Math" panose="02040503050406030204" pitchFamily="18" charset="0"/>
                                </a:rPr>
                                <m:t>d</m:t>
                              </m:r>
                            </m:e>
                            <m:sub>
                              <m:r>
                                <m:rPr>
                                  <m:sty m:val="p"/>
                                </m:rPr>
                                <a:rPr lang="en-US" altLang="zh-CN" sz="3600" i="1">
                                  <a:latin typeface="Cambria Math" panose="02040503050406030204" pitchFamily="18" charset="0"/>
                                </a:rPr>
                                <m:t>gap</m:t>
                              </m:r>
                            </m:sub>
                          </m:sSub>
                        </m:den>
                      </m:f>
                    </m:oMath>
                  </m:oMathPara>
                </a14:m>
                <a:endParaRPr lang="zh-CN" altLang="en-US" sz="3600" dirty="0">
                  <a:latin typeface="微软雅黑" panose="020B0503020204020204" pitchFamily="34" charset="-122"/>
                  <a:ea typeface="微软雅黑" panose="020B0503020204020204" pitchFamily="34" charset="-122"/>
                </a:endParaRPr>
              </a:p>
            </p:txBody>
          </p:sp>
        </mc:Choice>
        <mc:Fallback xmlns="">
          <p:sp>
            <p:nvSpPr>
              <p:cNvPr id="7" name="文本框 6">
                <a:extLst>
                  <a:ext uri="{FF2B5EF4-FFF2-40B4-BE49-F238E27FC236}">
                    <a16:creationId xmlns:a16="http://schemas.microsoft.com/office/drawing/2014/main" id="{0CA00983-8E64-A4F0-F8F8-24036F9B5D1E}"/>
                  </a:ext>
                </a:extLst>
              </p:cNvPr>
              <p:cNvSpPr txBox="1">
                <a:spLocks noRot="1" noChangeAspect="1" noMove="1" noResize="1" noEditPoints="1" noAdjustHandles="1" noChangeArrowheads="1" noChangeShapeType="1" noTextEdit="1"/>
              </p:cNvSpPr>
              <p:nvPr/>
            </p:nvSpPr>
            <p:spPr>
              <a:xfrm>
                <a:off x="22488095" y="29340254"/>
                <a:ext cx="2726282" cy="1225657"/>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9A6F35B0-9336-9F21-E9F9-17F05A1DE00D}"/>
                  </a:ext>
                </a:extLst>
              </p:cNvPr>
              <p:cNvSpPr txBox="1"/>
              <p:nvPr/>
            </p:nvSpPr>
            <p:spPr>
              <a:xfrm>
                <a:off x="14616699" y="29246272"/>
                <a:ext cx="5914689" cy="129715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altLang="zh-CN" sz="3600" i="1">
                              <a:latin typeface="Cambria Math" panose="02040503050406030204" pitchFamily="18" charset="0"/>
                            </a:rPr>
                          </m:ctrlPr>
                        </m:fPr>
                        <m:num>
                          <m:r>
                            <a:rPr lang="en-US" altLang="zh-CN" sz="3600" i="1">
                              <a:latin typeface="Cambria Math" panose="02040503050406030204" pitchFamily="18" charset="0"/>
                            </a:rPr>
                            <m:t>1</m:t>
                          </m:r>
                        </m:num>
                        <m:den>
                          <m:sSub>
                            <m:sSubPr>
                              <m:ctrlPr>
                                <a:rPr lang="zh-CN" altLang="en-US" sz="3600" i="1">
                                  <a:latin typeface="Cambria Math" panose="02040503050406030204" pitchFamily="18" charset="0"/>
                                </a:rPr>
                              </m:ctrlPr>
                            </m:sSubPr>
                            <m:e>
                              <m:r>
                                <a:rPr lang="zh-CN" altLang="en-US" sz="3600" i="1">
                                  <a:latin typeface="Cambria Math" panose="02040503050406030204" pitchFamily="18" charset="0"/>
                                </a:rPr>
                                <m:t>𝐶</m:t>
                              </m:r>
                            </m:e>
                            <m:sub>
                              <m:r>
                                <m:rPr>
                                  <m:sty m:val="p"/>
                                </m:rPr>
                                <a:rPr lang="en-US" altLang="zh-CN" sz="3600" i="1">
                                  <a:latin typeface="Cambria Math" panose="02040503050406030204" pitchFamily="18" charset="0"/>
                                </a:rPr>
                                <m:t>gap</m:t>
                              </m:r>
                            </m:sub>
                          </m:sSub>
                        </m:den>
                      </m:f>
                      <m:r>
                        <a:rPr lang="zh-CN" altLang="en-US" sz="3600" i="1">
                          <a:latin typeface="Cambria Math" panose="02040503050406030204" pitchFamily="18" charset="0"/>
                        </a:rPr>
                        <m:t>=</m:t>
                      </m:r>
                      <m:f>
                        <m:fPr>
                          <m:ctrlPr>
                            <a:rPr lang="zh-CN" altLang="en-US" sz="3600" i="1">
                              <a:latin typeface="Cambria Math" panose="02040503050406030204" pitchFamily="18" charset="0"/>
                            </a:rPr>
                          </m:ctrlPr>
                        </m:fPr>
                        <m:num>
                          <m:r>
                            <a:rPr lang="zh-CN" altLang="en-US" sz="3600" i="1">
                              <a:latin typeface="Cambria Math" panose="02040503050406030204" pitchFamily="18" charset="0"/>
                            </a:rPr>
                            <m:t>1</m:t>
                          </m:r>
                        </m:num>
                        <m:den>
                          <m:sSub>
                            <m:sSubPr>
                              <m:ctrlPr>
                                <a:rPr lang="zh-CN" altLang="en-US" sz="3600" i="1">
                                  <a:latin typeface="Cambria Math" panose="02040503050406030204" pitchFamily="18" charset="0"/>
                                </a:rPr>
                              </m:ctrlPr>
                            </m:sSubPr>
                            <m:e>
                              <m:r>
                                <a:rPr lang="zh-CN" altLang="en-US" sz="3600" i="1">
                                  <a:latin typeface="Cambria Math" panose="02040503050406030204" pitchFamily="18" charset="0"/>
                                </a:rPr>
                                <m:t>𝐶</m:t>
                              </m:r>
                            </m:e>
                            <m:sub>
                              <m:r>
                                <a:rPr lang="zh-CN" altLang="en-US" sz="3600" i="1">
                                  <a:latin typeface="Cambria Math" panose="02040503050406030204" pitchFamily="18" charset="0"/>
                                </a:rPr>
                                <m:t>𝑡𝑜𝑡𝑎𝑙</m:t>
                              </m:r>
                            </m:sub>
                          </m:sSub>
                        </m:den>
                      </m:f>
                      <m:r>
                        <a:rPr lang="zh-CN" altLang="en-US" sz="3600" i="1">
                          <a:latin typeface="Cambria Math" panose="02040503050406030204" pitchFamily="18" charset="0"/>
                        </a:rPr>
                        <m:t>−</m:t>
                      </m:r>
                      <m:f>
                        <m:fPr>
                          <m:ctrlPr>
                            <a:rPr lang="zh-CN" altLang="en-US" sz="3600" i="1">
                              <a:latin typeface="Cambria Math" panose="02040503050406030204" pitchFamily="18" charset="0"/>
                            </a:rPr>
                          </m:ctrlPr>
                        </m:fPr>
                        <m:num>
                          <m:r>
                            <a:rPr lang="zh-CN" altLang="en-US" sz="3600" i="1">
                              <a:latin typeface="Cambria Math" panose="02040503050406030204" pitchFamily="18" charset="0"/>
                            </a:rPr>
                            <m:t>1</m:t>
                          </m:r>
                        </m:num>
                        <m:den>
                          <m:sSub>
                            <m:sSubPr>
                              <m:ctrlPr>
                                <a:rPr lang="zh-CN" altLang="en-US" sz="3600" i="1">
                                  <a:latin typeface="Cambria Math" panose="02040503050406030204" pitchFamily="18" charset="0"/>
                                </a:rPr>
                              </m:ctrlPr>
                            </m:sSubPr>
                            <m:e>
                              <m:r>
                                <a:rPr lang="zh-CN" altLang="en-US" sz="3600" i="1">
                                  <a:latin typeface="Cambria Math" panose="02040503050406030204" pitchFamily="18" charset="0"/>
                                </a:rPr>
                                <m:t>𝐶</m:t>
                              </m:r>
                            </m:e>
                            <m:sub>
                              <m:r>
                                <a:rPr lang="zh-CN" altLang="en-US" sz="3600" i="1">
                                  <a:latin typeface="Cambria Math" panose="02040503050406030204" pitchFamily="18" charset="0"/>
                                </a:rPr>
                                <m:t>𝐺𝑒</m:t>
                              </m:r>
                            </m:sub>
                          </m:sSub>
                        </m:den>
                      </m:f>
                      <m:r>
                        <a:rPr lang="zh-CN" altLang="en-US" sz="3600" i="1">
                          <a:latin typeface="Cambria Math" panose="02040503050406030204" pitchFamily="18" charset="0"/>
                        </a:rPr>
                        <m:t>−</m:t>
                      </m:r>
                      <m:f>
                        <m:fPr>
                          <m:ctrlPr>
                            <a:rPr lang="zh-CN" altLang="en-US" sz="3600" i="1">
                              <a:latin typeface="Cambria Math" panose="02040503050406030204" pitchFamily="18" charset="0"/>
                            </a:rPr>
                          </m:ctrlPr>
                        </m:fPr>
                        <m:num>
                          <m:r>
                            <a:rPr lang="zh-CN" altLang="en-US" sz="3600" i="1">
                              <a:latin typeface="Cambria Math" panose="02040503050406030204" pitchFamily="18" charset="0"/>
                            </a:rPr>
                            <m:t>1</m:t>
                          </m:r>
                        </m:num>
                        <m:den>
                          <m:sSub>
                            <m:sSubPr>
                              <m:ctrlPr>
                                <a:rPr lang="zh-CN" altLang="en-US" sz="3600" i="1">
                                  <a:latin typeface="Cambria Math" panose="02040503050406030204" pitchFamily="18" charset="0"/>
                                </a:rPr>
                              </m:ctrlPr>
                            </m:sSubPr>
                            <m:e>
                              <m:r>
                                <a:rPr lang="zh-CN" altLang="en-US" sz="3600" i="1">
                                  <a:latin typeface="Cambria Math" panose="02040503050406030204" pitchFamily="18" charset="0"/>
                                </a:rPr>
                                <m:t>𝐶</m:t>
                              </m:r>
                            </m:e>
                            <m:sub>
                              <m:r>
                                <a:rPr lang="zh-CN" altLang="en-US" sz="3600" i="1">
                                  <a:latin typeface="Cambria Math" panose="02040503050406030204" pitchFamily="18" charset="0"/>
                                </a:rPr>
                                <m:t>𝑃𝐶𝐵</m:t>
                              </m:r>
                            </m:sub>
                          </m:sSub>
                        </m:den>
                      </m:f>
                    </m:oMath>
                  </m:oMathPara>
                </a14:m>
                <a:endParaRPr lang="zh-CN" altLang="en-US" sz="3600" i="1" dirty="0">
                  <a:latin typeface="微软雅黑" panose="020B0503020204020204" pitchFamily="34" charset="-122"/>
                  <a:ea typeface="微软雅黑" panose="020B0503020204020204" pitchFamily="34" charset="-122"/>
                </a:endParaRPr>
              </a:p>
            </p:txBody>
          </p:sp>
        </mc:Choice>
        <mc:Fallback xmlns="">
          <p:sp>
            <p:nvSpPr>
              <p:cNvPr id="10" name="文本框 9">
                <a:extLst>
                  <a:ext uri="{FF2B5EF4-FFF2-40B4-BE49-F238E27FC236}">
                    <a16:creationId xmlns:a16="http://schemas.microsoft.com/office/drawing/2014/main" id="{9A6F35B0-9336-9F21-E9F9-17F05A1DE00D}"/>
                  </a:ext>
                </a:extLst>
              </p:cNvPr>
              <p:cNvSpPr txBox="1">
                <a:spLocks noRot="1" noChangeAspect="1" noMove="1" noResize="1" noEditPoints="1" noAdjustHandles="1" noChangeArrowheads="1" noChangeShapeType="1" noTextEdit="1"/>
              </p:cNvSpPr>
              <p:nvPr/>
            </p:nvSpPr>
            <p:spPr>
              <a:xfrm>
                <a:off x="14616699" y="29246272"/>
                <a:ext cx="5914689" cy="1297150"/>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91874915-4079-6207-DF45-F6541A582CE6}"/>
                  </a:ext>
                </a:extLst>
              </p:cNvPr>
              <p:cNvSpPr txBox="1"/>
              <p:nvPr/>
            </p:nvSpPr>
            <p:spPr>
              <a:xfrm>
                <a:off x="22183291" y="24591054"/>
                <a:ext cx="3031086" cy="122719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3600" b="0" i="1" smtClean="0">
                          <a:latin typeface="Cambria Math" panose="02040503050406030204" pitchFamily="18" charset="0"/>
                        </a:rPr>
                        <m:t> </m:t>
                      </m:r>
                      <m:r>
                        <m:rPr>
                          <m:sty m:val="p"/>
                        </m:rPr>
                        <a:rPr lang="en-US" altLang="zh-CN" sz="3600" i="1">
                          <a:latin typeface="Cambria Math" panose="02040503050406030204" pitchFamily="18" charset="0"/>
                        </a:rPr>
                        <m:t>G</m:t>
                      </m:r>
                      <m:r>
                        <a:rPr lang="en-US" altLang="zh-CN" sz="3600" b="0" i="1" smtClean="0">
                          <a:latin typeface="Cambria Math" panose="02040503050406030204" pitchFamily="18" charset="0"/>
                        </a:rPr>
                        <m:t> </m:t>
                      </m:r>
                      <m:r>
                        <a:rPr lang="en-US" altLang="zh-CN" sz="3600" i="1">
                          <a:latin typeface="Cambria Math" panose="02040503050406030204" pitchFamily="18" charset="0"/>
                        </a:rPr>
                        <m:t>=</m:t>
                      </m:r>
                      <m:r>
                        <a:rPr lang="en-US" altLang="zh-CN" sz="3600" b="0" i="1" smtClean="0">
                          <a:latin typeface="Cambria Math" panose="02040503050406030204" pitchFamily="18" charset="0"/>
                        </a:rPr>
                        <m:t> </m:t>
                      </m:r>
                      <m:f>
                        <m:fPr>
                          <m:ctrlPr>
                            <a:rPr lang="en-US" altLang="zh-CN" sz="3600" i="1" smtClean="0">
                              <a:latin typeface="Cambria Math" panose="02040503050406030204" pitchFamily="18" charset="0"/>
                            </a:rPr>
                          </m:ctrlPr>
                        </m:fPr>
                        <m:num>
                          <m:sSub>
                            <m:sSubPr>
                              <m:ctrlPr>
                                <a:rPr lang="en-US" altLang="zh-CN" sz="3600" i="1" smtClean="0">
                                  <a:latin typeface="Cambria Math" panose="02040503050406030204" pitchFamily="18" charset="0"/>
                                </a:rPr>
                              </m:ctrlPr>
                            </m:sSubPr>
                            <m:e>
                              <m:r>
                                <m:rPr>
                                  <m:sty m:val="p"/>
                                </m:rPr>
                                <a:rPr lang="en-US" altLang="zh-CN" sz="3600" i="1" smtClean="0">
                                  <a:latin typeface="Cambria Math" panose="02040503050406030204" pitchFamily="18" charset="0"/>
                                </a:rPr>
                                <m:t>G</m:t>
                              </m:r>
                            </m:e>
                            <m:sub>
                              <m:r>
                                <a:rPr lang="en-US" altLang="zh-CN" sz="3600" i="1">
                                  <a:latin typeface="Cambria Math" panose="02040503050406030204" pitchFamily="18" charset="0"/>
                                </a:rPr>
                                <m:t>0</m:t>
                              </m:r>
                            </m:sub>
                          </m:sSub>
                        </m:num>
                        <m:den>
                          <m:r>
                            <a:rPr lang="en-US" altLang="zh-CN" sz="3600" i="1">
                              <a:latin typeface="Cambria Math" panose="02040503050406030204" pitchFamily="18" charset="0"/>
                            </a:rPr>
                            <m:t>1</m:t>
                          </m:r>
                          <m:r>
                            <a:rPr lang="en-US" altLang="zh-CN" sz="3600" i="1" smtClean="0">
                              <a:latin typeface="Cambria Math" panose="02040503050406030204" pitchFamily="18" charset="0"/>
                            </a:rPr>
                            <m:t>−</m:t>
                          </m:r>
                          <m:r>
                            <a:rPr lang="zh-CN" altLang="en-US" sz="3600" i="1" smtClean="0">
                              <a:latin typeface="Cambria Math" panose="02040503050406030204" pitchFamily="18" charset="0"/>
                            </a:rPr>
                            <m:t>𝛾</m:t>
                          </m:r>
                          <m:sSub>
                            <m:sSubPr>
                              <m:ctrlPr>
                                <a:rPr lang="en-US" altLang="zh-CN" sz="3600" i="1" smtClean="0">
                                  <a:latin typeface="Cambria Math" panose="02040503050406030204" pitchFamily="18" charset="0"/>
                                </a:rPr>
                              </m:ctrlPr>
                            </m:sSubPr>
                            <m:e>
                              <m:r>
                                <m:rPr>
                                  <m:sty m:val="p"/>
                                </m:rPr>
                                <a:rPr lang="en-US" altLang="zh-CN" sz="3600" i="1">
                                  <a:latin typeface="Cambria Math" panose="02040503050406030204" pitchFamily="18" charset="0"/>
                                </a:rPr>
                                <m:t>G</m:t>
                              </m:r>
                            </m:e>
                            <m:sub>
                              <m:r>
                                <a:rPr lang="en-US" altLang="zh-CN" sz="3600" i="1">
                                  <a:latin typeface="Cambria Math" panose="02040503050406030204" pitchFamily="18" charset="0"/>
                                </a:rPr>
                                <m:t>0</m:t>
                              </m:r>
                            </m:sub>
                          </m:sSub>
                        </m:den>
                      </m:f>
                    </m:oMath>
                  </m:oMathPara>
                </a14:m>
                <a:endParaRPr lang="zh-CN" altLang="en-US" sz="3600" dirty="0"/>
              </a:p>
            </p:txBody>
          </p:sp>
        </mc:Choice>
        <mc:Fallback xmlns="">
          <p:sp>
            <p:nvSpPr>
              <p:cNvPr id="11" name="文本框 10">
                <a:extLst>
                  <a:ext uri="{FF2B5EF4-FFF2-40B4-BE49-F238E27FC236}">
                    <a16:creationId xmlns:a16="http://schemas.microsoft.com/office/drawing/2014/main" id="{91874915-4079-6207-DF45-F6541A582CE6}"/>
                  </a:ext>
                </a:extLst>
              </p:cNvPr>
              <p:cNvSpPr txBox="1">
                <a:spLocks noRot="1" noChangeAspect="1" noMove="1" noResize="1" noEditPoints="1" noAdjustHandles="1" noChangeArrowheads="1" noChangeShapeType="1" noTextEdit="1"/>
              </p:cNvSpPr>
              <p:nvPr/>
            </p:nvSpPr>
            <p:spPr>
              <a:xfrm>
                <a:off x="22183291" y="24591054"/>
                <a:ext cx="3031086" cy="1227195"/>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25214A69-ED92-2C1C-FB92-6831D654AEBF}"/>
                  </a:ext>
                </a:extLst>
              </p:cNvPr>
              <p:cNvSpPr txBox="1"/>
              <p:nvPr/>
            </p:nvSpPr>
            <p:spPr>
              <a:xfrm>
                <a:off x="17121602" y="24941870"/>
                <a:ext cx="3299369" cy="6710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3600" i="1" smtClean="0">
                              <a:latin typeface="Cambria Math" panose="02040503050406030204" pitchFamily="18" charset="0"/>
                            </a:rPr>
                          </m:ctrlPr>
                        </m:sSubPr>
                        <m:e>
                          <m:r>
                            <m:rPr>
                              <m:sty m:val="p"/>
                            </m:rPr>
                            <a:rPr lang="en-US" altLang="zh-CN" sz="3600" i="1">
                              <a:latin typeface="Cambria Math" panose="02040503050406030204" pitchFamily="18" charset="0"/>
                            </a:rPr>
                            <m:t>G</m:t>
                          </m:r>
                        </m:e>
                        <m:sub>
                          <m:r>
                            <a:rPr lang="en-US" altLang="zh-CN" sz="3600" i="1">
                              <a:latin typeface="Cambria Math" panose="02040503050406030204" pitchFamily="18" charset="0"/>
                            </a:rPr>
                            <m:t>0</m:t>
                          </m:r>
                        </m:sub>
                      </m:sSub>
                      <m:r>
                        <a:rPr lang="en-US" altLang="zh-CN" sz="3600" b="0" i="1" smtClean="0">
                          <a:latin typeface="Cambria Math" panose="02040503050406030204" pitchFamily="18" charset="0"/>
                        </a:rPr>
                        <m:t> </m:t>
                      </m:r>
                      <m:r>
                        <a:rPr lang="en-US" altLang="zh-CN" sz="3600" i="1">
                          <a:latin typeface="Cambria Math" panose="02040503050406030204" pitchFamily="18" charset="0"/>
                        </a:rPr>
                        <m:t>=</m:t>
                      </m:r>
                      <m:r>
                        <a:rPr lang="en-US" altLang="zh-CN" sz="3600" b="0" i="1" smtClean="0">
                          <a:latin typeface="Cambria Math" panose="02040503050406030204" pitchFamily="18" charset="0"/>
                        </a:rPr>
                        <m:t> </m:t>
                      </m:r>
                      <m:sSup>
                        <m:sSupPr>
                          <m:ctrlPr>
                            <a:rPr lang="en-US" altLang="zh-CN" sz="3600" b="0" i="1" smtClean="0">
                              <a:latin typeface="Cambria Math" panose="02040503050406030204" pitchFamily="18" charset="0"/>
                            </a:rPr>
                          </m:ctrlPr>
                        </m:sSupPr>
                        <m:e>
                          <m:r>
                            <m:rPr>
                              <m:sty m:val="p"/>
                            </m:rPr>
                            <a:rPr lang="en-US" altLang="zh-CN" sz="3600" i="1">
                              <a:latin typeface="Cambria Math" panose="02040503050406030204" pitchFamily="18" charset="0"/>
                            </a:rPr>
                            <m:t>e</m:t>
                          </m:r>
                        </m:e>
                        <m:sup>
                          <m:r>
                            <m:rPr>
                              <m:sty m:val="p"/>
                            </m:rPr>
                            <a:rPr lang="en-US" altLang="zh-CN" sz="3600" i="1">
                              <a:latin typeface="Cambria Math" panose="02040503050406030204" pitchFamily="18" charset="0"/>
                            </a:rPr>
                            <m:t>A</m:t>
                          </m:r>
                          <m:r>
                            <m:rPr>
                              <m:sty m:val="p"/>
                            </m:rPr>
                            <a:rPr lang="en-US" altLang="zh-CN" sz="3600" i="1" smtClean="0">
                              <a:latin typeface="Cambria Math" panose="02040503050406030204" pitchFamily="18" charset="0"/>
                            </a:rPr>
                            <m:t>V</m:t>
                          </m:r>
                          <m:r>
                            <a:rPr lang="en-US" altLang="zh-CN" sz="3600" i="1">
                              <a:latin typeface="Cambria Math" panose="02040503050406030204" pitchFamily="18" charset="0"/>
                            </a:rPr>
                            <m:t>+</m:t>
                          </m:r>
                          <m:r>
                            <m:rPr>
                              <m:sty m:val="p"/>
                            </m:rPr>
                            <a:rPr lang="en-US" altLang="zh-CN" sz="3600" i="1" smtClean="0">
                              <a:latin typeface="Cambria Math" panose="02040503050406030204" pitchFamily="18" charset="0"/>
                            </a:rPr>
                            <m:t>B</m:t>
                          </m:r>
                          <m:r>
                            <m:rPr>
                              <m:sty m:val="p"/>
                            </m:rPr>
                            <a:rPr lang="en-US" altLang="zh-CN" sz="3600" i="1">
                              <a:latin typeface="Cambria Math" panose="02040503050406030204" pitchFamily="18" charset="0"/>
                            </a:rPr>
                            <m:t>d</m:t>
                          </m:r>
                        </m:sup>
                      </m:sSup>
                    </m:oMath>
                  </m:oMathPara>
                </a14:m>
                <a:endParaRPr lang="zh-CN" altLang="en-US" sz="3600" dirty="0"/>
              </a:p>
            </p:txBody>
          </p:sp>
        </mc:Choice>
        <mc:Fallback xmlns="">
          <p:sp>
            <p:nvSpPr>
              <p:cNvPr id="14" name="文本框 13">
                <a:extLst>
                  <a:ext uri="{FF2B5EF4-FFF2-40B4-BE49-F238E27FC236}">
                    <a16:creationId xmlns:a16="http://schemas.microsoft.com/office/drawing/2014/main" id="{25214A69-ED92-2C1C-FB92-6831D654AEBF}"/>
                  </a:ext>
                </a:extLst>
              </p:cNvPr>
              <p:cNvSpPr txBox="1">
                <a:spLocks noRot="1" noChangeAspect="1" noMove="1" noResize="1" noEditPoints="1" noAdjustHandles="1" noChangeArrowheads="1" noChangeShapeType="1" noTextEdit="1"/>
              </p:cNvSpPr>
              <p:nvPr/>
            </p:nvSpPr>
            <p:spPr>
              <a:xfrm>
                <a:off x="17121602" y="24941870"/>
                <a:ext cx="3299369" cy="671081"/>
              </a:xfrm>
              <a:prstGeom prst="rect">
                <a:avLst/>
              </a:prstGeom>
              <a:blipFill>
                <a:blip r:embed="rId6"/>
                <a:stretch>
                  <a:fillRect/>
                </a:stretch>
              </a:blipFill>
            </p:spPr>
            <p:txBody>
              <a:bodyPr/>
              <a:lstStyle/>
              <a:p>
                <a:r>
                  <a:rPr lang="zh-CN" altLang="en-US">
                    <a:noFill/>
                  </a:rPr>
                  <a:t> </a:t>
                </a:r>
              </a:p>
            </p:txBody>
          </p:sp>
        </mc:Fallback>
      </mc:AlternateContent>
      <p:sp>
        <p:nvSpPr>
          <p:cNvPr id="23" name="文本框 22">
            <a:extLst>
              <a:ext uri="{FF2B5EF4-FFF2-40B4-BE49-F238E27FC236}">
                <a16:creationId xmlns:a16="http://schemas.microsoft.com/office/drawing/2014/main" id="{15BC2FC7-252B-D2D1-3EE4-DE0328756597}"/>
              </a:ext>
            </a:extLst>
          </p:cNvPr>
          <p:cNvSpPr txBox="1"/>
          <p:nvPr/>
        </p:nvSpPr>
        <p:spPr>
          <a:xfrm>
            <a:off x="11006126" y="27150243"/>
            <a:ext cx="17477167" cy="1955215"/>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A capacitance is formed between the mesh and the pad, and the value of the capacitance mainly depends on the size of the </a:t>
            </a:r>
            <a:r>
              <a:rPr lang="en-US" altLang="zh-CN" sz="2800" dirty="0">
                <a:solidFill>
                  <a:srgbClr val="FF0000"/>
                </a:solidFill>
                <a:latin typeface="微软雅黑" panose="020B0503020204020204" pitchFamily="34" charset="-122"/>
                <a:ea typeface="微软雅黑" panose="020B0503020204020204" pitchFamily="34" charset="-122"/>
              </a:rPr>
              <a:t>gap</a:t>
            </a:r>
          </a:p>
          <a:p>
            <a:pPr marL="457200" indent="-457200" algn="just">
              <a:lnSpc>
                <a:spcPct val="150000"/>
              </a:lnSpc>
              <a:buFont typeface="Wingdings" panose="05000000000000000000" pitchFamily="2" charset="2"/>
              <a:buChar char="Ø"/>
            </a:pPr>
            <a:r>
              <a:rPr lang="en-US" altLang="zh-CN" sz="2800" dirty="0">
                <a:solidFill>
                  <a:srgbClr val="333333"/>
                </a:solidFill>
                <a:latin typeface="微软雅黑" panose="020B0503020204020204" pitchFamily="34" charset="-122"/>
                <a:ea typeface="微软雅黑" panose="020B0503020204020204" pitchFamily="34" charset="-122"/>
              </a:rPr>
              <a:t>Provide </a:t>
            </a:r>
            <a:r>
              <a:rPr lang="en-US" altLang="zh-CN" sz="2800" dirty="0">
                <a:solidFill>
                  <a:srgbClr val="FF0000"/>
                </a:solidFill>
                <a:latin typeface="微软雅黑" panose="020B0503020204020204" pitchFamily="34" charset="-122"/>
                <a:ea typeface="微软雅黑" panose="020B0503020204020204" pitchFamily="34" charset="-122"/>
              </a:rPr>
              <a:t>signals on the mesh </a:t>
            </a:r>
            <a:r>
              <a:rPr lang="en-US" altLang="zh-CN" sz="2800" dirty="0">
                <a:solidFill>
                  <a:srgbClr val="333333"/>
                </a:solidFill>
                <a:latin typeface="微软雅黑" panose="020B0503020204020204" pitchFamily="34" charset="-122"/>
                <a:ea typeface="微软雅黑" panose="020B0503020204020204" pitchFamily="34" charset="-122"/>
              </a:rPr>
              <a:t>and collect coupling response on the pad. Reverse the size of the gap</a:t>
            </a:r>
            <a:endParaRPr lang="zh-CN" altLang="zh-CN" sz="2800" dirty="0">
              <a:solidFill>
                <a:srgbClr val="333333"/>
              </a:solidFill>
              <a:latin typeface="微软雅黑" panose="020B0503020204020204" pitchFamily="34" charset="-122"/>
              <a:ea typeface="微软雅黑" panose="020B0503020204020204" pitchFamily="34" charset="-122"/>
            </a:endParaRPr>
          </a:p>
        </p:txBody>
      </p:sp>
      <p:cxnSp>
        <p:nvCxnSpPr>
          <p:cNvPr id="53" name="直接连接符 52">
            <a:extLst>
              <a:ext uri="{FF2B5EF4-FFF2-40B4-BE49-F238E27FC236}">
                <a16:creationId xmlns:a16="http://schemas.microsoft.com/office/drawing/2014/main" id="{51FA07DE-3ACE-2E65-B772-E632EAC21753}"/>
              </a:ext>
            </a:extLst>
          </p:cNvPr>
          <p:cNvCxnSpPr>
            <a:cxnSpLocks/>
          </p:cNvCxnSpPr>
          <p:nvPr/>
        </p:nvCxnSpPr>
        <p:spPr>
          <a:xfrm>
            <a:off x="-56493" y="7788817"/>
            <a:ext cx="30240288"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id="{8E83FEC0-5F47-CC47-98E8-9EB7944DA8F3}"/>
              </a:ext>
            </a:extLst>
          </p:cNvPr>
          <p:cNvCxnSpPr>
            <a:cxnSpLocks/>
          </p:cNvCxnSpPr>
          <p:nvPr/>
        </p:nvCxnSpPr>
        <p:spPr>
          <a:xfrm>
            <a:off x="-56493" y="12216817"/>
            <a:ext cx="30240288"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id="{15F0F428-2568-FF3C-D485-64218A551E0C}"/>
              </a:ext>
            </a:extLst>
          </p:cNvPr>
          <p:cNvCxnSpPr>
            <a:cxnSpLocks/>
          </p:cNvCxnSpPr>
          <p:nvPr/>
        </p:nvCxnSpPr>
        <p:spPr>
          <a:xfrm>
            <a:off x="-56493" y="17354662"/>
            <a:ext cx="30240288"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id="{4BD171D9-5708-4886-8B12-37EF6FC355A8}"/>
              </a:ext>
            </a:extLst>
          </p:cNvPr>
          <p:cNvCxnSpPr>
            <a:cxnSpLocks/>
          </p:cNvCxnSpPr>
          <p:nvPr/>
        </p:nvCxnSpPr>
        <p:spPr>
          <a:xfrm>
            <a:off x="-63612" y="26692951"/>
            <a:ext cx="30240288"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id="{33FD1726-239B-4EFA-A8CB-9439ECCB2B54}"/>
              </a:ext>
            </a:extLst>
          </p:cNvPr>
          <p:cNvCxnSpPr>
            <a:cxnSpLocks/>
          </p:cNvCxnSpPr>
          <p:nvPr/>
        </p:nvCxnSpPr>
        <p:spPr>
          <a:xfrm>
            <a:off x="-63612" y="30724951"/>
            <a:ext cx="30240288"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id="{C9775783-AA0E-697D-1A4C-8E0A6D6CD6F6}"/>
              </a:ext>
            </a:extLst>
          </p:cNvPr>
          <p:cNvCxnSpPr>
            <a:cxnSpLocks/>
          </p:cNvCxnSpPr>
          <p:nvPr/>
        </p:nvCxnSpPr>
        <p:spPr>
          <a:xfrm>
            <a:off x="-63612" y="38860951"/>
            <a:ext cx="30240288"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5">
            <a:extLst>
              <a:ext uri="{FF2B5EF4-FFF2-40B4-BE49-F238E27FC236}">
                <a16:creationId xmlns:a16="http://schemas.microsoft.com/office/drawing/2014/main" id="{05A22542-D011-24A5-2DB6-32DA7DC03B5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612" y="291311"/>
            <a:ext cx="9269282" cy="1520579"/>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7">
            <a:extLst>
              <a:ext uri="{FF2B5EF4-FFF2-40B4-BE49-F238E27FC236}">
                <a16:creationId xmlns:a16="http://schemas.microsoft.com/office/drawing/2014/main" id="{1857359E-A261-5AF8-FA73-A17D1C3949F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1" r="27095" b="-14337"/>
          <a:stretch/>
        </p:blipFill>
        <p:spPr bwMode="auto">
          <a:xfrm>
            <a:off x="11200560" y="123722"/>
            <a:ext cx="9470824" cy="196585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9">
            <a:extLst>
              <a:ext uri="{FF2B5EF4-FFF2-40B4-BE49-F238E27FC236}">
                <a16:creationId xmlns:a16="http://schemas.microsoft.com/office/drawing/2014/main" id="{25C4ACA3-8A66-2648-1D0E-7606B48CDF5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823332" y="360789"/>
            <a:ext cx="5093118" cy="1469965"/>
          </a:xfrm>
          <a:prstGeom prst="rect">
            <a:avLst/>
          </a:prstGeom>
          <a:noFill/>
          <a:extLst>
            <a:ext uri="{909E8E84-426E-40DD-AFC4-6F175D3DCCD1}">
              <a14:hiddenFill xmlns:a14="http://schemas.microsoft.com/office/drawing/2010/main">
                <a:solidFill>
                  <a:srgbClr val="FFFFFF"/>
                </a:solidFill>
              </a14:hiddenFill>
            </a:ext>
          </a:extLst>
        </p:spPr>
      </p:pic>
      <p:pic>
        <p:nvPicPr>
          <p:cNvPr id="1039" name="图片 1038">
            <a:extLst>
              <a:ext uri="{FF2B5EF4-FFF2-40B4-BE49-F238E27FC236}">
                <a16:creationId xmlns:a16="http://schemas.microsoft.com/office/drawing/2014/main" id="{29667C68-72B0-BA25-7421-C2FF6A89DC49}"/>
              </a:ext>
            </a:extLst>
          </p:cNvPr>
          <p:cNvPicPr>
            <a:picLocks noChangeAspect="1"/>
          </p:cNvPicPr>
          <p:nvPr/>
        </p:nvPicPr>
        <p:blipFill>
          <a:blip r:embed="rId10"/>
          <a:stretch>
            <a:fillRect/>
          </a:stretch>
        </p:blipFill>
        <p:spPr>
          <a:xfrm>
            <a:off x="22031891" y="12380388"/>
            <a:ext cx="5761219" cy="3438442"/>
          </a:xfrm>
          <a:prstGeom prst="rect">
            <a:avLst/>
          </a:prstGeom>
        </p:spPr>
      </p:pic>
      <p:sp>
        <p:nvSpPr>
          <p:cNvPr id="1040" name="文本框 1039">
            <a:extLst>
              <a:ext uri="{FF2B5EF4-FFF2-40B4-BE49-F238E27FC236}">
                <a16:creationId xmlns:a16="http://schemas.microsoft.com/office/drawing/2014/main" id="{18A397AD-1224-414A-288D-41CE3C3411CA}"/>
              </a:ext>
            </a:extLst>
          </p:cNvPr>
          <p:cNvSpPr txBox="1"/>
          <p:nvPr/>
        </p:nvSpPr>
        <p:spPr>
          <a:xfrm>
            <a:off x="23321519" y="16076604"/>
            <a:ext cx="3785716" cy="523220"/>
          </a:xfrm>
          <a:prstGeom prst="rect">
            <a:avLst/>
          </a:prstGeom>
          <a:noFill/>
        </p:spPr>
        <p:txBody>
          <a:bodyPr wrap="none" rtlCol="0">
            <a:spAutoFit/>
          </a:bodyPr>
          <a:lstStyle/>
          <a:p>
            <a:r>
              <a:rPr lang="en-US" altLang="zh-CN" sz="2800" dirty="0"/>
              <a:t>MTPC Structure Diagram</a:t>
            </a:r>
            <a:endParaRPr lang="zh-CN" altLang="en-US" sz="2800" dirty="0"/>
          </a:p>
        </p:txBody>
      </p:sp>
      <p:sp>
        <p:nvSpPr>
          <p:cNvPr id="1041" name="文本框 1040">
            <a:extLst>
              <a:ext uri="{FF2B5EF4-FFF2-40B4-BE49-F238E27FC236}">
                <a16:creationId xmlns:a16="http://schemas.microsoft.com/office/drawing/2014/main" id="{194C25CC-62A3-211E-D3AB-9BD23732D695}"/>
              </a:ext>
            </a:extLst>
          </p:cNvPr>
          <p:cNvSpPr txBox="1"/>
          <p:nvPr/>
        </p:nvSpPr>
        <p:spPr>
          <a:xfrm>
            <a:off x="3202585" y="29126042"/>
            <a:ext cx="3785716" cy="523220"/>
          </a:xfrm>
          <a:prstGeom prst="rect">
            <a:avLst/>
          </a:prstGeom>
          <a:noFill/>
        </p:spPr>
        <p:txBody>
          <a:bodyPr wrap="none" rtlCol="0">
            <a:spAutoFit/>
          </a:bodyPr>
          <a:lstStyle/>
          <a:p>
            <a:r>
              <a:rPr lang="en-US" altLang="zh-CN" sz="2800" dirty="0"/>
              <a:t>MTPC Structure Diagram</a:t>
            </a:r>
            <a:endParaRPr lang="zh-CN" altLang="en-US" sz="2800" dirty="0"/>
          </a:p>
        </p:txBody>
      </p:sp>
      <p:sp>
        <p:nvSpPr>
          <p:cNvPr id="1042" name="文本框 1041">
            <a:extLst>
              <a:ext uri="{FF2B5EF4-FFF2-40B4-BE49-F238E27FC236}">
                <a16:creationId xmlns:a16="http://schemas.microsoft.com/office/drawing/2014/main" id="{38BAC712-0E37-46C2-5789-AFEF0A8E6090}"/>
              </a:ext>
            </a:extLst>
          </p:cNvPr>
          <p:cNvSpPr txBox="1"/>
          <p:nvPr/>
        </p:nvSpPr>
        <p:spPr>
          <a:xfrm>
            <a:off x="16519410" y="37846660"/>
            <a:ext cx="10461005" cy="523220"/>
          </a:xfrm>
          <a:prstGeom prst="rect">
            <a:avLst/>
          </a:prstGeom>
          <a:noFill/>
        </p:spPr>
        <p:txBody>
          <a:bodyPr wrap="none" rtlCol="0">
            <a:spAutoFit/>
          </a:bodyPr>
          <a:lstStyle/>
          <a:p>
            <a:r>
              <a:rPr lang="en-US" altLang="zh-CN" sz="2800" dirty="0"/>
              <a:t>X-ray calibration result (left) Mesh capacitance calibration result (right)</a:t>
            </a:r>
            <a:endParaRPr lang="zh-CN" altLang="en-US" sz="2800" dirty="0"/>
          </a:p>
        </p:txBody>
      </p:sp>
      <p:pic>
        <p:nvPicPr>
          <p:cNvPr id="1049" name="图片 1048">
            <a:extLst>
              <a:ext uri="{FF2B5EF4-FFF2-40B4-BE49-F238E27FC236}">
                <a16:creationId xmlns:a16="http://schemas.microsoft.com/office/drawing/2014/main" id="{1D64042F-7D7E-4145-70FA-58AD653E947B}"/>
              </a:ext>
            </a:extLst>
          </p:cNvPr>
          <p:cNvPicPr>
            <a:picLocks noChangeAspect="1"/>
          </p:cNvPicPr>
          <p:nvPr/>
        </p:nvPicPr>
        <p:blipFill>
          <a:blip r:embed="rId11"/>
          <a:stretch>
            <a:fillRect/>
          </a:stretch>
        </p:blipFill>
        <p:spPr>
          <a:xfrm>
            <a:off x="21876834" y="30804340"/>
            <a:ext cx="8201535" cy="6961661"/>
          </a:xfrm>
          <a:prstGeom prst="rect">
            <a:avLst/>
          </a:prstGeom>
        </p:spPr>
      </p:pic>
      <p:pic>
        <p:nvPicPr>
          <p:cNvPr id="1051" name="图片 1050">
            <a:extLst>
              <a:ext uri="{FF2B5EF4-FFF2-40B4-BE49-F238E27FC236}">
                <a16:creationId xmlns:a16="http://schemas.microsoft.com/office/drawing/2014/main" id="{2CE93CA8-32CA-24B6-31B1-4EDBCDA439AF}"/>
              </a:ext>
            </a:extLst>
          </p:cNvPr>
          <p:cNvPicPr>
            <a:picLocks noChangeAspect="1"/>
          </p:cNvPicPr>
          <p:nvPr/>
        </p:nvPicPr>
        <p:blipFill>
          <a:blip r:embed="rId12"/>
          <a:stretch>
            <a:fillRect/>
          </a:stretch>
        </p:blipFill>
        <p:spPr>
          <a:xfrm>
            <a:off x="13449607" y="30749216"/>
            <a:ext cx="8303489" cy="7079524"/>
          </a:xfrm>
          <a:prstGeom prst="rect">
            <a:avLst/>
          </a:prstGeom>
        </p:spPr>
      </p:pic>
      <p:pic>
        <p:nvPicPr>
          <p:cNvPr id="2" name="图片 1">
            <a:extLst>
              <a:ext uri="{FF2B5EF4-FFF2-40B4-BE49-F238E27FC236}">
                <a16:creationId xmlns:a16="http://schemas.microsoft.com/office/drawing/2014/main" id="{91078AFE-0F03-A43C-64CC-42DA89C854A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06890" y="17698732"/>
            <a:ext cx="4905824" cy="3679367"/>
          </a:xfrm>
          <a:prstGeom prst="rect">
            <a:avLst/>
          </a:prstGeom>
        </p:spPr>
      </p:pic>
      <p:pic>
        <p:nvPicPr>
          <p:cNvPr id="6" name="图片 5">
            <a:extLst>
              <a:ext uri="{FF2B5EF4-FFF2-40B4-BE49-F238E27FC236}">
                <a16:creationId xmlns:a16="http://schemas.microsoft.com/office/drawing/2014/main" id="{AD50E6F4-3DBF-A39C-27AC-7CA5D4E21597}"/>
              </a:ext>
            </a:extLst>
          </p:cNvPr>
          <p:cNvPicPr>
            <a:picLocks noChangeAspect="1"/>
          </p:cNvPicPr>
          <p:nvPr/>
        </p:nvPicPr>
        <p:blipFill>
          <a:blip r:embed="rId14"/>
          <a:srcRect r="11801"/>
          <a:stretch/>
        </p:blipFill>
        <p:spPr>
          <a:xfrm>
            <a:off x="1906890" y="21378098"/>
            <a:ext cx="4993484" cy="3136342"/>
          </a:xfrm>
          <a:prstGeom prst="rect">
            <a:avLst/>
          </a:prstGeom>
        </p:spPr>
      </p:pic>
      <p:pic>
        <p:nvPicPr>
          <p:cNvPr id="9" name="Picture 3">
            <a:extLst>
              <a:ext uri="{FF2B5EF4-FFF2-40B4-BE49-F238E27FC236}">
                <a16:creationId xmlns:a16="http://schemas.microsoft.com/office/drawing/2014/main" id="{8E981F62-3B4E-3CD4-FAE2-1FFDBA31CDA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12714" y="21378097"/>
            <a:ext cx="5529551" cy="3177058"/>
          </a:xfrm>
          <a:prstGeom prst="rect">
            <a:avLst/>
          </a:prstGeom>
          <a:noFill/>
          <a:extLst>
            <a:ext uri="{909E8E84-426E-40DD-AFC4-6F175D3DCCD1}">
              <a14:hiddenFill xmlns:a14="http://schemas.microsoft.com/office/drawing/2010/main">
                <a:solidFill>
                  <a:srgbClr val="FFFFFF"/>
                </a:solidFill>
              </a14:hiddenFill>
            </a:ext>
          </a:extLst>
        </p:spPr>
      </p:pic>
      <p:pic>
        <p:nvPicPr>
          <p:cNvPr id="12" name="图片 11">
            <a:extLst>
              <a:ext uri="{FF2B5EF4-FFF2-40B4-BE49-F238E27FC236}">
                <a16:creationId xmlns:a16="http://schemas.microsoft.com/office/drawing/2014/main" id="{2F0805F4-7C45-FDB0-20B2-AE1454103BE9}"/>
              </a:ext>
            </a:extLst>
          </p:cNvPr>
          <p:cNvPicPr>
            <a:picLocks noChangeAspect="1"/>
          </p:cNvPicPr>
          <p:nvPr/>
        </p:nvPicPr>
        <p:blipFill>
          <a:blip r:embed="rId16"/>
          <a:stretch>
            <a:fillRect/>
          </a:stretch>
        </p:blipFill>
        <p:spPr>
          <a:xfrm>
            <a:off x="6910502" y="18742208"/>
            <a:ext cx="5529551" cy="2773920"/>
          </a:xfrm>
          <a:prstGeom prst="rect">
            <a:avLst/>
          </a:prstGeom>
        </p:spPr>
      </p:pic>
    </p:spTree>
    <p:extLst>
      <p:ext uri="{BB962C8B-B14F-4D97-AF65-F5344CB8AC3E}">
        <p14:creationId xmlns:p14="http://schemas.microsoft.com/office/powerpoint/2010/main" val="3580571531"/>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838</TotalTime>
  <Words>856</Words>
  <Application>Microsoft Office PowerPoint</Application>
  <PresentationFormat>自定义</PresentationFormat>
  <Paragraphs>34</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微软雅黑</vt:lpstr>
      <vt:lpstr>Arial</vt:lpstr>
      <vt:lpstr>Calibri</vt:lpstr>
      <vt:lpstr>Calibri Light</vt:lpstr>
      <vt:lpstr>Cambria Math</vt:lpstr>
      <vt:lpstr>Wingdings</vt:lpstr>
      <vt:lpstr>Office 主题​​</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tianzhi chu</dc:creator>
  <cp:lastModifiedBy>tianzhi chu</cp:lastModifiedBy>
  <cp:revision>12</cp:revision>
  <dcterms:created xsi:type="dcterms:W3CDTF">2024-10-10T03:39:07Z</dcterms:created>
  <dcterms:modified xsi:type="dcterms:W3CDTF">2024-10-11T13:13:58Z</dcterms:modified>
</cp:coreProperties>
</file>