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3C8B-9323-595F-73C7-ED5332E6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69926C-95D5-3429-B42B-F241BC62A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87E45-3901-42BB-D58A-627A0CD84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CECB8-C016-D291-6BE1-692B5F58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79114-2DEB-B058-A92B-516F4E640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904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10580-AF69-1A2A-3FF9-027FE81CC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A8CE52-FD2E-E1CD-6C7C-7D611ED34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029CF-E027-72EE-2BEE-D474A7B5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AA4DB-530E-1C76-2C48-B200DB437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70C55-9061-0250-F27B-ACF1A1B3F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94B70-99A1-AB07-37FF-7EAFD050E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43B8D2-D521-F996-AB90-87346BCC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3EDB2-CB22-0E79-953C-73E58B4EE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37D6D-61C3-A240-85DB-FF40F985E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4A1FA-7993-5649-1E60-18028AD8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DC3BD-3D45-9783-0379-8FA09EC09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5EAFA-AC35-D665-2B46-2ABC9F6D0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934F0-5EE8-0D1A-ECB5-D6741F67A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CEFF7-86C3-AC81-4CD6-913D97B95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33014-AE08-ACCA-3D02-5FB60D73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62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B87D9-F0CA-2311-8EB2-0FBE7B6D1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78735-D453-3F4D-3256-8DE90C1F6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CEC70-E271-9378-4331-5E8D1639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80817-C4F1-3276-D97A-8772A59AE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68AA1-5FA0-875E-8BA3-D647AC248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787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0FD2-28AD-BCF1-AC81-4861721EA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AD8EC-CA91-98C3-66E2-327358828C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47019-F1FB-37EE-10E2-07EB8E37F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A798F-B3CB-6B57-2EEE-C2EF53CC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8D862-0258-75BD-D728-2EB4EB2D3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0AC4F-57D5-78BE-744E-64AD42E3C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227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DF6D0-7FCD-B4BF-B570-90DF02177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A5672-B403-8585-43EA-CDBABD5FD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A622A1-FBE5-2CD3-A7ED-984CD794E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4915C2-59C0-4EF3-F888-16C08D3D2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6C643-A310-690E-3511-EC11C20745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E61A17-5691-1829-A847-A2CD7AE35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18A228-F879-E344-C379-67456DEA8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B4C70D-F016-8138-E9FF-A657A7A4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36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0B6A-C98C-F3F5-3573-CF936487D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12B23C-8E13-12A9-4A34-88A8D1D01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EAB29-7262-F6F9-5AE6-71A250EAA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0E1CB3-CB5A-35F0-2507-68621C4E6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37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91D452-7501-C656-138B-8EBA83A4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FDA44A-F12C-0CBB-FBBF-D7458EFD5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2F7EE-995A-0FD1-15DA-FB35A0E5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36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50E63-31C2-25DE-2C91-DC7076177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FA36F-A09E-810B-CB57-2504103BA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A519DF-D5D8-CB13-DE4B-8A174D278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DC8DE-2A81-0CAF-0982-AEDC20332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68127-B37D-CFC5-D4C0-B530FDFD7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19261-A647-ADDA-0F4C-2DBA866D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25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06A6B-973D-4A11-3DB3-45A24232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980CF9-7F2A-A552-1BBC-06E158A62C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9FD13-0C6C-441D-B67B-ABDB40E143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09269-3408-D0AB-AC80-2E20120C3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1BB1A7-2F88-D08D-3BB9-5F48DCF85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32140-150D-AA56-90F4-8E0B773CA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6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7AFFB8-EAB6-16E4-0CE7-8B0076B84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794E3-FD9F-3D93-7179-2D4872EAD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6D4EF-CD96-3D2B-9165-A5E4BAD3A0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68CBC2-0208-4863-A4D2-0E12F3E6AEA3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D91A-636D-5F8C-1DC3-BF69E980F2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2E74-0717-A883-0308-F90B695F1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061D9B-4C4A-4941-BA2D-1FF8DE71A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80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0.png"/><Relationship Id="rId12" Type="http://schemas.openxmlformats.org/officeDocument/2006/relationships/image" Target="../media/image250.png"/><Relationship Id="rId2" Type="http://schemas.openxmlformats.org/officeDocument/2006/relationships/image" Target="../media/image30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41.png"/><Relationship Id="rId15" Type="http://schemas.openxmlformats.org/officeDocument/2006/relationships/image" Target="../media/image31.png"/><Relationship Id="rId14" Type="http://schemas.openxmlformats.org/officeDocument/2006/relationships/image" Target="../media/image2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515/nanoph-2023-0552" TargetMode="External"/><Relationship Id="rId2" Type="http://schemas.openxmlformats.org/officeDocument/2006/relationships/hyperlink" Target="https://doi.org/10.1364/OE.50170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364/OME.483230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0A597D97-203B-498B-95D3-E90DC961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ERN partners with ABB to improve the energy efficiency of their facilities">
            <a:extLst>
              <a:ext uri="{FF2B5EF4-FFF2-40B4-BE49-F238E27FC236}">
                <a16:creationId xmlns:a16="http://schemas.microsoft.com/office/drawing/2014/main" id="{01A004D2-75D7-290D-C613-F527BF61C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5" b="12677"/>
          <a:stretch/>
        </p:blipFill>
        <p:spPr bwMode="auto">
          <a:xfrm>
            <a:off x="4267201" y="10"/>
            <a:ext cx="7924800" cy="338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orwegian University of Science and Technology - NTNU">
            <a:extLst>
              <a:ext uri="{FF2B5EF4-FFF2-40B4-BE49-F238E27FC236}">
                <a16:creationId xmlns:a16="http://schemas.microsoft.com/office/drawing/2014/main" id="{C96BAC93-6DE9-B197-43CE-20B35D899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3" r="2" b="2"/>
          <a:stretch/>
        </p:blipFill>
        <p:spPr bwMode="auto">
          <a:xfrm>
            <a:off x="4650916" y="3474720"/>
            <a:ext cx="7555832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059" name="Freeform: Shape 2058">
            <a:extLst>
              <a:ext uri="{FF2B5EF4-FFF2-40B4-BE49-F238E27FC236}">
                <a16:creationId xmlns:a16="http://schemas.microsoft.com/office/drawing/2014/main" id="{6A6EF10E-DF41-4BD3-8EB4-6F646531D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4272" cy="6858000"/>
          </a:xfrm>
          <a:custGeom>
            <a:avLst/>
            <a:gdLst>
              <a:gd name="connsiteX0" fmla="*/ 0 w 6244272"/>
              <a:gd name="connsiteY0" fmla="*/ 0 h 6858000"/>
              <a:gd name="connsiteX1" fmla="*/ 732568 w 6244272"/>
              <a:gd name="connsiteY1" fmla="*/ 0 h 6858000"/>
              <a:gd name="connsiteX2" fmla="*/ 947849 w 6244272"/>
              <a:gd name="connsiteY2" fmla="*/ 0 h 6858000"/>
              <a:gd name="connsiteX3" fmla="*/ 1823619 w 6244272"/>
              <a:gd name="connsiteY3" fmla="*/ 0 h 6858000"/>
              <a:gd name="connsiteX4" fmla="*/ 5235673 w 6244272"/>
              <a:gd name="connsiteY4" fmla="*/ 0 h 6858000"/>
              <a:gd name="connsiteX5" fmla="*/ 4933297 w 6244272"/>
              <a:gd name="connsiteY5" fmla="*/ 110269 h 6858000"/>
              <a:gd name="connsiteX6" fmla="*/ 4976910 w 6244272"/>
              <a:gd name="connsiteY6" fmla="*/ 135168 h 6858000"/>
              <a:gd name="connsiteX7" fmla="*/ 5238580 w 6244272"/>
              <a:gd name="connsiteY7" fmla="*/ 71141 h 6858000"/>
              <a:gd name="connsiteX8" fmla="*/ 5290914 w 6244272"/>
              <a:gd name="connsiteY8" fmla="*/ 88927 h 6858000"/>
              <a:gd name="connsiteX9" fmla="*/ 5264747 w 6244272"/>
              <a:gd name="connsiteY9" fmla="*/ 163625 h 6858000"/>
              <a:gd name="connsiteX10" fmla="*/ 5151357 w 6244272"/>
              <a:gd name="connsiteY10" fmla="*/ 192082 h 6858000"/>
              <a:gd name="connsiteX11" fmla="*/ 4974002 w 6244272"/>
              <a:gd name="connsiteY11" fmla="*/ 373491 h 6858000"/>
              <a:gd name="connsiteX12" fmla="*/ 5241488 w 6244272"/>
              <a:gd name="connsiteY12" fmla="*/ 352148 h 6858000"/>
              <a:gd name="connsiteX13" fmla="*/ 5288007 w 6244272"/>
              <a:gd name="connsiteY13" fmla="*/ 394834 h 6858000"/>
              <a:gd name="connsiteX14" fmla="*/ 5305452 w 6244272"/>
              <a:gd name="connsiteY14" fmla="*/ 451747 h 6858000"/>
              <a:gd name="connsiteX15" fmla="*/ 5383953 w 6244272"/>
              <a:gd name="connsiteY15" fmla="*/ 359262 h 6858000"/>
              <a:gd name="connsiteX16" fmla="*/ 5450825 w 6244272"/>
              <a:gd name="connsiteY16" fmla="*/ 334364 h 6858000"/>
              <a:gd name="connsiteX17" fmla="*/ 5471177 w 6244272"/>
              <a:gd name="connsiteY17" fmla="*/ 416176 h 6858000"/>
              <a:gd name="connsiteX18" fmla="*/ 5410121 w 6244272"/>
              <a:gd name="connsiteY18" fmla="*/ 505101 h 6858000"/>
              <a:gd name="connsiteX19" fmla="*/ 5247303 w 6244272"/>
              <a:gd name="connsiteY19" fmla="*/ 558458 h 6858000"/>
              <a:gd name="connsiteX20" fmla="*/ 5421750 w 6244272"/>
              <a:gd name="connsiteY20" fmla="*/ 558458 h 6858000"/>
              <a:gd name="connsiteX21" fmla="*/ 5622364 w 6244272"/>
              <a:gd name="connsiteY21" fmla="*/ 522887 h 6858000"/>
              <a:gd name="connsiteX22" fmla="*/ 5834608 w 6244272"/>
              <a:gd name="connsiteY22" fmla="*/ 533558 h 6858000"/>
              <a:gd name="connsiteX23" fmla="*/ 6035223 w 6244272"/>
              <a:gd name="connsiteY23" fmla="*/ 462417 h 6858000"/>
              <a:gd name="connsiteX24" fmla="*/ 6238745 w 6244272"/>
              <a:gd name="connsiteY24" fmla="*/ 465975 h 6858000"/>
              <a:gd name="connsiteX25" fmla="*/ 5337434 w 6244272"/>
              <a:gd name="connsiteY25" fmla="*/ 910606 h 6858000"/>
              <a:gd name="connsiteX26" fmla="*/ 5381046 w 6244272"/>
              <a:gd name="connsiteY26" fmla="*/ 921277 h 6858000"/>
              <a:gd name="connsiteX27" fmla="*/ 5439195 w 6244272"/>
              <a:gd name="connsiteY27" fmla="*/ 949734 h 6858000"/>
              <a:gd name="connsiteX28" fmla="*/ 5395583 w 6244272"/>
              <a:gd name="connsiteY28" fmla="*/ 1006647 h 6858000"/>
              <a:gd name="connsiteX29" fmla="*/ 5160079 w 6244272"/>
              <a:gd name="connsiteY29" fmla="*/ 1113358 h 6858000"/>
              <a:gd name="connsiteX30" fmla="*/ 5101930 w 6244272"/>
              <a:gd name="connsiteY30" fmla="*/ 1220069 h 6858000"/>
              <a:gd name="connsiteX31" fmla="*/ 5174617 w 6244272"/>
              <a:gd name="connsiteY31" fmla="*/ 1209399 h 6858000"/>
              <a:gd name="connsiteX32" fmla="*/ 5238580 w 6244272"/>
              <a:gd name="connsiteY32" fmla="*/ 1230741 h 6858000"/>
              <a:gd name="connsiteX33" fmla="*/ 5212414 w 6244272"/>
              <a:gd name="connsiteY33" fmla="*/ 1365909 h 6858000"/>
              <a:gd name="connsiteX34" fmla="*/ 4878056 w 6244272"/>
              <a:gd name="connsiteY34" fmla="*/ 1540204 h 6858000"/>
              <a:gd name="connsiteX35" fmla="*/ 4848982 w 6244272"/>
              <a:gd name="connsiteY35" fmla="*/ 1597117 h 6858000"/>
              <a:gd name="connsiteX36" fmla="*/ 4889686 w 6244272"/>
              <a:gd name="connsiteY36" fmla="*/ 1636245 h 6858000"/>
              <a:gd name="connsiteX37" fmla="*/ 4997261 w 6244272"/>
              <a:gd name="connsiteY37" fmla="*/ 1657587 h 6858000"/>
              <a:gd name="connsiteX38" fmla="*/ 4846074 w 6244272"/>
              <a:gd name="connsiteY38" fmla="*/ 1849668 h 6858000"/>
              <a:gd name="connsiteX39" fmla="*/ 4790832 w 6244272"/>
              <a:gd name="connsiteY39" fmla="*/ 1903025 h 6858000"/>
              <a:gd name="connsiteX40" fmla="*/ 4694886 w 6244272"/>
              <a:gd name="connsiteY40" fmla="*/ 1984836 h 6858000"/>
              <a:gd name="connsiteX41" fmla="*/ 4694886 w 6244272"/>
              <a:gd name="connsiteY41" fmla="*/ 2013292 h 6858000"/>
              <a:gd name="connsiteX42" fmla="*/ 4822814 w 6244272"/>
              <a:gd name="connsiteY42" fmla="*/ 2102219 h 6858000"/>
              <a:gd name="connsiteX43" fmla="*/ 5055411 w 6244272"/>
              <a:gd name="connsiteY43" fmla="*/ 2077320 h 6858000"/>
              <a:gd name="connsiteX44" fmla="*/ 4712331 w 6244272"/>
              <a:gd name="connsiteY44" fmla="*/ 2208931 h 6858000"/>
              <a:gd name="connsiteX45" fmla="*/ 5822979 w 6244272"/>
              <a:gd name="connsiteY45" fmla="*/ 1892353 h 6858000"/>
              <a:gd name="connsiteX46" fmla="*/ 5753200 w 6244272"/>
              <a:gd name="connsiteY46" fmla="*/ 1974165 h 6858000"/>
              <a:gd name="connsiteX47" fmla="*/ 5363601 w 6244272"/>
              <a:gd name="connsiteY47" fmla="*/ 2191146 h 6858000"/>
              <a:gd name="connsiteX48" fmla="*/ 5253118 w 6244272"/>
              <a:gd name="connsiteY48" fmla="*/ 2326314 h 6858000"/>
              <a:gd name="connsiteX49" fmla="*/ 5136819 w 6244272"/>
              <a:gd name="connsiteY49" fmla="*/ 2401012 h 6858000"/>
              <a:gd name="connsiteX50" fmla="*/ 4974002 w 6244272"/>
              <a:gd name="connsiteY50" fmla="*/ 2401012 h 6858000"/>
              <a:gd name="connsiteX51" fmla="*/ 4857704 w 6244272"/>
              <a:gd name="connsiteY51" fmla="*/ 2518395 h 6858000"/>
              <a:gd name="connsiteX52" fmla="*/ 4976910 w 6244272"/>
              <a:gd name="connsiteY52" fmla="*/ 2543294 h 6858000"/>
              <a:gd name="connsiteX53" fmla="*/ 5116467 w 6244272"/>
              <a:gd name="connsiteY53" fmla="*/ 2525509 h 6858000"/>
              <a:gd name="connsiteX54" fmla="*/ 5273470 w 6244272"/>
              <a:gd name="connsiteY54" fmla="*/ 2564636 h 6858000"/>
              <a:gd name="connsiteX55" fmla="*/ 5418843 w 6244272"/>
              <a:gd name="connsiteY55" fmla="*/ 2532623 h 6858000"/>
              <a:gd name="connsiteX56" fmla="*/ 5593290 w 6244272"/>
              <a:gd name="connsiteY56" fmla="*/ 2553965 h 6858000"/>
              <a:gd name="connsiteX57" fmla="*/ 5648532 w 6244272"/>
              <a:gd name="connsiteY57" fmla="*/ 2692689 h 6858000"/>
              <a:gd name="connsiteX58" fmla="*/ 5665976 w 6244272"/>
              <a:gd name="connsiteY58" fmla="*/ 2703362 h 6858000"/>
              <a:gd name="connsiteX59" fmla="*/ 5988704 w 6244272"/>
              <a:gd name="connsiteY59" fmla="*/ 2923898 h 6858000"/>
              <a:gd name="connsiteX60" fmla="*/ 6078835 w 6244272"/>
              <a:gd name="connsiteY60" fmla="*/ 2941684 h 6858000"/>
              <a:gd name="connsiteX61" fmla="*/ 5546771 w 6244272"/>
              <a:gd name="connsiteY61" fmla="*/ 3329402 h 6858000"/>
              <a:gd name="connsiteX62" fmla="*/ 5904388 w 6244272"/>
              <a:gd name="connsiteY62" fmla="*/ 3229805 h 6858000"/>
              <a:gd name="connsiteX63" fmla="*/ 5953814 w 6244272"/>
              <a:gd name="connsiteY63" fmla="*/ 3393429 h 6858000"/>
              <a:gd name="connsiteX64" fmla="*/ 5785182 w 6244272"/>
              <a:gd name="connsiteY64" fmla="*/ 3539269 h 6858000"/>
              <a:gd name="connsiteX65" fmla="*/ 5724125 w 6244272"/>
              <a:gd name="connsiteY65" fmla="*/ 3827390 h 6858000"/>
              <a:gd name="connsiteX66" fmla="*/ 5753200 w 6244272"/>
              <a:gd name="connsiteY66" fmla="*/ 4090612 h 6858000"/>
              <a:gd name="connsiteX67" fmla="*/ 5825886 w 6244272"/>
              <a:gd name="connsiteY67" fmla="*/ 4172424 h 6858000"/>
              <a:gd name="connsiteX68" fmla="*/ 5930554 w 6244272"/>
              <a:gd name="connsiteY68" fmla="*/ 4321821 h 6858000"/>
              <a:gd name="connsiteX69" fmla="*/ 5994519 w 6244272"/>
              <a:gd name="connsiteY69" fmla="*/ 4414305 h 6858000"/>
              <a:gd name="connsiteX70" fmla="*/ 6218393 w 6244272"/>
              <a:gd name="connsiteY70" fmla="*/ 4378734 h 6858000"/>
              <a:gd name="connsiteX71" fmla="*/ 5918925 w 6244272"/>
              <a:gd name="connsiteY71" fmla="*/ 4613499 h 6858000"/>
              <a:gd name="connsiteX72" fmla="*/ 6160243 w 6244272"/>
              <a:gd name="connsiteY72" fmla="*/ 4585042 h 6858000"/>
              <a:gd name="connsiteX73" fmla="*/ 6238745 w 6244272"/>
              <a:gd name="connsiteY73" fmla="*/ 4602828 h 6858000"/>
              <a:gd name="connsiteX74" fmla="*/ 6195133 w 6244272"/>
              <a:gd name="connsiteY74" fmla="*/ 4677526 h 6858000"/>
              <a:gd name="connsiteX75" fmla="*/ 6017778 w 6244272"/>
              <a:gd name="connsiteY75" fmla="*/ 4805580 h 6858000"/>
              <a:gd name="connsiteX76" fmla="*/ 5651439 w 6244272"/>
              <a:gd name="connsiteY76" fmla="*/ 5154171 h 6858000"/>
              <a:gd name="connsiteX77" fmla="*/ 6006149 w 6244272"/>
              <a:gd name="connsiteY77" fmla="*/ 4994104 h 6858000"/>
              <a:gd name="connsiteX78" fmla="*/ 5633994 w 6244272"/>
              <a:gd name="connsiteY78" fmla="*/ 5353367 h 6858000"/>
              <a:gd name="connsiteX79" fmla="*/ 5552586 w 6244272"/>
              <a:gd name="connsiteY79" fmla="*/ 5474306 h 6858000"/>
              <a:gd name="connsiteX80" fmla="*/ 5383953 w 6244272"/>
              <a:gd name="connsiteY80" fmla="*/ 5769542 h 6858000"/>
              <a:gd name="connsiteX81" fmla="*/ 5392675 w 6244272"/>
              <a:gd name="connsiteY81" fmla="*/ 5801555 h 6858000"/>
              <a:gd name="connsiteX82" fmla="*/ 5584568 w 6244272"/>
              <a:gd name="connsiteY82" fmla="*/ 5755314 h 6858000"/>
              <a:gd name="connsiteX83" fmla="*/ 5334526 w 6244272"/>
              <a:gd name="connsiteY83" fmla="*/ 6004307 h 6858000"/>
              <a:gd name="connsiteX84" fmla="*/ 5075763 w 6244272"/>
              <a:gd name="connsiteY84" fmla="*/ 6196388 h 6858000"/>
              <a:gd name="connsiteX85" fmla="*/ 5258933 w 6244272"/>
              <a:gd name="connsiteY85" fmla="*/ 6167932 h 6858000"/>
              <a:gd name="connsiteX86" fmla="*/ 5511881 w 6244272"/>
              <a:gd name="connsiteY86" fmla="*/ 6057663 h 6858000"/>
              <a:gd name="connsiteX87" fmla="*/ 5599105 w 6244272"/>
              <a:gd name="connsiteY87" fmla="*/ 6100347 h 6858000"/>
              <a:gd name="connsiteX88" fmla="*/ 5360693 w 6244272"/>
              <a:gd name="connsiteY88" fmla="*/ 6281757 h 6858000"/>
              <a:gd name="connsiteX89" fmla="*/ 5224043 w 6244272"/>
              <a:gd name="connsiteY89" fmla="*/ 6367127 h 6858000"/>
              <a:gd name="connsiteX90" fmla="*/ 5168801 w 6244272"/>
              <a:gd name="connsiteY90" fmla="*/ 6431153 h 6858000"/>
              <a:gd name="connsiteX91" fmla="*/ 5011799 w 6244272"/>
              <a:gd name="connsiteY91" fmla="*/ 6658805 h 6858000"/>
              <a:gd name="connsiteX92" fmla="*/ 4651275 w 6244272"/>
              <a:gd name="connsiteY92" fmla="*/ 6858000 h 6858000"/>
              <a:gd name="connsiteX93" fmla="*/ 1823619 w 6244272"/>
              <a:gd name="connsiteY93" fmla="*/ 6858000 h 6858000"/>
              <a:gd name="connsiteX94" fmla="*/ 947849 w 6244272"/>
              <a:gd name="connsiteY94" fmla="*/ 6858000 h 6858000"/>
              <a:gd name="connsiteX95" fmla="*/ 732568 w 6244272"/>
              <a:gd name="connsiteY95" fmla="*/ 6858000 h 6858000"/>
              <a:gd name="connsiteX96" fmla="*/ 0 w 6244272"/>
              <a:gd name="connsiteY9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244272" h="6858000">
                <a:moveTo>
                  <a:pt x="0" y="0"/>
                </a:moveTo>
                <a:lnTo>
                  <a:pt x="732568" y="0"/>
                </a:lnTo>
                <a:lnTo>
                  <a:pt x="947849" y="0"/>
                </a:lnTo>
                <a:lnTo>
                  <a:pt x="1823619" y="0"/>
                </a:lnTo>
                <a:lnTo>
                  <a:pt x="5235673" y="0"/>
                </a:lnTo>
                <a:cubicBezTo>
                  <a:pt x="5133912" y="35571"/>
                  <a:pt x="5035058" y="78255"/>
                  <a:pt x="4933297" y="110269"/>
                </a:cubicBezTo>
                <a:cubicBezTo>
                  <a:pt x="4947835" y="145839"/>
                  <a:pt x="4962372" y="138725"/>
                  <a:pt x="4976910" y="135168"/>
                </a:cubicBezTo>
                <a:cubicBezTo>
                  <a:pt x="5064133" y="120941"/>
                  <a:pt x="5154264" y="110269"/>
                  <a:pt x="5238580" y="71141"/>
                </a:cubicBezTo>
                <a:cubicBezTo>
                  <a:pt x="5258933" y="64027"/>
                  <a:pt x="5282192" y="64027"/>
                  <a:pt x="5290914" y="88927"/>
                </a:cubicBezTo>
                <a:cubicBezTo>
                  <a:pt x="5305452" y="124497"/>
                  <a:pt x="5285100" y="145839"/>
                  <a:pt x="5264747" y="163625"/>
                </a:cubicBezTo>
                <a:cubicBezTo>
                  <a:pt x="5229858" y="195638"/>
                  <a:pt x="5189154" y="188525"/>
                  <a:pt x="5151357" y="192082"/>
                </a:cubicBezTo>
                <a:cubicBezTo>
                  <a:pt x="5046689" y="209867"/>
                  <a:pt x="4997261" y="259665"/>
                  <a:pt x="4974002" y="373491"/>
                </a:cubicBezTo>
                <a:cubicBezTo>
                  <a:pt x="5064133" y="327250"/>
                  <a:pt x="5154264" y="384162"/>
                  <a:pt x="5241488" y="352148"/>
                </a:cubicBezTo>
                <a:cubicBezTo>
                  <a:pt x="5264747" y="345034"/>
                  <a:pt x="5299637" y="355706"/>
                  <a:pt x="5288007" y="394834"/>
                </a:cubicBezTo>
                <a:cubicBezTo>
                  <a:pt x="5276378" y="430405"/>
                  <a:pt x="5238580" y="458860"/>
                  <a:pt x="5305452" y="451747"/>
                </a:cubicBezTo>
                <a:cubicBezTo>
                  <a:pt x="5354879" y="448189"/>
                  <a:pt x="5369416" y="405504"/>
                  <a:pt x="5383953" y="359262"/>
                </a:cubicBezTo>
                <a:cubicBezTo>
                  <a:pt x="5395583" y="334364"/>
                  <a:pt x="5427565" y="320135"/>
                  <a:pt x="5450825" y="334364"/>
                </a:cubicBezTo>
                <a:cubicBezTo>
                  <a:pt x="5479899" y="348592"/>
                  <a:pt x="5471177" y="387720"/>
                  <a:pt x="5471177" y="416176"/>
                </a:cubicBezTo>
                <a:cubicBezTo>
                  <a:pt x="5474085" y="469532"/>
                  <a:pt x="5450825" y="494431"/>
                  <a:pt x="5410121" y="505101"/>
                </a:cubicBezTo>
                <a:cubicBezTo>
                  <a:pt x="5360693" y="519330"/>
                  <a:pt x="5311267" y="537116"/>
                  <a:pt x="5247303" y="558458"/>
                </a:cubicBezTo>
                <a:cubicBezTo>
                  <a:pt x="5317082" y="594028"/>
                  <a:pt x="5369416" y="586915"/>
                  <a:pt x="5421750" y="558458"/>
                </a:cubicBezTo>
                <a:cubicBezTo>
                  <a:pt x="5485714" y="526444"/>
                  <a:pt x="5570030" y="483759"/>
                  <a:pt x="5622364" y="522887"/>
                </a:cubicBezTo>
                <a:cubicBezTo>
                  <a:pt x="5700865" y="579800"/>
                  <a:pt x="5764829" y="544229"/>
                  <a:pt x="5834608" y="533558"/>
                </a:cubicBezTo>
                <a:cubicBezTo>
                  <a:pt x="5979982" y="512216"/>
                  <a:pt x="5889850" y="480203"/>
                  <a:pt x="6035223" y="462417"/>
                </a:cubicBezTo>
                <a:cubicBezTo>
                  <a:pt x="6093372" y="455303"/>
                  <a:pt x="6154429" y="426847"/>
                  <a:pt x="6238745" y="465975"/>
                </a:cubicBezTo>
                <a:cubicBezTo>
                  <a:pt x="5857868" y="672284"/>
                  <a:pt x="5677606" y="658055"/>
                  <a:pt x="5337434" y="910606"/>
                </a:cubicBezTo>
                <a:cubicBezTo>
                  <a:pt x="5351971" y="935506"/>
                  <a:pt x="5366508" y="924835"/>
                  <a:pt x="5381046" y="921277"/>
                </a:cubicBezTo>
                <a:cubicBezTo>
                  <a:pt x="5404305" y="917720"/>
                  <a:pt x="5433380" y="903491"/>
                  <a:pt x="5439195" y="949734"/>
                </a:cubicBezTo>
                <a:cubicBezTo>
                  <a:pt x="5442103" y="985305"/>
                  <a:pt x="5424657" y="1003089"/>
                  <a:pt x="5395583" y="1006647"/>
                </a:cubicBezTo>
                <a:cubicBezTo>
                  <a:pt x="5311267" y="1020875"/>
                  <a:pt x="5235673" y="1070674"/>
                  <a:pt x="5160079" y="1113358"/>
                </a:cubicBezTo>
                <a:cubicBezTo>
                  <a:pt x="5125190" y="1131144"/>
                  <a:pt x="5087393" y="1156043"/>
                  <a:pt x="5101930" y="1220069"/>
                </a:cubicBezTo>
                <a:cubicBezTo>
                  <a:pt x="5131004" y="1237855"/>
                  <a:pt x="5151357" y="1212955"/>
                  <a:pt x="5174617" y="1209399"/>
                </a:cubicBezTo>
                <a:cubicBezTo>
                  <a:pt x="5197876" y="1205842"/>
                  <a:pt x="5253118" y="1220069"/>
                  <a:pt x="5238580" y="1230741"/>
                </a:cubicBezTo>
                <a:cubicBezTo>
                  <a:pt x="5171709" y="1269868"/>
                  <a:pt x="5293822" y="1365909"/>
                  <a:pt x="5212414" y="1365909"/>
                </a:cubicBezTo>
                <a:cubicBezTo>
                  <a:pt x="5078671" y="1365909"/>
                  <a:pt x="5005984" y="1536647"/>
                  <a:pt x="4878056" y="1540204"/>
                </a:cubicBezTo>
                <a:cubicBezTo>
                  <a:pt x="4857704" y="1540204"/>
                  <a:pt x="4848982" y="1572219"/>
                  <a:pt x="4848982" y="1597117"/>
                </a:cubicBezTo>
                <a:cubicBezTo>
                  <a:pt x="4848982" y="1629132"/>
                  <a:pt x="4869333" y="1632688"/>
                  <a:pt x="4889686" y="1636245"/>
                </a:cubicBezTo>
                <a:cubicBezTo>
                  <a:pt x="4921668" y="1639802"/>
                  <a:pt x="4956557" y="1597117"/>
                  <a:pt x="4997261" y="1657587"/>
                </a:cubicBezTo>
                <a:cubicBezTo>
                  <a:pt x="4921668" y="1693158"/>
                  <a:pt x="4843167" y="1728729"/>
                  <a:pt x="4846074" y="1849668"/>
                </a:cubicBezTo>
                <a:cubicBezTo>
                  <a:pt x="4846074" y="1881683"/>
                  <a:pt x="4814092" y="1895910"/>
                  <a:pt x="4790832" y="1903025"/>
                </a:cubicBezTo>
                <a:cubicBezTo>
                  <a:pt x="4750128" y="1917252"/>
                  <a:pt x="4718146" y="1938595"/>
                  <a:pt x="4694886" y="1984836"/>
                </a:cubicBezTo>
                <a:cubicBezTo>
                  <a:pt x="4694886" y="1995507"/>
                  <a:pt x="4694886" y="2002622"/>
                  <a:pt x="4694886" y="2013292"/>
                </a:cubicBezTo>
                <a:cubicBezTo>
                  <a:pt x="4700701" y="2123562"/>
                  <a:pt x="4758850" y="2120004"/>
                  <a:pt x="4822814" y="2102219"/>
                </a:cubicBezTo>
                <a:cubicBezTo>
                  <a:pt x="4898408" y="2080877"/>
                  <a:pt x="4974002" y="2038192"/>
                  <a:pt x="5055411" y="2077320"/>
                </a:cubicBezTo>
                <a:cubicBezTo>
                  <a:pt x="4942020" y="2130676"/>
                  <a:pt x="4817000" y="2134233"/>
                  <a:pt x="4712331" y="2208931"/>
                </a:cubicBezTo>
                <a:cubicBezTo>
                  <a:pt x="5101930" y="2223159"/>
                  <a:pt x="5445010" y="1984836"/>
                  <a:pt x="5822979" y="1892353"/>
                </a:cubicBezTo>
                <a:cubicBezTo>
                  <a:pt x="5811349" y="1952823"/>
                  <a:pt x="5779367" y="1967051"/>
                  <a:pt x="5753200" y="1974165"/>
                </a:cubicBezTo>
                <a:cubicBezTo>
                  <a:pt x="5613642" y="2020407"/>
                  <a:pt x="5491529" y="2112891"/>
                  <a:pt x="5363601" y="2191146"/>
                </a:cubicBezTo>
                <a:cubicBezTo>
                  <a:pt x="5311267" y="2223159"/>
                  <a:pt x="5273470" y="2258731"/>
                  <a:pt x="5253118" y="2326314"/>
                </a:cubicBezTo>
                <a:cubicBezTo>
                  <a:pt x="5235673" y="2390340"/>
                  <a:pt x="5200783" y="2418796"/>
                  <a:pt x="5136819" y="2401012"/>
                </a:cubicBezTo>
                <a:cubicBezTo>
                  <a:pt x="5084485" y="2386784"/>
                  <a:pt x="5029243" y="2393898"/>
                  <a:pt x="4974002" y="2401012"/>
                </a:cubicBezTo>
                <a:cubicBezTo>
                  <a:pt x="4912946" y="2408126"/>
                  <a:pt x="4843167" y="2479267"/>
                  <a:pt x="4857704" y="2518395"/>
                </a:cubicBezTo>
                <a:cubicBezTo>
                  <a:pt x="4886778" y="2582422"/>
                  <a:pt x="4936205" y="2550408"/>
                  <a:pt x="4976910" y="2543294"/>
                </a:cubicBezTo>
                <a:cubicBezTo>
                  <a:pt x="5026336" y="2536181"/>
                  <a:pt x="5116467" y="2518395"/>
                  <a:pt x="5116467" y="2525509"/>
                </a:cubicBezTo>
                <a:cubicBezTo>
                  <a:pt x="5148450" y="2685576"/>
                  <a:pt x="5221136" y="2564636"/>
                  <a:pt x="5273470" y="2564636"/>
                </a:cubicBezTo>
                <a:cubicBezTo>
                  <a:pt x="5322897" y="2564636"/>
                  <a:pt x="5372323" y="2546851"/>
                  <a:pt x="5418843" y="2532623"/>
                </a:cubicBezTo>
                <a:cubicBezTo>
                  <a:pt x="5479899" y="2514837"/>
                  <a:pt x="5535140" y="2546851"/>
                  <a:pt x="5593290" y="2553965"/>
                </a:cubicBezTo>
                <a:cubicBezTo>
                  <a:pt x="5645624" y="2561080"/>
                  <a:pt x="5616550" y="2653563"/>
                  <a:pt x="5648532" y="2692689"/>
                </a:cubicBezTo>
                <a:cubicBezTo>
                  <a:pt x="5654346" y="2703362"/>
                  <a:pt x="5660161" y="2703362"/>
                  <a:pt x="5665976" y="2703362"/>
                </a:cubicBezTo>
                <a:cubicBezTo>
                  <a:pt x="5683421" y="2980812"/>
                  <a:pt x="5988704" y="2913227"/>
                  <a:pt x="5988704" y="2923898"/>
                </a:cubicBezTo>
                <a:cubicBezTo>
                  <a:pt x="6014871" y="2941684"/>
                  <a:pt x="6046853" y="2899000"/>
                  <a:pt x="6078835" y="2941684"/>
                </a:cubicBezTo>
                <a:cubicBezTo>
                  <a:pt x="5942185" y="3137322"/>
                  <a:pt x="5732847" y="3183563"/>
                  <a:pt x="5546771" y="3329402"/>
                </a:cubicBezTo>
                <a:cubicBezTo>
                  <a:pt x="5700865" y="3379202"/>
                  <a:pt x="5790997" y="3208463"/>
                  <a:pt x="5904388" y="3229805"/>
                </a:cubicBezTo>
                <a:cubicBezTo>
                  <a:pt x="5959629" y="3283162"/>
                  <a:pt x="5793904" y="3368530"/>
                  <a:pt x="5953814" y="3393429"/>
                </a:cubicBezTo>
                <a:cubicBezTo>
                  <a:pt x="5884036" y="3439672"/>
                  <a:pt x="5834608" y="3485914"/>
                  <a:pt x="5785182" y="3539269"/>
                </a:cubicBezTo>
                <a:cubicBezTo>
                  <a:pt x="5700865" y="3635309"/>
                  <a:pt x="5683421" y="3699337"/>
                  <a:pt x="5724125" y="3827390"/>
                </a:cubicBezTo>
                <a:cubicBezTo>
                  <a:pt x="5750293" y="3912759"/>
                  <a:pt x="5788089" y="3991015"/>
                  <a:pt x="5753200" y="4090612"/>
                </a:cubicBezTo>
                <a:cubicBezTo>
                  <a:pt x="5729940" y="4158196"/>
                  <a:pt x="5738663" y="4204438"/>
                  <a:pt x="5825886" y="4172424"/>
                </a:cubicBezTo>
                <a:cubicBezTo>
                  <a:pt x="5918925" y="4140411"/>
                  <a:pt x="5953814" y="4200882"/>
                  <a:pt x="5930554" y="4321821"/>
                </a:cubicBezTo>
                <a:cubicBezTo>
                  <a:pt x="5916018" y="4400076"/>
                  <a:pt x="5930554" y="4424975"/>
                  <a:pt x="5994519" y="4414305"/>
                </a:cubicBezTo>
                <a:cubicBezTo>
                  <a:pt x="6064297" y="4403633"/>
                  <a:pt x="6131169" y="4353835"/>
                  <a:pt x="6218393" y="4378734"/>
                </a:cubicBezTo>
                <a:cubicBezTo>
                  <a:pt x="6148614" y="4521016"/>
                  <a:pt x="6000333" y="4478331"/>
                  <a:pt x="5918925" y="4613499"/>
                </a:cubicBezTo>
                <a:cubicBezTo>
                  <a:pt x="6014871" y="4613499"/>
                  <a:pt x="6090465" y="4613499"/>
                  <a:pt x="6160243" y="4585042"/>
                </a:cubicBezTo>
                <a:cubicBezTo>
                  <a:pt x="6189318" y="4574373"/>
                  <a:pt x="6221300" y="4560144"/>
                  <a:pt x="6238745" y="4602828"/>
                </a:cubicBezTo>
                <a:cubicBezTo>
                  <a:pt x="6259098" y="4652628"/>
                  <a:pt x="6218393" y="4670412"/>
                  <a:pt x="6195133" y="4677526"/>
                </a:cubicBezTo>
                <a:cubicBezTo>
                  <a:pt x="6128261" y="4702425"/>
                  <a:pt x="6075928" y="4759339"/>
                  <a:pt x="6017778" y="4805580"/>
                </a:cubicBezTo>
                <a:cubicBezTo>
                  <a:pt x="5892758" y="4905177"/>
                  <a:pt x="5756107" y="4990547"/>
                  <a:pt x="5651439" y="5154171"/>
                </a:cubicBezTo>
                <a:cubicBezTo>
                  <a:pt x="5782275" y="5111487"/>
                  <a:pt x="5881128" y="5011889"/>
                  <a:pt x="6006149" y="4994104"/>
                </a:cubicBezTo>
                <a:cubicBezTo>
                  <a:pt x="5898572" y="5143500"/>
                  <a:pt x="5761922" y="5243097"/>
                  <a:pt x="5633994" y="5353367"/>
                </a:cubicBezTo>
                <a:cubicBezTo>
                  <a:pt x="5596197" y="5385379"/>
                  <a:pt x="5558400" y="5406721"/>
                  <a:pt x="5552586" y="5474306"/>
                </a:cubicBezTo>
                <a:cubicBezTo>
                  <a:pt x="5535140" y="5605917"/>
                  <a:pt x="5488622" y="5712629"/>
                  <a:pt x="5383953" y="5769542"/>
                </a:cubicBezTo>
                <a:cubicBezTo>
                  <a:pt x="5383953" y="5769542"/>
                  <a:pt x="5389768" y="5790884"/>
                  <a:pt x="5392675" y="5801555"/>
                </a:cubicBezTo>
                <a:cubicBezTo>
                  <a:pt x="5456640" y="5805112"/>
                  <a:pt x="5506066" y="5726858"/>
                  <a:pt x="5584568" y="5755314"/>
                </a:cubicBezTo>
                <a:cubicBezTo>
                  <a:pt x="5506066" y="5862025"/>
                  <a:pt x="5442103" y="5954508"/>
                  <a:pt x="5334526" y="6004307"/>
                </a:cubicBezTo>
                <a:cubicBezTo>
                  <a:pt x="5247303" y="6043434"/>
                  <a:pt x="5139727" y="6068335"/>
                  <a:pt x="5075763" y="6196388"/>
                </a:cubicBezTo>
                <a:cubicBezTo>
                  <a:pt x="5148450" y="6221287"/>
                  <a:pt x="5203691" y="6189274"/>
                  <a:pt x="5258933" y="6167932"/>
                </a:cubicBezTo>
                <a:cubicBezTo>
                  <a:pt x="5343249" y="6132361"/>
                  <a:pt x="5427565" y="6093234"/>
                  <a:pt x="5511881" y="6057663"/>
                </a:cubicBezTo>
                <a:cubicBezTo>
                  <a:pt x="5543864" y="6043434"/>
                  <a:pt x="5578753" y="6036320"/>
                  <a:pt x="5599105" y="6100347"/>
                </a:cubicBezTo>
                <a:cubicBezTo>
                  <a:pt x="5491529" y="6114575"/>
                  <a:pt x="5427565" y="6199945"/>
                  <a:pt x="5360693" y="6281757"/>
                </a:cubicBezTo>
                <a:cubicBezTo>
                  <a:pt x="5322897" y="6327999"/>
                  <a:pt x="5290914" y="6388469"/>
                  <a:pt x="5224043" y="6367127"/>
                </a:cubicBezTo>
                <a:cubicBezTo>
                  <a:pt x="5189154" y="6356456"/>
                  <a:pt x="5165894" y="6388469"/>
                  <a:pt x="5168801" y="6431153"/>
                </a:cubicBezTo>
                <a:cubicBezTo>
                  <a:pt x="5183339" y="6580550"/>
                  <a:pt x="5099022" y="6630349"/>
                  <a:pt x="5011799" y="6658805"/>
                </a:cubicBezTo>
                <a:cubicBezTo>
                  <a:pt x="4883871" y="6701489"/>
                  <a:pt x="4770480" y="6786859"/>
                  <a:pt x="4651275" y="6858000"/>
                </a:cubicBezTo>
                <a:lnTo>
                  <a:pt x="1823619" y="6858000"/>
                </a:lnTo>
                <a:lnTo>
                  <a:pt x="947849" y="6858000"/>
                </a:lnTo>
                <a:lnTo>
                  <a:pt x="732568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5F33E8-FFA4-35C0-6854-33DCD3E5C8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09600"/>
            <a:ext cx="3992700" cy="3877197"/>
          </a:xfrm>
        </p:spPr>
        <p:txBody>
          <a:bodyPr>
            <a:normAutofit/>
          </a:bodyPr>
          <a:lstStyle/>
          <a:p>
            <a:pPr algn="l"/>
            <a:r>
              <a:rPr lang="nb-NO" sz="4400" dirty="0"/>
              <a:t>NTNU-CERN Collaboration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7121CE-4A8D-DB40-4F5B-773BAD65C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4638783"/>
            <a:ext cx="4007449" cy="1343972"/>
          </a:xfrm>
        </p:spPr>
        <p:txBody>
          <a:bodyPr>
            <a:normAutofit/>
          </a:bodyPr>
          <a:lstStyle/>
          <a:p>
            <a:pPr algn="l"/>
            <a:r>
              <a:rPr lang="nb-NO" dirty="0"/>
              <a:t>Victoria M. </a:t>
            </a:r>
            <a:r>
              <a:rPr lang="nb-NO" dirty="0" err="1"/>
              <a:t>Bjellan</a:t>
            </a:r>
            <a:r>
              <a:rPr lang="en-GB" dirty="0"/>
              <a:t>d</a:t>
            </a:r>
          </a:p>
          <a:p>
            <a:pPr algn="l"/>
            <a:r>
              <a:rPr lang="en-GB" dirty="0"/>
              <a:t>24.09.2024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2576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B13FD-32FA-330F-B3BB-C83FDE6BA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Teste eksotisk material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BF928-D5D6-EAE8-BA0A-B0C1E8B24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03202" cy="4351338"/>
          </a:xfrm>
        </p:spPr>
        <p:txBody>
          <a:bodyPr/>
          <a:lstStyle/>
          <a:p>
            <a:pPr marL="0" indent="0">
              <a:buNone/>
            </a:pPr>
            <a:r>
              <a:rPr lang="nb-NO" dirty="0"/>
              <a:t>Kan teste ikke-tradisjonelle materialer!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8FD43-831A-3448-0718-C11C0CF7E6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7" r="1107" b="2013"/>
          <a:stretch/>
        </p:blipFill>
        <p:spPr>
          <a:xfrm>
            <a:off x="8510133" y="4014422"/>
            <a:ext cx="2887246" cy="1874553"/>
          </a:xfrm>
          <a:prstGeom prst="rect">
            <a:avLst/>
          </a:prstGeom>
        </p:spPr>
      </p:pic>
      <p:pic>
        <p:nvPicPr>
          <p:cNvPr id="5" name="Content Placeholder 9" descr="A graph of 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CEEF679A-BE73-477F-1173-0442D3EF9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858" y="4014422"/>
            <a:ext cx="2618227" cy="19636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03D630-EC80-03D6-3C65-230CA32D8E42}"/>
              </a:ext>
            </a:extLst>
          </p:cNvPr>
          <p:cNvSpPr txBox="1"/>
          <p:nvPr/>
        </p:nvSpPr>
        <p:spPr>
          <a:xfrm>
            <a:off x="9543654" y="58928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[14]</a:t>
            </a:r>
            <a:endParaRPr lang="en-GB" dirty="0"/>
          </a:p>
        </p:txBody>
      </p:sp>
      <p:pic>
        <p:nvPicPr>
          <p:cNvPr id="10" name="Content Placeholder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F6C2AE4-B138-0366-D1A0-D3F3E9D8C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6917" y="288541"/>
            <a:ext cx="3562138" cy="1781069"/>
          </a:xfrm>
          <a:prstGeom prst="rect">
            <a:avLst/>
          </a:prstGeom>
        </p:spPr>
      </p:pic>
      <p:pic>
        <p:nvPicPr>
          <p:cNvPr id="11" name="Picture 10" descr="A round white plastic object with a round metal object on it&#10;&#10;Description automatically generated">
            <a:extLst>
              <a:ext uri="{FF2B5EF4-FFF2-40B4-BE49-F238E27FC236}">
                <a16:creationId xmlns:a16="http://schemas.microsoft.com/office/drawing/2014/main" id="{A76B15AD-C058-2622-A17C-1705659E2E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3" t="23600" r="19867" b="24400"/>
          <a:stretch/>
        </p:blipFill>
        <p:spPr>
          <a:xfrm>
            <a:off x="7396917" y="2050029"/>
            <a:ext cx="1414156" cy="1048519"/>
          </a:xfrm>
          <a:prstGeom prst="rect">
            <a:avLst/>
          </a:prstGeom>
        </p:spPr>
      </p:pic>
      <p:pic>
        <p:nvPicPr>
          <p:cNvPr id="12" name="Picture 11" descr="A circular metal object with a white circle&#10;&#10;Description automatically generated">
            <a:extLst>
              <a:ext uri="{FF2B5EF4-FFF2-40B4-BE49-F238E27FC236}">
                <a16:creationId xmlns:a16="http://schemas.microsoft.com/office/drawing/2014/main" id="{5F963B3C-87B3-C6AF-A52D-E534FE082A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11" t="29630" r="21111" b="10371"/>
          <a:stretch/>
        </p:blipFill>
        <p:spPr>
          <a:xfrm>
            <a:off x="8819766" y="2050029"/>
            <a:ext cx="1133990" cy="10908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A26C62-6987-034C-A450-47582BC500DF}"/>
              </a:ext>
            </a:extLst>
          </p:cNvPr>
          <p:cNvSpPr txBox="1"/>
          <p:nvPr/>
        </p:nvSpPr>
        <p:spPr>
          <a:xfrm>
            <a:off x="8796789" y="360437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AM </a:t>
            </a:r>
            <a:r>
              <a:rPr lang="nb-NO" dirty="0" err="1"/>
              <a:t>Electrodes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4021CB-9893-828F-6BAD-737638EB5D45}"/>
              </a:ext>
            </a:extLst>
          </p:cNvPr>
          <p:cNvSpPr txBox="1"/>
          <p:nvPr/>
        </p:nvSpPr>
        <p:spPr>
          <a:xfrm>
            <a:off x="8103995" y="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Nichrome</a:t>
            </a:r>
            <a:r>
              <a:rPr lang="nb-NO" dirty="0"/>
              <a:t> </a:t>
            </a:r>
            <a:r>
              <a:rPr lang="nb-NO" dirty="0" err="1"/>
              <a:t>coating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273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D3031-4563-27B0-3233-164A769E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Forstå bedre fysikk!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8E13D-FE03-790C-0FEC-586148F42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76461" cy="4351338"/>
          </a:xfrm>
        </p:spPr>
        <p:txBody>
          <a:bodyPr/>
          <a:lstStyle/>
          <a:p>
            <a:pPr marL="0" indent="0">
              <a:buNone/>
            </a:pPr>
            <a:r>
              <a:rPr lang="nb-NO" dirty="0"/>
              <a:t>Vi kan åpne en dør til ny fysikk som </a:t>
            </a:r>
            <a:br>
              <a:rPr lang="nb-NO" dirty="0"/>
            </a:br>
            <a:r>
              <a:rPr lang="nb-NO" dirty="0"/>
              <a:t>er vanskelig å utforske med tradisjonelle</a:t>
            </a:r>
            <a:br>
              <a:rPr lang="nb-NO" dirty="0"/>
            </a:br>
            <a:r>
              <a:rPr lang="nb-NO" dirty="0"/>
              <a:t>radiofrekvens strukturer!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dirty="0"/>
              <a:t>Paper om dette </a:t>
            </a:r>
            <a:r>
              <a:rPr lang="nb-NO" dirty="0" err="1"/>
              <a:t>komer</a:t>
            </a:r>
            <a:r>
              <a:rPr lang="nb-NO" dirty="0"/>
              <a:t>!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3BE948-EA01-58E0-17B4-8EA73FA71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563" y="2973817"/>
            <a:ext cx="1983452" cy="17368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6300F63-15FB-1624-6644-DE4EF36E931D}"/>
              </a:ext>
            </a:extLst>
          </p:cNvPr>
          <p:cNvGrpSpPr/>
          <p:nvPr/>
        </p:nvGrpSpPr>
        <p:grpSpPr>
          <a:xfrm>
            <a:off x="7649175" y="4537308"/>
            <a:ext cx="4358640" cy="1887234"/>
            <a:chOff x="6644640" y="1793697"/>
            <a:chExt cx="5234298" cy="226638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D505461-4982-0C5D-C9E0-5509DD9379EB}"/>
                </a:ext>
              </a:extLst>
            </p:cNvPr>
            <p:cNvCxnSpPr>
              <a:cxnSpLocks/>
              <a:endCxn id="19" idx="2"/>
            </p:cNvCxnSpPr>
            <p:nvPr/>
          </p:nvCxnSpPr>
          <p:spPr>
            <a:xfrm flipV="1">
              <a:off x="8746472" y="2763327"/>
              <a:ext cx="0" cy="40463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8705A83-3F34-6505-3B09-C2B7546278AF}"/>
                </a:ext>
              </a:extLst>
            </p:cNvPr>
            <p:cNvGrpSpPr/>
            <p:nvPr/>
          </p:nvGrpSpPr>
          <p:grpSpPr>
            <a:xfrm>
              <a:off x="6644640" y="3168519"/>
              <a:ext cx="5234298" cy="847959"/>
              <a:chOff x="370840" y="2502564"/>
              <a:chExt cx="2709051" cy="596236"/>
            </a:xfrm>
          </p:grpSpPr>
          <p:sp>
            <p:nvSpPr>
              <p:cNvPr id="22" name="Rectangle 14">
                <a:extLst>
                  <a:ext uri="{FF2B5EF4-FFF2-40B4-BE49-F238E27FC236}">
                    <a16:creationId xmlns:a16="http://schemas.microsoft.com/office/drawing/2014/main" id="{7D8FB385-DCBB-00BC-CA46-43D1165D6838}"/>
                  </a:ext>
                </a:extLst>
              </p:cNvPr>
              <p:cNvSpPr/>
              <p:nvPr/>
            </p:nvSpPr>
            <p:spPr>
              <a:xfrm>
                <a:off x="370840" y="2651760"/>
                <a:ext cx="2709051" cy="447040"/>
              </a:xfrm>
              <a:custGeom>
                <a:avLst/>
                <a:gdLst>
                  <a:gd name="connsiteX0" fmla="*/ 0 w 2707640"/>
                  <a:gd name="connsiteY0" fmla="*/ 0 h 447040"/>
                  <a:gd name="connsiteX1" fmla="*/ 2707640 w 2707640"/>
                  <a:gd name="connsiteY1" fmla="*/ 0 h 447040"/>
                  <a:gd name="connsiteX2" fmla="*/ 2707640 w 2707640"/>
                  <a:gd name="connsiteY2" fmla="*/ 447040 h 447040"/>
                  <a:gd name="connsiteX3" fmla="*/ 0 w 2707640"/>
                  <a:gd name="connsiteY3" fmla="*/ 447040 h 447040"/>
                  <a:gd name="connsiteX4" fmla="*/ 0 w 2707640"/>
                  <a:gd name="connsiteY4" fmla="*/ 0 h 447040"/>
                  <a:gd name="connsiteX0" fmla="*/ 0 w 2709051"/>
                  <a:gd name="connsiteY0" fmla="*/ 0 h 447040"/>
                  <a:gd name="connsiteX1" fmla="*/ 2707640 w 2709051"/>
                  <a:gd name="connsiteY1" fmla="*/ 0 h 447040"/>
                  <a:gd name="connsiteX2" fmla="*/ 2707640 w 2709051"/>
                  <a:gd name="connsiteY2" fmla="*/ 447040 h 447040"/>
                  <a:gd name="connsiteX3" fmla="*/ 0 w 2709051"/>
                  <a:gd name="connsiteY3" fmla="*/ 447040 h 447040"/>
                  <a:gd name="connsiteX4" fmla="*/ 0 w 2709051"/>
                  <a:gd name="connsiteY4" fmla="*/ 0 h 44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9051" h="447040">
                    <a:moveTo>
                      <a:pt x="0" y="0"/>
                    </a:moveTo>
                    <a:lnTo>
                      <a:pt x="2707640" y="0"/>
                    </a:lnTo>
                    <a:cubicBezTo>
                      <a:pt x="2710815" y="298238"/>
                      <a:pt x="2707640" y="298027"/>
                      <a:pt x="2707640" y="447040"/>
                    </a:cubicBezTo>
                    <a:lnTo>
                      <a:pt x="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2F955EAB-FB9A-D035-D26D-DCBE53B0FD23}"/>
                  </a:ext>
                </a:extLst>
              </p:cNvPr>
              <p:cNvSpPr/>
              <p:nvPr/>
            </p:nvSpPr>
            <p:spPr>
              <a:xfrm>
                <a:off x="370840" y="2502564"/>
                <a:ext cx="2707638" cy="526236"/>
              </a:xfrm>
              <a:prstGeom prst="roundRect">
                <a:avLst>
                  <a:gd name="adj" fmla="val 3201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D9DBDB7-8BC5-E3AC-AA34-D61A6F1BC291}"/>
                </a:ext>
              </a:extLst>
            </p:cNvPr>
            <p:cNvGrpSpPr/>
            <p:nvPr/>
          </p:nvGrpSpPr>
          <p:grpSpPr>
            <a:xfrm>
              <a:off x="7637440" y="2015234"/>
              <a:ext cx="3483524" cy="748647"/>
              <a:chOff x="992720" y="1691640"/>
              <a:chExt cx="2449415" cy="52640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64BC698D-2896-30E6-BF38-513CBF216FF2}"/>
                  </a:ext>
                </a:extLst>
              </p:cNvPr>
              <p:cNvGrpSpPr/>
              <p:nvPr/>
            </p:nvGrpSpPr>
            <p:grpSpPr>
              <a:xfrm>
                <a:off x="992720" y="1768737"/>
                <a:ext cx="2449415" cy="449309"/>
                <a:chOff x="992720" y="1768737"/>
                <a:chExt cx="2449415" cy="449309"/>
              </a:xfrm>
            </p:grpSpPr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99A29B81-3404-A63F-5DDA-D02FC579D54D}"/>
                    </a:ext>
                  </a:extLst>
                </p:cNvPr>
                <p:cNvSpPr/>
                <p:nvPr/>
              </p:nvSpPr>
              <p:spPr>
                <a:xfrm>
                  <a:off x="992720" y="1770616"/>
                  <a:ext cx="779808" cy="447040"/>
                </a:xfrm>
                <a:custGeom>
                  <a:avLst/>
                  <a:gdLst>
                    <a:gd name="connsiteX0" fmla="*/ 0 w 2707640"/>
                    <a:gd name="connsiteY0" fmla="*/ 0 h 447040"/>
                    <a:gd name="connsiteX1" fmla="*/ 2707640 w 2707640"/>
                    <a:gd name="connsiteY1" fmla="*/ 0 h 447040"/>
                    <a:gd name="connsiteX2" fmla="*/ 2707640 w 2707640"/>
                    <a:gd name="connsiteY2" fmla="*/ 447040 h 447040"/>
                    <a:gd name="connsiteX3" fmla="*/ 0 w 2707640"/>
                    <a:gd name="connsiteY3" fmla="*/ 447040 h 447040"/>
                    <a:gd name="connsiteX4" fmla="*/ 0 w 2707640"/>
                    <a:gd name="connsiteY4" fmla="*/ 0 h 447040"/>
                    <a:gd name="connsiteX0" fmla="*/ 12700 w 2720340"/>
                    <a:gd name="connsiteY0" fmla="*/ 0 h 447040"/>
                    <a:gd name="connsiteX1" fmla="*/ 2720340 w 2720340"/>
                    <a:gd name="connsiteY1" fmla="*/ 0 h 447040"/>
                    <a:gd name="connsiteX2" fmla="*/ 2720340 w 2720340"/>
                    <a:gd name="connsiteY2" fmla="*/ 447040 h 447040"/>
                    <a:gd name="connsiteX3" fmla="*/ 0 w 2720340"/>
                    <a:gd name="connsiteY3" fmla="*/ 222674 h 447040"/>
                    <a:gd name="connsiteX4" fmla="*/ 12700 w 2720340"/>
                    <a:gd name="connsiteY4" fmla="*/ 0 h 447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20340" h="447040">
                      <a:moveTo>
                        <a:pt x="12700" y="0"/>
                      </a:moveTo>
                      <a:lnTo>
                        <a:pt x="2720340" y="0"/>
                      </a:lnTo>
                      <a:lnTo>
                        <a:pt x="2720340" y="447040"/>
                      </a:lnTo>
                      <a:lnTo>
                        <a:pt x="0" y="222674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55331EB1-54D8-FA64-A20A-A0A541D222F7}"/>
                    </a:ext>
                  </a:extLst>
                </p:cNvPr>
                <p:cNvSpPr/>
                <p:nvPr/>
              </p:nvSpPr>
              <p:spPr>
                <a:xfrm>
                  <a:off x="1772528" y="1768737"/>
                  <a:ext cx="892149" cy="44930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" name="Rectangle 15">
                  <a:extLst>
                    <a:ext uri="{FF2B5EF4-FFF2-40B4-BE49-F238E27FC236}">
                      <a16:creationId xmlns:a16="http://schemas.microsoft.com/office/drawing/2014/main" id="{D08C6068-2E3A-42C4-4501-37B818F42F22}"/>
                    </a:ext>
                  </a:extLst>
                </p:cNvPr>
                <p:cNvSpPr/>
                <p:nvPr/>
              </p:nvSpPr>
              <p:spPr>
                <a:xfrm flipH="1">
                  <a:off x="2662327" y="1771006"/>
                  <a:ext cx="779808" cy="447040"/>
                </a:xfrm>
                <a:custGeom>
                  <a:avLst/>
                  <a:gdLst>
                    <a:gd name="connsiteX0" fmla="*/ 0 w 2707640"/>
                    <a:gd name="connsiteY0" fmla="*/ 0 h 447040"/>
                    <a:gd name="connsiteX1" fmla="*/ 2707640 w 2707640"/>
                    <a:gd name="connsiteY1" fmla="*/ 0 h 447040"/>
                    <a:gd name="connsiteX2" fmla="*/ 2707640 w 2707640"/>
                    <a:gd name="connsiteY2" fmla="*/ 447040 h 447040"/>
                    <a:gd name="connsiteX3" fmla="*/ 0 w 2707640"/>
                    <a:gd name="connsiteY3" fmla="*/ 447040 h 447040"/>
                    <a:gd name="connsiteX4" fmla="*/ 0 w 2707640"/>
                    <a:gd name="connsiteY4" fmla="*/ 0 h 447040"/>
                    <a:gd name="connsiteX0" fmla="*/ 12700 w 2720340"/>
                    <a:gd name="connsiteY0" fmla="*/ 0 h 447040"/>
                    <a:gd name="connsiteX1" fmla="*/ 2720340 w 2720340"/>
                    <a:gd name="connsiteY1" fmla="*/ 0 h 447040"/>
                    <a:gd name="connsiteX2" fmla="*/ 2720340 w 2720340"/>
                    <a:gd name="connsiteY2" fmla="*/ 447040 h 447040"/>
                    <a:gd name="connsiteX3" fmla="*/ 0 w 2720340"/>
                    <a:gd name="connsiteY3" fmla="*/ 222674 h 447040"/>
                    <a:gd name="connsiteX4" fmla="*/ 12700 w 2720340"/>
                    <a:gd name="connsiteY4" fmla="*/ 0 h 447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20340" h="447040">
                      <a:moveTo>
                        <a:pt x="12700" y="0"/>
                      </a:moveTo>
                      <a:lnTo>
                        <a:pt x="2720340" y="0"/>
                      </a:lnTo>
                      <a:lnTo>
                        <a:pt x="2720340" y="447040"/>
                      </a:lnTo>
                      <a:lnTo>
                        <a:pt x="0" y="222674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DC296BA-AC30-9271-195E-AD286A26ABCE}"/>
                  </a:ext>
                </a:extLst>
              </p:cNvPr>
              <p:cNvSpPr/>
              <p:nvPr/>
            </p:nvSpPr>
            <p:spPr>
              <a:xfrm>
                <a:off x="992720" y="1691640"/>
                <a:ext cx="2449415" cy="1321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55F3001-0D5D-F574-43FD-B32A09DC232B}"/>
                    </a:ext>
                  </a:extLst>
                </p:cNvPr>
                <p:cNvSpPr txBox="1"/>
                <p:nvPr/>
              </p:nvSpPr>
              <p:spPr>
                <a:xfrm>
                  <a:off x="8699830" y="2761670"/>
                  <a:ext cx="1365491" cy="3939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=60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875FF81-6E5B-8C86-8D9F-237023353B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99830" y="2761670"/>
                  <a:ext cx="1365491" cy="39394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4733B8E-BFE1-F8CB-4B25-9E6BB47461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4640" y="4060079"/>
              <a:ext cx="523157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F2F05F4-D05A-BB0B-6CB1-80D307C480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16175" y="2122499"/>
              <a:ext cx="3478347" cy="356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DD24D56-770A-B912-02D9-1DED7974FF3E}"/>
                    </a:ext>
                  </a:extLst>
                </p:cNvPr>
                <p:cNvSpPr txBox="1"/>
                <p:nvPr/>
              </p:nvSpPr>
              <p:spPr>
                <a:xfrm>
                  <a:off x="8988720" y="1793697"/>
                  <a:ext cx="922942" cy="3939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sz="120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77BFE614-6592-8E5A-4168-45AE860F4C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8720" y="1793697"/>
                  <a:ext cx="922942" cy="39394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9680158-4D1B-C7C6-D81B-A3919E2A0E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67736" y="2676693"/>
              <a:ext cx="124419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EB4E0AC-F7F1-87EC-E4A9-3596E3098A6C}"/>
                    </a:ext>
                  </a:extLst>
                </p:cNvPr>
                <p:cNvSpPr txBox="1"/>
                <p:nvPr/>
              </p:nvSpPr>
              <p:spPr>
                <a:xfrm>
                  <a:off x="9005141" y="2343244"/>
                  <a:ext cx="922942" cy="3939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sz="12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nb-NO" sz="12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08FBD2E-4863-A0F3-F0DF-4AB563C46A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5141" y="2343244"/>
                  <a:ext cx="922942" cy="39394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CB24091-E7B2-B365-2361-4D807FDF0E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6002" y="2444380"/>
              <a:ext cx="0" cy="72358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81A70BB-AF2D-30EC-35C6-82DB8944EAF9}"/>
                    </a:ext>
                  </a:extLst>
                </p:cNvPr>
                <p:cNvSpPr txBox="1"/>
                <p:nvPr/>
              </p:nvSpPr>
              <p:spPr>
                <a:xfrm>
                  <a:off x="7609113" y="2618298"/>
                  <a:ext cx="536201" cy="3939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nb-NO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3075" name="TextBox 3074">
                  <a:extLst>
                    <a:ext uri="{FF2B5EF4-FFF2-40B4-BE49-F238E27FC236}">
                      <a16:creationId xmlns:a16="http://schemas.microsoft.com/office/drawing/2014/main" id="{F0963FBE-3465-F395-4E42-931718588F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9113" y="2618298"/>
                  <a:ext cx="536201" cy="393944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5568EDD-F705-83BC-1482-407AE2080E73}"/>
                  </a:ext>
                </a:extLst>
              </p:cNvPr>
              <p:cNvSpPr txBox="1"/>
              <p:nvPr/>
            </p:nvSpPr>
            <p:spPr>
              <a:xfrm>
                <a:off x="9658882" y="6472657"/>
                <a:ext cx="8521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200" b="0" i="1" smtClean="0">
                          <a:latin typeface="Cambria Math" panose="02040503050406030204" pitchFamily="18" charset="0"/>
                        </a:rPr>
                        <m:t>62</m:t>
                      </m:r>
                      <m:r>
                        <a:rPr lang="nb-NO" sz="12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5568EDD-F705-83BC-1482-407AE2080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8882" y="6472657"/>
                <a:ext cx="852179" cy="27699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4BCC1C0-7B4B-E664-BBBA-F078544D543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3481" r="5778"/>
          <a:stretch/>
        </p:blipFill>
        <p:spPr>
          <a:xfrm>
            <a:off x="8069803" y="0"/>
            <a:ext cx="4122197" cy="28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076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1623D-5EFB-3464-0A9A-9B793A71C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Forstå bedre fysikk!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C0451-C14E-CB84-3EDF-D035DA1F4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Måle feltemisjon og lys</a:t>
            </a:r>
            <a:br>
              <a:rPr lang="nb-NO" dirty="0"/>
            </a:br>
            <a:r>
              <a:rPr lang="nb-NO" dirty="0"/>
              <a:t>korrelert med det.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5C1CA-BC79-CC26-4989-A31D47C44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5" t="2450" r="49915" b="12594"/>
          <a:stretch/>
        </p:blipFill>
        <p:spPr>
          <a:xfrm>
            <a:off x="7493956" y="4088879"/>
            <a:ext cx="4228240" cy="2555542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2CE73628-351D-DBB5-7295-2AC5A83AD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191" y="1491350"/>
            <a:ext cx="5536809" cy="24767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F01E7A-CEB1-4C2C-A503-419309235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034" y="12380"/>
            <a:ext cx="3333167" cy="147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67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56731-A8DA-2DF4-C875-6BCF7AF8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Forstå bedre fysikk!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117FA-0747-80EA-5DE9-362575ABC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Vi kan forstå bedre </a:t>
            </a:r>
            <a:br>
              <a:rPr lang="nb-NO" dirty="0"/>
            </a:br>
            <a:r>
              <a:rPr lang="nb-NO" dirty="0"/>
              <a:t>et fenomen som har hindret oss i</a:t>
            </a:r>
            <a:br>
              <a:rPr lang="nb-NO" dirty="0"/>
            </a:br>
            <a:r>
              <a:rPr lang="nb-NO" dirty="0"/>
              <a:t>høyere gradienter over mange år!</a:t>
            </a: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895EF77-77AA-3438-55FC-1A216079A5B6}"/>
              </a:ext>
            </a:extLst>
          </p:cNvPr>
          <p:cNvCxnSpPr>
            <a:cxnSpLocks/>
          </p:cNvCxnSpPr>
          <p:nvPr/>
        </p:nvCxnSpPr>
        <p:spPr>
          <a:xfrm flipV="1">
            <a:off x="9105100" y="3076321"/>
            <a:ext cx="0" cy="3526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543CA2B7-13CC-8D7F-BB51-EC5086E80825}"/>
              </a:ext>
            </a:extLst>
          </p:cNvPr>
          <p:cNvGrpSpPr/>
          <p:nvPr/>
        </p:nvGrpSpPr>
        <p:grpSpPr>
          <a:xfrm>
            <a:off x="7399005" y="3160693"/>
            <a:ext cx="2529214" cy="976732"/>
            <a:chOff x="5772338" y="4755903"/>
            <a:chExt cx="2529214" cy="976732"/>
          </a:xfrm>
          <a:solidFill>
            <a:schemeClr val="accent6"/>
          </a:solidFill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0C06603-811F-8052-9FD9-725DC5025C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33354" y="4759296"/>
              <a:ext cx="117885" cy="301879"/>
            </a:xfrm>
            <a:prstGeom prst="straightConnector1">
              <a:avLst/>
            </a:prstGeom>
            <a:grpFill/>
            <a:ln w="28575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87DE6C6-28F8-7C06-E93D-335B48ABFB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1521" y="4831791"/>
              <a:ext cx="198605" cy="245288"/>
            </a:xfrm>
            <a:prstGeom prst="straightConnector1">
              <a:avLst/>
            </a:prstGeom>
            <a:grpFill/>
            <a:ln w="28575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CF7CF68-3C1F-EE76-467F-96CA0EDDDB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8350" y="4755903"/>
              <a:ext cx="117885" cy="301879"/>
            </a:xfrm>
            <a:prstGeom prst="straightConnector1">
              <a:avLst/>
            </a:prstGeom>
            <a:grpFill/>
            <a:ln w="28575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4B4C207-5CBD-47CF-20BF-C141442E5D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62069" y="4847871"/>
              <a:ext cx="198605" cy="245288"/>
            </a:xfrm>
            <a:prstGeom prst="straightConnector1">
              <a:avLst/>
            </a:prstGeom>
            <a:grpFill/>
            <a:ln w="28575"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5FD62E42-483B-6BD7-5670-CF741E2DE126}"/>
                </a:ext>
              </a:extLst>
            </p:cNvPr>
            <p:cNvSpPr/>
            <p:nvPr/>
          </p:nvSpPr>
          <p:spPr>
            <a:xfrm>
              <a:off x="7422825" y="5038115"/>
              <a:ext cx="139244" cy="325821"/>
            </a:xfrm>
            <a:custGeom>
              <a:avLst/>
              <a:gdLst>
                <a:gd name="connsiteX0" fmla="*/ 0 w 139244"/>
                <a:gd name="connsiteY0" fmla="*/ 0 h 349828"/>
                <a:gd name="connsiteX1" fmla="*/ 139244 w 139244"/>
                <a:gd name="connsiteY1" fmla="*/ 0 h 349828"/>
                <a:gd name="connsiteX2" fmla="*/ 139244 w 139244"/>
                <a:gd name="connsiteY2" fmla="*/ 349828 h 349828"/>
                <a:gd name="connsiteX3" fmla="*/ 0 w 139244"/>
                <a:gd name="connsiteY3" fmla="*/ 349828 h 349828"/>
                <a:gd name="connsiteX4" fmla="*/ 0 w 139244"/>
                <a:gd name="connsiteY4" fmla="*/ 0 h 349828"/>
                <a:gd name="connsiteX0" fmla="*/ 0 w 139244"/>
                <a:gd name="connsiteY0" fmla="*/ 58738 h 349828"/>
                <a:gd name="connsiteX1" fmla="*/ 139244 w 139244"/>
                <a:gd name="connsiteY1" fmla="*/ 0 h 349828"/>
                <a:gd name="connsiteX2" fmla="*/ 139244 w 139244"/>
                <a:gd name="connsiteY2" fmla="*/ 349828 h 349828"/>
                <a:gd name="connsiteX3" fmla="*/ 0 w 139244"/>
                <a:gd name="connsiteY3" fmla="*/ 349828 h 349828"/>
                <a:gd name="connsiteX4" fmla="*/ 0 w 139244"/>
                <a:gd name="connsiteY4" fmla="*/ 58738 h 349828"/>
                <a:gd name="connsiteX0" fmla="*/ 0 w 139244"/>
                <a:gd name="connsiteY0" fmla="*/ 58738 h 349828"/>
                <a:gd name="connsiteX1" fmla="*/ 139244 w 139244"/>
                <a:gd name="connsiteY1" fmla="*/ 0 h 349828"/>
                <a:gd name="connsiteX2" fmla="*/ 139244 w 139244"/>
                <a:gd name="connsiteY2" fmla="*/ 349828 h 349828"/>
                <a:gd name="connsiteX3" fmla="*/ 0 w 139244"/>
                <a:gd name="connsiteY3" fmla="*/ 349828 h 349828"/>
                <a:gd name="connsiteX4" fmla="*/ 0 w 139244"/>
                <a:gd name="connsiteY4" fmla="*/ 58738 h 349828"/>
                <a:gd name="connsiteX0" fmla="*/ 0 w 139244"/>
                <a:gd name="connsiteY0" fmla="*/ 34731 h 325821"/>
                <a:gd name="connsiteX1" fmla="*/ 137657 w 139244"/>
                <a:gd name="connsiteY1" fmla="*/ 15680 h 325821"/>
                <a:gd name="connsiteX2" fmla="*/ 139244 w 139244"/>
                <a:gd name="connsiteY2" fmla="*/ 325821 h 325821"/>
                <a:gd name="connsiteX3" fmla="*/ 0 w 139244"/>
                <a:gd name="connsiteY3" fmla="*/ 325821 h 325821"/>
                <a:gd name="connsiteX4" fmla="*/ 0 w 139244"/>
                <a:gd name="connsiteY4" fmla="*/ 34731 h 32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44" h="325821">
                  <a:moveTo>
                    <a:pt x="0" y="34731"/>
                  </a:moveTo>
                  <a:cubicBezTo>
                    <a:pt x="76578" y="-41998"/>
                    <a:pt x="91242" y="35259"/>
                    <a:pt x="137657" y="15680"/>
                  </a:cubicBezTo>
                  <a:lnTo>
                    <a:pt x="139244" y="325821"/>
                  </a:lnTo>
                  <a:lnTo>
                    <a:pt x="0" y="325821"/>
                  </a:lnTo>
                  <a:lnTo>
                    <a:pt x="0" y="347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B8720C-4051-2604-662B-1BA771F4ECE2}"/>
                </a:ext>
              </a:extLst>
            </p:cNvPr>
            <p:cNvSpPr/>
            <p:nvPr/>
          </p:nvSpPr>
          <p:spPr>
            <a:xfrm>
              <a:off x="5772338" y="5340364"/>
              <a:ext cx="2529214" cy="3922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25CBD5-B2C0-2D7E-82B6-D2AD28489765}"/>
              </a:ext>
            </a:extLst>
          </p:cNvPr>
          <p:cNvGrpSpPr/>
          <p:nvPr/>
        </p:nvGrpSpPr>
        <p:grpSpPr>
          <a:xfrm>
            <a:off x="8992794" y="551494"/>
            <a:ext cx="2280837" cy="2616550"/>
            <a:chOff x="5798307" y="674792"/>
            <a:chExt cx="2899700" cy="332650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A24ED4E-6636-B045-333E-EFF4DC0AF3AA}"/>
                </a:ext>
              </a:extLst>
            </p:cNvPr>
            <p:cNvGrpSpPr/>
            <p:nvPr/>
          </p:nvGrpSpPr>
          <p:grpSpPr>
            <a:xfrm>
              <a:off x="5798307" y="674792"/>
              <a:ext cx="2477276" cy="3326502"/>
              <a:chOff x="7399089" y="764276"/>
              <a:chExt cx="3805808" cy="511046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1A9B0D4-F66A-4FB7-7370-E3051327A7C7}"/>
                  </a:ext>
                </a:extLst>
              </p:cNvPr>
              <p:cNvSpPr/>
              <p:nvPr/>
            </p:nvSpPr>
            <p:spPr>
              <a:xfrm>
                <a:off x="7399089" y="2317806"/>
                <a:ext cx="3556932" cy="3556932"/>
              </a:xfrm>
              <a:prstGeom prst="ellipse">
                <a:avLst/>
              </a:prstGeom>
              <a:solidFill>
                <a:srgbClr val="D27214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EE0E7CBE-5B31-DA5C-E65C-690748790ED9}"/>
                  </a:ext>
                </a:extLst>
              </p:cNvPr>
              <p:cNvCxnSpPr/>
              <p:nvPr/>
            </p:nvCxnSpPr>
            <p:spPr>
              <a:xfrm>
                <a:off x="8162488" y="1929469"/>
                <a:ext cx="8976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103F06D-C507-0150-BEB9-73528C328A1C}"/>
                  </a:ext>
                </a:extLst>
              </p:cNvPr>
              <p:cNvCxnSpPr/>
              <p:nvPr/>
            </p:nvCxnSpPr>
            <p:spPr>
              <a:xfrm>
                <a:off x="9446005" y="1929469"/>
                <a:ext cx="8976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4DE7C96-E7D3-C205-6067-144C0B144D7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756086" y="4665678"/>
                <a:ext cx="8976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FD33B57-945E-0B9A-D5BD-AADAB0FFF78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10756086" y="3474441"/>
                <a:ext cx="8976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F2D53FF-E9A0-BEEB-A760-59465BB9AA61}"/>
                  </a:ext>
                </a:extLst>
              </p:cNvPr>
              <p:cNvSpPr/>
              <p:nvPr/>
            </p:nvSpPr>
            <p:spPr>
              <a:xfrm>
                <a:off x="8858775" y="764276"/>
                <a:ext cx="889233" cy="88923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3ADCEE2-F5F8-DCB4-7D3F-F09BD59524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45263" y="2642245"/>
              <a:ext cx="264319" cy="15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18630A7-7061-ADC7-0237-599AE05C5087}"/>
                </a:ext>
              </a:extLst>
            </p:cNvPr>
            <p:cNvCxnSpPr>
              <a:cxnSpLocks/>
            </p:cNvCxnSpPr>
            <p:nvPr/>
          </p:nvCxnSpPr>
          <p:spPr>
            <a:xfrm>
              <a:off x="6835793" y="2660647"/>
              <a:ext cx="0" cy="26150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F005F9C-3564-5BBF-EB42-E5FF54CE64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5793" y="2330731"/>
              <a:ext cx="0" cy="2827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2A71940-D30B-141A-0B43-0C1F2312BF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0929" y="2402226"/>
              <a:ext cx="177782" cy="20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0D92B02-49BD-74EF-1595-81B042364BB0}"/>
                </a:ext>
              </a:extLst>
            </p:cNvPr>
            <p:cNvCxnSpPr>
              <a:cxnSpLocks/>
            </p:cNvCxnSpPr>
            <p:nvPr/>
          </p:nvCxnSpPr>
          <p:spPr>
            <a:xfrm>
              <a:off x="6861498" y="2642245"/>
              <a:ext cx="25209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F47D38D-8D4F-D3CC-23AE-DAA7D5E182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20040" y="2404992"/>
              <a:ext cx="177782" cy="20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1FCAF23-0863-FB74-D5EE-899DF9A7CA01}"/>
                </a:ext>
              </a:extLst>
            </p:cNvPr>
            <p:cNvCxnSpPr>
              <a:cxnSpLocks/>
            </p:cNvCxnSpPr>
            <p:nvPr/>
          </p:nvCxnSpPr>
          <p:spPr>
            <a:xfrm>
              <a:off x="6859163" y="2668817"/>
              <a:ext cx="177782" cy="20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B395096-BE2E-298E-6458-33706B7475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30423" y="2668817"/>
              <a:ext cx="177782" cy="20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97665D0-A0DD-265E-4C58-46B2410F683B}"/>
                </a:ext>
              </a:extLst>
            </p:cNvPr>
            <p:cNvSpPr txBox="1"/>
            <p:nvPr/>
          </p:nvSpPr>
          <p:spPr>
            <a:xfrm>
              <a:off x="7671572" y="958942"/>
              <a:ext cx="609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/>
                <a:t>Lens</a:t>
              </a:r>
              <a:endParaRPr lang="en-GB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A44175C-AEE3-2752-C3F9-083E45A85802}"/>
                </a:ext>
              </a:extLst>
            </p:cNvPr>
            <p:cNvSpPr txBox="1"/>
            <p:nvPr/>
          </p:nvSpPr>
          <p:spPr>
            <a:xfrm>
              <a:off x="7451239" y="713072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/>
                <a:t>CCD</a:t>
              </a:r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53FE49-572F-7C84-14BD-3A5D4BF8E457}"/>
                </a:ext>
              </a:extLst>
            </p:cNvPr>
            <p:cNvSpPr txBox="1"/>
            <p:nvPr/>
          </p:nvSpPr>
          <p:spPr>
            <a:xfrm>
              <a:off x="7671572" y="1201076"/>
              <a:ext cx="1026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/>
                <a:t>Aperture</a:t>
              </a:r>
              <a:endParaRPr lang="en-GB" dirty="0"/>
            </a:p>
          </p:txBody>
        </p: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5668F05-0278-666B-5FA9-6D1CCA806629}"/>
              </a:ext>
            </a:extLst>
          </p:cNvPr>
          <p:cNvCxnSpPr>
            <a:cxnSpLocks/>
          </p:cNvCxnSpPr>
          <p:nvPr/>
        </p:nvCxnSpPr>
        <p:spPr>
          <a:xfrm flipV="1">
            <a:off x="9188736" y="3160693"/>
            <a:ext cx="94166" cy="2822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8E1EBFE-33F5-0417-1472-455FDE6CFF3E}"/>
              </a:ext>
            </a:extLst>
          </p:cNvPr>
          <p:cNvCxnSpPr>
            <a:cxnSpLocks/>
          </p:cNvCxnSpPr>
          <p:nvPr/>
        </p:nvCxnSpPr>
        <p:spPr>
          <a:xfrm flipH="1" flipV="1">
            <a:off x="8990200" y="3144323"/>
            <a:ext cx="67149" cy="274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E93CCC79-B0B2-3714-D0F3-1BBA1EF12862}"/>
              </a:ext>
            </a:extLst>
          </p:cNvPr>
          <p:cNvSpPr/>
          <p:nvPr/>
        </p:nvSpPr>
        <p:spPr>
          <a:xfrm>
            <a:off x="11045988" y="2055117"/>
            <a:ext cx="455286" cy="45528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2AB813C-164C-EC1C-78ED-53494985C853}"/>
              </a:ext>
            </a:extLst>
          </p:cNvPr>
          <p:cNvSpPr txBox="1"/>
          <p:nvPr/>
        </p:nvSpPr>
        <p:spPr>
          <a:xfrm>
            <a:off x="11598789" y="2085227"/>
            <a:ext cx="451649" cy="290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CCD</a:t>
            </a:r>
            <a:endParaRPr lang="en-GB" dirty="0"/>
          </a:p>
        </p:txBody>
      </p:sp>
      <p:pic>
        <p:nvPicPr>
          <p:cNvPr id="37" name="Picture 36" descr="A graph of a graph&#10;&#10;Description automatically generated">
            <a:extLst>
              <a:ext uri="{FF2B5EF4-FFF2-40B4-BE49-F238E27FC236}">
                <a16:creationId xmlns:a16="http://schemas.microsoft.com/office/drawing/2014/main" id="{E4784187-3E3A-73EB-D946-19D000A030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" t="9555" r="8207" b="5389"/>
          <a:stretch/>
        </p:blipFill>
        <p:spPr>
          <a:xfrm>
            <a:off x="6608166" y="2960455"/>
            <a:ext cx="5161139" cy="3664595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D91EC9C-7346-32C3-46BA-BFB76164D2DD}"/>
              </a:ext>
            </a:extLst>
          </p:cNvPr>
          <p:cNvSpPr/>
          <p:nvPr/>
        </p:nvSpPr>
        <p:spPr>
          <a:xfrm rot="19901673">
            <a:off x="6266111" y="4484708"/>
            <a:ext cx="6070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Preliminary results!</a:t>
            </a:r>
          </a:p>
        </p:txBody>
      </p:sp>
    </p:spTree>
    <p:extLst>
      <p:ext uri="{BB962C8B-B14F-4D97-AF65-F5344CB8AC3E}">
        <p14:creationId xmlns:p14="http://schemas.microsoft.com/office/powerpoint/2010/main" val="259176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C6DDE-F6A9-BA65-BE9B-3D592E3A6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Publikasjoner (så langt)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BDE26-87D4-5A91-427F-622B50D26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Victoria Madeleine Bjelland, Nathan Hale, </a:t>
            </a:r>
            <a:r>
              <a:rPr lang="en-GB" dirty="0" err="1"/>
              <a:t>Nikals</a:t>
            </a:r>
            <a:r>
              <a:rPr lang="en-GB" dirty="0"/>
              <a:t> Schwarz, Daniel Vala, Jens </a:t>
            </a:r>
            <a:r>
              <a:rPr lang="en-GB" dirty="0" err="1"/>
              <a:t>Høvik</a:t>
            </a:r>
            <a:r>
              <a:rPr lang="en-GB" dirty="0"/>
              <a:t> and Morten Kildemo, “Diffractive order Mueller matrix ellipsometry for the design and manufacture of polarization beam splitting </a:t>
            </a:r>
            <a:r>
              <a:rPr lang="en-GB" dirty="0" err="1"/>
              <a:t>metasurfaces</a:t>
            </a:r>
            <a:r>
              <a:rPr lang="en-GB" dirty="0"/>
              <a:t>,” Optics Express 32 703-721 (2024). </a:t>
            </a:r>
            <a:r>
              <a:rPr lang="en-GB" dirty="0">
                <a:hlinkClick r:id="rId2"/>
              </a:rPr>
              <a:t>https://doi.org/10.1364/OE.501709</a:t>
            </a:r>
            <a:endParaRPr lang="en-GB" dirty="0"/>
          </a:p>
          <a:p>
            <a:r>
              <a:rPr lang="en-GB" dirty="0"/>
              <a:t>Miguel Martinez- Calderon, Baptiste </a:t>
            </a:r>
            <a:r>
              <a:rPr lang="en-GB" dirty="0" err="1"/>
              <a:t>Groussin</a:t>
            </a:r>
            <a:r>
              <a:rPr lang="en-GB" dirty="0"/>
              <a:t>, Victoria Madeleine Bjelland, Eric </a:t>
            </a:r>
            <a:r>
              <a:rPr lang="en-GB" dirty="0" err="1"/>
              <a:t>Chevallay</a:t>
            </a:r>
            <a:r>
              <a:rPr lang="en-GB" dirty="0"/>
              <a:t>, Valentin N. </a:t>
            </a:r>
            <a:r>
              <a:rPr lang="en-GB" dirty="0" err="1"/>
              <a:t>Fedosseev</a:t>
            </a:r>
            <a:r>
              <a:rPr lang="en-GB" dirty="0"/>
              <a:t>, Marcel </a:t>
            </a:r>
            <a:r>
              <a:rPr lang="en-GB" dirty="0" err="1"/>
              <a:t>Himmerlic</a:t>
            </a:r>
            <a:r>
              <a:rPr lang="en-GB" dirty="0"/>
              <a:t>, Pierre Lorenz, Alejandro </a:t>
            </a:r>
            <a:r>
              <a:rPr lang="en-GB" dirty="0" err="1"/>
              <a:t>Manjavacas</a:t>
            </a:r>
            <a:r>
              <a:rPr lang="en-GB" dirty="0"/>
              <a:t>, Bruce A. Marsh, Holger Neupert, Ralf E. </a:t>
            </a:r>
            <a:r>
              <a:rPr lang="en-GB" dirty="0" err="1"/>
              <a:t>Rossel</a:t>
            </a:r>
            <a:r>
              <a:rPr lang="en-GB" dirty="0"/>
              <a:t>, Walter Wuensch and Eduardo Granados, "Hot electron enhanced photoemission from laser fabricated plasmonic photocathodes" </a:t>
            </a:r>
            <a:r>
              <a:rPr lang="en-GB" dirty="0" err="1"/>
              <a:t>Nanophotonics</a:t>
            </a:r>
            <a:r>
              <a:rPr lang="en-GB" dirty="0"/>
              <a:t> 13 1975-1983 (2024). </a:t>
            </a:r>
            <a:r>
              <a:rPr lang="en-GB" dirty="0">
                <a:hlinkClick r:id="rId3"/>
              </a:rPr>
              <a:t>https://doi.org/10.1515/nanoph-2023-0552</a:t>
            </a:r>
            <a:r>
              <a:rPr lang="en-GB" dirty="0"/>
              <a:t>.</a:t>
            </a:r>
          </a:p>
          <a:p>
            <a:r>
              <a:rPr lang="en-GB" dirty="0"/>
              <a:t>Nathan Hale, Victoria Madeleine Bjelland, Christoph </a:t>
            </a:r>
            <a:r>
              <a:rPr lang="en-GB" dirty="0" err="1"/>
              <a:t>Cobet</a:t>
            </a:r>
            <a:r>
              <a:rPr lang="en-GB" dirty="0"/>
              <a:t>, Norbert </a:t>
            </a:r>
            <a:r>
              <a:rPr lang="en-GB" dirty="0" err="1"/>
              <a:t>Esser</a:t>
            </a:r>
            <a:r>
              <a:rPr lang="en-GB" dirty="0"/>
              <a:t> and Morten Kildemo, "Vacuum ultraviolet optical properties of </a:t>
            </a:r>
            <a:r>
              <a:rPr lang="en-GB" dirty="0" err="1"/>
              <a:t>GaSb</a:t>
            </a:r>
            <a:r>
              <a:rPr lang="en-GB" dirty="0"/>
              <a:t> determined by synchrotron rotating </a:t>
            </a:r>
            <a:r>
              <a:rPr lang="en-GB" dirty="0" err="1"/>
              <a:t>analyzer</a:t>
            </a:r>
            <a:r>
              <a:rPr lang="en-GB" dirty="0"/>
              <a:t> ellipsometry: applications in nanopillars and </a:t>
            </a:r>
            <a:r>
              <a:rPr lang="en-GB" dirty="0" err="1"/>
              <a:t>plasmonics</a:t>
            </a:r>
            <a:r>
              <a:rPr lang="en-GB" dirty="0"/>
              <a:t>," Optical Material Express 13 1440-1456 (2023). </a:t>
            </a:r>
            <a:r>
              <a:rPr lang="en-GB" dirty="0">
                <a:hlinkClick r:id="rId4"/>
              </a:rPr>
              <a:t>https://doi.org/10.1364/OME.483230</a:t>
            </a:r>
            <a:endParaRPr lang="en-GB" dirty="0"/>
          </a:p>
          <a:p>
            <a:r>
              <a:rPr lang="en-GB" dirty="0"/>
              <a:t>Victoria M. Bjelland, </a:t>
            </a:r>
            <a:r>
              <a:rPr lang="en-GB" dirty="0" err="1"/>
              <a:t>Harue</a:t>
            </a:r>
            <a:r>
              <a:rPr lang="en-GB" dirty="0"/>
              <a:t> Nakashima, </a:t>
            </a:r>
            <a:r>
              <a:rPr lang="en-GB" dirty="0" err="1"/>
              <a:t>Naoaki</a:t>
            </a:r>
            <a:r>
              <a:rPr lang="en-GB" dirty="0"/>
              <a:t> Hashimoto, Satoshi Seo, Thor B. Melø and Mikael Lindgren, “Non-approximative Kinetics of Triplet-Triplet Annihilation at Room Temperature: Solvent Effects on Delayed Fluorescence” </a:t>
            </a:r>
            <a:r>
              <a:rPr lang="en-GB" dirty="0" err="1"/>
              <a:t>ChemPhotoChem</a:t>
            </a:r>
            <a:r>
              <a:rPr lang="en-GB" dirty="0"/>
              <a:t> 7 (2023) https://doi.org/10.1002/cptc.202300064</a:t>
            </a:r>
          </a:p>
        </p:txBody>
      </p:sp>
    </p:spTree>
    <p:extLst>
      <p:ext uri="{BB962C8B-B14F-4D97-AF65-F5344CB8AC3E}">
        <p14:creationId xmlns:p14="http://schemas.microsoft.com/office/powerpoint/2010/main" val="1842702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AAFB9-A20B-2048-C493-4F6F84A4E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Pulkajoner</a:t>
            </a:r>
            <a:r>
              <a:rPr lang="nb-NO" dirty="0"/>
              <a:t> for fremtiden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8CB8A-F4C3-A640-AB06-9C9EB48FE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Additive </a:t>
            </a:r>
            <a:r>
              <a:rPr lang="nb-NO" dirty="0" err="1"/>
              <a:t>Manufactured</a:t>
            </a:r>
            <a:r>
              <a:rPr lang="nb-NO" dirty="0"/>
              <a:t> </a:t>
            </a:r>
            <a:r>
              <a:rPr lang="nb-NO" dirty="0" err="1"/>
              <a:t>Electrodes</a:t>
            </a:r>
            <a:r>
              <a:rPr lang="nb-NO" dirty="0"/>
              <a:t> and </a:t>
            </a:r>
            <a:r>
              <a:rPr lang="nb-NO" dirty="0" err="1"/>
              <a:t>their</a:t>
            </a:r>
            <a:r>
              <a:rPr lang="nb-NO" dirty="0"/>
              <a:t> </a:t>
            </a:r>
            <a:r>
              <a:rPr lang="nb-NO" dirty="0" err="1"/>
              <a:t>ability</a:t>
            </a:r>
            <a:r>
              <a:rPr lang="nb-NO" dirty="0"/>
              <a:t> to hold </a:t>
            </a:r>
            <a:r>
              <a:rPr lang="nb-NO" dirty="0" err="1"/>
              <a:t>field</a:t>
            </a:r>
            <a:endParaRPr lang="nb-NO" dirty="0"/>
          </a:p>
          <a:p>
            <a:r>
              <a:rPr lang="en-GB" dirty="0"/>
              <a:t>Electric field dependence on conditioning (in writing)</a:t>
            </a:r>
          </a:p>
          <a:p>
            <a:r>
              <a:rPr lang="en-GB" dirty="0"/>
              <a:t>Field enhancement detection on flat surface electrodes and its role in breakdown.</a:t>
            </a:r>
          </a:p>
          <a:p>
            <a:endParaRPr lang="en-GB" dirty="0"/>
          </a:p>
          <a:p>
            <a:r>
              <a:rPr lang="en-GB" dirty="0"/>
              <a:t>Mueller matrix Ellipsometry and a-Si pillars on several incoming and diffractive angles</a:t>
            </a:r>
          </a:p>
          <a:p>
            <a:r>
              <a:rPr lang="en-GB" dirty="0"/>
              <a:t>Triplet </a:t>
            </a:r>
            <a:r>
              <a:rPr lang="en-GB" dirty="0" err="1"/>
              <a:t>Triplet</a:t>
            </a:r>
            <a:r>
              <a:rPr lang="en-GB" dirty="0"/>
              <a:t> Annihilation efficiency of some substituted 9,10- DPA moieties- decisive analysis with kinetic rate constants. (</a:t>
            </a:r>
            <a:r>
              <a:rPr lang="en-GB" dirty="0" err="1"/>
              <a:t>leveres</a:t>
            </a:r>
            <a:r>
              <a:rPr lang="en-GB" dirty="0"/>
              <a:t> inn I </a:t>
            </a:r>
            <a:r>
              <a:rPr lang="en-GB" dirty="0" err="1"/>
              <a:t>år</a:t>
            </a:r>
            <a:r>
              <a:rPr lang="en-GB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43604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05A1D-4BA1-5A66-7282-39BD1CBEE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Hvem er jeg?</a:t>
            </a:r>
            <a:endParaRPr lang="en-GB" dirty="0"/>
          </a:p>
        </p:txBody>
      </p:sp>
      <p:pic>
        <p:nvPicPr>
          <p:cNvPr id="5" name="Content Placeholder 4" descr="A person with headphones on&#10;&#10;Description automatically generated">
            <a:extLst>
              <a:ext uri="{FF2B5EF4-FFF2-40B4-BE49-F238E27FC236}">
                <a16:creationId xmlns:a16="http://schemas.microsoft.com/office/drawing/2014/main" id="{AF075F01-13C4-DA13-4213-24286CAC02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5" b="17032"/>
          <a:stretch/>
        </p:blipFill>
        <p:spPr>
          <a:xfrm>
            <a:off x="9744373" y="0"/>
            <a:ext cx="2447627" cy="3247107"/>
          </a:xfrm>
        </p:spPr>
      </p:pic>
      <p:pic>
        <p:nvPicPr>
          <p:cNvPr id="1026" name="Picture 2" descr="The CHUV-CERN Collaboration on a High-energy Electron FLASH ...">
            <a:extLst>
              <a:ext uri="{FF2B5EF4-FFF2-40B4-BE49-F238E27FC236}">
                <a16:creationId xmlns:a16="http://schemas.microsoft.com/office/drawing/2014/main" id="{B9311B50-AE79-683E-59F2-478278E63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2"/>
          <a:stretch/>
        </p:blipFill>
        <p:spPr bwMode="auto">
          <a:xfrm>
            <a:off x="8682186" y="3050044"/>
            <a:ext cx="3505200" cy="380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E4AA621-3AA3-F7BA-2379-A2969B679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186" y="3050044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DA8BB3-5712-5DB4-C993-4747130A1AA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80AA492-99AC-BBB9-6C00-7D0B3D7DFE29}"/>
              </a:ext>
            </a:extLst>
          </p:cNvPr>
          <p:cNvSpPr txBox="1">
            <a:spLocks/>
          </p:cNvSpPr>
          <p:nvPr/>
        </p:nvSpPr>
        <p:spPr>
          <a:xfrm>
            <a:off x="33487" y="196056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Gjett hvor jeg er fra!</a:t>
            </a:r>
          </a:p>
          <a:p>
            <a:endParaRPr lang="nb-NO" dirty="0"/>
          </a:p>
          <a:p>
            <a:r>
              <a:rPr lang="nb-NO" dirty="0"/>
              <a:t>Master i fysikk fra NTNU</a:t>
            </a:r>
          </a:p>
          <a:p>
            <a:r>
              <a:rPr lang="nb-NO" dirty="0" err="1"/>
              <a:t>PhD</a:t>
            </a:r>
            <a:r>
              <a:rPr lang="nb-NO" dirty="0"/>
              <a:t> her på CERN!</a:t>
            </a:r>
          </a:p>
          <a:p>
            <a:endParaRPr lang="nb-NO" dirty="0"/>
          </a:p>
          <a:p>
            <a:r>
              <a:rPr lang="nb-NO" dirty="0"/>
              <a:t>Veiledere</a:t>
            </a:r>
          </a:p>
          <a:p>
            <a:pPr lvl="1"/>
            <a:r>
              <a:rPr lang="nb-NO" dirty="0"/>
              <a:t>Walter Wuensch (CERN)</a:t>
            </a:r>
          </a:p>
          <a:p>
            <a:pPr lvl="1"/>
            <a:r>
              <a:rPr lang="nb-NO" dirty="0"/>
              <a:t>Morten Kildemo (NTNU)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000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E43C6-88C6-6885-6C92-0EA1EF098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gjør jeg her på CERN?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EC772-BE83-3192-7DA5-F593CF743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Jobber med Breakdown!</a:t>
            </a:r>
          </a:p>
          <a:p>
            <a:endParaRPr lang="nb-NO" dirty="0"/>
          </a:p>
          <a:p>
            <a:r>
              <a:rPr lang="nb-NO" dirty="0"/>
              <a:t>Eksperimentelt.</a:t>
            </a:r>
          </a:p>
          <a:p>
            <a:endParaRPr lang="nb-NO" dirty="0"/>
          </a:p>
          <a:p>
            <a:r>
              <a:rPr lang="nb-NO" dirty="0" err="1"/>
              <a:t>Labtour</a:t>
            </a:r>
            <a:r>
              <a:rPr lang="nb-NO" dirty="0"/>
              <a:t> etterpå!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pic>
        <p:nvPicPr>
          <p:cNvPr id="5" name="Picture 4" descr="A person with glasses and red lipstick&#10;&#10;Description automatically generated">
            <a:extLst>
              <a:ext uri="{FF2B5EF4-FFF2-40B4-BE49-F238E27FC236}">
                <a16:creationId xmlns:a16="http://schemas.microsoft.com/office/drawing/2014/main" id="{A77AE720-3909-6F8E-82B4-98696C5AC0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2"/>
          <a:stretch/>
        </p:blipFill>
        <p:spPr>
          <a:xfrm>
            <a:off x="9753600" y="-20267"/>
            <a:ext cx="2438399" cy="3266249"/>
          </a:xfrm>
          <a:prstGeom prst="rect">
            <a:avLst/>
          </a:prstGeom>
        </p:spPr>
      </p:pic>
      <p:pic>
        <p:nvPicPr>
          <p:cNvPr id="7" name="Picture 6" descr="A machine on a table with wires and a shelf with other objects&#10;&#10;Description automatically generated with medium confidence">
            <a:extLst>
              <a:ext uri="{FF2B5EF4-FFF2-40B4-BE49-F238E27FC236}">
                <a16:creationId xmlns:a16="http://schemas.microsoft.com/office/drawing/2014/main" id="{9B19CFA6-FD36-A858-5D79-BB53737781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45"/>
          <a:stretch/>
        </p:blipFill>
        <p:spPr>
          <a:xfrm>
            <a:off x="8649546" y="3245982"/>
            <a:ext cx="3542453" cy="361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5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260D-1E55-61A2-2655-C28F5FBE8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Introduksjon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09B6B-3D61-C488-B526-8292894B0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CLIC Prosjektet</a:t>
            </a:r>
          </a:p>
          <a:p>
            <a:endParaRPr lang="nb-NO" dirty="0"/>
          </a:p>
          <a:p>
            <a:r>
              <a:rPr lang="nb-NO" dirty="0"/>
              <a:t>Høye gradienter!</a:t>
            </a:r>
          </a:p>
          <a:p>
            <a:endParaRPr lang="nb-NO" dirty="0"/>
          </a:p>
          <a:p>
            <a:r>
              <a:rPr lang="nb-NO" dirty="0"/>
              <a:t>Hvorfor kan vi ikke gjøre den kortere?</a:t>
            </a:r>
          </a:p>
          <a:p>
            <a:endParaRPr lang="nb-NO" dirty="0"/>
          </a:p>
          <a:p>
            <a:r>
              <a:rPr lang="nb-NO" dirty="0"/>
              <a:t>På grunn av breakdowns!</a:t>
            </a:r>
            <a:endParaRPr lang="en-GB" dirty="0"/>
          </a:p>
        </p:txBody>
      </p:sp>
      <p:pic>
        <p:nvPicPr>
          <p:cNvPr id="4" name="Picture 4" descr="CLIC's three-step plan - CERN Bulletin">
            <a:extLst>
              <a:ext uri="{FF2B5EF4-FFF2-40B4-BE49-F238E27FC236}">
                <a16:creationId xmlns:a16="http://schemas.microsoft.com/office/drawing/2014/main" id="{EF999114-AD9C-A515-A77A-8250C3FD1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61"/>
          <a:stretch/>
        </p:blipFill>
        <p:spPr bwMode="auto">
          <a:xfrm>
            <a:off x="7632718" y="2039871"/>
            <a:ext cx="4559282" cy="359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he Compact Linear Collider | CERN">
            <a:extLst>
              <a:ext uri="{FF2B5EF4-FFF2-40B4-BE49-F238E27FC236}">
                <a16:creationId xmlns:a16="http://schemas.microsoft.com/office/drawing/2014/main" id="{77177BB0-B78D-DC9A-0537-0BCCB182F4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79" b="8795"/>
          <a:stretch/>
        </p:blipFill>
        <p:spPr bwMode="auto">
          <a:xfrm>
            <a:off x="3998906" y="5631929"/>
            <a:ext cx="8193094" cy="122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14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EF32-157C-90B5-9C25-C03EE9055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er breakdown?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8ED94-D5F0-DF05-5B31-4BC3397C3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Discharge på grunn av høyt</a:t>
            </a:r>
            <a:br>
              <a:rPr lang="nb-NO" dirty="0"/>
            </a:br>
            <a:r>
              <a:rPr lang="nb-NO" dirty="0"/>
              <a:t>elektrisk felt</a:t>
            </a:r>
          </a:p>
          <a:p>
            <a:endParaRPr lang="nb-NO" dirty="0"/>
          </a:p>
          <a:p>
            <a:r>
              <a:rPr lang="nb-NO" dirty="0"/>
              <a:t>Atomer og elektroner flyr ut</a:t>
            </a:r>
            <a:br>
              <a:rPr lang="nb-NO" dirty="0"/>
            </a:br>
            <a:r>
              <a:rPr lang="nb-NO" dirty="0"/>
              <a:t>av et </a:t>
            </a:r>
            <a:r>
              <a:rPr lang="nb-NO" dirty="0" err="1"/>
              <a:t>punkte</a:t>
            </a:r>
            <a:r>
              <a:rPr lang="nb-NO" dirty="0"/>
              <a:t> på overflaten</a:t>
            </a:r>
          </a:p>
          <a:p>
            <a:endParaRPr lang="nb-NO" dirty="0"/>
          </a:p>
          <a:p>
            <a:r>
              <a:rPr lang="nb-NO" dirty="0"/>
              <a:t>Forstyrrer og kicker partikkel</a:t>
            </a:r>
            <a:br>
              <a:rPr lang="nb-NO" dirty="0"/>
            </a:br>
            <a:r>
              <a:rPr lang="nb-NO" dirty="0"/>
              <a:t>beamen</a:t>
            </a:r>
          </a:p>
          <a:p>
            <a:endParaRPr lang="nb-NO" dirty="0"/>
          </a:p>
          <a:p>
            <a:r>
              <a:rPr lang="nb-NO" dirty="0"/>
              <a:t>Overflateskade!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D0A56FD-FAF7-BB47-D7B5-215187ABA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302" y="2994946"/>
            <a:ext cx="5342698" cy="38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17B3D9-2DA6-4355-062C-52CB3301F767}"/>
              </a:ext>
            </a:extLst>
          </p:cNvPr>
          <p:cNvSpPr txBox="1"/>
          <p:nvPr/>
        </p:nvSpPr>
        <p:spPr>
          <a:xfrm>
            <a:off x="11717083" y="1562118"/>
            <a:ext cx="474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[5]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2" descr="\\CERN\dfs\Workspaces\w\Wuensch\Talks\2013\Linear collider school 2013\Animations\From Rolf\Animated Gifs\DLWg_E,H.avi.gif">
            <a:extLst>
              <a:ext uri="{FF2B5EF4-FFF2-40B4-BE49-F238E27FC236}">
                <a16:creationId xmlns:a16="http://schemas.microsoft.com/office/drawing/2014/main" id="{79BD14DC-CF08-B54A-1B1C-E5E1869BCDB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905" y="847514"/>
            <a:ext cx="4708718" cy="20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ghtning Bolt 6">
            <a:extLst>
              <a:ext uri="{FF2B5EF4-FFF2-40B4-BE49-F238E27FC236}">
                <a16:creationId xmlns:a16="http://schemas.microsoft.com/office/drawing/2014/main" id="{5E785096-A105-0238-4945-5AA126519388}"/>
              </a:ext>
            </a:extLst>
          </p:cNvPr>
          <p:cNvSpPr/>
          <p:nvPr/>
        </p:nvSpPr>
        <p:spPr>
          <a:xfrm rot="1631900">
            <a:off x="9957642" y="1650214"/>
            <a:ext cx="320981" cy="469439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B8E595-476A-8467-31BB-BA4761F6826C}"/>
              </a:ext>
            </a:extLst>
          </p:cNvPr>
          <p:cNvCxnSpPr/>
          <p:nvPr/>
        </p:nvCxnSpPr>
        <p:spPr>
          <a:xfrm flipV="1">
            <a:off x="3767603" y="5589528"/>
            <a:ext cx="4406995" cy="2681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81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8C6D5-9981-8D5D-F67F-AB72C5811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Radiofrekvenstesting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A8342-866B-2E62-EA75-2ED4BBF8A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18871" cy="4351338"/>
          </a:xfrm>
        </p:spPr>
        <p:txBody>
          <a:bodyPr/>
          <a:lstStyle/>
          <a:p>
            <a:r>
              <a:rPr lang="nb-NO" dirty="0" err="1"/>
              <a:t>Conditoner</a:t>
            </a:r>
            <a:r>
              <a:rPr lang="nb-NO" dirty="0"/>
              <a:t> og tester radiofrekvensstrukturer</a:t>
            </a:r>
          </a:p>
          <a:p>
            <a:endParaRPr lang="nb-NO" dirty="0"/>
          </a:p>
          <a:p>
            <a:r>
              <a:rPr lang="nb-NO" dirty="0"/>
              <a:t>Vanskelig å forske på breakdown…</a:t>
            </a:r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728A9E-AAE9-C631-1AC8-FFA87343A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309" y="1519347"/>
            <a:ext cx="4363700" cy="2085866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7A8FFFA-27D2-80E6-4083-223F00BE3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707" y="3642757"/>
            <a:ext cx="3633535" cy="253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18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113A1-7CD5-4787-8617-F126DEB28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Large </a:t>
            </a:r>
            <a:r>
              <a:rPr lang="nb-NO" dirty="0" err="1"/>
              <a:t>Electrode</a:t>
            </a:r>
            <a:r>
              <a:rPr lang="nb-NO" dirty="0"/>
              <a:t> System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17B82-8B63-41AF-4656-D46AF3D28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Lite vakuum kammer</a:t>
            </a:r>
          </a:p>
          <a:p>
            <a:endParaRPr lang="nb-NO" dirty="0"/>
          </a:p>
          <a:p>
            <a:r>
              <a:rPr lang="nb-NO" dirty="0"/>
              <a:t>Enkle elektroder</a:t>
            </a:r>
          </a:p>
          <a:p>
            <a:endParaRPr lang="nb-NO" dirty="0"/>
          </a:p>
          <a:p>
            <a:r>
              <a:rPr lang="nb-NO" dirty="0"/>
              <a:t>Justerbar</a:t>
            </a:r>
          </a:p>
          <a:p>
            <a:endParaRPr lang="nb-NO" dirty="0"/>
          </a:p>
          <a:p>
            <a:r>
              <a:rPr lang="nb-NO" dirty="0"/>
              <a:t>Tilgang til ny fysikk!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21583-6EC2-02C7-CF90-EEAA51A58C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29" t="2009" r="10449" b="1761"/>
          <a:stretch/>
        </p:blipFill>
        <p:spPr>
          <a:xfrm>
            <a:off x="6693715" y="2088223"/>
            <a:ext cx="2420564" cy="3635061"/>
          </a:xfrm>
          <a:prstGeom prst="rect">
            <a:avLst/>
          </a:prstGeom>
        </p:spPr>
      </p:pic>
      <p:pic>
        <p:nvPicPr>
          <p:cNvPr id="5" name="Picture 4" descr="A machine with wires and a box&#10;&#10;Description automatically generated with medium confidence">
            <a:extLst>
              <a:ext uri="{FF2B5EF4-FFF2-40B4-BE49-F238E27FC236}">
                <a16:creationId xmlns:a16="http://schemas.microsoft.com/office/drawing/2014/main" id="{91C683D6-A95D-061B-3A57-60A1CF68F9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70" r="29388"/>
          <a:stretch/>
        </p:blipFill>
        <p:spPr>
          <a:xfrm>
            <a:off x="9131993" y="1959162"/>
            <a:ext cx="3060007" cy="39405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81F2F0-3703-1E4F-F3EB-070BC1BB73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14" b="94662" l="9915" r="89915">
                        <a14:foregroundMark x1="21368" y1="8388" x2="24615" y2="12309"/>
                        <a14:foregroundMark x1="50940" y1="13072" x2="69060" y2="11656"/>
                        <a14:foregroundMark x1="69060" y1="11656" x2="69060" y2="11656"/>
                        <a14:foregroundMark x1="64786" y1="13072" x2="77607" y2="12745"/>
                        <a14:foregroundMark x1="83590" y1="12200" x2="90256" y2="10022"/>
                        <a14:foregroundMark x1="90598" y1="9477" x2="88547" y2="5556"/>
                        <a14:foregroundMark x1="77265" y1="4684" x2="54017" y2="4466"/>
                        <a14:foregroundMark x1="34359" y1="5229" x2="56923" y2="2832"/>
                        <a14:foregroundMark x1="32821" y1="85294" x2="49744" y2="83115"/>
                        <a14:foregroundMark x1="35214" y1="94227" x2="48889" y2="94662"/>
                        <a14:foregroundMark x1="53504" y1="94662" x2="68718" y2="92810"/>
                        <a14:foregroundMark x1="77094" y1="92375" x2="81368" y2="91503"/>
                        <a14:foregroundMark x1="84444" y1="45098" x2="85983" y2="408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1514" y="1821676"/>
            <a:ext cx="2656176" cy="416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5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E58C1-C3C4-831B-165D-AE72BE91C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Conditioning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58C4F-1042-F70F-EF4E-5BEAE1C73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Kan teste </a:t>
            </a:r>
            <a:r>
              <a:rPr lang="nb-NO" dirty="0" err="1"/>
              <a:t>conditioning</a:t>
            </a:r>
            <a:r>
              <a:rPr lang="nb-NO" dirty="0"/>
              <a:t> og se hvordan vi kan </a:t>
            </a:r>
            <a:r>
              <a:rPr lang="nb-NO" dirty="0" err="1"/>
              <a:t>fobedre</a:t>
            </a:r>
            <a:r>
              <a:rPr lang="nb-NO" dirty="0"/>
              <a:t> uten å teste med dyre RF strukturer!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8624DA-73F9-3018-BFC1-8A67347FE65F}"/>
              </a:ext>
            </a:extLst>
          </p:cNvPr>
          <p:cNvGrpSpPr/>
          <p:nvPr/>
        </p:nvGrpSpPr>
        <p:grpSpPr>
          <a:xfrm>
            <a:off x="4885303" y="3502868"/>
            <a:ext cx="3098093" cy="2179082"/>
            <a:chOff x="257175" y="1232034"/>
            <a:chExt cx="6284083" cy="4419987"/>
          </a:xfrm>
        </p:grpSpPr>
        <p:pic>
          <p:nvPicPr>
            <p:cNvPr id="5" name="Content Placeholder 4">
              <a:extLst>
                <a:ext uri="{FF2B5EF4-FFF2-40B4-BE49-F238E27FC236}">
                  <a16:creationId xmlns:a16="http://schemas.microsoft.com/office/drawing/2014/main" id="{995D7303-DBF9-32BA-D633-987BD8F77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175" y="1469790"/>
              <a:ext cx="5838825" cy="376237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4A1D014-99CE-E022-882D-8BAF1E596176}"/>
                </a:ext>
              </a:extLst>
            </p:cNvPr>
            <p:cNvSpPr/>
            <p:nvPr/>
          </p:nvSpPr>
          <p:spPr>
            <a:xfrm>
              <a:off x="5888931" y="1232034"/>
              <a:ext cx="534247" cy="11839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63E91B-0D29-536D-F1EF-0A15404A2663}"/>
                </a:ext>
              </a:extLst>
            </p:cNvPr>
            <p:cNvSpPr/>
            <p:nvPr/>
          </p:nvSpPr>
          <p:spPr>
            <a:xfrm>
              <a:off x="6007011" y="2329314"/>
              <a:ext cx="534247" cy="33227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14104F5-29A2-80D0-BBDB-EF2687075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99" y="3563131"/>
            <a:ext cx="3098093" cy="19566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5A23C73-AFEE-E8E6-910B-F5FA0B2F4045}"/>
              </a:ext>
            </a:extLst>
          </p:cNvPr>
          <p:cNvGrpSpPr/>
          <p:nvPr/>
        </p:nvGrpSpPr>
        <p:grpSpPr>
          <a:xfrm>
            <a:off x="7720009" y="3374064"/>
            <a:ext cx="3025790" cy="2082618"/>
            <a:chOff x="6413872" y="1432637"/>
            <a:chExt cx="6032488" cy="41520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A069CFD-8F16-8F76-D0DB-117E496DFC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330"/>
            <a:stretch/>
          </p:blipFill>
          <p:spPr>
            <a:xfrm>
              <a:off x="6436084" y="1833559"/>
              <a:ext cx="6010276" cy="375117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4478E3-978D-C0EC-9281-261DD4E1CD73}"/>
                </a:ext>
              </a:extLst>
            </p:cNvPr>
            <p:cNvSpPr/>
            <p:nvPr/>
          </p:nvSpPr>
          <p:spPr>
            <a:xfrm>
              <a:off x="6413872" y="1432637"/>
              <a:ext cx="240387" cy="11839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3127D8-C46F-5446-3F84-D6F0CBFB61B8}"/>
              </a:ext>
            </a:extLst>
          </p:cNvPr>
          <p:cNvSpPr txBox="1"/>
          <p:nvPr/>
        </p:nvSpPr>
        <p:spPr>
          <a:xfrm>
            <a:off x="2116674" y="3133536"/>
            <a:ext cx="2467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RF </a:t>
            </a:r>
            <a:r>
              <a:rPr lang="nb-NO" dirty="0" err="1"/>
              <a:t>Conditioning</a:t>
            </a:r>
            <a:r>
              <a:rPr lang="nb-NO" dirty="0"/>
              <a:t> </a:t>
            </a:r>
            <a:r>
              <a:rPr lang="nb-NO" dirty="0" err="1"/>
              <a:t>curve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61CD72-8BE7-9AFC-3FCE-D0A486B6931B}"/>
              </a:ext>
            </a:extLst>
          </p:cNvPr>
          <p:cNvSpPr txBox="1"/>
          <p:nvPr/>
        </p:nvSpPr>
        <p:spPr>
          <a:xfrm>
            <a:off x="5122986" y="2936832"/>
            <a:ext cx="2531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DC BDR </a:t>
            </a:r>
            <a:br>
              <a:rPr lang="nb-NO" dirty="0"/>
            </a:br>
            <a:r>
              <a:rPr lang="nb-NO" dirty="0" err="1"/>
              <a:t>controlled</a:t>
            </a:r>
            <a:r>
              <a:rPr lang="nb-NO" dirty="0"/>
              <a:t> </a:t>
            </a:r>
            <a:r>
              <a:rPr lang="nb-NO" dirty="0" err="1"/>
              <a:t>Conditioning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7567E7-E66B-8FE9-26AD-0D9C7CCB82FA}"/>
              </a:ext>
            </a:extLst>
          </p:cNvPr>
          <p:cNvSpPr txBox="1"/>
          <p:nvPr/>
        </p:nvSpPr>
        <p:spPr>
          <a:xfrm>
            <a:off x="8514200" y="2916800"/>
            <a:ext cx="141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/>
              <a:t>DC flat run</a:t>
            </a:r>
            <a:br>
              <a:rPr lang="nb-NO" dirty="0"/>
            </a:br>
            <a:r>
              <a:rPr lang="nb-NO" dirty="0" err="1"/>
              <a:t>conditioning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4BC10D5-8DA3-3CBD-4A08-6CFFF1D47DA7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5038387" y="3164615"/>
            <a:ext cx="571677" cy="153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72ABF35-0EA7-690C-A651-B285A842820E}"/>
              </a:ext>
            </a:extLst>
          </p:cNvPr>
          <p:cNvSpPr txBox="1"/>
          <p:nvPr/>
        </p:nvSpPr>
        <p:spPr>
          <a:xfrm>
            <a:off x="4436354" y="3018121"/>
            <a:ext cx="742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err="1"/>
              <a:t>Mimicing</a:t>
            </a:r>
            <a:endParaRPr lang="en-GB" sz="11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19EC42D-3F47-0D49-ACB8-F7D3C3E345C3}"/>
              </a:ext>
            </a:extLst>
          </p:cNvPr>
          <p:cNvCxnSpPr>
            <a:cxnSpLocks/>
          </p:cNvCxnSpPr>
          <p:nvPr/>
        </p:nvCxnSpPr>
        <p:spPr>
          <a:xfrm>
            <a:off x="7871768" y="3378721"/>
            <a:ext cx="4543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F9B73B4-49A8-9A93-401F-B5C90D095E26}"/>
              </a:ext>
            </a:extLst>
          </p:cNvPr>
          <p:cNvSpPr txBox="1"/>
          <p:nvPr/>
        </p:nvSpPr>
        <p:spPr>
          <a:xfrm>
            <a:off x="7724106" y="3078640"/>
            <a:ext cx="803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 err="1"/>
              <a:t>Improving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73810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824DF-E361-9AF0-1565-4C5129ED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Elektrisk felt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002BB-A649-5171-17C5-7D1DC877D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Vi kan forstå hvilket elektrisk</a:t>
            </a:r>
            <a:br>
              <a:rPr lang="nb-NO" dirty="0"/>
            </a:br>
            <a:r>
              <a:rPr lang="nb-NO" dirty="0"/>
              <a:t>felt forskjellige material kan </a:t>
            </a:r>
            <a:br>
              <a:rPr lang="nb-NO" dirty="0"/>
            </a:br>
            <a:r>
              <a:rPr lang="nb-NO" dirty="0"/>
              <a:t>tåle.</a:t>
            </a:r>
            <a:endParaRPr lang="en-GB" dirty="0"/>
          </a:p>
        </p:txBody>
      </p:sp>
      <p:pic>
        <p:nvPicPr>
          <p:cNvPr id="4" name="Picture 3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C3AA9F2F-0154-EF89-CDA0-DCE645741A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8"/>
          <a:stretch/>
        </p:blipFill>
        <p:spPr>
          <a:xfrm>
            <a:off x="6001400" y="1908850"/>
            <a:ext cx="5949969" cy="3040299"/>
          </a:xfrm>
          <a:prstGeom prst="rect">
            <a:avLst/>
          </a:prstGeom>
        </p:spPr>
      </p:pic>
      <p:pic>
        <p:nvPicPr>
          <p:cNvPr id="5" name="Picture 4" descr="A picture containing indoor, disk brake&#10;&#10;Description automatically generated">
            <a:extLst>
              <a:ext uri="{FF2B5EF4-FFF2-40B4-BE49-F238E27FC236}">
                <a16:creationId xmlns:a16="http://schemas.microsoft.com/office/drawing/2014/main" id="{2CF1E951-E403-6429-785C-EB20CBCEB4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44" t="30519" r="25556" b="29580"/>
          <a:stretch/>
        </p:blipFill>
        <p:spPr>
          <a:xfrm>
            <a:off x="11273263" y="4949149"/>
            <a:ext cx="918737" cy="763724"/>
          </a:xfrm>
          <a:prstGeom prst="rect">
            <a:avLst/>
          </a:prstGeom>
        </p:spPr>
      </p:pic>
      <p:pic>
        <p:nvPicPr>
          <p:cNvPr id="6" name="Picture 5" descr="Close-up of a metal wheel&#10;&#10;Description automatically generated">
            <a:extLst>
              <a:ext uri="{FF2B5EF4-FFF2-40B4-BE49-F238E27FC236}">
                <a16:creationId xmlns:a16="http://schemas.microsoft.com/office/drawing/2014/main" id="{6D6EA681-B0A8-0D04-901B-E5139C87C1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43" t="17129" r="30149" b="16507"/>
          <a:stretch/>
        </p:blipFill>
        <p:spPr>
          <a:xfrm>
            <a:off x="10049311" y="4949149"/>
            <a:ext cx="918737" cy="801583"/>
          </a:xfrm>
          <a:prstGeom prst="rect">
            <a:avLst/>
          </a:prstGeom>
        </p:spPr>
      </p:pic>
      <p:pic>
        <p:nvPicPr>
          <p:cNvPr id="7" name="Picture 6" descr="A close-up of a metal object&#10;&#10;Description automatically generated">
            <a:extLst>
              <a:ext uri="{FF2B5EF4-FFF2-40B4-BE49-F238E27FC236}">
                <a16:creationId xmlns:a16="http://schemas.microsoft.com/office/drawing/2014/main" id="{ACD35B70-469F-9614-AF47-0982A12218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370"/>
          <a:stretch/>
        </p:blipFill>
        <p:spPr>
          <a:xfrm>
            <a:off x="8331113" y="4977266"/>
            <a:ext cx="1412983" cy="806621"/>
          </a:xfrm>
          <a:prstGeom prst="rect">
            <a:avLst/>
          </a:prstGeom>
        </p:spPr>
      </p:pic>
      <p:pic>
        <p:nvPicPr>
          <p:cNvPr id="8" name="Picture 7" descr="A close-up of a metal object&#10;&#10;Description automatically generated">
            <a:extLst>
              <a:ext uri="{FF2B5EF4-FFF2-40B4-BE49-F238E27FC236}">
                <a16:creationId xmlns:a16="http://schemas.microsoft.com/office/drawing/2014/main" id="{E46ECFF1-D088-3BAE-60E3-766D78DF90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445" t="21360" r="33037" b="18269"/>
          <a:stretch/>
        </p:blipFill>
        <p:spPr>
          <a:xfrm rot="5400000">
            <a:off x="6885245" y="4824150"/>
            <a:ext cx="908170" cy="106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6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590</Words>
  <Application>Microsoft Office PowerPoint</Application>
  <PresentationFormat>Widescreen</PresentationFormat>
  <Paragraphs>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Cambria Math</vt:lpstr>
      <vt:lpstr>Office Theme</vt:lpstr>
      <vt:lpstr>NTNU-CERN Collaboration</vt:lpstr>
      <vt:lpstr>Hvem er jeg?</vt:lpstr>
      <vt:lpstr>Hva gjør jeg her på CERN?</vt:lpstr>
      <vt:lpstr>Introduksjon</vt:lpstr>
      <vt:lpstr>Hva er breakdown?</vt:lpstr>
      <vt:lpstr>Radiofrekvenstesting</vt:lpstr>
      <vt:lpstr>Large Electrode System</vt:lpstr>
      <vt:lpstr>Conditioning</vt:lpstr>
      <vt:lpstr>Elektrisk felt</vt:lpstr>
      <vt:lpstr>Teste eksotisk material</vt:lpstr>
      <vt:lpstr>Forstå bedre fysikk!</vt:lpstr>
      <vt:lpstr>Forstå bedre fysikk!</vt:lpstr>
      <vt:lpstr>Forstå bedre fysikk!</vt:lpstr>
      <vt:lpstr>Publikasjoner (så langt)</vt:lpstr>
      <vt:lpstr>Pulkajoner for fremtiden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Victoria Madeleine Bjelland</dc:creator>
  <cp:lastModifiedBy>Victoria Madeleine Bjelland</cp:lastModifiedBy>
  <cp:revision>12</cp:revision>
  <dcterms:created xsi:type="dcterms:W3CDTF">2024-09-24T07:33:39Z</dcterms:created>
  <dcterms:modified xsi:type="dcterms:W3CDTF">2024-09-24T08:06:32Z</dcterms:modified>
</cp:coreProperties>
</file>